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gjMhzNrXKaA7yrFECuBPkJAFrF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C3708-AE78-400A-A4F8-A89671FBCCF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108F28F-DF7F-404C-AC4A-33D3E8200FA6}">
      <dgm:prSet phldrT="[Tekst]" custT="1"/>
      <dgm:spPr>
        <a:solidFill>
          <a:srgbClr val="E09B5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nauczyciele/ki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rodzice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osoby uczące się</a:t>
          </a:r>
        </a:p>
      </dgm:t>
    </dgm:pt>
    <dgm:pt modelId="{6A31338A-A880-4116-A95C-2C3C6766D84B}" type="parTrans" cxnId="{F18DE7D1-D680-488F-BFFB-9A2042F66862}">
      <dgm:prSet/>
      <dgm:spPr/>
      <dgm:t>
        <a:bodyPr/>
        <a:lstStyle/>
        <a:p>
          <a:endParaRPr lang="pl-PL"/>
        </a:p>
      </dgm:t>
    </dgm:pt>
    <dgm:pt modelId="{BA946A52-A15D-476A-BCA3-0714D7BD7511}" type="sibTrans" cxnId="{F18DE7D1-D680-488F-BFFB-9A2042F66862}">
      <dgm:prSet/>
      <dgm:spPr/>
      <dgm:t>
        <a:bodyPr/>
        <a:lstStyle/>
        <a:p>
          <a:endParaRPr lang="pl-PL"/>
        </a:p>
      </dgm:t>
    </dgm:pt>
    <dgm:pt modelId="{80F1CAE7-3A8F-4F25-A062-7382D529C68A}">
      <dgm:prSet phldrT="[Tekst]"/>
      <dgm:spPr>
        <a:solidFill>
          <a:srgbClr val="E09B56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nauczyciele/ki w palcówce specjalnej</a:t>
          </a:r>
        </a:p>
      </dgm:t>
    </dgm:pt>
    <dgm:pt modelId="{7FE1E877-DB89-4AF6-84A9-D254F9421D18}" type="parTrans" cxnId="{A7680538-548A-45ED-964F-881D48F74A96}">
      <dgm:prSet/>
      <dgm:spPr/>
      <dgm:t>
        <a:bodyPr/>
        <a:lstStyle/>
        <a:p>
          <a:endParaRPr lang="pl-PL"/>
        </a:p>
      </dgm:t>
    </dgm:pt>
    <dgm:pt modelId="{F8145558-DDA6-4895-97D9-82640CF67457}" type="sibTrans" cxnId="{A7680538-548A-45ED-964F-881D48F74A96}">
      <dgm:prSet/>
      <dgm:spPr/>
      <dgm:t>
        <a:bodyPr/>
        <a:lstStyle/>
        <a:p>
          <a:endParaRPr lang="pl-PL"/>
        </a:p>
      </dgm:t>
    </dgm:pt>
    <dgm:pt modelId="{36695F2C-9E93-4F51-B5F6-8020DB4BE3DB}">
      <dgm:prSet phldrT="[Tekst]"/>
      <dgm:spPr>
        <a:solidFill>
          <a:srgbClr val="E09B56"/>
        </a:solidFill>
      </dgm:spPr>
      <dgm:t>
        <a:bodyPr/>
        <a:lstStyle/>
        <a:p>
          <a:r>
            <a:rPr lang="pl-PL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nauczyciele/ki w placówce specjalnej i w SCWEW</a:t>
          </a:r>
        </a:p>
      </dgm:t>
    </dgm:pt>
    <dgm:pt modelId="{821B113A-0C3D-4270-A24A-69B4CAFF5688}" type="parTrans" cxnId="{9717DDA0-6422-45E9-8A77-7A73A0F32D5F}">
      <dgm:prSet/>
      <dgm:spPr/>
      <dgm:t>
        <a:bodyPr/>
        <a:lstStyle/>
        <a:p>
          <a:endParaRPr lang="pl-PL"/>
        </a:p>
      </dgm:t>
    </dgm:pt>
    <dgm:pt modelId="{AA762B8A-2D22-4F03-9038-BD2A39D3B14C}" type="sibTrans" cxnId="{9717DDA0-6422-45E9-8A77-7A73A0F32D5F}">
      <dgm:prSet/>
      <dgm:spPr/>
      <dgm:t>
        <a:bodyPr/>
        <a:lstStyle/>
        <a:p>
          <a:endParaRPr lang="pl-PL"/>
        </a:p>
      </dgm:t>
    </dgm:pt>
    <dgm:pt modelId="{C6974C4B-08E2-48A3-920B-1802D08345A3}">
      <dgm:prSet phldrT="[Tekst]"/>
      <dgm:spPr>
        <a:solidFill>
          <a:srgbClr val="E09B56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nauczyciele/ki współorganizujący/e proces kształcenia</a:t>
          </a:r>
        </a:p>
      </dgm:t>
    </dgm:pt>
    <dgm:pt modelId="{ACAC6A2E-BBA3-4D98-B2CE-AF8DBDCAD10A}" type="parTrans" cxnId="{A3185FD1-B2A1-489F-B93F-F2479CC2642A}">
      <dgm:prSet/>
      <dgm:spPr/>
      <dgm:t>
        <a:bodyPr/>
        <a:lstStyle/>
        <a:p>
          <a:endParaRPr lang="pl-PL"/>
        </a:p>
      </dgm:t>
    </dgm:pt>
    <dgm:pt modelId="{6ADEAFDA-9209-4E3B-9FE7-4FF30E5ECF4E}" type="sibTrans" cxnId="{A3185FD1-B2A1-489F-B93F-F2479CC2642A}">
      <dgm:prSet/>
      <dgm:spPr/>
      <dgm:t>
        <a:bodyPr/>
        <a:lstStyle/>
        <a:p>
          <a:endParaRPr lang="pl-PL"/>
        </a:p>
      </dgm:t>
    </dgm:pt>
    <dgm:pt modelId="{438B9A66-513E-4649-AA90-DFC851D0230D}">
      <dgm:prSet phldrT="[Tekst]"/>
      <dgm:spPr>
        <a:solidFill>
          <a:srgbClr val="E09B56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nauczyciele/ki – pedagodzy/</a:t>
          </a:r>
          <a:r>
            <a:rPr lang="pl-PL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pedagożki</a:t>
          </a:r>
          <a:r>
            <a:rPr lang="pl-P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specjalni/e w palcówce </a:t>
          </a:r>
        </a:p>
      </dgm:t>
    </dgm:pt>
    <dgm:pt modelId="{52468A18-1592-4E91-953B-6F6BC8681ED8}" type="parTrans" cxnId="{68557ED1-C323-47F3-9414-2369AAF1FA4E}">
      <dgm:prSet/>
      <dgm:spPr/>
      <dgm:t>
        <a:bodyPr/>
        <a:lstStyle/>
        <a:p>
          <a:endParaRPr lang="pl-PL"/>
        </a:p>
      </dgm:t>
    </dgm:pt>
    <dgm:pt modelId="{973D445E-2A77-49C4-B153-851C03D154B8}" type="sibTrans" cxnId="{68557ED1-C323-47F3-9414-2369AAF1FA4E}">
      <dgm:prSet/>
      <dgm:spPr/>
      <dgm:t>
        <a:bodyPr/>
        <a:lstStyle/>
        <a:p>
          <a:endParaRPr lang="pl-PL"/>
        </a:p>
      </dgm:t>
    </dgm:pt>
    <dgm:pt modelId="{60CC073F-E34C-4968-B9D4-E16E806BB5C0}" type="pres">
      <dgm:prSet presAssocID="{CEDC3708-AE78-400A-A4F8-A89671FBCCF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9887F52-0506-4D22-BC93-6B5C8F39E711}" type="pres">
      <dgm:prSet presAssocID="{CEDC3708-AE78-400A-A4F8-A89671FBCCF8}" presName="matrix" presStyleCnt="0"/>
      <dgm:spPr/>
    </dgm:pt>
    <dgm:pt modelId="{DF0F5458-90A4-4EB7-89EC-58F573A9A993}" type="pres">
      <dgm:prSet presAssocID="{CEDC3708-AE78-400A-A4F8-A89671FBCCF8}" presName="tile1" presStyleLbl="node1" presStyleIdx="0" presStyleCnt="4"/>
      <dgm:spPr/>
      <dgm:t>
        <a:bodyPr/>
        <a:lstStyle/>
        <a:p>
          <a:endParaRPr lang="pl-PL"/>
        </a:p>
      </dgm:t>
    </dgm:pt>
    <dgm:pt modelId="{DB1390B2-7948-4B73-8E1F-89A07C5E466F}" type="pres">
      <dgm:prSet presAssocID="{CEDC3708-AE78-400A-A4F8-A89671FBCCF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8D1649-CA99-436C-85C7-0949435A52E8}" type="pres">
      <dgm:prSet presAssocID="{CEDC3708-AE78-400A-A4F8-A89671FBCCF8}" presName="tile2" presStyleLbl="node1" presStyleIdx="1" presStyleCnt="4"/>
      <dgm:spPr/>
      <dgm:t>
        <a:bodyPr/>
        <a:lstStyle/>
        <a:p>
          <a:endParaRPr lang="pl-PL"/>
        </a:p>
      </dgm:t>
    </dgm:pt>
    <dgm:pt modelId="{F2E2A234-DE95-4E5E-81B2-AEE67CB61659}" type="pres">
      <dgm:prSet presAssocID="{CEDC3708-AE78-400A-A4F8-A89671FBCCF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9E7184-022D-4E87-AD37-669C4DC34E02}" type="pres">
      <dgm:prSet presAssocID="{CEDC3708-AE78-400A-A4F8-A89671FBCCF8}" presName="tile3" presStyleLbl="node1" presStyleIdx="2" presStyleCnt="4"/>
      <dgm:spPr/>
      <dgm:t>
        <a:bodyPr/>
        <a:lstStyle/>
        <a:p>
          <a:endParaRPr lang="pl-PL"/>
        </a:p>
      </dgm:t>
    </dgm:pt>
    <dgm:pt modelId="{1FE227A7-CDC8-4210-8773-EF3F0134AF2D}" type="pres">
      <dgm:prSet presAssocID="{CEDC3708-AE78-400A-A4F8-A89671FBCCF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6A6373-722D-456E-AA56-B8BC28D7ABFA}" type="pres">
      <dgm:prSet presAssocID="{CEDC3708-AE78-400A-A4F8-A89671FBCCF8}" presName="tile4" presStyleLbl="node1" presStyleIdx="3" presStyleCnt="4"/>
      <dgm:spPr/>
      <dgm:t>
        <a:bodyPr/>
        <a:lstStyle/>
        <a:p>
          <a:endParaRPr lang="pl-PL"/>
        </a:p>
      </dgm:t>
    </dgm:pt>
    <dgm:pt modelId="{87545399-5A03-4362-8DD5-95D1735236A4}" type="pres">
      <dgm:prSet presAssocID="{CEDC3708-AE78-400A-A4F8-A89671FBCCF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E6D447-F35B-4FF8-9BBF-7FBBEF486B97}" type="pres">
      <dgm:prSet presAssocID="{CEDC3708-AE78-400A-A4F8-A89671FBCCF8}" presName="centerTile" presStyleLbl="fgShp" presStyleIdx="0" presStyleCnt="1" custScaleX="121930" custScaleY="126235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108C0B97-C613-4F51-AF60-CD6E323879CD}" type="presOf" srcId="{CEDC3708-AE78-400A-A4F8-A89671FBCCF8}" destId="{60CC073F-E34C-4968-B9D4-E16E806BB5C0}" srcOrd="0" destOrd="0" presId="urn:microsoft.com/office/officeart/2005/8/layout/matrix1"/>
    <dgm:cxn modelId="{FE8B6E9C-B2A8-4D4E-9A01-FDF0DA014BFB}" type="presOf" srcId="{438B9A66-513E-4649-AA90-DFC851D0230D}" destId="{156A6373-722D-456E-AA56-B8BC28D7ABFA}" srcOrd="0" destOrd="0" presId="urn:microsoft.com/office/officeart/2005/8/layout/matrix1"/>
    <dgm:cxn modelId="{8D954BAE-2759-48EA-BE07-EC52F3BC926B}" type="presOf" srcId="{C6974C4B-08E2-48A3-920B-1802D08345A3}" destId="{969E7184-022D-4E87-AD37-669C4DC34E02}" srcOrd="0" destOrd="0" presId="urn:microsoft.com/office/officeart/2005/8/layout/matrix1"/>
    <dgm:cxn modelId="{D6E0C4E5-FDE4-46DE-9A33-88DC5B83F4AE}" type="presOf" srcId="{438B9A66-513E-4649-AA90-DFC851D0230D}" destId="{87545399-5A03-4362-8DD5-95D1735236A4}" srcOrd="1" destOrd="0" presId="urn:microsoft.com/office/officeart/2005/8/layout/matrix1"/>
    <dgm:cxn modelId="{317A9C36-B301-4F8A-AB6D-7164B3993412}" type="presOf" srcId="{C108F28F-DF7F-404C-AC4A-33D3E8200FA6}" destId="{A2E6D447-F35B-4FF8-9BBF-7FBBEF486B97}" srcOrd="0" destOrd="0" presId="urn:microsoft.com/office/officeart/2005/8/layout/matrix1"/>
    <dgm:cxn modelId="{A3185FD1-B2A1-489F-B93F-F2479CC2642A}" srcId="{C108F28F-DF7F-404C-AC4A-33D3E8200FA6}" destId="{C6974C4B-08E2-48A3-920B-1802D08345A3}" srcOrd="2" destOrd="0" parTransId="{ACAC6A2E-BBA3-4D98-B2CE-AF8DBDCAD10A}" sibTransId="{6ADEAFDA-9209-4E3B-9FE7-4FF30E5ECF4E}"/>
    <dgm:cxn modelId="{F18DE7D1-D680-488F-BFFB-9A2042F66862}" srcId="{CEDC3708-AE78-400A-A4F8-A89671FBCCF8}" destId="{C108F28F-DF7F-404C-AC4A-33D3E8200FA6}" srcOrd="0" destOrd="0" parTransId="{6A31338A-A880-4116-A95C-2C3C6766D84B}" sibTransId="{BA946A52-A15D-476A-BCA3-0714D7BD7511}"/>
    <dgm:cxn modelId="{9717DDA0-6422-45E9-8A77-7A73A0F32D5F}" srcId="{C108F28F-DF7F-404C-AC4A-33D3E8200FA6}" destId="{36695F2C-9E93-4F51-B5F6-8020DB4BE3DB}" srcOrd="1" destOrd="0" parTransId="{821B113A-0C3D-4270-A24A-69B4CAFF5688}" sibTransId="{AA762B8A-2D22-4F03-9038-BD2A39D3B14C}"/>
    <dgm:cxn modelId="{68557ED1-C323-47F3-9414-2369AAF1FA4E}" srcId="{C108F28F-DF7F-404C-AC4A-33D3E8200FA6}" destId="{438B9A66-513E-4649-AA90-DFC851D0230D}" srcOrd="3" destOrd="0" parTransId="{52468A18-1592-4E91-953B-6F6BC8681ED8}" sibTransId="{973D445E-2A77-49C4-B153-851C03D154B8}"/>
    <dgm:cxn modelId="{69FCFAE4-3333-4692-9BB2-F95034698393}" type="presOf" srcId="{80F1CAE7-3A8F-4F25-A062-7382D529C68A}" destId="{DF0F5458-90A4-4EB7-89EC-58F573A9A993}" srcOrd="0" destOrd="0" presId="urn:microsoft.com/office/officeart/2005/8/layout/matrix1"/>
    <dgm:cxn modelId="{1D87622B-E23D-4B47-A161-2EC9247FB127}" type="presOf" srcId="{80F1CAE7-3A8F-4F25-A062-7382D529C68A}" destId="{DB1390B2-7948-4B73-8E1F-89A07C5E466F}" srcOrd="1" destOrd="0" presId="urn:microsoft.com/office/officeart/2005/8/layout/matrix1"/>
    <dgm:cxn modelId="{A7680538-548A-45ED-964F-881D48F74A96}" srcId="{C108F28F-DF7F-404C-AC4A-33D3E8200FA6}" destId="{80F1CAE7-3A8F-4F25-A062-7382D529C68A}" srcOrd="0" destOrd="0" parTransId="{7FE1E877-DB89-4AF6-84A9-D254F9421D18}" sibTransId="{F8145558-DDA6-4895-97D9-82640CF67457}"/>
    <dgm:cxn modelId="{1DF179C1-818C-47D8-AAFF-9442276F5746}" type="presOf" srcId="{36695F2C-9E93-4F51-B5F6-8020DB4BE3DB}" destId="{F2E2A234-DE95-4E5E-81B2-AEE67CB61659}" srcOrd="1" destOrd="0" presId="urn:microsoft.com/office/officeart/2005/8/layout/matrix1"/>
    <dgm:cxn modelId="{756D6FF4-F899-46DF-9CFF-CDA6B8DD5401}" type="presOf" srcId="{C6974C4B-08E2-48A3-920B-1802D08345A3}" destId="{1FE227A7-CDC8-4210-8773-EF3F0134AF2D}" srcOrd="1" destOrd="0" presId="urn:microsoft.com/office/officeart/2005/8/layout/matrix1"/>
    <dgm:cxn modelId="{4FA7BED4-D9E3-4584-B025-DFC76A5115F2}" type="presOf" srcId="{36695F2C-9E93-4F51-B5F6-8020DB4BE3DB}" destId="{8D8D1649-CA99-436C-85C7-0949435A52E8}" srcOrd="0" destOrd="0" presId="urn:microsoft.com/office/officeart/2005/8/layout/matrix1"/>
    <dgm:cxn modelId="{BD64CFC6-440D-437D-897F-2ECC73D11E47}" type="presParOf" srcId="{60CC073F-E34C-4968-B9D4-E16E806BB5C0}" destId="{49887F52-0506-4D22-BC93-6B5C8F39E711}" srcOrd="0" destOrd="0" presId="urn:microsoft.com/office/officeart/2005/8/layout/matrix1"/>
    <dgm:cxn modelId="{C1DA1FF8-DBC2-4118-BD89-654DFB3661A2}" type="presParOf" srcId="{49887F52-0506-4D22-BC93-6B5C8F39E711}" destId="{DF0F5458-90A4-4EB7-89EC-58F573A9A993}" srcOrd="0" destOrd="0" presId="urn:microsoft.com/office/officeart/2005/8/layout/matrix1"/>
    <dgm:cxn modelId="{E1339D8A-94BE-474A-A690-D928F3E3CB10}" type="presParOf" srcId="{49887F52-0506-4D22-BC93-6B5C8F39E711}" destId="{DB1390B2-7948-4B73-8E1F-89A07C5E466F}" srcOrd="1" destOrd="0" presId="urn:microsoft.com/office/officeart/2005/8/layout/matrix1"/>
    <dgm:cxn modelId="{5849F427-22C7-460A-8B10-0877FC96EF91}" type="presParOf" srcId="{49887F52-0506-4D22-BC93-6B5C8F39E711}" destId="{8D8D1649-CA99-436C-85C7-0949435A52E8}" srcOrd="2" destOrd="0" presId="urn:microsoft.com/office/officeart/2005/8/layout/matrix1"/>
    <dgm:cxn modelId="{5B0E6D8A-526A-4392-9F7F-25F3AB54240E}" type="presParOf" srcId="{49887F52-0506-4D22-BC93-6B5C8F39E711}" destId="{F2E2A234-DE95-4E5E-81B2-AEE67CB61659}" srcOrd="3" destOrd="0" presId="urn:microsoft.com/office/officeart/2005/8/layout/matrix1"/>
    <dgm:cxn modelId="{E26B4F35-7C70-4A45-8625-FE5029FE408F}" type="presParOf" srcId="{49887F52-0506-4D22-BC93-6B5C8F39E711}" destId="{969E7184-022D-4E87-AD37-669C4DC34E02}" srcOrd="4" destOrd="0" presId="urn:microsoft.com/office/officeart/2005/8/layout/matrix1"/>
    <dgm:cxn modelId="{B4EDAF76-F596-4EFF-A497-EFEC848DB81C}" type="presParOf" srcId="{49887F52-0506-4D22-BC93-6B5C8F39E711}" destId="{1FE227A7-CDC8-4210-8773-EF3F0134AF2D}" srcOrd="5" destOrd="0" presId="urn:microsoft.com/office/officeart/2005/8/layout/matrix1"/>
    <dgm:cxn modelId="{1461FF50-E9E0-4689-BE35-427F6C57BF6D}" type="presParOf" srcId="{49887F52-0506-4D22-BC93-6B5C8F39E711}" destId="{156A6373-722D-456E-AA56-B8BC28D7ABFA}" srcOrd="6" destOrd="0" presId="urn:microsoft.com/office/officeart/2005/8/layout/matrix1"/>
    <dgm:cxn modelId="{A35C9E93-4365-4866-A879-091C8CD68333}" type="presParOf" srcId="{49887F52-0506-4D22-BC93-6B5C8F39E711}" destId="{87545399-5A03-4362-8DD5-95D1735236A4}" srcOrd="7" destOrd="0" presId="urn:microsoft.com/office/officeart/2005/8/layout/matrix1"/>
    <dgm:cxn modelId="{36EA6891-C0CB-4F2F-AE27-5BB974B5A78B}" type="presParOf" srcId="{60CC073F-E34C-4968-B9D4-E16E806BB5C0}" destId="{A2E6D447-F35B-4FF8-9BBF-7FBBEF486B9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F5458-90A4-4EB7-89EC-58F573A9A993}">
      <dsp:nvSpPr>
        <dsp:cNvPr id="0" name=""/>
        <dsp:cNvSpPr/>
      </dsp:nvSpPr>
      <dsp:spPr>
        <a:xfrm rot="16200000">
          <a:off x="1156096" y="-1156096"/>
          <a:ext cx="1631156" cy="3943350"/>
        </a:xfrm>
        <a:prstGeom prst="round1Rect">
          <a:avLst/>
        </a:prstGeom>
        <a:solidFill>
          <a:srgbClr val="E09B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nauczyciele/ki w palcówce specjalnej</a:t>
          </a:r>
        </a:p>
      </dsp:txBody>
      <dsp:txXfrm rot="5400000">
        <a:off x="0" y="0"/>
        <a:ext cx="3943350" cy="1223367"/>
      </dsp:txXfrm>
    </dsp:sp>
    <dsp:sp modelId="{8D8D1649-CA99-436C-85C7-0949435A52E8}">
      <dsp:nvSpPr>
        <dsp:cNvPr id="0" name=""/>
        <dsp:cNvSpPr/>
      </dsp:nvSpPr>
      <dsp:spPr>
        <a:xfrm>
          <a:off x="3943350" y="0"/>
          <a:ext cx="3943350" cy="1631156"/>
        </a:xfrm>
        <a:prstGeom prst="round1Rect">
          <a:avLst/>
        </a:prstGeom>
        <a:solidFill>
          <a:srgbClr val="E09B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nauczyciele/ki w placówce specjalnej i w SCWEW</a:t>
          </a:r>
        </a:p>
      </dsp:txBody>
      <dsp:txXfrm>
        <a:off x="3943350" y="0"/>
        <a:ext cx="3943350" cy="1223367"/>
      </dsp:txXfrm>
    </dsp:sp>
    <dsp:sp modelId="{969E7184-022D-4E87-AD37-669C4DC34E02}">
      <dsp:nvSpPr>
        <dsp:cNvPr id="0" name=""/>
        <dsp:cNvSpPr/>
      </dsp:nvSpPr>
      <dsp:spPr>
        <a:xfrm rot="10800000">
          <a:off x="0" y="1631156"/>
          <a:ext cx="3943350" cy="1631156"/>
        </a:xfrm>
        <a:prstGeom prst="round1Rect">
          <a:avLst/>
        </a:prstGeom>
        <a:solidFill>
          <a:srgbClr val="E09B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nauczyciele/ki współorganizujący/e proces kształcenia</a:t>
          </a:r>
        </a:p>
      </dsp:txBody>
      <dsp:txXfrm rot="10800000">
        <a:off x="0" y="2038945"/>
        <a:ext cx="3943350" cy="1223367"/>
      </dsp:txXfrm>
    </dsp:sp>
    <dsp:sp modelId="{156A6373-722D-456E-AA56-B8BC28D7ABFA}">
      <dsp:nvSpPr>
        <dsp:cNvPr id="0" name=""/>
        <dsp:cNvSpPr/>
      </dsp:nvSpPr>
      <dsp:spPr>
        <a:xfrm rot="5400000">
          <a:off x="5099447" y="475059"/>
          <a:ext cx="1631156" cy="3943350"/>
        </a:xfrm>
        <a:prstGeom prst="round1Rect">
          <a:avLst/>
        </a:prstGeom>
        <a:solidFill>
          <a:srgbClr val="E09B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nauczyciele/ki – pedagodzy/</a:t>
          </a:r>
          <a:r>
            <a:rPr lang="pl-PL" sz="2100" kern="12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pedagożki</a:t>
          </a:r>
          <a:r>
            <a:rPr lang="pl-PL" sz="21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specjalni/e w palcówce </a:t>
          </a:r>
        </a:p>
      </dsp:txBody>
      <dsp:txXfrm rot="-5400000">
        <a:off x="3943350" y="2038944"/>
        <a:ext cx="3943350" cy="1223367"/>
      </dsp:txXfrm>
    </dsp:sp>
    <dsp:sp modelId="{A2E6D447-F35B-4FF8-9BBF-7FBBEF486B97}">
      <dsp:nvSpPr>
        <dsp:cNvPr id="0" name=""/>
        <dsp:cNvSpPr/>
      </dsp:nvSpPr>
      <dsp:spPr>
        <a:xfrm>
          <a:off x="2500912" y="1116383"/>
          <a:ext cx="2884875" cy="1029544"/>
        </a:xfrm>
        <a:prstGeom prst="roundRect">
          <a:avLst/>
        </a:prstGeom>
        <a:solidFill>
          <a:srgbClr val="E09B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nauczyciele/ki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rodzice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osoby uczące się</a:t>
          </a:r>
        </a:p>
      </dsp:txBody>
      <dsp:txXfrm>
        <a:off x="2551170" y="1166641"/>
        <a:ext cx="2784359" cy="929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740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de0149b0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2de0149b0d8_0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5516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de0149b0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2de0149b0d8_0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0151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dc55e2cbe4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dc55e2cbe4_0_32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477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368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1"/>
          <p:cNvSpPr txBox="1">
            <a:spLocks noGrp="1"/>
          </p:cNvSpPr>
          <p:nvPr>
            <p:ph type="ftr" idx="11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sldNum" idx="12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dt" idx="10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983" y="242434"/>
            <a:ext cx="2686425" cy="924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5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55"/>
          <p:cNvSpPr txBox="1">
            <a:spLocks noGrp="1"/>
          </p:cNvSpPr>
          <p:nvPr>
            <p:ph type="ftr" idx="11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5"/>
          <p:cNvSpPr txBox="1">
            <a:spLocks noGrp="1"/>
          </p:cNvSpPr>
          <p:nvPr>
            <p:ph type="sldNum" idx="12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74" name="Google Shape;74;p55"/>
          <p:cNvSpPr txBox="1">
            <a:spLocks noGrp="1"/>
          </p:cNvSpPr>
          <p:nvPr>
            <p:ph type="dt" idx="10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5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56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56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6"/>
          <p:cNvSpPr txBox="1">
            <a:spLocks noGrp="1"/>
          </p:cNvSpPr>
          <p:nvPr>
            <p:ph type="ftr" idx="11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6"/>
          <p:cNvSpPr txBox="1">
            <a:spLocks noGrp="1"/>
          </p:cNvSpPr>
          <p:nvPr>
            <p:ph type="sldNum" idx="12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83" name="Google Shape;83;p56"/>
          <p:cNvSpPr txBox="1">
            <a:spLocks noGrp="1"/>
          </p:cNvSpPr>
          <p:nvPr>
            <p:ph type="dt" idx="10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57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57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57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57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57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57"/>
          <p:cNvSpPr txBox="1">
            <a:spLocks noGrp="1"/>
          </p:cNvSpPr>
          <p:nvPr>
            <p:ph type="ftr" idx="11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7"/>
          <p:cNvSpPr txBox="1">
            <a:spLocks noGrp="1"/>
          </p:cNvSpPr>
          <p:nvPr>
            <p:ph type="sldNum" idx="12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94" name="Google Shape;94;p57"/>
          <p:cNvSpPr txBox="1">
            <a:spLocks noGrp="1"/>
          </p:cNvSpPr>
          <p:nvPr>
            <p:ph type="dt" idx="10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Slajd tytułow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983" y="242434"/>
            <a:ext cx="2686425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54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ajd tytułowy (krótki tytuł)">
  <p:cSld name="Slajd tytułowy (krótki tytuł)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ctrTitle"/>
          </p:nvPr>
        </p:nvSpPr>
        <p:spPr>
          <a:xfrm>
            <a:off x="677342" y="1135923"/>
            <a:ext cx="7783090" cy="123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90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2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2324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7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ftr" idx="11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sldNum" idx="12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dt" idx="10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8"/>
          <p:cNvSpPr txBox="1">
            <a:spLocks noGrp="1"/>
          </p:cNvSpPr>
          <p:nvPr>
            <p:ph type="ftr" idx="11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8"/>
          <p:cNvSpPr txBox="1">
            <a:spLocks noGrp="1"/>
          </p:cNvSpPr>
          <p:nvPr>
            <p:ph type="sldNum" idx="12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6" name="Google Shape;26;p48"/>
          <p:cNvSpPr txBox="1">
            <a:spLocks noGrp="1"/>
          </p:cNvSpPr>
          <p:nvPr>
            <p:ph type="dt" idx="10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ftr" idx="11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9"/>
          <p:cNvSpPr txBox="1">
            <a:spLocks noGrp="1"/>
          </p:cNvSpPr>
          <p:nvPr>
            <p:ph type="sldNum" idx="12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33" name="Google Shape;33;p49"/>
          <p:cNvSpPr txBox="1">
            <a:spLocks noGrp="1"/>
          </p:cNvSpPr>
          <p:nvPr>
            <p:ph type="dt" idx="10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ftr" idx="11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0"/>
          <p:cNvSpPr txBox="1">
            <a:spLocks noGrp="1"/>
          </p:cNvSpPr>
          <p:nvPr>
            <p:ph type="sldNum" idx="12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38" name="Google Shape;38;p50"/>
          <p:cNvSpPr txBox="1">
            <a:spLocks noGrp="1"/>
          </p:cNvSpPr>
          <p:nvPr>
            <p:ph type="dt" idx="10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1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ftr" idx="11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1"/>
          <p:cNvSpPr txBox="1">
            <a:spLocks noGrp="1"/>
          </p:cNvSpPr>
          <p:nvPr>
            <p:ph type="sldNum" idx="12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dt" idx="10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ftr" idx="11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2"/>
          <p:cNvSpPr txBox="1">
            <a:spLocks noGrp="1"/>
          </p:cNvSpPr>
          <p:nvPr>
            <p:ph type="sldNum" idx="12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51" name="Google Shape;51;p52"/>
          <p:cNvSpPr txBox="1">
            <a:spLocks noGrp="1"/>
          </p:cNvSpPr>
          <p:nvPr>
            <p:ph type="dt" idx="10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5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53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53"/>
          <p:cNvSpPr txBox="1">
            <a:spLocks noGrp="1"/>
          </p:cNvSpPr>
          <p:nvPr>
            <p:ph type="ftr" idx="11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3"/>
          <p:cNvSpPr txBox="1">
            <a:spLocks noGrp="1"/>
          </p:cNvSpPr>
          <p:nvPr>
            <p:ph type="sldNum" idx="12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59" name="Google Shape;59;p53"/>
          <p:cNvSpPr txBox="1">
            <a:spLocks noGrp="1"/>
          </p:cNvSpPr>
          <p:nvPr>
            <p:ph type="dt" idx="10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5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54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54"/>
          <p:cNvSpPr txBox="1">
            <a:spLocks noGrp="1"/>
          </p:cNvSpPr>
          <p:nvPr>
            <p:ph type="ftr" idx="11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4"/>
          <p:cNvSpPr txBox="1">
            <a:spLocks noGrp="1"/>
          </p:cNvSpPr>
          <p:nvPr>
            <p:ph type="sldNum" idx="12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67" name="Google Shape;67;p54"/>
          <p:cNvSpPr txBox="1">
            <a:spLocks noGrp="1"/>
          </p:cNvSpPr>
          <p:nvPr>
            <p:ph type="dt" idx="10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ftr" idx="11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40"/>
          <p:cNvSpPr txBox="1">
            <a:spLocks noGrp="1"/>
          </p:cNvSpPr>
          <p:nvPr>
            <p:ph type="sldNum" idx="12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40"/>
          <p:cNvSpPr txBox="1">
            <a:spLocks noGrp="1"/>
          </p:cNvSpPr>
          <p:nvPr>
            <p:ph type="dt" idx="10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2" r:id="rId13"/>
    <p:sldLayoutId id="214748367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/>
            <a:r>
              <a:rPr lang="pl-PL" dirty="0">
                <a:solidFill>
                  <a:srgbClr val="E84C22"/>
                </a:solidFill>
              </a:rPr>
              <a:t/>
            </a:r>
            <a:br>
              <a:rPr lang="pl-PL" dirty="0">
                <a:solidFill>
                  <a:srgbClr val="E84C22"/>
                </a:solidFill>
              </a:rPr>
            </a:b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Gotowość placówek specjalnych i ogólnodostępnych do współpracy w zakresie wsparcia kadry przedszkoli i szkół ogólnodostępnych w pracy z grupą/klasą zróżnicowaną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		</a:t>
            </a: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dr hab. Beata Jachimczak prof. UAM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3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D82A87-60F7-4BF0-7C80-59B41CE9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Jakie zasoby osobowe i gdzie: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09ECAAD2-865C-DC1F-1930-CD3ADB9FD7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7263"/>
          <a:ext cx="78867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5119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366044E0-59F3-DF86-FD64-FDB73334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1469487"/>
            <a:ext cx="7389546" cy="11006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Obszary, które powinny podlegać głębszej refleksji pod kątem sprostania zadaniom placówki specjalistycznej wspierającej edukację włączającą: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B3F02C-5E78-DDCE-79B5-98E002B28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1" y="2975825"/>
            <a:ext cx="7389547" cy="2412688"/>
          </a:xfrm>
        </p:spPr>
        <p:txBody>
          <a:bodyPr/>
          <a:lstStyle/>
          <a:p>
            <a:pPr marL="11430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przywództwo i zarządzanie </a:t>
            </a:r>
          </a:p>
          <a:p>
            <a:pPr marL="11430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komunikowanie się, współpraca oraz budowanie relacji </a:t>
            </a:r>
          </a:p>
          <a:p>
            <a:pPr marL="11430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inicjatywność i osiąganie celów oraz rozwój ludzi i organizacji. </a:t>
            </a:r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9A71472-3932-32EA-8604-0A580DADF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9532-A9DE-45C6-BCCD-55963C12AAEA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750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c55e2cbe4_0_327"/>
          <p:cNvSpPr txBox="1">
            <a:spLocks noGrp="1"/>
          </p:cNvSpPr>
          <p:nvPr>
            <p:ph type="title"/>
          </p:nvPr>
        </p:nvSpPr>
        <p:spPr>
          <a:xfrm>
            <a:off x="1185531" y="1132313"/>
            <a:ext cx="6374997" cy="706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0000"/>
              </a:lnSpc>
              <a:buSzPts val="700"/>
            </a:pPr>
            <a:r>
              <a:rPr lang="pl-PL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Indeks dla edukacji włączającej wskazuje, że:  </a:t>
            </a:r>
            <a:r>
              <a:rPr lang="pl-PL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(Tony </a:t>
            </a:r>
            <a:r>
              <a:rPr lang="pl-PL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Booth</a:t>
            </a:r>
            <a:r>
              <a:rPr lang="pl-PL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Mel </a:t>
            </a:r>
            <a:r>
              <a:rPr lang="pl-PL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Ainscow</a:t>
            </a:r>
            <a:r>
              <a:rPr lang="pl-PL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2002, s. 10-15)</a:t>
            </a:r>
            <a:endParaRPr sz="2100" b="1" dirty="0">
              <a:solidFill>
                <a:srgbClr val="EC6608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Google Shape;109;g2dc55e2cbe4_0_327"/>
          <p:cNvSpPr txBox="1">
            <a:spLocks noGrp="1"/>
          </p:cNvSpPr>
          <p:nvPr>
            <p:ph idx="1"/>
          </p:nvPr>
        </p:nvSpPr>
        <p:spPr>
          <a:xfrm>
            <a:off x="358726" y="1680211"/>
            <a:ext cx="8240958" cy="390957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indent="0">
              <a:lnSpc>
                <a:spcPct val="90722"/>
              </a:lnSpc>
              <a:spcBef>
                <a:spcPts val="750"/>
              </a:spcBef>
              <a:buSzPct val="264705"/>
              <a:buNone/>
            </a:pPr>
            <a:endParaRPr lang="pl-PL" sz="1700" dirty="0">
              <a:highlight>
                <a:srgbClr val="FFE599"/>
              </a:highlight>
            </a:endParaRPr>
          </a:p>
          <a:p>
            <a:pPr marL="342900" indent="0">
              <a:lnSpc>
                <a:spcPct val="90722"/>
              </a:lnSpc>
              <a:spcBef>
                <a:spcPts val="750"/>
              </a:spcBef>
              <a:buSzPct val="264705"/>
              <a:buNone/>
            </a:pPr>
            <a:endParaRPr sz="1700" dirty="0">
              <a:highlight>
                <a:srgbClr val="FFE599"/>
              </a:highlight>
            </a:endParaRPr>
          </a:p>
          <a:p>
            <a:pPr>
              <a:defRPr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rozwój placówki w kontekście włączania, nie może być procesem mechanicznym,</a:t>
            </a:r>
          </a:p>
          <a:p>
            <a:pPr>
              <a:defRPr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wprowadzane zmiany powinny wynikać z budowania powiązań między wartościami, emocjami oraz czynami,</a:t>
            </a:r>
          </a:p>
          <a:p>
            <a:pPr>
              <a:defRPr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zmiany powinny stanowić efekt pogłębionej refleksji, analizy i planowania działań.</a:t>
            </a:r>
          </a:p>
          <a:p>
            <a:pPr marL="0" indent="0">
              <a:buNone/>
              <a:defRPr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Również badania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Pearla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Barnesa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(2008) potwierdziły, że:</a:t>
            </a:r>
          </a:p>
          <a:p>
            <a:pPr>
              <a:defRPr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mimo tego, że nie określono jednego wspólnego sposobu działania na rzecz edukacji włączającej, wśród nauczycieli, rodziców i osób zarządzających panowała powszechna zgoda, 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że podejście oparte na pracy zespołowej bezpośrednio w szkołach oraz w innych instytucjach,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było skuteczne w zakresie wsparcia zarówno pojedynczych uczniów, jak i placówek oświatowych.</a:t>
            </a:r>
          </a:p>
          <a:p>
            <a:pPr marL="0" indent="0">
              <a:lnSpc>
                <a:spcPct val="90722"/>
              </a:lnSpc>
              <a:spcBef>
                <a:spcPts val="750"/>
              </a:spcBef>
              <a:buSzPct val="367346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7929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solidFill>
                  <a:srgbClr val="C00000"/>
                </a:solidFill>
              </a:rPr>
              <a:t/>
            </a:r>
            <a:br>
              <a:rPr lang="pl-PL" sz="1800" dirty="0">
                <a:solidFill>
                  <a:srgbClr val="C00000"/>
                </a:solidFill>
              </a:rPr>
            </a:br>
            <a:r>
              <a:rPr lang="pl-PL" sz="1800" dirty="0"/>
              <a:t/>
            </a:r>
            <a:br>
              <a:rPr lang="pl-PL" sz="1800" dirty="0"/>
            </a:br>
            <a:endParaRPr lang="pl-PL" sz="1575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043190" y="2466816"/>
            <a:ext cx="6980803" cy="3113223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563"/>
              </a:spcBef>
              <a:buNone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Zmiany mentalne i organizacyjne. Z czym wychodzimy – wnioski i rekomendacje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oparte na konkretach: nauczyciele przekonywali się, co i jak można zrobić, co szkoły zyskują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Zbudowanie pozytywnego wizerunku szkół specjalnych = specjalistycznych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Doświadczanie wspierających relacji – czym mogą być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superwizje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zdjęcie „pancerza ochronnego”, możliwość pytania o wszystko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Rodzice przekonali się, że szkoła może coś zaoferować (konsultacje, choć brak ciągłości w przypadku wejścia ekspertów)</a:t>
            </a:r>
          </a:p>
          <a:p>
            <a:r>
              <a:rPr lang="pl-PL" sz="1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Sieciowanie wsparcia – nawiązanie się relacji i duże znaczenie sieci współpracy</a:t>
            </a:r>
          </a:p>
          <a:p>
            <a:pPr marL="0" indent="0">
              <a:buNone/>
            </a:pPr>
            <a:r>
              <a:rPr lang="pl-PL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(Jachimczak, Podgórska-Jachnik, Tomaszewska, 2023)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1305131" y="1600742"/>
            <a:ext cx="4103996" cy="734818"/>
          </a:xfrm>
          <a:prstGeom prst="roundRect">
            <a:avLst/>
          </a:prstGeom>
          <a:solidFill>
            <a:srgbClr val="E09B5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Wnioski z łódzkich doświadczeń współpracy SCWEW z placówkami</a:t>
            </a:r>
          </a:p>
        </p:txBody>
      </p:sp>
    </p:spTree>
    <p:extLst>
      <p:ext uri="{BB962C8B-B14F-4D97-AF65-F5344CB8AC3E}">
        <p14:creationId xmlns:p14="http://schemas.microsoft.com/office/powerpoint/2010/main" val="3997938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800" dirty="0">
                <a:solidFill>
                  <a:srgbClr val="C00000"/>
                </a:solidFill>
              </a:rPr>
              <a:t/>
            </a:r>
            <a:br>
              <a:rPr lang="pl-PL" sz="1800" dirty="0">
                <a:solidFill>
                  <a:srgbClr val="C00000"/>
                </a:solidFill>
              </a:rPr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Placówki specjalne będące SCWEW-</a:t>
            </a:r>
            <a:r>
              <a:rPr lang="pl-PL" sz="2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</a:t>
            </a:r>
            <a:r>
              <a:rPr lang="pl-PL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pokazały, że można zdefiniować i wzmocnić obszary gotowości i wdrożyć współpracę merytoryczną w zakresie edukacji dla wszystkich</a:t>
            </a:r>
          </a:p>
        </p:txBody>
      </p:sp>
      <p:pic>
        <p:nvPicPr>
          <p:cNvPr id="5" name="Symbol zastępczy zawartości 4" descr="Obraz zawierający Czcionka, Grafika, biały, sylwetka&#10;&#10;Opis wygenerowany automatycznie">
            <a:extLst>
              <a:ext uri="{FF2B5EF4-FFF2-40B4-BE49-F238E27FC236}">
                <a16:creationId xmlns:a16="http://schemas.microsoft.com/office/drawing/2014/main" id="{5009C3B4-8624-6497-4D66-83C751D5C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389" y="2227263"/>
            <a:ext cx="4345223" cy="3262312"/>
          </a:xfrm>
        </p:spPr>
      </p:pic>
    </p:spTree>
    <p:extLst>
      <p:ext uri="{BB962C8B-B14F-4D97-AF65-F5344CB8AC3E}">
        <p14:creationId xmlns:p14="http://schemas.microsoft.com/office/powerpoint/2010/main" val="392036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ctrTitle"/>
          </p:nvPr>
        </p:nvSpPr>
        <p:spPr>
          <a:xfrm>
            <a:off x="577516" y="1097882"/>
            <a:ext cx="5596403" cy="2550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l-PL" dirty="0">
                <a:solidFill>
                  <a:srgbClr val="E84C22"/>
                </a:solidFill>
              </a:rPr>
              <a:t/>
            </a:r>
            <a:br>
              <a:rPr lang="pl-PL" dirty="0">
                <a:solidFill>
                  <a:srgbClr val="E84C22"/>
                </a:solidFill>
              </a:rPr>
            </a:br>
            <a:r>
              <a:rPr lang="pl-PL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czego zacząć?</a:t>
            </a:r>
            <a:br>
              <a:rPr lang="pl-PL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zdefiniujcie swoją gotowość do bycia SCWEW</a:t>
            </a:r>
            <a:br>
              <a:rPr lang="pl-PL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rozpoznajcie swoje zasoby (kompetencje)</a:t>
            </a:r>
            <a:br>
              <a:rPr lang="pl-PL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powołajcie zespół, który będzie tworzył SCWEW.</a:t>
            </a:r>
            <a:br>
              <a:rPr lang="pl-PL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Warto to zrobić aby zmieniać rzeczywistość edukacyjną!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41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Victor Hugo cytat o idei">
            <a:extLst>
              <a:ext uri="{FF2B5EF4-FFF2-40B4-BE49-F238E27FC236}">
                <a16:creationId xmlns:a16="http://schemas.microsoft.com/office/drawing/2014/main" id="{1FA418D8-50B6-B5DB-63AC-F102973FD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47" y="1518047"/>
            <a:ext cx="3821906" cy="3821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66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C414DD7-D333-341E-6140-52AD459CE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5410" y="1646635"/>
            <a:ext cx="6650665" cy="486668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pl-PL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Edukacja grup zróżnicowanych – nowe wyzwania dla praktyki edukacyjnej :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1049941-2052-8810-B652-7702C3D460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6930" y="2763324"/>
            <a:ext cx="6943061" cy="263934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Budowanie wspólnoty edukacyjnej (nauczyciele, uczniowie, rodzice, inni pracownicy szkoły) poprzez promowanie modelu szkoły jako organizacji uczącej się, nastawionej na doskonalenie i rozwój </a:t>
            </a:r>
            <a:r>
              <a:rPr lang="pl-PL" altLang="pl-PL" sz="1600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Każdego</a:t>
            </a: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Rozwój świadomości społecznej i obywatelskiej w kontekście rozwijania kompetencji dziecka ale również osób, które będą decydować o jego rozwoju na wszystkich poziomach ekosystemu.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Przyjęcie tezy, że „</a:t>
            </a:r>
            <a:r>
              <a:rPr lang="pl-PL" alt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dziecko o IPE/SPE przebywające w środowisku ustawicznie doskonalącym się , samo będzie coraz bardziej kompetentne</a:t>
            </a: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(W. Pilecka, 2009, s. 35)</a:t>
            </a:r>
          </a:p>
          <a:p>
            <a:pPr lvl="1" eaLnBrk="1" hangingPunct="1"/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25518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>
            <a:extLst>
              <a:ext uri="{FF2B5EF4-FFF2-40B4-BE49-F238E27FC236}">
                <a16:creationId xmlns:a16="http://schemas.microsoft.com/office/drawing/2014/main" id="{BCDDA792-662C-4407-BE91-3878DD728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Filozofia inkluzji edukacyjnej </a:t>
            </a:r>
            <a:br>
              <a:rPr lang="pl-PL" altLang="pl-PL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13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(za Chrzanowska 2021)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30D022-8966-49F9-90AF-A26D2903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1" y="2717949"/>
            <a:ext cx="7389547" cy="267056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większości krajów podobne jest rozumienie edukacji włączającej</a:t>
            </a:r>
          </a:p>
          <a:p>
            <a:pPr marL="0" indent="0">
              <a:buNone/>
              <a:defRPr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Wśród głównych cech szkoły włączającej, wymienia się:</a:t>
            </a:r>
          </a:p>
          <a:p>
            <a:pPr marL="114300" indent="0">
              <a:buNone/>
              <a:defRPr/>
            </a:pPr>
            <a:r>
              <a:rPr lang="pl-PL" sz="1800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wsparcie środowiskowe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supportive</a:t>
            </a:r>
            <a:r>
              <a:rPr lang="pl-PL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environment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pPr marL="114300" indent="0">
              <a:buNone/>
              <a:defRPr/>
            </a:pPr>
            <a:r>
              <a:rPr lang="pl-PL" sz="1800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uczestnictwo i partycypację</a:t>
            </a:r>
            <a:r>
              <a:rPr lang="pl-PL" sz="1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oportunities</a:t>
            </a:r>
            <a:r>
              <a:rPr lang="pl-PL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participate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pPr marL="114300" indent="0">
              <a:buNone/>
              <a:defRPr/>
            </a:pPr>
            <a:r>
              <a:rPr lang="pl-PL" sz="1800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pozytywne relacje społeczne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positive</a:t>
            </a:r>
            <a:r>
              <a:rPr lang="pl-PL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relationships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i </a:t>
            </a:r>
            <a:r>
              <a:rPr lang="pl-PL" sz="1800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poczucie kompetencji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feelings</a:t>
            </a:r>
            <a:r>
              <a:rPr lang="pl-PL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competence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(Gallagher, Bennett, 2015)</a:t>
            </a:r>
          </a:p>
        </p:txBody>
      </p:sp>
    </p:spTree>
    <p:extLst>
      <p:ext uri="{BB962C8B-B14F-4D97-AF65-F5344CB8AC3E}">
        <p14:creationId xmlns:p14="http://schemas.microsoft.com/office/powerpoint/2010/main" val="314838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F380C3-9C08-ED13-1C6B-CA8B55514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Postrzeganie edukacji włączającej przez nauczycieli i rodziców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(Jachimczak, 2020)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0522CDD-759F-E73D-F4BF-FD4C9579CF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50813" indent="0">
              <a:buNone/>
            </a:pPr>
            <a:r>
              <a:rPr lang="pl-PL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opinii nauczycieli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„im wyższy etap kształcenia tym trudniej połączyć działania dydaktyczne ze wsparciem ucznia ze SPE…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należałoby nie tylko nas wyposażyć w kompetencje z tego zakresu ale zatrudnić w szkołach pedagogów od włączania aby mogli służyć konsultacjami, może </a:t>
            </a:r>
            <a:r>
              <a:rPr lang="pl-PL" sz="1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superwizjami</a:t>
            </a:r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 naszej pracy” (N LO)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„w toku studiów nie było zajęć z zakresu diagnozowania i pracy z dzieckiem ze SPE a teraz wymaga się od nas tych umiejętności…należy zapewnić nauczycielom możliwość doskonalenia w tym zakresie finansowanego przez państwo”(N SP)</a:t>
            </a:r>
          </a:p>
          <a:p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9EECDB4D-8080-073A-2FBA-D5F9F4B8C8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150813" indent="0">
              <a:lnSpc>
                <a:spcPct val="100000"/>
              </a:lnSpc>
              <a:buNone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opinii rodziców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„kontakt z nauczycielami przedmiotu w większości jest niesatysfakcjonujący… fikcją są IPET-y i nie sposób wyegzekwować pracy spersonalizowanej…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może należałoby powiązać awans zawodowy z doskonaleniem w zakresie edukacji włączającej”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„nauczyciele nie chcą z nami rozmawiać, nie interesują ich nasze doświadczenia i umiejętności w pracy z dzieckiem…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należy zadbać o ich kompetencje w zakresie budowania koalicji na rzecz ucznia ze SPE i wsparcia dla rodziców”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50CB203-84B2-7DD4-5D51-E36CC2C1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033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e0149b0d8_0_0"/>
          <p:cNvSpPr txBox="1">
            <a:spLocks noGrp="1"/>
          </p:cNvSpPr>
          <p:nvPr>
            <p:ph type="title"/>
          </p:nvPr>
        </p:nvSpPr>
        <p:spPr>
          <a:xfrm>
            <a:off x="628650" y="1124536"/>
            <a:ext cx="7886700" cy="59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36055"/>
              </a:lnSpc>
              <a:buSzPts val="700"/>
            </a:pPr>
            <a:r>
              <a:rPr lang="pl-PL" altLang="pl-PL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Potrzeba wsparcia zewnętrznego</a:t>
            </a:r>
            <a:endParaRPr sz="3600" b="1" dirty="0">
              <a:solidFill>
                <a:schemeClr val="tx1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oogle Shape;115;g2de0149b0d8_0_0"/>
          <p:cNvSpPr txBox="1">
            <a:spLocks noGrp="1"/>
          </p:cNvSpPr>
          <p:nvPr>
            <p:ph idx="1"/>
          </p:nvPr>
        </p:nvSpPr>
        <p:spPr>
          <a:xfrm>
            <a:off x="309489" y="1813853"/>
            <a:ext cx="7955280" cy="394598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indent="0">
              <a:lnSpc>
                <a:spcPct val="115000"/>
              </a:lnSpc>
              <a:spcBef>
                <a:spcPts val="750"/>
              </a:spcBef>
              <a:buSzPct val="304981"/>
              <a:buNone/>
            </a:pPr>
            <a:endParaRPr sz="1816" dirty="0">
              <a:highlight>
                <a:schemeClr val="lt1"/>
              </a:highlight>
            </a:endParaRPr>
          </a:p>
          <a:p>
            <a:pPr marL="342900" indent="0">
              <a:lnSpc>
                <a:spcPct val="90722"/>
              </a:lnSpc>
              <a:spcBef>
                <a:spcPts val="750"/>
              </a:spcBef>
              <a:buSzPct val="325791"/>
              <a:buNone/>
            </a:pPr>
            <a:endParaRPr sz="1700" dirty="0">
              <a:highlight>
                <a:schemeClr val="lt1"/>
              </a:highlight>
            </a:endParaRPr>
          </a:p>
          <a:p>
            <a:pPr>
              <a:defRPr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Szkoły mogą i powinny sięgać po wsparcie zewnętrzne. Instytucje, które obecnie na co dzień wspierają szkołę w dokonywaniu diagnozy i udzielaniu wsparcia uczniom to poradnie psychologiczno-pedagogiczne;</a:t>
            </a:r>
          </a:p>
          <a:p>
            <a:pPr>
              <a:defRPr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Konieczne jest dodatkowe wsparcie merytoryczne ze strony placówek szkolnych – specjalnych. Stąd projekt tworzenia Specjalistycznych Centrów Wspierających Edukację Włączającą, do którego Państwa zapraszamy. Z projektu pilotażowego wiemy, że to rozwiązanie pozwala na wykorzystanie zasobów tych szkół we wspieraniu szkół i przedszkoli ogólnodostępnych. </a:t>
            </a:r>
          </a:p>
          <a:p>
            <a:pPr marL="0" indent="0">
              <a:lnSpc>
                <a:spcPct val="90722"/>
              </a:lnSpc>
              <a:spcBef>
                <a:spcPts val="750"/>
              </a:spcBef>
              <a:buNone/>
            </a:pPr>
            <a:endParaRPr dirty="0">
              <a:highlight>
                <a:schemeClr val="lt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4719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8B0EE2-B7AE-4DAA-B87C-13CFB9E88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Współpraca/partnerstwo szkół specjalnych i ogólnodostępnych </a:t>
            </a:r>
            <a:r>
              <a:rPr lang="pl-PL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(Gajdzica, Bełza-Gajdzica, 2021, s.268)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4596BE-29AE-4A6F-B99E-76F2D7DFB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196" y="2478715"/>
            <a:ext cx="6551318" cy="3011258"/>
          </a:xfrm>
        </p:spPr>
        <p:txBody>
          <a:bodyPr>
            <a:noAutofit/>
          </a:bodyPr>
          <a:lstStyle/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Współpraca/partnerstwo obu typów placówek jest śladowe i ogranicza się przede wszystkim do działań współorganizowania wydarzeń ludycznych, promocyjnych, ewentualnie kreujących pożądane postawy wobec osób z niepełnosprawnościami. 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Autentyczna współpraca w zakresie tworzenia sieci wsparcia metodycznego, współdziałania w zakresie kreowania programów edukacyjno-terapeutycznych, rozwiązywania (lub zapobiegania) konkretnych problemów wychowawczych i edukacyjnych, tworzenia ścieżek rozwoju uczniów, diagnozowania, czy realizowania wspólnych projektów edukacyjnych 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praktycznie nie istnieje.</a:t>
            </a:r>
          </a:p>
        </p:txBody>
      </p:sp>
    </p:spTree>
    <p:extLst>
      <p:ext uri="{BB962C8B-B14F-4D97-AF65-F5344CB8AC3E}">
        <p14:creationId xmlns:p14="http://schemas.microsoft.com/office/powerpoint/2010/main" val="310829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1445130-8815-46EB-8BCD-A18BF99A9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Gotowość do współpracy – stan czy proces?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E0C9263F-2A86-E1A8-5E40-3EA6116AE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762" y="2226469"/>
            <a:ext cx="4064089" cy="3263504"/>
          </a:xfrm>
        </p:spPr>
        <p:txBody>
          <a:bodyPr/>
          <a:lstStyle/>
          <a:p>
            <a:pPr marL="15081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Gotowość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 należytego przygotowania do czegoś;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stan, w którym człowiek czuje się przygotowany do podjęcia określonych czynności lub zadań;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7CD4AF6-46F5-8721-1EEC-7B6B47F0B9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Współpraca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działalność prowadzona wspólnie przez jakieś osoby, instytucje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wspólne funkcjonowanie wraz z innymi elementami w ramach całości </a:t>
            </a:r>
          </a:p>
          <a:p>
            <a:pPr marL="15081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(tu systemu)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12" name="Obraz 11" descr="Obraz zawierający wzór, Karteczka samoprzylepna">
            <a:extLst>
              <a:ext uri="{FF2B5EF4-FFF2-40B4-BE49-F238E27FC236}">
                <a16:creationId xmlns:a16="http://schemas.microsoft.com/office/drawing/2014/main" id="{8BA4DD76-BC76-AF18-BA3E-6051B55DD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1" y="3642980"/>
            <a:ext cx="3051629" cy="2110564"/>
          </a:xfrm>
          <a:prstGeom prst="rect">
            <a:avLst/>
          </a:prstGeom>
        </p:spPr>
      </p:pic>
      <p:pic>
        <p:nvPicPr>
          <p:cNvPr id="14" name="Obraz 13" descr="Obraz zawierający zabawka, kreskówka">
            <a:extLst>
              <a:ext uri="{FF2B5EF4-FFF2-40B4-BE49-F238E27FC236}">
                <a16:creationId xmlns:a16="http://schemas.microsoft.com/office/drawing/2014/main" id="{3E61E70C-5773-2FA6-056F-95E52C5C3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319" y="3778300"/>
            <a:ext cx="2110565" cy="211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8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e0149b0d8_0_0"/>
          <p:cNvSpPr txBox="1">
            <a:spLocks noGrp="1"/>
          </p:cNvSpPr>
          <p:nvPr>
            <p:ph type="title"/>
          </p:nvPr>
        </p:nvSpPr>
        <p:spPr>
          <a:xfrm>
            <a:off x="628650" y="1124536"/>
            <a:ext cx="7886700" cy="59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0000"/>
              </a:lnSpc>
              <a:buSzPts val="700"/>
            </a:pPr>
            <a:r>
              <a:rPr lang="pl-PL" altLang="pl-PL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Obszary wymagające zmian w szkole dla każdego -</a:t>
            </a:r>
            <a:br>
              <a:rPr lang="pl-PL" altLang="pl-PL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czym mogą wspierać SCWEW-Y:</a:t>
            </a:r>
            <a:endParaRPr sz="2100" b="1" dirty="0">
              <a:solidFill>
                <a:srgbClr val="EC6608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oogle Shape;115;g2de0149b0d8_0_0"/>
          <p:cNvSpPr txBox="1">
            <a:spLocks noGrp="1"/>
          </p:cNvSpPr>
          <p:nvPr>
            <p:ph idx="1"/>
          </p:nvPr>
        </p:nvSpPr>
        <p:spPr>
          <a:xfrm>
            <a:off x="309489" y="1813853"/>
            <a:ext cx="7955280" cy="394598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indent="0">
              <a:lnSpc>
                <a:spcPct val="115000"/>
              </a:lnSpc>
              <a:spcBef>
                <a:spcPts val="750"/>
              </a:spcBef>
              <a:buSzPct val="304981"/>
              <a:buNone/>
            </a:pPr>
            <a:endParaRPr sz="1816" dirty="0">
              <a:highlight>
                <a:schemeClr val="lt1"/>
              </a:highlight>
            </a:endParaRPr>
          </a:p>
          <a:p>
            <a:r>
              <a:rPr lang="pl-PL" alt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szkoła dla każdego</a:t>
            </a: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czy i w jakim kierunku należy zmieniać szkołę? (poznanie potrzeb, aspiracji edukacyjnych oraz zainteresowań ucznia a przede wszystkim indywidualnych możliwości ich zaspokajania), </a:t>
            </a:r>
          </a:p>
          <a:p>
            <a:r>
              <a:rPr lang="pl-PL" alt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współczesna dydaktyka</a:t>
            </a: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(zindywidualizowane konstruowanie wiedzy, aktywność </a:t>
            </a:r>
            <a:r>
              <a:rPr lang="pl-PL" alt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polisensoryczna</a:t>
            </a: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tworzenie warunków do uczenia się dla każdego ucznia), projektowanie uniwersalne, nowe technologie i wsparcie techniczne</a:t>
            </a:r>
          </a:p>
          <a:p>
            <a:r>
              <a:rPr lang="pl-PL" alt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relacje jako podstawa </a:t>
            </a: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budowania środowiska zmiany otwartej na różnorodność potrzeb i możliwości (sieci wsparcia), </a:t>
            </a:r>
          </a:p>
          <a:p>
            <a:r>
              <a:rPr lang="pl-PL" alt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diagnozowanie i projektowanie</a:t>
            </a: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ocena funkcjonalna jak punkt wyjścia do tworzenia i wdrażania programów edukacyjno-terapeutycznych, wspierających osiągnięcia uczniów oraz oferty rozwijającej zainteresowania i uzdolnienia.</a:t>
            </a:r>
          </a:p>
          <a:p>
            <a:pPr marL="0" indent="0">
              <a:lnSpc>
                <a:spcPct val="90722"/>
              </a:lnSpc>
              <a:spcBef>
                <a:spcPts val="750"/>
              </a:spcBef>
              <a:buNone/>
            </a:pPr>
            <a:endParaRPr dirty="0">
              <a:highlight>
                <a:schemeClr val="lt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67211318"/>
      </p:ext>
    </p:extLst>
  </p:cSld>
  <p:clrMapOvr>
    <a:masterClrMapping/>
  </p:clrMapOvr>
</p:sld>
</file>

<file path=ppt/theme/theme1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953</Words>
  <Application>Microsoft Office PowerPoint</Application>
  <PresentationFormat>Pokaz na ekranie (4:3)</PresentationFormat>
  <Paragraphs>78</Paragraphs>
  <Slides>15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Open Sans</vt:lpstr>
      <vt:lpstr>1_Projekt domyślny</vt:lpstr>
      <vt:lpstr> Gotowość placówek specjalnych i ogólnodostępnych do współpracy w zakresie wsparcia kadry przedszkoli i szkół ogólnodostępnych w pracy z grupą/klasą zróżnicowaną       dr hab. Beata Jachimczak prof. UAM    </vt:lpstr>
      <vt:lpstr>Prezentacja programu PowerPoint</vt:lpstr>
      <vt:lpstr>Edukacja grup zróżnicowanych – nowe wyzwania dla praktyki edukacyjnej :</vt:lpstr>
      <vt:lpstr>Filozofia inkluzji edukacyjnej  (za Chrzanowska 2021)</vt:lpstr>
      <vt:lpstr>Postrzeganie edukacji włączającej przez nauczycieli i rodziców (Jachimczak, 2020)</vt:lpstr>
      <vt:lpstr>Potrzeba wsparcia zewnętrznego</vt:lpstr>
      <vt:lpstr>Współpraca/partnerstwo szkół specjalnych i ogólnodostępnych (Gajdzica, Bełza-Gajdzica, 2021, s.268)</vt:lpstr>
      <vt:lpstr>Gotowość do współpracy – stan czy proces?</vt:lpstr>
      <vt:lpstr>Obszary wymagające zmian w szkole dla każdego - w czym mogą wspierać SCWEW-Y:</vt:lpstr>
      <vt:lpstr> Jakie zasoby osobowe i gdzie:</vt:lpstr>
      <vt:lpstr>Obszary, które powinny podlegać głębszej refleksji pod kątem sprostania zadaniom placówki specjalistycznej wspierającej edukację włączającą:</vt:lpstr>
      <vt:lpstr>Indeks dla edukacji włączającej wskazuje, że:  (Tony Booth i Mel Ainscow, 2002, s. 10-15)</vt:lpstr>
      <vt:lpstr>  </vt:lpstr>
      <vt:lpstr>  Placówki specjalne będące SCWEW-ami pokazały, że można zdefiniować i wzmocnić obszary gotowości i wdrożyć współpracę merytoryczną w zakresie edukacji dla wszystkich</vt:lpstr>
      <vt:lpstr> Od czego zacząć? 1. zdefiniujcie swoją gotowość do bycia SCWEW 2. rozpoznajcie swoje zasoby (kompetencje) 3. powołajcie zespół, który będzie tworzył SCWEW.     Warto to zrobić aby zmieniać rzeczywistość edukacyjną!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Ocena funkcjonalna- współpraca przedszkola, szkoły, poradni psychologiczno- pedagogicznej       Monika Gromadzińska- Miszczak</dc:title>
  <dc:creator>Jaskólska Wioletta</dc:creator>
  <cp:lastModifiedBy>Szczepkowska-Szyszko Katarzyna</cp:lastModifiedBy>
  <cp:revision>7</cp:revision>
  <dcterms:created xsi:type="dcterms:W3CDTF">2023-03-03T10:48:45Z</dcterms:created>
  <dcterms:modified xsi:type="dcterms:W3CDTF">2024-11-01T10:05:57Z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Pokaz na ekranie (4:3)</vt:lpwstr>
  </property>
  <property fmtid="{D5CDD505-2E9C-101B-9397-08002B2CF9AE}" pid="3" name="Slides">
    <vt:i4>3</vt:i4>
  </property>
</Properties>
</file>