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diagrams/data8.xml" ContentType="application/vnd.openxmlformats-officedocument.drawingml.diagramData+xml"/>
  <Override PartName="/word/diagrams/layout8.xml" ContentType="application/vnd.openxmlformats-officedocument.drawingml.diagramLayout+xml"/>
  <Override PartName="/word/diagrams/quickStyle8.xml" ContentType="application/vnd.openxmlformats-officedocument.drawingml.diagramStyle+xml"/>
  <Override PartName="/word/diagrams/colors8.xml" ContentType="application/vnd.openxmlformats-officedocument.drawingml.diagramColors+xml"/>
  <Override PartName="/word/diagrams/drawing8.xml" ContentType="application/vnd.ms-office.drawingml.diagramDrawing+xml"/>
  <Override PartName="/word/diagrams/data9.xml" ContentType="application/vnd.openxmlformats-officedocument.drawingml.diagramData+xml"/>
  <Override PartName="/word/diagrams/layout9.xml" ContentType="application/vnd.openxmlformats-officedocument.drawingml.diagramLayout+xml"/>
  <Override PartName="/word/diagrams/quickStyle9.xml" ContentType="application/vnd.openxmlformats-officedocument.drawingml.diagramStyle+xml"/>
  <Override PartName="/word/diagrams/colors9.xml" ContentType="application/vnd.openxmlformats-officedocument.drawingml.diagramColors+xml"/>
  <Override PartName="/word/diagrams/drawing9.xml" ContentType="application/vnd.ms-office.drawingml.diagramDrawing+xml"/>
  <Override PartName="/word/diagrams/data10.xml" ContentType="application/vnd.openxmlformats-officedocument.drawingml.diagramData+xml"/>
  <Override PartName="/word/diagrams/layout10.xml" ContentType="application/vnd.openxmlformats-officedocument.drawingml.diagramLayout+xml"/>
  <Override PartName="/word/diagrams/quickStyle10.xml" ContentType="application/vnd.openxmlformats-officedocument.drawingml.diagramStyle+xml"/>
  <Override PartName="/word/diagrams/colors10.xml" ContentType="application/vnd.openxmlformats-officedocument.drawingml.diagramColors+xml"/>
  <Override PartName="/word/diagrams/drawing10.xml" ContentType="application/vnd.ms-office.drawingml.diagramDrawing+xml"/>
  <Override PartName="/word/diagrams/data11.xml" ContentType="application/vnd.openxmlformats-officedocument.drawingml.diagramData+xml"/>
  <Override PartName="/word/diagrams/layout11.xml" ContentType="application/vnd.openxmlformats-officedocument.drawingml.diagramLayout+xml"/>
  <Override PartName="/word/diagrams/quickStyle11.xml" ContentType="application/vnd.openxmlformats-officedocument.drawingml.diagramStyle+xml"/>
  <Override PartName="/word/diagrams/colors11.xml" ContentType="application/vnd.openxmlformats-officedocument.drawingml.diagramColors+xml"/>
  <Override PartName="/word/diagrams/drawing11.xml" ContentType="application/vnd.ms-office.drawingml.diagramDrawing+xml"/>
  <Override PartName="/word/diagrams/data12.xml" ContentType="application/vnd.openxmlformats-officedocument.drawingml.diagramData+xml"/>
  <Override PartName="/word/diagrams/layout12.xml" ContentType="application/vnd.openxmlformats-officedocument.drawingml.diagramLayout+xml"/>
  <Override PartName="/word/diagrams/quickStyle12.xml" ContentType="application/vnd.openxmlformats-officedocument.drawingml.diagramStyle+xml"/>
  <Override PartName="/word/diagrams/colors12.xml" ContentType="application/vnd.openxmlformats-officedocument.drawingml.diagramColors+xml"/>
  <Override PartName="/word/diagrams/drawing12.xml" ContentType="application/vnd.ms-office.drawingml.diagramDrawing+xml"/>
  <Override PartName="/word/diagrams/data13.xml" ContentType="application/vnd.openxmlformats-officedocument.drawingml.diagramData+xml"/>
  <Override PartName="/word/diagrams/layout13.xml" ContentType="application/vnd.openxmlformats-officedocument.drawingml.diagramLayout+xml"/>
  <Override PartName="/word/diagrams/quickStyle13.xml" ContentType="application/vnd.openxmlformats-officedocument.drawingml.diagramStyle+xml"/>
  <Override PartName="/word/diagrams/colors13.xml" ContentType="application/vnd.openxmlformats-officedocument.drawingml.diagramColors+xml"/>
  <Override PartName="/word/diagrams/drawing13.xml" ContentType="application/vnd.ms-office.drawingml.diagramDrawing+xml"/>
  <Override PartName="/word/diagrams/data14.xml" ContentType="application/vnd.openxmlformats-officedocument.drawingml.diagramData+xml"/>
  <Override PartName="/word/diagrams/layout14.xml" ContentType="application/vnd.openxmlformats-officedocument.drawingml.diagramLayout+xml"/>
  <Override PartName="/word/diagrams/quickStyle14.xml" ContentType="application/vnd.openxmlformats-officedocument.drawingml.diagramStyle+xml"/>
  <Override PartName="/word/diagrams/colors14.xml" ContentType="application/vnd.openxmlformats-officedocument.drawingml.diagramColors+xml"/>
  <Override PartName="/word/diagrams/drawing14.xml" ContentType="application/vnd.ms-office.drawingml.diagramDrawing+xml"/>
  <Override PartName="/word/diagrams/data15.xml" ContentType="application/vnd.openxmlformats-officedocument.drawingml.diagramData+xml"/>
  <Override PartName="/word/diagrams/layout15.xml" ContentType="application/vnd.openxmlformats-officedocument.drawingml.diagramLayout+xml"/>
  <Override PartName="/word/diagrams/quickStyle15.xml" ContentType="application/vnd.openxmlformats-officedocument.drawingml.diagramStyle+xml"/>
  <Override PartName="/word/diagrams/colors15.xml" ContentType="application/vnd.openxmlformats-officedocument.drawingml.diagramColors+xml"/>
  <Override PartName="/word/diagrams/drawing15.xml" ContentType="application/vnd.ms-office.drawingml.diagramDrawing+xml"/>
  <Override PartName="/word/diagrams/data16.xml" ContentType="application/vnd.openxmlformats-officedocument.drawingml.diagramData+xml"/>
  <Override PartName="/word/diagrams/layout16.xml" ContentType="application/vnd.openxmlformats-officedocument.drawingml.diagramLayout+xml"/>
  <Override PartName="/word/diagrams/quickStyle16.xml" ContentType="application/vnd.openxmlformats-officedocument.drawingml.diagramStyle+xml"/>
  <Override PartName="/word/diagrams/colors16.xml" ContentType="application/vnd.openxmlformats-officedocument.drawingml.diagramColors+xml"/>
  <Override PartName="/word/diagrams/drawing16.xml" ContentType="application/vnd.ms-office.drawingml.diagramDrawing+xml"/>
  <Override PartName="/word/diagrams/data17.xml" ContentType="application/vnd.openxmlformats-officedocument.drawingml.diagramData+xml"/>
  <Override PartName="/word/diagrams/layout17.xml" ContentType="application/vnd.openxmlformats-officedocument.drawingml.diagramLayout+xml"/>
  <Override PartName="/word/diagrams/quickStyle17.xml" ContentType="application/vnd.openxmlformats-officedocument.drawingml.diagramStyle+xml"/>
  <Override PartName="/word/diagrams/colors17.xml" ContentType="application/vnd.openxmlformats-officedocument.drawingml.diagramColors+xml"/>
  <Override PartName="/word/diagrams/drawing17.xml" ContentType="application/vnd.ms-office.drawingml.diagramDrawing+xml"/>
  <Override PartName="/word/diagrams/data18.xml" ContentType="application/vnd.openxmlformats-officedocument.drawingml.diagramData+xml"/>
  <Override PartName="/word/diagrams/layout18.xml" ContentType="application/vnd.openxmlformats-officedocument.drawingml.diagramLayout+xml"/>
  <Override PartName="/word/diagrams/quickStyle18.xml" ContentType="application/vnd.openxmlformats-officedocument.drawingml.diagramStyle+xml"/>
  <Override PartName="/word/diagrams/colors18.xml" ContentType="application/vnd.openxmlformats-officedocument.drawingml.diagramColors+xml"/>
  <Override PartName="/word/diagrams/drawing18.xml" ContentType="application/vnd.ms-office.drawingml.diagramDrawing+xml"/>
  <Override PartName="/word/diagrams/data19.xml" ContentType="application/vnd.openxmlformats-officedocument.drawingml.diagramData+xml"/>
  <Override PartName="/word/diagrams/layout19.xml" ContentType="application/vnd.openxmlformats-officedocument.drawingml.diagramLayout+xml"/>
  <Override PartName="/word/diagrams/quickStyle19.xml" ContentType="application/vnd.openxmlformats-officedocument.drawingml.diagramStyle+xml"/>
  <Override PartName="/word/diagrams/colors19.xml" ContentType="application/vnd.openxmlformats-officedocument.drawingml.diagramColors+xml"/>
  <Override PartName="/word/diagrams/drawing19.xml" ContentType="application/vnd.ms-office.drawingml.diagramDrawing+xml"/>
  <Override PartName="/word/diagrams/data20.xml" ContentType="application/vnd.openxmlformats-officedocument.drawingml.diagramData+xml"/>
  <Override PartName="/word/diagrams/layout20.xml" ContentType="application/vnd.openxmlformats-officedocument.drawingml.diagramLayout+xml"/>
  <Override PartName="/word/diagrams/quickStyle20.xml" ContentType="application/vnd.openxmlformats-officedocument.drawingml.diagramStyle+xml"/>
  <Override PartName="/word/diagrams/colors20.xml" ContentType="application/vnd.openxmlformats-officedocument.drawingml.diagramColors+xml"/>
  <Override PartName="/word/diagrams/drawing20.xml" ContentType="application/vnd.ms-office.drawingml.diagramDrawing+xml"/>
  <Override PartName="/word/diagrams/data21.xml" ContentType="application/vnd.openxmlformats-officedocument.drawingml.diagramData+xml"/>
  <Override PartName="/word/diagrams/layout21.xml" ContentType="application/vnd.openxmlformats-officedocument.drawingml.diagramLayout+xml"/>
  <Override PartName="/word/diagrams/quickStyle21.xml" ContentType="application/vnd.openxmlformats-officedocument.drawingml.diagramStyle+xml"/>
  <Override PartName="/word/diagrams/colors21.xml" ContentType="application/vnd.openxmlformats-officedocument.drawingml.diagramColors+xml"/>
  <Override PartName="/word/diagrams/drawing21.xml" ContentType="application/vnd.ms-office.drawingml.diagramDrawing+xml"/>
  <Override PartName="/word/diagrams/data22.xml" ContentType="application/vnd.openxmlformats-officedocument.drawingml.diagramData+xml"/>
  <Override PartName="/word/diagrams/layout22.xml" ContentType="application/vnd.openxmlformats-officedocument.drawingml.diagramLayout+xml"/>
  <Override PartName="/word/diagrams/quickStyle22.xml" ContentType="application/vnd.openxmlformats-officedocument.drawingml.diagramStyle+xml"/>
  <Override PartName="/word/diagrams/colors22.xml" ContentType="application/vnd.openxmlformats-officedocument.drawingml.diagramColors+xml"/>
  <Override PartName="/word/diagrams/drawing22.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1B3B3982" w14:textId="12BB2C69" w:rsidR="00652C64" w:rsidRPr="00CB298B" w:rsidRDefault="005732EA" w:rsidP="00693BAF">
      <w:pPr>
        <w:spacing w:after="0" w:line="360" w:lineRule="auto"/>
        <w:jc w:val="center"/>
        <w:rPr>
          <w:rFonts w:ascii="Arial" w:eastAsia="Times New Roman" w:hAnsi="Arial" w:cs="Arial"/>
          <w:sz w:val="24"/>
          <w:szCs w:val="22"/>
          <w:lang w:eastAsia="ja-JP"/>
        </w:rPr>
        <w:sectPr w:rsidR="00652C64" w:rsidRPr="00CB298B" w:rsidSect="00652C64">
          <w:headerReference w:type="default" r:id="rId9"/>
          <w:footerReference w:type="default" r:id="rId10"/>
          <w:type w:val="continuous"/>
          <w:pgSz w:w="11906" w:h="16838"/>
          <w:pgMar w:top="1065" w:right="1134" w:bottom="1021" w:left="1276" w:header="709" w:footer="515" w:gutter="0"/>
          <w:cols w:space="708"/>
          <w:titlePg/>
          <w:docGrid w:linePitch="360"/>
        </w:sectPr>
      </w:pPr>
      <w:bookmarkStart w:id="0" w:name="_Toc474174072"/>
      <w:r>
        <w:rPr>
          <w:rFonts w:ascii="Arial" w:eastAsia="Times New Roman" w:hAnsi="Arial" w:cs="Arial"/>
          <w:noProof/>
          <w:sz w:val="24"/>
          <w:szCs w:val="22"/>
        </w:rPr>
        <w:drawing>
          <wp:anchor distT="0" distB="0" distL="114300" distR="114300" simplePos="0" relativeHeight="252029952" behindDoc="0" locked="0" layoutInCell="1" allowOverlap="1" wp14:anchorId="61117A3E" wp14:editId="7604245F">
            <wp:simplePos x="0" y="0"/>
            <wp:positionH relativeFrom="column">
              <wp:posOffset>-810260</wp:posOffset>
            </wp:positionH>
            <wp:positionV relativeFrom="paragraph">
              <wp:posOffset>-676275</wp:posOffset>
            </wp:positionV>
            <wp:extent cx="6982691" cy="10709572"/>
            <wp:effectExtent l="0" t="0" r="8890" b="0"/>
            <wp:wrapNone/>
            <wp:docPr id="2" name="Obraz 2" descr="Katarzyna Dryjas, Małgorzata Jas - Wspomaganie przedszkoli w rozwijaniu u dzieci kompetencji kluczowych. Materiały pomocnicz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ryjas_Jas_Wspomadanie przedszkoli_okl.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6986483" cy="10715388"/>
                    </a:xfrm>
                    <a:prstGeom prst="rect">
                      <a:avLst/>
                    </a:prstGeom>
                  </pic:spPr>
                </pic:pic>
              </a:graphicData>
            </a:graphic>
            <wp14:sizeRelH relativeFrom="margin">
              <wp14:pctWidth>0</wp14:pctWidth>
            </wp14:sizeRelH>
            <wp14:sizeRelV relativeFrom="margin">
              <wp14:pctHeight>0</wp14:pctHeight>
            </wp14:sizeRelV>
          </wp:anchor>
        </w:drawing>
      </w:r>
    </w:p>
    <w:p w14:paraId="1093D97C" w14:textId="3A1A0085" w:rsidR="00B279EE" w:rsidRPr="00CB298B" w:rsidRDefault="00B279EE" w:rsidP="00693BAF">
      <w:pPr>
        <w:spacing w:before="120" w:after="0"/>
        <w:rPr>
          <w:rFonts w:eastAsia="Times New Roman" w:cs="Arial"/>
          <w:b/>
          <w:sz w:val="24"/>
          <w:szCs w:val="22"/>
          <w:lang w:eastAsia="ar-SA"/>
        </w:rPr>
      </w:pPr>
      <w:r w:rsidRPr="00CB298B">
        <w:rPr>
          <w:rFonts w:eastAsia="Times New Roman" w:cs="Arial"/>
          <w:sz w:val="24"/>
          <w:szCs w:val="22"/>
          <w:lang w:eastAsia="ar-SA"/>
        </w:rPr>
        <w:lastRenderedPageBreak/>
        <w:t>Tekst:</w:t>
      </w:r>
      <w:r w:rsidRPr="00CB298B">
        <w:rPr>
          <w:rFonts w:eastAsia="Times New Roman" w:cs="Arial"/>
          <w:b/>
          <w:sz w:val="24"/>
          <w:szCs w:val="22"/>
          <w:lang w:eastAsia="ar-SA"/>
        </w:rPr>
        <w:t xml:space="preserve"> </w:t>
      </w:r>
      <w:r w:rsidR="00167519" w:rsidRPr="00CB298B">
        <w:rPr>
          <w:rFonts w:eastAsia="Times New Roman" w:cs="Arial"/>
          <w:b/>
          <w:sz w:val="24"/>
          <w:szCs w:val="22"/>
          <w:lang w:eastAsia="ar-SA"/>
        </w:rPr>
        <w:t xml:space="preserve">Katarzyna </w:t>
      </w:r>
      <w:proofErr w:type="spellStart"/>
      <w:r w:rsidR="00167519" w:rsidRPr="00CB298B">
        <w:rPr>
          <w:rFonts w:eastAsia="Times New Roman" w:cs="Arial"/>
          <w:b/>
          <w:sz w:val="24"/>
          <w:szCs w:val="22"/>
          <w:lang w:eastAsia="ar-SA"/>
        </w:rPr>
        <w:t>Dryjas</w:t>
      </w:r>
      <w:proofErr w:type="spellEnd"/>
      <w:r w:rsidR="00167519" w:rsidRPr="00CB298B">
        <w:rPr>
          <w:rFonts w:eastAsia="Times New Roman" w:cs="Arial"/>
          <w:b/>
          <w:sz w:val="24"/>
          <w:szCs w:val="22"/>
          <w:lang w:eastAsia="ar-SA"/>
        </w:rPr>
        <w:t>, Małgorzata Jas</w:t>
      </w:r>
    </w:p>
    <w:p w14:paraId="130B1343" w14:textId="2B534AD0" w:rsidR="00B279EE" w:rsidRPr="00CB298B" w:rsidRDefault="00167519" w:rsidP="000A02C8">
      <w:pPr>
        <w:spacing w:before="120" w:after="120"/>
        <w:rPr>
          <w:rFonts w:eastAsia="Times New Roman" w:cs="Arial"/>
          <w:sz w:val="24"/>
          <w:szCs w:val="22"/>
          <w:lang w:eastAsia="ja-JP"/>
        </w:rPr>
      </w:pPr>
      <w:r w:rsidRPr="00CB298B">
        <w:rPr>
          <w:rFonts w:eastAsia="Times New Roman" w:cs="Arial"/>
          <w:sz w:val="24"/>
          <w:szCs w:val="22"/>
          <w:lang w:eastAsia="ja-JP"/>
        </w:rPr>
        <w:t xml:space="preserve">Katarzyna </w:t>
      </w:r>
      <w:proofErr w:type="spellStart"/>
      <w:r w:rsidRPr="00CB298B">
        <w:rPr>
          <w:rFonts w:eastAsia="Times New Roman" w:cs="Arial"/>
          <w:sz w:val="24"/>
          <w:szCs w:val="22"/>
          <w:lang w:eastAsia="ja-JP"/>
        </w:rPr>
        <w:t>Dryjas</w:t>
      </w:r>
      <w:proofErr w:type="spellEnd"/>
      <w:r w:rsidR="00B279EE" w:rsidRPr="00CB298B">
        <w:rPr>
          <w:rFonts w:eastAsia="Times New Roman" w:cs="Arial"/>
          <w:sz w:val="24"/>
          <w:szCs w:val="22"/>
          <w:lang w:eastAsia="ja-JP"/>
        </w:rPr>
        <w:t xml:space="preserve"> – </w:t>
      </w:r>
      <w:r w:rsidR="00EE6D84" w:rsidRPr="00CB298B">
        <w:rPr>
          <w:rFonts w:eastAsia="Times New Roman" w:cs="Arial"/>
          <w:sz w:val="24"/>
          <w:szCs w:val="22"/>
          <w:lang w:eastAsia="ja-JP"/>
        </w:rPr>
        <w:t>dyrektor Przedszkola Publicznego nr 16 w Ostrowcu Świętokrzyskim. Współz</w:t>
      </w:r>
      <w:r w:rsidR="00EE6D84" w:rsidRPr="00CB298B">
        <w:rPr>
          <w:rFonts w:eastAsia="Times New Roman" w:cs="Arial"/>
          <w:sz w:val="24"/>
          <w:szCs w:val="22"/>
          <w:lang w:eastAsia="ja-JP"/>
        </w:rPr>
        <w:t>a</w:t>
      </w:r>
      <w:r w:rsidR="00EE6D84" w:rsidRPr="00CB298B">
        <w:rPr>
          <w:rFonts w:eastAsia="Times New Roman" w:cs="Arial"/>
          <w:sz w:val="24"/>
          <w:szCs w:val="22"/>
          <w:lang w:eastAsia="ja-JP"/>
        </w:rPr>
        <w:t>łożycielka i konsultant Polskiego Stowarzyszenia Dalton. Autorka licznych artykułów dotyczących edukacji daltońskiej. Edukator, pracownik dydaktyczny szkół wyższych. Polski koordynator świ</w:t>
      </w:r>
      <w:r w:rsidR="00EE6D84" w:rsidRPr="00CB298B">
        <w:rPr>
          <w:rFonts w:eastAsia="Times New Roman" w:cs="Arial"/>
          <w:sz w:val="24"/>
          <w:szCs w:val="22"/>
          <w:lang w:eastAsia="ja-JP"/>
        </w:rPr>
        <w:t>a</w:t>
      </w:r>
      <w:r w:rsidR="00EE6D84" w:rsidRPr="00CB298B">
        <w:rPr>
          <w:rFonts w:eastAsia="Times New Roman" w:cs="Arial"/>
          <w:sz w:val="24"/>
          <w:szCs w:val="22"/>
          <w:lang w:eastAsia="ja-JP"/>
        </w:rPr>
        <w:t>towego projektu wczesnej edukacji dla zrównoważonego rozwoju Światowej Organizacji Wych</w:t>
      </w:r>
      <w:r w:rsidR="00EE6D84" w:rsidRPr="00CB298B">
        <w:rPr>
          <w:rFonts w:eastAsia="Times New Roman" w:cs="Arial"/>
          <w:sz w:val="24"/>
          <w:szCs w:val="22"/>
          <w:lang w:eastAsia="ja-JP"/>
        </w:rPr>
        <w:t>o</w:t>
      </w:r>
      <w:r w:rsidR="00EE6D84" w:rsidRPr="00CB298B">
        <w:rPr>
          <w:rFonts w:eastAsia="Times New Roman" w:cs="Arial"/>
          <w:sz w:val="24"/>
          <w:szCs w:val="22"/>
          <w:lang w:eastAsia="ja-JP"/>
        </w:rPr>
        <w:t>wania Przedszkolnego OMEP w latach 2010</w:t>
      </w:r>
      <w:r w:rsidR="00CB298B" w:rsidRPr="00CB298B">
        <w:rPr>
          <w:rFonts w:eastAsia="Times New Roman" w:cs="Arial"/>
          <w:sz w:val="24"/>
          <w:szCs w:val="22"/>
          <w:lang w:eastAsia="ja-JP"/>
        </w:rPr>
        <w:t>–</w:t>
      </w:r>
      <w:r w:rsidR="00EE6D84" w:rsidRPr="00CB298B">
        <w:rPr>
          <w:rFonts w:eastAsia="Times New Roman" w:cs="Arial"/>
          <w:sz w:val="24"/>
          <w:szCs w:val="22"/>
          <w:lang w:eastAsia="ja-JP"/>
        </w:rPr>
        <w:t>2014. Autorka projektów realizowanych w ramach programów Comenius oraz Erasmus+.</w:t>
      </w:r>
    </w:p>
    <w:p w14:paraId="2AEEA112" w14:textId="0F341006" w:rsidR="00B279EE" w:rsidRPr="00CB298B" w:rsidRDefault="00167519" w:rsidP="00693BAF">
      <w:pPr>
        <w:spacing w:after="360"/>
        <w:rPr>
          <w:rFonts w:eastAsia="Times New Roman" w:cs="Arial"/>
          <w:sz w:val="24"/>
          <w:szCs w:val="22"/>
          <w:lang w:eastAsia="ja-JP"/>
        </w:rPr>
      </w:pPr>
      <w:r w:rsidRPr="00CB298B">
        <w:rPr>
          <w:rFonts w:eastAsia="Times New Roman" w:cs="Arial"/>
          <w:sz w:val="24"/>
          <w:szCs w:val="22"/>
          <w:lang w:eastAsia="ja-JP"/>
        </w:rPr>
        <w:t>Małgorzata Jas</w:t>
      </w:r>
      <w:r w:rsidR="00B279EE" w:rsidRPr="00CB298B">
        <w:rPr>
          <w:rFonts w:eastAsia="Times New Roman" w:cs="Arial"/>
          <w:sz w:val="24"/>
          <w:szCs w:val="22"/>
          <w:lang w:eastAsia="ja-JP"/>
        </w:rPr>
        <w:t xml:space="preserve"> – </w:t>
      </w:r>
      <w:r w:rsidR="00EE6D84" w:rsidRPr="00CB298B">
        <w:rPr>
          <w:rFonts w:eastAsia="Times New Roman" w:cs="Arial"/>
          <w:sz w:val="24"/>
          <w:szCs w:val="22"/>
          <w:lang w:eastAsia="ja-JP"/>
        </w:rPr>
        <w:t>nauczyciel konsultant w Świętokrzyskim Centrum Doskonalenia Nauczycieli w</w:t>
      </w:r>
      <w:r w:rsidR="00CB298B" w:rsidRPr="00CB298B">
        <w:rPr>
          <w:rFonts w:eastAsia="Times New Roman" w:cs="Arial"/>
          <w:sz w:val="24"/>
          <w:szCs w:val="22"/>
          <w:lang w:eastAsia="ja-JP"/>
        </w:rPr>
        <w:t> </w:t>
      </w:r>
      <w:r w:rsidR="00EE6D84" w:rsidRPr="00CB298B">
        <w:rPr>
          <w:rFonts w:eastAsia="Times New Roman" w:cs="Arial"/>
          <w:sz w:val="24"/>
          <w:szCs w:val="22"/>
          <w:lang w:eastAsia="ja-JP"/>
        </w:rPr>
        <w:t>Kielcach. Moderator Wewnątrzszkolnego Doskonalenia Nauczycieli i Rozwoju Organizacyjnego Szkoły</w:t>
      </w:r>
      <w:r w:rsidR="00CB298B" w:rsidRPr="00CB298B">
        <w:rPr>
          <w:rFonts w:eastAsia="Times New Roman" w:cs="Arial"/>
          <w:sz w:val="24"/>
          <w:szCs w:val="22"/>
          <w:lang w:eastAsia="ja-JP"/>
        </w:rPr>
        <w:t>. T</w:t>
      </w:r>
      <w:r w:rsidR="00EE6D84" w:rsidRPr="00CB298B">
        <w:rPr>
          <w:rFonts w:eastAsia="Times New Roman" w:cs="Arial"/>
          <w:sz w:val="24"/>
          <w:szCs w:val="22"/>
          <w:lang w:eastAsia="ja-JP"/>
        </w:rPr>
        <w:t>rener na szkoleniach dla dyrektorów przedszkoli, szkół i placówek oraz dla nauczycieli. Ekspert i trener w programach i projektach o zasięgu ogólnopolskim. Autorka artykułów z dzi</w:t>
      </w:r>
      <w:r w:rsidR="00EE6D84" w:rsidRPr="00CB298B">
        <w:rPr>
          <w:rFonts w:eastAsia="Times New Roman" w:cs="Arial"/>
          <w:sz w:val="24"/>
          <w:szCs w:val="22"/>
          <w:lang w:eastAsia="ja-JP"/>
        </w:rPr>
        <w:t>e</w:t>
      </w:r>
      <w:r w:rsidR="00EE6D84" w:rsidRPr="00CB298B">
        <w:rPr>
          <w:rFonts w:eastAsia="Times New Roman" w:cs="Arial"/>
          <w:sz w:val="24"/>
          <w:szCs w:val="22"/>
          <w:lang w:eastAsia="ja-JP"/>
        </w:rPr>
        <w:t xml:space="preserve">dziny humanistyki i zarządzania. Współautorka podręczników </w:t>
      </w:r>
      <w:r w:rsidR="00CB298B" w:rsidRPr="00CB298B">
        <w:rPr>
          <w:rFonts w:eastAsia="Times New Roman" w:cs="Arial"/>
          <w:sz w:val="24"/>
          <w:szCs w:val="22"/>
          <w:lang w:eastAsia="ja-JP"/>
        </w:rPr>
        <w:t xml:space="preserve">do </w:t>
      </w:r>
      <w:r w:rsidR="00EE6D84" w:rsidRPr="00CB298B">
        <w:rPr>
          <w:rFonts w:eastAsia="Times New Roman" w:cs="Arial"/>
          <w:sz w:val="24"/>
          <w:szCs w:val="22"/>
          <w:lang w:eastAsia="ja-JP"/>
        </w:rPr>
        <w:t>języka polskiego dla szkoły po</w:t>
      </w:r>
      <w:r w:rsidR="00EE6D84" w:rsidRPr="00CB298B">
        <w:rPr>
          <w:rFonts w:eastAsia="Times New Roman" w:cs="Arial"/>
          <w:sz w:val="24"/>
          <w:szCs w:val="22"/>
          <w:lang w:eastAsia="ja-JP"/>
        </w:rPr>
        <w:t>d</w:t>
      </w:r>
      <w:r w:rsidR="00EE6D84" w:rsidRPr="00CB298B">
        <w:rPr>
          <w:rFonts w:eastAsia="Times New Roman" w:cs="Arial"/>
          <w:sz w:val="24"/>
          <w:szCs w:val="22"/>
          <w:lang w:eastAsia="ja-JP"/>
        </w:rPr>
        <w:t>stawowej i gimnazjum, poradników metodycznych, publikacji MEN.</w:t>
      </w:r>
    </w:p>
    <w:p w14:paraId="1FA5FE11" w14:textId="77777777" w:rsidR="00B279EE" w:rsidRPr="00CB298B" w:rsidRDefault="00B279EE" w:rsidP="00693BAF">
      <w:pPr>
        <w:spacing w:before="120" w:after="0"/>
        <w:rPr>
          <w:rFonts w:eastAsia="Times New Roman" w:cs="Arial"/>
          <w:sz w:val="24"/>
          <w:szCs w:val="22"/>
          <w:lang w:eastAsia="ar-SA"/>
        </w:rPr>
      </w:pPr>
      <w:r w:rsidRPr="00CB298B">
        <w:rPr>
          <w:rFonts w:eastAsia="Times New Roman" w:cs="Arial"/>
          <w:sz w:val="24"/>
          <w:szCs w:val="22"/>
          <w:lang w:eastAsia="ar-SA"/>
        </w:rPr>
        <w:t>Konsultacja merytoryczna:</w:t>
      </w:r>
    </w:p>
    <w:p w14:paraId="3E109370" w14:textId="3B8DA692" w:rsidR="00B279EE" w:rsidRPr="00CB298B" w:rsidRDefault="00F30565" w:rsidP="00693BAF">
      <w:pPr>
        <w:spacing w:after="360"/>
        <w:rPr>
          <w:rFonts w:eastAsia="Times New Roman" w:cs="Arial"/>
          <w:b/>
          <w:sz w:val="24"/>
          <w:szCs w:val="22"/>
          <w:lang w:eastAsia="ar-SA"/>
        </w:rPr>
      </w:pPr>
      <w:r>
        <w:rPr>
          <w:rFonts w:eastAsia="Times New Roman" w:cs="Arial"/>
          <w:b/>
          <w:sz w:val="24"/>
          <w:szCs w:val="22"/>
          <w:lang w:eastAsia="ar-SA"/>
        </w:rPr>
        <w:t>Dorota Czerwonka, Katarzyna Leśniewska</w:t>
      </w:r>
      <w:bookmarkStart w:id="1" w:name="_GoBack"/>
      <w:bookmarkEnd w:id="1"/>
    </w:p>
    <w:p w14:paraId="1CF5118C" w14:textId="77777777" w:rsidR="00B279EE" w:rsidRPr="00CB298B" w:rsidRDefault="00B279EE" w:rsidP="00693BAF">
      <w:pPr>
        <w:spacing w:after="0"/>
        <w:rPr>
          <w:rFonts w:eastAsia="Times New Roman" w:cs="Arial"/>
          <w:sz w:val="24"/>
          <w:szCs w:val="22"/>
          <w:lang w:eastAsia="ar-SA"/>
        </w:rPr>
      </w:pPr>
      <w:r w:rsidRPr="00CB298B">
        <w:rPr>
          <w:rFonts w:eastAsia="Times New Roman" w:cs="Arial"/>
          <w:sz w:val="24"/>
          <w:szCs w:val="22"/>
          <w:lang w:eastAsia="ar-SA"/>
        </w:rPr>
        <w:t>Redakcja i korekta:</w:t>
      </w:r>
    </w:p>
    <w:p w14:paraId="00AEE3E2" w14:textId="77777777" w:rsidR="00B279EE" w:rsidRPr="00CB298B" w:rsidRDefault="00B279EE" w:rsidP="00693BAF">
      <w:pPr>
        <w:spacing w:after="360"/>
        <w:rPr>
          <w:rFonts w:eastAsia="Times New Roman" w:cs="Arial"/>
          <w:b/>
          <w:sz w:val="24"/>
          <w:szCs w:val="22"/>
          <w:lang w:eastAsia="ar-SA"/>
        </w:rPr>
      </w:pPr>
      <w:r w:rsidRPr="00CB298B">
        <w:rPr>
          <w:rFonts w:eastAsia="Times New Roman" w:cs="Arial"/>
          <w:b/>
          <w:sz w:val="24"/>
          <w:szCs w:val="22"/>
          <w:lang w:eastAsia="ar-SA"/>
        </w:rPr>
        <w:t>Małgorzata Skibińska</w:t>
      </w:r>
    </w:p>
    <w:p w14:paraId="5068F52C" w14:textId="77777777" w:rsidR="00B279EE" w:rsidRPr="00CB298B" w:rsidRDefault="00B279EE" w:rsidP="00693BAF">
      <w:pPr>
        <w:spacing w:after="0"/>
        <w:rPr>
          <w:rFonts w:eastAsia="Times New Roman" w:cs="Arial"/>
          <w:sz w:val="24"/>
          <w:szCs w:val="22"/>
          <w:lang w:eastAsia="ar-SA"/>
        </w:rPr>
      </w:pPr>
      <w:r w:rsidRPr="00CB298B">
        <w:rPr>
          <w:rFonts w:eastAsia="Times New Roman" w:cs="Arial"/>
          <w:sz w:val="24"/>
          <w:szCs w:val="22"/>
          <w:lang w:eastAsia="ar-SA"/>
        </w:rPr>
        <w:t>Projekt okładki:</w:t>
      </w:r>
    </w:p>
    <w:p w14:paraId="659268EF" w14:textId="77777777" w:rsidR="00B279EE" w:rsidRPr="00CB298B" w:rsidRDefault="00B279EE" w:rsidP="00693BAF">
      <w:pPr>
        <w:spacing w:after="360"/>
        <w:rPr>
          <w:rFonts w:eastAsia="Times New Roman" w:cs="Arial"/>
          <w:b/>
          <w:sz w:val="24"/>
          <w:szCs w:val="22"/>
          <w:lang w:eastAsia="ar-SA"/>
        </w:rPr>
      </w:pPr>
      <w:r w:rsidRPr="00CB298B">
        <w:rPr>
          <w:rFonts w:eastAsia="Times New Roman" w:cs="Arial"/>
          <w:b/>
          <w:sz w:val="24"/>
          <w:szCs w:val="22"/>
          <w:lang w:eastAsia="ar-SA"/>
        </w:rPr>
        <w:t xml:space="preserve">Barbara </w:t>
      </w:r>
      <w:proofErr w:type="spellStart"/>
      <w:r w:rsidRPr="00CB298B">
        <w:rPr>
          <w:rFonts w:eastAsia="Times New Roman" w:cs="Arial"/>
          <w:b/>
          <w:sz w:val="24"/>
          <w:szCs w:val="22"/>
          <w:lang w:eastAsia="ar-SA"/>
        </w:rPr>
        <w:t>Jechalska</w:t>
      </w:r>
      <w:proofErr w:type="spellEnd"/>
    </w:p>
    <w:p w14:paraId="3CD076DC" w14:textId="77777777" w:rsidR="00B279EE" w:rsidRPr="00CB298B" w:rsidRDefault="00B279EE" w:rsidP="00693BAF">
      <w:pPr>
        <w:spacing w:after="0"/>
        <w:rPr>
          <w:rFonts w:eastAsia="Times New Roman" w:cs="Arial"/>
          <w:sz w:val="24"/>
          <w:szCs w:val="22"/>
          <w:lang w:eastAsia="ar-SA"/>
        </w:rPr>
      </w:pPr>
      <w:r w:rsidRPr="00CB298B">
        <w:rPr>
          <w:rFonts w:eastAsia="Times New Roman" w:cs="Arial"/>
          <w:sz w:val="24"/>
          <w:szCs w:val="22"/>
          <w:lang w:eastAsia="ar-SA"/>
        </w:rPr>
        <w:t>Redakcja techniczna i skład:</w:t>
      </w:r>
    </w:p>
    <w:p w14:paraId="246CAE30" w14:textId="77777777" w:rsidR="00B279EE" w:rsidRPr="00CB298B" w:rsidRDefault="00B279EE" w:rsidP="00693BAF">
      <w:pPr>
        <w:spacing w:after="720"/>
        <w:rPr>
          <w:rFonts w:eastAsia="Times New Roman" w:cs="Arial"/>
          <w:b/>
          <w:sz w:val="24"/>
          <w:szCs w:val="22"/>
          <w:lang w:eastAsia="ar-SA"/>
        </w:rPr>
      </w:pPr>
      <w:r w:rsidRPr="00CB298B">
        <w:rPr>
          <w:rFonts w:eastAsia="Times New Roman" w:cs="Arial"/>
          <w:b/>
          <w:sz w:val="24"/>
          <w:szCs w:val="22"/>
          <w:lang w:eastAsia="ar-SA"/>
        </w:rPr>
        <w:t>Małgorzata Skibińska</w:t>
      </w:r>
    </w:p>
    <w:p w14:paraId="78634039" w14:textId="77777777" w:rsidR="00B279EE" w:rsidRDefault="00B279EE" w:rsidP="00693BAF">
      <w:pPr>
        <w:widowControl w:val="0"/>
        <w:tabs>
          <w:tab w:val="left" w:pos="1851"/>
        </w:tabs>
        <w:suppressAutoHyphens/>
        <w:autoSpaceDN w:val="0"/>
        <w:spacing w:after="360"/>
        <w:textAlignment w:val="baseline"/>
        <w:rPr>
          <w:rFonts w:eastAsia="SimSun" w:cs="Arial"/>
          <w:kern w:val="3"/>
          <w:sz w:val="24"/>
          <w:szCs w:val="24"/>
          <w:lang w:eastAsia="ar-SA" w:bidi="hi-IN"/>
        </w:rPr>
      </w:pPr>
      <w:r w:rsidRPr="00CB298B">
        <w:rPr>
          <w:rFonts w:eastAsia="SimSun" w:cs="Arial"/>
          <w:kern w:val="3"/>
          <w:sz w:val="24"/>
          <w:szCs w:val="24"/>
          <w:lang w:eastAsia="ar-SA" w:bidi="hi-IN"/>
        </w:rPr>
        <w:t>Warszawa 2017</w:t>
      </w:r>
    </w:p>
    <w:p w14:paraId="5FE50E5C" w14:textId="223A7D7C" w:rsidR="006879AD" w:rsidRDefault="006879AD" w:rsidP="000A02C8">
      <w:pPr>
        <w:widowControl w:val="0"/>
        <w:tabs>
          <w:tab w:val="left" w:pos="1851"/>
        </w:tabs>
        <w:suppressAutoHyphens/>
        <w:autoSpaceDN w:val="0"/>
        <w:spacing w:after="840"/>
        <w:textAlignment w:val="baseline"/>
        <w:rPr>
          <w:rFonts w:eastAsia="SimSun" w:cs="Arial"/>
          <w:kern w:val="3"/>
          <w:sz w:val="24"/>
          <w:szCs w:val="24"/>
          <w:lang w:eastAsia="ar-SA" w:bidi="hi-IN"/>
        </w:rPr>
      </w:pPr>
      <w:r>
        <w:rPr>
          <w:rFonts w:eastAsia="SimSun" w:cs="Arial"/>
          <w:kern w:val="3"/>
          <w:sz w:val="24"/>
          <w:szCs w:val="24"/>
          <w:lang w:eastAsia="ar-SA" w:bidi="hi-IN"/>
        </w:rPr>
        <w:t>ISBN 978-83-65890-41-2</w:t>
      </w:r>
    </w:p>
    <w:p w14:paraId="12A3D447" w14:textId="77777777" w:rsidR="00B279EE" w:rsidRPr="00CB298B" w:rsidRDefault="00B279EE" w:rsidP="006879AD">
      <w:pPr>
        <w:widowControl w:val="0"/>
        <w:suppressAutoHyphens/>
        <w:autoSpaceDN w:val="0"/>
        <w:spacing w:after="800"/>
        <w:textAlignment w:val="baseline"/>
        <w:rPr>
          <w:rFonts w:eastAsia="SimSun" w:cs="Mangal"/>
          <w:kern w:val="3"/>
          <w:sz w:val="24"/>
          <w:szCs w:val="24"/>
          <w:lang w:eastAsia="zh-CN" w:bidi="hi-IN"/>
        </w:rPr>
      </w:pPr>
      <w:r w:rsidRPr="00CB298B">
        <w:rPr>
          <w:rFonts w:eastAsia="SimSun" w:cs="Mangal"/>
          <w:kern w:val="3"/>
          <w:sz w:val="24"/>
          <w:szCs w:val="24"/>
          <w:lang w:eastAsia="zh-CN" w:bidi="hi-IN"/>
        </w:rPr>
        <w:t xml:space="preserve">Publikacja jest rozpowszechniana na zasadach wolnej licencji </w:t>
      </w:r>
      <w:r w:rsidRPr="00CB298B">
        <w:rPr>
          <w:rFonts w:eastAsia="SimSun" w:cs="Mangal"/>
          <w:kern w:val="3"/>
          <w:sz w:val="24"/>
          <w:szCs w:val="24"/>
          <w:lang w:eastAsia="zh-CN" w:bidi="hi-IN"/>
        </w:rPr>
        <w:br/>
        <w:t xml:space="preserve">Creative </w:t>
      </w:r>
      <w:proofErr w:type="spellStart"/>
      <w:r w:rsidRPr="00CB298B">
        <w:rPr>
          <w:rFonts w:eastAsia="SimSun" w:cs="Mangal"/>
          <w:kern w:val="3"/>
          <w:sz w:val="24"/>
          <w:szCs w:val="24"/>
          <w:lang w:eastAsia="zh-CN" w:bidi="hi-IN"/>
        </w:rPr>
        <w:t>Commons</w:t>
      </w:r>
      <w:proofErr w:type="spellEnd"/>
      <w:r w:rsidRPr="00CB298B">
        <w:rPr>
          <w:rFonts w:eastAsia="SimSun" w:cs="Mangal"/>
          <w:kern w:val="3"/>
          <w:sz w:val="24"/>
          <w:szCs w:val="24"/>
          <w:lang w:eastAsia="zh-CN" w:bidi="hi-IN"/>
        </w:rPr>
        <w:t xml:space="preserve"> – Uznanie Autorstwa – Użycie Niekomercyjne (CC-BY-NC)</w:t>
      </w:r>
    </w:p>
    <w:p w14:paraId="32136E27" w14:textId="77777777" w:rsidR="00B279EE" w:rsidRPr="00CB298B" w:rsidRDefault="00B279EE" w:rsidP="00693BAF">
      <w:pPr>
        <w:widowControl w:val="0"/>
        <w:suppressAutoHyphens/>
        <w:autoSpaceDN w:val="0"/>
        <w:spacing w:after="0"/>
        <w:textAlignment w:val="baseline"/>
        <w:rPr>
          <w:rFonts w:eastAsia="SimSun" w:cs="Mangal"/>
          <w:kern w:val="3"/>
          <w:sz w:val="24"/>
          <w:szCs w:val="24"/>
          <w:lang w:eastAsia="zh-CN" w:bidi="hi-IN"/>
        </w:rPr>
      </w:pPr>
      <w:r w:rsidRPr="00CB298B">
        <w:rPr>
          <w:rFonts w:eastAsia="SimSun" w:cs="Mangal"/>
          <w:kern w:val="3"/>
          <w:sz w:val="24"/>
          <w:szCs w:val="24"/>
          <w:lang w:eastAsia="zh-CN" w:bidi="hi-IN"/>
        </w:rPr>
        <w:t>Ośrodek Rozwoju Edukacji</w:t>
      </w:r>
    </w:p>
    <w:p w14:paraId="2E759726" w14:textId="77777777" w:rsidR="00B279EE" w:rsidRPr="00CB298B" w:rsidRDefault="00B279EE" w:rsidP="00693BAF">
      <w:pPr>
        <w:widowControl w:val="0"/>
        <w:suppressAutoHyphens/>
        <w:autoSpaceDN w:val="0"/>
        <w:spacing w:after="0"/>
        <w:textAlignment w:val="baseline"/>
        <w:rPr>
          <w:rFonts w:eastAsia="SimSun" w:cs="Mangal"/>
          <w:kern w:val="3"/>
          <w:sz w:val="24"/>
          <w:szCs w:val="24"/>
          <w:lang w:eastAsia="zh-CN" w:bidi="hi-IN"/>
        </w:rPr>
      </w:pPr>
      <w:r w:rsidRPr="00CB298B">
        <w:rPr>
          <w:rFonts w:eastAsia="SimSun" w:cs="Mangal"/>
          <w:kern w:val="3"/>
          <w:sz w:val="24"/>
          <w:szCs w:val="24"/>
          <w:lang w:eastAsia="zh-CN" w:bidi="hi-IN"/>
        </w:rPr>
        <w:t>Aleje Ujazdowskie 28</w:t>
      </w:r>
    </w:p>
    <w:p w14:paraId="7034637E" w14:textId="77777777" w:rsidR="00B279EE" w:rsidRPr="00CB298B" w:rsidRDefault="00B279EE" w:rsidP="00693BAF">
      <w:pPr>
        <w:widowControl w:val="0"/>
        <w:suppressAutoHyphens/>
        <w:autoSpaceDN w:val="0"/>
        <w:spacing w:after="0"/>
        <w:textAlignment w:val="baseline"/>
        <w:rPr>
          <w:rFonts w:eastAsia="SimSun" w:cs="Mangal"/>
          <w:kern w:val="3"/>
          <w:sz w:val="24"/>
          <w:szCs w:val="24"/>
          <w:lang w:eastAsia="zh-CN" w:bidi="hi-IN"/>
        </w:rPr>
      </w:pPr>
      <w:r w:rsidRPr="00CB298B">
        <w:rPr>
          <w:rFonts w:eastAsia="SimSun" w:cs="Mangal"/>
          <w:kern w:val="3"/>
          <w:sz w:val="24"/>
          <w:szCs w:val="24"/>
          <w:lang w:eastAsia="zh-CN" w:bidi="hi-IN"/>
        </w:rPr>
        <w:t>00–478 Warszawa</w:t>
      </w:r>
    </w:p>
    <w:p w14:paraId="24D9DF0C" w14:textId="77777777" w:rsidR="00B279EE" w:rsidRPr="00CB298B" w:rsidRDefault="00B279EE" w:rsidP="00693BAF">
      <w:pPr>
        <w:widowControl w:val="0"/>
        <w:suppressAutoHyphens/>
        <w:autoSpaceDN w:val="0"/>
        <w:spacing w:after="0"/>
        <w:textAlignment w:val="baseline"/>
        <w:rPr>
          <w:rFonts w:eastAsia="SimSun" w:cs="Mangal"/>
          <w:kern w:val="3"/>
          <w:sz w:val="24"/>
          <w:szCs w:val="24"/>
          <w:lang w:eastAsia="zh-CN" w:bidi="hi-IN"/>
        </w:rPr>
      </w:pPr>
      <w:r w:rsidRPr="00CB298B">
        <w:rPr>
          <w:rFonts w:eastAsia="SimSun" w:cs="Mangal"/>
          <w:kern w:val="3"/>
          <w:sz w:val="24"/>
          <w:szCs w:val="24"/>
          <w:lang w:eastAsia="zh-CN" w:bidi="hi-IN"/>
        </w:rPr>
        <w:t>tel. 345 37 00</w:t>
      </w:r>
    </w:p>
    <w:p w14:paraId="67E935DF" w14:textId="77777777" w:rsidR="00167519" w:rsidRPr="00CB298B" w:rsidRDefault="00D90492" w:rsidP="00693BAF">
      <w:pPr>
        <w:tabs>
          <w:tab w:val="left" w:pos="3420"/>
        </w:tabs>
        <w:spacing w:before="120" w:after="600" w:line="240" w:lineRule="auto"/>
        <w:rPr>
          <w:rFonts w:eastAsia="Times New Roman" w:cs="Arial"/>
          <w:sz w:val="22"/>
          <w:szCs w:val="22"/>
          <w:u w:val="single"/>
          <w:lang w:eastAsia="ja-JP"/>
        </w:rPr>
      </w:pPr>
      <w:hyperlink r:id="rId12" w:history="1">
        <w:r w:rsidR="00B279EE" w:rsidRPr="00CB298B">
          <w:rPr>
            <w:rFonts w:eastAsia="Times New Roman" w:cs="Arial"/>
            <w:sz w:val="22"/>
            <w:szCs w:val="22"/>
            <w:u w:val="single"/>
            <w:lang w:eastAsia="ja-JP"/>
          </w:rPr>
          <w:t>www.ore.edu.pl</w:t>
        </w:r>
      </w:hyperlink>
    </w:p>
    <w:p w14:paraId="1C79F03D" w14:textId="77777777" w:rsidR="002945C9" w:rsidRPr="00CB298B" w:rsidRDefault="002945C9">
      <w:pPr>
        <w:spacing w:after="0" w:line="240" w:lineRule="auto"/>
        <w:rPr>
          <w:rFonts w:eastAsia="Times New Roman" w:cs="Arial"/>
          <w:sz w:val="22"/>
          <w:szCs w:val="22"/>
          <w:u w:val="single"/>
          <w:lang w:eastAsia="ja-JP"/>
        </w:rPr>
        <w:sectPr w:rsidR="002945C9" w:rsidRPr="00CB298B" w:rsidSect="00167519">
          <w:pgSz w:w="11906" w:h="16838"/>
          <w:pgMar w:top="1065" w:right="1134" w:bottom="1021" w:left="1276" w:header="709" w:footer="515" w:gutter="0"/>
          <w:cols w:space="708"/>
          <w:titlePg/>
          <w:docGrid w:linePitch="360"/>
        </w:sectPr>
      </w:pPr>
    </w:p>
    <w:p w14:paraId="4B1C5964" w14:textId="6748192B" w:rsidR="005055C1" w:rsidRPr="005055C1" w:rsidRDefault="002945C9" w:rsidP="005055C1">
      <w:pPr>
        <w:pStyle w:val="ORE1Nagwek"/>
        <w:rPr>
          <w:rFonts w:eastAsiaTheme="minorEastAsia" w:cs="Arial"/>
          <w:bCs/>
          <w:noProof/>
          <w:sz w:val="20"/>
          <w:szCs w:val="20"/>
          <w:lang w:val="fr-FR" w:eastAsia="fr-FR"/>
        </w:rPr>
      </w:pPr>
      <w:bookmarkStart w:id="2" w:name="_Toc491457899"/>
      <w:bookmarkStart w:id="3" w:name="_Toc491458209"/>
      <w:bookmarkStart w:id="4" w:name="_Toc496059896"/>
      <w:r w:rsidRPr="00CB298B">
        <w:rPr>
          <w:color w:val="auto"/>
          <w:lang w:eastAsia="ja-JP"/>
        </w:rPr>
        <w:lastRenderedPageBreak/>
        <w:t>Spis treści</w:t>
      </w:r>
      <w:bookmarkEnd w:id="2"/>
      <w:bookmarkEnd w:id="3"/>
      <w:bookmarkEnd w:id="4"/>
      <w:r w:rsidR="0060785B" w:rsidRPr="005055C1">
        <w:rPr>
          <w:rFonts w:cs="Arial"/>
          <w:bCs/>
          <w:color w:val="auto"/>
          <w:sz w:val="20"/>
          <w:szCs w:val="20"/>
          <w:lang w:eastAsia="ja-JP"/>
        </w:rPr>
        <w:fldChar w:fldCharType="begin"/>
      </w:r>
      <w:r w:rsidR="0060785B" w:rsidRPr="005055C1">
        <w:rPr>
          <w:rFonts w:cs="Arial"/>
          <w:color w:val="auto"/>
          <w:sz w:val="20"/>
          <w:szCs w:val="20"/>
          <w:lang w:eastAsia="ja-JP"/>
        </w:rPr>
        <w:instrText xml:space="preserve"> TOC \h \z \t "ORE_1_Nagłówek;1;ORE_2_Nagłówek;2;ORE_3_Naglowek;3;ORE_4_Naglowek;4" </w:instrText>
      </w:r>
      <w:r w:rsidR="0060785B" w:rsidRPr="005055C1">
        <w:rPr>
          <w:rFonts w:cs="Arial"/>
          <w:bCs/>
          <w:color w:val="auto"/>
          <w:sz w:val="20"/>
          <w:szCs w:val="20"/>
          <w:lang w:eastAsia="ja-JP"/>
        </w:rPr>
        <w:fldChar w:fldCharType="separate"/>
      </w:r>
      <w:hyperlink w:anchor="_Toc496059896" w:history="1"/>
    </w:p>
    <w:p w14:paraId="199E2DDE" w14:textId="77777777" w:rsidR="005055C1" w:rsidRPr="005055C1" w:rsidRDefault="00D90492" w:rsidP="005055C1">
      <w:pPr>
        <w:pStyle w:val="Spistreci1"/>
        <w:tabs>
          <w:tab w:val="right" w:leader="dot" w:pos="9486"/>
        </w:tabs>
        <w:rPr>
          <w:rFonts w:ascii="Arial" w:eastAsiaTheme="minorEastAsia" w:hAnsi="Arial" w:cs="Arial"/>
          <w:b w:val="0"/>
          <w:bCs w:val="0"/>
          <w:caps w:val="0"/>
          <w:noProof/>
          <w:sz w:val="20"/>
          <w:szCs w:val="20"/>
          <w:lang w:val="fr-FR" w:eastAsia="fr-FR"/>
        </w:rPr>
      </w:pPr>
      <w:hyperlink w:anchor="_Toc496059897" w:history="1">
        <w:r w:rsidR="005055C1" w:rsidRPr="005055C1">
          <w:rPr>
            <w:rStyle w:val="Hipercze"/>
            <w:rFonts w:ascii="Arial" w:hAnsi="Arial" w:cs="Arial"/>
            <w:b w:val="0"/>
            <w:noProof/>
            <w:sz w:val="20"/>
            <w:szCs w:val="20"/>
          </w:rPr>
          <w:t>Wstęp</w:t>
        </w:r>
        <w:r w:rsidR="005055C1" w:rsidRPr="005055C1">
          <w:rPr>
            <w:rFonts w:ascii="Arial" w:hAnsi="Arial" w:cs="Arial"/>
            <w:b w:val="0"/>
            <w:noProof/>
            <w:webHidden/>
            <w:sz w:val="20"/>
            <w:szCs w:val="20"/>
          </w:rPr>
          <w:tab/>
        </w:r>
        <w:r w:rsidR="005055C1" w:rsidRPr="005055C1">
          <w:rPr>
            <w:rFonts w:ascii="Arial" w:hAnsi="Arial" w:cs="Arial"/>
            <w:b w:val="0"/>
            <w:noProof/>
            <w:webHidden/>
            <w:sz w:val="20"/>
            <w:szCs w:val="20"/>
          </w:rPr>
          <w:fldChar w:fldCharType="begin"/>
        </w:r>
        <w:r w:rsidR="005055C1" w:rsidRPr="005055C1">
          <w:rPr>
            <w:rFonts w:ascii="Arial" w:hAnsi="Arial" w:cs="Arial"/>
            <w:b w:val="0"/>
            <w:noProof/>
            <w:webHidden/>
            <w:sz w:val="20"/>
            <w:szCs w:val="20"/>
          </w:rPr>
          <w:instrText xml:space="preserve"> PAGEREF _Toc496059897 \h </w:instrText>
        </w:r>
        <w:r w:rsidR="005055C1" w:rsidRPr="005055C1">
          <w:rPr>
            <w:rFonts w:ascii="Arial" w:hAnsi="Arial" w:cs="Arial"/>
            <w:b w:val="0"/>
            <w:noProof/>
            <w:webHidden/>
            <w:sz w:val="20"/>
            <w:szCs w:val="20"/>
          </w:rPr>
        </w:r>
        <w:r w:rsidR="005055C1" w:rsidRPr="005055C1">
          <w:rPr>
            <w:rFonts w:ascii="Arial" w:hAnsi="Arial" w:cs="Arial"/>
            <w:b w:val="0"/>
            <w:noProof/>
            <w:webHidden/>
            <w:sz w:val="20"/>
            <w:szCs w:val="20"/>
          </w:rPr>
          <w:fldChar w:fldCharType="separate"/>
        </w:r>
        <w:r w:rsidR="00F30565">
          <w:rPr>
            <w:rFonts w:ascii="Arial" w:hAnsi="Arial" w:cs="Arial"/>
            <w:b w:val="0"/>
            <w:noProof/>
            <w:webHidden/>
            <w:sz w:val="20"/>
            <w:szCs w:val="20"/>
          </w:rPr>
          <w:t>6</w:t>
        </w:r>
        <w:r w:rsidR="005055C1" w:rsidRPr="005055C1">
          <w:rPr>
            <w:rFonts w:ascii="Arial" w:hAnsi="Arial" w:cs="Arial"/>
            <w:b w:val="0"/>
            <w:noProof/>
            <w:webHidden/>
            <w:sz w:val="20"/>
            <w:szCs w:val="20"/>
          </w:rPr>
          <w:fldChar w:fldCharType="end"/>
        </w:r>
      </w:hyperlink>
    </w:p>
    <w:p w14:paraId="64525DA3" w14:textId="0EB7A485" w:rsidR="005055C1" w:rsidRPr="005055C1" w:rsidRDefault="00D90492" w:rsidP="005055C1">
      <w:pPr>
        <w:pStyle w:val="Spistreci2"/>
        <w:rPr>
          <w:rFonts w:eastAsiaTheme="minorEastAsia"/>
          <w:lang w:val="fr-FR" w:eastAsia="fr-FR"/>
        </w:rPr>
      </w:pPr>
      <w:hyperlink w:anchor="_Toc496059898" w:history="1">
        <w:r w:rsidR="005055C1" w:rsidRPr="005055C1">
          <w:rPr>
            <w:rStyle w:val="Hipercze"/>
          </w:rPr>
          <w:t>1. Materiały pomocnicze wspomagające diagnozowanie potrzeb przedszkola w obszarze związanym z</w:t>
        </w:r>
        <w:r w:rsidR="000A02C8">
          <w:rPr>
            <w:rStyle w:val="Hipercze"/>
          </w:rPr>
          <w:t> </w:t>
        </w:r>
        <w:r w:rsidR="005055C1" w:rsidRPr="005055C1">
          <w:rPr>
            <w:rStyle w:val="Hipercze"/>
          </w:rPr>
          <w:t>rozwojem u dzieci wybranych kompetencji kluczowych</w:t>
        </w:r>
        <w:r w:rsidR="005055C1" w:rsidRPr="005055C1">
          <w:rPr>
            <w:webHidden/>
          </w:rPr>
          <w:tab/>
        </w:r>
        <w:r w:rsidR="005055C1" w:rsidRPr="005055C1">
          <w:rPr>
            <w:webHidden/>
          </w:rPr>
          <w:fldChar w:fldCharType="begin"/>
        </w:r>
        <w:r w:rsidR="005055C1" w:rsidRPr="005055C1">
          <w:rPr>
            <w:webHidden/>
          </w:rPr>
          <w:instrText xml:space="preserve"> PAGEREF _Toc496059898 \h </w:instrText>
        </w:r>
        <w:r w:rsidR="005055C1" w:rsidRPr="005055C1">
          <w:rPr>
            <w:webHidden/>
          </w:rPr>
        </w:r>
        <w:r w:rsidR="005055C1" w:rsidRPr="005055C1">
          <w:rPr>
            <w:webHidden/>
          </w:rPr>
          <w:fldChar w:fldCharType="separate"/>
        </w:r>
        <w:r w:rsidR="00F30565">
          <w:rPr>
            <w:webHidden/>
          </w:rPr>
          <w:t>11</w:t>
        </w:r>
        <w:r w:rsidR="005055C1" w:rsidRPr="005055C1">
          <w:rPr>
            <w:webHidden/>
          </w:rPr>
          <w:fldChar w:fldCharType="end"/>
        </w:r>
      </w:hyperlink>
    </w:p>
    <w:p w14:paraId="46DF14B3"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899" w:history="1">
        <w:r w:rsidR="005055C1" w:rsidRPr="005055C1">
          <w:rPr>
            <w:rStyle w:val="Hipercze"/>
            <w:rFonts w:ascii="Arial" w:hAnsi="Arial" w:cs="Arial"/>
            <w:noProof/>
          </w:rPr>
          <w:t>1.1. Kompetencje kluczowe – od przedszkola do uczenia się przez całe życie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_Toc496059899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13</w:t>
        </w:r>
        <w:r w:rsidR="005055C1" w:rsidRPr="005055C1">
          <w:rPr>
            <w:rFonts w:ascii="Arial" w:hAnsi="Arial" w:cs="Arial"/>
            <w:noProof/>
            <w:webHidden/>
          </w:rPr>
          <w:fldChar w:fldCharType="end"/>
        </w:r>
      </w:hyperlink>
    </w:p>
    <w:p w14:paraId="7729F2BD" w14:textId="362F4CF2"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0" w:history="1">
        <w:r w:rsidR="005055C1" w:rsidRPr="005055C1">
          <w:rPr>
            <w:rStyle w:val="Hipercze"/>
            <w:rFonts w:ascii="Arial" w:hAnsi="Arial" w:cs="Arial"/>
            <w:noProof/>
          </w:rPr>
          <w:t xml:space="preserve">1.1.1. Koncepcja nowej podstawy programowej wychowania przedszkolnego a kompetencje </w:t>
        </w:r>
        <w:r w:rsidR="000A02C8">
          <w:rPr>
            <w:rStyle w:val="Hipercze"/>
            <w:rFonts w:ascii="Arial" w:hAnsi="Arial" w:cs="Arial"/>
            <w:noProof/>
          </w:rPr>
          <w:br/>
        </w:r>
        <w:r w:rsidR="005055C1" w:rsidRPr="005055C1">
          <w:rPr>
            <w:rStyle w:val="Hipercze"/>
            <w:rFonts w:ascii="Arial" w:hAnsi="Arial" w:cs="Arial"/>
            <w:noProof/>
          </w:rPr>
          <w:t>kluczowe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_Toc496059900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16</w:t>
        </w:r>
        <w:r w:rsidR="005055C1" w:rsidRPr="005055C1">
          <w:rPr>
            <w:rFonts w:ascii="Arial" w:hAnsi="Arial" w:cs="Arial"/>
            <w:noProof/>
            <w:webHidden/>
          </w:rPr>
          <w:fldChar w:fldCharType="end"/>
        </w:r>
      </w:hyperlink>
    </w:p>
    <w:p w14:paraId="1F522317"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1" w:history="1">
        <w:r w:rsidR="005055C1" w:rsidRPr="005055C1">
          <w:rPr>
            <w:rStyle w:val="Hipercze"/>
            <w:rFonts w:ascii="Arial" w:hAnsi="Arial" w:cs="Arial"/>
            <w:noProof/>
          </w:rPr>
          <w:t>1.1.2. Zadania przedszkola w nowej podstawie programowej a kompetencje kluczowe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_Toc496059901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20</w:t>
        </w:r>
        <w:r w:rsidR="005055C1" w:rsidRPr="005055C1">
          <w:rPr>
            <w:rFonts w:ascii="Arial" w:hAnsi="Arial" w:cs="Arial"/>
            <w:noProof/>
            <w:webHidden/>
          </w:rPr>
          <w:fldChar w:fldCharType="end"/>
        </w:r>
      </w:hyperlink>
    </w:p>
    <w:p w14:paraId="2D18E886"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2" w:history="1">
        <w:r w:rsidR="005055C1" w:rsidRPr="005055C1">
          <w:rPr>
            <w:rStyle w:val="Hipercze"/>
            <w:rFonts w:ascii="Arial" w:hAnsi="Arial" w:cs="Arial"/>
            <w:noProof/>
          </w:rPr>
          <w:t>1.1.3. Warunki i sposób realizacji podstawy programowej sprzyjające kształtowaniu u dzieci kompetencji kluczowych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_Toc496059902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22</w:t>
        </w:r>
        <w:r w:rsidR="005055C1" w:rsidRPr="005055C1">
          <w:rPr>
            <w:rFonts w:ascii="Arial" w:hAnsi="Arial" w:cs="Arial"/>
            <w:noProof/>
            <w:webHidden/>
          </w:rPr>
          <w:fldChar w:fldCharType="end"/>
        </w:r>
      </w:hyperlink>
    </w:p>
    <w:p w14:paraId="2F9D14E1"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3" w:history="1">
        <w:r w:rsidR="005055C1" w:rsidRPr="005055C1">
          <w:rPr>
            <w:rStyle w:val="Hipercze"/>
            <w:rFonts w:ascii="Arial" w:hAnsi="Arial" w:cs="Arial"/>
            <w:noProof/>
          </w:rPr>
          <w:t>1.1.4. Kompetencje kluczowe a osiągnięcia dziecka na koniec wychowania przedszkolnego</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_Toc496059903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24</w:t>
        </w:r>
        <w:r w:rsidR="005055C1" w:rsidRPr="005055C1">
          <w:rPr>
            <w:rFonts w:ascii="Arial" w:hAnsi="Arial" w:cs="Arial"/>
            <w:noProof/>
            <w:webHidden/>
          </w:rPr>
          <w:fldChar w:fldCharType="end"/>
        </w:r>
      </w:hyperlink>
    </w:p>
    <w:p w14:paraId="3836B80E" w14:textId="4FA7B675"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04" w:history="1">
        <w:r w:rsidR="005055C1" w:rsidRPr="005055C1">
          <w:rPr>
            <w:rStyle w:val="Hipercze"/>
            <w:rFonts w:ascii="Arial" w:hAnsi="Arial" w:cs="Arial"/>
            <w:noProof/>
          </w:rPr>
          <w:t xml:space="preserve">1.2. Lista wskaźników – jak rozpoznać, że w przedszkolu są rozwijane wybrane kompetencje </w:t>
        </w:r>
        <w:r w:rsidR="000A02C8">
          <w:rPr>
            <w:rStyle w:val="Hipercze"/>
            <w:rFonts w:ascii="Arial" w:hAnsi="Arial" w:cs="Arial"/>
            <w:noProof/>
          </w:rPr>
          <w:br/>
        </w:r>
        <w:r w:rsidR="005055C1" w:rsidRPr="005055C1">
          <w:rPr>
            <w:rStyle w:val="Hipercze"/>
            <w:rFonts w:ascii="Arial" w:hAnsi="Arial" w:cs="Arial"/>
            <w:noProof/>
          </w:rPr>
          <w:t>kluczowe?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_Toc496059904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26</w:t>
        </w:r>
        <w:r w:rsidR="005055C1" w:rsidRPr="005055C1">
          <w:rPr>
            <w:rFonts w:ascii="Arial" w:hAnsi="Arial" w:cs="Arial"/>
            <w:noProof/>
            <w:webHidden/>
          </w:rPr>
          <w:fldChar w:fldCharType="end"/>
        </w:r>
      </w:hyperlink>
    </w:p>
    <w:p w14:paraId="263FD365" w14:textId="700F7879"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5" w:history="1">
        <w:r w:rsidR="005055C1" w:rsidRPr="005055C1">
          <w:rPr>
            <w:rStyle w:val="Hipercze"/>
            <w:rFonts w:ascii="Arial" w:hAnsi="Arial" w:cs="Arial"/>
            <w:noProof/>
          </w:rPr>
          <w:t xml:space="preserve">1.2.1. Umiejętność uczenia się – przykładowe wskaźniki odnoszące się do kompetencji </w:t>
        </w:r>
        <w:r w:rsidR="000A02C8">
          <w:rPr>
            <w:rStyle w:val="Hipercze"/>
            <w:rFonts w:ascii="Arial" w:hAnsi="Arial" w:cs="Arial"/>
            <w:noProof/>
          </w:rPr>
          <w:br/>
        </w:r>
        <w:r w:rsidR="005055C1" w:rsidRPr="005055C1">
          <w:rPr>
            <w:rStyle w:val="Hipercze"/>
            <w:rFonts w:ascii="Arial" w:hAnsi="Arial" w:cs="Arial"/>
            <w:noProof/>
          </w:rPr>
          <w:t>nauczycieli w zakresie rozwijania tej kompetencji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_Toc496059905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28</w:t>
        </w:r>
        <w:r w:rsidR="005055C1" w:rsidRPr="005055C1">
          <w:rPr>
            <w:rFonts w:ascii="Arial" w:hAnsi="Arial" w:cs="Arial"/>
            <w:noProof/>
            <w:webHidden/>
          </w:rPr>
          <w:fldChar w:fldCharType="end"/>
        </w:r>
      </w:hyperlink>
    </w:p>
    <w:p w14:paraId="799D8927"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6" w:history="1">
        <w:r w:rsidR="005055C1" w:rsidRPr="005055C1">
          <w:rPr>
            <w:rStyle w:val="Hipercze"/>
            <w:rFonts w:ascii="Arial" w:hAnsi="Arial" w:cs="Arial"/>
            <w:noProof/>
          </w:rPr>
          <w:t>1.2.2. Porozumiewanie się w języku ojczystym – przykładowe wskaźniki w zakresie wiedzy, umiejętności i postaw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_Toc496059906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28</w:t>
        </w:r>
        <w:r w:rsidR="005055C1" w:rsidRPr="005055C1">
          <w:rPr>
            <w:rFonts w:ascii="Arial" w:hAnsi="Arial" w:cs="Arial"/>
            <w:noProof/>
            <w:webHidden/>
          </w:rPr>
          <w:fldChar w:fldCharType="end"/>
        </w:r>
      </w:hyperlink>
    </w:p>
    <w:p w14:paraId="2BA3979A" w14:textId="1C8DAF39"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7" w:history="1">
        <w:r w:rsidR="005055C1" w:rsidRPr="005055C1">
          <w:rPr>
            <w:rStyle w:val="Hipercze"/>
            <w:rFonts w:ascii="Arial" w:hAnsi="Arial" w:cs="Arial"/>
            <w:noProof/>
          </w:rPr>
          <w:t xml:space="preserve">1.2.3. Inicjatywność i przedsiębiorczość – przykładowe wskaźniki dotyczące przestrzeni </w:t>
        </w:r>
        <w:r w:rsidR="000A02C8">
          <w:rPr>
            <w:rStyle w:val="Hipercze"/>
            <w:rFonts w:ascii="Arial" w:hAnsi="Arial" w:cs="Arial"/>
            <w:noProof/>
          </w:rPr>
          <w:br/>
        </w:r>
        <w:r w:rsidR="005055C1" w:rsidRPr="005055C1">
          <w:rPr>
            <w:rStyle w:val="Hipercze"/>
            <w:rFonts w:ascii="Arial" w:hAnsi="Arial" w:cs="Arial"/>
            <w:noProof/>
          </w:rPr>
          <w:t>edukacyjnej przedszkola, wyposażenia i środków dydaktycznych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_Toc496059907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31</w:t>
        </w:r>
        <w:r w:rsidR="005055C1" w:rsidRPr="005055C1">
          <w:rPr>
            <w:rFonts w:ascii="Arial" w:hAnsi="Arial" w:cs="Arial"/>
            <w:noProof/>
            <w:webHidden/>
          </w:rPr>
          <w:fldChar w:fldCharType="end"/>
        </w:r>
      </w:hyperlink>
    </w:p>
    <w:p w14:paraId="3DFBC124" w14:textId="0287DB8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08" w:history="1">
        <w:r w:rsidR="005055C1" w:rsidRPr="005055C1">
          <w:rPr>
            <w:rStyle w:val="Hipercze"/>
            <w:rFonts w:ascii="Arial" w:hAnsi="Arial" w:cs="Arial"/>
            <w:noProof/>
          </w:rPr>
          <w:t xml:space="preserve">1.2.4. Podstawowe kompetencje naukowo-techniczne dzieci – przykładowe wskaźniki </w:t>
        </w:r>
        <w:r w:rsidR="000A02C8">
          <w:rPr>
            <w:rStyle w:val="Hipercze"/>
            <w:rFonts w:ascii="Arial" w:hAnsi="Arial" w:cs="Arial"/>
            <w:noProof/>
          </w:rPr>
          <w:br/>
        </w:r>
        <w:r w:rsidR="005055C1" w:rsidRPr="005055C1">
          <w:rPr>
            <w:rStyle w:val="Hipercze"/>
            <w:rFonts w:ascii="Arial" w:hAnsi="Arial" w:cs="Arial"/>
            <w:noProof/>
          </w:rPr>
          <w:t>odnoszące się do wiedzy, umiejętności i postaw nauczycieli w zakresie ich rozwijania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_Toc496059908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32</w:t>
        </w:r>
        <w:r w:rsidR="005055C1" w:rsidRPr="005055C1">
          <w:rPr>
            <w:rFonts w:ascii="Arial" w:hAnsi="Arial" w:cs="Arial"/>
            <w:noProof/>
            <w:webHidden/>
          </w:rPr>
          <w:fldChar w:fldCharType="end"/>
        </w:r>
      </w:hyperlink>
    </w:p>
    <w:p w14:paraId="7E2D65E1"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09" w:history="1">
        <w:r w:rsidR="005055C1" w:rsidRPr="005055C1">
          <w:rPr>
            <w:rStyle w:val="Hipercze"/>
            <w:rFonts w:ascii="Arial" w:hAnsi="Arial" w:cs="Arial"/>
            <w:noProof/>
          </w:rPr>
          <w:t>1.3. Wywiady z dyrektorem i nauczycielami na etapie diagnozy potrzeb przedszkola w zakresie rozwijania u dzieci kompetencji kluczowych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_Toc496059909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34</w:t>
        </w:r>
        <w:r w:rsidR="005055C1" w:rsidRPr="005055C1">
          <w:rPr>
            <w:rFonts w:ascii="Arial" w:hAnsi="Arial" w:cs="Arial"/>
            <w:noProof/>
            <w:webHidden/>
          </w:rPr>
          <w:fldChar w:fldCharType="end"/>
        </w:r>
      </w:hyperlink>
    </w:p>
    <w:p w14:paraId="2EAA66D8"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10" w:history="1">
        <w:r w:rsidR="005055C1" w:rsidRPr="005055C1">
          <w:rPr>
            <w:rStyle w:val="Hipercze"/>
            <w:rFonts w:ascii="Arial" w:hAnsi="Arial" w:cs="Arial"/>
            <w:noProof/>
          </w:rPr>
          <w:t>1.3.1. Przykładowe pytania do wywiadu z dyrektorem przedszkola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_Toc496059910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37</w:t>
        </w:r>
        <w:r w:rsidR="005055C1" w:rsidRPr="005055C1">
          <w:rPr>
            <w:rFonts w:ascii="Arial" w:hAnsi="Arial" w:cs="Arial"/>
            <w:noProof/>
            <w:webHidden/>
          </w:rPr>
          <w:fldChar w:fldCharType="end"/>
        </w:r>
      </w:hyperlink>
    </w:p>
    <w:p w14:paraId="5A383AEB"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11" w:history="1">
        <w:r w:rsidR="005055C1" w:rsidRPr="005055C1">
          <w:rPr>
            <w:rStyle w:val="Hipercze"/>
            <w:rFonts w:ascii="Arial" w:hAnsi="Arial" w:cs="Arial"/>
            <w:noProof/>
          </w:rPr>
          <w:t>1.3.2. Przykładowe pytania do wywiadu grupowego z zespołem nauczycieli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_Toc496059911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40</w:t>
        </w:r>
        <w:r w:rsidR="005055C1" w:rsidRPr="005055C1">
          <w:rPr>
            <w:rFonts w:ascii="Arial" w:hAnsi="Arial" w:cs="Arial"/>
            <w:noProof/>
            <w:webHidden/>
          </w:rPr>
          <w:fldChar w:fldCharType="end"/>
        </w:r>
      </w:hyperlink>
    </w:p>
    <w:p w14:paraId="3A392A07" w14:textId="06ED92B2"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12" w:history="1">
        <w:r w:rsidR="005055C1" w:rsidRPr="005055C1">
          <w:rPr>
            <w:rStyle w:val="Hipercze"/>
            <w:rFonts w:ascii="Arial" w:hAnsi="Arial" w:cs="Arial"/>
            <w:noProof/>
          </w:rPr>
          <w:t>1.4. Mapa źródeł – skąd czerpać informacje na temat pracy przedszkola w zakresie kształtowania u</w:t>
        </w:r>
        <w:r w:rsidR="000A02C8">
          <w:rPr>
            <w:rStyle w:val="Hipercze"/>
            <w:rFonts w:ascii="Arial" w:hAnsi="Arial" w:cs="Arial"/>
            <w:noProof/>
          </w:rPr>
          <w:t> </w:t>
        </w:r>
        <w:r w:rsidR="005055C1" w:rsidRPr="005055C1">
          <w:rPr>
            <w:rStyle w:val="Hipercze"/>
            <w:rFonts w:ascii="Arial" w:hAnsi="Arial" w:cs="Arial"/>
            <w:noProof/>
          </w:rPr>
          <w:t>dzieci kompetencji kluczowych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_Toc496059912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44</w:t>
        </w:r>
        <w:r w:rsidR="005055C1" w:rsidRPr="005055C1">
          <w:rPr>
            <w:rFonts w:ascii="Arial" w:hAnsi="Arial" w:cs="Arial"/>
            <w:noProof/>
            <w:webHidden/>
          </w:rPr>
          <w:fldChar w:fldCharType="end"/>
        </w:r>
      </w:hyperlink>
    </w:p>
    <w:p w14:paraId="3E0E3485"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13" w:history="1">
        <w:r w:rsidR="005055C1" w:rsidRPr="005055C1">
          <w:rPr>
            <w:rStyle w:val="Hipercze"/>
            <w:rFonts w:ascii="Arial" w:eastAsia="Arial" w:hAnsi="Arial" w:cs="Arial"/>
            <w:noProof/>
          </w:rPr>
          <w:t>1.4.1. Dokumenty i dokumentacja prowadzona przez przedszkole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_Toc496059913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46</w:t>
        </w:r>
        <w:r w:rsidR="005055C1" w:rsidRPr="005055C1">
          <w:rPr>
            <w:rFonts w:ascii="Arial" w:hAnsi="Arial" w:cs="Arial"/>
            <w:noProof/>
            <w:webHidden/>
          </w:rPr>
          <w:fldChar w:fldCharType="end"/>
        </w:r>
      </w:hyperlink>
    </w:p>
    <w:p w14:paraId="4201B453" w14:textId="63215C80"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14" w:history="1">
        <w:r w:rsidR="005055C1" w:rsidRPr="005055C1">
          <w:rPr>
            <w:rStyle w:val="Hipercze"/>
            <w:rFonts w:ascii="Arial" w:eastAsia="Arial" w:hAnsi="Arial" w:cs="Arial"/>
            <w:noProof/>
          </w:rPr>
          <w:t xml:space="preserve">1.4.2. Wykaz osób i podmiotów stanowiących źródło informacji na temat pracy przedszkola </w:t>
        </w:r>
        <w:r w:rsidR="000A02C8">
          <w:rPr>
            <w:rStyle w:val="Hipercze"/>
            <w:rFonts w:ascii="Arial" w:eastAsia="Arial" w:hAnsi="Arial" w:cs="Arial"/>
            <w:noProof/>
          </w:rPr>
          <w:br/>
        </w:r>
        <w:r w:rsidR="005055C1" w:rsidRPr="005055C1">
          <w:rPr>
            <w:rStyle w:val="Hipercze"/>
            <w:rFonts w:ascii="Arial" w:eastAsia="Arial" w:hAnsi="Arial" w:cs="Arial"/>
            <w:noProof/>
          </w:rPr>
          <w:t>w zakresie kształtowania u dzieci kompetencji kluczowych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_Toc496059914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50</w:t>
        </w:r>
        <w:r w:rsidR="005055C1" w:rsidRPr="005055C1">
          <w:rPr>
            <w:rFonts w:ascii="Arial" w:hAnsi="Arial" w:cs="Arial"/>
            <w:noProof/>
            <w:webHidden/>
          </w:rPr>
          <w:fldChar w:fldCharType="end"/>
        </w:r>
      </w:hyperlink>
    </w:p>
    <w:p w14:paraId="566F9E1B"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15" w:history="1">
        <w:r w:rsidR="005055C1" w:rsidRPr="005055C1">
          <w:rPr>
            <w:rStyle w:val="Hipercze"/>
            <w:rFonts w:ascii="Arial" w:eastAsia="Arial" w:hAnsi="Arial" w:cs="Arial"/>
            <w:noProof/>
          </w:rPr>
          <w:t>1.4.3. Inne źródła informacji o pracy przedszkola kształtującego u dzieci wybrane kompetencje kluczowe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_Toc496059915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51</w:t>
        </w:r>
        <w:r w:rsidR="005055C1" w:rsidRPr="005055C1">
          <w:rPr>
            <w:rFonts w:ascii="Arial" w:hAnsi="Arial" w:cs="Arial"/>
            <w:noProof/>
            <w:webHidden/>
          </w:rPr>
          <w:fldChar w:fldCharType="end"/>
        </w:r>
      </w:hyperlink>
    </w:p>
    <w:p w14:paraId="1311565E"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16" w:history="1">
        <w:r w:rsidR="005055C1" w:rsidRPr="005055C1">
          <w:rPr>
            <w:rStyle w:val="Hipercze"/>
            <w:rFonts w:ascii="Arial" w:hAnsi="Arial" w:cs="Arial"/>
            <w:noProof/>
          </w:rPr>
          <w:t>1.5. Scenariusz spotkania z radą pedagogiczną w celu diagnozy potrzeb przedszkola we wskazanym obszarze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_Toc496059916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52</w:t>
        </w:r>
        <w:r w:rsidR="005055C1" w:rsidRPr="005055C1">
          <w:rPr>
            <w:rFonts w:ascii="Arial" w:hAnsi="Arial" w:cs="Arial"/>
            <w:noProof/>
            <w:webHidden/>
          </w:rPr>
          <w:fldChar w:fldCharType="end"/>
        </w:r>
      </w:hyperlink>
    </w:p>
    <w:p w14:paraId="1B2AFE7C"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17" w:history="1">
        <w:r w:rsidR="005055C1" w:rsidRPr="005055C1">
          <w:rPr>
            <w:rStyle w:val="Hipercze"/>
            <w:rFonts w:ascii="Arial" w:hAnsi="Arial" w:cs="Arial"/>
            <w:noProof/>
          </w:rPr>
          <w:t>1.5.1. Przykładowy scenariusz spotkania z radą pedagogiczną (wersja 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_Toc496059917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53</w:t>
        </w:r>
        <w:r w:rsidR="005055C1" w:rsidRPr="005055C1">
          <w:rPr>
            <w:rFonts w:ascii="Arial" w:hAnsi="Arial" w:cs="Arial"/>
            <w:noProof/>
            <w:webHidden/>
          </w:rPr>
          <w:fldChar w:fldCharType="end"/>
        </w:r>
      </w:hyperlink>
    </w:p>
    <w:p w14:paraId="5B71A693"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18" w:history="1">
        <w:r w:rsidR="005055C1" w:rsidRPr="005055C1">
          <w:rPr>
            <w:rStyle w:val="Hipercze"/>
            <w:rFonts w:ascii="Arial" w:hAnsi="Arial" w:cs="Arial"/>
            <w:noProof/>
          </w:rPr>
          <w:t>1.5.2. Przykładowy scenariusz spotkania z radą pedagogiczną. Wersja II.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_Toc496059918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63</w:t>
        </w:r>
        <w:r w:rsidR="005055C1" w:rsidRPr="005055C1">
          <w:rPr>
            <w:rFonts w:ascii="Arial" w:hAnsi="Arial" w:cs="Arial"/>
            <w:noProof/>
            <w:webHidden/>
          </w:rPr>
          <w:fldChar w:fldCharType="end"/>
        </w:r>
      </w:hyperlink>
    </w:p>
    <w:p w14:paraId="321032D7" w14:textId="11E6904A"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19" w:history="1">
        <w:r w:rsidR="005055C1" w:rsidRPr="005055C1">
          <w:rPr>
            <w:rStyle w:val="Hipercze"/>
            <w:rFonts w:ascii="Arial" w:hAnsi="Arial" w:cs="Arial"/>
            <w:noProof/>
          </w:rPr>
          <w:t xml:space="preserve">Scenariusz warsztatów diagnostyczno-rozwojowych – pogłębiona diagnoza potrzeb przedszkola </w:t>
        </w:r>
        <w:r w:rsidR="000A02C8">
          <w:rPr>
            <w:rStyle w:val="Hipercze"/>
            <w:rFonts w:ascii="Arial" w:hAnsi="Arial" w:cs="Arial"/>
            <w:noProof/>
          </w:rPr>
          <w:br/>
        </w:r>
        <w:r w:rsidR="005055C1" w:rsidRPr="005055C1">
          <w:rPr>
            <w:rStyle w:val="Hipercze"/>
            <w:rFonts w:ascii="Arial" w:hAnsi="Arial" w:cs="Arial"/>
            <w:noProof/>
          </w:rPr>
          <w:t>we wskazanym obszarze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_Toc496059919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67</w:t>
        </w:r>
        <w:r w:rsidR="005055C1" w:rsidRPr="005055C1">
          <w:rPr>
            <w:rFonts w:ascii="Arial" w:hAnsi="Arial" w:cs="Arial"/>
            <w:noProof/>
            <w:webHidden/>
          </w:rPr>
          <w:fldChar w:fldCharType="end"/>
        </w:r>
      </w:hyperlink>
    </w:p>
    <w:p w14:paraId="327B28FD"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20" w:history="1">
        <w:r w:rsidR="005055C1" w:rsidRPr="005055C1">
          <w:rPr>
            <w:rStyle w:val="Hipercze"/>
            <w:rFonts w:ascii="Arial" w:hAnsi="Arial" w:cs="Arial"/>
            <w:noProof/>
          </w:rPr>
          <w:t>1.6. Analiza i interpretacja zebranych danych (informacji) odnoszących się do danego obszaru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_Toc496059920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74</w:t>
        </w:r>
        <w:r w:rsidR="005055C1" w:rsidRPr="005055C1">
          <w:rPr>
            <w:rFonts w:ascii="Arial" w:hAnsi="Arial" w:cs="Arial"/>
            <w:noProof/>
            <w:webHidden/>
          </w:rPr>
          <w:fldChar w:fldCharType="end"/>
        </w:r>
      </w:hyperlink>
    </w:p>
    <w:p w14:paraId="39E0454E" w14:textId="342B6967" w:rsidR="005055C1" w:rsidRPr="005055C1" w:rsidRDefault="00D90492" w:rsidP="005055C1">
      <w:pPr>
        <w:pStyle w:val="Spistreci2"/>
        <w:rPr>
          <w:rFonts w:eastAsiaTheme="minorEastAsia"/>
          <w:lang w:val="fr-FR" w:eastAsia="fr-FR"/>
        </w:rPr>
      </w:pPr>
      <w:hyperlink w:anchor="_Toc496059921" w:history="1">
        <w:r w:rsidR="005055C1" w:rsidRPr="005055C1">
          <w:rPr>
            <w:rStyle w:val="Hipercze"/>
          </w:rPr>
          <w:t>2. Materiały pomocnicze wspomagające planowanie działań i wdrażanie zmian przez nauczycieli w</w:t>
        </w:r>
        <w:r w:rsidR="000A02C8">
          <w:rPr>
            <w:rStyle w:val="Hipercze"/>
          </w:rPr>
          <w:t> </w:t>
        </w:r>
        <w:r w:rsidR="005055C1" w:rsidRPr="005055C1">
          <w:rPr>
            <w:rStyle w:val="Hipercze"/>
          </w:rPr>
          <w:t>zakresie rozwijania u dzieci kompetencji kluczowych</w:t>
        </w:r>
        <w:r w:rsidR="005055C1" w:rsidRPr="005055C1">
          <w:rPr>
            <w:webHidden/>
          </w:rPr>
          <w:tab/>
        </w:r>
        <w:r w:rsidR="005055C1" w:rsidRPr="005055C1">
          <w:rPr>
            <w:webHidden/>
          </w:rPr>
          <w:fldChar w:fldCharType="begin"/>
        </w:r>
        <w:r w:rsidR="005055C1" w:rsidRPr="005055C1">
          <w:rPr>
            <w:webHidden/>
          </w:rPr>
          <w:instrText xml:space="preserve"> PAGEREF _Toc496059921 \h </w:instrText>
        </w:r>
        <w:r w:rsidR="005055C1" w:rsidRPr="005055C1">
          <w:rPr>
            <w:webHidden/>
          </w:rPr>
        </w:r>
        <w:r w:rsidR="005055C1" w:rsidRPr="005055C1">
          <w:rPr>
            <w:webHidden/>
          </w:rPr>
          <w:fldChar w:fldCharType="separate"/>
        </w:r>
        <w:r w:rsidR="00F30565">
          <w:rPr>
            <w:webHidden/>
          </w:rPr>
          <w:t>86</w:t>
        </w:r>
        <w:r w:rsidR="005055C1" w:rsidRPr="005055C1">
          <w:rPr>
            <w:webHidden/>
          </w:rPr>
          <w:fldChar w:fldCharType="end"/>
        </w:r>
      </w:hyperlink>
    </w:p>
    <w:p w14:paraId="6BCFA18B" w14:textId="007754EF"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22" w:history="1">
        <w:r w:rsidR="005055C1" w:rsidRPr="005055C1">
          <w:rPr>
            <w:rStyle w:val="Hipercze"/>
            <w:rFonts w:ascii="Arial" w:hAnsi="Arial" w:cs="Arial"/>
            <w:noProof/>
          </w:rPr>
          <w:t xml:space="preserve">2.1. Przykłady celów, rezultatów, wskaźników/mierników i źródeł pomiaru odnoszących się </w:t>
        </w:r>
        <w:r w:rsidR="000A02C8">
          <w:rPr>
            <w:rStyle w:val="Hipercze"/>
            <w:rFonts w:ascii="Arial" w:hAnsi="Arial" w:cs="Arial"/>
            <w:noProof/>
          </w:rPr>
          <w:br/>
        </w:r>
        <w:r w:rsidR="005055C1" w:rsidRPr="005055C1">
          <w:rPr>
            <w:rStyle w:val="Hipercze"/>
            <w:rFonts w:ascii="Arial" w:hAnsi="Arial" w:cs="Arial"/>
            <w:noProof/>
          </w:rPr>
          <w:t>do rozwijania wybranych kompetencji kluczowych u dzieci w przedszkolu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_Toc496059922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88</w:t>
        </w:r>
        <w:r w:rsidR="005055C1" w:rsidRPr="005055C1">
          <w:rPr>
            <w:rFonts w:ascii="Arial" w:hAnsi="Arial" w:cs="Arial"/>
            <w:noProof/>
            <w:webHidden/>
          </w:rPr>
          <w:fldChar w:fldCharType="end"/>
        </w:r>
      </w:hyperlink>
    </w:p>
    <w:p w14:paraId="17753408" w14:textId="7D02175B"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23" w:history="1">
        <w:r w:rsidR="005055C1" w:rsidRPr="005055C1">
          <w:rPr>
            <w:rStyle w:val="Hipercze"/>
            <w:rFonts w:ascii="Arial" w:hAnsi="Arial" w:cs="Arial"/>
            <w:noProof/>
          </w:rPr>
          <w:t xml:space="preserve">2.2. Narzędzia do planowania procesu wspomagania przedszkola w rozwijaniu wybranych </w:t>
        </w:r>
        <w:r w:rsidR="000A02C8">
          <w:rPr>
            <w:rStyle w:val="Hipercze"/>
            <w:rFonts w:ascii="Arial" w:hAnsi="Arial" w:cs="Arial"/>
            <w:noProof/>
          </w:rPr>
          <w:br/>
        </w:r>
        <w:r w:rsidR="005055C1" w:rsidRPr="005055C1">
          <w:rPr>
            <w:rStyle w:val="Hipercze"/>
            <w:rFonts w:ascii="Arial" w:hAnsi="Arial" w:cs="Arial"/>
            <w:noProof/>
          </w:rPr>
          <w:t>kompetencji kluczowych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_Toc496059923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94</w:t>
        </w:r>
        <w:r w:rsidR="005055C1" w:rsidRPr="005055C1">
          <w:rPr>
            <w:rFonts w:ascii="Arial" w:hAnsi="Arial" w:cs="Arial"/>
            <w:noProof/>
            <w:webHidden/>
          </w:rPr>
          <w:fldChar w:fldCharType="end"/>
        </w:r>
      </w:hyperlink>
    </w:p>
    <w:p w14:paraId="0659C4FE"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24" w:history="1">
        <w:r w:rsidR="005055C1" w:rsidRPr="005055C1">
          <w:rPr>
            <w:rStyle w:val="Hipercze"/>
            <w:rFonts w:ascii="Arial" w:hAnsi="Arial" w:cs="Arial"/>
            <w:noProof/>
          </w:rPr>
          <w:t>2.2.1. Narzędzia do planowania działań przedszkola w zakresie rozwijania u dzieci kompetencji kluczowych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_Toc496059924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98</w:t>
        </w:r>
        <w:r w:rsidR="005055C1" w:rsidRPr="005055C1">
          <w:rPr>
            <w:rFonts w:ascii="Arial" w:hAnsi="Arial" w:cs="Arial"/>
            <w:noProof/>
            <w:webHidden/>
          </w:rPr>
          <w:fldChar w:fldCharType="end"/>
        </w:r>
      </w:hyperlink>
    </w:p>
    <w:p w14:paraId="2C7413FB" w14:textId="77777777" w:rsidR="00C47C4D" w:rsidRDefault="00D90492" w:rsidP="005055C1">
      <w:pPr>
        <w:pStyle w:val="Spistreci3"/>
        <w:tabs>
          <w:tab w:val="right" w:leader="dot" w:pos="9486"/>
        </w:tabs>
        <w:rPr>
          <w:rStyle w:val="Hipercze"/>
          <w:rFonts w:ascii="Arial" w:hAnsi="Arial" w:cs="Arial"/>
          <w:noProof/>
        </w:rPr>
        <w:sectPr w:rsidR="00C47C4D" w:rsidSect="00167519">
          <w:pgSz w:w="11906" w:h="16838"/>
          <w:pgMar w:top="1065" w:right="1134" w:bottom="1021" w:left="1276" w:header="709" w:footer="515" w:gutter="0"/>
          <w:cols w:space="708"/>
          <w:titlePg/>
          <w:docGrid w:linePitch="360"/>
        </w:sectPr>
      </w:pPr>
      <w:hyperlink w:anchor="_Toc496059925" w:history="1">
        <w:r w:rsidR="005055C1" w:rsidRPr="005055C1">
          <w:rPr>
            <w:rStyle w:val="Hipercze"/>
            <w:rFonts w:ascii="Arial" w:hAnsi="Arial" w:cs="Arial"/>
            <w:noProof/>
          </w:rPr>
          <w:t>2.3. Scenariusz warsztatów dla rady pedagogicznej dotyczący rozwijania wybranych kompetencji kluczowych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_Toc496059925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104</w:t>
        </w:r>
        <w:r w:rsidR="005055C1" w:rsidRPr="005055C1">
          <w:rPr>
            <w:rFonts w:ascii="Arial" w:hAnsi="Arial" w:cs="Arial"/>
            <w:noProof/>
            <w:webHidden/>
          </w:rPr>
          <w:fldChar w:fldCharType="end"/>
        </w:r>
      </w:hyperlink>
    </w:p>
    <w:p w14:paraId="020F05B2" w14:textId="544709A6"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26" w:history="1">
        <w:r w:rsidR="005055C1" w:rsidRPr="005055C1">
          <w:rPr>
            <w:rStyle w:val="Hipercze"/>
            <w:rFonts w:ascii="Arial" w:hAnsi="Arial" w:cs="Arial"/>
            <w:noProof/>
          </w:rPr>
          <w:t xml:space="preserve">2.4. Scenariusz warsztatów dla nauczycieli z zakresu konkretnych sposobów rozwijania </w:t>
        </w:r>
        <w:r w:rsidR="000A02C8">
          <w:rPr>
            <w:rStyle w:val="Hipercze"/>
            <w:rFonts w:ascii="Arial" w:hAnsi="Arial" w:cs="Arial"/>
            <w:noProof/>
          </w:rPr>
          <w:br/>
        </w:r>
        <w:r w:rsidR="005055C1" w:rsidRPr="005055C1">
          <w:rPr>
            <w:rStyle w:val="Hipercze"/>
            <w:rFonts w:ascii="Arial" w:hAnsi="Arial" w:cs="Arial"/>
            <w:noProof/>
          </w:rPr>
          <w:t>wybranych kompetencji u dzieci (z przykładami zadań)</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_Toc496059926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113</w:t>
        </w:r>
        <w:r w:rsidR="005055C1" w:rsidRPr="005055C1">
          <w:rPr>
            <w:rFonts w:ascii="Arial" w:hAnsi="Arial" w:cs="Arial"/>
            <w:noProof/>
            <w:webHidden/>
          </w:rPr>
          <w:fldChar w:fldCharType="end"/>
        </w:r>
      </w:hyperlink>
    </w:p>
    <w:p w14:paraId="155A30EB" w14:textId="444A19D1"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27" w:history="1">
        <w:r w:rsidR="005055C1" w:rsidRPr="005055C1">
          <w:rPr>
            <w:rStyle w:val="Hipercze"/>
            <w:rFonts w:ascii="Arial" w:hAnsi="Arial" w:cs="Arial"/>
            <w:noProof/>
          </w:rPr>
          <w:t xml:space="preserve">2.5. Narzędzia do obserwacji zajęć, w tym obserwacji koleżeńskich, pod kątem rozwijania </w:t>
        </w:r>
        <w:r w:rsidR="000A02C8">
          <w:rPr>
            <w:rStyle w:val="Hipercze"/>
            <w:rFonts w:ascii="Arial" w:hAnsi="Arial" w:cs="Arial"/>
            <w:noProof/>
          </w:rPr>
          <w:br/>
        </w:r>
        <w:r w:rsidR="005055C1" w:rsidRPr="005055C1">
          <w:rPr>
            <w:rStyle w:val="Hipercze"/>
            <w:rFonts w:ascii="Arial" w:hAnsi="Arial" w:cs="Arial"/>
            <w:noProof/>
          </w:rPr>
          <w:t>wybranych kompetencji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_Toc496059927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117</w:t>
        </w:r>
        <w:r w:rsidR="005055C1" w:rsidRPr="005055C1">
          <w:rPr>
            <w:rFonts w:ascii="Arial" w:hAnsi="Arial" w:cs="Arial"/>
            <w:noProof/>
            <w:webHidden/>
          </w:rPr>
          <w:fldChar w:fldCharType="end"/>
        </w:r>
      </w:hyperlink>
    </w:p>
    <w:p w14:paraId="40136424"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28" w:history="1">
        <w:r w:rsidR="005055C1" w:rsidRPr="005055C1">
          <w:rPr>
            <w:rStyle w:val="Hipercze"/>
            <w:rFonts w:ascii="Arial" w:hAnsi="Arial" w:cs="Arial"/>
            <w:noProof/>
          </w:rPr>
          <w:t>2.5.1. Jak zaplanować i przeprowadzić obserwację</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_Toc496059928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119</w:t>
        </w:r>
        <w:r w:rsidR="005055C1" w:rsidRPr="005055C1">
          <w:rPr>
            <w:rFonts w:ascii="Arial" w:hAnsi="Arial" w:cs="Arial"/>
            <w:noProof/>
            <w:webHidden/>
          </w:rPr>
          <w:fldChar w:fldCharType="end"/>
        </w:r>
      </w:hyperlink>
    </w:p>
    <w:p w14:paraId="42F58F78"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29" w:history="1">
        <w:r w:rsidR="005055C1" w:rsidRPr="005055C1">
          <w:rPr>
            <w:rStyle w:val="Hipercze"/>
            <w:rFonts w:ascii="Arial" w:hAnsi="Arial" w:cs="Arial"/>
            <w:noProof/>
          </w:rPr>
          <w:t>2.5.2. Jak udzielać informacji zwrotnej po obserwacji?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_Toc496059929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125</w:t>
        </w:r>
        <w:r w:rsidR="005055C1" w:rsidRPr="005055C1">
          <w:rPr>
            <w:rFonts w:ascii="Arial" w:hAnsi="Arial" w:cs="Arial"/>
            <w:noProof/>
            <w:webHidden/>
          </w:rPr>
          <w:fldChar w:fldCharType="end"/>
        </w:r>
      </w:hyperlink>
    </w:p>
    <w:p w14:paraId="618DD8FD"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30" w:history="1">
        <w:r w:rsidR="005055C1" w:rsidRPr="005055C1">
          <w:rPr>
            <w:rStyle w:val="Hipercze"/>
            <w:rFonts w:ascii="Arial" w:hAnsi="Arial" w:cs="Arial"/>
            <w:noProof/>
          </w:rPr>
          <w:t>2.6. Metody pracy służące wspomaganiu nauczycieli w rozwijaniu wybranych kompetencji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_Toc496059930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127</w:t>
        </w:r>
        <w:r w:rsidR="005055C1" w:rsidRPr="005055C1">
          <w:rPr>
            <w:rFonts w:ascii="Arial" w:hAnsi="Arial" w:cs="Arial"/>
            <w:noProof/>
            <w:webHidden/>
          </w:rPr>
          <w:fldChar w:fldCharType="end"/>
        </w:r>
      </w:hyperlink>
    </w:p>
    <w:p w14:paraId="19CA5F6B" w14:textId="69CD5212" w:rsidR="005055C1" w:rsidRPr="005055C1" w:rsidRDefault="00D90492" w:rsidP="005055C1">
      <w:pPr>
        <w:pStyle w:val="Spistreci2"/>
        <w:rPr>
          <w:rFonts w:eastAsiaTheme="minorEastAsia"/>
          <w:b/>
          <w:lang w:val="fr-FR" w:eastAsia="fr-FR"/>
        </w:rPr>
      </w:pPr>
      <w:hyperlink w:anchor="_Toc496059931" w:history="1">
        <w:r w:rsidR="005055C1" w:rsidRPr="005055C1">
          <w:rPr>
            <w:rStyle w:val="Hipercze"/>
          </w:rPr>
          <w:t xml:space="preserve">3. Materiały pomocnicze wspomagające monitorowanie działań i doradztwo dla nauczycieli </w:t>
        </w:r>
        <w:r w:rsidR="000A02C8">
          <w:rPr>
            <w:rStyle w:val="Hipercze"/>
          </w:rPr>
          <w:br/>
        </w:r>
        <w:r w:rsidR="005055C1" w:rsidRPr="005055C1">
          <w:rPr>
            <w:rStyle w:val="Hipercze"/>
          </w:rPr>
          <w:t>w zakresie rozwijania wybranych kompetencji kluczowych u dzieci</w:t>
        </w:r>
        <w:r w:rsidR="005055C1" w:rsidRPr="005055C1">
          <w:rPr>
            <w:webHidden/>
          </w:rPr>
          <w:tab/>
        </w:r>
        <w:r w:rsidR="005055C1" w:rsidRPr="005055C1">
          <w:rPr>
            <w:webHidden/>
          </w:rPr>
          <w:fldChar w:fldCharType="begin"/>
        </w:r>
        <w:r w:rsidR="005055C1" w:rsidRPr="005055C1">
          <w:rPr>
            <w:webHidden/>
          </w:rPr>
          <w:instrText xml:space="preserve"> PAGEREF _Toc496059931 \h </w:instrText>
        </w:r>
        <w:r w:rsidR="005055C1" w:rsidRPr="005055C1">
          <w:rPr>
            <w:webHidden/>
          </w:rPr>
        </w:r>
        <w:r w:rsidR="005055C1" w:rsidRPr="005055C1">
          <w:rPr>
            <w:webHidden/>
          </w:rPr>
          <w:fldChar w:fldCharType="separate"/>
        </w:r>
        <w:r w:rsidR="00F30565">
          <w:rPr>
            <w:webHidden/>
          </w:rPr>
          <w:t>129</w:t>
        </w:r>
        <w:r w:rsidR="005055C1" w:rsidRPr="005055C1">
          <w:rPr>
            <w:webHidden/>
          </w:rPr>
          <w:fldChar w:fldCharType="end"/>
        </w:r>
      </w:hyperlink>
    </w:p>
    <w:p w14:paraId="03BB48DE" w14:textId="04D27301"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32" w:history="1">
        <w:r w:rsidR="005055C1" w:rsidRPr="005055C1">
          <w:rPr>
            <w:rStyle w:val="Hipercze"/>
            <w:rFonts w:ascii="Arial" w:hAnsi="Arial" w:cs="Arial"/>
            <w:noProof/>
          </w:rPr>
          <w:t xml:space="preserve">3.1. Narzędzia do monitorowania działań podejmowanych w ramach procesu wspomagania </w:t>
        </w:r>
        <w:r w:rsidR="000A02C8">
          <w:rPr>
            <w:rStyle w:val="Hipercze"/>
            <w:rFonts w:ascii="Arial" w:hAnsi="Arial" w:cs="Arial"/>
            <w:noProof/>
          </w:rPr>
          <w:br/>
        </w:r>
        <w:r w:rsidR="005055C1" w:rsidRPr="005055C1">
          <w:rPr>
            <w:rStyle w:val="Hipercze"/>
            <w:rFonts w:ascii="Arial" w:hAnsi="Arial" w:cs="Arial"/>
            <w:noProof/>
          </w:rPr>
          <w:t>przedszkola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_Toc496059932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129</w:t>
        </w:r>
        <w:r w:rsidR="005055C1" w:rsidRPr="005055C1">
          <w:rPr>
            <w:rFonts w:ascii="Arial" w:hAnsi="Arial" w:cs="Arial"/>
            <w:noProof/>
            <w:webHidden/>
          </w:rPr>
          <w:fldChar w:fldCharType="end"/>
        </w:r>
      </w:hyperlink>
    </w:p>
    <w:p w14:paraId="42E71A94"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33" w:history="1">
        <w:r w:rsidR="005055C1" w:rsidRPr="005055C1">
          <w:rPr>
            <w:rStyle w:val="Hipercze"/>
            <w:rFonts w:ascii="Arial" w:hAnsi="Arial" w:cs="Arial"/>
            <w:noProof/>
          </w:rPr>
          <w:t>3.1.1. Przykładowe dyspozycje do monitorującego wywiadu grupowego z nauczycielami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_Toc496059933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130</w:t>
        </w:r>
        <w:r w:rsidR="005055C1" w:rsidRPr="005055C1">
          <w:rPr>
            <w:rFonts w:ascii="Arial" w:hAnsi="Arial" w:cs="Arial"/>
            <w:noProof/>
            <w:webHidden/>
          </w:rPr>
          <w:fldChar w:fldCharType="end"/>
        </w:r>
      </w:hyperlink>
    </w:p>
    <w:p w14:paraId="36F386DE"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34" w:history="1">
        <w:r w:rsidR="005055C1" w:rsidRPr="005055C1">
          <w:rPr>
            <w:rStyle w:val="Hipercze"/>
            <w:rFonts w:ascii="Arial" w:hAnsi="Arial" w:cs="Arial"/>
            <w:noProof/>
          </w:rPr>
          <w:t>3.1.2. Przykładowe dyspozycje do wywiadu monitorującego z dyrektorem przedszkola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_Toc496059934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131</w:t>
        </w:r>
        <w:r w:rsidR="005055C1" w:rsidRPr="005055C1">
          <w:rPr>
            <w:rFonts w:ascii="Arial" w:hAnsi="Arial" w:cs="Arial"/>
            <w:noProof/>
            <w:webHidden/>
          </w:rPr>
          <w:fldChar w:fldCharType="end"/>
        </w:r>
      </w:hyperlink>
    </w:p>
    <w:p w14:paraId="3789CA17"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35" w:history="1">
        <w:r w:rsidR="005055C1" w:rsidRPr="005055C1">
          <w:rPr>
            <w:rStyle w:val="Hipercze"/>
            <w:rFonts w:ascii="Arial" w:hAnsi="Arial" w:cs="Arial"/>
            <w:noProof/>
          </w:rPr>
          <w:t>3.1.3. Inne metody i narzędzia do monitorowania działań ukierunkowanych na kształtowanie kompetencji kluczowych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_Toc496059935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133</w:t>
        </w:r>
        <w:r w:rsidR="005055C1" w:rsidRPr="005055C1">
          <w:rPr>
            <w:rFonts w:ascii="Arial" w:hAnsi="Arial" w:cs="Arial"/>
            <w:noProof/>
            <w:webHidden/>
          </w:rPr>
          <w:fldChar w:fldCharType="end"/>
        </w:r>
      </w:hyperlink>
    </w:p>
    <w:p w14:paraId="3C1AAD39" w14:textId="1892A783"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36" w:history="1">
        <w:r w:rsidR="005055C1" w:rsidRPr="005055C1">
          <w:rPr>
            <w:rStyle w:val="Hipercze"/>
            <w:rFonts w:ascii="Arial" w:hAnsi="Arial" w:cs="Arial"/>
            <w:noProof/>
          </w:rPr>
          <w:t xml:space="preserve">3.2. Narzędzia do autorefleksji nauczyciela na temat sposobów kształtowania wybranych </w:t>
        </w:r>
        <w:r w:rsidR="000A02C8">
          <w:rPr>
            <w:rStyle w:val="Hipercze"/>
            <w:rFonts w:ascii="Arial" w:hAnsi="Arial" w:cs="Arial"/>
            <w:noProof/>
          </w:rPr>
          <w:br/>
        </w:r>
        <w:r w:rsidR="005055C1" w:rsidRPr="005055C1">
          <w:rPr>
            <w:rStyle w:val="Hipercze"/>
            <w:rFonts w:ascii="Arial" w:hAnsi="Arial" w:cs="Arial"/>
            <w:noProof/>
          </w:rPr>
          <w:t>kompetencji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_Toc496059936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139</w:t>
        </w:r>
        <w:r w:rsidR="005055C1" w:rsidRPr="005055C1">
          <w:rPr>
            <w:rFonts w:ascii="Arial" w:hAnsi="Arial" w:cs="Arial"/>
            <w:noProof/>
            <w:webHidden/>
          </w:rPr>
          <w:fldChar w:fldCharType="end"/>
        </w:r>
      </w:hyperlink>
    </w:p>
    <w:p w14:paraId="66742784"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37" w:history="1">
        <w:r w:rsidR="005055C1" w:rsidRPr="005055C1">
          <w:rPr>
            <w:rStyle w:val="Hipercze"/>
            <w:rFonts w:ascii="Arial" w:hAnsi="Arial" w:cs="Arial"/>
            <w:noProof/>
          </w:rPr>
          <w:t>3.2.1. Arkusze samooceny w pracy nauczyciela przedszkola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_Toc496059937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140</w:t>
        </w:r>
        <w:r w:rsidR="005055C1" w:rsidRPr="005055C1">
          <w:rPr>
            <w:rFonts w:ascii="Arial" w:hAnsi="Arial" w:cs="Arial"/>
            <w:noProof/>
            <w:webHidden/>
          </w:rPr>
          <w:fldChar w:fldCharType="end"/>
        </w:r>
      </w:hyperlink>
    </w:p>
    <w:p w14:paraId="111CDB8E"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38" w:history="1">
        <w:r w:rsidR="005055C1" w:rsidRPr="005055C1">
          <w:rPr>
            <w:rStyle w:val="Hipercze"/>
            <w:rFonts w:ascii="Arial" w:hAnsi="Arial" w:cs="Arial"/>
            <w:noProof/>
          </w:rPr>
          <w:t>3.2.2. Dziennik refleksyjnego praktyka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_Toc496059938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142</w:t>
        </w:r>
        <w:r w:rsidR="005055C1" w:rsidRPr="005055C1">
          <w:rPr>
            <w:rFonts w:ascii="Arial" w:hAnsi="Arial" w:cs="Arial"/>
            <w:noProof/>
            <w:webHidden/>
          </w:rPr>
          <w:fldChar w:fldCharType="end"/>
        </w:r>
      </w:hyperlink>
    </w:p>
    <w:p w14:paraId="1B1F9FF1"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39" w:history="1">
        <w:r w:rsidR="005055C1" w:rsidRPr="005055C1">
          <w:rPr>
            <w:rStyle w:val="Hipercze"/>
            <w:rFonts w:ascii="Arial" w:hAnsi="Arial" w:cs="Arial"/>
            <w:noProof/>
          </w:rPr>
          <w:t>3.2.3. Portfolio zawodowe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_Toc496059939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144</w:t>
        </w:r>
        <w:r w:rsidR="005055C1" w:rsidRPr="005055C1">
          <w:rPr>
            <w:rFonts w:ascii="Arial" w:hAnsi="Arial" w:cs="Arial"/>
            <w:noProof/>
            <w:webHidden/>
          </w:rPr>
          <w:fldChar w:fldCharType="end"/>
        </w:r>
      </w:hyperlink>
    </w:p>
    <w:p w14:paraId="2747B3B9"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40" w:history="1">
        <w:r w:rsidR="005055C1" w:rsidRPr="005055C1">
          <w:rPr>
            <w:rStyle w:val="Hipercze"/>
            <w:rFonts w:ascii="Arial" w:hAnsi="Arial" w:cs="Arial"/>
            <w:noProof/>
          </w:rPr>
          <w:t>3.2.4. Wideoobserwacja jako metoda autorefleksji nauczyciela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_Toc496059940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146</w:t>
        </w:r>
        <w:r w:rsidR="005055C1" w:rsidRPr="005055C1">
          <w:rPr>
            <w:rFonts w:ascii="Arial" w:hAnsi="Arial" w:cs="Arial"/>
            <w:noProof/>
            <w:webHidden/>
          </w:rPr>
          <w:fldChar w:fldCharType="end"/>
        </w:r>
      </w:hyperlink>
    </w:p>
    <w:p w14:paraId="04C68B84"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41" w:history="1">
        <w:r w:rsidR="005055C1" w:rsidRPr="005055C1">
          <w:rPr>
            <w:rStyle w:val="Hipercze"/>
            <w:rFonts w:ascii="Arial" w:hAnsi="Arial" w:cs="Arial"/>
            <w:noProof/>
          </w:rPr>
          <w:t xml:space="preserve">3.2.5. Koncepcja </w:t>
        </w:r>
        <w:r w:rsidR="005055C1" w:rsidRPr="005055C1">
          <w:rPr>
            <w:rStyle w:val="Hipercze"/>
            <w:rFonts w:ascii="Arial" w:hAnsi="Arial" w:cs="Arial"/>
            <w:i/>
            <w:noProof/>
          </w:rPr>
          <w:t>action research</w:t>
        </w:r>
        <w:r w:rsidR="005055C1" w:rsidRPr="005055C1">
          <w:rPr>
            <w:rStyle w:val="Hipercze"/>
            <w:rFonts w:ascii="Arial" w:hAnsi="Arial" w:cs="Arial"/>
            <w:noProof/>
          </w:rPr>
          <w:t xml:space="preserve"> (badanie w działaniu)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_Toc496059941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147</w:t>
        </w:r>
        <w:r w:rsidR="005055C1" w:rsidRPr="005055C1">
          <w:rPr>
            <w:rFonts w:ascii="Arial" w:hAnsi="Arial" w:cs="Arial"/>
            <w:noProof/>
            <w:webHidden/>
          </w:rPr>
          <w:fldChar w:fldCharType="end"/>
        </w:r>
      </w:hyperlink>
    </w:p>
    <w:p w14:paraId="4FE2E91F"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42" w:history="1">
        <w:r w:rsidR="005055C1" w:rsidRPr="005055C1">
          <w:rPr>
            <w:rStyle w:val="Hipercze"/>
            <w:rFonts w:ascii="Arial" w:hAnsi="Arial" w:cs="Arial"/>
            <w:noProof/>
          </w:rPr>
          <w:t>3.2.6. Narzędzia coachingowe wspomagające autorefleksję nauczyciela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_Toc496059942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153</w:t>
        </w:r>
        <w:r w:rsidR="005055C1" w:rsidRPr="005055C1">
          <w:rPr>
            <w:rFonts w:ascii="Arial" w:hAnsi="Arial" w:cs="Arial"/>
            <w:noProof/>
            <w:webHidden/>
          </w:rPr>
          <w:fldChar w:fldCharType="end"/>
        </w:r>
      </w:hyperlink>
    </w:p>
    <w:p w14:paraId="4F161D82"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43" w:history="1">
        <w:r w:rsidR="005055C1" w:rsidRPr="005055C1">
          <w:rPr>
            <w:rStyle w:val="Hipercze"/>
            <w:rFonts w:ascii="Arial" w:hAnsi="Arial" w:cs="Arial"/>
            <w:noProof/>
          </w:rPr>
          <w:t>3.3. Narzędzia do autorefleksji dla osoby wspomagającej nauczycieli we wskazanym obszarze</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_Toc496059943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154</w:t>
        </w:r>
        <w:r w:rsidR="005055C1" w:rsidRPr="005055C1">
          <w:rPr>
            <w:rFonts w:ascii="Arial" w:hAnsi="Arial" w:cs="Arial"/>
            <w:noProof/>
            <w:webHidden/>
          </w:rPr>
          <w:fldChar w:fldCharType="end"/>
        </w:r>
      </w:hyperlink>
    </w:p>
    <w:p w14:paraId="1E76D680" w14:textId="4D30FE44"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44" w:history="1">
        <w:r w:rsidR="005055C1" w:rsidRPr="005055C1">
          <w:rPr>
            <w:rStyle w:val="Hipercze"/>
            <w:rFonts w:ascii="Arial" w:hAnsi="Arial" w:cs="Arial"/>
            <w:noProof/>
          </w:rPr>
          <w:t xml:space="preserve">3.4. Scenariusz spotkań konsultacyjnych służących wdrażaniu umiejętności związanych </w:t>
        </w:r>
        <w:r w:rsidR="000A02C8">
          <w:rPr>
            <w:rStyle w:val="Hipercze"/>
            <w:rFonts w:ascii="Arial" w:hAnsi="Arial" w:cs="Arial"/>
            <w:noProof/>
          </w:rPr>
          <w:br/>
        </w:r>
        <w:r w:rsidR="005055C1" w:rsidRPr="005055C1">
          <w:rPr>
            <w:rStyle w:val="Hipercze"/>
            <w:rFonts w:ascii="Arial" w:hAnsi="Arial" w:cs="Arial"/>
            <w:noProof/>
          </w:rPr>
          <w:t>z rozwijaniem u dzieci wybranych kompetencji kluczowych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_Toc496059944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157</w:t>
        </w:r>
        <w:r w:rsidR="005055C1" w:rsidRPr="005055C1">
          <w:rPr>
            <w:rFonts w:ascii="Arial" w:hAnsi="Arial" w:cs="Arial"/>
            <w:noProof/>
            <w:webHidden/>
          </w:rPr>
          <w:fldChar w:fldCharType="end"/>
        </w:r>
      </w:hyperlink>
    </w:p>
    <w:p w14:paraId="500FB0E9" w14:textId="6B9760F3"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45" w:history="1">
        <w:r w:rsidR="005055C1" w:rsidRPr="005055C1">
          <w:rPr>
            <w:rStyle w:val="Hipercze"/>
            <w:rFonts w:ascii="Arial" w:hAnsi="Arial" w:cs="Arial"/>
            <w:noProof/>
          </w:rPr>
          <w:t xml:space="preserve">3.4.1. Przykładowy scenariusz spotkania konsultacyjnego na etapie wdrażania działań </w:t>
        </w:r>
        <w:r w:rsidR="000A02C8">
          <w:rPr>
            <w:rStyle w:val="Hipercze"/>
            <w:rFonts w:ascii="Arial" w:hAnsi="Arial" w:cs="Arial"/>
            <w:noProof/>
          </w:rPr>
          <w:br/>
        </w:r>
        <w:r w:rsidR="005055C1" w:rsidRPr="005055C1">
          <w:rPr>
            <w:rStyle w:val="Hipercze"/>
            <w:rFonts w:ascii="Arial" w:hAnsi="Arial" w:cs="Arial"/>
            <w:noProof/>
          </w:rPr>
          <w:t>projektowych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_Toc496059945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159</w:t>
        </w:r>
        <w:r w:rsidR="005055C1" w:rsidRPr="005055C1">
          <w:rPr>
            <w:rFonts w:ascii="Arial" w:hAnsi="Arial" w:cs="Arial"/>
            <w:noProof/>
            <w:webHidden/>
          </w:rPr>
          <w:fldChar w:fldCharType="end"/>
        </w:r>
      </w:hyperlink>
    </w:p>
    <w:p w14:paraId="0502AE45"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46" w:history="1">
        <w:r w:rsidR="005055C1" w:rsidRPr="005055C1">
          <w:rPr>
            <w:rStyle w:val="Hipercze"/>
            <w:rFonts w:ascii="Arial" w:hAnsi="Arial" w:cs="Arial"/>
            <w:noProof/>
          </w:rPr>
          <w:t>3.4.2. Scenariusz spotkania konsultacyjnego opartego na koncepcji „pomocnych przyjaciół”</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_Toc496059946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161</w:t>
        </w:r>
        <w:r w:rsidR="005055C1" w:rsidRPr="005055C1">
          <w:rPr>
            <w:rFonts w:ascii="Arial" w:hAnsi="Arial" w:cs="Arial"/>
            <w:noProof/>
            <w:webHidden/>
          </w:rPr>
          <w:fldChar w:fldCharType="end"/>
        </w:r>
      </w:hyperlink>
    </w:p>
    <w:p w14:paraId="52E43574"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47" w:history="1">
        <w:r w:rsidR="005055C1" w:rsidRPr="005055C1">
          <w:rPr>
            <w:rStyle w:val="Hipercze"/>
            <w:rFonts w:ascii="Arial" w:hAnsi="Arial" w:cs="Arial"/>
            <w:noProof/>
          </w:rPr>
          <w:t>3.4.3. Studium przypadku jako metoda przydatna podczas spotkań konsultacyjnych</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_Toc496059947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164</w:t>
        </w:r>
        <w:r w:rsidR="005055C1" w:rsidRPr="005055C1">
          <w:rPr>
            <w:rFonts w:ascii="Arial" w:hAnsi="Arial" w:cs="Arial"/>
            <w:noProof/>
            <w:webHidden/>
          </w:rPr>
          <w:fldChar w:fldCharType="end"/>
        </w:r>
      </w:hyperlink>
    </w:p>
    <w:p w14:paraId="17E37950"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48" w:history="1">
        <w:r w:rsidR="005055C1" w:rsidRPr="005055C1">
          <w:rPr>
            <w:rStyle w:val="Hipercze"/>
            <w:rFonts w:ascii="Arial" w:hAnsi="Arial" w:cs="Arial"/>
            <w:noProof/>
          </w:rPr>
          <w:t>3.5. Doradztwo indywidualne we wskazanym zakresie – obszary i sposoby pracy</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_Toc496059948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165</w:t>
        </w:r>
        <w:r w:rsidR="005055C1" w:rsidRPr="005055C1">
          <w:rPr>
            <w:rFonts w:ascii="Arial" w:hAnsi="Arial" w:cs="Arial"/>
            <w:noProof/>
            <w:webHidden/>
          </w:rPr>
          <w:fldChar w:fldCharType="end"/>
        </w:r>
      </w:hyperlink>
    </w:p>
    <w:p w14:paraId="0CB1A132" w14:textId="77777777" w:rsidR="005055C1" w:rsidRPr="005055C1" w:rsidRDefault="00D90492" w:rsidP="005055C1">
      <w:pPr>
        <w:pStyle w:val="Spistreci4"/>
        <w:tabs>
          <w:tab w:val="right" w:leader="dot" w:pos="9486"/>
        </w:tabs>
        <w:rPr>
          <w:rFonts w:ascii="Arial" w:eastAsiaTheme="minorEastAsia" w:hAnsi="Arial" w:cs="Arial"/>
          <w:noProof/>
          <w:lang w:val="fr-FR" w:eastAsia="fr-FR"/>
        </w:rPr>
      </w:pPr>
      <w:hyperlink w:anchor="_Toc496059949" w:history="1">
        <w:r w:rsidR="005055C1" w:rsidRPr="005055C1">
          <w:rPr>
            <w:rStyle w:val="Hipercze"/>
            <w:rFonts w:ascii="Arial" w:hAnsi="Arial" w:cs="Arial"/>
            <w:noProof/>
          </w:rPr>
          <w:t>3.5.1. Nauczyciel w drodze od nieświadomej niekompetencji do nieświadomej kompetencji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_Toc496059949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170</w:t>
        </w:r>
        <w:r w:rsidR="005055C1" w:rsidRPr="005055C1">
          <w:rPr>
            <w:rFonts w:ascii="Arial" w:hAnsi="Arial" w:cs="Arial"/>
            <w:noProof/>
            <w:webHidden/>
          </w:rPr>
          <w:fldChar w:fldCharType="end"/>
        </w:r>
      </w:hyperlink>
    </w:p>
    <w:p w14:paraId="1581B84F" w14:textId="296F39D9" w:rsidR="005055C1" w:rsidRPr="005055C1" w:rsidRDefault="00D90492" w:rsidP="005055C1">
      <w:pPr>
        <w:pStyle w:val="Spistreci2"/>
        <w:rPr>
          <w:rFonts w:eastAsiaTheme="minorEastAsia"/>
          <w:b/>
          <w:lang w:val="fr-FR" w:eastAsia="fr-FR"/>
        </w:rPr>
      </w:pPr>
      <w:hyperlink w:anchor="_Toc496059950" w:history="1">
        <w:r w:rsidR="005055C1" w:rsidRPr="005055C1">
          <w:rPr>
            <w:rStyle w:val="Hipercze"/>
          </w:rPr>
          <w:t xml:space="preserve">4. Materiały pomocnicze przydatne na etapie ewaluacji procesu wspomagania przedszkola </w:t>
        </w:r>
        <w:r w:rsidR="000A02C8">
          <w:rPr>
            <w:rStyle w:val="Hipercze"/>
          </w:rPr>
          <w:br/>
        </w:r>
        <w:r w:rsidR="005055C1" w:rsidRPr="005055C1">
          <w:rPr>
            <w:rStyle w:val="Hipercze"/>
          </w:rPr>
          <w:t>w zakresie kształtowania wybranych kompetencji kluczowych u dzieci</w:t>
        </w:r>
        <w:r w:rsidR="005055C1" w:rsidRPr="005055C1">
          <w:rPr>
            <w:webHidden/>
          </w:rPr>
          <w:tab/>
        </w:r>
        <w:r w:rsidR="005055C1" w:rsidRPr="005055C1">
          <w:rPr>
            <w:webHidden/>
          </w:rPr>
          <w:fldChar w:fldCharType="begin"/>
        </w:r>
        <w:r w:rsidR="005055C1" w:rsidRPr="005055C1">
          <w:rPr>
            <w:webHidden/>
          </w:rPr>
          <w:instrText xml:space="preserve"> PAGEREF _Toc496059950 \h </w:instrText>
        </w:r>
        <w:r w:rsidR="005055C1" w:rsidRPr="005055C1">
          <w:rPr>
            <w:webHidden/>
          </w:rPr>
        </w:r>
        <w:r w:rsidR="005055C1" w:rsidRPr="005055C1">
          <w:rPr>
            <w:webHidden/>
          </w:rPr>
          <w:fldChar w:fldCharType="separate"/>
        </w:r>
        <w:r w:rsidR="00F30565">
          <w:rPr>
            <w:webHidden/>
          </w:rPr>
          <w:t>171</w:t>
        </w:r>
        <w:r w:rsidR="005055C1" w:rsidRPr="005055C1">
          <w:rPr>
            <w:webHidden/>
          </w:rPr>
          <w:fldChar w:fldCharType="end"/>
        </w:r>
      </w:hyperlink>
    </w:p>
    <w:p w14:paraId="2C886A92" w14:textId="2B0AFF24"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51" w:history="1">
        <w:r w:rsidR="005055C1" w:rsidRPr="005055C1">
          <w:rPr>
            <w:rStyle w:val="Hipercze"/>
            <w:rFonts w:ascii="Arial" w:hAnsi="Arial" w:cs="Arial"/>
            <w:noProof/>
          </w:rPr>
          <w:t xml:space="preserve">4.1. Przykładowy projekt ewaluacji procesu wspomagania przedszkola w zakresie rozwijania </w:t>
        </w:r>
        <w:r w:rsidR="000A02C8">
          <w:rPr>
            <w:rStyle w:val="Hipercze"/>
            <w:rFonts w:ascii="Arial" w:hAnsi="Arial" w:cs="Arial"/>
            <w:noProof/>
          </w:rPr>
          <w:br/>
        </w:r>
        <w:r w:rsidR="005055C1" w:rsidRPr="005055C1">
          <w:rPr>
            <w:rStyle w:val="Hipercze"/>
            <w:rFonts w:ascii="Arial" w:hAnsi="Arial" w:cs="Arial"/>
            <w:noProof/>
          </w:rPr>
          <w:t>kompetencji kluczowych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_Toc496059951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173</w:t>
        </w:r>
        <w:r w:rsidR="005055C1" w:rsidRPr="005055C1">
          <w:rPr>
            <w:rFonts w:ascii="Arial" w:hAnsi="Arial" w:cs="Arial"/>
            <w:noProof/>
            <w:webHidden/>
          </w:rPr>
          <w:fldChar w:fldCharType="end"/>
        </w:r>
      </w:hyperlink>
    </w:p>
    <w:p w14:paraId="086D1B8A" w14:textId="5FEAE29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52" w:history="1">
        <w:r w:rsidR="005055C1" w:rsidRPr="005055C1">
          <w:rPr>
            <w:rStyle w:val="Hipercze"/>
            <w:rFonts w:ascii="Arial" w:hAnsi="Arial" w:cs="Arial"/>
            <w:noProof/>
          </w:rPr>
          <w:t xml:space="preserve">4.2. Scenariusz spotkania z radą pedagogiczną służący omówieniu wyników ewaluacji </w:t>
        </w:r>
        <w:r w:rsidR="000A02C8">
          <w:rPr>
            <w:rStyle w:val="Hipercze"/>
            <w:rFonts w:ascii="Arial" w:hAnsi="Arial" w:cs="Arial"/>
            <w:noProof/>
          </w:rPr>
          <w:br/>
        </w:r>
        <w:r w:rsidR="005055C1" w:rsidRPr="005055C1">
          <w:rPr>
            <w:rStyle w:val="Hipercze"/>
            <w:rFonts w:ascii="Arial" w:hAnsi="Arial" w:cs="Arial"/>
            <w:noProof/>
          </w:rPr>
          <w:t>i podsumowaniu pracy</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_Toc496059952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174</w:t>
        </w:r>
        <w:r w:rsidR="005055C1" w:rsidRPr="005055C1">
          <w:rPr>
            <w:rFonts w:ascii="Arial" w:hAnsi="Arial" w:cs="Arial"/>
            <w:noProof/>
            <w:webHidden/>
          </w:rPr>
          <w:fldChar w:fldCharType="end"/>
        </w:r>
      </w:hyperlink>
    </w:p>
    <w:p w14:paraId="5CC62EF5"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53" w:history="1">
        <w:r w:rsidR="005055C1" w:rsidRPr="005055C1">
          <w:rPr>
            <w:rStyle w:val="Hipercze"/>
            <w:rFonts w:ascii="Arial" w:hAnsi="Arial" w:cs="Arial"/>
            <w:noProof/>
          </w:rPr>
          <w:t>4.3. Schemat podsumowania procesu wspomagania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_Toc496059953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178</w:t>
        </w:r>
        <w:r w:rsidR="005055C1" w:rsidRPr="005055C1">
          <w:rPr>
            <w:rFonts w:ascii="Arial" w:hAnsi="Arial" w:cs="Arial"/>
            <w:noProof/>
            <w:webHidden/>
          </w:rPr>
          <w:fldChar w:fldCharType="end"/>
        </w:r>
      </w:hyperlink>
    </w:p>
    <w:p w14:paraId="3A046531" w14:textId="5103A4E1" w:rsidR="005055C1" w:rsidRPr="005055C1" w:rsidRDefault="00D90492" w:rsidP="005055C1">
      <w:pPr>
        <w:pStyle w:val="Spistreci2"/>
        <w:rPr>
          <w:rFonts w:eastAsiaTheme="minorEastAsia"/>
          <w:b/>
          <w:lang w:val="fr-FR" w:eastAsia="fr-FR"/>
        </w:rPr>
      </w:pPr>
      <w:hyperlink w:anchor="_Toc496059954" w:history="1">
        <w:r w:rsidR="005055C1" w:rsidRPr="005055C1">
          <w:rPr>
            <w:rStyle w:val="Hipercze"/>
          </w:rPr>
          <w:t xml:space="preserve">5. Jak to się robi? Przykłady koncepcji, strategii i metod służących rozwijaniu kompetencji </w:t>
        </w:r>
        <w:r w:rsidR="000A02C8">
          <w:rPr>
            <w:rStyle w:val="Hipercze"/>
          </w:rPr>
          <w:br/>
        </w:r>
        <w:r w:rsidR="005055C1" w:rsidRPr="005055C1">
          <w:rPr>
            <w:rStyle w:val="Hipercze"/>
          </w:rPr>
          <w:t>kluczowych u dzieci w przedszkolu</w:t>
        </w:r>
        <w:r w:rsidR="005055C1" w:rsidRPr="005055C1">
          <w:rPr>
            <w:webHidden/>
          </w:rPr>
          <w:tab/>
        </w:r>
        <w:r w:rsidR="005055C1" w:rsidRPr="005055C1">
          <w:rPr>
            <w:webHidden/>
          </w:rPr>
          <w:fldChar w:fldCharType="begin"/>
        </w:r>
        <w:r w:rsidR="005055C1" w:rsidRPr="005055C1">
          <w:rPr>
            <w:webHidden/>
          </w:rPr>
          <w:instrText xml:space="preserve"> PAGEREF _Toc496059954 \h </w:instrText>
        </w:r>
        <w:r w:rsidR="005055C1" w:rsidRPr="005055C1">
          <w:rPr>
            <w:webHidden/>
          </w:rPr>
        </w:r>
        <w:r w:rsidR="005055C1" w:rsidRPr="005055C1">
          <w:rPr>
            <w:webHidden/>
          </w:rPr>
          <w:fldChar w:fldCharType="separate"/>
        </w:r>
        <w:r w:rsidR="00F30565">
          <w:rPr>
            <w:webHidden/>
          </w:rPr>
          <w:t>180</w:t>
        </w:r>
        <w:r w:rsidR="005055C1" w:rsidRPr="005055C1">
          <w:rPr>
            <w:webHidden/>
          </w:rPr>
          <w:fldChar w:fldCharType="end"/>
        </w:r>
      </w:hyperlink>
    </w:p>
    <w:p w14:paraId="55AAC9C3" w14:textId="13D92668"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55" w:history="1">
        <w:r w:rsidR="005055C1" w:rsidRPr="005055C1">
          <w:rPr>
            <w:rStyle w:val="Hipercze"/>
            <w:rFonts w:ascii="Arial" w:hAnsi="Arial" w:cs="Arial"/>
            <w:noProof/>
          </w:rPr>
          <w:t xml:space="preserve">5.1. Przykład dobrej praktyki w rozwijaniu kompetencji informatycznych i myślenia </w:t>
        </w:r>
        <w:r w:rsidR="000A02C8">
          <w:rPr>
            <w:rStyle w:val="Hipercze"/>
            <w:rFonts w:ascii="Arial" w:hAnsi="Arial" w:cs="Arial"/>
            <w:noProof/>
          </w:rPr>
          <w:br/>
        </w:r>
        <w:r w:rsidR="005055C1" w:rsidRPr="005055C1">
          <w:rPr>
            <w:rStyle w:val="Hipercze"/>
            <w:rFonts w:ascii="Arial" w:hAnsi="Arial" w:cs="Arial"/>
            <w:noProof/>
          </w:rPr>
          <w:t>komputacyjnego u dzieci w „Tęczowym Przedszkolu” w Połańcu – wskaźniki sukcesu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_Toc496059955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180</w:t>
        </w:r>
        <w:r w:rsidR="005055C1" w:rsidRPr="005055C1">
          <w:rPr>
            <w:rFonts w:ascii="Arial" w:hAnsi="Arial" w:cs="Arial"/>
            <w:noProof/>
            <w:webHidden/>
          </w:rPr>
          <w:fldChar w:fldCharType="end"/>
        </w:r>
      </w:hyperlink>
    </w:p>
    <w:p w14:paraId="140B2A30" w14:textId="6C0A09B8"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56" w:history="1">
        <w:r w:rsidR="005055C1" w:rsidRPr="005055C1">
          <w:rPr>
            <w:rStyle w:val="Hipercze"/>
            <w:rFonts w:ascii="Arial" w:hAnsi="Arial" w:cs="Arial"/>
            <w:noProof/>
          </w:rPr>
          <w:t>5.2. Przykład dobrej praktyki – rozwijanie u dzieci kompetencji kluczowych w projekcie „Zachwyt w</w:t>
        </w:r>
        <w:r w:rsidR="000A02C8">
          <w:rPr>
            <w:rStyle w:val="Hipercze"/>
            <w:rFonts w:ascii="Arial" w:hAnsi="Arial" w:cs="Arial"/>
            <w:noProof/>
          </w:rPr>
          <w:t> </w:t>
        </w:r>
        <w:r w:rsidR="005055C1" w:rsidRPr="005055C1">
          <w:rPr>
            <w:rStyle w:val="Hipercze"/>
            <w:rFonts w:ascii="Arial" w:hAnsi="Arial" w:cs="Arial"/>
            <w:noProof/>
          </w:rPr>
          <w:t xml:space="preserve">przedszkolu”, realizowanym w Przedszkolu Nr 8 z Oddziałami Integracyjnymi </w:t>
        </w:r>
        <w:r w:rsidR="000A02C8">
          <w:rPr>
            <w:rStyle w:val="Hipercze"/>
            <w:rFonts w:ascii="Arial" w:hAnsi="Arial" w:cs="Arial"/>
            <w:noProof/>
          </w:rPr>
          <w:br/>
        </w:r>
        <w:r w:rsidR="005055C1" w:rsidRPr="005055C1">
          <w:rPr>
            <w:rStyle w:val="Hipercze"/>
            <w:rFonts w:ascii="Arial" w:hAnsi="Arial" w:cs="Arial"/>
            <w:noProof/>
          </w:rPr>
          <w:t>im. H. Ch. Andersena w Staszowie – wskaźniki sukcesu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_Toc496059956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183</w:t>
        </w:r>
        <w:r w:rsidR="005055C1" w:rsidRPr="005055C1">
          <w:rPr>
            <w:rFonts w:ascii="Arial" w:hAnsi="Arial" w:cs="Arial"/>
            <w:noProof/>
            <w:webHidden/>
          </w:rPr>
          <w:fldChar w:fldCharType="end"/>
        </w:r>
      </w:hyperlink>
    </w:p>
    <w:p w14:paraId="0B5E3FF1" w14:textId="5823C995"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57" w:history="1">
        <w:r w:rsidR="005055C1" w:rsidRPr="005055C1">
          <w:rPr>
            <w:rStyle w:val="Hipercze"/>
            <w:rFonts w:ascii="Arial" w:hAnsi="Arial" w:cs="Arial"/>
            <w:noProof/>
          </w:rPr>
          <w:t xml:space="preserve">5.3. Pedagogika daltońska jako sposób kształtowania kompetencji kluczowych u dzieci </w:t>
        </w:r>
        <w:r w:rsidR="000A02C8">
          <w:rPr>
            <w:rStyle w:val="Hipercze"/>
            <w:rFonts w:ascii="Arial" w:hAnsi="Arial" w:cs="Arial"/>
            <w:noProof/>
          </w:rPr>
          <w:br/>
        </w:r>
        <w:r w:rsidR="005055C1" w:rsidRPr="005055C1">
          <w:rPr>
            <w:rStyle w:val="Hipercze"/>
            <w:rFonts w:ascii="Arial" w:hAnsi="Arial" w:cs="Arial"/>
            <w:noProof/>
          </w:rPr>
          <w:t>w przedszkolu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_Toc496059957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190</w:t>
        </w:r>
        <w:r w:rsidR="005055C1" w:rsidRPr="005055C1">
          <w:rPr>
            <w:rFonts w:ascii="Arial" w:hAnsi="Arial" w:cs="Arial"/>
            <w:noProof/>
            <w:webHidden/>
          </w:rPr>
          <w:fldChar w:fldCharType="end"/>
        </w:r>
      </w:hyperlink>
    </w:p>
    <w:p w14:paraId="39C7C57C" w14:textId="4A583566"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58" w:history="1">
        <w:r w:rsidR="005055C1" w:rsidRPr="005055C1">
          <w:rPr>
            <w:rStyle w:val="Hipercze"/>
            <w:rFonts w:ascii="Arial" w:hAnsi="Arial" w:cs="Arial"/>
            <w:noProof/>
          </w:rPr>
          <w:t>5.4. Edukacja spersonalizowana jako sposób kształtowania kompetencji kluczowych u dzieci w</w:t>
        </w:r>
        <w:r w:rsidR="000A02C8">
          <w:rPr>
            <w:rStyle w:val="Hipercze"/>
            <w:rFonts w:ascii="Arial" w:hAnsi="Arial" w:cs="Arial"/>
            <w:noProof/>
          </w:rPr>
          <w:t> </w:t>
        </w:r>
        <w:r w:rsidR="005055C1" w:rsidRPr="005055C1">
          <w:rPr>
            <w:rStyle w:val="Hipercze"/>
            <w:rFonts w:ascii="Arial" w:hAnsi="Arial" w:cs="Arial"/>
            <w:noProof/>
          </w:rPr>
          <w:t>przedszkolu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_Toc496059958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193</w:t>
        </w:r>
        <w:r w:rsidR="005055C1" w:rsidRPr="005055C1">
          <w:rPr>
            <w:rFonts w:ascii="Arial" w:hAnsi="Arial" w:cs="Arial"/>
            <w:noProof/>
            <w:webHidden/>
          </w:rPr>
          <w:fldChar w:fldCharType="end"/>
        </w:r>
      </w:hyperlink>
    </w:p>
    <w:p w14:paraId="5B0E603C" w14:textId="35055CB4" w:rsidR="00C47C4D" w:rsidRDefault="00D90492" w:rsidP="005055C1">
      <w:pPr>
        <w:pStyle w:val="Spistreci3"/>
        <w:tabs>
          <w:tab w:val="right" w:leader="dot" w:pos="9486"/>
        </w:tabs>
        <w:rPr>
          <w:rStyle w:val="Hipercze"/>
          <w:rFonts w:ascii="Arial" w:hAnsi="Arial" w:cs="Arial"/>
          <w:noProof/>
        </w:rPr>
        <w:sectPr w:rsidR="00C47C4D" w:rsidSect="00167519">
          <w:pgSz w:w="11906" w:h="16838"/>
          <w:pgMar w:top="1065" w:right="1134" w:bottom="1021" w:left="1276" w:header="709" w:footer="515" w:gutter="0"/>
          <w:cols w:space="708"/>
          <w:titlePg/>
          <w:docGrid w:linePitch="360"/>
        </w:sectPr>
      </w:pPr>
      <w:hyperlink w:anchor="_Toc496059959" w:history="1">
        <w:r w:rsidR="005055C1" w:rsidRPr="005055C1">
          <w:rPr>
            <w:rStyle w:val="Hipercze"/>
            <w:rFonts w:ascii="Arial" w:hAnsi="Arial" w:cs="Arial"/>
            <w:noProof/>
          </w:rPr>
          <w:t xml:space="preserve">5.5. Pedagogika fröblowska jako sposób kształtowania kompetencji kluczowych u dzieci </w:t>
        </w:r>
        <w:r w:rsidR="000A02C8">
          <w:rPr>
            <w:rStyle w:val="Hipercze"/>
            <w:rFonts w:ascii="Arial" w:hAnsi="Arial" w:cs="Arial"/>
            <w:noProof/>
          </w:rPr>
          <w:br/>
        </w:r>
        <w:r w:rsidR="005055C1" w:rsidRPr="005055C1">
          <w:rPr>
            <w:rStyle w:val="Hipercze"/>
            <w:rFonts w:ascii="Arial" w:hAnsi="Arial" w:cs="Arial"/>
            <w:noProof/>
          </w:rPr>
          <w:t>w przedszkolu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_Toc496059959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196</w:t>
        </w:r>
        <w:r w:rsidR="005055C1" w:rsidRPr="005055C1">
          <w:rPr>
            <w:rFonts w:ascii="Arial" w:hAnsi="Arial" w:cs="Arial"/>
            <w:noProof/>
            <w:webHidden/>
          </w:rPr>
          <w:fldChar w:fldCharType="end"/>
        </w:r>
      </w:hyperlink>
    </w:p>
    <w:p w14:paraId="75D971E4" w14:textId="1843572C"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0" w:history="1">
        <w:r w:rsidR="005055C1" w:rsidRPr="005055C1">
          <w:rPr>
            <w:rStyle w:val="Hipercze"/>
            <w:rFonts w:ascii="Arial" w:hAnsi="Arial" w:cs="Arial"/>
            <w:noProof/>
          </w:rPr>
          <w:t>5.6. Pedagogika Reggio Emilia jako sposób kształtowania kompetencji kluczowych u dzieci w</w:t>
        </w:r>
        <w:r w:rsidR="000A02C8">
          <w:rPr>
            <w:rStyle w:val="Hipercze"/>
            <w:rFonts w:ascii="Arial" w:hAnsi="Arial" w:cs="Arial"/>
            <w:noProof/>
          </w:rPr>
          <w:t> </w:t>
        </w:r>
        <w:r w:rsidR="005055C1" w:rsidRPr="005055C1">
          <w:rPr>
            <w:rStyle w:val="Hipercze"/>
            <w:rFonts w:ascii="Arial" w:hAnsi="Arial" w:cs="Arial"/>
            <w:noProof/>
          </w:rPr>
          <w:t>przedszkolu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_Toc496059960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200</w:t>
        </w:r>
        <w:r w:rsidR="005055C1" w:rsidRPr="005055C1">
          <w:rPr>
            <w:rFonts w:ascii="Arial" w:hAnsi="Arial" w:cs="Arial"/>
            <w:noProof/>
            <w:webHidden/>
          </w:rPr>
          <w:fldChar w:fldCharType="end"/>
        </w:r>
      </w:hyperlink>
    </w:p>
    <w:p w14:paraId="31F336FC"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1" w:history="1">
        <w:r w:rsidR="005055C1" w:rsidRPr="005055C1">
          <w:rPr>
            <w:rStyle w:val="Hipercze"/>
            <w:rFonts w:ascii="Arial" w:hAnsi="Arial" w:cs="Arial"/>
            <w:noProof/>
          </w:rPr>
          <w:t>5.7. Koncepcja pracy przedszkola promującego zdrowie jako sposób kształtowania kompetencji kluczowych u dzieci w przedszkolu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_Toc496059961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207</w:t>
        </w:r>
        <w:r w:rsidR="005055C1" w:rsidRPr="005055C1">
          <w:rPr>
            <w:rFonts w:ascii="Arial" w:hAnsi="Arial" w:cs="Arial"/>
            <w:noProof/>
            <w:webHidden/>
          </w:rPr>
          <w:fldChar w:fldCharType="end"/>
        </w:r>
      </w:hyperlink>
    </w:p>
    <w:p w14:paraId="5A911E76" w14:textId="6A74039B"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2" w:history="1">
        <w:r w:rsidR="005055C1" w:rsidRPr="005055C1">
          <w:rPr>
            <w:rStyle w:val="Hipercze"/>
            <w:rFonts w:ascii="Arial" w:hAnsi="Arial" w:cs="Arial"/>
            <w:noProof/>
          </w:rPr>
          <w:t xml:space="preserve">5.8. Aranżacja przestrzeni przedszkola i jego otoczenia sprzyjająca rozwojowi kompetencji </w:t>
        </w:r>
        <w:r w:rsidR="000A02C8">
          <w:rPr>
            <w:rStyle w:val="Hipercze"/>
            <w:rFonts w:ascii="Arial" w:hAnsi="Arial" w:cs="Arial"/>
            <w:noProof/>
          </w:rPr>
          <w:br/>
        </w:r>
        <w:r w:rsidR="005055C1" w:rsidRPr="005055C1">
          <w:rPr>
            <w:rStyle w:val="Hipercze"/>
            <w:rFonts w:ascii="Arial" w:hAnsi="Arial" w:cs="Arial"/>
            <w:noProof/>
          </w:rPr>
          <w:t>kluczowych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_Toc496059962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210</w:t>
        </w:r>
        <w:r w:rsidR="005055C1" w:rsidRPr="005055C1">
          <w:rPr>
            <w:rFonts w:ascii="Arial" w:hAnsi="Arial" w:cs="Arial"/>
            <w:noProof/>
            <w:webHidden/>
          </w:rPr>
          <w:fldChar w:fldCharType="end"/>
        </w:r>
      </w:hyperlink>
    </w:p>
    <w:p w14:paraId="0C4A888F" w14:textId="7FBB3C3A"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3" w:history="1">
        <w:r w:rsidR="005055C1" w:rsidRPr="005055C1">
          <w:rPr>
            <w:rStyle w:val="Hipercze"/>
            <w:rFonts w:ascii="Arial" w:hAnsi="Arial" w:cs="Arial"/>
            <w:noProof/>
          </w:rPr>
          <w:t xml:space="preserve">5.9. Uwagi dla osób prowadzących warsztaty dla rady pedagogicznej dotyczące rozwijania </w:t>
        </w:r>
        <w:r w:rsidR="000A02C8">
          <w:rPr>
            <w:rStyle w:val="Hipercze"/>
            <w:rFonts w:ascii="Arial" w:hAnsi="Arial" w:cs="Arial"/>
            <w:noProof/>
          </w:rPr>
          <w:br/>
        </w:r>
        <w:r w:rsidR="005055C1" w:rsidRPr="005055C1">
          <w:rPr>
            <w:rStyle w:val="Hipercze"/>
            <w:rFonts w:ascii="Arial" w:hAnsi="Arial" w:cs="Arial"/>
            <w:noProof/>
          </w:rPr>
          <w:t>wybranych kompetencji kluczowych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_Toc496059963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211</w:t>
        </w:r>
        <w:r w:rsidR="005055C1" w:rsidRPr="005055C1">
          <w:rPr>
            <w:rFonts w:ascii="Arial" w:hAnsi="Arial" w:cs="Arial"/>
            <w:noProof/>
            <w:webHidden/>
          </w:rPr>
          <w:fldChar w:fldCharType="end"/>
        </w:r>
      </w:hyperlink>
    </w:p>
    <w:p w14:paraId="22659ACF"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4" w:history="1">
        <w:r w:rsidR="005055C1" w:rsidRPr="005055C1">
          <w:rPr>
            <w:rStyle w:val="Hipercze"/>
            <w:rFonts w:ascii="Arial" w:hAnsi="Arial" w:cs="Arial"/>
            <w:noProof/>
          </w:rPr>
          <w:t>5.10. O metodzie projektu w przedszkolu</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_Toc496059964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212</w:t>
        </w:r>
        <w:r w:rsidR="005055C1" w:rsidRPr="005055C1">
          <w:rPr>
            <w:rFonts w:ascii="Arial" w:hAnsi="Arial" w:cs="Arial"/>
            <w:noProof/>
            <w:webHidden/>
          </w:rPr>
          <w:fldChar w:fldCharType="end"/>
        </w:r>
      </w:hyperlink>
    </w:p>
    <w:p w14:paraId="2EF0CE44"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5" w:history="1">
        <w:r w:rsidR="005055C1" w:rsidRPr="005055C1">
          <w:rPr>
            <w:rStyle w:val="Hipercze"/>
            <w:rFonts w:ascii="Arial" w:hAnsi="Arial" w:cs="Arial"/>
            <w:noProof/>
          </w:rPr>
          <w:t>5.11. Relacja z projektu badawczego „Studnia”</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_Toc496059965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219</w:t>
        </w:r>
        <w:r w:rsidR="005055C1" w:rsidRPr="005055C1">
          <w:rPr>
            <w:rFonts w:ascii="Arial" w:hAnsi="Arial" w:cs="Arial"/>
            <w:noProof/>
            <w:webHidden/>
          </w:rPr>
          <w:fldChar w:fldCharType="end"/>
        </w:r>
      </w:hyperlink>
    </w:p>
    <w:p w14:paraId="6725E316" w14:textId="4D0284FD"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6" w:history="1">
        <w:r w:rsidR="005055C1" w:rsidRPr="005055C1">
          <w:rPr>
            <w:rStyle w:val="Hipercze"/>
            <w:rFonts w:ascii="Arial" w:hAnsi="Arial" w:cs="Arial"/>
            <w:noProof/>
          </w:rPr>
          <w:t xml:space="preserve">5.12. Opis nowatorskich metod i form pracy sprzyjających rozwijaniu kompetencji kluczowych </w:t>
        </w:r>
        <w:r w:rsidR="000A02C8">
          <w:rPr>
            <w:rStyle w:val="Hipercze"/>
            <w:rFonts w:ascii="Arial" w:hAnsi="Arial" w:cs="Arial"/>
            <w:noProof/>
          </w:rPr>
          <w:br/>
        </w:r>
        <w:r w:rsidR="005055C1" w:rsidRPr="005055C1">
          <w:rPr>
            <w:rStyle w:val="Hipercze"/>
            <w:rFonts w:ascii="Arial" w:hAnsi="Arial" w:cs="Arial"/>
            <w:noProof/>
          </w:rPr>
          <w:t>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_Toc496059966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222</w:t>
        </w:r>
        <w:r w:rsidR="005055C1" w:rsidRPr="005055C1">
          <w:rPr>
            <w:rFonts w:ascii="Arial" w:hAnsi="Arial" w:cs="Arial"/>
            <w:noProof/>
            <w:webHidden/>
          </w:rPr>
          <w:fldChar w:fldCharType="end"/>
        </w:r>
      </w:hyperlink>
    </w:p>
    <w:p w14:paraId="3385C1C6"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7" w:history="1">
        <w:r w:rsidR="005055C1" w:rsidRPr="005055C1">
          <w:rPr>
            <w:rStyle w:val="Hipercze"/>
            <w:rFonts w:ascii="Arial" w:eastAsiaTheme="minorHAnsi" w:hAnsi="Arial" w:cs="Arial"/>
            <w:noProof/>
            <w:lang w:eastAsia="en-US"/>
          </w:rPr>
          <w:t>5.13. Trendy edukacyjne przyszłości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_Toc496059967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232</w:t>
        </w:r>
        <w:r w:rsidR="005055C1" w:rsidRPr="005055C1">
          <w:rPr>
            <w:rFonts w:ascii="Arial" w:hAnsi="Arial" w:cs="Arial"/>
            <w:noProof/>
            <w:webHidden/>
          </w:rPr>
          <w:fldChar w:fldCharType="end"/>
        </w:r>
      </w:hyperlink>
    </w:p>
    <w:p w14:paraId="2D67894B" w14:textId="77777777" w:rsidR="005055C1" w:rsidRPr="005055C1" w:rsidRDefault="00D90492" w:rsidP="005055C1">
      <w:pPr>
        <w:pStyle w:val="Spistreci3"/>
        <w:tabs>
          <w:tab w:val="right" w:leader="dot" w:pos="9486"/>
        </w:tabs>
        <w:rPr>
          <w:rFonts w:ascii="Arial" w:eastAsiaTheme="minorEastAsia" w:hAnsi="Arial" w:cs="Arial"/>
          <w:noProof/>
          <w:lang w:val="fr-FR" w:eastAsia="fr-FR"/>
        </w:rPr>
      </w:pPr>
      <w:hyperlink w:anchor="_Toc496059968" w:history="1">
        <w:r w:rsidR="005055C1" w:rsidRPr="005055C1">
          <w:rPr>
            <w:rStyle w:val="Hipercze"/>
            <w:rFonts w:ascii="Arial" w:hAnsi="Arial" w:cs="Arial"/>
            <w:noProof/>
          </w:rPr>
          <w:t>5.14. Źródła inspiracji dla nauczycieli rozwijających kompetencje kluczowe u dzieci</w:t>
        </w:r>
        <w:r w:rsidR="005055C1" w:rsidRPr="005055C1">
          <w:rPr>
            <w:rFonts w:ascii="Arial" w:hAnsi="Arial" w:cs="Arial"/>
            <w:noProof/>
            <w:webHidden/>
          </w:rPr>
          <w:tab/>
        </w:r>
        <w:r w:rsidR="005055C1" w:rsidRPr="005055C1">
          <w:rPr>
            <w:rFonts w:ascii="Arial" w:hAnsi="Arial" w:cs="Arial"/>
            <w:noProof/>
            <w:webHidden/>
          </w:rPr>
          <w:fldChar w:fldCharType="begin"/>
        </w:r>
        <w:r w:rsidR="005055C1" w:rsidRPr="005055C1">
          <w:rPr>
            <w:rFonts w:ascii="Arial" w:hAnsi="Arial" w:cs="Arial"/>
            <w:noProof/>
            <w:webHidden/>
          </w:rPr>
          <w:instrText xml:space="preserve"> PAGEREF _Toc496059968 \h </w:instrText>
        </w:r>
        <w:r w:rsidR="005055C1" w:rsidRPr="005055C1">
          <w:rPr>
            <w:rFonts w:ascii="Arial" w:hAnsi="Arial" w:cs="Arial"/>
            <w:noProof/>
            <w:webHidden/>
          </w:rPr>
        </w:r>
        <w:r w:rsidR="005055C1" w:rsidRPr="005055C1">
          <w:rPr>
            <w:rFonts w:ascii="Arial" w:hAnsi="Arial" w:cs="Arial"/>
            <w:noProof/>
            <w:webHidden/>
          </w:rPr>
          <w:fldChar w:fldCharType="separate"/>
        </w:r>
        <w:r w:rsidR="00F30565">
          <w:rPr>
            <w:rFonts w:ascii="Arial" w:hAnsi="Arial" w:cs="Arial"/>
            <w:noProof/>
            <w:webHidden/>
          </w:rPr>
          <w:t>235</w:t>
        </w:r>
        <w:r w:rsidR="005055C1" w:rsidRPr="005055C1">
          <w:rPr>
            <w:rFonts w:ascii="Arial" w:hAnsi="Arial" w:cs="Arial"/>
            <w:noProof/>
            <w:webHidden/>
          </w:rPr>
          <w:fldChar w:fldCharType="end"/>
        </w:r>
      </w:hyperlink>
    </w:p>
    <w:p w14:paraId="780ADD35" w14:textId="77777777" w:rsidR="005055C1" w:rsidRPr="005055C1" w:rsidRDefault="00D90492" w:rsidP="005055C1">
      <w:pPr>
        <w:pStyle w:val="Spistreci1"/>
        <w:tabs>
          <w:tab w:val="right" w:leader="dot" w:pos="9486"/>
        </w:tabs>
        <w:rPr>
          <w:rFonts w:ascii="Arial" w:eastAsiaTheme="minorEastAsia" w:hAnsi="Arial" w:cs="Arial"/>
          <w:b w:val="0"/>
          <w:bCs w:val="0"/>
          <w:caps w:val="0"/>
          <w:noProof/>
          <w:sz w:val="20"/>
          <w:szCs w:val="20"/>
          <w:lang w:val="fr-FR" w:eastAsia="fr-FR"/>
        </w:rPr>
      </w:pPr>
      <w:hyperlink w:anchor="_Toc496059969" w:history="1">
        <w:r w:rsidR="005055C1" w:rsidRPr="005055C1">
          <w:rPr>
            <w:rStyle w:val="Hipercze"/>
            <w:rFonts w:ascii="Arial" w:hAnsi="Arial" w:cs="Arial"/>
            <w:b w:val="0"/>
            <w:noProof/>
            <w:sz w:val="20"/>
            <w:szCs w:val="20"/>
          </w:rPr>
          <w:t>Zakończenie</w:t>
        </w:r>
        <w:r w:rsidR="005055C1" w:rsidRPr="005055C1">
          <w:rPr>
            <w:rFonts w:ascii="Arial" w:hAnsi="Arial" w:cs="Arial"/>
            <w:b w:val="0"/>
            <w:noProof/>
            <w:webHidden/>
            <w:sz w:val="20"/>
            <w:szCs w:val="20"/>
          </w:rPr>
          <w:tab/>
        </w:r>
        <w:r w:rsidR="005055C1" w:rsidRPr="005055C1">
          <w:rPr>
            <w:rFonts w:ascii="Arial" w:hAnsi="Arial" w:cs="Arial"/>
            <w:b w:val="0"/>
            <w:noProof/>
            <w:webHidden/>
            <w:sz w:val="20"/>
            <w:szCs w:val="20"/>
          </w:rPr>
          <w:fldChar w:fldCharType="begin"/>
        </w:r>
        <w:r w:rsidR="005055C1" w:rsidRPr="005055C1">
          <w:rPr>
            <w:rFonts w:ascii="Arial" w:hAnsi="Arial" w:cs="Arial"/>
            <w:b w:val="0"/>
            <w:noProof/>
            <w:webHidden/>
            <w:sz w:val="20"/>
            <w:szCs w:val="20"/>
          </w:rPr>
          <w:instrText xml:space="preserve"> PAGEREF _Toc496059969 \h </w:instrText>
        </w:r>
        <w:r w:rsidR="005055C1" w:rsidRPr="005055C1">
          <w:rPr>
            <w:rFonts w:ascii="Arial" w:hAnsi="Arial" w:cs="Arial"/>
            <w:b w:val="0"/>
            <w:noProof/>
            <w:webHidden/>
            <w:sz w:val="20"/>
            <w:szCs w:val="20"/>
          </w:rPr>
        </w:r>
        <w:r w:rsidR="005055C1" w:rsidRPr="005055C1">
          <w:rPr>
            <w:rFonts w:ascii="Arial" w:hAnsi="Arial" w:cs="Arial"/>
            <w:b w:val="0"/>
            <w:noProof/>
            <w:webHidden/>
            <w:sz w:val="20"/>
            <w:szCs w:val="20"/>
          </w:rPr>
          <w:fldChar w:fldCharType="separate"/>
        </w:r>
        <w:r w:rsidR="00F30565">
          <w:rPr>
            <w:rFonts w:ascii="Arial" w:hAnsi="Arial" w:cs="Arial"/>
            <w:b w:val="0"/>
            <w:noProof/>
            <w:webHidden/>
            <w:sz w:val="20"/>
            <w:szCs w:val="20"/>
          </w:rPr>
          <w:t>237</w:t>
        </w:r>
        <w:r w:rsidR="005055C1" w:rsidRPr="005055C1">
          <w:rPr>
            <w:rFonts w:ascii="Arial" w:hAnsi="Arial" w:cs="Arial"/>
            <w:b w:val="0"/>
            <w:noProof/>
            <w:webHidden/>
            <w:sz w:val="20"/>
            <w:szCs w:val="20"/>
          </w:rPr>
          <w:fldChar w:fldCharType="end"/>
        </w:r>
      </w:hyperlink>
    </w:p>
    <w:p w14:paraId="53D527B9" w14:textId="77777777" w:rsidR="005055C1" w:rsidRPr="005055C1" w:rsidRDefault="00D90492" w:rsidP="005055C1">
      <w:pPr>
        <w:pStyle w:val="Spistreci1"/>
        <w:tabs>
          <w:tab w:val="right" w:leader="dot" w:pos="9486"/>
        </w:tabs>
        <w:rPr>
          <w:rFonts w:ascii="Arial" w:eastAsiaTheme="minorEastAsia" w:hAnsi="Arial" w:cs="Arial"/>
          <w:b w:val="0"/>
          <w:bCs w:val="0"/>
          <w:caps w:val="0"/>
          <w:noProof/>
          <w:sz w:val="20"/>
          <w:szCs w:val="20"/>
          <w:lang w:val="fr-FR" w:eastAsia="fr-FR"/>
        </w:rPr>
      </w:pPr>
      <w:hyperlink w:anchor="_Toc496059970" w:history="1">
        <w:r w:rsidR="005055C1" w:rsidRPr="005055C1">
          <w:rPr>
            <w:rStyle w:val="Hipercze"/>
            <w:rFonts w:ascii="Arial" w:hAnsi="Arial" w:cs="Arial"/>
            <w:b w:val="0"/>
            <w:noProof/>
            <w:sz w:val="20"/>
            <w:szCs w:val="20"/>
          </w:rPr>
          <w:t>Bibliografia</w:t>
        </w:r>
        <w:r w:rsidR="005055C1" w:rsidRPr="005055C1">
          <w:rPr>
            <w:rFonts w:ascii="Arial" w:hAnsi="Arial" w:cs="Arial"/>
            <w:b w:val="0"/>
            <w:noProof/>
            <w:webHidden/>
            <w:sz w:val="20"/>
            <w:szCs w:val="20"/>
          </w:rPr>
          <w:tab/>
        </w:r>
        <w:r w:rsidR="005055C1" w:rsidRPr="005055C1">
          <w:rPr>
            <w:rFonts w:ascii="Arial" w:hAnsi="Arial" w:cs="Arial"/>
            <w:b w:val="0"/>
            <w:noProof/>
            <w:webHidden/>
            <w:sz w:val="20"/>
            <w:szCs w:val="20"/>
          </w:rPr>
          <w:fldChar w:fldCharType="begin"/>
        </w:r>
        <w:r w:rsidR="005055C1" w:rsidRPr="005055C1">
          <w:rPr>
            <w:rFonts w:ascii="Arial" w:hAnsi="Arial" w:cs="Arial"/>
            <w:b w:val="0"/>
            <w:noProof/>
            <w:webHidden/>
            <w:sz w:val="20"/>
            <w:szCs w:val="20"/>
          </w:rPr>
          <w:instrText xml:space="preserve"> PAGEREF _Toc496059970 \h </w:instrText>
        </w:r>
        <w:r w:rsidR="005055C1" w:rsidRPr="005055C1">
          <w:rPr>
            <w:rFonts w:ascii="Arial" w:hAnsi="Arial" w:cs="Arial"/>
            <w:b w:val="0"/>
            <w:noProof/>
            <w:webHidden/>
            <w:sz w:val="20"/>
            <w:szCs w:val="20"/>
          </w:rPr>
        </w:r>
        <w:r w:rsidR="005055C1" w:rsidRPr="005055C1">
          <w:rPr>
            <w:rFonts w:ascii="Arial" w:hAnsi="Arial" w:cs="Arial"/>
            <w:b w:val="0"/>
            <w:noProof/>
            <w:webHidden/>
            <w:sz w:val="20"/>
            <w:szCs w:val="20"/>
          </w:rPr>
          <w:fldChar w:fldCharType="separate"/>
        </w:r>
        <w:r w:rsidR="00F30565">
          <w:rPr>
            <w:rFonts w:ascii="Arial" w:hAnsi="Arial" w:cs="Arial"/>
            <w:b w:val="0"/>
            <w:noProof/>
            <w:webHidden/>
            <w:sz w:val="20"/>
            <w:szCs w:val="20"/>
          </w:rPr>
          <w:t>239</w:t>
        </w:r>
        <w:r w:rsidR="005055C1" w:rsidRPr="005055C1">
          <w:rPr>
            <w:rFonts w:ascii="Arial" w:hAnsi="Arial" w:cs="Arial"/>
            <w:b w:val="0"/>
            <w:noProof/>
            <w:webHidden/>
            <w:sz w:val="20"/>
            <w:szCs w:val="20"/>
          </w:rPr>
          <w:fldChar w:fldCharType="end"/>
        </w:r>
      </w:hyperlink>
    </w:p>
    <w:p w14:paraId="080FCFFB" w14:textId="521C7B23" w:rsidR="002945C9" w:rsidRPr="00CB298B" w:rsidRDefault="0060785B" w:rsidP="005055C1">
      <w:pPr>
        <w:spacing w:before="120" w:after="120" w:line="240" w:lineRule="auto"/>
        <w:rPr>
          <w:rFonts w:ascii="Arial" w:eastAsia="Times New Roman" w:hAnsi="Arial" w:cs="Arial"/>
          <w:sz w:val="22"/>
          <w:szCs w:val="22"/>
          <w:u w:val="single"/>
          <w:lang w:eastAsia="ja-JP"/>
        </w:rPr>
      </w:pPr>
      <w:r w:rsidRPr="005055C1">
        <w:rPr>
          <w:rFonts w:ascii="Arial" w:eastAsia="Times New Roman" w:hAnsi="Arial" w:cs="Arial"/>
          <w:u w:val="single"/>
          <w:lang w:eastAsia="ja-JP"/>
        </w:rPr>
        <w:fldChar w:fldCharType="end"/>
      </w:r>
    </w:p>
    <w:p w14:paraId="26C717D6" w14:textId="64255A8D" w:rsidR="002945C9" w:rsidRPr="00CB298B" w:rsidRDefault="002945C9" w:rsidP="002945C9">
      <w:pPr>
        <w:spacing w:after="0" w:line="240" w:lineRule="auto"/>
        <w:rPr>
          <w:rFonts w:ascii="Arial" w:eastAsia="Times New Roman" w:hAnsi="Arial" w:cs="Arial"/>
          <w:sz w:val="22"/>
          <w:szCs w:val="22"/>
          <w:u w:val="single"/>
          <w:lang w:eastAsia="ja-JP"/>
        </w:rPr>
      </w:pPr>
      <w:r w:rsidRPr="00CB298B">
        <w:rPr>
          <w:rFonts w:ascii="Arial" w:eastAsia="Times New Roman" w:hAnsi="Arial" w:cs="Arial"/>
          <w:sz w:val="22"/>
          <w:szCs w:val="22"/>
          <w:u w:val="single"/>
          <w:lang w:eastAsia="ja-JP"/>
        </w:rPr>
        <w:br w:type="page"/>
      </w:r>
    </w:p>
    <w:p w14:paraId="4276CB7F" w14:textId="77777777" w:rsidR="002945C9" w:rsidRPr="00CB298B" w:rsidRDefault="002945C9" w:rsidP="002945C9">
      <w:pPr>
        <w:spacing w:after="0" w:line="240" w:lineRule="auto"/>
        <w:rPr>
          <w:rFonts w:eastAsia="Times New Roman" w:cs="Arial"/>
          <w:sz w:val="22"/>
          <w:szCs w:val="22"/>
          <w:u w:val="single"/>
          <w:lang w:eastAsia="ja-JP"/>
        </w:rPr>
        <w:sectPr w:rsidR="002945C9" w:rsidRPr="00CB298B" w:rsidSect="00167519">
          <w:pgSz w:w="11906" w:h="16838"/>
          <w:pgMar w:top="1065" w:right="1134" w:bottom="1021" w:left="1276" w:header="709" w:footer="515" w:gutter="0"/>
          <w:cols w:space="708"/>
          <w:titlePg/>
          <w:docGrid w:linePitch="360"/>
        </w:sectPr>
      </w:pPr>
    </w:p>
    <w:p w14:paraId="06E3D51D" w14:textId="38B66AE4" w:rsidR="00426A98" w:rsidRPr="00CB298B" w:rsidRDefault="00EA566B" w:rsidP="00AD682F">
      <w:pPr>
        <w:pStyle w:val="ORE1Nagwek"/>
        <w:rPr>
          <w:color w:val="auto"/>
        </w:rPr>
      </w:pPr>
      <w:bookmarkStart w:id="5" w:name="_Toc496059897"/>
      <w:bookmarkEnd w:id="0"/>
      <w:r w:rsidRPr="00CB298B">
        <w:rPr>
          <w:color w:val="auto"/>
        </w:rPr>
        <w:lastRenderedPageBreak/>
        <w:t>Wstęp</w:t>
      </w:r>
      <w:bookmarkEnd w:id="5"/>
    </w:p>
    <w:p w14:paraId="2197C08B" w14:textId="4CE7B017" w:rsidR="00135A9A" w:rsidRPr="00CB298B" w:rsidRDefault="00135A9A" w:rsidP="00650348">
      <w:pPr>
        <w:pStyle w:val="OREnormalny"/>
        <w:jc w:val="right"/>
        <w:rPr>
          <w:color w:val="auto"/>
        </w:rPr>
      </w:pPr>
      <w:r w:rsidRPr="00CB298B">
        <w:rPr>
          <w:i/>
          <w:color w:val="auto"/>
        </w:rPr>
        <w:t xml:space="preserve">Skoro pięćdziesiąt procent zdolności do nauki rozwija się </w:t>
      </w:r>
      <w:r w:rsidR="00C31D1D" w:rsidRPr="00CB298B">
        <w:rPr>
          <w:i/>
          <w:color w:val="auto"/>
        </w:rPr>
        <w:br/>
      </w:r>
      <w:r w:rsidRPr="00CB298B">
        <w:rPr>
          <w:i/>
          <w:color w:val="auto"/>
        </w:rPr>
        <w:t xml:space="preserve">w ciągu pierwszych czterech lat życia, a kolejne trzydzieści procent </w:t>
      </w:r>
      <w:r w:rsidR="00C31D1D" w:rsidRPr="00CB298B">
        <w:rPr>
          <w:i/>
          <w:color w:val="auto"/>
        </w:rPr>
        <w:br/>
      </w:r>
      <w:r w:rsidRPr="00CB298B">
        <w:rPr>
          <w:i/>
          <w:color w:val="auto"/>
        </w:rPr>
        <w:t xml:space="preserve">do ukończenia ośmiu lat, to programy rozwojowe dla okresu </w:t>
      </w:r>
      <w:r w:rsidR="00C31D1D" w:rsidRPr="00CB298B">
        <w:rPr>
          <w:i/>
          <w:color w:val="auto"/>
        </w:rPr>
        <w:br/>
      </w:r>
      <w:r w:rsidRPr="00CB298B">
        <w:rPr>
          <w:i/>
          <w:color w:val="auto"/>
        </w:rPr>
        <w:t>wczesnego dzieciństwa powinny być traktowane jako najwyższy priorytet.</w:t>
      </w:r>
      <w:r w:rsidR="00C31D1D" w:rsidRPr="00CB298B">
        <w:rPr>
          <w:i/>
          <w:color w:val="auto"/>
        </w:rPr>
        <w:br/>
      </w:r>
      <w:r w:rsidRPr="00CB298B">
        <w:rPr>
          <w:color w:val="auto"/>
        </w:rPr>
        <w:t xml:space="preserve"> </w:t>
      </w:r>
      <w:r w:rsidRPr="00CB298B">
        <w:rPr>
          <w:b/>
          <w:color w:val="auto"/>
        </w:rPr>
        <w:t xml:space="preserve">Gordon Dryden, Jeannette </w:t>
      </w:r>
      <w:proofErr w:type="spellStart"/>
      <w:r w:rsidRPr="00CB298B">
        <w:rPr>
          <w:b/>
          <w:color w:val="auto"/>
        </w:rPr>
        <w:t>Vos</w:t>
      </w:r>
      <w:proofErr w:type="spellEnd"/>
      <w:r w:rsidR="00C31D1D" w:rsidRPr="00CB298B">
        <w:rPr>
          <w:rStyle w:val="Odwoanieprzypisudolnego"/>
          <w:color w:val="auto"/>
        </w:rPr>
        <w:footnoteReference w:id="1"/>
      </w:r>
    </w:p>
    <w:p w14:paraId="58689645" w14:textId="632FEC8E" w:rsidR="0051126C" w:rsidRPr="00CB298B" w:rsidRDefault="00F45FD8" w:rsidP="00AD682F">
      <w:pPr>
        <w:pStyle w:val="OREnormalny"/>
        <w:rPr>
          <w:color w:val="auto"/>
        </w:rPr>
      </w:pPr>
      <w:r w:rsidRPr="00CB298B">
        <w:rPr>
          <w:color w:val="auto"/>
        </w:rPr>
        <w:t>Niniejsza publikacja adresowana jest do</w:t>
      </w:r>
      <w:r w:rsidR="008C53AE" w:rsidRPr="00CB298B">
        <w:rPr>
          <w:color w:val="auto"/>
        </w:rPr>
        <w:t xml:space="preserve"> </w:t>
      </w:r>
      <w:r w:rsidR="001F3500" w:rsidRPr="00CB298B">
        <w:rPr>
          <w:color w:val="auto"/>
        </w:rPr>
        <w:t>pracown</w:t>
      </w:r>
      <w:r w:rsidRPr="00CB298B">
        <w:rPr>
          <w:color w:val="auto"/>
        </w:rPr>
        <w:t>ików</w:t>
      </w:r>
      <w:r w:rsidR="001F3500" w:rsidRPr="00CB298B">
        <w:rPr>
          <w:color w:val="auto"/>
        </w:rPr>
        <w:t xml:space="preserve"> placówek doskonalenia</w:t>
      </w:r>
      <w:r w:rsidR="00D6710A" w:rsidRPr="00CB298B">
        <w:rPr>
          <w:color w:val="auto"/>
        </w:rPr>
        <w:t xml:space="preserve"> </w:t>
      </w:r>
      <w:r w:rsidR="001F3500" w:rsidRPr="00CB298B">
        <w:rPr>
          <w:color w:val="auto"/>
        </w:rPr>
        <w:t>nauczy</w:t>
      </w:r>
      <w:r w:rsidR="00461803">
        <w:rPr>
          <w:color w:val="auto"/>
        </w:rPr>
        <w:t>-</w:t>
      </w:r>
      <w:r w:rsidR="001F3500" w:rsidRPr="00CB298B">
        <w:rPr>
          <w:color w:val="auto"/>
        </w:rPr>
        <w:t>cieli, poradni</w:t>
      </w:r>
      <w:r w:rsidR="00343C94" w:rsidRPr="00CB298B">
        <w:rPr>
          <w:color w:val="auto"/>
        </w:rPr>
        <w:t xml:space="preserve"> </w:t>
      </w:r>
      <w:r w:rsidR="001F3500" w:rsidRPr="00CB298B">
        <w:rPr>
          <w:color w:val="auto"/>
        </w:rPr>
        <w:t>psychologiczno-pedagogicznych, biblio</w:t>
      </w:r>
      <w:r w:rsidR="0051126C" w:rsidRPr="00CB298B">
        <w:rPr>
          <w:color w:val="auto"/>
        </w:rPr>
        <w:t xml:space="preserve">tek pedagogicznych oraz </w:t>
      </w:r>
      <w:r w:rsidRPr="00CB298B">
        <w:rPr>
          <w:color w:val="auto"/>
        </w:rPr>
        <w:t>trenerów</w:t>
      </w:r>
      <w:r w:rsidR="00E6630A" w:rsidRPr="00CB298B">
        <w:rPr>
          <w:color w:val="auto"/>
        </w:rPr>
        <w:t xml:space="preserve"> </w:t>
      </w:r>
      <w:r w:rsidR="001F3500" w:rsidRPr="00CB298B">
        <w:rPr>
          <w:color w:val="auto"/>
        </w:rPr>
        <w:t>oświaty</w:t>
      </w:r>
      <w:r w:rsidR="00EA566B" w:rsidRPr="00CB298B">
        <w:rPr>
          <w:color w:val="auto"/>
        </w:rPr>
        <w:t xml:space="preserve"> </w:t>
      </w:r>
      <w:r w:rsidR="00F76BB6" w:rsidRPr="00CB298B">
        <w:rPr>
          <w:color w:val="auto"/>
        </w:rPr>
        <w:t>zaangażowan</w:t>
      </w:r>
      <w:r w:rsidRPr="00CB298B">
        <w:rPr>
          <w:color w:val="auto"/>
        </w:rPr>
        <w:t xml:space="preserve">ych </w:t>
      </w:r>
      <w:r w:rsidR="00F76BB6" w:rsidRPr="00CB298B">
        <w:rPr>
          <w:color w:val="auto"/>
        </w:rPr>
        <w:t>w proces wspomagania</w:t>
      </w:r>
      <w:r w:rsidR="00F76BB6" w:rsidRPr="00CB298B">
        <w:rPr>
          <w:rStyle w:val="Odwoanieprzypisudolnego"/>
          <w:color w:val="auto"/>
        </w:rPr>
        <w:footnoteReference w:id="2"/>
      </w:r>
      <w:r w:rsidR="00F76BB6" w:rsidRPr="00CB298B">
        <w:rPr>
          <w:color w:val="auto"/>
        </w:rPr>
        <w:t xml:space="preserve"> przedszkoli, oddziałów przedszko</w:t>
      </w:r>
      <w:r w:rsidR="00F76BB6" w:rsidRPr="00CB298B">
        <w:rPr>
          <w:color w:val="auto"/>
        </w:rPr>
        <w:t>l</w:t>
      </w:r>
      <w:r w:rsidR="00F76BB6" w:rsidRPr="00CB298B">
        <w:rPr>
          <w:color w:val="auto"/>
        </w:rPr>
        <w:t>nych</w:t>
      </w:r>
      <w:r w:rsidR="0051126C" w:rsidRPr="00CB298B">
        <w:rPr>
          <w:color w:val="auto"/>
        </w:rPr>
        <w:t xml:space="preserve"> w</w:t>
      </w:r>
      <w:r w:rsidR="00693BAF" w:rsidRPr="00CB298B">
        <w:rPr>
          <w:color w:val="auto"/>
        </w:rPr>
        <w:t> </w:t>
      </w:r>
      <w:r w:rsidR="0051126C" w:rsidRPr="00CB298B">
        <w:rPr>
          <w:color w:val="auto"/>
        </w:rPr>
        <w:t>szkołach podstawowych</w:t>
      </w:r>
      <w:r w:rsidR="00F76BB6" w:rsidRPr="00CB298B">
        <w:rPr>
          <w:color w:val="auto"/>
        </w:rPr>
        <w:t xml:space="preserve"> i innych form wychowania przedszkolnego</w:t>
      </w:r>
      <w:r w:rsidR="001F3500" w:rsidRPr="00CB298B">
        <w:rPr>
          <w:color w:val="auto"/>
        </w:rPr>
        <w:t xml:space="preserve">. </w:t>
      </w:r>
      <w:r w:rsidR="0051126C" w:rsidRPr="00CB298B">
        <w:rPr>
          <w:color w:val="auto"/>
        </w:rPr>
        <w:t>Materiały</w:t>
      </w:r>
      <w:r w:rsidR="00D6710A" w:rsidRPr="00CB298B">
        <w:rPr>
          <w:color w:val="auto"/>
        </w:rPr>
        <w:t xml:space="preserve"> </w:t>
      </w:r>
      <w:r w:rsidR="0051126C" w:rsidRPr="00CB298B">
        <w:rPr>
          <w:color w:val="auto"/>
        </w:rPr>
        <w:t>pomocnicze mogą być</w:t>
      </w:r>
      <w:r w:rsidR="001F3500" w:rsidRPr="00CB298B">
        <w:rPr>
          <w:color w:val="auto"/>
        </w:rPr>
        <w:t xml:space="preserve"> wykorzystywane w pracy z radami pedagogicznymi i zespołami</w:t>
      </w:r>
      <w:r w:rsidR="00D22C1C" w:rsidRPr="00CB298B">
        <w:rPr>
          <w:color w:val="auto"/>
        </w:rPr>
        <w:t xml:space="preserve"> </w:t>
      </w:r>
      <w:r w:rsidR="001F3500" w:rsidRPr="00CB298B">
        <w:rPr>
          <w:color w:val="auto"/>
        </w:rPr>
        <w:t>nauczycieli w trakcie</w:t>
      </w:r>
      <w:r w:rsidR="00343C94" w:rsidRPr="00CB298B">
        <w:rPr>
          <w:color w:val="auto"/>
        </w:rPr>
        <w:t xml:space="preserve"> </w:t>
      </w:r>
      <w:r w:rsidR="008C53AE" w:rsidRPr="00CB298B">
        <w:rPr>
          <w:color w:val="auto"/>
        </w:rPr>
        <w:t>prowadzenia procesowych działań</w:t>
      </w:r>
      <w:r w:rsidR="0051126C" w:rsidRPr="00CB298B">
        <w:rPr>
          <w:color w:val="auto"/>
        </w:rPr>
        <w:t xml:space="preserve"> </w:t>
      </w:r>
      <w:r w:rsidR="00343C94" w:rsidRPr="00CB298B">
        <w:rPr>
          <w:color w:val="auto"/>
        </w:rPr>
        <w:t xml:space="preserve">ukierunkowanych na </w:t>
      </w:r>
      <w:r w:rsidR="0051126C" w:rsidRPr="00CB298B">
        <w:rPr>
          <w:color w:val="auto"/>
        </w:rPr>
        <w:t>rozw</w:t>
      </w:r>
      <w:r w:rsidR="00343C94" w:rsidRPr="00CB298B">
        <w:rPr>
          <w:color w:val="auto"/>
        </w:rPr>
        <w:t>ój</w:t>
      </w:r>
      <w:r w:rsidR="008C53AE" w:rsidRPr="00CB298B">
        <w:rPr>
          <w:color w:val="auto"/>
        </w:rPr>
        <w:t xml:space="preserve"> kompetencji kluczowych </w:t>
      </w:r>
      <w:r w:rsidR="00343C94" w:rsidRPr="00CB298B">
        <w:rPr>
          <w:color w:val="auto"/>
        </w:rPr>
        <w:t xml:space="preserve">u </w:t>
      </w:r>
      <w:r w:rsidR="008C53AE" w:rsidRPr="00CB298B">
        <w:rPr>
          <w:color w:val="auto"/>
        </w:rPr>
        <w:t>dzieci.</w:t>
      </w:r>
    </w:p>
    <w:p w14:paraId="51667214" w14:textId="21FA04AE" w:rsidR="004C0240" w:rsidRPr="00CB298B" w:rsidRDefault="0051126C" w:rsidP="00AA7DFD">
      <w:pPr>
        <w:pStyle w:val="OREnormalny"/>
        <w:rPr>
          <w:color w:val="auto"/>
        </w:rPr>
      </w:pPr>
      <w:r w:rsidRPr="00CB298B">
        <w:rPr>
          <w:color w:val="auto"/>
        </w:rPr>
        <w:t xml:space="preserve">Publikacja </w:t>
      </w:r>
      <w:r w:rsidR="00F05FBD" w:rsidRPr="00CB298B">
        <w:rPr>
          <w:color w:val="auto"/>
        </w:rPr>
        <w:t xml:space="preserve">została </w:t>
      </w:r>
      <w:r w:rsidR="001F3500" w:rsidRPr="00CB298B">
        <w:rPr>
          <w:color w:val="auto"/>
        </w:rPr>
        <w:t>podzielon</w:t>
      </w:r>
      <w:r w:rsidRPr="00CB298B">
        <w:rPr>
          <w:color w:val="auto"/>
        </w:rPr>
        <w:t>a</w:t>
      </w:r>
      <w:r w:rsidR="001F3500" w:rsidRPr="00CB298B">
        <w:rPr>
          <w:color w:val="auto"/>
        </w:rPr>
        <w:t xml:space="preserve"> na cztery części</w:t>
      </w:r>
      <w:r w:rsidR="005D0C7A" w:rsidRPr="00CB298B">
        <w:rPr>
          <w:color w:val="auto"/>
        </w:rPr>
        <w:t xml:space="preserve"> –</w:t>
      </w:r>
      <w:r w:rsidR="001F3500" w:rsidRPr="00CB298B">
        <w:rPr>
          <w:color w:val="auto"/>
        </w:rPr>
        <w:t xml:space="preserve"> </w:t>
      </w:r>
      <w:r w:rsidR="004C0240" w:rsidRPr="00CB298B">
        <w:rPr>
          <w:color w:val="auto"/>
        </w:rPr>
        <w:t>adekwatne do etapów</w:t>
      </w:r>
      <w:r w:rsidR="001F3500" w:rsidRPr="00CB298B">
        <w:rPr>
          <w:color w:val="auto"/>
        </w:rPr>
        <w:t xml:space="preserve"> procesu</w:t>
      </w:r>
      <w:r w:rsidR="00D6710A" w:rsidRPr="00CB298B">
        <w:rPr>
          <w:color w:val="auto"/>
        </w:rPr>
        <w:t xml:space="preserve"> </w:t>
      </w:r>
      <w:r w:rsidR="001F3500" w:rsidRPr="00CB298B">
        <w:rPr>
          <w:color w:val="auto"/>
        </w:rPr>
        <w:t>wsp</w:t>
      </w:r>
      <w:r w:rsidR="001F3500" w:rsidRPr="00CB298B">
        <w:rPr>
          <w:color w:val="auto"/>
        </w:rPr>
        <w:t>o</w:t>
      </w:r>
      <w:r w:rsidR="001F3500" w:rsidRPr="00CB298B">
        <w:rPr>
          <w:color w:val="auto"/>
        </w:rPr>
        <w:t>magania</w:t>
      </w:r>
      <w:r w:rsidR="005D0C7A" w:rsidRPr="00CB298B">
        <w:rPr>
          <w:color w:val="auto"/>
        </w:rPr>
        <w:t xml:space="preserve"> </w:t>
      </w:r>
      <w:r w:rsidR="004C0240" w:rsidRPr="00CB298B">
        <w:rPr>
          <w:color w:val="auto"/>
        </w:rPr>
        <w:t>wyszczególnionych w przepisach prawa</w:t>
      </w:r>
      <w:r w:rsidR="004C0240" w:rsidRPr="00CB298B">
        <w:rPr>
          <w:rStyle w:val="Odwoanieprzypisudolnego"/>
          <w:color w:val="auto"/>
        </w:rPr>
        <w:footnoteReference w:id="3"/>
      </w:r>
      <w:r w:rsidR="004C0240" w:rsidRPr="00CB298B">
        <w:rPr>
          <w:color w:val="auto"/>
        </w:rPr>
        <w:t>:</w:t>
      </w:r>
    </w:p>
    <w:p w14:paraId="413A001F" w14:textId="21395F5D" w:rsidR="004C0240" w:rsidRPr="00CB298B" w:rsidRDefault="004C0240" w:rsidP="000A2549">
      <w:pPr>
        <w:pStyle w:val="OREpunktor"/>
        <w:rPr>
          <w:color w:val="auto"/>
        </w:rPr>
      </w:pPr>
      <w:r w:rsidRPr="00CB298B">
        <w:rPr>
          <w:b/>
          <w:color w:val="auto"/>
        </w:rPr>
        <w:t xml:space="preserve">Diagnoza </w:t>
      </w:r>
      <w:r w:rsidRPr="00CB298B">
        <w:rPr>
          <w:color w:val="auto"/>
        </w:rPr>
        <w:t xml:space="preserve">pracy </w:t>
      </w:r>
      <w:r w:rsidR="00FB1A02" w:rsidRPr="00CB298B">
        <w:rPr>
          <w:color w:val="auto"/>
        </w:rPr>
        <w:t xml:space="preserve">i potrzeb </w:t>
      </w:r>
      <w:r w:rsidRPr="00CB298B">
        <w:rPr>
          <w:color w:val="auto"/>
        </w:rPr>
        <w:t xml:space="preserve">przedszkola w obszarze związanym z </w:t>
      </w:r>
      <w:r w:rsidR="00D8782E" w:rsidRPr="00CB298B">
        <w:rPr>
          <w:color w:val="auto"/>
        </w:rPr>
        <w:t>rozw</w:t>
      </w:r>
      <w:r w:rsidR="00D22C1C" w:rsidRPr="00CB298B">
        <w:rPr>
          <w:color w:val="auto"/>
        </w:rPr>
        <w:t xml:space="preserve">ijaniem </w:t>
      </w:r>
      <w:r w:rsidR="00D8782E" w:rsidRPr="00CB298B">
        <w:rPr>
          <w:color w:val="auto"/>
        </w:rPr>
        <w:t xml:space="preserve">u dzieci </w:t>
      </w:r>
      <w:r w:rsidRPr="00CB298B">
        <w:rPr>
          <w:color w:val="auto"/>
        </w:rPr>
        <w:t xml:space="preserve">kompetencji </w:t>
      </w:r>
      <w:r w:rsidR="00FB1A02" w:rsidRPr="00CB298B">
        <w:rPr>
          <w:color w:val="auto"/>
        </w:rPr>
        <w:t>kluczowych</w:t>
      </w:r>
      <w:r w:rsidR="00C46F9A" w:rsidRPr="00CB298B">
        <w:rPr>
          <w:color w:val="auto"/>
        </w:rPr>
        <w:t>.</w:t>
      </w:r>
    </w:p>
    <w:p w14:paraId="51009D24" w14:textId="3C0BCE18" w:rsidR="004C0240" w:rsidRPr="00CB298B" w:rsidRDefault="004C0240" w:rsidP="000A2549">
      <w:pPr>
        <w:pStyle w:val="OREpunktor"/>
        <w:rPr>
          <w:color w:val="auto"/>
        </w:rPr>
      </w:pPr>
      <w:r w:rsidRPr="00CB298B">
        <w:rPr>
          <w:b/>
          <w:color w:val="auto"/>
        </w:rPr>
        <w:t>Planowanie i realizacja działań</w:t>
      </w:r>
      <w:r w:rsidRPr="00CB298B">
        <w:rPr>
          <w:color w:val="auto"/>
        </w:rPr>
        <w:t xml:space="preserve"> adresowanych do nauczycieli</w:t>
      </w:r>
      <w:r w:rsidR="006E59B2" w:rsidRPr="00CB298B">
        <w:rPr>
          <w:color w:val="auto"/>
        </w:rPr>
        <w:t>, które służą</w:t>
      </w:r>
      <w:r w:rsidR="00D22C1C" w:rsidRPr="00CB298B">
        <w:rPr>
          <w:color w:val="auto"/>
        </w:rPr>
        <w:t xml:space="preserve"> </w:t>
      </w:r>
      <w:r w:rsidR="00FB1A02" w:rsidRPr="00CB298B">
        <w:rPr>
          <w:color w:val="auto"/>
        </w:rPr>
        <w:t>z</w:t>
      </w:r>
      <w:r w:rsidR="00FB1A02" w:rsidRPr="00CB298B">
        <w:rPr>
          <w:color w:val="auto"/>
        </w:rPr>
        <w:t>a</w:t>
      </w:r>
      <w:r w:rsidR="00FB1A02" w:rsidRPr="00CB298B">
        <w:rPr>
          <w:color w:val="auto"/>
        </w:rPr>
        <w:t xml:space="preserve">spokojeniu zdiagnozowanych potrzeb placówki w zakresie </w:t>
      </w:r>
      <w:r w:rsidRPr="00CB298B">
        <w:rPr>
          <w:color w:val="auto"/>
        </w:rPr>
        <w:t>rozwijani</w:t>
      </w:r>
      <w:r w:rsidR="00FB1A02" w:rsidRPr="00CB298B">
        <w:rPr>
          <w:color w:val="auto"/>
        </w:rPr>
        <w:t>a</w:t>
      </w:r>
      <w:r w:rsidRPr="00CB298B">
        <w:rPr>
          <w:color w:val="auto"/>
        </w:rPr>
        <w:t xml:space="preserve"> </w:t>
      </w:r>
      <w:r w:rsidR="00C31394" w:rsidRPr="00CB298B">
        <w:rPr>
          <w:color w:val="auto"/>
        </w:rPr>
        <w:t xml:space="preserve">u dzieci </w:t>
      </w:r>
      <w:r w:rsidR="00FB1A02" w:rsidRPr="00CB298B">
        <w:rPr>
          <w:color w:val="auto"/>
        </w:rPr>
        <w:t>w</w:t>
      </w:r>
      <w:r w:rsidR="00FB1A02" w:rsidRPr="00CB298B">
        <w:rPr>
          <w:color w:val="auto"/>
        </w:rPr>
        <w:t>y</w:t>
      </w:r>
      <w:r w:rsidR="00FB1A02" w:rsidRPr="00CB298B">
        <w:rPr>
          <w:color w:val="auto"/>
        </w:rPr>
        <w:t>branych</w:t>
      </w:r>
      <w:r w:rsidR="00CF575E" w:rsidRPr="00CB298B">
        <w:rPr>
          <w:color w:val="auto"/>
        </w:rPr>
        <w:t xml:space="preserve"> </w:t>
      </w:r>
      <w:r w:rsidRPr="00CB298B">
        <w:rPr>
          <w:color w:val="auto"/>
        </w:rPr>
        <w:t>kompetencji kluczowych.</w:t>
      </w:r>
    </w:p>
    <w:p w14:paraId="0DCD220A" w14:textId="0C1E3209" w:rsidR="004C0240" w:rsidRPr="00CB298B" w:rsidRDefault="004C0240" w:rsidP="000A2549">
      <w:pPr>
        <w:pStyle w:val="OREpunktor"/>
        <w:rPr>
          <w:color w:val="auto"/>
        </w:rPr>
      </w:pPr>
      <w:r w:rsidRPr="00CB298B">
        <w:rPr>
          <w:b/>
          <w:color w:val="auto"/>
        </w:rPr>
        <w:t>Monitorowanie</w:t>
      </w:r>
      <w:r w:rsidRPr="00CB298B">
        <w:rPr>
          <w:color w:val="auto"/>
        </w:rPr>
        <w:t xml:space="preserve"> działań i </w:t>
      </w:r>
      <w:r w:rsidRPr="00CB298B">
        <w:rPr>
          <w:b/>
          <w:color w:val="auto"/>
        </w:rPr>
        <w:t>doradztwo</w:t>
      </w:r>
      <w:r w:rsidRPr="00CB298B">
        <w:rPr>
          <w:color w:val="auto"/>
        </w:rPr>
        <w:t xml:space="preserve"> dla nauczycieli</w:t>
      </w:r>
      <w:r w:rsidR="00FB1A02" w:rsidRPr="00CB298B">
        <w:rPr>
          <w:color w:val="auto"/>
        </w:rPr>
        <w:t xml:space="preserve"> w trakcie procesu</w:t>
      </w:r>
      <w:r w:rsidR="00D6710A" w:rsidRPr="00CB298B">
        <w:rPr>
          <w:color w:val="auto"/>
        </w:rPr>
        <w:t xml:space="preserve"> </w:t>
      </w:r>
      <w:r w:rsidR="00FB1A02" w:rsidRPr="00CB298B">
        <w:rPr>
          <w:color w:val="auto"/>
        </w:rPr>
        <w:t>wspom</w:t>
      </w:r>
      <w:r w:rsidR="00FB1A02" w:rsidRPr="00CB298B">
        <w:rPr>
          <w:color w:val="auto"/>
        </w:rPr>
        <w:t>a</w:t>
      </w:r>
      <w:r w:rsidR="00FB1A02" w:rsidRPr="00CB298B">
        <w:rPr>
          <w:color w:val="auto"/>
        </w:rPr>
        <w:t>gania</w:t>
      </w:r>
      <w:r w:rsidRPr="00CB298B">
        <w:rPr>
          <w:color w:val="auto"/>
        </w:rPr>
        <w:t>.</w:t>
      </w:r>
    </w:p>
    <w:p w14:paraId="5A3FD186" w14:textId="2BEE4C02" w:rsidR="004C0240" w:rsidRPr="00CB298B" w:rsidRDefault="00FB1A02" w:rsidP="000A2549">
      <w:pPr>
        <w:pStyle w:val="OREpunktor"/>
        <w:rPr>
          <w:color w:val="auto"/>
        </w:rPr>
      </w:pPr>
      <w:r w:rsidRPr="00CB298B">
        <w:rPr>
          <w:color w:val="auto"/>
        </w:rPr>
        <w:t xml:space="preserve">Wspólna </w:t>
      </w:r>
      <w:r w:rsidRPr="00CB298B">
        <w:rPr>
          <w:b/>
          <w:color w:val="auto"/>
        </w:rPr>
        <w:t>ocena efektów</w:t>
      </w:r>
      <w:r w:rsidRPr="00CB298B">
        <w:rPr>
          <w:color w:val="auto"/>
        </w:rPr>
        <w:t xml:space="preserve"> (</w:t>
      </w:r>
      <w:r w:rsidRPr="00CB298B">
        <w:rPr>
          <w:b/>
          <w:color w:val="auto"/>
        </w:rPr>
        <w:t>e</w:t>
      </w:r>
      <w:r w:rsidR="004C0240" w:rsidRPr="00CB298B">
        <w:rPr>
          <w:b/>
          <w:color w:val="auto"/>
        </w:rPr>
        <w:t>waluacja</w:t>
      </w:r>
      <w:r w:rsidR="004C0240" w:rsidRPr="00CB298B">
        <w:rPr>
          <w:color w:val="auto"/>
        </w:rPr>
        <w:t xml:space="preserve"> procesu wspomagania</w:t>
      </w:r>
      <w:r w:rsidRPr="00CB298B">
        <w:rPr>
          <w:color w:val="auto"/>
        </w:rPr>
        <w:t xml:space="preserve">) i </w:t>
      </w:r>
      <w:r w:rsidRPr="00CB298B">
        <w:rPr>
          <w:b/>
          <w:color w:val="auto"/>
        </w:rPr>
        <w:t>opracowanie</w:t>
      </w:r>
      <w:r w:rsidR="00D6710A" w:rsidRPr="00CB298B">
        <w:rPr>
          <w:b/>
          <w:color w:val="auto"/>
        </w:rPr>
        <w:t xml:space="preserve"> </w:t>
      </w:r>
      <w:r w:rsidRPr="00CB298B">
        <w:rPr>
          <w:b/>
          <w:color w:val="auto"/>
        </w:rPr>
        <w:t>wniosków</w:t>
      </w:r>
      <w:r w:rsidRPr="00CB298B">
        <w:rPr>
          <w:color w:val="auto"/>
        </w:rPr>
        <w:t xml:space="preserve"> z realizacji form wspomagania.</w:t>
      </w:r>
    </w:p>
    <w:p w14:paraId="16D8455D" w14:textId="21176830" w:rsidR="00D82136" w:rsidRPr="00CB298B" w:rsidRDefault="008C53AE" w:rsidP="00CF575E">
      <w:pPr>
        <w:pStyle w:val="OREnormalny"/>
        <w:rPr>
          <w:color w:val="auto"/>
        </w:rPr>
      </w:pPr>
      <w:r w:rsidRPr="00CB298B">
        <w:rPr>
          <w:color w:val="auto"/>
        </w:rPr>
        <w:lastRenderedPageBreak/>
        <w:t>Materiały pomocnicze są</w:t>
      </w:r>
      <w:r w:rsidR="009F5517" w:rsidRPr="00CB298B">
        <w:rPr>
          <w:color w:val="auto"/>
        </w:rPr>
        <w:t xml:space="preserve"> </w:t>
      </w:r>
      <w:r w:rsidR="001F3500" w:rsidRPr="00CB298B">
        <w:rPr>
          <w:color w:val="auto"/>
        </w:rPr>
        <w:t xml:space="preserve">spójne z programem szkolenia </w:t>
      </w:r>
      <w:r w:rsidR="008F6854" w:rsidRPr="00CB298B">
        <w:rPr>
          <w:color w:val="auto"/>
        </w:rPr>
        <w:t xml:space="preserve">autorstwa Kingi </w:t>
      </w:r>
      <w:proofErr w:type="spellStart"/>
      <w:r w:rsidR="008F6854" w:rsidRPr="00CB298B">
        <w:rPr>
          <w:color w:val="auto"/>
        </w:rPr>
        <w:t>Sarad-De</w:t>
      </w:r>
      <w:r w:rsidR="00492712" w:rsidRPr="00CB298B">
        <w:rPr>
          <w:color w:val="auto"/>
        </w:rPr>
        <w:t>ć</w:t>
      </w:r>
      <w:proofErr w:type="spellEnd"/>
      <w:r w:rsidR="00492712" w:rsidRPr="00CB298B">
        <w:rPr>
          <w:color w:val="auto"/>
        </w:rPr>
        <w:t xml:space="preserve"> </w:t>
      </w:r>
      <w:r w:rsidR="001F3500" w:rsidRPr="00CB298B">
        <w:rPr>
          <w:color w:val="auto"/>
        </w:rPr>
        <w:t xml:space="preserve">pt. </w:t>
      </w:r>
      <w:hyperlink r:id="rId13" w:history="1">
        <w:r w:rsidR="00086803" w:rsidRPr="00CB298B">
          <w:rPr>
            <w:rStyle w:val="Hipercze"/>
            <w:i/>
            <w:color w:val="auto"/>
          </w:rPr>
          <w:t>Ramowy program szkolenia w zakresie wspomagania przedszkoli w rozwijaniu komp</w:t>
        </w:r>
        <w:r w:rsidR="00086803" w:rsidRPr="00CB298B">
          <w:rPr>
            <w:rStyle w:val="Hipercze"/>
            <w:i/>
            <w:color w:val="auto"/>
          </w:rPr>
          <w:t>e</w:t>
        </w:r>
        <w:r w:rsidR="00086803" w:rsidRPr="00CB298B">
          <w:rPr>
            <w:rStyle w:val="Hipercze"/>
            <w:i/>
            <w:color w:val="auto"/>
          </w:rPr>
          <w:t>tencji kluczowych dzieci</w:t>
        </w:r>
      </w:hyperlink>
      <w:r w:rsidR="009F5517" w:rsidRPr="00CB298B">
        <w:rPr>
          <w:color w:val="auto"/>
        </w:rPr>
        <w:t>.</w:t>
      </w:r>
    </w:p>
    <w:p w14:paraId="4F53CA10" w14:textId="58988321" w:rsidR="00D82136" w:rsidRPr="00CB298B" w:rsidRDefault="00D82136" w:rsidP="00CF575E">
      <w:pPr>
        <w:pStyle w:val="OREnormalny"/>
        <w:rPr>
          <w:color w:val="auto"/>
        </w:rPr>
      </w:pPr>
      <w:r w:rsidRPr="00CB298B">
        <w:rPr>
          <w:color w:val="auto"/>
        </w:rPr>
        <w:t xml:space="preserve">W opracowaniu materiałów pomocniczych </w:t>
      </w:r>
      <w:r w:rsidR="00EF44AC" w:rsidRPr="00CB298B">
        <w:rPr>
          <w:color w:val="auto"/>
        </w:rPr>
        <w:t>wzięto</w:t>
      </w:r>
      <w:r w:rsidRPr="00CB298B">
        <w:rPr>
          <w:color w:val="auto"/>
        </w:rPr>
        <w:t xml:space="preserve"> pod uwagę</w:t>
      </w:r>
      <w:r w:rsidR="00CB298B">
        <w:rPr>
          <w:color w:val="auto"/>
        </w:rPr>
        <w:t xml:space="preserve"> również</w:t>
      </w:r>
      <w:r w:rsidRPr="00CB298B">
        <w:rPr>
          <w:color w:val="auto"/>
        </w:rPr>
        <w:t>:</w:t>
      </w:r>
    </w:p>
    <w:p w14:paraId="3F27BFF7" w14:textId="6FE6A1AB" w:rsidR="00D92D38" w:rsidRPr="00CB298B" w:rsidRDefault="00D90492" w:rsidP="00E2709A">
      <w:pPr>
        <w:pStyle w:val="OREpunktor"/>
        <w:rPr>
          <w:color w:val="auto"/>
        </w:rPr>
      </w:pPr>
      <w:hyperlink r:id="rId14" w:history="1">
        <w:r w:rsidR="008C53AE" w:rsidRPr="00CB298B">
          <w:rPr>
            <w:rStyle w:val="Hipercze"/>
            <w:color w:val="auto"/>
          </w:rPr>
          <w:t xml:space="preserve">Zalecenie Parlamentu Europejskiego i Rady z </w:t>
        </w:r>
        <w:r w:rsidR="005E30A4" w:rsidRPr="00CB298B">
          <w:rPr>
            <w:rStyle w:val="Hipercze"/>
            <w:color w:val="auto"/>
          </w:rPr>
          <w:t xml:space="preserve">dn. </w:t>
        </w:r>
        <w:r w:rsidR="008C53AE" w:rsidRPr="00CB298B">
          <w:rPr>
            <w:rStyle w:val="Hipercze"/>
            <w:color w:val="auto"/>
          </w:rPr>
          <w:t>18 grudnia 2006 r. w sprawie kompetencji kluczowych w procesie uczenia się przez całe życie (2006/962/WE)</w:t>
        </w:r>
      </w:hyperlink>
      <w:r w:rsidR="008C53AE" w:rsidRPr="00CB298B">
        <w:rPr>
          <w:color w:val="auto"/>
        </w:rPr>
        <w:t xml:space="preserve">, w którym zdefiniowano osiem </w:t>
      </w:r>
      <w:r w:rsidR="00EF44AC" w:rsidRPr="00CB298B">
        <w:rPr>
          <w:color w:val="auto"/>
        </w:rPr>
        <w:t>k</w:t>
      </w:r>
      <w:r w:rsidR="00426A98" w:rsidRPr="00CB298B">
        <w:rPr>
          <w:color w:val="auto"/>
        </w:rPr>
        <w:t>om</w:t>
      </w:r>
      <w:r w:rsidR="008C53AE" w:rsidRPr="00CB298B">
        <w:rPr>
          <w:color w:val="auto"/>
        </w:rPr>
        <w:t>petencji kluczowych:</w:t>
      </w:r>
    </w:p>
    <w:p w14:paraId="3320AC02" w14:textId="7417C7CB" w:rsidR="00A560F5" w:rsidRPr="00CB298B" w:rsidRDefault="008E2B34" w:rsidP="008E2B34">
      <w:pPr>
        <w:keepNext/>
        <w:spacing w:after="0" w:line="240" w:lineRule="auto"/>
        <w:jc w:val="center"/>
      </w:pPr>
      <w:r w:rsidRPr="00CB298B">
        <w:rPr>
          <w:noProof/>
          <w:sz w:val="16"/>
          <w:szCs w:val="16"/>
        </w:rPr>
        <w:drawing>
          <wp:inline distT="0" distB="0" distL="0" distR="0" wp14:anchorId="461A2AEA" wp14:editId="2D2C547F">
            <wp:extent cx="6029960" cy="4187190"/>
            <wp:effectExtent l="19050" t="19050" r="27940" b="22860"/>
            <wp:docPr id="242" name="Obraz 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komp.jp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6029960" cy="4187190"/>
                    </a:xfrm>
                    <a:prstGeom prst="rect">
                      <a:avLst/>
                    </a:prstGeom>
                    <a:ln>
                      <a:solidFill>
                        <a:schemeClr val="bg2"/>
                      </a:solidFill>
                    </a:ln>
                  </pic:spPr>
                </pic:pic>
              </a:graphicData>
            </a:graphic>
          </wp:inline>
        </w:drawing>
      </w:r>
    </w:p>
    <w:p w14:paraId="72331431" w14:textId="4092FE2B" w:rsidR="00145379" w:rsidRPr="00CB298B" w:rsidRDefault="00145379" w:rsidP="00145379">
      <w:pPr>
        <w:pStyle w:val="RysunekORE"/>
      </w:pPr>
      <w:r w:rsidRPr="00CB298B">
        <w:rPr>
          <w:b/>
        </w:rPr>
        <w:t>Rys. 1.</w:t>
      </w:r>
      <w:r w:rsidRPr="00CB298B">
        <w:t xml:space="preserve"> Kompetencje kluczowe w zaleceniu Parlamentu Europejskiego i Rady z dn. 18 grudnia 2006 r</w:t>
      </w:r>
      <w:r w:rsidR="00E6630A" w:rsidRPr="00CB298B">
        <w:t>oku</w:t>
      </w:r>
    </w:p>
    <w:p w14:paraId="5D0A13E7" w14:textId="171974ED" w:rsidR="00871429" w:rsidRPr="00CB298B" w:rsidRDefault="00091880" w:rsidP="00E2709A">
      <w:pPr>
        <w:pStyle w:val="OREpunktor"/>
        <w:rPr>
          <w:color w:val="auto"/>
        </w:rPr>
      </w:pPr>
      <w:r w:rsidRPr="00CB298B">
        <w:rPr>
          <w:color w:val="auto"/>
        </w:rPr>
        <w:t>I</w:t>
      </w:r>
      <w:r w:rsidR="00C46F9A" w:rsidRPr="00CB298B">
        <w:rPr>
          <w:color w:val="auto"/>
        </w:rPr>
        <w:t xml:space="preserve">nne dokumenty strategiczne, m.in. </w:t>
      </w:r>
      <w:r w:rsidR="00EF44AC" w:rsidRPr="00CB298B">
        <w:rPr>
          <w:color w:val="auto"/>
        </w:rPr>
        <w:t>r</w:t>
      </w:r>
      <w:r w:rsidR="00CE5BBF" w:rsidRPr="00CB298B">
        <w:rPr>
          <w:color w:val="auto"/>
        </w:rPr>
        <w:t xml:space="preserve">aport </w:t>
      </w:r>
      <w:proofErr w:type="spellStart"/>
      <w:r w:rsidR="00CE5BBF" w:rsidRPr="00CB298B">
        <w:rPr>
          <w:color w:val="auto"/>
        </w:rPr>
        <w:t>Eurydice</w:t>
      </w:r>
      <w:proofErr w:type="spellEnd"/>
      <w:r w:rsidR="00CE5BBF" w:rsidRPr="00CB298B">
        <w:rPr>
          <w:color w:val="auto"/>
        </w:rPr>
        <w:t xml:space="preserve">: </w:t>
      </w:r>
      <w:hyperlink r:id="rId16" w:history="1">
        <w:r w:rsidR="00CE5BBF" w:rsidRPr="00CB298B">
          <w:rPr>
            <w:rStyle w:val="Hipercze"/>
            <w:i/>
            <w:color w:val="auto"/>
          </w:rPr>
          <w:t>Rozwijanie kompetencji kl</w:t>
        </w:r>
        <w:r w:rsidR="00CE5BBF" w:rsidRPr="00CB298B">
          <w:rPr>
            <w:rStyle w:val="Hipercze"/>
            <w:i/>
            <w:color w:val="auto"/>
          </w:rPr>
          <w:t>u</w:t>
        </w:r>
        <w:r w:rsidR="00CE5BBF" w:rsidRPr="00CB298B">
          <w:rPr>
            <w:rStyle w:val="Hipercze"/>
            <w:i/>
            <w:color w:val="auto"/>
          </w:rPr>
          <w:t xml:space="preserve">czowych w szkołach w Europie. Wyzwania i </w:t>
        </w:r>
        <w:r w:rsidR="00E42C04" w:rsidRPr="00CB298B">
          <w:rPr>
            <w:rStyle w:val="Hipercze"/>
            <w:i/>
            <w:color w:val="auto"/>
          </w:rPr>
          <w:t>szanse dla</w:t>
        </w:r>
        <w:r w:rsidR="00CE5BBF" w:rsidRPr="00CB298B">
          <w:rPr>
            <w:rStyle w:val="Hipercze"/>
            <w:i/>
            <w:color w:val="auto"/>
          </w:rPr>
          <w:t xml:space="preserve"> polityki edukacyjnej</w:t>
        </w:r>
      </w:hyperlink>
      <w:r w:rsidRPr="00CB298B">
        <w:rPr>
          <w:color w:val="auto"/>
        </w:rPr>
        <w:t xml:space="preserve">; </w:t>
      </w:r>
      <w:hyperlink r:id="rId17" w:history="1">
        <w:r w:rsidR="00871429" w:rsidRPr="00CB298B">
          <w:rPr>
            <w:rStyle w:val="Hipercze"/>
            <w:i/>
            <w:color w:val="auto"/>
          </w:rPr>
          <w:t>Dł</w:t>
        </w:r>
        <w:r w:rsidR="00871429" w:rsidRPr="00CB298B">
          <w:rPr>
            <w:rStyle w:val="Hipercze"/>
            <w:i/>
            <w:color w:val="auto"/>
          </w:rPr>
          <w:t>u</w:t>
        </w:r>
        <w:r w:rsidR="00871429" w:rsidRPr="00CB298B">
          <w:rPr>
            <w:rStyle w:val="Hipercze"/>
            <w:i/>
            <w:color w:val="auto"/>
          </w:rPr>
          <w:t>gookresowa Strategia Rozwoju Kraju</w:t>
        </w:r>
        <w:r w:rsidR="00642202" w:rsidRPr="00CB298B">
          <w:rPr>
            <w:rStyle w:val="Hipercze"/>
            <w:i/>
            <w:color w:val="auto"/>
          </w:rPr>
          <w:t xml:space="preserve"> – Polska 2030. Trzecia fala nowoczesności</w:t>
        </w:r>
      </w:hyperlink>
      <w:r w:rsidR="00642202" w:rsidRPr="00CB298B">
        <w:rPr>
          <w:color w:val="auto"/>
        </w:rPr>
        <w:t>, opracowany przez zespół doradców powołany przy Radzie Ministrów</w:t>
      </w:r>
      <w:r w:rsidR="00642202" w:rsidRPr="00CB298B">
        <w:rPr>
          <w:rStyle w:val="Odwoanieprzypisudolnego"/>
          <w:color w:val="auto"/>
        </w:rPr>
        <w:footnoteReference w:id="4"/>
      </w:r>
      <w:r w:rsidR="00EF44AC" w:rsidRPr="00CB298B">
        <w:rPr>
          <w:color w:val="auto"/>
        </w:rPr>
        <w:t>;</w:t>
      </w:r>
    </w:p>
    <w:p w14:paraId="3F9AC5AE" w14:textId="46A76F48" w:rsidR="00DB65B5" w:rsidRPr="00CB298B" w:rsidRDefault="00D90492" w:rsidP="00E2709A">
      <w:pPr>
        <w:pStyle w:val="OREpunktor"/>
        <w:rPr>
          <w:color w:val="auto"/>
        </w:rPr>
      </w:pPr>
      <w:hyperlink r:id="rId18" w:history="1">
        <w:r w:rsidR="000F326E" w:rsidRPr="00CB298B">
          <w:rPr>
            <w:rStyle w:val="Hipercze"/>
            <w:color w:val="auto"/>
          </w:rPr>
          <w:t>Z</w:t>
        </w:r>
        <w:r w:rsidR="00C477D2" w:rsidRPr="00CB298B">
          <w:rPr>
            <w:rStyle w:val="Hipercze"/>
            <w:color w:val="auto"/>
          </w:rPr>
          <w:t xml:space="preserve">ałącznik nr 1 do rozporządzenia Ministra Edukacji Narodowej z </w:t>
        </w:r>
        <w:r w:rsidR="00CE589E" w:rsidRPr="00CB298B">
          <w:rPr>
            <w:rStyle w:val="Hipercze"/>
            <w:color w:val="auto"/>
          </w:rPr>
          <w:t>dn.</w:t>
        </w:r>
        <w:r w:rsidR="00C477D2" w:rsidRPr="00CB298B">
          <w:rPr>
            <w:rStyle w:val="Hipercze"/>
            <w:color w:val="auto"/>
          </w:rPr>
          <w:t>14 lutego 2017 r. w sprawie podstawy programowej wychowania przedszkolnego oraz po</w:t>
        </w:r>
        <w:r w:rsidR="00C477D2" w:rsidRPr="00CB298B">
          <w:rPr>
            <w:rStyle w:val="Hipercze"/>
            <w:color w:val="auto"/>
          </w:rPr>
          <w:t>d</w:t>
        </w:r>
        <w:r w:rsidR="00C477D2" w:rsidRPr="00CB298B">
          <w:rPr>
            <w:rStyle w:val="Hipercze"/>
            <w:color w:val="auto"/>
          </w:rPr>
          <w:lastRenderedPageBreak/>
          <w:t>stawy programowej kształcenia ogólnego dla szkoły podstawowej, w tym dla uczniów z niepełnosprawnością intelektualną w stopniu umiarkowanym lub znac</w:t>
        </w:r>
        <w:r w:rsidR="00C477D2" w:rsidRPr="00CB298B">
          <w:rPr>
            <w:rStyle w:val="Hipercze"/>
            <w:color w:val="auto"/>
          </w:rPr>
          <w:t>z</w:t>
        </w:r>
        <w:r w:rsidR="00C477D2" w:rsidRPr="00CB298B">
          <w:rPr>
            <w:rStyle w:val="Hipercze"/>
            <w:color w:val="auto"/>
          </w:rPr>
          <w:t>nym, kształcenia ogólnego dla branżowej szkoły I stopnia, kształcenia ogólnego dla szkoły specjalnej przysposabiającej do pracy oraz kształcenia ogólnego dla szko</w:t>
        </w:r>
        <w:r w:rsidR="00E6630A" w:rsidRPr="00CB298B">
          <w:rPr>
            <w:rStyle w:val="Hipercze"/>
            <w:color w:val="auto"/>
          </w:rPr>
          <w:t>ły policealnej (Dz.U. z 2017 r.</w:t>
        </w:r>
        <w:r w:rsidR="00C477D2" w:rsidRPr="00CB298B">
          <w:rPr>
            <w:rStyle w:val="Hipercze"/>
            <w:color w:val="auto"/>
          </w:rPr>
          <w:t xml:space="preserve"> poz. 356)</w:t>
        </w:r>
      </w:hyperlink>
      <w:r w:rsidR="00DB65B5" w:rsidRPr="00CB298B">
        <w:rPr>
          <w:color w:val="auto"/>
        </w:rPr>
        <w:t xml:space="preserve"> – Podstawa programowa wychowania przedszkolnego dla przedszkoli, oddziałów przedszkolnych w szkołach podstaw</w:t>
      </w:r>
      <w:r w:rsidR="00DB65B5" w:rsidRPr="00CB298B">
        <w:rPr>
          <w:color w:val="auto"/>
        </w:rPr>
        <w:t>o</w:t>
      </w:r>
      <w:r w:rsidR="00DB65B5" w:rsidRPr="00CB298B">
        <w:rPr>
          <w:color w:val="auto"/>
        </w:rPr>
        <w:t>wych oraz innych form wychowania przedszkolnego</w:t>
      </w:r>
      <w:r w:rsidR="00EF44AC" w:rsidRPr="00CB298B">
        <w:rPr>
          <w:color w:val="auto"/>
        </w:rPr>
        <w:t>;</w:t>
      </w:r>
    </w:p>
    <w:p w14:paraId="5E0095B5" w14:textId="158973EA" w:rsidR="00156ED7" w:rsidRPr="00CB298B" w:rsidRDefault="00091880" w:rsidP="00E2709A">
      <w:pPr>
        <w:pStyle w:val="OREpunktor"/>
        <w:rPr>
          <w:color w:val="auto"/>
        </w:rPr>
      </w:pPr>
      <w:r w:rsidRPr="00CB298B">
        <w:rPr>
          <w:color w:val="auto"/>
        </w:rPr>
        <w:t xml:space="preserve">Dane </w:t>
      </w:r>
      <w:r w:rsidR="00880FDD" w:rsidRPr="00CB298B">
        <w:rPr>
          <w:color w:val="auto"/>
        </w:rPr>
        <w:t>z raportów oświatowych opublikowanych w ostatnich latach</w:t>
      </w:r>
      <w:r w:rsidR="008D2868" w:rsidRPr="00CB298B">
        <w:rPr>
          <w:color w:val="auto"/>
        </w:rPr>
        <w:t xml:space="preserve">, </w:t>
      </w:r>
      <w:r w:rsidR="000F326E" w:rsidRPr="00CB298B">
        <w:rPr>
          <w:color w:val="auto"/>
        </w:rPr>
        <w:t xml:space="preserve">obejmujących </w:t>
      </w:r>
      <w:r w:rsidR="008D2868" w:rsidRPr="00CB298B">
        <w:rPr>
          <w:color w:val="auto"/>
        </w:rPr>
        <w:t>zagadnienia adekwatne do specyfiki przedszkola i wychowania przedszkolnego</w:t>
      </w:r>
      <w:r w:rsidR="002E62D1" w:rsidRPr="00CB298B">
        <w:rPr>
          <w:rStyle w:val="Odwoanieprzypisudolnego"/>
          <w:color w:val="auto"/>
        </w:rPr>
        <w:footnoteReference w:id="5"/>
      </w:r>
      <w:r w:rsidR="003210CE" w:rsidRPr="00CB298B">
        <w:rPr>
          <w:color w:val="auto"/>
        </w:rPr>
        <w:t>.</w:t>
      </w:r>
      <w:r w:rsidR="00156ED7" w:rsidRPr="00CB298B">
        <w:rPr>
          <w:color w:val="auto"/>
        </w:rPr>
        <w:t xml:space="preserve"> Osoba organizująca wspomaganie przedszkola w zakresie kształtowania </w:t>
      </w:r>
      <w:r w:rsidR="000F326E" w:rsidRPr="00CB298B">
        <w:rPr>
          <w:color w:val="auto"/>
        </w:rPr>
        <w:t xml:space="preserve">u dzieci </w:t>
      </w:r>
      <w:r w:rsidR="00156ED7" w:rsidRPr="00CB298B">
        <w:rPr>
          <w:color w:val="auto"/>
        </w:rPr>
        <w:t xml:space="preserve">kompetencji kluczowych oraz eksperci uczestniczący w procesie powinni </w:t>
      </w:r>
      <w:r w:rsidR="000F326E" w:rsidRPr="00CB298B">
        <w:rPr>
          <w:color w:val="auto"/>
        </w:rPr>
        <w:t>mieć</w:t>
      </w:r>
      <w:r w:rsidR="00156ED7" w:rsidRPr="00CB298B">
        <w:rPr>
          <w:color w:val="auto"/>
        </w:rPr>
        <w:t xml:space="preserve"> nie tylko wiedzę </w:t>
      </w:r>
      <w:r w:rsidR="000F326E" w:rsidRPr="00CB298B">
        <w:rPr>
          <w:color w:val="auto"/>
        </w:rPr>
        <w:t xml:space="preserve">na temat funkcjonowania placówki </w:t>
      </w:r>
      <w:r w:rsidR="00156ED7" w:rsidRPr="00CB298B">
        <w:rPr>
          <w:color w:val="auto"/>
        </w:rPr>
        <w:t>objętej wspomaganiem</w:t>
      </w:r>
      <w:r w:rsidR="000F326E" w:rsidRPr="00CB298B">
        <w:rPr>
          <w:color w:val="auto"/>
        </w:rPr>
        <w:t>,</w:t>
      </w:r>
      <w:r w:rsidR="00156ED7" w:rsidRPr="00CB298B">
        <w:rPr>
          <w:color w:val="auto"/>
        </w:rPr>
        <w:t xml:space="preserve"> ale ró</w:t>
      </w:r>
      <w:r w:rsidR="00156ED7" w:rsidRPr="00CB298B">
        <w:rPr>
          <w:color w:val="auto"/>
        </w:rPr>
        <w:t>w</w:t>
      </w:r>
      <w:r w:rsidR="00156ED7" w:rsidRPr="00CB298B">
        <w:rPr>
          <w:color w:val="auto"/>
        </w:rPr>
        <w:t xml:space="preserve">nież </w:t>
      </w:r>
      <w:r w:rsidR="000F326E" w:rsidRPr="00CB298B">
        <w:rPr>
          <w:color w:val="auto"/>
        </w:rPr>
        <w:t xml:space="preserve">na temat kontekstów </w:t>
      </w:r>
      <w:r w:rsidR="00156ED7" w:rsidRPr="00CB298B">
        <w:rPr>
          <w:color w:val="auto"/>
        </w:rPr>
        <w:t>wychowania przedszkolnego w Polsce, Europie i na świecie, znać podstawowe dane z dokumentów strategicznych wyznaczających cele krajowej polityki oświatowej i polityk europejskich oraz z raportów z badań edukacyjnych</w:t>
      </w:r>
      <w:r w:rsidR="00D30A0C" w:rsidRPr="00CB298B">
        <w:rPr>
          <w:color w:val="auto"/>
        </w:rPr>
        <w:t>;</w:t>
      </w:r>
    </w:p>
    <w:p w14:paraId="577C37F7" w14:textId="6DEB6F56" w:rsidR="00156ED7" w:rsidRPr="00CB298B" w:rsidRDefault="00091880" w:rsidP="00E2709A">
      <w:pPr>
        <w:pStyle w:val="OREpunktor"/>
        <w:rPr>
          <w:color w:val="auto"/>
        </w:rPr>
      </w:pPr>
      <w:r w:rsidRPr="00CB298B">
        <w:rPr>
          <w:color w:val="auto"/>
        </w:rPr>
        <w:t>S</w:t>
      </w:r>
      <w:r w:rsidR="00D30A0C" w:rsidRPr="00CB298B">
        <w:rPr>
          <w:color w:val="auto"/>
        </w:rPr>
        <w:t xml:space="preserve">zersze </w:t>
      </w:r>
      <w:r w:rsidR="00156ED7" w:rsidRPr="00CB298B">
        <w:rPr>
          <w:color w:val="auto"/>
        </w:rPr>
        <w:t xml:space="preserve">spojrzenie ułatwi np. przygotowany w 2014 r. przez Urząd Publikacji Unii Europejskiej raport </w:t>
      </w:r>
      <w:proofErr w:type="spellStart"/>
      <w:r w:rsidR="00156ED7" w:rsidRPr="00CB298B">
        <w:rPr>
          <w:color w:val="auto"/>
        </w:rPr>
        <w:t>Eurydice</w:t>
      </w:r>
      <w:proofErr w:type="spellEnd"/>
      <w:r w:rsidR="00156ED7" w:rsidRPr="00CB298B">
        <w:rPr>
          <w:color w:val="auto"/>
        </w:rPr>
        <w:t xml:space="preserve"> pt. </w:t>
      </w:r>
      <w:hyperlink r:id="rId19" w:history="1">
        <w:r w:rsidR="00156ED7" w:rsidRPr="00CB298B">
          <w:rPr>
            <w:rStyle w:val="Hipercze"/>
            <w:i/>
            <w:color w:val="auto"/>
          </w:rPr>
          <w:t>Kluczowe dane dotyczące wczesnej edukacji i</w:t>
        </w:r>
        <w:r w:rsidRPr="00CB298B">
          <w:rPr>
            <w:rStyle w:val="Hipercze"/>
            <w:i/>
            <w:color w:val="auto"/>
          </w:rPr>
          <w:t> </w:t>
        </w:r>
        <w:r w:rsidR="00156ED7" w:rsidRPr="00CB298B">
          <w:rPr>
            <w:rStyle w:val="Hipercze"/>
            <w:i/>
            <w:color w:val="auto"/>
          </w:rPr>
          <w:t>opieki w Europie</w:t>
        </w:r>
      </w:hyperlink>
      <w:r w:rsidR="00156ED7" w:rsidRPr="00CB298B">
        <w:rPr>
          <w:color w:val="auto"/>
        </w:rPr>
        <w:t xml:space="preserve">. Cenne informacje zamieszczane są na stronie organizacji UNICEF </w:t>
      </w:r>
      <w:hyperlink r:id="rId20" w:history="1">
        <w:r w:rsidR="00156ED7" w:rsidRPr="00CB298B">
          <w:rPr>
            <w:rStyle w:val="Hipercze"/>
            <w:color w:val="auto"/>
          </w:rPr>
          <w:t>Dzieci w Polsce</w:t>
        </w:r>
      </w:hyperlink>
      <w:r w:rsidR="00156ED7" w:rsidRPr="00CB298B">
        <w:rPr>
          <w:color w:val="auto"/>
        </w:rPr>
        <w:t xml:space="preserve"> (tu m.in. raport z 2016 r. pt. </w:t>
      </w:r>
      <w:hyperlink r:id="rId21" w:history="1">
        <w:r w:rsidR="00156ED7" w:rsidRPr="00CB298B">
          <w:rPr>
            <w:rStyle w:val="Hipercze"/>
            <w:i/>
            <w:color w:val="auto"/>
          </w:rPr>
          <w:t>Równe szanse dla dzieci: nierówności w zakresie warunków i jakości życia dzieci w krajach bogatych</w:t>
        </w:r>
      </w:hyperlink>
      <w:r w:rsidR="00156ED7" w:rsidRPr="00CB298B">
        <w:rPr>
          <w:color w:val="auto"/>
        </w:rPr>
        <w:t>). Str</w:t>
      </w:r>
      <w:r w:rsidR="00156ED7" w:rsidRPr="00CB298B">
        <w:rPr>
          <w:color w:val="auto"/>
        </w:rPr>
        <w:t>o</w:t>
      </w:r>
      <w:r w:rsidR="00156ED7" w:rsidRPr="00CB298B">
        <w:rPr>
          <w:color w:val="auto"/>
        </w:rPr>
        <w:t>na Fundacji Rozwoju Dzieci udostępnia publikację</w:t>
      </w:r>
      <w:r w:rsidRPr="00CB298B">
        <w:rPr>
          <w:color w:val="auto"/>
        </w:rPr>
        <w:t>:</w:t>
      </w:r>
      <w:r w:rsidR="00156ED7" w:rsidRPr="00CB298B">
        <w:rPr>
          <w:color w:val="auto"/>
        </w:rPr>
        <w:t xml:space="preserve"> </w:t>
      </w:r>
      <w:hyperlink r:id="rId22" w:history="1">
        <w:r w:rsidR="00156ED7" w:rsidRPr="00CB298B">
          <w:rPr>
            <w:rStyle w:val="Hipercze"/>
            <w:i/>
            <w:color w:val="auto"/>
          </w:rPr>
          <w:t>Edukacja małych dzieci. Sta</w:t>
        </w:r>
        <w:r w:rsidR="00156ED7" w:rsidRPr="00CB298B">
          <w:rPr>
            <w:rStyle w:val="Hipercze"/>
            <w:i/>
            <w:color w:val="auto"/>
          </w:rPr>
          <w:t>n</w:t>
        </w:r>
        <w:r w:rsidR="00156ED7" w:rsidRPr="00CB298B">
          <w:rPr>
            <w:rStyle w:val="Hipercze"/>
            <w:i/>
            <w:color w:val="auto"/>
          </w:rPr>
          <w:t>dardy, bariery, szanse</w:t>
        </w:r>
      </w:hyperlink>
      <w:r w:rsidR="005E35A0" w:rsidRPr="00CB298B">
        <w:rPr>
          <w:color w:val="auto"/>
        </w:rPr>
        <w:t>;</w:t>
      </w:r>
    </w:p>
    <w:p w14:paraId="537BD832" w14:textId="19FA55F3" w:rsidR="00156ED7" w:rsidRPr="00CB298B" w:rsidRDefault="005E35A0" w:rsidP="00C2569A">
      <w:pPr>
        <w:pStyle w:val="OREpunktor"/>
        <w:rPr>
          <w:color w:val="auto"/>
        </w:rPr>
      </w:pPr>
      <w:r w:rsidRPr="00CB298B">
        <w:rPr>
          <w:color w:val="auto"/>
        </w:rPr>
        <w:t>A</w:t>
      </w:r>
      <w:r w:rsidR="00D30A0C" w:rsidRPr="00CB298B">
        <w:rPr>
          <w:color w:val="auto"/>
        </w:rPr>
        <w:t xml:space="preserve">nalizy </w:t>
      </w:r>
      <w:r w:rsidR="00156ED7" w:rsidRPr="00CB298B">
        <w:rPr>
          <w:color w:val="auto"/>
        </w:rPr>
        <w:t xml:space="preserve">zawarte w raportach </w:t>
      </w:r>
      <w:hyperlink r:id="rId23" w:history="1">
        <w:r w:rsidR="00156ED7" w:rsidRPr="00CB298B">
          <w:rPr>
            <w:rStyle w:val="Hipercze"/>
            <w:i/>
            <w:color w:val="auto"/>
          </w:rPr>
          <w:t>Dane i wnioski z ewaluacji zewnętrznych</w:t>
        </w:r>
      </w:hyperlink>
      <w:r w:rsidR="00156ED7" w:rsidRPr="00CB298B">
        <w:rPr>
          <w:color w:val="auto"/>
        </w:rPr>
        <w:t xml:space="preserve"> pozwolą zapoznać się z mocnymi i słabymi stronami pracy polskich przedszkoli </w:t>
      </w:r>
      <w:r w:rsidR="00C81DDA" w:rsidRPr="00CB298B">
        <w:rPr>
          <w:color w:val="auto"/>
        </w:rPr>
        <w:t>odnosz</w:t>
      </w:r>
      <w:r w:rsidR="00C81DDA" w:rsidRPr="00CB298B">
        <w:rPr>
          <w:color w:val="auto"/>
        </w:rPr>
        <w:t>ą</w:t>
      </w:r>
      <w:r w:rsidR="00C81DDA" w:rsidRPr="00CB298B">
        <w:rPr>
          <w:color w:val="auto"/>
        </w:rPr>
        <w:t>cymi się do</w:t>
      </w:r>
      <w:r w:rsidR="00156ED7" w:rsidRPr="00CB298B">
        <w:rPr>
          <w:color w:val="auto"/>
        </w:rPr>
        <w:t xml:space="preserve"> spełniania wymagań państwa. Raporty Głównego Urzędu Statystyc</w:t>
      </w:r>
      <w:r w:rsidR="00156ED7" w:rsidRPr="00CB298B">
        <w:rPr>
          <w:color w:val="auto"/>
        </w:rPr>
        <w:t>z</w:t>
      </w:r>
      <w:r w:rsidR="00156ED7" w:rsidRPr="00CB298B">
        <w:rPr>
          <w:color w:val="auto"/>
        </w:rPr>
        <w:t xml:space="preserve">nego: </w:t>
      </w:r>
      <w:hyperlink r:id="rId24" w:history="1">
        <w:r w:rsidR="00156ED7" w:rsidRPr="00CB298B">
          <w:rPr>
            <w:rStyle w:val="Hipercze"/>
            <w:i/>
            <w:color w:val="auto"/>
          </w:rPr>
          <w:t>Oświata i wychowanie</w:t>
        </w:r>
      </w:hyperlink>
      <w:r w:rsidR="00156ED7" w:rsidRPr="00CB298B">
        <w:rPr>
          <w:color w:val="auto"/>
        </w:rPr>
        <w:t xml:space="preserve"> zawierają poza częścią tabelaryczną komentarz an</w:t>
      </w:r>
      <w:r w:rsidR="00156ED7" w:rsidRPr="00CB298B">
        <w:rPr>
          <w:color w:val="auto"/>
        </w:rPr>
        <w:t>a</w:t>
      </w:r>
      <w:r w:rsidR="00156ED7" w:rsidRPr="00CB298B">
        <w:rPr>
          <w:color w:val="auto"/>
        </w:rPr>
        <w:t xml:space="preserve">lityczny, a raport </w:t>
      </w:r>
      <w:hyperlink r:id="rId25" w:history="1">
        <w:r w:rsidR="00156ED7" w:rsidRPr="00CB298B">
          <w:rPr>
            <w:rStyle w:val="Hipercze"/>
            <w:i/>
            <w:color w:val="auto"/>
          </w:rPr>
          <w:t>Kapitał ludzki w Polsce w 2015 r.</w:t>
        </w:r>
        <w:r w:rsidR="00C81DDA" w:rsidRPr="00CB298B" w:rsidDel="00C81DDA">
          <w:rPr>
            <w:rStyle w:val="Hipercze"/>
            <w:color w:val="auto"/>
          </w:rPr>
          <w:t xml:space="preserve"> </w:t>
        </w:r>
      </w:hyperlink>
      <w:r w:rsidR="00156ED7" w:rsidRPr="00CB298B">
        <w:rPr>
          <w:color w:val="auto"/>
        </w:rPr>
        <w:t xml:space="preserve"> prezentuje wskaźniki pozwal</w:t>
      </w:r>
      <w:r w:rsidR="00156ED7" w:rsidRPr="00CB298B">
        <w:rPr>
          <w:color w:val="auto"/>
        </w:rPr>
        <w:t>a</w:t>
      </w:r>
      <w:r w:rsidR="00156ED7" w:rsidRPr="00CB298B">
        <w:rPr>
          <w:color w:val="auto"/>
        </w:rPr>
        <w:t>jące dostrzec rolę opieki nad najmłodszymi i wychowania przedszkolnego w ko</w:t>
      </w:r>
      <w:r w:rsidR="00156ED7" w:rsidRPr="00CB298B">
        <w:rPr>
          <w:color w:val="auto"/>
        </w:rPr>
        <w:t>n</w:t>
      </w:r>
      <w:r w:rsidR="00156ED7" w:rsidRPr="00CB298B">
        <w:rPr>
          <w:color w:val="auto"/>
        </w:rPr>
        <w:t>tekście „wiedzy, umiejętności, zdolności oraz innych</w:t>
      </w:r>
      <w:r w:rsidR="00BB0306" w:rsidRPr="00CB298B">
        <w:rPr>
          <w:color w:val="auto"/>
        </w:rPr>
        <w:t xml:space="preserve"> </w:t>
      </w:r>
      <w:r w:rsidR="00156ED7" w:rsidRPr="00CB298B">
        <w:rPr>
          <w:color w:val="auto"/>
        </w:rPr>
        <w:t>właściwych jednostce atryb</w:t>
      </w:r>
      <w:r w:rsidR="00156ED7" w:rsidRPr="00CB298B">
        <w:rPr>
          <w:color w:val="auto"/>
        </w:rPr>
        <w:t>u</w:t>
      </w:r>
      <w:r w:rsidR="00156ED7" w:rsidRPr="00CB298B">
        <w:rPr>
          <w:color w:val="auto"/>
        </w:rPr>
        <w:t>tów ułatwiających tworzenie osobistego, społecznego oraz ekonomicznego dobr</w:t>
      </w:r>
      <w:r w:rsidR="00156ED7" w:rsidRPr="00CB298B">
        <w:rPr>
          <w:color w:val="auto"/>
        </w:rPr>
        <w:t>o</w:t>
      </w:r>
      <w:r w:rsidR="00156ED7" w:rsidRPr="00CB298B">
        <w:rPr>
          <w:color w:val="auto"/>
        </w:rPr>
        <w:lastRenderedPageBreak/>
        <w:t>stanu</w:t>
      </w:r>
      <w:r w:rsidR="00156ED7" w:rsidRPr="00CB298B">
        <w:rPr>
          <w:rStyle w:val="Odwoanieprzypisudolnego"/>
          <w:color w:val="auto"/>
        </w:rPr>
        <w:footnoteReference w:id="6"/>
      </w:r>
      <w:r w:rsidR="00156ED7" w:rsidRPr="00CB298B">
        <w:rPr>
          <w:color w:val="auto"/>
        </w:rPr>
        <w:t>”</w:t>
      </w:r>
      <w:r w:rsidR="00170D9B" w:rsidRPr="00CB298B">
        <w:rPr>
          <w:color w:val="auto"/>
        </w:rPr>
        <w:t xml:space="preserve">. </w:t>
      </w:r>
      <w:r w:rsidR="00156ED7" w:rsidRPr="00CB298B">
        <w:rPr>
          <w:color w:val="auto"/>
        </w:rPr>
        <w:t>Publikacja Instytutu Badań Edukacyjnych z</w:t>
      </w:r>
      <w:r w:rsidR="00BB0306" w:rsidRPr="00CB298B">
        <w:rPr>
          <w:color w:val="auto"/>
        </w:rPr>
        <w:t> </w:t>
      </w:r>
      <w:r w:rsidR="00156ED7" w:rsidRPr="00CB298B">
        <w:rPr>
          <w:color w:val="auto"/>
        </w:rPr>
        <w:t xml:space="preserve">2015 r. pt. </w:t>
      </w:r>
      <w:hyperlink r:id="rId26" w:history="1">
        <w:r w:rsidR="00156ED7" w:rsidRPr="00CB298B">
          <w:rPr>
            <w:rStyle w:val="Hipercze"/>
            <w:i/>
            <w:color w:val="auto"/>
          </w:rPr>
          <w:t>Regionalne uw</w:t>
        </w:r>
        <w:r w:rsidR="00156ED7" w:rsidRPr="00CB298B">
          <w:rPr>
            <w:rStyle w:val="Hipercze"/>
            <w:i/>
            <w:color w:val="auto"/>
          </w:rPr>
          <w:t>a</w:t>
        </w:r>
        <w:r w:rsidR="00156ED7" w:rsidRPr="00CB298B">
          <w:rPr>
            <w:rStyle w:val="Hipercze"/>
            <w:i/>
            <w:color w:val="auto"/>
          </w:rPr>
          <w:t>runkowania decyzji edukacyjnych – wybrane aspekty</w:t>
        </w:r>
      </w:hyperlink>
      <w:r w:rsidR="00156ED7" w:rsidRPr="00CB298B">
        <w:rPr>
          <w:color w:val="auto"/>
        </w:rPr>
        <w:t xml:space="preserve"> przedstawia analizę zróżn</w:t>
      </w:r>
      <w:r w:rsidR="00156ED7" w:rsidRPr="00CB298B">
        <w:rPr>
          <w:color w:val="auto"/>
        </w:rPr>
        <w:t>i</w:t>
      </w:r>
      <w:r w:rsidR="00156ED7" w:rsidRPr="00CB298B">
        <w:rPr>
          <w:color w:val="auto"/>
        </w:rPr>
        <w:t xml:space="preserve">cowania wojewódzkiego </w:t>
      </w:r>
      <w:r w:rsidR="00ED390C" w:rsidRPr="00CB298B">
        <w:rPr>
          <w:color w:val="auto"/>
        </w:rPr>
        <w:t>w odniesieniu do</w:t>
      </w:r>
      <w:r w:rsidR="00156ED7" w:rsidRPr="00CB298B">
        <w:rPr>
          <w:color w:val="auto"/>
        </w:rPr>
        <w:t xml:space="preserve"> </w:t>
      </w:r>
      <w:r w:rsidR="00ED390C" w:rsidRPr="00CB298B">
        <w:rPr>
          <w:color w:val="auto"/>
        </w:rPr>
        <w:t xml:space="preserve">uczestnictwa </w:t>
      </w:r>
      <w:r w:rsidR="00156ED7" w:rsidRPr="00CB298B">
        <w:rPr>
          <w:color w:val="auto"/>
        </w:rPr>
        <w:t>dzieci w różnego typu z</w:t>
      </w:r>
      <w:r w:rsidR="00156ED7" w:rsidRPr="00CB298B">
        <w:rPr>
          <w:color w:val="auto"/>
        </w:rPr>
        <w:t>a</w:t>
      </w:r>
      <w:r w:rsidR="00156ED7" w:rsidRPr="00CB298B">
        <w:rPr>
          <w:color w:val="auto"/>
        </w:rPr>
        <w:t xml:space="preserve">jęciach dodatkowych, dostępu i celu korzystania z </w:t>
      </w:r>
      <w:proofErr w:type="spellStart"/>
      <w:r w:rsidR="00ED390C" w:rsidRPr="00CB298B">
        <w:rPr>
          <w:color w:val="auto"/>
        </w:rPr>
        <w:t>internetu</w:t>
      </w:r>
      <w:proofErr w:type="spellEnd"/>
      <w:r w:rsidR="00156ED7" w:rsidRPr="00CB298B">
        <w:rPr>
          <w:color w:val="auto"/>
        </w:rPr>
        <w:t>, dostępu do dóbr po</w:t>
      </w:r>
      <w:r w:rsidR="00156ED7" w:rsidRPr="00CB298B">
        <w:rPr>
          <w:color w:val="auto"/>
        </w:rPr>
        <w:t>d</w:t>
      </w:r>
      <w:r w:rsidR="00156ED7" w:rsidRPr="00CB298B">
        <w:rPr>
          <w:color w:val="auto"/>
        </w:rPr>
        <w:t xml:space="preserve">stawowych </w:t>
      </w:r>
      <w:r w:rsidR="00ED390C" w:rsidRPr="00CB298B">
        <w:rPr>
          <w:color w:val="auto"/>
        </w:rPr>
        <w:t>itp.</w:t>
      </w:r>
      <w:r w:rsidR="00156ED7" w:rsidRPr="00CB298B">
        <w:rPr>
          <w:color w:val="auto"/>
        </w:rPr>
        <w:t xml:space="preserve"> </w:t>
      </w:r>
    </w:p>
    <w:p w14:paraId="43FB826A" w14:textId="7C1B3B16" w:rsidR="00E7705E" w:rsidRDefault="00156ED7" w:rsidP="00C2569A">
      <w:pPr>
        <w:pStyle w:val="OREpunktor"/>
        <w:numPr>
          <w:ilvl w:val="0"/>
          <w:numId w:val="0"/>
        </w:numPr>
        <w:ind w:left="714"/>
        <w:rPr>
          <w:color w:val="auto"/>
        </w:rPr>
      </w:pPr>
      <w:r w:rsidRPr="00CB298B">
        <w:rPr>
          <w:color w:val="auto"/>
        </w:rPr>
        <w:t xml:space="preserve">W raportach z badań prowadzonych przez różne podmioty można znaleźć </w:t>
      </w:r>
      <w:r w:rsidRPr="00CB298B">
        <w:rPr>
          <w:b/>
          <w:color w:val="auto"/>
        </w:rPr>
        <w:t>info</w:t>
      </w:r>
      <w:r w:rsidRPr="00CB298B">
        <w:rPr>
          <w:b/>
          <w:color w:val="auto"/>
        </w:rPr>
        <w:t>r</w:t>
      </w:r>
      <w:r w:rsidRPr="00CB298B">
        <w:rPr>
          <w:b/>
          <w:color w:val="auto"/>
        </w:rPr>
        <w:t xml:space="preserve">macje </w:t>
      </w:r>
      <w:r w:rsidR="007531F5" w:rsidRPr="00CB298B">
        <w:rPr>
          <w:b/>
          <w:color w:val="auto"/>
        </w:rPr>
        <w:t>na temat</w:t>
      </w:r>
      <w:r w:rsidRPr="00CB298B">
        <w:rPr>
          <w:b/>
          <w:color w:val="auto"/>
        </w:rPr>
        <w:t xml:space="preserve"> rozwijania konkretnych kompetencji kluczowych</w:t>
      </w:r>
      <w:r w:rsidRPr="00CB298B">
        <w:rPr>
          <w:color w:val="auto"/>
        </w:rPr>
        <w:t>. Zagadni</w:t>
      </w:r>
      <w:r w:rsidRPr="00CB298B">
        <w:rPr>
          <w:color w:val="auto"/>
        </w:rPr>
        <w:t>e</w:t>
      </w:r>
      <w:r w:rsidRPr="00CB298B">
        <w:rPr>
          <w:color w:val="auto"/>
        </w:rPr>
        <w:t xml:space="preserve">nia dotyczące kontaktu dzieci w wieku przedszkolnym z technologiami cyfrowymi, informacje o e-kompetencjach </w:t>
      </w:r>
      <w:r w:rsidR="00E7705E" w:rsidRPr="00CB298B">
        <w:rPr>
          <w:color w:val="auto"/>
        </w:rPr>
        <w:t>nauczyciel</w:t>
      </w:r>
      <w:r w:rsidR="00E7705E">
        <w:rPr>
          <w:color w:val="auto"/>
        </w:rPr>
        <w:t>i</w:t>
      </w:r>
      <w:r w:rsidR="00E7705E" w:rsidRPr="00CB298B">
        <w:rPr>
          <w:color w:val="auto"/>
        </w:rPr>
        <w:t xml:space="preserve"> </w:t>
      </w:r>
      <w:r w:rsidRPr="00CB298B">
        <w:rPr>
          <w:color w:val="auto"/>
        </w:rPr>
        <w:t xml:space="preserve">przedszkolnych i dzieci w wieku </w:t>
      </w:r>
      <w:r w:rsidR="000B2560" w:rsidRPr="00CB298B">
        <w:rPr>
          <w:color w:val="auto"/>
        </w:rPr>
        <w:t>od trzech do pięciu</w:t>
      </w:r>
      <w:r w:rsidRPr="00CB298B">
        <w:rPr>
          <w:color w:val="auto"/>
        </w:rPr>
        <w:t xml:space="preserve"> lat oraz o codziennych </w:t>
      </w:r>
      <w:proofErr w:type="spellStart"/>
      <w:r w:rsidRPr="00CB298B">
        <w:rPr>
          <w:color w:val="auto"/>
        </w:rPr>
        <w:t>zachowaniach</w:t>
      </w:r>
      <w:proofErr w:type="spellEnd"/>
      <w:r w:rsidRPr="00CB298B">
        <w:rPr>
          <w:color w:val="auto"/>
        </w:rPr>
        <w:t xml:space="preserve"> dzieci, które </w:t>
      </w:r>
      <w:r w:rsidR="000B2560" w:rsidRPr="00CB298B">
        <w:rPr>
          <w:color w:val="auto"/>
        </w:rPr>
        <w:t>korzystają z </w:t>
      </w:r>
      <w:r w:rsidRPr="00CB298B">
        <w:rPr>
          <w:color w:val="auto"/>
        </w:rPr>
        <w:t>nowych technologii w domu</w:t>
      </w:r>
      <w:r w:rsidR="00E7705E">
        <w:rPr>
          <w:color w:val="auto"/>
        </w:rPr>
        <w:t>,</w:t>
      </w:r>
      <w:r w:rsidRPr="00CB298B">
        <w:rPr>
          <w:color w:val="auto"/>
        </w:rPr>
        <w:t xml:space="preserve"> </w:t>
      </w:r>
      <w:r w:rsidR="000B2560" w:rsidRPr="00CB298B">
        <w:rPr>
          <w:color w:val="auto"/>
        </w:rPr>
        <w:t xml:space="preserve">można </w:t>
      </w:r>
      <w:r w:rsidRPr="00CB298B">
        <w:rPr>
          <w:color w:val="auto"/>
        </w:rPr>
        <w:t>znaleźć w raportach z pionierskich badań programu Mistrzowie Kodowania Junior, realizowanego przez Samsung Electr</w:t>
      </w:r>
      <w:r w:rsidRPr="00CB298B">
        <w:rPr>
          <w:color w:val="auto"/>
        </w:rPr>
        <w:t>o</w:t>
      </w:r>
      <w:r w:rsidRPr="00CB298B">
        <w:rPr>
          <w:color w:val="auto"/>
        </w:rPr>
        <w:t xml:space="preserve">nics Polska w 18 w przedszkolach </w:t>
      </w:r>
      <w:hyperlink r:id="rId27" w:history="1">
        <w:r w:rsidRPr="00CB298B">
          <w:rPr>
            <w:rStyle w:val="Hipercze"/>
            <w:i/>
            <w:color w:val="auto"/>
          </w:rPr>
          <w:t>(Mistrzowie Kodowania Junior. Raport otwarcia</w:t>
        </w:r>
      </w:hyperlink>
      <w:r w:rsidRPr="00CB298B">
        <w:rPr>
          <w:color w:val="auto"/>
        </w:rPr>
        <w:t xml:space="preserve"> oraz </w:t>
      </w:r>
      <w:hyperlink r:id="rId28" w:history="1">
        <w:r w:rsidRPr="00CB298B">
          <w:rPr>
            <w:rStyle w:val="Hipercze"/>
            <w:i/>
            <w:color w:val="auto"/>
          </w:rPr>
          <w:t>Mistrzowie Kodowania Junior. Raport z badań</w:t>
        </w:r>
      </w:hyperlink>
      <w:r w:rsidRPr="00CB298B">
        <w:rPr>
          <w:color w:val="auto"/>
        </w:rPr>
        <w:t>). Badania jakościowe i ilości</w:t>
      </w:r>
      <w:r w:rsidRPr="00CB298B">
        <w:rPr>
          <w:color w:val="auto"/>
        </w:rPr>
        <w:t>o</w:t>
      </w:r>
      <w:r w:rsidRPr="00CB298B">
        <w:rPr>
          <w:color w:val="auto"/>
        </w:rPr>
        <w:t>we służyły rozpoznaniu możliwości oraz ewentualnych ograniczeń programu i</w:t>
      </w:r>
      <w:r w:rsidR="000B2560" w:rsidRPr="00CB298B">
        <w:rPr>
          <w:color w:val="auto"/>
        </w:rPr>
        <w:t xml:space="preserve"> określeniu </w:t>
      </w:r>
      <w:r w:rsidRPr="00CB298B">
        <w:rPr>
          <w:color w:val="auto"/>
        </w:rPr>
        <w:t xml:space="preserve">rekomendacji. </w:t>
      </w:r>
      <w:r w:rsidR="000B2560" w:rsidRPr="00CB298B">
        <w:rPr>
          <w:color w:val="auto"/>
        </w:rPr>
        <w:t xml:space="preserve">Dowiodły </w:t>
      </w:r>
      <w:r w:rsidRPr="00CB298B">
        <w:rPr>
          <w:color w:val="auto"/>
        </w:rPr>
        <w:t>na przykład, że nie tylko dzieci osiągną k</w:t>
      </w:r>
      <w:r w:rsidRPr="00CB298B">
        <w:rPr>
          <w:color w:val="auto"/>
        </w:rPr>
        <w:t>o</w:t>
      </w:r>
      <w:r w:rsidRPr="00CB298B">
        <w:rPr>
          <w:color w:val="auto"/>
        </w:rPr>
        <w:t>rzyści z uczestnictwa w programie – skorzystają na tym też placówki przedszko</w:t>
      </w:r>
      <w:r w:rsidRPr="00CB298B">
        <w:rPr>
          <w:color w:val="auto"/>
        </w:rPr>
        <w:t>l</w:t>
      </w:r>
      <w:r w:rsidRPr="00CB298B">
        <w:rPr>
          <w:color w:val="auto"/>
        </w:rPr>
        <w:t xml:space="preserve">ne, nauczyciele i rodzice. </w:t>
      </w:r>
    </w:p>
    <w:p w14:paraId="5121CB5B" w14:textId="22C6E617" w:rsidR="00156ED7" w:rsidRPr="00CB298B" w:rsidRDefault="00156ED7" w:rsidP="00C2569A">
      <w:pPr>
        <w:pStyle w:val="OREpunktor"/>
        <w:numPr>
          <w:ilvl w:val="0"/>
          <w:numId w:val="0"/>
        </w:numPr>
        <w:ind w:left="714"/>
        <w:rPr>
          <w:color w:val="auto"/>
        </w:rPr>
      </w:pPr>
      <w:r w:rsidRPr="00CB298B">
        <w:rPr>
          <w:color w:val="auto"/>
        </w:rPr>
        <w:t xml:space="preserve">Dodatkowych danych dostarczają inne publikacje: </w:t>
      </w:r>
      <w:hyperlink r:id="rId29" w:history="1">
        <w:r w:rsidRPr="00CB298B">
          <w:rPr>
            <w:rStyle w:val="Hipercze"/>
            <w:i/>
            <w:color w:val="auto"/>
          </w:rPr>
          <w:t>Rodzice i dzieci wobec zagr</w:t>
        </w:r>
        <w:r w:rsidRPr="00CB298B">
          <w:rPr>
            <w:rStyle w:val="Hipercze"/>
            <w:i/>
            <w:color w:val="auto"/>
          </w:rPr>
          <w:t>o</w:t>
        </w:r>
        <w:r w:rsidRPr="00CB298B">
          <w:rPr>
            <w:rStyle w:val="Hipercze"/>
            <w:i/>
            <w:color w:val="auto"/>
          </w:rPr>
          <w:t>żeń</w:t>
        </w:r>
        <w:r w:rsidR="001B4E63" w:rsidRPr="00CB298B">
          <w:rPr>
            <w:rStyle w:val="Hipercze"/>
            <w:i/>
            <w:color w:val="auto"/>
          </w:rPr>
          <w:t xml:space="preserve"> dzieci</w:t>
        </w:r>
        <w:r w:rsidRPr="00CB298B">
          <w:rPr>
            <w:rStyle w:val="Hipercze"/>
            <w:i/>
            <w:color w:val="auto"/>
          </w:rPr>
          <w:t xml:space="preserve"> w Internecie</w:t>
        </w:r>
      </w:hyperlink>
      <w:r w:rsidRPr="00CB298B">
        <w:rPr>
          <w:color w:val="auto"/>
        </w:rPr>
        <w:t xml:space="preserve"> (raport z badania przygotowany w 2016 r. przez TNS Po</w:t>
      </w:r>
      <w:r w:rsidRPr="00CB298B">
        <w:rPr>
          <w:color w:val="auto"/>
        </w:rPr>
        <w:t>l</w:t>
      </w:r>
      <w:r w:rsidRPr="00CB298B">
        <w:rPr>
          <w:color w:val="auto"/>
        </w:rPr>
        <w:t>ska S.A. na zlecenie Orange Polska we współpracy z</w:t>
      </w:r>
      <w:r w:rsidR="001B4E63" w:rsidRPr="00CB298B">
        <w:rPr>
          <w:color w:val="auto"/>
        </w:rPr>
        <w:t> </w:t>
      </w:r>
      <w:r w:rsidRPr="00CB298B">
        <w:rPr>
          <w:color w:val="auto"/>
        </w:rPr>
        <w:t xml:space="preserve">Fundacją Orange i Fundacją Dajemy Dzieciom Siłę) </w:t>
      </w:r>
      <w:r w:rsidR="001B4E63" w:rsidRPr="00CB298B">
        <w:rPr>
          <w:color w:val="auto"/>
        </w:rPr>
        <w:t xml:space="preserve">oraz </w:t>
      </w:r>
      <w:r w:rsidRPr="00CB298B">
        <w:rPr>
          <w:color w:val="auto"/>
        </w:rPr>
        <w:t xml:space="preserve">wyniki badań </w:t>
      </w:r>
      <w:hyperlink r:id="rId30" w:history="1">
        <w:r w:rsidRPr="00CB298B">
          <w:rPr>
            <w:rStyle w:val="Hipercze"/>
            <w:i/>
            <w:color w:val="auto"/>
          </w:rPr>
          <w:t>Korzystanie z urządzeń mobilnych przez małe dzieci w Polsce</w:t>
        </w:r>
      </w:hyperlink>
      <w:r w:rsidRPr="00CB298B">
        <w:rPr>
          <w:i/>
          <w:color w:val="auto"/>
        </w:rPr>
        <w:t xml:space="preserve"> </w:t>
      </w:r>
      <w:r w:rsidRPr="00CB298B">
        <w:rPr>
          <w:color w:val="auto"/>
        </w:rPr>
        <w:t>(Fundacja Dzieci Niczyje, 2015).</w:t>
      </w:r>
      <w:r w:rsidR="009B1445" w:rsidRPr="00CB298B">
        <w:rPr>
          <w:color w:val="auto"/>
        </w:rPr>
        <w:t xml:space="preserve"> </w:t>
      </w:r>
      <w:r w:rsidR="001B4E63" w:rsidRPr="00CB298B">
        <w:rPr>
          <w:color w:val="auto"/>
        </w:rPr>
        <w:t>Dla osób</w:t>
      </w:r>
      <w:r w:rsidRPr="00CB298B">
        <w:rPr>
          <w:color w:val="auto"/>
        </w:rPr>
        <w:t xml:space="preserve"> </w:t>
      </w:r>
      <w:r w:rsidR="001B4E63" w:rsidRPr="00CB298B">
        <w:rPr>
          <w:color w:val="auto"/>
        </w:rPr>
        <w:t xml:space="preserve">wspomagających </w:t>
      </w:r>
      <w:r w:rsidRPr="00CB298B">
        <w:rPr>
          <w:color w:val="auto"/>
        </w:rPr>
        <w:t>przedszkole skupione na rozwijaniu kompetencji porozumiewania się w języku o</w:t>
      </w:r>
      <w:r w:rsidRPr="00CB298B">
        <w:rPr>
          <w:color w:val="auto"/>
        </w:rPr>
        <w:t>j</w:t>
      </w:r>
      <w:r w:rsidRPr="00CB298B">
        <w:rPr>
          <w:color w:val="auto"/>
        </w:rPr>
        <w:t xml:space="preserve">czystym przydatny może się okazać </w:t>
      </w:r>
      <w:hyperlink r:id="rId31" w:history="1">
        <w:r w:rsidRPr="00CB298B">
          <w:rPr>
            <w:rStyle w:val="Hipercze"/>
            <w:i/>
            <w:color w:val="auto"/>
          </w:rPr>
          <w:t>Raport z</w:t>
        </w:r>
        <w:r w:rsidR="001B4E63" w:rsidRPr="00CB298B">
          <w:rPr>
            <w:rStyle w:val="Hipercze"/>
            <w:i/>
            <w:color w:val="auto"/>
          </w:rPr>
          <w:t> </w:t>
        </w:r>
        <w:r w:rsidRPr="00CB298B">
          <w:rPr>
            <w:rStyle w:val="Hipercze"/>
            <w:i/>
            <w:color w:val="auto"/>
          </w:rPr>
          <w:t>badania rezultatów programu „Cz</w:t>
        </w:r>
        <w:r w:rsidRPr="00CB298B">
          <w:rPr>
            <w:rStyle w:val="Hipercze"/>
            <w:i/>
            <w:color w:val="auto"/>
          </w:rPr>
          <w:t>y</w:t>
        </w:r>
        <w:r w:rsidRPr="00CB298B">
          <w:rPr>
            <w:rStyle w:val="Hipercze"/>
            <w:i/>
            <w:color w:val="auto"/>
          </w:rPr>
          <w:t>tające szkoły” i „Czytające przedszkola</w:t>
        </w:r>
      </w:hyperlink>
      <w:r w:rsidRPr="00CB298B">
        <w:rPr>
          <w:color w:val="auto"/>
        </w:rPr>
        <w:t xml:space="preserve">. </w:t>
      </w:r>
    </w:p>
    <w:p w14:paraId="7C109E3D" w14:textId="3BB6BD25" w:rsidR="00433371" w:rsidRPr="00CB298B" w:rsidRDefault="00433371" w:rsidP="00C2569A">
      <w:pPr>
        <w:pStyle w:val="OREnormalny"/>
        <w:rPr>
          <w:color w:val="auto"/>
        </w:rPr>
      </w:pPr>
      <w:r w:rsidRPr="00CB298B">
        <w:rPr>
          <w:color w:val="auto"/>
        </w:rPr>
        <w:t xml:space="preserve">Źródłem dodatkowej wiedzy </w:t>
      </w:r>
      <w:r w:rsidR="000519D0" w:rsidRPr="00CB298B">
        <w:rPr>
          <w:color w:val="auto"/>
        </w:rPr>
        <w:t xml:space="preserve">na temat </w:t>
      </w:r>
      <w:r w:rsidRPr="00CB298B">
        <w:rPr>
          <w:color w:val="auto"/>
        </w:rPr>
        <w:t>specyfi</w:t>
      </w:r>
      <w:r w:rsidR="000519D0" w:rsidRPr="00CB298B">
        <w:rPr>
          <w:color w:val="auto"/>
        </w:rPr>
        <w:t>ki</w:t>
      </w:r>
      <w:r w:rsidRPr="00CB298B">
        <w:rPr>
          <w:color w:val="auto"/>
        </w:rPr>
        <w:t xml:space="preserve"> wychowania przedszkolnego oraz </w:t>
      </w:r>
      <w:r w:rsidR="000519D0" w:rsidRPr="00CB298B">
        <w:rPr>
          <w:color w:val="auto"/>
        </w:rPr>
        <w:t>spos</w:t>
      </w:r>
      <w:r w:rsidR="000519D0" w:rsidRPr="00CB298B">
        <w:rPr>
          <w:color w:val="auto"/>
        </w:rPr>
        <w:t>o</w:t>
      </w:r>
      <w:r w:rsidR="000519D0" w:rsidRPr="00CB298B">
        <w:rPr>
          <w:color w:val="auto"/>
        </w:rPr>
        <w:t xml:space="preserve">bów </w:t>
      </w:r>
      <w:r w:rsidRPr="00CB298B">
        <w:rPr>
          <w:color w:val="auto"/>
        </w:rPr>
        <w:t xml:space="preserve">rozwijania kompetencji kluczowych </w:t>
      </w:r>
      <w:r w:rsidR="00FC645E" w:rsidRPr="00CB298B">
        <w:rPr>
          <w:color w:val="auto"/>
        </w:rPr>
        <w:t xml:space="preserve">u </w:t>
      </w:r>
      <w:r w:rsidRPr="00CB298B">
        <w:rPr>
          <w:color w:val="auto"/>
        </w:rPr>
        <w:t>najmłodszych dzieci będą dla osób zaangaż</w:t>
      </w:r>
      <w:r w:rsidRPr="00CB298B">
        <w:rPr>
          <w:color w:val="auto"/>
        </w:rPr>
        <w:t>o</w:t>
      </w:r>
      <w:r w:rsidRPr="00CB298B">
        <w:rPr>
          <w:color w:val="auto"/>
        </w:rPr>
        <w:t>wanych w organizację i prowadzenie wspomagania przedszkola</w:t>
      </w:r>
      <w:r w:rsidR="00FC645E" w:rsidRPr="00CB298B">
        <w:rPr>
          <w:color w:val="auto"/>
        </w:rPr>
        <w:t xml:space="preserve"> opracowania</w:t>
      </w:r>
      <w:r w:rsidRPr="00CB298B">
        <w:rPr>
          <w:color w:val="auto"/>
        </w:rPr>
        <w:t xml:space="preserve"> rekome</w:t>
      </w:r>
      <w:r w:rsidRPr="00CB298B">
        <w:rPr>
          <w:color w:val="auto"/>
        </w:rPr>
        <w:t>n</w:t>
      </w:r>
      <w:r w:rsidRPr="00CB298B">
        <w:rPr>
          <w:color w:val="auto"/>
        </w:rPr>
        <w:t xml:space="preserve">dowane w </w:t>
      </w:r>
      <w:r w:rsidR="00FC645E" w:rsidRPr="00CB298B">
        <w:rPr>
          <w:color w:val="auto"/>
        </w:rPr>
        <w:t>bibliografii.</w:t>
      </w:r>
    </w:p>
    <w:p w14:paraId="0446C561" w14:textId="6D395927" w:rsidR="004A702F" w:rsidRPr="00CB298B" w:rsidRDefault="00CC017D" w:rsidP="00C2569A">
      <w:pPr>
        <w:pStyle w:val="OREnormalny"/>
        <w:rPr>
          <w:color w:val="auto"/>
        </w:rPr>
      </w:pPr>
      <w:r>
        <w:rPr>
          <w:color w:val="auto"/>
        </w:rPr>
        <w:t>Niniejsze m</w:t>
      </w:r>
      <w:r w:rsidR="00922B82" w:rsidRPr="00CB298B">
        <w:rPr>
          <w:color w:val="auto"/>
        </w:rPr>
        <w:t>ateriał</w:t>
      </w:r>
      <w:r>
        <w:rPr>
          <w:color w:val="auto"/>
        </w:rPr>
        <w:t>y</w:t>
      </w:r>
      <w:r w:rsidR="00922B82" w:rsidRPr="00CB298B">
        <w:rPr>
          <w:color w:val="auto"/>
        </w:rPr>
        <w:t xml:space="preserve"> </w:t>
      </w:r>
      <w:r w:rsidRPr="00CB298B">
        <w:rPr>
          <w:color w:val="auto"/>
        </w:rPr>
        <w:t>pomocnicz</w:t>
      </w:r>
      <w:r>
        <w:rPr>
          <w:color w:val="auto"/>
        </w:rPr>
        <w:t>e</w:t>
      </w:r>
      <w:r w:rsidRPr="00CB298B">
        <w:rPr>
          <w:color w:val="auto"/>
        </w:rPr>
        <w:t xml:space="preserve"> </w:t>
      </w:r>
      <w:r>
        <w:rPr>
          <w:color w:val="auto"/>
        </w:rPr>
        <w:t>służą</w:t>
      </w:r>
      <w:r w:rsidRPr="00CB298B">
        <w:rPr>
          <w:color w:val="auto"/>
        </w:rPr>
        <w:t xml:space="preserve"> przedstawieni</w:t>
      </w:r>
      <w:r>
        <w:rPr>
          <w:color w:val="auto"/>
        </w:rPr>
        <w:t>u</w:t>
      </w:r>
      <w:r w:rsidRPr="00CB298B">
        <w:rPr>
          <w:color w:val="auto"/>
        </w:rPr>
        <w:t xml:space="preserve"> </w:t>
      </w:r>
      <w:r w:rsidR="00B63126" w:rsidRPr="00CB298B">
        <w:rPr>
          <w:color w:val="auto"/>
        </w:rPr>
        <w:t>kreatywnych, innowacyjnych ro</w:t>
      </w:r>
      <w:r w:rsidR="00B63126" w:rsidRPr="00CB298B">
        <w:rPr>
          <w:color w:val="auto"/>
        </w:rPr>
        <w:t>z</w:t>
      </w:r>
      <w:r w:rsidR="00B63126" w:rsidRPr="00CB298B">
        <w:rPr>
          <w:color w:val="auto"/>
        </w:rPr>
        <w:t>wiązań w</w:t>
      </w:r>
      <w:r>
        <w:rPr>
          <w:color w:val="auto"/>
        </w:rPr>
        <w:t> </w:t>
      </w:r>
      <w:r w:rsidR="00B63126" w:rsidRPr="00CB298B">
        <w:rPr>
          <w:color w:val="auto"/>
        </w:rPr>
        <w:t>pracy przedszkoli</w:t>
      </w:r>
      <w:r w:rsidR="004A702F" w:rsidRPr="00CB298B">
        <w:rPr>
          <w:color w:val="auto"/>
        </w:rPr>
        <w:t xml:space="preserve"> jako efektów działań nauczycieli</w:t>
      </w:r>
      <w:r w:rsidR="00C31D1D" w:rsidRPr="00CB298B">
        <w:rPr>
          <w:color w:val="auto"/>
        </w:rPr>
        <w:t xml:space="preserve"> – </w:t>
      </w:r>
      <w:r w:rsidR="00F91CBD" w:rsidRPr="00CB298B">
        <w:rPr>
          <w:color w:val="auto"/>
        </w:rPr>
        <w:t xml:space="preserve">innowacyjnych jednostek </w:t>
      </w:r>
      <w:r w:rsidR="00F91CBD" w:rsidRPr="00CB298B">
        <w:rPr>
          <w:color w:val="auto"/>
        </w:rPr>
        <w:lastRenderedPageBreak/>
        <w:t xml:space="preserve">pracujących nad rozwijaniem </w:t>
      </w:r>
      <w:r w:rsidR="00E158D6" w:rsidRPr="00CB298B">
        <w:rPr>
          <w:color w:val="auto"/>
        </w:rPr>
        <w:t xml:space="preserve">u dzieci </w:t>
      </w:r>
      <w:r w:rsidR="00F91CBD" w:rsidRPr="00CB298B">
        <w:rPr>
          <w:color w:val="auto"/>
        </w:rPr>
        <w:t xml:space="preserve">kompetencji kluczowych. Osoby wspomagające przedszkola i trenerzy uczestniczący w procesie wspomagania powinni dążyć do </w:t>
      </w:r>
      <w:r w:rsidR="00F91CBD" w:rsidRPr="00CB298B">
        <w:rPr>
          <w:b/>
          <w:color w:val="auto"/>
        </w:rPr>
        <w:t>odkr</w:t>
      </w:r>
      <w:r w:rsidR="00F91CBD" w:rsidRPr="00CB298B">
        <w:rPr>
          <w:b/>
          <w:color w:val="auto"/>
        </w:rPr>
        <w:t>y</w:t>
      </w:r>
      <w:r w:rsidR="00F91CBD" w:rsidRPr="00CB298B">
        <w:rPr>
          <w:b/>
          <w:color w:val="auto"/>
        </w:rPr>
        <w:t>cia i zaktywizowania potencjału innowacyjnego nauczycieli</w:t>
      </w:r>
      <w:r w:rsidR="00C31D1D" w:rsidRPr="00CB298B">
        <w:rPr>
          <w:b/>
          <w:color w:val="auto"/>
        </w:rPr>
        <w:t xml:space="preserve"> w</w:t>
      </w:r>
      <w:r w:rsidR="00E158D6" w:rsidRPr="00CB298B">
        <w:rPr>
          <w:b/>
          <w:color w:val="auto"/>
        </w:rPr>
        <w:t xml:space="preserve"> danym </w:t>
      </w:r>
      <w:r w:rsidR="00C31D1D" w:rsidRPr="00CB298B">
        <w:rPr>
          <w:b/>
          <w:color w:val="auto"/>
        </w:rPr>
        <w:t>przedszkolu</w:t>
      </w:r>
      <w:r w:rsidR="00F91CBD" w:rsidRPr="00CB298B">
        <w:rPr>
          <w:color w:val="auto"/>
        </w:rPr>
        <w:t>:</w:t>
      </w:r>
    </w:p>
    <w:p w14:paraId="5F2ECD0C" w14:textId="12A5EEC6" w:rsidR="00F91CBD" w:rsidRPr="00CB298B" w:rsidRDefault="00FE3A6A" w:rsidP="00767CDF">
      <w:pPr>
        <w:keepNext/>
        <w:spacing w:after="0" w:line="240" w:lineRule="auto"/>
      </w:pPr>
      <w:r w:rsidRPr="00CB298B">
        <w:rPr>
          <w:rFonts w:ascii="Arial" w:eastAsia="Arial" w:hAnsi="Arial"/>
          <w:noProof/>
          <w:sz w:val="24"/>
          <w:szCs w:val="24"/>
        </w:rPr>
        <w:drawing>
          <wp:inline distT="0" distB="0" distL="0" distR="0" wp14:anchorId="517A1734" wp14:editId="32676644">
            <wp:extent cx="6029960" cy="4187190"/>
            <wp:effectExtent l="19050" t="19050" r="27940" b="22860"/>
            <wp:docPr id="35864" name="Obraz 358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komp2.jpg"/>
                    <pic:cNvPicPr/>
                  </pic:nvPicPr>
                  <pic:blipFill>
                    <a:blip r:embed="rId32" cstate="print">
                      <a:extLst>
                        <a:ext uri="{28A0092B-C50C-407E-A947-70E740481C1C}">
                          <a14:useLocalDpi xmlns:a14="http://schemas.microsoft.com/office/drawing/2010/main" val="0"/>
                        </a:ext>
                      </a:extLst>
                    </a:blip>
                    <a:stretch>
                      <a:fillRect/>
                    </a:stretch>
                  </pic:blipFill>
                  <pic:spPr>
                    <a:xfrm>
                      <a:off x="0" y="0"/>
                      <a:ext cx="6029960" cy="4187190"/>
                    </a:xfrm>
                    <a:prstGeom prst="rect">
                      <a:avLst/>
                    </a:prstGeom>
                    <a:ln>
                      <a:solidFill>
                        <a:schemeClr val="bg2"/>
                      </a:solidFill>
                    </a:ln>
                  </pic:spPr>
                </pic:pic>
              </a:graphicData>
            </a:graphic>
          </wp:inline>
        </w:drawing>
      </w:r>
    </w:p>
    <w:p w14:paraId="26EB85AE" w14:textId="622D97C1" w:rsidR="00643EFD" w:rsidRPr="00CB298B" w:rsidRDefault="00643EFD" w:rsidP="00643EFD">
      <w:pPr>
        <w:pStyle w:val="RysunekORE"/>
      </w:pPr>
      <w:r w:rsidRPr="00CB298B">
        <w:rPr>
          <w:b/>
        </w:rPr>
        <w:t>Rys. 2.</w:t>
      </w:r>
      <w:r w:rsidRPr="00CB298B">
        <w:t xml:space="preserve"> Twórcza jednostka – kompetencje i cechy osobowości</w:t>
      </w:r>
      <w:r w:rsidRPr="00CB298B">
        <w:rPr>
          <w:rStyle w:val="Odwoanieprzypisudolnego"/>
        </w:rPr>
        <w:footnoteReference w:id="7"/>
      </w:r>
    </w:p>
    <w:p w14:paraId="56AF0A35" w14:textId="5B867C7B" w:rsidR="00700198" w:rsidRPr="00CB298B" w:rsidRDefault="00131C4E" w:rsidP="00E2709A">
      <w:pPr>
        <w:pStyle w:val="OREnormalny"/>
        <w:rPr>
          <w:color w:val="auto"/>
        </w:rPr>
      </w:pPr>
      <w:r w:rsidRPr="00CB298B">
        <w:rPr>
          <w:color w:val="auto"/>
        </w:rPr>
        <w:t>Ten cel jest zgodny</w:t>
      </w:r>
      <w:r w:rsidR="00B63126" w:rsidRPr="00CB298B">
        <w:rPr>
          <w:color w:val="auto"/>
        </w:rPr>
        <w:t xml:space="preserve"> z założeniem wpisanym w nowe regulacje prawne działalności przedszkoli, szkół i placówek w polskim systemie oświaty, m.in. </w:t>
      </w:r>
      <w:r w:rsidR="00696DAD" w:rsidRPr="00CB298B">
        <w:rPr>
          <w:color w:val="auto"/>
        </w:rPr>
        <w:t>U</w:t>
      </w:r>
      <w:r w:rsidR="00B63126" w:rsidRPr="00CB298B">
        <w:rPr>
          <w:color w:val="auto"/>
        </w:rPr>
        <w:t xml:space="preserve">stawę z </w:t>
      </w:r>
      <w:r w:rsidR="00643EFD" w:rsidRPr="00CB298B">
        <w:rPr>
          <w:color w:val="auto"/>
        </w:rPr>
        <w:t xml:space="preserve">dn. </w:t>
      </w:r>
      <w:r w:rsidR="00B63126" w:rsidRPr="00CB298B">
        <w:rPr>
          <w:color w:val="auto"/>
        </w:rPr>
        <w:t xml:space="preserve">14 grudnia 2016 r. </w:t>
      </w:r>
      <w:r w:rsidR="00643EFD" w:rsidRPr="00CB298B">
        <w:rPr>
          <w:color w:val="auto"/>
        </w:rPr>
        <w:t xml:space="preserve">– </w:t>
      </w:r>
      <w:r w:rsidR="00B63126" w:rsidRPr="00CB298B">
        <w:rPr>
          <w:color w:val="auto"/>
        </w:rPr>
        <w:t xml:space="preserve">Prawo oświatowe (Dz.U. </w:t>
      </w:r>
      <w:r w:rsidR="006B5E5B" w:rsidRPr="00CB298B">
        <w:rPr>
          <w:color w:val="auto"/>
        </w:rPr>
        <w:t xml:space="preserve">z </w:t>
      </w:r>
      <w:r w:rsidR="00B63126" w:rsidRPr="00CB298B">
        <w:rPr>
          <w:color w:val="auto"/>
        </w:rPr>
        <w:t>2017</w:t>
      </w:r>
      <w:r w:rsidR="006B5E5B" w:rsidRPr="00CB298B">
        <w:rPr>
          <w:color w:val="auto"/>
        </w:rPr>
        <w:t xml:space="preserve"> r.</w:t>
      </w:r>
      <w:r w:rsidR="00B63126" w:rsidRPr="00CB298B">
        <w:rPr>
          <w:color w:val="auto"/>
        </w:rPr>
        <w:t xml:space="preserve"> poz. 59</w:t>
      </w:r>
      <w:r w:rsidR="00256C8A">
        <w:rPr>
          <w:color w:val="auto"/>
        </w:rPr>
        <w:t xml:space="preserve"> i 949</w:t>
      </w:r>
      <w:r w:rsidR="00B63126" w:rsidRPr="00CB298B">
        <w:rPr>
          <w:color w:val="auto"/>
        </w:rPr>
        <w:t xml:space="preserve">), w której </w:t>
      </w:r>
      <w:r w:rsidR="006B5E5B" w:rsidRPr="00CB298B">
        <w:rPr>
          <w:color w:val="auto"/>
        </w:rPr>
        <w:t>można przeczytać:</w:t>
      </w:r>
      <w:r w:rsidR="00B63126" w:rsidRPr="00CB298B">
        <w:rPr>
          <w:color w:val="auto"/>
        </w:rPr>
        <w:t xml:space="preserve"> </w:t>
      </w:r>
    </w:p>
    <w:p w14:paraId="06C2D522" w14:textId="6CCC06D6" w:rsidR="00700198" w:rsidRPr="00CB298B" w:rsidRDefault="006B5E5B" w:rsidP="00E2709A">
      <w:pPr>
        <w:pStyle w:val="OREnormalny"/>
        <w:rPr>
          <w:color w:val="auto"/>
        </w:rPr>
      </w:pPr>
      <w:r w:rsidRPr="00CB298B">
        <w:rPr>
          <w:color w:val="auto"/>
        </w:rPr>
        <w:t>„</w:t>
      </w:r>
      <w:r w:rsidR="00B63126" w:rsidRPr="00CB298B">
        <w:rPr>
          <w:color w:val="auto"/>
        </w:rPr>
        <w:t>Art. 1. System ośw</w:t>
      </w:r>
      <w:r w:rsidR="00700198" w:rsidRPr="00CB298B">
        <w:rPr>
          <w:color w:val="auto"/>
        </w:rPr>
        <w:t xml:space="preserve">iaty zapewnia w szczególności: </w:t>
      </w:r>
    </w:p>
    <w:p w14:paraId="680C27BA" w14:textId="2251825D" w:rsidR="00700198" w:rsidRPr="00CB298B" w:rsidRDefault="00700198" w:rsidP="00E2709A">
      <w:pPr>
        <w:pStyle w:val="OREnormalny"/>
        <w:rPr>
          <w:color w:val="auto"/>
        </w:rPr>
      </w:pPr>
      <w:r w:rsidRPr="00CB298B">
        <w:rPr>
          <w:color w:val="auto"/>
        </w:rPr>
        <w:t>18) kształtowanie u uczniów postaw przedsiębiorczości i kreatywności sprzyjających a</w:t>
      </w:r>
      <w:r w:rsidRPr="00CB298B">
        <w:rPr>
          <w:color w:val="auto"/>
        </w:rPr>
        <w:t>k</w:t>
      </w:r>
      <w:r w:rsidRPr="00CB298B">
        <w:rPr>
          <w:color w:val="auto"/>
        </w:rPr>
        <w:t>tywnemu uczestnictwu w życiu gospodarczym, w tym poprzez stosowanie w procesie kształcenia innowacyjnych rozwiązań programowych, organizacyjnych lub metodyc</w:t>
      </w:r>
      <w:r w:rsidRPr="00CB298B">
        <w:rPr>
          <w:color w:val="auto"/>
        </w:rPr>
        <w:t>z</w:t>
      </w:r>
      <w:r w:rsidRPr="00CB298B">
        <w:rPr>
          <w:color w:val="auto"/>
        </w:rPr>
        <w:t>nych</w:t>
      </w:r>
      <w:r w:rsidR="006B5E5B" w:rsidRPr="00CB298B">
        <w:rPr>
          <w:color w:val="auto"/>
        </w:rPr>
        <w:t>”</w:t>
      </w:r>
      <w:r w:rsidRPr="00CB298B">
        <w:rPr>
          <w:rStyle w:val="Odwoanieprzypisudolnego"/>
          <w:color w:val="auto"/>
        </w:rPr>
        <w:footnoteReference w:id="8"/>
      </w:r>
      <w:r w:rsidRPr="00CB298B">
        <w:rPr>
          <w:color w:val="auto"/>
        </w:rPr>
        <w:t>.</w:t>
      </w:r>
    </w:p>
    <w:p w14:paraId="6AF52204" w14:textId="4C1E1F22" w:rsidR="00426A98" w:rsidRPr="00CB298B" w:rsidRDefault="00700198" w:rsidP="00E2709A">
      <w:pPr>
        <w:pStyle w:val="OREnormalny"/>
        <w:rPr>
          <w:color w:val="auto"/>
        </w:rPr>
      </w:pPr>
      <w:r w:rsidRPr="00CB298B">
        <w:rPr>
          <w:color w:val="auto"/>
        </w:rPr>
        <w:lastRenderedPageBreak/>
        <w:t xml:space="preserve">Takie rozwiązania powinny stanowić </w:t>
      </w:r>
      <w:r w:rsidR="006B473D" w:rsidRPr="00CB298B">
        <w:rPr>
          <w:color w:val="auto"/>
        </w:rPr>
        <w:t xml:space="preserve">od września 2017 r. </w:t>
      </w:r>
      <w:r w:rsidRPr="00CB298B">
        <w:rPr>
          <w:color w:val="auto"/>
        </w:rPr>
        <w:t>element codziennej pracy</w:t>
      </w:r>
      <w:r w:rsidR="00E374C8" w:rsidRPr="00CB298B">
        <w:rPr>
          <w:color w:val="auto"/>
        </w:rPr>
        <w:t xml:space="preserve"> </w:t>
      </w:r>
      <w:r w:rsidRPr="00CB298B">
        <w:rPr>
          <w:color w:val="auto"/>
        </w:rPr>
        <w:t>przedszkoli</w:t>
      </w:r>
      <w:r w:rsidR="006B473D" w:rsidRPr="00CB298B">
        <w:rPr>
          <w:color w:val="auto"/>
        </w:rPr>
        <w:t>. W</w:t>
      </w:r>
      <w:r w:rsidRPr="00CB298B">
        <w:rPr>
          <w:color w:val="auto"/>
        </w:rPr>
        <w:t xml:space="preserve"> związku z uchyleniem </w:t>
      </w:r>
      <w:r w:rsidR="001A539B" w:rsidRPr="00CB298B">
        <w:rPr>
          <w:color w:val="auto"/>
        </w:rPr>
        <w:t>R</w:t>
      </w:r>
      <w:r w:rsidRPr="00CB298B">
        <w:rPr>
          <w:color w:val="auto"/>
        </w:rPr>
        <w:t>ozporządzenia Ministra Edukacji Narodowej i</w:t>
      </w:r>
      <w:r w:rsidR="001A539B" w:rsidRPr="00CB298B">
        <w:rPr>
          <w:color w:val="auto"/>
        </w:rPr>
        <w:t> </w:t>
      </w:r>
      <w:r w:rsidRPr="00CB298B">
        <w:rPr>
          <w:color w:val="auto"/>
        </w:rPr>
        <w:t xml:space="preserve">Sportu z </w:t>
      </w:r>
      <w:r w:rsidR="001A539B" w:rsidRPr="00CB298B">
        <w:rPr>
          <w:color w:val="auto"/>
        </w:rPr>
        <w:t>dn.</w:t>
      </w:r>
      <w:r w:rsidRPr="00CB298B">
        <w:rPr>
          <w:color w:val="auto"/>
        </w:rPr>
        <w:t>9 kwietnia 2002 r. w sprawie warunków prowadzenia działalności</w:t>
      </w:r>
      <w:r w:rsidR="00834E8B" w:rsidRPr="00CB298B">
        <w:rPr>
          <w:color w:val="auto"/>
        </w:rPr>
        <w:t xml:space="preserve"> </w:t>
      </w:r>
      <w:r w:rsidRPr="00CB298B">
        <w:rPr>
          <w:color w:val="auto"/>
        </w:rPr>
        <w:t>innow</w:t>
      </w:r>
      <w:r w:rsidRPr="00CB298B">
        <w:rPr>
          <w:color w:val="auto"/>
        </w:rPr>
        <w:t>a</w:t>
      </w:r>
      <w:r w:rsidRPr="00CB298B">
        <w:rPr>
          <w:color w:val="auto"/>
        </w:rPr>
        <w:t xml:space="preserve">cyjnej i eksperymentalnej przez publiczne szkoły i placówki (Dz.U. </w:t>
      </w:r>
      <w:r w:rsidR="00696DAD" w:rsidRPr="00CB298B">
        <w:rPr>
          <w:color w:val="auto"/>
        </w:rPr>
        <w:t xml:space="preserve">z </w:t>
      </w:r>
      <w:r w:rsidRPr="00CB298B">
        <w:rPr>
          <w:color w:val="auto"/>
        </w:rPr>
        <w:t>2002</w:t>
      </w:r>
      <w:r w:rsidR="00696DAD" w:rsidRPr="00CB298B">
        <w:rPr>
          <w:color w:val="auto"/>
        </w:rPr>
        <w:t xml:space="preserve"> r.</w:t>
      </w:r>
      <w:r w:rsidRPr="00CB298B">
        <w:rPr>
          <w:color w:val="auto"/>
        </w:rPr>
        <w:t xml:space="preserve"> nr 56</w:t>
      </w:r>
      <w:r w:rsidR="001A539B" w:rsidRPr="00CB298B">
        <w:rPr>
          <w:color w:val="auto"/>
        </w:rPr>
        <w:t>,</w:t>
      </w:r>
      <w:r w:rsidRPr="00CB298B">
        <w:rPr>
          <w:color w:val="auto"/>
        </w:rPr>
        <w:t xml:space="preserve"> poz. 506 ze zm.) nastąpi odbiurokratyzowanie tego obszaru pracy przedszkola (odejście od procedur opisu, opiniowania, uchwalania i zgłaszania kuratorowi oświaty innowacji ped</w:t>
      </w:r>
      <w:r w:rsidRPr="00CB298B">
        <w:rPr>
          <w:color w:val="auto"/>
        </w:rPr>
        <w:t>a</w:t>
      </w:r>
      <w:r w:rsidRPr="00CB298B">
        <w:rPr>
          <w:color w:val="auto"/>
        </w:rPr>
        <w:t xml:space="preserve">gogicznych), co powinno sprzyjać szerszemu stosowaniu </w:t>
      </w:r>
      <w:r w:rsidR="006B473D" w:rsidRPr="00CB298B">
        <w:rPr>
          <w:color w:val="auto"/>
        </w:rPr>
        <w:t xml:space="preserve">przez nauczycieli </w:t>
      </w:r>
      <w:r w:rsidRPr="00CB298B">
        <w:rPr>
          <w:color w:val="auto"/>
        </w:rPr>
        <w:t xml:space="preserve">nowatorskich rozwiązań, włączaniu </w:t>
      </w:r>
      <w:r w:rsidR="006B473D" w:rsidRPr="00CB298B">
        <w:rPr>
          <w:color w:val="auto"/>
        </w:rPr>
        <w:t>ich</w:t>
      </w:r>
      <w:r w:rsidRPr="00CB298B">
        <w:rPr>
          <w:color w:val="auto"/>
        </w:rPr>
        <w:t xml:space="preserve"> w proces kształtowania kompetencji kluczowych wpisanych w</w:t>
      </w:r>
      <w:r w:rsidR="006B473D" w:rsidRPr="00CB298B">
        <w:rPr>
          <w:color w:val="auto"/>
        </w:rPr>
        <w:t> </w:t>
      </w:r>
      <w:r w:rsidRPr="00CB298B">
        <w:rPr>
          <w:color w:val="auto"/>
        </w:rPr>
        <w:t>podstawę programową wychowania przedszkolnego lub</w:t>
      </w:r>
      <w:r w:rsidR="009E27B6" w:rsidRPr="00CB298B">
        <w:rPr>
          <w:color w:val="auto"/>
        </w:rPr>
        <w:t xml:space="preserve"> rozszerzających jej treści.</w:t>
      </w:r>
      <w:r w:rsidRPr="00CB298B">
        <w:rPr>
          <w:color w:val="auto"/>
        </w:rPr>
        <w:t xml:space="preserve"> </w:t>
      </w:r>
    </w:p>
    <w:p w14:paraId="70DF4585" w14:textId="5439C2D1" w:rsidR="009E62BB" w:rsidRPr="00CB298B" w:rsidRDefault="00EF6872" w:rsidP="00EF6872">
      <w:pPr>
        <w:pStyle w:val="ORE2Nagwek"/>
        <w:rPr>
          <w:color w:val="auto"/>
        </w:rPr>
      </w:pPr>
      <w:bookmarkStart w:id="6" w:name="_Toc474174073"/>
      <w:bookmarkStart w:id="7" w:name="_Toc496059898"/>
      <w:r w:rsidRPr="00CB298B">
        <w:rPr>
          <w:color w:val="auto"/>
        </w:rPr>
        <w:t xml:space="preserve">1. </w:t>
      </w:r>
      <w:r w:rsidR="001A6F86" w:rsidRPr="00CB298B">
        <w:rPr>
          <w:color w:val="auto"/>
        </w:rPr>
        <w:t xml:space="preserve">Materiały pomocnicze wspomagające diagnozowanie </w:t>
      </w:r>
      <w:r w:rsidR="000A02C8">
        <w:rPr>
          <w:color w:val="auto"/>
        </w:rPr>
        <w:br/>
      </w:r>
      <w:r w:rsidR="00722AEE" w:rsidRPr="00CB298B">
        <w:rPr>
          <w:color w:val="auto"/>
        </w:rPr>
        <w:t xml:space="preserve">potrzeb </w:t>
      </w:r>
      <w:r w:rsidR="001A6F86" w:rsidRPr="00CB298B">
        <w:rPr>
          <w:color w:val="auto"/>
        </w:rPr>
        <w:t xml:space="preserve">przedszkola w obszarze związanym z rozwojem </w:t>
      </w:r>
      <w:r w:rsidR="008F10EE" w:rsidRPr="00CB298B">
        <w:rPr>
          <w:color w:val="auto"/>
        </w:rPr>
        <w:t>u</w:t>
      </w:r>
      <w:r w:rsidR="000A02C8">
        <w:rPr>
          <w:color w:val="auto"/>
        </w:rPr>
        <w:t> </w:t>
      </w:r>
      <w:r w:rsidR="008F10EE" w:rsidRPr="00CB298B">
        <w:rPr>
          <w:color w:val="auto"/>
        </w:rPr>
        <w:t xml:space="preserve">dzieci </w:t>
      </w:r>
      <w:r w:rsidR="001A6F86" w:rsidRPr="00CB298B">
        <w:rPr>
          <w:color w:val="auto"/>
        </w:rPr>
        <w:t>wybranych kompetencji kluczowych</w:t>
      </w:r>
      <w:bookmarkEnd w:id="6"/>
      <w:bookmarkEnd w:id="7"/>
    </w:p>
    <w:p w14:paraId="00710470" w14:textId="344BBD3A" w:rsidR="0025370F" w:rsidRPr="00CB298B" w:rsidRDefault="0025370F" w:rsidP="00FE3E07">
      <w:pPr>
        <w:pStyle w:val="OREnormalny"/>
        <w:rPr>
          <w:color w:val="auto"/>
        </w:rPr>
      </w:pPr>
      <w:r w:rsidRPr="00CB298B">
        <w:rPr>
          <w:color w:val="auto"/>
        </w:rPr>
        <w:t>Efektywny proces wspomagania przedszkola jest uwarunkowany wieloma czynnikami. Jednym z nich jest rozumienie idei procesowego wspomagania opartej na koncepcji o</w:t>
      </w:r>
      <w:r w:rsidRPr="00CB298B">
        <w:rPr>
          <w:color w:val="auto"/>
        </w:rPr>
        <w:t>r</w:t>
      </w:r>
      <w:r w:rsidRPr="00CB298B">
        <w:rPr>
          <w:color w:val="auto"/>
        </w:rPr>
        <w:t>ganizacji uczącej się</w:t>
      </w:r>
      <w:r w:rsidR="00F36CE1" w:rsidRPr="00CB298B">
        <w:rPr>
          <w:color w:val="auto"/>
        </w:rPr>
        <w:t xml:space="preserve"> oraz </w:t>
      </w:r>
      <w:r w:rsidRPr="00CB298B">
        <w:rPr>
          <w:color w:val="auto"/>
        </w:rPr>
        <w:t>na specyfice uczenia się dorosłych</w:t>
      </w:r>
      <w:r w:rsidR="00F36CE1" w:rsidRPr="00CB298B">
        <w:rPr>
          <w:color w:val="auto"/>
        </w:rPr>
        <w:t>, którą charakteryzują m.in.</w:t>
      </w:r>
    </w:p>
    <w:p w14:paraId="5809E5D4" w14:textId="7E49AC81" w:rsidR="00F36CE1" w:rsidRPr="00CB298B" w:rsidRDefault="00F36CE1" w:rsidP="00696DAD">
      <w:pPr>
        <w:pStyle w:val="OREpunktor"/>
        <w:rPr>
          <w:color w:val="auto"/>
        </w:rPr>
      </w:pPr>
      <w:r w:rsidRPr="00CB298B">
        <w:rPr>
          <w:b/>
          <w:color w:val="auto"/>
        </w:rPr>
        <w:t>akcentowanie</w:t>
      </w:r>
      <w:r w:rsidRPr="00CB298B">
        <w:rPr>
          <w:color w:val="auto"/>
        </w:rPr>
        <w:t xml:space="preserve"> nie tyle opanowania wiedzy i umiejętności, ile ich </w:t>
      </w:r>
      <w:r w:rsidRPr="00CB298B">
        <w:rPr>
          <w:b/>
          <w:color w:val="auto"/>
        </w:rPr>
        <w:t>zastosowania w</w:t>
      </w:r>
      <w:r w:rsidR="00EA3A75" w:rsidRPr="00CB298B">
        <w:rPr>
          <w:b/>
          <w:color w:val="auto"/>
        </w:rPr>
        <w:t> </w:t>
      </w:r>
      <w:r w:rsidRPr="00CB298B">
        <w:rPr>
          <w:b/>
          <w:color w:val="auto"/>
        </w:rPr>
        <w:t>praktyce</w:t>
      </w:r>
      <w:r w:rsidRPr="00CB298B">
        <w:rPr>
          <w:color w:val="auto"/>
        </w:rPr>
        <w:t>;</w:t>
      </w:r>
    </w:p>
    <w:p w14:paraId="60497555" w14:textId="77777777" w:rsidR="00F36CE1" w:rsidRPr="00CB298B" w:rsidRDefault="00F36CE1" w:rsidP="00696DAD">
      <w:pPr>
        <w:pStyle w:val="OREpunktor"/>
        <w:rPr>
          <w:color w:val="auto"/>
        </w:rPr>
      </w:pPr>
      <w:r w:rsidRPr="00CB298B">
        <w:rPr>
          <w:b/>
          <w:color w:val="auto"/>
        </w:rPr>
        <w:t>dobór treści</w:t>
      </w:r>
      <w:r w:rsidRPr="00CB298B">
        <w:rPr>
          <w:color w:val="auto"/>
        </w:rPr>
        <w:t xml:space="preserve"> doskonalenia do </w:t>
      </w:r>
      <w:r w:rsidRPr="00CB298B">
        <w:rPr>
          <w:b/>
          <w:color w:val="auto"/>
        </w:rPr>
        <w:t>potrzeb konkretnej placówki</w:t>
      </w:r>
      <w:r w:rsidRPr="00CB298B">
        <w:rPr>
          <w:color w:val="auto"/>
        </w:rPr>
        <w:t>;</w:t>
      </w:r>
    </w:p>
    <w:p w14:paraId="0E76A9FC" w14:textId="237F5C7F" w:rsidR="00F36CE1" w:rsidRPr="00CB298B" w:rsidRDefault="00F36CE1" w:rsidP="00696DAD">
      <w:pPr>
        <w:pStyle w:val="OREpunktor"/>
        <w:rPr>
          <w:color w:val="auto"/>
        </w:rPr>
      </w:pPr>
      <w:r w:rsidRPr="00CB298B">
        <w:rPr>
          <w:b/>
          <w:color w:val="auto"/>
        </w:rPr>
        <w:t>przesunięcie punktu ciężkości</w:t>
      </w:r>
      <w:r w:rsidRPr="00CB298B">
        <w:rPr>
          <w:color w:val="auto"/>
        </w:rPr>
        <w:t xml:space="preserve"> z doskonalenia kwalifikacji poza miejscem pracy </w:t>
      </w:r>
      <w:r w:rsidRPr="00CB298B">
        <w:rPr>
          <w:b/>
          <w:color w:val="auto"/>
        </w:rPr>
        <w:t>na wzbogacanie wiedzy i umiejętności w instytucji, w której wykonuje się obowiązki zawodowe</w:t>
      </w:r>
      <w:r w:rsidRPr="00CB298B">
        <w:rPr>
          <w:color w:val="auto"/>
        </w:rPr>
        <w:t>;</w:t>
      </w:r>
    </w:p>
    <w:p w14:paraId="7F60116B" w14:textId="680C2A28" w:rsidR="00F36CE1" w:rsidRPr="00CB298B" w:rsidRDefault="00F36CE1" w:rsidP="00696DAD">
      <w:pPr>
        <w:pStyle w:val="OREpunktor"/>
        <w:rPr>
          <w:color w:val="auto"/>
        </w:rPr>
      </w:pPr>
      <w:r w:rsidRPr="00CB298B">
        <w:rPr>
          <w:color w:val="auto"/>
        </w:rPr>
        <w:t xml:space="preserve">organizowanie </w:t>
      </w:r>
      <w:r w:rsidRPr="00CB298B">
        <w:rPr>
          <w:b/>
          <w:color w:val="auto"/>
        </w:rPr>
        <w:t>procesu uczenia się zespołów i instytucji jako określonych c</w:t>
      </w:r>
      <w:r w:rsidRPr="00CB298B">
        <w:rPr>
          <w:b/>
          <w:color w:val="auto"/>
        </w:rPr>
        <w:t>a</w:t>
      </w:r>
      <w:r w:rsidRPr="00CB298B">
        <w:rPr>
          <w:b/>
          <w:color w:val="auto"/>
        </w:rPr>
        <w:t>łości</w:t>
      </w:r>
      <w:r w:rsidRPr="00CB298B">
        <w:rPr>
          <w:color w:val="auto"/>
        </w:rPr>
        <w:t xml:space="preserve"> oraz </w:t>
      </w:r>
      <w:r w:rsidRPr="00CB298B">
        <w:rPr>
          <w:b/>
          <w:color w:val="auto"/>
        </w:rPr>
        <w:t>odchodzenie od okazjonalnego doskonalenia</w:t>
      </w:r>
      <w:r w:rsidRPr="00CB298B">
        <w:rPr>
          <w:color w:val="auto"/>
        </w:rPr>
        <w:t xml:space="preserve"> kwalifikacji zawod</w:t>
      </w:r>
      <w:r w:rsidRPr="00CB298B">
        <w:rPr>
          <w:color w:val="auto"/>
        </w:rPr>
        <w:t>o</w:t>
      </w:r>
      <w:r w:rsidRPr="00CB298B">
        <w:rPr>
          <w:color w:val="auto"/>
        </w:rPr>
        <w:t xml:space="preserve">wych </w:t>
      </w:r>
      <w:r w:rsidR="0046773F" w:rsidRPr="00CB298B">
        <w:rPr>
          <w:color w:val="auto"/>
        </w:rPr>
        <w:t xml:space="preserve">poszczególnych </w:t>
      </w:r>
      <w:r w:rsidRPr="00CB298B">
        <w:rPr>
          <w:color w:val="auto"/>
        </w:rPr>
        <w:t>nauczycieli;</w:t>
      </w:r>
    </w:p>
    <w:p w14:paraId="42F4B580" w14:textId="48AA71CF" w:rsidR="00F36CE1" w:rsidRPr="00CB298B" w:rsidRDefault="00F36CE1" w:rsidP="00696DAD">
      <w:pPr>
        <w:pStyle w:val="OREpunktor"/>
        <w:rPr>
          <w:color w:val="auto"/>
        </w:rPr>
      </w:pPr>
      <w:r w:rsidRPr="00CB298B">
        <w:rPr>
          <w:color w:val="auto"/>
        </w:rPr>
        <w:t xml:space="preserve">przywiązywanie większej wagi do </w:t>
      </w:r>
      <w:r w:rsidRPr="00CB298B">
        <w:rPr>
          <w:b/>
          <w:color w:val="auto"/>
        </w:rPr>
        <w:t>metod uczenia się wymagających od na</w:t>
      </w:r>
      <w:r w:rsidRPr="00CB298B">
        <w:rPr>
          <w:b/>
          <w:color w:val="auto"/>
        </w:rPr>
        <w:t>u</w:t>
      </w:r>
      <w:r w:rsidRPr="00CB298B">
        <w:rPr>
          <w:b/>
          <w:color w:val="auto"/>
        </w:rPr>
        <w:t>czyciela czynnej postawy, kreatywności, refleksji, świadomego przeżywania doświadczanej rzeczywistości zawodowej</w:t>
      </w:r>
      <w:r w:rsidR="009B1445" w:rsidRPr="00CB298B">
        <w:rPr>
          <w:color w:val="auto"/>
        </w:rPr>
        <w:t xml:space="preserve"> </w:t>
      </w:r>
      <w:r w:rsidRPr="00CB298B">
        <w:rPr>
          <w:color w:val="auto"/>
        </w:rPr>
        <w:t>(tzw. uczenie się przez doświadcz</w:t>
      </w:r>
      <w:r w:rsidRPr="00CB298B">
        <w:rPr>
          <w:color w:val="auto"/>
        </w:rPr>
        <w:t>e</w:t>
      </w:r>
      <w:r w:rsidRPr="00CB298B">
        <w:rPr>
          <w:color w:val="auto"/>
        </w:rPr>
        <w:t>nie w miejscu pracy)</w:t>
      </w:r>
      <w:r w:rsidRPr="00CB298B">
        <w:rPr>
          <w:rStyle w:val="Odwoanieprzypisudolnego"/>
          <w:color w:val="auto"/>
        </w:rPr>
        <w:footnoteReference w:id="9"/>
      </w:r>
      <w:r w:rsidRPr="00CB298B">
        <w:rPr>
          <w:color w:val="auto"/>
        </w:rPr>
        <w:t>.</w:t>
      </w:r>
    </w:p>
    <w:p w14:paraId="6ED14B01" w14:textId="3A9D3FD5" w:rsidR="00A65AEB" w:rsidRPr="00CB298B" w:rsidRDefault="00A65AEB" w:rsidP="00696DAD">
      <w:pPr>
        <w:pStyle w:val="OREnormalny"/>
        <w:rPr>
          <w:color w:val="auto"/>
        </w:rPr>
      </w:pPr>
      <w:r w:rsidRPr="00CB298B">
        <w:rPr>
          <w:b/>
          <w:color w:val="auto"/>
        </w:rPr>
        <w:t xml:space="preserve">Umocowaną prawnie formą doskonalenia nauczycieli, która spełnia te warunki, jest wspomaganie </w:t>
      </w:r>
      <w:r w:rsidR="00C77751" w:rsidRPr="00CB298B">
        <w:rPr>
          <w:b/>
          <w:color w:val="auto"/>
        </w:rPr>
        <w:t xml:space="preserve">przedszkola, </w:t>
      </w:r>
      <w:r w:rsidRPr="00CB298B">
        <w:rPr>
          <w:b/>
          <w:color w:val="auto"/>
        </w:rPr>
        <w:t>szkoły</w:t>
      </w:r>
      <w:r w:rsidR="0055562C" w:rsidRPr="00CB298B">
        <w:rPr>
          <w:b/>
          <w:color w:val="auto"/>
        </w:rPr>
        <w:t xml:space="preserve"> lub </w:t>
      </w:r>
      <w:r w:rsidR="00C77751" w:rsidRPr="00CB298B">
        <w:rPr>
          <w:b/>
          <w:color w:val="auto"/>
        </w:rPr>
        <w:t>placówki oświatowej</w:t>
      </w:r>
      <w:r w:rsidR="009B1445" w:rsidRPr="00CB298B">
        <w:rPr>
          <w:color w:val="auto"/>
        </w:rPr>
        <w:t xml:space="preserve"> </w:t>
      </w:r>
      <w:r w:rsidRPr="00CB298B">
        <w:rPr>
          <w:color w:val="auto"/>
        </w:rPr>
        <w:t>– model</w:t>
      </w:r>
      <w:r w:rsidR="00CA624F" w:rsidRPr="00CB298B">
        <w:rPr>
          <w:color w:val="auto"/>
        </w:rPr>
        <w:t xml:space="preserve"> </w:t>
      </w:r>
      <w:r w:rsidRPr="00CB298B">
        <w:rPr>
          <w:color w:val="auto"/>
        </w:rPr>
        <w:t>kompleksow</w:t>
      </w:r>
      <w:r w:rsidRPr="00CB298B">
        <w:rPr>
          <w:color w:val="auto"/>
        </w:rPr>
        <w:t>e</w:t>
      </w:r>
      <w:r w:rsidRPr="00CB298B">
        <w:rPr>
          <w:color w:val="auto"/>
        </w:rPr>
        <w:lastRenderedPageBreak/>
        <w:t xml:space="preserve">go, procesowego wsparcia na wybranej przez </w:t>
      </w:r>
      <w:r w:rsidR="00C77751" w:rsidRPr="00CB298B">
        <w:rPr>
          <w:color w:val="auto"/>
        </w:rPr>
        <w:t xml:space="preserve">nie </w:t>
      </w:r>
      <w:r w:rsidRPr="00CB298B">
        <w:rPr>
          <w:color w:val="auto"/>
        </w:rPr>
        <w:t>ścieżce doskonalenia, adekwatnej do</w:t>
      </w:r>
      <w:r w:rsidR="00C77751" w:rsidRPr="00CB298B">
        <w:rPr>
          <w:color w:val="auto"/>
        </w:rPr>
        <w:t xml:space="preserve"> ich</w:t>
      </w:r>
      <w:r w:rsidRPr="00CB298B">
        <w:rPr>
          <w:color w:val="auto"/>
        </w:rPr>
        <w:t xml:space="preserve"> specyficznych potrzeb. Od 1 stycznia 2016 r. tę formę</w:t>
      </w:r>
      <w:r w:rsidR="00C37C34" w:rsidRPr="00CB298B">
        <w:rPr>
          <w:color w:val="auto"/>
        </w:rPr>
        <w:t xml:space="preserve"> doskonalenia</w:t>
      </w:r>
      <w:r w:rsidR="00696DAD" w:rsidRPr="00CB298B">
        <w:rPr>
          <w:color w:val="auto"/>
        </w:rPr>
        <w:t xml:space="preserve"> </w:t>
      </w:r>
      <w:r w:rsidR="0096411C" w:rsidRPr="0096411C">
        <w:rPr>
          <w:color w:val="auto"/>
        </w:rPr>
        <w:t xml:space="preserve">obligatoryjnie </w:t>
      </w:r>
      <w:r w:rsidRPr="00CB298B">
        <w:rPr>
          <w:color w:val="auto"/>
        </w:rPr>
        <w:t xml:space="preserve">realizują biblioteki pedagogiczne, publiczne poradnie psychologiczno-pedagogiczne oraz publiczne ośrodki doskonalenia nauczycieli. Cennym uzupełnieniem ścieżki doskonalenia </w:t>
      </w:r>
      <w:r w:rsidR="00C77751" w:rsidRPr="00CB298B">
        <w:rPr>
          <w:color w:val="auto"/>
        </w:rPr>
        <w:t xml:space="preserve">przedszkola </w:t>
      </w:r>
      <w:r w:rsidRPr="00CB298B">
        <w:rPr>
          <w:color w:val="auto"/>
        </w:rPr>
        <w:t>jako organizacji w modelu kompleksowego wspomagania jest wsparcie na</w:t>
      </w:r>
      <w:r w:rsidRPr="00CB298B">
        <w:rPr>
          <w:color w:val="auto"/>
        </w:rPr>
        <w:t>u</w:t>
      </w:r>
      <w:r w:rsidRPr="00CB298B">
        <w:rPr>
          <w:color w:val="auto"/>
        </w:rPr>
        <w:t xml:space="preserve">czycieli, zespołów oraz kadry kierowniczej </w:t>
      </w:r>
      <w:r w:rsidR="0055562C" w:rsidRPr="00CB298B">
        <w:rPr>
          <w:color w:val="auto"/>
        </w:rPr>
        <w:t>polegające na ich</w:t>
      </w:r>
      <w:r w:rsidRPr="00CB298B">
        <w:rPr>
          <w:color w:val="auto"/>
        </w:rPr>
        <w:t xml:space="preserve"> </w:t>
      </w:r>
      <w:r w:rsidRPr="00CB298B">
        <w:rPr>
          <w:b/>
          <w:color w:val="auto"/>
        </w:rPr>
        <w:t>udzia</w:t>
      </w:r>
      <w:r w:rsidR="0055562C" w:rsidRPr="00CB298B">
        <w:rPr>
          <w:b/>
          <w:color w:val="auto"/>
        </w:rPr>
        <w:t>le</w:t>
      </w:r>
      <w:r w:rsidRPr="00CB298B">
        <w:rPr>
          <w:b/>
          <w:color w:val="auto"/>
        </w:rPr>
        <w:t xml:space="preserve"> w sieciach</w:t>
      </w:r>
      <w:r w:rsidR="00696DAD" w:rsidRPr="00CB298B">
        <w:rPr>
          <w:b/>
          <w:color w:val="auto"/>
        </w:rPr>
        <w:t xml:space="preserve"> </w:t>
      </w:r>
      <w:r w:rsidRPr="00CB298B">
        <w:rPr>
          <w:b/>
          <w:color w:val="auto"/>
        </w:rPr>
        <w:t>wspó</w:t>
      </w:r>
      <w:r w:rsidRPr="00CB298B">
        <w:rPr>
          <w:b/>
          <w:color w:val="auto"/>
        </w:rPr>
        <w:t>ł</w:t>
      </w:r>
      <w:r w:rsidRPr="00CB298B">
        <w:rPr>
          <w:b/>
          <w:color w:val="auto"/>
        </w:rPr>
        <w:t>pracy i</w:t>
      </w:r>
      <w:r w:rsidR="00696DAD" w:rsidRPr="00CB298B">
        <w:rPr>
          <w:b/>
          <w:color w:val="auto"/>
        </w:rPr>
        <w:t> </w:t>
      </w:r>
      <w:r w:rsidRPr="00CB298B">
        <w:rPr>
          <w:b/>
          <w:color w:val="auto"/>
        </w:rPr>
        <w:t>samokształcenia</w:t>
      </w:r>
      <w:r w:rsidRPr="00CB298B">
        <w:rPr>
          <w:color w:val="auto"/>
        </w:rPr>
        <w:t>, których prowadzenie jest zadaniem placówek</w:t>
      </w:r>
      <w:r w:rsidR="00C979FF" w:rsidRPr="00CB298B">
        <w:rPr>
          <w:color w:val="auto"/>
        </w:rPr>
        <w:t xml:space="preserve"> (choć tylko w</w:t>
      </w:r>
      <w:r w:rsidR="00FA44AC" w:rsidRPr="00CB298B">
        <w:rPr>
          <w:color w:val="auto"/>
        </w:rPr>
        <w:t xml:space="preserve"> wypadku </w:t>
      </w:r>
      <w:r w:rsidRPr="00CB298B">
        <w:rPr>
          <w:color w:val="auto"/>
        </w:rPr>
        <w:t>biblioteki pedagogiczne</w:t>
      </w:r>
      <w:r w:rsidR="00FA44AC" w:rsidRPr="00CB298B">
        <w:rPr>
          <w:color w:val="auto"/>
        </w:rPr>
        <w:t>j</w:t>
      </w:r>
      <w:r w:rsidRPr="00CB298B">
        <w:rPr>
          <w:color w:val="auto"/>
        </w:rPr>
        <w:t xml:space="preserve"> sie</w:t>
      </w:r>
      <w:r w:rsidR="002A190E" w:rsidRPr="00CB298B">
        <w:rPr>
          <w:color w:val="auto"/>
        </w:rPr>
        <w:t xml:space="preserve">ci zostały uznane za element procesu </w:t>
      </w:r>
      <w:r w:rsidRPr="00CB298B">
        <w:rPr>
          <w:color w:val="auto"/>
        </w:rPr>
        <w:t>wspom</w:t>
      </w:r>
      <w:r w:rsidRPr="00CB298B">
        <w:rPr>
          <w:color w:val="auto"/>
        </w:rPr>
        <w:t>a</w:t>
      </w:r>
      <w:r w:rsidRPr="00CB298B">
        <w:rPr>
          <w:color w:val="auto"/>
        </w:rPr>
        <w:t>gania).</w:t>
      </w:r>
    </w:p>
    <w:p w14:paraId="6D418AD2" w14:textId="0F808932" w:rsidR="00015FC3" w:rsidRPr="00CB298B" w:rsidRDefault="00CD1DCF" w:rsidP="00696DAD">
      <w:pPr>
        <w:pStyle w:val="OREnormalny"/>
        <w:rPr>
          <w:color w:val="auto"/>
        </w:rPr>
      </w:pPr>
      <w:r w:rsidRPr="00CB298B">
        <w:rPr>
          <w:noProof/>
          <w:color w:val="auto"/>
        </w:rPr>
        <mc:AlternateContent>
          <mc:Choice Requires="wps">
            <w:drawing>
              <wp:anchor distT="0" distB="0" distL="114300" distR="114300" simplePos="0" relativeHeight="251661312" behindDoc="0" locked="0" layoutInCell="1" allowOverlap="1" wp14:anchorId="753E347A" wp14:editId="2CED3BF7">
                <wp:simplePos x="0" y="0"/>
                <wp:positionH relativeFrom="column">
                  <wp:posOffset>66040</wp:posOffset>
                </wp:positionH>
                <wp:positionV relativeFrom="paragraph">
                  <wp:posOffset>-6499225</wp:posOffset>
                </wp:positionV>
                <wp:extent cx="6030595" cy="408305"/>
                <wp:effectExtent l="19050" t="19050" r="27305" b="10795"/>
                <wp:wrapNone/>
                <wp:docPr id="22" name="Prostokąt zaokrąglony 22" descr="Na grafie zaprezentowano zasoby kompetencyjne dziecka w tym wieku:&#10;1) charakterystyczne sposoby uczenia się: swobodną eksplorację, zabawę spontaniczną i naukę okolicznościową,&#10;2) opanowane podtawowe umiejętności: &#10;a) poruszanie się w przestrzeni fizycznej (lokomocja),&#10;b) posługiwanie się przedmiotami (manipulacja),&#10;c) porozumiewanie się niewerbalne i werbalne z otoczeniem (komunikacja). " title="Ukształtowane podstawy kompetencji kluczowych dziecka w wieku od 0 do 2-3 lat"/>
                <wp:cNvGraphicFramePr/>
                <a:graphic xmlns:a="http://schemas.openxmlformats.org/drawingml/2006/main">
                  <a:graphicData uri="http://schemas.microsoft.com/office/word/2010/wordprocessingShape">
                    <wps:wsp>
                      <wps:cNvSpPr/>
                      <wps:spPr>
                        <a:xfrm>
                          <a:off x="0" y="0"/>
                          <a:ext cx="6030595" cy="408305"/>
                        </a:xfrm>
                        <a:prstGeom prst="roundRect">
                          <a:avLst/>
                        </a:prstGeom>
                        <a:solidFill>
                          <a:sysClr val="window" lastClr="FFFFFF"/>
                        </a:solidFill>
                        <a:ln w="28575" cap="flat" cmpd="sng" algn="ctr">
                          <a:solidFill>
                            <a:sysClr val="windowText" lastClr="000000"/>
                          </a:solidFill>
                          <a:prstDash val="solid"/>
                          <a:miter lim="800000"/>
                        </a:ln>
                        <a:effectLst/>
                      </wps:spPr>
                      <wps:txbx>
                        <w:txbxContent>
                          <w:p w14:paraId="1713CB45" w14:textId="087B1908" w:rsidR="00E2582F" w:rsidRPr="000A1FA3" w:rsidRDefault="00E2582F" w:rsidP="000A1FA3">
                            <w:pPr>
                              <w:jc w:val="center"/>
                              <w:rPr>
                                <w:b/>
                                <w:sz w:val="28"/>
                                <w:szCs w:val="28"/>
                                <w14:shadow w14:blurRad="50800" w14:dist="39001" w14:dir="5460000" w14:sx="100000" w14:sy="100000" w14:kx="0" w14:ky="0" w14:algn="tl">
                                  <w14:srgbClr w14:val="000000">
                                    <w14:alpha w14:val="62000"/>
                                  </w14:srgbClr>
                                </w14:shadow>
                                <w14:textOutline w14:w="5715" w14:cap="flat" w14:cmpd="sng" w14:algn="ctr">
                                  <w14:noFill/>
                                  <w14:prstDash w14:val="solid"/>
                                  <w14:round/>
                                </w14:textOutline>
                                <w14:textFill>
                                  <w14:gradFill>
                                    <w14:gsLst>
                                      <w14:gs w14:pos="0">
                                        <w14:schemeClr w14:val="accent2">
                                          <w14:tint w14:val="70000"/>
                                          <w14:satMod w14:val="245000"/>
                                        </w14:schemeClr>
                                      </w14:gs>
                                      <w14:gs w14:pos="75000">
                                        <w14:schemeClr w14:val="accent2">
                                          <w14:tint w14:val="90000"/>
                                          <w14:shade w14:val="60000"/>
                                          <w14:satMod w14:val="240000"/>
                                        </w14:schemeClr>
                                      </w14:gs>
                                      <w14:gs w14:pos="100000">
                                        <w14:schemeClr w14:val="accent2">
                                          <w14:tint w14:val="100000"/>
                                          <w14:shade w14:val="50000"/>
                                          <w14:satMod w14:val="240000"/>
                                        </w14:schemeClr>
                                      </w14:gs>
                                    </w14:gsLst>
                                    <w14:lin w14:ang="5400000" w14:scaled="0"/>
                                  </w14:gradFill>
                                </w14:textFill>
                                <w14:props3d w14:extrusionH="25400" w14:contourW="8890" w14:prstMaterial="warmMatte">
                                  <w14:bevelT w14:w="38100" w14:h="31750" w14:prst="circle"/>
                                  <w14:contourClr>
                                    <w14:schemeClr w14:val="accent2">
                                      <w14:shade w14:val="75000"/>
                                    </w14:schemeClr>
                                  </w14:contourClr>
                                </w14:props3d>
                              </w:rPr>
                            </w:pPr>
                            <w:r>
                              <w:rPr>
                                <w:b/>
                                <w:sz w:val="28"/>
                                <w:szCs w:val="28"/>
                                <w14:shadow w14:blurRad="50800" w14:dist="39001" w14:dir="5460000" w14:sx="100000" w14:sy="100000" w14:kx="0" w14:ky="0" w14:algn="tl">
                                  <w14:srgbClr w14:val="000000">
                                    <w14:alpha w14:val="62000"/>
                                  </w14:srgbClr>
                                </w14:shadow>
                                <w14:textOutline w14:w="5715" w14:cap="flat" w14:cmpd="sng" w14:algn="ctr">
                                  <w14:noFill/>
                                  <w14:prstDash w14:val="solid"/>
                                  <w14:round/>
                                </w14:textOutline>
                                <w14:textFill>
                                  <w14:gradFill>
                                    <w14:gsLst>
                                      <w14:gs w14:pos="0">
                                        <w14:schemeClr w14:val="accent2">
                                          <w14:tint w14:val="70000"/>
                                          <w14:satMod w14:val="245000"/>
                                        </w14:schemeClr>
                                      </w14:gs>
                                      <w14:gs w14:pos="75000">
                                        <w14:schemeClr w14:val="accent2">
                                          <w14:tint w14:val="90000"/>
                                          <w14:shade w14:val="60000"/>
                                          <w14:satMod w14:val="240000"/>
                                        </w14:schemeClr>
                                      </w14:gs>
                                      <w14:gs w14:pos="100000">
                                        <w14:schemeClr w14:val="accent2">
                                          <w14:tint w14:val="100000"/>
                                          <w14:shade w14:val="50000"/>
                                          <w14:satMod w14:val="240000"/>
                                        </w14:schemeClr>
                                      </w14:gs>
                                    </w14:gsLst>
                                    <w14:lin w14:ang="5400000" w14:scaled="0"/>
                                  </w14:gradFill>
                                </w14:textFill>
                                <w14:props3d w14:extrusionH="25400" w14:contourW="8890" w14:prstMaterial="warmMatte">
                                  <w14:bevelT w14:w="38100" w14:h="31750" w14:prst="circle"/>
                                  <w14:contourClr>
                                    <w14:schemeClr w14:val="accent2">
                                      <w14:shade w14:val="75000"/>
                                    </w14:schemeClr>
                                  </w14:contourClr>
                                </w14:props3d>
                              </w:rPr>
                              <w:t>UKSZTAŁTOWANE PODSTAWY KOMPETENCJI KLUCZOWYCH</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oundrect id="Prostokąt zaokrąglony 22" o:spid="_x0000_s1026" alt="Tytuł: Ukształtowane podstawy kompetencji kluczowych dziecka w wieku od 0 do 2-3 lat — opis: Na grafie zaprezentowano zasoby kompetencyjne dziecka w tym wieku:&#10;1) charakterystyczne sposoby uczenia się: swobodną eksplorację, zabawę spontaniczną i naukę okolicznościową,&#10;2) opanowane podtawowe umiejętności: &#10;a) poruszanie się w przestrzeni fizycznej (lokomocja),&#10;b) posługiwanie się przedmiotami (manipulacja),&#10;c) porozumiewanie się niewerbalne i werbalne z otoczeniem (komunikacja). " style="position:absolute;margin-left:5.2pt;margin-top:-511.75pt;width:474.85pt;height:32.15pt;z-index:251661312;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8KX40AMAAD0HAAAOAAAAZHJzL2Uyb0RvYy54bWysVd1OGzkUvl9p3+FoVloVqSUhhZZmCRUC&#10;Ua2EKFqoeu14PImZsY/X9jDJXFbiIdC+Tniv/ewEmv5crTYXEx+f/+/8+Oj9wjR0p3zQbCfF3u6w&#10;IGUll9rOJsWnm/NXhwWFKGwpGrZqUixVKN4f//rLUefGasRzbkrlCUZsGHduUsxjdOPBIMi5MiLs&#10;slMWzIq9ERGknw1KLzpYN81gNBy+GXTsS+dZqhBwe7ZmFsfZflUpGT9WVVCRmkmB2GL++vydpu/g&#10;+EiMZ164uZabMMR/iMIIbeH02dSZiIJar38wZbT0HLiKu5LNgKtKS5VzQDZ7w++yuZ4Lp3IuACe4&#10;Z5jC/2dWXt5dedLlpBiNCrLCoEZXiDByvbqP1Auu/ep+huItKUmUKkjAdykIoFVaQcJ51SsbuROW&#10;QQaeLqlm41REJyxvraKy10rWgjqKS0OdVnU7/v23xckfezsk58KLOiq/DHEpe0gHB4Bgo5UwqwUF&#10;vXoYU+h4yqVd3ZOqg2vYC3m7engJh1PRrR6SlkWfaZiAjEYqbY1rrrlJd/z4j9Tcre5fZsejHWKH&#10;eBGzIsdlFB13ilqjFazGtfiYsqzYgYRvQw/riA7RIBHnexUiPlZTpfsc+S29aODPsLwVO2s/06Qb&#10;Hr+0Mw1XT+pJuTSaozCaXhgwXNsgnyctmT1yn8LZUoN+p/xUNIhZ0/OxJ46csVKGXsB/a3Wdre0S&#10;Ol7HBjX9VIc+iscvuUw5ZUxlt1WoW011A8i5W8r5VsVytYhLGlLJNHr1mhoR09h0LozRPdfuym+o&#10;gGOagUXlTfpHd9Mij9ryedTUIpLE5Zvh6+HBu4OCJHj7w0NQyejgq7bzIX5QbAB1wNh6bm35F+Y5&#10;j5m4uwhxLf8klzwGFLs8102TiWU4bTzdCYw+NkbJXYHYQ8TlpDjPv43Lb9QaSx2m4fDgbYpOYCdV&#10;KWOSxmFKgp0VJJoZlp2MPsfyjXb4wekNUt5yPMy/nzlOiZyJMF9HnK0mMTE2GuNBjTaT4nBbu7GJ&#10;q/KW28CRirIuQzrFxXSxqQ1mZ4lB97zegMHJcw1/F8DjCgOYq4Q1Hj/iUzUMBHhzKmjOvv/ZfZLH&#10;JgK3oA4rFOj83QqvkO2fFjvq3d7+ftq5mdg/eDsC4bc5022Obc0po1R7eDCczMckH5unY+XZfMa2&#10;P0lewRJWwve6DhviNIIGC++FVCcn+Yw960S8sNdOJuMJsoT0zeKz8G7TXBE1uuSndSvG37XXWjZp&#10;Wj5pI1c6916CeI0rGjcR2NG5hTfvSXoEtuks9fXVO/4XAAD//wMAUEsDBBQABgAIAAAAIQBrHXRw&#10;4QAAAA0BAAAPAAAAZHJzL2Rvd25yZXYueG1sTI/BTsMwDIbvSLxDZCRuW9LSTWtpOqFJHMaJDcTZ&#10;a7K2o0mqJF0LT485wfG3P/3+XG5n07Or9qFzVkKyFMC0rZ3qbCPh/e15sQEWIlqFvbNawpcOsK1u&#10;b0oslJvsQV+PsWFUYkOBEtoYh4LzULfaYFi6QVvanZ03GCn6hiuPE5WbnqdCrLnBztKFFge9a3X9&#10;eRyNhGH8EK9xl0++w0OWTd/7y+VlL+X93fz0CCzqOf7B8KtP6lCR08mNVgXWUxYZkRIWiUgfVsAI&#10;ydciAXaiWb7KU+BVyf9/Uf0AAAD//wMAUEsBAi0AFAAGAAgAAAAhALaDOJL+AAAA4QEAABMAAAAA&#10;AAAAAAAAAAAAAAAAAFtDb250ZW50X1R5cGVzXS54bWxQSwECLQAUAAYACAAAACEAOP0h/9YAAACU&#10;AQAACwAAAAAAAAAAAAAAAAAvAQAAX3JlbHMvLnJlbHNQSwECLQAUAAYACAAAACEA8PCl+NADAAA9&#10;BwAADgAAAAAAAAAAAAAAAAAuAgAAZHJzL2Uyb0RvYy54bWxQSwECLQAUAAYACAAAACEAax10cOEA&#10;AAANAQAADwAAAAAAAAAAAAAAAAAqBgAAZHJzL2Rvd25yZXYueG1sUEsFBgAAAAAEAAQA8wAAADgH&#10;AAAAAA==&#10;" fillcolor="window" strokecolor="windowText" strokeweight="2.25pt">
                <v:stroke joinstyle="miter"/>
                <v:textbox>
                  <w:txbxContent>
                    <w:p w14:paraId="1713CB45" w14:textId="087B1908" w:rsidR="00E2582F" w:rsidRPr="000A1FA3" w:rsidRDefault="00E2582F" w:rsidP="000A1FA3">
                      <w:pPr>
                        <w:jc w:val="center"/>
                        <w:rPr>
                          <w:b/>
                          <w:sz w:val="28"/>
                          <w:szCs w:val="28"/>
                          <w14:shadow w14:blurRad="50800" w14:dist="39001" w14:dir="5460000" w14:sx="100000" w14:sy="100000" w14:kx="0" w14:ky="0" w14:algn="tl">
                            <w14:srgbClr w14:val="000000">
                              <w14:alpha w14:val="62000"/>
                            </w14:srgbClr>
                          </w14:shadow>
                          <w14:textOutline w14:w="5715" w14:cap="flat" w14:cmpd="sng" w14:algn="ctr">
                            <w14:noFill/>
                            <w14:prstDash w14:val="solid"/>
                            <w14:round/>
                          </w14:textOutline>
                          <w14:textFill>
                            <w14:gradFill>
                              <w14:gsLst>
                                <w14:gs w14:pos="0">
                                  <w14:schemeClr w14:val="accent2">
                                    <w14:tint w14:val="70000"/>
                                    <w14:satMod w14:val="245000"/>
                                  </w14:schemeClr>
                                </w14:gs>
                                <w14:gs w14:pos="75000">
                                  <w14:schemeClr w14:val="accent2">
                                    <w14:tint w14:val="90000"/>
                                    <w14:shade w14:val="60000"/>
                                    <w14:satMod w14:val="240000"/>
                                  </w14:schemeClr>
                                </w14:gs>
                                <w14:gs w14:pos="100000">
                                  <w14:schemeClr w14:val="accent2">
                                    <w14:tint w14:val="100000"/>
                                    <w14:shade w14:val="50000"/>
                                    <w14:satMod w14:val="240000"/>
                                  </w14:schemeClr>
                                </w14:gs>
                              </w14:gsLst>
                              <w14:lin w14:ang="5400000" w14:scaled="0"/>
                            </w14:gradFill>
                          </w14:textFill>
                          <w14:props3d w14:extrusionH="25400" w14:contourW="8890" w14:prstMaterial="warmMatte">
                            <w14:bevelT w14:w="38100" w14:h="31750" w14:prst="circle"/>
                            <w14:contourClr>
                              <w14:schemeClr w14:val="accent2">
                                <w14:shade w14:val="75000"/>
                              </w14:schemeClr>
                            </w14:contourClr>
                          </w14:props3d>
                        </w:rPr>
                      </w:pPr>
                      <w:r>
                        <w:rPr>
                          <w:b/>
                          <w:sz w:val="28"/>
                          <w:szCs w:val="28"/>
                          <w14:shadow w14:blurRad="50800" w14:dist="39001" w14:dir="5460000" w14:sx="100000" w14:sy="100000" w14:kx="0" w14:ky="0" w14:algn="tl">
                            <w14:srgbClr w14:val="000000">
                              <w14:alpha w14:val="62000"/>
                            </w14:srgbClr>
                          </w14:shadow>
                          <w14:textOutline w14:w="5715" w14:cap="flat" w14:cmpd="sng" w14:algn="ctr">
                            <w14:noFill/>
                            <w14:prstDash w14:val="solid"/>
                            <w14:round/>
                          </w14:textOutline>
                          <w14:textFill>
                            <w14:gradFill>
                              <w14:gsLst>
                                <w14:gs w14:pos="0">
                                  <w14:schemeClr w14:val="accent2">
                                    <w14:tint w14:val="70000"/>
                                    <w14:satMod w14:val="245000"/>
                                  </w14:schemeClr>
                                </w14:gs>
                                <w14:gs w14:pos="75000">
                                  <w14:schemeClr w14:val="accent2">
                                    <w14:tint w14:val="90000"/>
                                    <w14:shade w14:val="60000"/>
                                    <w14:satMod w14:val="240000"/>
                                  </w14:schemeClr>
                                </w14:gs>
                                <w14:gs w14:pos="100000">
                                  <w14:schemeClr w14:val="accent2">
                                    <w14:tint w14:val="100000"/>
                                    <w14:shade w14:val="50000"/>
                                    <w14:satMod w14:val="240000"/>
                                  </w14:schemeClr>
                                </w14:gs>
                              </w14:gsLst>
                              <w14:lin w14:ang="5400000" w14:scaled="0"/>
                            </w14:gradFill>
                          </w14:textFill>
                          <w14:props3d w14:extrusionH="25400" w14:contourW="8890" w14:prstMaterial="warmMatte">
                            <w14:bevelT w14:w="38100" w14:h="31750" w14:prst="circle"/>
                            <w14:contourClr>
                              <w14:schemeClr w14:val="accent2">
                                <w14:shade w14:val="75000"/>
                              </w14:schemeClr>
                            </w14:contourClr>
                          </w14:props3d>
                        </w:rPr>
                        <w:t>UKSZTAŁTOWANE PODSTAWY KOMPETENCJI KLUCZOWYCH</w:t>
                      </w:r>
                    </w:p>
                  </w:txbxContent>
                </v:textbox>
              </v:roundrect>
            </w:pict>
          </mc:Fallback>
        </mc:AlternateContent>
      </w:r>
      <w:r w:rsidR="00015FC3" w:rsidRPr="00CB298B">
        <w:rPr>
          <w:color w:val="auto"/>
        </w:rPr>
        <w:t>Warto dodać, że wymagania państwa wobec przedszkoli</w:t>
      </w:r>
      <w:r w:rsidR="00015FC3" w:rsidRPr="00CB298B">
        <w:rPr>
          <w:rStyle w:val="Odwoanieprzypisudolnego"/>
          <w:color w:val="auto"/>
        </w:rPr>
        <w:footnoteReference w:id="10"/>
      </w:r>
      <w:r w:rsidR="00015FC3" w:rsidRPr="00CB298B">
        <w:rPr>
          <w:color w:val="auto"/>
        </w:rPr>
        <w:t xml:space="preserve"> </w:t>
      </w:r>
      <w:r w:rsidR="00DA407B" w:rsidRPr="00CB298B">
        <w:rPr>
          <w:color w:val="auto"/>
        </w:rPr>
        <w:t xml:space="preserve">obejmują </w:t>
      </w:r>
      <w:r w:rsidR="00015FC3" w:rsidRPr="00CB298B">
        <w:rPr>
          <w:color w:val="auto"/>
        </w:rPr>
        <w:t>założenia</w:t>
      </w:r>
      <w:r w:rsidR="00CA624F" w:rsidRPr="00CB298B">
        <w:rPr>
          <w:color w:val="auto"/>
        </w:rPr>
        <w:t xml:space="preserve"> </w:t>
      </w:r>
      <w:r w:rsidR="00E510E6" w:rsidRPr="00CB298B">
        <w:rPr>
          <w:color w:val="auto"/>
        </w:rPr>
        <w:t>kompl</w:t>
      </w:r>
      <w:r w:rsidR="00E510E6" w:rsidRPr="00CB298B">
        <w:rPr>
          <w:color w:val="auto"/>
        </w:rPr>
        <w:t>e</w:t>
      </w:r>
      <w:r w:rsidR="00E510E6" w:rsidRPr="00CB298B">
        <w:rPr>
          <w:color w:val="auto"/>
        </w:rPr>
        <w:t>mentarne z ideą uczenia się organizacji i wspomagania jej w tym zakresie</w:t>
      </w:r>
      <w:r w:rsidR="00015FC3" w:rsidRPr="00CB298B">
        <w:rPr>
          <w:color w:val="auto"/>
        </w:rPr>
        <w:t>,</w:t>
      </w:r>
      <w:r w:rsidR="009B1445" w:rsidRPr="00CB298B">
        <w:rPr>
          <w:color w:val="auto"/>
        </w:rPr>
        <w:t xml:space="preserve"> </w:t>
      </w:r>
      <w:r w:rsidR="00015FC3" w:rsidRPr="00CB298B">
        <w:rPr>
          <w:color w:val="auto"/>
        </w:rPr>
        <w:t>m.in.</w:t>
      </w:r>
    </w:p>
    <w:p w14:paraId="5A3E1826" w14:textId="3EEAE919" w:rsidR="006C1F1A" w:rsidRDefault="00015FC3" w:rsidP="000C244B">
      <w:pPr>
        <w:pStyle w:val="OREpunktor"/>
        <w:rPr>
          <w:color w:val="auto"/>
        </w:rPr>
      </w:pPr>
      <w:r w:rsidRPr="00CB298B">
        <w:rPr>
          <w:b/>
          <w:color w:val="auto"/>
        </w:rPr>
        <w:t xml:space="preserve">W. </w:t>
      </w:r>
      <w:r w:rsidR="000C244B" w:rsidRPr="00CB298B">
        <w:rPr>
          <w:b/>
          <w:color w:val="auto"/>
        </w:rPr>
        <w:t>1</w:t>
      </w:r>
      <w:r w:rsidRPr="00CB298B">
        <w:rPr>
          <w:b/>
          <w:color w:val="auto"/>
        </w:rPr>
        <w:t>.</w:t>
      </w:r>
      <w:r w:rsidRPr="00CB298B">
        <w:rPr>
          <w:color w:val="auto"/>
        </w:rPr>
        <w:t xml:space="preserve"> </w:t>
      </w:r>
      <w:r w:rsidR="000C244B" w:rsidRPr="00CB298B">
        <w:rPr>
          <w:b/>
          <w:color w:val="auto"/>
        </w:rPr>
        <w:t>Procesy wspomagania rozwoju i edukacji dzieci są zorganizowane w</w:t>
      </w:r>
      <w:r w:rsidR="006C1F1A">
        <w:rPr>
          <w:b/>
          <w:color w:val="auto"/>
        </w:rPr>
        <w:t> </w:t>
      </w:r>
      <w:r w:rsidR="000C244B" w:rsidRPr="00CB298B">
        <w:rPr>
          <w:b/>
          <w:color w:val="auto"/>
        </w:rPr>
        <w:t>sposób sprzyjający uczeniu się</w:t>
      </w:r>
      <w:r w:rsidR="000C244B" w:rsidRPr="00CB298B">
        <w:rPr>
          <w:color w:val="auto"/>
        </w:rPr>
        <w:t>. Nauczyciele pracują zespołowo. Wspólnie planują przebieg procesów edukacyjnych, współpracują przy ich realizacji i anal</w:t>
      </w:r>
      <w:r w:rsidR="000C244B" w:rsidRPr="00CB298B">
        <w:rPr>
          <w:color w:val="auto"/>
        </w:rPr>
        <w:t>i</w:t>
      </w:r>
      <w:r w:rsidR="000C244B" w:rsidRPr="00CB298B">
        <w:rPr>
          <w:color w:val="auto"/>
        </w:rPr>
        <w:t>zują efekty swojej pracy. Nauczyciele pomagają sobie nawzajem i wspólnie ro</w:t>
      </w:r>
      <w:r w:rsidR="000C244B" w:rsidRPr="00CB298B">
        <w:rPr>
          <w:color w:val="auto"/>
        </w:rPr>
        <w:t>z</w:t>
      </w:r>
      <w:r w:rsidR="000C244B" w:rsidRPr="00CB298B">
        <w:rPr>
          <w:color w:val="auto"/>
        </w:rPr>
        <w:t xml:space="preserve">wiązują problemy. </w:t>
      </w:r>
    </w:p>
    <w:p w14:paraId="7D241B8A" w14:textId="72BC8229" w:rsidR="00015FC3" w:rsidRPr="00CB298B" w:rsidRDefault="00015FC3" w:rsidP="000C244B">
      <w:pPr>
        <w:pStyle w:val="OREpunktor"/>
        <w:rPr>
          <w:color w:val="auto"/>
        </w:rPr>
      </w:pPr>
      <w:r w:rsidRPr="00CB298B">
        <w:rPr>
          <w:b/>
          <w:color w:val="auto"/>
        </w:rPr>
        <w:t>W.</w:t>
      </w:r>
      <w:r w:rsidRPr="006C1F1A">
        <w:rPr>
          <w:b/>
          <w:color w:val="auto"/>
        </w:rPr>
        <w:t xml:space="preserve"> </w:t>
      </w:r>
      <w:r w:rsidR="000C244B" w:rsidRPr="006C1F1A">
        <w:rPr>
          <w:b/>
          <w:color w:val="auto"/>
        </w:rPr>
        <w:t>9</w:t>
      </w:r>
      <w:r w:rsidR="000C244B" w:rsidRPr="00CB298B">
        <w:rPr>
          <w:color w:val="auto"/>
        </w:rPr>
        <w:t xml:space="preserve">. </w:t>
      </w:r>
      <w:r w:rsidRPr="00CB298B">
        <w:rPr>
          <w:b/>
          <w:color w:val="auto"/>
        </w:rPr>
        <w:t>Zarządzanie przedszkolem służy jego rozwojowi</w:t>
      </w:r>
      <w:r w:rsidR="00DA407B" w:rsidRPr="00CB298B">
        <w:rPr>
          <w:b/>
          <w:color w:val="auto"/>
        </w:rPr>
        <w:t xml:space="preserve">. </w:t>
      </w:r>
      <w:r w:rsidR="000C244B" w:rsidRPr="00CB298B">
        <w:rPr>
          <w:color w:val="auto"/>
        </w:rPr>
        <w:t>Podejmuje się działania zapewniające przedszkolu wspomaganie zewnętrzne odpowiednie do potrzeb i</w:t>
      </w:r>
      <w:r w:rsidR="006C1F1A">
        <w:rPr>
          <w:color w:val="auto"/>
        </w:rPr>
        <w:t> </w:t>
      </w:r>
      <w:r w:rsidR="000C244B" w:rsidRPr="00CB298B">
        <w:rPr>
          <w:color w:val="auto"/>
        </w:rPr>
        <w:t>służące rozwojowi przedszkola.</w:t>
      </w:r>
    </w:p>
    <w:p w14:paraId="55347F7E" w14:textId="40246CCD" w:rsidR="00FB1A02" w:rsidRPr="00CB298B" w:rsidRDefault="00DF7013" w:rsidP="007D71FB">
      <w:pPr>
        <w:pStyle w:val="OREnormalny"/>
        <w:rPr>
          <w:color w:val="auto"/>
        </w:rPr>
      </w:pPr>
      <w:r w:rsidRPr="00CB298B">
        <w:rPr>
          <w:color w:val="auto"/>
        </w:rPr>
        <w:t xml:space="preserve">Na </w:t>
      </w:r>
      <w:r w:rsidR="00267B2A" w:rsidRPr="00CB298B">
        <w:rPr>
          <w:color w:val="auto"/>
        </w:rPr>
        <w:t xml:space="preserve">wstępnym </w:t>
      </w:r>
      <w:r w:rsidRPr="00CB298B">
        <w:rPr>
          <w:color w:val="auto"/>
        </w:rPr>
        <w:t>etapie prowadzenia</w:t>
      </w:r>
      <w:r w:rsidR="006C54B8" w:rsidRPr="00CB298B">
        <w:rPr>
          <w:color w:val="auto"/>
        </w:rPr>
        <w:t xml:space="preserve"> diagnozy </w:t>
      </w:r>
      <w:r w:rsidR="00C77751" w:rsidRPr="00CB298B">
        <w:rPr>
          <w:color w:val="auto"/>
        </w:rPr>
        <w:t xml:space="preserve">potrzeb przedszkola </w:t>
      </w:r>
      <w:r w:rsidR="006C54B8" w:rsidRPr="00CB298B">
        <w:rPr>
          <w:color w:val="auto"/>
        </w:rPr>
        <w:t xml:space="preserve">ważne jest </w:t>
      </w:r>
      <w:r w:rsidR="00AD500E" w:rsidRPr="00CB298B">
        <w:rPr>
          <w:b/>
          <w:color w:val="auto"/>
        </w:rPr>
        <w:t>ustalenie</w:t>
      </w:r>
      <w:r w:rsidRPr="00CB298B">
        <w:rPr>
          <w:b/>
          <w:color w:val="auto"/>
        </w:rPr>
        <w:t>, w</w:t>
      </w:r>
      <w:r w:rsidR="00DA407B" w:rsidRPr="00CB298B">
        <w:rPr>
          <w:b/>
          <w:color w:val="auto"/>
        </w:rPr>
        <w:t> </w:t>
      </w:r>
      <w:r w:rsidRPr="00CB298B">
        <w:rPr>
          <w:b/>
          <w:color w:val="auto"/>
        </w:rPr>
        <w:t>jakim stopniu nauczyciele znają i rozumieją istotę kompetencji kluczowych</w:t>
      </w:r>
      <w:r w:rsidR="00DA407B" w:rsidRPr="00CB298B">
        <w:rPr>
          <w:color w:val="auto"/>
        </w:rPr>
        <w:t xml:space="preserve"> </w:t>
      </w:r>
      <w:r w:rsidRPr="00CB298B">
        <w:rPr>
          <w:color w:val="auto"/>
        </w:rPr>
        <w:t>op</w:t>
      </w:r>
      <w:r w:rsidRPr="00CB298B">
        <w:rPr>
          <w:color w:val="auto"/>
        </w:rPr>
        <w:t>i</w:t>
      </w:r>
      <w:r w:rsidRPr="00CB298B">
        <w:rPr>
          <w:color w:val="auto"/>
        </w:rPr>
        <w:t xml:space="preserve">sanych w zaleceniu </w:t>
      </w:r>
      <w:r w:rsidR="006C54B8" w:rsidRPr="00CB298B">
        <w:rPr>
          <w:color w:val="auto"/>
        </w:rPr>
        <w:t xml:space="preserve">Parlamentu Europejskiego i Rady z </w:t>
      </w:r>
      <w:r w:rsidR="00DA407B" w:rsidRPr="00CB298B">
        <w:rPr>
          <w:color w:val="auto"/>
        </w:rPr>
        <w:t xml:space="preserve">dn. </w:t>
      </w:r>
      <w:r w:rsidR="006C54B8" w:rsidRPr="00CB298B">
        <w:rPr>
          <w:color w:val="auto"/>
        </w:rPr>
        <w:t>18 grudnia 2006 r.</w:t>
      </w:r>
      <w:r w:rsidR="00DA407B" w:rsidRPr="00CB298B">
        <w:rPr>
          <w:color w:val="auto"/>
        </w:rPr>
        <w:t>,</w:t>
      </w:r>
      <w:r w:rsidR="006C54B8" w:rsidRPr="00CB298B">
        <w:rPr>
          <w:color w:val="auto"/>
        </w:rPr>
        <w:t xml:space="preserve"> oraz </w:t>
      </w:r>
      <w:r w:rsidR="00DA407B" w:rsidRPr="00CB298B">
        <w:rPr>
          <w:b/>
          <w:color w:val="auto"/>
        </w:rPr>
        <w:t xml:space="preserve">skłonienie ich do </w:t>
      </w:r>
      <w:r w:rsidR="006C54B8" w:rsidRPr="00CB298B">
        <w:rPr>
          <w:b/>
          <w:color w:val="auto"/>
        </w:rPr>
        <w:t xml:space="preserve">refleksji </w:t>
      </w:r>
      <w:r w:rsidR="00DA407B" w:rsidRPr="00CB298B">
        <w:rPr>
          <w:b/>
          <w:color w:val="auto"/>
        </w:rPr>
        <w:t xml:space="preserve">na temat zasobów </w:t>
      </w:r>
      <w:r w:rsidR="006C54B8" w:rsidRPr="00CB298B">
        <w:rPr>
          <w:b/>
          <w:color w:val="auto"/>
        </w:rPr>
        <w:t xml:space="preserve">indywidualnych i instytucjonalnych </w:t>
      </w:r>
      <w:r w:rsidR="00DA407B" w:rsidRPr="00CB298B">
        <w:rPr>
          <w:b/>
          <w:color w:val="auto"/>
        </w:rPr>
        <w:t>odnoszących się do</w:t>
      </w:r>
      <w:r w:rsidR="006C54B8" w:rsidRPr="00CB298B">
        <w:rPr>
          <w:b/>
          <w:color w:val="auto"/>
        </w:rPr>
        <w:t xml:space="preserve"> każdej z kompetencji kluczowych</w:t>
      </w:r>
      <w:r w:rsidR="00015FC3" w:rsidRPr="00CB298B">
        <w:rPr>
          <w:color w:val="auto"/>
        </w:rPr>
        <w:t>.</w:t>
      </w:r>
    </w:p>
    <w:p w14:paraId="4A1FA785" w14:textId="16652A10" w:rsidR="00DF7013" w:rsidRPr="00CB298B" w:rsidRDefault="008C36F3" w:rsidP="00965250">
      <w:pPr>
        <w:pStyle w:val="OREnormalny"/>
        <w:rPr>
          <w:color w:val="auto"/>
        </w:rPr>
      </w:pPr>
      <w:r w:rsidRPr="00CB298B">
        <w:rPr>
          <w:color w:val="auto"/>
        </w:rPr>
        <w:t xml:space="preserve">Z tego względu </w:t>
      </w:r>
      <w:r w:rsidR="006C54B8" w:rsidRPr="00CB298B">
        <w:rPr>
          <w:color w:val="auto"/>
        </w:rPr>
        <w:t xml:space="preserve">analiza definicji kompetencji kluczowych </w:t>
      </w:r>
      <w:r w:rsidRPr="00CB298B">
        <w:rPr>
          <w:color w:val="auto"/>
        </w:rPr>
        <w:t xml:space="preserve">oraz </w:t>
      </w:r>
      <w:r w:rsidR="00FB1A02" w:rsidRPr="00CB298B">
        <w:rPr>
          <w:color w:val="auto"/>
        </w:rPr>
        <w:t xml:space="preserve">wyznaczników wiedzy, umiejętności i postaw składających </w:t>
      </w:r>
      <w:r w:rsidR="003F7981" w:rsidRPr="00CB298B">
        <w:rPr>
          <w:color w:val="auto"/>
        </w:rPr>
        <w:t xml:space="preserve">się </w:t>
      </w:r>
      <w:r w:rsidR="00FB1A02" w:rsidRPr="00CB298B">
        <w:rPr>
          <w:color w:val="auto"/>
        </w:rPr>
        <w:t xml:space="preserve">na </w:t>
      </w:r>
      <w:r w:rsidR="006C54B8" w:rsidRPr="00CB298B">
        <w:rPr>
          <w:color w:val="auto"/>
        </w:rPr>
        <w:t>każdą z nich powin</w:t>
      </w:r>
      <w:r w:rsidR="00415565" w:rsidRPr="00CB298B">
        <w:rPr>
          <w:color w:val="auto"/>
        </w:rPr>
        <w:t>na</w:t>
      </w:r>
      <w:r w:rsidR="00015FC3" w:rsidRPr="00CB298B">
        <w:rPr>
          <w:color w:val="auto"/>
        </w:rPr>
        <w:t xml:space="preserve"> rozpocząć proces wspomagania.</w:t>
      </w:r>
    </w:p>
    <w:p w14:paraId="55620C42" w14:textId="696A78B9" w:rsidR="006C54B8" w:rsidRPr="00CB298B" w:rsidRDefault="006C54B8" w:rsidP="001F3576">
      <w:pPr>
        <w:pStyle w:val="OREnormalny"/>
        <w:rPr>
          <w:color w:val="auto"/>
        </w:rPr>
      </w:pPr>
      <w:r w:rsidRPr="00CB298B">
        <w:rPr>
          <w:color w:val="auto"/>
        </w:rPr>
        <w:t xml:space="preserve">Równie ważne jest </w:t>
      </w:r>
      <w:r w:rsidRPr="00CB298B">
        <w:rPr>
          <w:b/>
          <w:color w:val="auto"/>
        </w:rPr>
        <w:t>poszukiwanie powiązań kompetencji kluczowych UE z zapisami podstawy programowej wychowania przedszkolnego oraz z programami</w:t>
      </w:r>
      <w:r w:rsidR="006F2283" w:rsidRPr="00CB298B">
        <w:rPr>
          <w:color w:val="auto"/>
        </w:rPr>
        <w:t xml:space="preserve"> realizow</w:t>
      </w:r>
      <w:r w:rsidR="006F2283" w:rsidRPr="00CB298B">
        <w:rPr>
          <w:color w:val="auto"/>
        </w:rPr>
        <w:t>a</w:t>
      </w:r>
      <w:r w:rsidR="006F2283" w:rsidRPr="00CB298B">
        <w:rPr>
          <w:color w:val="auto"/>
        </w:rPr>
        <w:t>nymi przez nauczycieli</w:t>
      </w:r>
      <w:r w:rsidR="00413871" w:rsidRPr="00CB298B">
        <w:rPr>
          <w:color w:val="auto"/>
        </w:rPr>
        <w:t xml:space="preserve"> w danym przedszkolu</w:t>
      </w:r>
      <w:r w:rsidRPr="00CB298B">
        <w:rPr>
          <w:color w:val="auto"/>
        </w:rPr>
        <w:t xml:space="preserve">. </w:t>
      </w:r>
    </w:p>
    <w:p w14:paraId="45711ADB" w14:textId="44DA488B" w:rsidR="000A7919" w:rsidRPr="00CB298B" w:rsidRDefault="006C54B8" w:rsidP="00E64AE0">
      <w:pPr>
        <w:pStyle w:val="OREnormalny"/>
        <w:rPr>
          <w:color w:val="auto"/>
        </w:rPr>
      </w:pPr>
      <w:r w:rsidRPr="00CB298B">
        <w:rPr>
          <w:color w:val="auto"/>
        </w:rPr>
        <w:lastRenderedPageBreak/>
        <w:t xml:space="preserve">Tak zaaranżowany przez osobę wspomagającą </w:t>
      </w:r>
      <w:r w:rsidR="00683613" w:rsidRPr="00CB298B">
        <w:rPr>
          <w:color w:val="auto"/>
        </w:rPr>
        <w:t>proces współpracy z przedszkolem</w:t>
      </w:r>
      <w:r w:rsidR="0096411C">
        <w:rPr>
          <w:color w:val="auto"/>
        </w:rPr>
        <w:t xml:space="preserve"> </w:t>
      </w:r>
      <w:r w:rsidR="0059077A" w:rsidRPr="00CB298B">
        <w:rPr>
          <w:color w:val="auto"/>
        </w:rPr>
        <w:t>uł</w:t>
      </w:r>
      <w:r w:rsidR="0059077A" w:rsidRPr="00CB298B">
        <w:rPr>
          <w:color w:val="auto"/>
        </w:rPr>
        <w:t>a</w:t>
      </w:r>
      <w:r w:rsidR="0059077A" w:rsidRPr="00CB298B">
        <w:rPr>
          <w:color w:val="auto"/>
        </w:rPr>
        <w:t>twi</w:t>
      </w:r>
      <w:r w:rsidRPr="00CB298B">
        <w:rPr>
          <w:b/>
          <w:color w:val="auto"/>
        </w:rPr>
        <w:t xml:space="preserve"> zrozumieni</w:t>
      </w:r>
      <w:r w:rsidR="0059077A" w:rsidRPr="00CB298B">
        <w:rPr>
          <w:b/>
          <w:color w:val="auto"/>
        </w:rPr>
        <w:t>e</w:t>
      </w:r>
      <w:r w:rsidRPr="00CB298B">
        <w:rPr>
          <w:b/>
          <w:color w:val="auto"/>
        </w:rPr>
        <w:t xml:space="preserve"> i poszukiwani</w:t>
      </w:r>
      <w:r w:rsidR="0059077A" w:rsidRPr="00CB298B">
        <w:rPr>
          <w:b/>
          <w:color w:val="auto"/>
        </w:rPr>
        <w:t>e</w:t>
      </w:r>
      <w:r w:rsidRPr="00CB298B">
        <w:rPr>
          <w:b/>
          <w:color w:val="auto"/>
        </w:rPr>
        <w:t xml:space="preserve"> przez </w:t>
      </w:r>
      <w:r w:rsidR="00267B2A" w:rsidRPr="00CB298B">
        <w:rPr>
          <w:b/>
          <w:color w:val="auto"/>
        </w:rPr>
        <w:t>kadrę przedszkola</w:t>
      </w:r>
      <w:r w:rsidRPr="00CB298B">
        <w:rPr>
          <w:b/>
          <w:color w:val="auto"/>
        </w:rPr>
        <w:t xml:space="preserve"> wskaźników realizacji w</w:t>
      </w:r>
      <w:r w:rsidRPr="00CB298B">
        <w:rPr>
          <w:b/>
          <w:color w:val="auto"/>
        </w:rPr>
        <w:t>y</w:t>
      </w:r>
      <w:r w:rsidRPr="00CB298B">
        <w:rPr>
          <w:b/>
          <w:color w:val="auto"/>
        </w:rPr>
        <w:t>branych kompetencji kluczowych</w:t>
      </w:r>
      <w:r w:rsidR="006C560F" w:rsidRPr="00CB298B">
        <w:rPr>
          <w:b/>
          <w:color w:val="auto"/>
        </w:rPr>
        <w:t xml:space="preserve">, źródeł informacji o pracy placówki w zakresie kształtowania </w:t>
      </w:r>
      <w:r w:rsidR="00683B07" w:rsidRPr="00CB298B">
        <w:rPr>
          <w:b/>
          <w:color w:val="auto"/>
        </w:rPr>
        <w:t xml:space="preserve">u dzieci </w:t>
      </w:r>
      <w:r w:rsidR="006C560F" w:rsidRPr="00CB298B">
        <w:rPr>
          <w:b/>
          <w:color w:val="auto"/>
        </w:rPr>
        <w:t xml:space="preserve">kompetencji kluczowych </w:t>
      </w:r>
      <w:r w:rsidR="00267B2A" w:rsidRPr="00CB298B">
        <w:rPr>
          <w:b/>
          <w:color w:val="auto"/>
        </w:rPr>
        <w:t>oraz świadom</w:t>
      </w:r>
      <w:r w:rsidR="00683B07" w:rsidRPr="00CB298B">
        <w:rPr>
          <w:b/>
          <w:color w:val="auto"/>
        </w:rPr>
        <w:t xml:space="preserve">e uczestnictwo </w:t>
      </w:r>
      <w:r w:rsidR="00267B2A" w:rsidRPr="00CB298B">
        <w:rPr>
          <w:b/>
          <w:color w:val="auto"/>
        </w:rPr>
        <w:t>w</w:t>
      </w:r>
      <w:r w:rsidR="00683B07" w:rsidRPr="00CB298B">
        <w:rPr>
          <w:b/>
          <w:color w:val="auto"/>
        </w:rPr>
        <w:t> </w:t>
      </w:r>
      <w:r w:rsidR="00267B2A" w:rsidRPr="00CB298B">
        <w:rPr>
          <w:b/>
          <w:color w:val="auto"/>
        </w:rPr>
        <w:t>wywiadach</w:t>
      </w:r>
      <w:r w:rsidR="00267B2A" w:rsidRPr="00CB298B">
        <w:rPr>
          <w:color w:val="auto"/>
        </w:rPr>
        <w:t xml:space="preserve"> (grupowym – z nauczycielami i indywidualnym – z </w:t>
      </w:r>
      <w:r w:rsidR="00F36CE1" w:rsidRPr="00CB298B">
        <w:rPr>
          <w:color w:val="auto"/>
        </w:rPr>
        <w:t>dyrektorem)</w:t>
      </w:r>
      <w:r w:rsidR="00683B07" w:rsidRPr="00CB298B">
        <w:rPr>
          <w:color w:val="auto"/>
        </w:rPr>
        <w:t xml:space="preserve">, </w:t>
      </w:r>
      <w:r w:rsidR="00F36CE1" w:rsidRPr="00CB298B">
        <w:rPr>
          <w:color w:val="auto"/>
        </w:rPr>
        <w:t>spotk</w:t>
      </w:r>
      <w:r w:rsidR="00F36CE1" w:rsidRPr="00CB298B">
        <w:rPr>
          <w:color w:val="auto"/>
        </w:rPr>
        <w:t>a</w:t>
      </w:r>
      <w:r w:rsidR="00F36CE1" w:rsidRPr="00CB298B">
        <w:rPr>
          <w:color w:val="auto"/>
        </w:rPr>
        <w:t xml:space="preserve">niach i warsztatach służących przeprowadzeniu diagnozy </w:t>
      </w:r>
      <w:r w:rsidR="00D801DA" w:rsidRPr="00CB298B">
        <w:rPr>
          <w:color w:val="auto"/>
        </w:rPr>
        <w:t xml:space="preserve">potrzeb </w:t>
      </w:r>
      <w:r w:rsidR="00F36CE1" w:rsidRPr="00CB298B">
        <w:rPr>
          <w:color w:val="auto"/>
        </w:rPr>
        <w:t xml:space="preserve">przedszkola. </w:t>
      </w:r>
      <w:bookmarkStart w:id="8" w:name="_Toc474174077"/>
    </w:p>
    <w:p w14:paraId="71BF140D" w14:textId="506ECD43" w:rsidR="00ED65C9" w:rsidRPr="00CB298B" w:rsidRDefault="00834E8B" w:rsidP="00834E8B">
      <w:pPr>
        <w:pStyle w:val="ORE3Naglowek"/>
        <w:rPr>
          <w:color w:val="auto"/>
        </w:rPr>
      </w:pPr>
      <w:bookmarkStart w:id="9" w:name="_Toc496059899"/>
      <w:r w:rsidRPr="00CB298B">
        <w:rPr>
          <w:color w:val="auto"/>
        </w:rPr>
        <w:t xml:space="preserve">1.1. </w:t>
      </w:r>
      <w:r w:rsidR="002725C9" w:rsidRPr="00CB298B">
        <w:rPr>
          <w:color w:val="auto"/>
        </w:rPr>
        <w:t>Kompetencje kluczowe</w:t>
      </w:r>
      <w:r w:rsidR="006C560F" w:rsidRPr="00CB298B">
        <w:rPr>
          <w:color w:val="auto"/>
        </w:rPr>
        <w:t xml:space="preserve"> – od przedszkola do uczenia się przez całe życie</w:t>
      </w:r>
      <w:bookmarkEnd w:id="9"/>
      <w:r w:rsidR="009B1445" w:rsidRPr="00CB298B">
        <w:rPr>
          <w:color w:val="auto"/>
        </w:rPr>
        <w:t xml:space="preserve"> </w:t>
      </w:r>
    </w:p>
    <w:p w14:paraId="6B58CD3F" w14:textId="750126D7" w:rsidR="00963C20" w:rsidRPr="00CB298B" w:rsidRDefault="003C2A6F" w:rsidP="00834E8B">
      <w:pPr>
        <w:pStyle w:val="OREnormalny"/>
        <w:rPr>
          <w:color w:val="auto"/>
        </w:rPr>
      </w:pPr>
      <w:r w:rsidRPr="00CB298B">
        <w:rPr>
          <w:color w:val="auto"/>
        </w:rPr>
        <w:t>Zalecenie</w:t>
      </w:r>
      <w:r w:rsidR="00963C20" w:rsidRPr="00CB298B">
        <w:rPr>
          <w:color w:val="auto"/>
        </w:rPr>
        <w:t xml:space="preserve"> Parlamentu Europejskiego i Rady z </w:t>
      </w:r>
      <w:r w:rsidR="00683B07" w:rsidRPr="00CB298B">
        <w:rPr>
          <w:color w:val="auto"/>
        </w:rPr>
        <w:t>dn.</w:t>
      </w:r>
      <w:r w:rsidR="00963C20" w:rsidRPr="00CB298B">
        <w:rPr>
          <w:color w:val="auto"/>
        </w:rPr>
        <w:t>18 grudnia 2006 r. w sprawie komp</w:t>
      </w:r>
      <w:r w:rsidR="00963C20" w:rsidRPr="00CB298B">
        <w:rPr>
          <w:color w:val="auto"/>
        </w:rPr>
        <w:t>e</w:t>
      </w:r>
      <w:r w:rsidR="00963C20" w:rsidRPr="00CB298B">
        <w:rPr>
          <w:color w:val="auto"/>
        </w:rPr>
        <w:t xml:space="preserve">tencji kluczowych w procesie uczenia się przez całe życie </w:t>
      </w:r>
      <w:r w:rsidRPr="00CB298B">
        <w:rPr>
          <w:color w:val="auto"/>
        </w:rPr>
        <w:t>zawiera</w:t>
      </w:r>
      <w:r w:rsidR="00A941C8" w:rsidRPr="00CB298B">
        <w:rPr>
          <w:color w:val="auto"/>
        </w:rPr>
        <w:t xml:space="preserve"> </w:t>
      </w:r>
      <w:r w:rsidR="00963C20" w:rsidRPr="00CB298B">
        <w:rPr>
          <w:color w:val="auto"/>
        </w:rPr>
        <w:t>rekomendacje dla państw członkowskich, aby rozwijały ofertę kompetencji kluczowych dla wszystkich w</w:t>
      </w:r>
      <w:r w:rsidRPr="00CB298B">
        <w:rPr>
          <w:color w:val="auto"/>
        </w:rPr>
        <w:t> </w:t>
      </w:r>
      <w:r w:rsidR="00963C20" w:rsidRPr="00CB298B">
        <w:rPr>
          <w:color w:val="auto"/>
        </w:rPr>
        <w:t>ramach ich strategii uczenia się przez całe życie, w tym strategii osiągnięcia p</w:t>
      </w:r>
      <w:r w:rsidR="00963C20" w:rsidRPr="00CB298B">
        <w:rPr>
          <w:color w:val="auto"/>
        </w:rPr>
        <w:t>o</w:t>
      </w:r>
      <w:r w:rsidR="00963C20" w:rsidRPr="00CB298B">
        <w:rPr>
          <w:color w:val="auto"/>
        </w:rPr>
        <w:t xml:space="preserve">wszechnej alfabetyzacji, a także wykorzystywały dokument </w:t>
      </w:r>
      <w:hyperlink r:id="rId33" w:history="1">
        <w:r w:rsidR="00963C20" w:rsidRPr="00CB298B">
          <w:rPr>
            <w:rStyle w:val="Hipercze"/>
            <w:i/>
            <w:color w:val="auto"/>
          </w:rPr>
          <w:t>Kompetencje kluczowe w</w:t>
        </w:r>
        <w:r w:rsidR="009628BC" w:rsidRPr="00CB298B">
          <w:rPr>
            <w:rStyle w:val="Hipercze"/>
            <w:i/>
            <w:color w:val="auto"/>
          </w:rPr>
          <w:t> </w:t>
        </w:r>
        <w:r w:rsidR="00963C20" w:rsidRPr="00CB298B">
          <w:rPr>
            <w:rStyle w:val="Hipercze"/>
            <w:i/>
            <w:color w:val="auto"/>
          </w:rPr>
          <w:t>uczeniu się przez całe życie – Europejskie ramy odniesienia</w:t>
        </w:r>
      </w:hyperlink>
      <w:r w:rsidR="009628BC" w:rsidRPr="00CB298B">
        <w:rPr>
          <w:color w:val="auto"/>
        </w:rPr>
        <w:t>, aby:</w:t>
      </w:r>
    </w:p>
    <w:p w14:paraId="6D80CBD2" w14:textId="6101193E" w:rsidR="00963C20" w:rsidRPr="00CB298B" w:rsidRDefault="00FE233E" w:rsidP="00437FCE">
      <w:pPr>
        <w:pStyle w:val="OREnormalny"/>
        <w:rPr>
          <w:color w:val="auto"/>
        </w:rPr>
      </w:pPr>
      <w:r w:rsidRPr="00CB298B">
        <w:rPr>
          <w:color w:val="auto"/>
        </w:rPr>
        <w:t>„</w:t>
      </w:r>
      <w:r w:rsidR="00963C20" w:rsidRPr="00CB298B">
        <w:rPr>
          <w:color w:val="auto"/>
        </w:rPr>
        <w:t xml:space="preserve">1. kształcenie </w:t>
      </w:r>
      <w:r w:rsidRPr="00CB298B">
        <w:rPr>
          <w:color w:val="auto"/>
        </w:rPr>
        <w:t xml:space="preserve">i szkolenie </w:t>
      </w:r>
      <w:r w:rsidR="00963C20" w:rsidRPr="00CB298B">
        <w:rPr>
          <w:color w:val="auto"/>
        </w:rPr>
        <w:t>oferował</w:t>
      </w:r>
      <w:r w:rsidRPr="00CB298B">
        <w:rPr>
          <w:color w:val="auto"/>
        </w:rPr>
        <w:t>y</w:t>
      </w:r>
      <w:r w:rsidR="00963C20" w:rsidRPr="00CB298B">
        <w:rPr>
          <w:color w:val="auto"/>
        </w:rPr>
        <w:t xml:space="preserve"> wszystkim młodym ludziom środki w celu rozwijania kompetencji kluczowych na poziomie dającym im odpowiednie przygotowanie do dor</w:t>
      </w:r>
      <w:r w:rsidR="00963C20" w:rsidRPr="00CB298B">
        <w:rPr>
          <w:color w:val="auto"/>
        </w:rPr>
        <w:t>o</w:t>
      </w:r>
      <w:r w:rsidR="00963C20" w:rsidRPr="00CB298B">
        <w:rPr>
          <w:color w:val="auto"/>
        </w:rPr>
        <w:t>słego życia oraz stanowiącym podstawę dla dalszej nauki i życia zawodowego;</w:t>
      </w:r>
    </w:p>
    <w:p w14:paraId="1206E61A" w14:textId="31D4BA32" w:rsidR="00963C20" w:rsidRPr="00CB298B" w:rsidRDefault="00963C20" w:rsidP="00437FCE">
      <w:pPr>
        <w:pStyle w:val="OREnormalny"/>
        <w:rPr>
          <w:color w:val="auto"/>
        </w:rPr>
      </w:pPr>
      <w:r w:rsidRPr="00CB298B">
        <w:rPr>
          <w:color w:val="auto"/>
        </w:rPr>
        <w:t>2. dostępna była właściwa oferta dla tych młodych ludzi, którzy z powodu trudności ed</w:t>
      </w:r>
      <w:r w:rsidRPr="00CB298B">
        <w:rPr>
          <w:color w:val="auto"/>
        </w:rPr>
        <w:t>u</w:t>
      </w:r>
      <w:r w:rsidRPr="00CB298B">
        <w:rPr>
          <w:color w:val="auto"/>
        </w:rPr>
        <w:t>kacyjnych wynikających z okoliczności osobistych, społecznych, kulturowych lub ekon</w:t>
      </w:r>
      <w:r w:rsidRPr="00CB298B">
        <w:rPr>
          <w:color w:val="auto"/>
        </w:rPr>
        <w:t>o</w:t>
      </w:r>
      <w:r w:rsidRPr="00CB298B">
        <w:rPr>
          <w:color w:val="auto"/>
        </w:rPr>
        <w:t>micznych potrzebują szczególnego wsparcia dla realizacji swojego potencjału edukacy</w:t>
      </w:r>
      <w:r w:rsidRPr="00CB298B">
        <w:rPr>
          <w:color w:val="auto"/>
        </w:rPr>
        <w:t>j</w:t>
      </w:r>
      <w:r w:rsidRPr="00CB298B">
        <w:rPr>
          <w:color w:val="auto"/>
        </w:rPr>
        <w:t>nego</w:t>
      </w:r>
      <w:r w:rsidR="00FE233E" w:rsidRPr="00CB298B">
        <w:rPr>
          <w:color w:val="auto"/>
        </w:rPr>
        <w:t>”</w:t>
      </w:r>
      <w:r w:rsidR="00FE233E" w:rsidRPr="00CB298B">
        <w:rPr>
          <w:rStyle w:val="Odwoanieprzypisudolnego"/>
          <w:color w:val="auto"/>
        </w:rPr>
        <w:footnoteReference w:id="11"/>
      </w:r>
      <w:r w:rsidRPr="00CB298B">
        <w:rPr>
          <w:color w:val="auto"/>
        </w:rPr>
        <w:t xml:space="preserve">. </w:t>
      </w:r>
    </w:p>
    <w:p w14:paraId="7C17AD08" w14:textId="587978C8" w:rsidR="00963C20" w:rsidRPr="00CB298B" w:rsidRDefault="00963C20" w:rsidP="00437FCE">
      <w:pPr>
        <w:pStyle w:val="OREnormalny"/>
        <w:rPr>
          <w:color w:val="auto"/>
        </w:rPr>
      </w:pPr>
      <w:r w:rsidRPr="00CB298B">
        <w:rPr>
          <w:color w:val="auto"/>
        </w:rPr>
        <w:t xml:space="preserve">W dokumencie </w:t>
      </w:r>
      <w:r w:rsidR="00B82680" w:rsidRPr="00CB298B">
        <w:rPr>
          <w:color w:val="auto"/>
        </w:rPr>
        <w:t xml:space="preserve">pojawia się </w:t>
      </w:r>
      <w:r w:rsidRPr="00CB298B">
        <w:rPr>
          <w:color w:val="auto"/>
        </w:rPr>
        <w:t>definicj</w:t>
      </w:r>
      <w:r w:rsidR="00B82680" w:rsidRPr="00CB298B">
        <w:rPr>
          <w:color w:val="auto"/>
        </w:rPr>
        <w:t>a</w:t>
      </w:r>
      <w:r w:rsidRPr="00CB298B">
        <w:rPr>
          <w:color w:val="auto"/>
        </w:rPr>
        <w:t xml:space="preserve"> kompetencji kluczowych</w:t>
      </w:r>
      <w:r w:rsidR="00B82680" w:rsidRPr="00CB298B">
        <w:rPr>
          <w:color w:val="auto"/>
        </w:rPr>
        <w:t xml:space="preserve"> –</w:t>
      </w:r>
      <w:r w:rsidRPr="00CB298B">
        <w:rPr>
          <w:color w:val="auto"/>
        </w:rPr>
        <w:t xml:space="preserve"> rozumianych jako </w:t>
      </w:r>
      <w:r w:rsidRPr="00CB298B">
        <w:rPr>
          <w:b/>
          <w:color w:val="auto"/>
        </w:rPr>
        <w:t>„poł</w:t>
      </w:r>
      <w:r w:rsidRPr="00CB298B">
        <w:rPr>
          <w:b/>
          <w:color w:val="auto"/>
        </w:rPr>
        <w:t>ą</w:t>
      </w:r>
      <w:r w:rsidRPr="00CB298B">
        <w:rPr>
          <w:b/>
          <w:color w:val="auto"/>
        </w:rPr>
        <w:t>czenie wiedzy, umiejętności i postaw odpowiednich do sytuacji.</w:t>
      </w:r>
      <w:r w:rsidRPr="00CB298B">
        <w:rPr>
          <w:color w:val="auto"/>
        </w:rPr>
        <w:t xml:space="preserve"> Kompetencje kl</w:t>
      </w:r>
      <w:r w:rsidRPr="00CB298B">
        <w:rPr>
          <w:color w:val="auto"/>
        </w:rPr>
        <w:t>u</w:t>
      </w:r>
      <w:r w:rsidRPr="00CB298B">
        <w:rPr>
          <w:color w:val="auto"/>
        </w:rPr>
        <w:t xml:space="preserve">czowe to te, </w:t>
      </w:r>
      <w:r w:rsidRPr="00CB298B">
        <w:rPr>
          <w:b/>
          <w:color w:val="auto"/>
        </w:rPr>
        <w:t>których wszystkie osoby potrzebują do samorealizacji i rozwoju osob</w:t>
      </w:r>
      <w:r w:rsidRPr="00CB298B">
        <w:rPr>
          <w:b/>
          <w:color w:val="auto"/>
        </w:rPr>
        <w:t>i</w:t>
      </w:r>
      <w:r w:rsidRPr="00CB298B">
        <w:rPr>
          <w:b/>
          <w:color w:val="auto"/>
        </w:rPr>
        <w:t xml:space="preserve">stego, bycia aktywnym obywatelem, integracji społecznej i zatrudnienia. </w:t>
      </w:r>
      <w:r w:rsidR="00506301" w:rsidRPr="00CB298B">
        <w:rPr>
          <w:b/>
          <w:color w:val="auto"/>
        </w:rPr>
        <w:t>[</w:t>
      </w:r>
      <w:r w:rsidRPr="00CB298B">
        <w:rPr>
          <w:b/>
          <w:color w:val="auto"/>
        </w:rPr>
        <w:t>…</w:t>
      </w:r>
      <w:r w:rsidR="00506301" w:rsidRPr="00CB298B">
        <w:rPr>
          <w:b/>
          <w:color w:val="auto"/>
        </w:rPr>
        <w:t>]</w:t>
      </w:r>
      <w:r w:rsidRPr="00CB298B">
        <w:rPr>
          <w:b/>
          <w:color w:val="auto"/>
        </w:rPr>
        <w:t xml:space="preserve"> Ko</w:t>
      </w:r>
      <w:r w:rsidRPr="00CB298B">
        <w:rPr>
          <w:b/>
          <w:color w:val="auto"/>
        </w:rPr>
        <w:t>m</w:t>
      </w:r>
      <w:r w:rsidRPr="00CB298B">
        <w:rPr>
          <w:b/>
          <w:color w:val="auto"/>
        </w:rPr>
        <w:t>petencje kluczowe uważane są za jednakowo ważne</w:t>
      </w:r>
      <w:r w:rsidRPr="00CB298B">
        <w:rPr>
          <w:color w:val="auto"/>
        </w:rPr>
        <w:t xml:space="preserve">, ponieważ każda z nich może przyczynić się do udanego życia w społeczeństwie wiedzy. </w:t>
      </w:r>
      <w:r w:rsidRPr="00CB298B">
        <w:rPr>
          <w:b/>
          <w:color w:val="auto"/>
        </w:rPr>
        <w:t>Zakresy wielu spośród tych kompetencji częściowo się pokrywają</w:t>
      </w:r>
      <w:r w:rsidRPr="00CB298B">
        <w:rPr>
          <w:color w:val="auto"/>
        </w:rPr>
        <w:t xml:space="preserve"> i są powiązane, aspekty niezbędne w jednej dziedzinie wspierają kompetencje w innej. Dobre opanowanie podstawowych umiejętn</w:t>
      </w:r>
      <w:r w:rsidRPr="00CB298B">
        <w:rPr>
          <w:color w:val="auto"/>
        </w:rPr>
        <w:t>o</w:t>
      </w:r>
      <w:r w:rsidRPr="00CB298B">
        <w:rPr>
          <w:color w:val="auto"/>
        </w:rPr>
        <w:t>ści językowych, czytania, pisania, liczenia i umiejętności w zakresie technologii inform</w:t>
      </w:r>
      <w:r w:rsidRPr="00CB298B">
        <w:rPr>
          <w:color w:val="auto"/>
        </w:rPr>
        <w:t>a</w:t>
      </w:r>
      <w:r w:rsidRPr="00CB298B">
        <w:rPr>
          <w:color w:val="auto"/>
        </w:rPr>
        <w:lastRenderedPageBreak/>
        <w:t>cyjnych i komunikacyjnych (TIK) jest niezbędną podstawą uczenia się; umiejętność uczenia się sprzyja wszelkim innym działaniom kształceniowym. Niektóre zagadnienia mają zastosowanie we wszystkich elementach ram odniesienia: krytyczne myślenie, kr</w:t>
      </w:r>
      <w:r w:rsidRPr="00CB298B">
        <w:rPr>
          <w:color w:val="auto"/>
        </w:rPr>
        <w:t>e</w:t>
      </w:r>
      <w:r w:rsidRPr="00CB298B">
        <w:rPr>
          <w:color w:val="auto"/>
        </w:rPr>
        <w:t>atywność, inicjatywność, rozwiązywanie problemów, ocena ryzyka, podejmowanie dec</w:t>
      </w:r>
      <w:r w:rsidRPr="00CB298B">
        <w:rPr>
          <w:color w:val="auto"/>
        </w:rPr>
        <w:t>y</w:t>
      </w:r>
      <w:r w:rsidRPr="00CB298B">
        <w:rPr>
          <w:color w:val="auto"/>
        </w:rPr>
        <w:t>zji i konstruktywne kierowanie emocjami są istotne we wszystkich ośmiu kompetencjach kluczowych</w:t>
      </w:r>
      <w:r w:rsidR="00B82680" w:rsidRPr="00CB298B">
        <w:rPr>
          <w:color w:val="auto"/>
        </w:rPr>
        <w:t>”</w:t>
      </w:r>
      <w:r w:rsidR="00CD43A2" w:rsidRPr="00CB298B">
        <w:rPr>
          <w:rStyle w:val="Odwoanieprzypisudolnego"/>
          <w:color w:val="auto"/>
        </w:rPr>
        <w:footnoteReference w:id="12"/>
      </w:r>
      <w:r w:rsidRPr="00CB298B">
        <w:rPr>
          <w:color w:val="auto"/>
        </w:rPr>
        <w:t>.</w:t>
      </w:r>
    </w:p>
    <w:p w14:paraId="4EBB69A7" w14:textId="483C0C60" w:rsidR="00A91CE9" w:rsidRPr="00CB298B" w:rsidRDefault="00A91CE9" w:rsidP="001B2369">
      <w:pPr>
        <w:pStyle w:val="OREnormalny"/>
        <w:rPr>
          <w:color w:val="auto"/>
        </w:rPr>
      </w:pPr>
      <w:r w:rsidRPr="00CB298B">
        <w:rPr>
          <w:b/>
          <w:color w:val="auto"/>
        </w:rPr>
        <w:t xml:space="preserve">Kształtowanie kompetencji kluczowych </w:t>
      </w:r>
      <w:r w:rsidR="00976E5C" w:rsidRPr="00CB298B">
        <w:rPr>
          <w:b/>
          <w:color w:val="auto"/>
        </w:rPr>
        <w:t>zostaje zapoczątkowane</w:t>
      </w:r>
      <w:r w:rsidRPr="00CB298B">
        <w:rPr>
          <w:b/>
          <w:color w:val="auto"/>
        </w:rPr>
        <w:t xml:space="preserve"> już na etapie wczesnego dzieciństwa</w:t>
      </w:r>
      <w:r w:rsidRPr="00CB298B">
        <w:rPr>
          <w:color w:val="auto"/>
        </w:rPr>
        <w:t xml:space="preserve"> – to wówczas dziecko rozpoczyna wędrówkę po ścieżkach </w:t>
      </w:r>
      <w:proofErr w:type="spellStart"/>
      <w:r w:rsidRPr="00CB298B">
        <w:rPr>
          <w:i/>
          <w:color w:val="auto"/>
        </w:rPr>
        <w:t>L</w:t>
      </w:r>
      <w:r w:rsidRPr="00CB298B">
        <w:rPr>
          <w:i/>
          <w:color w:val="auto"/>
        </w:rPr>
        <w:t>i</w:t>
      </w:r>
      <w:r w:rsidRPr="00CB298B">
        <w:rPr>
          <w:i/>
          <w:color w:val="auto"/>
        </w:rPr>
        <w:t>felong</w:t>
      </w:r>
      <w:proofErr w:type="spellEnd"/>
      <w:r w:rsidRPr="00CB298B">
        <w:rPr>
          <w:i/>
          <w:color w:val="auto"/>
        </w:rPr>
        <w:t xml:space="preserve"> Learning</w:t>
      </w:r>
      <w:r w:rsidRPr="00CB298B">
        <w:rPr>
          <w:color w:val="auto"/>
        </w:rPr>
        <w:t>, na co Rada Europejska zwróciła uwagę jeszcze przed wydaniem zal</w:t>
      </w:r>
      <w:r w:rsidRPr="00CB298B">
        <w:rPr>
          <w:color w:val="auto"/>
        </w:rPr>
        <w:t>e</w:t>
      </w:r>
      <w:r w:rsidRPr="00CB298B">
        <w:rPr>
          <w:color w:val="auto"/>
        </w:rPr>
        <w:t xml:space="preserve">cenia w sprawie kompetencji kluczowych, </w:t>
      </w:r>
      <w:r w:rsidR="00976E5C" w:rsidRPr="00CB298B">
        <w:rPr>
          <w:color w:val="auto"/>
        </w:rPr>
        <w:t xml:space="preserve">stwierdziwszy </w:t>
      </w:r>
      <w:r w:rsidRPr="00CB298B">
        <w:rPr>
          <w:color w:val="auto"/>
        </w:rPr>
        <w:t xml:space="preserve">w rezolucji z </w:t>
      </w:r>
      <w:r w:rsidR="00976E5C" w:rsidRPr="00CB298B">
        <w:rPr>
          <w:color w:val="auto"/>
        </w:rPr>
        <w:t xml:space="preserve">dn. </w:t>
      </w:r>
      <w:r w:rsidRPr="00CB298B">
        <w:rPr>
          <w:color w:val="auto"/>
        </w:rPr>
        <w:t xml:space="preserve">27 czerwca 2002 r., że </w:t>
      </w:r>
      <w:r w:rsidR="00976E5C" w:rsidRPr="00CB298B">
        <w:rPr>
          <w:color w:val="auto"/>
        </w:rPr>
        <w:t>„</w:t>
      </w:r>
      <w:r w:rsidRPr="00CB298B">
        <w:rPr>
          <w:b/>
          <w:color w:val="auto"/>
        </w:rPr>
        <w:t>uczenie się przez całe życie musi obejmować uczenie się od wieku przedszkolnego do okresu po przejściu na emeryturę</w:t>
      </w:r>
      <w:r w:rsidRPr="00CB298B">
        <w:rPr>
          <w:color w:val="auto"/>
        </w:rPr>
        <w:t>, w tym w ramach całego spe</w:t>
      </w:r>
      <w:r w:rsidRPr="00CB298B">
        <w:rPr>
          <w:color w:val="auto"/>
        </w:rPr>
        <w:t>k</w:t>
      </w:r>
      <w:r w:rsidRPr="00CB298B">
        <w:rPr>
          <w:color w:val="auto"/>
        </w:rPr>
        <w:t xml:space="preserve">trum obejmującego formalne, </w:t>
      </w:r>
      <w:proofErr w:type="spellStart"/>
      <w:r w:rsidRPr="00CB298B">
        <w:rPr>
          <w:color w:val="auto"/>
        </w:rPr>
        <w:t>pozaformalne</w:t>
      </w:r>
      <w:proofErr w:type="spellEnd"/>
      <w:r w:rsidRPr="00CB298B">
        <w:rPr>
          <w:color w:val="auto"/>
        </w:rPr>
        <w:t xml:space="preserve"> i nieformalne uczenie się</w:t>
      </w:r>
      <w:r w:rsidR="00976E5C" w:rsidRPr="00CB298B">
        <w:rPr>
          <w:color w:val="auto"/>
        </w:rPr>
        <w:t>”</w:t>
      </w:r>
      <w:r w:rsidRPr="00CB298B">
        <w:rPr>
          <w:rStyle w:val="Odwoanieprzypisudolnego"/>
          <w:color w:val="auto"/>
        </w:rPr>
        <w:footnoteReference w:id="13"/>
      </w:r>
      <w:r w:rsidRPr="00CB298B">
        <w:rPr>
          <w:color w:val="auto"/>
        </w:rPr>
        <w:t>.</w:t>
      </w:r>
    </w:p>
    <w:p w14:paraId="7CD76874" w14:textId="625F5F0C" w:rsidR="00B05EFE" w:rsidRPr="00CB298B" w:rsidRDefault="00A91CE9" w:rsidP="001B2369">
      <w:pPr>
        <w:pStyle w:val="OREnormalny"/>
        <w:rPr>
          <w:color w:val="auto"/>
        </w:rPr>
      </w:pPr>
      <w:r w:rsidRPr="00CB298B">
        <w:rPr>
          <w:color w:val="auto"/>
        </w:rPr>
        <w:t xml:space="preserve">Anna Brzezińska, redaktor serii </w:t>
      </w:r>
      <w:r w:rsidR="004A44FD" w:rsidRPr="00CB298B">
        <w:rPr>
          <w:color w:val="auto"/>
        </w:rPr>
        <w:t xml:space="preserve">wydawniczej </w:t>
      </w:r>
      <w:r w:rsidRPr="00CB298B">
        <w:rPr>
          <w:color w:val="auto"/>
        </w:rPr>
        <w:t xml:space="preserve">Instytutu Badań Edukacyjnych pt. </w:t>
      </w:r>
      <w:r w:rsidRPr="00CB298B">
        <w:rPr>
          <w:i/>
          <w:color w:val="auto"/>
        </w:rPr>
        <w:t>Niezbę</w:t>
      </w:r>
      <w:r w:rsidRPr="00CB298B">
        <w:rPr>
          <w:i/>
          <w:color w:val="auto"/>
        </w:rPr>
        <w:t>d</w:t>
      </w:r>
      <w:r w:rsidRPr="00CB298B">
        <w:rPr>
          <w:i/>
          <w:color w:val="auto"/>
        </w:rPr>
        <w:t>nik Dobrego Nauczyciela</w:t>
      </w:r>
      <w:r w:rsidRPr="00CB298B">
        <w:rPr>
          <w:color w:val="auto"/>
        </w:rPr>
        <w:t>, zwraca uwagę na ewolucyjne kształtowanie kompetencji kl</w:t>
      </w:r>
      <w:r w:rsidRPr="00CB298B">
        <w:rPr>
          <w:color w:val="auto"/>
        </w:rPr>
        <w:t>u</w:t>
      </w:r>
      <w:r w:rsidRPr="00CB298B">
        <w:rPr>
          <w:color w:val="auto"/>
        </w:rPr>
        <w:t xml:space="preserve">czowych na kolejnych etapach rozwoju dziecka: od </w:t>
      </w:r>
      <w:r w:rsidR="00E24903" w:rsidRPr="00CB298B">
        <w:rPr>
          <w:color w:val="auto"/>
        </w:rPr>
        <w:t xml:space="preserve">narodzin </w:t>
      </w:r>
      <w:r w:rsidRPr="00CB298B">
        <w:rPr>
          <w:color w:val="auto"/>
        </w:rPr>
        <w:t>do</w:t>
      </w:r>
      <w:r w:rsidR="00444DC4">
        <w:rPr>
          <w:color w:val="auto"/>
        </w:rPr>
        <w:t xml:space="preserve"> </w:t>
      </w:r>
      <w:r w:rsidR="00E24903" w:rsidRPr="00CB298B">
        <w:rPr>
          <w:color w:val="auto"/>
        </w:rPr>
        <w:t>dwóch/trzech</w:t>
      </w:r>
      <w:r w:rsidRPr="00CB298B">
        <w:rPr>
          <w:color w:val="auto"/>
        </w:rPr>
        <w:t xml:space="preserve"> lat</w:t>
      </w:r>
      <w:r w:rsidR="00F6018D">
        <w:rPr>
          <w:color w:val="auto"/>
        </w:rPr>
        <w:t xml:space="preserve">; </w:t>
      </w:r>
      <w:r w:rsidR="004A44FD" w:rsidRPr="00CB298B">
        <w:rPr>
          <w:color w:val="auto"/>
        </w:rPr>
        <w:t>na et</w:t>
      </w:r>
      <w:r w:rsidR="004A44FD" w:rsidRPr="00CB298B">
        <w:rPr>
          <w:color w:val="auto"/>
        </w:rPr>
        <w:t>a</w:t>
      </w:r>
      <w:r w:rsidR="004A44FD" w:rsidRPr="00CB298B">
        <w:rPr>
          <w:color w:val="auto"/>
        </w:rPr>
        <w:t xml:space="preserve">pie przedszkolnym </w:t>
      </w:r>
      <w:r w:rsidR="005831AB" w:rsidRPr="00CB298B">
        <w:rPr>
          <w:color w:val="auto"/>
        </w:rPr>
        <w:t xml:space="preserve">– </w:t>
      </w:r>
      <w:r w:rsidRPr="00CB298B">
        <w:rPr>
          <w:color w:val="auto"/>
        </w:rPr>
        <w:t xml:space="preserve">od </w:t>
      </w:r>
      <w:r w:rsidR="00E24903" w:rsidRPr="00CB298B">
        <w:rPr>
          <w:color w:val="auto"/>
        </w:rPr>
        <w:t>dwóch/trzech</w:t>
      </w:r>
      <w:r w:rsidRPr="00CB298B">
        <w:rPr>
          <w:color w:val="auto"/>
        </w:rPr>
        <w:t xml:space="preserve"> do </w:t>
      </w:r>
      <w:r w:rsidR="00E24903" w:rsidRPr="00CB298B">
        <w:rPr>
          <w:color w:val="auto"/>
        </w:rPr>
        <w:t>pięciu/sześciu</w:t>
      </w:r>
      <w:r w:rsidRPr="00CB298B">
        <w:rPr>
          <w:color w:val="auto"/>
        </w:rPr>
        <w:t xml:space="preserve"> lat</w:t>
      </w:r>
      <w:r w:rsidR="00F6018D">
        <w:rPr>
          <w:color w:val="auto"/>
        </w:rPr>
        <w:t>;</w:t>
      </w:r>
      <w:r w:rsidRPr="00CB298B">
        <w:rPr>
          <w:color w:val="auto"/>
        </w:rPr>
        <w:t xml:space="preserve"> </w:t>
      </w:r>
      <w:r w:rsidR="00F6018D">
        <w:rPr>
          <w:color w:val="auto"/>
        </w:rPr>
        <w:t>na</w:t>
      </w:r>
      <w:r w:rsidR="00F6018D" w:rsidRPr="00CB298B">
        <w:rPr>
          <w:color w:val="auto"/>
        </w:rPr>
        <w:t xml:space="preserve"> </w:t>
      </w:r>
      <w:r w:rsidR="005831AB" w:rsidRPr="00CB298B">
        <w:rPr>
          <w:color w:val="auto"/>
        </w:rPr>
        <w:t>etapie</w:t>
      </w:r>
      <w:r w:rsidRPr="00CB298B">
        <w:rPr>
          <w:color w:val="auto"/>
        </w:rPr>
        <w:t xml:space="preserve"> </w:t>
      </w:r>
      <w:r w:rsidR="004A44FD" w:rsidRPr="00CB298B">
        <w:rPr>
          <w:color w:val="auto"/>
        </w:rPr>
        <w:t>późniejszym</w:t>
      </w:r>
      <w:r w:rsidR="005831AB" w:rsidRPr="00CB298B">
        <w:rPr>
          <w:color w:val="auto"/>
        </w:rPr>
        <w:t xml:space="preserve"> – </w:t>
      </w:r>
      <w:r w:rsidRPr="00CB298B">
        <w:rPr>
          <w:color w:val="auto"/>
        </w:rPr>
        <w:t xml:space="preserve">od </w:t>
      </w:r>
      <w:r w:rsidR="00E24903" w:rsidRPr="00CB298B">
        <w:rPr>
          <w:color w:val="auto"/>
        </w:rPr>
        <w:t>pięciu/sześciu</w:t>
      </w:r>
      <w:r w:rsidRPr="00CB298B">
        <w:rPr>
          <w:color w:val="auto"/>
        </w:rPr>
        <w:t xml:space="preserve"> do </w:t>
      </w:r>
      <w:r w:rsidR="00E24903" w:rsidRPr="00CB298B">
        <w:rPr>
          <w:color w:val="auto"/>
        </w:rPr>
        <w:t>ośmiu/dziewięciu</w:t>
      </w:r>
      <w:r w:rsidRPr="00CB298B">
        <w:rPr>
          <w:color w:val="auto"/>
        </w:rPr>
        <w:t xml:space="preserve"> lat</w:t>
      </w:r>
      <w:r w:rsidR="003B5DF8" w:rsidRPr="00CB298B">
        <w:rPr>
          <w:rStyle w:val="Odwoanieprzypisudolnego"/>
          <w:color w:val="auto"/>
        </w:rPr>
        <w:footnoteReference w:id="14"/>
      </w:r>
      <w:r w:rsidR="001B6921" w:rsidRPr="00CB298B">
        <w:rPr>
          <w:color w:val="auto"/>
        </w:rPr>
        <w:t xml:space="preserve"> </w:t>
      </w:r>
      <w:r w:rsidR="00C46F9A" w:rsidRPr="00CB298B">
        <w:rPr>
          <w:color w:val="auto"/>
        </w:rPr>
        <w:t>.</w:t>
      </w:r>
    </w:p>
    <w:p w14:paraId="406833BD" w14:textId="129D1292" w:rsidR="00F71E0B" w:rsidRPr="00CB298B" w:rsidRDefault="00CC2825" w:rsidP="00693BAF">
      <w:r w:rsidRPr="00CB298B">
        <w:rPr>
          <w:noProof/>
        </w:rPr>
        <w:lastRenderedPageBreak/>
        <w:drawing>
          <wp:inline distT="0" distB="0" distL="0" distR="0" wp14:anchorId="2344A618" wp14:editId="77998E7D">
            <wp:extent cx="6103089" cy="4638373"/>
            <wp:effectExtent l="19050" t="19050" r="12065" b="10160"/>
            <wp:docPr id="35863" name="Obraz 35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rozwoj.jpg"/>
                    <pic:cNvPicPr/>
                  </pic:nvPicPr>
                  <pic:blipFill>
                    <a:blip r:embed="rId34" cstate="print">
                      <a:extLst>
                        <a:ext uri="{28A0092B-C50C-407E-A947-70E740481C1C}">
                          <a14:useLocalDpi xmlns:a14="http://schemas.microsoft.com/office/drawing/2010/main" val="0"/>
                        </a:ext>
                      </a:extLst>
                    </a:blip>
                    <a:stretch>
                      <a:fillRect/>
                    </a:stretch>
                  </pic:blipFill>
                  <pic:spPr>
                    <a:xfrm>
                      <a:off x="0" y="0"/>
                      <a:ext cx="6112114" cy="4645232"/>
                    </a:xfrm>
                    <a:prstGeom prst="rect">
                      <a:avLst/>
                    </a:prstGeom>
                    <a:ln>
                      <a:solidFill>
                        <a:schemeClr val="bg2"/>
                      </a:solidFill>
                    </a:ln>
                  </pic:spPr>
                </pic:pic>
              </a:graphicData>
            </a:graphic>
          </wp:inline>
        </w:drawing>
      </w:r>
    </w:p>
    <w:p w14:paraId="7CA5FA32" w14:textId="14249F57" w:rsidR="009516F3" w:rsidRPr="00CB298B" w:rsidRDefault="009516F3" w:rsidP="009516F3">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3.</w:t>
      </w:r>
      <w:r w:rsidRPr="00CB298B">
        <w:rPr>
          <w:rFonts w:ascii="Arial" w:eastAsia="Times New Roman" w:hAnsi="Arial" w:cs="Arial"/>
          <w:sz w:val="22"/>
          <w:lang w:eastAsia="ja-JP"/>
        </w:rPr>
        <w:t xml:space="preserve"> Ewolucyjny charakter kształtowania kompetencji kluczowych dziecka </w:t>
      </w:r>
      <w:r w:rsidR="00F6018D" w:rsidRPr="00CB298B">
        <w:rPr>
          <w:rFonts w:ascii="Arial" w:eastAsia="Times New Roman" w:hAnsi="Arial" w:cs="Arial"/>
          <w:sz w:val="22"/>
          <w:lang w:eastAsia="ja-JP"/>
        </w:rPr>
        <w:t>w</w:t>
      </w:r>
      <w:r w:rsidR="00F6018D">
        <w:rPr>
          <w:rFonts w:ascii="Arial" w:eastAsia="Times New Roman" w:hAnsi="Arial" w:cs="Arial"/>
          <w:sz w:val="22"/>
          <w:lang w:eastAsia="ja-JP"/>
        </w:rPr>
        <w:t>edług</w:t>
      </w:r>
      <w:r w:rsidR="00F6018D" w:rsidRPr="00CB298B">
        <w:rPr>
          <w:rFonts w:ascii="Arial" w:eastAsia="Times New Roman" w:hAnsi="Arial" w:cs="Arial"/>
          <w:sz w:val="22"/>
          <w:lang w:eastAsia="ja-JP"/>
        </w:rPr>
        <w:t xml:space="preserve"> </w:t>
      </w:r>
      <w:r w:rsidR="00461803">
        <w:rPr>
          <w:rFonts w:ascii="Arial" w:eastAsia="Times New Roman" w:hAnsi="Arial" w:cs="Arial"/>
          <w:sz w:val="22"/>
          <w:lang w:eastAsia="ja-JP"/>
        </w:rPr>
        <w:t>Anny I. Brzezińskiej</w:t>
      </w:r>
    </w:p>
    <w:p w14:paraId="07770921" w14:textId="242EA209" w:rsidR="009516F3" w:rsidRPr="00CB298B" w:rsidRDefault="009516F3" w:rsidP="009516F3">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w:t>
      </w:r>
      <w:r w:rsidRPr="00CB298B">
        <w:rPr>
          <w:rFonts w:ascii="Arial" w:eastAsia="Times New Roman" w:hAnsi="Arial" w:cs="Arial"/>
          <w:b/>
          <w:lang w:eastAsia="ja-JP"/>
        </w:rPr>
        <w:t>grafiki:</w:t>
      </w:r>
      <w:r w:rsidRPr="00CB298B">
        <w:rPr>
          <w:rFonts w:ascii="Arial" w:eastAsia="Times New Roman" w:hAnsi="Arial" w:cs="Arial"/>
          <w:lang w:eastAsia="ja-JP"/>
        </w:rPr>
        <w:t xml:space="preserve"> pixabay.com/</w:t>
      </w:r>
      <w:proofErr w:type="spellStart"/>
      <w:r w:rsidRPr="00CB298B">
        <w:rPr>
          <w:rFonts w:ascii="Arial" w:eastAsia="Times New Roman" w:hAnsi="Arial" w:cs="Arial"/>
          <w:lang w:eastAsia="ja-JP"/>
        </w:rPr>
        <w:t>pl</w:t>
      </w:r>
      <w:proofErr w:type="spellEnd"/>
      <w:r w:rsidRPr="00CB298B">
        <w:rPr>
          <w:rFonts w:ascii="Arial" w:eastAsia="Times New Roman" w:hAnsi="Arial" w:cs="Arial"/>
          <w:lang w:eastAsia="ja-JP"/>
        </w:rPr>
        <w:t>, [online, dostęp</w:t>
      </w:r>
      <w:r w:rsidR="00E6630A" w:rsidRPr="00CB298B">
        <w:rPr>
          <w:rFonts w:ascii="Arial" w:eastAsia="Times New Roman" w:hAnsi="Arial" w:cs="Arial"/>
          <w:lang w:eastAsia="ja-JP"/>
        </w:rPr>
        <w:t xml:space="preserve"> dn.</w:t>
      </w:r>
      <w:r w:rsidRPr="00CB298B">
        <w:rPr>
          <w:rFonts w:ascii="Arial" w:eastAsia="Times New Roman" w:hAnsi="Arial" w:cs="Arial"/>
          <w:lang w:eastAsia="ja-JP"/>
        </w:rPr>
        <w:t xml:space="preserve"> 18.04.2017].</w:t>
      </w:r>
    </w:p>
    <w:p w14:paraId="120FC83F" w14:textId="77777777" w:rsidR="00CC2825" w:rsidRPr="00CB298B" w:rsidRDefault="00CC2825">
      <w:pPr>
        <w:spacing w:after="0" w:line="240" w:lineRule="auto"/>
        <w:rPr>
          <w:rFonts w:ascii="Arial" w:eastAsia="Times New Roman" w:hAnsi="Arial" w:cs="Arial"/>
          <w:b/>
          <w:bCs/>
          <w:sz w:val="26"/>
          <w:szCs w:val="26"/>
        </w:rPr>
      </w:pPr>
      <w:r w:rsidRPr="00CB298B">
        <w:br w:type="page"/>
      </w:r>
    </w:p>
    <w:p w14:paraId="02059920" w14:textId="2908F9A5" w:rsidR="00C46F9A" w:rsidRPr="00CB298B" w:rsidRDefault="00C356ED" w:rsidP="00B93A10">
      <w:pPr>
        <w:pStyle w:val="ORE4Naglowek"/>
        <w:rPr>
          <w:color w:val="auto"/>
        </w:rPr>
      </w:pPr>
      <w:bookmarkStart w:id="10" w:name="_Toc496059900"/>
      <w:r w:rsidRPr="00CB298B">
        <w:rPr>
          <w:color w:val="auto"/>
        </w:rPr>
        <w:lastRenderedPageBreak/>
        <w:t xml:space="preserve">1.1.1. </w:t>
      </w:r>
      <w:r w:rsidR="00191C98" w:rsidRPr="00CB298B">
        <w:rPr>
          <w:color w:val="auto"/>
        </w:rPr>
        <w:t>Koncepcja</w:t>
      </w:r>
      <w:r w:rsidR="003C28CE" w:rsidRPr="00CB298B">
        <w:rPr>
          <w:color w:val="auto"/>
        </w:rPr>
        <w:t xml:space="preserve"> nowej podstawy programowej wychowania przedszkolneg</w:t>
      </w:r>
      <w:r w:rsidR="00BC3EE6" w:rsidRPr="00CB298B">
        <w:rPr>
          <w:color w:val="auto"/>
        </w:rPr>
        <w:t>o a kompetencje kluczowe</w:t>
      </w:r>
      <w:bookmarkEnd w:id="10"/>
    </w:p>
    <w:p w14:paraId="38C78FCB" w14:textId="78B2E5D5" w:rsidR="005C2BC1" w:rsidRPr="00CB298B" w:rsidRDefault="005C2BC1" w:rsidP="00B93A10">
      <w:pPr>
        <w:pStyle w:val="OREnormalny"/>
        <w:rPr>
          <w:color w:val="auto"/>
        </w:rPr>
      </w:pPr>
      <w:r w:rsidRPr="00CB298B">
        <w:rPr>
          <w:color w:val="auto"/>
        </w:rPr>
        <w:t>Podstawa programowa wychowania przedszkolnego z 14 lutego 2017 r. została sko</w:t>
      </w:r>
      <w:r w:rsidRPr="00CB298B">
        <w:rPr>
          <w:color w:val="auto"/>
        </w:rPr>
        <w:t>n</w:t>
      </w:r>
      <w:r w:rsidRPr="00CB298B">
        <w:rPr>
          <w:color w:val="auto"/>
        </w:rPr>
        <w:t>struowana z następujących elementów:</w:t>
      </w:r>
    </w:p>
    <w:p w14:paraId="757A63C8" w14:textId="77777777" w:rsidR="009705CC" w:rsidRPr="00CB298B" w:rsidRDefault="005C2BC1" w:rsidP="00693BAF">
      <w:pPr>
        <w:keepNext/>
        <w:spacing w:line="360" w:lineRule="auto"/>
      </w:pPr>
      <w:r w:rsidRPr="00CB298B">
        <w:rPr>
          <w:rFonts w:ascii="Arial" w:hAnsi="Arial" w:cs="Arial"/>
          <w:noProof/>
          <w:sz w:val="24"/>
          <w:szCs w:val="24"/>
        </w:rPr>
        <w:drawing>
          <wp:inline distT="0" distB="0" distL="0" distR="0" wp14:anchorId="765E1994" wp14:editId="2BAFEEB0">
            <wp:extent cx="5632315" cy="2431915"/>
            <wp:effectExtent l="0" t="0" r="26035" b="26035"/>
            <wp:docPr id="14" name="Diagram 14" descr="Na grafie przedstawiono elementy struktury nowej podstawy programowej:&#10;1) głowny cel wychowania przedszkolnego,&#10;2) zadania profilaktyczno-wychowawcze przedszkola,&#10;3) efekty realizacji zadań - osiągnięcia dziecka na zakończenie wychowania przedszkolnego,&#10;4) warunki i spoób realizacji podstawy programowej." title="Struktura podstawy programowej wychowania przedszkolnego z 14 lutego 2017 r.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5" r:lo="rId36" r:qs="rId37" r:cs="rId38"/>
              </a:graphicData>
            </a:graphic>
          </wp:inline>
        </w:drawing>
      </w:r>
    </w:p>
    <w:p w14:paraId="716CCFA0" w14:textId="6789CA83" w:rsidR="00B93A10" w:rsidRPr="00CB298B" w:rsidRDefault="00B93A10" w:rsidP="00B93A10">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4.</w:t>
      </w:r>
      <w:r w:rsidRPr="00CB298B">
        <w:rPr>
          <w:rFonts w:ascii="Arial" w:eastAsia="Times New Roman" w:hAnsi="Arial" w:cs="Arial"/>
          <w:sz w:val="22"/>
          <w:lang w:eastAsia="ja-JP"/>
        </w:rPr>
        <w:t xml:space="preserve"> Struktura podstawy programowej wychowania przedszkolnego z 14 lutego 2017 r.</w:t>
      </w:r>
    </w:p>
    <w:p w14:paraId="40F40752" w14:textId="56EF6316" w:rsidR="00843EC5" w:rsidRPr="00CB298B" w:rsidRDefault="002A4056" w:rsidP="00B93A10">
      <w:pPr>
        <w:pStyle w:val="OREnormalny"/>
        <w:rPr>
          <w:color w:val="auto"/>
        </w:rPr>
      </w:pPr>
      <w:r w:rsidRPr="00CB298B">
        <w:rPr>
          <w:color w:val="auto"/>
        </w:rPr>
        <w:t>W</w:t>
      </w:r>
      <w:r w:rsidR="00843EC5" w:rsidRPr="00CB298B">
        <w:rPr>
          <w:color w:val="auto"/>
        </w:rPr>
        <w:t xml:space="preserve"> </w:t>
      </w:r>
      <w:r w:rsidR="00783CD9" w:rsidRPr="00CB298B">
        <w:rPr>
          <w:color w:val="auto"/>
        </w:rPr>
        <w:t>części „</w:t>
      </w:r>
      <w:r w:rsidR="00843EC5" w:rsidRPr="00CB298B">
        <w:rPr>
          <w:color w:val="auto"/>
        </w:rPr>
        <w:t>W</w:t>
      </w:r>
      <w:r w:rsidRPr="00CB298B">
        <w:rPr>
          <w:color w:val="auto"/>
        </w:rPr>
        <w:t>arunk</w:t>
      </w:r>
      <w:r w:rsidR="00783CD9" w:rsidRPr="00CB298B">
        <w:rPr>
          <w:color w:val="auto"/>
        </w:rPr>
        <w:t>i</w:t>
      </w:r>
      <w:r w:rsidRPr="00CB298B">
        <w:rPr>
          <w:color w:val="auto"/>
        </w:rPr>
        <w:t xml:space="preserve"> i </w:t>
      </w:r>
      <w:r w:rsidR="001B7C30" w:rsidRPr="00CB298B">
        <w:rPr>
          <w:color w:val="auto"/>
        </w:rPr>
        <w:t xml:space="preserve">sposób </w:t>
      </w:r>
      <w:r w:rsidRPr="00CB298B">
        <w:rPr>
          <w:color w:val="auto"/>
        </w:rPr>
        <w:t>realizacji</w:t>
      </w:r>
      <w:r w:rsidR="00843EC5" w:rsidRPr="00CB298B">
        <w:rPr>
          <w:color w:val="auto"/>
        </w:rPr>
        <w:t>”</w:t>
      </w:r>
      <w:r w:rsidRPr="00CB298B">
        <w:rPr>
          <w:color w:val="auto"/>
        </w:rPr>
        <w:t xml:space="preserve"> podstawy programowej wychowania</w:t>
      </w:r>
      <w:r w:rsidR="006E467D" w:rsidRPr="00CB298B">
        <w:rPr>
          <w:color w:val="auto"/>
        </w:rPr>
        <w:t xml:space="preserve"> </w:t>
      </w:r>
      <w:r w:rsidRPr="00CB298B">
        <w:rPr>
          <w:color w:val="auto"/>
        </w:rPr>
        <w:t>prz</w:t>
      </w:r>
      <w:r w:rsidR="009705CC" w:rsidRPr="00CB298B">
        <w:rPr>
          <w:color w:val="auto"/>
        </w:rPr>
        <w:t>edszko</w:t>
      </w:r>
      <w:r w:rsidR="009705CC" w:rsidRPr="00CB298B">
        <w:rPr>
          <w:color w:val="auto"/>
        </w:rPr>
        <w:t>l</w:t>
      </w:r>
      <w:r w:rsidR="009705CC" w:rsidRPr="00CB298B">
        <w:rPr>
          <w:color w:val="auto"/>
        </w:rPr>
        <w:t xml:space="preserve">nego </w:t>
      </w:r>
      <w:r w:rsidR="00783CD9" w:rsidRPr="00CB298B">
        <w:rPr>
          <w:color w:val="auto"/>
        </w:rPr>
        <w:t>można przeczytać</w:t>
      </w:r>
      <w:r w:rsidRPr="00CB298B">
        <w:rPr>
          <w:color w:val="auto"/>
        </w:rPr>
        <w:t xml:space="preserve">: </w:t>
      </w:r>
    </w:p>
    <w:p w14:paraId="0DF5A26B" w14:textId="254DEE56" w:rsidR="00843EC5" w:rsidRPr="00CB298B" w:rsidRDefault="002A4056" w:rsidP="00B93A10">
      <w:pPr>
        <w:pStyle w:val="OREnormalny"/>
        <w:rPr>
          <w:b/>
          <w:color w:val="auto"/>
        </w:rPr>
      </w:pPr>
      <w:r w:rsidRPr="00CB298B">
        <w:rPr>
          <w:b/>
          <w:color w:val="auto"/>
        </w:rPr>
        <w:t>„Współczesny przedszkolak funkcjonuje w dynamicznym, szybko zmieniającym się otoczeniu, stąd przedszkole powinno stać się miejscem, w którym dziecko</w:t>
      </w:r>
      <w:r w:rsidR="00783CD9" w:rsidRPr="00CB298B">
        <w:rPr>
          <w:b/>
          <w:color w:val="auto"/>
        </w:rPr>
        <w:t xml:space="preserve"> </w:t>
      </w:r>
      <w:r w:rsidRPr="00CB298B">
        <w:rPr>
          <w:b/>
          <w:color w:val="auto"/>
        </w:rPr>
        <w:t>otrzyma pomoc w jego rozumieniu”</w:t>
      </w:r>
      <w:r w:rsidR="00783CD9" w:rsidRPr="00CB298B">
        <w:rPr>
          <w:rStyle w:val="Odwoanieprzypisudolnego"/>
          <w:b/>
          <w:color w:val="auto"/>
        </w:rPr>
        <w:footnoteReference w:id="15"/>
      </w:r>
      <w:r w:rsidRPr="00CB298B">
        <w:rPr>
          <w:b/>
          <w:color w:val="auto"/>
        </w:rPr>
        <w:t>.</w:t>
      </w:r>
      <w:r w:rsidR="009B1445" w:rsidRPr="00CB298B">
        <w:rPr>
          <w:b/>
          <w:color w:val="auto"/>
        </w:rPr>
        <w:t xml:space="preserve"> </w:t>
      </w:r>
    </w:p>
    <w:p w14:paraId="7A63E728" w14:textId="63A5B291" w:rsidR="00F62434" w:rsidRPr="00CB298B" w:rsidRDefault="002A4056" w:rsidP="00B93A10">
      <w:pPr>
        <w:pStyle w:val="OREnormalny"/>
        <w:rPr>
          <w:color w:val="auto"/>
        </w:rPr>
      </w:pPr>
      <w:r w:rsidRPr="00CB298B">
        <w:rPr>
          <w:color w:val="auto"/>
        </w:rPr>
        <w:t xml:space="preserve">Ten zapis </w:t>
      </w:r>
      <w:r w:rsidR="00F62434" w:rsidRPr="00CB298B">
        <w:rPr>
          <w:color w:val="auto"/>
        </w:rPr>
        <w:t xml:space="preserve">koresponduje z preambułą </w:t>
      </w:r>
      <w:r w:rsidR="00AD0CC7" w:rsidRPr="00CB298B">
        <w:rPr>
          <w:color w:val="auto"/>
        </w:rPr>
        <w:t>Z</w:t>
      </w:r>
      <w:r w:rsidR="00F62434" w:rsidRPr="00CB298B">
        <w:rPr>
          <w:color w:val="auto"/>
        </w:rPr>
        <w:t>alecenia Komisji Europejskiej i Rady Europy</w:t>
      </w:r>
      <w:r w:rsidR="00AD0CC7" w:rsidRPr="00CB298B">
        <w:rPr>
          <w:color w:val="auto"/>
        </w:rPr>
        <w:t xml:space="preserve"> w sprawie kompetencji kluczowych w procesie uczenia się przez całe życie</w:t>
      </w:r>
      <w:r w:rsidR="00F62434" w:rsidRPr="00CB298B">
        <w:rPr>
          <w:color w:val="auto"/>
        </w:rPr>
        <w:t>, gdzie, ch</w:t>
      </w:r>
      <w:r w:rsidR="00F62434" w:rsidRPr="00CB298B">
        <w:rPr>
          <w:color w:val="auto"/>
        </w:rPr>
        <w:t>a</w:t>
      </w:r>
      <w:r w:rsidR="00F62434" w:rsidRPr="00CB298B">
        <w:rPr>
          <w:color w:val="auto"/>
        </w:rPr>
        <w:t xml:space="preserve">rakteryzując tło i cele dokumentu, stwierdzono: </w:t>
      </w:r>
    </w:p>
    <w:p w14:paraId="59FDBEFA" w14:textId="66C0627A" w:rsidR="00F62434" w:rsidRPr="00CB298B" w:rsidRDefault="00F62434" w:rsidP="00B93A10">
      <w:pPr>
        <w:pStyle w:val="OREnormalny"/>
        <w:rPr>
          <w:color w:val="auto"/>
        </w:rPr>
      </w:pPr>
      <w:r w:rsidRPr="00CB298B">
        <w:rPr>
          <w:color w:val="auto"/>
        </w:rPr>
        <w:t>„W związku z postępującą globalizacją Unia Europejska staje przed coraz to nowymi w</w:t>
      </w:r>
      <w:r w:rsidRPr="00CB298B">
        <w:rPr>
          <w:color w:val="auto"/>
        </w:rPr>
        <w:t>y</w:t>
      </w:r>
      <w:r w:rsidRPr="00CB298B">
        <w:rPr>
          <w:color w:val="auto"/>
        </w:rPr>
        <w:t xml:space="preserve">zwaniami, dlatego też </w:t>
      </w:r>
      <w:r w:rsidRPr="00CB298B">
        <w:rPr>
          <w:b/>
          <w:color w:val="auto"/>
        </w:rPr>
        <w:t>każdy obywatel będzie potrzebował szerokiego wachlarza kompetencji kluczowych, by łatwo przystosować się do szybko zmieniającego się świata</w:t>
      </w:r>
      <w:r w:rsidRPr="00CB298B">
        <w:rPr>
          <w:color w:val="auto"/>
        </w:rPr>
        <w:t>, w którym zachodzą rozliczne wzajemne powiązania. Edukacja w swym podwó</w:t>
      </w:r>
      <w:r w:rsidRPr="00CB298B">
        <w:rPr>
          <w:color w:val="auto"/>
        </w:rPr>
        <w:t>j</w:t>
      </w:r>
      <w:r w:rsidRPr="00CB298B">
        <w:rPr>
          <w:color w:val="auto"/>
        </w:rPr>
        <w:t>nym – społecznym i ekonomicznym – wymiarze ma do odegrania zasadniczą rolę pol</w:t>
      </w:r>
      <w:r w:rsidRPr="00CB298B">
        <w:rPr>
          <w:color w:val="auto"/>
        </w:rPr>
        <w:t>e</w:t>
      </w:r>
      <w:r w:rsidRPr="00CB298B">
        <w:rPr>
          <w:color w:val="auto"/>
        </w:rPr>
        <w:lastRenderedPageBreak/>
        <w:t xml:space="preserve">gającą na zapewnieniu </w:t>
      </w:r>
      <w:r w:rsidRPr="00CB298B">
        <w:rPr>
          <w:b/>
          <w:color w:val="auto"/>
        </w:rPr>
        <w:t>nabycia przez obywateli Europy kompetencji kluczowych koniecznych, aby umożliwić im elastyczne dostosowywanie się do takich zmian</w:t>
      </w:r>
      <w:r w:rsidR="007C4EE2" w:rsidRPr="00CB298B">
        <w:rPr>
          <w:rStyle w:val="Odwoanieprzypisudolnego"/>
          <w:b/>
          <w:color w:val="auto"/>
        </w:rPr>
        <w:footnoteReference w:id="16"/>
      </w:r>
      <w:r w:rsidRPr="00CB298B">
        <w:rPr>
          <w:color w:val="auto"/>
        </w:rPr>
        <w:t>”</w:t>
      </w:r>
      <w:r w:rsidR="007C4EE2" w:rsidRPr="00CB298B">
        <w:rPr>
          <w:color w:val="auto"/>
        </w:rPr>
        <w:t>.</w:t>
      </w:r>
      <w:r w:rsidRPr="00CB298B">
        <w:rPr>
          <w:color w:val="auto"/>
        </w:rPr>
        <w:t xml:space="preserve"> </w:t>
      </w:r>
    </w:p>
    <w:p w14:paraId="6C61004A" w14:textId="6EA7F594" w:rsidR="005104AC" w:rsidRPr="00CB298B" w:rsidRDefault="007A20EB" w:rsidP="00B93A10">
      <w:pPr>
        <w:pStyle w:val="OREnormalny"/>
        <w:rPr>
          <w:color w:val="auto"/>
        </w:rPr>
      </w:pPr>
      <w:r w:rsidRPr="00CB298B">
        <w:rPr>
          <w:b/>
          <w:color w:val="auto"/>
        </w:rPr>
        <w:t>Główny cel wychowania przedszkolnego</w:t>
      </w:r>
      <w:r w:rsidR="00C63547" w:rsidRPr="00CB298B">
        <w:rPr>
          <w:color w:val="auto"/>
        </w:rPr>
        <w:t>, realizowany w procesach opieki, wychow</w:t>
      </w:r>
      <w:r w:rsidR="00C63547" w:rsidRPr="00CB298B">
        <w:rPr>
          <w:color w:val="auto"/>
        </w:rPr>
        <w:t>a</w:t>
      </w:r>
      <w:r w:rsidR="00C63547" w:rsidRPr="00CB298B">
        <w:rPr>
          <w:color w:val="auto"/>
        </w:rPr>
        <w:t>nia i nauczania</w:t>
      </w:r>
      <w:r w:rsidR="00AD0CC7" w:rsidRPr="00CB298B">
        <w:rPr>
          <w:color w:val="auto"/>
        </w:rPr>
        <w:t>/</w:t>
      </w:r>
      <w:r w:rsidR="00C63547" w:rsidRPr="00CB298B">
        <w:rPr>
          <w:color w:val="auto"/>
        </w:rPr>
        <w:t>uczenia się,</w:t>
      </w:r>
      <w:r w:rsidRPr="00CB298B">
        <w:rPr>
          <w:color w:val="auto"/>
        </w:rPr>
        <w:t xml:space="preserve"> określono jako </w:t>
      </w:r>
      <w:r w:rsidRPr="00CB298B">
        <w:rPr>
          <w:b/>
          <w:color w:val="auto"/>
        </w:rPr>
        <w:t>wsparcie całościowego rozwoju dziecka</w:t>
      </w:r>
      <w:r w:rsidRPr="00CB298B">
        <w:rPr>
          <w:color w:val="auto"/>
        </w:rPr>
        <w:t xml:space="preserve">, </w:t>
      </w:r>
      <w:r w:rsidR="003D6618" w:rsidRPr="00CB298B">
        <w:rPr>
          <w:color w:val="auto"/>
        </w:rPr>
        <w:t>odwołując się do</w:t>
      </w:r>
      <w:r w:rsidR="00C63547" w:rsidRPr="00CB298B">
        <w:rPr>
          <w:color w:val="auto"/>
        </w:rPr>
        <w:t xml:space="preserve"> koncepcji kształceni</w:t>
      </w:r>
      <w:r w:rsidR="00A264BC" w:rsidRPr="00CB298B">
        <w:rPr>
          <w:color w:val="auto"/>
        </w:rPr>
        <w:t>a prof. Ryszarda Więckowskiego</w:t>
      </w:r>
      <w:r w:rsidR="003D6618" w:rsidRPr="00CB298B">
        <w:rPr>
          <w:color w:val="auto"/>
        </w:rPr>
        <w:t xml:space="preserve"> –</w:t>
      </w:r>
      <w:r w:rsidR="00C63547" w:rsidRPr="00CB298B">
        <w:rPr>
          <w:color w:val="auto"/>
        </w:rPr>
        <w:t xml:space="preserve"> twórcy pedag</w:t>
      </w:r>
      <w:r w:rsidR="00C63547" w:rsidRPr="00CB298B">
        <w:rPr>
          <w:color w:val="auto"/>
        </w:rPr>
        <w:t>o</w:t>
      </w:r>
      <w:r w:rsidR="00C63547" w:rsidRPr="00CB298B">
        <w:rPr>
          <w:color w:val="auto"/>
        </w:rPr>
        <w:t xml:space="preserve">giki wczesnoszkolnej. </w:t>
      </w:r>
    </w:p>
    <w:p w14:paraId="16BC25AA" w14:textId="301B2E7C" w:rsidR="00C63547" w:rsidRPr="00CB298B" w:rsidRDefault="00A264BC" w:rsidP="00B93A10">
      <w:pPr>
        <w:pStyle w:val="OREnormalny"/>
        <w:rPr>
          <w:color w:val="auto"/>
        </w:rPr>
      </w:pPr>
      <w:r w:rsidRPr="00CB298B">
        <w:rPr>
          <w:color w:val="auto"/>
        </w:rPr>
        <w:t>Dziecko</w:t>
      </w:r>
      <w:r w:rsidR="003D6618" w:rsidRPr="00CB298B">
        <w:rPr>
          <w:color w:val="auto"/>
        </w:rPr>
        <w:t xml:space="preserve"> – jako</w:t>
      </w:r>
      <w:r w:rsidR="0096411C">
        <w:rPr>
          <w:color w:val="auto"/>
        </w:rPr>
        <w:t xml:space="preserve"> </w:t>
      </w:r>
      <w:r w:rsidRPr="00CB298B">
        <w:rPr>
          <w:color w:val="auto"/>
        </w:rPr>
        <w:t>podmiot wszelkich działań pedagogicznych</w:t>
      </w:r>
      <w:r w:rsidR="003D6618" w:rsidRPr="00CB298B">
        <w:rPr>
          <w:color w:val="auto"/>
        </w:rPr>
        <w:t xml:space="preserve"> –</w:t>
      </w:r>
      <w:r w:rsidRPr="00CB298B">
        <w:rPr>
          <w:color w:val="auto"/>
        </w:rPr>
        <w:t xml:space="preserve"> zgodnie z tą koncepcją w</w:t>
      </w:r>
      <w:r w:rsidRPr="00CB298B">
        <w:rPr>
          <w:color w:val="auto"/>
        </w:rPr>
        <w:t>y</w:t>
      </w:r>
      <w:r w:rsidRPr="00CB298B">
        <w:rPr>
          <w:color w:val="auto"/>
        </w:rPr>
        <w:t xml:space="preserve">raża swoją aktywność w trzech </w:t>
      </w:r>
      <w:r w:rsidR="005104AC" w:rsidRPr="00CB298B">
        <w:rPr>
          <w:color w:val="auto"/>
        </w:rPr>
        <w:t xml:space="preserve">formach </w:t>
      </w:r>
      <w:r w:rsidR="00204DBA" w:rsidRPr="00CB298B">
        <w:rPr>
          <w:color w:val="auto"/>
        </w:rPr>
        <w:t>wynikających z</w:t>
      </w:r>
      <w:r w:rsidR="005104AC" w:rsidRPr="00CB298B">
        <w:rPr>
          <w:color w:val="auto"/>
        </w:rPr>
        <w:t xml:space="preserve"> triad</w:t>
      </w:r>
      <w:r w:rsidR="00204DBA" w:rsidRPr="00CB298B">
        <w:rPr>
          <w:color w:val="auto"/>
        </w:rPr>
        <w:t>y</w:t>
      </w:r>
      <w:r w:rsidR="005104AC" w:rsidRPr="00CB298B">
        <w:rPr>
          <w:color w:val="auto"/>
        </w:rPr>
        <w:t xml:space="preserve"> klasycznych wartości</w:t>
      </w:r>
      <w:r w:rsidRPr="00CB298B">
        <w:rPr>
          <w:color w:val="auto"/>
        </w:rPr>
        <w:t>:</w:t>
      </w:r>
    </w:p>
    <w:p w14:paraId="0040AF18" w14:textId="77777777" w:rsidR="003C7D0F" w:rsidRPr="00CB298B" w:rsidRDefault="003C7D0F" w:rsidP="00693BAF">
      <w:pPr>
        <w:keepNext/>
        <w:spacing w:line="360" w:lineRule="auto"/>
      </w:pPr>
      <w:r w:rsidRPr="00CB298B">
        <w:rPr>
          <w:rFonts w:ascii="Arial" w:hAnsi="Arial" w:cs="Arial"/>
          <w:noProof/>
          <w:sz w:val="24"/>
          <w:szCs w:val="24"/>
        </w:rPr>
        <mc:AlternateContent>
          <mc:Choice Requires="wps">
            <w:drawing>
              <wp:anchor distT="0" distB="0" distL="114300" distR="114300" simplePos="0" relativeHeight="251687936" behindDoc="0" locked="0" layoutInCell="1" allowOverlap="1" wp14:anchorId="19CD5593" wp14:editId="483C8B88">
                <wp:simplePos x="0" y="0"/>
                <wp:positionH relativeFrom="column">
                  <wp:posOffset>3206750</wp:posOffset>
                </wp:positionH>
                <wp:positionV relativeFrom="paragraph">
                  <wp:posOffset>1088390</wp:posOffset>
                </wp:positionV>
                <wp:extent cx="1760220" cy="1079500"/>
                <wp:effectExtent l="38100" t="57150" r="11430" b="63500"/>
                <wp:wrapNone/>
                <wp:docPr id="42" name="Strzałka w lewo 42"/>
                <wp:cNvGraphicFramePr/>
                <a:graphic xmlns:a="http://schemas.openxmlformats.org/drawingml/2006/main">
                  <a:graphicData uri="http://schemas.microsoft.com/office/word/2010/wordprocessingShape">
                    <wps:wsp>
                      <wps:cNvSpPr/>
                      <wps:spPr>
                        <a:xfrm>
                          <a:off x="0" y="0"/>
                          <a:ext cx="1760220" cy="1079500"/>
                        </a:xfrm>
                        <a:prstGeom prst="leftArrow">
                          <a:avLst/>
                        </a:prstGeom>
                        <a:noFill/>
                        <a:ln w="31750">
                          <a:solidFill>
                            <a:schemeClr val="accent1">
                              <a:lumMod val="75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AA40F74" w14:textId="7EBAC39E" w:rsidR="00E2582F" w:rsidRPr="00C27C33" w:rsidRDefault="00E2582F" w:rsidP="00C27C33">
                            <w:pPr>
                              <w:jc w:val="center"/>
                              <w:rPr>
                                <w:b/>
                                <w:color w:val="000000" w:themeColor="text1"/>
                                <w:sz w:val="28"/>
                                <w:szCs w:val="28"/>
                              </w:rPr>
                            </w:pPr>
                            <w:r>
                              <w:rPr>
                                <w:b/>
                                <w:color w:val="000000" w:themeColor="text1"/>
                                <w:sz w:val="28"/>
                                <w:szCs w:val="28"/>
                              </w:rPr>
                              <w:t>czynienie</w:t>
                            </w:r>
                            <w:r w:rsidRPr="00C27C33">
                              <w:rPr>
                                <w:b/>
                                <w:color w:val="000000" w:themeColor="text1"/>
                                <w:sz w:val="28"/>
                                <w:szCs w:val="28"/>
                              </w:rPr>
                              <w:t xml:space="preserve"> dobra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66" coordsize="21600,21600" o:spt="66" adj="5400,5400" path="m@0,l@0@1,21600@1,21600@2@0@2@0,21600,,10800xe">
                <v:stroke joinstyle="miter"/>
                <v:formulas>
                  <v:f eqn="val #0"/>
                  <v:f eqn="val #1"/>
                  <v:f eqn="sum 21600 0 #1"/>
                  <v:f eqn="prod #0 #1 10800"/>
                  <v:f eqn="sum #0 0 @3"/>
                </v:formulas>
                <v:path o:connecttype="custom" o:connectlocs="@0,0;0,10800;@0,21600;21600,10800" o:connectangles="270,180,90,0" textboxrect="@4,@1,21600,@2"/>
                <v:handles>
                  <v:h position="#0,#1" xrange="0,21600" yrange="0,10800"/>
                </v:handles>
              </v:shapetype>
              <v:shape id="Strzałka w lewo 42" o:spid="_x0000_s1027" type="#_x0000_t66" style="position:absolute;margin-left:252.5pt;margin-top:85.7pt;width:138.6pt;height:85pt;z-index:251687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PeQMuwIAANcFAAAOAAAAZHJzL2Uyb0RvYy54bWysVM1u2zAMvg/YOwi6r7aztFmDOkXQosOA&#10;rg2WDj0rslQbk0RNUuKkx73b3muU7Lhpl9Owiy2RH/8+kby43GpFNsL5BkxJi5OcEmE4VI15Kun3&#10;h5sPnyjxgZmKKTCipDvh6eXs/buL1k7FCGpQlXAEnRg/bW1J6xDsNMs8r4Vm/gSsMKiU4DQLeHVP&#10;WeVYi961ykZ5fpa14CrrgAvvUXrdKeks+ZdS8HAvpReBqJJibiF9Xfqu4jebXbDpk2O2bnifBvuH&#10;LDRrDAYdXF2zwMjaNX+50g134EGGEw46AykbLlINWE2Rv6lmWTMrUi1IjrcDTf7/ueV3m4UjTVXS&#10;8YgSwzS+0TK4Z/b71w9GWqJECwRVyFNr/RThS7tw/c3jMRa9lU7HP5ZDtonb3cCt2AbCUVhMzvLR&#10;CJ+Ao67IJ+eneWI/ezG3zofPAjSJh5IqIcPcOWgTsWxz6wPGRfweF0MauGmUSq+oDGlL+rGYnObJ&#10;woNqqqiNuNRQ4ko5smHYCoxzYUKRcGqtv0LVydF2SGswSUEPvGEKyqAwEtJRkE5hp0QMpcw3IZFS&#10;LHrUJRKb+XhsX7NKdKFj5D0jr0Mnh9GzxGIG313yA/J1XR1RPT6aijQLg3HP0PHEOuPBIkUGEwZj&#10;3RhwxypTyGgfucPvSeqoiSyF7Wqb2i0ho2QF1Q5b0EE3m97ymwbf/5b5sGAOhxF7BhdMuMePVIBP&#10;DP2Jkhrc8zF5xOOMoJaSFoe7pP7nmjlBifpicHrOi/E4boN0GZ9OYl+6Q83qUGPW+gqwaQpcZZan&#10;Y8QHtT9KB/oR99A8RkUVMxxjl5QHt79chW7p4CbjYj5PMNwAloVbs7Q8Oo88x9Z+2D4yZ/shCDg/&#10;d7BfBGz6Zgw6bLQ0MF8HkE2akRde+xfA7ZG6uN90cT0d3hPqZR/P/gAAAP//AwBQSwMEFAAGAAgA&#10;AAAhAH1zYszfAAAACwEAAA8AAABkcnMvZG93bnJldi54bWxMj81OwzAQhO9IvIO1SNyondA/hTgV&#10;rVRx4ERA4urGbhKI11G8bZK3ZznBcWdGs9/ku8l34uqG2AbUkCwUCIdVsC3WGj7ejw9bEJEMWtMF&#10;dBpmF2FX3N7kJrNhxDd3LakWXIIxMxoaoj6TMlaN8yYuQu+QvXMYvCE+h1rawYxc7juZKrWW3rTI&#10;HxrTu0Pjqu/y4jWUker9eQ7rr9fPMTm+zBUpE7W+v5uen0CQm+gvDL/4jA4FM53CBW0UnYaVWvEW&#10;YmOTLEFwYrNNUxAnDY9LVmSRy/8bih8AAAD//wMAUEsBAi0AFAAGAAgAAAAhALaDOJL+AAAA4QEA&#10;ABMAAAAAAAAAAAAAAAAAAAAAAFtDb250ZW50X1R5cGVzXS54bWxQSwECLQAUAAYACAAAACEAOP0h&#10;/9YAAACUAQAACwAAAAAAAAAAAAAAAAAvAQAAX3JlbHMvLnJlbHNQSwECLQAUAAYACAAAACEAij3k&#10;DLsCAADXBQAADgAAAAAAAAAAAAAAAAAuAgAAZHJzL2Uyb0RvYy54bWxQSwECLQAUAAYACAAAACEA&#10;fXNizN8AAAALAQAADwAAAAAAAAAAAAAAAAAVBQAAZHJzL2Rvd25yZXYueG1sUEsFBgAAAAAEAAQA&#10;8wAAACEGAAAAAA==&#10;" adj="6623" filled="f" strokecolor="#2e74b5 [2404]" strokeweight="2.5pt">
                <v:textbox>
                  <w:txbxContent>
                    <w:p w14:paraId="7AA40F74" w14:textId="7EBAC39E" w:rsidR="00E2582F" w:rsidRPr="00C27C33" w:rsidRDefault="00E2582F" w:rsidP="00C27C33">
                      <w:pPr>
                        <w:jc w:val="center"/>
                        <w:rPr>
                          <w:b/>
                          <w:color w:val="000000" w:themeColor="text1"/>
                          <w:sz w:val="28"/>
                          <w:szCs w:val="28"/>
                        </w:rPr>
                      </w:pPr>
                      <w:proofErr w:type="gramStart"/>
                      <w:r>
                        <w:rPr>
                          <w:b/>
                          <w:color w:val="000000" w:themeColor="text1"/>
                          <w:sz w:val="28"/>
                          <w:szCs w:val="28"/>
                        </w:rPr>
                        <w:t>czynienie</w:t>
                      </w:r>
                      <w:proofErr w:type="gramEnd"/>
                      <w:r w:rsidRPr="00C27C33">
                        <w:rPr>
                          <w:b/>
                          <w:color w:val="000000" w:themeColor="text1"/>
                          <w:sz w:val="28"/>
                          <w:szCs w:val="28"/>
                        </w:rPr>
                        <w:t xml:space="preserve"> dobra</w:t>
                      </w:r>
                    </w:p>
                  </w:txbxContent>
                </v:textbox>
              </v:shape>
            </w:pict>
          </mc:Fallback>
        </mc:AlternateContent>
      </w:r>
      <w:r w:rsidRPr="00CB298B">
        <w:rPr>
          <w:rFonts w:ascii="Arial" w:hAnsi="Arial" w:cs="Arial"/>
          <w:noProof/>
          <w:sz w:val="24"/>
          <w:szCs w:val="24"/>
        </w:rPr>
        <mc:AlternateContent>
          <mc:Choice Requires="wps">
            <w:drawing>
              <wp:anchor distT="0" distB="0" distL="114300" distR="114300" simplePos="0" relativeHeight="251691008" behindDoc="0" locked="0" layoutInCell="1" allowOverlap="1" wp14:anchorId="2E869556" wp14:editId="449F6447">
                <wp:simplePos x="0" y="0"/>
                <wp:positionH relativeFrom="column">
                  <wp:posOffset>3751580</wp:posOffset>
                </wp:positionH>
                <wp:positionV relativeFrom="paragraph">
                  <wp:posOffset>875030</wp:posOffset>
                </wp:positionV>
                <wp:extent cx="3413760" cy="1478280"/>
                <wp:effectExtent l="0" t="3810" r="0" b="0"/>
                <wp:wrapNone/>
                <wp:docPr id="45" name="Strzałka w lewo i prawo 45"/>
                <wp:cNvGraphicFramePr/>
                <a:graphic xmlns:a="http://schemas.openxmlformats.org/drawingml/2006/main">
                  <a:graphicData uri="http://schemas.microsoft.com/office/word/2010/wordprocessingShape">
                    <wps:wsp>
                      <wps:cNvSpPr/>
                      <wps:spPr>
                        <a:xfrm rot="5400000">
                          <a:off x="0" y="0"/>
                          <a:ext cx="3413760" cy="1478280"/>
                        </a:xfrm>
                        <a:prstGeom prst="leftRightArrow">
                          <a:avLst/>
                        </a:prstGeom>
                        <a:solidFill>
                          <a:schemeClr val="accent1">
                            <a:lumMod val="75000"/>
                          </a:schemeClr>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480A959" w14:textId="4D4C001D" w:rsidR="00E2582F" w:rsidRPr="00846082" w:rsidRDefault="00E2582F" w:rsidP="003C7D0F">
                            <w:pPr>
                              <w:jc w:val="center"/>
                              <w:rPr>
                                <w:color w:val="FFFFFF" w:themeColor="background1"/>
                              </w:rPr>
                            </w:pPr>
                            <w:r w:rsidRPr="00846082">
                              <w:rPr>
                                <w:color w:val="FFFFFF" w:themeColor="background1"/>
                              </w:rPr>
                              <w:t xml:space="preserve">odkrywanie przez dziecko </w:t>
                            </w:r>
                            <w:r w:rsidRPr="00846082">
                              <w:rPr>
                                <w:color w:val="FFFFFF" w:themeColor="background1"/>
                              </w:rPr>
                              <w:br/>
                              <w:t xml:space="preserve">własnych możliwości, sensu działania </w:t>
                            </w:r>
                            <w:r w:rsidRPr="00846082">
                              <w:rPr>
                                <w:color w:val="FFFFFF" w:themeColor="background1"/>
                              </w:rPr>
                              <w:br/>
                              <w:t>oraz gromadzenie doświadczeń</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69" coordsize="21600,21600" o:spt="69" adj="4320,5400" path="m,10800l@0,21600@0@3@2@3@2,21600,21600,10800@2,0@2@1@0@1@0,xe">
                <v:stroke joinstyle="miter"/>
                <v:formulas>
                  <v:f eqn="val #0"/>
                  <v:f eqn="val #1"/>
                  <v:f eqn="sum 21600 0 #0"/>
                  <v:f eqn="sum 21600 0 #1"/>
                  <v:f eqn="prod #0 #1 10800"/>
                  <v:f eqn="sum #0 0 @4"/>
                  <v:f eqn="sum 21600 0 @5"/>
                </v:formulas>
                <v:path o:connecttype="custom" o:connectlocs="@2,0;10800,@1;@0,0;0,10800;@0,21600;10800,@3;@2,21600;21600,10800" o:connectangles="270,270,270,180,90,90,90,0" textboxrect="@5,@1,@6,@3"/>
                <v:handles>
                  <v:h position="#0,#1" xrange="0,10800" yrange="0,10800"/>
                </v:handles>
              </v:shapetype>
              <v:shape id="Strzałka w lewo i prawo 45" o:spid="_x0000_s1028" type="#_x0000_t69" style="position:absolute;margin-left:295.4pt;margin-top:68.9pt;width:268.8pt;height:116.4pt;rotation:90;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HveHxQIAAOgFAAAOAAAAZHJzL2Uyb0RvYy54bWysVMFu2zAMvQ/YPwi6r07SpOmCOkXQosOA&#10;bi2aDj0rshQLk0VNUuKkx/3b/muU5Hhd2+0wzAdDpMhH8onk2fmu0WQrnFdgSjo8GlAiDIdKmXVJ&#10;v9xfvTulxAdmKqbBiJLuhafn87dvzlo7EyOoQVfCEQQxftbaktYh2FlReF6LhvkjsMLgpQTXsICi&#10;WxeVYy2iN7oYDQYnRQuusg648B61l/mSzhO+lIKHGym9CESXFHML6e/SfxX/xfyMzdaO2VrxLg32&#10;D1k0TBkM2kNdssDIxqkXUI3iDjzIcMShKUBKxUWqAasZDp5Vs6yZFakWJMfbnib//2D55+2tI6oq&#10;6XhCiWENvtEyuEf24/tXRlqiRQtEEYu8AkET5Ku1foZuS3vrOsnjMRa/k64hDpDkyXgQv0QJFkl2&#10;ifF9z7jYBcJReTweHk9P8GE43g3H09PRaXqTIoNFUOt8+CCgwRw8Imshw51a12HhHLQpANte+4Cp&#10;oNPBODp60Kq6UlonITaUuNCObBm2AuNcmDBM7nrTfIIq66eTmHXGSj0YXRLyb2jaREwDET0bR00R&#10;mclcpFPYaxHttLkTEjnGekcpYo/8Mhlfs0pkdUzl9VwSYESWGL/HztX8ATtn2dlHV5GGo3fOT/VX&#10;594jRQYTeudGGXCvVaaR4i5ytj+QlKmJLIXdapf6b3TorRVUe+zJ1EfYGd7yK4VPf818uGUOpxOV&#10;uHHCDf6khrak0J0oqcE9vqaP9jg0eEtJi9NeUv9tw5ygRH80OE7vh+NxXA9JGE+mIxTc05vV0xuz&#10;aS4Au2iYskvHaB/04SgdNA+4mBYxKl4xwzF2SXlwB+Ei5C2Eq42LxSKZ4UqwLFybpeURPPIcG/p+&#10;98Cc7fo/4Oh8hsNmYLNnzZ9to6eBxSaAVGkyItOZ1+4FcJ2ktu5WX9xXT+Vk9WtBz38CAAD//wMA&#10;UEsDBBQABgAIAAAAIQDGrO904wAAAAsBAAAPAAAAZHJzL2Rvd25yZXYueG1sTI9RS8MwFIXfBf9D&#10;uIIvY0vazVZr0yGCgoKg3Rh7zJprW2xuSpJt9d8bn/Txcj/O+U65nszATuh8b0lCshDAkBqre2ol&#10;bDdP81tgPijSarCEEr7Rw7q6vChVoe2ZPvBUh5bFEPKFktCFMBac+6ZDo/zCjkjx92mdUSGeruXa&#10;qXMMNwNPhci4UT3Fhk6N+Nhh81UfjYR9monN28vz3s3ULnkVs/o9T2opr6+mh3tgAafwB8OvflSH&#10;Kjod7JG0Z4OEfLVMIyphnqwyYJG4y7O47iDhJl0K4FXJ/2+ofgAAAP//AwBQSwECLQAUAAYACAAA&#10;ACEAtoM4kv4AAADhAQAAEwAAAAAAAAAAAAAAAAAAAAAAW0NvbnRlbnRfVHlwZXNdLnhtbFBLAQIt&#10;ABQABgAIAAAAIQA4/SH/1gAAAJQBAAALAAAAAAAAAAAAAAAAAC8BAABfcmVscy8ucmVsc1BLAQIt&#10;ABQABgAIAAAAIQCMHveHxQIAAOgFAAAOAAAAAAAAAAAAAAAAAC4CAABkcnMvZTJvRG9jLnhtbFBL&#10;AQItABQABgAIAAAAIQDGrO904wAAAAsBAAAPAAAAAAAAAAAAAAAAAB8FAABkcnMvZG93bnJldi54&#10;bWxQSwUGAAAAAAQABADzAAAALwYAAAAA&#10;" adj="4677" fillcolor="#2e74b5 [2404]" stroked="f" strokeweight="1pt">
                <v:textbox>
                  <w:txbxContent>
                    <w:p w14:paraId="2480A959" w14:textId="4D4C001D" w:rsidR="00E2582F" w:rsidRPr="00846082" w:rsidRDefault="00E2582F" w:rsidP="003C7D0F">
                      <w:pPr>
                        <w:jc w:val="center"/>
                        <w:rPr>
                          <w:color w:val="FFFFFF" w:themeColor="background1"/>
                        </w:rPr>
                      </w:pPr>
                      <w:proofErr w:type="gramStart"/>
                      <w:r w:rsidRPr="00846082">
                        <w:rPr>
                          <w:color w:val="FFFFFF" w:themeColor="background1"/>
                        </w:rPr>
                        <w:t>odkrywanie</w:t>
                      </w:r>
                      <w:proofErr w:type="gramEnd"/>
                      <w:r w:rsidRPr="00846082">
                        <w:rPr>
                          <w:color w:val="FFFFFF" w:themeColor="background1"/>
                        </w:rPr>
                        <w:t xml:space="preserve"> przez dziecko </w:t>
                      </w:r>
                      <w:r w:rsidRPr="00846082">
                        <w:rPr>
                          <w:color w:val="FFFFFF" w:themeColor="background1"/>
                        </w:rPr>
                        <w:br/>
                        <w:t xml:space="preserve">własnych możliwości, sensu działania </w:t>
                      </w:r>
                      <w:r w:rsidRPr="00846082">
                        <w:rPr>
                          <w:color w:val="FFFFFF" w:themeColor="background1"/>
                        </w:rPr>
                        <w:br/>
                        <w:t>oraz gromadzenie doświadczeń</w:t>
                      </w:r>
                    </w:p>
                  </w:txbxContent>
                </v:textbox>
              </v:shape>
            </w:pict>
          </mc:Fallback>
        </mc:AlternateContent>
      </w:r>
      <w:r w:rsidR="00C27C33" w:rsidRPr="00CB298B">
        <w:rPr>
          <w:rFonts w:ascii="Arial" w:hAnsi="Arial" w:cs="Arial"/>
          <w:noProof/>
          <w:sz w:val="24"/>
          <w:szCs w:val="24"/>
        </w:rPr>
        <mc:AlternateContent>
          <mc:Choice Requires="wps">
            <w:drawing>
              <wp:anchor distT="0" distB="0" distL="114300" distR="114300" simplePos="0" relativeHeight="251689984" behindDoc="0" locked="0" layoutInCell="1" allowOverlap="1" wp14:anchorId="33A23961" wp14:editId="742F5C09">
                <wp:simplePos x="0" y="0"/>
                <wp:positionH relativeFrom="column">
                  <wp:posOffset>334010</wp:posOffset>
                </wp:positionH>
                <wp:positionV relativeFrom="paragraph">
                  <wp:posOffset>1892300</wp:posOffset>
                </wp:positionV>
                <wp:extent cx="1954530" cy="1128395"/>
                <wp:effectExtent l="19050" t="57150" r="45720" b="52705"/>
                <wp:wrapNone/>
                <wp:docPr id="43" name="Strzałka w prawo 43"/>
                <wp:cNvGraphicFramePr/>
                <a:graphic xmlns:a="http://schemas.openxmlformats.org/drawingml/2006/main">
                  <a:graphicData uri="http://schemas.microsoft.com/office/word/2010/wordprocessingShape">
                    <wps:wsp>
                      <wps:cNvSpPr/>
                      <wps:spPr>
                        <a:xfrm>
                          <a:off x="0" y="0"/>
                          <a:ext cx="1954530" cy="1128395"/>
                        </a:xfrm>
                        <a:prstGeom prst="rightArrow">
                          <a:avLst/>
                        </a:prstGeom>
                        <a:noFill/>
                        <a:ln w="31750" cap="flat" cmpd="sng" algn="ctr">
                          <a:solidFill>
                            <a:schemeClr val="accent1">
                              <a:lumMod val="75000"/>
                            </a:schemeClr>
                          </a:solidFill>
                          <a:prstDash val="solid"/>
                          <a:miter lim="800000"/>
                        </a:ln>
                        <a:effectLst/>
                      </wps:spPr>
                      <wps:txbx>
                        <w:txbxContent>
                          <w:p w14:paraId="33712F36" w14:textId="5A619BFE" w:rsidR="00E2582F" w:rsidRPr="00C27C33" w:rsidRDefault="00E2582F" w:rsidP="00C27C33">
                            <w:pPr>
                              <w:jc w:val="center"/>
                              <w:rPr>
                                <w:b/>
                                <w:color w:val="000000" w:themeColor="text1"/>
                                <w:sz w:val="28"/>
                                <w:szCs w:val="28"/>
                              </w:rPr>
                            </w:pPr>
                            <w:r w:rsidRPr="00C27C33">
                              <w:rPr>
                                <w:b/>
                                <w:color w:val="000000" w:themeColor="text1"/>
                                <w:sz w:val="28"/>
                                <w:szCs w:val="28"/>
                              </w:rPr>
                              <w:t>kształtowani</w:t>
                            </w:r>
                            <w:r>
                              <w:rPr>
                                <w:b/>
                                <w:color w:val="000000" w:themeColor="text1"/>
                                <w:sz w:val="28"/>
                                <w:szCs w:val="28"/>
                              </w:rPr>
                              <w:t>e</w:t>
                            </w:r>
                            <w:r w:rsidRPr="00C27C33">
                              <w:rPr>
                                <w:b/>
                                <w:color w:val="000000" w:themeColor="text1"/>
                                <w:sz w:val="28"/>
                                <w:szCs w:val="28"/>
                              </w:rPr>
                              <w:t xml:space="preserve"> piękna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type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Strzałka w prawo 43" o:spid="_x0000_s1029" type="#_x0000_t13" style="position:absolute;margin-left:26.3pt;margin-top:149pt;width:153.9pt;height:88.85pt;z-index:25168998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l1iklQIAABIFAAAOAAAAZHJzL2Uyb0RvYy54bWysVM1OGzEQvlfqO1i+l83mp0DEBkUgqkoU&#10;kELFeeL1Zq3aHtd2soFj363v1bF3CZT2VPWy6/H8f/ONz873RrOd9EGhrXh5NOJMWoG1spuKf72/&#10;+nDCWYhga9BoZcUfZeDni/fvzjo3l2NsUdfSMwpiw7xzFW9jdPOiCKKVBsIROmlJ2aA3EEn0m6L2&#10;0FF0o4vxaPSx6NDXzqOQIdDtZa/kixy/aaSIt00TZGS64lRbzF+fv+v0LRZnMN94cK0SQxnwD1UY&#10;UJaSHkJdQgS29eqPUEYJjwGbeCTQFNg0SsjcA3VTjt50s2rBydwLgRPcAabw/8KKm92dZ6qu+HTC&#10;mQVDM1pF/wQ/f3wD1jFHgCIjHQHVuTAn+5W784MU6Ji63jfepD/1w/YZ3McDuHIfmaDL8nQ2nU1o&#10;BoJ0ZTk+mZzOUtTixd35ED9JNJQ10KS82rRx6T12GVrYXYfYOzwbppwWr5TWdA9zbVlX8Ul5PEtp&#10;gOjUaIh0NI4aDHbDGegN8VREn0MG1KpO7sk7c05eaM92QGwBIaSNZbbTW/MF6/6ego8yb6jwg0tu&#10;47doqcRLCG3vlFU92YyKxHitTMVPKNIhlrapCJk5OzSaAO8hTqe4X+/zpA7DWGP9SNPz2NM6OHGl&#10;KO01hHgHnnhMMNBuxlv6NBoJGxxOnLXon/52n+yJXqTlrKO9INy+b8FLzvRnS8Q7LafTtEhZmM6O&#10;xyT415r1a43dmgskMEt6BZzIx2Qf9fOx8WgeaIWXKSupwArK3U9oEC5iv6/0CAi5XGYzWh4H8dqu&#10;nEjBE3IJ8Pv9A3g30CcS827weYdg/oY/vW3ytLjcRmxUJldCuseVZpoEWrw83eGRSJv9Ws5WL0/Z&#10;4hcAAAD//wMAUEsDBBQABgAIAAAAIQB8CDkt4AAAAAoBAAAPAAAAZHJzL2Rvd25yZXYueG1sTI/L&#10;TsMwEEX3SPyDNUjsqE3apiXEqQAJxLK0FYKdGw9xWj+i2GnD3zOsYDmao3PvLVejs+yEfWyDl3A7&#10;EcDQ10G3vpGw2z7fLIHFpLxWNniU8I0RVtXlRakKHc7+DU+b1DCS+FgoCSalruA81gadipPQoaff&#10;V+idSnT2Dde9OpPcWZ4JkXOnWk8JRnX4ZLA+bgYnYSaG6SHuji+f8X3YPtrD69rgh5TXV+PDPbCE&#10;Y/qD4bc+VYeKOu3D4HVkVsI8y4mUkN0taRMB01zMgO3JvpgvgFcl/z+h+gEAAP//AwBQSwECLQAU&#10;AAYACAAAACEAtoM4kv4AAADhAQAAEwAAAAAAAAAAAAAAAAAAAAAAW0NvbnRlbnRfVHlwZXNdLnht&#10;bFBLAQItABQABgAIAAAAIQA4/SH/1gAAAJQBAAALAAAAAAAAAAAAAAAAAC8BAABfcmVscy8ucmVs&#10;c1BLAQItABQABgAIAAAAIQDil1iklQIAABIFAAAOAAAAAAAAAAAAAAAAAC4CAABkcnMvZTJvRG9j&#10;LnhtbFBLAQItABQABgAIAAAAIQB8CDkt4AAAAAoBAAAPAAAAAAAAAAAAAAAAAO8EAABkcnMvZG93&#10;bnJldi54bWxQSwUGAAAAAAQABADzAAAA/AUAAAAA&#10;" adj="15365" filled="f" strokecolor="#2e74b5 [2404]" strokeweight="2.5pt">
                <v:textbox>
                  <w:txbxContent>
                    <w:p w14:paraId="33712F36" w14:textId="5A619BFE" w:rsidR="00E2582F" w:rsidRPr="00C27C33" w:rsidRDefault="00E2582F" w:rsidP="00C27C33">
                      <w:pPr>
                        <w:jc w:val="center"/>
                        <w:rPr>
                          <w:b/>
                          <w:color w:val="000000" w:themeColor="text1"/>
                          <w:sz w:val="28"/>
                          <w:szCs w:val="28"/>
                        </w:rPr>
                      </w:pPr>
                      <w:proofErr w:type="gramStart"/>
                      <w:r w:rsidRPr="00C27C33">
                        <w:rPr>
                          <w:b/>
                          <w:color w:val="000000" w:themeColor="text1"/>
                          <w:sz w:val="28"/>
                          <w:szCs w:val="28"/>
                        </w:rPr>
                        <w:t>kształtowani</w:t>
                      </w:r>
                      <w:r>
                        <w:rPr>
                          <w:b/>
                          <w:color w:val="000000" w:themeColor="text1"/>
                          <w:sz w:val="28"/>
                          <w:szCs w:val="28"/>
                        </w:rPr>
                        <w:t>e</w:t>
                      </w:r>
                      <w:proofErr w:type="gramEnd"/>
                      <w:r w:rsidRPr="00C27C33">
                        <w:rPr>
                          <w:b/>
                          <w:color w:val="000000" w:themeColor="text1"/>
                          <w:sz w:val="28"/>
                          <w:szCs w:val="28"/>
                        </w:rPr>
                        <w:t xml:space="preserve"> piękna</w:t>
                      </w:r>
                    </w:p>
                  </w:txbxContent>
                </v:textbox>
              </v:shape>
            </w:pict>
          </mc:Fallback>
        </mc:AlternateContent>
      </w:r>
      <w:r w:rsidR="00C27C33" w:rsidRPr="00CB298B">
        <w:rPr>
          <w:rFonts w:ascii="Arial" w:hAnsi="Arial" w:cs="Arial"/>
          <w:noProof/>
          <w:sz w:val="24"/>
          <w:szCs w:val="24"/>
        </w:rPr>
        <mc:AlternateContent>
          <mc:Choice Requires="wps">
            <w:drawing>
              <wp:anchor distT="0" distB="0" distL="114300" distR="114300" simplePos="0" relativeHeight="251686912" behindDoc="0" locked="0" layoutInCell="1" allowOverlap="1" wp14:anchorId="055CB3AA" wp14:editId="788C30C8">
                <wp:simplePos x="0" y="0"/>
                <wp:positionH relativeFrom="column">
                  <wp:posOffset>288966</wp:posOffset>
                </wp:positionH>
                <wp:positionV relativeFrom="paragraph">
                  <wp:posOffset>330186</wp:posOffset>
                </wp:positionV>
                <wp:extent cx="1954719" cy="1128408"/>
                <wp:effectExtent l="19050" t="57150" r="45720" b="52705"/>
                <wp:wrapNone/>
                <wp:docPr id="41" name="Strzałka w prawo 41"/>
                <wp:cNvGraphicFramePr/>
                <a:graphic xmlns:a="http://schemas.openxmlformats.org/drawingml/2006/main">
                  <a:graphicData uri="http://schemas.microsoft.com/office/word/2010/wordprocessingShape">
                    <wps:wsp>
                      <wps:cNvSpPr/>
                      <wps:spPr>
                        <a:xfrm>
                          <a:off x="0" y="0"/>
                          <a:ext cx="1954719" cy="1128408"/>
                        </a:xfrm>
                        <a:prstGeom prst="rightArrow">
                          <a:avLst/>
                        </a:prstGeom>
                        <a:noFill/>
                        <a:ln w="31750">
                          <a:solidFill>
                            <a:schemeClr val="accent1">
                              <a:lumMod val="75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110CC66" w14:textId="5B44B036" w:rsidR="00E2582F" w:rsidRPr="00C27C33" w:rsidRDefault="00E2582F" w:rsidP="00C27C33">
                            <w:pPr>
                              <w:jc w:val="center"/>
                              <w:rPr>
                                <w:b/>
                                <w:color w:val="000000" w:themeColor="text1"/>
                                <w:sz w:val="28"/>
                                <w:szCs w:val="28"/>
                              </w:rPr>
                            </w:pPr>
                            <w:r>
                              <w:rPr>
                                <w:b/>
                                <w:color w:val="000000" w:themeColor="text1"/>
                                <w:sz w:val="28"/>
                                <w:szCs w:val="28"/>
                              </w:rPr>
                              <w:t>p</w:t>
                            </w:r>
                            <w:r w:rsidRPr="00C27C33">
                              <w:rPr>
                                <w:b/>
                                <w:color w:val="000000" w:themeColor="text1"/>
                                <w:sz w:val="28"/>
                                <w:szCs w:val="28"/>
                              </w:rPr>
                              <w:t>oznawanie tego, co prawdziwe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id="Strzałka w prawo 41" o:spid="_x0000_s1030" type="#_x0000_t13" style="position:absolute;margin-left:22.75pt;margin-top:26pt;width:153.9pt;height:88.85pt;z-index:25168691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mj2qvgIAANkFAAAOAAAAZHJzL2Uyb0RvYy54bWysVF9v0zAQf0fiO1h+Z2lKx7Zq6VRtGkIa&#10;bKJDe3Ydp4lwfObsNu0e+W58L852mpXRJ8SL4/P9/+V+d3m1bTXbKHQNmILnJyPOlJFQNmZV8G+P&#10;t+/OOXNemFJoMKrgO+X41eztm8vOTtUYatClQkZBjJt2tuC193aaZU7WqhXuBKwypKwAW+FJxFVW&#10;ougoequz8Wj0IesAS4sglXP0epOUfBbjV5WS/r6qnPJMF5xq8/HEeC7Dmc0uxXSFwtaN7MsQ/1BF&#10;KxpDSYdQN8ILtsbmr1BtIxEcVP5EQptBVTVSxR6om3z0qptFLayKvRA4zg4wuf8XVn7ZPCBryoJP&#10;cs6MaOkfLTw+i18/vwvWMUuAAiMdAdVZNyX7hX3AXnJ0DV1vK2zDl/ph2wjubgBXbT2T9JhfnE7O&#10;8gvOJOnyfHw+GZ2HqNmLu0XnPypoKaujP4XNqvZzROgitGJz53xy2BuGnAZuG63pXUy1YV3B3+dn&#10;p6Po4UA3ZdAGZRwpda2RbQQNg5BSGZ9HO71uP0OZ3sl3FMeC6hpcYpUH0UinDT0GRBIG8eZ3WqU6&#10;vqqKQKWux6mQMM7Hc7talCqlDpmPp9aGAobIFTUzxE7FD0X+2VcCqrcPriqyYXDuETpeWHIePGJm&#10;MH5wbhsDeKwzTYj2mZP9HqQETUDJb5fbNHD7mVpCuaMhREjsdFbeNjQAd8L5B4FERyIurRh/T0el&#10;gX4x9DfOasDnY+/BnlhCWs46onfB3Y+1QMWZ/mSIPxf5ZBL2QRQmp2djEvBQszzUmHV7DTQ0RBGq&#10;Ll6Dvdf7a4XQPtEmmoespBJGUu6CS4974dqntUO7TKr5PJrRDrDC35mFlSF4wDmM9uP2SaDtWeCJ&#10;QF9gvwrE9BUNkm3wNDBfe6iayJGAdMK1/wO0P+IU97suLKhDOVq9bOTZbwAAAP//AwBQSwMEFAAG&#10;AAgAAAAhALye7H3fAAAACQEAAA8AAABkcnMvZG93bnJldi54bWxMj8FOwzAQRO9I/IO1SNyoQ0Kg&#10;hDgVIIE4lraq4ObGS5LWXkex04a/ZznBcTWjt2/KxeSsOOIQOk8KrmcJCKTam44aBZv1y9UcRIia&#10;jLaeUME3BlhU52elLow/0TseV7ERDKFQaAVtjH0hZahbdDrMfI/E2ZcfnI58Do00gz4x3FmZJsmt&#10;dLoj/tDqHp9brA+r0Sm4ScZsHzaH18+wHddPdv+2bPFDqcuL6fEBRMQp/pXhV5/VoWKnnR/JBGGZ&#10;kefcVJCnPInzLM8yEDsFaXp/B7Iq5f8F1Q8AAAD//wMAUEsBAi0AFAAGAAgAAAAhALaDOJL+AAAA&#10;4QEAABMAAAAAAAAAAAAAAAAAAAAAAFtDb250ZW50X1R5cGVzXS54bWxQSwECLQAUAAYACAAAACEA&#10;OP0h/9YAAACUAQAACwAAAAAAAAAAAAAAAAAvAQAAX3JlbHMvLnJlbHNQSwECLQAUAAYACAAAACEA&#10;Hpo9qr4CAADZBQAADgAAAAAAAAAAAAAAAAAuAgAAZHJzL2Uyb0RvYy54bWxQSwECLQAUAAYACAAA&#10;ACEAvJ7sfd8AAAAJAQAADwAAAAAAAAAAAAAAAAAYBQAAZHJzL2Rvd25yZXYueG1sUEsFBgAAAAAE&#10;AAQA8wAAACQGAAAAAA==&#10;" adj="15365" filled="f" strokecolor="#2e74b5 [2404]" strokeweight="2.5pt">
                <v:textbox>
                  <w:txbxContent>
                    <w:p w14:paraId="0110CC66" w14:textId="5B44B036" w:rsidR="00E2582F" w:rsidRPr="00C27C33" w:rsidRDefault="00E2582F" w:rsidP="00C27C33">
                      <w:pPr>
                        <w:jc w:val="center"/>
                        <w:rPr>
                          <w:b/>
                          <w:color w:val="000000" w:themeColor="text1"/>
                          <w:sz w:val="28"/>
                          <w:szCs w:val="28"/>
                        </w:rPr>
                      </w:pPr>
                      <w:proofErr w:type="gramStart"/>
                      <w:r>
                        <w:rPr>
                          <w:b/>
                          <w:color w:val="000000" w:themeColor="text1"/>
                          <w:sz w:val="28"/>
                          <w:szCs w:val="28"/>
                        </w:rPr>
                        <w:t>p</w:t>
                      </w:r>
                      <w:r w:rsidRPr="00C27C33">
                        <w:rPr>
                          <w:b/>
                          <w:color w:val="000000" w:themeColor="text1"/>
                          <w:sz w:val="28"/>
                          <w:szCs w:val="28"/>
                        </w:rPr>
                        <w:t>oznawanie</w:t>
                      </w:r>
                      <w:proofErr w:type="gramEnd"/>
                      <w:r w:rsidRPr="00C27C33">
                        <w:rPr>
                          <w:b/>
                          <w:color w:val="000000" w:themeColor="text1"/>
                          <w:sz w:val="28"/>
                          <w:szCs w:val="28"/>
                        </w:rPr>
                        <w:t xml:space="preserve"> tego, co prawdziwe</w:t>
                      </w:r>
                    </w:p>
                  </w:txbxContent>
                </v:textbox>
              </v:shape>
            </w:pict>
          </mc:Fallback>
        </mc:AlternateContent>
      </w:r>
      <w:r w:rsidR="005104AC" w:rsidRPr="00CB298B">
        <w:rPr>
          <w:rFonts w:ascii="Arial" w:hAnsi="Arial" w:cs="Arial"/>
          <w:noProof/>
          <w:sz w:val="24"/>
          <w:szCs w:val="24"/>
        </w:rPr>
        <w:drawing>
          <wp:inline distT="0" distB="0" distL="0" distR="0" wp14:anchorId="2BDD6843" wp14:editId="55C1C3D6">
            <wp:extent cx="5486400" cy="3200400"/>
            <wp:effectExtent l="0" t="0" r="0" b="19050"/>
            <wp:docPr id="40" name="Diagram 40" descr="Na grafie zaprezentowano istotę kształcenia całościowego wg prof. Ryszarda Więckowskiego, opartą na triadzie wartości:&#10;1) prawda (poznawanie tego, co prawdziwe),&#10;2) dobro (czynienie dobra),&#10;3) piękno (kształtowanie piękna). &#10;Taki fundament wychowania przedszkolnego ułatwia dziecku odkrywanie własnych możliwości, sensu działania oraz gromadzenie doświadczeń. " title="Koncepcja kształcenia całościowego w podstawie programowej wychowania przedszkolnego z 14 lutego 2017 r.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0" r:lo="rId41" r:qs="rId42" r:cs="rId43"/>
              </a:graphicData>
            </a:graphic>
          </wp:inline>
        </w:drawing>
      </w:r>
    </w:p>
    <w:p w14:paraId="3B88A034" w14:textId="27BC138A" w:rsidR="005104AC" w:rsidRPr="00CB298B" w:rsidRDefault="00846082" w:rsidP="00846082">
      <w:pPr>
        <w:spacing w:before="120" w:after="240" w:line="240" w:lineRule="auto"/>
        <w:rPr>
          <w:rFonts w:ascii="Arial" w:hAnsi="Arial" w:cs="Arial"/>
          <w:sz w:val="24"/>
          <w:szCs w:val="24"/>
        </w:rPr>
      </w:pPr>
      <w:r w:rsidRPr="00CB298B">
        <w:rPr>
          <w:rFonts w:ascii="Arial" w:eastAsia="Times New Roman" w:hAnsi="Arial" w:cs="Arial"/>
          <w:b/>
          <w:sz w:val="22"/>
          <w:lang w:eastAsia="ja-JP"/>
        </w:rPr>
        <w:t>Rys. 5.</w:t>
      </w:r>
      <w:r w:rsidRPr="00CB298B">
        <w:rPr>
          <w:rFonts w:ascii="Arial" w:eastAsia="Times New Roman" w:hAnsi="Arial" w:cs="Arial"/>
          <w:sz w:val="22"/>
          <w:lang w:eastAsia="ja-JP"/>
        </w:rPr>
        <w:t xml:space="preserve"> Koncepcja kształcenia całościowego w podstawie programowej wychowania przedszko</w:t>
      </w:r>
      <w:r w:rsidRPr="00CB298B">
        <w:rPr>
          <w:rFonts w:ascii="Arial" w:eastAsia="Times New Roman" w:hAnsi="Arial" w:cs="Arial"/>
          <w:sz w:val="22"/>
          <w:lang w:eastAsia="ja-JP"/>
        </w:rPr>
        <w:t>l</w:t>
      </w:r>
      <w:r w:rsidRPr="00CB298B">
        <w:rPr>
          <w:rFonts w:ascii="Arial" w:eastAsia="Times New Roman" w:hAnsi="Arial" w:cs="Arial"/>
          <w:sz w:val="22"/>
          <w:lang w:eastAsia="ja-JP"/>
        </w:rPr>
        <w:t>nego z 14 lutego 2017 r.</w:t>
      </w:r>
    </w:p>
    <w:p w14:paraId="4AD959C6" w14:textId="29727FC3" w:rsidR="00E055C9" w:rsidRPr="00CB298B" w:rsidRDefault="00E055C9" w:rsidP="00846082">
      <w:pPr>
        <w:pStyle w:val="OREnormalny"/>
        <w:rPr>
          <w:color w:val="auto"/>
        </w:rPr>
      </w:pPr>
      <w:r w:rsidRPr="00CB298B">
        <w:rPr>
          <w:color w:val="auto"/>
        </w:rPr>
        <w:t xml:space="preserve">Ryszard Więckowski odkrył, zdefiniował i opisał trzy naturalne strategie uczenia się dziecka: </w:t>
      </w:r>
    </w:p>
    <w:p w14:paraId="7DE75A80" w14:textId="6A885094" w:rsidR="0057420D" w:rsidRPr="00CB298B" w:rsidRDefault="00FC0789" w:rsidP="00693BAF">
      <w:pPr>
        <w:keepNext/>
        <w:spacing w:line="360" w:lineRule="auto"/>
      </w:pPr>
      <w:r w:rsidRPr="00CB298B">
        <w:rPr>
          <w:rFonts w:ascii="Arial" w:hAnsi="Arial" w:cs="Arial"/>
          <w:noProof/>
          <w:sz w:val="24"/>
          <w:szCs w:val="24"/>
        </w:rPr>
        <w:lastRenderedPageBreak/>
        <mc:AlternateContent>
          <mc:Choice Requires="wps">
            <w:drawing>
              <wp:anchor distT="0" distB="0" distL="114300" distR="114300" simplePos="0" relativeHeight="251657214" behindDoc="0" locked="0" layoutInCell="1" allowOverlap="1" wp14:anchorId="18AC36E7" wp14:editId="57F6FED8">
                <wp:simplePos x="0" y="0"/>
                <wp:positionH relativeFrom="column">
                  <wp:posOffset>4440555</wp:posOffset>
                </wp:positionH>
                <wp:positionV relativeFrom="paragraph">
                  <wp:posOffset>2501265</wp:posOffset>
                </wp:positionV>
                <wp:extent cx="1439545" cy="2441575"/>
                <wp:effectExtent l="19050" t="0" r="27305" b="15875"/>
                <wp:wrapNone/>
                <wp:docPr id="49" name="Strzałka zakrzywiona w lewo 49"/>
                <wp:cNvGraphicFramePr/>
                <a:graphic xmlns:a="http://schemas.openxmlformats.org/drawingml/2006/main">
                  <a:graphicData uri="http://schemas.microsoft.com/office/word/2010/wordprocessingShape">
                    <wps:wsp>
                      <wps:cNvSpPr/>
                      <wps:spPr>
                        <a:xfrm>
                          <a:off x="0" y="0"/>
                          <a:ext cx="1439545" cy="2441575"/>
                        </a:xfrm>
                        <a:prstGeom prst="curvedLeftArrow">
                          <a:avLst/>
                        </a:prstGeom>
                        <a:solidFill>
                          <a:schemeClr val="accent1">
                            <a:lumMod val="60000"/>
                            <a:lumOff val="40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id="_x0000_t103" coordsize="21600,21600" o:spt="103" adj="12960,19440,7200" path="wr@22,0@21@3,,0@21@4@22@14@21@1@21@7@2@12l@2@13,0@8@2@11at@22,0@21@3@2@10@24@16@22@14@21@1@24@16,0@14xear@22@14@21@1@21@7@24@16nfe">
                <v:stroke joinstyle="miter"/>
                <v:formulas>
                  <v:f eqn="val #0"/>
                  <v:f eqn="val #1"/>
                  <v:f eqn="val #2"/>
                  <v:f eqn="sum #0 width #1"/>
                  <v:f eqn="prod @3 1 2"/>
                  <v:f eqn="sum #1 #1 width"/>
                  <v:f eqn="sum @5 #1 #0"/>
                  <v:f eqn="prod @6 1 2"/>
                  <v:f eqn="mid width #0"/>
                  <v:f eqn="ellipse #2 height @4"/>
                  <v:f eqn="sum @4 @9 0"/>
                  <v:f eqn="sum @10 #1 width"/>
                  <v:f eqn="sum @7 @9 0"/>
                  <v:f eqn="sum @11 width #0"/>
                  <v:f eqn="sum @5 0 #0"/>
                  <v:f eqn="prod @14 1 2"/>
                  <v:f eqn="mid @4 @7"/>
                  <v:f eqn="sum #0 #1 width"/>
                  <v:f eqn="prod @17 1 2"/>
                  <v:f eqn="sum @16 0 @18"/>
                  <v:f eqn="val width"/>
                  <v:f eqn="val height"/>
                  <v:f eqn="sum 0 0 height"/>
                  <v:f eqn="sum @16 0 @4"/>
                  <v:f eqn="ellipse @23 @4 height"/>
                  <v:f eqn="sum @8 128 0"/>
                  <v:f eqn="prod @5 1 2"/>
                  <v:f eqn="sum @5 0 128"/>
                  <v:f eqn="sum #0 @16 @11"/>
                  <v:f eqn="sum width 0 #0"/>
                  <v:f eqn="prod @29 1 2"/>
                  <v:f eqn="prod height height 1"/>
                  <v:f eqn="prod #2 #2 1"/>
                  <v:f eqn="sum @31 0 @32"/>
                  <v:f eqn="sqrt @33"/>
                  <v:f eqn="sum @34 height 0"/>
                  <v:f eqn="prod width height @35"/>
                  <v:f eqn="sum @36 64 0"/>
                  <v:f eqn="prod #0 1 2"/>
                  <v:f eqn="ellipse @30 @38 height"/>
                  <v:f eqn="sum @39 0 64"/>
                  <v:f eqn="prod @4 1 2"/>
                  <v:f eqn="sum #1 0 @41"/>
                  <v:f eqn="prod height 4390 32768"/>
                  <v:f eqn="prod height 28378 32768"/>
                </v:formulas>
                <v:path o:extrusionok="f" o:connecttype="custom" o:connectlocs="0,@15;@2,@11;0,@8;@2,@13;@21,@16" o:connectangles="180,180,180,90,0" textboxrect="@43,@41,@44,@42"/>
                <v:handles>
                  <v:h position="topLeft,#0" yrange="@37,@27"/>
                  <v:h position="topLeft,#1" yrange="@25,@20"/>
                  <v:h position="#2,bottomRight" xrange="0,@40"/>
                </v:handles>
                <o:complex v:ext="view"/>
              </v:shapetype>
              <v:shape id="Strzałka zakrzywiona w lewo 49" o:spid="_x0000_s1026" type="#_x0000_t103" style="position:absolute;margin-left:349.65pt;margin-top:196.95pt;width:113.35pt;height:192.25pt;z-index:25165721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KWstQIAAMwFAAAOAAAAZHJzL2Uyb0RvYy54bWysVM1u2zAMvg/YOwi6r04yp12DOkXQosOA&#10;bC2WDj2rstQYlUWNUuIkx73b3muU7LhBf3YYloMi8ecj+Znk2fmmNmyt0FdgCz48GnCmrISysg8F&#10;/3F79eETZz4IWwoDVhV8qzw/n75/d9a4iRrBEkypkBGI9ZPGFXwZgptkmZdLVQt/BE5ZUmrAWgR6&#10;4kNWomgIvTbZaDA4zhrA0iFI5T1JL1slnyZ8rZUM11p7FZgpOOUW0onpvI9nNj0TkwcUblnJLg3x&#10;D1nUorIUtIe6FEGwFVYvoOpKInjQ4UhCnYHWlVSpBqpmOHhWzWIpnEq1EDne9TT5/wcrv61vkFVl&#10;wfNTzqyo6RstAu7E71+Pgu3EI+62DX1bwRpmVAOMzIizxvkJuS7cDXYvT9dIwEZjHf+pNLZJPG97&#10;ntUmMEnCYf7xdJyPOZOkG+X5cHwyjqjZk7tDHz4rqFm8FFyucK3KudJhhghNolqs5z60XnvrGNiD&#10;qcqrypj0iH2kLgyytaAOEFIqG4bJ3azqr1C28uMB/dpeIDF1TCvO92JKLHVkREppHgTJIhdt9ekW&#10;tkbF0MZ+V5qYpXpHKWCP8DIXvxSlasXjN2MmwIisqbgeuy3mDeyWnc4+uqo0Er3z4G+Jtc69R4oM&#10;NvTOdWUBXwMwxHAXubUnyg6oidd7KLfUdwjtQHonryr60HPhw41AmkCaVdoq4ZoObaApOHQ3zpaA&#10;u9fk0Z4Gg7ScNTTRBfc/VwIVZ+aLpZE5HeZ5XAHpkY9PRvTAQ839ocau6guglhnS/nIyXaN9MPur&#10;RqjvaPnMYlRSCSspNrVqwP3jIrSbhtaXVLNZMqOxdyLM7cLJCB5Zjd17u7kT6LpuDzQo32A//WLy&#10;rNNb2+hpYbYKoKs0Bk+8dnzTykjN2q23uJMO38nqaQlP/wAAAP//AwBQSwMEFAAGAAgAAAAhAC6/&#10;T7nhAAAACwEAAA8AAABkcnMvZG93bnJldi54bWxMj8tOwzAQRfdI/IM1SOyo0wSldRqnQggkWFIq&#10;JHZOPE0C8UOxm6Z8PcOqLEdzdO+55XY2A5twDL2zEpaLBBjaxunethL27893a2AhKqvV4CxKOGOA&#10;bXV9VapCu5N9w2kXW0YhNhRKQhejLzgPTYdGhYXzaOl3cKNRkc6x5XpUJwo3A0+TJOdG9ZYaOuXx&#10;scPme3c0EqYPn9avT/4c9y/L7Mc7/xXrTylvb+aHDbCIc7zA8KdP6lCRU+2OVgc2SMiFyAiVkIlM&#10;ACNCpDmtqyWsVut74FXJ/2+ofgEAAP//AwBQSwECLQAUAAYACAAAACEAtoM4kv4AAADhAQAAEwAA&#10;AAAAAAAAAAAAAAAAAAAAW0NvbnRlbnRfVHlwZXNdLnhtbFBLAQItABQABgAIAAAAIQA4/SH/1gAA&#10;AJQBAAALAAAAAAAAAAAAAAAAAC8BAABfcmVscy8ucmVsc1BLAQItABQABgAIAAAAIQCPEKWstQIA&#10;AMwFAAAOAAAAAAAAAAAAAAAAAC4CAABkcnMvZTJvRG9jLnhtbFBLAQItABQABgAIAAAAIQAuv0+5&#10;4QAAAAsBAAAPAAAAAAAAAAAAAAAAAA8FAABkcnMvZG93bnJldi54bWxQSwUGAAAAAAQABADzAAAA&#10;HQYAAAAA&#10;" adj="15232,20008,5400" fillcolor="#9cc2e5 [1940]" strokecolor="#1f4d78 [1604]" strokeweight="1pt"/>
            </w:pict>
          </mc:Fallback>
        </mc:AlternateContent>
      </w:r>
      <w:r w:rsidR="00AB1EAC" w:rsidRPr="00CB298B">
        <w:rPr>
          <w:rFonts w:ascii="Arial" w:hAnsi="Arial" w:cs="Arial"/>
          <w:noProof/>
          <w:sz w:val="24"/>
          <w:szCs w:val="24"/>
        </w:rPr>
        <mc:AlternateContent>
          <mc:Choice Requires="wps">
            <w:drawing>
              <wp:anchor distT="0" distB="0" distL="114300" distR="114300" simplePos="0" relativeHeight="251692032" behindDoc="0" locked="0" layoutInCell="1" allowOverlap="1" wp14:anchorId="70731ECA" wp14:editId="333244C7">
                <wp:simplePos x="0" y="0"/>
                <wp:positionH relativeFrom="column">
                  <wp:posOffset>4209090</wp:posOffset>
                </wp:positionH>
                <wp:positionV relativeFrom="paragraph">
                  <wp:posOffset>246083</wp:posOffset>
                </wp:positionV>
                <wp:extent cx="1623695" cy="2828925"/>
                <wp:effectExtent l="19050" t="0" r="14605" b="9525"/>
                <wp:wrapNone/>
                <wp:docPr id="48" name="Strzałka zakrzywiona w lewo 48"/>
                <wp:cNvGraphicFramePr/>
                <a:graphic xmlns:a="http://schemas.openxmlformats.org/drawingml/2006/main">
                  <a:graphicData uri="http://schemas.microsoft.com/office/word/2010/wordprocessingShape">
                    <wps:wsp>
                      <wps:cNvSpPr/>
                      <wps:spPr>
                        <a:xfrm>
                          <a:off x="0" y="0"/>
                          <a:ext cx="1623695" cy="2828925"/>
                        </a:xfrm>
                        <a:prstGeom prst="curvedLeftArrow">
                          <a:avLst/>
                        </a:prstGeom>
                        <a:solidFill>
                          <a:schemeClr val="accent1">
                            <a:lumMod val="75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Strzałka zakrzywiona w lewo 48" o:spid="_x0000_s1026" type="#_x0000_t103" style="position:absolute;margin-left:331.4pt;margin-top:19.4pt;width:127.85pt;height:222.75pt;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yAKrrgIAALUFAAAOAAAAZHJzL2Uyb0RvYy54bWysVM1u2zAMvg/YOwi6r068pD9BnSJo0WFA&#10;thZLh55VWWqMyqJGKXGS495t7zVKdtyg7XYYdpFFkfxIfiZ5frGpDVsr9BXYgg+PBpwpK6Gs7GPB&#10;v99dfzjlzAdhS2HAqoJvlecX0/fvzhs3UTkswZQKGYFYP2lcwZchuEmWeblUtfBH4JQlpQasRSAR&#10;H7MSRUPotcnyweA4awBLhyCV9/R61Sr5NOFrrWS40dqrwEzBKbeQTkznQzyz6bmYPKJwy0p2aYh/&#10;yKIWlaWgPdSVCIKtsHoFVVcSwYMORxLqDLSupEo1UDXDwYtqFkvhVKqFyPGup8n/P1j5dX2LrCoL&#10;PqI/ZUVN/2gRcCd+/XwSbCeecLdt6N8K1jCjGmBkRpw1zk/IdeFusZM8XSMBG411/FJpbJN43vY8&#10;q01gkh6Hx/nH47MxZ5J0+Wl+epaPI2r27O7Qh08KahYvBZcrXKtyrnSYIUKTqBbruQ+t1946BvZg&#10;qvK6MiYJsY/UpUG2FtQBQkplwzC5m1X9Bcr2/WQ8GKReoAxS60WXlM8BWhaLbstMt7A1KsYw9pvS&#10;RCEVlifkHuF1UL8UpWqfY8i3YybAiKypih67zfoP2C0NnX10Van3e+fB3xJrnXuPFBls6J3rygK+&#10;BWCIyi5ya0+UHVATrw9QbqnBENrJ805eV/RH58KHW4E0ajSUtD7CDR3aQFNw6G6cLQF3b71He5oA&#10;0nLW0OgW3P9YCVScmc+WZuNsOBrFWU/CaHySk4CHmodDjV3Vl0C9MaRF5WS6Rvtg9leNUN/TlpnF&#10;qKQSVlJs6smAe+EytCuF9pRUs1kyo/l2IsztwskIHlmNbXq3uRfourYONBFfYT/mYvKipVvb6Glh&#10;tgqgq9Tvz7x2fNNuSM3a7bG4fA7lZPW8bae/AQAA//8DAFBLAwQUAAYACAAAACEAs5qvueEAAAAK&#10;AQAADwAAAGRycy9kb3ducmV2LnhtbEyPzU7DMBCE70i8g7VI3KidtkQhZFNVlVA5IdH2wNGNnR81&#10;Xkex2waenuVET6vRjma+KVaT68XFjqHzhJDMFAhLlTcdNQiH/dtTBiJETUb3nizCtw2wKu/vCp0b&#10;f6VPe9nFRnAIhVwjtDEOuZShaq3TYeYHS/yr/eh0ZDk20oz6yuGul3OlUul0R9zQ6sFuWluddmeH&#10;sD69f22T9iPdmHo61MOP2m+dQnx8mNavIKKd4r8Z/vAZHUpmOvozmSB6hDSdM3pEWGR82fCSZM8g&#10;jgjLbLkAWRbydkL5CwAA//8DAFBLAQItABQABgAIAAAAIQC2gziS/gAAAOEBAAATAAAAAAAAAAAA&#10;AAAAAAAAAABbQ29udGVudF9UeXBlc10ueG1sUEsBAi0AFAAGAAgAAAAhADj9If/WAAAAlAEAAAsA&#10;AAAAAAAAAAAAAAAALwEAAF9yZWxzLy5yZWxzUEsBAi0AFAAGAAgAAAAhAJ3IAquuAgAAtQUAAA4A&#10;AAAAAAAAAAAAAAAALgIAAGRycy9lMm9Eb2MueG1sUEsBAi0AFAAGAAgAAAAhALOar7nhAAAACgEA&#10;AA8AAAAAAAAAAAAAAAAACAUAAGRycy9kb3ducmV2LnhtbFBLBQYAAAAABAAEAPMAAAAWBgAAAAA=&#10;" adj="15401,20050,5400" fillcolor="#2e74b5 [2404]" strokecolor="#1f4d78 [1604]" strokeweight="1pt"/>
            </w:pict>
          </mc:Fallback>
        </mc:AlternateContent>
      </w:r>
      <w:r w:rsidR="00E055C9" w:rsidRPr="00CB298B">
        <w:rPr>
          <w:rFonts w:ascii="Arial" w:hAnsi="Arial" w:cs="Arial"/>
          <w:noProof/>
          <w:sz w:val="24"/>
          <w:szCs w:val="24"/>
        </w:rPr>
        <w:drawing>
          <wp:inline distT="0" distB="0" distL="0" distR="0" wp14:anchorId="3DDC244E" wp14:editId="7FB6A0A9">
            <wp:extent cx="5573949" cy="7110920"/>
            <wp:effectExtent l="0" t="0" r="27305" b="0"/>
            <wp:docPr id="46" name="Diagram 46" descr="Na grafie opisano trzy naturalne strategie uczenia się dziecka:&#10;1) strategię percepcyjno-odtwórczą,&#10;2) strategię percepcyjno-wyjaśniającą,&#10;3) strategię percepzyjno-innowacyjną. " title="Trzy naturalne strategie uczenia się dziecka wg prof. Ryszarda Więckowskiego"/>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5" r:lo="rId46" r:qs="rId47" r:cs="rId48"/>
              </a:graphicData>
            </a:graphic>
          </wp:inline>
        </w:drawing>
      </w:r>
    </w:p>
    <w:p w14:paraId="400308D4" w14:textId="459329BE" w:rsidR="00846082" w:rsidRPr="00CB298B" w:rsidRDefault="00846082" w:rsidP="00846082">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6.</w:t>
      </w:r>
      <w:r w:rsidRPr="00CB298B">
        <w:rPr>
          <w:rFonts w:ascii="Arial" w:eastAsia="Times New Roman" w:hAnsi="Arial" w:cs="Arial"/>
          <w:sz w:val="22"/>
          <w:lang w:eastAsia="ja-JP"/>
        </w:rPr>
        <w:t xml:space="preserve"> Rozwój dziecka – od percepcyjno-odtwórczego do percepcyjno-in</w:t>
      </w:r>
      <w:r w:rsidR="00004394">
        <w:rPr>
          <w:rFonts w:ascii="Arial" w:eastAsia="Times New Roman" w:hAnsi="Arial" w:cs="Arial"/>
          <w:sz w:val="22"/>
          <w:lang w:eastAsia="ja-JP"/>
        </w:rPr>
        <w:t>nowacyjnego sposobu uczenia się</w:t>
      </w:r>
    </w:p>
    <w:p w14:paraId="6B6EAC78" w14:textId="0FF05A5D" w:rsidR="00E055C9" w:rsidRPr="00CB298B" w:rsidRDefault="00846082" w:rsidP="00846082">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w:t>
      </w:r>
      <w:r w:rsidR="002A38DC" w:rsidRPr="00CB298B">
        <w:rPr>
          <w:rFonts w:ascii="Arial" w:eastAsia="Times New Roman" w:hAnsi="Arial" w:cs="Arial"/>
          <w:lang w:eastAsia="ja-JP"/>
        </w:rPr>
        <w:t>O</w:t>
      </w:r>
      <w:r w:rsidRPr="00CB298B">
        <w:rPr>
          <w:rFonts w:ascii="Arial" w:eastAsia="Times New Roman" w:hAnsi="Arial" w:cs="Arial"/>
          <w:lang w:eastAsia="ja-JP"/>
        </w:rPr>
        <w:t xml:space="preserve">prac. na podstawie: D. Dziamska, M. </w:t>
      </w:r>
      <w:proofErr w:type="spellStart"/>
      <w:r w:rsidRPr="00CB298B">
        <w:rPr>
          <w:rFonts w:ascii="Arial" w:eastAsia="Times New Roman" w:hAnsi="Arial" w:cs="Arial"/>
          <w:lang w:eastAsia="ja-JP"/>
        </w:rPr>
        <w:t>Małyska</w:t>
      </w:r>
      <w:proofErr w:type="spellEnd"/>
      <w:r w:rsidRPr="00CB298B">
        <w:rPr>
          <w:rFonts w:ascii="Arial" w:eastAsia="Times New Roman" w:hAnsi="Arial" w:cs="Arial"/>
          <w:lang w:eastAsia="ja-JP"/>
        </w:rPr>
        <w:t>, M. Wróblewska, J. Woźniak</w:t>
      </w:r>
      <w:r w:rsidRPr="00CB298B">
        <w:rPr>
          <w:rFonts w:ascii="Arial" w:eastAsia="Times New Roman" w:hAnsi="Arial" w:cs="Arial"/>
          <w:i/>
          <w:lang w:eastAsia="ja-JP"/>
        </w:rPr>
        <w:t>, Komentarz do po</w:t>
      </w:r>
      <w:r w:rsidRPr="00CB298B">
        <w:rPr>
          <w:rFonts w:ascii="Arial" w:eastAsia="Times New Roman" w:hAnsi="Arial" w:cs="Arial"/>
          <w:i/>
          <w:lang w:eastAsia="ja-JP"/>
        </w:rPr>
        <w:t>d</w:t>
      </w:r>
      <w:r w:rsidRPr="00CB298B">
        <w:rPr>
          <w:rFonts w:ascii="Arial" w:eastAsia="Times New Roman" w:hAnsi="Arial" w:cs="Arial"/>
          <w:i/>
          <w:lang w:eastAsia="ja-JP"/>
        </w:rPr>
        <w:t>stawy programowej wychowania przedszkolnego i edukacji wczesnoszkolnej</w:t>
      </w:r>
      <w:r w:rsidRPr="00CB298B">
        <w:rPr>
          <w:rFonts w:ascii="Arial" w:eastAsia="Times New Roman" w:hAnsi="Arial" w:cs="Arial"/>
          <w:lang w:eastAsia="ja-JP"/>
        </w:rPr>
        <w:t xml:space="preserve"> [w:] </w:t>
      </w:r>
      <w:r w:rsidRPr="00CB298B">
        <w:rPr>
          <w:rFonts w:ascii="Arial" w:eastAsia="Times New Roman" w:hAnsi="Arial" w:cs="Arial"/>
          <w:i/>
          <w:lang w:eastAsia="ja-JP"/>
        </w:rPr>
        <w:t>Podstawa programowa wychowania przedszkolnego i kształcenia ogólnego dla szkoły podstawowej z komentarzem. Wychowanie przedszkolne i edukacja wczesnoszkolna,</w:t>
      </w:r>
      <w:r w:rsidRPr="00CB298B">
        <w:rPr>
          <w:rFonts w:ascii="Arial" w:eastAsia="Times New Roman" w:hAnsi="Arial" w:cs="Arial"/>
          <w:lang w:eastAsia="ja-JP"/>
        </w:rPr>
        <w:t xml:space="preserve"> Ośrodek Rozwoju Edukacji, Warszawa 2017, s. 51–53.</w:t>
      </w:r>
    </w:p>
    <w:p w14:paraId="4393BD76" w14:textId="455B0B3E" w:rsidR="007C730C" w:rsidRPr="00CB298B" w:rsidRDefault="001F64CA" w:rsidP="00693BAF">
      <w:pPr>
        <w:spacing w:line="360" w:lineRule="auto"/>
        <w:rPr>
          <w:rFonts w:ascii="Arial" w:hAnsi="Arial" w:cs="Arial"/>
          <w:sz w:val="24"/>
          <w:szCs w:val="24"/>
        </w:rPr>
      </w:pPr>
      <w:r w:rsidRPr="00CB298B">
        <w:rPr>
          <w:rFonts w:ascii="Arial" w:hAnsi="Arial" w:cs="Arial"/>
          <w:sz w:val="24"/>
          <w:szCs w:val="24"/>
        </w:rPr>
        <w:lastRenderedPageBreak/>
        <w:t xml:space="preserve">Zdaniem Ryszarda Więckowskiego </w:t>
      </w:r>
      <w:r w:rsidR="00EE1C01" w:rsidRPr="00CB298B">
        <w:rPr>
          <w:rFonts w:ascii="Arial" w:hAnsi="Arial" w:cs="Arial"/>
          <w:sz w:val="24"/>
          <w:szCs w:val="24"/>
        </w:rPr>
        <w:t>„</w:t>
      </w:r>
      <w:r w:rsidRPr="00CB298B">
        <w:rPr>
          <w:rFonts w:ascii="Arial" w:hAnsi="Arial" w:cs="Arial"/>
          <w:sz w:val="24"/>
          <w:szCs w:val="24"/>
        </w:rPr>
        <w:t>n</w:t>
      </w:r>
      <w:r w:rsidR="00EE1C01" w:rsidRPr="00CB298B">
        <w:rPr>
          <w:rFonts w:ascii="Arial" w:hAnsi="Arial" w:cs="Arial"/>
          <w:sz w:val="24"/>
          <w:szCs w:val="24"/>
        </w:rPr>
        <w:t>aturą dziecka, istoty żywej, jest aktywność wł</w:t>
      </w:r>
      <w:r w:rsidR="00EE1C01" w:rsidRPr="00CB298B">
        <w:rPr>
          <w:rFonts w:ascii="Arial" w:hAnsi="Arial" w:cs="Arial"/>
          <w:sz w:val="24"/>
          <w:szCs w:val="24"/>
        </w:rPr>
        <w:t>a</w:t>
      </w:r>
      <w:r w:rsidR="00EE1C01" w:rsidRPr="00CB298B">
        <w:rPr>
          <w:rFonts w:ascii="Arial" w:hAnsi="Arial" w:cs="Arial"/>
          <w:sz w:val="24"/>
          <w:szCs w:val="24"/>
        </w:rPr>
        <w:t>sna</w:t>
      </w:r>
      <w:r w:rsidR="007C730C" w:rsidRPr="00CB298B">
        <w:rPr>
          <w:rStyle w:val="Odwoanieprzypisudolnego"/>
          <w:rFonts w:ascii="Arial" w:hAnsi="Arial" w:cs="Arial"/>
          <w:sz w:val="24"/>
          <w:szCs w:val="24"/>
        </w:rPr>
        <w:footnoteReference w:id="17"/>
      </w:r>
      <w:r w:rsidR="00EE1C01" w:rsidRPr="00CB298B">
        <w:rPr>
          <w:rFonts w:ascii="Arial" w:hAnsi="Arial" w:cs="Arial"/>
          <w:sz w:val="24"/>
          <w:szCs w:val="24"/>
        </w:rPr>
        <w:t>”</w:t>
      </w:r>
      <w:r w:rsidR="007C730C" w:rsidRPr="00CB298B">
        <w:rPr>
          <w:rFonts w:ascii="Arial" w:hAnsi="Arial" w:cs="Arial"/>
          <w:sz w:val="24"/>
          <w:szCs w:val="24"/>
        </w:rPr>
        <w:t xml:space="preserve">. Owa </w:t>
      </w:r>
      <w:r w:rsidR="007C730C" w:rsidRPr="00CB298B">
        <w:rPr>
          <w:rFonts w:ascii="Arial" w:hAnsi="Arial" w:cs="Arial"/>
          <w:b/>
          <w:sz w:val="24"/>
          <w:szCs w:val="24"/>
        </w:rPr>
        <w:t>wieloaspektowa, wielokierunkowa aktywność, zapewniająca</w:t>
      </w:r>
      <w:r w:rsidR="000066CE" w:rsidRPr="00CB298B">
        <w:rPr>
          <w:rFonts w:ascii="Arial" w:hAnsi="Arial" w:cs="Arial"/>
          <w:b/>
          <w:sz w:val="24"/>
          <w:szCs w:val="24"/>
        </w:rPr>
        <w:t xml:space="preserve"> </w:t>
      </w:r>
      <w:r w:rsidR="007C730C" w:rsidRPr="00CB298B">
        <w:rPr>
          <w:rFonts w:ascii="Arial" w:hAnsi="Arial" w:cs="Arial"/>
          <w:b/>
          <w:sz w:val="24"/>
          <w:szCs w:val="24"/>
        </w:rPr>
        <w:t>stopniowe i naturalne uczenie się kolejno czynności prostych, później złożonych</w:t>
      </w:r>
      <w:r w:rsidRPr="00CB298B">
        <w:rPr>
          <w:rFonts w:ascii="Arial" w:hAnsi="Arial" w:cs="Arial"/>
          <w:b/>
          <w:sz w:val="24"/>
          <w:szCs w:val="24"/>
        </w:rPr>
        <w:t xml:space="preserve"> i </w:t>
      </w:r>
      <w:r w:rsidR="00D44CB6" w:rsidRPr="00CB298B">
        <w:rPr>
          <w:rFonts w:ascii="Arial" w:hAnsi="Arial" w:cs="Arial"/>
          <w:b/>
          <w:sz w:val="24"/>
          <w:szCs w:val="24"/>
        </w:rPr>
        <w:t>prowadz</w:t>
      </w:r>
      <w:r w:rsidR="00D44CB6" w:rsidRPr="00CB298B">
        <w:rPr>
          <w:rFonts w:ascii="Arial" w:hAnsi="Arial" w:cs="Arial"/>
          <w:b/>
          <w:sz w:val="24"/>
          <w:szCs w:val="24"/>
        </w:rPr>
        <w:t>ą</w:t>
      </w:r>
      <w:r w:rsidR="00D44CB6" w:rsidRPr="00CB298B">
        <w:rPr>
          <w:rFonts w:ascii="Arial" w:hAnsi="Arial" w:cs="Arial"/>
          <w:b/>
          <w:sz w:val="24"/>
          <w:szCs w:val="24"/>
        </w:rPr>
        <w:t xml:space="preserve">cych w długofalowej perspektywie do internalizacji kompetencji kluczowych, </w:t>
      </w:r>
      <w:r w:rsidR="007C730C" w:rsidRPr="00CB298B">
        <w:rPr>
          <w:rFonts w:ascii="Arial" w:hAnsi="Arial" w:cs="Arial"/>
          <w:b/>
          <w:sz w:val="24"/>
          <w:szCs w:val="24"/>
        </w:rPr>
        <w:t>prz</w:t>
      </w:r>
      <w:r w:rsidR="007C730C" w:rsidRPr="00CB298B">
        <w:rPr>
          <w:rFonts w:ascii="Arial" w:hAnsi="Arial" w:cs="Arial"/>
          <w:b/>
          <w:sz w:val="24"/>
          <w:szCs w:val="24"/>
        </w:rPr>
        <w:t>e</w:t>
      </w:r>
      <w:r w:rsidR="007C730C" w:rsidRPr="00CB298B">
        <w:rPr>
          <w:rFonts w:ascii="Arial" w:hAnsi="Arial" w:cs="Arial"/>
          <w:b/>
          <w:sz w:val="24"/>
          <w:szCs w:val="24"/>
        </w:rPr>
        <w:t>biega w czterech</w:t>
      </w:r>
      <w:r w:rsidR="007C730C" w:rsidRPr="00CB298B">
        <w:rPr>
          <w:rFonts w:ascii="Arial" w:hAnsi="Arial" w:cs="Arial"/>
          <w:sz w:val="24"/>
          <w:szCs w:val="24"/>
        </w:rPr>
        <w:t xml:space="preserve"> </w:t>
      </w:r>
      <w:r w:rsidR="00EA15D3" w:rsidRPr="00CB298B">
        <w:rPr>
          <w:rFonts w:ascii="Arial" w:hAnsi="Arial" w:cs="Arial"/>
          <w:b/>
          <w:sz w:val="24"/>
          <w:szCs w:val="24"/>
        </w:rPr>
        <w:t xml:space="preserve">integralnych </w:t>
      </w:r>
      <w:r w:rsidR="007C730C" w:rsidRPr="00CB298B">
        <w:rPr>
          <w:rFonts w:ascii="Arial" w:hAnsi="Arial" w:cs="Arial"/>
          <w:b/>
          <w:sz w:val="24"/>
          <w:szCs w:val="24"/>
        </w:rPr>
        <w:t>obszarach rozwojowych dziecka</w:t>
      </w:r>
      <w:r w:rsidR="000066CE" w:rsidRPr="00CB298B">
        <w:rPr>
          <w:rFonts w:ascii="Arial" w:hAnsi="Arial" w:cs="Arial"/>
          <w:sz w:val="24"/>
          <w:szCs w:val="24"/>
        </w:rPr>
        <w:t>.</w:t>
      </w:r>
      <w:r w:rsidR="0096411C">
        <w:rPr>
          <w:rFonts w:ascii="Arial" w:hAnsi="Arial" w:cs="Arial"/>
          <w:sz w:val="24"/>
          <w:szCs w:val="24"/>
        </w:rPr>
        <w:t xml:space="preserve"> </w:t>
      </w:r>
      <w:r w:rsidR="000066CE" w:rsidRPr="00CB298B">
        <w:rPr>
          <w:rFonts w:ascii="Arial" w:hAnsi="Arial" w:cs="Arial"/>
          <w:sz w:val="24"/>
          <w:szCs w:val="24"/>
        </w:rPr>
        <w:t>W</w:t>
      </w:r>
      <w:r w:rsidR="007C730C" w:rsidRPr="00CB298B">
        <w:rPr>
          <w:rFonts w:ascii="Arial" w:hAnsi="Arial" w:cs="Arial"/>
          <w:sz w:val="24"/>
          <w:szCs w:val="24"/>
        </w:rPr>
        <w:t xml:space="preserve"> odniesieniu do każdego z nich przedstawiono w podstawie programowej efekty kształcenia:</w:t>
      </w:r>
    </w:p>
    <w:p w14:paraId="74A3CD6D" w14:textId="50E7ED24" w:rsidR="00AB1EAC" w:rsidRPr="00CB298B" w:rsidRDefault="00AB1EAC" w:rsidP="00693BAF">
      <w:pPr>
        <w:keepNext/>
        <w:spacing w:line="360" w:lineRule="auto"/>
      </w:pPr>
      <w:r w:rsidRPr="00CB298B">
        <w:rPr>
          <w:rFonts w:ascii="Arial" w:hAnsi="Arial" w:cs="Arial"/>
          <w:noProof/>
          <w:sz w:val="24"/>
          <w:szCs w:val="24"/>
        </w:rPr>
        <w:drawing>
          <wp:inline distT="0" distB="0" distL="0" distR="0" wp14:anchorId="7EB72D0F" wp14:editId="20933F68">
            <wp:extent cx="6105525" cy="3219450"/>
            <wp:effectExtent l="0" t="0" r="0" b="0"/>
            <wp:docPr id="52" name="Diagram 52" descr="Na grafie przedstawiono obszary rozwojowe dziecka w podstawie programowej wychowaniaprzedszkolnego, w ktorych określono efekty kształcenia:&#10;1) obszar fizyczny,&#10;2) obszar emocjonalny,&#10;3) obszar społeczny,&#10;4) obszar poznawczy.  " title="Cztery integralne obszary rozwojowe dziecka w wieku przedszkolny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0" r:lo="rId51" r:qs="rId52" r:cs="rId53"/>
              </a:graphicData>
            </a:graphic>
          </wp:inline>
        </w:drawing>
      </w:r>
    </w:p>
    <w:p w14:paraId="49E85CFF" w14:textId="39B543A0" w:rsidR="002A38DC" w:rsidRPr="00CB298B" w:rsidRDefault="002A38DC" w:rsidP="002A38DC">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7.</w:t>
      </w:r>
      <w:r w:rsidRPr="00CB298B">
        <w:rPr>
          <w:rFonts w:ascii="Arial" w:eastAsia="Times New Roman" w:hAnsi="Arial" w:cs="Arial"/>
          <w:sz w:val="22"/>
          <w:lang w:eastAsia="ja-JP"/>
        </w:rPr>
        <w:t xml:space="preserve"> Sfery rozwoju dziecka w podstawie programowej wychowania przedszkolnego i edukacji wczesnoszkolnej z 14 lutego 2017 r</w:t>
      </w:r>
      <w:r w:rsidR="00355C24">
        <w:rPr>
          <w:rFonts w:ascii="Arial" w:eastAsia="Times New Roman" w:hAnsi="Arial" w:cs="Arial"/>
          <w:sz w:val="22"/>
          <w:lang w:eastAsia="ja-JP"/>
        </w:rPr>
        <w:t>oku</w:t>
      </w:r>
    </w:p>
    <w:p w14:paraId="750BF952" w14:textId="4173B193" w:rsidR="00EA15D3" w:rsidRPr="00CB298B" w:rsidRDefault="00B52A5D" w:rsidP="00510CAA">
      <w:pPr>
        <w:pStyle w:val="OREnormalny"/>
        <w:rPr>
          <w:color w:val="auto"/>
        </w:rPr>
      </w:pPr>
      <w:r w:rsidRPr="00CB298B">
        <w:rPr>
          <w:color w:val="auto"/>
        </w:rPr>
        <w:t xml:space="preserve">Edukacja w przedszkolu nastawiona jest </w:t>
      </w:r>
      <w:r w:rsidR="00EA15D3" w:rsidRPr="00CB298B">
        <w:rPr>
          <w:color w:val="auto"/>
        </w:rPr>
        <w:t xml:space="preserve">zatem </w:t>
      </w:r>
      <w:r w:rsidRPr="00CB298B">
        <w:rPr>
          <w:color w:val="auto"/>
        </w:rPr>
        <w:t xml:space="preserve">na </w:t>
      </w:r>
      <w:r w:rsidRPr="00CB298B">
        <w:rPr>
          <w:b/>
          <w:color w:val="auto"/>
        </w:rPr>
        <w:t>holistyczny rozwój dziecka</w:t>
      </w:r>
      <w:r w:rsidR="00967D06" w:rsidRPr="00CB298B">
        <w:rPr>
          <w:color w:val="auto"/>
        </w:rPr>
        <w:t>.</w:t>
      </w:r>
      <w:r w:rsidR="000066CE" w:rsidRPr="00CB298B">
        <w:rPr>
          <w:color w:val="auto"/>
        </w:rPr>
        <w:t xml:space="preserve"> </w:t>
      </w:r>
      <w:r w:rsidR="00967D06" w:rsidRPr="00CB298B">
        <w:rPr>
          <w:b/>
          <w:color w:val="auto"/>
        </w:rPr>
        <w:t>H</w:t>
      </w:r>
      <w:r w:rsidRPr="00CB298B">
        <w:rPr>
          <w:b/>
          <w:color w:val="auto"/>
        </w:rPr>
        <w:t>ol</w:t>
      </w:r>
      <w:r w:rsidRPr="00CB298B">
        <w:rPr>
          <w:b/>
          <w:color w:val="auto"/>
        </w:rPr>
        <w:t>i</w:t>
      </w:r>
      <w:r w:rsidRPr="00CB298B">
        <w:rPr>
          <w:b/>
          <w:color w:val="auto"/>
        </w:rPr>
        <w:t>styczny charakter ma również opis kompetencji kluczowych</w:t>
      </w:r>
      <w:r w:rsidRPr="00CB298B">
        <w:rPr>
          <w:color w:val="auto"/>
        </w:rPr>
        <w:t xml:space="preserve">, </w:t>
      </w:r>
      <w:r w:rsidR="000066CE" w:rsidRPr="00CB298B">
        <w:rPr>
          <w:b/>
          <w:color w:val="auto"/>
        </w:rPr>
        <w:t xml:space="preserve">który odpowiada </w:t>
      </w:r>
      <w:r w:rsidRPr="00CB298B">
        <w:rPr>
          <w:b/>
          <w:color w:val="auto"/>
        </w:rPr>
        <w:t>wizji współczesnego świata</w:t>
      </w:r>
      <w:r w:rsidR="00EA15D3" w:rsidRPr="00CB298B">
        <w:rPr>
          <w:b/>
          <w:color w:val="auto"/>
        </w:rPr>
        <w:t xml:space="preserve"> postrzeganego jako </w:t>
      </w:r>
      <w:r w:rsidRPr="00CB298B">
        <w:rPr>
          <w:b/>
          <w:color w:val="auto"/>
        </w:rPr>
        <w:t>całość niedającą się sprowadzić do sumy części</w:t>
      </w:r>
      <w:r w:rsidRPr="00CB298B">
        <w:rPr>
          <w:rStyle w:val="Odwoanieprzypisudolnego"/>
          <w:color w:val="auto"/>
        </w:rPr>
        <w:footnoteReference w:id="18"/>
      </w:r>
      <w:r w:rsidR="000066CE" w:rsidRPr="00CB298B">
        <w:rPr>
          <w:color w:val="auto"/>
        </w:rPr>
        <w:t>.</w:t>
      </w:r>
    </w:p>
    <w:p w14:paraId="1F07464E" w14:textId="1288195E" w:rsidR="00B340BF" w:rsidRPr="00CB298B" w:rsidRDefault="00D438D3" w:rsidP="00510CAA">
      <w:pPr>
        <w:pStyle w:val="OREnormalny"/>
        <w:rPr>
          <w:color w:val="auto"/>
        </w:rPr>
      </w:pPr>
      <w:r w:rsidRPr="00CB298B">
        <w:rPr>
          <w:color w:val="auto"/>
        </w:rPr>
        <w:t xml:space="preserve">Poszczególne składniki podstawy programowej oraz budowanego na jej fundamencie programu wychowania przedszkolnego </w:t>
      </w:r>
      <w:r w:rsidR="000E7F55" w:rsidRPr="00CB298B">
        <w:rPr>
          <w:color w:val="auto"/>
        </w:rPr>
        <w:t>powinny</w:t>
      </w:r>
      <w:r w:rsidRPr="00CB298B">
        <w:rPr>
          <w:color w:val="auto"/>
        </w:rPr>
        <w:t xml:space="preserve"> funkcjonować jak puzzle – trudno </w:t>
      </w:r>
      <w:r w:rsidR="000066CE" w:rsidRPr="00CB298B">
        <w:rPr>
          <w:color w:val="auto"/>
        </w:rPr>
        <w:t>poł</w:t>
      </w:r>
      <w:r w:rsidR="000066CE" w:rsidRPr="00CB298B">
        <w:rPr>
          <w:color w:val="auto"/>
        </w:rPr>
        <w:t>ą</w:t>
      </w:r>
      <w:r w:rsidR="000066CE" w:rsidRPr="00CB298B">
        <w:rPr>
          <w:color w:val="auto"/>
        </w:rPr>
        <w:t xml:space="preserve">czyć </w:t>
      </w:r>
      <w:r w:rsidRPr="00CB298B">
        <w:rPr>
          <w:color w:val="auto"/>
        </w:rPr>
        <w:t xml:space="preserve">ich elementy, jeśli </w:t>
      </w:r>
      <w:r w:rsidR="000066CE" w:rsidRPr="00CB298B">
        <w:rPr>
          <w:color w:val="auto"/>
        </w:rPr>
        <w:t xml:space="preserve">nauczyciel </w:t>
      </w:r>
      <w:r w:rsidR="000E7F55" w:rsidRPr="00CB298B">
        <w:rPr>
          <w:color w:val="auto"/>
        </w:rPr>
        <w:t xml:space="preserve">– zanim wybierze strategię składania kompozycji (działania racjonalnie rozłożone w czasie) </w:t>
      </w:r>
      <w:r w:rsidR="004A44FD" w:rsidRPr="00CB298B">
        <w:rPr>
          <w:color w:val="auto"/>
        </w:rPr>
        <w:t>–</w:t>
      </w:r>
      <w:r w:rsidR="000E7F55" w:rsidRPr="00CB298B">
        <w:rPr>
          <w:color w:val="auto"/>
        </w:rPr>
        <w:t xml:space="preserve"> </w:t>
      </w:r>
      <w:r w:rsidRPr="00CB298B">
        <w:rPr>
          <w:color w:val="auto"/>
        </w:rPr>
        <w:t>nie ma przed oczyma obrazu, jaki ma p</w:t>
      </w:r>
      <w:r w:rsidRPr="00CB298B">
        <w:rPr>
          <w:color w:val="auto"/>
        </w:rPr>
        <w:t>o</w:t>
      </w:r>
      <w:r w:rsidRPr="00CB298B">
        <w:rPr>
          <w:color w:val="auto"/>
        </w:rPr>
        <w:t>wstać (celów</w:t>
      </w:r>
      <w:r w:rsidR="000066CE" w:rsidRPr="00CB298B">
        <w:rPr>
          <w:color w:val="auto"/>
        </w:rPr>
        <w:t>–</w:t>
      </w:r>
      <w:r w:rsidRPr="00CB298B">
        <w:rPr>
          <w:color w:val="auto"/>
        </w:rPr>
        <w:t>efektów</w:t>
      </w:r>
      <w:r w:rsidR="000E7F55" w:rsidRPr="00CB298B">
        <w:rPr>
          <w:color w:val="auto"/>
        </w:rPr>
        <w:t>)</w:t>
      </w:r>
      <w:r w:rsidR="000E7F55" w:rsidRPr="00CB298B">
        <w:rPr>
          <w:rStyle w:val="Odwoanieprzypisudolnego"/>
          <w:color w:val="auto"/>
        </w:rPr>
        <w:footnoteReference w:id="19"/>
      </w:r>
      <w:r w:rsidR="000E7F55" w:rsidRPr="00CB298B">
        <w:rPr>
          <w:color w:val="auto"/>
        </w:rPr>
        <w:t>. W</w:t>
      </w:r>
      <w:r w:rsidRPr="00CB298B">
        <w:rPr>
          <w:color w:val="auto"/>
        </w:rPr>
        <w:t>a</w:t>
      </w:r>
      <w:r w:rsidR="000E7F55" w:rsidRPr="00CB298B">
        <w:rPr>
          <w:color w:val="auto"/>
        </w:rPr>
        <w:t xml:space="preserve">rto kierować się w tym </w:t>
      </w:r>
      <w:r w:rsidR="000066CE" w:rsidRPr="00CB298B">
        <w:rPr>
          <w:color w:val="auto"/>
        </w:rPr>
        <w:t xml:space="preserve">wypadku </w:t>
      </w:r>
      <w:r w:rsidR="000E7F55" w:rsidRPr="00CB298B">
        <w:rPr>
          <w:color w:val="auto"/>
        </w:rPr>
        <w:t>zasadą: „</w:t>
      </w:r>
      <w:r w:rsidRPr="00CB298B">
        <w:rPr>
          <w:color w:val="auto"/>
        </w:rPr>
        <w:t xml:space="preserve">Po pierwsze – </w:t>
      </w:r>
      <w:r w:rsidRPr="00CB298B">
        <w:rPr>
          <w:color w:val="auto"/>
        </w:rPr>
        <w:lastRenderedPageBreak/>
        <w:t>stale myśleć o rozwiązaniach dla przyszłości – dla TAM i WTEDY; po</w:t>
      </w:r>
      <w:r w:rsidR="000E7F55" w:rsidRPr="00CB298B">
        <w:rPr>
          <w:color w:val="auto"/>
        </w:rPr>
        <w:t xml:space="preserve"> </w:t>
      </w:r>
      <w:r w:rsidRPr="00CB298B">
        <w:rPr>
          <w:color w:val="auto"/>
        </w:rPr>
        <w:t>drugie – szukać jednocześnie rozwiązań na dziś, TU i TERAZ</w:t>
      </w:r>
      <w:r w:rsidR="000E7F55" w:rsidRPr="00CB298B">
        <w:rPr>
          <w:color w:val="auto"/>
        </w:rPr>
        <w:t>”</w:t>
      </w:r>
      <w:r w:rsidRPr="00CB298B">
        <w:rPr>
          <w:rStyle w:val="Odwoanieprzypisudolnego"/>
          <w:color w:val="auto"/>
        </w:rPr>
        <w:footnoteReference w:id="20"/>
      </w:r>
      <w:r w:rsidRPr="00CB298B">
        <w:rPr>
          <w:color w:val="auto"/>
        </w:rPr>
        <w:t>.</w:t>
      </w:r>
    </w:p>
    <w:p w14:paraId="3D24D8CD" w14:textId="0E701C1D" w:rsidR="000E7F55" w:rsidRPr="00CB298B" w:rsidRDefault="000E7F55" w:rsidP="00510CAA">
      <w:pPr>
        <w:pStyle w:val="OREnormalny"/>
        <w:rPr>
          <w:color w:val="auto"/>
        </w:rPr>
      </w:pPr>
      <w:r w:rsidRPr="00CB298B">
        <w:rPr>
          <w:color w:val="auto"/>
        </w:rPr>
        <w:t xml:space="preserve">Istotne jest spojrzenie </w:t>
      </w:r>
      <w:r w:rsidR="008E13F7" w:rsidRPr="00CB298B">
        <w:rPr>
          <w:color w:val="auto"/>
        </w:rPr>
        <w:t xml:space="preserve">z kilku perspektyw </w:t>
      </w:r>
      <w:r w:rsidRPr="00CB298B">
        <w:rPr>
          <w:color w:val="auto"/>
        </w:rPr>
        <w:t xml:space="preserve">na cele </w:t>
      </w:r>
      <w:r w:rsidR="008E13F7" w:rsidRPr="00CB298B">
        <w:rPr>
          <w:color w:val="auto"/>
        </w:rPr>
        <w:t>edukacji</w:t>
      </w:r>
      <w:r w:rsidR="00F5082A" w:rsidRPr="00CB298B">
        <w:rPr>
          <w:color w:val="auto"/>
        </w:rPr>
        <w:t xml:space="preserve"> </w:t>
      </w:r>
      <w:r w:rsidR="004A44FD" w:rsidRPr="00CB298B">
        <w:rPr>
          <w:color w:val="auto"/>
        </w:rPr>
        <w:t xml:space="preserve">w wieku przedszkolnym </w:t>
      </w:r>
      <w:r w:rsidR="008E13F7" w:rsidRPr="00CB298B">
        <w:rPr>
          <w:color w:val="auto"/>
        </w:rPr>
        <w:t>(o</w:t>
      </w:r>
      <w:r w:rsidR="008E13F7" w:rsidRPr="00CB298B">
        <w:rPr>
          <w:color w:val="auto"/>
        </w:rPr>
        <w:t>d</w:t>
      </w:r>
      <w:r w:rsidR="008E13F7" w:rsidRPr="00CB298B">
        <w:rPr>
          <w:color w:val="auto"/>
        </w:rPr>
        <w:t>bywającej się w przedszkol</w:t>
      </w:r>
      <w:r w:rsidR="004A44FD" w:rsidRPr="00CB298B">
        <w:rPr>
          <w:color w:val="auto"/>
        </w:rPr>
        <w:t>u, w domu i w innych miejscach)</w:t>
      </w:r>
      <w:r w:rsidR="00F5082A" w:rsidRPr="00CB298B">
        <w:rPr>
          <w:rStyle w:val="Odwoanieprzypisudolnego"/>
          <w:color w:val="auto"/>
        </w:rPr>
        <w:footnoteReference w:id="21"/>
      </w:r>
      <w:r w:rsidR="00F5082A" w:rsidRPr="00CB298B">
        <w:rPr>
          <w:color w:val="auto"/>
        </w:rPr>
        <w:t>:</w:t>
      </w:r>
    </w:p>
    <w:p w14:paraId="1BAFAA89" w14:textId="7DF3317D" w:rsidR="000C5691" w:rsidRPr="00CB298B" w:rsidRDefault="00FE3A6A" w:rsidP="00064127">
      <w:pPr>
        <w:keepNext/>
        <w:spacing w:after="0" w:line="240" w:lineRule="auto"/>
      </w:pPr>
      <w:r w:rsidRPr="00CB298B">
        <w:rPr>
          <w:noProof/>
          <w:sz w:val="16"/>
          <w:szCs w:val="16"/>
        </w:rPr>
        <w:drawing>
          <wp:inline distT="0" distB="0" distL="0" distR="0" wp14:anchorId="780F2447" wp14:editId="62D0E5D6">
            <wp:extent cx="6029960" cy="3376930"/>
            <wp:effectExtent l="19050" t="19050" r="27940" b="13970"/>
            <wp:docPr id="35865" name="Obraz 358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erspektywy.jpg"/>
                    <pic:cNvPicPr/>
                  </pic:nvPicPr>
                  <pic:blipFill>
                    <a:blip r:embed="rId55" cstate="print">
                      <a:extLst>
                        <a:ext uri="{28A0092B-C50C-407E-A947-70E740481C1C}">
                          <a14:useLocalDpi xmlns:a14="http://schemas.microsoft.com/office/drawing/2010/main" val="0"/>
                        </a:ext>
                      </a:extLst>
                    </a:blip>
                    <a:stretch>
                      <a:fillRect/>
                    </a:stretch>
                  </pic:blipFill>
                  <pic:spPr>
                    <a:xfrm>
                      <a:off x="0" y="0"/>
                      <a:ext cx="6029960" cy="3376930"/>
                    </a:xfrm>
                    <a:prstGeom prst="rect">
                      <a:avLst/>
                    </a:prstGeom>
                    <a:ln>
                      <a:solidFill>
                        <a:schemeClr val="bg2"/>
                      </a:solidFill>
                    </a:ln>
                  </pic:spPr>
                </pic:pic>
              </a:graphicData>
            </a:graphic>
          </wp:inline>
        </w:drawing>
      </w:r>
    </w:p>
    <w:p w14:paraId="2573939D" w14:textId="0F6D833B" w:rsidR="00844D10" w:rsidRPr="00CB298B" w:rsidRDefault="00844D10" w:rsidP="00844D10">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8.</w:t>
      </w:r>
      <w:r w:rsidRPr="00CB298B">
        <w:rPr>
          <w:rFonts w:ascii="Arial" w:eastAsia="Times New Roman" w:hAnsi="Arial" w:cs="Arial"/>
          <w:sz w:val="22"/>
          <w:lang w:eastAsia="ja-JP"/>
        </w:rPr>
        <w:t xml:space="preserve"> Perspektywy kształcenia w wieku przedszkolnym – od</w:t>
      </w:r>
      <w:r w:rsidR="00004394">
        <w:rPr>
          <w:rFonts w:ascii="Arial" w:eastAsia="Times New Roman" w:hAnsi="Arial" w:cs="Arial"/>
          <w:sz w:val="22"/>
          <w:lang w:eastAsia="ja-JP"/>
        </w:rPr>
        <w:t xml:space="preserve"> TU i TERAZ do TAM I WTEDY</w:t>
      </w:r>
    </w:p>
    <w:p w14:paraId="341B26AF" w14:textId="571D3808" w:rsidR="00C46F9A" w:rsidRPr="00CB298B" w:rsidRDefault="00BF6F7D" w:rsidP="00BF6F7D">
      <w:pPr>
        <w:pStyle w:val="ORE4Naglowek"/>
        <w:rPr>
          <w:color w:val="auto"/>
        </w:rPr>
      </w:pPr>
      <w:bookmarkStart w:id="11" w:name="_Toc496059901"/>
      <w:r w:rsidRPr="00CB298B">
        <w:rPr>
          <w:color w:val="auto"/>
        </w:rPr>
        <w:t xml:space="preserve">1.1.2. </w:t>
      </w:r>
      <w:r w:rsidR="00967D06" w:rsidRPr="00CB298B">
        <w:rPr>
          <w:color w:val="auto"/>
        </w:rPr>
        <w:t>Zadania przedszkola</w:t>
      </w:r>
      <w:r w:rsidR="00AE4DA6" w:rsidRPr="00CB298B">
        <w:rPr>
          <w:color w:val="auto"/>
        </w:rPr>
        <w:t xml:space="preserve"> w nowej podstawie programowej</w:t>
      </w:r>
      <w:r w:rsidR="00057A1D" w:rsidRPr="00CB298B">
        <w:rPr>
          <w:color w:val="auto"/>
        </w:rPr>
        <w:t xml:space="preserve"> a kompetencje kluczowe</w:t>
      </w:r>
      <w:bookmarkEnd w:id="11"/>
      <w:r w:rsidR="00057A1D" w:rsidRPr="00CB298B">
        <w:rPr>
          <w:color w:val="auto"/>
        </w:rPr>
        <w:t xml:space="preserve"> </w:t>
      </w:r>
    </w:p>
    <w:p w14:paraId="77549A59" w14:textId="75BE8803" w:rsidR="00FA2824" w:rsidRPr="00CB298B" w:rsidRDefault="00FA2824" w:rsidP="00877A0C">
      <w:pPr>
        <w:pStyle w:val="OREnormalny"/>
        <w:rPr>
          <w:color w:val="auto"/>
        </w:rPr>
      </w:pPr>
      <w:r w:rsidRPr="00CB298B">
        <w:rPr>
          <w:color w:val="auto"/>
        </w:rPr>
        <w:t xml:space="preserve">W zadaniach przedszkola </w:t>
      </w:r>
      <w:r w:rsidR="00486FBC" w:rsidRPr="00CB298B">
        <w:rPr>
          <w:color w:val="auto"/>
        </w:rPr>
        <w:t>wyszczególnionych w</w:t>
      </w:r>
      <w:r w:rsidRPr="00CB298B">
        <w:rPr>
          <w:color w:val="auto"/>
        </w:rPr>
        <w:t xml:space="preserve"> </w:t>
      </w:r>
      <w:r w:rsidR="00486FBC" w:rsidRPr="00CB298B">
        <w:rPr>
          <w:color w:val="auto"/>
        </w:rPr>
        <w:t xml:space="preserve">nowej podstawie programowej </w:t>
      </w:r>
      <w:r w:rsidR="006E467D" w:rsidRPr="00CB298B">
        <w:rPr>
          <w:color w:val="auto"/>
        </w:rPr>
        <w:t xml:space="preserve">pojawia się </w:t>
      </w:r>
      <w:r w:rsidRPr="00CB298B">
        <w:rPr>
          <w:color w:val="auto"/>
        </w:rPr>
        <w:t>wiele stwierdzeń zobowiązujących nauczycieli do kształtowania</w:t>
      </w:r>
      <w:r w:rsidR="006E467D" w:rsidRPr="00CB298B">
        <w:rPr>
          <w:color w:val="auto"/>
        </w:rPr>
        <w:t xml:space="preserve"> u dzieci</w:t>
      </w:r>
      <w:r w:rsidRPr="00CB298B">
        <w:rPr>
          <w:color w:val="auto"/>
        </w:rPr>
        <w:t xml:space="preserve"> kompetencji kluczowych, np.</w:t>
      </w:r>
    </w:p>
    <w:p w14:paraId="79087BE3" w14:textId="3B9218E2" w:rsidR="009506FE" w:rsidRPr="00CB298B" w:rsidRDefault="004A44FD" w:rsidP="00323C4A">
      <w:pPr>
        <w:pStyle w:val="OREpunktor"/>
        <w:rPr>
          <w:color w:val="auto"/>
        </w:rPr>
      </w:pPr>
      <w:r w:rsidRPr="00CB298B">
        <w:rPr>
          <w:color w:val="auto"/>
        </w:rPr>
        <w:t>„</w:t>
      </w:r>
      <w:r w:rsidR="00FA2824" w:rsidRPr="00CB298B">
        <w:rPr>
          <w:color w:val="auto"/>
        </w:rPr>
        <w:t xml:space="preserve">Wspieranie </w:t>
      </w:r>
      <w:r w:rsidR="00FA2824" w:rsidRPr="00CB298B">
        <w:rPr>
          <w:b/>
          <w:color w:val="auto"/>
        </w:rPr>
        <w:t>samodzielnej dziecięcej eksploracji</w:t>
      </w:r>
      <w:r w:rsidR="00403D3F" w:rsidRPr="00CB298B">
        <w:rPr>
          <w:rStyle w:val="Odwoanieprzypisudolnego"/>
          <w:b/>
          <w:color w:val="auto"/>
        </w:rPr>
        <w:footnoteReference w:id="22"/>
      </w:r>
      <w:r w:rsidR="00FA2824" w:rsidRPr="00CB298B">
        <w:rPr>
          <w:b/>
          <w:color w:val="auto"/>
        </w:rPr>
        <w:t xml:space="preserve"> świata</w:t>
      </w:r>
      <w:r w:rsidR="00FA2824" w:rsidRPr="00CB298B">
        <w:rPr>
          <w:color w:val="auto"/>
        </w:rPr>
        <w:t xml:space="preserve">, </w:t>
      </w:r>
      <w:r w:rsidR="006E467D" w:rsidRPr="00CB298B">
        <w:rPr>
          <w:color w:val="auto"/>
        </w:rPr>
        <w:t>[</w:t>
      </w:r>
      <w:r w:rsidR="00FA2824" w:rsidRPr="00CB298B">
        <w:rPr>
          <w:color w:val="auto"/>
        </w:rPr>
        <w:t>…</w:t>
      </w:r>
      <w:r w:rsidR="006E467D" w:rsidRPr="00CB298B">
        <w:rPr>
          <w:color w:val="auto"/>
        </w:rPr>
        <w:t>]</w:t>
      </w:r>
      <w:r w:rsidR="00FA2824" w:rsidRPr="00CB298B">
        <w:rPr>
          <w:color w:val="auto"/>
        </w:rPr>
        <w:t xml:space="preserve"> z poszanow</w:t>
      </w:r>
      <w:r w:rsidR="00FA2824" w:rsidRPr="00CB298B">
        <w:rPr>
          <w:color w:val="auto"/>
        </w:rPr>
        <w:t>a</w:t>
      </w:r>
      <w:r w:rsidR="00FA2824" w:rsidRPr="00CB298B">
        <w:rPr>
          <w:color w:val="auto"/>
        </w:rPr>
        <w:t xml:space="preserve">niem </w:t>
      </w:r>
      <w:r w:rsidR="00FA2824" w:rsidRPr="00CB298B">
        <w:rPr>
          <w:b/>
          <w:color w:val="auto"/>
        </w:rPr>
        <w:t>indywidualnych potrzeb i zainteresowań</w:t>
      </w:r>
      <w:r w:rsidRPr="00CB298B">
        <w:rPr>
          <w:b/>
          <w:color w:val="auto"/>
        </w:rPr>
        <w:t>”</w:t>
      </w:r>
      <w:r w:rsidR="00FA2824" w:rsidRPr="00CB298B">
        <w:rPr>
          <w:color w:val="auto"/>
        </w:rPr>
        <w:t xml:space="preserve"> – inicjatywność i przedsiębio</w:t>
      </w:r>
      <w:r w:rsidR="00FA2824" w:rsidRPr="00CB298B">
        <w:rPr>
          <w:color w:val="auto"/>
        </w:rPr>
        <w:t>r</w:t>
      </w:r>
      <w:r w:rsidR="00FA2824" w:rsidRPr="00CB298B">
        <w:rPr>
          <w:color w:val="auto"/>
        </w:rPr>
        <w:t xml:space="preserve">czość, </w:t>
      </w:r>
      <w:r w:rsidR="00403D3F" w:rsidRPr="00CB298B">
        <w:rPr>
          <w:color w:val="auto"/>
        </w:rPr>
        <w:t xml:space="preserve">świadomość i ekspresja kulturalna, </w:t>
      </w:r>
      <w:r w:rsidR="00FA2824" w:rsidRPr="00CB298B">
        <w:rPr>
          <w:color w:val="auto"/>
        </w:rPr>
        <w:t xml:space="preserve">kompetencje społeczne i obywatelskie, </w:t>
      </w:r>
      <w:r w:rsidR="00403D3F" w:rsidRPr="00CB298B">
        <w:rPr>
          <w:color w:val="auto"/>
        </w:rPr>
        <w:t xml:space="preserve">kompetencje matematyczne i podstawowe kompetencje naukowo-techniczne. </w:t>
      </w:r>
    </w:p>
    <w:p w14:paraId="5DADB112" w14:textId="752FF6E3" w:rsidR="00FA2824" w:rsidRPr="00CB298B" w:rsidRDefault="004A44FD" w:rsidP="00323C4A">
      <w:pPr>
        <w:pStyle w:val="OREpunktor"/>
        <w:rPr>
          <w:color w:val="auto"/>
        </w:rPr>
      </w:pPr>
      <w:r w:rsidRPr="00CB298B">
        <w:rPr>
          <w:color w:val="auto"/>
        </w:rPr>
        <w:lastRenderedPageBreak/>
        <w:t>„</w:t>
      </w:r>
      <w:r w:rsidR="00FA2824" w:rsidRPr="00CB298B">
        <w:rPr>
          <w:color w:val="auto"/>
        </w:rPr>
        <w:t xml:space="preserve">Wzmacnianie </w:t>
      </w:r>
      <w:r w:rsidR="00FA2824" w:rsidRPr="00CB298B">
        <w:rPr>
          <w:b/>
          <w:color w:val="auto"/>
        </w:rPr>
        <w:t>poczucia wartości, indywidualność, oryginalność</w:t>
      </w:r>
      <w:r w:rsidR="00FA2824" w:rsidRPr="00CB298B">
        <w:rPr>
          <w:color w:val="auto"/>
        </w:rPr>
        <w:t xml:space="preserve"> dziecka oraz potrzeby </w:t>
      </w:r>
      <w:r w:rsidR="00FA2824" w:rsidRPr="00CB298B">
        <w:rPr>
          <w:b/>
          <w:color w:val="auto"/>
        </w:rPr>
        <w:t>tworzenia relacji osobowych</w:t>
      </w:r>
      <w:r w:rsidR="00FA2824" w:rsidRPr="00CB298B">
        <w:rPr>
          <w:color w:val="auto"/>
        </w:rPr>
        <w:t xml:space="preserve"> i </w:t>
      </w:r>
      <w:r w:rsidR="00FA2824" w:rsidRPr="00CB298B">
        <w:rPr>
          <w:b/>
          <w:color w:val="auto"/>
        </w:rPr>
        <w:t>uczestnictwa w grupie</w:t>
      </w:r>
      <w:r w:rsidRPr="00CB298B">
        <w:rPr>
          <w:b/>
          <w:color w:val="auto"/>
        </w:rPr>
        <w:t>”</w:t>
      </w:r>
      <w:r w:rsidR="009506FE" w:rsidRPr="00CB298B">
        <w:rPr>
          <w:color w:val="auto"/>
        </w:rPr>
        <w:t xml:space="preserve"> – kompetencje społeczne i obywatelskie, świadomość i ekspresja kulturalna.</w:t>
      </w:r>
    </w:p>
    <w:p w14:paraId="1C28DDAC" w14:textId="70144C82" w:rsidR="009506FE" w:rsidRPr="00CB298B" w:rsidRDefault="004A44FD" w:rsidP="00323C4A">
      <w:pPr>
        <w:pStyle w:val="OREpunktor"/>
        <w:rPr>
          <w:color w:val="auto"/>
        </w:rPr>
      </w:pPr>
      <w:r w:rsidRPr="00CB298B">
        <w:rPr>
          <w:color w:val="auto"/>
        </w:rPr>
        <w:t>„</w:t>
      </w:r>
      <w:r w:rsidR="00FA2824" w:rsidRPr="00CB298B">
        <w:rPr>
          <w:color w:val="auto"/>
        </w:rPr>
        <w:t xml:space="preserve">Tworzenie sytuacji sprzyjających </w:t>
      </w:r>
      <w:r w:rsidR="00FA2824" w:rsidRPr="00CB298B">
        <w:rPr>
          <w:b/>
          <w:color w:val="auto"/>
        </w:rPr>
        <w:t>rozwojowi nawyków i zachowań prowadz</w:t>
      </w:r>
      <w:r w:rsidR="00FA2824" w:rsidRPr="00CB298B">
        <w:rPr>
          <w:b/>
          <w:color w:val="auto"/>
        </w:rPr>
        <w:t>ą</w:t>
      </w:r>
      <w:r w:rsidR="00FA2824" w:rsidRPr="00CB298B">
        <w:rPr>
          <w:b/>
          <w:color w:val="auto"/>
        </w:rPr>
        <w:t>cych do</w:t>
      </w:r>
      <w:r w:rsidR="00FA2824" w:rsidRPr="00CB298B">
        <w:rPr>
          <w:color w:val="auto"/>
        </w:rPr>
        <w:t xml:space="preserve"> </w:t>
      </w:r>
      <w:r w:rsidR="006E467D" w:rsidRPr="00CB298B">
        <w:rPr>
          <w:color w:val="auto"/>
        </w:rPr>
        <w:t>[</w:t>
      </w:r>
      <w:r w:rsidR="009506FE" w:rsidRPr="00CB298B">
        <w:rPr>
          <w:color w:val="auto"/>
        </w:rPr>
        <w:t>…</w:t>
      </w:r>
      <w:r w:rsidR="006E467D" w:rsidRPr="00CB298B">
        <w:rPr>
          <w:color w:val="auto"/>
        </w:rPr>
        <w:t>]</w:t>
      </w:r>
      <w:r w:rsidR="009506FE" w:rsidRPr="00CB298B">
        <w:rPr>
          <w:color w:val="auto"/>
        </w:rPr>
        <w:t xml:space="preserve"> </w:t>
      </w:r>
      <w:r w:rsidR="00FA2824" w:rsidRPr="00CB298B">
        <w:rPr>
          <w:b/>
          <w:color w:val="auto"/>
        </w:rPr>
        <w:t>dbania o zdrowie, sprawność ruchową i bezpieczeństwo</w:t>
      </w:r>
      <w:r w:rsidR="00FA2824" w:rsidRPr="00CB298B">
        <w:rPr>
          <w:color w:val="auto"/>
        </w:rPr>
        <w:t xml:space="preserve">, w tym </w:t>
      </w:r>
      <w:r w:rsidR="009506FE" w:rsidRPr="00CB298B">
        <w:rPr>
          <w:color w:val="auto"/>
        </w:rPr>
        <w:t>bezpieczeństwo w ruchu drogowym</w:t>
      </w:r>
      <w:r w:rsidRPr="00CB298B">
        <w:rPr>
          <w:color w:val="auto"/>
        </w:rPr>
        <w:t>”</w:t>
      </w:r>
      <w:r w:rsidR="009506FE" w:rsidRPr="00CB298B">
        <w:rPr>
          <w:color w:val="auto"/>
        </w:rPr>
        <w:t xml:space="preserve"> – kompetencje społeczne i obywatelskie.</w:t>
      </w:r>
    </w:p>
    <w:p w14:paraId="740D476B" w14:textId="78E420F2" w:rsidR="00AE4DA6" w:rsidRPr="00CB298B" w:rsidRDefault="004A44FD" w:rsidP="00323C4A">
      <w:pPr>
        <w:pStyle w:val="OREpunktor"/>
        <w:rPr>
          <w:color w:val="auto"/>
        </w:rPr>
      </w:pPr>
      <w:r w:rsidRPr="00CB298B">
        <w:rPr>
          <w:color w:val="auto"/>
        </w:rPr>
        <w:t>„</w:t>
      </w:r>
      <w:r w:rsidR="00FA2824" w:rsidRPr="00CB298B">
        <w:rPr>
          <w:color w:val="auto"/>
        </w:rPr>
        <w:t xml:space="preserve">Przygotowywanie do </w:t>
      </w:r>
      <w:r w:rsidR="00FA2824" w:rsidRPr="00CB298B">
        <w:rPr>
          <w:b/>
          <w:color w:val="auto"/>
        </w:rPr>
        <w:t>rozumienia emocji, uczuć własnych i innych ludzi</w:t>
      </w:r>
      <w:r w:rsidR="00FA2824" w:rsidRPr="00CB298B">
        <w:rPr>
          <w:color w:val="auto"/>
        </w:rPr>
        <w:t xml:space="preserve"> oraz </w:t>
      </w:r>
      <w:r w:rsidR="00FA2824" w:rsidRPr="00CB298B">
        <w:rPr>
          <w:b/>
          <w:color w:val="auto"/>
        </w:rPr>
        <w:t>dbanie o zdrowie psychiczne</w:t>
      </w:r>
      <w:r w:rsidR="00FA2824" w:rsidRPr="00CB298B">
        <w:rPr>
          <w:color w:val="auto"/>
        </w:rPr>
        <w:t xml:space="preserve"> </w:t>
      </w:r>
      <w:r w:rsidR="00DB76D3" w:rsidRPr="00CB298B">
        <w:rPr>
          <w:color w:val="auto"/>
        </w:rPr>
        <w:t>[</w:t>
      </w:r>
      <w:r w:rsidR="00AE4DA6" w:rsidRPr="00CB298B">
        <w:rPr>
          <w:color w:val="auto"/>
        </w:rPr>
        <w:t>…</w:t>
      </w:r>
      <w:r w:rsidR="00DB76D3" w:rsidRPr="00CB298B">
        <w:rPr>
          <w:color w:val="auto"/>
        </w:rPr>
        <w:t>]</w:t>
      </w:r>
      <w:r w:rsidRPr="00CB298B">
        <w:rPr>
          <w:color w:val="auto"/>
        </w:rPr>
        <w:t>”</w:t>
      </w:r>
      <w:r w:rsidR="009506FE" w:rsidRPr="00CB298B">
        <w:rPr>
          <w:color w:val="auto"/>
        </w:rPr>
        <w:t xml:space="preserve"> – kompetencje społeczne i obywatelskie.</w:t>
      </w:r>
    </w:p>
    <w:p w14:paraId="009F1EF3" w14:textId="6C381B43" w:rsidR="00AE4DA6" w:rsidRPr="00CB298B" w:rsidRDefault="004A44FD" w:rsidP="00323C4A">
      <w:pPr>
        <w:pStyle w:val="OREpunktor"/>
        <w:rPr>
          <w:color w:val="auto"/>
        </w:rPr>
      </w:pPr>
      <w:r w:rsidRPr="00CB298B">
        <w:rPr>
          <w:color w:val="auto"/>
        </w:rPr>
        <w:t>„</w:t>
      </w:r>
      <w:r w:rsidR="00FA2824" w:rsidRPr="00CB298B">
        <w:rPr>
          <w:color w:val="auto"/>
        </w:rPr>
        <w:t xml:space="preserve">Tworzenie sytuacji edukacyjnych budujących </w:t>
      </w:r>
      <w:r w:rsidR="00FA2824" w:rsidRPr="00CB298B">
        <w:rPr>
          <w:b/>
          <w:color w:val="auto"/>
        </w:rPr>
        <w:t>wrażliwość</w:t>
      </w:r>
      <w:r w:rsidR="00FA2824" w:rsidRPr="00CB298B">
        <w:rPr>
          <w:color w:val="auto"/>
        </w:rPr>
        <w:t xml:space="preserve"> dziecka, w tym </w:t>
      </w:r>
      <w:r w:rsidR="00FA2824" w:rsidRPr="00CB298B">
        <w:rPr>
          <w:b/>
          <w:color w:val="auto"/>
        </w:rPr>
        <w:t>wrażl</w:t>
      </w:r>
      <w:r w:rsidR="00FA2824" w:rsidRPr="00CB298B">
        <w:rPr>
          <w:b/>
          <w:color w:val="auto"/>
        </w:rPr>
        <w:t>i</w:t>
      </w:r>
      <w:r w:rsidR="00FA2824" w:rsidRPr="00CB298B">
        <w:rPr>
          <w:b/>
          <w:color w:val="auto"/>
        </w:rPr>
        <w:t>wość estetyczną</w:t>
      </w:r>
      <w:r w:rsidR="00FA2824" w:rsidRPr="00CB298B">
        <w:rPr>
          <w:color w:val="auto"/>
        </w:rPr>
        <w:t xml:space="preserve">, </w:t>
      </w:r>
      <w:r w:rsidR="00FA2824" w:rsidRPr="00CB298B">
        <w:rPr>
          <w:b/>
          <w:color w:val="auto"/>
        </w:rPr>
        <w:t>w odniesieniu do wielu sfer aktywności człowieka</w:t>
      </w:r>
      <w:r w:rsidR="00FA2824" w:rsidRPr="00CB298B">
        <w:rPr>
          <w:color w:val="auto"/>
        </w:rPr>
        <w:t xml:space="preserve">: mowy, zachowania, ruchu, środowiska, ubioru, muzyki, </w:t>
      </w:r>
      <w:r w:rsidR="00AE4DA6" w:rsidRPr="00CB298B">
        <w:rPr>
          <w:color w:val="auto"/>
        </w:rPr>
        <w:t>tańca, śpiewu, teatru, plastyki</w:t>
      </w:r>
      <w:r w:rsidRPr="00CB298B">
        <w:rPr>
          <w:color w:val="auto"/>
        </w:rPr>
        <w:t>”</w:t>
      </w:r>
      <w:r w:rsidR="00AE4DA6" w:rsidRPr="00CB298B">
        <w:rPr>
          <w:color w:val="auto"/>
        </w:rPr>
        <w:t xml:space="preserve"> – porozumiewanie się w języku ojczystym, porozumiewanie się w językach obcych, kompetencje społeczne i obywatelskie, świadomość i ekspresja kulturalna.</w:t>
      </w:r>
    </w:p>
    <w:p w14:paraId="4B11449A" w14:textId="1D28CA04" w:rsidR="00AE4DA6" w:rsidRPr="00CB298B" w:rsidRDefault="004A44FD" w:rsidP="00323C4A">
      <w:pPr>
        <w:pStyle w:val="OREpunktor"/>
        <w:rPr>
          <w:color w:val="auto"/>
        </w:rPr>
      </w:pPr>
      <w:r w:rsidRPr="00CB298B">
        <w:rPr>
          <w:color w:val="auto"/>
        </w:rPr>
        <w:t>„</w:t>
      </w:r>
      <w:r w:rsidR="00FA2824" w:rsidRPr="00CB298B">
        <w:rPr>
          <w:color w:val="auto"/>
        </w:rPr>
        <w:t xml:space="preserve">Tworzenie warunków pozwalających na </w:t>
      </w:r>
      <w:r w:rsidR="00FA2824" w:rsidRPr="00CB298B">
        <w:rPr>
          <w:b/>
          <w:color w:val="auto"/>
        </w:rPr>
        <w:t>bezpieczną, samodzielną eksplorację otaczającej dziecko przyrody</w:t>
      </w:r>
      <w:r w:rsidR="00FA2824" w:rsidRPr="00CB298B">
        <w:rPr>
          <w:color w:val="auto"/>
        </w:rPr>
        <w:t xml:space="preserve">, stymulujących rozwój </w:t>
      </w:r>
      <w:r w:rsidR="00FA2824" w:rsidRPr="00CB298B">
        <w:rPr>
          <w:b/>
          <w:color w:val="auto"/>
        </w:rPr>
        <w:t>wrażliwości</w:t>
      </w:r>
      <w:r w:rsidR="00FA2824" w:rsidRPr="00CB298B">
        <w:rPr>
          <w:color w:val="auto"/>
        </w:rPr>
        <w:t xml:space="preserve"> i umożliwiaj</w:t>
      </w:r>
      <w:r w:rsidR="00FA2824" w:rsidRPr="00CB298B">
        <w:rPr>
          <w:color w:val="auto"/>
        </w:rPr>
        <w:t>ą</w:t>
      </w:r>
      <w:r w:rsidR="00FA2824" w:rsidRPr="00CB298B">
        <w:rPr>
          <w:color w:val="auto"/>
        </w:rPr>
        <w:t xml:space="preserve">cych poznanie </w:t>
      </w:r>
      <w:r w:rsidR="00FA2824" w:rsidRPr="00CB298B">
        <w:rPr>
          <w:b/>
          <w:color w:val="auto"/>
        </w:rPr>
        <w:t>wartości oraz norm odnoszących się do środowiska przyro</w:t>
      </w:r>
      <w:r w:rsidR="00FA2824" w:rsidRPr="00CB298B">
        <w:rPr>
          <w:b/>
          <w:color w:val="auto"/>
        </w:rPr>
        <w:t>d</w:t>
      </w:r>
      <w:r w:rsidR="00FA2824" w:rsidRPr="00CB298B">
        <w:rPr>
          <w:b/>
          <w:color w:val="auto"/>
        </w:rPr>
        <w:t>niczego</w:t>
      </w:r>
      <w:r w:rsidR="00FA2824" w:rsidRPr="00CB298B">
        <w:rPr>
          <w:color w:val="auto"/>
        </w:rPr>
        <w:t>, adekw</w:t>
      </w:r>
      <w:r w:rsidR="00AE4DA6" w:rsidRPr="00CB298B">
        <w:rPr>
          <w:color w:val="auto"/>
        </w:rPr>
        <w:t>atnych do etapu rozwoju dziecka</w:t>
      </w:r>
      <w:r w:rsidRPr="00CB298B">
        <w:rPr>
          <w:color w:val="auto"/>
        </w:rPr>
        <w:t>”</w:t>
      </w:r>
      <w:r w:rsidR="00AE4DA6" w:rsidRPr="00CB298B">
        <w:rPr>
          <w:color w:val="auto"/>
        </w:rPr>
        <w:t xml:space="preserve"> – podstawowe kompetencje n</w:t>
      </w:r>
      <w:r w:rsidR="00AE4DA6" w:rsidRPr="00CB298B">
        <w:rPr>
          <w:color w:val="auto"/>
        </w:rPr>
        <w:t>a</w:t>
      </w:r>
      <w:r w:rsidR="00AE4DA6" w:rsidRPr="00CB298B">
        <w:rPr>
          <w:color w:val="auto"/>
        </w:rPr>
        <w:t xml:space="preserve">ukowo-techniczne, kompetencje społeczne i obywatelskie. </w:t>
      </w:r>
    </w:p>
    <w:p w14:paraId="70FE0FF8" w14:textId="2974C1D1" w:rsidR="00AE4DA6" w:rsidRPr="00CB298B" w:rsidRDefault="004A44FD" w:rsidP="00323C4A">
      <w:pPr>
        <w:pStyle w:val="OREpunktor"/>
        <w:rPr>
          <w:color w:val="auto"/>
        </w:rPr>
      </w:pPr>
      <w:r w:rsidRPr="00CB298B">
        <w:rPr>
          <w:color w:val="auto"/>
        </w:rPr>
        <w:t>„</w:t>
      </w:r>
      <w:r w:rsidR="00FA2824" w:rsidRPr="00CB298B">
        <w:rPr>
          <w:color w:val="auto"/>
        </w:rPr>
        <w:t xml:space="preserve">Tworzenie warunków umożliwiających </w:t>
      </w:r>
      <w:r w:rsidR="00FA2824" w:rsidRPr="00CB298B">
        <w:rPr>
          <w:b/>
          <w:color w:val="auto"/>
        </w:rPr>
        <w:t xml:space="preserve">bezpieczną, samodzielną eksplorację elementów techniki </w:t>
      </w:r>
      <w:r w:rsidR="00FA2824" w:rsidRPr="00CB298B">
        <w:rPr>
          <w:color w:val="auto"/>
        </w:rPr>
        <w:t>w otoczeniu, konstruowania, majsterkowania, planowania i</w:t>
      </w:r>
      <w:r w:rsidR="00DB76D3" w:rsidRPr="00CB298B">
        <w:rPr>
          <w:color w:val="auto"/>
        </w:rPr>
        <w:t> </w:t>
      </w:r>
      <w:r w:rsidR="00FA2824" w:rsidRPr="00CB298B">
        <w:rPr>
          <w:color w:val="auto"/>
        </w:rPr>
        <w:t>podejmowania intencjonalnego działania, prez</w:t>
      </w:r>
      <w:r w:rsidR="00AE4DA6" w:rsidRPr="00CB298B">
        <w:rPr>
          <w:color w:val="auto"/>
        </w:rPr>
        <w:t>entowania wytworów swojej pracy</w:t>
      </w:r>
      <w:r w:rsidRPr="00CB298B">
        <w:rPr>
          <w:color w:val="auto"/>
        </w:rPr>
        <w:t>”</w:t>
      </w:r>
      <w:r w:rsidR="00AE4DA6" w:rsidRPr="00CB298B">
        <w:rPr>
          <w:color w:val="auto"/>
        </w:rPr>
        <w:t xml:space="preserve"> – podstawowe kompetencje naukowo-techniczne, kompetencje społeczne i ob</w:t>
      </w:r>
      <w:r w:rsidR="00AE4DA6" w:rsidRPr="00CB298B">
        <w:rPr>
          <w:color w:val="auto"/>
        </w:rPr>
        <w:t>y</w:t>
      </w:r>
      <w:r w:rsidR="00AE4DA6" w:rsidRPr="00CB298B">
        <w:rPr>
          <w:color w:val="auto"/>
        </w:rPr>
        <w:t xml:space="preserve">watelskie, </w:t>
      </w:r>
      <w:r w:rsidR="0053310A" w:rsidRPr="00CB298B">
        <w:rPr>
          <w:color w:val="auto"/>
        </w:rPr>
        <w:t xml:space="preserve">inicjatywność i przedsiębiorczość, </w:t>
      </w:r>
      <w:r w:rsidR="00AE4DA6" w:rsidRPr="00CB298B">
        <w:rPr>
          <w:color w:val="auto"/>
        </w:rPr>
        <w:t xml:space="preserve">świadomość i ekspresja kulturalna, porozumiewanie się w języku ojczystym. </w:t>
      </w:r>
    </w:p>
    <w:p w14:paraId="1C06998C" w14:textId="7121E032" w:rsidR="00AE4DA6" w:rsidRPr="00CB298B" w:rsidRDefault="004A44FD" w:rsidP="00323C4A">
      <w:pPr>
        <w:pStyle w:val="OREpunktor"/>
        <w:rPr>
          <w:color w:val="auto"/>
        </w:rPr>
      </w:pPr>
      <w:r w:rsidRPr="00CB298B">
        <w:rPr>
          <w:color w:val="auto"/>
        </w:rPr>
        <w:t>„</w:t>
      </w:r>
      <w:r w:rsidR="00FA2824" w:rsidRPr="00CB298B">
        <w:rPr>
          <w:color w:val="auto"/>
        </w:rPr>
        <w:t xml:space="preserve">Systematyczne wspieranie rozwoju </w:t>
      </w:r>
      <w:r w:rsidR="00FA2824" w:rsidRPr="00CB298B">
        <w:rPr>
          <w:b/>
          <w:color w:val="auto"/>
        </w:rPr>
        <w:t>mechanizmów uczenia się dziecka</w:t>
      </w:r>
      <w:r w:rsidR="00FA2824" w:rsidRPr="00CB298B">
        <w:rPr>
          <w:color w:val="auto"/>
        </w:rPr>
        <w:t>, prow</w:t>
      </w:r>
      <w:r w:rsidR="00FA2824" w:rsidRPr="00CB298B">
        <w:rPr>
          <w:color w:val="auto"/>
        </w:rPr>
        <w:t>a</w:t>
      </w:r>
      <w:r w:rsidR="00FA2824" w:rsidRPr="00CB298B">
        <w:rPr>
          <w:color w:val="auto"/>
        </w:rPr>
        <w:t>dzące do osiągnięcia przez nie poziomu umożliwi</w:t>
      </w:r>
      <w:r w:rsidR="00AE4DA6" w:rsidRPr="00CB298B">
        <w:rPr>
          <w:color w:val="auto"/>
        </w:rPr>
        <w:t>ającego podjęcie nauki w szkole</w:t>
      </w:r>
      <w:r w:rsidRPr="00CB298B">
        <w:rPr>
          <w:color w:val="auto"/>
        </w:rPr>
        <w:t>”</w:t>
      </w:r>
      <w:r w:rsidR="00AE4DA6" w:rsidRPr="00CB298B">
        <w:rPr>
          <w:color w:val="auto"/>
        </w:rPr>
        <w:t xml:space="preserve"> – umiejętność uczenia się.</w:t>
      </w:r>
    </w:p>
    <w:p w14:paraId="07F91557" w14:textId="6C0C413D" w:rsidR="00FA2824" w:rsidRPr="00CB298B" w:rsidRDefault="004A44FD" w:rsidP="00323C4A">
      <w:pPr>
        <w:pStyle w:val="OREpunktor"/>
        <w:rPr>
          <w:color w:val="auto"/>
        </w:rPr>
      </w:pPr>
      <w:r w:rsidRPr="00CB298B">
        <w:rPr>
          <w:color w:val="auto"/>
        </w:rPr>
        <w:t>„</w:t>
      </w:r>
      <w:r w:rsidR="00FA2824" w:rsidRPr="00CB298B">
        <w:rPr>
          <w:color w:val="auto"/>
        </w:rPr>
        <w:t xml:space="preserve">Tworzenie sytuacji edukacyjnych sprzyjających budowaniu </w:t>
      </w:r>
      <w:r w:rsidR="00FA2824" w:rsidRPr="00CB298B">
        <w:rPr>
          <w:b/>
          <w:color w:val="auto"/>
        </w:rPr>
        <w:t>zainteresowania dziecka językiem obcym nowożytnym</w:t>
      </w:r>
      <w:r w:rsidR="00FA2824" w:rsidRPr="00CB298B">
        <w:rPr>
          <w:color w:val="auto"/>
        </w:rPr>
        <w:t>,</w:t>
      </w:r>
      <w:r w:rsidR="0053310A" w:rsidRPr="00CB298B">
        <w:rPr>
          <w:color w:val="auto"/>
        </w:rPr>
        <w:t xml:space="preserve"> chęci </w:t>
      </w:r>
      <w:r w:rsidR="0053310A" w:rsidRPr="00CB298B">
        <w:rPr>
          <w:b/>
          <w:color w:val="auto"/>
        </w:rPr>
        <w:t>poznawania innych kultur</w:t>
      </w:r>
      <w:r w:rsidRPr="00CB298B">
        <w:rPr>
          <w:color w:val="auto"/>
        </w:rPr>
        <w:t>”</w:t>
      </w:r>
      <w:r w:rsidR="006E467D" w:rsidRPr="00CB298B">
        <w:rPr>
          <w:rStyle w:val="Odwoanieprzypisudolnego"/>
          <w:color w:val="auto"/>
        </w:rPr>
        <w:footnoteReference w:id="23"/>
      </w:r>
      <w:r w:rsidR="0053310A" w:rsidRPr="00CB298B">
        <w:rPr>
          <w:color w:val="auto"/>
        </w:rPr>
        <w:t xml:space="preserve"> – umiejętność porozumiewania się w językach obcych, kompetencje społeczne i</w:t>
      </w:r>
      <w:r w:rsidR="00DB76D3" w:rsidRPr="00CB298B">
        <w:rPr>
          <w:color w:val="auto"/>
        </w:rPr>
        <w:t> </w:t>
      </w:r>
      <w:r w:rsidR="0053310A" w:rsidRPr="00CB298B">
        <w:rPr>
          <w:color w:val="auto"/>
        </w:rPr>
        <w:t xml:space="preserve">obywatelskie. </w:t>
      </w:r>
    </w:p>
    <w:p w14:paraId="671D3C11" w14:textId="1EE71821" w:rsidR="00DA713B" w:rsidRPr="00CB298B" w:rsidRDefault="00323C4A" w:rsidP="00323C4A">
      <w:pPr>
        <w:pStyle w:val="ORE4Naglowek"/>
        <w:rPr>
          <w:color w:val="auto"/>
        </w:rPr>
      </w:pPr>
      <w:bookmarkStart w:id="12" w:name="_Toc496059902"/>
      <w:r w:rsidRPr="00CB298B">
        <w:rPr>
          <w:color w:val="auto"/>
        </w:rPr>
        <w:lastRenderedPageBreak/>
        <w:t xml:space="preserve">1.1.3. </w:t>
      </w:r>
      <w:r w:rsidR="000C2950" w:rsidRPr="00CB298B">
        <w:rPr>
          <w:color w:val="auto"/>
        </w:rPr>
        <w:t xml:space="preserve">Warunki i </w:t>
      </w:r>
      <w:r w:rsidR="00224D97" w:rsidRPr="00CB298B">
        <w:rPr>
          <w:color w:val="auto"/>
        </w:rPr>
        <w:t xml:space="preserve">sposób </w:t>
      </w:r>
      <w:r w:rsidR="000C2950" w:rsidRPr="00CB298B">
        <w:rPr>
          <w:color w:val="auto"/>
        </w:rPr>
        <w:t>realizacji podstawy programowej sprzyjające</w:t>
      </w:r>
      <w:r w:rsidR="008B2F3A" w:rsidRPr="00CB298B">
        <w:rPr>
          <w:color w:val="auto"/>
        </w:rPr>
        <w:t xml:space="preserve"> </w:t>
      </w:r>
      <w:r w:rsidR="000C2950" w:rsidRPr="00CB298B">
        <w:rPr>
          <w:color w:val="auto"/>
        </w:rPr>
        <w:t>kszta</w:t>
      </w:r>
      <w:r w:rsidR="000C2950" w:rsidRPr="00CB298B">
        <w:rPr>
          <w:color w:val="auto"/>
        </w:rPr>
        <w:t>ł</w:t>
      </w:r>
      <w:r w:rsidR="000C2950" w:rsidRPr="00CB298B">
        <w:rPr>
          <w:color w:val="auto"/>
        </w:rPr>
        <w:t xml:space="preserve">towaniu </w:t>
      </w:r>
      <w:r w:rsidR="008B2F3A" w:rsidRPr="00CB298B">
        <w:rPr>
          <w:color w:val="auto"/>
        </w:rPr>
        <w:t xml:space="preserve">u dzieci </w:t>
      </w:r>
      <w:r w:rsidR="000C2950" w:rsidRPr="00CB298B">
        <w:rPr>
          <w:color w:val="auto"/>
        </w:rPr>
        <w:t>kompetencji kluczowych</w:t>
      </w:r>
      <w:bookmarkEnd w:id="12"/>
    </w:p>
    <w:p w14:paraId="14213A7E" w14:textId="17B03149" w:rsidR="00634F8B" w:rsidRPr="00CB298B" w:rsidRDefault="000C2950" w:rsidP="00634F8B">
      <w:pPr>
        <w:pStyle w:val="OREnormalny"/>
        <w:rPr>
          <w:color w:val="auto"/>
        </w:rPr>
      </w:pPr>
      <w:r w:rsidRPr="00CB298B">
        <w:rPr>
          <w:color w:val="auto"/>
        </w:rPr>
        <w:t>Pamiętając o holistycznej koncepcji rozwoju dziecka, opartej na stymulowaniu jego wi</w:t>
      </w:r>
      <w:r w:rsidRPr="00CB298B">
        <w:rPr>
          <w:color w:val="auto"/>
        </w:rPr>
        <w:t>e</w:t>
      </w:r>
      <w:r w:rsidRPr="00CB298B">
        <w:rPr>
          <w:color w:val="auto"/>
        </w:rPr>
        <w:t>lokierunkowej aktywności</w:t>
      </w:r>
      <w:r w:rsidR="00BB3E99" w:rsidRPr="00CB298B">
        <w:rPr>
          <w:color w:val="auto"/>
        </w:rPr>
        <w:t xml:space="preserve"> i poznawania wielozmysłowego</w:t>
      </w:r>
      <w:r w:rsidRPr="00CB298B">
        <w:rPr>
          <w:color w:val="auto"/>
        </w:rPr>
        <w:t xml:space="preserve">, </w:t>
      </w:r>
      <w:r w:rsidR="00DF6FF1" w:rsidRPr="00CB298B">
        <w:rPr>
          <w:color w:val="auto"/>
        </w:rPr>
        <w:t>tę część</w:t>
      </w:r>
      <w:r w:rsidR="005854EF" w:rsidRPr="00CB298B">
        <w:rPr>
          <w:color w:val="auto"/>
        </w:rPr>
        <w:t xml:space="preserve"> podstawy program</w:t>
      </w:r>
      <w:r w:rsidR="005854EF" w:rsidRPr="00CB298B">
        <w:rPr>
          <w:color w:val="auto"/>
        </w:rPr>
        <w:t>o</w:t>
      </w:r>
      <w:r w:rsidR="005854EF" w:rsidRPr="00CB298B">
        <w:rPr>
          <w:color w:val="auto"/>
        </w:rPr>
        <w:t xml:space="preserve">wej </w:t>
      </w:r>
      <w:r w:rsidRPr="00CB298B">
        <w:rPr>
          <w:color w:val="auto"/>
        </w:rPr>
        <w:t xml:space="preserve">warto analizować w szerszym kontekście </w:t>
      </w:r>
      <w:r w:rsidR="005854EF" w:rsidRPr="00CB298B">
        <w:rPr>
          <w:color w:val="auto"/>
        </w:rPr>
        <w:t>–</w:t>
      </w:r>
      <w:r w:rsidRPr="00CB298B">
        <w:rPr>
          <w:color w:val="auto"/>
        </w:rPr>
        <w:t xml:space="preserve"> </w:t>
      </w:r>
      <w:r w:rsidR="005854EF" w:rsidRPr="00CB298B">
        <w:rPr>
          <w:color w:val="auto"/>
        </w:rPr>
        <w:t>tworzenia warunków do efektywnego kształtowania</w:t>
      </w:r>
      <w:r w:rsidR="00DF475A" w:rsidRPr="00CB298B">
        <w:rPr>
          <w:color w:val="auto"/>
        </w:rPr>
        <w:t xml:space="preserve"> u dzieci</w:t>
      </w:r>
      <w:r w:rsidR="005854EF" w:rsidRPr="00CB298B">
        <w:rPr>
          <w:color w:val="auto"/>
        </w:rPr>
        <w:t xml:space="preserve"> </w:t>
      </w:r>
      <w:r w:rsidR="004A44FD" w:rsidRPr="00CB298B">
        <w:rPr>
          <w:color w:val="auto"/>
        </w:rPr>
        <w:t xml:space="preserve">kompetencji kluczowych. </w:t>
      </w:r>
      <w:r w:rsidR="00F31AB1" w:rsidRPr="00CB298B">
        <w:rPr>
          <w:color w:val="auto"/>
        </w:rPr>
        <w:t>Są to np.</w:t>
      </w:r>
    </w:p>
    <w:p w14:paraId="1578B6EF" w14:textId="2052F69C" w:rsidR="0063032D" w:rsidRPr="00CB298B" w:rsidRDefault="00DF475A" w:rsidP="00634F8B">
      <w:pPr>
        <w:pStyle w:val="OREpunktor"/>
        <w:rPr>
          <w:color w:val="auto"/>
        </w:rPr>
      </w:pPr>
      <w:r w:rsidRPr="00CB298B">
        <w:rPr>
          <w:color w:val="auto"/>
        </w:rPr>
        <w:t>o</w:t>
      </w:r>
      <w:r w:rsidR="0063032D" w:rsidRPr="00CB298B">
        <w:rPr>
          <w:color w:val="auto"/>
        </w:rPr>
        <w:t xml:space="preserve">rganizacja zajęć </w:t>
      </w:r>
      <w:r w:rsidRPr="00CB298B">
        <w:rPr>
          <w:color w:val="auto"/>
        </w:rPr>
        <w:t xml:space="preserve">wspomagających </w:t>
      </w:r>
      <w:r w:rsidR="0063032D" w:rsidRPr="00CB298B">
        <w:rPr>
          <w:b/>
          <w:color w:val="auto"/>
        </w:rPr>
        <w:t>rozwój dziecka</w:t>
      </w:r>
      <w:r w:rsidR="00F6207B" w:rsidRPr="00CB298B">
        <w:rPr>
          <w:b/>
          <w:color w:val="auto"/>
        </w:rPr>
        <w:t xml:space="preserve">, ze </w:t>
      </w:r>
      <w:r w:rsidR="00D76245" w:rsidRPr="00CB298B">
        <w:rPr>
          <w:b/>
          <w:color w:val="auto"/>
        </w:rPr>
        <w:t>świadomością celu</w:t>
      </w:r>
      <w:r w:rsidR="00F6207B" w:rsidRPr="00CB298B">
        <w:rPr>
          <w:b/>
          <w:color w:val="auto"/>
        </w:rPr>
        <w:t>, j</w:t>
      </w:r>
      <w:r w:rsidR="00F6207B" w:rsidRPr="00CB298B">
        <w:rPr>
          <w:b/>
          <w:color w:val="auto"/>
        </w:rPr>
        <w:t>a</w:t>
      </w:r>
      <w:r w:rsidR="00F6207B" w:rsidRPr="00CB298B">
        <w:rPr>
          <w:b/>
          <w:color w:val="auto"/>
        </w:rPr>
        <w:t>kim jest osiągnięcie dojrzałości szkolnej</w:t>
      </w:r>
      <w:r w:rsidR="00D76245" w:rsidRPr="00CB298B">
        <w:rPr>
          <w:b/>
          <w:color w:val="auto"/>
        </w:rPr>
        <w:t xml:space="preserve"> (przygotowanie do roli ucznia)</w:t>
      </w:r>
      <w:r w:rsidR="00F6207B" w:rsidRPr="00CB298B">
        <w:rPr>
          <w:b/>
          <w:color w:val="auto"/>
        </w:rPr>
        <w:t>:</w:t>
      </w:r>
    </w:p>
    <w:p w14:paraId="1FF71BB0" w14:textId="39F2115E" w:rsidR="0063032D" w:rsidRPr="00CB298B" w:rsidRDefault="0063032D" w:rsidP="00634F8B">
      <w:pPr>
        <w:pStyle w:val="OREpunktory2"/>
      </w:pPr>
      <w:r w:rsidRPr="00CB298B">
        <w:t xml:space="preserve">wykorzystywanie każdej sytuacji i momentu pobytu dziecka w przedszkolu </w:t>
      </w:r>
      <w:r w:rsidR="00DF475A" w:rsidRPr="00CB298B">
        <w:t xml:space="preserve">na zajęcia kierowane </w:t>
      </w:r>
      <w:r w:rsidR="00F6207B" w:rsidRPr="00CB298B">
        <w:t>i niekierowan</w:t>
      </w:r>
      <w:r w:rsidR="00DF475A" w:rsidRPr="00CB298B">
        <w:t>e;</w:t>
      </w:r>
    </w:p>
    <w:p w14:paraId="2CDBB13F" w14:textId="4B93446C" w:rsidR="0063032D" w:rsidRPr="00CB298B" w:rsidRDefault="0063032D" w:rsidP="00634F8B">
      <w:pPr>
        <w:pStyle w:val="OREpunktory2"/>
      </w:pPr>
      <w:r w:rsidRPr="00CB298B">
        <w:t>docenianie roli zabawy w rozwoju dziecka: samodzielnej i zorganizowanej (w budynku przedszkola i na świeżym powietrzu);</w:t>
      </w:r>
    </w:p>
    <w:p w14:paraId="1DCD3D92" w14:textId="19DF0AC4" w:rsidR="0063032D" w:rsidRPr="00CB298B" w:rsidRDefault="0063032D" w:rsidP="00634F8B">
      <w:pPr>
        <w:pStyle w:val="OREpunktory2"/>
      </w:pPr>
      <w:r w:rsidRPr="00CB298B">
        <w:t xml:space="preserve"> organizacja pracy przedszkola uwzględniająca codzienną, naturalną</w:t>
      </w:r>
      <w:r w:rsidR="009B1445" w:rsidRPr="00CB298B">
        <w:t xml:space="preserve"> </w:t>
      </w:r>
      <w:r w:rsidRPr="00CB298B">
        <w:t>z</w:t>
      </w:r>
      <w:r w:rsidRPr="00CB298B">
        <w:t>a</w:t>
      </w:r>
      <w:r w:rsidRPr="00CB298B">
        <w:t xml:space="preserve">bawę dziecka w każdej grupie wiekowej na świeżym powietrzu, </w:t>
      </w:r>
      <w:r w:rsidR="0045469A" w:rsidRPr="00CB298B">
        <w:t>zaspokaj</w:t>
      </w:r>
      <w:r w:rsidR="0045469A" w:rsidRPr="00CB298B">
        <w:t>a</w:t>
      </w:r>
      <w:r w:rsidR="0045469A" w:rsidRPr="00CB298B">
        <w:t>jącą</w:t>
      </w:r>
      <w:r w:rsidRPr="00CB298B">
        <w:t xml:space="preserve"> chęć zabawy, potrzebę ruchu i sprzyjającą doskonaleniu motoryki;</w:t>
      </w:r>
    </w:p>
    <w:p w14:paraId="3852F9A2" w14:textId="2567F8FA" w:rsidR="00A26F9D" w:rsidRPr="00CB298B" w:rsidRDefault="0063032D" w:rsidP="00634F8B">
      <w:pPr>
        <w:pStyle w:val="OREpunktory2"/>
      </w:pPr>
      <w:r w:rsidRPr="00CB298B">
        <w:t xml:space="preserve">organizacja zajęć kierowanych z uwzględnieniem </w:t>
      </w:r>
      <w:r w:rsidR="000C2950" w:rsidRPr="00CB298B">
        <w:t>mo</w:t>
      </w:r>
      <w:r w:rsidRPr="00CB298B">
        <w:t>żliwości dzieci, ich oczekiwań</w:t>
      </w:r>
      <w:r w:rsidR="000C2950" w:rsidRPr="00CB298B">
        <w:t xml:space="preserve"> poznawcz</w:t>
      </w:r>
      <w:r w:rsidRPr="00CB298B">
        <w:t>ych</w:t>
      </w:r>
      <w:r w:rsidR="00F6207B" w:rsidRPr="00CB298B">
        <w:rPr>
          <w:rStyle w:val="Odwoanieprzypisudolnego"/>
        </w:rPr>
        <w:footnoteReference w:id="24"/>
      </w:r>
      <w:r w:rsidR="000C2950" w:rsidRPr="00CB298B">
        <w:t xml:space="preserve"> i potrzeby wyrażania swoich stanów emocjona</w:t>
      </w:r>
      <w:r w:rsidR="000C2950" w:rsidRPr="00CB298B">
        <w:t>l</w:t>
      </w:r>
      <w:r w:rsidR="000C2950" w:rsidRPr="00CB298B">
        <w:t>nyc</w:t>
      </w:r>
      <w:r w:rsidR="00A26F9D" w:rsidRPr="00CB298B">
        <w:t>h, komunikacji;</w:t>
      </w:r>
    </w:p>
    <w:p w14:paraId="598D065A" w14:textId="46EE56CE" w:rsidR="00F6207B" w:rsidRPr="00CB298B" w:rsidRDefault="0045469A" w:rsidP="00634F8B">
      <w:pPr>
        <w:pStyle w:val="OREpunktor"/>
        <w:rPr>
          <w:color w:val="auto"/>
        </w:rPr>
      </w:pPr>
      <w:r w:rsidRPr="00CB298B">
        <w:rPr>
          <w:color w:val="auto"/>
        </w:rPr>
        <w:t xml:space="preserve">obserwacja </w:t>
      </w:r>
      <w:r w:rsidR="00F6207B" w:rsidRPr="00CB298B">
        <w:rPr>
          <w:color w:val="auto"/>
        </w:rPr>
        <w:t>dzieci połączona z twór</w:t>
      </w:r>
      <w:r w:rsidR="005F4916" w:rsidRPr="00CB298B">
        <w:rPr>
          <w:color w:val="auto"/>
        </w:rPr>
        <w:t xml:space="preserve">czą </w:t>
      </w:r>
      <w:r w:rsidR="000B613B" w:rsidRPr="00CB298B">
        <w:rPr>
          <w:color w:val="auto"/>
        </w:rPr>
        <w:t>modyfikacją</w:t>
      </w:r>
      <w:r w:rsidR="005F4916" w:rsidRPr="00CB298B">
        <w:rPr>
          <w:color w:val="auto"/>
        </w:rPr>
        <w:t xml:space="preserve"> przestrzeni </w:t>
      </w:r>
      <w:r w:rsidR="00F6207B" w:rsidRPr="00CB298B">
        <w:rPr>
          <w:color w:val="auto"/>
        </w:rPr>
        <w:t>rozwoju adekwa</w:t>
      </w:r>
      <w:r w:rsidR="00F6207B" w:rsidRPr="00CB298B">
        <w:rPr>
          <w:color w:val="auto"/>
        </w:rPr>
        <w:t>t</w:t>
      </w:r>
      <w:r w:rsidR="00F6207B" w:rsidRPr="00CB298B">
        <w:rPr>
          <w:color w:val="auto"/>
        </w:rPr>
        <w:t xml:space="preserve">ną do ich </w:t>
      </w:r>
      <w:r w:rsidR="000B613B" w:rsidRPr="00CB298B">
        <w:rPr>
          <w:color w:val="auto"/>
        </w:rPr>
        <w:t xml:space="preserve">zdiagnozowanego </w:t>
      </w:r>
      <w:r w:rsidR="00F6207B" w:rsidRPr="00CB298B">
        <w:rPr>
          <w:color w:val="auto"/>
        </w:rPr>
        <w:t>potencjału</w:t>
      </w:r>
      <w:r w:rsidR="00F6207B" w:rsidRPr="00CB298B">
        <w:rPr>
          <w:rStyle w:val="Odwoanieprzypisudolnego"/>
          <w:color w:val="auto"/>
        </w:rPr>
        <w:footnoteReference w:id="25"/>
      </w:r>
      <w:r w:rsidR="00F6207B" w:rsidRPr="00CB298B">
        <w:rPr>
          <w:color w:val="auto"/>
        </w:rPr>
        <w:t xml:space="preserve">; </w:t>
      </w:r>
    </w:p>
    <w:p w14:paraId="32A040C9" w14:textId="5FB3CD3A" w:rsidR="000C2950" w:rsidRPr="00CB298B" w:rsidRDefault="009168C5" w:rsidP="00634F8B">
      <w:pPr>
        <w:pStyle w:val="OREpunktor"/>
        <w:rPr>
          <w:color w:val="auto"/>
        </w:rPr>
      </w:pPr>
      <w:r w:rsidRPr="00CB298B">
        <w:rPr>
          <w:color w:val="auto"/>
        </w:rPr>
        <w:t xml:space="preserve">podporządkowanie </w:t>
      </w:r>
      <w:r w:rsidR="00BB3E99" w:rsidRPr="00CB298B">
        <w:rPr>
          <w:color w:val="auto"/>
        </w:rPr>
        <w:t>o</w:t>
      </w:r>
      <w:r w:rsidR="000C2950" w:rsidRPr="00CB298B">
        <w:rPr>
          <w:color w:val="auto"/>
        </w:rPr>
        <w:t>rganizacj</w:t>
      </w:r>
      <w:r w:rsidR="00BB3E99" w:rsidRPr="00CB298B">
        <w:rPr>
          <w:color w:val="auto"/>
        </w:rPr>
        <w:t>i</w:t>
      </w:r>
      <w:r w:rsidR="000C2950" w:rsidRPr="00CB298B">
        <w:rPr>
          <w:color w:val="auto"/>
        </w:rPr>
        <w:t xml:space="preserve"> zabawy, nauki i wypoczynku w przedszkolu </w:t>
      </w:r>
      <w:r w:rsidRPr="00CB298B">
        <w:rPr>
          <w:color w:val="auto"/>
        </w:rPr>
        <w:t>rytm</w:t>
      </w:r>
      <w:r w:rsidRPr="00CB298B">
        <w:rPr>
          <w:color w:val="auto"/>
        </w:rPr>
        <w:t>o</w:t>
      </w:r>
      <w:r w:rsidRPr="00CB298B">
        <w:rPr>
          <w:color w:val="auto"/>
        </w:rPr>
        <w:t xml:space="preserve">wi </w:t>
      </w:r>
      <w:r w:rsidR="000C2950" w:rsidRPr="00CB298B">
        <w:rPr>
          <w:color w:val="auto"/>
        </w:rPr>
        <w:t xml:space="preserve">dnia, </w:t>
      </w:r>
      <w:r w:rsidR="00C957BB" w:rsidRPr="00CB298B">
        <w:rPr>
          <w:color w:val="auto"/>
        </w:rPr>
        <w:t>co pozwala</w:t>
      </w:r>
      <w:r w:rsidR="000C2950" w:rsidRPr="00CB298B">
        <w:rPr>
          <w:color w:val="auto"/>
        </w:rPr>
        <w:t xml:space="preserve"> dziecku na stopniowe zrozumienie pojęc</w:t>
      </w:r>
      <w:r w:rsidR="00C957BB" w:rsidRPr="00CB298B">
        <w:rPr>
          <w:color w:val="auto"/>
        </w:rPr>
        <w:t>ia czasu i organizacji oraz daje</w:t>
      </w:r>
      <w:r w:rsidR="000C2950" w:rsidRPr="00CB298B">
        <w:rPr>
          <w:color w:val="auto"/>
        </w:rPr>
        <w:t xml:space="preserve"> poc</w:t>
      </w:r>
      <w:r w:rsidR="00C957BB" w:rsidRPr="00CB298B">
        <w:rPr>
          <w:color w:val="auto"/>
        </w:rPr>
        <w:t>zucie bezpieczeństwa i spokoju</w:t>
      </w:r>
      <w:r w:rsidR="00BB3E99" w:rsidRPr="00CB298B">
        <w:rPr>
          <w:rStyle w:val="Odwoanieprzypisudolnego"/>
          <w:color w:val="auto"/>
        </w:rPr>
        <w:footnoteReference w:id="26"/>
      </w:r>
      <w:r w:rsidR="00BB3E99" w:rsidRPr="00CB298B">
        <w:rPr>
          <w:color w:val="auto"/>
        </w:rPr>
        <w:t>;</w:t>
      </w:r>
    </w:p>
    <w:p w14:paraId="48E23E41" w14:textId="63CF323C" w:rsidR="000C2950" w:rsidRPr="00CB298B" w:rsidRDefault="00DC6824" w:rsidP="00634F8B">
      <w:pPr>
        <w:pStyle w:val="OREpunktor"/>
        <w:rPr>
          <w:color w:val="auto"/>
        </w:rPr>
      </w:pPr>
      <w:r w:rsidRPr="00CB298B">
        <w:rPr>
          <w:color w:val="auto"/>
        </w:rPr>
        <w:lastRenderedPageBreak/>
        <w:t xml:space="preserve">zwracanie </w:t>
      </w:r>
      <w:r w:rsidR="00BB3E99" w:rsidRPr="00CB298B">
        <w:rPr>
          <w:color w:val="auto"/>
        </w:rPr>
        <w:t xml:space="preserve">uwagi na </w:t>
      </w:r>
      <w:r w:rsidR="000C2950" w:rsidRPr="00CB298B">
        <w:rPr>
          <w:color w:val="auto"/>
        </w:rPr>
        <w:t xml:space="preserve">konieczność tworzenia nawyków ruchowych u dzieci, </w:t>
      </w:r>
      <w:r w:rsidR="00BB3E99" w:rsidRPr="00CB298B">
        <w:rPr>
          <w:color w:val="auto"/>
        </w:rPr>
        <w:t>sprzyj</w:t>
      </w:r>
      <w:r w:rsidR="00BB3E99" w:rsidRPr="00CB298B">
        <w:rPr>
          <w:color w:val="auto"/>
        </w:rPr>
        <w:t>a</w:t>
      </w:r>
      <w:r w:rsidR="00BB3E99" w:rsidRPr="00CB298B">
        <w:rPr>
          <w:color w:val="auto"/>
        </w:rPr>
        <w:t xml:space="preserve">jących gotowości do rozpoczęcia nauki w szkole, w tym prowadzenie w każdej grupie wiekowej zajęć </w:t>
      </w:r>
      <w:r w:rsidRPr="00CB298B">
        <w:rPr>
          <w:color w:val="auto"/>
        </w:rPr>
        <w:t xml:space="preserve">z </w:t>
      </w:r>
      <w:r w:rsidR="00BB3E99" w:rsidRPr="00CB298B">
        <w:rPr>
          <w:color w:val="auto"/>
        </w:rPr>
        <w:t xml:space="preserve">rytmiki </w:t>
      </w:r>
      <w:r w:rsidR="000C2950" w:rsidRPr="00CB298B">
        <w:rPr>
          <w:color w:val="auto"/>
        </w:rPr>
        <w:t>oraz gimnastyki</w:t>
      </w:r>
      <w:r w:rsidRPr="00CB298B">
        <w:rPr>
          <w:color w:val="auto"/>
        </w:rPr>
        <w:t xml:space="preserve"> –</w:t>
      </w:r>
      <w:r w:rsidR="000C2950" w:rsidRPr="00CB298B">
        <w:rPr>
          <w:color w:val="auto"/>
        </w:rPr>
        <w:t xml:space="preserve"> ze szczególnym uwzględnieniem ćwicze</w:t>
      </w:r>
      <w:r w:rsidR="00BB3E99" w:rsidRPr="00CB298B">
        <w:rPr>
          <w:color w:val="auto"/>
        </w:rPr>
        <w:t>ń zapobiegających wadom postawy;</w:t>
      </w:r>
    </w:p>
    <w:p w14:paraId="570E24E6" w14:textId="4984CAAC" w:rsidR="00BB3E99" w:rsidRPr="00CB298B" w:rsidRDefault="00AC5CE3" w:rsidP="00634F8B">
      <w:pPr>
        <w:pStyle w:val="OREpunktor"/>
        <w:rPr>
          <w:color w:val="auto"/>
        </w:rPr>
      </w:pPr>
      <w:r w:rsidRPr="00CB298B">
        <w:rPr>
          <w:color w:val="auto"/>
        </w:rPr>
        <w:t xml:space="preserve">współpraca </w:t>
      </w:r>
      <w:r w:rsidR="00BB3E99" w:rsidRPr="00CB298B">
        <w:rPr>
          <w:color w:val="auto"/>
        </w:rPr>
        <w:t>z rodzicami</w:t>
      </w:r>
      <w:r w:rsidR="000B613B" w:rsidRPr="00CB298B">
        <w:rPr>
          <w:color w:val="auto"/>
        </w:rPr>
        <w:t>:</w:t>
      </w:r>
      <w:r w:rsidR="00DA713B" w:rsidRPr="00CB298B">
        <w:rPr>
          <w:color w:val="auto"/>
        </w:rPr>
        <w:t xml:space="preserve"> </w:t>
      </w:r>
      <w:r w:rsidR="000C2950" w:rsidRPr="00CB298B">
        <w:rPr>
          <w:color w:val="auto"/>
        </w:rPr>
        <w:t>i</w:t>
      </w:r>
      <w:r w:rsidR="00BB3E99" w:rsidRPr="00CB298B">
        <w:rPr>
          <w:color w:val="auto"/>
        </w:rPr>
        <w:t xml:space="preserve">nformowanie ich </w:t>
      </w:r>
      <w:r w:rsidR="000C2950" w:rsidRPr="00CB298B">
        <w:rPr>
          <w:color w:val="auto"/>
        </w:rPr>
        <w:t xml:space="preserve">o postępach w rozwoju </w:t>
      </w:r>
      <w:r w:rsidR="00BB3E99" w:rsidRPr="00CB298B">
        <w:rPr>
          <w:color w:val="auto"/>
        </w:rPr>
        <w:t>dziecka,</w:t>
      </w:r>
      <w:r w:rsidR="009B1445" w:rsidRPr="00CB298B">
        <w:rPr>
          <w:color w:val="auto"/>
        </w:rPr>
        <w:t xml:space="preserve"> </w:t>
      </w:r>
      <w:r w:rsidR="00BB3E99" w:rsidRPr="00CB298B">
        <w:rPr>
          <w:color w:val="auto"/>
        </w:rPr>
        <w:t>zach</w:t>
      </w:r>
      <w:r w:rsidR="00BB3E99" w:rsidRPr="00CB298B">
        <w:rPr>
          <w:color w:val="auto"/>
        </w:rPr>
        <w:t>ę</w:t>
      </w:r>
      <w:r w:rsidR="00BB3E99" w:rsidRPr="00CB298B">
        <w:rPr>
          <w:color w:val="auto"/>
        </w:rPr>
        <w:t>canie</w:t>
      </w:r>
      <w:r w:rsidR="000C2950" w:rsidRPr="00CB298B">
        <w:rPr>
          <w:color w:val="auto"/>
        </w:rPr>
        <w:t xml:space="preserve"> do współpracy w realizacji programu wychowania przedszkolnego</w:t>
      </w:r>
      <w:r w:rsidR="00BB3E99" w:rsidRPr="00CB298B">
        <w:rPr>
          <w:color w:val="auto"/>
        </w:rPr>
        <w:t>;</w:t>
      </w:r>
    </w:p>
    <w:p w14:paraId="2A7B1849" w14:textId="0660089F" w:rsidR="000C2950" w:rsidRPr="00CB298B" w:rsidRDefault="00AC5CE3" w:rsidP="00634F8B">
      <w:pPr>
        <w:pStyle w:val="OREpunktor"/>
        <w:rPr>
          <w:color w:val="auto"/>
        </w:rPr>
      </w:pPr>
      <w:r w:rsidRPr="00CB298B">
        <w:rPr>
          <w:color w:val="auto"/>
        </w:rPr>
        <w:t xml:space="preserve">opracowywanie </w:t>
      </w:r>
      <w:r w:rsidR="00BB3E99" w:rsidRPr="00CB298B">
        <w:rPr>
          <w:color w:val="auto"/>
        </w:rPr>
        <w:t>diagnozy</w:t>
      </w:r>
      <w:r w:rsidR="000C2950" w:rsidRPr="00CB298B">
        <w:rPr>
          <w:color w:val="auto"/>
        </w:rPr>
        <w:t xml:space="preserve"> dojrzałości szkolnej dla tych dzieci, które w danym rok</w:t>
      </w:r>
      <w:r w:rsidR="00BB3E99" w:rsidRPr="00CB298B">
        <w:rPr>
          <w:color w:val="auto"/>
        </w:rPr>
        <w:t>u mają rozpocząć naukę w szkole</w:t>
      </w:r>
      <w:r w:rsidRPr="00CB298B">
        <w:rPr>
          <w:color w:val="auto"/>
        </w:rPr>
        <w:t>;</w:t>
      </w:r>
    </w:p>
    <w:p w14:paraId="74058C82" w14:textId="145D8BF7" w:rsidR="005B1445" w:rsidRPr="00CB298B" w:rsidRDefault="00AC5CE3" w:rsidP="00634F8B">
      <w:pPr>
        <w:pStyle w:val="OREpunktor"/>
        <w:rPr>
          <w:color w:val="auto"/>
        </w:rPr>
      </w:pPr>
      <w:r w:rsidRPr="00CB298B">
        <w:rPr>
          <w:color w:val="auto"/>
        </w:rPr>
        <w:t xml:space="preserve">przygotowanie </w:t>
      </w:r>
      <w:r w:rsidR="000C2950" w:rsidRPr="00CB298B">
        <w:rPr>
          <w:color w:val="auto"/>
        </w:rPr>
        <w:t>dzieci do posługiwania się językiem obcym nowożytnym</w:t>
      </w:r>
      <w:r w:rsidR="008B36F4" w:rsidRPr="00CB298B">
        <w:rPr>
          <w:color w:val="auto"/>
        </w:rPr>
        <w:t>, wybr</w:t>
      </w:r>
      <w:r w:rsidR="008B36F4" w:rsidRPr="00CB298B">
        <w:rPr>
          <w:color w:val="auto"/>
        </w:rPr>
        <w:t>a</w:t>
      </w:r>
      <w:r w:rsidR="008B36F4" w:rsidRPr="00CB298B">
        <w:rPr>
          <w:color w:val="auto"/>
        </w:rPr>
        <w:t xml:space="preserve">nym adekwatnie do języka </w:t>
      </w:r>
      <w:r w:rsidRPr="00CB298B">
        <w:rPr>
          <w:color w:val="auto"/>
        </w:rPr>
        <w:t xml:space="preserve">nauczanego </w:t>
      </w:r>
      <w:r w:rsidR="008B36F4" w:rsidRPr="00CB298B">
        <w:rPr>
          <w:color w:val="auto"/>
        </w:rPr>
        <w:t>w szkołach podstawowych na terenie d</w:t>
      </w:r>
      <w:r w:rsidR="008B36F4" w:rsidRPr="00CB298B">
        <w:rPr>
          <w:color w:val="auto"/>
        </w:rPr>
        <w:t>a</w:t>
      </w:r>
      <w:r w:rsidR="008B36F4" w:rsidRPr="00CB298B">
        <w:rPr>
          <w:color w:val="auto"/>
        </w:rPr>
        <w:t>nej gminy:</w:t>
      </w:r>
    </w:p>
    <w:p w14:paraId="038B6E3E" w14:textId="3FDA3608" w:rsidR="005B1445" w:rsidRPr="00CB298B" w:rsidRDefault="006B15B6" w:rsidP="00634F8B">
      <w:pPr>
        <w:pStyle w:val="OREpunktory2"/>
      </w:pPr>
      <w:r w:rsidRPr="00CB298B">
        <w:t>zintegrowane z</w:t>
      </w:r>
      <w:r w:rsidR="009B1445" w:rsidRPr="00CB298B">
        <w:t xml:space="preserve"> </w:t>
      </w:r>
      <w:r w:rsidRPr="00CB298B">
        <w:t>różnymi</w:t>
      </w:r>
      <w:r w:rsidR="000C2950" w:rsidRPr="00CB298B">
        <w:t xml:space="preserve"> </w:t>
      </w:r>
      <w:r w:rsidR="00F31AB1" w:rsidRPr="00CB298B">
        <w:t>zadaniami</w:t>
      </w:r>
      <w:r w:rsidR="000C2950" w:rsidRPr="00CB298B">
        <w:t xml:space="preserve"> realizowan</w:t>
      </w:r>
      <w:r w:rsidRPr="00CB298B">
        <w:t>ymi</w:t>
      </w:r>
      <w:r w:rsidR="000C2950" w:rsidRPr="00CB298B">
        <w:t xml:space="preserve"> w ramach programu w</w:t>
      </w:r>
      <w:r w:rsidR="000C2950" w:rsidRPr="00CB298B">
        <w:t>y</w:t>
      </w:r>
      <w:r w:rsidR="000C2950" w:rsidRPr="00CB298B">
        <w:t>chowania przedszkolnego</w:t>
      </w:r>
      <w:r w:rsidR="00AC5CE3" w:rsidRPr="00CB298B">
        <w:t>;</w:t>
      </w:r>
    </w:p>
    <w:p w14:paraId="7F650191" w14:textId="2D3770F6" w:rsidR="005B1445" w:rsidRPr="00CB298B" w:rsidRDefault="005B1445" w:rsidP="00634F8B">
      <w:pPr>
        <w:pStyle w:val="OREpunktory2"/>
      </w:pPr>
      <w:r w:rsidRPr="00CB298B">
        <w:t>odbywające się</w:t>
      </w:r>
      <w:r w:rsidR="009B1445" w:rsidRPr="00CB298B">
        <w:t xml:space="preserve"> </w:t>
      </w:r>
      <w:r w:rsidRPr="00CB298B">
        <w:t xml:space="preserve">w formie </w:t>
      </w:r>
      <w:r w:rsidR="00AC5CE3" w:rsidRPr="00CB298B">
        <w:t xml:space="preserve">swobodnej </w:t>
      </w:r>
      <w:r w:rsidRPr="00CB298B">
        <w:t>zabawy i wynikające z naturalnych s</w:t>
      </w:r>
      <w:r w:rsidRPr="00CB298B">
        <w:t>y</w:t>
      </w:r>
      <w:r w:rsidRPr="00CB298B">
        <w:t>tuacji</w:t>
      </w:r>
      <w:r w:rsidR="00AC5CE3" w:rsidRPr="00CB298B">
        <w:t xml:space="preserve"> –</w:t>
      </w:r>
      <w:r w:rsidR="008B36F4" w:rsidRPr="00CB298B">
        <w:t xml:space="preserve"> z wykorzystaniem różnorodnych środków</w:t>
      </w:r>
      <w:r w:rsidR="002E59EB" w:rsidRPr="00CB298B">
        <w:t xml:space="preserve"> i pomocy dydaktycznych</w:t>
      </w:r>
      <w:r w:rsidR="00AC5CE3" w:rsidRPr="00CB298B">
        <w:t>;</w:t>
      </w:r>
    </w:p>
    <w:p w14:paraId="786705E5" w14:textId="135BDB41" w:rsidR="002E59EB" w:rsidRPr="00CB298B" w:rsidRDefault="005B1445" w:rsidP="00634F8B">
      <w:pPr>
        <w:pStyle w:val="OREpunktory2"/>
      </w:pPr>
      <w:r w:rsidRPr="00CB298B">
        <w:t xml:space="preserve">umożliwiające dzieciom osłuchanie się z językiem w różnych sytuacjach </w:t>
      </w:r>
      <w:r w:rsidR="00AC5CE3" w:rsidRPr="00CB298B">
        <w:t>z </w:t>
      </w:r>
      <w:r w:rsidRPr="00CB298B">
        <w:t>życia codziennego</w:t>
      </w:r>
      <w:r w:rsidR="00AC5CE3" w:rsidRPr="00CB298B">
        <w:rPr>
          <w:rStyle w:val="Odwoanieprzypisudolnego"/>
        </w:rPr>
        <w:footnoteReference w:id="27"/>
      </w:r>
      <w:r w:rsidR="00AC5CE3" w:rsidRPr="00CB298B">
        <w:t>;</w:t>
      </w:r>
    </w:p>
    <w:p w14:paraId="5D3528A0" w14:textId="67CDDEA3" w:rsidR="00671C4D" w:rsidRPr="00CB298B" w:rsidRDefault="00AC5CE3" w:rsidP="00BB6FF3">
      <w:pPr>
        <w:pStyle w:val="OREpunktor"/>
        <w:rPr>
          <w:color w:val="auto"/>
        </w:rPr>
      </w:pPr>
      <w:r w:rsidRPr="00CB298B">
        <w:rPr>
          <w:color w:val="auto"/>
        </w:rPr>
        <w:t>a</w:t>
      </w:r>
      <w:r w:rsidR="00F31AB1" w:rsidRPr="00CB298B">
        <w:rPr>
          <w:color w:val="auto"/>
        </w:rPr>
        <w:t>ranżacj</w:t>
      </w:r>
      <w:r w:rsidR="00671C4D" w:rsidRPr="00CB298B">
        <w:rPr>
          <w:color w:val="auto"/>
        </w:rPr>
        <w:t>a</w:t>
      </w:r>
      <w:r w:rsidR="000C2950" w:rsidRPr="00CB298B">
        <w:rPr>
          <w:color w:val="auto"/>
        </w:rPr>
        <w:t xml:space="preserve"> przestrzeni</w:t>
      </w:r>
      <w:r w:rsidR="00F31AB1" w:rsidRPr="00CB298B">
        <w:rPr>
          <w:color w:val="auto"/>
        </w:rPr>
        <w:t xml:space="preserve"> </w:t>
      </w:r>
      <w:r w:rsidRPr="00CB298B">
        <w:rPr>
          <w:color w:val="auto"/>
        </w:rPr>
        <w:t xml:space="preserve">stymulującej </w:t>
      </w:r>
      <w:r w:rsidR="000C2950" w:rsidRPr="00CB298B">
        <w:rPr>
          <w:color w:val="auto"/>
        </w:rPr>
        <w:t xml:space="preserve">aktywność </w:t>
      </w:r>
      <w:r w:rsidR="00671C4D" w:rsidRPr="00CB298B">
        <w:rPr>
          <w:color w:val="auto"/>
        </w:rPr>
        <w:t>dzieci:</w:t>
      </w:r>
    </w:p>
    <w:p w14:paraId="72F9B0E9" w14:textId="255E6231" w:rsidR="00671C4D" w:rsidRPr="00CB298B" w:rsidRDefault="000C2950" w:rsidP="00BB6FF3">
      <w:pPr>
        <w:pStyle w:val="OREpunktory2"/>
      </w:pPr>
      <w:r w:rsidRPr="00CB298B">
        <w:t>stał</w:t>
      </w:r>
      <w:r w:rsidR="00671C4D" w:rsidRPr="00CB298B">
        <w:t>e</w:t>
      </w:r>
      <w:r w:rsidRPr="00CB298B">
        <w:t xml:space="preserve"> kącik</w:t>
      </w:r>
      <w:r w:rsidR="00671C4D" w:rsidRPr="00CB298B">
        <w:t>i zainteresowań (</w:t>
      </w:r>
      <w:r w:rsidRPr="00CB298B">
        <w:t>czytelniczy, konstrukcyjny, artystyczny, prz</w:t>
      </w:r>
      <w:r w:rsidRPr="00CB298B">
        <w:t>y</w:t>
      </w:r>
      <w:r w:rsidRPr="00CB298B">
        <w:t>rodniczy</w:t>
      </w:r>
      <w:r w:rsidR="00F938FD" w:rsidRPr="00CB298B">
        <w:t>);</w:t>
      </w:r>
    </w:p>
    <w:p w14:paraId="73A7F15E" w14:textId="42F565DC" w:rsidR="00671C4D" w:rsidRPr="00CB298B" w:rsidRDefault="00671C4D" w:rsidP="00BB6FF3">
      <w:pPr>
        <w:pStyle w:val="OREpunktory2"/>
      </w:pPr>
      <w:r w:rsidRPr="00CB298B">
        <w:t xml:space="preserve">czasowe </w:t>
      </w:r>
      <w:r w:rsidR="000C2950" w:rsidRPr="00CB298B">
        <w:t>kąciki związane z</w:t>
      </w:r>
      <w:r w:rsidRPr="00CB298B">
        <w:t xml:space="preserve"> realizowaną tematyką, świętami </w:t>
      </w:r>
      <w:r w:rsidR="000C2950" w:rsidRPr="00CB298B">
        <w:t>okoliczności</w:t>
      </w:r>
      <w:r w:rsidR="000C2950" w:rsidRPr="00CB298B">
        <w:t>o</w:t>
      </w:r>
      <w:r w:rsidR="000C2950" w:rsidRPr="00CB298B">
        <w:t>wymi, spec</w:t>
      </w:r>
      <w:r w:rsidRPr="00CB298B">
        <w:t>yfiką pracy przedszkola</w:t>
      </w:r>
      <w:r w:rsidR="00F938FD" w:rsidRPr="00CB298B">
        <w:t>;</w:t>
      </w:r>
    </w:p>
    <w:p w14:paraId="03C7E8FB" w14:textId="2BC06992" w:rsidR="00671C4D" w:rsidRPr="00CB298B" w:rsidRDefault="00671C4D" w:rsidP="00BB6FF3">
      <w:pPr>
        <w:pStyle w:val="OREpunktory2"/>
      </w:pPr>
      <w:r w:rsidRPr="00CB298B">
        <w:t xml:space="preserve">dostępne bez ograniczeń </w:t>
      </w:r>
      <w:r w:rsidR="000C2950" w:rsidRPr="00CB298B">
        <w:t>zabawki i pomoce dydaktyczne wykorzystywane w motywowaniu dzieci do podejmowania samodzielnego działania, odkr</w:t>
      </w:r>
      <w:r w:rsidR="000C2950" w:rsidRPr="00CB298B">
        <w:t>y</w:t>
      </w:r>
      <w:r w:rsidR="000C2950" w:rsidRPr="00CB298B">
        <w:t>wania zjawisk</w:t>
      </w:r>
      <w:r w:rsidR="009B1445" w:rsidRPr="00CB298B">
        <w:t xml:space="preserve"> </w:t>
      </w:r>
      <w:r w:rsidR="00F938FD" w:rsidRPr="00CB298B">
        <w:t xml:space="preserve">i </w:t>
      </w:r>
      <w:r w:rsidR="000C2950" w:rsidRPr="00CB298B">
        <w:t>zachodzących procesów, utrwalania zdobytej wiedzy i umi</w:t>
      </w:r>
      <w:r w:rsidR="000C2950" w:rsidRPr="00CB298B">
        <w:t>e</w:t>
      </w:r>
      <w:r w:rsidR="000C2950" w:rsidRPr="00CB298B">
        <w:t>jętności</w:t>
      </w:r>
      <w:r w:rsidR="00F938FD" w:rsidRPr="00CB298B">
        <w:t xml:space="preserve"> oraz </w:t>
      </w:r>
      <w:r w:rsidR="000C2950" w:rsidRPr="00CB298B">
        <w:t>inspirowania do prow</w:t>
      </w:r>
      <w:r w:rsidRPr="00CB298B">
        <w:t>adzenia własnych eksperymentów</w:t>
      </w:r>
      <w:r w:rsidR="00F938FD" w:rsidRPr="00CB298B">
        <w:t>;</w:t>
      </w:r>
    </w:p>
    <w:p w14:paraId="62B5BFA0" w14:textId="0F9EC5CE" w:rsidR="004020E5" w:rsidRPr="00CB298B" w:rsidRDefault="000C2950" w:rsidP="00BB6FF3">
      <w:pPr>
        <w:pStyle w:val="OREpunktory2"/>
      </w:pPr>
      <w:r w:rsidRPr="00CB298B">
        <w:lastRenderedPageBreak/>
        <w:t>odpowiednio wyposażone miejsca przeznaczone na odpoczynek dzieci (l</w:t>
      </w:r>
      <w:r w:rsidRPr="00CB298B">
        <w:t>e</w:t>
      </w:r>
      <w:r w:rsidRPr="00CB298B">
        <w:t>żak, materac, mata, poduszka</w:t>
      </w:r>
      <w:r w:rsidR="00F938FD" w:rsidRPr="00CB298B">
        <w:t>);</w:t>
      </w:r>
    </w:p>
    <w:p w14:paraId="51E41726" w14:textId="5917396A" w:rsidR="004020E5" w:rsidRPr="00CB298B" w:rsidRDefault="000C2950" w:rsidP="00BB6FF3">
      <w:pPr>
        <w:pStyle w:val="OREpunktory2"/>
      </w:pPr>
      <w:r w:rsidRPr="00CB298B">
        <w:t>elementy wyposażenia odpowiednie dla dzieci o spec</w:t>
      </w:r>
      <w:r w:rsidR="00DA713B" w:rsidRPr="00CB298B">
        <w:t>jalnych potrzebach edukacyjnych</w:t>
      </w:r>
      <w:r w:rsidR="00F938FD" w:rsidRPr="00CB298B">
        <w:t>;</w:t>
      </w:r>
    </w:p>
    <w:p w14:paraId="296A99AF" w14:textId="6B027F95" w:rsidR="004020E5" w:rsidRPr="00CB298B" w:rsidRDefault="004020E5" w:rsidP="00BB6FF3">
      <w:pPr>
        <w:pStyle w:val="OREpunktory2"/>
      </w:pPr>
      <w:r w:rsidRPr="00CB298B">
        <w:t>e</w:t>
      </w:r>
      <w:r w:rsidR="000C2950" w:rsidRPr="00CB298B">
        <w:t>stetyczna aranżacja wnętrz umożliwia</w:t>
      </w:r>
      <w:r w:rsidRPr="00CB298B">
        <w:t>jąca</w:t>
      </w:r>
      <w:r w:rsidR="000C2950" w:rsidRPr="00CB298B">
        <w:t xml:space="preserve"> celebrowanie posiłków (kult</w:t>
      </w:r>
      <w:r w:rsidR="000C2950" w:rsidRPr="00CB298B">
        <w:t>u</w:t>
      </w:r>
      <w:r w:rsidR="000C2950" w:rsidRPr="00CB298B">
        <w:t>ralne, spokojne ich spożywanie połączone z nauką posługiwania się sztu</w:t>
      </w:r>
      <w:r w:rsidR="000C2950" w:rsidRPr="00CB298B">
        <w:t>ć</w:t>
      </w:r>
      <w:r w:rsidR="000C2950" w:rsidRPr="00CB298B">
        <w:t xml:space="preserve">cami), a także możliwość wybierania </w:t>
      </w:r>
      <w:r w:rsidRPr="00CB298B">
        <w:t xml:space="preserve">i komponowania </w:t>
      </w:r>
      <w:r w:rsidR="000C2950" w:rsidRPr="00CB298B">
        <w:t>potraw przez dzieci (walory odżywcze i zdrowotne produ</w:t>
      </w:r>
      <w:r w:rsidRPr="00CB298B">
        <w:t>któw</w:t>
      </w:r>
      <w:r w:rsidR="00B55BF7" w:rsidRPr="00CB298B">
        <w:t xml:space="preserve">); </w:t>
      </w:r>
    </w:p>
    <w:p w14:paraId="19668AD5" w14:textId="5B517041" w:rsidR="0009050B" w:rsidRPr="00CB298B" w:rsidRDefault="004020E5" w:rsidP="00BB6FF3">
      <w:pPr>
        <w:pStyle w:val="OREpunktory2"/>
      </w:pPr>
      <w:r w:rsidRPr="00CB298B">
        <w:t>a</w:t>
      </w:r>
      <w:r w:rsidR="000C2950" w:rsidRPr="00CB298B">
        <w:t>ranżacja wnętrz umożliwia</w:t>
      </w:r>
      <w:r w:rsidRPr="00CB298B">
        <w:t>jąca</w:t>
      </w:r>
      <w:r w:rsidR="000C2950" w:rsidRPr="00CB298B">
        <w:t xml:space="preserve"> dzieciom podejmowanie prac</w:t>
      </w:r>
      <w:r w:rsidR="00B55BF7" w:rsidRPr="00CB298B">
        <w:t xml:space="preserve"> </w:t>
      </w:r>
      <w:r w:rsidR="000C2950" w:rsidRPr="00CB298B">
        <w:t>porządk</w:t>
      </w:r>
      <w:r w:rsidR="000C2950" w:rsidRPr="00CB298B">
        <w:t>o</w:t>
      </w:r>
      <w:r w:rsidR="000C2950" w:rsidRPr="00CB298B">
        <w:t xml:space="preserve">wych, np. </w:t>
      </w:r>
      <w:r w:rsidR="00B55BF7" w:rsidRPr="00CB298B">
        <w:t>przed</w:t>
      </w:r>
      <w:r w:rsidR="000C2950" w:rsidRPr="00CB298B">
        <w:t xml:space="preserve"> posiłkami</w:t>
      </w:r>
      <w:r w:rsidR="00B55BF7" w:rsidRPr="00CB298B">
        <w:t xml:space="preserve"> i po ich spożyciu</w:t>
      </w:r>
      <w:r w:rsidR="000C2950" w:rsidRPr="00CB298B">
        <w:t>, po zakończonej zabawie, przed wyjściem na spacer</w:t>
      </w:r>
      <w:r w:rsidR="00B55BF7" w:rsidRPr="00CB298B">
        <w:t xml:space="preserve"> itp.</w:t>
      </w:r>
    </w:p>
    <w:p w14:paraId="05FF3B94" w14:textId="5E4C4474" w:rsidR="00DA713B" w:rsidRPr="00CB298B" w:rsidRDefault="00BB6FF3" w:rsidP="00BB6FF3">
      <w:pPr>
        <w:pStyle w:val="ORE4Naglowek"/>
        <w:rPr>
          <w:color w:val="auto"/>
        </w:rPr>
      </w:pPr>
      <w:bookmarkStart w:id="13" w:name="_Toc496059903"/>
      <w:r w:rsidRPr="00CB298B">
        <w:rPr>
          <w:color w:val="auto"/>
        </w:rPr>
        <w:t xml:space="preserve">1.1.4. </w:t>
      </w:r>
      <w:r w:rsidR="00DA713B" w:rsidRPr="00CB298B">
        <w:rPr>
          <w:color w:val="auto"/>
        </w:rPr>
        <w:t>Ko</w:t>
      </w:r>
      <w:r w:rsidR="008A15A2" w:rsidRPr="00CB298B">
        <w:rPr>
          <w:color w:val="auto"/>
        </w:rPr>
        <w:t>mpetencje kluczowe a osiągnięcia dziecka na koniec wychowania przedszkolnego</w:t>
      </w:r>
      <w:bookmarkEnd w:id="13"/>
    </w:p>
    <w:p w14:paraId="4CC4C8BC" w14:textId="1C98EAE0" w:rsidR="00234B5D" w:rsidRPr="00CB298B" w:rsidRDefault="00991F40" w:rsidP="00CD02A4">
      <w:pPr>
        <w:pStyle w:val="OREnormalny"/>
        <w:rPr>
          <w:color w:val="auto"/>
        </w:rPr>
      </w:pPr>
      <w:r w:rsidRPr="00CB298B">
        <w:rPr>
          <w:color w:val="auto"/>
        </w:rPr>
        <w:t xml:space="preserve">Pamiętając o wzajemnym uzupełnianiu się i przenikaniu kompetencji kluczowych, </w:t>
      </w:r>
      <w:r w:rsidRPr="00CB298B">
        <w:rPr>
          <w:b/>
          <w:color w:val="auto"/>
        </w:rPr>
        <w:t>można odszukać ich elementy w osiągnięciach, jakie przewidziano w podstawie</w:t>
      </w:r>
      <w:r w:rsidR="00B55BF7" w:rsidRPr="00CB298B">
        <w:rPr>
          <w:b/>
          <w:color w:val="auto"/>
        </w:rPr>
        <w:t xml:space="preserve"> </w:t>
      </w:r>
      <w:r w:rsidRPr="00CB298B">
        <w:rPr>
          <w:b/>
          <w:color w:val="auto"/>
        </w:rPr>
        <w:t>progr</w:t>
      </w:r>
      <w:r w:rsidRPr="00CB298B">
        <w:rPr>
          <w:b/>
          <w:color w:val="auto"/>
        </w:rPr>
        <w:t>a</w:t>
      </w:r>
      <w:r w:rsidRPr="00CB298B">
        <w:rPr>
          <w:b/>
          <w:color w:val="auto"/>
        </w:rPr>
        <w:t>mowej dla dziecka, które osiągnęło dojrzałość szkolną</w:t>
      </w:r>
      <w:r w:rsidRPr="00CB298B">
        <w:rPr>
          <w:color w:val="auto"/>
        </w:rPr>
        <w:t xml:space="preserve">. Poniższe </w:t>
      </w:r>
      <w:r w:rsidR="00A05C33" w:rsidRPr="00CB298B">
        <w:rPr>
          <w:color w:val="auto"/>
        </w:rPr>
        <w:t xml:space="preserve">przykładowe </w:t>
      </w:r>
      <w:r w:rsidRPr="00CB298B">
        <w:rPr>
          <w:color w:val="auto"/>
        </w:rPr>
        <w:t>z</w:t>
      </w:r>
      <w:r w:rsidRPr="00CB298B">
        <w:rPr>
          <w:color w:val="auto"/>
        </w:rPr>
        <w:t>e</w:t>
      </w:r>
      <w:r w:rsidRPr="00CB298B">
        <w:rPr>
          <w:color w:val="auto"/>
        </w:rPr>
        <w:t xml:space="preserve">stawienie odnosi się do </w:t>
      </w:r>
      <w:r w:rsidR="00DF3410" w:rsidRPr="00CB298B">
        <w:rPr>
          <w:color w:val="auto"/>
        </w:rPr>
        <w:t xml:space="preserve">wybranych </w:t>
      </w:r>
      <w:r w:rsidRPr="00CB298B">
        <w:rPr>
          <w:color w:val="auto"/>
        </w:rPr>
        <w:t xml:space="preserve">efektów w </w:t>
      </w:r>
      <w:r w:rsidRPr="00CB298B">
        <w:rPr>
          <w:b/>
          <w:color w:val="auto"/>
        </w:rPr>
        <w:t>obszarze rozwoju fizycznego</w:t>
      </w:r>
      <w:r w:rsidRPr="00CB298B">
        <w:rPr>
          <w:color w:val="auto"/>
        </w:rPr>
        <w:t xml:space="preserve"> (F), </w:t>
      </w:r>
      <w:r w:rsidRPr="00CB298B">
        <w:rPr>
          <w:b/>
          <w:color w:val="auto"/>
        </w:rPr>
        <w:t>em</w:t>
      </w:r>
      <w:r w:rsidRPr="00CB298B">
        <w:rPr>
          <w:b/>
          <w:color w:val="auto"/>
        </w:rPr>
        <w:t>o</w:t>
      </w:r>
      <w:r w:rsidRPr="00CB298B">
        <w:rPr>
          <w:b/>
          <w:color w:val="auto"/>
        </w:rPr>
        <w:t>cjonalnego</w:t>
      </w:r>
      <w:r w:rsidRPr="00CB298B">
        <w:rPr>
          <w:color w:val="auto"/>
        </w:rPr>
        <w:t xml:space="preserve"> (E), </w:t>
      </w:r>
      <w:r w:rsidRPr="00CB298B">
        <w:rPr>
          <w:b/>
          <w:color w:val="auto"/>
        </w:rPr>
        <w:t>społecznego</w:t>
      </w:r>
      <w:r w:rsidRPr="00CB298B">
        <w:rPr>
          <w:color w:val="auto"/>
        </w:rPr>
        <w:t xml:space="preserve"> (S) oraz </w:t>
      </w:r>
      <w:r w:rsidRPr="00CB298B">
        <w:rPr>
          <w:b/>
          <w:color w:val="auto"/>
        </w:rPr>
        <w:t xml:space="preserve">poznawczego </w:t>
      </w:r>
      <w:r w:rsidRPr="00CB298B">
        <w:rPr>
          <w:color w:val="auto"/>
        </w:rPr>
        <w:t>(P) – zachowana jest</w:t>
      </w:r>
      <w:r w:rsidR="009B1445" w:rsidRPr="00CB298B">
        <w:rPr>
          <w:color w:val="auto"/>
        </w:rPr>
        <w:t xml:space="preserve"> </w:t>
      </w:r>
      <w:r w:rsidRPr="00CB298B">
        <w:rPr>
          <w:color w:val="auto"/>
        </w:rPr>
        <w:t xml:space="preserve">numeracja </w:t>
      </w:r>
      <w:r w:rsidR="00A05C33" w:rsidRPr="00CB298B">
        <w:rPr>
          <w:color w:val="auto"/>
        </w:rPr>
        <w:t>osiągnięć</w:t>
      </w:r>
      <w:r w:rsidR="00234B5D" w:rsidRPr="00CB298B">
        <w:rPr>
          <w:color w:val="auto"/>
        </w:rPr>
        <w:t xml:space="preserve"> z podstawy programowej oraz kompetencji kluczowych z zalecenia UE (od I do VIII – por. rys. </w:t>
      </w:r>
      <w:r w:rsidR="00B81572" w:rsidRPr="00CB298B">
        <w:rPr>
          <w:color w:val="auto"/>
        </w:rPr>
        <w:t>1.</w:t>
      </w:r>
      <w:r w:rsidR="00234B5D" w:rsidRPr="00CB298B">
        <w:rPr>
          <w:color w:val="auto"/>
        </w:rPr>
        <w:t>)</w:t>
      </w:r>
      <w:r w:rsidR="00A05C33" w:rsidRPr="00CB298B">
        <w:rPr>
          <w:color w:val="auto"/>
        </w:rPr>
        <w:t>.</w:t>
      </w:r>
      <w:r w:rsidR="00412191" w:rsidRPr="00CB298B">
        <w:rPr>
          <w:color w:val="auto"/>
        </w:rPr>
        <w:t xml:space="preserve"> Koordynator procesu wspomagania lub trener może wykorzystać p</w:t>
      </w:r>
      <w:r w:rsidR="00412191" w:rsidRPr="00CB298B">
        <w:rPr>
          <w:color w:val="auto"/>
        </w:rPr>
        <w:t>o</w:t>
      </w:r>
      <w:r w:rsidR="00412191" w:rsidRPr="00CB298B">
        <w:rPr>
          <w:color w:val="auto"/>
        </w:rPr>
        <w:t xml:space="preserve">niższy materiał podczas </w:t>
      </w:r>
      <w:r w:rsidR="00341B7D" w:rsidRPr="00CB298B">
        <w:rPr>
          <w:color w:val="auto"/>
        </w:rPr>
        <w:t xml:space="preserve">spotkania z radą pedagogiczną lub </w:t>
      </w:r>
      <w:r w:rsidR="00412191" w:rsidRPr="00CB298B">
        <w:rPr>
          <w:color w:val="auto"/>
        </w:rPr>
        <w:t>warsztatów</w:t>
      </w:r>
      <w:r w:rsidR="00341B7D" w:rsidRPr="00CB298B">
        <w:rPr>
          <w:color w:val="auto"/>
        </w:rPr>
        <w:t xml:space="preserve"> </w:t>
      </w:r>
      <w:r w:rsidR="00341B7D" w:rsidRPr="00DA7CAC">
        <w:rPr>
          <w:color w:val="auto"/>
        </w:rPr>
        <w:t xml:space="preserve">(por. część </w:t>
      </w:r>
      <w:r w:rsidR="00E31BDA" w:rsidRPr="00DA7CAC">
        <w:rPr>
          <w:color w:val="auto"/>
        </w:rPr>
        <w:t>1.5</w:t>
      </w:r>
      <w:r w:rsidR="00341B7D" w:rsidRPr="00DA7CAC">
        <w:rPr>
          <w:color w:val="auto"/>
        </w:rPr>
        <w:t>)</w:t>
      </w:r>
      <w:r w:rsidR="00412191" w:rsidRPr="00DA7CAC">
        <w:rPr>
          <w:color w:val="auto"/>
        </w:rPr>
        <w:t>,</w:t>
      </w:r>
      <w:r w:rsidR="00412191" w:rsidRPr="00CB298B">
        <w:rPr>
          <w:color w:val="auto"/>
        </w:rPr>
        <w:t xml:space="preserve"> konsultacji indywidualnych i zespołowych, przy </w:t>
      </w:r>
      <w:r w:rsidR="0006083F" w:rsidRPr="00CB298B">
        <w:rPr>
          <w:color w:val="auto"/>
        </w:rPr>
        <w:t xml:space="preserve">tworzeniu </w:t>
      </w:r>
      <w:r w:rsidR="00412191" w:rsidRPr="00CB298B">
        <w:rPr>
          <w:color w:val="auto"/>
        </w:rPr>
        <w:t>narzędzi służących monitor</w:t>
      </w:r>
      <w:r w:rsidR="00412191" w:rsidRPr="00CB298B">
        <w:rPr>
          <w:color w:val="auto"/>
        </w:rPr>
        <w:t>o</w:t>
      </w:r>
      <w:r w:rsidR="00412191" w:rsidRPr="00CB298B">
        <w:rPr>
          <w:color w:val="auto"/>
        </w:rPr>
        <w:t xml:space="preserve">waniu lub ewaluacji procesu. </w:t>
      </w:r>
    </w:p>
    <w:p w14:paraId="1B732404" w14:textId="5984EA0E" w:rsidR="00B64B16" w:rsidRPr="00CB298B" w:rsidRDefault="00617BCA" w:rsidP="00617BCA">
      <w:pPr>
        <w:pStyle w:val="TabelaORE"/>
        <w:rPr>
          <w:color w:val="auto"/>
        </w:rPr>
      </w:pPr>
      <w:r w:rsidRPr="00CB298B">
        <w:rPr>
          <w:b/>
          <w:color w:val="auto"/>
        </w:rPr>
        <w:t xml:space="preserve">Tab. 1. </w:t>
      </w:r>
      <w:r w:rsidR="00004394">
        <w:rPr>
          <w:color w:val="auto"/>
        </w:rPr>
        <w:t>Fizyczny obszar rozwoju dziecka</w:t>
      </w:r>
    </w:p>
    <w:tbl>
      <w:tblPr>
        <w:tblStyle w:val="Tabela-Siatka"/>
        <w:tblW w:w="0" w:type="auto"/>
        <w:tblLook w:val="04A0" w:firstRow="1" w:lastRow="0" w:firstColumn="1" w:lastColumn="0" w:noHBand="0" w:noVBand="1"/>
      </w:tblPr>
      <w:tblGrid>
        <w:gridCol w:w="6343"/>
        <w:gridCol w:w="363"/>
        <w:gridCol w:w="363"/>
        <w:gridCol w:w="400"/>
        <w:gridCol w:w="424"/>
        <w:gridCol w:w="363"/>
        <w:gridCol w:w="424"/>
        <w:gridCol w:w="485"/>
        <w:gridCol w:w="547"/>
      </w:tblGrid>
      <w:tr w:rsidR="00CB298B" w:rsidRPr="00CB298B" w14:paraId="7679A6EB" w14:textId="77777777" w:rsidTr="00B64B16">
        <w:tc>
          <w:tcPr>
            <w:tcW w:w="0" w:type="auto"/>
            <w:vMerge w:val="restart"/>
            <w:shd w:val="clear" w:color="auto" w:fill="D9D9D9" w:themeFill="background1" w:themeFillShade="D9"/>
          </w:tcPr>
          <w:p w14:paraId="52C42215" w14:textId="53AE928A" w:rsidR="00B64B16" w:rsidRPr="00CB298B" w:rsidRDefault="00B64B16" w:rsidP="00F452AB">
            <w:pPr>
              <w:spacing w:before="120" w:after="120" w:line="240" w:lineRule="auto"/>
              <w:rPr>
                <w:rFonts w:ascii="Arial" w:hAnsi="Arial" w:cs="Arial"/>
                <w:b/>
              </w:rPr>
            </w:pPr>
            <w:r w:rsidRPr="00CB298B">
              <w:rPr>
                <w:rFonts w:ascii="Arial" w:hAnsi="Arial" w:cs="Arial"/>
                <w:b/>
              </w:rPr>
              <w:t>Dziecko przygotowane do podjęcia nauki w szkole:</w:t>
            </w:r>
          </w:p>
        </w:tc>
        <w:tc>
          <w:tcPr>
            <w:tcW w:w="0" w:type="auto"/>
            <w:gridSpan w:val="8"/>
            <w:shd w:val="clear" w:color="auto" w:fill="D9D9D9" w:themeFill="background1" w:themeFillShade="D9"/>
          </w:tcPr>
          <w:p w14:paraId="495C56C5"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Kompetencje kluczowe</w:t>
            </w:r>
          </w:p>
        </w:tc>
      </w:tr>
      <w:tr w:rsidR="00CB298B" w:rsidRPr="00CB298B" w14:paraId="3D878004" w14:textId="77777777" w:rsidTr="00B64B16">
        <w:tc>
          <w:tcPr>
            <w:tcW w:w="0" w:type="auto"/>
            <w:vMerge/>
            <w:shd w:val="clear" w:color="auto" w:fill="D9D9D9" w:themeFill="background1" w:themeFillShade="D9"/>
          </w:tcPr>
          <w:p w14:paraId="34058008" w14:textId="343AED4E" w:rsidR="00B64B16" w:rsidRPr="00CB298B" w:rsidRDefault="00B64B16" w:rsidP="00F452AB">
            <w:pPr>
              <w:spacing w:before="120" w:after="120" w:line="240" w:lineRule="auto"/>
              <w:rPr>
                <w:rFonts w:ascii="Arial" w:hAnsi="Arial" w:cs="Arial"/>
                <w:b/>
              </w:rPr>
            </w:pPr>
          </w:p>
        </w:tc>
        <w:tc>
          <w:tcPr>
            <w:tcW w:w="0" w:type="auto"/>
            <w:shd w:val="clear" w:color="auto" w:fill="D9D9D9" w:themeFill="background1" w:themeFillShade="D9"/>
          </w:tcPr>
          <w:p w14:paraId="520D73B8"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I</w:t>
            </w:r>
          </w:p>
        </w:tc>
        <w:tc>
          <w:tcPr>
            <w:tcW w:w="0" w:type="auto"/>
            <w:shd w:val="clear" w:color="auto" w:fill="D9D9D9" w:themeFill="background1" w:themeFillShade="D9"/>
          </w:tcPr>
          <w:p w14:paraId="691D3840"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II</w:t>
            </w:r>
          </w:p>
        </w:tc>
        <w:tc>
          <w:tcPr>
            <w:tcW w:w="0" w:type="auto"/>
            <w:shd w:val="clear" w:color="auto" w:fill="D9D9D9" w:themeFill="background1" w:themeFillShade="D9"/>
          </w:tcPr>
          <w:p w14:paraId="2103EA5C"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III</w:t>
            </w:r>
          </w:p>
        </w:tc>
        <w:tc>
          <w:tcPr>
            <w:tcW w:w="0" w:type="auto"/>
            <w:shd w:val="clear" w:color="auto" w:fill="D9D9D9" w:themeFill="background1" w:themeFillShade="D9"/>
          </w:tcPr>
          <w:p w14:paraId="2E428F9C"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IV</w:t>
            </w:r>
          </w:p>
        </w:tc>
        <w:tc>
          <w:tcPr>
            <w:tcW w:w="0" w:type="auto"/>
            <w:shd w:val="clear" w:color="auto" w:fill="D9D9D9" w:themeFill="background1" w:themeFillShade="D9"/>
          </w:tcPr>
          <w:p w14:paraId="4A8C1263"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V</w:t>
            </w:r>
          </w:p>
        </w:tc>
        <w:tc>
          <w:tcPr>
            <w:tcW w:w="0" w:type="auto"/>
            <w:shd w:val="clear" w:color="auto" w:fill="D9D9D9" w:themeFill="background1" w:themeFillShade="D9"/>
          </w:tcPr>
          <w:p w14:paraId="7AAA3B13"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VI</w:t>
            </w:r>
          </w:p>
        </w:tc>
        <w:tc>
          <w:tcPr>
            <w:tcW w:w="0" w:type="auto"/>
            <w:shd w:val="clear" w:color="auto" w:fill="D9D9D9" w:themeFill="background1" w:themeFillShade="D9"/>
          </w:tcPr>
          <w:p w14:paraId="6FA9434F"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VII</w:t>
            </w:r>
          </w:p>
        </w:tc>
        <w:tc>
          <w:tcPr>
            <w:tcW w:w="0" w:type="auto"/>
            <w:shd w:val="clear" w:color="auto" w:fill="D9D9D9" w:themeFill="background1" w:themeFillShade="D9"/>
          </w:tcPr>
          <w:p w14:paraId="4B880DD5" w14:textId="77777777" w:rsidR="00B64B16" w:rsidRPr="00CB298B" w:rsidRDefault="00B64B16" w:rsidP="00F452AB">
            <w:pPr>
              <w:spacing w:before="120" w:after="120" w:line="240" w:lineRule="auto"/>
              <w:rPr>
                <w:rFonts w:ascii="Arial" w:hAnsi="Arial" w:cs="Arial"/>
                <w:b/>
              </w:rPr>
            </w:pPr>
            <w:r w:rsidRPr="00CB298B">
              <w:rPr>
                <w:rFonts w:ascii="Arial" w:hAnsi="Arial" w:cs="Arial"/>
                <w:b/>
              </w:rPr>
              <w:t>VIII</w:t>
            </w:r>
          </w:p>
        </w:tc>
      </w:tr>
      <w:tr w:rsidR="00CB298B" w:rsidRPr="00CB298B" w14:paraId="5DCD5C2A" w14:textId="77777777" w:rsidTr="00B64B16">
        <w:tc>
          <w:tcPr>
            <w:tcW w:w="0" w:type="auto"/>
          </w:tcPr>
          <w:p w14:paraId="1246F8EA" w14:textId="4CB8A9A4" w:rsidR="00B64B16" w:rsidRPr="00CB298B" w:rsidRDefault="00B64B16" w:rsidP="00F452AB">
            <w:pPr>
              <w:spacing w:before="120" w:after="120" w:line="240" w:lineRule="auto"/>
              <w:rPr>
                <w:rFonts w:ascii="Arial" w:hAnsi="Arial" w:cs="Arial"/>
              </w:rPr>
            </w:pPr>
            <w:r w:rsidRPr="00CB298B">
              <w:rPr>
                <w:rFonts w:ascii="Arial" w:hAnsi="Arial" w:cs="Arial"/>
              </w:rPr>
              <w:t>3) spożywa posiłki z użyciem sztućców, nakrywa do stołu i</w:t>
            </w:r>
            <w:r w:rsidR="002A2224" w:rsidRPr="00CB298B">
              <w:rPr>
                <w:rFonts w:ascii="Arial" w:hAnsi="Arial" w:cs="Arial"/>
              </w:rPr>
              <w:t> </w:t>
            </w:r>
            <w:r w:rsidRPr="00CB298B">
              <w:rPr>
                <w:rFonts w:ascii="Arial" w:hAnsi="Arial" w:cs="Arial"/>
              </w:rPr>
              <w:t xml:space="preserve">sprząta po posiłku; </w:t>
            </w:r>
          </w:p>
        </w:tc>
        <w:tc>
          <w:tcPr>
            <w:tcW w:w="0" w:type="auto"/>
          </w:tcPr>
          <w:p w14:paraId="47C7EC38" w14:textId="77777777" w:rsidR="00B64B16" w:rsidRPr="00CB298B" w:rsidRDefault="00B64B16" w:rsidP="00F452AB">
            <w:pPr>
              <w:spacing w:before="120" w:after="120" w:line="240" w:lineRule="auto"/>
              <w:rPr>
                <w:rFonts w:ascii="Arial" w:hAnsi="Arial" w:cs="Arial"/>
              </w:rPr>
            </w:pPr>
          </w:p>
        </w:tc>
        <w:tc>
          <w:tcPr>
            <w:tcW w:w="0" w:type="auto"/>
          </w:tcPr>
          <w:p w14:paraId="5BBDF78F" w14:textId="77777777" w:rsidR="00B64B16" w:rsidRPr="00CB298B" w:rsidRDefault="00B64B16" w:rsidP="00F452AB">
            <w:pPr>
              <w:spacing w:before="120" w:after="120" w:line="240" w:lineRule="auto"/>
              <w:rPr>
                <w:rFonts w:ascii="Arial" w:hAnsi="Arial" w:cs="Arial"/>
              </w:rPr>
            </w:pPr>
          </w:p>
        </w:tc>
        <w:tc>
          <w:tcPr>
            <w:tcW w:w="0" w:type="auto"/>
          </w:tcPr>
          <w:p w14:paraId="21CF1346" w14:textId="77777777" w:rsidR="00B64B16" w:rsidRPr="00CB298B" w:rsidRDefault="00B64B16" w:rsidP="00F452AB">
            <w:pPr>
              <w:spacing w:before="120" w:after="120" w:line="240" w:lineRule="auto"/>
              <w:rPr>
                <w:rFonts w:ascii="Arial" w:hAnsi="Arial" w:cs="Arial"/>
              </w:rPr>
            </w:pPr>
          </w:p>
        </w:tc>
        <w:tc>
          <w:tcPr>
            <w:tcW w:w="0" w:type="auto"/>
          </w:tcPr>
          <w:p w14:paraId="2023349B" w14:textId="77777777" w:rsidR="00B64B16" w:rsidRPr="00CB298B" w:rsidRDefault="00B64B16" w:rsidP="00F452AB">
            <w:pPr>
              <w:spacing w:before="120" w:after="120" w:line="240" w:lineRule="auto"/>
              <w:rPr>
                <w:rFonts w:ascii="Arial" w:hAnsi="Arial" w:cs="Arial"/>
              </w:rPr>
            </w:pPr>
          </w:p>
        </w:tc>
        <w:tc>
          <w:tcPr>
            <w:tcW w:w="0" w:type="auto"/>
          </w:tcPr>
          <w:p w14:paraId="01A5DF6D" w14:textId="77777777" w:rsidR="00B64B16" w:rsidRPr="00CB298B" w:rsidRDefault="00B64B16" w:rsidP="00F452AB">
            <w:pPr>
              <w:spacing w:before="120" w:after="120" w:line="240" w:lineRule="auto"/>
              <w:rPr>
                <w:rFonts w:ascii="Arial" w:hAnsi="Arial" w:cs="Arial"/>
              </w:rPr>
            </w:pPr>
          </w:p>
        </w:tc>
        <w:tc>
          <w:tcPr>
            <w:tcW w:w="0" w:type="auto"/>
          </w:tcPr>
          <w:p w14:paraId="53790627"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64EDF0CA" w14:textId="77777777" w:rsidR="00B64B16" w:rsidRPr="00CB298B" w:rsidRDefault="00B64B16" w:rsidP="00F452AB">
            <w:pPr>
              <w:spacing w:before="120" w:after="120" w:line="240" w:lineRule="auto"/>
              <w:rPr>
                <w:rFonts w:ascii="Arial" w:hAnsi="Arial" w:cs="Arial"/>
              </w:rPr>
            </w:pPr>
          </w:p>
        </w:tc>
        <w:tc>
          <w:tcPr>
            <w:tcW w:w="0" w:type="auto"/>
          </w:tcPr>
          <w:p w14:paraId="173B6CE5" w14:textId="77777777" w:rsidR="00B64B16" w:rsidRPr="00CB298B" w:rsidRDefault="00B64B16" w:rsidP="00F452AB">
            <w:pPr>
              <w:spacing w:before="120" w:after="120" w:line="240" w:lineRule="auto"/>
              <w:rPr>
                <w:rFonts w:ascii="Arial" w:hAnsi="Arial" w:cs="Arial"/>
              </w:rPr>
            </w:pPr>
          </w:p>
        </w:tc>
      </w:tr>
      <w:tr w:rsidR="00CB298B" w:rsidRPr="00CB298B" w14:paraId="7F59BB39" w14:textId="77777777" w:rsidTr="00B64B16">
        <w:tc>
          <w:tcPr>
            <w:tcW w:w="0" w:type="auto"/>
          </w:tcPr>
          <w:p w14:paraId="2A55A255" w14:textId="77777777" w:rsidR="00B64B16" w:rsidRPr="00CB298B" w:rsidRDefault="00B64B16" w:rsidP="00F452AB">
            <w:pPr>
              <w:spacing w:before="120" w:after="120" w:line="240" w:lineRule="auto"/>
              <w:rPr>
                <w:rFonts w:ascii="Arial" w:hAnsi="Arial" w:cs="Arial"/>
              </w:rPr>
            </w:pPr>
            <w:r w:rsidRPr="00CB298B">
              <w:rPr>
                <w:rFonts w:ascii="Arial" w:hAnsi="Arial" w:cs="Arial"/>
              </w:rPr>
              <w:t xml:space="preserve">4) komunikuje potrzebę ruchu, odpoczynku itp.; </w:t>
            </w:r>
          </w:p>
        </w:tc>
        <w:tc>
          <w:tcPr>
            <w:tcW w:w="0" w:type="auto"/>
          </w:tcPr>
          <w:p w14:paraId="32416003"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110D115C" w14:textId="77777777" w:rsidR="00B64B16" w:rsidRPr="00CB298B" w:rsidRDefault="00B64B16" w:rsidP="00F452AB">
            <w:pPr>
              <w:spacing w:before="120" w:after="120" w:line="240" w:lineRule="auto"/>
              <w:rPr>
                <w:rFonts w:ascii="Arial" w:hAnsi="Arial" w:cs="Arial"/>
              </w:rPr>
            </w:pPr>
          </w:p>
        </w:tc>
        <w:tc>
          <w:tcPr>
            <w:tcW w:w="0" w:type="auto"/>
          </w:tcPr>
          <w:p w14:paraId="3D5FA7BA" w14:textId="77777777" w:rsidR="00B64B16" w:rsidRPr="00CB298B" w:rsidRDefault="00B64B16" w:rsidP="00F452AB">
            <w:pPr>
              <w:spacing w:before="120" w:after="120" w:line="240" w:lineRule="auto"/>
              <w:rPr>
                <w:rFonts w:ascii="Arial" w:hAnsi="Arial" w:cs="Arial"/>
              </w:rPr>
            </w:pPr>
          </w:p>
        </w:tc>
        <w:tc>
          <w:tcPr>
            <w:tcW w:w="0" w:type="auto"/>
          </w:tcPr>
          <w:p w14:paraId="19B251FB" w14:textId="77777777" w:rsidR="00B64B16" w:rsidRPr="00CB298B" w:rsidRDefault="00B64B16" w:rsidP="00F452AB">
            <w:pPr>
              <w:spacing w:before="120" w:after="120" w:line="240" w:lineRule="auto"/>
              <w:rPr>
                <w:rFonts w:ascii="Arial" w:hAnsi="Arial" w:cs="Arial"/>
              </w:rPr>
            </w:pPr>
          </w:p>
        </w:tc>
        <w:tc>
          <w:tcPr>
            <w:tcW w:w="0" w:type="auto"/>
          </w:tcPr>
          <w:p w14:paraId="68FFC1A1"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36B42737"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385127C5" w14:textId="77777777" w:rsidR="00B64B16" w:rsidRPr="00CB298B" w:rsidRDefault="00B64B16" w:rsidP="00F452AB">
            <w:pPr>
              <w:spacing w:before="120" w:after="120" w:line="240" w:lineRule="auto"/>
              <w:rPr>
                <w:rFonts w:ascii="Arial" w:hAnsi="Arial" w:cs="Arial"/>
              </w:rPr>
            </w:pPr>
          </w:p>
        </w:tc>
        <w:tc>
          <w:tcPr>
            <w:tcW w:w="0" w:type="auto"/>
          </w:tcPr>
          <w:p w14:paraId="1C6F92A6" w14:textId="77777777" w:rsidR="00B64B16" w:rsidRPr="00CB298B" w:rsidRDefault="00B64B16" w:rsidP="00F452AB">
            <w:pPr>
              <w:spacing w:before="120" w:after="120" w:line="240" w:lineRule="auto"/>
              <w:rPr>
                <w:rFonts w:ascii="Arial" w:hAnsi="Arial" w:cs="Arial"/>
              </w:rPr>
            </w:pPr>
          </w:p>
        </w:tc>
      </w:tr>
      <w:tr w:rsidR="00CB298B" w:rsidRPr="00CB298B" w14:paraId="161A6315" w14:textId="77777777" w:rsidTr="00B64B16">
        <w:tc>
          <w:tcPr>
            <w:tcW w:w="0" w:type="auto"/>
          </w:tcPr>
          <w:p w14:paraId="30708081" w14:textId="77777777" w:rsidR="00B64B16" w:rsidRPr="00CB298B" w:rsidRDefault="00B64B16" w:rsidP="00F452AB">
            <w:pPr>
              <w:spacing w:before="120" w:after="120" w:line="240" w:lineRule="auto"/>
              <w:rPr>
                <w:rFonts w:ascii="Arial" w:hAnsi="Arial" w:cs="Arial"/>
              </w:rPr>
            </w:pPr>
            <w:r w:rsidRPr="00CB298B">
              <w:rPr>
                <w:rFonts w:ascii="Arial" w:hAnsi="Arial" w:cs="Arial"/>
              </w:rPr>
              <w:t>5) uczestniczy w zabawach ruchowych, w tym rytmicznych, muzycznych, z przyborami lub bez nich;</w:t>
            </w:r>
          </w:p>
        </w:tc>
        <w:tc>
          <w:tcPr>
            <w:tcW w:w="0" w:type="auto"/>
          </w:tcPr>
          <w:p w14:paraId="66FEA602" w14:textId="77777777" w:rsidR="00B64B16" w:rsidRPr="00CB298B" w:rsidRDefault="00B64B16" w:rsidP="00F452AB">
            <w:pPr>
              <w:spacing w:before="120" w:after="120" w:line="240" w:lineRule="auto"/>
              <w:rPr>
                <w:rFonts w:ascii="Arial" w:hAnsi="Arial" w:cs="Arial"/>
              </w:rPr>
            </w:pPr>
          </w:p>
        </w:tc>
        <w:tc>
          <w:tcPr>
            <w:tcW w:w="0" w:type="auto"/>
          </w:tcPr>
          <w:p w14:paraId="52339010" w14:textId="77777777" w:rsidR="00B64B16" w:rsidRPr="00CB298B" w:rsidRDefault="00B64B16" w:rsidP="00F452AB">
            <w:pPr>
              <w:spacing w:before="120" w:after="120" w:line="240" w:lineRule="auto"/>
              <w:rPr>
                <w:rFonts w:ascii="Arial" w:hAnsi="Arial" w:cs="Arial"/>
              </w:rPr>
            </w:pPr>
          </w:p>
        </w:tc>
        <w:tc>
          <w:tcPr>
            <w:tcW w:w="0" w:type="auto"/>
          </w:tcPr>
          <w:p w14:paraId="1F2AA0E3"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416AED98" w14:textId="77777777" w:rsidR="00B64B16" w:rsidRPr="00CB298B" w:rsidRDefault="00B64B16" w:rsidP="00F452AB">
            <w:pPr>
              <w:spacing w:before="120" w:after="120" w:line="240" w:lineRule="auto"/>
              <w:rPr>
                <w:rFonts w:ascii="Arial" w:hAnsi="Arial" w:cs="Arial"/>
              </w:rPr>
            </w:pPr>
          </w:p>
        </w:tc>
        <w:tc>
          <w:tcPr>
            <w:tcW w:w="0" w:type="auto"/>
          </w:tcPr>
          <w:p w14:paraId="3E29C4D9" w14:textId="77777777" w:rsidR="00B64B16" w:rsidRPr="00CB298B" w:rsidRDefault="00B64B16" w:rsidP="00F452AB">
            <w:pPr>
              <w:spacing w:before="120" w:after="120" w:line="240" w:lineRule="auto"/>
              <w:rPr>
                <w:rFonts w:ascii="Arial" w:hAnsi="Arial" w:cs="Arial"/>
              </w:rPr>
            </w:pPr>
          </w:p>
        </w:tc>
        <w:tc>
          <w:tcPr>
            <w:tcW w:w="0" w:type="auto"/>
          </w:tcPr>
          <w:p w14:paraId="6371907F"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16C145E9" w14:textId="77777777" w:rsidR="00B64B16" w:rsidRPr="00CB298B" w:rsidRDefault="00B64B16" w:rsidP="00F452AB">
            <w:pPr>
              <w:spacing w:before="120" w:after="120" w:line="240" w:lineRule="auto"/>
              <w:rPr>
                <w:rFonts w:ascii="Arial" w:hAnsi="Arial" w:cs="Arial"/>
              </w:rPr>
            </w:pPr>
          </w:p>
        </w:tc>
        <w:tc>
          <w:tcPr>
            <w:tcW w:w="0" w:type="auto"/>
          </w:tcPr>
          <w:p w14:paraId="0FA3B318"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r>
      <w:tr w:rsidR="00CB298B" w:rsidRPr="00CB298B" w14:paraId="53A78FCB" w14:textId="77777777" w:rsidTr="00B64B16">
        <w:tc>
          <w:tcPr>
            <w:tcW w:w="0" w:type="auto"/>
          </w:tcPr>
          <w:p w14:paraId="0D57DB6C" w14:textId="77777777" w:rsidR="00B64B16" w:rsidRPr="00CB298B" w:rsidRDefault="00B64B16" w:rsidP="00F452AB">
            <w:pPr>
              <w:spacing w:before="120" w:after="120" w:line="240" w:lineRule="auto"/>
              <w:rPr>
                <w:rFonts w:ascii="Arial" w:hAnsi="Arial" w:cs="Arial"/>
              </w:rPr>
            </w:pPr>
            <w:r w:rsidRPr="00CB298B">
              <w:rPr>
                <w:rFonts w:ascii="Arial" w:hAnsi="Arial" w:cs="Arial"/>
              </w:rPr>
              <w:t>6) inicjuje zabawy konstrukcyjne, majsterkuje, buduje, wyk</w:t>
            </w:r>
            <w:r w:rsidRPr="00CB298B">
              <w:rPr>
                <w:rFonts w:ascii="Arial" w:hAnsi="Arial" w:cs="Arial"/>
              </w:rPr>
              <w:t>o</w:t>
            </w:r>
            <w:r w:rsidRPr="00CB298B">
              <w:rPr>
                <w:rFonts w:ascii="Arial" w:hAnsi="Arial" w:cs="Arial"/>
              </w:rPr>
              <w:t>rzystując zabawki, materiały użytkowe, w tym materiał natura</w:t>
            </w:r>
            <w:r w:rsidRPr="00CB298B">
              <w:rPr>
                <w:rFonts w:ascii="Arial" w:hAnsi="Arial" w:cs="Arial"/>
              </w:rPr>
              <w:t>l</w:t>
            </w:r>
            <w:r w:rsidRPr="00CB298B">
              <w:rPr>
                <w:rFonts w:ascii="Arial" w:hAnsi="Arial" w:cs="Arial"/>
              </w:rPr>
              <w:lastRenderedPageBreak/>
              <w:t xml:space="preserve">ny; </w:t>
            </w:r>
          </w:p>
        </w:tc>
        <w:tc>
          <w:tcPr>
            <w:tcW w:w="0" w:type="auto"/>
          </w:tcPr>
          <w:p w14:paraId="7E8979F3" w14:textId="77777777" w:rsidR="00B64B16" w:rsidRPr="00CB298B" w:rsidRDefault="00B64B16" w:rsidP="00F452AB">
            <w:pPr>
              <w:spacing w:before="120" w:after="120" w:line="240" w:lineRule="auto"/>
              <w:rPr>
                <w:rFonts w:ascii="Arial" w:hAnsi="Arial" w:cs="Arial"/>
              </w:rPr>
            </w:pPr>
          </w:p>
        </w:tc>
        <w:tc>
          <w:tcPr>
            <w:tcW w:w="0" w:type="auto"/>
          </w:tcPr>
          <w:p w14:paraId="7B18568F" w14:textId="77777777" w:rsidR="00B64B16" w:rsidRPr="00CB298B" w:rsidRDefault="00B64B16" w:rsidP="00F452AB">
            <w:pPr>
              <w:spacing w:before="120" w:after="120" w:line="240" w:lineRule="auto"/>
              <w:rPr>
                <w:rFonts w:ascii="Arial" w:hAnsi="Arial" w:cs="Arial"/>
              </w:rPr>
            </w:pPr>
          </w:p>
        </w:tc>
        <w:tc>
          <w:tcPr>
            <w:tcW w:w="0" w:type="auto"/>
          </w:tcPr>
          <w:p w14:paraId="6FBDB2BE"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5B7F1A88" w14:textId="77777777" w:rsidR="00B64B16" w:rsidRPr="00CB298B" w:rsidRDefault="00B64B16" w:rsidP="00F452AB">
            <w:pPr>
              <w:spacing w:before="120" w:after="120" w:line="240" w:lineRule="auto"/>
              <w:rPr>
                <w:rFonts w:ascii="Arial" w:hAnsi="Arial" w:cs="Arial"/>
              </w:rPr>
            </w:pPr>
          </w:p>
        </w:tc>
        <w:tc>
          <w:tcPr>
            <w:tcW w:w="0" w:type="auto"/>
          </w:tcPr>
          <w:p w14:paraId="3629C8D2" w14:textId="77777777" w:rsidR="00B64B16" w:rsidRPr="00CB298B" w:rsidRDefault="00B64B16" w:rsidP="00F452AB">
            <w:pPr>
              <w:spacing w:before="120" w:after="120" w:line="240" w:lineRule="auto"/>
              <w:rPr>
                <w:rFonts w:ascii="Arial" w:hAnsi="Arial" w:cs="Arial"/>
              </w:rPr>
            </w:pPr>
          </w:p>
        </w:tc>
        <w:tc>
          <w:tcPr>
            <w:tcW w:w="0" w:type="auto"/>
          </w:tcPr>
          <w:p w14:paraId="7C09EBF7" w14:textId="77777777" w:rsidR="00B64B16" w:rsidRPr="00CB298B" w:rsidRDefault="00B64B16" w:rsidP="00F452AB">
            <w:pPr>
              <w:spacing w:before="120" w:after="120" w:line="240" w:lineRule="auto"/>
              <w:rPr>
                <w:rFonts w:ascii="Arial" w:hAnsi="Arial" w:cs="Arial"/>
              </w:rPr>
            </w:pPr>
          </w:p>
        </w:tc>
        <w:tc>
          <w:tcPr>
            <w:tcW w:w="0" w:type="auto"/>
          </w:tcPr>
          <w:p w14:paraId="23AE4E1B"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70F72085" w14:textId="77777777" w:rsidR="00B64B16" w:rsidRPr="00CB298B" w:rsidRDefault="00B64B16" w:rsidP="00F452AB">
            <w:pPr>
              <w:spacing w:before="120" w:after="120" w:line="240" w:lineRule="auto"/>
              <w:rPr>
                <w:rFonts w:ascii="Arial" w:hAnsi="Arial" w:cs="Arial"/>
              </w:rPr>
            </w:pPr>
          </w:p>
        </w:tc>
      </w:tr>
      <w:tr w:rsidR="00CB298B" w:rsidRPr="00CB298B" w14:paraId="001D8785" w14:textId="77777777" w:rsidTr="00B64B16">
        <w:tc>
          <w:tcPr>
            <w:tcW w:w="0" w:type="auto"/>
          </w:tcPr>
          <w:p w14:paraId="5E4433CA" w14:textId="487C5EE2" w:rsidR="00B64B16" w:rsidRPr="00CB298B" w:rsidRDefault="00B64B16" w:rsidP="00F452AB">
            <w:pPr>
              <w:spacing w:before="120" w:after="120" w:line="240" w:lineRule="auto"/>
              <w:rPr>
                <w:rFonts w:ascii="Arial" w:hAnsi="Arial" w:cs="Arial"/>
              </w:rPr>
            </w:pPr>
            <w:r w:rsidRPr="00CB298B">
              <w:rPr>
                <w:rFonts w:ascii="Arial" w:hAnsi="Arial" w:cs="Arial"/>
              </w:rPr>
              <w:lastRenderedPageBreak/>
              <w:t xml:space="preserve">7) wykonuje czynności, takie jak: </w:t>
            </w:r>
            <w:r w:rsidR="002A2224" w:rsidRPr="00CB298B">
              <w:rPr>
                <w:rFonts w:ascii="Arial" w:hAnsi="Arial" w:cs="Arial"/>
              </w:rPr>
              <w:t>[</w:t>
            </w:r>
            <w:r w:rsidRPr="00CB298B">
              <w:rPr>
                <w:rFonts w:ascii="Arial" w:hAnsi="Arial" w:cs="Arial"/>
              </w:rPr>
              <w:t>…</w:t>
            </w:r>
            <w:r w:rsidR="002A2224" w:rsidRPr="00CB298B">
              <w:rPr>
                <w:rFonts w:ascii="Arial" w:hAnsi="Arial" w:cs="Arial"/>
              </w:rPr>
              <w:t>]</w:t>
            </w:r>
            <w:r w:rsidRPr="00CB298B">
              <w:rPr>
                <w:rFonts w:ascii="Arial" w:hAnsi="Arial" w:cs="Arial"/>
              </w:rPr>
              <w:t xml:space="preserve"> trzymanie małych przedmiotów z wykorzystaniem odpowiednio ukształtowanych chwytów dłoni, używa chwytu pisarskiego podczas rysowania, kreślenia i pierwszych prób pisania;</w:t>
            </w:r>
          </w:p>
        </w:tc>
        <w:tc>
          <w:tcPr>
            <w:tcW w:w="0" w:type="auto"/>
          </w:tcPr>
          <w:p w14:paraId="7983AC70"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4B7B3FA5"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524579A0" w14:textId="77777777" w:rsidR="00B64B16" w:rsidRPr="00CB298B" w:rsidRDefault="00B64B16" w:rsidP="00F452AB">
            <w:pPr>
              <w:spacing w:before="120" w:after="120" w:line="240" w:lineRule="auto"/>
              <w:rPr>
                <w:rFonts w:ascii="Arial" w:hAnsi="Arial" w:cs="Arial"/>
              </w:rPr>
            </w:pPr>
          </w:p>
        </w:tc>
        <w:tc>
          <w:tcPr>
            <w:tcW w:w="0" w:type="auto"/>
          </w:tcPr>
          <w:p w14:paraId="4E57E36A" w14:textId="77777777" w:rsidR="00B64B16" w:rsidRPr="00CB298B" w:rsidRDefault="00B64B16" w:rsidP="00F452AB">
            <w:pPr>
              <w:spacing w:before="120" w:after="120" w:line="240" w:lineRule="auto"/>
              <w:rPr>
                <w:rFonts w:ascii="Arial" w:hAnsi="Arial" w:cs="Arial"/>
              </w:rPr>
            </w:pPr>
          </w:p>
        </w:tc>
        <w:tc>
          <w:tcPr>
            <w:tcW w:w="0" w:type="auto"/>
          </w:tcPr>
          <w:p w14:paraId="1CBC2FC1"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7A80B535" w14:textId="77777777" w:rsidR="00B64B16" w:rsidRPr="00CB298B" w:rsidRDefault="00B64B16" w:rsidP="00F452AB">
            <w:pPr>
              <w:spacing w:before="120" w:after="120" w:line="240" w:lineRule="auto"/>
              <w:rPr>
                <w:rFonts w:ascii="Arial" w:hAnsi="Arial" w:cs="Arial"/>
              </w:rPr>
            </w:pPr>
          </w:p>
        </w:tc>
        <w:tc>
          <w:tcPr>
            <w:tcW w:w="0" w:type="auto"/>
          </w:tcPr>
          <w:p w14:paraId="36B4B800" w14:textId="77777777" w:rsidR="00B64B16" w:rsidRPr="00CB298B" w:rsidRDefault="00B64B16" w:rsidP="00F452AB">
            <w:pPr>
              <w:spacing w:before="120" w:after="120" w:line="240" w:lineRule="auto"/>
              <w:rPr>
                <w:rFonts w:ascii="Arial" w:hAnsi="Arial" w:cs="Arial"/>
              </w:rPr>
            </w:pPr>
          </w:p>
        </w:tc>
        <w:tc>
          <w:tcPr>
            <w:tcW w:w="0" w:type="auto"/>
          </w:tcPr>
          <w:p w14:paraId="4E03BAAE" w14:textId="77777777" w:rsidR="00B64B16" w:rsidRPr="00CB298B" w:rsidRDefault="00B64B16" w:rsidP="00F452AB">
            <w:pPr>
              <w:spacing w:before="120" w:after="120" w:line="240" w:lineRule="auto"/>
              <w:rPr>
                <w:rFonts w:ascii="Arial" w:hAnsi="Arial" w:cs="Arial"/>
              </w:rPr>
            </w:pPr>
          </w:p>
        </w:tc>
      </w:tr>
      <w:tr w:rsidR="00CB298B" w:rsidRPr="00CB298B" w14:paraId="5004BB94" w14:textId="77777777" w:rsidTr="00B64B16">
        <w:tc>
          <w:tcPr>
            <w:tcW w:w="0" w:type="auto"/>
          </w:tcPr>
          <w:p w14:paraId="07E4B8C9" w14:textId="77777777" w:rsidR="00B64B16" w:rsidRPr="00CB298B" w:rsidRDefault="00B64B16" w:rsidP="00F452AB">
            <w:pPr>
              <w:spacing w:before="120" w:after="120" w:line="240" w:lineRule="auto"/>
              <w:rPr>
                <w:rFonts w:ascii="Arial" w:hAnsi="Arial" w:cs="Arial"/>
              </w:rPr>
            </w:pPr>
            <w:r w:rsidRPr="00CB298B">
              <w:rPr>
                <w:rFonts w:ascii="Arial" w:hAnsi="Arial" w:cs="Arial"/>
              </w:rPr>
              <w:t>9) wykazuje sprawność ciała i koordynację w stopniu pozwal</w:t>
            </w:r>
            <w:r w:rsidRPr="00CB298B">
              <w:rPr>
                <w:rFonts w:ascii="Arial" w:hAnsi="Arial" w:cs="Arial"/>
              </w:rPr>
              <w:t>a</w:t>
            </w:r>
            <w:r w:rsidRPr="00CB298B">
              <w:rPr>
                <w:rFonts w:ascii="Arial" w:hAnsi="Arial" w:cs="Arial"/>
              </w:rPr>
              <w:t>jącym na rozpoczęcie systematycznej nauki czynności złoż</w:t>
            </w:r>
            <w:r w:rsidRPr="00CB298B">
              <w:rPr>
                <w:rFonts w:ascii="Arial" w:hAnsi="Arial" w:cs="Arial"/>
              </w:rPr>
              <w:t>o</w:t>
            </w:r>
            <w:r w:rsidRPr="00CB298B">
              <w:rPr>
                <w:rFonts w:ascii="Arial" w:hAnsi="Arial" w:cs="Arial"/>
              </w:rPr>
              <w:t xml:space="preserve">nych, takich jak czytanie i pisanie. </w:t>
            </w:r>
          </w:p>
        </w:tc>
        <w:tc>
          <w:tcPr>
            <w:tcW w:w="0" w:type="auto"/>
          </w:tcPr>
          <w:p w14:paraId="6C91A4BA"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2A695425"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25CDDF3E" w14:textId="77777777" w:rsidR="00B64B16" w:rsidRPr="00CB298B" w:rsidRDefault="00B64B16" w:rsidP="00F452AB">
            <w:pPr>
              <w:spacing w:before="120" w:after="120" w:line="240" w:lineRule="auto"/>
              <w:rPr>
                <w:rFonts w:ascii="Arial" w:hAnsi="Arial" w:cs="Arial"/>
              </w:rPr>
            </w:pPr>
          </w:p>
        </w:tc>
        <w:tc>
          <w:tcPr>
            <w:tcW w:w="0" w:type="auto"/>
          </w:tcPr>
          <w:p w14:paraId="65FA1228" w14:textId="77777777" w:rsidR="00B64B16" w:rsidRPr="00CB298B" w:rsidRDefault="00B64B16" w:rsidP="00F452AB">
            <w:pPr>
              <w:spacing w:before="120" w:after="120" w:line="240" w:lineRule="auto"/>
              <w:rPr>
                <w:rFonts w:ascii="Arial" w:hAnsi="Arial" w:cs="Arial"/>
              </w:rPr>
            </w:pPr>
          </w:p>
        </w:tc>
        <w:tc>
          <w:tcPr>
            <w:tcW w:w="0" w:type="auto"/>
          </w:tcPr>
          <w:p w14:paraId="4597710E" w14:textId="77777777" w:rsidR="00B64B16" w:rsidRPr="00CB298B" w:rsidRDefault="00B64B16" w:rsidP="00F452AB">
            <w:pPr>
              <w:spacing w:before="120" w:after="120" w:line="240" w:lineRule="auto"/>
              <w:rPr>
                <w:rFonts w:ascii="Arial" w:hAnsi="Arial" w:cs="Arial"/>
              </w:rPr>
            </w:pPr>
            <w:r w:rsidRPr="00CB298B">
              <w:rPr>
                <w:rFonts w:ascii="Arial" w:hAnsi="Arial" w:cs="Arial"/>
              </w:rPr>
              <w:t>X</w:t>
            </w:r>
          </w:p>
        </w:tc>
        <w:tc>
          <w:tcPr>
            <w:tcW w:w="0" w:type="auto"/>
          </w:tcPr>
          <w:p w14:paraId="5DD90ED6" w14:textId="77777777" w:rsidR="00B64B16" w:rsidRPr="00CB298B" w:rsidRDefault="00B64B16" w:rsidP="00F452AB">
            <w:pPr>
              <w:spacing w:before="120" w:after="120" w:line="240" w:lineRule="auto"/>
              <w:rPr>
                <w:rFonts w:ascii="Arial" w:hAnsi="Arial" w:cs="Arial"/>
              </w:rPr>
            </w:pPr>
          </w:p>
        </w:tc>
        <w:tc>
          <w:tcPr>
            <w:tcW w:w="0" w:type="auto"/>
          </w:tcPr>
          <w:p w14:paraId="6B1AFF08" w14:textId="77777777" w:rsidR="00B64B16" w:rsidRPr="00CB298B" w:rsidRDefault="00B64B16" w:rsidP="00F452AB">
            <w:pPr>
              <w:spacing w:before="120" w:after="120" w:line="240" w:lineRule="auto"/>
              <w:rPr>
                <w:rFonts w:ascii="Arial" w:hAnsi="Arial" w:cs="Arial"/>
              </w:rPr>
            </w:pPr>
          </w:p>
        </w:tc>
        <w:tc>
          <w:tcPr>
            <w:tcW w:w="0" w:type="auto"/>
          </w:tcPr>
          <w:p w14:paraId="05B6C734" w14:textId="77777777" w:rsidR="00B64B16" w:rsidRPr="00CB298B" w:rsidRDefault="00B64B16" w:rsidP="00F452AB">
            <w:pPr>
              <w:spacing w:before="120" w:after="120" w:line="240" w:lineRule="auto"/>
              <w:rPr>
                <w:rFonts w:ascii="Arial" w:hAnsi="Arial" w:cs="Arial"/>
              </w:rPr>
            </w:pPr>
          </w:p>
        </w:tc>
      </w:tr>
    </w:tbl>
    <w:p w14:paraId="44AA2EE2" w14:textId="2973E514" w:rsidR="00B64B16" w:rsidRPr="00CB298B" w:rsidRDefault="00617BCA" w:rsidP="00617BCA">
      <w:pPr>
        <w:pStyle w:val="TabelaORE"/>
        <w:rPr>
          <w:color w:val="auto"/>
        </w:rPr>
      </w:pPr>
      <w:r w:rsidRPr="00CB298B">
        <w:rPr>
          <w:b/>
          <w:color w:val="auto"/>
        </w:rPr>
        <w:t xml:space="preserve">Tab. 2. </w:t>
      </w:r>
      <w:r w:rsidRPr="00CB298B">
        <w:rPr>
          <w:color w:val="auto"/>
        </w:rPr>
        <w:t>Emo</w:t>
      </w:r>
      <w:r w:rsidR="00004394">
        <w:rPr>
          <w:color w:val="auto"/>
        </w:rPr>
        <w:t>cjonalny obszar rozwoju dziecka</w:t>
      </w:r>
    </w:p>
    <w:tbl>
      <w:tblPr>
        <w:tblStyle w:val="Tabela-Siatka"/>
        <w:tblW w:w="0" w:type="auto"/>
        <w:tblLook w:val="04A0" w:firstRow="1" w:lastRow="0" w:firstColumn="1" w:lastColumn="0" w:noHBand="0" w:noVBand="1"/>
      </w:tblPr>
      <w:tblGrid>
        <w:gridCol w:w="6367"/>
        <w:gridCol w:w="363"/>
        <w:gridCol w:w="339"/>
        <w:gridCol w:w="400"/>
        <w:gridCol w:w="424"/>
        <w:gridCol w:w="363"/>
        <w:gridCol w:w="424"/>
        <w:gridCol w:w="485"/>
        <w:gridCol w:w="547"/>
      </w:tblGrid>
      <w:tr w:rsidR="00CB298B" w:rsidRPr="00CB298B" w14:paraId="0974833D" w14:textId="77777777" w:rsidTr="00C45080">
        <w:tc>
          <w:tcPr>
            <w:tcW w:w="0" w:type="auto"/>
            <w:vMerge w:val="restart"/>
            <w:shd w:val="clear" w:color="auto" w:fill="D9D9D9" w:themeFill="background1" w:themeFillShade="D9"/>
          </w:tcPr>
          <w:p w14:paraId="7557D644" w14:textId="2A5CA110" w:rsidR="004914B4" w:rsidRPr="00CB298B" w:rsidRDefault="004914B4" w:rsidP="009524C2">
            <w:pPr>
              <w:spacing w:before="120" w:after="120" w:line="240" w:lineRule="auto"/>
              <w:rPr>
                <w:rFonts w:ascii="Arial" w:hAnsi="Arial" w:cs="Arial"/>
                <w:b/>
              </w:rPr>
            </w:pPr>
            <w:r w:rsidRPr="00CB298B">
              <w:rPr>
                <w:rFonts w:ascii="Arial" w:hAnsi="Arial" w:cs="Arial"/>
                <w:b/>
              </w:rPr>
              <w:t>Dziecko przygotowane do podjęcia nauki w szkole:</w:t>
            </w:r>
          </w:p>
        </w:tc>
        <w:tc>
          <w:tcPr>
            <w:tcW w:w="0" w:type="auto"/>
            <w:gridSpan w:val="8"/>
            <w:shd w:val="clear" w:color="auto" w:fill="D9D9D9" w:themeFill="background1" w:themeFillShade="D9"/>
          </w:tcPr>
          <w:p w14:paraId="45C3F400"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Kompetencje kluczowe</w:t>
            </w:r>
          </w:p>
        </w:tc>
      </w:tr>
      <w:tr w:rsidR="00CB298B" w:rsidRPr="00CB298B" w14:paraId="3FF70576" w14:textId="77777777" w:rsidTr="00C45080">
        <w:tc>
          <w:tcPr>
            <w:tcW w:w="0" w:type="auto"/>
            <w:vMerge/>
            <w:shd w:val="clear" w:color="auto" w:fill="D9D9D9" w:themeFill="background1" w:themeFillShade="D9"/>
          </w:tcPr>
          <w:p w14:paraId="55DB6977" w14:textId="32636669" w:rsidR="004914B4" w:rsidRPr="00CB298B" w:rsidRDefault="004914B4" w:rsidP="009524C2">
            <w:pPr>
              <w:spacing w:before="120" w:after="120" w:line="240" w:lineRule="auto"/>
              <w:rPr>
                <w:rFonts w:ascii="Arial" w:hAnsi="Arial" w:cs="Arial"/>
                <w:b/>
              </w:rPr>
            </w:pPr>
          </w:p>
        </w:tc>
        <w:tc>
          <w:tcPr>
            <w:tcW w:w="0" w:type="auto"/>
            <w:shd w:val="clear" w:color="auto" w:fill="D9D9D9" w:themeFill="background1" w:themeFillShade="D9"/>
          </w:tcPr>
          <w:p w14:paraId="5D69DDCF"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w:t>
            </w:r>
          </w:p>
        </w:tc>
        <w:tc>
          <w:tcPr>
            <w:tcW w:w="0" w:type="auto"/>
            <w:shd w:val="clear" w:color="auto" w:fill="D9D9D9" w:themeFill="background1" w:themeFillShade="D9"/>
          </w:tcPr>
          <w:p w14:paraId="416F3766"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II</w:t>
            </w:r>
          </w:p>
        </w:tc>
        <w:tc>
          <w:tcPr>
            <w:tcW w:w="0" w:type="auto"/>
            <w:shd w:val="clear" w:color="auto" w:fill="D9D9D9" w:themeFill="background1" w:themeFillShade="D9"/>
          </w:tcPr>
          <w:p w14:paraId="62AD1ECB"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III</w:t>
            </w:r>
          </w:p>
        </w:tc>
        <w:tc>
          <w:tcPr>
            <w:tcW w:w="0" w:type="auto"/>
            <w:shd w:val="clear" w:color="auto" w:fill="D9D9D9" w:themeFill="background1" w:themeFillShade="D9"/>
          </w:tcPr>
          <w:p w14:paraId="26832A50"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IV</w:t>
            </w:r>
          </w:p>
        </w:tc>
        <w:tc>
          <w:tcPr>
            <w:tcW w:w="0" w:type="auto"/>
            <w:shd w:val="clear" w:color="auto" w:fill="D9D9D9" w:themeFill="background1" w:themeFillShade="D9"/>
          </w:tcPr>
          <w:p w14:paraId="10FB0D5E"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w:t>
            </w:r>
          </w:p>
        </w:tc>
        <w:tc>
          <w:tcPr>
            <w:tcW w:w="0" w:type="auto"/>
            <w:shd w:val="clear" w:color="auto" w:fill="D9D9D9" w:themeFill="background1" w:themeFillShade="D9"/>
          </w:tcPr>
          <w:p w14:paraId="0A3C7B82"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w:t>
            </w:r>
          </w:p>
        </w:tc>
        <w:tc>
          <w:tcPr>
            <w:tcW w:w="0" w:type="auto"/>
            <w:shd w:val="clear" w:color="auto" w:fill="D9D9D9" w:themeFill="background1" w:themeFillShade="D9"/>
          </w:tcPr>
          <w:p w14:paraId="4D5AF215"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VII</w:t>
            </w:r>
          </w:p>
        </w:tc>
        <w:tc>
          <w:tcPr>
            <w:tcW w:w="0" w:type="auto"/>
            <w:shd w:val="clear" w:color="auto" w:fill="D9D9D9" w:themeFill="background1" w:themeFillShade="D9"/>
          </w:tcPr>
          <w:p w14:paraId="3505F0E3"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VIII</w:t>
            </w:r>
          </w:p>
        </w:tc>
      </w:tr>
      <w:tr w:rsidR="00CB298B" w:rsidRPr="00CB298B" w14:paraId="6AB472E4" w14:textId="77777777" w:rsidTr="00C45080">
        <w:tc>
          <w:tcPr>
            <w:tcW w:w="0" w:type="auto"/>
          </w:tcPr>
          <w:p w14:paraId="02996746" w14:textId="77777777" w:rsidR="00C45080" w:rsidRPr="00CB298B" w:rsidRDefault="00C45080" w:rsidP="009524C2">
            <w:pPr>
              <w:spacing w:before="120" w:after="120" w:line="240" w:lineRule="auto"/>
              <w:rPr>
                <w:rFonts w:ascii="Arial" w:hAnsi="Arial" w:cs="Arial"/>
              </w:rPr>
            </w:pPr>
            <w:r w:rsidRPr="00CB298B">
              <w:rPr>
                <w:rFonts w:ascii="Arial" w:hAnsi="Arial" w:cs="Arial"/>
              </w:rPr>
              <w:t xml:space="preserve">1) rozpoznaje i nazywa podstawowe emocje, próbuje radzić sobie z ich przeżywaniem; </w:t>
            </w:r>
          </w:p>
        </w:tc>
        <w:tc>
          <w:tcPr>
            <w:tcW w:w="0" w:type="auto"/>
          </w:tcPr>
          <w:p w14:paraId="521B8F04"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064A7B34" w14:textId="77777777" w:rsidR="00C45080" w:rsidRPr="00CB298B" w:rsidRDefault="00C45080" w:rsidP="009524C2">
            <w:pPr>
              <w:spacing w:before="120" w:after="120" w:line="240" w:lineRule="auto"/>
              <w:rPr>
                <w:rFonts w:ascii="Arial" w:hAnsi="Arial" w:cs="Arial"/>
              </w:rPr>
            </w:pPr>
          </w:p>
        </w:tc>
        <w:tc>
          <w:tcPr>
            <w:tcW w:w="0" w:type="auto"/>
          </w:tcPr>
          <w:p w14:paraId="72652FD6" w14:textId="77777777" w:rsidR="00C45080" w:rsidRPr="00CB298B" w:rsidRDefault="00C45080" w:rsidP="009524C2">
            <w:pPr>
              <w:spacing w:before="120" w:after="120" w:line="240" w:lineRule="auto"/>
              <w:rPr>
                <w:rFonts w:ascii="Arial" w:hAnsi="Arial" w:cs="Arial"/>
              </w:rPr>
            </w:pPr>
          </w:p>
        </w:tc>
        <w:tc>
          <w:tcPr>
            <w:tcW w:w="0" w:type="auto"/>
          </w:tcPr>
          <w:p w14:paraId="2EE91C8E" w14:textId="77777777" w:rsidR="00C45080" w:rsidRPr="00CB298B" w:rsidRDefault="00C45080" w:rsidP="009524C2">
            <w:pPr>
              <w:keepNext/>
              <w:keepLines/>
              <w:spacing w:before="120" w:after="120" w:line="240" w:lineRule="auto"/>
              <w:outlineLvl w:val="5"/>
              <w:rPr>
                <w:rFonts w:ascii="Arial" w:hAnsi="Arial" w:cs="Arial"/>
              </w:rPr>
            </w:pPr>
          </w:p>
        </w:tc>
        <w:tc>
          <w:tcPr>
            <w:tcW w:w="0" w:type="auto"/>
          </w:tcPr>
          <w:p w14:paraId="3FF93825" w14:textId="77777777" w:rsidR="00C45080" w:rsidRPr="00CB298B" w:rsidRDefault="00C45080" w:rsidP="009524C2">
            <w:pPr>
              <w:spacing w:before="120" w:after="120" w:line="240" w:lineRule="auto"/>
              <w:rPr>
                <w:rFonts w:ascii="Arial" w:hAnsi="Arial" w:cs="Arial"/>
              </w:rPr>
            </w:pPr>
          </w:p>
        </w:tc>
        <w:tc>
          <w:tcPr>
            <w:tcW w:w="0" w:type="auto"/>
          </w:tcPr>
          <w:p w14:paraId="56EBC4FF"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DF15782" w14:textId="77777777" w:rsidR="00C45080" w:rsidRPr="00CB298B" w:rsidRDefault="00C45080" w:rsidP="009524C2">
            <w:pPr>
              <w:spacing w:before="120" w:after="120" w:line="240" w:lineRule="auto"/>
              <w:rPr>
                <w:rFonts w:ascii="Arial" w:hAnsi="Arial" w:cs="Arial"/>
              </w:rPr>
            </w:pPr>
          </w:p>
        </w:tc>
        <w:tc>
          <w:tcPr>
            <w:tcW w:w="0" w:type="auto"/>
          </w:tcPr>
          <w:p w14:paraId="1EB6ED25" w14:textId="77777777" w:rsidR="00C45080" w:rsidRPr="00CB298B" w:rsidRDefault="00C45080" w:rsidP="009524C2">
            <w:pPr>
              <w:spacing w:before="120" w:after="120" w:line="240" w:lineRule="auto"/>
              <w:rPr>
                <w:rFonts w:ascii="Arial" w:hAnsi="Arial" w:cs="Arial"/>
              </w:rPr>
            </w:pPr>
          </w:p>
        </w:tc>
      </w:tr>
      <w:tr w:rsidR="00CB298B" w:rsidRPr="00CB298B" w14:paraId="0890E82C" w14:textId="77777777" w:rsidTr="00C45080">
        <w:tc>
          <w:tcPr>
            <w:tcW w:w="0" w:type="auto"/>
          </w:tcPr>
          <w:p w14:paraId="7E4D7C66" w14:textId="77777777" w:rsidR="00C45080" w:rsidRPr="00CB298B" w:rsidRDefault="00C45080" w:rsidP="009524C2">
            <w:pPr>
              <w:spacing w:before="120" w:after="120" w:line="240" w:lineRule="auto"/>
              <w:rPr>
                <w:rFonts w:ascii="Arial" w:hAnsi="Arial" w:cs="Arial"/>
              </w:rPr>
            </w:pPr>
            <w:r w:rsidRPr="00CB298B">
              <w:rPr>
                <w:rFonts w:ascii="Arial" w:hAnsi="Arial" w:cs="Arial"/>
              </w:rPr>
              <w:t>8) zauważa, że nie wszystkie przeżywane emocje i uczucia mogą być podstawą do podejmowania natychmiastowego działania, panuje nad nieprzyjemną emocją, np. podczas cz</w:t>
            </w:r>
            <w:r w:rsidRPr="00CB298B">
              <w:rPr>
                <w:rFonts w:ascii="Arial" w:hAnsi="Arial" w:cs="Arial"/>
              </w:rPr>
              <w:t>e</w:t>
            </w:r>
            <w:r w:rsidRPr="00CB298B">
              <w:rPr>
                <w:rFonts w:ascii="Arial" w:hAnsi="Arial" w:cs="Arial"/>
              </w:rPr>
              <w:t xml:space="preserve">kania na własną kolej w zabawie lub innej sytuacji; </w:t>
            </w:r>
          </w:p>
        </w:tc>
        <w:tc>
          <w:tcPr>
            <w:tcW w:w="0" w:type="auto"/>
          </w:tcPr>
          <w:p w14:paraId="7DAA41EC" w14:textId="77777777" w:rsidR="00C45080" w:rsidRPr="00CB298B" w:rsidRDefault="00C45080" w:rsidP="009524C2">
            <w:pPr>
              <w:spacing w:before="120" w:after="120" w:line="240" w:lineRule="auto"/>
              <w:rPr>
                <w:rFonts w:ascii="Arial" w:hAnsi="Arial" w:cs="Arial"/>
              </w:rPr>
            </w:pPr>
          </w:p>
        </w:tc>
        <w:tc>
          <w:tcPr>
            <w:tcW w:w="0" w:type="auto"/>
          </w:tcPr>
          <w:p w14:paraId="07AFF818" w14:textId="77777777" w:rsidR="00C45080" w:rsidRPr="00CB298B" w:rsidRDefault="00C45080" w:rsidP="009524C2">
            <w:pPr>
              <w:spacing w:before="120" w:after="120" w:line="240" w:lineRule="auto"/>
              <w:rPr>
                <w:rFonts w:ascii="Arial" w:hAnsi="Arial" w:cs="Arial"/>
              </w:rPr>
            </w:pPr>
          </w:p>
        </w:tc>
        <w:tc>
          <w:tcPr>
            <w:tcW w:w="0" w:type="auto"/>
          </w:tcPr>
          <w:p w14:paraId="04CD5FDA" w14:textId="77777777" w:rsidR="00C45080" w:rsidRPr="00CB298B" w:rsidRDefault="00C45080" w:rsidP="009524C2">
            <w:pPr>
              <w:spacing w:before="120" w:after="120" w:line="240" w:lineRule="auto"/>
              <w:rPr>
                <w:rFonts w:ascii="Arial" w:hAnsi="Arial" w:cs="Arial"/>
              </w:rPr>
            </w:pPr>
          </w:p>
        </w:tc>
        <w:tc>
          <w:tcPr>
            <w:tcW w:w="0" w:type="auto"/>
          </w:tcPr>
          <w:p w14:paraId="55E2EB56" w14:textId="77777777" w:rsidR="00C45080" w:rsidRPr="00CB298B" w:rsidRDefault="00C45080" w:rsidP="009524C2">
            <w:pPr>
              <w:spacing w:before="120" w:after="120" w:line="240" w:lineRule="auto"/>
              <w:rPr>
                <w:rFonts w:ascii="Arial" w:hAnsi="Arial" w:cs="Arial"/>
              </w:rPr>
            </w:pPr>
          </w:p>
        </w:tc>
        <w:tc>
          <w:tcPr>
            <w:tcW w:w="0" w:type="auto"/>
          </w:tcPr>
          <w:p w14:paraId="7D6B2478" w14:textId="77777777" w:rsidR="00C45080" w:rsidRPr="00CB298B" w:rsidRDefault="00C45080" w:rsidP="009524C2">
            <w:pPr>
              <w:spacing w:before="120" w:after="120" w:line="240" w:lineRule="auto"/>
              <w:rPr>
                <w:rFonts w:ascii="Arial" w:hAnsi="Arial" w:cs="Arial"/>
              </w:rPr>
            </w:pPr>
          </w:p>
        </w:tc>
        <w:tc>
          <w:tcPr>
            <w:tcW w:w="0" w:type="auto"/>
          </w:tcPr>
          <w:p w14:paraId="126314D2"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7E226E1D" w14:textId="77777777" w:rsidR="00C45080" w:rsidRPr="00CB298B" w:rsidRDefault="00C45080" w:rsidP="009524C2">
            <w:pPr>
              <w:spacing w:before="120" w:after="120" w:line="240" w:lineRule="auto"/>
              <w:rPr>
                <w:rFonts w:ascii="Arial" w:hAnsi="Arial" w:cs="Arial"/>
              </w:rPr>
            </w:pPr>
          </w:p>
        </w:tc>
        <w:tc>
          <w:tcPr>
            <w:tcW w:w="0" w:type="auto"/>
          </w:tcPr>
          <w:p w14:paraId="09E746B9" w14:textId="77777777" w:rsidR="00C45080" w:rsidRPr="00CB298B" w:rsidRDefault="00C45080" w:rsidP="009524C2">
            <w:pPr>
              <w:spacing w:before="120" w:after="120" w:line="240" w:lineRule="auto"/>
              <w:rPr>
                <w:rFonts w:ascii="Arial" w:hAnsi="Arial" w:cs="Arial"/>
              </w:rPr>
            </w:pPr>
          </w:p>
        </w:tc>
      </w:tr>
      <w:tr w:rsidR="00CB298B" w:rsidRPr="00CB298B" w14:paraId="16AAFFAD" w14:textId="77777777" w:rsidTr="00C45080">
        <w:tc>
          <w:tcPr>
            <w:tcW w:w="0" w:type="auto"/>
          </w:tcPr>
          <w:p w14:paraId="7D8768E7" w14:textId="77777777" w:rsidR="00C45080" w:rsidRPr="00CB298B" w:rsidRDefault="00C45080" w:rsidP="009524C2">
            <w:pPr>
              <w:spacing w:before="120" w:after="120" w:line="240" w:lineRule="auto"/>
              <w:rPr>
                <w:rFonts w:ascii="Arial" w:hAnsi="Arial" w:cs="Arial"/>
              </w:rPr>
            </w:pPr>
            <w:r w:rsidRPr="00CB298B">
              <w:rPr>
                <w:rFonts w:ascii="Arial" w:hAnsi="Arial" w:cs="Arial"/>
              </w:rPr>
              <w:t xml:space="preserve">10) dostrzega, że zwierzęta posiadają zdolność odczuwania, przejawia w stosunku do nich życzliwość i troskę; </w:t>
            </w:r>
          </w:p>
        </w:tc>
        <w:tc>
          <w:tcPr>
            <w:tcW w:w="0" w:type="auto"/>
          </w:tcPr>
          <w:p w14:paraId="4ED067B1" w14:textId="77777777" w:rsidR="00C45080" w:rsidRPr="00CB298B" w:rsidRDefault="00C45080" w:rsidP="009524C2">
            <w:pPr>
              <w:spacing w:before="120" w:after="120" w:line="240" w:lineRule="auto"/>
              <w:rPr>
                <w:rFonts w:ascii="Arial" w:hAnsi="Arial" w:cs="Arial"/>
              </w:rPr>
            </w:pPr>
          </w:p>
        </w:tc>
        <w:tc>
          <w:tcPr>
            <w:tcW w:w="0" w:type="auto"/>
          </w:tcPr>
          <w:p w14:paraId="2C26E238" w14:textId="77777777" w:rsidR="00C45080" w:rsidRPr="00CB298B" w:rsidRDefault="00C45080" w:rsidP="009524C2">
            <w:pPr>
              <w:spacing w:before="120" w:after="120" w:line="240" w:lineRule="auto"/>
              <w:rPr>
                <w:rFonts w:ascii="Arial" w:hAnsi="Arial" w:cs="Arial"/>
              </w:rPr>
            </w:pPr>
          </w:p>
        </w:tc>
        <w:tc>
          <w:tcPr>
            <w:tcW w:w="0" w:type="auto"/>
          </w:tcPr>
          <w:p w14:paraId="6AC14DEA" w14:textId="77777777" w:rsidR="00C45080" w:rsidRPr="00CB298B" w:rsidRDefault="00C45080" w:rsidP="009524C2">
            <w:pPr>
              <w:spacing w:before="120" w:after="120" w:line="240" w:lineRule="auto"/>
              <w:rPr>
                <w:rFonts w:ascii="Arial" w:hAnsi="Arial" w:cs="Arial"/>
              </w:rPr>
            </w:pPr>
          </w:p>
        </w:tc>
        <w:tc>
          <w:tcPr>
            <w:tcW w:w="0" w:type="auto"/>
          </w:tcPr>
          <w:p w14:paraId="14D70677" w14:textId="77777777" w:rsidR="00C45080" w:rsidRPr="00CB298B" w:rsidRDefault="00C45080" w:rsidP="009524C2">
            <w:pPr>
              <w:spacing w:before="120" w:after="120" w:line="240" w:lineRule="auto"/>
              <w:rPr>
                <w:rFonts w:ascii="Arial" w:hAnsi="Arial" w:cs="Arial"/>
              </w:rPr>
            </w:pPr>
          </w:p>
        </w:tc>
        <w:tc>
          <w:tcPr>
            <w:tcW w:w="0" w:type="auto"/>
          </w:tcPr>
          <w:p w14:paraId="181FD1C2" w14:textId="77777777" w:rsidR="00C45080" w:rsidRPr="00CB298B" w:rsidRDefault="00C45080" w:rsidP="009524C2">
            <w:pPr>
              <w:spacing w:before="120" w:after="120" w:line="240" w:lineRule="auto"/>
              <w:rPr>
                <w:rFonts w:ascii="Arial" w:hAnsi="Arial" w:cs="Arial"/>
              </w:rPr>
            </w:pPr>
          </w:p>
        </w:tc>
        <w:tc>
          <w:tcPr>
            <w:tcW w:w="0" w:type="auto"/>
          </w:tcPr>
          <w:p w14:paraId="17BEC0BE"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0BF4F485"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4F554E55" w14:textId="77777777" w:rsidR="00C45080" w:rsidRPr="00CB298B" w:rsidRDefault="00C45080" w:rsidP="009524C2">
            <w:pPr>
              <w:spacing w:before="120" w:after="120" w:line="240" w:lineRule="auto"/>
              <w:rPr>
                <w:rFonts w:ascii="Arial" w:hAnsi="Arial" w:cs="Arial"/>
              </w:rPr>
            </w:pPr>
          </w:p>
        </w:tc>
      </w:tr>
      <w:tr w:rsidR="00CB298B" w:rsidRPr="00CB298B" w14:paraId="3DDF9949" w14:textId="77777777" w:rsidTr="00C45080">
        <w:tc>
          <w:tcPr>
            <w:tcW w:w="0" w:type="auto"/>
          </w:tcPr>
          <w:p w14:paraId="391F5FCC" w14:textId="77777777" w:rsidR="00C45080" w:rsidRPr="00CB298B" w:rsidRDefault="00C45080" w:rsidP="009524C2">
            <w:pPr>
              <w:spacing w:before="120" w:after="120" w:line="240" w:lineRule="auto"/>
              <w:rPr>
                <w:rFonts w:ascii="Arial" w:hAnsi="Arial" w:cs="Arial"/>
              </w:rPr>
            </w:pPr>
            <w:r w:rsidRPr="00CB298B">
              <w:rPr>
                <w:rFonts w:ascii="Arial" w:hAnsi="Arial" w:cs="Arial"/>
              </w:rPr>
              <w:t xml:space="preserve">11) dostrzega emocjonalną wartość otoczenia przyrodniczego jako źródła satysfakcji estetycznej. </w:t>
            </w:r>
          </w:p>
        </w:tc>
        <w:tc>
          <w:tcPr>
            <w:tcW w:w="0" w:type="auto"/>
          </w:tcPr>
          <w:p w14:paraId="03AAE7AF" w14:textId="77777777" w:rsidR="00C45080" w:rsidRPr="00CB298B" w:rsidRDefault="00C45080" w:rsidP="009524C2">
            <w:pPr>
              <w:spacing w:before="120" w:after="120" w:line="240" w:lineRule="auto"/>
              <w:rPr>
                <w:rFonts w:ascii="Arial" w:hAnsi="Arial" w:cs="Arial"/>
              </w:rPr>
            </w:pPr>
          </w:p>
        </w:tc>
        <w:tc>
          <w:tcPr>
            <w:tcW w:w="0" w:type="auto"/>
          </w:tcPr>
          <w:p w14:paraId="4E86DE7E" w14:textId="77777777" w:rsidR="00C45080" w:rsidRPr="00CB298B" w:rsidRDefault="00C45080" w:rsidP="009524C2">
            <w:pPr>
              <w:spacing w:before="120" w:after="120" w:line="240" w:lineRule="auto"/>
              <w:rPr>
                <w:rFonts w:ascii="Arial" w:hAnsi="Arial" w:cs="Arial"/>
              </w:rPr>
            </w:pPr>
          </w:p>
        </w:tc>
        <w:tc>
          <w:tcPr>
            <w:tcW w:w="0" w:type="auto"/>
          </w:tcPr>
          <w:p w14:paraId="27127146" w14:textId="77777777" w:rsidR="00C45080" w:rsidRPr="00CB298B" w:rsidRDefault="00C45080" w:rsidP="009524C2">
            <w:pPr>
              <w:spacing w:before="120" w:after="120" w:line="240" w:lineRule="auto"/>
              <w:rPr>
                <w:rFonts w:ascii="Arial" w:hAnsi="Arial" w:cs="Arial"/>
              </w:rPr>
            </w:pPr>
          </w:p>
        </w:tc>
        <w:tc>
          <w:tcPr>
            <w:tcW w:w="0" w:type="auto"/>
          </w:tcPr>
          <w:p w14:paraId="09905AAE" w14:textId="77777777" w:rsidR="00C45080" w:rsidRPr="00CB298B" w:rsidRDefault="00C45080" w:rsidP="009524C2">
            <w:pPr>
              <w:spacing w:before="120" w:after="120" w:line="240" w:lineRule="auto"/>
              <w:rPr>
                <w:rFonts w:ascii="Arial" w:hAnsi="Arial" w:cs="Arial"/>
              </w:rPr>
            </w:pPr>
          </w:p>
        </w:tc>
        <w:tc>
          <w:tcPr>
            <w:tcW w:w="0" w:type="auto"/>
          </w:tcPr>
          <w:p w14:paraId="01F38D4C" w14:textId="77777777" w:rsidR="00C45080" w:rsidRPr="00CB298B" w:rsidRDefault="00C45080" w:rsidP="009524C2">
            <w:pPr>
              <w:spacing w:before="120" w:after="120" w:line="240" w:lineRule="auto"/>
              <w:rPr>
                <w:rFonts w:ascii="Arial" w:hAnsi="Arial" w:cs="Arial"/>
              </w:rPr>
            </w:pPr>
          </w:p>
        </w:tc>
        <w:tc>
          <w:tcPr>
            <w:tcW w:w="0" w:type="auto"/>
          </w:tcPr>
          <w:p w14:paraId="7780460B"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0F0BFF00" w14:textId="77777777" w:rsidR="00C45080" w:rsidRPr="00CB298B" w:rsidRDefault="00C45080" w:rsidP="009524C2">
            <w:pPr>
              <w:spacing w:before="120" w:after="120" w:line="240" w:lineRule="auto"/>
              <w:rPr>
                <w:rFonts w:ascii="Arial" w:hAnsi="Arial" w:cs="Arial"/>
              </w:rPr>
            </w:pPr>
          </w:p>
        </w:tc>
        <w:tc>
          <w:tcPr>
            <w:tcW w:w="0" w:type="auto"/>
          </w:tcPr>
          <w:p w14:paraId="5A4255BA"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r>
    </w:tbl>
    <w:p w14:paraId="3B3F949C" w14:textId="3FF34CAC" w:rsidR="00C45080" w:rsidRPr="00CB298B" w:rsidRDefault="00617BCA" w:rsidP="00617BCA">
      <w:pPr>
        <w:pStyle w:val="TabelaORE"/>
        <w:rPr>
          <w:color w:val="auto"/>
        </w:rPr>
      </w:pPr>
      <w:r w:rsidRPr="00CB298B">
        <w:rPr>
          <w:b/>
          <w:color w:val="auto"/>
        </w:rPr>
        <w:t xml:space="preserve">Tab. 3. </w:t>
      </w:r>
      <w:r w:rsidRPr="00CB298B">
        <w:rPr>
          <w:color w:val="auto"/>
        </w:rPr>
        <w:t>S</w:t>
      </w:r>
      <w:r w:rsidR="00004394">
        <w:rPr>
          <w:color w:val="auto"/>
        </w:rPr>
        <w:t>połeczny obszar rozwoju dziecka</w:t>
      </w:r>
    </w:p>
    <w:tbl>
      <w:tblPr>
        <w:tblStyle w:val="Tabela-Siatka"/>
        <w:tblW w:w="0" w:type="auto"/>
        <w:tblLook w:val="04A0" w:firstRow="1" w:lastRow="0" w:firstColumn="1" w:lastColumn="0" w:noHBand="0" w:noVBand="1"/>
      </w:tblPr>
      <w:tblGrid>
        <w:gridCol w:w="6343"/>
        <w:gridCol w:w="363"/>
        <w:gridCol w:w="363"/>
        <w:gridCol w:w="400"/>
        <w:gridCol w:w="424"/>
        <w:gridCol w:w="363"/>
        <w:gridCol w:w="424"/>
        <w:gridCol w:w="485"/>
        <w:gridCol w:w="547"/>
      </w:tblGrid>
      <w:tr w:rsidR="00CB298B" w:rsidRPr="00CB298B" w14:paraId="0D21C66C" w14:textId="77777777" w:rsidTr="00C45080">
        <w:tc>
          <w:tcPr>
            <w:tcW w:w="0" w:type="auto"/>
            <w:vMerge w:val="restart"/>
            <w:shd w:val="clear" w:color="auto" w:fill="D9D9D9" w:themeFill="background1" w:themeFillShade="D9"/>
          </w:tcPr>
          <w:p w14:paraId="1DC34A41" w14:textId="230F3865" w:rsidR="004914B4" w:rsidRPr="00CB298B" w:rsidRDefault="004914B4" w:rsidP="009524C2">
            <w:pPr>
              <w:spacing w:before="120" w:after="120" w:line="240" w:lineRule="auto"/>
              <w:rPr>
                <w:rFonts w:ascii="Arial" w:hAnsi="Arial" w:cs="Arial"/>
                <w:b/>
              </w:rPr>
            </w:pPr>
            <w:r w:rsidRPr="00CB298B">
              <w:rPr>
                <w:rFonts w:ascii="Arial" w:hAnsi="Arial" w:cs="Arial"/>
                <w:b/>
              </w:rPr>
              <w:t>Dziecko przygotowane do podjęcia nauki w szkole:</w:t>
            </w:r>
          </w:p>
        </w:tc>
        <w:tc>
          <w:tcPr>
            <w:tcW w:w="0" w:type="auto"/>
            <w:gridSpan w:val="8"/>
            <w:shd w:val="clear" w:color="auto" w:fill="D9D9D9" w:themeFill="background1" w:themeFillShade="D9"/>
          </w:tcPr>
          <w:p w14:paraId="68046EF6"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Kompetencje kluczowe</w:t>
            </w:r>
          </w:p>
        </w:tc>
      </w:tr>
      <w:tr w:rsidR="00CB298B" w:rsidRPr="00CB298B" w14:paraId="38877345" w14:textId="77777777" w:rsidTr="00C45080">
        <w:tc>
          <w:tcPr>
            <w:tcW w:w="0" w:type="auto"/>
            <w:vMerge/>
            <w:shd w:val="clear" w:color="auto" w:fill="D9D9D9" w:themeFill="background1" w:themeFillShade="D9"/>
          </w:tcPr>
          <w:p w14:paraId="63C5E071" w14:textId="49FA5156" w:rsidR="004914B4" w:rsidRPr="00CB298B" w:rsidRDefault="004914B4" w:rsidP="009524C2">
            <w:pPr>
              <w:spacing w:before="120" w:after="120" w:line="240" w:lineRule="auto"/>
              <w:rPr>
                <w:rFonts w:ascii="Arial" w:hAnsi="Arial" w:cs="Arial"/>
                <w:b/>
              </w:rPr>
            </w:pPr>
          </w:p>
        </w:tc>
        <w:tc>
          <w:tcPr>
            <w:tcW w:w="0" w:type="auto"/>
            <w:shd w:val="clear" w:color="auto" w:fill="D9D9D9" w:themeFill="background1" w:themeFillShade="D9"/>
          </w:tcPr>
          <w:p w14:paraId="39404CA2"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w:t>
            </w:r>
          </w:p>
        </w:tc>
        <w:tc>
          <w:tcPr>
            <w:tcW w:w="0" w:type="auto"/>
            <w:shd w:val="clear" w:color="auto" w:fill="D9D9D9" w:themeFill="background1" w:themeFillShade="D9"/>
          </w:tcPr>
          <w:p w14:paraId="72C8A6CF"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II</w:t>
            </w:r>
          </w:p>
        </w:tc>
        <w:tc>
          <w:tcPr>
            <w:tcW w:w="0" w:type="auto"/>
            <w:shd w:val="clear" w:color="auto" w:fill="D9D9D9" w:themeFill="background1" w:themeFillShade="D9"/>
          </w:tcPr>
          <w:p w14:paraId="16B449BD"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III</w:t>
            </w:r>
          </w:p>
        </w:tc>
        <w:tc>
          <w:tcPr>
            <w:tcW w:w="0" w:type="auto"/>
            <w:shd w:val="clear" w:color="auto" w:fill="D9D9D9" w:themeFill="background1" w:themeFillShade="D9"/>
          </w:tcPr>
          <w:p w14:paraId="1D7D98C6"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IV</w:t>
            </w:r>
          </w:p>
        </w:tc>
        <w:tc>
          <w:tcPr>
            <w:tcW w:w="0" w:type="auto"/>
            <w:shd w:val="clear" w:color="auto" w:fill="D9D9D9" w:themeFill="background1" w:themeFillShade="D9"/>
          </w:tcPr>
          <w:p w14:paraId="765AB7D9"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w:t>
            </w:r>
          </w:p>
        </w:tc>
        <w:tc>
          <w:tcPr>
            <w:tcW w:w="0" w:type="auto"/>
            <w:shd w:val="clear" w:color="auto" w:fill="D9D9D9" w:themeFill="background1" w:themeFillShade="D9"/>
          </w:tcPr>
          <w:p w14:paraId="114BEA75"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w:t>
            </w:r>
          </w:p>
        </w:tc>
        <w:tc>
          <w:tcPr>
            <w:tcW w:w="0" w:type="auto"/>
            <w:shd w:val="clear" w:color="auto" w:fill="D9D9D9" w:themeFill="background1" w:themeFillShade="D9"/>
          </w:tcPr>
          <w:p w14:paraId="286E5044"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VII</w:t>
            </w:r>
          </w:p>
        </w:tc>
        <w:tc>
          <w:tcPr>
            <w:tcW w:w="0" w:type="auto"/>
            <w:shd w:val="clear" w:color="auto" w:fill="D9D9D9" w:themeFill="background1" w:themeFillShade="D9"/>
          </w:tcPr>
          <w:p w14:paraId="2B09F84D"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VIII</w:t>
            </w:r>
          </w:p>
        </w:tc>
      </w:tr>
      <w:tr w:rsidR="00CB298B" w:rsidRPr="00CB298B" w14:paraId="68AA30A6" w14:textId="77777777" w:rsidTr="00C45080">
        <w:tc>
          <w:tcPr>
            <w:tcW w:w="0" w:type="auto"/>
          </w:tcPr>
          <w:p w14:paraId="3F5DFAFA" w14:textId="77777777" w:rsidR="00C45080" w:rsidRPr="00CB298B" w:rsidRDefault="00C45080" w:rsidP="009524C2">
            <w:pPr>
              <w:spacing w:before="120" w:after="120" w:line="240" w:lineRule="auto"/>
              <w:rPr>
                <w:rFonts w:ascii="Arial" w:hAnsi="Arial" w:cs="Arial"/>
              </w:rPr>
            </w:pPr>
            <w:r w:rsidRPr="00CB298B">
              <w:rPr>
                <w:rFonts w:ascii="Arial" w:hAnsi="Arial" w:cs="Arial"/>
              </w:rPr>
              <w:t xml:space="preserve">1) przejawia poczucie własnej wartości jako osoby, wyraża szacunek wobec innych osób i przestrzegając tych wartości, nawiązuje relacje rówieśnicze; </w:t>
            </w:r>
          </w:p>
        </w:tc>
        <w:tc>
          <w:tcPr>
            <w:tcW w:w="0" w:type="auto"/>
          </w:tcPr>
          <w:p w14:paraId="13722BA7"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1E016F8D"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38212B72" w14:textId="77777777" w:rsidR="00C45080" w:rsidRPr="00CB298B" w:rsidRDefault="00C45080" w:rsidP="009524C2">
            <w:pPr>
              <w:spacing w:before="120" w:after="120" w:line="240" w:lineRule="auto"/>
              <w:rPr>
                <w:rFonts w:ascii="Arial" w:hAnsi="Arial" w:cs="Arial"/>
              </w:rPr>
            </w:pPr>
          </w:p>
        </w:tc>
        <w:tc>
          <w:tcPr>
            <w:tcW w:w="0" w:type="auto"/>
          </w:tcPr>
          <w:p w14:paraId="6B8C893B" w14:textId="77777777" w:rsidR="00C45080" w:rsidRPr="00CB298B" w:rsidRDefault="00C45080" w:rsidP="009524C2">
            <w:pPr>
              <w:keepNext/>
              <w:keepLines/>
              <w:spacing w:before="120" w:after="120" w:line="240" w:lineRule="auto"/>
              <w:outlineLvl w:val="5"/>
              <w:rPr>
                <w:rFonts w:ascii="Arial" w:hAnsi="Arial" w:cs="Arial"/>
              </w:rPr>
            </w:pPr>
          </w:p>
        </w:tc>
        <w:tc>
          <w:tcPr>
            <w:tcW w:w="0" w:type="auto"/>
          </w:tcPr>
          <w:p w14:paraId="09798DF4" w14:textId="77777777" w:rsidR="00C45080" w:rsidRPr="00CB298B" w:rsidRDefault="00C45080" w:rsidP="009524C2">
            <w:pPr>
              <w:spacing w:before="120" w:after="120" w:line="240" w:lineRule="auto"/>
              <w:rPr>
                <w:rFonts w:ascii="Arial" w:hAnsi="Arial" w:cs="Arial"/>
              </w:rPr>
            </w:pPr>
          </w:p>
        </w:tc>
        <w:tc>
          <w:tcPr>
            <w:tcW w:w="0" w:type="auto"/>
          </w:tcPr>
          <w:p w14:paraId="17478450"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DABAD28"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E1EA4EF" w14:textId="77777777" w:rsidR="00C45080" w:rsidRPr="00CB298B" w:rsidRDefault="00C45080" w:rsidP="009524C2">
            <w:pPr>
              <w:spacing w:before="120" w:after="120" w:line="240" w:lineRule="auto"/>
              <w:rPr>
                <w:rFonts w:ascii="Arial" w:hAnsi="Arial" w:cs="Arial"/>
              </w:rPr>
            </w:pPr>
          </w:p>
        </w:tc>
      </w:tr>
      <w:tr w:rsidR="00CB298B" w:rsidRPr="00CB298B" w14:paraId="48ADD0A7" w14:textId="77777777" w:rsidTr="00C45080">
        <w:tc>
          <w:tcPr>
            <w:tcW w:w="0" w:type="auto"/>
          </w:tcPr>
          <w:p w14:paraId="60008888" w14:textId="6350D723" w:rsidR="00C45080" w:rsidRPr="00CB298B" w:rsidRDefault="00C45080" w:rsidP="009524C2">
            <w:pPr>
              <w:spacing w:before="120" w:after="120" w:line="240" w:lineRule="auto"/>
              <w:rPr>
                <w:rFonts w:ascii="Arial" w:hAnsi="Arial" w:cs="Arial"/>
              </w:rPr>
            </w:pPr>
            <w:r w:rsidRPr="00CB298B">
              <w:rPr>
                <w:rFonts w:ascii="Arial" w:hAnsi="Arial" w:cs="Arial"/>
              </w:rPr>
              <w:t>5) ocenia swoje zachowanie w kontekście podjętych czynności i zadań oraz przyjętych norm grupowych; przyjmuje, respekt</w:t>
            </w:r>
            <w:r w:rsidRPr="00CB298B">
              <w:rPr>
                <w:rFonts w:ascii="Arial" w:hAnsi="Arial" w:cs="Arial"/>
              </w:rPr>
              <w:t>u</w:t>
            </w:r>
            <w:r w:rsidRPr="00CB298B">
              <w:rPr>
                <w:rFonts w:ascii="Arial" w:hAnsi="Arial" w:cs="Arial"/>
              </w:rPr>
              <w:t>je i tworzy zasady zabawy w grupie, współdziała z dziećmi w</w:t>
            </w:r>
            <w:r w:rsidR="00056162" w:rsidRPr="00CB298B">
              <w:rPr>
                <w:rFonts w:ascii="Arial" w:hAnsi="Arial" w:cs="Arial"/>
              </w:rPr>
              <w:t> </w:t>
            </w:r>
            <w:r w:rsidRPr="00CB298B">
              <w:rPr>
                <w:rFonts w:ascii="Arial" w:hAnsi="Arial" w:cs="Arial"/>
              </w:rPr>
              <w:t xml:space="preserve">zabawie, pracach użytecznych, podczas odpoczynku; </w:t>
            </w:r>
          </w:p>
        </w:tc>
        <w:tc>
          <w:tcPr>
            <w:tcW w:w="0" w:type="auto"/>
          </w:tcPr>
          <w:p w14:paraId="0F82C57E" w14:textId="77777777" w:rsidR="00C45080" w:rsidRPr="00CB298B" w:rsidRDefault="00C45080" w:rsidP="009524C2">
            <w:pPr>
              <w:spacing w:before="120" w:after="120" w:line="240" w:lineRule="auto"/>
              <w:rPr>
                <w:rFonts w:ascii="Arial" w:hAnsi="Arial" w:cs="Arial"/>
              </w:rPr>
            </w:pPr>
          </w:p>
        </w:tc>
        <w:tc>
          <w:tcPr>
            <w:tcW w:w="0" w:type="auto"/>
          </w:tcPr>
          <w:p w14:paraId="26DF1E75" w14:textId="77777777" w:rsidR="00C45080" w:rsidRPr="00CB298B" w:rsidRDefault="00C45080" w:rsidP="009524C2">
            <w:pPr>
              <w:spacing w:before="120" w:after="120" w:line="240" w:lineRule="auto"/>
              <w:rPr>
                <w:rFonts w:ascii="Arial" w:hAnsi="Arial" w:cs="Arial"/>
              </w:rPr>
            </w:pPr>
          </w:p>
        </w:tc>
        <w:tc>
          <w:tcPr>
            <w:tcW w:w="0" w:type="auto"/>
          </w:tcPr>
          <w:p w14:paraId="58A0445F" w14:textId="77777777" w:rsidR="00C45080" w:rsidRPr="00CB298B" w:rsidRDefault="00C45080" w:rsidP="009524C2">
            <w:pPr>
              <w:spacing w:before="120" w:after="120" w:line="240" w:lineRule="auto"/>
              <w:rPr>
                <w:rFonts w:ascii="Arial" w:hAnsi="Arial" w:cs="Arial"/>
              </w:rPr>
            </w:pPr>
          </w:p>
        </w:tc>
        <w:tc>
          <w:tcPr>
            <w:tcW w:w="0" w:type="auto"/>
          </w:tcPr>
          <w:p w14:paraId="176BD07F" w14:textId="77777777" w:rsidR="00C45080" w:rsidRPr="00CB298B" w:rsidRDefault="00C45080" w:rsidP="009524C2">
            <w:pPr>
              <w:spacing w:before="120" w:after="120" w:line="240" w:lineRule="auto"/>
              <w:rPr>
                <w:rFonts w:ascii="Arial" w:hAnsi="Arial" w:cs="Arial"/>
              </w:rPr>
            </w:pPr>
          </w:p>
        </w:tc>
        <w:tc>
          <w:tcPr>
            <w:tcW w:w="0" w:type="auto"/>
          </w:tcPr>
          <w:p w14:paraId="1E2A65C4" w14:textId="77777777" w:rsidR="00C45080" w:rsidRPr="00CB298B" w:rsidRDefault="00C45080" w:rsidP="009524C2">
            <w:pPr>
              <w:spacing w:before="120" w:after="120" w:line="240" w:lineRule="auto"/>
              <w:rPr>
                <w:rFonts w:ascii="Arial" w:hAnsi="Arial" w:cs="Arial"/>
              </w:rPr>
            </w:pPr>
          </w:p>
        </w:tc>
        <w:tc>
          <w:tcPr>
            <w:tcW w:w="0" w:type="auto"/>
          </w:tcPr>
          <w:p w14:paraId="5B8ECA92"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0FFE2FFD"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583B46F" w14:textId="77777777" w:rsidR="00C45080" w:rsidRPr="00CB298B" w:rsidRDefault="00C45080" w:rsidP="009524C2">
            <w:pPr>
              <w:spacing w:before="120" w:after="120" w:line="240" w:lineRule="auto"/>
              <w:rPr>
                <w:rFonts w:ascii="Arial" w:hAnsi="Arial" w:cs="Arial"/>
              </w:rPr>
            </w:pPr>
          </w:p>
        </w:tc>
      </w:tr>
      <w:tr w:rsidR="00CB298B" w:rsidRPr="00CB298B" w14:paraId="126D8BAF" w14:textId="77777777" w:rsidTr="00C45080">
        <w:tc>
          <w:tcPr>
            <w:tcW w:w="0" w:type="auto"/>
          </w:tcPr>
          <w:p w14:paraId="4F2A77B3" w14:textId="33CBD100" w:rsidR="00C45080" w:rsidRPr="00CB298B" w:rsidRDefault="00C45080" w:rsidP="009524C2">
            <w:pPr>
              <w:spacing w:before="120" w:after="120" w:line="240" w:lineRule="auto"/>
              <w:rPr>
                <w:rFonts w:ascii="Arial" w:hAnsi="Arial" w:cs="Arial"/>
              </w:rPr>
            </w:pPr>
            <w:r w:rsidRPr="00CB298B">
              <w:rPr>
                <w:rFonts w:ascii="Arial" w:hAnsi="Arial" w:cs="Arial"/>
              </w:rPr>
              <w:t>6) nazywa i rozpoznaje wartości związane z umiejętnościami i</w:t>
            </w:r>
            <w:r w:rsidR="00056162" w:rsidRPr="00CB298B">
              <w:rPr>
                <w:rFonts w:ascii="Arial" w:hAnsi="Arial" w:cs="Arial"/>
              </w:rPr>
              <w:t> </w:t>
            </w:r>
            <w:proofErr w:type="spellStart"/>
            <w:r w:rsidRPr="00CB298B">
              <w:rPr>
                <w:rFonts w:ascii="Arial" w:hAnsi="Arial" w:cs="Arial"/>
              </w:rPr>
              <w:t>zachowaniami</w:t>
            </w:r>
            <w:proofErr w:type="spellEnd"/>
            <w:r w:rsidRPr="00CB298B">
              <w:rPr>
                <w:rFonts w:ascii="Arial" w:hAnsi="Arial" w:cs="Arial"/>
              </w:rPr>
              <w:t xml:space="preserve"> społecznymi, np. szacunek do dzieci i dor</w:t>
            </w:r>
            <w:r w:rsidRPr="00CB298B">
              <w:rPr>
                <w:rFonts w:ascii="Arial" w:hAnsi="Arial" w:cs="Arial"/>
              </w:rPr>
              <w:t>o</w:t>
            </w:r>
            <w:r w:rsidRPr="00CB298B">
              <w:rPr>
                <w:rFonts w:ascii="Arial" w:hAnsi="Arial" w:cs="Arial"/>
              </w:rPr>
              <w:t>słych, szacunek do ojczyzny, życzliwość okazywana dzieciom i</w:t>
            </w:r>
            <w:r w:rsidR="00056162" w:rsidRPr="00CB298B">
              <w:rPr>
                <w:rFonts w:ascii="Arial" w:hAnsi="Arial" w:cs="Arial"/>
              </w:rPr>
              <w:t> </w:t>
            </w:r>
            <w:r w:rsidRPr="00CB298B">
              <w:rPr>
                <w:rFonts w:ascii="Arial" w:hAnsi="Arial" w:cs="Arial"/>
              </w:rPr>
              <w:t xml:space="preserve">dorosłym – obowiązkowość, przyjaźń, radość; </w:t>
            </w:r>
          </w:p>
        </w:tc>
        <w:tc>
          <w:tcPr>
            <w:tcW w:w="0" w:type="auto"/>
          </w:tcPr>
          <w:p w14:paraId="2B3EF07C"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89C9273" w14:textId="77777777" w:rsidR="00C45080" w:rsidRPr="00CB298B" w:rsidRDefault="00C45080" w:rsidP="009524C2">
            <w:pPr>
              <w:spacing w:before="120" w:after="120" w:line="240" w:lineRule="auto"/>
              <w:rPr>
                <w:rFonts w:ascii="Arial" w:hAnsi="Arial" w:cs="Arial"/>
              </w:rPr>
            </w:pPr>
          </w:p>
        </w:tc>
        <w:tc>
          <w:tcPr>
            <w:tcW w:w="0" w:type="auto"/>
          </w:tcPr>
          <w:p w14:paraId="19AB119C" w14:textId="77777777" w:rsidR="00C45080" w:rsidRPr="00CB298B" w:rsidRDefault="00C45080" w:rsidP="009524C2">
            <w:pPr>
              <w:spacing w:before="120" w:after="120" w:line="240" w:lineRule="auto"/>
              <w:rPr>
                <w:rFonts w:ascii="Arial" w:hAnsi="Arial" w:cs="Arial"/>
              </w:rPr>
            </w:pPr>
          </w:p>
        </w:tc>
        <w:tc>
          <w:tcPr>
            <w:tcW w:w="0" w:type="auto"/>
          </w:tcPr>
          <w:p w14:paraId="52CF3A41" w14:textId="77777777" w:rsidR="00C45080" w:rsidRPr="00CB298B" w:rsidRDefault="00C45080" w:rsidP="009524C2">
            <w:pPr>
              <w:spacing w:before="120" w:after="120" w:line="240" w:lineRule="auto"/>
              <w:rPr>
                <w:rFonts w:ascii="Arial" w:hAnsi="Arial" w:cs="Arial"/>
              </w:rPr>
            </w:pPr>
          </w:p>
        </w:tc>
        <w:tc>
          <w:tcPr>
            <w:tcW w:w="0" w:type="auto"/>
          </w:tcPr>
          <w:p w14:paraId="72FAAC5F"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15B3B3C6"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A045EC4" w14:textId="77777777" w:rsidR="00C45080" w:rsidRPr="00CB298B" w:rsidRDefault="00C45080" w:rsidP="009524C2">
            <w:pPr>
              <w:spacing w:before="120" w:after="120" w:line="240" w:lineRule="auto"/>
              <w:rPr>
                <w:rFonts w:ascii="Arial" w:hAnsi="Arial" w:cs="Arial"/>
              </w:rPr>
            </w:pPr>
          </w:p>
        </w:tc>
        <w:tc>
          <w:tcPr>
            <w:tcW w:w="0" w:type="auto"/>
          </w:tcPr>
          <w:p w14:paraId="04B442A6" w14:textId="77777777" w:rsidR="00C45080" w:rsidRPr="00CB298B" w:rsidRDefault="00C45080" w:rsidP="009524C2">
            <w:pPr>
              <w:spacing w:before="120" w:after="120" w:line="240" w:lineRule="auto"/>
              <w:rPr>
                <w:rFonts w:ascii="Arial" w:hAnsi="Arial" w:cs="Arial"/>
              </w:rPr>
            </w:pPr>
          </w:p>
        </w:tc>
      </w:tr>
      <w:tr w:rsidR="00CB298B" w:rsidRPr="00CB298B" w14:paraId="1684A881" w14:textId="77777777" w:rsidTr="00C45080">
        <w:tc>
          <w:tcPr>
            <w:tcW w:w="0" w:type="auto"/>
          </w:tcPr>
          <w:p w14:paraId="255D0AB8" w14:textId="77777777" w:rsidR="00C45080" w:rsidRPr="00CB298B" w:rsidRDefault="00C45080" w:rsidP="009524C2">
            <w:pPr>
              <w:spacing w:before="120" w:after="120" w:line="240" w:lineRule="auto"/>
              <w:rPr>
                <w:rFonts w:ascii="Arial" w:hAnsi="Arial" w:cs="Arial"/>
              </w:rPr>
            </w:pPr>
            <w:r w:rsidRPr="00CB298B">
              <w:rPr>
                <w:rFonts w:ascii="Arial" w:hAnsi="Arial" w:cs="Arial"/>
              </w:rPr>
              <w:t>9) komunikuje się z dziećmi i osobami dorosłymi, wykorzyst</w:t>
            </w:r>
            <w:r w:rsidRPr="00CB298B">
              <w:rPr>
                <w:rFonts w:ascii="Arial" w:hAnsi="Arial" w:cs="Arial"/>
              </w:rPr>
              <w:t>u</w:t>
            </w:r>
            <w:r w:rsidRPr="00CB298B">
              <w:rPr>
                <w:rFonts w:ascii="Arial" w:hAnsi="Arial" w:cs="Arial"/>
              </w:rPr>
              <w:t>jąc komunikaty werbalne i pozawerbalne; wyraża swoje ocz</w:t>
            </w:r>
            <w:r w:rsidRPr="00CB298B">
              <w:rPr>
                <w:rFonts w:ascii="Arial" w:hAnsi="Arial" w:cs="Arial"/>
              </w:rPr>
              <w:t>e</w:t>
            </w:r>
            <w:r w:rsidRPr="00CB298B">
              <w:rPr>
                <w:rFonts w:ascii="Arial" w:hAnsi="Arial" w:cs="Arial"/>
              </w:rPr>
              <w:t xml:space="preserve">kiwania społeczne wobec innego dziecka, grupy. </w:t>
            </w:r>
          </w:p>
        </w:tc>
        <w:tc>
          <w:tcPr>
            <w:tcW w:w="0" w:type="auto"/>
          </w:tcPr>
          <w:p w14:paraId="7D7103E4"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73AF33DE"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365B706" w14:textId="77777777" w:rsidR="00C45080" w:rsidRPr="00CB298B" w:rsidRDefault="00C45080" w:rsidP="009524C2">
            <w:pPr>
              <w:spacing w:before="120" w:after="120" w:line="240" w:lineRule="auto"/>
              <w:rPr>
                <w:rFonts w:ascii="Arial" w:hAnsi="Arial" w:cs="Arial"/>
              </w:rPr>
            </w:pPr>
          </w:p>
        </w:tc>
        <w:tc>
          <w:tcPr>
            <w:tcW w:w="0" w:type="auto"/>
          </w:tcPr>
          <w:p w14:paraId="102B1FE6" w14:textId="77777777" w:rsidR="00C45080" w:rsidRPr="00CB298B" w:rsidRDefault="00C45080" w:rsidP="009524C2">
            <w:pPr>
              <w:spacing w:before="120" w:after="120" w:line="240" w:lineRule="auto"/>
              <w:rPr>
                <w:rFonts w:ascii="Arial" w:hAnsi="Arial" w:cs="Arial"/>
              </w:rPr>
            </w:pPr>
          </w:p>
        </w:tc>
        <w:tc>
          <w:tcPr>
            <w:tcW w:w="0" w:type="auto"/>
          </w:tcPr>
          <w:p w14:paraId="61736F4D" w14:textId="77777777" w:rsidR="00C45080" w:rsidRPr="00CB298B" w:rsidRDefault="00C45080" w:rsidP="009524C2">
            <w:pPr>
              <w:spacing w:before="120" w:after="120" w:line="240" w:lineRule="auto"/>
              <w:rPr>
                <w:rFonts w:ascii="Arial" w:hAnsi="Arial" w:cs="Arial"/>
              </w:rPr>
            </w:pPr>
          </w:p>
        </w:tc>
        <w:tc>
          <w:tcPr>
            <w:tcW w:w="0" w:type="auto"/>
          </w:tcPr>
          <w:p w14:paraId="2481D862"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2456E14C" w14:textId="77777777" w:rsidR="00C45080" w:rsidRPr="00CB298B" w:rsidRDefault="00C45080" w:rsidP="009524C2">
            <w:pPr>
              <w:spacing w:before="120" w:after="120" w:line="240" w:lineRule="auto"/>
              <w:rPr>
                <w:rFonts w:ascii="Arial" w:hAnsi="Arial" w:cs="Arial"/>
              </w:rPr>
            </w:pPr>
            <w:r w:rsidRPr="00CB298B">
              <w:rPr>
                <w:rFonts w:ascii="Arial" w:hAnsi="Arial" w:cs="Arial"/>
              </w:rPr>
              <w:t>X</w:t>
            </w:r>
          </w:p>
        </w:tc>
        <w:tc>
          <w:tcPr>
            <w:tcW w:w="0" w:type="auto"/>
          </w:tcPr>
          <w:p w14:paraId="340DF534" w14:textId="77777777" w:rsidR="00C45080" w:rsidRPr="00CB298B" w:rsidRDefault="00C45080" w:rsidP="009524C2">
            <w:pPr>
              <w:spacing w:before="120" w:after="120" w:line="240" w:lineRule="auto"/>
              <w:rPr>
                <w:rFonts w:ascii="Arial" w:hAnsi="Arial" w:cs="Arial"/>
              </w:rPr>
            </w:pPr>
          </w:p>
        </w:tc>
      </w:tr>
    </w:tbl>
    <w:p w14:paraId="5C8B14F3" w14:textId="77777777" w:rsidR="00DA7CAC" w:rsidRDefault="00DA7CAC" w:rsidP="009524C2">
      <w:pPr>
        <w:pStyle w:val="TabelaORE"/>
        <w:rPr>
          <w:b/>
          <w:color w:val="auto"/>
        </w:rPr>
      </w:pPr>
    </w:p>
    <w:p w14:paraId="5CD02E43" w14:textId="3CB39172" w:rsidR="00C45080" w:rsidRPr="00CB298B" w:rsidRDefault="009524C2" w:rsidP="009524C2">
      <w:pPr>
        <w:pStyle w:val="TabelaORE"/>
        <w:rPr>
          <w:color w:val="auto"/>
        </w:rPr>
      </w:pPr>
      <w:r w:rsidRPr="00CB298B">
        <w:rPr>
          <w:b/>
          <w:color w:val="auto"/>
        </w:rPr>
        <w:lastRenderedPageBreak/>
        <w:t xml:space="preserve">Tab. 4. </w:t>
      </w:r>
      <w:r w:rsidRPr="00CB298B">
        <w:rPr>
          <w:color w:val="auto"/>
        </w:rPr>
        <w:t>P</w:t>
      </w:r>
      <w:r w:rsidR="00004394">
        <w:rPr>
          <w:color w:val="auto"/>
        </w:rPr>
        <w:t>oznawczy obszar rozwoju dziecka</w:t>
      </w:r>
    </w:p>
    <w:tbl>
      <w:tblPr>
        <w:tblStyle w:val="Tabela-Siatka"/>
        <w:tblW w:w="0" w:type="auto"/>
        <w:tblLook w:val="04A0" w:firstRow="1" w:lastRow="0" w:firstColumn="1" w:lastColumn="0" w:noHBand="0" w:noVBand="1"/>
      </w:tblPr>
      <w:tblGrid>
        <w:gridCol w:w="6343"/>
        <w:gridCol w:w="363"/>
        <w:gridCol w:w="363"/>
        <w:gridCol w:w="400"/>
        <w:gridCol w:w="424"/>
        <w:gridCol w:w="363"/>
        <w:gridCol w:w="424"/>
        <w:gridCol w:w="485"/>
        <w:gridCol w:w="547"/>
      </w:tblGrid>
      <w:tr w:rsidR="00CB298B" w:rsidRPr="00CB298B" w14:paraId="05DDB304" w14:textId="77777777" w:rsidTr="00DD299C">
        <w:tc>
          <w:tcPr>
            <w:tcW w:w="0" w:type="auto"/>
            <w:vMerge w:val="restart"/>
            <w:shd w:val="clear" w:color="auto" w:fill="D9D9D9" w:themeFill="background1" w:themeFillShade="D9"/>
          </w:tcPr>
          <w:p w14:paraId="62C228C6" w14:textId="6194E49F" w:rsidR="004914B4" w:rsidRPr="00CB298B" w:rsidRDefault="004914B4" w:rsidP="009524C2">
            <w:pPr>
              <w:spacing w:before="120" w:after="120" w:line="240" w:lineRule="auto"/>
              <w:rPr>
                <w:rFonts w:ascii="Arial" w:hAnsi="Arial" w:cs="Arial"/>
                <w:b/>
              </w:rPr>
            </w:pPr>
            <w:r w:rsidRPr="00CB298B">
              <w:rPr>
                <w:rFonts w:ascii="Arial" w:hAnsi="Arial" w:cs="Arial"/>
                <w:b/>
              </w:rPr>
              <w:t>Dziecko przygotowane do podjęcia nauki w szkole:</w:t>
            </w:r>
          </w:p>
        </w:tc>
        <w:tc>
          <w:tcPr>
            <w:tcW w:w="0" w:type="auto"/>
            <w:gridSpan w:val="8"/>
            <w:shd w:val="clear" w:color="auto" w:fill="D9D9D9" w:themeFill="background1" w:themeFillShade="D9"/>
          </w:tcPr>
          <w:p w14:paraId="4DA31EB4"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Kompetencje kluczowe</w:t>
            </w:r>
          </w:p>
        </w:tc>
      </w:tr>
      <w:tr w:rsidR="00CB298B" w:rsidRPr="00CB298B" w14:paraId="2DC96987" w14:textId="77777777" w:rsidTr="00DD299C">
        <w:tc>
          <w:tcPr>
            <w:tcW w:w="0" w:type="auto"/>
            <w:vMerge/>
            <w:shd w:val="clear" w:color="auto" w:fill="D9D9D9" w:themeFill="background1" w:themeFillShade="D9"/>
          </w:tcPr>
          <w:p w14:paraId="252948D7" w14:textId="1A26E7BC" w:rsidR="004914B4" w:rsidRPr="00CB298B" w:rsidRDefault="004914B4" w:rsidP="009524C2">
            <w:pPr>
              <w:spacing w:before="120" w:after="120" w:line="240" w:lineRule="auto"/>
              <w:rPr>
                <w:rFonts w:ascii="Arial" w:hAnsi="Arial" w:cs="Arial"/>
                <w:b/>
              </w:rPr>
            </w:pPr>
          </w:p>
        </w:tc>
        <w:tc>
          <w:tcPr>
            <w:tcW w:w="0" w:type="auto"/>
            <w:shd w:val="clear" w:color="auto" w:fill="D9D9D9" w:themeFill="background1" w:themeFillShade="D9"/>
          </w:tcPr>
          <w:p w14:paraId="3BDC3646"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w:t>
            </w:r>
          </w:p>
        </w:tc>
        <w:tc>
          <w:tcPr>
            <w:tcW w:w="0" w:type="auto"/>
            <w:shd w:val="clear" w:color="auto" w:fill="D9D9D9" w:themeFill="background1" w:themeFillShade="D9"/>
          </w:tcPr>
          <w:p w14:paraId="0A1AF0ED"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II</w:t>
            </w:r>
          </w:p>
        </w:tc>
        <w:tc>
          <w:tcPr>
            <w:tcW w:w="0" w:type="auto"/>
            <w:shd w:val="clear" w:color="auto" w:fill="D9D9D9" w:themeFill="background1" w:themeFillShade="D9"/>
          </w:tcPr>
          <w:p w14:paraId="4699713D"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III</w:t>
            </w:r>
          </w:p>
        </w:tc>
        <w:tc>
          <w:tcPr>
            <w:tcW w:w="0" w:type="auto"/>
            <w:shd w:val="clear" w:color="auto" w:fill="D9D9D9" w:themeFill="background1" w:themeFillShade="D9"/>
          </w:tcPr>
          <w:p w14:paraId="079A1365"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IV</w:t>
            </w:r>
          </w:p>
        </w:tc>
        <w:tc>
          <w:tcPr>
            <w:tcW w:w="0" w:type="auto"/>
            <w:shd w:val="clear" w:color="auto" w:fill="D9D9D9" w:themeFill="background1" w:themeFillShade="D9"/>
          </w:tcPr>
          <w:p w14:paraId="3CE6C230"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w:t>
            </w:r>
          </w:p>
        </w:tc>
        <w:tc>
          <w:tcPr>
            <w:tcW w:w="0" w:type="auto"/>
            <w:shd w:val="clear" w:color="auto" w:fill="D9D9D9" w:themeFill="background1" w:themeFillShade="D9"/>
          </w:tcPr>
          <w:p w14:paraId="7BB483A0"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w:t>
            </w:r>
          </w:p>
        </w:tc>
        <w:tc>
          <w:tcPr>
            <w:tcW w:w="0" w:type="auto"/>
            <w:shd w:val="clear" w:color="auto" w:fill="D9D9D9" w:themeFill="background1" w:themeFillShade="D9"/>
          </w:tcPr>
          <w:p w14:paraId="572A894F"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VII</w:t>
            </w:r>
          </w:p>
        </w:tc>
        <w:tc>
          <w:tcPr>
            <w:tcW w:w="0" w:type="auto"/>
            <w:shd w:val="clear" w:color="auto" w:fill="D9D9D9" w:themeFill="background1" w:themeFillShade="D9"/>
          </w:tcPr>
          <w:p w14:paraId="15E28307" w14:textId="77777777" w:rsidR="004914B4" w:rsidRPr="00CB298B" w:rsidRDefault="004914B4" w:rsidP="009524C2">
            <w:pPr>
              <w:spacing w:before="120" w:after="120" w:line="240" w:lineRule="auto"/>
              <w:rPr>
                <w:rFonts w:ascii="Arial" w:hAnsi="Arial" w:cs="Arial"/>
                <w:b/>
              </w:rPr>
            </w:pPr>
            <w:r w:rsidRPr="00CB298B">
              <w:rPr>
                <w:rFonts w:ascii="Arial" w:hAnsi="Arial" w:cs="Arial"/>
                <w:b/>
              </w:rPr>
              <w:t>VIII</w:t>
            </w:r>
          </w:p>
        </w:tc>
      </w:tr>
      <w:tr w:rsidR="00CB298B" w:rsidRPr="00CB298B" w14:paraId="1E97AF9E" w14:textId="77777777" w:rsidTr="00DD299C">
        <w:tc>
          <w:tcPr>
            <w:tcW w:w="0" w:type="auto"/>
          </w:tcPr>
          <w:p w14:paraId="12DD8B50" w14:textId="77777777" w:rsidR="004914B4" w:rsidRPr="00CB298B" w:rsidRDefault="004914B4" w:rsidP="009524C2">
            <w:pPr>
              <w:spacing w:before="120" w:after="120" w:line="240" w:lineRule="auto"/>
              <w:rPr>
                <w:rFonts w:ascii="Arial" w:hAnsi="Arial" w:cs="Arial"/>
              </w:rPr>
            </w:pPr>
            <w:r w:rsidRPr="00CB298B">
              <w:rPr>
                <w:rFonts w:ascii="Arial" w:hAnsi="Arial" w:cs="Arial"/>
              </w:rPr>
              <w:t>2) wyraża swoje rozumienie świata, zjawisk i rzeczy znajduj</w:t>
            </w:r>
            <w:r w:rsidRPr="00CB298B">
              <w:rPr>
                <w:rFonts w:ascii="Arial" w:hAnsi="Arial" w:cs="Arial"/>
              </w:rPr>
              <w:t>ą</w:t>
            </w:r>
            <w:r w:rsidRPr="00CB298B">
              <w:rPr>
                <w:rFonts w:ascii="Arial" w:hAnsi="Arial" w:cs="Arial"/>
              </w:rPr>
              <w:t>cych się w bliskim otoczeniu za pomocą języka mówionego, posługuje się językiem polskim w mowie zrozumiałej dla dzieci i osób dorosłych, mówi płynnie, wyraźnie, rytmicznie, popra</w:t>
            </w:r>
            <w:r w:rsidRPr="00CB298B">
              <w:rPr>
                <w:rFonts w:ascii="Arial" w:hAnsi="Arial" w:cs="Arial"/>
              </w:rPr>
              <w:t>w</w:t>
            </w:r>
            <w:r w:rsidRPr="00CB298B">
              <w:t>nie wypowiada ciche i głośne dźwięki mowy, rozróżnia głoski na początku i końcu w wybranych prostych fonetycznie sł</w:t>
            </w:r>
            <w:r w:rsidRPr="00CB298B">
              <w:rPr>
                <w:rFonts w:ascii="Arial" w:hAnsi="Arial" w:cs="Arial"/>
              </w:rPr>
              <w:t>owach;</w:t>
            </w:r>
          </w:p>
        </w:tc>
        <w:tc>
          <w:tcPr>
            <w:tcW w:w="0" w:type="auto"/>
          </w:tcPr>
          <w:p w14:paraId="5836366E"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32D306E8" w14:textId="77777777" w:rsidR="004914B4" w:rsidRPr="00CB298B" w:rsidRDefault="004914B4" w:rsidP="009524C2">
            <w:pPr>
              <w:spacing w:before="120" w:after="120" w:line="240" w:lineRule="auto"/>
              <w:rPr>
                <w:rFonts w:ascii="Arial" w:hAnsi="Arial" w:cs="Arial"/>
              </w:rPr>
            </w:pPr>
          </w:p>
        </w:tc>
        <w:tc>
          <w:tcPr>
            <w:tcW w:w="0" w:type="auto"/>
          </w:tcPr>
          <w:p w14:paraId="64BCD02A" w14:textId="77777777" w:rsidR="004914B4" w:rsidRPr="00CB298B" w:rsidRDefault="004914B4" w:rsidP="009524C2">
            <w:pPr>
              <w:spacing w:before="120" w:after="120" w:line="240" w:lineRule="auto"/>
              <w:rPr>
                <w:rFonts w:ascii="Arial" w:hAnsi="Arial" w:cs="Arial"/>
              </w:rPr>
            </w:pPr>
          </w:p>
        </w:tc>
        <w:tc>
          <w:tcPr>
            <w:tcW w:w="0" w:type="auto"/>
          </w:tcPr>
          <w:p w14:paraId="3A8ACBF3" w14:textId="77777777" w:rsidR="004914B4" w:rsidRPr="00CB298B" w:rsidRDefault="004914B4" w:rsidP="009524C2">
            <w:pPr>
              <w:spacing w:before="120" w:after="120" w:line="240" w:lineRule="auto"/>
              <w:rPr>
                <w:rFonts w:ascii="Arial" w:hAnsi="Arial" w:cs="Arial"/>
              </w:rPr>
            </w:pPr>
          </w:p>
        </w:tc>
        <w:tc>
          <w:tcPr>
            <w:tcW w:w="0" w:type="auto"/>
          </w:tcPr>
          <w:p w14:paraId="79BF0A4E" w14:textId="77777777" w:rsidR="004914B4" w:rsidRPr="00CB298B" w:rsidRDefault="004914B4" w:rsidP="009524C2">
            <w:pPr>
              <w:spacing w:before="120" w:after="120" w:line="240" w:lineRule="auto"/>
              <w:rPr>
                <w:rFonts w:ascii="Arial" w:hAnsi="Arial" w:cs="Arial"/>
              </w:rPr>
            </w:pPr>
          </w:p>
        </w:tc>
        <w:tc>
          <w:tcPr>
            <w:tcW w:w="0" w:type="auto"/>
          </w:tcPr>
          <w:p w14:paraId="30FB5B28" w14:textId="77777777" w:rsidR="004914B4" w:rsidRPr="00CB298B" w:rsidRDefault="004914B4" w:rsidP="009524C2">
            <w:pPr>
              <w:spacing w:before="120" w:after="120" w:line="240" w:lineRule="auto"/>
              <w:rPr>
                <w:rFonts w:ascii="Arial" w:hAnsi="Arial" w:cs="Arial"/>
              </w:rPr>
            </w:pPr>
          </w:p>
        </w:tc>
        <w:tc>
          <w:tcPr>
            <w:tcW w:w="0" w:type="auto"/>
          </w:tcPr>
          <w:p w14:paraId="35E4DAEF" w14:textId="77777777" w:rsidR="004914B4" w:rsidRPr="00CB298B" w:rsidRDefault="004914B4" w:rsidP="009524C2">
            <w:pPr>
              <w:spacing w:before="120" w:after="120" w:line="240" w:lineRule="auto"/>
              <w:rPr>
                <w:rFonts w:ascii="Arial" w:hAnsi="Arial" w:cs="Arial"/>
              </w:rPr>
            </w:pPr>
          </w:p>
        </w:tc>
        <w:tc>
          <w:tcPr>
            <w:tcW w:w="0" w:type="auto"/>
          </w:tcPr>
          <w:p w14:paraId="27AFCEA7" w14:textId="77777777" w:rsidR="004914B4" w:rsidRPr="00CB298B" w:rsidRDefault="004914B4" w:rsidP="009524C2">
            <w:pPr>
              <w:spacing w:before="120" w:after="120" w:line="240" w:lineRule="auto"/>
              <w:rPr>
                <w:rFonts w:ascii="Arial" w:hAnsi="Arial" w:cs="Arial"/>
              </w:rPr>
            </w:pPr>
          </w:p>
        </w:tc>
      </w:tr>
      <w:tr w:rsidR="00CB298B" w:rsidRPr="00CB298B" w14:paraId="1FD68F98" w14:textId="77777777" w:rsidTr="00DD299C">
        <w:tc>
          <w:tcPr>
            <w:tcW w:w="0" w:type="auto"/>
          </w:tcPr>
          <w:p w14:paraId="3C38F6CC" w14:textId="77777777" w:rsidR="004914B4" w:rsidRPr="00CB298B" w:rsidRDefault="004914B4" w:rsidP="009524C2">
            <w:pPr>
              <w:spacing w:before="120" w:after="120" w:line="240" w:lineRule="auto"/>
              <w:rPr>
                <w:rFonts w:ascii="Arial" w:hAnsi="Arial" w:cs="Arial"/>
              </w:rPr>
            </w:pPr>
            <w:r w:rsidRPr="00CB298B">
              <w:rPr>
                <w:rFonts w:ascii="Arial" w:hAnsi="Arial" w:cs="Arial"/>
              </w:rPr>
              <w:t>3) odróżnia elementy świata fikcji od realnej rzeczywistości; byty rzeczywiste od medialnych, byty realistyczne od fikcy</w:t>
            </w:r>
            <w:r w:rsidRPr="00CB298B">
              <w:rPr>
                <w:rFonts w:ascii="Arial" w:hAnsi="Arial" w:cs="Arial"/>
              </w:rPr>
              <w:t>j</w:t>
            </w:r>
            <w:r w:rsidRPr="00CB298B">
              <w:rPr>
                <w:rFonts w:ascii="Arial" w:hAnsi="Arial" w:cs="Arial"/>
              </w:rPr>
              <w:t xml:space="preserve">nych; </w:t>
            </w:r>
          </w:p>
        </w:tc>
        <w:tc>
          <w:tcPr>
            <w:tcW w:w="0" w:type="auto"/>
          </w:tcPr>
          <w:p w14:paraId="7060C500" w14:textId="77777777" w:rsidR="004914B4" w:rsidRPr="00CB298B" w:rsidRDefault="004914B4" w:rsidP="009524C2">
            <w:pPr>
              <w:spacing w:before="120" w:after="120" w:line="240" w:lineRule="auto"/>
              <w:rPr>
                <w:rFonts w:ascii="Arial" w:hAnsi="Arial" w:cs="Arial"/>
              </w:rPr>
            </w:pPr>
          </w:p>
        </w:tc>
        <w:tc>
          <w:tcPr>
            <w:tcW w:w="0" w:type="auto"/>
          </w:tcPr>
          <w:p w14:paraId="4B72897C" w14:textId="77777777" w:rsidR="004914B4" w:rsidRPr="00CB298B" w:rsidRDefault="004914B4" w:rsidP="009524C2">
            <w:pPr>
              <w:spacing w:before="120" w:after="120" w:line="240" w:lineRule="auto"/>
              <w:rPr>
                <w:rFonts w:ascii="Arial" w:hAnsi="Arial" w:cs="Arial"/>
              </w:rPr>
            </w:pPr>
          </w:p>
        </w:tc>
        <w:tc>
          <w:tcPr>
            <w:tcW w:w="0" w:type="auto"/>
          </w:tcPr>
          <w:p w14:paraId="041136E3"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237357F7"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1B026CBC" w14:textId="77777777" w:rsidR="004914B4" w:rsidRPr="00CB298B" w:rsidRDefault="004914B4" w:rsidP="009524C2">
            <w:pPr>
              <w:spacing w:before="120" w:after="120" w:line="240" w:lineRule="auto"/>
              <w:rPr>
                <w:rFonts w:ascii="Arial" w:hAnsi="Arial" w:cs="Arial"/>
              </w:rPr>
            </w:pPr>
          </w:p>
        </w:tc>
        <w:tc>
          <w:tcPr>
            <w:tcW w:w="0" w:type="auto"/>
          </w:tcPr>
          <w:p w14:paraId="47121F25" w14:textId="77777777" w:rsidR="004914B4" w:rsidRPr="00CB298B" w:rsidRDefault="004914B4" w:rsidP="009524C2">
            <w:pPr>
              <w:spacing w:before="120" w:after="120" w:line="240" w:lineRule="auto"/>
              <w:rPr>
                <w:rFonts w:ascii="Arial" w:hAnsi="Arial" w:cs="Arial"/>
              </w:rPr>
            </w:pPr>
          </w:p>
        </w:tc>
        <w:tc>
          <w:tcPr>
            <w:tcW w:w="0" w:type="auto"/>
          </w:tcPr>
          <w:p w14:paraId="1D41A6C9" w14:textId="77777777" w:rsidR="004914B4" w:rsidRPr="00CB298B" w:rsidRDefault="004914B4" w:rsidP="009524C2">
            <w:pPr>
              <w:spacing w:before="120" w:after="120" w:line="240" w:lineRule="auto"/>
              <w:rPr>
                <w:rFonts w:ascii="Arial" w:hAnsi="Arial" w:cs="Arial"/>
              </w:rPr>
            </w:pPr>
          </w:p>
        </w:tc>
        <w:tc>
          <w:tcPr>
            <w:tcW w:w="0" w:type="auto"/>
          </w:tcPr>
          <w:p w14:paraId="7AA82669"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r>
      <w:tr w:rsidR="00CB298B" w:rsidRPr="00CB298B" w14:paraId="0BC8A69D" w14:textId="77777777" w:rsidTr="00DD299C">
        <w:tc>
          <w:tcPr>
            <w:tcW w:w="0" w:type="auto"/>
          </w:tcPr>
          <w:p w14:paraId="50C6F26E" w14:textId="77777777" w:rsidR="004914B4" w:rsidRPr="00CB298B" w:rsidRDefault="004914B4" w:rsidP="009524C2">
            <w:pPr>
              <w:spacing w:before="120" w:after="120" w:line="240" w:lineRule="auto"/>
              <w:rPr>
                <w:rFonts w:ascii="Arial" w:hAnsi="Arial" w:cs="Arial"/>
              </w:rPr>
            </w:pPr>
            <w:r w:rsidRPr="00CB298B">
              <w:rPr>
                <w:rFonts w:ascii="Arial" w:hAnsi="Arial" w:cs="Arial"/>
              </w:rPr>
              <w:t>5) odpowiada na pytania, opowiada o zdarzeniach z prze</w:t>
            </w:r>
            <w:r w:rsidRPr="00CB298B">
              <w:rPr>
                <w:rFonts w:ascii="Arial" w:hAnsi="Arial" w:cs="Arial"/>
              </w:rPr>
              <w:t>d</w:t>
            </w:r>
            <w:r w:rsidRPr="00CB298B">
              <w:rPr>
                <w:rFonts w:ascii="Arial" w:hAnsi="Arial" w:cs="Arial"/>
              </w:rPr>
              <w:t>szkola, objaśnia kolejność zdarzeń w prostych historyjkach obrazkowych, układa historyjki obrazkowe, recytuje wierszyki, układa i rozwiązuje zagadki;</w:t>
            </w:r>
          </w:p>
        </w:tc>
        <w:tc>
          <w:tcPr>
            <w:tcW w:w="0" w:type="auto"/>
          </w:tcPr>
          <w:p w14:paraId="7B4F37EE"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29219ABA"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09398F64"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003E9D30"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7D20F434" w14:textId="77777777" w:rsidR="004914B4" w:rsidRPr="00CB298B" w:rsidRDefault="004914B4" w:rsidP="009524C2">
            <w:pPr>
              <w:spacing w:before="120" w:after="120" w:line="240" w:lineRule="auto"/>
              <w:rPr>
                <w:rFonts w:ascii="Arial" w:hAnsi="Arial" w:cs="Arial"/>
              </w:rPr>
            </w:pPr>
          </w:p>
        </w:tc>
        <w:tc>
          <w:tcPr>
            <w:tcW w:w="0" w:type="auto"/>
          </w:tcPr>
          <w:p w14:paraId="744570D1"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2705E8CE" w14:textId="77777777" w:rsidR="004914B4" w:rsidRPr="00CB298B" w:rsidRDefault="004914B4" w:rsidP="009524C2">
            <w:pPr>
              <w:spacing w:before="120" w:after="120" w:line="240" w:lineRule="auto"/>
              <w:rPr>
                <w:rFonts w:ascii="Arial" w:hAnsi="Arial" w:cs="Arial"/>
              </w:rPr>
            </w:pPr>
          </w:p>
        </w:tc>
        <w:tc>
          <w:tcPr>
            <w:tcW w:w="0" w:type="auto"/>
          </w:tcPr>
          <w:p w14:paraId="28C0E973"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r>
      <w:tr w:rsidR="004914B4" w:rsidRPr="00CB298B" w14:paraId="38E8AE65" w14:textId="77777777" w:rsidTr="00DD299C">
        <w:tc>
          <w:tcPr>
            <w:tcW w:w="0" w:type="auto"/>
          </w:tcPr>
          <w:p w14:paraId="7CAC0E8B" w14:textId="77777777" w:rsidR="004914B4" w:rsidRPr="00CB298B" w:rsidRDefault="004914B4" w:rsidP="009524C2">
            <w:pPr>
              <w:spacing w:before="120" w:after="120" w:line="240" w:lineRule="auto"/>
              <w:rPr>
                <w:rFonts w:ascii="Arial" w:hAnsi="Arial" w:cs="Arial"/>
              </w:rPr>
            </w:pPr>
            <w:r w:rsidRPr="00CB298B">
              <w:rPr>
                <w:rFonts w:ascii="Arial" w:hAnsi="Arial" w:cs="Arial"/>
              </w:rPr>
              <w:t>11) wyraża ekspresję twórczą podczas czynności konstrukcy</w:t>
            </w:r>
            <w:r w:rsidRPr="00CB298B">
              <w:rPr>
                <w:rFonts w:ascii="Arial" w:hAnsi="Arial" w:cs="Arial"/>
              </w:rPr>
              <w:t>j</w:t>
            </w:r>
            <w:r w:rsidRPr="00CB298B">
              <w:rPr>
                <w:rFonts w:ascii="Arial" w:hAnsi="Arial" w:cs="Arial"/>
              </w:rPr>
              <w:t>nych i zabawy, zagospodarowuje przestrzeń, nadając znacz</w:t>
            </w:r>
            <w:r w:rsidRPr="00CB298B">
              <w:rPr>
                <w:rFonts w:ascii="Arial" w:hAnsi="Arial" w:cs="Arial"/>
              </w:rPr>
              <w:t>e</w:t>
            </w:r>
            <w:r w:rsidRPr="00CB298B">
              <w:rPr>
                <w:rFonts w:ascii="Arial" w:hAnsi="Arial" w:cs="Arial"/>
              </w:rPr>
              <w:t>nie umieszczonym w niej przedmiotom, określa ich położenie, liczbę, kształt, wielkość, ciężar, porównuje przedmioty w sw</w:t>
            </w:r>
            <w:r w:rsidRPr="00CB298B">
              <w:rPr>
                <w:rFonts w:ascii="Arial" w:hAnsi="Arial" w:cs="Arial"/>
              </w:rPr>
              <w:t>o</w:t>
            </w:r>
            <w:r w:rsidRPr="00CB298B">
              <w:rPr>
                <w:rFonts w:ascii="Arial" w:hAnsi="Arial" w:cs="Arial"/>
              </w:rPr>
              <w:t xml:space="preserve">im otoczeniu z uwagi na wybraną cechę; </w:t>
            </w:r>
          </w:p>
        </w:tc>
        <w:tc>
          <w:tcPr>
            <w:tcW w:w="0" w:type="auto"/>
          </w:tcPr>
          <w:p w14:paraId="6FB6F02A" w14:textId="77777777" w:rsidR="004914B4" w:rsidRPr="00CB298B" w:rsidRDefault="004914B4" w:rsidP="009524C2">
            <w:pPr>
              <w:spacing w:before="120" w:after="120" w:line="240" w:lineRule="auto"/>
              <w:rPr>
                <w:rFonts w:ascii="Arial" w:hAnsi="Arial" w:cs="Arial"/>
              </w:rPr>
            </w:pPr>
          </w:p>
        </w:tc>
        <w:tc>
          <w:tcPr>
            <w:tcW w:w="0" w:type="auto"/>
          </w:tcPr>
          <w:p w14:paraId="58287D42" w14:textId="77777777" w:rsidR="004914B4" w:rsidRPr="00CB298B" w:rsidRDefault="004914B4" w:rsidP="009524C2">
            <w:pPr>
              <w:spacing w:before="120" w:after="120" w:line="240" w:lineRule="auto"/>
              <w:rPr>
                <w:rFonts w:ascii="Arial" w:hAnsi="Arial" w:cs="Arial"/>
              </w:rPr>
            </w:pPr>
          </w:p>
        </w:tc>
        <w:tc>
          <w:tcPr>
            <w:tcW w:w="0" w:type="auto"/>
          </w:tcPr>
          <w:p w14:paraId="245A2C83"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326A67C5"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371BC3AA" w14:textId="77777777" w:rsidR="004914B4" w:rsidRPr="00CB298B" w:rsidRDefault="004914B4" w:rsidP="009524C2">
            <w:pPr>
              <w:spacing w:before="120" w:after="120" w:line="240" w:lineRule="auto"/>
              <w:rPr>
                <w:rFonts w:ascii="Arial" w:hAnsi="Arial" w:cs="Arial"/>
              </w:rPr>
            </w:pPr>
          </w:p>
        </w:tc>
        <w:tc>
          <w:tcPr>
            <w:tcW w:w="0" w:type="auto"/>
          </w:tcPr>
          <w:p w14:paraId="3F2E1518" w14:textId="77777777" w:rsidR="004914B4" w:rsidRPr="00CB298B" w:rsidRDefault="004914B4" w:rsidP="009524C2">
            <w:pPr>
              <w:spacing w:before="120" w:after="120" w:line="240" w:lineRule="auto"/>
              <w:rPr>
                <w:rFonts w:ascii="Arial" w:hAnsi="Arial" w:cs="Arial"/>
              </w:rPr>
            </w:pPr>
          </w:p>
        </w:tc>
        <w:tc>
          <w:tcPr>
            <w:tcW w:w="0" w:type="auto"/>
          </w:tcPr>
          <w:p w14:paraId="65EC065E"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c>
          <w:tcPr>
            <w:tcW w:w="0" w:type="auto"/>
          </w:tcPr>
          <w:p w14:paraId="2ABD3D62" w14:textId="77777777" w:rsidR="004914B4" w:rsidRPr="00CB298B" w:rsidRDefault="004914B4" w:rsidP="009524C2">
            <w:pPr>
              <w:spacing w:before="120" w:after="120" w:line="240" w:lineRule="auto"/>
              <w:rPr>
                <w:rFonts w:ascii="Arial" w:hAnsi="Arial" w:cs="Arial"/>
              </w:rPr>
            </w:pPr>
            <w:r w:rsidRPr="00CB298B">
              <w:rPr>
                <w:rFonts w:ascii="Arial" w:hAnsi="Arial" w:cs="Arial"/>
              </w:rPr>
              <w:t>X</w:t>
            </w:r>
          </w:p>
        </w:tc>
      </w:tr>
    </w:tbl>
    <w:p w14:paraId="7C44871F" w14:textId="317754B7" w:rsidR="00426A98" w:rsidRPr="00CB298B" w:rsidRDefault="009524C2" w:rsidP="00B15EE8">
      <w:pPr>
        <w:pStyle w:val="ORE3Naglowek"/>
        <w:rPr>
          <w:color w:val="auto"/>
        </w:rPr>
      </w:pPr>
      <w:bookmarkStart w:id="14" w:name="_Toc496059904"/>
      <w:r w:rsidRPr="00CB298B">
        <w:rPr>
          <w:color w:val="auto"/>
        </w:rPr>
        <w:t xml:space="preserve">1.2. </w:t>
      </w:r>
      <w:r w:rsidR="009D1F53" w:rsidRPr="00CB298B">
        <w:rPr>
          <w:color w:val="auto"/>
        </w:rPr>
        <w:t>Lista wskaźników</w:t>
      </w:r>
      <w:r w:rsidR="00056162" w:rsidRPr="00CB298B">
        <w:rPr>
          <w:color w:val="auto"/>
        </w:rPr>
        <w:t xml:space="preserve"> </w:t>
      </w:r>
      <w:r w:rsidR="009D1F53" w:rsidRPr="00CB298B">
        <w:rPr>
          <w:color w:val="auto"/>
        </w:rPr>
        <w:t xml:space="preserve">– </w:t>
      </w:r>
      <w:r w:rsidR="00477D1D">
        <w:rPr>
          <w:color w:val="auto"/>
        </w:rPr>
        <w:t>jak rozpoznać</w:t>
      </w:r>
      <w:r w:rsidR="009D1F53" w:rsidRPr="00CB298B">
        <w:rPr>
          <w:color w:val="auto"/>
        </w:rPr>
        <w:t xml:space="preserve">, że w przedszkolu są rozwijane wybrane kompetencje </w:t>
      </w:r>
      <w:r w:rsidR="00967A8F" w:rsidRPr="00CB298B">
        <w:rPr>
          <w:color w:val="auto"/>
        </w:rPr>
        <w:t>kluczowe</w:t>
      </w:r>
      <w:bookmarkEnd w:id="8"/>
      <w:r w:rsidR="00C60014" w:rsidRPr="00CB298B">
        <w:rPr>
          <w:color w:val="auto"/>
        </w:rPr>
        <w:t>?</w:t>
      </w:r>
      <w:bookmarkEnd w:id="14"/>
    </w:p>
    <w:p w14:paraId="1084D717" w14:textId="730DCF95" w:rsidR="00925B7D" w:rsidRPr="00CB298B" w:rsidRDefault="00B44A21" w:rsidP="009524C2">
      <w:pPr>
        <w:pStyle w:val="OREnormalny"/>
        <w:rPr>
          <w:color w:val="auto"/>
        </w:rPr>
      </w:pPr>
      <w:r w:rsidRPr="00CB298B">
        <w:rPr>
          <w:color w:val="auto"/>
        </w:rPr>
        <w:t xml:space="preserve">Poniżej zostały przedstawione </w:t>
      </w:r>
      <w:r w:rsidR="003A3FF1" w:rsidRPr="00CB298B">
        <w:rPr>
          <w:color w:val="auto"/>
        </w:rPr>
        <w:t>przykładowe wskaźniki</w:t>
      </w:r>
      <w:r w:rsidRPr="00CB298B">
        <w:rPr>
          <w:color w:val="auto"/>
        </w:rPr>
        <w:t xml:space="preserve"> – </w:t>
      </w:r>
      <w:r w:rsidR="00181B3F" w:rsidRPr="00CB298B">
        <w:rPr>
          <w:color w:val="auto"/>
        </w:rPr>
        <w:t>odnoszące się do różnych aspektów pracy przedszkola</w:t>
      </w:r>
      <w:r w:rsidRPr="00CB298B">
        <w:rPr>
          <w:color w:val="auto"/>
        </w:rPr>
        <w:t xml:space="preserve"> –</w:t>
      </w:r>
      <w:r w:rsidR="003A3FF1" w:rsidRPr="00CB298B">
        <w:rPr>
          <w:color w:val="auto"/>
        </w:rPr>
        <w:t xml:space="preserve"> </w:t>
      </w:r>
      <w:r w:rsidRPr="00CB298B">
        <w:rPr>
          <w:color w:val="auto"/>
        </w:rPr>
        <w:t xml:space="preserve">świadczące </w:t>
      </w:r>
      <w:r w:rsidR="003A3FF1" w:rsidRPr="00CB298B">
        <w:rPr>
          <w:color w:val="auto"/>
        </w:rPr>
        <w:t xml:space="preserve">o rozwijaniu w </w:t>
      </w:r>
      <w:r w:rsidR="0050145D" w:rsidRPr="00CB298B">
        <w:rPr>
          <w:color w:val="auto"/>
        </w:rPr>
        <w:t xml:space="preserve">placówce </w:t>
      </w:r>
      <w:r w:rsidR="003A3FF1" w:rsidRPr="00CB298B">
        <w:rPr>
          <w:color w:val="auto"/>
        </w:rPr>
        <w:t>wybranych komp</w:t>
      </w:r>
      <w:r w:rsidR="003A3FF1" w:rsidRPr="00CB298B">
        <w:rPr>
          <w:color w:val="auto"/>
        </w:rPr>
        <w:t>e</w:t>
      </w:r>
      <w:r w:rsidR="003A3FF1" w:rsidRPr="00CB298B">
        <w:rPr>
          <w:color w:val="auto"/>
        </w:rPr>
        <w:t xml:space="preserve">tencji </w:t>
      </w:r>
      <w:r w:rsidR="00181B3F" w:rsidRPr="00CB298B">
        <w:rPr>
          <w:color w:val="auto"/>
        </w:rPr>
        <w:t xml:space="preserve">kluczowych </w:t>
      </w:r>
      <w:r w:rsidRPr="00CB298B">
        <w:rPr>
          <w:color w:val="auto"/>
        </w:rPr>
        <w:t xml:space="preserve">u </w:t>
      </w:r>
      <w:r w:rsidR="003A3FF1" w:rsidRPr="00CB298B">
        <w:rPr>
          <w:color w:val="auto"/>
        </w:rPr>
        <w:t>dzieci</w:t>
      </w:r>
      <w:r w:rsidR="006F1B66" w:rsidRPr="00CB298B">
        <w:rPr>
          <w:color w:val="auto"/>
        </w:rPr>
        <w:t>.</w:t>
      </w:r>
      <w:r w:rsidR="009B1445" w:rsidRPr="00CB298B">
        <w:rPr>
          <w:color w:val="auto"/>
        </w:rPr>
        <w:t xml:space="preserve"> </w:t>
      </w:r>
      <w:r w:rsidR="008716A3" w:rsidRPr="00CB298B">
        <w:rPr>
          <w:color w:val="auto"/>
        </w:rPr>
        <w:t>Trzeba pamiętać, że w przedszkolu</w:t>
      </w:r>
      <w:r w:rsidR="00467655" w:rsidRPr="00CB298B">
        <w:rPr>
          <w:color w:val="auto"/>
        </w:rPr>
        <w:t xml:space="preserve"> kształtującym takie ko</w:t>
      </w:r>
      <w:r w:rsidR="00467655" w:rsidRPr="00CB298B">
        <w:rPr>
          <w:color w:val="auto"/>
        </w:rPr>
        <w:t>m</w:t>
      </w:r>
      <w:r w:rsidR="00467655" w:rsidRPr="00CB298B">
        <w:rPr>
          <w:color w:val="auto"/>
        </w:rPr>
        <w:t xml:space="preserve">petencje </w:t>
      </w:r>
      <w:r w:rsidR="008716A3" w:rsidRPr="00CB298B">
        <w:rPr>
          <w:color w:val="auto"/>
        </w:rPr>
        <w:t>nie chodzi tylko o obserwowanie rozwoju podopiecznych w zakresie ich wiedzy, umiejętności</w:t>
      </w:r>
      <w:r w:rsidR="00467655" w:rsidRPr="00CB298B">
        <w:rPr>
          <w:color w:val="auto"/>
        </w:rPr>
        <w:t xml:space="preserve"> i </w:t>
      </w:r>
      <w:r w:rsidR="008716A3" w:rsidRPr="00CB298B">
        <w:rPr>
          <w:color w:val="auto"/>
        </w:rPr>
        <w:t xml:space="preserve">postaw. Chodzi także (a może </w:t>
      </w:r>
      <w:r w:rsidR="0050145D" w:rsidRPr="00CB298B">
        <w:rPr>
          <w:color w:val="auto"/>
        </w:rPr>
        <w:t>przede wszystkim) o (auto)analizę</w:t>
      </w:r>
      <w:r w:rsidR="009B1445" w:rsidRPr="00CB298B">
        <w:rPr>
          <w:color w:val="auto"/>
        </w:rPr>
        <w:t xml:space="preserve"> </w:t>
      </w:r>
      <w:r w:rsidR="008716A3" w:rsidRPr="00CB298B">
        <w:rPr>
          <w:color w:val="auto"/>
        </w:rPr>
        <w:t>komp</w:t>
      </w:r>
      <w:r w:rsidR="008716A3" w:rsidRPr="00CB298B">
        <w:rPr>
          <w:color w:val="auto"/>
        </w:rPr>
        <w:t>e</w:t>
      </w:r>
      <w:r w:rsidR="008716A3" w:rsidRPr="00CB298B">
        <w:rPr>
          <w:color w:val="auto"/>
        </w:rPr>
        <w:t>tencji nauczycieli pracujących z dziećmi, ich warsztatu pracy, sposobu</w:t>
      </w:r>
      <w:r w:rsidR="00467655" w:rsidRPr="00CB298B">
        <w:rPr>
          <w:color w:val="auto"/>
        </w:rPr>
        <w:t>,</w:t>
      </w:r>
      <w:r w:rsidR="008716A3" w:rsidRPr="00CB298B">
        <w:rPr>
          <w:color w:val="auto"/>
        </w:rPr>
        <w:t xml:space="preserve"> w jaki aranżują przestrzeń, aby sprzyjała </w:t>
      </w:r>
      <w:r w:rsidR="00467655" w:rsidRPr="00CB298B">
        <w:rPr>
          <w:color w:val="auto"/>
        </w:rPr>
        <w:t xml:space="preserve">ona </w:t>
      </w:r>
      <w:r w:rsidR="008716A3" w:rsidRPr="00CB298B">
        <w:rPr>
          <w:color w:val="auto"/>
        </w:rPr>
        <w:t xml:space="preserve">rozwijaniu kompetencji kluczowych </w:t>
      </w:r>
      <w:r w:rsidR="00467655" w:rsidRPr="00CB298B">
        <w:rPr>
          <w:color w:val="auto"/>
        </w:rPr>
        <w:t xml:space="preserve">u </w:t>
      </w:r>
      <w:r w:rsidR="008716A3" w:rsidRPr="00CB298B">
        <w:rPr>
          <w:color w:val="auto"/>
        </w:rPr>
        <w:t xml:space="preserve">dzieci itp. </w:t>
      </w:r>
      <w:r w:rsidR="0050145D" w:rsidRPr="00CB298B">
        <w:rPr>
          <w:color w:val="auto"/>
        </w:rPr>
        <w:t>Tę</w:t>
      </w:r>
      <w:r w:rsidR="006D30FB" w:rsidRPr="00CB298B">
        <w:rPr>
          <w:color w:val="auto"/>
        </w:rPr>
        <w:t xml:space="preserve"> świ</w:t>
      </w:r>
      <w:r w:rsidR="006D30FB" w:rsidRPr="00CB298B">
        <w:rPr>
          <w:color w:val="auto"/>
        </w:rPr>
        <w:t>a</w:t>
      </w:r>
      <w:r w:rsidR="006D30FB" w:rsidRPr="00CB298B">
        <w:rPr>
          <w:color w:val="auto"/>
        </w:rPr>
        <w:t>domość powinna mieć osoba wspomagająca, aby umiała</w:t>
      </w:r>
      <w:r w:rsidR="00925B7D" w:rsidRPr="00CB298B">
        <w:rPr>
          <w:color w:val="auto"/>
        </w:rPr>
        <w:t>:</w:t>
      </w:r>
    </w:p>
    <w:p w14:paraId="7BA003C8" w14:textId="666E254C" w:rsidR="00925B7D" w:rsidRPr="00CB298B" w:rsidRDefault="006D30FB" w:rsidP="0093704B">
      <w:pPr>
        <w:pStyle w:val="OREpunktor"/>
        <w:rPr>
          <w:color w:val="auto"/>
        </w:rPr>
      </w:pPr>
      <w:r w:rsidRPr="00CB298B">
        <w:rPr>
          <w:color w:val="auto"/>
        </w:rPr>
        <w:t xml:space="preserve">„czytać” </w:t>
      </w:r>
      <w:r w:rsidR="00925B7D" w:rsidRPr="00CB298B">
        <w:rPr>
          <w:b/>
          <w:color w:val="auto"/>
        </w:rPr>
        <w:t>na etapie wstępnej diagnozy potrzeb przedszkola</w:t>
      </w:r>
      <w:r w:rsidR="00925B7D" w:rsidRPr="00CB298B">
        <w:rPr>
          <w:color w:val="auto"/>
        </w:rPr>
        <w:t xml:space="preserve"> dostępne</w:t>
      </w:r>
      <w:r w:rsidR="004939D1" w:rsidRPr="00CB298B">
        <w:rPr>
          <w:color w:val="auto"/>
        </w:rPr>
        <w:t xml:space="preserve"> </w:t>
      </w:r>
      <w:r w:rsidRPr="00CB298B">
        <w:rPr>
          <w:color w:val="auto"/>
        </w:rPr>
        <w:t>dokume</w:t>
      </w:r>
      <w:r w:rsidRPr="00CB298B">
        <w:rPr>
          <w:color w:val="auto"/>
        </w:rPr>
        <w:t>n</w:t>
      </w:r>
      <w:r w:rsidRPr="00CB298B">
        <w:rPr>
          <w:color w:val="auto"/>
        </w:rPr>
        <w:t xml:space="preserve">ty (np. statut przedszkola, informacje na </w:t>
      </w:r>
      <w:r w:rsidR="00712F34" w:rsidRPr="00CB298B">
        <w:rPr>
          <w:color w:val="auto"/>
        </w:rPr>
        <w:t xml:space="preserve">stronie internetowej placówki) i </w:t>
      </w:r>
      <w:r w:rsidR="00D51630" w:rsidRPr="00CB298B">
        <w:rPr>
          <w:color w:val="auto"/>
        </w:rPr>
        <w:t xml:space="preserve">budować </w:t>
      </w:r>
      <w:r w:rsidR="00712F34" w:rsidRPr="00CB298B">
        <w:rPr>
          <w:color w:val="auto"/>
        </w:rPr>
        <w:t>na tej podstawie opinię o mocnych i słabych stronach pracy placówki w zakresie rozwijania kompetencji kluczowych</w:t>
      </w:r>
      <w:r w:rsidR="004939D1" w:rsidRPr="00CB298B">
        <w:rPr>
          <w:color w:val="auto"/>
        </w:rPr>
        <w:t xml:space="preserve"> </w:t>
      </w:r>
      <w:r w:rsidR="00D51630" w:rsidRPr="00CB298B">
        <w:rPr>
          <w:color w:val="auto"/>
        </w:rPr>
        <w:t>u </w:t>
      </w:r>
      <w:r w:rsidR="00712F34" w:rsidRPr="00CB298B">
        <w:rPr>
          <w:color w:val="auto"/>
        </w:rPr>
        <w:t>dzieci</w:t>
      </w:r>
      <w:r w:rsidR="00D51630" w:rsidRPr="00CB298B">
        <w:rPr>
          <w:color w:val="auto"/>
        </w:rPr>
        <w:t>;</w:t>
      </w:r>
    </w:p>
    <w:p w14:paraId="4973681A" w14:textId="11B67B62" w:rsidR="00925B7D" w:rsidRPr="00CB298B" w:rsidRDefault="006D30FB" w:rsidP="0093704B">
      <w:pPr>
        <w:pStyle w:val="OREpunktor"/>
        <w:rPr>
          <w:color w:val="auto"/>
        </w:rPr>
      </w:pPr>
      <w:r w:rsidRPr="00CB298B">
        <w:rPr>
          <w:color w:val="auto"/>
        </w:rPr>
        <w:t>„pytać” i „słuchać”</w:t>
      </w:r>
      <w:r w:rsidR="0050145D" w:rsidRPr="00CB298B">
        <w:rPr>
          <w:color w:val="auto"/>
        </w:rPr>
        <w:t xml:space="preserve">, </w:t>
      </w:r>
      <w:r w:rsidRPr="00CB298B">
        <w:rPr>
          <w:color w:val="auto"/>
        </w:rPr>
        <w:t xml:space="preserve">gdy </w:t>
      </w:r>
      <w:r w:rsidR="00F42884" w:rsidRPr="00CB298B">
        <w:rPr>
          <w:color w:val="auto"/>
        </w:rPr>
        <w:t xml:space="preserve">– </w:t>
      </w:r>
      <w:r w:rsidR="00F42884" w:rsidRPr="00CB298B">
        <w:rPr>
          <w:b/>
          <w:color w:val="auto"/>
        </w:rPr>
        <w:t>na pierwszym i kolejnych etapach wspomagania</w:t>
      </w:r>
      <w:r w:rsidR="00F42884" w:rsidRPr="00CB298B">
        <w:rPr>
          <w:color w:val="auto"/>
        </w:rPr>
        <w:t xml:space="preserve"> – </w:t>
      </w:r>
      <w:r w:rsidRPr="00CB298B">
        <w:rPr>
          <w:color w:val="auto"/>
        </w:rPr>
        <w:t>prowadzi wywiady z dyrektorem i nauczycielami</w:t>
      </w:r>
      <w:r w:rsidR="00A95180" w:rsidRPr="00CB298B">
        <w:rPr>
          <w:color w:val="auto"/>
        </w:rPr>
        <w:t>,</w:t>
      </w:r>
      <w:r w:rsidR="00925B7D" w:rsidRPr="00CB298B">
        <w:rPr>
          <w:color w:val="auto"/>
        </w:rPr>
        <w:t xml:space="preserve"> </w:t>
      </w:r>
      <w:r w:rsidR="00D51630" w:rsidRPr="00CB298B">
        <w:rPr>
          <w:color w:val="auto"/>
        </w:rPr>
        <w:t>skłaniając ich do</w:t>
      </w:r>
      <w:r w:rsidR="00925B7D" w:rsidRPr="00CB298B">
        <w:rPr>
          <w:color w:val="auto"/>
        </w:rPr>
        <w:t xml:space="preserve"> </w:t>
      </w:r>
      <w:r w:rsidR="00D51630" w:rsidRPr="00CB298B">
        <w:rPr>
          <w:color w:val="auto"/>
        </w:rPr>
        <w:t xml:space="preserve">autorefleksji na </w:t>
      </w:r>
      <w:r w:rsidR="00D51630" w:rsidRPr="00CB298B">
        <w:rPr>
          <w:color w:val="auto"/>
        </w:rPr>
        <w:lastRenderedPageBreak/>
        <w:t xml:space="preserve">temat </w:t>
      </w:r>
      <w:r w:rsidR="00925B7D" w:rsidRPr="00CB298B">
        <w:rPr>
          <w:color w:val="auto"/>
        </w:rPr>
        <w:t xml:space="preserve">jakości własnej pracy, </w:t>
      </w:r>
      <w:r w:rsidR="00F42884" w:rsidRPr="00CB298B">
        <w:rPr>
          <w:color w:val="auto"/>
        </w:rPr>
        <w:t xml:space="preserve">gdy </w:t>
      </w:r>
      <w:r w:rsidR="00925B7D" w:rsidRPr="00CB298B">
        <w:rPr>
          <w:color w:val="auto"/>
        </w:rPr>
        <w:t>realizuje warsztat</w:t>
      </w:r>
      <w:r w:rsidR="00D51630" w:rsidRPr="00CB298B">
        <w:rPr>
          <w:color w:val="auto"/>
        </w:rPr>
        <w:t>y</w:t>
      </w:r>
      <w:r w:rsidR="00925B7D" w:rsidRPr="00CB298B">
        <w:rPr>
          <w:color w:val="auto"/>
        </w:rPr>
        <w:t xml:space="preserve"> </w:t>
      </w:r>
      <w:r w:rsidR="00D51630" w:rsidRPr="00CB298B">
        <w:rPr>
          <w:color w:val="auto"/>
        </w:rPr>
        <w:t xml:space="preserve">służące </w:t>
      </w:r>
      <w:r w:rsidR="00925B7D" w:rsidRPr="00CB298B">
        <w:rPr>
          <w:b/>
          <w:color w:val="auto"/>
        </w:rPr>
        <w:t>zdiagnozowaniu p</w:t>
      </w:r>
      <w:r w:rsidR="00925B7D" w:rsidRPr="00CB298B">
        <w:rPr>
          <w:b/>
          <w:color w:val="auto"/>
        </w:rPr>
        <w:t>o</w:t>
      </w:r>
      <w:r w:rsidR="00925B7D" w:rsidRPr="00CB298B">
        <w:rPr>
          <w:b/>
          <w:color w:val="auto"/>
        </w:rPr>
        <w:t>trzeb</w:t>
      </w:r>
      <w:r w:rsidR="00925B7D" w:rsidRPr="00CB298B">
        <w:rPr>
          <w:color w:val="auto"/>
        </w:rPr>
        <w:t xml:space="preserve"> przedszkola, </w:t>
      </w:r>
      <w:r w:rsidR="00F42884" w:rsidRPr="00CB298B">
        <w:rPr>
          <w:color w:val="auto"/>
        </w:rPr>
        <w:t xml:space="preserve">gdy </w:t>
      </w:r>
      <w:r w:rsidR="00925B7D" w:rsidRPr="00CB298B">
        <w:rPr>
          <w:color w:val="auto"/>
        </w:rPr>
        <w:t>pracuje z zespołem zadaniowym na etapach</w:t>
      </w:r>
      <w:r w:rsidR="004939D1" w:rsidRPr="00CB298B">
        <w:rPr>
          <w:color w:val="auto"/>
        </w:rPr>
        <w:t xml:space="preserve"> </w:t>
      </w:r>
      <w:r w:rsidR="00925B7D" w:rsidRPr="00CB298B">
        <w:rPr>
          <w:b/>
          <w:color w:val="auto"/>
        </w:rPr>
        <w:t>pogłębiania diagnozy</w:t>
      </w:r>
      <w:r w:rsidR="00925B7D" w:rsidRPr="00CB298B">
        <w:rPr>
          <w:color w:val="auto"/>
        </w:rPr>
        <w:t xml:space="preserve">, </w:t>
      </w:r>
      <w:r w:rsidR="00925B7D" w:rsidRPr="00CB298B">
        <w:rPr>
          <w:b/>
          <w:color w:val="auto"/>
        </w:rPr>
        <w:t>planowania działań i określania kryteriów sukcesu</w:t>
      </w:r>
      <w:r w:rsidR="00925B7D" w:rsidRPr="00CB298B">
        <w:rPr>
          <w:color w:val="auto"/>
        </w:rPr>
        <w:t xml:space="preserve">, </w:t>
      </w:r>
      <w:r w:rsidR="00D51630" w:rsidRPr="00CB298B">
        <w:rPr>
          <w:color w:val="auto"/>
        </w:rPr>
        <w:t>a</w:t>
      </w:r>
      <w:r w:rsidR="004939D1" w:rsidRPr="00CB298B">
        <w:rPr>
          <w:color w:val="auto"/>
        </w:rPr>
        <w:t> </w:t>
      </w:r>
      <w:r w:rsidR="00925B7D" w:rsidRPr="00CB298B">
        <w:rPr>
          <w:color w:val="auto"/>
        </w:rPr>
        <w:t xml:space="preserve">wreszcie – gdy </w:t>
      </w:r>
      <w:r w:rsidR="00925B7D" w:rsidRPr="00CB298B">
        <w:rPr>
          <w:b/>
          <w:color w:val="auto"/>
        </w:rPr>
        <w:t xml:space="preserve">monitoruje </w:t>
      </w:r>
      <w:r w:rsidR="00AE5EC7" w:rsidRPr="00CB298B">
        <w:rPr>
          <w:b/>
          <w:color w:val="auto"/>
        </w:rPr>
        <w:t xml:space="preserve">i podsumowuje </w:t>
      </w:r>
      <w:r w:rsidR="00925B7D" w:rsidRPr="00CB298B">
        <w:rPr>
          <w:b/>
          <w:color w:val="auto"/>
        </w:rPr>
        <w:t>realizację planu</w:t>
      </w:r>
      <w:r w:rsidR="00925B7D" w:rsidRPr="00CB298B">
        <w:rPr>
          <w:color w:val="auto"/>
        </w:rPr>
        <w:t xml:space="preserve"> wspomagania</w:t>
      </w:r>
      <w:r w:rsidR="00D51630" w:rsidRPr="00CB298B">
        <w:rPr>
          <w:color w:val="auto"/>
        </w:rPr>
        <w:t xml:space="preserve">; </w:t>
      </w:r>
    </w:p>
    <w:p w14:paraId="5A714DF5" w14:textId="6960CE6C" w:rsidR="008716A3" w:rsidRPr="00CB298B" w:rsidRDefault="006D30FB" w:rsidP="0093704B">
      <w:pPr>
        <w:pStyle w:val="OREpunktor"/>
        <w:rPr>
          <w:color w:val="auto"/>
        </w:rPr>
      </w:pPr>
      <w:r w:rsidRPr="00CB298B">
        <w:rPr>
          <w:color w:val="auto"/>
        </w:rPr>
        <w:t>„patrzeć”</w:t>
      </w:r>
      <w:r w:rsidR="0050145D" w:rsidRPr="00CB298B">
        <w:rPr>
          <w:color w:val="auto"/>
        </w:rPr>
        <w:t xml:space="preserve">, </w:t>
      </w:r>
      <w:r w:rsidRPr="00CB298B">
        <w:rPr>
          <w:color w:val="auto"/>
        </w:rPr>
        <w:t xml:space="preserve">gdy </w:t>
      </w:r>
      <w:r w:rsidRPr="00CB298B">
        <w:rPr>
          <w:b/>
          <w:color w:val="auto"/>
        </w:rPr>
        <w:t xml:space="preserve">podczas </w:t>
      </w:r>
      <w:r w:rsidR="00925B7D" w:rsidRPr="00CB298B">
        <w:rPr>
          <w:b/>
          <w:color w:val="auto"/>
        </w:rPr>
        <w:t xml:space="preserve">pierwszej i kolejnych </w:t>
      </w:r>
      <w:r w:rsidRPr="00CB298B">
        <w:rPr>
          <w:b/>
          <w:color w:val="auto"/>
        </w:rPr>
        <w:t>wizyt w placówce</w:t>
      </w:r>
      <w:r w:rsidRPr="00CB298B">
        <w:rPr>
          <w:color w:val="auto"/>
        </w:rPr>
        <w:t xml:space="preserve"> przygląda się aranżacji przestrzeni</w:t>
      </w:r>
      <w:r w:rsidR="00925B7D" w:rsidRPr="00CB298B">
        <w:rPr>
          <w:color w:val="auto"/>
        </w:rPr>
        <w:t>,</w:t>
      </w:r>
      <w:r w:rsidRPr="00CB298B">
        <w:rPr>
          <w:color w:val="auto"/>
        </w:rPr>
        <w:t xml:space="preserve"> szukając w niej elementów sprzyjających i niesprzyjających rozwijaniu</w:t>
      </w:r>
      <w:r w:rsidR="00925B7D" w:rsidRPr="00CB298B">
        <w:rPr>
          <w:color w:val="auto"/>
        </w:rPr>
        <w:t xml:space="preserve"> kompetencji kluczowych</w:t>
      </w:r>
      <w:r w:rsidR="00D51630" w:rsidRPr="00CB298B">
        <w:rPr>
          <w:color w:val="auto"/>
        </w:rPr>
        <w:t xml:space="preserve"> u</w:t>
      </w:r>
      <w:r w:rsidR="00925B7D" w:rsidRPr="00CB298B">
        <w:rPr>
          <w:color w:val="auto"/>
        </w:rPr>
        <w:t xml:space="preserve"> dzieci i obserwuje</w:t>
      </w:r>
      <w:r w:rsidR="004939D1" w:rsidRPr="00CB298B">
        <w:rPr>
          <w:color w:val="auto"/>
        </w:rPr>
        <w:t xml:space="preserve"> zmiany</w:t>
      </w:r>
      <w:r w:rsidR="00925B7D" w:rsidRPr="00CB298B">
        <w:rPr>
          <w:color w:val="auto"/>
        </w:rPr>
        <w:t xml:space="preserve"> wprowadzane przez nauczycieli.</w:t>
      </w:r>
      <w:r w:rsidR="009B1445" w:rsidRPr="00CB298B">
        <w:rPr>
          <w:color w:val="auto"/>
        </w:rPr>
        <w:t xml:space="preserve"> </w:t>
      </w:r>
    </w:p>
    <w:p w14:paraId="5FE75790" w14:textId="0B52A5D0" w:rsidR="006D30FB" w:rsidRPr="00CB298B" w:rsidRDefault="006D30FB" w:rsidP="0093704B">
      <w:pPr>
        <w:pStyle w:val="OREnormalny"/>
        <w:rPr>
          <w:color w:val="auto"/>
        </w:rPr>
      </w:pPr>
      <w:r w:rsidRPr="00CB298B">
        <w:rPr>
          <w:color w:val="auto"/>
        </w:rPr>
        <w:t xml:space="preserve">Listy przykładowych wskaźników </w:t>
      </w:r>
      <w:r w:rsidR="00D51630" w:rsidRPr="00CB298B">
        <w:rPr>
          <w:color w:val="auto"/>
        </w:rPr>
        <w:t xml:space="preserve">może </w:t>
      </w:r>
      <w:r w:rsidR="00F42884" w:rsidRPr="00CB298B">
        <w:rPr>
          <w:color w:val="auto"/>
        </w:rPr>
        <w:t>być</w:t>
      </w:r>
      <w:r w:rsidRPr="00CB298B">
        <w:rPr>
          <w:color w:val="auto"/>
        </w:rPr>
        <w:t xml:space="preserve"> </w:t>
      </w:r>
      <w:r w:rsidR="00D51630" w:rsidRPr="00CB298B">
        <w:rPr>
          <w:color w:val="auto"/>
        </w:rPr>
        <w:t xml:space="preserve">pomocna </w:t>
      </w:r>
      <w:r w:rsidR="00F42884" w:rsidRPr="00CB298B">
        <w:rPr>
          <w:color w:val="auto"/>
        </w:rPr>
        <w:t xml:space="preserve">również </w:t>
      </w:r>
      <w:r w:rsidR="00D51630" w:rsidRPr="00CB298B">
        <w:rPr>
          <w:color w:val="auto"/>
        </w:rPr>
        <w:t xml:space="preserve">dla kadry </w:t>
      </w:r>
      <w:r w:rsidR="00F42884" w:rsidRPr="00CB298B">
        <w:rPr>
          <w:color w:val="auto"/>
        </w:rPr>
        <w:t>przedszkola, kt</w:t>
      </w:r>
      <w:r w:rsidR="00F42884" w:rsidRPr="00CB298B">
        <w:rPr>
          <w:color w:val="auto"/>
        </w:rPr>
        <w:t>ó</w:t>
      </w:r>
      <w:r w:rsidR="00F42884" w:rsidRPr="00CB298B">
        <w:rPr>
          <w:color w:val="auto"/>
        </w:rPr>
        <w:t>r</w:t>
      </w:r>
      <w:r w:rsidR="0046409C" w:rsidRPr="00CB298B">
        <w:rPr>
          <w:color w:val="auto"/>
        </w:rPr>
        <w:t>a</w:t>
      </w:r>
      <w:r w:rsidR="00F42884" w:rsidRPr="00CB298B">
        <w:rPr>
          <w:color w:val="auto"/>
        </w:rPr>
        <w:t xml:space="preserve"> podejmie decyzję o pracy nad rozwijaniem </w:t>
      </w:r>
      <w:r w:rsidR="00F42884" w:rsidRPr="00CB298B">
        <w:rPr>
          <w:b/>
          <w:color w:val="auto"/>
        </w:rPr>
        <w:t xml:space="preserve">konkretnej kompetencji kluczowej </w:t>
      </w:r>
      <w:r w:rsidR="00D51630" w:rsidRPr="00CB298B">
        <w:rPr>
          <w:b/>
          <w:color w:val="auto"/>
        </w:rPr>
        <w:t>u </w:t>
      </w:r>
      <w:r w:rsidR="00F42884" w:rsidRPr="00CB298B">
        <w:rPr>
          <w:b/>
          <w:color w:val="auto"/>
        </w:rPr>
        <w:t>dzieci</w:t>
      </w:r>
      <w:r w:rsidR="00D51630" w:rsidRPr="00CB298B">
        <w:rPr>
          <w:color w:val="auto"/>
        </w:rPr>
        <w:t>.</w:t>
      </w:r>
      <w:r w:rsidR="0096411C">
        <w:rPr>
          <w:color w:val="auto"/>
        </w:rPr>
        <w:t xml:space="preserve"> </w:t>
      </w:r>
      <w:r w:rsidR="00D51630" w:rsidRPr="00CB298B">
        <w:rPr>
          <w:color w:val="auto"/>
        </w:rPr>
        <w:t>M</w:t>
      </w:r>
      <w:r w:rsidR="00F42884" w:rsidRPr="00CB298B">
        <w:rPr>
          <w:color w:val="auto"/>
        </w:rPr>
        <w:t>ając obraz tego, jak powinno być, łatwiej będzie nauczycielom i dyrektorowi ocenić</w:t>
      </w:r>
      <w:r w:rsidR="005F427D" w:rsidRPr="00CB298B">
        <w:rPr>
          <w:color w:val="auto"/>
        </w:rPr>
        <w:t>, j</w:t>
      </w:r>
      <w:r w:rsidR="00F42884" w:rsidRPr="00CB298B">
        <w:rPr>
          <w:color w:val="auto"/>
        </w:rPr>
        <w:t>ak jest</w:t>
      </w:r>
      <w:r w:rsidR="00712F34" w:rsidRPr="00CB298B">
        <w:rPr>
          <w:color w:val="auto"/>
        </w:rPr>
        <w:t xml:space="preserve"> dzisiaj</w:t>
      </w:r>
      <w:r w:rsidR="005F427D" w:rsidRPr="00CB298B">
        <w:rPr>
          <w:color w:val="auto"/>
        </w:rPr>
        <w:t>, a następnie</w:t>
      </w:r>
      <w:r w:rsidR="00712F34" w:rsidRPr="00CB298B">
        <w:rPr>
          <w:color w:val="auto"/>
        </w:rPr>
        <w:t xml:space="preserve"> zaplanować zmiany prowadzące do poprawy jakości pracy.</w:t>
      </w:r>
      <w:r w:rsidR="00F42884" w:rsidRPr="00CB298B">
        <w:rPr>
          <w:color w:val="auto"/>
        </w:rPr>
        <w:t xml:space="preserve"> </w:t>
      </w:r>
    </w:p>
    <w:p w14:paraId="372CF47C" w14:textId="77777777" w:rsidR="005F427D" w:rsidRPr="00CB298B" w:rsidRDefault="005F427D">
      <w:pPr>
        <w:spacing w:after="0" w:line="240" w:lineRule="auto"/>
        <w:rPr>
          <w:rFonts w:ascii="Arial" w:eastAsia="Times New Roman" w:hAnsi="Arial" w:cs="Arial"/>
          <w:b/>
          <w:bCs/>
          <w:sz w:val="26"/>
          <w:szCs w:val="26"/>
        </w:rPr>
      </w:pPr>
      <w:r w:rsidRPr="00CB298B">
        <w:br w:type="page"/>
      </w:r>
    </w:p>
    <w:p w14:paraId="25CE2E1F" w14:textId="1992FE28" w:rsidR="00C60014" w:rsidRPr="00CB298B" w:rsidRDefault="0093704B" w:rsidP="0093704B">
      <w:pPr>
        <w:pStyle w:val="ORE4Naglowek"/>
        <w:rPr>
          <w:color w:val="auto"/>
        </w:rPr>
      </w:pPr>
      <w:bookmarkStart w:id="15" w:name="_Toc496059905"/>
      <w:r w:rsidRPr="00CB298B">
        <w:rPr>
          <w:color w:val="auto"/>
        </w:rPr>
        <w:lastRenderedPageBreak/>
        <w:t xml:space="preserve">1.2.1. </w:t>
      </w:r>
      <w:r w:rsidR="00712F34" w:rsidRPr="00CB298B">
        <w:rPr>
          <w:color w:val="auto"/>
        </w:rPr>
        <w:t xml:space="preserve">Umiejętność uczenia się </w:t>
      </w:r>
      <w:r w:rsidR="0046409C" w:rsidRPr="00CB298B">
        <w:rPr>
          <w:color w:val="auto"/>
        </w:rPr>
        <w:t>–</w:t>
      </w:r>
      <w:r w:rsidR="00712F34" w:rsidRPr="00CB298B">
        <w:rPr>
          <w:color w:val="auto"/>
        </w:rPr>
        <w:t xml:space="preserve"> </w:t>
      </w:r>
      <w:r w:rsidR="00045DB5" w:rsidRPr="00CB298B">
        <w:rPr>
          <w:color w:val="auto"/>
        </w:rPr>
        <w:t>p</w:t>
      </w:r>
      <w:r w:rsidR="00CA7178" w:rsidRPr="00CB298B">
        <w:rPr>
          <w:color w:val="auto"/>
        </w:rPr>
        <w:t>rzykładowe wskaźniki</w:t>
      </w:r>
      <w:r w:rsidR="004663D3" w:rsidRPr="00CB298B">
        <w:rPr>
          <w:rStyle w:val="Odwoanieprzypisudolnego"/>
          <w:color w:val="auto"/>
        </w:rPr>
        <w:footnoteReference w:id="28"/>
      </w:r>
      <w:r w:rsidR="00CA7178" w:rsidRPr="00CB298B">
        <w:rPr>
          <w:color w:val="auto"/>
        </w:rPr>
        <w:t xml:space="preserve"> </w:t>
      </w:r>
      <w:r w:rsidR="00C60014" w:rsidRPr="00CB298B">
        <w:rPr>
          <w:color w:val="auto"/>
        </w:rPr>
        <w:t xml:space="preserve">odnoszące się do kompetencji nauczycieli w zakresie rozwijania </w:t>
      </w:r>
      <w:r w:rsidR="00712F34" w:rsidRPr="00CB298B">
        <w:rPr>
          <w:color w:val="auto"/>
        </w:rPr>
        <w:t xml:space="preserve">tej </w:t>
      </w:r>
      <w:r w:rsidR="00314988" w:rsidRPr="00CB298B">
        <w:rPr>
          <w:color w:val="auto"/>
        </w:rPr>
        <w:t>kompetencji</w:t>
      </w:r>
      <w:r w:rsidR="00045DB5" w:rsidRPr="00CB298B">
        <w:rPr>
          <w:color w:val="auto"/>
        </w:rPr>
        <w:t xml:space="preserve"> u dzieci</w:t>
      </w:r>
      <w:bookmarkEnd w:id="15"/>
      <w:r w:rsidR="00314988" w:rsidRPr="00CB298B">
        <w:rPr>
          <w:color w:val="auto"/>
        </w:rPr>
        <w:t xml:space="preserve"> </w:t>
      </w:r>
    </w:p>
    <w:p w14:paraId="10F0223E" w14:textId="77777777" w:rsidR="0046409C" w:rsidRPr="00CB298B" w:rsidRDefault="00201BB7" w:rsidP="0093704B">
      <w:pPr>
        <w:pStyle w:val="OREnormalny"/>
        <w:rPr>
          <w:b/>
          <w:color w:val="auto"/>
        </w:rPr>
      </w:pPr>
      <w:r w:rsidRPr="00CB298B">
        <w:rPr>
          <w:b/>
          <w:color w:val="auto"/>
        </w:rPr>
        <w:t>Wiedza</w:t>
      </w:r>
    </w:p>
    <w:p w14:paraId="516D97C5" w14:textId="1177AAB2" w:rsidR="00201BB7" w:rsidRPr="00CB298B" w:rsidRDefault="0046409C" w:rsidP="0093704B">
      <w:pPr>
        <w:pStyle w:val="OREnormalny"/>
        <w:rPr>
          <w:color w:val="auto"/>
        </w:rPr>
      </w:pPr>
      <w:r w:rsidRPr="00CB298B">
        <w:rPr>
          <w:color w:val="auto"/>
        </w:rPr>
        <w:t>Nauczyciel:</w:t>
      </w:r>
      <w:r w:rsidR="00201BB7" w:rsidRPr="00CB298B">
        <w:rPr>
          <w:color w:val="auto"/>
        </w:rPr>
        <w:t xml:space="preserve"> </w:t>
      </w:r>
    </w:p>
    <w:p w14:paraId="3C53A354" w14:textId="1B6A5E4D" w:rsidR="00201BB7" w:rsidRPr="00CB298B" w:rsidRDefault="005F427D" w:rsidP="0093704B">
      <w:pPr>
        <w:pStyle w:val="OREpunktor"/>
        <w:rPr>
          <w:color w:val="auto"/>
        </w:rPr>
      </w:pPr>
      <w:r w:rsidRPr="00CB298B">
        <w:rPr>
          <w:color w:val="auto"/>
        </w:rPr>
        <w:t xml:space="preserve">zna </w:t>
      </w:r>
      <w:r w:rsidR="00201BB7" w:rsidRPr="00CB298B">
        <w:rPr>
          <w:color w:val="auto"/>
        </w:rPr>
        <w:t>różne metody rozwijania kompetencji kluczowych u dzieci adekwatne do ich etapu rozwojowego</w:t>
      </w:r>
      <w:r w:rsidRPr="00CB298B">
        <w:rPr>
          <w:color w:val="auto"/>
        </w:rPr>
        <w:t>;</w:t>
      </w:r>
    </w:p>
    <w:p w14:paraId="49D13BC8" w14:textId="1CDE68E2" w:rsidR="00201BB7" w:rsidRPr="00CB298B" w:rsidRDefault="005F427D" w:rsidP="0093704B">
      <w:pPr>
        <w:pStyle w:val="OREpunktor"/>
        <w:rPr>
          <w:color w:val="auto"/>
        </w:rPr>
      </w:pPr>
      <w:r w:rsidRPr="00CB298B">
        <w:rPr>
          <w:color w:val="auto"/>
        </w:rPr>
        <w:t xml:space="preserve">zna </w:t>
      </w:r>
      <w:r w:rsidR="00201BB7" w:rsidRPr="00CB298B">
        <w:rPr>
          <w:color w:val="auto"/>
        </w:rPr>
        <w:t>sposoby diagnozowania stylów uczenia się dzieci</w:t>
      </w:r>
      <w:r w:rsidRPr="00CB298B">
        <w:rPr>
          <w:color w:val="auto"/>
        </w:rPr>
        <w:t>;</w:t>
      </w:r>
    </w:p>
    <w:p w14:paraId="6D2FE54C" w14:textId="0A005845" w:rsidR="00201BB7" w:rsidRPr="00CB298B" w:rsidRDefault="005F427D" w:rsidP="0093704B">
      <w:pPr>
        <w:pStyle w:val="OREpunktor"/>
        <w:rPr>
          <w:color w:val="auto"/>
        </w:rPr>
      </w:pPr>
      <w:r w:rsidRPr="00CB298B">
        <w:rPr>
          <w:color w:val="auto"/>
        </w:rPr>
        <w:t xml:space="preserve">zna </w:t>
      </w:r>
      <w:r w:rsidR="00201BB7" w:rsidRPr="00CB298B">
        <w:rPr>
          <w:color w:val="auto"/>
        </w:rPr>
        <w:t xml:space="preserve">mechanizmy związane z rozwijaniem </w:t>
      </w:r>
      <w:r w:rsidRPr="00CB298B">
        <w:rPr>
          <w:color w:val="auto"/>
        </w:rPr>
        <w:t xml:space="preserve">u dzieci </w:t>
      </w:r>
      <w:r w:rsidR="00201BB7" w:rsidRPr="00CB298B">
        <w:rPr>
          <w:color w:val="auto"/>
        </w:rPr>
        <w:t>motywacji do nauki</w:t>
      </w:r>
      <w:r w:rsidR="00C60014" w:rsidRPr="00CB298B">
        <w:rPr>
          <w:color w:val="auto"/>
        </w:rPr>
        <w:t>.</w:t>
      </w:r>
    </w:p>
    <w:p w14:paraId="0E56A27B" w14:textId="77777777" w:rsidR="0046409C" w:rsidRPr="00CB298B" w:rsidRDefault="00C60014" w:rsidP="0093704B">
      <w:pPr>
        <w:pStyle w:val="OREnormalny"/>
        <w:rPr>
          <w:b/>
          <w:color w:val="auto"/>
        </w:rPr>
      </w:pPr>
      <w:r w:rsidRPr="00CB298B">
        <w:rPr>
          <w:b/>
          <w:color w:val="auto"/>
        </w:rPr>
        <w:t>Umiejętności</w:t>
      </w:r>
    </w:p>
    <w:p w14:paraId="3D8C0CC1" w14:textId="36DC2E51" w:rsidR="00C60014" w:rsidRPr="00CB298B" w:rsidRDefault="0046409C" w:rsidP="0093704B">
      <w:pPr>
        <w:pStyle w:val="OREnormalny"/>
        <w:rPr>
          <w:color w:val="auto"/>
        </w:rPr>
      </w:pPr>
      <w:r w:rsidRPr="00CB298B">
        <w:rPr>
          <w:color w:val="auto"/>
        </w:rPr>
        <w:t>Nauczyciel:</w:t>
      </w:r>
    </w:p>
    <w:p w14:paraId="6CDC1BAF" w14:textId="41DC0357" w:rsidR="00C60014" w:rsidRPr="00CB298B" w:rsidRDefault="00626DA1" w:rsidP="0093704B">
      <w:pPr>
        <w:pStyle w:val="OREpunktor"/>
        <w:rPr>
          <w:color w:val="auto"/>
        </w:rPr>
      </w:pPr>
      <w:r w:rsidRPr="00CB298B">
        <w:rPr>
          <w:color w:val="auto"/>
        </w:rPr>
        <w:t>r</w:t>
      </w:r>
      <w:r w:rsidR="00C60014" w:rsidRPr="00CB298B">
        <w:rPr>
          <w:color w:val="auto"/>
        </w:rPr>
        <w:t>óżnicuje metody pracy z dziećmi ukierunkowane na rozwijanie kompetencji kl</w:t>
      </w:r>
      <w:r w:rsidR="00C60014" w:rsidRPr="00CB298B">
        <w:rPr>
          <w:color w:val="auto"/>
        </w:rPr>
        <w:t>u</w:t>
      </w:r>
      <w:r w:rsidR="00C60014" w:rsidRPr="00CB298B">
        <w:rPr>
          <w:color w:val="auto"/>
        </w:rPr>
        <w:t>czowych</w:t>
      </w:r>
      <w:r w:rsidRPr="00CB298B">
        <w:rPr>
          <w:color w:val="auto"/>
        </w:rPr>
        <w:t>;</w:t>
      </w:r>
    </w:p>
    <w:p w14:paraId="68F9A81A" w14:textId="3078EEFB" w:rsidR="00C60014" w:rsidRPr="00CB298B" w:rsidRDefault="00626DA1" w:rsidP="0093704B">
      <w:pPr>
        <w:pStyle w:val="OREpunktor"/>
        <w:rPr>
          <w:color w:val="auto"/>
        </w:rPr>
      </w:pPr>
      <w:r w:rsidRPr="00CB298B">
        <w:rPr>
          <w:color w:val="auto"/>
        </w:rPr>
        <w:t xml:space="preserve">uwzględnia </w:t>
      </w:r>
      <w:r w:rsidR="00C60014" w:rsidRPr="00CB298B">
        <w:rPr>
          <w:color w:val="auto"/>
        </w:rPr>
        <w:t>w pracy różne style uczenia się dzieci</w:t>
      </w:r>
      <w:r w:rsidRPr="00CB298B">
        <w:rPr>
          <w:color w:val="auto"/>
        </w:rPr>
        <w:t>;</w:t>
      </w:r>
    </w:p>
    <w:p w14:paraId="4CB2EE79" w14:textId="2A74ECE0" w:rsidR="00C60014" w:rsidRPr="00CB298B" w:rsidRDefault="00626DA1" w:rsidP="0093704B">
      <w:pPr>
        <w:pStyle w:val="OREpunktor"/>
        <w:rPr>
          <w:color w:val="auto"/>
        </w:rPr>
      </w:pPr>
      <w:r w:rsidRPr="00CB298B">
        <w:rPr>
          <w:color w:val="auto"/>
        </w:rPr>
        <w:t xml:space="preserve">rozwija u dzieci </w:t>
      </w:r>
      <w:r w:rsidR="00C60014" w:rsidRPr="00CB298B">
        <w:rPr>
          <w:color w:val="auto"/>
        </w:rPr>
        <w:t xml:space="preserve">motywację </w:t>
      </w:r>
      <w:r w:rsidRPr="00CB298B">
        <w:rPr>
          <w:color w:val="auto"/>
        </w:rPr>
        <w:t>do nauki;</w:t>
      </w:r>
    </w:p>
    <w:p w14:paraId="45B5A6E3" w14:textId="647CC450" w:rsidR="00C60014" w:rsidRPr="00CB298B" w:rsidRDefault="00E6630A" w:rsidP="0093704B">
      <w:pPr>
        <w:pStyle w:val="OREpunktor"/>
        <w:rPr>
          <w:color w:val="auto"/>
        </w:rPr>
      </w:pPr>
      <w:r w:rsidRPr="00CB298B">
        <w:rPr>
          <w:color w:val="auto"/>
        </w:rPr>
        <w:t xml:space="preserve">potrafi </w:t>
      </w:r>
      <w:r w:rsidR="00C60014" w:rsidRPr="00CB298B">
        <w:rPr>
          <w:color w:val="auto"/>
        </w:rPr>
        <w:t xml:space="preserve">włączyć rodziców </w:t>
      </w:r>
      <w:r w:rsidR="00626DA1" w:rsidRPr="00CB298B">
        <w:rPr>
          <w:color w:val="auto"/>
        </w:rPr>
        <w:t>we</w:t>
      </w:r>
      <w:r w:rsidR="00C60014" w:rsidRPr="00CB298B">
        <w:rPr>
          <w:color w:val="auto"/>
        </w:rPr>
        <w:t xml:space="preserve"> </w:t>
      </w:r>
      <w:r w:rsidR="00626DA1" w:rsidRPr="00CB298B">
        <w:rPr>
          <w:color w:val="auto"/>
        </w:rPr>
        <w:t xml:space="preserve">wspomaganie procesu </w:t>
      </w:r>
      <w:r w:rsidR="00C60014" w:rsidRPr="00CB298B">
        <w:rPr>
          <w:color w:val="auto"/>
        </w:rPr>
        <w:t>uczenia się ich dzieci.</w:t>
      </w:r>
    </w:p>
    <w:p w14:paraId="1781A839" w14:textId="77777777" w:rsidR="0046409C" w:rsidRPr="00CB298B" w:rsidRDefault="00C60014" w:rsidP="00297AAA">
      <w:pPr>
        <w:pStyle w:val="OREnormalny"/>
        <w:rPr>
          <w:b/>
          <w:color w:val="auto"/>
        </w:rPr>
      </w:pPr>
      <w:r w:rsidRPr="00CB298B">
        <w:rPr>
          <w:b/>
          <w:color w:val="auto"/>
        </w:rPr>
        <w:t>Postawy</w:t>
      </w:r>
    </w:p>
    <w:p w14:paraId="62F20013" w14:textId="4FDF9C1A" w:rsidR="00C60014" w:rsidRPr="00CB298B" w:rsidRDefault="0046409C" w:rsidP="00297AAA">
      <w:pPr>
        <w:pStyle w:val="OREnormalny"/>
        <w:rPr>
          <w:color w:val="auto"/>
        </w:rPr>
      </w:pPr>
      <w:r w:rsidRPr="00CB298B">
        <w:rPr>
          <w:color w:val="auto"/>
        </w:rPr>
        <w:t>Nauczyciel:</w:t>
      </w:r>
    </w:p>
    <w:p w14:paraId="61E0F5AD" w14:textId="62B0111C" w:rsidR="00C60014" w:rsidRPr="00CB298B" w:rsidRDefault="00626DA1" w:rsidP="00297AAA">
      <w:pPr>
        <w:pStyle w:val="OREpunktor"/>
        <w:rPr>
          <w:color w:val="auto"/>
        </w:rPr>
      </w:pPr>
      <w:r w:rsidRPr="00CB298B">
        <w:rPr>
          <w:color w:val="auto"/>
        </w:rPr>
        <w:t xml:space="preserve">jest </w:t>
      </w:r>
      <w:r w:rsidR="00C60014" w:rsidRPr="00CB298B">
        <w:rPr>
          <w:color w:val="auto"/>
        </w:rPr>
        <w:t>otwarty na innowacyjne metody pracy</w:t>
      </w:r>
      <w:r w:rsidRPr="00CB298B">
        <w:rPr>
          <w:color w:val="auto"/>
        </w:rPr>
        <w:t>;</w:t>
      </w:r>
    </w:p>
    <w:p w14:paraId="634FDC1D" w14:textId="161A173A" w:rsidR="00C60014" w:rsidRPr="00CB298B" w:rsidRDefault="00626DA1" w:rsidP="00297AAA">
      <w:pPr>
        <w:pStyle w:val="OREpunktor"/>
        <w:rPr>
          <w:color w:val="auto"/>
        </w:rPr>
      </w:pPr>
      <w:r w:rsidRPr="00CB298B">
        <w:rPr>
          <w:color w:val="auto"/>
        </w:rPr>
        <w:t xml:space="preserve">swoją </w:t>
      </w:r>
      <w:r w:rsidR="00C60014" w:rsidRPr="00CB298B">
        <w:rPr>
          <w:color w:val="auto"/>
        </w:rPr>
        <w:t>postawą osoby uczącej się pokazuje wartość kompetencji uczenia się</w:t>
      </w:r>
      <w:r w:rsidR="00E6630A" w:rsidRPr="00CB298B">
        <w:rPr>
          <w:color w:val="auto"/>
        </w:rPr>
        <w:t>;</w:t>
      </w:r>
    </w:p>
    <w:p w14:paraId="1A43F58C" w14:textId="42329479" w:rsidR="00C60014" w:rsidRPr="00CB298B" w:rsidRDefault="00842F1A" w:rsidP="00297AAA">
      <w:pPr>
        <w:pStyle w:val="OREpunktor"/>
        <w:rPr>
          <w:color w:val="auto"/>
        </w:rPr>
      </w:pPr>
      <w:r w:rsidRPr="00CB298B">
        <w:rPr>
          <w:color w:val="auto"/>
        </w:rPr>
        <w:t xml:space="preserve">jest </w:t>
      </w:r>
      <w:r w:rsidR="00C60014" w:rsidRPr="00CB298B">
        <w:rPr>
          <w:color w:val="auto"/>
        </w:rPr>
        <w:t xml:space="preserve">otwarty na doskonalenie się w zakresie najnowszych odkryć nauki </w:t>
      </w:r>
      <w:r w:rsidR="00A45C6A" w:rsidRPr="00CB298B">
        <w:rPr>
          <w:color w:val="auto"/>
        </w:rPr>
        <w:t>związanych</w:t>
      </w:r>
      <w:r w:rsidR="00C60014" w:rsidRPr="00CB298B">
        <w:rPr>
          <w:color w:val="auto"/>
        </w:rPr>
        <w:t xml:space="preserve"> proces</w:t>
      </w:r>
      <w:r w:rsidR="00A45C6A" w:rsidRPr="00CB298B">
        <w:rPr>
          <w:color w:val="auto"/>
        </w:rPr>
        <w:t>ami</w:t>
      </w:r>
      <w:r w:rsidR="00C60014" w:rsidRPr="00CB298B">
        <w:rPr>
          <w:color w:val="auto"/>
        </w:rPr>
        <w:t xml:space="preserve"> poznawczy</w:t>
      </w:r>
      <w:r w:rsidR="00A45C6A" w:rsidRPr="00CB298B">
        <w:rPr>
          <w:color w:val="auto"/>
        </w:rPr>
        <w:t>mi</w:t>
      </w:r>
      <w:r w:rsidR="00C60014" w:rsidRPr="00CB298B">
        <w:rPr>
          <w:color w:val="auto"/>
        </w:rPr>
        <w:t xml:space="preserve">. </w:t>
      </w:r>
    </w:p>
    <w:p w14:paraId="259BE900" w14:textId="20FBEC50" w:rsidR="004E1B89" w:rsidRPr="00CB298B" w:rsidRDefault="00297AAA" w:rsidP="00297AAA">
      <w:pPr>
        <w:pStyle w:val="ORE4Naglowek"/>
        <w:rPr>
          <w:color w:val="auto"/>
        </w:rPr>
      </w:pPr>
      <w:bookmarkStart w:id="16" w:name="_Toc496059906"/>
      <w:r w:rsidRPr="00CB298B">
        <w:rPr>
          <w:color w:val="auto"/>
        </w:rPr>
        <w:t xml:space="preserve">1.2.2. </w:t>
      </w:r>
      <w:r w:rsidR="00712F34" w:rsidRPr="00CB298B">
        <w:rPr>
          <w:color w:val="auto"/>
        </w:rPr>
        <w:t>Porozumiewanie się w języku ojczystym –</w:t>
      </w:r>
      <w:r w:rsidR="00045DB5" w:rsidRPr="00CB298B">
        <w:rPr>
          <w:color w:val="auto"/>
        </w:rPr>
        <w:t xml:space="preserve"> </w:t>
      </w:r>
      <w:r w:rsidR="004E1B89" w:rsidRPr="00CB298B">
        <w:rPr>
          <w:color w:val="auto"/>
        </w:rPr>
        <w:t>przykładowe wskaźniki w</w:t>
      </w:r>
      <w:r w:rsidR="00A45C6A" w:rsidRPr="00CB298B">
        <w:rPr>
          <w:color w:val="auto"/>
        </w:rPr>
        <w:t> </w:t>
      </w:r>
      <w:r w:rsidR="004E1B89" w:rsidRPr="00CB298B">
        <w:rPr>
          <w:color w:val="auto"/>
        </w:rPr>
        <w:t xml:space="preserve">zakresie wiedzy, umiejętności i postaw </w:t>
      </w:r>
      <w:r w:rsidR="00712F34" w:rsidRPr="00CB298B">
        <w:rPr>
          <w:color w:val="auto"/>
        </w:rPr>
        <w:t>dzieci</w:t>
      </w:r>
      <w:bookmarkEnd w:id="16"/>
      <w:r w:rsidR="00712F34" w:rsidRPr="00CB298B">
        <w:rPr>
          <w:color w:val="auto"/>
        </w:rPr>
        <w:t xml:space="preserve"> </w:t>
      </w:r>
    </w:p>
    <w:p w14:paraId="3689D937" w14:textId="7CAFE35E" w:rsidR="004E1B89" w:rsidRPr="00CB298B" w:rsidRDefault="004E1B89" w:rsidP="00297AAA">
      <w:pPr>
        <w:pStyle w:val="OREnormalny"/>
        <w:rPr>
          <w:color w:val="auto"/>
        </w:rPr>
      </w:pPr>
      <w:r w:rsidRPr="00CB298B">
        <w:rPr>
          <w:color w:val="auto"/>
        </w:rPr>
        <w:t>Prawidłowy rozwój mowy</w:t>
      </w:r>
      <w:r w:rsidR="00BA77E5" w:rsidRPr="00CB298B">
        <w:rPr>
          <w:color w:val="auto"/>
        </w:rPr>
        <w:t xml:space="preserve"> oraz</w:t>
      </w:r>
      <w:r w:rsidRPr="00CB298B">
        <w:rPr>
          <w:color w:val="auto"/>
        </w:rPr>
        <w:t xml:space="preserve"> nabywanie kompetencji językowej i komunikacyjnej są istotne </w:t>
      </w:r>
      <w:r w:rsidR="00BA77E5" w:rsidRPr="00CB298B">
        <w:rPr>
          <w:color w:val="auto"/>
        </w:rPr>
        <w:t xml:space="preserve">zarówno </w:t>
      </w:r>
      <w:r w:rsidRPr="00CB298B">
        <w:rPr>
          <w:color w:val="auto"/>
        </w:rPr>
        <w:t>dla funkcjonowania poznawczego, jak i społecznego.</w:t>
      </w:r>
      <w:r w:rsidR="0096411C">
        <w:rPr>
          <w:color w:val="auto"/>
        </w:rPr>
        <w:t xml:space="preserve"> </w:t>
      </w:r>
    </w:p>
    <w:p w14:paraId="615ED2E5" w14:textId="4ABF66F5" w:rsidR="004E1B89" w:rsidRPr="00CB298B" w:rsidRDefault="00294652" w:rsidP="00297AAA">
      <w:pPr>
        <w:pStyle w:val="OREnormalny"/>
        <w:rPr>
          <w:b/>
          <w:color w:val="auto"/>
        </w:rPr>
      </w:pPr>
      <w:r w:rsidRPr="00CB298B">
        <w:rPr>
          <w:b/>
          <w:color w:val="auto"/>
        </w:rPr>
        <w:t xml:space="preserve">Należy </w:t>
      </w:r>
      <w:r w:rsidR="004E1B89" w:rsidRPr="00CB298B">
        <w:rPr>
          <w:b/>
          <w:color w:val="auto"/>
        </w:rPr>
        <w:t xml:space="preserve">pamiętać, że poziom kompetencji językowych </w:t>
      </w:r>
      <w:r w:rsidR="003618BC" w:rsidRPr="00CB298B">
        <w:rPr>
          <w:b/>
          <w:color w:val="auto"/>
        </w:rPr>
        <w:t xml:space="preserve">u </w:t>
      </w:r>
      <w:r w:rsidR="004E1B89" w:rsidRPr="00CB298B">
        <w:rPr>
          <w:b/>
          <w:color w:val="auto"/>
        </w:rPr>
        <w:t xml:space="preserve">dziecka różni się znacząco </w:t>
      </w:r>
      <w:r w:rsidR="003618BC" w:rsidRPr="00CB298B">
        <w:rPr>
          <w:b/>
          <w:color w:val="auto"/>
        </w:rPr>
        <w:t xml:space="preserve">na </w:t>
      </w:r>
      <w:r w:rsidR="004E1B89" w:rsidRPr="00CB298B">
        <w:rPr>
          <w:b/>
          <w:color w:val="auto"/>
        </w:rPr>
        <w:t>etapach rozwojowych przypadających na wiek przedszkolny – nie da się zunif</w:t>
      </w:r>
      <w:r w:rsidR="004E1B89" w:rsidRPr="00CB298B">
        <w:rPr>
          <w:b/>
          <w:color w:val="auto"/>
        </w:rPr>
        <w:t>i</w:t>
      </w:r>
      <w:r w:rsidR="004E1B89" w:rsidRPr="00CB298B">
        <w:rPr>
          <w:b/>
          <w:color w:val="auto"/>
        </w:rPr>
        <w:t xml:space="preserve">kować wiedzy, umiejętności i postaw </w:t>
      </w:r>
      <w:r w:rsidR="003618BC" w:rsidRPr="00CB298B">
        <w:rPr>
          <w:b/>
          <w:color w:val="auto"/>
        </w:rPr>
        <w:t>trzylatka</w:t>
      </w:r>
      <w:r w:rsidR="004E1B89" w:rsidRPr="00CB298B">
        <w:rPr>
          <w:b/>
          <w:color w:val="auto"/>
        </w:rPr>
        <w:t xml:space="preserve"> i </w:t>
      </w:r>
      <w:r w:rsidR="003618BC" w:rsidRPr="00CB298B">
        <w:rPr>
          <w:b/>
          <w:color w:val="auto"/>
        </w:rPr>
        <w:t>pięciolatka</w:t>
      </w:r>
      <w:r w:rsidR="004E1B89" w:rsidRPr="00CB298B">
        <w:rPr>
          <w:b/>
          <w:color w:val="auto"/>
        </w:rPr>
        <w:t>, np.</w:t>
      </w:r>
    </w:p>
    <w:p w14:paraId="407E1D84" w14:textId="79990495" w:rsidR="0041399D" w:rsidRPr="00CB298B" w:rsidRDefault="009C067A" w:rsidP="00297AAA">
      <w:pPr>
        <w:pStyle w:val="OREpunktor"/>
        <w:rPr>
          <w:color w:val="auto"/>
        </w:rPr>
      </w:pPr>
      <w:r w:rsidRPr="00CB298B">
        <w:rPr>
          <w:b/>
          <w:color w:val="auto"/>
        </w:rPr>
        <w:lastRenderedPageBreak/>
        <w:t>Trzylatki</w:t>
      </w:r>
      <w:r w:rsidR="004E1B89" w:rsidRPr="00CB298B">
        <w:rPr>
          <w:color w:val="auto"/>
        </w:rPr>
        <w:t xml:space="preserve"> </w:t>
      </w:r>
      <w:r w:rsidR="0052533E" w:rsidRPr="00CB298B">
        <w:rPr>
          <w:color w:val="auto"/>
        </w:rPr>
        <w:t>znają ok</w:t>
      </w:r>
      <w:r w:rsidRPr="00CB298B">
        <w:rPr>
          <w:color w:val="auto"/>
        </w:rPr>
        <w:t xml:space="preserve">. </w:t>
      </w:r>
      <w:r w:rsidR="0052533E" w:rsidRPr="00CB298B">
        <w:rPr>
          <w:color w:val="auto"/>
        </w:rPr>
        <w:t xml:space="preserve">500 słów, </w:t>
      </w:r>
      <w:r w:rsidR="0041399D" w:rsidRPr="00CB298B">
        <w:rPr>
          <w:color w:val="auto"/>
        </w:rPr>
        <w:t>chętnie powtarza</w:t>
      </w:r>
      <w:r w:rsidR="0052533E" w:rsidRPr="00CB298B">
        <w:rPr>
          <w:color w:val="auto"/>
        </w:rPr>
        <w:t>ją</w:t>
      </w:r>
      <w:r w:rsidR="0041399D" w:rsidRPr="00CB298B">
        <w:rPr>
          <w:color w:val="auto"/>
        </w:rPr>
        <w:t xml:space="preserve"> i </w:t>
      </w:r>
      <w:r w:rsidR="0052533E" w:rsidRPr="00CB298B">
        <w:rPr>
          <w:color w:val="auto"/>
        </w:rPr>
        <w:t>poznają</w:t>
      </w:r>
      <w:r w:rsidR="0041399D" w:rsidRPr="00CB298B">
        <w:rPr>
          <w:color w:val="auto"/>
        </w:rPr>
        <w:t xml:space="preserve"> nowe słowa</w:t>
      </w:r>
      <w:r w:rsidR="0052533E" w:rsidRPr="00CB298B">
        <w:rPr>
          <w:color w:val="auto"/>
        </w:rPr>
        <w:t>,</w:t>
      </w:r>
      <w:r w:rsidR="0041399D" w:rsidRPr="00CB298B">
        <w:rPr>
          <w:color w:val="auto"/>
        </w:rPr>
        <w:t xml:space="preserve"> chociaż często miewa</w:t>
      </w:r>
      <w:r w:rsidR="0052533E" w:rsidRPr="00CB298B">
        <w:rPr>
          <w:color w:val="auto"/>
        </w:rPr>
        <w:t>ją kłopoty z wymową; z</w:t>
      </w:r>
      <w:r w:rsidR="0041399D" w:rsidRPr="00CB298B">
        <w:rPr>
          <w:color w:val="auto"/>
        </w:rPr>
        <w:t>aczyna</w:t>
      </w:r>
      <w:r w:rsidR="0052533E" w:rsidRPr="00CB298B">
        <w:rPr>
          <w:color w:val="auto"/>
        </w:rPr>
        <w:t>ją</w:t>
      </w:r>
      <w:r w:rsidR="0041399D" w:rsidRPr="00CB298B">
        <w:rPr>
          <w:color w:val="auto"/>
        </w:rPr>
        <w:t xml:space="preserve"> słuchać, gd</w:t>
      </w:r>
      <w:r w:rsidR="0052533E" w:rsidRPr="00CB298B">
        <w:rPr>
          <w:color w:val="auto"/>
        </w:rPr>
        <w:t xml:space="preserve">y </w:t>
      </w:r>
      <w:r w:rsidRPr="00CB298B">
        <w:rPr>
          <w:color w:val="auto"/>
        </w:rPr>
        <w:t>się z nimi rozmawia</w:t>
      </w:r>
      <w:r w:rsidR="0052533E" w:rsidRPr="00CB298B">
        <w:rPr>
          <w:color w:val="auto"/>
        </w:rPr>
        <w:t>, dyskutuje; mogą</w:t>
      </w:r>
      <w:r w:rsidR="0041399D" w:rsidRPr="00CB298B">
        <w:rPr>
          <w:color w:val="auto"/>
        </w:rPr>
        <w:t xml:space="preserve"> wykonywać proste polecenia.</w:t>
      </w:r>
    </w:p>
    <w:p w14:paraId="1DB66997" w14:textId="011F5808" w:rsidR="004E1B89" w:rsidRPr="00CB298B" w:rsidRDefault="009C067A" w:rsidP="00297AAA">
      <w:pPr>
        <w:pStyle w:val="OREpunktor"/>
        <w:rPr>
          <w:color w:val="auto"/>
        </w:rPr>
      </w:pPr>
      <w:r w:rsidRPr="00CB298B">
        <w:rPr>
          <w:b/>
          <w:color w:val="auto"/>
        </w:rPr>
        <w:t>Czterolatki</w:t>
      </w:r>
      <w:r w:rsidR="004E1B89" w:rsidRPr="00CB298B">
        <w:rPr>
          <w:color w:val="auto"/>
        </w:rPr>
        <w:t xml:space="preserve"> </w:t>
      </w:r>
      <w:r w:rsidR="0052533E" w:rsidRPr="00CB298B">
        <w:rPr>
          <w:color w:val="auto"/>
        </w:rPr>
        <w:t xml:space="preserve">znają już ok. 1500 słów; </w:t>
      </w:r>
      <w:r w:rsidR="004E1B89" w:rsidRPr="00CB298B">
        <w:rPr>
          <w:color w:val="auto"/>
        </w:rPr>
        <w:t xml:space="preserve">mówią pewniej </w:t>
      </w:r>
      <w:r w:rsidR="00680004" w:rsidRPr="00CB298B">
        <w:rPr>
          <w:color w:val="auto"/>
        </w:rPr>
        <w:t>i płynniej</w:t>
      </w:r>
      <w:r w:rsidR="004E1B89" w:rsidRPr="00CB298B">
        <w:rPr>
          <w:color w:val="auto"/>
        </w:rPr>
        <w:t>, opowiadają dłuższe historyjki, rysują wieloelementowe obrazki, odrysowują</w:t>
      </w:r>
      <w:r w:rsidR="00246AD5" w:rsidRPr="00CB298B">
        <w:rPr>
          <w:color w:val="auto"/>
        </w:rPr>
        <w:t xml:space="preserve"> okrąg</w:t>
      </w:r>
      <w:r w:rsidR="004E1B89" w:rsidRPr="00CB298B">
        <w:rPr>
          <w:color w:val="auto"/>
        </w:rPr>
        <w:t>, linie proste;</w:t>
      </w:r>
      <w:r w:rsidR="0052533E" w:rsidRPr="00CB298B">
        <w:rPr>
          <w:color w:val="auto"/>
        </w:rPr>
        <w:t xml:space="preserve"> c</w:t>
      </w:r>
      <w:r w:rsidR="0041399D" w:rsidRPr="00CB298B">
        <w:rPr>
          <w:color w:val="auto"/>
        </w:rPr>
        <w:t>hętnie wprowadza</w:t>
      </w:r>
      <w:r w:rsidR="0052533E" w:rsidRPr="00CB298B">
        <w:rPr>
          <w:color w:val="auto"/>
        </w:rPr>
        <w:t>ją</w:t>
      </w:r>
      <w:r w:rsidR="0041399D" w:rsidRPr="00CB298B">
        <w:rPr>
          <w:color w:val="auto"/>
        </w:rPr>
        <w:t xml:space="preserve"> do swojego słownika zwroty grzecznościowe typu: „Dziękuję”, „C</w:t>
      </w:r>
      <w:r w:rsidR="00004394">
        <w:rPr>
          <w:color w:val="auto"/>
        </w:rPr>
        <w:t>zy mogę prosić…” „ Spróbuję”, „</w:t>
      </w:r>
      <w:r w:rsidR="0041399D" w:rsidRPr="00CB298B">
        <w:rPr>
          <w:color w:val="auto"/>
        </w:rPr>
        <w:t>Tak bym chciała…”</w:t>
      </w:r>
      <w:r w:rsidR="0052533E" w:rsidRPr="00CB298B">
        <w:rPr>
          <w:color w:val="auto"/>
        </w:rPr>
        <w:t>; stosują</w:t>
      </w:r>
      <w:r w:rsidR="0041399D" w:rsidRPr="00CB298B">
        <w:rPr>
          <w:color w:val="auto"/>
        </w:rPr>
        <w:t xml:space="preserve"> przypusz</w:t>
      </w:r>
      <w:r w:rsidR="00004394">
        <w:rPr>
          <w:color w:val="auto"/>
        </w:rPr>
        <w:t>czenia: „</w:t>
      </w:r>
      <w:r w:rsidR="0052533E" w:rsidRPr="00CB298B">
        <w:rPr>
          <w:color w:val="auto"/>
        </w:rPr>
        <w:t>Może napiję się soku”; l</w:t>
      </w:r>
      <w:r w:rsidR="0041399D" w:rsidRPr="00CB298B">
        <w:rPr>
          <w:color w:val="auto"/>
        </w:rPr>
        <w:t>ubi</w:t>
      </w:r>
      <w:r w:rsidR="0052533E" w:rsidRPr="00CB298B">
        <w:rPr>
          <w:color w:val="auto"/>
        </w:rPr>
        <w:t>ą</w:t>
      </w:r>
      <w:r w:rsidR="0041399D" w:rsidRPr="00CB298B">
        <w:rPr>
          <w:color w:val="auto"/>
        </w:rPr>
        <w:t xml:space="preserve"> podtrzymywać rozmowę</w:t>
      </w:r>
      <w:r w:rsidRPr="00CB298B">
        <w:rPr>
          <w:color w:val="auto"/>
        </w:rPr>
        <w:t>,</w:t>
      </w:r>
      <w:r w:rsidR="0041399D" w:rsidRPr="00CB298B">
        <w:rPr>
          <w:color w:val="auto"/>
        </w:rPr>
        <w:t xml:space="preserve"> b</w:t>
      </w:r>
      <w:r w:rsidR="0052533E" w:rsidRPr="00CB298B">
        <w:rPr>
          <w:color w:val="auto"/>
        </w:rPr>
        <w:t>y być dłużej w centrum uwagi</w:t>
      </w:r>
      <w:r w:rsidRPr="00CB298B">
        <w:rPr>
          <w:color w:val="auto"/>
        </w:rPr>
        <w:t xml:space="preserve">; </w:t>
      </w:r>
      <w:r w:rsidR="0041399D" w:rsidRPr="00CB298B">
        <w:rPr>
          <w:color w:val="auto"/>
        </w:rPr>
        <w:t>często używa</w:t>
      </w:r>
      <w:r w:rsidR="0052533E" w:rsidRPr="00CB298B">
        <w:rPr>
          <w:color w:val="auto"/>
        </w:rPr>
        <w:t>ją</w:t>
      </w:r>
      <w:r w:rsidR="0041399D" w:rsidRPr="00CB298B">
        <w:rPr>
          <w:color w:val="auto"/>
        </w:rPr>
        <w:t xml:space="preserve"> wyrazów żargonowych, tworz</w:t>
      </w:r>
      <w:r w:rsidR="0052533E" w:rsidRPr="00CB298B">
        <w:rPr>
          <w:color w:val="auto"/>
        </w:rPr>
        <w:t>ą</w:t>
      </w:r>
      <w:r w:rsidR="0041399D" w:rsidRPr="00CB298B">
        <w:rPr>
          <w:color w:val="auto"/>
        </w:rPr>
        <w:t xml:space="preserve"> własne słowa.</w:t>
      </w:r>
    </w:p>
    <w:p w14:paraId="79FD858B" w14:textId="554244B3" w:rsidR="004E1B89" w:rsidRPr="00CB298B" w:rsidRDefault="009C067A" w:rsidP="00297AAA">
      <w:pPr>
        <w:pStyle w:val="OREpunktor"/>
        <w:rPr>
          <w:color w:val="auto"/>
        </w:rPr>
      </w:pPr>
      <w:r w:rsidRPr="00CB298B">
        <w:rPr>
          <w:b/>
          <w:color w:val="auto"/>
        </w:rPr>
        <w:t>Pięciolatki/sześciolatki</w:t>
      </w:r>
      <w:r w:rsidR="004E1B89" w:rsidRPr="00CB298B">
        <w:rPr>
          <w:color w:val="auto"/>
        </w:rPr>
        <w:t xml:space="preserve"> </w:t>
      </w:r>
      <w:r w:rsidR="00A3106F" w:rsidRPr="00CB298B">
        <w:rPr>
          <w:color w:val="auto"/>
        </w:rPr>
        <w:t xml:space="preserve">znają blisko 2000 wyrazów; </w:t>
      </w:r>
      <w:r w:rsidR="004E1B89" w:rsidRPr="00CB298B">
        <w:rPr>
          <w:color w:val="auto"/>
        </w:rPr>
        <w:t>mówią raczej poprawnie po</w:t>
      </w:r>
      <w:r w:rsidR="008A38DA" w:rsidRPr="00CB298B">
        <w:rPr>
          <w:color w:val="auto"/>
        </w:rPr>
        <w:t>d</w:t>
      </w:r>
      <w:r w:rsidR="004E1B89" w:rsidRPr="00CB298B">
        <w:rPr>
          <w:color w:val="auto"/>
        </w:rPr>
        <w:t xml:space="preserve"> względem gramatycznym, rozpoznają większość liter drukowanych – odwzorowują je w postaci drukowanej</w:t>
      </w:r>
      <w:r w:rsidR="00A3106F" w:rsidRPr="00CB298B">
        <w:rPr>
          <w:color w:val="auto"/>
        </w:rPr>
        <w:t xml:space="preserve"> (choć są one jeszcze nierówne, duże)</w:t>
      </w:r>
      <w:r w:rsidR="004E1B89" w:rsidRPr="00CB298B">
        <w:rPr>
          <w:color w:val="auto"/>
        </w:rPr>
        <w:t>; potrafią podać krótką definicję znaczenia prostych słów.</w:t>
      </w:r>
    </w:p>
    <w:p w14:paraId="6F0DB9C0" w14:textId="77777777" w:rsidR="004E1B89" w:rsidRPr="00CB298B" w:rsidRDefault="004E1B89" w:rsidP="00297AAA">
      <w:pPr>
        <w:pStyle w:val="OREnormalny"/>
        <w:rPr>
          <w:b/>
          <w:color w:val="auto"/>
        </w:rPr>
      </w:pPr>
      <w:r w:rsidRPr="00CB298B">
        <w:rPr>
          <w:b/>
          <w:color w:val="auto"/>
        </w:rPr>
        <w:t>Wiedza</w:t>
      </w:r>
    </w:p>
    <w:p w14:paraId="7C9BDC14" w14:textId="77777777" w:rsidR="004E1B89" w:rsidRPr="00CB298B" w:rsidRDefault="004E1B89" w:rsidP="00297AAA">
      <w:pPr>
        <w:pStyle w:val="OREnormalny"/>
        <w:rPr>
          <w:color w:val="auto"/>
        </w:rPr>
      </w:pPr>
      <w:r w:rsidRPr="00CB298B">
        <w:rPr>
          <w:color w:val="auto"/>
        </w:rPr>
        <w:t>Dziecko:</w:t>
      </w:r>
    </w:p>
    <w:p w14:paraId="0256E9AC" w14:textId="50A38C9B" w:rsidR="004E1B89" w:rsidRPr="00CB298B" w:rsidRDefault="00057844" w:rsidP="00465B96">
      <w:pPr>
        <w:pStyle w:val="OREpunktor"/>
        <w:rPr>
          <w:color w:val="auto"/>
        </w:rPr>
      </w:pPr>
      <w:r w:rsidRPr="00CB298B">
        <w:rPr>
          <w:color w:val="auto"/>
        </w:rPr>
        <w:t xml:space="preserve">nazywa </w:t>
      </w:r>
      <w:r w:rsidR="004E1B89" w:rsidRPr="00CB298B">
        <w:rPr>
          <w:color w:val="auto"/>
        </w:rPr>
        <w:t>rzeczy</w:t>
      </w:r>
      <w:r w:rsidRPr="00CB298B">
        <w:rPr>
          <w:color w:val="auto"/>
        </w:rPr>
        <w:t xml:space="preserve"> i</w:t>
      </w:r>
      <w:r w:rsidR="004E1B89" w:rsidRPr="00CB298B">
        <w:rPr>
          <w:color w:val="auto"/>
        </w:rPr>
        <w:t xml:space="preserve"> oso</w:t>
      </w:r>
      <w:r w:rsidR="007B5906" w:rsidRPr="00CB298B">
        <w:rPr>
          <w:color w:val="auto"/>
        </w:rPr>
        <w:t>by</w:t>
      </w:r>
      <w:r w:rsidRPr="00CB298B">
        <w:rPr>
          <w:color w:val="auto"/>
        </w:rPr>
        <w:t>,</w:t>
      </w:r>
      <w:r w:rsidR="007B5906" w:rsidRPr="00CB298B">
        <w:rPr>
          <w:color w:val="auto"/>
        </w:rPr>
        <w:t xml:space="preserve"> stosując </w:t>
      </w:r>
      <w:r w:rsidR="006154D0" w:rsidRPr="00CB298B">
        <w:rPr>
          <w:color w:val="auto"/>
        </w:rPr>
        <w:t>wyrazy/</w:t>
      </w:r>
      <w:r w:rsidR="007B5906" w:rsidRPr="00CB298B">
        <w:rPr>
          <w:color w:val="auto"/>
        </w:rPr>
        <w:t>wyrażenia</w:t>
      </w:r>
      <w:r w:rsidR="006154D0" w:rsidRPr="00CB298B">
        <w:rPr>
          <w:color w:val="auto"/>
        </w:rPr>
        <w:t>/zwroty</w:t>
      </w:r>
      <w:r w:rsidR="007B5906" w:rsidRPr="00CB298B">
        <w:rPr>
          <w:color w:val="auto"/>
        </w:rPr>
        <w:t xml:space="preserve"> opisujące</w:t>
      </w:r>
      <w:r w:rsidR="006154D0" w:rsidRPr="00CB298B">
        <w:rPr>
          <w:color w:val="auto"/>
        </w:rPr>
        <w:t xml:space="preserve"> je</w:t>
      </w:r>
      <w:r w:rsidR="00C13CCF" w:rsidRPr="00CB298B">
        <w:rPr>
          <w:color w:val="auto"/>
        </w:rPr>
        <w:t xml:space="preserve">; </w:t>
      </w:r>
    </w:p>
    <w:p w14:paraId="5B4F2F71" w14:textId="52ADB1AD" w:rsidR="004E1B89" w:rsidRPr="00CB298B" w:rsidRDefault="00057844" w:rsidP="00465B96">
      <w:pPr>
        <w:pStyle w:val="OREpunktor"/>
        <w:rPr>
          <w:color w:val="auto"/>
        </w:rPr>
      </w:pPr>
      <w:r w:rsidRPr="00CB298B">
        <w:rPr>
          <w:color w:val="auto"/>
        </w:rPr>
        <w:t xml:space="preserve">zna </w:t>
      </w:r>
      <w:r w:rsidR="004E1B89" w:rsidRPr="00CB298B">
        <w:rPr>
          <w:color w:val="auto"/>
        </w:rPr>
        <w:t>czasowniki określając</w:t>
      </w:r>
      <w:r w:rsidR="007B5906" w:rsidRPr="00CB298B">
        <w:rPr>
          <w:color w:val="auto"/>
        </w:rPr>
        <w:t>e różne czynności</w:t>
      </w:r>
      <w:r w:rsidR="00C13CCF" w:rsidRPr="00CB298B">
        <w:rPr>
          <w:color w:val="auto"/>
        </w:rPr>
        <w:t>;</w:t>
      </w:r>
    </w:p>
    <w:p w14:paraId="07DBF898" w14:textId="6E469D43" w:rsidR="004E1B89" w:rsidRPr="00CB298B" w:rsidRDefault="00057844" w:rsidP="00465B96">
      <w:pPr>
        <w:pStyle w:val="OREpunktor"/>
        <w:rPr>
          <w:color w:val="auto"/>
        </w:rPr>
      </w:pPr>
      <w:r w:rsidRPr="00CB298B">
        <w:rPr>
          <w:color w:val="auto"/>
        </w:rPr>
        <w:t>wie</w:t>
      </w:r>
      <w:r w:rsidR="004E1B89" w:rsidRPr="00CB298B">
        <w:rPr>
          <w:color w:val="auto"/>
        </w:rPr>
        <w:t>, j</w:t>
      </w:r>
      <w:r w:rsidR="007B5906" w:rsidRPr="00CB298B">
        <w:rPr>
          <w:color w:val="auto"/>
        </w:rPr>
        <w:t>ak zakomunikować swoje potrzeby</w:t>
      </w:r>
      <w:r w:rsidR="00C13CCF" w:rsidRPr="00CB298B">
        <w:rPr>
          <w:color w:val="auto"/>
        </w:rPr>
        <w:t xml:space="preserve">; </w:t>
      </w:r>
    </w:p>
    <w:p w14:paraId="1CDC90F9" w14:textId="24B0532C" w:rsidR="004E1B89" w:rsidRPr="00CB298B" w:rsidRDefault="00057844" w:rsidP="00465B96">
      <w:pPr>
        <w:pStyle w:val="OREpunktor"/>
        <w:rPr>
          <w:color w:val="auto"/>
        </w:rPr>
      </w:pPr>
      <w:r w:rsidRPr="00CB298B">
        <w:rPr>
          <w:color w:val="auto"/>
        </w:rPr>
        <w:t xml:space="preserve">zna </w:t>
      </w:r>
      <w:r w:rsidR="004E1B89" w:rsidRPr="00CB298B">
        <w:rPr>
          <w:color w:val="auto"/>
        </w:rPr>
        <w:t>symbole językowe i podstawowe reguły języka</w:t>
      </w:r>
      <w:r w:rsidR="00775869" w:rsidRPr="00CB298B">
        <w:rPr>
          <w:color w:val="auto"/>
        </w:rPr>
        <w:t xml:space="preserve"> (odpowiednio</w:t>
      </w:r>
      <w:r w:rsidR="004E1B89" w:rsidRPr="00CB298B">
        <w:rPr>
          <w:color w:val="auto"/>
        </w:rPr>
        <w:t xml:space="preserve"> do sytuacji k</w:t>
      </w:r>
      <w:r w:rsidR="004E1B89" w:rsidRPr="00CB298B">
        <w:rPr>
          <w:color w:val="auto"/>
        </w:rPr>
        <w:t>o</w:t>
      </w:r>
      <w:r w:rsidR="004E1B89" w:rsidRPr="00CB298B">
        <w:rPr>
          <w:color w:val="auto"/>
        </w:rPr>
        <w:t xml:space="preserve">munikacyjnej </w:t>
      </w:r>
      <w:r w:rsidR="00775869" w:rsidRPr="00CB298B">
        <w:rPr>
          <w:color w:val="auto"/>
        </w:rPr>
        <w:t>reaguje</w:t>
      </w:r>
      <w:r w:rsidR="004E1B89" w:rsidRPr="00CB298B">
        <w:rPr>
          <w:color w:val="auto"/>
        </w:rPr>
        <w:t xml:space="preserve"> za pomocą języka na to</w:t>
      </w:r>
      <w:r w:rsidR="00775869" w:rsidRPr="00CB298B">
        <w:rPr>
          <w:color w:val="auto"/>
        </w:rPr>
        <w:t>, co</w:t>
      </w:r>
      <w:r w:rsidR="004E1B89" w:rsidRPr="00CB298B">
        <w:rPr>
          <w:color w:val="auto"/>
        </w:rPr>
        <w:t xml:space="preserve"> słyszy od innych – dorosłych </w:t>
      </w:r>
      <w:r w:rsidR="007B5906" w:rsidRPr="00CB298B">
        <w:rPr>
          <w:color w:val="auto"/>
        </w:rPr>
        <w:t>i</w:t>
      </w:r>
      <w:r w:rsidR="003A663F" w:rsidRPr="00CB298B">
        <w:rPr>
          <w:color w:val="auto"/>
        </w:rPr>
        <w:t> </w:t>
      </w:r>
      <w:r w:rsidR="007B5906" w:rsidRPr="00CB298B">
        <w:rPr>
          <w:color w:val="auto"/>
        </w:rPr>
        <w:t>dzieci</w:t>
      </w:r>
      <w:r w:rsidR="00C13CCF" w:rsidRPr="00CB298B">
        <w:rPr>
          <w:color w:val="auto"/>
        </w:rPr>
        <w:t>);</w:t>
      </w:r>
    </w:p>
    <w:p w14:paraId="54B26B4F" w14:textId="60EFB945" w:rsidR="004E1B89" w:rsidRPr="00CB298B" w:rsidRDefault="003A663F" w:rsidP="00465B96">
      <w:pPr>
        <w:pStyle w:val="OREpunktor"/>
        <w:rPr>
          <w:color w:val="auto"/>
        </w:rPr>
      </w:pPr>
      <w:r w:rsidRPr="00CB298B">
        <w:rPr>
          <w:color w:val="auto"/>
        </w:rPr>
        <w:t>wie</w:t>
      </w:r>
      <w:r w:rsidR="004E1B89" w:rsidRPr="00CB298B">
        <w:rPr>
          <w:color w:val="auto"/>
        </w:rPr>
        <w:t>, jak poinformować otoczenie za pomocą wypowiedzi o swoich potrzeb</w:t>
      </w:r>
      <w:r w:rsidR="007B5906" w:rsidRPr="00CB298B">
        <w:rPr>
          <w:color w:val="auto"/>
        </w:rPr>
        <w:t>ach, przeżyciach i stanach</w:t>
      </w:r>
      <w:r w:rsidR="00C13CCF" w:rsidRPr="00CB298B">
        <w:rPr>
          <w:color w:val="auto"/>
        </w:rPr>
        <w:t>;</w:t>
      </w:r>
    </w:p>
    <w:p w14:paraId="1813909C" w14:textId="2A80D35F" w:rsidR="007B5906" w:rsidRPr="00CB298B" w:rsidRDefault="003A663F" w:rsidP="00465B96">
      <w:pPr>
        <w:pStyle w:val="OREpunktor"/>
        <w:rPr>
          <w:color w:val="auto"/>
        </w:rPr>
      </w:pPr>
      <w:r w:rsidRPr="00CB298B">
        <w:rPr>
          <w:color w:val="auto"/>
        </w:rPr>
        <w:t>wie</w:t>
      </w:r>
      <w:r w:rsidR="004E1B89" w:rsidRPr="00CB298B">
        <w:rPr>
          <w:color w:val="auto"/>
        </w:rPr>
        <w:t xml:space="preserve">, jak wpływać </w:t>
      </w:r>
      <w:r w:rsidRPr="00CB298B">
        <w:rPr>
          <w:color w:val="auto"/>
        </w:rPr>
        <w:t xml:space="preserve">na otoczenie </w:t>
      </w:r>
      <w:r w:rsidR="004E1B89" w:rsidRPr="00CB298B">
        <w:rPr>
          <w:color w:val="auto"/>
        </w:rPr>
        <w:t>za pomocą odpowiednio konstruo</w:t>
      </w:r>
      <w:r w:rsidR="007B5906" w:rsidRPr="00CB298B">
        <w:rPr>
          <w:color w:val="auto"/>
        </w:rPr>
        <w:t>wanych wy</w:t>
      </w:r>
      <w:r w:rsidR="00004394">
        <w:rPr>
          <w:color w:val="auto"/>
        </w:rPr>
        <w:t>-</w:t>
      </w:r>
      <w:proofErr w:type="spellStart"/>
      <w:r w:rsidR="007B5906" w:rsidRPr="00CB298B">
        <w:rPr>
          <w:color w:val="auto"/>
        </w:rPr>
        <w:t>powiedzi</w:t>
      </w:r>
      <w:proofErr w:type="spellEnd"/>
      <w:r w:rsidR="00C13CCF" w:rsidRPr="00CB298B">
        <w:rPr>
          <w:color w:val="auto"/>
        </w:rPr>
        <w:t>;</w:t>
      </w:r>
    </w:p>
    <w:p w14:paraId="5BCBA125" w14:textId="260C0E00" w:rsidR="004E1B89" w:rsidRPr="00CB298B" w:rsidRDefault="003A663F" w:rsidP="00465B96">
      <w:pPr>
        <w:pStyle w:val="OREpunktor"/>
        <w:rPr>
          <w:color w:val="auto"/>
        </w:rPr>
      </w:pPr>
      <w:r w:rsidRPr="00CB298B">
        <w:rPr>
          <w:color w:val="auto"/>
        </w:rPr>
        <w:t>wie</w:t>
      </w:r>
      <w:r w:rsidR="007B5906" w:rsidRPr="00CB298B">
        <w:rPr>
          <w:color w:val="auto"/>
        </w:rPr>
        <w:t xml:space="preserve">, że można </w:t>
      </w:r>
      <w:r w:rsidR="004E1B89" w:rsidRPr="00CB298B">
        <w:rPr>
          <w:color w:val="auto"/>
        </w:rPr>
        <w:t>opisywać</w:t>
      </w:r>
      <w:r w:rsidR="007B5906" w:rsidRPr="00CB298B">
        <w:rPr>
          <w:color w:val="auto"/>
        </w:rPr>
        <w:t xml:space="preserve"> świat </w:t>
      </w:r>
      <w:r w:rsidR="004E1B89" w:rsidRPr="00CB298B">
        <w:rPr>
          <w:color w:val="auto"/>
        </w:rPr>
        <w:t>rzeczywist</w:t>
      </w:r>
      <w:r w:rsidR="007B5906" w:rsidRPr="00CB298B">
        <w:rPr>
          <w:color w:val="auto"/>
        </w:rPr>
        <w:t>y</w:t>
      </w:r>
      <w:r w:rsidR="004E1B89" w:rsidRPr="00CB298B">
        <w:rPr>
          <w:color w:val="auto"/>
        </w:rPr>
        <w:t xml:space="preserve"> </w:t>
      </w:r>
      <w:r w:rsidR="007B5906" w:rsidRPr="00CB298B">
        <w:rPr>
          <w:color w:val="auto"/>
        </w:rPr>
        <w:t>lub wyobrażony</w:t>
      </w:r>
      <w:r w:rsidR="00C13CCF" w:rsidRPr="00CB298B">
        <w:rPr>
          <w:color w:val="auto"/>
        </w:rPr>
        <w:t>;</w:t>
      </w:r>
    </w:p>
    <w:p w14:paraId="363A5688" w14:textId="3781D6D0" w:rsidR="004E1B89" w:rsidRPr="00CB298B" w:rsidRDefault="003A663F" w:rsidP="00465B96">
      <w:pPr>
        <w:pStyle w:val="OREpunktor"/>
        <w:rPr>
          <w:color w:val="auto"/>
        </w:rPr>
      </w:pPr>
      <w:r w:rsidRPr="00CB298B">
        <w:rPr>
          <w:color w:val="auto"/>
        </w:rPr>
        <w:t xml:space="preserve">ma </w:t>
      </w:r>
      <w:r w:rsidR="004E1B89" w:rsidRPr="00CB298B">
        <w:rPr>
          <w:color w:val="auto"/>
        </w:rPr>
        <w:t xml:space="preserve">świadomość istnienia </w:t>
      </w:r>
      <w:r w:rsidR="007B5906" w:rsidRPr="00CB298B">
        <w:rPr>
          <w:color w:val="auto"/>
        </w:rPr>
        <w:t>różnych</w:t>
      </w:r>
      <w:r w:rsidR="004E1B89" w:rsidRPr="00CB298B">
        <w:rPr>
          <w:color w:val="auto"/>
        </w:rPr>
        <w:t xml:space="preserve"> dźwięków</w:t>
      </w:r>
      <w:r w:rsidR="00C13CCF" w:rsidRPr="00CB298B">
        <w:rPr>
          <w:color w:val="auto"/>
        </w:rPr>
        <w:t>;</w:t>
      </w:r>
    </w:p>
    <w:p w14:paraId="771678F1" w14:textId="5DBFCB9C" w:rsidR="004E1B89" w:rsidRPr="00CB298B" w:rsidRDefault="004E1B89" w:rsidP="00465B96">
      <w:pPr>
        <w:pStyle w:val="OREnormalny"/>
        <w:rPr>
          <w:b/>
          <w:color w:val="auto"/>
        </w:rPr>
      </w:pPr>
      <w:r w:rsidRPr="00CB298B">
        <w:rPr>
          <w:b/>
          <w:color w:val="auto"/>
        </w:rPr>
        <w:t>U</w:t>
      </w:r>
      <w:r w:rsidR="007B5906" w:rsidRPr="00CB298B">
        <w:rPr>
          <w:b/>
          <w:color w:val="auto"/>
        </w:rPr>
        <w:t>mieję</w:t>
      </w:r>
      <w:r w:rsidRPr="00CB298B">
        <w:rPr>
          <w:b/>
          <w:color w:val="auto"/>
        </w:rPr>
        <w:t>tności</w:t>
      </w:r>
    </w:p>
    <w:p w14:paraId="342AB814" w14:textId="77777777" w:rsidR="004E1B89" w:rsidRPr="00CB298B" w:rsidRDefault="004E1B89" w:rsidP="00465B96">
      <w:pPr>
        <w:pStyle w:val="OREnormalny"/>
        <w:rPr>
          <w:color w:val="auto"/>
        </w:rPr>
      </w:pPr>
      <w:r w:rsidRPr="00CB298B">
        <w:rPr>
          <w:color w:val="auto"/>
        </w:rPr>
        <w:t>Dziecko potrafi:</w:t>
      </w:r>
    </w:p>
    <w:p w14:paraId="65E49AED" w14:textId="5B39A2B9" w:rsidR="004E1B89" w:rsidRPr="00CB298B" w:rsidRDefault="00C13CCF" w:rsidP="00465B96">
      <w:pPr>
        <w:pStyle w:val="OREpunktor"/>
        <w:rPr>
          <w:color w:val="auto"/>
        </w:rPr>
      </w:pPr>
      <w:r w:rsidRPr="00CB298B">
        <w:rPr>
          <w:color w:val="auto"/>
        </w:rPr>
        <w:t xml:space="preserve">odtwarzać </w:t>
      </w:r>
      <w:r w:rsidR="004E1B89" w:rsidRPr="00CB298B">
        <w:rPr>
          <w:color w:val="auto"/>
        </w:rPr>
        <w:t>zdarzenia i tworzyć fikcję</w:t>
      </w:r>
      <w:r w:rsidRPr="00CB298B">
        <w:rPr>
          <w:color w:val="auto"/>
        </w:rPr>
        <w:t xml:space="preserve">; </w:t>
      </w:r>
    </w:p>
    <w:p w14:paraId="0E1850C4" w14:textId="0B1AC7FA" w:rsidR="004E1B89" w:rsidRPr="00CB298B" w:rsidRDefault="00C13CCF" w:rsidP="00465B96">
      <w:pPr>
        <w:pStyle w:val="OREpunktor"/>
        <w:rPr>
          <w:color w:val="auto"/>
        </w:rPr>
      </w:pPr>
      <w:r w:rsidRPr="00CB298B">
        <w:rPr>
          <w:color w:val="auto"/>
        </w:rPr>
        <w:t xml:space="preserve">budować </w:t>
      </w:r>
      <w:r w:rsidR="004E1B89" w:rsidRPr="00CB298B">
        <w:rPr>
          <w:color w:val="auto"/>
        </w:rPr>
        <w:t>i współtworzyć tekst</w:t>
      </w:r>
      <w:r w:rsidRPr="00CB298B">
        <w:rPr>
          <w:color w:val="auto"/>
        </w:rPr>
        <w:t>y</w:t>
      </w:r>
      <w:r w:rsidR="004E1B89" w:rsidRPr="00CB298B">
        <w:rPr>
          <w:color w:val="auto"/>
        </w:rPr>
        <w:t xml:space="preserve"> o różnej długości i strukturze oraz o zróżnicow</w:t>
      </w:r>
      <w:r w:rsidR="004E1B89" w:rsidRPr="00CB298B">
        <w:rPr>
          <w:color w:val="auto"/>
        </w:rPr>
        <w:t>a</w:t>
      </w:r>
      <w:r w:rsidR="004E1B89" w:rsidRPr="00CB298B">
        <w:rPr>
          <w:color w:val="auto"/>
        </w:rPr>
        <w:t xml:space="preserve">nych </w:t>
      </w:r>
      <w:r w:rsidR="007B5906" w:rsidRPr="00CB298B">
        <w:rPr>
          <w:color w:val="auto"/>
        </w:rPr>
        <w:t>funkcjach</w:t>
      </w:r>
      <w:r w:rsidRPr="00CB298B">
        <w:rPr>
          <w:color w:val="auto"/>
        </w:rPr>
        <w:t>;</w:t>
      </w:r>
    </w:p>
    <w:p w14:paraId="55DF1A70" w14:textId="2B399A49" w:rsidR="004E1B89" w:rsidRPr="00CB298B" w:rsidRDefault="00C13CCF" w:rsidP="00465B96">
      <w:pPr>
        <w:pStyle w:val="OREpunktor"/>
        <w:rPr>
          <w:color w:val="auto"/>
        </w:rPr>
      </w:pPr>
      <w:r w:rsidRPr="00CB298B">
        <w:rPr>
          <w:color w:val="auto"/>
        </w:rPr>
        <w:lastRenderedPageBreak/>
        <w:t xml:space="preserve">mówić </w:t>
      </w:r>
      <w:r w:rsidR="004E1B89" w:rsidRPr="00CB298B">
        <w:rPr>
          <w:color w:val="auto"/>
        </w:rPr>
        <w:t>płynnie, dostosowując ton głosu do sytuacji</w:t>
      </w:r>
      <w:r w:rsidRPr="00CB298B">
        <w:rPr>
          <w:color w:val="auto"/>
        </w:rPr>
        <w:t>, a</w:t>
      </w:r>
      <w:r w:rsidR="007B5906" w:rsidRPr="00CB298B">
        <w:rPr>
          <w:color w:val="auto"/>
        </w:rPr>
        <w:t xml:space="preserve"> formę wypowiedzi do cech odbiorcy (do rówieśników/małych dzieci w sposób prosty, do dorosłych uważnie, zastanawiając się nad doborem słów, by </w:t>
      </w:r>
      <w:r w:rsidRPr="00CB298B">
        <w:rPr>
          <w:color w:val="auto"/>
        </w:rPr>
        <w:t xml:space="preserve">w sposób zrozumiały </w:t>
      </w:r>
      <w:r w:rsidR="007B5906" w:rsidRPr="00CB298B">
        <w:rPr>
          <w:color w:val="auto"/>
        </w:rPr>
        <w:t xml:space="preserve">wyrazić swoje </w:t>
      </w:r>
      <w:r w:rsidR="00004394">
        <w:rPr>
          <w:color w:val="auto"/>
        </w:rPr>
        <w:br/>
      </w:r>
      <w:r w:rsidR="007B5906" w:rsidRPr="00CB298B">
        <w:rPr>
          <w:color w:val="auto"/>
        </w:rPr>
        <w:t>zdanie</w:t>
      </w:r>
      <w:r w:rsidR="00775869" w:rsidRPr="00CB298B">
        <w:rPr>
          <w:color w:val="auto"/>
        </w:rPr>
        <w:t>)</w:t>
      </w:r>
      <w:r w:rsidR="00962024" w:rsidRPr="00CB298B">
        <w:rPr>
          <w:color w:val="auto"/>
        </w:rPr>
        <w:t>;</w:t>
      </w:r>
    </w:p>
    <w:p w14:paraId="6B060D1B" w14:textId="7E911804" w:rsidR="004E1B89" w:rsidRPr="00CB298B" w:rsidRDefault="00962024" w:rsidP="00465B96">
      <w:pPr>
        <w:pStyle w:val="OREpunktor"/>
        <w:rPr>
          <w:color w:val="auto"/>
        </w:rPr>
      </w:pPr>
      <w:r w:rsidRPr="00CB298B">
        <w:rPr>
          <w:color w:val="auto"/>
        </w:rPr>
        <w:t xml:space="preserve">uważnie </w:t>
      </w:r>
      <w:r w:rsidR="004E1B89" w:rsidRPr="00CB298B">
        <w:rPr>
          <w:color w:val="auto"/>
        </w:rPr>
        <w:t>słuchać i pytać o niezrozumiałe fakty</w:t>
      </w:r>
      <w:r w:rsidRPr="00CB298B">
        <w:rPr>
          <w:color w:val="auto"/>
        </w:rPr>
        <w:t xml:space="preserve">; </w:t>
      </w:r>
    </w:p>
    <w:p w14:paraId="42D35F8D" w14:textId="02B27FF1" w:rsidR="00477D1D" w:rsidRPr="00CB298B" w:rsidRDefault="00962024" w:rsidP="00465B96">
      <w:pPr>
        <w:pStyle w:val="OREpunktor"/>
        <w:rPr>
          <w:color w:val="auto"/>
        </w:rPr>
      </w:pPr>
      <w:r w:rsidRPr="00CB298B">
        <w:rPr>
          <w:color w:val="auto"/>
        </w:rPr>
        <w:t xml:space="preserve">nawiązywać </w:t>
      </w:r>
      <w:r w:rsidR="004E1B89" w:rsidRPr="00CB298B">
        <w:rPr>
          <w:color w:val="auto"/>
        </w:rPr>
        <w:t>kontakt wzrokowy i utrzymywać wspólne pole uwagi z rozmówcą</w:t>
      </w:r>
      <w:r w:rsidRPr="00CB298B">
        <w:rPr>
          <w:color w:val="auto"/>
        </w:rPr>
        <w:t xml:space="preserve">; </w:t>
      </w:r>
      <w:r w:rsidR="004E1B89" w:rsidRPr="00CB298B">
        <w:rPr>
          <w:color w:val="auto"/>
        </w:rPr>
        <w:t>zwracać się bezpośrednio do rozmówcy</w:t>
      </w:r>
      <w:r w:rsidR="007B5906" w:rsidRPr="00CB298B">
        <w:rPr>
          <w:color w:val="auto"/>
        </w:rPr>
        <w:t xml:space="preserve"> (do starszych, nieznanych osób </w:t>
      </w:r>
      <w:r w:rsidRPr="00CB298B">
        <w:rPr>
          <w:color w:val="auto"/>
        </w:rPr>
        <w:t xml:space="preserve">– per </w:t>
      </w:r>
      <w:r w:rsidR="007B5906" w:rsidRPr="00CB298B">
        <w:rPr>
          <w:color w:val="auto"/>
        </w:rPr>
        <w:t>„pan, pani</w:t>
      </w:r>
      <w:r w:rsidR="00F4668B" w:rsidRPr="00CB298B">
        <w:rPr>
          <w:color w:val="auto"/>
        </w:rPr>
        <w:t>”);</w:t>
      </w:r>
    </w:p>
    <w:p w14:paraId="2619F609" w14:textId="7CC36970" w:rsidR="004E1B89" w:rsidRPr="00CB298B" w:rsidRDefault="00962024" w:rsidP="00477D1D">
      <w:pPr>
        <w:pStyle w:val="OREpunktor"/>
        <w:rPr>
          <w:color w:val="auto"/>
        </w:rPr>
      </w:pPr>
      <w:r w:rsidRPr="00CB298B">
        <w:rPr>
          <w:color w:val="auto"/>
        </w:rPr>
        <w:t xml:space="preserve">mówić </w:t>
      </w:r>
      <w:r w:rsidR="007B5906" w:rsidRPr="00CB298B">
        <w:rPr>
          <w:color w:val="auto"/>
        </w:rPr>
        <w:t>tak, by być rozumianym przez</w:t>
      </w:r>
      <w:r w:rsidR="00CC38CC" w:rsidRPr="00CB298B">
        <w:rPr>
          <w:color w:val="auto"/>
        </w:rPr>
        <w:t xml:space="preserve"> rówieśników i dorosłych</w:t>
      </w:r>
      <w:r w:rsidRPr="00CB298B">
        <w:rPr>
          <w:color w:val="auto"/>
        </w:rPr>
        <w:t>;</w:t>
      </w:r>
    </w:p>
    <w:p w14:paraId="57E669D3" w14:textId="0E69E474" w:rsidR="004663D3" w:rsidRPr="00CB298B" w:rsidRDefault="00962024" w:rsidP="00465B96">
      <w:pPr>
        <w:pStyle w:val="OREpunktor"/>
        <w:rPr>
          <w:color w:val="auto"/>
        </w:rPr>
      </w:pPr>
      <w:r w:rsidRPr="00CB298B">
        <w:rPr>
          <w:color w:val="auto"/>
        </w:rPr>
        <w:t xml:space="preserve">słyszeć </w:t>
      </w:r>
      <w:r w:rsidR="004E1B89" w:rsidRPr="00CB298B">
        <w:rPr>
          <w:color w:val="auto"/>
        </w:rPr>
        <w:t>i odróżniać wydawane przez siebie dźwięki</w:t>
      </w:r>
      <w:r w:rsidR="006154D0" w:rsidRPr="00CB298B">
        <w:rPr>
          <w:color w:val="auto"/>
        </w:rPr>
        <w:t>.</w:t>
      </w:r>
    </w:p>
    <w:p w14:paraId="0300CCD8" w14:textId="77777777" w:rsidR="00712F34" w:rsidRPr="00CB298B" w:rsidRDefault="00712F34" w:rsidP="00465B96">
      <w:pPr>
        <w:pStyle w:val="OREnormalny"/>
        <w:rPr>
          <w:b/>
          <w:color w:val="auto"/>
        </w:rPr>
      </w:pPr>
      <w:r w:rsidRPr="00CB298B">
        <w:rPr>
          <w:b/>
          <w:color w:val="auto"/>
        </w:rPr>
        <w:t>Postawy</w:t>
      </w:r>
    </w:p>
    <w:p w14:paraId="50BF3CA1" w14:textId="77777777" w:rsidR="00712F34" w:rsidRPr="00CB298B" w:rsidRDefault="00712F34" w:rsidP="00465B96">
      <w:pPr>
        <w:pStyle w:val="OREnormalny"/>
        <w:rPr>
          <w:color w:val="auto"/>
        </w:rPr>
      </w:pPr>
      <w:r w:rsidRPr="00CB298B">
        <w:rPr>
          <w:color w:val="auto"/>
        </w:rPr>
        <w:t>Dziecko:</w:t>
      </w:r>
    </w:p>
    <w:p w14:paraId="5385D53D" w14:textId="6FB0DA7B" w:rsidR="00712F34" w:rsidRPr="00CB298B" w:rsidRDefault="007C4902" w:rsidP="00465B96">
      <w:pPr>
        <w:pStyle w:val="OREpunktor"/>
        <w:rPr>
          <w:color w:val="auto"/>
        </w:rPr>
      </w:pPr>
      <w:r w:rsidRPr="00CB298B">
        <w:rPr>
          <w:color w:val="auto"/>
        </w:rPr>
        <w:t xml:space="preserve">chętnie </w:t>
      </w:r>
      <w:r w:rsidR="006154D0" w:rsidRPr="00CB298B">
        <w:rPr>
          <w:color w:val="auto"/>
        </w:rPr>
        <w:t xml:space="preserve">nawiązuje kontakt i </w:t>
      </w:r>
      <w:r w:rsidR="00712F34" w:rsidRPr="00CB298B">
        <w:rPr>
          <w:color w:val="auto"/>
        </w:rPr>
        <w:t xml:space="preserve">komunikuje się z innymi dziećmi </w:t>
      </w:r>
      <w:r w:rsidRPr="00CB298B">
        <w:rPr>
          <w:color w:val="auto"/>
        </w:rPr>
        <w:t xml:space="preserve">oraz </w:t>
      </w:r>
      <w:r w:rsidR="00712F34" w:rsidRPr="00CB298B">
        <w:rPr>
          <w:color w:val="auto"/>
        </w:rPr>
        <w:t>nauczycielami</w:t>
      </w:r>
      <w:r w:rsidRPr="00CB298B">
        <w:rPr>
          <w:color w:val="auto"/>
        </w:rPr>
        <w:t>;</w:t>
      </w:r>
    </w:p>
    <w:p w14:paraId="50527374" w14:textId="5E5A3BF7" w:rsidR="00712F34" w:rsidRPr="00CB298B" w:rsidRDefault="007C4902" w:rsidP="00465B96">
      <w:pPr>
        <w:pStyle w:val="OREpunktor"/>
        <w:rPr>
          <w:color w:val="auto"/>
        </w:rPr>
      </w:pPr>
      <w:r w:rsidRPr="00CB298B">
        <w:rPr>
          <w:color w:val="auto"/>
        </w:rPr>
        <w:t xml:space="preserve">jest </w:t>
      </w:r>
      <w:r w:rsidR="00712F34" w:rsidRPr="00CB298B">
        <w:rPr>
          <w:color w:val="auto"/>
        </w:rPr>
        <w:t xml:space="preserve">ciekawe </w:t>
      </w:r>
      <w:r w:rsidRPr="00CB298B">
        <w:rPr>
          <w:color w:val="auto"/>
        </w:rPr>
        <w:t xml:space="preserve">znaczenia </w:t>
      </w:r>
      <w:r w:rsidR="00712F34" w:rsidRPr="00CB298B">
        <w:rPr>
          <w:color w:val="auto"/>
        </w:rPr>
        <w:t>nowych słów i pojęć</w:t>
      </w:r>
      <w:r w:rsidRPr="00CB298B">
        <w:rPr>
          <w:color w:val="auto"/>
        </w:rPr>
        <w:t>;</w:t>
      </w:r>
    </w:p>
    <w:p w14:paraId="0624115F" w14:textId="206ECC97" w:rsidR="00712F34" w:rsidRPr="00CB298B" w:rsidRDefault="007C4902" w:rsidP="00465B96">
      <w:pPr>
        <w:pStyle w:val="OREpunktor"/>
        <w:rPr>
          <w:color w:val="auto"/>
        </w:rPr>
      </w:pPr>
      <w:r w:rsidRPr="00CB298B">
        <w:rPr>
          <w:color w:val="auto"/>
        </w:rPr>
        <w:t xml:space="preserve">wytrwale </w:t>
      </w:r>
      <w:r w:rsidR="00712F34" w:rsidRPr="00CB298B">
        <w:rPr>
          <w:color w:val="auto"/>
        </w:rPr>
        <w:t>pracuje nad poznawaniem nowych znaków/liter/symboli</w:t>
      </w:r>
      <w:r w:rsidRPr="00CB298B">
        <w:rPr>
          <w:color w:val="auto"/>
        </w:rPr>
        <w:t>;</w:t>
      </w:r>
    </w:p>
    <w:p w14:paraId="30BB1007" w14:textId="46BB606D" w:rsidR="00712F34" w:rsidRPr="00CB298B" w:rsidRDefault="007C4902" w:rsidP="00465B96">
      <w:pPr>
        <w:pStyle w:val="OREpunktor"/>
        <w:rPr>
          <w:color w:val="auto"/>
        </w:rPr>
      </w:pPr>
      <w:r w:rsidRPr="00CB298B">
        <w:rPr>
          <w:color w:val="auto"/>
        </w:rPr>
        <w:t xml:space="preserve">stara </w:t>
      </w:r>
      <w:r w:rsidR="00712F34" w:rsidRPr="00CB298B">
        <w:rPr>
          <w:color w:val="auto"/>
        </w:rPr>
        <w:t>się prawidłowo wymawiać wszystkie głoski języka polskiego</w:t>
      </w:r>
      <w:r w:rsidR="006154D0" w:rsidRPr="00CB298B">
        <w:rPr>
          <w:color w:val="auto"/>
        </w:rPr>
        <w:t>.</w:t>
      </w:r>
    </w:p>
    <w:p w14:paraId="4219CC47" w14:textId="77777777" w:rsidR="00CC2825" w:rsidRPr="00CB298B" w:rsidRDefault="00CC2825">
      <w:pPr>
        <w:spacing w:after="0" w:line="240" w:lineRule="auto"/>
        <w:rPr>
          <w:rFonts w:ascii="Arial" w:eastAsia="Times New Roman" w:hAnsi="Arial" w:cs="Arial"/>
          <w:b/>
          <w:bCs/>
          <w:sz w:val="26"/>
          <w:szCs w:val="26"/>
        </w:rPr>
      </w:pPr>
      <w:r w:rsidRPr="00CB298B">
        <w:br w:type="page"/>
      </w:r>
    </w:p>
    <w:p w14:paraId="44D7F512" w14:textId="6EBA96FE" w:rsidR="00465B96" w:rsidRPr="00CB298B" w:rsidRDefault="00465B96" w:rsidP="00E87EB6">
      <w:pPr>
        <w:pStyle w:val="ORE4Naglowek"/>
        <w:rPr>
          <w:color w:val="auto"/>
        </w:rPr>
      </w:pPr>
      <w:bookmarkStart w:id="17" w:name="_Toc496059907"/>
      <w:r w:rsidRPr="00CB298B">
        <w:rPr>
          <w:color w:val="auto"/>
        </w:rPr>
        <w:lastRenderedPageBreak/>
        <w:t xml:space="preserve">1.2.3. </w:t>
      </w:r>
      <w:r w:rsidR="006154D0" w:rsidRPr="00CB298B">
        <w:rPr>
          <w:color w:val="auto"/>
        </w:rPr>
        <w:t>Inicjatywność i przedsiębiorczość – przykładowe wskaźniki dotyczące przestrzeni edukacyjnej przedszkola, wyposażenia i środków dydaktycznych</w:t>
      </w:r>
      <w:bookmarkEnd w:id="17"/>
    </w:p>
    <w:p w14:paraId="53AD3445" w14:textId="073F8749" w:rsidR="00F67EA1" w:rsidRPr="00CB298B" w:rsidRDefault="00F67EA1" w:rsidP="00E87EB6">
      <w:pPr>
        <w:pStyle w:val="OREnormalny"/>
        <w:rPr>
          <w:color w:val="auto"/>
        </w:rPr>
      </w:pPr>
      <w:r w:rsidRPr="00CB298B">
        <w:rPr>
          <w:color w:val="auto"/>
        </w:rPr>
        <w:t>W sali przedszkolnej:</w:t>
      </w:r>
    </w:p>
    <w:p w14:paraId="36BB1AE7" w14:textId="2B35BC7C" w:rsidR="00F67EA1" w:rsidRPr="00CB298B" w:rsidRDefault="006870CD" w:rsidP="002221F7">
      <w:pPr>
        <w:pStyle w:val="OREpunktor"/>
        <w:rPr>
          <w:color w:val="auto"/>
        </w:rPr>
      </w:pPr>
      <w:r w:rsidRPr="00CB298B">
        <w:rPr>
          <w:color w:val="auto"/>
        </w:rPr>
        <w:t xml:space="preserve">gromadzone </w:t>
      </w:r>
      <w:r w:rsidR="00F67EA1" w:rsidRPr="00CB298B">
        <w:rPr>
          <w:color w:val="auto"/>
        </w:rPr>
        <w:t>są ciekawe przedmioty (np. stare fotografie, dawne przedmioty c</w:t>
      </w:r>
      <w:r w:rsidR="00F67EA1" w:rsidRPr="00CB298B">
        <w:rPr>
          <w:color w:val="auto"/>
        </w:rPr>
        <w:t>o</w:t>
      </w:r>
      <w:r w:rsidR="00F67EA1" w:rsidRPr="00CB298B">
        <w:rPr>
          <w:color w:val="auto"/>
        </w:rPr>
        <w:t>dziennego użytku, butelki o nietypowych kształtach, pamiątki przywiezione przez dzieci z wakacji itp.)</w:t>
      </w:r>
      <w:r w:rsidRPr="00CB298B">
        <w:rPr>
          <w:color w:val="auto"/>
        </w:rPr>
        <w:t xml:space="preserve">, które są wykorzystywane </w:t>
      </w:r>
      <w:r w:rsidR="00F67EA1" w:rsidRPr="00CB298B">
        <w:rPr>
          <w:color w:val="auto"/>
        </w:rPr>
        <w:t>podczas zajęć z dziećmi</w:t>
      </w:r>
      <w:r w:rsidRPr="00CB298B">
        <w:rPr>
          <w:color w:val="auto"/>
        </w:rPr>
        <w:t>;</w:t>
      </w:r>
      <w:r w:rsidR="00F67EA1" w:rsidRPr="00CB298B">
        <w:rPr>
          <w:color w:val="auto"/>
        </w:rPr>
        <w:t xml:space="preserve"> </w:t>
      </w:r>
    </w:p>
    <w:p w14:paraId="4303CF9B" w14:textId="20C64315" w:rsidR="00F67EA1" w:rsidRPr="00CB298B" w:rsidRDefault="006870CD" w:rsidP="002221F7">
      <w:pPr>
        <w:pStyle w:val="OREpunktor"/>
        <w:rPr>
          <w:color w:val="auto"/>
        </w:rPr>
      </w:pPr>
      <w:r w:rsidRPr="00CB298B">
        <w:rPr>
          <w:color w:val="auto"/>
        </w:rPr>
        <w:t>o</w:t>
      </w:r>
      <w:r w:rsidR="00F67EA1" w:rsidRPr="00CB298B">
        <w:rPr>
          <w:color w:val="auto"/>
        </w:rPr>
        <w:t xml:space="preserve">rganizowane są sensoryczne kryjówki </w:t>
      </w:r>
      <w:r w:rsidR="00E83FEF" w:rsidRPr="00CB298B">
        <w:rPr>
          <w:color w:val="auto"/>
        </w:rPr>
        <w:t xml:space="preserve">wspomagające wielozmysłowy rozwój dziecka – </w:t>
      </w:r>
      <w:r w:rsidR="00F67EA1" w:rsidRPr="00CB298B">
        <w:rPr>
          <w:color w:val="auto"/>
        </w:rPr>
        <w:t>zawierające niespodzianki o różnej kolorystyce, fakturze (gładkie, szorstkie, miękkie, twarde), wielkości, wydając</w:t>
      </w:r>
      <w:r w:rsidR="00E83FEF" w:rsidRPr="00CB298B">
        <w:rPr>
          <w:color w:val="auto"/>
        </w:rPr>
        <w:t>e</w:t>
      </w:r>
      <w:r w:rsidR="00F67EA1" w:rsidRPr="00CB298B">
        <w:rPr>
          <w:color w:val="auto"/>
        </w:rPr>
        <w:t xml:space="preserve"> różne dźwięki (szeleszczące, piszczące, grzechoczące itp.)</w:t>
      </w:r>
      <w:r w:rsidR="00E83FEF" w:rsidRPr="00CB298B">
        <w:rPr>
          <w:color w:val="auto"/>
        </w:rPr>
        <w:t xml:space="preserve">; umieszczane są </w:t>
      </w:r>
      <w:r w:rsidR="00F67EA1" w:rsidRPr="00CB298B">
        <w:rPr>
          <w:color w:val="auto"/>
        </w:rPr>
        <w:t>„skrzynie skarbów”, „worki z p</w:t>
      </w:r>
      <w:r w:rsidR="00F67EA1" w:rsidRPr="00CB298B">
        <w:rPr>
          <w:color w:val="auto"/>
        </w:rPr>
        <w:t>o</w:t>
      </w:r>
      <w:r w:rsidR="00F67EA1" w:rsidRPr="00CB298B">
        <w:rPr>
          <w:color w:val="auto"/>
        </w:rPr>
        <w:t>mysłami”</w:t>
      </w:r>
      <w:r w:rsidR="00E83FEF" w:rsidRPr="00CB298B">
        <w:rPr>
          <w:color w:val="auto"/>
        </w:rPr>
        <w:t>, „kufry rekwizytów”</w:t>
      </w:r>
      <w:r w:rsidR="00F67EA1" w:rsidRPr="00CB298B">
        <w:rPr>
          <w:color w:val="auto"/>
        </w:rPr>
        <w:t xml:space="preserve"> itp.</w:t>
      </w:r>
    </w:p>
    <w:p w14:paraId="04405649" w14:textId="65A4646C" w:rsidR="00F67EA1" w:rsidRPr="00CB298B" w:rsidRDefault="00105DD3" w:rsidP="002221F7">
      <w:pPr>
        <w:pStyle w:val="OREpunktor"/>
        <w:rPr>
          <w:color w:val="auto"/>
        </w:rPr>
      </w:pPr>
      <w:r w:rsidRPr="00CB298B">
        <w:rPr>
          <w:color w:val="auto"/>
        </w:rPr>
        <w:t xml:space="preserve">gromadzone </w:t>
      </w:r>
      <w:r w:rsidR="00F67EA1" w:rsidRPr="00CB298B">
        <w:rPr>
          <w:color w:val="auto"/>
        </w:rPr>
        <w:t>są niestandardow</w:t>
      </w:r>
      <w:r w:rsidR="00E83FEF" w:rsidRPr="00CB298B">
        <w:rPr>
          <w:color w:val="auto"/>
        </w:rPr>
        <w:t>e materiały i narzędzia</w:t>
      </w:r>
      <w:r w:rsidRPr="00CB298B">
        <w:rPr>
          <w:color w:val="auto"/>
        </w:rPr>
        <w:t xml:space="preserve">, </w:t>
      </w:r>
      <w:r w:rsidR="00F67EA1" w:rsidRPr="00CB298B">
        <w:rPr>
          <w:color w:val="auto"/>
        </w:rPr>
        <w:t>w tym powszechnie d</w:t>
      </w:r>
      <w:r w:rsidR="00F67EA1" w:rsidRPr="00CB298B">
        <w:rPr>
          <w:color w:val="auto"/>
        </w:rPr>
        <w:t>o</w:t>
      </w:r>
      <w:r w:rsidR="00F67EA1" w:rsidRPr="00CB298B">
        <w:rPr>
          <w:color w:val="auto"/>
        </w:rPr>
        <w:t xml:space="preserve">stępne przedmioty </w:t>
      </w:r>
      <w:r w:rsidR="00E83FEF" w:rsidRPr="00CB298B">
        <w:rPr>
          <w:color w:val="auto"/>
        </w:rPr>
        <w:t>codziennego użytku</w:t>
      </w:r>
      <w:r w:rsidRPr="00CB298B">
        <w:rPr>
          <w:color w:val="auto"/>
        </w:rPr>
        <w:t xml:space="preserve">, </w:t>
      </w:r>
      <w:r w:rsidR="00F67EA1" w:rsidRPr="00CB298B">
        <w:rPr>
          <w:color w:val="auto"/>
        </w:rPr>
        <w:t>do rozbudzania kreatywności, pomysł</w:t>
      </w:r>
      <w:r w:rsidR="00F67EA1" w:rsidRPr="00CB298B">
        <w:rPr>
          <w:color w:val="auto"/>
        </w:rPr>
        <w:t>o</w:t>
      </w:r>
      <w:r w:rsidR="00F67EA1" w:rsidRPr="00CB298B">
        <w:rPr>
          <w:color w:val="auto"/>
        </w:rPr>
        <w:t>wości i przedsiębiorczości dzieci</w:t>
      </w:r>
      <w:r w:rsidRPr="00CB298B">
        <w:rPr>
          <w:color w:val="auto"/>
        </w:rPr>
        <w:t>,</w:t>
      </w:r>
      <w:r w:rsidR="00F67EA1" w:rsidRPr="00CB298B">
        <w:rPr>
          <w:color w:val="auto"/>
        </w:rPr>
        <w:t xml:space="preserve"> np. waga, dziadek do orzechów</w:t>
      </w:r>
      <w:r w:rsidR="00E83FEF" w:rsidRPr="00CB298B">
        <w:rPr>
          <w:color w:val="auto"/>
        </w:rPr>
        <w:t xml:space="preserve"> </w:t>
      </w:r>
      <w:r w:rsidRPr="00CB298B">
        <w:rPr>
          <w:color w:val="auto"/>
        </w:rPr>
        <w:t>(</w:t>
      </w:r>
      <w:r w:rsidR="00E83FEF" w:rsidRPr="00CB298B">
        <w:rPr>
          <w:color w:val="auto"/>
        </w:rPr>
        <w:t>do sprawdzania działania dźwigni</w:t>
      </w:r>
      <w:r w:rsidRPr="00CB298B">
        <w:rPr>
          <w:color w:val="auto"/>
        </w:rPr>
        <w:t>)</w:t>
      </w:r>
      <w:r w:rsidR="00F67EA1" w:rsidRPr="00CB298B">
        <w:rPr>
          <w:color w:val="auto"/>
        </w:rPr>
        <w:t xml:space="preserve">, puste opakowania po produktach spożywczych, guziki </w:t>
      </w:r>
      <w:r w:rsidRPr="00CB298B">
        <w:rPr>
          <w:color w:val="auto"/>
        </w:rPr>
        <w:t xml:space="preserve">o </w:t>
      </w:r>
      <w:r w:rsidR="00F67EA1" w:rsidRPr="00CB298B">
        <w:rPr>
          <w:color w:val="auto"/>
        </w:rPr>
        <w:t>ró</w:t>
      </w:r>
      <w:r w:rsidR="00F67EA1" w:rsidRPr="00CB298B">
        <w:rPr>
          <w:color w:val="auto"/>
        </w:rPr>
        <w:t>ż</w:t>
      </w:r>
      <w:r w:rsidR="00F67EA1" w:rsidRPr="00CB298B">
        <w:rPr>
          <w:color w:val="auto"/>
        </w:rPr>
        <w:t>nych kolor</w:t>
      </w:r>
      <w:r w:rsidRPr="00CB298B">
        <w:rPr>
          <w:color w:val="auto"/>
        </w:rPr>
        <w:t>ach</w:t>
      </w:r>
      <w:r w:rsidR="00F67EA1" w:rsidRPr="00CB298B">
        <w:rPr>
          <w:color w:val="auto"/>
        </w:rPr>
        <w:t xml:space="preserve"> i kształt</w:t>
      </w:r>
      <w:r w:rsidRPr="00CB298B">
        <w:rPr>
          <w:color w:val="auto"/>
        </w:rPr>
        <w:t>ach</w:t>
      </w:r>
      <w:r w:rsidR="00E83FEF" w:rsidRPr="00CB298B">
        <w:rPr>
          <w:color w:val="auto"/>
        </w:rPr>
        <w:t xml:space="preserve">, korki i nakrętki </w:t>
      </w:r>
      <w:r w:rsidRPr="00CB298B">
        <w:rPr>
          <w:color w:val="auto"/>
        </w:rPr>
        <w:t>(</w:t>
      </w:r>
      <w:r w:rsidR="00E83FEF" w:rsidRPr="00CB298B">
        <w:rPr>
          <w:color w:val="auto"/>
        </w:rPr>
        <w:t xml:space="preserve">do kreatywnego majsterkowania, </w:t>
      </w:r>
      <w:proofErr w:type="spellStart"/>
      <w:r w:rsidR="00E83FEF" w:rsidRPr="00CB298B">
        <w:rPr>
          <w:color w:val="auto"/>
        </w:rPr>
        <w:t>bri</w:t>
      </w:r>
      <w:r w:rsidRPr="00CB298B">
        <w:rPr>
          <w:color w:val="auto"/>
        </w:rPr>
        <w:t>k</w:t>
      </w:r>
      <w:r w:rsidRPr="00CB298B">
        <w:rPr>
          <w:color w:val="auto"/>
        </w:rPr>
        <w:t>o</w:t>
      </w:r>
      <w:r w:rsidRPr="00CB298B">
        <w:rPr>
          <w:color w:val="auto"/>
        </w:rPr>
        <w:t>lażu</w:t>
      </w:r>
      <w:proofErr w:type="spellEnd"/>
      <w:r w:rsidRPr="00CB298B">
        <w:rPr>
          <w:color w:val="auto"/>
        </w:rPr>
        <w:t>);</w:t>
      </w:r>
    </w:p>
    <w:p w14:paraId="333AF45B" w14:textId="7108344C" w:rsidR="00F67EA1" w:rsidRPr="00CB298B" w:rsidRDefault="004C366D" w:rsidP="002221F7">
      <w:pPr>
        <w:pStyle w:val="OREpunktor"/>
        <w:rPr>
          <w:color w:val="auto"/>
        </w:rPr>
      </w:pPr>
      <w:r w:rsidRPr="00CB298B">
        <w:rPr>
          <w:color w:val="auto"/>
        </w:rPr>
        <w:t>w</w:t>
      </w:r>
      <w:r w:rsidR="00F67EA1" w:rsidRPr="00CB298B">
        <w:rPr>
          <w:color w:val="auto"/>
        </w:rPr>
        <w:t xml:space="preserve">yeksponowane są </w:t>
      </w:r>
      <w:r w:rsidRPr="00CB298B">
        <w:rPr>
          <w:color w:val="auto"/>
        </w:rPr>
        <w:t xml:space="preserve">efekty </w:t>
      </w:r>
      <w:r w:rsidR="00F67EA1" w:rsidRPr="00CB298B">
        <w:rPr>
          <w:color w:val="auto"/>
        </w:rPr>
        <w:t>pracy dzieci</w:t>
      </w:r>
      <w:r w:rsidRPr="00CB298B">
        <w:rPr>
          <w:color w:val="auto"/>
        </w:rPr>
        <w:t>,</w:t>
      </w:r>
      <w:r w:rsidR="00F67EA1" w:rsidRPr="00CB298B">
        <w:rPr>
          <w:color w:val="auto"/>
        </w:rPr>
        <w:t xml:space="preserve"> tak aby stanowiły one element informacji o</w:t>
      </w:r>
      <w:r w:rsidRPr="00CB298B">
        <w:rPr>
          <w:color w:val="auto"/>
        </w:rPr>
        <w:t> </w:t>
      </w:r>
      <w:r w:rsidR="00F67EA1" w:rsidRPr="00CB298B">
        <w:rPr>
          <w:color w:val="auto"/>
        </w:rPr>
        <w:t xml:space="preserve">rozwoju </w:t>
      </w:r>
      <w:r w:rsidR="003A13AA" w:rsidRPr="00CB298B">
        <w:rPr>
          <w:color w:val="auto"/>
        </w:rPr>
        <w:t xml:space="preserve">ich </w:t>
      </w:r>
      <w:r w:rsidR="00F67EA1" w:rsidRPr="00CB298B">
        <w:rPr>
          <w:color w:val="auto"/>
        </w:rPr>
        <w:t xml:space="preserve">inicjatywności i przedsiębiorczości </w:t>
      </w:r>
      <w:r w:rsidRPr="00CB298B">
        <w:rPr>
          <w:color w:val="auto"/>
        </w:rPr>
        <w:t>;</w:t>
      </w:r>
    </w:p>
    <w:p w14:paraId="77BD059F" w14:textId="62CB463D" w:rsidR="00F67EA1" w:rsidRPr="00CB298B" w:rsidRDefault="004C366D" w:rsidP="002221F7">
      <w:pPr>
        <w:pStyle w:val="OREpunktor"/>
        <w:rPr>
          <w:color w:val="auto"/>
        </w:rPr>
      </w:pPr>
      <w:r w:rsidRPr="00CB298B">
        <w:rPr>
          <w:color w:val="auto"/>
        </w:rPr>
        <w:t xml:space="preserve">umeblowanie </w:t>
      </w:r>
      <w:r w:rsidR="00F67EA1" w:rsidRPr="00CB298B">
        <w:rPr>
          <w:color w:val="auto"/>
        </w:rPr>
        <w:t xml:space="preserve">i rozmieszczenie stolików, tablic, dywanu, pomocy, materiałów itp. </w:t>
      </w:r>
      <w:r w:rsidR="00E83FEF" w:rsidRPr="00CB298B">
        <w:rPr>
          <w:color w:val="auto"/>
        </w:rPr>
        <w:t>jest dostosowane</w:t>
      </w:r>
      <w:r w:rsidR="00F67EA1" w:rsidRPr="00CB298B">
        <w:rPr>
          <w:color w:val="auto"/>
        </w:rPr>
        <w:t xml:space="preserve"> do celów koncepcji holistycznego nauczania i rozwoju dziecka (w przeciwieństwie do</w:t>
      </w:r>
      <w:r w:rsidR="009B1445" w:rsidRPr="00CB298B">
        <w:rPr>
          <w:color w:val="auto"/>
        </w:rPr>
        <w:t xml:space="preserve"> </w:t>
      </w:r>
      <w:r w:rsidR="00E83FEF" w:rsidRPr="00CB298B">
        <w:rPr>
          <w:color w:val="auto"/>
        </w:rPr>
        <w:t xml:space="preserve">aranżacji typowej dla </w:t>
      </w:r>
      <w:r w:rsidR="00F67EA1" w:rsidRPr="00CB298B">
        <w:rPr>
          <w:color w:val="auto"/>
        </w:rPr>
        <w:t>frontalnego nauczania</w:t>
      </w:r>
      <w:r w:rsidRPr="00CB298B">
        <w:rPr>
          <w:color w:val="auto"/>
        </w:rPr>
        <w:t>);</w:t>
      </w:r>
    </w:p>
    <w:p w14:paraId="298D984E" w14:textId="0EAEE678" w:rsidR="00F67EA1" w:rsidRPr="00CB298B" w:rsidRDefault="004C366D" w:rsidP="002221F7">
      <w:pPr>
        <w:pStyle w:val="OREpunktor"/>
        <w:rPr>
          <w:color w:val="auto"/>
        </w:rPr>
      </w:pPr>
      <w:r w:rsidRPr="00CB298B">
        <w:rPr>
          <w:color w:val="auto"/>
        </w:rPr>
        <w:t xml:space="preserve">elementy </w:t>
      </w:r>
      <w:r w:rsidR="00F67EA1" w:rsidRPr="00CB298B">
        <w:rPr>
          <w:color w:val="auto"/>
        </w:rPr>
        <w:t>znajdujące się w sali (dekoracje roślinne, przedmioty, plakaty, plansze, ekspozycje okresowe/tematyczne itp.) nie zaburzają odbioru istotnych informacji przez dziecko, nie powodują przeciążenia percepcyjnego</w:t>
      </w:r>
      <w:r w:rsidR="00E83FEF" w:rsidRPr="00CB298B">
        <w:rPr>
          <w:color w:val="auto"/>
        </w:rPr>
        <w:t>, „</w:t>
      </w:r>
      <w:proofErr w:type="spellStart"/>
      <w:r w:rsidR="00E83FEF" w:rsidRPr="00CB298B">
        <w:rPr>
          <w:color w:val="auto"/>
        </w:rPr>
        <w:t>przebodźcowania</w:t>
      </w:r>
      <w:proofErr w:type="spellEnd"/>
      <w:r w:rsidR="00E83FEF" w:rsidRPr="00CB298B">
        <w:rPr>
          <w:color w:val="auto"/>
        </w:rPr>
        <w:t>”</w:t>
      </w:r>
      <w:r w:rsidR="00F67EA1" w:rsidRPr="00CB298B">
        <w:rPr>
          <w:color w:val="auto"/>
        </w:rPr>
        <w:t xml:space="preserve"> itp.</w:t>
      </w:r>
    </w:p>
    <w:p w14:paraId="38189F69" w14:textId="64208378" w:rsidR="00F67EA1" w:rsidRPr="00CB298B" w:rsidRDefault="00E83FEF" w:rsidP="002221F7">
      <w:pPr>
        <w:pStyle w:val="OREpunktor"/>
        <w:rPr>
          <w:color w:val="auto"/>
        </w:rPr>
      </w:pPr>
      <w:r w:rsidRPr="00CB298B">
        <w:rPr>
          <w:color w:val="auto"/>
        </w:rPr>
        <w:t xml:space="preserve">wyposażenie </w:t>
      </w:r>
      <w:r w:rsidR="00F67EA1" w:rsidRPr="00CB298B">
        <w:rPr>
          <w:color w:val="auto"/>
        </w:rPr>
        <w:t xml:space="preserve">kącików do zabaw tematycznych </w:t>
      </w:r>
      <w:r w:rsidR="004C366D" w:rsidRPr="00CB298B">
        <w:rPr>
          <w:color w:val="auto"/>
        </w:rPr>
        <w:t>zmienia się</w:t>
      </w:r>
      <w:r w:rsidR="00F67EA1" w:rsidRPr="00CB298B">
        <w:rPr>
          <w:color w:val="auto"/>
        </w:rPr>
        <w:t xml:space="preserve">, umożliwiając dzieciom: </w:t>
      </w:r>
    </w:p>
    <w:p w14:paraId="23A84607" w14:textId="4E607487" w:rsidR="00F67EA1" w:rsidRPr="00CB298B" w:rsidRDefault="00F67EA1" w:rsidP="002221F7">
      <w:pPr>
        <w:pStyle w:val="OREpunktory2"/>
      </w:pPr>
      <w:r w:rsidRPr="00CB298B">
        <w:t>wchodzenie w różne role społeczne;</w:t>
      </w:r>
    </w:p>
    <w:p w14:paraId="09934DF1" w14:textId="65632D7E" w:rsidR="00F67EA1" w:rsidRPr="00CB298B" w:rsidRDefault="00F67EA1" w:rsidP="002221F7">
      <w:pPr>
        <w:pStyle w:val="OREpunktory2"/>
      </w:pPr>
      <w:r w:rsidRPr="00CB298B">
        <w:t>prezentowanie rówieśnikom własnej wiedzy o świecie i własnych zasobów;</w:t>
      </w:r>
    </w:p>
    <w:p w14:paraId="7321D065" w14:textId="1FF8CD1F" w:rsidR="00F67EA1" w:rsidRPr="00CB298B" w:rsidRDefault="00F67EA1" w:rsidP="002221F7">
      <w:pPr>
        <w:pStyle w:val="OREpunktory2"/>
      </w:pPr>
      <w:r w:rsidRPr="00CB298B">
        <w:t>doświadczani</w:t>
      </w:r>
      <w:r w:rsidR="00E83FEF" w:rsidRPr="00CB298B">
        <w:t>e</w:t>
      </w:r>
      <w:r w:rsidRPr="00CB298B">
        <w:t xml:space="preserve"> własnych mocnych i słabych stron w „zabawie na niby”;</w:t>
      </w:r>
    </w:p>
    <w:p w14:paraId="7AD4B753" w14:textId="26E1DC74" w:rsidR="002221F7" w:rsidRPr="00CB298B" w:rsidRDefault="00F67EA1" w:rsidP="002221F7">
      <w:pPr>
        <w:pStyle w:val="OREpunktory2"/>
      </w:pPr>
      <w:r w:rsidRPr="00CB298B">
        <w:t>zajmowanie różnych pozycji społecznych w grupie zabawowej podczas wymyślania i przebiegu zabawy;</w:t>
      </w:r>
    </w:p>
    <w:p w14:paraId="73449538" w14:textId="41D31ED7" w:rsidR="00F67EA1" w:rsidRPr="00CB298B" w:rsidRDefault="00F67EA1" w:rsidP="002221F7">
      <w:pPr>
        <w:pStyle w:val="OREpunktory2"/>
      </w:pPr>
      <w:r w:rsidRPr="00CB298B">
        <w:t xml:space="preserve">doświadczanie </w:t>
      </w:r>
      <w:proofErr w:type="spellStart"/>
      <w:r w:rsidRPr="00CB298B">
        <w:t>tutoringu</w:t>
      </w:r>
      <w:proofErr w:type="spellEnd"/>
      <w:r w:rsidR="00E83FEF" w:rsidRPr="00CB298B">
        <w:t xml:space="preserve"> rówieśniczego i wymiany wiedzy</w:t>
      </w:r>
      <w:r w:rsidR="004C366D" w:rsidRPr="00CB298B">
        <w:t>;</w:t>
      </w:r>
    </w:p>
    <w:p w14:paraId="4543DB8A" w14:textId="2B526AF4" w:rsidR="00F67EA1" w:rsidRPr="00CB298B" w:rsidRDefault="004C366D" w:rsidP="002221F7">
      <w:pPr>
        <w:pStyle w:val="OREpunktor"/>
        <w:rPr>
          <w:color w:val="auto"/>
        </w:rPr>
      </w:pPr>
      <w:r w:rsidRPr="00CB298B">
        <w:rPr>
          <w:color w:val="auto"/>
        </w:rPr>
        <w:lastRenderedPageBreak/>
        <w:t>organizowane są</w:t>
      </w:r>
      <w:r w:rsidR="00F67EA1" w:rsidRPr="00CB298B">
        <w:rPr>
          <w:color w:val="auto"/>
        </w:rPr>
        <w:t xml:space="preserve"> przytulne przestrzenie („zakamarki”) pełniące różne funkcje</w:t>
      </w:r>
      <w:r w:rsidRPr="00CB298B">
        <w:rPr>
          <w:color w:val="auto"/>
        </w:rPr>
        <w:t xml:space="preserve">, </w:t>
      </w:r>
      <w:r w:rsidR="00F67EA1" w:rsidRPr="00CB298B">
        <w:rPr>
          <w:color w:val="auto"/>
        </w:rPr>
        <w:t xml:space="preserve">np. miejsc, w których dziecko bez pomocy dorosłego mogłoby przemyśleć ważne dla siebie zagadnienia, nawiązać przyjaźnie, przekazać koledze tajemnice, rozwiązać </w:t>
      </w:r>
      <w:r w:rsidR="00E83FEF" w:rsidRPr="00CB298B">
        <w:rPr>
          <w:color w:val="auto"/>
        </w:rPr>
        <w:t xml:space="preserve">zagadkę lub </w:t>
      </w:r>
      <w:r w:rsidR="00F67EA1" w:rsidRPr="00CB298B">
        <w:rPr>
          <w:color w:val="auto"/>
        </w:rPr>
        <w:t>ważne problemy z rówieśnikiem, prze</w:t>
      </w:r>
      <w:r w:rsidR="00E83FEF" w:rsidRPr="00CB298B">
        <w:rPr>
          <w:color w:val="auto"/>
        </w:rPr>
        <w:t xml:space="preserve">dyskutować sytuacje społeczne, </w:t>
      </w:r>
      <w:r w:rsidR="00F67EA1" w:rsidRPr="00CB298B">
        <w:rPr>
          <w:color w:val="auto"/>
        </w:rPr>
        <w:t>„namówić się”.</w:t>
      </w:r>
    </w:p>
    <w:p w14:paraId="574A12C6" w14:textId="77777777" w:rsidR="00F67EA1" w:rsidRPr="00CB298B" w:rsidRDefault="00F67EA1" w:rsidP="002221F7">
      <w:pPr>
        <w:pStyle w:val="OREnormalny"/>
        <w:rPr>
          <w:b/>
          <w:color w:val="auto"/>
        </w:rPr>
      </w:pPr>
      <w:r w:rsidRPr="00CB298B">
        <w:rPr>
          <w:b/>
          <w:color w:val="auto"/>
        </w:rPr>
        <w:t>Dostępność materiałów, narzędzi, pomocy</w:t>
      </w:r>
    </w:p>
    <w:p w14:paraId="4FBF275F" w14:textId="461269CA" w:rsidR="00F67EA1" w:rsidRPr="00CB298B" w:rsidRDefault="00F67EA1" w:rsidP="002221F7">
      <w:pPr>
        <w:pStyle w:val="OREpunktor"/>
        <w:rPr>
          <w:color w:val="auto"/>
        </w:rPr>
      </w:pPr>
      <w:r w:rsidRPr="00CB298B">
        <w:rPr>
          <w:color w:val="auto"/>
        </w:rPr>
        <w:t>Narzędzia</w:t>
      </w:r>
      <w:r w:rsidR="0098298B" w:rsidRPr="00CB298B">
        <w:rPr>
          <w:color w:val="auto"/>
        </w:rPr>
        <w:t xml:space="preserve"> i </w:t>
      </w:r>
      <w:r w:rsidRPr="00CB298B">
        <w:rPr>
          <w:color w:val="auto"/>
        </w:rPr>
        <w:t>materiały są powszechnie dostępne dla dzieci, dają im możliwość s</w:t>
      </w:r>
      <w:r w:rsidRPr="00CB298B">
        <w:rPr>
          <w:color w:val="auto"/>
        </w:rPr>
        <w:t>a</w:t>
      </w:r>
      <w:r w:rsidRPr="00CB298B">
        <w:rPr>
          <w:color w:val="auto"/>
        </w:rPr>
        <w:t>modzielnego działania, uczenia się w środowisku, podejmowania różnych inicj</w:t>
      </w:r>
      <w:r w:rsidRPr="00CB298B">
        <w:rPr>
          <w:color w:val="auto"/>
        </w:rPr>
        <w:t>a</w:t>
      </w:r>
      <w:r w:rsidRPr="00CB298B">
        <w:rPr>
          <w:color w:val="auto"/>
        </w:rPr>
        <w:t>tyw</w:t>
      </w:r>
      <w:r w:rsidR="00E83FEF" w:rsidRPr="00CB298B">
        <w:rPr>
          <w:color w:val="auto"/>
        </w:rPr>
        <w:t xml:space="preserve">, wcielania w życie pomysłów plastycznych, muzycznych, konstrukcyjnych itp. </w:t>
      </w:r>
    </w:p>
    <w:p w14:paraId="7356417F" w14:textId="2C902DF2" w:rsidR="00F67EA1" w:rsidRPr="00CB298B" w:rsidRDefault="00F67EA1" w:rsidP="002221F7">
      <w:pPr>
        <w:pStyle w:val="OREpunktor"/>
        <w:rPr>
          <w:color w:val="auto"/>
        </w:rPr>
      </w:pPr>
      <w:r w:rsidRPr="00CB298B">
        <w:rPr>
          <w:color w:val="auto"/>
        </w:rPr>
        <w:t xml:space="preserve">Narzędzia i materiały umożliwiają pracę zespołową dzieci opartą na samodzielnie inicjowanych interakcjach społecznych </w:t>
      </w:r>
      <w:r w:rsidR="00E83FEF" w:rsidRPr="00CB298B">
        <w:rPr>
          <w:color w:val="auto"/>
        </w:rPr>
        <w:t>(</w:t>
      </w:r>
      <w:r w:rsidRPr="00CB298B">
        <w:rPr>
          <w:color w:val="auto"/>
        </w:rPr>
        <w:t xml:space="preserve">np. gry planszowe i inne </w:t>
      </w:r>
      <w:r w:rsidR="0098298B" w:rsidRPr="00CB298B">
        <w:rPr>
          <w:color w:val="auto"/>
        </w:rPr>
        <w:t xml:space="preserve">gry </w:t>
      </w:r>
      <w:r w:rsidRPr="00CB298B">
        <w:rPr>
          <w:color w:val="auto"/>
        </w:rPr>
        <w:t>wymagające współpracy</w:t>
      </w:r>
      <w:r w:rsidR="00E83FEF" w:rsidRPr="00CB298B">
        <w:rPr>
          <w:color w:val="auto"/>
        </w:rPr>
        <w:t>)</w:t>
      </w:r>
      <w:r w:rsidR="0098298B" w:rsidRPr="00CB298B">
        <w:rPr>
          <w:color w:val="auto"/>
        </w:rPr>
        <w:t>.</w:t>
      </w:r>
    </w:p>
    <w:p w14:paraId="4F1BAB1C" w14:textId="323F703C" w:rsidR="00F67EA1" w:rsidRPr="00CB298B" w:rsidRDefault="00F67EA1" w:rsidP="002221F7">
      <w:pPr>
        <w:pStyle w:val="OREpunktor"/>
        <w:rPr>
          <w:color w:val="auto"/>
        </w:rPr>
      </w:pPr>
      <w:r w:rsidRPr="00CB298B">
        <w:rPr>
          <w:color w:val="auto"/>
        </w:rPr>
        <w:t xml:space="preserve">Zabawki w przedszkolu (ich </w:t>
      </w:r>
      <w:r w:rsidR="0098298B" w:rsidRPr="00CB298B">
        <w:rPr>
          <w:color w:val="auto"/>
        </w:rPr>
        <w:t>liczba</w:t>
      </w:r>
      <w:r w:rsidRPr="00CB298B">
        <w:rPr>
          <w:color w:val="auto"/>
        </w:rPr>
        <w:t>, rodzaj) rozwijają pomysłowość dzieci w ich w</w:t>
      </w:r>
      <w:r w:rsidRPr="00CB298B">
        <w:rPr>
          <w:color w:val="auto"/>
        </w:rPr>
        <w:t>y</w:t>
      </w:r>
      <w:r w:rsidRPr="00CB298B">
        <w:rPr>
          <w:color w:val="auto"/>
        </w:rPr>
        <w:t>korzystaniu</w:t>
      </w:r>
      <w:r w:rsidR="0098298B" w:rsidRPr="00CB298B">
        <w:rPr>
          <w:color w:val="auto"/>
        </w:rPr>
        <w:t>.</w:t>
      </w:r>
    </w:p>
    <w:p w14:paraId="726C8716" w14:textId="3F6D8E68" w:rsidR="00E83FEF" w:rsidRPr="00CB298B" w:rsidRDefault="00F67EA1" w:rsidP="002221F7">
      <w:pPr>
        <w:pStyle w:val="OREpunktor"/>
        <w:rPr>
          <w:color w:val="auto"/>
        </w:rPr>
      </w:pPr>
      <w:r w:rsidRPr="00CB298B">
        <w:rPr>
          <w:color w:val="auto"/>
        </w:rPr>
        <w:t xml:space="preserve">Dostęp do materiałów i przyborów w sali oraz </w:t>
      </w:r>
      <w:r w:rsidR="007A0EA4" w:rsidRPr="00CB298B">
        <w:rPr>
          <w:color w:val="auto"/>
        </w:rPr>
        <w:t>swoboda w ich wyborze</w:t>
      </w:r>
      <w:r w:rsidRPr="00CB298B">
        <w:rPr>
          <w:color w:val="auto"/>
        </w:rPr>
        <w:t xml:space="preserve"> przez dzieci</w:t>
      </w:r>
      <w:r w:rsidR="009B1445" w:rsidRPr="00CB298B">
        <w:rPr>
          <w:color w:val="auto"/>
        </w:rPr>
        <w:t xml:space="preserve"> </w:t>
      </w:r>
      <w:r w:rsidRPr="00CB298B">
        <w:rPr>
          <w:color w:val="auto"/>
        </w:rPr>
        <w:t>rozwija ich poczucie sprawstwa, wielowymiarową samodzielność, kreatywność w</w:t>
      </w:r>
      <w:r w:rsidR="007A0EA4" w:rsidRPr="00CB298B">
        <w:rPr>
          <w:color w:val="auto"/>
        </w:rPr>
        <w:t> </w:t>
      </w:r>
      <w:r w:rsidRPr="00CB298B">
        <w:rPr>
          <w:color w:val="auto"/>
        </w:rPr>
        <w:t>organizacji czasu i zabawy z rówieśnikami</w:t>
      </w:r>
      <w:r w:rsidR="007A0EA4" w:rsidRPr="00CB298B">
        <w:rPr>
          <w:color w:val="auto"/>
        </w:rPr>
        <w:t>.</w:t>
      </w:r>
    </w:p>
    <w:p w14:paraId="788621B7" w14:textId="68FCF4C2" w:rsidR="003A0C9D" w:rsidRPr="00CB298B" w:rsidRDefault="006154D0" w:rsidP="002221F7">
      <w:pPr>
        <w:pStyle w:val="ORE4Naglowek"/>
        <w:rPr>
          <w:color w:val="auto"/>
        </w:rPr>
      </w:pPr>
      <w:bookmarkStart w:id="18" w:name="_Toc496059908"/>
      <w:r w:rsidRPr="00CB298B">
        <w:rPr>
          <w:color w:val="auto"/>
        </w:rPr>
        <w:t>1.2.4. Podstawowe kompetencje naukowo-techniczne</w:t>
      </w:r>
      <w:r w:rsidR="00861E0C" w:rsidRPr="00CB298B">
        <w:rPr>
          <w:color w:val="auto"/>
        </w:rPr>
        <w:t xml:space="preserve"> dzieci</w:t>
      </w:r>
      <w:r w:rsidRPr="00CB298B">
        <w:rPr>
          <w:color w:val="auto"/>
        </w:rPr>
        <w:t xml:space="preserve"> – przykładowe wskaźniki odnoszące się do wiedzy, umiejętności i postaw nauczycieli</w:t>
      </w:r>
      <w:r w:rsidR="002221F7" w:rsidRPr="00CB298B">
        <w:rPr>
          <w:color w:val="auto"/>
        </w:rPr>
        <w:t xml:space="preserve"> </w:t>
      </w:r>
      <w:r w:rsidR="00045DB5" w:rsidRPr="00CB298B">
        <w:rPr>
          <w:color w:val="auto"/>
        </w:rPr>
        <w:t>w</w:t>
      </w:r>
      <w:r w:rsidR="002221F7" w:rsidRPr="00CB298B">
        <w:rPr>
          <w:color w:val="auto"/>
        </w:rPr>
        <w:t> </w:t>
      </w:r>
      <w:r w:rsidR="00045DB5" w:rsidRPr="00CB298B">
        <w:rPr>
          <w:color w:val="auto"/>
        </w:rPr>
        <w:t>zakresie</w:t>
      </w:r>
      <w:r w:rsidR="007A0EA4" w:rsidRPr="00CB298B">
        <w:rPr>
          <w:color w:val="auto"/>
        </w:rPr>
        <w:t xml:space="preserve"> ich</w:t>
      </w:r>
      <w:r w:rsidR="00045DB5" w:rsidRPr="00CB298B">
        <w:rPr>
          <w:color w:val="auto"/>
        </w:rPr>
        <w:t xml:space="preserve"> rozwijania</w:t>
      </w:r>
      <w:r w:rsidR="007A0EA4" w:rsidRPr="00CB298B">
        <w:rPr>
          <w:rStyle w:val="Odwoanieprzypisudolnego"/>
          <w:color w:val="auto"/>
        </w:rPr>
        <w:footnoteReference w:id="29"/>
      </w:r>
      <w:bookmarkEnd w:id="18"/>
    </w:p>
    <w:p w14:paraId="4CC869AF" w14:textId="539E3231" w:rsidR="003A0C9D" w:rsidRPr="00CB298B" w:rsidRDefault="003A0C9D" w:rsidP="002221F7">
      <w:pPr>
        <w:pStyle w:val="OREnormalny"/>
        <w:rPr>
          <w:b/>
          <w:color w:val="auto"/>
        </w:rPr>
      </w:pPr>
      <w:r w:rsidRPr="00CB298B">
        <w:rPr>
          <w:b/>
          <w:color w:val="auto"/>
        </w:rPr>
        <w:t>Wiedza</w:t>
      </w:r>
    </w:p>
    <w:p w14:paraId="3F8B3052" w14:textId="77777777" w:rsidR="003A0C9D" w:rsidRPr="00CB298B" w:rsidRDefault="003A0C9D" w:rsidP="002221F7">
      <w:pPr>
        <w:pStyle w:val="OREnormalny"/>
        <w:rPr>
          <w:color w:val="auto"/>
        </w:rPr>
      </w:pPr>
      <w:r w:rsidRPr="00CB298B">
        <w:rPr>
          <w:color w:val="auto"/>
        </w:rPr>
        <w:t>Nauczyciel zna:</w:t>
      </w:r>
    </w:p>
    <w:p w14:paraId="16953660" w14:textId="55F6B5ED" w:rsidR="005F5ADC" w:rsidRPr="00CB298B" w:rsidRDefault="00EA6B37" w:rsidP="002221F7">
      <w:pPr>
        <w:pStyle w:val="OREpunktor"/>
        <w:rPr>
          <w:color w:val="auto"/>
        </w:rPr>
      </w:pPr>
      <w:r w:rsidRPr="00CB298B">
        <w:rPr>
          <w:color w:val="auto"/>
        </w:rPr>
        <w:t xml:space="preserve">zasady </w:t>
      </w:r>
      <w:r w:rsidR="003A0C9D" w:rsidRPr="00CB298B">
        <w:rPr>
          <w:color w:val="auto"/>
        </w:rPr>
        <w:t xml:space="preserve">planowania i realizowania doświadczeń </w:t>
      </w:r>
      <w:r w:rsidRPr="00CB298B">
        <w:rPr>
          <w:color w:val="auto"/>
        </w:rPr>
        <w:t xml:space="preserve">oraz </w:t>
      </w:r>
      <w:r w:rsidR="003A0C9D" w:rsidRPr="00CB298B">
        <w:rPr>
          <w:color w:val="auto"/>
        </w:rPr>
        <w:t>obserwacji na zajęciach ki</w:t>
      </w:r>
      <w:r w:rsidR="003A0C9D" w:rsidRPr="00CB298B">
        <w:rPr>
          <w:color w:val="auto"/>
        </w:rPr>
        <w:t>e</w:t>
      </w:r>
      <w:r w:rsidR="003A0C9D" w:rsidRPr="00CB298B">
        <w:rPr>
          <w:color w:val="auto"/>
        </w:rPr>
        <w:t>rowanych</w:t>
      </w:r>
      <w:r w:rsidRPr="00CB298B">
        <w:rPr>
          <w:color w:val="auto"/>
        </w:rPr>
        <w:t>;</w:t>
      </w:r>
    </w:p>
    <w:p w14:paraId="30B20FDB" w14:textId="4B46B388" w:rsidR="005F5ADC" w:rsidRPr="00CB298B" w:rsidRDefault="00EA6B37" w:rsidP="002221F7">
      <w:pPr>
        <w:pStyle w:val="OREpunktor"/>
        <w:rPr>
          <w:color w:val="auto"/>
        </w:rPr>
      </w:pPr>
      <w:r w:rsidRPr="00CB298B">
        <w:rPr>
          <w:color w:val="auto"/>
        </w:rPr>
        <w:t xml:space="preserve">sposoby </w:t>
      </w:r>
      <w:r w:rsidR="003A0C9D" w:rsidRPr="00CB298B">
        <w:rPr>
          <w:color w:val="auto"/>
        </w:rPr>
        <w:t>zadawania pytań otwierających i zachęcających dzieci do formułowania problemów przyrodniczych</w:t>
      </w:r>
      <w:r w:rsidR="009C0770" w:rsidRPr="00CB298B">
        <w:rPr>
          <w:color w:val="auto"/>
        </w:rPr>
        <w:t>;</w:t>
      </w:r>
    </w:p>
    <w:p w14:paraId="30AF7529" w14:textId="46BA3643" w:rsidR="005F5ADC" w:rsidRPr="00CB298B" w:rsidRDefault="009C0770" w:rsidP="002221F7">
      <w:pPr>
        <w:pStyle w:val="OREpunktor"/>
        <w:rPr>
          <w:color w:val="auto"/>
        </w:rPr>
      </w:pPr>
      <w:r w:rsidRPr="00CB298B">
        <w:rPr>
          <w:color w:val="auto"/>
        </w:rPr>
        <w:t xml:space="preserve">metody </w:t>
      </w:r>
      <w:r w:rsidR="003A0C9D" w:rsidRPr="00CB298B">
        <w:rPr>
          <w:color w:val="auto"/>
        </w:rPr>
        <w:t>wykorzystujące naturalną chęć dzieci do prac manualnych (rysowanie, malowanie, lepienie, majsterkowanie, tworzenie i składanie modeli trójwymiar</w:t>
      </w:r>
      <w:r w:rsidR="003A0C9D" w:rsidRPr="00CB298B">
        <w:rPr>
          <w:color w:val="auto"/>
        </w:rPr>
        <w:t>o</w:t>
      </w:r>
      <w:r w:rsidR="003A0C9D" w:rsidRPr="00CB298B">
        <w:rPr>
          <w:color w:val="auto"/>
        </w:rPr>
        <w:t>wych itp</w:t>
      </w:r>
      <w:r w:rsidRPr="00CB298B">
        <w:rPr>
          <w:color w:val="auto"/>
        </w:rPr>
        <w:t>.);</w:t>
      </w:r>
    </w:p>
    <w:p w14:paraId="225A19A4" w14:textId="5756EBF4" w:rsidR="002915D5" w:rsidRPr="00CB298B" w:rsidRDefault="009C0770" w:rsidP="002221F7">
      <w:pPr>
        <w:pStyle w:val="OREpunktor"/>
        <w:rPr>
          <w:color w:val="auto"/>
        </w:rPr>
      </w:pPr>
      <w:r w:rsidRPr="00CB298B">
        <w:rPr>
          <w:color w:val="auto"/>
        </w:rPr>
        <w:lastRenderedPageBreak/>
        <w:t xml:space="preserve">zasady </w:t>
      </w:r>
      <w:r w:rsidR="005F5ADC" w:rsidRPr="00CB298B">
        <w:rPr>
          <w:color w:val="auto"/>
        </w:rPr>
        <w:t>o</w:t>
      </w:r>
      <w:r w:rsidR="003A0C9D" w:rsidRPr="00CB298B">
        <w:rPr>
          <w:color w:val="auto"/>
        </w:rPr>
        <w:t xml:space="preserve">rganizowania pracy w zespołach zadaniowych, które uczą współpracy, komunikacji i pozwalają </w:t>
      </w:r>
      <w:r w:rsidR="00AA195F" w:rsidRPr="00CB298B">
        <w:rPr>
          <w:color w:val="auto"/>
        </w:rPr>
        <w:t>dzieciom uczyć się od siebie nawzajem;</w:t>
      </w:r>
    </w:p>
    <w:p w14:paraId="7970DA2A" w14:textId="6EE20CD9" w:rsidR="003A0C9D" w:rsidRPr="00CB298B" w:rsidRDefault="00FE6DCC" w:rsidP="002221F7">
      <w:pPr>
        <w:pStyle w:val="OREpunktor"/>
        <w:rPr>
          <w:color w:val="auto"/>
        </w:rPr>
      </w:pPr>
      <w:r w:rsidRPr="00CB298B">
        <w:rPr>
          <w:color w:val="auto"/>
        </w:rPr>
        <w:t xml:space="preserve">zasady </w:t>
      </w:r>
      <w:r w:rsidR="002915D5" w:rsidRPr="00CB298B">
        <w:rPr>
          <w:color w:val="auto"/>
        </w:rPr>
        <w:t xml:space="preserve">i sposoby </w:t>
      </w:r>
      <w:r w:rsidR="003A0C9D" w:rsidRPr="00CB298B">
        <w:rPr>
          <w:color w:val="auto"/>
        </w:rPr>
        <w:t>prowadz</w:t>
      </w:r>
      <w:r w:rsidR="002915D5" w:rsidRPr="00CB298B">
        <w:rPr>
          <w:color w:val="auto"/>
        </w:rPr>
        <w:t>enia</w:t>
      </w:r>
      <w:r w:rsidR="003A0C9D" w:rsidRPr="00CB298B">
        <w:rPr>
          <w:color w:val="auto"/>
        </w:rPr>
        <w:t xml:space="preserve"> hodowl</w:t>
      </w:r>
      <w:r w:rsidR="00132A4B" w:rsidRPr="00CB298B">
        <w:rPr>
          <w:color w:val="auto"/>
        </w:rPr>
        <w:t>i</w:t>
      </w:r>
      <w:r w:rsidR="000B5EA6" w:rsidRPr="00CB298B">
        <w:rPr>
          <w:color w:val="auto"/>
        </w:rPr>
        <w:t xml:space="preserve"> zwierząt kręgowych</w:t>
      </w:r>
      <w:r w:rsidR="003A0C9D" w:rsidRPr="00CB298B">
        <w:rPr>
          <w:color w:val="auto"/>
        </w:rPr>
        <w:t xml:space="preserve"> i bezkręgowych</w:t>
      </w:r>
      <w:r w:rsidR="00EE7376" w:rsidRPr="00CB298B">
        <w:rPr>
          <w:color w:val="auto"/>
        </w:rPr>
        <w:t>.</w:t>
      </w:r>
      <w:r w:rsidR="003A0C9D" w:rsidRPr="00CB298B">
        <w:rPr>
          <w:color w:val="auto"/>
        </w:rPr>
        <w:t xml:space="preserve"> </w:t>
      </w:r>
    </w:p>
    <w:p w14:paraId="796E7703" w14:textId="77777777" w:rsidR="003A0C9D" w:rsidRPr="00CB298B" w:rsidRDefault="003A0C9D" w:rsidP="00E10F0F">
      <w:pPr>
        <w:pStyle w:val="OREnormalny"/>
        <w:rPr>
          <w:b/>
          <w:color w:val="auto"/>
        </w:rPr>
      </w:pPr>
      <w:r w:rsidRPr="00CB298B">
        <w:rPr>
          <w:b/>
          <w:color w:val="auto"/>
        </w:rPr>
        <w:t>Umiejętności</w:t>
      </w:r>
    </w:p>
    <w:p w14:paraId="1DD8B4BD" w14:textId="77777777" w:rsidR="003A0C9D" w:rsidRPr="00CB298B" w:rsidRDefault="003A0C9D" w:rsidP="00E10F0F">
      <w:pPr>
        <w:pStyle w:val="OREnormalny"/>
        <w:rPr>
          <w:color w:val="auto"/>
        </w:rPr>
      </w:pPr>
      <w:r w:rsidRPr="00CB298B">
        <w:rPr>
          <w:color w:val="auto"/>
        </w:rPr>
        <w:t>Nauczyciel potrafi:</w:t>
      </w:r>
    </w:p>
    <w:p w14:paraId="24B0786C" w14:textId="4D2FBD4F" w:rsidR="002915D5" w:rsidRPr="00CB298B" w:rsidRDefault="00FE6DCC" w:rsidP="00E10F0F">
      <w:pPr>
        <w:pStyle w:val="OREpunktor"/>
        <w:rPr>
          <w:color w:val="auto"/>
        </w:rPr>
      </w:pPr>
      <w:r w:rsidRPr="00CB298B">
        <w:rPr>
          <w:color w:val="auto"/>
        </w:rPr>
        <w:t xml:space="preserve">zadawać </w:t>
      </w:r>
      <w:r w:rsidR="003A0C9D" w:rsidRPr="00CB298B">
        <w:rPr>
          <w:color w:val="auto"/>
        </w:rPr>
        <w:t xml:space="preserve">pytania, na które </w:t>
      </w:r>
      <w:r w:rsidR="00EE7376" w:rsidRPr="00CB298B">
        <w:rPr>
          <w:color w:val="auto"/>
        </w:rPr>
        <w:t xml:space="preserve">dzieci </w:t>
      </w:r>
      <w:r w:rsidR="003A0C9D" w:rsidRPr="00CB298B">
        <w:rPr>
          <w:color w:val="auto"/>
        </w:rPr>
        <w:t>poszukują odpowiedzi samodzielnie lub zesp</w:t>
      </w:r>
      <w:r w:rsidR="003A0C9D" w:rsidRPr="00CB298B">
        <w:rPr>
          <w:color w:val="auto"/>
        </w:rPr>
        <w:t>o</w:t>
      </w:r>
      <w:r w:rsidR="003A0C9D" w:rsidRPr="00CB298B">
        <w:rPr>
          <w:color w:val="auto"/>
        </w:rPr>
        <w:t>łowo</w:t>
      </w:r>
      <w:r w:rsidRPr="00CB298B">
        <w:rPr>
          <w:color w:val="auto"/>
        </w:rPr>
        <w:t>;</w:t>
      </w:r>
    </w:p>
    <w:p w14:paraId="07C4667E" w14:textId="47FD0EAF" w:rsidR="002915D5" w:rsidRPr="00CB298B" w:rsidRDefault="00FE6DCC" w:rsidP="00E10F0F">
      <w:pPr>
        <w:pStyle w:val="OREpunktor"/>
        <w:rPr>
          <w:color w:val="auto"/>
        </w:rPr>
      </w:pPr>
      <w:r w:rsidRPr="00CB298B">
        <w:rPr>
          <w:color w:val="auto"/>
        </w:rPr>
        <w:t xml:space="preserve">zachęcać </w:t>
      </w:r>
      <w:r w:rsidR="003A0C9D" w:rsidRPr="00CB298B">
        <w:rPr>
          <w:color w:val="auto"/>
        </w:rPr>
        <w:t>dzieci do formułowania pytań dotyczących problemów pr</w:t>
      </w:r>
      <w:r w:rsidR="002915D5" w:rsidRPr="00CB298B">
        <w:rPr>
          <w:color w:val="auto"/>
        </w:rPr>
        <w:t>zyrodniczych oraz planować</w:t>
      </w:r>
      <w:r w:rsidR="003A0C9D" w:rsidRPr="00CB298B">
        <w:rPr>
          <w:color w:val="auto"/>
        </w:rPr>
        <w:t xml:space="preserve">, w jaki sposób </w:t>
      </w:r>
      <w:r w:rsidR="00EE7376" w:rsidRPr="00CB298B">
        <w:rPr>
          <w:color w:val="auto"/>
        </w:rPr>
        <w:t xml:space="preserve">mogłyby </w:t>
      </w:r>
      <w:r w:rsidR="003A0C9D" w:rsidRPr="00CB298B">
        <w:rPr>
          <w:color w:val="auto"/>
        </w:rPr>
        <w:t>uzyskać odpowiedź na każde z</w:t>
      </w:r>
      <w:r w:rsidR="009B1445" w:rsidRPr="00CB298B">
        <w:rPr>
          <w:color w:val="auto"/>
        </w:rPr>
        <w:t xml:space="preserve"> </w:t>
      </w:r>
      <w:r w:rsidRPr="00CB298B">
        <w:rPr>
          <w:color w:val="auto"/>
        </w:rPr>
        <w:t>nich;</w:t>
      </w:r>
    </w:p>
    <w:p w14:paraId="6EE9D576" w14:textId="47B3E2C9" w:rsidR="002915D5" w:rsidRPr="00CB298B" w:rsidRDefault="00FE6DCC" w:rsidP="00E10F0F">
      <w:pPr>
        <w:pStyle w:val="OREpunktor"/>
        <w:rPr>
          <w:color w:val="auto"/>
        </w:rPr>
      </w:pPr>
      <w:r w:rsidRPr="00CB298B">
        <w:rPr>
          <w:color w:val="auto"/>
        </w:rPr>
        <w:t xml:space="preserve">organizować </w:t>
      </w:r>
      <w:r w:rsidR="003A0C9D" w:rsidRPr="00CB298B">
        <w:rPr>
          <w:color w:val="auto"/>
        </w:rPr>
        <w:t>wycieczki do ogrodu botaniczneg</w:t>
      </w:r>
      <w:r w:rsidR="002915D5" w:rsidRPr="00CB298B">
        <w:rPr>
          <w:color w:val="auto"/>
        </w:rPr>
        <w:t>o, zoologicznego</w:t>
      </w:r>
      <w:r w:rsidRPr="00CB298B">
        <w:rPr>
          <w:color w:val="auto"/>
        </w:rPr>
        <w:t xml:space="preserve"> i </w:t>
      </w:r>
      <w:r w:rsidR="002915D5" w:rsidRPr="00CB298B">
        <w:rPr>
          <w:color w:val="auto"/>
        </w:rPr>
        <w:t>centrum nauki</w:t>
      </w:r>
      <w:r w:rsidR="003A0C9D" w:rsidRPr="00CB298B">
        <w:rPr>
          <w:color w:val="auto"/>
        </w:rPr>
        <w:t xml:space="preserve"> połączon</w:t>
      </w:r>
      <w:r w:rsidR="002915D5" w:rsidRPr="00CB298B">
        <w:rPr>
          <w:color w:val="auto"/>
        </w:rPr>
        <w:t>e</w:t>
      </w:r>
      <w:r w:rsidR="003A0C9D" w:rsidRPr="00CB298B">
        <w:rPr>
          <w:color w:val="auto"/>
        </w:rPr>
        <w:t xml:space="preserve"> z obserwacją wybranych obiektów i rozwiązywaniem sformułowanych wcześniej problemó</w:t>
      </w:r>
      <w:r w:rsidR="002915D5" w:rsidRPr="00CB298B">
        <w:rPr>
          <w:color w:val="auto"/>
        </w:rPr>
        <w:t>w badawczych</w:t>
      </w:r>
      <w:r w:rsidRPr="00CB298B">
        <w:rPr>
          <w:color w:val="auto"/>
        </w:rPr>
        <w:t>;</w:t>
      </w:r>
    </w:p>
    <w:p w14:paraId="5F3666B1" w14:textId="1353123B" w:rsidR="002915D5" w:rsidRPr="00CB298B" w:rsidRDefault="00FE6DCC" w:rsidP="00E10F0F">
      <w:pPr>
        <w:pStyle w:val="OREpunktor"/>
        <w:rPr>
          <w:color w:val="auto"/>
        </w:rPr>
      </w:pPr>
      <w:r w:rsidRPr="00CB298B">
        <w:rPr>
          <w:color w:val="auto"/>
        </w:rPr>
        <w:t xml:space="preserve">organizować </w:t>
      </w:r>
      <w:r w:rsidR="003A0C9D" w:rsidRPr="00CB298B">
        <w:rPr>
          <w:color w:val="auto"/>
        </w:rPr>
        <w:t>ćwiczenia terenowe w lesie, parku</w:t>
      </w:r>
      <w:r w:rsidRPr="00CB298B">
        <w:rPr>
          <w:color w:val="auto"/>
        </w:rPr>
        <w:t xml:space="preserve"> lub</w:t>
      </w:r>
      <w:r w:rsidR="003A0C9D" w:rsidRPr="00CB298B">
        <w:rPr>
          <w:color w:val="auto"/>
        </w:rPr>
        <w:t xml:space="preserve"> w bliskiej okolicy </w:t>
      </w:r>
      <w:r w:rsidR="00E547BA" w:rsidRPr="00CB298B">
        <w:rPr>
          <w:color w:val="auto"/>
        </w:rPr>
        <w:t>przedszkola</w:t>
      </w:r>
      <w:r w:rsidRPr="00CB298B">
        <w:rPr>
          <w:color w:val="auto"/>
        </w:rPr>
        <w:t>;</w:t>
      </w:r>
    </w:p>
    <w:p w14:paraId="40C8525C" w14:textId="25DA3F4C" w:rsidR="002915D5" w:rsidRPr="00CB298B" w:rsidRDefault="00FE6DCC" w:rsidP="00E10F0F">
      <w:pPr>
        <w:pStyle w:val="OREpunktor"/>
        <w:rPr>
          <w:color w:val="auto"/>
        </w:rPr>
      </w:pPr>
      <w:r w:rsidRPr="00CB298B">
        <w:rPr>
          <w:color w:val="auto"/>
        </w:rPr>
        <w:t xml:space="preserve">organizować </w:t>
      </w:r>
      <w:r w:rsidR="003A0C9D" w:rsidRPr="00CB298B">
        <w:rPr>
          <w:color w:val="auto"/>
        </w:rPr>
        <w:t>spotkania z naukowcami (</w:t>
      </w:r>
      <w:r w:rsidR="00132A4B" w:rsidRPr="00CB298B">
        <w:rPr>
          <w:color w:val="auto"/>
        </w:rPr>
        <w:t xml:space="preserve">w tym zapraszać </w:t>
      </w:r>
      <w:r w:rsidRPr="00CB298B">
        <w:rPr>
          <w:color w:val="auto"/>
        </w:rPr>
        <w:t>na nie</w:t>
      </w:r>
      <w:r w:rsidR="003A0C9D" w:rsidRPr="00CB298B">
        <w:rPr>
          <w:color w:val="auto"/>
        </w:rPr>
        <w:t xml:space="preserve"> rodziców</w:t>
      </w:r>
      <w:r w:rsidR="002915D5" w:rsidRPr="00CB298B">
        <w:rPr>
          <w:color w:val="auto"/>
        </w:rPr>
        <w:t xml:space="preserve"> prow</w:t>
      </w:r>
      <w:r w:rsidR="002915D5" w:rsidRPr="00CB298B">
        <w:rPr>
          <w:color w:val="auto"/>
        </w:rPr>
        <w:t>a</w:t>
      </w:r>
      <w:r w:rsidR="002915D5" w:rsidRPr="00CB298B">
        <w:rPr>
          <w:color w:val="auto"/>
        </w:rPr>
        <w:t>dzących działalność naukową</w:t>
      </w:r>
      <w:r w:rsidRPr="00CB298B">
        <w:rPr>
          <w:color w:val="auto"/>
        </w:rPr>
        <w:t>);</w:t>
      </w:r>
    </w:p>
    <w:p w14:paraId="4F0DDBFC" w14:textId="3B69CBA7" w:rsidR="002915D5" w:rsidRPr="00CB298B" w:rsidRDefault="00AC175F" w:rsidP="00E10F0F">
      <w:pPr>
        <w:pStyle w:val="OREpunktor"/>
        <w:rPr>
          <w:color w:val="auto"/>
        </w:rPr>
      </w:pPr>
      <w:r w:rsidRPr="00CB298B">
        <w:rPr>
          <w:color w:val="auto"/>
        </w:rPr>
        <w:t xml:space="preserve">planować </w:t>
      </w:r>
      <w:r w:rsidR="003A0C9D" w:rsidRPr="00CB298B">
        <w:rPr>
          <w:color w:val="auto"/>
        </w:rPr>
        <w:t xml:space="preserve">i realizować doświadczenia obserwacji przyrodniczych i pomiarów z zastosowaniem metody naukowej dostosowanej </w:t>
      </w:r>
      <w:r w:rsidR="00F57560" w:rsidRPr="00CB298B">
        <w:rPr>
          <w:color w:val="auto"/>
        </w:rPr>
        <w:t xml:space="preserve">do języka dzieci </w:t>
      </w:r>
      <w:r w:rsidR="003A0C9D" w:rsidRPr="00CB298B">
        <w:rPr>
          <w:color w:val="auto"/>
        </w:rPr>
        <w:t>pod względem przekazu</w:t>
      </w:r>
      <w:r w:rsidR="00F57560" w:rsidRPr="00CB298B">
        <w:rPr>
          <w:color w:val="auto"/>
        </w:rPr>
        <w:t>;</w:t>
      </w:r>
    </w:p>
    <w:p w14:paraId="42800BDD" w14:textId="398D3104" w:rsidR="002915D5" w:rsidRPr="00CB298B" w:rsidRDefault="0084780D" w:rsidP="00E10F0F">
      <w:pPr>
        <w:pStyle w:val="OREpunktor"/>
        <w:rPr>
          <w:color w:val="auto"/>
        </w:rPr>
      </w:pPr>
      <w:r w:rsidRPr="00CB298B">
        <w:rPr>
          <w:color w:val="auto"/>
        </w:rPr>
        <w:t xml:space="preserve">prowadzić </w:t>
      </w:r>
      <w:r w:rsidR="003A0C9D" w:rsidRPr="00CB298B">
        <w:rPr>
          <w:color w:val="auto"/>
        </w:rPr>
        <w:t xml:space="preserve">hodowlę zwierząt kręgowych (np. ryb </w:t>
      </w:r>
      <w:r w:rsidRPr="00CB298B">
        <w:rPr>
          <w:color w:val="auto"/>
        </w:rPr>
        <w:t>akwariowych</w:t>
      </w:r>
      <w:r w:rsidR="003A0C9D" w:rsidRPr="00CB298B">
        <w:rPr>
          <w:color w:val="auto"/>
        </w:rPr>
        <w:t>, chomik</w:t>
      </w:r>
      <w:r w:rsidRPr="00CB298B">
        <w:rPr>
          <w:color w:val="auto"/>
        </w:rPr>
        <w:t>ów</w:t>
      </w:r>
      <w:r w:rsidR="003A0C9D" w:rsidRPr="00CB298B">
        <w:rPr>
          <w:color w:val="auto"/>
        </w:rPr>
        <w:t>, żółwi, węż</w:t>
      </w:r>
      <w:r w:rsidR="005C35CA" w:rsidRPr="00CB298B">
        <w:rPr>
          <w:color w:val="auto"/>
        </w:rPr>
        <w:t>y</w:t>
      </w:r>
      <w:r w:rsidR="003A0C9D" w:rsidRPr="00CB298B">
        <w:rPr>
          <w:color w:val="auto"/>
        </w:rPr>
        <w:t xml:space="preserve"> niejadowit</w:t>
      </w:r>
      <w:r w:rsidRPr="00CB298B">
        <w:rPr>
          <w:color w:val="auto"/>
        </w:rPr>
        <w:t>ych</w:t>
      </w:r>
      <w:r w:rsidR="003A0C9D" w:rsidRPr="00CB298B">
        <w:rPr>
          <w:color w:val="auto"/>
        </w:rPr>
        <w:t>) i bezkręgowych (np. patycz</w:t>
      </w:r>
      <w:r w:rsidR="00132A4B" w:rsidRPr="00CB298B">
        <w:rPr>
          <w:color w:val="auto"/>
        </w:rPr>
        <w:t>ak</w:t>
      </w:r>
      <w:r w:rsidRPr="00CB298B">
        <w:rPr>
          <w:color w:val="auto"/>
        </w:rPr>
        <w:t>ów</w:t>
      </w:r>
      <w:r w:rsidR="00132A4B" w:rsidRPr="00CB298B">
        <w:rPr>
          <w:color w:val="auto"/>
        </w:rPr>
        <w:t>, ślimak</w:t>
      </w:r>
      <w:r w:rsidRPr="00CB298B">
        <w:rPr>
          <w:color w:val="auto"/>
        </w:rPr>
        <w:t>ów</w:t>
      </w:r>
      <w:r w:rsidR="00132A4B" w:rsidRPr="00CB298B">
        <w:rPr>
          <w:color w:val="auto"/>
        </w:rPr>
        <w:t>, poczwar</w:t>
      </w:r>
      <w:r w:rsidRPr="00CB298B">
        <w:rPr>
          <w:color w:val="auto"/>
        </w:rPr>
        <w:t>ek</w:t>
      </w:r>
      <w:r w:rsidR="00132A4B" w:rsidRPr="00CB298B">
        <w:rPr>
          <w:color w:val="auto"/>
        </w:rPr>
        <w:t xml:space="preserve"> mot</w:t>
      </w:r>
      <w:r w:rsidR="00132A4B" w:rsidRPr="00CB298B">
        <w:rPr>
          <w:color w:val="auto"/>
        </w:rPr>
        <w:t>y</w:t>
      </w:r>
      <w:r w:rsidR="00132A4B" w:rsidRPr="00CB298B">
        <w:rPr>
          <w:color w:val="auto"/>
        </w:rPr>
        <w:t>li)</w:t>
      </w:r>
      <w:r w:rsidR="009B1445" w:rsidRPr="00CB298B">
        <w:rPr>
          <w:color w:val="auto"/>
        </w:rPr>
        <w:t xml:space="preserve"> </w:t>
      </w:r>
      <w:r w:rsidR="003A0C9D" w:rsidRPr="00CB298B">
        <w:rPr>
          <w:color w:val="auto"/>
        </w:rPr>
        <w:t xml:space="preserve">z udziałem </w:t>
      </w:r>
      <w:r w:rsidR="002915D5" w:rsidRPr="00CB298B">
        <w:rPr>
          <w:color w:val="auto"/>
        </w:rPr>
        <w:t>dzieci</w:t>
      </w:r>
      <w:r w:rsidR="00132A4B" w:rsidRPr="00CB298B">
        <w:rPr>
          <w:color w:val="auto"/>
        </w:rPr>
        <w:t>, które</w:t>
      </w:r>
      <w:r w:rsidR="003A0C9D" w:rsidRPr="00CB298B">
        <w:rPr>
          <w:color w:val="auto"/>
        </w:rPr>
        <w:t xml:space="preserve"> mogą uczestniczyć w karmieniu i pielęgnacji obiektów hodowlanych</w:t>
      </w:r>
      <w:r w:rsidR="002915D5" w:rsidRPr="00CB298B">
        <w:rPr>
          <w:color w:val="auto"/>
        </w:rPr>
        <w:t>, prowadzić ich obserwacje</w:t>
      </w:r>
      <w:r w:rsidR="00132A4B" w:rsidRPr="00CB298B">
        <w:rPr>
          <w:color w:val="auto"/>
        </w:rPr>
        <w:t>, poznawać ciekawostki</w:t>
      </w:r>
      <w:r w:rsidR="002915D5" w:rsidRPr="00CB298B">
        <w:rPr>
          <w:color w:val="auto"/>
        </w:rPr>
        <w:t xml:space="preserve"> itp.</w:t>
      </w:r>
    </w:p>
    <w:p w14:paraId="30D1FD9F" w14:textId="1B5929C9" w:rsidR="002915D5" w:rsidRPr="00CB298B" w:rsidRDefault="00060EA7" w:rsidP="00E10F0F">
      <w:pPr>
        <w:pStyle w:val="OREpunktor"/>
        <w:rPr>
          <w:color w:val="auto"/>
        </w:rPr>
      </w:pPr>
      <w:r w:rsidRPr="00CB298B">
        <w:rPr>
          <w:color w:val="auto"/>
        </w:rPr>
        <w:t xml:space="preserve">angażować </w:t>
      </w:r>
      <w:r w:rsidR="002915D5" w:rsidRPr="00CB298B">
        <w:rPr>
          <w:color w:val="auto"/>
        </w:rPr>
        <w:t>dzieci</w:t>
      </w:r>
      <w:r w:rsidR="003A0C9D" w:rsidRPr="00CB298B">
        <w:rPr>
          <w:color w:val="auto"/>
        </w:rPr>
        <w:t xml:space="preserve"> w tworzenie plansz, ulotek i plakatów edukacyjnych, modeli przyrodniczych</w:t>
      </w:r>
      <w:r w:rsidR="002915D5" w:rsidRPr="00CB298B">
        <w:rPr>
          <w:color w:val="auto"/>
        </w:rPr>
        <w:t xml:space="preserve"> oraz </w:t>
      </w:r>
      <w:r w:rsidR="00132A4B" w:rsidRPr="00CB298B">
        <w:rPr>
          <w:color w:val="auto"/>
        </w:rPr>
        <w:t xml:space="preserve">w </w:t>
      </w:r>
      <w:r w:rsidR="002915D5" w:rsidRPr="00CB298B">
        <w:rPr>
          <w:color w:val="auto"/>
        </w:rPr>
        <w:t>proste dokumentowanie prowadzonych ob</w:t>
      </w:r>
      <w:r w:rsidR="00132A4B" w:rsidRPr="00CB298B">
        <w:rPr>
          <w:color w:val="auto"/>
        </w:rPr>
        <w:t>serwacji i eksp</w:t>
      </w:r>
      <w:r w:rsidR="00132A4B" w:rsidRPr="00CB298B">
        <w:rPr>
          <w:color w:val="auto"/>
        </w:rPr>
        <w:t>e</w:t>
      </w:r>
      <w:r w:rsidR="00132A4B" w:rsidRPr="00CB298B">
        <w:rPr>
          <w:color w:val="auto"/>
        </w:rPr>
        <w:t>rymentów (</w:t>
      </w:r>
      <w:r w:rsidR="002915D5" w:rsidRPr="00CB298B">
        <w:rPr>
          <w:color w:val="auto"/>
        </w:rPr>
        <w:t>mapa myśli, fotografia, rysunek itp</w:t>
      </w:r>
      <w:r w:rsidR="00920DF1" w:rsidRPr="00CB298B">
        <w:rPr>
          <w:color w:val="auto"/>
        </w:rPr>
        <w:t>.);</w:t>
      </w:r>
    </w:p>
    <w:p w14:paraId="75148DFA" w14:textId="079906BE" w:rsidR="003A0C9D" w:rsidRPr="00CB298B" w:rsidRDefault="00920DF1" w:rsidP="00E10F0F">
      <w:pPr>
        <w:pStyle w:val="OREpunktor"/>
        <w:rPr>
          <w:color w:val="auto"/>
        </w:rPr>
      </w:pPr>
      <w:r w:rsidRPr="00CB298B">
        <w:rPr>
          <w:color w:val="auto"/>
        </w:rPr>
        <w:t xml:space="preserve">organizować </w:t>
      </w:r>
      <w:r w:rsidR="003A0C9D" w:rsidRPr="00CB298B">
        <w:rPr>
          <w:color w:val="auto"/>
        </w:rPr>
        <w:t xml:space="preserve">pracę w zespołach, które uczą współpracy, komunikacji i pozwalają </w:t>
      </w:r>
      <w:r w:rsidRPr="00CB298B">
        <w:rPr>
          <w:color w:val="auto"/>
        </w:rPr>
        <w:t>dzieciom uczyć się od siebie nawzajem</w:t>
      </w:r>
      <w:r w:rsidR="0099559F" w:rsidRPr="00CB298B">
        <w:rPr>
          <w:color w:val="auto"/>
        </w:rPr>
        <w:t>.</w:t>
      </w:r>
    </w:p>
    <w:p w14:paraId="3097AB9A" w14:textId="77777777" w:rsidR="003A0C9D" w:rsidRPr="00CB298B" w:rsidRDefault="003A0C9D" w:rsidP="00E10F0F">
      <w:pPr>
        <w:pStyle w:val="OREnormalny"/>
        <w:rPr>
          <w:b/>
          <w:color w:val="auto"/>
        </w:rPr>
      </w:pPr>
      <w:r w:rsidRPr="00CB298B">
        <w:rPr>
          <w:b/>
          <w:color w:val="auto"/>
        </w:rPr>
        <w:t>Postawy</w:t>
      </w:r>
    </w:p>
    <w:p w14:paraId="644B2506" w14:textId="77777777" w:rsidR="00E10F0F" w:rsidRPr="00CB298B" w:rsidRDefault="0099559F" w:rsidP="00E10F0F">
      <w:pPr>
        <w:pStyle w:val="OREnormalny"/>
        <w:rPr>
          <w:color w:val="auto"/>
        </w:rPr>
      </w:pPr>
      <w:r w:rsidRPr="00CB298B">
        <w:rPr>
          <w:rFonts w:eastAsia="Calibri"/>
          <w:color w:val="auto"/>
        </w:rPr>
        <w:t>Nauczyciel:</w:t>
      </w:r>
      <w:r w:rsidRPr="00CB298B">
        <w:rPr>
          <w:color w:val="auto"/>
        </w:rPr>
        <w:t xml:space="preserve"> </w:t>
      </w:r>
    </w:p>
    <w:p w14:paraId="382F28C1" w14:textId="72624850" w:rsidR="002915D5" w:rsidRPr="00CB298B" w:rsidRDefault="00920DF1" w:rsidP="00E10F0F">
      <w:pPr>
        <w:pStyle w:val="OREpunktor"/>
        <w:rPr>
          <w:color w:val="auto"/>
        </w:rPr>
      </w:pPr>
      <w:r w:rsidRPr="00CB298B">
        <w:rPr>
          <w:color w:val="auto"/>
        </w:rPr>
        <w:t xml:space="preserve">wyraża </w:t>
      </w:r>
      <w:r w:rsidR="003A0C9D" w:rsidRPr="00CB298B">
        <w:rPr>
          <w:color w:val="auto"/>
        </w:rPr>
        <w:t xml:space="preserve">aprobatę </w:t>
      </w:r>
      <w:r w:rsidRPr="00CB298B">
        <w:rPr>
          <w:color w:val="auto"/>
        </w:rPr>
        <w:t xml:space="preserve">wobec </w:t>
      </w:r>
      <w:r w:rsidR="003A0C9D" w:rsidRPr="00CB298B">
        <w:rPr>
          <w:color w:val="auto"/>
        </w:rPr>
        <w:t>stosowania eksperymentalnych metod pracy z dziećmi</w:t>
      </w:r>
      <w:r w:rsidRPr="00CB298B">
        <w:rPr>
          <w:color w:val="auto"/>
        </w:rPr>
        <w:t>;</w:t>
      </w:r>
    </w:p>
    <w:p w14:paraId="27300F35" w14:textId="3F7D1215" w:rsidR="002915D5" w:rsidRPr="00CB298B" w:rsidRDefault="00920DF1" w:rsidP="00E10F0F">
      <w:pPr>
        <w:pStyle w:val="OREpunktor"/>
        <w:rPr>
          <w:color w:val="auto"/>
        </w:rPr>
      </w:pPr>
      <w:r w:rsidRPr="00CB298B">
        <w:rPr>
          <w:color w:val="auto"/>
        </w:rPr>
        <w:t xml:space="preserve">jest </w:t>
      </w:r>
      <w:r w:rsidR="003A0C9D" w:rsidRPr="00CB298B">
        <w:rPr>
          <w:color w:val="auto"/>
        </w:rPr>
        <w:t>otwar</w:t>
      </w:r>
      <w:r w:rsidR="0099559F" w:rsidRPr="00CB298B">
        <w:rPr>
          <w:color w:val="auto"/>
        </w:rPr>
        <w:t>ty</w:t>
      </w:r>
      <w:r w:rsidR="003A0C9D" w:rsidRPr="00CB298B">
        <w:rPr>
          <w:color w:val="auto"/>
        </w:rPr>
        <w:t xml:space="preserve"> na doskonalenie w zakresie metod doświadczalnych</w:t>
      </w:r>
      <w:r w:rsidRPr="00CB298B">
        <w:rPr>
          <w:color w:val="auto"/>
        </w:rPr>
        <w:t>;</w:t>
      </w:r>
    </w:p>
    <w:p w14:paraId="7982BE71" w14:textId="69028922" w:rsidR="00DB5076" w:rsidRPr="00CB298B" w:rsidRDefault="00920DF1" w:rsidP="00E10F0F">
      <w:pPr>
        <w:pStyle w:val="OREpunktor"/>
        <w:rPr>
          <w:color w:val="auto"/>
        </w:rPr>
      </w:pPr>
      <w:r w:rsidRPr="00CB298B">
        <w:rPr>
          <w:color w:val="auto"/>
        </w:rPr>
        <w:lastRenderedPageBreak/>
        <w:t xml:space="preserve">wyraża </w:t>
      </w:r>
      <w:r w:rsidR="003A0C9D" w:rsidRPr="00CB298B">
        <w:rPr>
          <w:color w:val="auto"/>
        </w:rPr>
        <w:t xml:space="preserve">chęć współpracy z rodzicami w rozwijaniu </w:t>
      </w:r>
      <w:r w:rsidRPr="00CB298B">
        <w:rPr>
          <w:color w:val="auto"/>
        </w:rPr>
        <w:t xml:space="preserve">u dzieci </w:t>
      </w:r>
      <w:r w:rsidR="003A0C9D" w:rsidRPr="00CB298B">
        <w:rPr>
          <w:color w:val="auto"/>
        </w:rPr>
        <w:t>kompetencji naukowo-techniczn</w:t>
      </w:r>
      <w:r w:rsidR="0099559F" w:rsidRPr="00CB298B">
        <w:rPr>
          <w:color w:val="auto"/>
        </w:rPr>
        <w:t xml:space="preserve">ych. </w:t>
      </w:r>
    </w:p>
    <w:p w14:paraId="6B7A8FF9" w14:textId="10F99A3A" w:rsidR="003E0D8E" w:rsidRPr="00CB298B" w:rsidRDefault="005D7959" w:rsidP="005D7959">
      <w:pPr>
        <w:pStyle w:val="ORE3Naglowek"/>
        <w:rPr>
          <w:color w:val="auto"/>
        </w:rPr>
      </w:pPr>
      <w:bookmarkStart w:id="19" w:name="_Toc474174081"/>
      <w:bookmarkStart w:id="20" w:name="_Toc496059909"/>
      <w:r w:rsidRPr="00CB298B">
        <w:rPr>
          <w:color w:val="auto"/>
        </w:rPr>
        <w:t xml:space="preserve">1.3. </w:t>
      </w:r>
      <w:r w:rsidR="003E0D8E" w:rsidRPr="00CB298B">
        <w:rPr>
          <w:color w:val="auto"/>
        </w:rPr>
        <w:t xml:space="preserve">Wywiady z dyrektorem </w:t>
      </w:r>
      <w:bookmarkEnd w:id="19"/>
      <w:r w:rsidR="003E0D8E" w:rsidRPr="00CB298B">
        <w:rPr>
          <w:color w:val="auto"/>
        </w:rPr>
        <w:t>i nauczycielami na etapie diagnozy potrzeb przedszkola w zakresie rozwijania</w:t>
      </w:r>
      <w:r w:rsidR="00920DF1" w:rsidRPr="00CB298B">
        <w:rPr>
          <w:color w:val="auto"/>
        </w:rPr>
        <w:t xml:space="preserve"> u dzieci</w:t>
      </w:r>
      <w:r w:rsidR="003E0D8E" w:rsidRPr="00CB298B">
        <w:rPr>
          <w:color w:val="auto"/>
        </w:rPr>
        <w:t xml:space="preserve"> kompetencji kluczowych</w:t>
      </w:r>
      <w:bookmarkEnd w:id="20"/>
    </w:p>
    <w:p w14:paraId="0A381F7F" w14:textId="77777777" w:rsidR="009C00E5" w:rsidRPr="00CB298B" w:rsidRDefault="0050145D" w:rsidP="0013375F">
      <w:pPr>
        <w:pStyle w:val="OREnormalny"/>
        <w:contextualSpacing/>
        <w:jc w:val="right"/>
        <w:rPr>
          <w:i/>
          <w:color w:val="auto"/>
        </w:rPr>
      </w:pPr>
      <w:r w:rsidRPr="00CB298B">
        <w:rPr>
          <w:i/>
          <w:color w:val="auto"/>
        </w:rPr>
        <w:t xml:space="preserve">Pytania uczą nas myśleć. Jeśli podasz człowiekowi rozwiązanie, </w:t>
      </w:r>
    </w:p>
    <w:p w14:paraId="2FD928CC" w14:textId="77777777" w:rsidR="009C00E5" w:rsidRPr="00CB298B" w:rsidRDefault="0050145D" w:rsidP="0013375F">
      <w:pPr>
        <w:pStyle w:val="OREnormalny"/>
        <w:contextualSpacing/>
        <w:jc w:val="right"/>
        <w:rPr>
          <w:i/>
          <w:color w:val="auto"/>
        </w:rPr>
      </w:pPr>
      <w:r w:rsidRPr="00CB298B">
        <w:rPr>
          <w:i/>
          <w:color w:val="auto"/>
        </w:rPr>
        <w:t xml:space="preserve">zyskuje jedynie drobną informację. Ale zadaj mu pytanie, a poszuka własnych </w:t>
      </w:r>
    </w:p>
    <w:p w14:paraId="57EA11E5" w14:textId="274E308D" w:rsidR="0050145D" w:rsidRPr="00CB298B" w:rsidRDefault="0050145D" w:rsidP="0013375F">
      <w:pPr>
        <w:pStyle w:val="OREnormalny"/>
        <w:contextualSpacing/>
        <w:jc w:val="right"/>
        <w:rPr>
          <w:i/>
          <w:color w:val="auto"/>
        </w:rPr>
      </w:pPr>
      <w:r w:rsidRPr="00CB298B">
        <w:rPr>
          <w:i/>
          <w:color w:val="auto"/>
        </w:rPr>
        <w:t>odpowiedzi. [...] Tym sposobem, jeśli je znajdzie, będą dla niego cenne</w:t>
      </w:r>
      <w:r w:rsidR="00C232BD" w:rsidRPr="00CB298B">
        <w:rPr>
          <w:i/>
          <w:color w:val="auto"/>
        </w:rPr>
        <w:t>.</w:t>
      </w:r>
      <w:r w:rsidRPr="00CB298B">
        <w:rPr>
          <w:i/>
          <w:color w:val="auto"/>
        </w:rPr>
        <w:t xml:space="preserve"> </w:t>
      </w:r>
    </w:p>
    <w:p w14:paraId="49BD696A" w14:textId="2D662A36" w:rsidR="0050145D" w:rsidRPr="00CB298B" w:rsidRDefault="0050145D" w:rsidP="009A4319">
      <w:pPr>
        <w:pStyle w:val="OREnormalny"/>
        <w:jc w:val="right"/>
        <w:rPr>
          <w:b/>
          <w:color w:val="auto"/>
        </w:rPr>
      </w:pPr>
      <w:r w:rsidRPr="00CB298B">
        <w:rPr>
          <w:b/>
          <w:color w:val="auto"/>
        </w:rPr>
        <w:t xml:space="preserve">Patrick </w:t>
      </w:r>
      <w:proofErr w:type="spellStart"/>
      <w:r w:rsidRPr="00CB298B">
        <w:rPr>
          <w:b/>
          <w:color w:val="auto"/>
        </w:rPr>
        <w:t>Rothfuss</w:t>
      </w:r>
      <w:proofErr w:type="spellEnd"/>
      <w:r w:rsidR="009C00E5" w:rsidRPr="00CB298B">
        <w:rPr>
          <w:b/>
          <w:color w:val="auto"/>
        </w:rPr>
        <w:t xml:space="preserve">, </w:t>
      </w:r>
      <w:r w:rsidRPr="00CB298B">
        <w:rPr>
          <w:b/>
          <w:i/>
          <w:color w:val="auto"/>
        </w:rPr>
        <w:t>Strach mędrca. Część</w:t>
      </w:r>
      <w:r w:rsidRPr="00CB298B">
        <w:rPr>
          <w:b/>
          <w:color w:val="auto"/>
        </w:rPr>
        <w:t xml:space="preserve"> 2</w:t>
      </w:r>
      <w:r w:rsidR="009C00E5" w:rsidRPr="00CB298B">
        <w:rPr>
          <w:rStyle w:val="Odwoanieprzypisudolnego"/>
          <w:color w:val="auto"/>
        </w:rPr>
        <w:footnoteReference w:id="30"/>
      </w:r>
    </w:p>
    <w:p w14:paraId="2E183FC9" w14:textId="4213639B" w:rsidR="00AB2B30" w:rsidRPr="009A4319" w:rsidRDefault="003E0D8E" w:rsidP="009A4319">
      <w:pPr>
        <w:pStyle w:val="OREnormalny"/>
      </w:pPr>
      <w:r w:rsidRPr="009A4319">
        <w:t>Wywiad jest podstawową metodą, która pozwala osobie wspomagającej pomóc prze</w:t>
      </w:r>
      <w:r w:rsidRPr="009A4319">
        <w:t>d</w:t>
      </w:r>
      <w:r w:rsidRPr="009A4319">
        <w:t xml:space="preserve">szkolu zdiagnozować potrzeby w zakresie rozwijania </w:t>
      </w:r>
      <w:r w:rsidR="00C232BD" w:rsidRPr="009A4319">
        <w:t xml:space="preserve">u dzieci </w:t>
      </w:r>
      <w:r w:rsidRPr="009A4319">
        <w:t>kompetencji kluczowych</w:t>
      </w:r>
      <w:r w:rsidR="00C232BD" w:rsidRPr="009A4319">
        <w:t>.</w:t>
      </w:r>
      <w:r w:rsidRPr="009A4319">
        <w:t xml:space="preserve"> </w:t>
      </w:r>
      <w:r w:rsidR="00AB2B30" w:rsidRPr="009A4319">
        <w:t xml:space="preserve">Źródłem informacji są w tym </w:t>
      </w:r>
      <w:r w:rsidR="00C232BD" w:rsidRPr="009A4319">
        <w:t xml:space="preserve">wypadku </w:t>
      </w:r>
      <w:r w:rsidR="00AB2B30" w:rsidRPr="009A4319">
        <w:t>dyrektor (wywiad indywidualny) oraz nauczyciele (wywiad grupowy)</w:t>
      </w:r>
      <w:r w:rsidR="00C232BD" w:rsidRPr="009A4319">
        <w:t>. O</w:t>
      </w:r>
      <w:r w:rsidR="00AB2B30" w:rsidRPr="009A4319">
        <w:t xml:space="preserve">soba prowadząca wywiad musi </w:t>
      </w:r>
      <w:r w:rsidR="00C232BD" w:rsidRPr="009A4319">
        <w:t xml:space="preserve">zatem </w:t>
      </w:r>
      <w:r w:rsidR="00AB2B30" w:rsidRPr="009A4319">
        <w:t xml:space="preserve">znać i </w:t>
      </w:r>
      <w:r w:rsidR="00C232BD" w:rsidRPr="009A4319">
        <w:t xml:space="preserve">wykorzystywać </w:t>
      </w:r>
      <w:r w:rsidR="00AB2B30" w:rsidRPr="009A4319">
        <w:t xml:space="preserve">przede wszystkim metodologię formułowania pytań i zasady prowadzenia skutecznego dialogu. </w:t>
      </w:r>
    </w:p>
    <w:p w14:paraId="0281DE94" w14:textId="7353C407" w:rsidR="0050145D" w:rsidRPr="00CB298B" w:rsidRDefault="0050145D" w:rsidP="009C00E5">
      <w:pPr>
        <w:pStyle w:val="OREnormalny"/>
        <w:rPr>
          <w:b/>
          <w:color w:val="auto"/>
        </w:rPr>
      </w:pPr>
      <w:r w:rsidRPr="00CB298B">
        <w:rPr>
          <w:b/>
          <w:color w:val="auto"/>
        </w:rPr>
        <w:t>Każde pytanie – niezależnie od jego rodzaju – powinno być:</w:t>
      </w:r>
    </w:p>
    <w:p w14:paraId="4B4489CA" w14:textId="77777777" w:rsidR="0050145D" w:rsidRPr="00CB298B" w:rsidRDefault="0050145D" w:rsidP="00EB3D85">
      <w:pPr>
        <w:pStyle w:val="OREpunktor"/>
        <w:rPr>
          <w:color w:val="auto"/>
        </w:rPr>
      </w:pPr>
      <w:r w:rsidRPr="00CB298B">
        <w:rPr>
          <w:color w:val="auto"/>
        </w:rPr>
        <w:t>jasne,</w:t>
      </w:r>
    </w:p>
    <w:p w14:paraId="1F66E2CE" w14:textId="77777777" w:rsidR="0050145D" w:rsidRPr="00CB298B" w:rsidRDefault="0050145D" w:rsidP="00EB3D85">
      <w:pPr>
        <w:pStyle w:val="OREpunktor"/>
        <w:rPr>
          <w:color w:val="auto"/>
        </w:rPr>
      </w:pPr>
      <w:r w:rsidRPr="00CB298B">
        <w:rPr>
          <w:color w:val="auto"/>
        </w:rPr>
        <w:t>krótkie,</w:t>
      </w:r>
    </w:p>
    <w:p w14:paraId="4917A9D7" w14:textId="77777777" w:rsidR="0050145D" w:rsidRPr="00CB298B" w:rsidRDefault="0050145D" w:rsidP="00EB3D85">
      <w:pPr>
        <w:pStyle w:val="OREpunktor"/>
        <w:rPr>
          <w:color w:val="auto"/>
        </w:rPr>
      </w:pPr>
      <w:r w:rsidRPr="00CB298B">
        <w:rPr>
          <w:color w:val="auto"/>
        </w:rPr>
        <w:t>uzasadnione,</w:t>
      </w:r>
    </w:p>
    <w:p w14:paraId="2BDB6F01" w14:textId="77777777" w:rsidR="0050145D" w:rsidRPr="00CB298B" w:rsidRDefault="0050145D" w:rsidP="00EB3D85">
      <w:pPr>
        <w:pStyle w:val="OREpunktor"/>
        <w:rPr>
          <w:color w:val="auto"/>
        </w:rPr>
      </w:pPr>
      <w:r w:rsidRPr="00CB298B">
        <w:rPr>
          <w:color w:val="auto"/>
        </w:rPr>
        <w:t>precyzyjne,</w:t>
      </w:r>
    </w:p>
    <w:p w14:paraId="1C3E414C" w14:textId="77777777" w:rsidR="0050145D" w:rsidRPr="00CB298B" w:rsidRDefault="0050145D" w:rsidP="00EB3D85">
      <w:pPr>
        <w:pStyle w:val="OREpunktor"/>
        <w:rPr>
          <w:color w:val="auto"/>
        </w:rPr>
      </w:pPr>
      <w:r w:rsidRPr="00CB298B">
        <w:rPr>
          <w:color w:val="auto"/>
        </w:rPr>
        <w:t>taktowne,</w:t>
      </w:r>
    </w:p>
    <w:p w14:paraId="1B5BC279" w14:textId="77777777" w:rsidR="0050145D" w:rsidRPr="00CB298B" w:rsidRDefault="0050145D" w:rsidP="00EB3D85">
      <w:pPr>
        <w:pStyle w:val="OREpunktor"/>
        <w:rPr>
          <w:color w:val="auto"/>
        </w:rPr>
      </w:pPr>
      <w:r w:rsidRPr="00CB298B">
        <w:rPr>
          <w:color w:val="auto"/>
        </w:rPr>
        <w:t>niezawierające ukrytej odpowiedzi.</w:t>
      </w:r>
    </w:p>
    <w:p w14:paraId="2A4068D6" w14:textId="081CC67F" w:rsidR="0050145D" w:rsidRPr="00CB298B" w:rsidRDefault="00AB2B30" w:rsidP="00EB3D85">
      <w:pPr>
        <w:pStyle w:val="OREnormalny"/>
        <w:rPr>
          <w:b/>
          <w:color w:val="auto"/>
        </w:rPr>
      </w:pPr>
      <w:r w:rsidRPr="00CB298B">
        <w:rPr>
          <w:b/>
          <w:color w:val="auto"/>
        </w:rPr>
        <w:t xml:space="preserve">Pytania dzielą się ogólnie na: </w:t>
      </w:r>
    </w:p>
    <w:p w14:paraId="730716F5" w14:textId="61BE4BE9" w:rsidR="0050145D" w:rsidRPr="00CB298B" w:rsidRDefault="0050145D" w:rsidP="00C232BD">
      <w:pPr>
        <w:pStyle w:val="OREpunktor"/>
        <w:rPr>
          <w:color w:val="auto"/>
        </w:rPr>
      </w:pPr>
      <w:r w:rsidRPr="00CB298B">
        <w:rPr>
          <w:b/>
          <w:color w:val="auto"/>
        </w:rPr>
        <w:t>zamknięte lub</w:t>
      </w:r>
      <w:r w:rsidR="009B1445" w:rsidRPr="00CB298B">
        <w:rPr>
          <w:b/>
          <w:color w:val="auto"/>
        </w:rPr>
        <w:t xml:space="preserve"> </w:t>
      </w:r>
      <w:r w:rsidRPr="00CB298B">
        <w:rPr>
          <w:b/>
          <w:color w:val="auto"/>
        </w:rPr>
        <w:t>bezpośrednie</w:t>
      </w:r>
      <w:r w:rsidRPr="00CB298B">
        <w:rPr>
          <w:color w:val="auto"/>
        </w:rPr>
        <w:t xml:space="preserve"> – prowokują</w:t>
      </w:r>
      <w:r w:rsidR="00AB2B30" w:rsidRPr="00CB298B">
        <w:rPr>
          <w:color w:val="auto"/>
        </w:rPr>
        <w:t>ce</w:t>
      </w:r>
      <w:r w:rsidRPr="00CB298B">
        <w:rPr>
          <w:color w:val="auto"/>
        </w:rPr>
        <w:t xml:space="preserve"> do jednowyrazowej lub bardzo kró</w:t>
      </w:r>
      <w:r w:rsidRPr="00CB298B">
        <w:rPr>
          <w:color w:val="auto"/>
        </w:rPr>
        <w:t>t</w:t>
      </w:r>
      <w:r w:rsidRPr="00CB298B">
        <w:rPr>
          <w:color w:val="auto"/>
        </w:rPr>
        <w:t>kiej odpowiedzi, zawierającej przede wszystkim fakty i konkrety (daty, miejsca, n</w:t>
      </w:r>
      <w:r w:rsidRPr="00CB298B">
        <w:rPr>
          <w:color w:val="auto"/>
        </w:rPr>
        <w:t>a</w:t>
      </w:r>
      <w:r w:rsidRPr="00CB298B">
        <w:rPr>
          <w:color w:val="auto"/>
        </w:rPr>
        <w:t>zwiska, liczby itp.).</w:t>
      </w:r>
      <w:r w:rsidR="00C232BD" w:rsidRPr="00CB298B" w:rsidDel="00C232BD">
        <w:rPr>
          <w:color w:val="auto"/>
        </w:rPr>
        <w:t xml:space="preserve"> </w:t>
      </w:r>
      <w:r w:rsidRPr="00CB298B">
        <w:rPr>
          <w:color w:val="auto"/>
        </w:rPr>
        <w:t xml:space="preserve">Często zaczynają się od słów: </w:t>
      </w:r>
      <w:r w:rsidR="007778C4" w:rsidRPr="00CB298B">
        <w:rPr>
          <w:color w:val="auto"/>
        </w:rPr>
        <w:t>„</w:t>
      </w:r>
      <w:r w:rsidRPr="00CB298B">
        <w:rPr>
          <w:color w:val="auto"/>
        </w:rPr>
        <w:t>Czy?</w:t>
      </w:r>
      <w:r w:rsidR="007778C4" w:rsidRPr="00CB298B">
        <w:rPr>
          <w:color w:val="auto"/>
        </w:rPr>
        <w:t>”,</w:t>
      </w:r>
      <w:r w:rsidRPr="00CB298B">
        <w:rPr>
          <w:color w:val="auto"/>
        </w:rPr>
        <w:t xml:space="preserve"> </w:t>
      </w:r>
      <w:r w:rsidR="007778C4" w:rsidRPr="00CB298B">
        <w:rPr>
          <w:color w:val="auto"/>
        </w:rPr>
        <w:t>„</w:t>
      </w:r>
      <w:r w:rsidRPr="00CB298B">
        <w:rPr>
          <w:color w:val="auto"/>
        </w:rPr>
        <w:t>Kiedy?</w:t>
      </w:r>
      <w:r w:rsidR="007778C4" w:rsidRPr="00CB298B">
        <w:rPr>
          <w:color w:val="auto"/>
        </w:rPr>
        <w:t>”, „</w:t>
      </w:r>
      <w:r w:rsidRPr="00CB298B">
        <w:rPr>
          <w:color w:val="auto"/>
        </w:rPr>
        <w:t>Kto?</w:t>
      </w:r>
      <w:r w:rsidR="007778C4" w:rsidRPr="00CB298B">
        <w:rPr>
          <w:color w:val="auto"/>
        </w:rPr>
        <w:t>”, „</w:t>
      </w:r>
      <w:r w:rsidRPr="00CB298B">
        <w:rPr>
          <w:color w:val="auto"/>
        </w:rPr>
        <w:t>Gdzie?</w:t>
      </w:r>
      <w:r w:rsidR="007778C4" w:rsidRPr="00CB298B">
        <w:rPr>
          <w:color w:val="auto"/>
        </w:rPr>
        <w:t>”</w:t>
      </w:r>
      <w:r w:rsidR="00C232BD" w:rsidRPr="00CB298B">
        <w:rPr>
          <w:color w:val="auto"/>
        </w:rPr>
        <w:t xml:space="preserve">. </w:t>
      </w:r>
      <w:r w:rsidRPr="00CB298B">
        <w:rPr>
          <w:color w:val="auto"/>
        </w:rPr>
        <w:t>Stosowane oszczędnie są pomocne dla wyjaśnienia lub potwierdzenia zdobytych danych. Dyscyplinują rozmówcę, gdy pop</w:t>
      </w:r>
      <w:r w:rsidR="00AB2B30" w:rsidRPr="00CB298B">
        <w:rPr>
          <w:color w:val="auto"/>
        </w:rPr>
        <w:t xml:space="preserve">ada </w:t>
      </w:r>
      <w:r w:rsidR="007778C4" w:rsidRPr="00CB298B">
        <w:rPr>
          <w:color w:val="auto"/>
        </w:rPr>
        <w:t xml:space="preserve">on </w:t>
      </w:r>
      <w:r w:rsidR="00AB2B30" w:rsidRPr="00CB298B">
        <w:rPr>
          <w:color w:val="auto"/>
        </w:rPr>
        <w:t xml:space="preserve">w gadulstwo. </w:t>
      </w:r>
      <w:r w:rsidRPr="00CB298B">
        <w:rPr>
          <w:color w:val="auto"/>
        </w:rPr>
        <w:t>Nad</w:t>
      </w:r>
      <w:r w:rsidRPr="00CB298B">
        <w:rPr>
          <w:color w:val="auto"/>
        </w:rPr>
        <w:t>u</w:t>
      </w:r>
      <w:r w:rsidRPr="00CB298B">
        <w:rPr>
          <w:color w:val="auto"/>
        </w:rPr>
        <w:t>żywane nadają rozmowie charakter przesłuchania. W wypadku rozmówców skło</w:t>
      </w:r>
      <w:r w:rsidRPr="00CB298B">
        <w:rPr>
          <w:color w:val="auto"/>
        </w:rPr>
        <w:t>n</w:t>
      </w:r>
      <w:r w:rsidRPr="00CB298B">
        <w:rPr>
          <w:color w:val="auto"/>
        </w:rPr>
        <w:t>nych do udzielania zdawkowych, krótkich odpowiedzi mogą ich skutecznie „zabl</w:t>
      </w:r>
      <w:r w:rsidRPr="00CB298B">
        <w:rPr>
          <w:color w:val="auto"/>
        </w:rPr>
        <w:t>o</w:t>
      </w:r>
      <w:r w:rsidRPr="00CB298B">
        <w:rPr>
          <w:color w:val="auto"/>
        </w:rPr>
        <w:t>kować</w:t>
      </w:r>
      <w:r w:rsidR="00C232BD" w:rsidRPr="00CB298B">
        <w:rPr>
          <w:color w:val="auto"/>
        </w:rPr>
        <w:t>”;</w:t>
      </w:r>
    </w:p>
    <w:p w14:paraId="7208B581" w14:textId="634AF01C" w:rsidR="0050145D" w:rsidRPr="00CB298B" w:rsidRDefault="0050145D" w:rsidP="00EB3D85">
      <w:pPr>
        <w:pStyle w:val="OREpunktor"/>
        <w:rPr>
          <w:color w:val="auto"/>
        </w:rPr>
      </w:pPr>
      <w:r w:rsidRPr="00CB298B">
        <w:rPr>
          <w:b/>
          <w:color w:val="auto"/>
        </w:rPr>
        <w:lastRenderedPageBreak/>
        <w:t>otwarte</w:t>
      </w:r>
      <w:r w:rsidRPr="00CB298B">
        <w:rPr>
          <w:color w:val="auto"/>
        </w:rPr>
        <w:t xml:space="preserve"> – zmuszają</w:t>
      </w:r>
      <w:r w:rsidR="00AB2B30" w:rsidRPr="00CB298B">
        <w:rPr>
          <w:color w:val="auto"/>
        </w:rPr>
        <w:t>ce</w:t>
      </w:r>
      <w:r w:rsidRPr="00CB298B">
        <w:rPr>
          <w:color w:val="auto"/>
        </w:rPr>
        <w:t xml:space="preserve"> do dłuższej wypowiedzi. Dają rozmówcy dużą swobodę, umożliwiają mu wykazanie się nie tylko wiedzą, ale i własnymi przemyśleniami. </w:t>
      </w:r>
      <w:r w:rsidRPr="00CB298B">
        <w:rPr>
          <w:color w:val="auto"/>
        </w:rPr>
        <w:br/>
        <w:t xml:space="preserve">Zaczynają się od słów: </w:t>
      </w:r>
      <w:r w:rsidR="003708B6">
        <w:rPr>
          <w:color w:val="auto"/>
        </w:rPr>
        <w:t>„</w:t>
      </w:r>
      <w:r w:rsidRPr="00CB298B">
        <w:rPr>
          <w:b/>
          <w:color w:val="auto"/>
        </w:rPr>
        <w:t>Co</w:t>
      </w:r>
      <w:r w:rsidRPr="00CB298B">
        <w:rPr>
          <w:color w:val="auto"/>
        </w:rPr>
        <w:t xml:space="preserve"> (jeszcze stanowi dla pani największy powód do saty</w:t>
      </w:r>
      <w:r w:rsidRPr="00CB298B">
        <w:rPr>
          <w:color w:val="auto"/>
        </w:rPr>
        <w:t>s</w:t>
      </w:r>
      <w:r w:rsidRPr="00CB298B">
        <w:rPr>
          <w:color w:val="auto"/>
        </w:rPr>
        <w:t>fakcji?)</w:t>
      </w:r>
      <w:r w:rsidR="003708B6">
        <w:rPr>
          <w:color w:val="auto"/>
        </w:rPr>
        <w:t>”</w:t>
      </w:r>
      <w:r w:rsidRPr="00CB298B">
        <w:rPr>
          <w:color w:val="auto"/>
        </w:rPr>
        <w:t xml:space="preserve">, </w:t>
      </w:r>
      <w:r w:rsidR="003708B6">
        <w:rPr>
          <w:color w:val="auto"/>
        </w:rPr>
        <w:t>„</w:t>
      </w:r>
      <w:r w:rsidRPr="00CB298B">
        <w:rPr>
          <w:b/>
          <w:color w:val="auto"/>
        </w:rPr>
        <w:t>Jak</w:t>
      </w:r>
      <w:r w:rsidRPr="00CB298B">
        <w:rPr>
          <w:color w:val="auto"/>
        </w:rPr>
        <w:t xml:space="preserve"> (poradził sobie pan z tymi przeszkodami?)</w:t>
      </w:r>
      <w:r w:rsidR="003708B6">
        <w:rPr>
          <w:color w:val="auto"/>
        </w:rPr>
        <w:t>”</w:t>
      </w:r>
      <w:r w:rsidRPr="00CB298B">
        <w:rPr>
          <w:color w:val="auto"/>
        </w:rPr>
        <w:t xml:space="preserve">, </w:t>
      </w:r>
      <w:r w:rsidR="003708B6">
        <w:rPr>
          <w:color w:val="auto"/>
        </w:rPr>
        <w:t>„</w:t>
      </w:r>
      <w:r w:rsidRPr="00CB298B">
        <w:rPr>
          <w:b/>
          <w:color w:val="auto"/>
        </w:rPr>
        <w:t xml:space="preserve">Dlaczego </w:t>
      </w:r>
      <w:r w:rsidRPr="00CB298B">
        <w:rPr>
          <w:color w:val="auto"/>
        </w:rPr>
        <w:t>(wybrała pani taki właśnie sposób rozwiązania problemu?)</w:t>
      </w:r>
      <w:r w:rsidR="003708B6">
        <w:rPr>
          <w:color w:val="auto"/>
        </w:rPr>
        <w:t>”</w:t>
      </w:r>
      <w:r w:rsidR="007778C4" w:rsidRPr="00CB298B">
        <w:rPr>
          <w:color w:val="auto"/>
        </w:rPr>
        <w:t xml:space="preserve">. </w:t>
      </w:r>
      <w:r w:rsidRPr="00CB298B">
        <w:rPr>
          <w:color w:val="auto"/>
        </w:rPr>
        <w:t xml:space="preserve">Podobny efekt można uzyskać, posługując się </w:t>
      </w:r>
      <w:r w:rsidRPr="00CB298B">
        <w:rPr>
          <w:b/>
          <w:color w:val="auto"/>
        </w:rPr>
        <w:t xml:space="preserve">zdaniami </w:t>
      </w:r>
      <w:r w:rsidR="00BC2EDF" w:rsidRPr="00CB298B">
        <w:rPr>
          <w:b/>
          <w:color w:val="auto"/>
        </w:rPr>
        <w:t xml:space="preserve">mającymi </w:t>
      </w:r>
      <w:r w:rsidRPr="00CB298B">
        <w:rPr>
          <w:b/>
          <w:color w:val="auto"/>
        </w:rPr>
        <w:t>formę pytań</w:t>
      </w:r>
      <w:r w:rsidRPr="00CB298B">
        <w:rPr>
          <w:color w:val="auto"/>
        </w:rPr>
        <w:t xml:space="preserve">, np. </w:t>
      </w:r>
      <w:r w:rsidR="00BC2EDF" w:rsidRPr="00CB298B">
        <w:rPr>
          <w:color w:val="auto"/>
        </w:rPr>
        <w:t>„</w:t>
      </w:r>
      <w:r w:rsidRPr="00CB298B">
        <w:rPr>
          <w:color w:val="auto"/>
        </w:rPr>
        <w:t>Interesują mnie przykłady metod, jakie stosuje pani</w:t>
      </w:r>
      <w:r w:rsidR="00BC2EDF" w:rsidRPr="00CB298B">
        <w:rPr>
          <w:color w:val="auto"/>
        </w:rPr>
        <w:t>,</w:t>
      </w:r>
      <w:r w:rsidRPr="00CB298B">
        <w:rPr>
          <w:color w:val="auto"/>
        </w:rPr>
        <w:t xml:space="preserve"> rozwijając myślenie matematyczne</w:t>
      </w:r>
      <w:r w:rsidR="00BC2EDF" w:rsidRPr="00CB298B">
        <w:rPr>
          <w:color w:val="auto"/>
        </w:rPr>
        <w:t xml:space="preserve"> u</w:t>
      </w:r>
      <w:r w:rsidRPr="00CB298B">
        <w:rPr>
          <w:color w:val="auto"/>
        </w:rPr>
        <w:t xml:space="preserve"> dzieci. </w:t>
      </w:r>
      <w:r w:rsidR="003708B6">
        <w:rPr>
          <w:color w:val="auto"/>
        </w:rPr>
        <w:t>Czy może mi pani o nich opowiedzieć?</w:t>
      </w:r>
      <w:r w:rsidR="00BC2EDF" w:rsidRPr="00CB298B">
        <w:rPr>
          <w:color w:val="auto"/>
        </w:rPr>
        <w:t>”</w:t>
      </w:r>
      <w:r w:rsidRPr="00CB298B">
        <w:rPr>
          <w:color w:val="auto"/>
        </w:rPr>
        <w:t xml:space="preserve">. </w:t>
      </w:r>
    </w:p>
    <w:p w14:paraId="5328037C" w14:textId="0F3C03FA" w:rsidR="0050145D" w:rsidRPr="00CB298B" w:rsidRDefault="00AB2B30" w:rsidP="00EB3D85">
      <w:pPr>
        <w:pStyle w:val="OREnormalny"/>
        <w:rPr>
          <w:color w:val="auto"/>
        </w:rPr>
      </w:pPr>
      <w:r w:rsidRPr="00CB298B">
        <w:rPr>
          <w:color w:val="auto"/>
        </w:rPr>
        <w:t>Każda rozmowa powinna</w:t>
      </w:r>
      <w:r w:rsidR="0050145D" w:rsidRPr="00CB298B">
        <w:rPr>
          <w:color w:val="auto"/>
        </w:rPr>
        <w:t xml:space="preserve"> być ukierunkowana</w:t>
      </w:r>
      <w:r w:rsidR="00F85D3D" w:rsidRPr="00CB298B">
        <w:rPr>
          <w:color w:val="auto"/>
        </w:rPr>
        <w:t xml:space="preserve"> na</w:t>
      </w:r>
      <w:r w:rsidR="0050145D" w:rsidRPr="00CB298B">
        <w:rPr>
          <w:color w:val="auto"/>
        </w:rPr>
        <w:t xml:space="preserve"> </w:t>
      </w:r>
      <w:r w:rsidR="0050145D" w:rsidRPr="00CB298B">
        <w:rPr>
          <w:b/>
          <w:color w:val="auto"/>
        </w:rPr>
        <w:t>przemyślaną sekwencj</w:t>
      </w:r>
      <w:r w:rsidR="00F85D3D" w:rsidRPr="00CB298B">
        <w:rPr>
          <w:b/>
          <w:color w:val="auto"/>
        </w:rPr>
        <w:t>ę</w:t>
      </w:r>
      <w:r w:rsidR="0050145D" w:rsidRPr="00CB298B">
        <w:rPr>
          <w:b/>
          <w:color w:val="auto"/>
        </w:rPr>
        <w:t xml:space="preserve"> pytań</w:t>
      </w:r>
      <w:r w:rsidR="0050145D" w:rsidRPr="00CB298B">
        <w:rPr>
          <w:color w:val="auto"/>
        </w:rPr>
        <w:t>.</w:t>
      </w:r>
      <w:r w:rsidR="009B1445" w:rsidRPr="00CB298B">
        <w:rPr>
          <w:color w:val="auto"/>
        </w:rPr>
        <w:t xml:space="preserve"> </w:t>
      </w:r>
      <w:r w:rsidR="0050145D" w:rsidRPr="00CB298B">
        <w:rPr>
          <w:color w:val="auto"/>
        </w:rPr>
        <w:t xml:space="preserve">Warto pamiętać o zasadzie </w:t>
      </w:r>
      <w:r w:rsidR="0050145D" w:rsidRPr="00CB298B">
        <w:rPr>
          <w:b/>
          <w:color w:val="auto"/>
        </w:rPr>
        <w:t>„sekwencji lejkowej”</w:t>
      </w:r>
      <w:r w:rsidR="00F85D3D" w:rsidRPr="00CB298B">
        <w:rPr>
          <w:color w:val="auto"/>
        </w:rPr>
        <w:t>, tj.</w:t>
      </w:r>
      <w:r w:rsidR="0050145D" w:rsidRPr="00CB298B">
        <w:rPr>
          <w:color w:val="auto"/>
        </w:rPr>
        <w:t xml:space="preserve"> najpierw zadawać pytania o większym stopniu ogólności, potem pytania </w:t>
      </w:r>
      <w:r w:rsidR="00F85D3D" w:rsidRPr="00CB298B">
        <w:rPr>
          <w:color w:val="auto"/>
        </w:rPr>
        <w:t>bardziej szczegółowe</w:t>
      </w:r>
      <w:r w:rsidR="0050145D" w:rsidRPr="00CB298B">
        <w:rPr>
          <w:color w:val="auto"/>
        </w:rPr>
        <w:t xml:space="preserve">. </w:t>
      </w:r>
    </w:p>
    <w:p w14:paraId="411A7BFF" w14:textId="10498041" w:rsidR="0050145D" w:rsidRPr="00CB298B" w:rsidRDefault="0050145D" w:rsidP="00EB3D85">
      <w:pPr>
        <w:pStyle w:val="OREnormalny"/>
        <w:rPr>
          <w:color w:val="auto"/>
        </w:rPr>
      </w:pPr>
      <w:r w:rsidRPr="00CB298B">
        <w:rPr>
          <w:color w:val="auto"/>
        </w:rPr>
        <w:t>Przed przepro</w:t>
      </w:r>
      <w:r w:rsidR="00AB2B30" w:rsidRPr="00CB298B">
        <w:rPr>
          <w:color w:val="auto"/>
        </w:rPr>
        <w:t>wadzeniem wywiadu z nauczycielami</w:t>
      </w:r>
      <w:r w:rsidRPr="00CB298B">
        <w:rPr>
          <w:color w:val="auto"/>
        </w:rPr>
        <w:t xml:space="preserve">, </w:t>
      </w:r>
      <w:r w:rsidR="00302F8F" w:rsidRPr="00CB298B">
        <w:rPr>
          <w:color w:val="auto"/>
        </w:rPr>
        <w:t>osoba wspomagająca powinna</w:t>
      </w:r>
      <w:r w:rsidRPr="00CB298B">
        <w:rPr>
          <w:color w:val="auto"/>
        </w:rPr>
        <w:t xml:space="preserve"> p</w:t>
      </w:r>
      <w:r w:rsidRPr="00CB298B">
        <w:rPr>
          <w:color w:val="auto"/>
        </w:rPr>
        <w:t>a</w:t>
      </w:r>
      <w:r w:rsidRPr="00CB298B">
        <w:rPr>
          <w:color w:val="auto"/>
        </w:rPr>
        <w:t xml:space="preserve">miętać o tym, aby odnosić się – w miarę proporcjonalnie – do </w:t>
      </w:r>
      <w:r w:rsidRPr="00CB298B">
        <w:rPr>
          <w:b/>
          <w:color w:val="auto"/>
        </w:rPr>
        <w:t>trzech poziomów prakt</w:t>
      </w:r>
      <w:r w:rsidRPr="00CB298B">
        <w:rPr>
          <w:b/>
          <w:color w:val="auto"/>
        </w:rPr>
        <w:t>y</w:t>
      </w:r>
      <w:r w:rsidRPr="00CB298B">
        <w:rPr>
          <w:b/>
          <w:color w:val="auto"/>
        </w:rPr>
        <w:t>ki nauczyciel</w:t>
      </w:r>
      <w:r w:rsidR="006F4EAB" w:rsidRPr="00CB298B">
        <w:rPr>
          <w:b/>
          <w:color w:val="auto"/>
        </w:rPr>
        <w:t>ki/nauczyciela</w:t>
      </w:r>
      <w:r w:rsidRPr="00CB298B">
        <w:rPr>
          <w:color w:val="auto"/>
        </w:rPr>
        <w:t>:</w:t>
      </w:r>
    </w:p>
    <w:p w14:paraId="3013B836" w14:textId="6ECA00AC" w:rsidR="0050145D" w:rsidRPr="00CB298B" w:rsidRDefault="00302F8F" w:rsidP="00302F8F">
      <w:pPr>
        <w:pStyle w:val="ORE123"/>
        <w:rPr>
          <w:color w:val="auto"/>
        </w:rPr>
      </w:pPr>
      <w:r w:rsidRPr="00CB298B">
        <w:rPr>
          <w:b/>
          <w:color w:val="auto"/>
        </w:rPr>
        <w:t>D</w:t>
      </w:r>
      <w:r w:rsidR="0050145D" w:rsidRPr="00CB298B">
        <w:rPr>
          <w:b/>
          <w:color w:val="auto"/>
        </w:rPr>
        <w:t>ziałania</w:t>
      </w:r>
      <w:r w:rsidR="0050145D" w:rsidRPr="00CB298B">
        <w:rPr>
          <w:color w:val="auto"/>
        </w:rPr>
        <w:t xml:space="preserve"> – Jak nauczyciel</w:t>
      </w:r>
      <w:r w:rsidR="006F4EAB" w:rsidRPr="00CB298B">
        <w:rPr>
          <w:color w:val="auto"/>
        </w:rPr>
        <w:t>ka/nauczyciel</w:t>
      </w:r>
      <w:r w:rsidR="0050145D" w:rsidRPr="00CB298B">
        <w:rPr>
          <w:color w:val="auto"/>
        </w:rPr>
        <w:t xml:space="preserve"> do tego </w:t>
      </w:r>
      <w:r w:rsidR="006F4EAB" w:rsidRPr="00CB298B">
        <w:rPr>
          <w:color w:val="auto"/>
        </w:rPr>
        <w:t>doszła/</w:t>
      </w:r>
      <w:r w:rsidR="0050145D" w:rsidRPr="00CB298B">
        <w:rPr>
          <w:color w:val="auto"/>
        </w:rPr>
        <w:t>doszedł? Jak to zrob</w:t>
      </w:r>
      <w:r w:rsidR="0050145D" w:rsidRPr="00CB298B">
        <w:rPr>
          <w:color w:val="auto"/>
        </w:rPr>
        <w:t>i</w:t>
      </w:r>
      <w:r w:rsidR="0050145D" w:rsidRPr="00CB298B">
        <w:rPr>
          <w:color w:val="auto"/>
        </w:rPr>
        <w:t>ł</w:t>
      </w:r>
      <w:r w:rsidR="006F4EAB" w:rsidRPr="00CB298B">
        <w:rPr>
          <w:color w:val="auto"/>
        </w:rPr>
        <w:t>a/zrobił</w:t>
      </w:r>
      <w:r w:rsidR="0050145D" w:rsidRPr="00CB298B">
        <w:rPr>
          <w:color w:val="auto"/>
        </w:rPr>
        <w:t>? Jak zamierza do tego dojść? Jak planuje to zrobić? itp.</w:t>
      </w:r>
    </w:p>
    <w:p w14:paraId="7F8EA989" w14:textId="5688B620" w:rsidR="0050145D" w:rsidRPr="00CB298B" w:rsidRDefault="00302F8F" w:rsidP="00302F8F">
      <w:pPr>
        <w:pStyle w:val="ORE123"/>
        <w:rPr>
          <w:color w:val="auto"/>
        </w:rPr>
      </w:pPr>
      <w:r w:rsidRPr="00CB298B">
        <w:rPr>
          <w:b/>
          <w:color w:val="auto"/>
        </w:rPr>
        <w:t>R</w:t>
      </w:r>
      <w:r w:rsidR="0050145D" w:rsidRPr="00CB298B">
        <w:rPr>
          <w:b/>
          <w:color w:val="auto"/>
        </w:rPr>
        <w:t>efleksji</w:t>
      </w:r>
      <w:r w:rsidR="0050145D" w:rsidRPr="00CB298B">
        <w:rPr>
          <w:color w:val="auto"/>
        </w:rPr>
        <w:t xml:space="preserve"> – Jak to rozumie? Z czym to wiąże?</w:t>
      </w:r>
    </w:p>
    <w:p w14:paraId="1F0AD645" w14:textId="2C59929C" w:rsidR="0050145D" w:rsidRPr="00CB298B" w:rsidRDefault="00302F8F" w:rsidP="00302F8F">
      <w:pPr>
        <w:pStyle w:val="ORE123"/>
        <w:rPr>
          <w:color w:val="auto"/>
        </w:rPr>
      </w:pPr>
      <w:r w:rsidRPr="00CB298B">
        <w:rPr>
          <w:b/>
          <w:color w:val="auto"/>
        </w:rPr>
        <w:t>W</w:t>
      </w:r>
      <w:r w:rsidR="0050145D" w:rsidRPr="00CB298B">
        <w:rPr>
          <w:b/>
          <w:color w:val="auto"/>
        </w:rPr>
        <w:t>artościowania</w:t>
      </w:r>
      <w:r w:rsidR="0050145D" w:rsidRPr="00CB298B">
        <w:rPr>
          <w:color w:val="auto"/>
        </w:rPr>
        <w:t xml:space="preserve"> – Jak to ocenia? Jaki jest </w:t>
      </w:r>
      <w:r w:rsidR="006F4EAB" w:rsidRPr="00CB298B">
        <w:rPr>
          <w:color w:val="auto"/>
        </w:rPr>
        <w:t>jej/</w:t>
      </w:r>
      <w:r w:rsidR="0050145D" w:rsidRPr="00CB298B">
        <w:rPr>
          <w:color w:val="auto"/>
        </w:rPr>
        <w:t>jego/przedszkola stosunek do tego?</w:t>
      </w:r>
    </w:p>
    <w:p w14:paraId="7DCAE550" w14:textId="5C730907" w:rsidR="0050145D" w:rsidRPr="00CB298B" w:rsidRDefault="008C44AC" w:rsidP="000E1332">
      <w:pPr>
        <w:pStyle w:val="OREnormalny"/>
        <w:rPr>
          <w:color w:val="auto"/>
        </w:rPr>
      </w:pPr>
      <w:r w:rsidRPr="00CB298B">
        <w:rPr>
          <w:color w:val="auto"/>
        </w:rPr>
        <w:t xml:space="preserve">Osoba prowadząca </w:t>
      </w:r>
      <w:r w:rsidR="0050145D" w:rsidRPr="00CB298B">
        <w:rPr>
          <w:color w:val="auto"/>
        </w:rPr>
        <w:t>diagnozę pracy przedszkola w zakresie rozwijania</w:t>
      </w:r>
      <w:r w:rsidR="00345E85" w:rsidRPr="00CB298B">
        <w:rPr>
          <w:color w:val="auto"/>
        </w:rPr>
        <w:t xml:space="preserve"> u dzieci</w:t>
      </w:r>
      <w:r w:rsidR="008A69C9" w:rsidRPr="00CB298B">
        <w:rPr>
          <w:color w:val="auto"/>
        </w:rPr>
        <w:t xml:space="preserve"> </w:t>
      </w:r>
      <w:r w:rsidR="0050145D" w:rsidRPr="00CB298B">
        <w:rPr>
          <w:color w:val="auto"/>
        </w:rPr>
        <w:t>komp</w:t>
      </w:r>
      <w:r w:rsidR="0050145D" w:rsidRPr="00CB298B">
        <w:rPr>
          <w:color w:val="auto"/>
        </w:rPr>
        <w:t>e</w:t>
      </w:r>
      <w:r w:rsidR="0050145D" w:rsidRPr="00CB298B">
        <w:rPr>
          <w:color w:val="auto"/>
        </w:rPr>
        <w:t xml:space="preserve">tencji kluczowych </w:t>
      </w:r>
      <w:r w:rsidRPr="00CB298B">
        <w:rPr>
          <w:color w:val="auto"/>
        </w:rPr>
        <w:t>powinna wiedzieć,</w:t>
      </w:r>
      <w:r w:rsidR="0050145D" w:rsidRPr="00CB298B">
        <w:rPr>
          <w:color w:val="auto"/>
        </w:rPr>
        <w:t xml:space="preserve"> o co i jak pytać</w:t>
      </w:r>
      <w:r w:rsidRPr="00CB298B">
        <w:rPr>
          <w:color w:val="auto"/>
        </w:rPr>
        <w:t>, a także</w:t>
      </w:r>
      <w:r w:rsidR="0050145D" w:rsidRPr="00CB298B">
        <w:rPr>
          <w:color w:val="auto"/>
        </w:rPr>
        <w:t xml:space="preserve"> o co i jak... nie pytać. Oto kilka </w:t>
      </w:r>
      <w:r w:rsidR="00635B44" w:rsidRPr="00CB298B">
        <w:rPr>
          <w:color w:val="auto"/>
        </w:rPr>
        <w:t xml:space="preserve">przykładowych </w:t>
      </w:r>
      <w:r w:rsidR="0050145D" w:rsidRPr="00CB298B">
        <w:rPr>
          <w:color w:val="auto"/>
        </w:rPr>
        <w:t>pytań, któr</w:t>
      </w:r>
      <w:r w:rsidR="004D03AF" w:rsidRPr="00CB298B">
        <w:rPr>
          <w:color w:val="auto"/>
        </w:rPr>
        <w:t>ych należy unikać:</w:t>
      </w:r>
    </w:p>
    <w:p w14:paraId="6BCC1C81" w14:textId="6DC3DBBB" w:rsidR="0050145D" w:rsidRPr="00CB298B" w:rsidRDefault="004D03AF" w:rsidP="000E1332">
      <w:pPr>
        <w:pStyle w:val="OREpunktor"/>
        <w:rPr>
          <w:color w:val="auto"/>
        </w:rPr>
      </w:pPr>
      <w:r w:rsidRPr="00CB298B">
        <w:rPr>
          <w:b/>
          <w:color w:val="auto"/>
        </w:rPr>
        <w:t xml:space="preserve">pytania </w:t>
      </w:r>
      <w:r w:rsidR="0050145D" w:rsidRPr="00CB298B">
        <w:rPr>
          <w:b/>
          <w:color w:val="auto"/>
        </w:rPr>
        <w:t>sugerujące</w:t>
      </w:r>
      <w:r w:rsidR="0050145D" w:rsidRPr="00CB298B">
        <w:rPr>
          <w:color w:val="auto"/>
        </w:rPr>
        <w:t xml:space="preserve"> – są najczęściej odmianą pytań zamkniętych. </w:t>
      </w:r>
      <w:r w:rsidRPr="00CB298B">
        <w:rPr>
          <w:color w:val="auto"/>
        </w:rPr>
        <w:t>Mimo że</w:t>
      </w:r>
      <w:r w:rsidR="0050145D" w:rsidRPr="00CB298B">
        <w:rPr>
          <w:color w:val="auto"/>
        </w:rPr>
        <w:t xml:space="preserve"> zad</w:t>
      </w:r>
      <w:r w:rsidR="0050145D" w:rsidRPr="00CB298B">
        <w:rPr>
          <w:color w:val="auto"/>
        </w:rPr>
        <w:t>a</w:t>
      </w:r>
      <w:r w:rsidR="0050145D" w:rsidRPr="00CB298B">
        <w:rPr>
          <w:color w:val="auto"/>
        </w:rPr>
        <w:t xml:space="preserve">jąc takie pytanie, osoba prowadząca wywiad uzyska odpowiedź dokładnie taką, jakiej się spodziewała, nic ona nie wniesie do wyników diagnozy. Przykład: </w:t>
      </w:r>
      <w:r w:rsidRPr="00CB298B">
        <w:rPr>
          <w:color w:val="auto"/>
        </w:rPr>
        <w:t>„</w:t>
      </w:r>
      <w:r w:rsidR="001B7522" w:rsidRPr="004F13AC">
        <w:rPr>
          <w:color w:val="auto"/>
        </w:rPr>
        <w:t xml:space="preserve">Czy zgadza się </w:t>
      </w:r>
      <w:r w:rsidR="00FF66ED">
        <w:rPr>
          <w:color w:val="auto"/>
        </w:rPr>
        <w:t>P</w:t>
      </w:r>
      <w:r w:rsidR="001B7522" w:rsidRPr="004F13AC">
        <w:rPr>
          <w:color w:val="auto"/>
        </w:rPr>
        <w:t>ani, że to doświadczenie było dla pani cenne?</w:t>
      </w:r>
      <w:r w:rsidR="004F13AC" w:rsidRPr="004F13AC">
        <w:rPr>
          <w:color w:val="auto"/>
        </w:rPr>
        <w:t>”</w:t>
      </w:r>
      <w:r w:rsidR="004F13AC">
        <w:rPr>
          <w:color w:val="auto"/>
        </w:rPr>
        <w:t>;</w:t>
      </w:r>
    </w:p>
    <w:p w14:paraId="106E7707" w14:textId="47694ACE" w:rsidR="0050145D" w:rsidRPr="00CB298B" w:rsidRDefault="004D03AF" w:rsidP="000E1332">
      <w:pPr>
        <w:pStyle w:val="OREpunktor"/>
        <w:rPr>
          <w:color w:val="auto"/>
        </w:rPr>
      </w:pPr>
      <w:r w:rsidRPr="00CB298B">
        <w:rPr>
          <w:b/>
          <w:color w:val="auto"/>
        </w:rPr>
        <w:t xml:space="preserve">pytania </w:t>
      </w:r>
      <w:r w:rsidR="0050145D" w:rsidRPr="00CB298B">
        <w:rPr>
          <w:b/>
          <w:color w:val="auto"/>
        </w:rPr>
        <w:t>złożone</w:t>
      </w:r>
      <w:r w:rsidR="0050145D" w:rsidRPr="00CB298B">
        <w:rPr>
          <w:color w:val="auto"/>
        </w:rPr>
        <w:t xml:space="preserve"> – </w:t>
      </w:r>
      <w:r w:rsidR="009A7D54" w:rsidRPr="00CB298B">
        <w:rPr>
          <w:color w:val="auto"/>
        </w:rPr>
        <w:t>ich</w:t>
      </w:r>
      <w:r w:rsidR="00AB2B30" w:rsidRPr="00CB298B">
        <w:rPr>
          <w:color w:val="auto"/>
        </w:rPr>
        <w:t xml:space="preserve"> </w:t>
      </w:r>
      <w:r w:rsidR="009A7D54" w:rsidRPr="00CB298B">
        <w:rPr>
          <w:color w:val="auto"/>
        </w:rPr>
        <w:t>zawiła konstrukcja utrudnia respondentowi</w:t>
      </w:r>
      <w:r w:rsidR="0050145D" w:rsidRPr="00CB298B">
        <w:rPr>
          <w:color w:val="auto"/>
        </w:rPr>
        <w:t xml:space="preserve"> </w:t>
      </w:r>
      <w:r w:rsidR="009A7D54" w:rsidRPr="00CB298B">
        <w:rPr>
          <w:color w:val="auto"/>
        </w:rPr>
        <w:t xml:space="preserve">wyodrębnienie </w:t>
      </w:r>
      <w:r w:rsidR="0050145D" w:rsidRPr="00CB298B">
        <w:rPr>
          <w:color w:val="auto"/>
        </w:rPr>
        <w:t>z</w:t>
      </w:r>
      <w:r w:rsidR="009A7D54" w:rsidRPr="00CB298B">
        <w:rPr>
          <w:color w:val="auto"/>
        </w:rPr>
        <w:t> </w:t>
      </w:r>
      <w:r w:rsidR="0050145D" w:rsidRPr="00CB298B">
        <w:rPr>
          <w:color w:val="auto"/>
        </w:rPr>
        <w:t xml:space="preserve">potoku słów pytania </w:t>
      </w:r>
      <w:r w:rsidR="009A7D54" w:rsidRPr="00CB298B">
        <w:rPr>
          <w:color w:val="auto"/>
        </w:rPr>
        <w:t xml:space="preserve">bądź </w:t>
      </w:r>
      <w:r w:rsidR="0050145D" w:rsidRPr="00CB298B">
        <w:rPr>
          <w:color w:val="auto"/>
        </w:rPr>
        <w:t xml:space="preserve">problemu, </w:t>
      </w:r>
      <w:r w:rsidR="009A7D54" w:rsidRPr="00CB298B">
        <w:rPr>
          <w:color w:val="auto"/>
        </w:rPr>
        <w:t>a osobie prowadzącej wywiad –</w:t>
      </w:r>
      <w:r w:rsidR="00FF66ED">
        <w:rPr>
          <w:color w:val="auto"/>
        </w:rPr>
        <w:t xml:space="preserve"> </w:t>
      </w:r>
      <w:r w:rsidR="0050145D" w:rsidRPr="00CB298B">
        <w:rPr>
          <w:color w:val="auto"/>
        </w:rPr>
        <w:t>interpret</w:t>
      </w:r>
      <w:r w:rsidR="0050145D" w:rsidRPr="00CB298B">
        <w:rPr>
          <w:color w:val="auto"/>
        </w:rPr>
        <w:t>a</w:t>
      </w:r>
      <w:r w:rsidR="0050145D" w:rsidRPr="00CB298B">
        <w:rPr>
          <w:color w:val="auto"/>
        </w:rPr>
        <w:t>cj</w:t>
      </w:r>
      <w:r w:rsidR="009A7D54" w:rsidRPr="00CB298B">
        <w:rPr>
          <w:color w:val="auto"/>
        </w:rPr>
        <w:t>ę</w:t>
      </w:r>
      <w:r w:rsidR="0050145D" w:rsidRPr="00CB298B">
        <w:rPr>
          <w:color w:val="auto"/>
        </w:rPr>
        <w:t xml:space="preserve"> odpowiedzi. Przykład: </w:t>
      </w:r>
      <w:r w:rsidR="009A7D54" w:rsidRPr="00CB298B">
        <w:rPr>
          <w:color w:val="auto"/>
        </w:rPr>
        <w:t>„</w:t>
      </w:r>
      <w:r w:rsidR="00FF66ED">
        <w:rPr>
          <w:color w:val="auto"/>
        </w:rPr>
        <w:t>J</w:t>
      </w:r>
      <w:r w:rsidR="0050145D" w:rsidRPr="00CB298B">
        <w:rPr>
          <w:color w:val="auto"/>
        </w:rPr>
        <w:t xml:space="preserve">ak </w:t>
      </w:r>
      <w:r w:rsidR="00FF66ED">
        <w:rPr>
          <w:color w:val="auto"/>
        </w:rPr>
        <w:t>P</w:t>
      </w:r>
      <w:r w:rsidR="00FF66ED" w:rsidRPr="00CB298B">
        <w:rPr>
          <w:color w:val="auto"/>
        </w:rPr>
        <w:t xml:space="preserve">ani </w:t>
      </w:r>
      <w:r w:rsidR="0050145D" w:rsidRPr="00CB298B">
        <w:rPr>
          <w:color w:val="auto"/>
        </w:rPr>
        <w:t>kształtuje przedsiębiorczość dzieci</w:t>
      </w:r>
      <w:r w:rsidR="00FF66ED">
        <w:rPr>
          <w:color w:val="auto"/>
        </w:rPr>
        <w:t>?</w:t>
      </w:r>
      <w:r w:rsidR="00FF66ED" w:rsidRPr="00CB298B">
        <w:rPr>
          <w:color w:val="auto"/>
        </w:rPr>
        <w:t xml:space="preserve"> </w:t>
      </w:r>
      <w:r w:rsidR="0050145D" w:rsidRPr="00CB298B">
        <w:rPr>
          <w:color w:val="auto"/>
        </w:rPr>
        <w:t>Myślę t</w:t>
      </w:r>
      <w:r w:rsidR="0050145D" w:rsidRPr="00CB298B">
        <w:rPr>
          <w:color w:val="auto"/>
        </w:rPr>
        <w:t>u</w:t>
      </w:r>
      <w:r w:rsidR="0050145D" w:rsidRPr="00CB298B">
        <w:rPr>
          <w:color w:val="auto"/>
        </w:rPr>
        <w:t xml:space="preserve">taj o tym, jak </w:t>
      </w:r>
      <w:r w:rsidR="00FF66ED">
        <w:rPr>
          <w:color w:val="auto"/>
        </w:rPr>
        <w:t>P</w:t>
      </w:r>
      <w:r w:rsidR="00FF66ED" w:rsidRPr="00CB298B">
        <w:rPr>
          <w:color w:val="auto"/>
        </w:rPr>
        <w:t xml:space="preserve">ani </w:t>
      </w:r>
      <w:r w:rsidR="0050145D" w:rsidRPr="00CB298B">
        <w:rPr>
          <w:color w:val="auto"/>
        </w:rPr>
        <w:t>np. dobiera treści z programu wychowania przedszkolnego, j</w:t>
      </w:r>
      <w:r w:rsidR="0050145D" w:rsidRPr="00CB298B">
        <w:rPr>
          <w:color w:val="auto"/>
        </w:rPr>
        <w:t>a</w:t>
      </w:r>
      <w:r w:rsidR="0050145D" w:rsidRPr="00CB298B">
        <w:rPr>
          <w:color w:val="auto"/>
        </w:rPr>
        <w:t xml:space="preserve">kimi metodami pracuje </w:t>
      </w:r>
      <w:r w:rsidR="00FF66ED">
        <w:rPr>
          <w:color w:val="auto"/>
        </w:rPr>
        <w:t>P</w:t>
      </w:r>
      <w:r w:rsidR="00FF66ED" w:rsidRPr="00CB298B">
        <w:rPr>
          <w:color w:val="auto"/>
        </w:rPr>
        <w:t xml:space="preserve">ani </w:t>
      </w:r>
      <w:r w:rsidR="0050145D" w:rsidRPr="00CB298B">
        <w:rPr>
          <w:color w:val="auto"/>
        </w:rPr>
        <w:t>z dziećmi, jakie pomoce i</w:t>
      </w:r>
      <w:r w:rsidR="00FF66ED">
        <w:rPr>
          <w:color w:val="auto"/>
        </w:rPr>
        <w:t> </w:t>
      </w:r>
      <w:r w:rsidR="0050145D" w:rsidRPr="00CB298B">
        <w:rPr>
          <w:color w:val="auto"/>
        </w:rPr>
        <w:t xml:space="preserve">środki dydaktyczne </w:t>
      </w:r>
      <w:r w:rsidR="00FF66ED">
        <w:rPr>
          <w:color w:val="auto"/>
        </w:rPr>
        <w:t>P</w:t>
      </w:r>
      <w:r w:rsidR="00FF66ED" w:rsidRPr="00CB298B">
        <w:rPr>
          <w:color w:val="auto"/>
        </w:rPr>
        <w:t xml:space="preserve">ani </w:t>
      </w:r>
      <w:r w:rsidR="0050145D" w:rsidRPr="00CB298B">
        <w:rPr>
          <w:color w:val="auto"/>
        </w:rPr>
        <w:t xml:space="preserve">wykorzystuje oraz jak bada </w:t>
      </w:r>
      <w:r w:rsidR="00FF66ED">
        <w:rPr>
          <w:color w:val="auto"/>
        </w:rPr>
        <w:t>P</w:t>
      </w:r>
      <w:r w:rsidR="00FF66ED" w:rsidRPr="00CB298B">
        <w:rPr>
          <w:color w:val="auto"/>
        </w:rPr>
        <w:t xml:space="preserve">ani </w:t>
      </w:r>
      <w:r w:rsidR="0050145D" w:rsidRPr="00CB298B">
        <w:rPr>
          <w:color w:val="auto"/>
        </w:rPr>
        <w:t>skuteczność tych sposobów</w:t>
      </w:r>
      <w:r w:rsidR="00F12BAE" w:rsidRPr="00CB298B">
        <w:rPr>
          <w:color w:val="auto"/>
        </w:rPr>
        <w:t xml:space="preserve">”; </w:t>
      </w:r>
    </w:p>
    <w:p w14:paraId="78D90C40" w14:textId="3931EF62" w:rsidR="0050145D" w:rsidRPr="00CB298B" w:rsidRDefault="00F12BAE" w:rsidP="000E1332">
      <w:pPr>
        <w:pStyle w:val="OREpunktor"/>
        <w:rPr>
          <w:color w:val="auto"/>
        </w:rPr>
      </w:pPr>
      <w:r w:rsidRPr="00CB298B">
        <w:rPr>
          <w:b/>
          <w:color w:val="auto"/>
        </w:rPr>
        <w:t xml:space="preserve">pytania (potencjalnie) </w:t>
      </w:r>
      <w:r w:rsidR="0050145D" w:rsidRPr="00CB298B">
        <w:rPr>
          <w:b/>
          <w:color w:val="auto"/>
        </w:rPr>
        <w:t>dyskryminujące</w:t>
      </w:r>
      <w:r w:rsidR="00247A40" w:rsidRPr="00CB298B">
        <w:rPr>
          <w:b/>
          <w:color w:val="auto"/>
        </w:rPr>
        <w:t xml:space="preserve"> </w:t>
      </w:r>
      <w:r w:rsidR="00247A40" w:rsidRPr="00CB298B">
        <w:rPr>
          <w:color w:val="auto"/>
        </w:rPr>
        <w:t>–</w:t>
      </w:r>
      <w:r w:rsidR="00247A40" w:rsidRPr="00CB298B">
        <w:rPr>
          <w:b/>
          <w:color w:val="auto"/>
        </w:rPr>
        <w:t xml:space="preserve"> </w:t>
      </w:r>
      <w:r w:rsidR="0050145D" w:rsidRPr="00CB298B">
        <w:rPr>
          <w:color w:val="auto"/>
        </w:rPr>
        <w:t>takie, które mogą stać się dowodem napiętnowania</w:t>
      </w:r>
      <w:r w:rsidR="00247A40" w:rsidRPr="00CB298B">
        <w:rPr>
          <w:color w:val="auto"/>
        </w:rPr>
        <w:t xml:space="preserve"> </w:t>
      </w:r>
      <w:r w:rsidR="0050145D" w:rsidRPr="00CB298B">
        <w:rPr>
          <w:color w:val="auto"/>
        </w:rPr>
        <w:t>kogoś ze względu na rasę, płeć, stan cywilny, wyznanie, niepełn</w:t>
      </w:r>
      <w:r w:rsidR="0050145D" w:rsidRPr="00CB298B">
        <w:rPr>
          <w:color w:val="auto"/>
        </w:rPr>
        <w:t>o</w:t>
      </w:r>
      <w:r w:rsidR="0050145D" w:rsidRPr="00CB298B">
        <w:rPr>
          <w:color w:val="auto"/>
        </w:rPr>
        <w:lastRenderedPageBreak/>
        <w:t>sprawność</w:t>
      </w:r>
      <w:r w:rsidR="003F499C" w:rsidRPr="00CB298B">
        <w:rPr>
          <w:color w:val="auto"/>
        </w:rPr>
        <w:t>:</w:t>
      </w:r>
      <w:r w:rsidR="0096411C">
        <w:rPr>
          <w:color w:val="auto"/>
        </w:rPr>
        <w:t xml:space="preserve"> </w:t>
      </w:r>
      <w:r w:rsidR="00247A40" w:rsidRPr="00CB298B">
        <w:rPr>
          <w:color w:val="auto"/>
        </w:rPr>
        <w:t>„</w:t>
      </w:r>
      <w:r w:rsidR="0050145D" w:rsidRPr="00CB298B">
        <w:rPr>
          <w:color w:val="auto"/>
        </w:rPr>
        <w:t xml:space="preserve">Jak radzi sobie </w:t>
      </w:r>
      <w:r w:rsidR="00FF66ED">
        <w:rPr>
          <w:color w:val="auto"/>
        </w:rPr>
        <w:t>P</w:t>
      </w:r>
      <w:r w:rsidR="004F13AC">
        <w:rPr>
          <w:color w:val="auto"/>
        </w:rPr>
        <w:t xml:space="preserve">ani, będąc kobietą, </w:t>
      </w:r>
      <w:r w:rsidR="0050145D" w:rsidRPr="00CB298B">
        <w:rPr>
          <w:color w:val="auto"/>
        </w:rPr>
        <w:t>z kształtowaniem kompetencji naukowo-technicznych dzieci?</w:t>
      </w:r>
      <w:r w:rsidR="004F13AC">
        <w:rPr>
          <w:color w:val="auto"/>
        </w:rPr>
        <w:t>”,</w:t>
      </w:r>
      <w:r w:rsidR="0050145D" w:rsidRPr="00CB298B">
        <w:rPr>
          <w:color w:val="auto"/>
        </w:rPr>
        <w:t xml:space="preserve"> </w:t>
      </w:r>
      <w:r w:rsidR="004F13AC">
        <w:rPr>
          <w:color w:val="auto"/>
        </w:rPr>
        <w:t>„</w:t>
      </w:r>
      <w:r w:rsidR="0050145D" w:rsidRPr="00CB298B">
        <w:rPr>
          <w:color w:val="auto"/>
        </w:rPr>
        <w:t xml:space="preserve">Które wartości chrześcijańskie są, według </w:t>
      </w:r>
      <w:r w:rsidR="00FF66ED">
        <w:rPr>
          <w:color w:val="auto"/>
        </w:rPr>
        <w:t>P</w:t>
      </w:r>
      <w:r w:rsidR="00FF66ED" w:rsidRPr="00CB298B">
        <w:rPr>
          <w:color w:val="auto"/>
        </w:rPr>
        <w:t>ani</w:t>
      </w:r>
      <w:r w:rsidR="0050145D" w:rsidRPr="00CB298B">
        <w:rPr>
          <w:color w:val="auto"/>
        </w:rPr>
        <w:t>, pomocne w wyborze lektur czytanych dzieciom?</w:t>
      </w:r>
      <w:r w:rsidR="00247A40" w:rsidRPr="00CB298B">
        <w:rPr>
          <w:color w:val="auto"/>
        </w:rPr>
        <w:t>”</w:t>
      </w:r>
      <w:r w:rsidR="001B7522" w:rsidRPr="00CB298B">
        <w:rPr>
          <w:color w:val="auto"/>
        </w:rPr>
        <w:t xml:space="preserve"> </w:t>
      </w:r>
      <w:r w:rsidR="00247A40" w:rsidRPr="00CB298B">
        <w:rPr>
          <w:color w:val="auto"/>
        </w:rPr>
        <w:t>.</w:t>
      </w:r>
      <w:r w:rsidR="0050145D" w:rsidRPr="00CB298B">
        <w:rPr>
          <w:color w:val="auto"/>
        </w:rPr>
        <w:t xml:space="preserve">Trzeba pamiętać, że pytanie, które dla jednego nauczyciela nie </w:t>
      </w:r>
      <w:r w:rsidR="00247A40" w:rsidRPr="00CB298B">
        <w:rPr>
          <w:color w:val="auto"/>
        </w:rPr>
        <w:t xml:space="preserve">będzie </w:t>
      </w:r>
      <w:r w:rsidR="0050145D" w:rsidRPr="00CB298B">
        <w:rPr>
          <w:color w:val="auto"/>
        </w:rPr>
        <w:t>miał</w:t>
      </w:r>
      <w:r w:rsidR="00247A40" w:rsidRPr="00CB298B">
        <w:rPr>
          <w:color w:val="auto"/>
        </w:rPr>
        <w:t>o</w:t>
      </w:r>
      <w:r w:rsidR="0050145D" w:rsidRPr="00CB298B">
        <w:rPr>
          <w:color w:val="auto"/>
        </w:rPr>
        <w:t xml:space="preserve"> znamion </w:t>
      </w:r>
      <w:r w:rsidR="004F13AC" w:rsidRPr="00CB298B">
        <w:rPr>
          <w:color w:val="auto"/>
        </w:rPr>
        <w:t>dyskrymin</w:t>
      </w:r>
      <w:r w:rsidR="004F13AC">
        <w:rPr>
          <w:color w:val="auto"/>
        </w:rPr>
        <w:t>acji</w:t>
      </w:r>
      <w:r w:rsidR="0050145D" w:rsidRPr="00CB298B">
        <w:rPr>
          <w:color w:val="auto"/>
        </w:rPr>
        <w:t>, dla innego okaże się pytaniem drażliwym, kłopotliwym, a to może skutkować utratą pewności siebie lub rozdrażnieniem</w:t>
      </w:r>
      <w:r w:rsidR="00247A40" w:rsidRPr="00CB298B">
        <w:rPr>
          <w:color w:val="auto"/>
        </w:rPr>
        <w:t xml:space="preserve">; </w:t>
      </w:r>
    </w:p>
    <w:p w14:paraId="39B7E2BE" w14:textId="4BB96522" w:rsidR="0050145D" w:rsidRPr="00CB298B" w:rsidRDefault="00247A40" w:rsidP="000E1332">
      <w:pPr>
        <w:pStyle w:val="OREpunktor"/>
        <w:rPr>
          <w:color w:val="auto"/>
        </w:rPr>
      </w:pPr>
      <w:r w:rsidRPr="00CB298B">
        <w:rPr>
          <w:b/>
          <w:color w:val="auto"/>
        </w:rPr>
        <w:t xml:space="preserve">pytania </w:t>
      </w:r>
      <w:r w:rsidR="0050145D" w:rsidRPr="00CB298B">
        <w:rPr>
          <w:b/>
          <w:color w:val="auto"/>
        </w:rPr>
        <w:t>hipotetyczne</w:t>
      </w:r>
      <w:r w:rsidR="005709D1" w:rsidRPr="00CB298B">
        <w:rPr>
          <w:color w:val="auto"/>
        </w:rPr>
        <w:t>, np. „C</w:t>
      </w:r>
      <w:r w:rsidR="0050145D" w:rsidRPr="00CB298B">
        <w:rPr>
          <w:color w:val="auto"/>
        </w:rPr>
        <w:t xml:space="preserve">o zrobiłaby </w:t>
      </w:r>
      <w:r w:rsidR="00FF66ED">
        <w:rPr>
          <w:color w:val="auto"/>
        </w:rPr>
        <w:t>P</w:t>
      </w:r>
      <w:r w:rsidR="00FF66ED" w:rsidRPr="00CB298B">
        <w:rPr>
          <w:color w:val="auto"/>
        </w:rPr>
        <w:t>ani</w:t>
      </w:r>
      <w:r w:rsidR="0050145D" w:rsidRPr="00CB298B">
        <w:rPr>
          <w:color w:val="auto"/>
        </w:rPr>
        <w:t>, gdyby...?</w:t>
      </w:r>
      <w:r w:rsidR="005709D1" w:rsidRPr="00CB298B">
        <w:rPr>
          <w:color w:val="auto"/>
        </w:rPr>
        <w:t>”.</w:t>
      </w:r>
      <w:r w:rsidR="0050145D" w:rsidRPr="00CB298B">
        <w:rPr>
          <w:color w:val="auto"/>
        </w:rPr>
        <w:t xml:space="preserve"> </w:t>
      </w:r>
      <w:r w:rsidR="005709D1" w:rsidRPr="00CB298B">
        <w:rPr>
          <w:color w:val="auto"/>
        </w:rPr>
        <w:t>Osoba wspomagająca powinna raczej sprawdzić</w:t>
      </w:r>
      <w:r w:rsidR="0050145D" w:rsidRPr="00CB298B">
        <w:rPr>
          <w:color w:val="auto"/>
        </w:rPr>
        <w:t xml:space="preserve"> inter</w:t>
      </w:r>
      <w:r w:rsidR="00AB2B30" w:rsidRPr="00CB298B">
        <w:rPr>
          <w:color w:val="auto"/>
        </w:rPr>
        <w:t xml:space="preserve">esujący </w:t>
      </w:r>
      <w:r w:rsidR="005709D1" w:rsidRPr="00CB298B">
        <w:rPr>
          <w:color w:val="auto"/>
        </w:rPr>
        <w:t xml:space="preserve">ją </w:t>
      </w:r>
      <w:r w:rsidR="00AB2B30" w:rsidRPr="00CB298B">
        <w:rPr>
          <w:color w:val="auto"/>
        </w:rPr>
        <w:t>aspekt problemu</w:t>
      </w:r>
      <w:r w:rsidR="0050145D" w:rsidRPr="00CB298B">
        <w:rPr>
          <w:color w:val="auto"/>
        </w:rPr>
        <w:t>, pytając o sposób p</w:t>
      </w:r>
      <w:r w:rsidR="0050145D" w:rsidRPr="00CB298B">
        <w:rPr>
          <w:color w:val="auto"/>
        </w:rPr>
        <w:t>o</w:t>
      </w:r>
      <w:r w:rsidR="0050145D" w:rsidRPr="00CB298B">
        <w:rPr>
          <w:color w:val="auto"/>
        </w:rPr>
        <w:t xml:space="preserve">stępowania w sytuacjach rzeczywiście mających miejsce. </w:t>
      </w:r>
    </w:p>
    <w:p w14:paraId="5E8277A7" w14:textId="3B937125" w:rsidR="0050145D" w:rsidRPr="00CB298B" w:rsidRDefault="0050145D" w:rsidP="000E1332">
      <w:pPr>
        <w:pStyle w:val="OREnormalny"/>
        <w:rPr>
          <w:color w:val="auto"/>
        </w:rPr>
      </w:pPr>
      <w:r w:rsidRPr="00CB298B">
        <w:rPr>
          <w:color w:val="auto"/>
        </w:rPr>
        <w:t>Podczas formułowania pytań niezbędny jest zdrowy rozsądek! Najgorsza jest sytuacja,</w:t>
      </w:r>
      <w:r w:rsidR="005709D1" w:rsidRPr="00CB298B">
        <w:rPr>
          <w:color w:val="auto"/>
        </w:rPr>
        <w:t xml:space="preserve"> </w:t>
      </w:r>
      <w:r w:rsidRPr="00CB298B">
        <w:rPr>
          <w:color w:val="auto"/>
        </w:rPr>
        <w:t xml:space="preserve">gdy </w:t>
      </w:r>
      <w:r w:rsidR="005709D1" w:rsidRPr="00CB298B">
        <w:rPr>
          <w:color w:val="auto"/>
        </w:rPr>
        <w:t xml:space="preserve">osoba wspomagająca </w:t>
      </w:r>
      <w:r w:rsidRPr="00CB298B">
        <w:rPr>
          <w:color w:val="auto"/>
        </w:rPr>
        <w:t xml:space="preserve">bardziej skupia się na rodzaju zadawanych pytań niż na tym, czego mają </w:t>
      </w:r>
      <w:r w:rsidR="005709D1" w:rsidRPr="00CB298B">
        <w:rPr>
          <w:color w:val="auto"/>
        </w:rPr>
        <w:t xml:space="preserve">one </w:t>
      </w:r>
      <w:r w:rsidRPr="00CB298B">
        <w:rPr>
          <w:color w:val="auto"/>
        </w:rPr>
        <w:t xml:space="preserve">dotyczyć. To pułapka, z której wyjść niełatwo także dlatego, że granice między wariantami pytań </w:t>
      </w:r>
      <w:r w:rsidR="005709D1" w:rsidRPr="00CB298B">
        <w:rPr>
          <w:color w:val="auto"/>
        </w:rPr>
        <w:t xml:space="preserve">nierzadko </w:t>
      </w:r>
      <w:r w:rsidRPr="00CB298B">
        <w:rPr>
          <w:color w:val="auto"/>
        </w:rPr>
        <w:t>są nieostre</w:t>
      </w:r>
      <w:r w:rsidR="005709D1" w:rsidRPr="00CB298B">
        <w:rPr>
          <w:color w:val="auto"/>
        </w:rPr>
        <w:t>.</w:t>
      </w:r>
    </w:p>
    <w:p w14:paraId="4E351955" w14:textId="1845FCD5" w:rsidR="0050145D" w:rsidRPr="00CB298B" w:rsidRDefault="0050145D" w:rsidP="000E1332">
      <w:pPr>
        <w:pStyle w:val="OREnormalny"/>
        <w:rPr>
          <w:color w:val="auto"/>
        </w:rPr>
      </w:pPr>
      <w:r w:rsidRPr="00CB298B">
        <w:rPr>
          <w:color w:val="auto"/>
        </w:rPr>
        <w:t>Trzeba pamiętać także o tym, że w rzeczywistości rozmowy i wywiady oparte na</w:t>
      </w:r>
      <w:r w:rsidR="005709D1" w:rsidRPr="00CB298B">
        <w:rPr>
          <w:color w:val="auto"/>
        </w:rPr>
        <w:t xml:space="preserve"> </w:t>
      </w:r>
      <w:r w:rsidRPr="00CB298B">
        <w:rPr>
          <w:color w:val="auto"/>
        </w:rPr>
        <w:t>sch</w:t>
      </w:r>
      <w:r w:rsidRPr="00CB298B">
        <w:rPr>
          <w:color w:val="auto"/>
        </w:rPr>
        <w:t>e</w:t>
      </w:r>
      <w:r w:rsidRPr="00CB298B">
        <w:rPr>
          <w:color w:val="auto"/>
        </w:rPr>
        <w:t>macie „pytanie</w:t>
      </w:r>
      <w:r w:rsidR="005709D1" w:rsidRPr="00CB298B">
        <w:rPr>
          <w:color w:val="auto"/>
        </w:rPr>
        <w:t>–</w:t>
      </w:r>
      <w:r w:rsidRPr="00CB298B">
        <w:rPr>
          <w:color w:val="auto"/>
        </w:rPr>
        <w:t xml:space="preserve">odpowiedź” występują rzadko. </w:t>
      </w:r>
      <w:r w:rsidRPr="00CB298B">
        <w:rPr>
          <w:b/>
          <w:color w:val="auto"/>
        </w:rPr>
        <w:t>Osoba koordynująca proces wspom</w:t>
      </w:r>
      <w:r w:rsidRPr="00CB298B">
        <w:rPr>
          <w:b/>
          <w:color w:val="auto"/>
        </w:rPr>
        <w:t>a</w:t>
      </w:r>
      <w:r w:rsidRPr="00CB298B">
        <w:rPr>
          <w:b/>
          <w:color w:val="auto"/>
        </w:rPr>
        <w:t>gania przedszkola nie powinna być utożsamiana z rolą „kontrolera”</w:t>
      </w:r>
      <w:r w:rsidR="00CC68C0" w:rsidRPr="00CB298B">
        <w:rPr>
          <w:color w:val="auto"/>
        </w:rPr>
        <w:t>. W</w:t>
      </w:r>
      <w:r w:rsidRPr="00CB298B">
        <w:rPr>
          <w:color w:val="auto"/>
        </w:rPr>
        <w:t>ywiady</w:t>
      </w:r>
      <w:r w:rsidR="0096411C">
        <w:rPr>
          <w:color w:val="auto"/>
        </w:rPr>
        <w:t xml:space="preserve"> </w:t>
      </w:r>
      <w:r w:rsidRPr="00CB298B">
        <w:rPr>
          <w:color w:val="auto"/>
        </w:rPr>
        <w:t>pr</w:t>
      </w:r>
      <w:r w:rsidRPr="00CB298B">
        <w:rPr>
          <w:color w:val="auto"/>
        </w:rPr>
        <w:t>o</w:t>
      </w:r>
      <w:r w:rsidRPr="00CB298B">
        <w:rPr>
          <w:color w:val="auto"/>
        </w:rPr>
        <w:t>wadzone przez nią na etapie wstępnej diagnozy potrzeb przedszkola w zakresie rozwij</w:t>
      </w:r>
      <w:r w:rsidRPr="00CB298B">
        <w:rPr>
          <w:color w:val="auto"/>
        </w:rPr>
        <w:t>a</w:t>
      </w:r>
      <w:r w:rsidRPr="00CB298B">
        <w:rPr>
          <w:color w:val="auto"/>
        </w:rPr>
        <w:t xml:space="preserve">nia </w:t>
      </w:r>
      <w:r w:rsidR="00CC68C0" w:rsidRPr="00CB298B">
        <w:rPr>
          <w:color w:val="auto"/>
        </w:rPr>
        <w:t xml:space="preserve">u dzieci </w:t>
      </w:r>
      <w:r w:rsidRPr="00CB298B">
        <w:rPr>
          <w:color w:val="auto"/>
        </w:rPr>
        <w:t xml:space="preserve">kompetencji kluczowych </w:t>
      </w:r>
      <w:r w:rsidRPr="00CB298B">
        <w:rPr>
          <w:b/>
          <w:color w:val="auto"/>
        </w:rPr>
        <w:t xml:space="preserve">powinny </w:t>
      </w:r>
      <w:r w:rsidR="00CC68C0" w:rsidRPr="00CB298B">
        <w:rPr>
          <w:b/>
          <w:color w:val="auto"/>
        </w:rPr>
        <w:t>skłonić</w:t>
      </w:r>
      <w:r w:rsidRPr="00CB298B">
        <w:rPr>
          <w:b/>
          <w:color w:val="auto"/>
        </w:rPr>
        <w:t xml:space="preserve"> rozmówców</w:t>
      </w:r>
      <w:r w:rsidR="00CC68C0" w:rsidRPr="00CB298B">
        <w:rPr>
          <w:b/>
          <w:color w:val="auto"/>
        </w:rPr>
        <w:t xml:space="preserve"> do refleksji na t</w:t>
      </w:r>
      <w:r w:rsidR="00CC68C0" w:rsidRPr="00CB298B">
        <w:rPr>
          <w:b/>
          <w:color w:val="auto"/>
        </w:rPr>
        <w:t>e</w:t>
      </w:r>
      <w:r w:rsidR="00CC68C0" w:rsidRPr="00CB298B">
        <w:rPr>
          <w:b/>
          <w:color w:val="auto"/>
        </w:rPr>
        <w:t>mat</w:t>
      </w:r>
      <w:r w:rsidRPr="00CB298B">
        <w:rPr>
          <w:b/>
          <w:color w:val="auto"/>
        </w:rPr>
        <w:t xml:space="preserve"> wartości własnych działań – </w:t>
      </w:r>
      <w:r w:rsidR="00CC68C0" w:rsidRPr="00CB298B">
        <w:rPr>
          <w:b/>
          <w:color w:val="auto"/>
        </w:rPr>
        <w:t>istotnej przede wszystkim</w:t>
      </w:r>
      <w:r w:rsidRPr="00CB298B">
        <w:rPr>
          <w:b/>
          <w:color w:val="auto"/>
        </w:rPr>
        <w:t xml:space="preserve"> dla </w:t>
      </w:r>
      <w:r w:rsidR="00CC68C0" w:rsidRPr="00CB298B">
        <w:rPr>
          <w:b/>
          <w:color w:val="auto"/>
        </w:rPr>
        <w:t>ich s</w:t>
      </w:r>
      <w:r w:rsidR="0038274D">
        <w:rPr>
          <w:b/>
          <w:color w:val="auto"/>
        </w:rPr>
        <w:t>a</w:t>
      </w:r>
      <w:r w:rsidR="00CC68C0" w:rsidRPr="00CB298B">
        <w:rPr>
          <w:b/>
          <w:color w:val="auto"/>
        </w:rPr>
        <w:t>morozwoju</w:t>
      </w:r>
      <w:r w:rsidRPr="00CB298B">
        <w:rPr>
          <w:b/>
          <w:color w:val="auto"/>
        </w:rPr>
        <w:t>, rozwoju dzieci i przedszkola jako organizacji, a dopiero później – dla potrzeb wspomagania</w:t>
      </w:r>
      <w:r w:rsidR="00CC68C0" w:rsidRPr="00CB298B">
        <w:rPr>
          <w:b/>
          <w:color w:val="auto"/>
        </w:rPr>
        <w:t xml:space="preserve"> </w:t>
      </w:r>
      <w:r w:rsidRPr="00CB298B">
        <w:rPr>
          <w:b/>
          <w:color w:val="auto"/>
        </w:rPr>
        <w:t>mającego swoje umocowanie w obowiązującym prawie</w:t>
      </w:r>
      <w:r w:rsidR="00B2484F" w:rsidRPr="00CB298B">
        <w:rPr>
          <w:b/>
          <w:color w:val="auto"/>
        </w:rPr>
        <w:t xml:space="preserve"> </w:t>
      </w:r>
      <w:r w:rsidRPr="00CB298B">
        <w:rPr>
          <w:b/>
          <w:color w:val="auto"/>
        </w:rPr>
        <w:t>oświatowym</w:t>
      </w:r>
      <w:r w:rsidRPr="00CB298B">
        <w:rPr>
          <w:color w:val="auto"/>
        </w:rPr>
        <w:t xml:space="preserve">. </w:t>
      </w:r>
      <w:r w:rsidR="00CC68C0" w:rsidRPr="00CB298B">
        <w:rPr>
          <w:color w:val="auto"/>
        </w:rPr>
        <w:t xml:space="preserve">Zadaniem </w:t>
      </w:r>
      <w:r w:rsidRPr="00CB298B">
        <w:rPr>
          <w:color w:val="auto"/>
        </w:rPr>
        <w:t>każdej placówki zobowiązanej do prowadzenia wspomagania (ośrodek dosk</w:t>
      </w:r>
      <w:r w:rsidRPr="00CB298B">
        <w:rPr>
          <w:color w:val="auto"/>
        </w:rPr>
        <w:t>o</w:t>
      </w:r>
      <w:r w:rsidRPr="00CB298B">
        <w:rPr>
          <w:color w:val="auto"/>
        </w:rPr>
        <w:t>nalenia nauczycieli, publiczna poradnia psychologiczno-pedagogiczna i biblioteka ped</w:t>
      </w:r>
      <w:r w:rsidRPr="00CB298B">
        <w:rPr>
          <w:color w:val="auto"/>
        </w:rPr>
        <w:t>a</w:t>
      </w:r>
      <w:r w:rsidRPr="00CB298B">
        <w:rPr>
          <w:color w:val="auto"/>
        </w:rPr>
        <w:t xml:space="preserve">gogiczna) jest </w:t>
      </w:r>
      <w:r w:rsidRPr="00CB298B">
        <w:rPr>
          <w:b/>
          <w:color w:val="auto"/>
        </w:rPr>
        <w:t>pomoc w diagnozowaniu potrzeb</w:t>
      </w:r>
      <w:r w:rsidRPr="00CB298B">
        <w:rPr>
          <w:color w:val="auto"/>
        </w:rPr>
        <w:t xml:space="preserve"> </w:t>
      </w:r>
      <w:r w:rsidRPr="00CB298B">
        <w:rPr>
          <w:b/>
          <w:color w:val="auto"/>
        </w:rPr>
        <w:t>przedszkola, szkoły lub placówki, a</w:t>
      </w:r>
      <w:r w:rsidR="00CC68C0" w:rsidRPr="00CB298B">
        <w:rPr>
          <w:b/>
          <w:color w:val="auto"/>
        </w:rPr>
        <w:t> </w:t>
      </w:r>
      <w:r w:rsidRPr="00CB298B">
        <w:rPr>
          <w:b/>
          <w:color w:val="auto"/>
        </w:rPr>
        <w:t>nie przeprowadzenie diagnozy pracy. To istotna różnica</w:t>
      </w:r>
      <w:r w:rsidR="00CC68C0" w:rsidRPr="00CB298B">
        <w:rPr>
          <w:b/>
          <w:color w:val="auto"/>
        </w:rPr>
        <w:t xml:space="preserve"> –</w:t>
      </w:r>
      <w:r w:rsidRPr="00CB298B">
        <w:rPr>
          <w:b/>
          <w:color w:val="auto"/>
        </w:rPr>
        <w:t xml:space="preserve"> określająca perspe</w:t>
      </w:r>
      <w:r w:rsidRPr="00CB298B">
        <w:rPr>
          <w:b/>
          <w:color w:val="auto"/>
        </w:rPr>
        <w:t>k</w:t>
      </w:r>
      <w:r w:rsidRPr="00CB298B">
        <w:rPr>
          <w:b/>
          <w:color w:val="auto"/>
        </w:rPr>
        <w:t>tywę wzajemnych relacji, które muszą być oparte na wzajemnym zaufaniu, zroz</w:t>
      </w:r>
      <w:r w:rsidRPr="00CB298B">
        <w:rPr>
          <w:b/>
          <w:color w:val="auto"/>
        </w:rPr>
        <w:t>u</w:t>
      </w:r>
      <w:r w:rsidRPr="00CB298B">
        <w:rPr>
          <w:b/>
          <w:color w:val="auto"/>
        </w:rPr>
        <w:t>mieniu ról, partnerstwie</w:t>
      </w:r>
      <w:r w:rsidR="00CC68C0" w:rsidRPr="00CB298B">
        <w:rPr>
          <w:b/>
          <w:color w:val="auto"/>
        </w:rPr>
        <w:t xml:space="preserve"> i </w:t>
      </w:r>
      <w:r w:rsidRPr="00CB298B">
        <w:rPr>
          <w:b/>
          <w:color w:val="auto"/>
        </w:rPr>
        <w:t>porozumieniu</w:t>
      </w:r>
      <w:r w:rsidRPr="00CB298B">
        <w:rPr>
          <w:color w:val="auto"/>
        </w:rPr>
        <w:t xml:space="preserve">. </w:t>
      </w:r>
    </w:p>
    <w:p w14:paraId="6619BFA6" w14:textId="2F4DAF0A" w:rsidR="0050145D" w:rsidRPr="00CB298B" w:rsidRDefault="0050145D" w:rsidP="000E1332">
      <w:pPr>
        <w:pStyle w:val="OREnormalny"/>
        <w:rPr>
          <w:color w:val="auto"/>
        </w:rPr>
      </w:pPr>
      <w:r w:rsidRPr="00CB298B">
        <w:rPr>
          <w:color w:val="auto"/>
        </w:rPr>
        <w:t>Psycholog Jerzy Bobryk wśród różnych typów rozmów wskazuje „</w:t>
      </w:r>
      <w:r w:rsidRPr="00CB298B">
        <w:rPr>
          <w:b/>
          <w:color w:val="auto"/>
        </w:rPr>
        <w:t>rozmowy związane z</w:t>
      </w:r>
      <w:r w:rsidR="00CC68C0" w:rsidRPr="00CB298B">
        <w:rPr>
          <w:b/>
          <w:color w:val="auto"/>
        </w:rPr>
        <w:t> </w:t>
      </w:r>
      <w:r w:rsidRPr="00CB298B">
        <w:rPr>
          <w:b/>
          <w:color w:val="auto"/>
        </w:rPr>
        <w:t>ludzkimi potrzebami poznawczymi i dążeniem do rozwoju</w:t>
      </w:r>
      <w:r w:rsidRPr="00CB298B">
        <w:rPr>
          <w:color w:val="auto"/>
        </w:rPr>
        <w:t xml:space="preserve">”. Taki charakter powinny zatem mieć wywiady prowadzone przez osobę </w:t>
      </w:r>
      <w:r w:rsidR="00CC68C0" w:rsidRPr="00CB298B">
        <w:rPr>
          <w:color w:val="auto"/>
        </w:rPr>
        <w:t xml:space="preserve">wspomagającą </w:t>
      </w:r>
      <w:r w:rsidRPr="00CB298B">
        <w:rPr>
          <w:color w:val="auto"/>
        </w:rPr>
        <w:t xml:space="preserve">w przedszkolu na każdym etapie procesu. </w:t>
      </w:r>
      <w:r w:rsidR="00CC68C0" w:rsidRPr="00CB298B">
        <w:rPr>
          <w:color w:val="auto"/>
        </w:rPr>
        <w:t>Zdaniem psychologa:</w:t>
      </w:r>
      <w:r w:rsidRPr="00CB298B">
        <w:rPr>
          <w:color w:val="auto"/>
        </w:rPr>
        <w:t xml:space="preserve"> „</w:t>
      </w:r>
      <w:r w:rsidR="00CC68C0" w:rsidRPr="00CB298B">
        <w:rPr>
          <w:color w:val="auto"/>
        </w:rPr>
        <w:t>p</w:t>
      </w:r>
      <w:r w:rsidRPr="00CB298B">
        <w:rPr>
          <w:color w:val="auto"/>
        </w:rPr>
        <w:t>orozumienie osiąga się jedynie poprzez dialog, w</w:t>
      </w:r>
      <w:r w:rsidR="00CC68C0" w:rsidRPr="00CB298B">
        <w:rPr>
          <w:color w:val="auto"/>
        </w:rPr>
        <w:t> </w:t>
      </w:r>
      <w:r w:rsidRPr="00CB298B">
        <w:rPr>
          <w:color w:val="auto"/>
        </w:rPr>
        <w:t>którym wszyscy rozmówcy mają takie samo prawo głosu, szanują odmienność swoj</w:t>
      </w:r>
      <w:r w:rsidRPr="00CB298B">
        <w:rPr>
          <w:color w:val="auto"/>
        </w:rPr>
        <w:t>e</w:t>
      </w:r>
      <w:r w:rsidRPr="00CB298B">
        <w:rPr>
          <w:color w:val="auto"/>
        </w:rPr>
        <w:t xml:space="preserve">go partnera i z uwagą słuchają tego, co ma do powiedzenia. </w:t>
      </w:r>
      <w:r w:rsidR="00CC68C0" w:rsidRPr="00CB298B">
        <w:rPr>
          <w:color w:val="auto"/>
        </w:rPr>
        <w:t>[</w:t>
      </w:r>
      <w:r w:rsidRPr="00CB298B">
        <w:rPr>
          <w:color w:val="auto"/>
        </w:rPr>
        <w:t>...</w:t>
      </w:r>
      <w:r w:rsidR="00CC68C0" w:rsidRPr="00CB298B">
        <w:rPr>
          <w:color w:val="auto"/>
        </w:rPr>
        <w:t>]</w:t>
      </w:r>
      <w:r w:rsidRPr="00CB298B">
        <w:rPr>
          <w:color w:val="auto"/>
        </w:rPr>
        <w:t xml:space="preserve"> Dialogi prowadzone </w:t>
      </w:r>
      <w:r w:rsidRPr="00CB298B">
        <w:rPr>
          <w:color w:val="auto"/>
        </w:rPr>
        <w:lastRenderedPageBreak/>
        <w:t>w</w:t>
      </w:r>
      <w:r w:rsidR="00CC68C0" w:rsidRPr="00CB298B">
        <w:rPr>
          <w:color w:val="auto"/>
        </w:rPr>
        <w:t> </w:t>
      </w:r>
      <w:r w:rsidRPr="00CB298B">
        <w:rPr>
          <w:color w:val="auto"/>
        </w:rPr>
        <w:t>celu uświadomienia sobie systemu wartości lub ustalenia norm postępowania należą do [tej] kategorii rozmów. Do tej samej kategorii należą dyskursy filozoficzne, prowadz</w:t>
      </w:r>
      <w:r w:rsidRPr="00CB298B">
        <w:rPr>
          <w:color w:val="auto"/>
        </w:rPr>
        <w:t>o</w:t>
      </w:r>
      <w:r w:rsidRPr="00CB298B">
        <w:rPr>
          <w:color w:val="auto"/>
        </w:rPr>
        <w:t>ne w</w:t>
      </w:r>
      <w:r w:rsidR="00B2484F" w:rsidRPr="00CB298B">
        <w:rPr>
          <w:color w:val="auto"/>
        </w:rPr>
        <w:t xml:space="preserve"> </w:t>
      </w:r>
      <w:r w:rsidRPr="00CB298B">
        <w:rPr>
          <w:color w:val="auto"/>
        </w:rPr>
        <w:t>partnerskim dialogu analizy, których celem jest ugruntowanie i rozszerzenie wiedzy, nie zaś zdobycie informacji nadających się do natychmiastowego przełożenia na reguły</w:t>
      </w:r>
      <w:r w:rsidR="00B2484F" w:rsidRPr="00CB298B">
        <w:rPr>
          <w:color w:val="auto"/>
        </w:rPr>
        <w:t xml:space="preserve"> </w:t>
      </w:r>
      <w:r w:rsidRPr="00CB298B">
        <w:rPr>
          <w:color w:val="auto"/>
        </w:rPr>
        <w:t>praktyczno-technicznego działania. Są to rozmowy związane z zaspokajaniem potrzeb wyższych, potrzeb poznawczych, estetycznych, potrzeby porządku moralnego czy różn</w:t>
      </w:r>
      <w:r w:rsidRPr="00CB298B">
        <w:rPr>
          <w:color w:val="auto"/>
        </w:rPr>
        <w:t>o</w:t>
      </w:r>
      <w:r w:rsidRPr="00CB298B">
        <w:rPr>
          <w:color w:val="auto"/>
        </w:rPr>
        <w:t>rodnych potrzeb związanych z procesem samorealizacji, czyli ludzkim dążeniem do ma</w:t>
      </w:r>
      <w:r w:rsidRPr="00CB298B">
        <w:rPr>
          <w:color w:val="auto"/>
        </w:rPr>
        <w:t>k</w:t>
      </w:r>
      <w:r w:rsidRPr="00CB298B">
        <w:rPr>
          <w:color w:val="auto"/>
        </w:rPr>
        <w:t>symalnego wykorzystania i rozwinięcia potencjalnego rozwoju, tkwiącego</w:t>
      </w:r>
      <w:r w:rsidR="009B1445" w:rsidRPr="00CB298B">
        <w:rPr>
          <w:color w:val="auto"/>
        </w:rPr>
        <w:t xml:space="preserve"> </w:t>
      </w:r>
      <w:r w:rsidRPr="00CB298B">
        <w:rPr>
          <w:color w:val="auto"/>
        </w:rPr>
        <w:t>w każdej je</w:t>
      </w:r>
      <w:r w:rsidRPr="00CB298B">
        <w:rPr>
          <w:color w:val="auto"/>
        </w:rPr>
        <w:t>d</w:t>
      </w:r>
      <w:r w:rsidRPr="00CB298B">
        <w:rPr>
          <w:color w:val="auto"/>
        </w:rPr>
        <w:t xml:space="preserve">nostce. </w:t>
      </w:r>
      <w:r w:rsidRPr="00CB298B">
        <w:rPr>
          <w:b/>
          <w:color w:val="auto"/>
        </w:rPr>
        <w:t>Rozmowy tego typu są związane z nastawieniem na rozwój,</w:t>
      </w:r>
      <w:r w:rsidR="009B1445" w:rsidRPr="00CB298B">
        <w:rPr>
          <w:b/>
          <w:color w:val="auto"/>
        </w:rPr>
        <w:t xml:space="preserve"> </w:t>
      </w:r>
      <w:r w:rsidRPr="00CB298B">
        <w:rPr>
          <w:b/>
          <w:color w:val="auto"/>
        </w:rPr>
        <w:t>a nie na obronę czy zachowanie istniejącego stanu rzeczy</w:t>
      </w:r>
      <w:r w:rsidRPr="00CB298B">
        <w:rPr>
          <w:color w:val="auto"/>
        </w:rPr>
        <w:t xml:space="preserve">. </w:t>
      </w:r>
      <w:r w:rsidR="00CE4E06" w:rsidRPr="00CB298B">
        <w:rPr>
          <w:color w:val="auto"/>
        </w:rPr>
        <w:t>[</w:t>
      </w:r>
      <w:r w:rsidRPr="00CB298B">
        <w:rPr>
          <w:color w:val="auto"/>
        </w:rPr>
        <w:t>…</w:t>
      </w:r>
      <w:r w:rsidR="00CE4E06" w:rsidRPr="00CB298B">
        <w:rPr>
          <w:color w:val="auto"/>
        </w:rPr>
        <w:t>]</w:t>
      </w:r>
      <w:r w:rsidRPr="00CB298B">
        <w:rPr>
          <w:color w:val="auto"/>
        </w:rPr>
        <w:t xml:space="preserve"> Nie ma tu granic, nie istnieje etap s</w:t>
      </w:r>
      <w:r w:rsidRPr="00CB298B">
        <w:rPr>
          <w:color w:val="auto"/>
        </w:rPr>
        <w:t>a</w:t>
      </w:r>
      <w:r w:rsidRPr="00CB298B">
        <w:rPr>
          <w:color w:val="auto"/>
        </w:rPr>
        <w:t>tysfakcjonujący nas raz na zawsze, nie ma nigdy „ostatniego słowa”</w:t>
      </w:r>
      <w:r w:rsidRPr="00CB298B">
        <w:rPr>
          <w:rStyle w:val="Odwoanieprzypisudolnego"/>
          <w:color w:val="auto"/>
        </w:rPr>
        <w:footnoteReference w:id="31"/>
      </w:r>
      <w:r w:rsidR="000E1332" w:rsidRPr="00CB298B">
        <w:rPr>
          <w:color w:val="auto"/>
        </w:rPr>
        <w:t>.</w:t>
      </w:r>
    </w:p>
    <w:p w14:paraId="1545637D" w14:textId="5240D428" w:rsidR="00A61269" w:rsidRPr="00CB298B" w:rsidRDefault="000E1332" w:rsidP="000E1332">
      <w:pPr>
        <w:pStyle w:val="ORE4Naglowek"/>
        <w:rPr>
          <w:color w:val="auto"/>
        </w:rPr>
      </w:pPr>
      <w:bookmarkStart w:id="21" w:name="_Toc496059910"/>
      <w:r w:rsidRPr="00CB298B">
        <w:rPr>
          <w:color w:val="auto"/>
        </w:rPr>
        <w:t xml:space="preserve">1.3.1. </w:t>
      </w:r>
      <w:r w:rsidR="008A1759" w:rsidRPr="00CB298B">
        <w:rPr>
          <w:color w:val="auto"/>
        </w:rPr>
        <w:t>P</w:t>
      </w:r>
      <w:r w:rsidR="00045DB5" w:rsidRPr="00CB298B">
        <w:rPr>
          <w:color w:val="auto"/>
        </w:rPr>
        <w:t>rzykładowe p</w:t>
      </w:r>
      <w:r w:rsidR="008A1759" w:rsidRPr="00CB298B">
        <w:rPr>
          <w:color w:val="auto"/>
        </w:rPr>
        <w:t>ytania do wywiadu z dyrektorem przedszkola</w:t>
      </w:r>
      <w:bookmarkEnd w:id="21"/>
      <w:r w:rsidR="008A1759" w:rsidRPr="00CB298B">
        <w:rPr>
          <w:color w:val="auto"/>
        </w:rPr>
        <w:t xml:space="preserve"> </w:t>
      </w:r>
    </w:p>
    <w:p w14:paraId="004F76A8" w14:textId="293FAB35" w:rsidR="00671773" w:rsidRPr="00CB298B" w:rsidRDefault="00725618" w:rsidP="000E1332">
      <w:pPr>
        <w:pStyle w:val="OREnormalny"/>
        <w:rPr>
          <w:color w:val="auto"/>
        </w:rPr>
      </w:pPr>
      <w:r w:rsidRPr="00CB298B">
        <w:rPr>
          <w:color w:val="auto"/>
        </w:rPr>
        <w:t>Osoba prowadząca wywiad z dyrektorem na etapie wstępnej diagnozy</w:t>
      </w:r>
      <w:r w:rsidR="0091278D" w:rsidRPr="00CB298B">
        <w:rPr>
          <w:color w:val="auto"/>
        </w:rPr>
        <w:t xml:space="preserve"> potrzeb</w:t>
      </w:r>
      <w:r w:rsidRPr="00CB298B">
        <w:rPr>
          <w:color w:val="auto"/>
        </w:rPr>
        <w:t xml:space="preserve"> </w:t>
      </w:r>
      <w:r w:rsidR="00552A4C" w:rsidRPr="00CB298B">
        <w:rPr>
          <w:color w:val="auto"/>
        </w:rPr>
        <w:t>prze</w:t>
      </w:r>
      <w:r w:rsidR="00552A4C" w:rsidRPr="00CB298B">
        <w:rPr>
          <w:color w:val="auto"/>
        </w:rPr>
        <w:t>d</w:t>
      </w:r>
      <w:r w:rsidR="00552A4C" w:rsidRPr="00CB298B">
        <w:rPr>
          <w:color w:val="auto"/>
        </w:rPr>
        <w:t xml:space="preserve">szkola </w:t>
      </w:r>
      <w:r w:rsidRPr="00CB298B">
        <w:rPr>
          <w:color w:val="auto"/>
        </w:rPr>
        <w:t>ma ju</w:t>
      </w:r>
      <w:r w:rsidR="00552A4C" w:rsidRPr="00CB298B">
        <w:rPr>
          <w:color w:val="auto"/>
        </w:rPr>
        <w:t>ż pewien obraz pracy placówki</w:t>
      </w:r>
      <w:r w:rsidRPr="00CB298B">
        <w:rPr>
          <w:color w:val="auto"/>
        </w:rPr>
        <w:t>, ukształtowany na podstawie analizy</w:t>
      </w:r>
      <w:r w:rsidR="009B1445" w:rsidRPr="00CB298B">
        <w:rPr>
          <w:color w:val="auto"/>
        </w:rPr>
        <w:t xml:space="preserve"> </w:t>
      </w:r>
      <w:r w:rsidR="001A07ED" w:rsidRPr="00CB298B">
        <w:rPr>
          <w:color w:val="auto"/>
        </w:rPr>
        <w:t>dostę</w:t>
      </w:r>
      <w:r w:rsidR="001A07ED" w:rsidRPr="00CB298B">
        <w:rPr>
          <w:color w:val="auto"/>
        </w:rPr>
        <w:t>p</w:t>
      </w:r>
      <w:r w:rsidR="001A07ED" w:rsidRPr="00CB298B">
        <w:rPr>
          <w:color w:val="auto"/>
        </w:rPr>
        <w:t>nych (np. na stronie internetowej placówki) dokumentów i informacji. Może swoje sp</w:t>
      </w:r>
      <w:r w:rsidR="001A07ED" w:rsidRPr="00CB298B">
        <w:rPr>
          <w:color w:val="auto"/>
        </w:rPr>
        <w:t>o</w:t>
      </w:r>
      <w:r w:rsidR="001A07ED" w:rsidRPr="00CB298B">
        <w:rPr>
          <w:color w:val="auto"/>
        </w:rPr>
        <w:t xml:space="preserve">strzeżenia wykorzystać, gdy zależy jej na doprecyzowaniu odpowiedzi udzielanych przez rozmówcę, powinna jednak zachować obiektywizm, nie ulegać pierwszemu wrażeniu po lekturze tych materiałów, </w:t>
      </w:r>
      <w:r w:rsidR="00D934A6" w:rsidRPr="00CB298B">
        <w:rPr>
          <w:color w:val="auto"/>
        </w:rPr>
        <w:t xml:space="preserve">ale </w:t>
      </w:r>
      <w:r w:rsidR="001A07ED" w:rsidRPr="00CB298B">
        <w:rPr>
          <w:color w:val="auto"/>
        </w:rPr>
        <w:t>uważnie słuchać wypowiedzi respondenta</w:t>
      </w:r>
      <w:r w:rsidR="00D934A6" w:rsidRPr="00CB298B">
        <w:rPr>
          <w:color w:val="auto"/>
        </w:rPr>
        <w:t xml:space="preserve"> i</w:t>
      </w:r>
      <w:r w:rsidR="001A07ED" w:rsidRPr="00CB298B">
        <w:rPr>
          <w:color w:val="auto"/>
        </w:rPr>
        <w:t xml:space="preserve"> </w:t>
      </w:r>
      <w:r w:rsidR="00D934A6" w:rsidRPr="00CB298B">
        <w:rPr>
          <w:color w:val="auto"/>
        </w:rPr>
        <w:t>z</w:t>
      </w:r>
      <w:r w:rsidR="001A07ED" w:rsidRPr="00CB298B">
        <w:rPr>
          <w:color w:val="auto"/>
        </w:rPr>
        <w:t>wracać uwagę przede wszystkim na konkr</w:t>
      </w:r>
      <w:r w:rsidR="0091278D" w:rsidRPr="00CB298B">
        <w:rPr>
          <w:color w:val="auto"/>
        </w:rPr>
        <w:t>etną treść, którą przekazuje</w:t>
      </w:r>
      <w:r w:rsidR="001A07ED" w:rsidRPr="00CB298B">
        <w:rPr>
          <w:color w:val="auto"/>
        </w:rPr>
        <w:t xml:space="preserve"> rozmówca</w:t>
      </w:r>
      <w:r w:rsidR="001A07ED" w:rsidRPr="00CB298B">
        <w:rPr>
          <w:rStyle w:val="Odwoanieprzypisudolnego"/>
          <w:color w:val="auto"/>
        </w:rPr>
        <w:footnoteReference w:id="32"/>
      </w:r>
      <w:r w:rsidR="001A07ED" w:rsidRPr="00CB298B">
        <w:rPr>
          <w:color w:val="auto"/>
        </w:rPr>
        <w:t xml:space="preserve">. </w:t>
      </w:r>
    </w:p>
    <w:p w14:paraId="68C3ED03" w14:textId="1223CED3" w:rsidR="00075F6F" w:rsidRPr="00CB298B" w:rsidRDefault="00671773" w:rsidP="00EB2805">
      <w:pPr>
        <w:pStyle w:val="OREnormalny"/>
        <w:rPr>
          <w:color w:val="auto"/>
        </w:rPr>
      </w:pPr>
      <w:r w:rsidRPr="00CB298B">
        <w:rPr>
          <w:b/>
          <w:color w:val="auto"/>
        </w:rPr>
        <w:t>Oto p</w:t>
      </w:r>
      <w:r w:rsidR="00075F6F" w:rsidRPr="00CB298B">
        <w:rPr>
          <w:b/>
          <w:color w:val="auto"/>
        </w:rPr>
        <w:t>rzykładowe pytania</w:t>
      </w:r>
      <w:r w:rsidR="00075F6F" w:rsidRPr="00CB298B">
        <w:rPr>
          <w:color w:val="auto"/>
        </w:rPr>
        <w:t xml:space="preserve">, jakie można zadać </w:t>
      </w:r>
      <w:r w:rsidR="0091278D" w:rsidRPr="00CB298B">
        <w:rPr>
          <w:color w:val="auto"/>
        </w:rPr>
        <w:t>dyrektorowi przedszkola</w:t>
      </w:r>
      <w:r w:rsidR="00D934A6" w:rsidRPr="00CB298B">
        <w:rPr>
          <w:color w:val="auto"/>
        </w:rPr>
        <w:t xml:space="preserve"> podczas </w:t>
      </w:r>
      <w:r w:rsidR="004608B7">
        <w:rPr>
          <w:color w:val="auto"/>
        </w:rPr>
        <w:br/>
      </w:r>
      <w:r w:rsidR="00D934A6" w:rsidRPr="00CB298B">
        <w:rPr>
          <w:color w:val="auto"/>
        </w:rPr>
        <w:t>wywiadu</w:t>
      </w:r>
      <w:r w:rsidR="00075F6F" w:rsidRPr="00CB298B">
        <w:rPr>
          <w:color w:val="auto"/>
        </w:rPr>
        <w:t>:</w:t>
      </w:r>
    </w:p>
    <w:p w14:paraId="4AC66F31" w14:textId="0DECC714" w:rsidR="008A1759" w:rsidRPr="00CB298B" w:rsidRDefault="008A1759" w:rsidP="00D934A6">
      <w:pPr>
        <w:pStyle w:val="OREpunktor"/>
        <w:rPr>
          <w:color w:val="auto"/>
        </w:rPr>
      </w:pPr>
      <w:r w:rsidRPr="00CB298B">
        <w:rPr>
          <w:color w:val="auto"/>
        </w:rPr>
        <w:t xml:space="preserve">Jak ocenia </w:t>
      </w:r>
      <w:r w:rsidR="00D934A6" w:rsidRPr="00CB298B">
        <w:rPr>
          <w:color w:val="auto"/>
        </w:rPr>
        <w:t>Pani/Pan</w:t>
      </w:r>
      <w:r w:rsidRPr="00CB298B">
        <w:rPr>
          <w:color w:val="auto"/>
        </w:rPr>
        <w:t xml:space="preserve"> wiedzę nauczyciel</w:t>
      </w:r>
      <w:r w:rsidR="00D934A6" w:rsidRPr="00CB298B">
        <w:rPr>
          <w:color w:val="auto"/>
        </w:rPr>
        <w:t>i</w:t>
      </w:r>
      <w:r w:rsidRPr="00CB298B">
        <w:rPr>
          <w:color w:val="auto"/>
        </w:rPr>
        <w:t xml:space="preserve"> </w:t>
      </w:r>
      <w:r w:rsidR="00EA62B0" w:rsidRPr="00CB298B">
        <w:rPr>
          <w:color w:val="auto"/>
        </w:rPr>
        <w:t xml:space="preserve">i specjalistów </w:t>
      </w:r>
      <w:r w:rsidR="00920385" w:rsidRPr="00CB298B">
        <w:rPr>
          <w:color w:val="auto"/>
        </w:rPr>
        <w:t xml:space="preserve">na temat </w:t>
      </w:r>
      <w:r w:rsidRPr="00CB298B">
        <w:rPr>
          <w:color w:val="auto"/>
        </w:rPr>
        <w:t>kompetencji kl</w:t>
      </w:r>
      <w:r w:rsidRPr="00CB298B">
        <w:rPr>
          <w:color w:val="auto"/>
        </w:rPr>
        <w:t>u</w:t>
      </w:r>
      <w:r w:rsidRPr="00CB298B">
        <w:rPr>
          <w:color w:val="auto"/>
        </w:rPr>
        <w:t>czowych</w:t>
      </w:r>
      <w:r w:rsidR="00671773" w:rsidRPr="00CB298B">
        <w:rPr>
          <w:color w:val="auto"/>
        </w:rPr>
        <w:t xml:space="preserve"> zalecanych przez Parlament i Radę Europy? </w:t>
      </w:r>
      <w:r w:rsidR="00587953" w:rsidRPr="00CB298B">
        <w:rPr>
          <w:color w:val="auto"/>
        </w:rPr>
        <w:t xml:space="preserve">W jakim stopniu, </w:t>
      </w:r>
      <w:r w:rsidR="00D934A6" w:rsidRPr="00CB298B">
        <w:rPr>
          <w:color w:val="auto"/>
        </w:rPr>
        <w:t>Pani/Pana</w:t>
      </w:r>
      <w:r w:rsidR="00587953" w:rsidRPr="00CB298B">
        <w:rPr>
          <w:color w:val="auto"/>
        </w:rPr>
        <w:t xml:space="preserve"> zdaniem, dostrzegają oni rozwijanie kompetencji kluczowych</w:t>
      </w:r>
      <w:r w:rsidRPr="00CB298B">
        <w:rPr>
          <w:color w:val="auto"/>
        </w:rPr>
        <w:t xml:space="preserve"> w</w:t>
      </w:r>
      <w:r w:rsidR="00587953" w:rsidRPr="00CB298B">
        <w:rPr>
          <w:color w:val="auto"/>
        </w:rPr>
        <w:t xml:space="preserve"> zapisach nowej</w:t>
      </w:r>
      <w:r w:rsidR="00920385" w:rsidRPr="00CB298B">
        <w:rPr>
          <w:color w:val="auto"/>
        </w:rPr>
        <w:t xml:space="preserve"> </w:t>
      </w:r>
      <w:r w:rsidR="00587953" w:rsidRPr="00CB298B">
        <w:rPr>
          <w:color w:val="auto"/>
        </w:rPr>
        <w:t>podstawy programowej</w:t>
      </w:r>
      <w:r w:rsidRPr="00CB298B">
        <w:rPr>
          <w:color w:val="auto"/>
        </w:rPr>
        <w:t>?</w:t>
      </w:r>
    </w:p>
    <w:p w14:paraId="39A47E0C" w14:textId="375ED1DA" w:rsidR="008A1759" w:rsidRPr="00CB298B" w:rsidRDefault="00F45A72" w:rsidP="00920385">
      <w:pPr>
        <w:pStyle w:val="OREpunktor"/>
        <w:rPr>
          <w:color w:val="auto"/>
        </w:rPr>
      </w:pPr>
      <w:r w:rsidRPr="00CB298B">
        <w:rPr>
          <w:color w:val="auto"/>
        </w:rPr>
        <w:lastRenderedPageBreak/>
        <w:t>Które</w:t>
      </w:r>
      <w:r w:rsidR="00EA62B0" w:rsidRPr="00CB298B">
        <w:rPr>
          <w:color w:val="auto"/>
        </w:rPr>
        <w:t>,</w:t>
      </w:r>
      <w:r w:rsidR="008A1759" w:rsidRPr="00CB298B">
        <w:rPr>
          <w:color w:val="auto"/>
        </w:rPr>
        <w:t xml:space="preserve"> </w:t>
      </w:r>
      <w:r w:rsidR="00920385" w:rsidRPr="00CB298B">
        <w:rPr>
          <w:color w:val="auto"/>
        </w:rPr>
        <w:t xml:space="preserve">Pani/Pana </w:t>
      </w:r>
      <w:r w:rsidR="008A1759" w:rsidRPr="00CB298B">
        <w:rPr>
          <w:color w:val="auto"/>
        </w:rPr>
        <w:t>zdaniem</w:t>
      </w:r>
      <w:r w:rsidR="00EA62B0" w:rsidRPr="00CB298B">
        <w:rPr>
          <w:color w:val="auto"/>
        </w:rPr>
        <w:t>,</w:t>
      </w:r>
      <w:r w:rsidR="008A1759" w:rsidRPr="00CB298B">
        <w:rPr>
          <w:color w:val="auto"/>
        </w:rPr>
        <w:t xml:space="preserve"> kompetencje kluczowe są najczęściej rozwijane</w:t>
      </w:r>
      <w:r w:rsidR="00095FD5" w:rsidRPr="00CB298B">
        <w:rPr>
          <w:color w:val="auto"/>
        </w:rPr>
        <w:t xml:space="preserve"> w</w:t>
      </w:r>
      <w:r w:rsidR="00560990" w:rsidRPr="00CB298B">
        <w:rPr>
          <w:color w:val="auto"/>
        </w:rPr>
        <w:t xml:space="preserve"> </w:t>
      </w:r>
      <w:r w:rsidR="00920385" w:rsidRPr="00CB298B">
        <w:rPr>
          <w:color w:val="auto"/>
        </w:rPr>
        <w:t>pr</w:t>
      </w:r>
      <w:r w:rsidR="00920385" w:rsidRPr="00CB298B">
        <w:rPr>
          <w:color w:val="auto"/>
        </w:rPr>
        <w:t>a</w:t>
      </w:r>
      <w:r w:rsidR="00920385" w:rsidRPr="00CB298B">
        <w:rPr>
          <w:color w:val="auto"/>
        </w:rPr>
        <w:t>cy z dziećmi przez nauczycieli i specjalistów</w:t>
      </w:r>
      <w:r w:rsidR="00EA62B0" w:rsidRPr="00CB298B">
        <w:rPr>
          <w:color w:val="auto"/>
        </w:rPr>
        <w:t>,</w:t>
      </w:r>
      <w:r w:rsidR="008A1759" w:rsidRPr="00CB298B">
        <w:rPr>
          <w:color w:val="auto"/>
        </w:rPr>
        <w:t xml:space="preserve"> a </w:t>
      </w:r>
      <w:r w:rsidRPr="00CB298B">
        <w:rPr>
          <w:color w:val="auto"/>
        </w:rPr>
        <w:t xml:space="preserve">które </w:t>
      </w:r>
      <w:r w:rsidR="008A1759" w:rsidRPr="00CB298B">
        <w:rPr>
          <w:color w:val="auto"/>
        </w:rPr>
        <w:t>najrzadziej</w:t>
      </w:r>
      <w:r w:rsidR="00EA62B0" w:rsidRPr="00CB298B">
        <w:rPr>
          <w:color w:val="auto"/>
        </w:rPr>
        <w:t>?</w:t>
      </w:r>
    </w:p>
    <w:p w14:paraId="768464A1" w14:textId="220997FE" w:rsidR="008A1759" w:rsidRPr="00CB298B" w:rsidRDefault="008A1759" w:rsidP="00057B6A">
      <w:pPr>
        <w:pStyle w:val="OREpunktor"/>
        <w:rPr>
          <w:color w:val="auto"/>
        </w:rPr>
      </w:pPr>
      <w:r w:rsidRPr="00CB298B">
        <w:rPr>
          <w:color w:val="auto"/>
        </w:rPr>
        <w:t>Czy nauczycie</w:t>
      </w:r>
      <w:r w:rsidR="00F45A72" w:rsidRPr="00CB298B">
        <w:rPr>
          <w:color w:val="auto"/>
        </w:rPr>
        <w:t xml:space="preserve">le </w:t>
      </w:r>
      <w:r w:rsidRPr="00CB298B">
        <w:rPr>
          <w:color w:val="auto"/>
        </w:rPr>
        <w:t>uwzględniają w planach pracy rozwijanie kompetencji</w:t>
      </w:r>
      <w:r w:rsidR="00095FD5" w:rsidRPr="00CB298B">
        <w:rPr>
          <w:color w:val="auto"/>
        </w:rPr>
        <w:t xml:space="preserve"> </w:t>
      </w:r>
      <w:r w:rsidRPr="00CB298B">
        <w:rPr>
          <w:color w:val="auto"/>
        </w:rPr>
        <w:t>klucz</w:t>
      </w:r>
      <w:r w:rsidRPr="00CB298B">
        <w:rPr>
          <w:color w:val="auto"/>
        </w:rPr>
        <w:t>o</w:t>
      </w:r>
      <w:r w:rsidRPr="00CB298B">
        <w:rPr>
          <w:color w:val="auto"/>
        </w:rPr>
        <w:t>wych?</w:t>
      </w:r>
    </w:p>
    <w:p w14:paraId="50155F43" w14:textId="03A762E7" w:rsidR="008A1759" w:rsidRPr="00CB298B" w:rsidRDefault="008A1759" w:rsidP="00057B6A">
      <w:pPr>
        <w:pStyle w:val="OREpunktor"/>
        <w:rPr>
          <w:color w:val="auto"/>
        </w:rPr>
      </w:pPr>
      <w:r w:rsidRPr="00CB298B">
        <w:rPr>
          <w:color w:val="auto"/>
        </w:rPr>
        <w:t xml:space="preserve">Jakie metody pracy wykorzystują </w:t>
      </w:r>
      <w:r w:rsidR="00587953" w:rsidRPr="00CB298B">
        <w:rPr>
          <w:color w:val="auto"/>
        </w:rPr>
        <w:t>nauczyciel</w:t>
      </w:r>
      <w:r w:rsidR="00F45A72" w:rsidRPr="00CB298B">
        <w:rPr>
          <w:color w:val="auto"/>
        </w:rPr>
        <w:t xml:space="preserve">e </w:t>
      </w:r>
      <w:r w:rsidR="00EA62B0" w:rsidRPr="00CB298B">
        <w:rPr>
          <w:color w:val="auto"/>
        </w:rPr>
        <w:t xml:space="preserve">i specjaliści </w:t>
      </w:r>
      <w:r w:rsidRPr="00CB298B">
        <w:rPr>
          <w:color w:val="auto"/>
        </w:rPr>
        <w:t>na obserwowanych</w:t>
      </w:r>
      <w:r w:rsidR="00095FD5" w:rsidRPr="00CB298B">
        <w:rPr>
          <w:color w:val="auto"/>
        </w:rPr>
        <w:t xml:space="preserve"> </w:t>
      </w:r>
      <w:r w:rsidRPr="00CB298B">
        <w:rPr>
          <w:color w:val="auto"/>
        </w:rPr>
        <w:t xml:space="preserve">przez </w:t>
      </w:r>
      <w:r w:rsidR="00587953" w:rsidRPr="00CB298B">
        <w:rPr>
          <w:color w:val="auto"/>
        </w:rPr>
        <w:t>P</w:t>
      </w:r>
      <w:r w:rsidRPr="00CB298B">
        <w:rPr>
          <w:color w:val="auto"/>
        </w:rPr>
        <w:t>anią/Pana zajęciach?</w:t>
      </w:r>
      <w:r w:rsidR="00EA62B0" w:rsidRPr="00CB298B">
        <w:rPr>
          <w:color w:val="auto"/>
        </w:rPr>
        <w:t xml:space="preserve"> Które z tych metod </w:t>
      </w:r>
      <w:r w:rsidR="00587953" w:rsidRPr="00CB298B">
        <w:rPr>
          <w:color w:val="auto"/>
        </w:rPr>
        <w:t xml:space="preserve">najbardziej </w:t>
      </w:r>
      <w:r w:rsidR="00EA62B0" w:rsidRPr="00CB298B">
        <w:rPr>
          <w:color w:val="auto"/>
        </w:rPr>
        <w:t>sprzyjają, Pan</w:t>
      </w:r>
      <w:r w:rsidR="00F45A72" w:rsidRPr="00CB298B">
        <w:rPr>
          <w:color w:val="auto"/>
        </w:rPr>
        <w:t xml:space="preserve">i/Pana </w:t>
      </w:r>
      <w:r w:rsidR="00EA62B0" w:rsidRPr="00CB298B">
        <w:rPr>
          <w:color w:val="auto"/>
        </w:rPr>
        <w:t xml:space="preserve">zdaniem, rozwijaniu </w:t>
      </w:r>
      <w:r w:rsidR="00F45A72" w:rsidRPr="00CB298B">
        <w:rPr>
          <w:color w:val="auto"/>
        </w:rPr>
        <w:t xml:space="preserve">u dzieci </w:t>
      </w:r>
      <w:r w:rsidR="00EA62B0" w:rsidRPr="00CB298B">
        <w:rPr>
          <w:color w:val="auto"/>
        </w:rPr>
        <w:t xml:space="preserve">kompetencji kluczowych? </w:t>
      </w:r>
      <w:r w:rsidR="00F45A72" w:rsidRPr="00CB298B">
        <w:rPr>
          <w:color w:val="auto"/>
        </w:rPr>
        <w:t>Które kompetencje są ro</w:t>
      </w:r>
      <w:r w:rsidR="00F45A72" w:rsidRPr="00CB298B">
        <w:rPr>
          <w:color w:val="auto"/>
        </w:rPr>
        <w:t>z</w:t>
      </w:r>
      <w:r w:rsidR="00F45A72" w:rsidRPr="00CB298B">
        <w:rPr>
          <w:color w:val="auto"/>
        </w:rPr>
        <w:t>wijane?</w:t>
      </w:r>
      <w:r w:rsidR="00EA62B0" w:rsidRPr="00CB298B">
        <w:rPr>
          <w:color w:val="auto"/>
        </w:rPr>
        <w:t xml:space="preserve"> </w:t>
      </w:r>
    </w:p>
    <w:p w14:paraId="289B10FF" w14:textId="4789F848" w:rsidR="008A1759" w:rsidRPr="00CB298B" w:rsidRDefault="008A1759" w:rsidP="00057B6A">
      <w:pPr>
        <w:pStyle w:val="OREpunktor"/>
        <w:rPr>
          <w:color w:val="auto"/>
        </w:rPr>
      </w:pPr>
      <w:r w:rsidRPr="00CB298B">
        <w:rPr>
          <w:color w:val="auto"/>
        </w:rPr>
        <w:t>W jaki sposób nauczyciele organizują przestrzeń edukacyjną</w:t>
      </w:r>
      <w:r w:rsidR="00EA62B0" w:rsidRPr="00CB298B">
        <w:rPr>
          <w:color w:val="auto"/>
        </w:rPr>
        <w:t xml:space="preserve">? </w:t>
      </w:r>
    </w:p>
    <w:p w14:paraId="5FE7D443" w14:textId="734A9F72" w:rsidR="008A1759" w:rsidRPr="00CB298B" w:rsidRDefault="008A1759" w:rsidP="00057B6A">
      <w:pPr>
        <w:pStyle w:val="OREpunktor"/>
        <w:rPr>
          <w:color w:val="auto"/>
        </w:rPr>
      </w:pPr>
      <w:r w:rsidRPr="00CB298B">
        <w:rPr>
          <w:color w:val="auto"/>
        </w:rPr>
        <w:t xml:space="preserve">Czy ta </w:t>
      </w:r>
      <w:r w:rsidR="00F45A72" w:rsidRPr="00CB298B">
        <w:rPr>
          <w:color w:val="auto"/>
        </w:rPr>
        <w:t xml:space="preserve">przestrzeń </w:t>
      </w:r>
      <w:r w:rsidRPr="00CB298B">
        <w:rPr>
          <w:color w:val="auto"/>
        </w:rPr>
        <w:t>sprzyja rozwijaniu kompetencji kluczowych</w:t>
      </w:r>
      <w:r w:rsidR="00587953" w:rsidRPr="00CB298B">
        <w:rPr>
          <w:color w:val="auto"/>
        </w:rPr>
        <w:t>?</w:t>
      </w:r>
      <w:r w:rsidRPr="00CB298B">
        <w:rPr>
          <w:color w:val="auto"/>
        </w:rPr>
        <w:t xml:space="preserve"> </w:t>
      </w:r>
      <w:r w:rsidR="00F45A72" w:rsidRPr="00CB298B">
        <w:rPr>
          <w:color w:val="auto"/>
        </w:rPr>
        <w:t>Których</w:t>
      </w:r>
      <w:r w:rsidR="00095FD5" w:rsidRPr="00CB298B">
        <w:rPr>
          <w:color w:val="auto"/>
        </w:rPr>
        <w:t xml:space="preserve"> </w:t>
      </w:r>
      <w:r w:rsidRPr="00CB298B">
        <w:rPr>
          <w:color w:val="auto"/>
        </w:rPr>
        <w:t>najba</w:t>
      </w:r>
      <w:r w:rsidRPr="00CB298B">
        <w:rPr>
          <w:color w:val="auto"/>
        </w:rPr>
        <w:t>r</w:t>
      </w:r>
      <w:r w:rsidRPr="00CB298B">
        <w:rPr>
          <w:color w:val="auto"/>
        </w:rPr>
        <w:t>dziej? Jakie</w:t>
      </w:r>
      <w:r w:rsidR="00394D81" w:rsidRPr="00CB298B">
        <w:rPr>
          <w:color w:val="auto"/>
        </w:rPr>
        <w:t>,</w:t>
      </w:r>
      <w:r w:rsidRPr="00CB298B">
        <w:rPr>
          <w:color w:val="auto"/>
        </w:rPr>
        <w:t xml:space="preserve"> </w:t>
      </w:r>
      <w:r w:rsidR="00394D81" w:rsidRPr="00CB298B">
        <w:rPr>
          <w:color w:val="auto"/>
        </w:rPr>
        <w:t>Pani/Pana</w:t>
      </w:r>
      <w:r w:rsidRPr="00CB298B">
        <w:rPr>
          <w:color w:val="auto"/>
        </w:rPr>
        <w:t xml:space="preserve"> zdaniem</w:t>
      </w:r>
      <w:r w:rsidR="00394D81" w:rsidRPr="00CB298B">
        <w:rPr>
          <w:color w:val="auto"/>
        </w:rPr>
        <w:t>,</w:t>
      </w:r>
      <w:r w:rsidRPr="00CB298B">
        <w:rPr>
          <w:color w:val="auto"/>
        </w:rPr>
        <w:t xml:space="preserve"> są potrzeby </w:t>
      </w:r>
      <w:r w:rsidR="00587953" w:rsidRPr="00CB298B">
        <w:rPr>
          <w:color w:val="auto"/>
        </w:rPr>
        <w:t xml:space="preserve">kadry </w:t>
      </w:r>
      <w:r w:rsidRPr="00CB298B">
        <w:rPr>
          <w:color w:val="auto"/>
        </w:rPr>
        <w:t>w tym zakresie?</w:t>
      </w:r>
    </w:p>
    <w:p w14:paraId="5BC6EF12" w14:textId="30FA0F8C" w:rsidR="008A1759" w:rsidRPr="00CB298B" w:rsidRDefault="00EA62B0" w:rsidP="00057B6A">
      <w:pPr>
        <w:pStyle w:val="OREpunktor"/>
        <w:rPr>
          <w:color w:val="auto"/>
        </w:rPr>
      </w:pPr>
      <w:r w:rsidRPr="00CB298B">
        <w:rPr>
          <w:color w:val="auto"/>
        </w:rPr>
        <w:t>Jak ocenia Pan</w:t>
      </w:r>
      <w:r w:rsidR="00394D81" w:rsidRPr="00CB298B">
        <w:rPr>
          <w:color w:val="auto"/>
        </w:rPr>
        <w:t>i/Pan</w:t>
      </w:r>
      <w:r w:rsidRPr="00CB298B">
        <w:rPr>
          <w:color w:val="auto"/>
        </w:rPr>
        <w:t xml:space="preserve"> umieję</w:t>
      </w:r>
      <w:r w:rsidR="008A1759" w:rsidRPr="00CB298B">
        <w:rPr>
          <w:color w:val="auto"/>
        </w:rPr>
        <w:t>tności nauczycieli w zakresie rozwijania u dzieci ko</w:t>
      </w:r>
      <w:r w:rsidR="008A1759" w:rsidRPr="00CB298B">
        <w:rPr>
          <w:color w:val="auto"/>
        </w:rPr>
        <w:t>m</w:t>
      </w:r>
      <w:r w:rsidR="008A1759" w:rsidRPr="00CB298B">
        <w:rPr>
          <w:color w:val="auto"/>
        </w:rPr>
        <w:t>petencji kluczowych</w:t>
      </w:r>
      <w:r w:rsidRPr="00CB298B">
        <w:rPr>
          <w:color w:val="auto"/>
        </w:rPr>
        <w:t xml:space="preserve">? </w:t>
      </w:r>
    </w:p>
    <w:p w14:paraId="79CE727B" w14:textId="3483C63A" w:rsidR="008A1759" w:rsidRPr="00CB298B" w:rsidRDefault="008A1759" w:rsidP="00057B6A">
      <w:pPr>
        <w:pStyle w:val="OREpunktor"/>
        <w:rPr>
          <w:color w:val="auto"/>
        </w:rPr>
      </w:pPr>
      <w:r w:rsidRPr="00CB298B">
        <w:rPr>
          <w:color w:val="auto"/>
        </w:rPr>
        <w:t>Jakie formy doskonalenia</w:t>
      </w:r>
      <w:r w:rsidR="00EA62B0" w:rsidRPr="00CB298B">
        <w:rPr>
          <w:color w:val="auto"/>
        </w:rPr>
        <w:t xml:space="preserve"> dotyczące zagadnień, o których rozmawiamy,</w:t>
      </w:r>
      <w:r w:rsidR="009B1445" w:rsidRPr="00CB298B">
        <w:rPr>
          <w:b/>
          <w:color w:val="auto"/>
        </w:rPr>
        <w:t xml:space="preserve"> </w:t>
      </w:r>
      <w:r w:rsidRPr="00CB298B">
        <w:rPr>
          <w:color w:val="auto"/>
        </w:rPr>
        <w:t>już odbyli nauczyciele</w:t>
      </w:r>
      <w:r w:rsidR="00EA62B0" w:rsidRPr="00CB298B">
        <w:rPr>
          <w:color w:val="auto"/>
        </w:rPr>
        <w:t xml:space="preserve"> i specjaliści</w:t>
      </w:r>
      <w:r w:rsidRPr="00CB298B">
        <w:rPr>
          <w:color w:val="auto"/>
        </w:rPr>
        <w:t>?</w:t>
      </w:r>
    </w:p>
    <w:p w14:paraId="000ADCF0" w14:textId="61012CE3" w:rsidR="008A1759" w:rsidRPr="00CB298B" w:rsidRDefault="008A1759" w:rsidP="00057B6A">
      <w:pPr>
        <w:pStyle w:val="OREpunktor"/>
        <w:rPr>
          <w:color w:val="auto"/>
        </w:rPr>
      </w:pPr>
      <w:r w:rsidRPr="00CB298B">
        <w:rPr>
          <w:color w:val="auto"/>
        </w:rPr>
        <w:t xml:space="preserve">W jaki sposób nauczyciele </w:t>
      </w:r>
      <w:r w:rsidR="00EA62B0" w:rsidRPr="00CB298B">
        <w:rPr>
          <w:color w:val="auto"/>
        </w:rPr>
        <w:t xml:space="preserve">i specjaliści </w:t>
      </w:r>
      <w:r w:rsidRPr="00CB298B">
        <w:rPr>
          <w:color w:val="auto"/>
        </w:rPr>
        <w:t>włączają rodziców w rozwijanie kompete</w:t>
      </w:r>
      <w:r w:rsidRPr="00CB298B">
        <w:rPr>
          <w:color w:val="auto"/>
        </w:rPr>
        <w:t>n</w:t>
      </w:r>
      <w:r w:rsidRPr="00CB298B">
        <w:rPr>
          <w:color w:val="auto"/>
        </w:rPr>
        <w:t>cji kluczowych u dzieci?</w:t>
      </w:r>
    </w:p>
    <w:p w14:paraId="3BCA873B" w14:textId="485A89A7" w:rsidR="008A1759" w:rsidRPr="00CB298B" w:rsidRDefault="00A93CE3" w:rsidP="00A93CE3">
      <w:pPr>
        <w:pStyle w:val="OREpunktor"/>
        <w:rPr>
          <w:color w:val="auto"/>
        </w:rPr>
      </w:pPr>
      <w:r w:rsidRPr="00CB298B">
        <w:rPr>
          <w:color w:val="auto"/>
        </w:rPr>
        <w:t>W jaki sposób</w:t>
      </w:r>
      <w:r w:rsidR="00CD5B20" w:rsidRPr="00CB298B">
        <w:rPr>
          <w:color w:val="auto"/>
        </w:rPr>
        <w:t xml:space="preserve"> nauczyciele pomagają rodzicom w rozwijaniu </w:t>
      </w:r>
      <w:r w:rsidR="00411588" w:rsidRPr="00CB298B">
        <w:rPr>
          <w:color w:val="auto"/>
        </w:rPr>
        <w:t xml:space="preserve">u ich dzieci </w:t>
      </w:r>
      <w:r w:rsidR="00CD5B20" w:rsidRPr="00CB298B">
        <w:rPr>
          <w:color w:val="auto"/>
        </w:rPr>
        <w:t>komp</w:t>
      </w:r>
      <w:r w:rsidR="00CD5B20" w:rsidRPr="00CB298B">
        <w:rPr>
          <w:color w:val="auto"/>
        </w:rPr>
        <w:t>e</w:t>
      </w:r>
      <w:r w:rsidR="00CD5B20" w:rsidRPr="00CB298B">
        <w:rPr>
          <w:color w:val="auto"/>
        </w:rPr>
        <w:t xml:space="preserve">tencji kluczowych? </w:t>
      </w:r>
    </w:p>
    <w:p w14:paraId="63B2A412" w14:textId="4BBCF41E" w:rsidR="008A1759" w:rsidRPr="00CB298B" w:rsidRDefault="00A93CE3" w:rsidP="00A93CE3">
      <w:pPr>
        <w:pStyle w:val="OREpunktor"/>
        <w:rPr>
          <w:color w:val="auto"/>
        </w:rPr>
      </w:pPr>
      <w:r w:rsidRPr="00CB298B">
        <w:rPr>
          <w:color w:val="auto"/>
        </w:rPr>
        <w:t>W jaki sposób</w:t>
      </w:r>
      <w:r w:rsidR="004E7443" w:rsidRPr="00CB298B">
        <w:rPr>
          <w:color w:val="auto"/>
        </w:rPr>
        <w:t xml:space="preserve"> partnerzy zewnętrzni wspierają nauczycieli w rozwijaniu </w:t>
      </w:r>
      <w:r w:rsidRPr="00CB298B">
        <w:rPr>
          <w:color w:val="auto"/>
        </w:rPr>
        <w:t xml:space="preserve">u dzieci </w:t>
      </w:r>
      <w:r w:rsidR="004E7443" w:rsidRPr="00CB298B">
        <w:rPr>
          <w:color w:val="auto"/>
        </w:rPr>
        <w:t>kompetencji kluczowych</w:t>
      </w:r>
      <w:r w:rsidRPr="00CB298B">
        <w:rPr>
          <w:color w:val="auto"/>
        </w:rPr>
        <w:t>?</w:t>
      </w:r>
    </w:p>
    <w:p w14:paraId="47979B9D" w14:textId="073F2DC0" w:rsidR="008A1759" w:rsidRPr="00CB298B" w:rsidRDefault="008A1759" w:rsidP="00057B6A">
      <w:pPr>
        <w:pStyle w:val="OREpunktor"/>
        <w:rPr>
          <w:color w:val="auto"/>
        </w:rPr>
      </w:pPr>
      <w:r w:rsidRPr="00CB298B">
        <w:rPr>
          <w:color w:val="auto"/>
        </w:rPr>
        <w:t>Jakimi sukcesami w rozwoju kompetencji kluczowych może pochwalić się prze</w:t>
      </w:r>
      <w:r w:rsidRPr="00CB298B">
        <w:rPr>
          <w:color w:val="auto"/>
        </w:rPr>
        <w:t>d</w:t>
      </w:r>
      <w:r w:rsidRPr="00CB298B">
        <w:rPr>
          <w:color w:val="auto"/>
        </w:rPr>
        <w:t>szkole?</w:t>
      </w:r>
    </w:p>
    <w:p w14:paraId="1E39AF94" w14:textId="20008361" w:rsidR="008A1759" w:rsidRPr="00CB298B" w:rsidRDefault="008A1759" w:rsidP="00057B6A">
      <w:pPr>
        <w:pStyle w:val="OREpunktor"/>
        <w:rPr>
          <w:color w:val="auto"/>
        </w:rPr>
      </w:pPr>
      <w:r w:rsidRPr="00CB298B">
        <w:rPr>
          <w:color w:val="auto"/>
        </w:rPr>
        <w:t xml:space="preserve">Z jakich dobrych praktyk </w:t>
      </w:r>
      <w:r w:rsidR="00A93CE3" w:rsidRPr="00CB298B">
        <w:rPr>
          <w:color w:val="auto"/>
        </w:rPr>
        <w:t>dotyczących</w:t>
      </w:r>
      <w:r w:rsidR="00EA62B0" w:rsidRPr="00CB298B">
        <w:rPr>
          <w:color w:val="auto"/>
        </w:rPr>
        <w:t xml:space="preserve"> rozwijania kompetencji kluczowych</w:t>
      </w:r>
      <w:r w:rsidR="00A93CE3" w:rsidRPr="00CB298B">
        <w:rPr>
          <w:color w:val="auto"/>
        </w:rPr>
        <w:t xml:space="preserve"> u</w:t>
      </w:r>
      <w:r w:rsidR="00EA62B0" w:rsidRPr="00CB298B">
        <w:rPr>
          <w:color w:val="auto"/>
        </w:rPr>
        <w:t xml:space="preserve"> dzieci </w:t>
      </w:r>
      <w:r w:rsidRPr="00CB298B">
        <w:rPr>
          <w:color w:val="auto"/>
        </w:rPr>
        <w:t>korzystają nauczyciele</w:t>
      </w:r>
      <w:r w:rsidR="00EA62B0" w:rsidRPr="00CB298B">
        <w:rPr>
          <w:color w:val="auto"/>
        </w:rPr>
        <w:t xml:space="preserve"> i specjaliści w przedszkolu? </w:t>
      </w:r>
    </w:p>
    <w:p w14:paraId="26117691" w14:textId="545E101F" w:rsidR="008A1759" w:rsidRPr="00CB298B" w:rsidRDefault="00EA62B0" w:rsidP="00057B6A">
      <w:pPr>
        <w:pStyle w:val="OREpunktor"/>
        <w:rPr>
          <w:color w:val="auto"/>
        </w:rPr>
      </w:pPr>
      <w:r w:rsidRPr="00CB298B">
        <w:rPr>
          <w:color w:val="auto"/>
        </w:rPr>
        <w:t>Jakie</w:t>
      </w:r>
      <w:r w:rsidR="008A1759" w:rsidRPr="00CB298B">
        <w:rPr>
          <w:color w:val="auto"/>
        </w:rPr>
        <w:t xml:space="preserve"> są </w:t>
      </w:r>
      <w:r w:rsidR="00A93CE3" w:rsidRPr="00CB298B">
        <w:rPr>
          <w:color w:val="auto"/>
        </w:rPr>
        <w:t>Pani</w:t>
      </w:r>
      <w:r w:rsidR="008A1759" w:rsidRPr="00CB298B">
        <w:rPr>
          <w:color w:val="auto"/>
        </w:rPr>
        <w:t>/</w:t>
      </w:r>
      <w:r w:rsidR="00A93CE3" w:rsidRPr="00CB298B">
        <w:rPr>
          <w:color w:val="auto"/>
        </w:rPr>
        <w:t xml:space="preserve">Pana </w:t>
      </w:r>
      <w:r w:rsidR="008A1759" w:rsidRPr="00CB298B">
        <w:rPr>
          <w:color w:val="auto"/>
        </w:rPr>
        <w:t xml:space="preserve">potrzeby </w:t>
      </w:r>
      <w:r w:rsidR="00A93CE3" w:rsidRPr="00CB298B">
        <w:rPr>
          <w:color w:val="auto"/>
        </w:rPr>
        <w:t>dotyczące</w:t>
      </w:r>
      <w:r w:rsidR="008A1759" w:rsidRPr="00CB298B">
        <w:rPr>
          <w:color w:val="auto"/>
        </w:rPr>
        <w:t xml:space="preserve"> indywidualnego wsparcia w </w:t>
      </w:r>
      <w:r w:rsidR="00A93CE3" w:rsidRPr="00CB298B">
        <w:rPr>
          <w:color w:val="auto"/>
        </w:rPr>
        <w:t xml:space="preserve">wykonywaniu </w:t>
      </w:r>
      <w:r w:rsidRPr="00CB298B">
        <w:rPr>
          <w:color w:val="auto"/>
        </w:rPr>
        <w:t>zadań zwią</w:t>
      </w:r>
      <w:r w:rsidR="008A1759" w:rsidRPr="00CB298B">
        <w:rPr>
          <w:color w:val="auto"/>
        </w:rPr>
        <w:t>zanych z</w:t>
      </w:r>
      <w:r w:rsidR="00587953" w:rsidRPr="00CB298B">
        <w:rPr>
          <w:color w:val="auto"/>
        </w:rPr>
        <w:t>e stymulowaniem kadry w zakresie</w:t>
      </w:r>
      <w:r w:rsidR="001D085B" w:rsidRPr="00CB298B">
        <w:rPr>
          <w:color w:val="auto"/>
        </w:rPr>
        <w:t xml:space="preserve"> </w:t>
      </w:r>
      <w:r w:rsidR="00587953" w:rsidRPr="00CB298B">
        <w:rPr>
          <w:color w:val="auto"/>
        </w:rPr>
        <w:t xml:space="preserve">rozwijania </w:t>
      </w:r>
      <w:r w:rsidR="00A93CE3" w:rsidRPr="00CB298B">
        <w:rPr>
          <w:color w:val="auto"/>
        </w:rPr>
        <w:t xml:space="preserve">u dzieci </w:t>
      </w:r>
      <w:r w:rsidR="00075F6F" w:rsidRPr="00CB298B">
        <w:rPr>
          <w:color w:val="auto"/>
        </w:rPr>
        <w:t>komp</w:t>
      </w:r>
      <w:r w:rsidR="00075F6F" w:rsidRPr="00CB298B">
        <w:rPr>
          <w:color w:val="auto"/>
        </w:rPr>
        <w:t>e</w:t>
      </w:r>
      <w:r w:rsidR="00075F6F" w:rsidRPr="00CB298B">
        <w:rPr>
          <w:color w:val="auto"/>
        </w:rPr>
        <w:t>tencji kluczowych</w:t>
      </w:r>
      <w:r w:rsidR="008A1759" w:rsidRPr="00CB298B">
        <w:rPr>
          <w:color w:val="auto"/>
        </w:rPr>
        <w:t>?</w:t>
      </w:r>
    </w:p>
    <w:p w14:paraId="34D541F9" w14:textId="0549338D" w:rsidR="0041399D" w:rsidRPr="00CB298B" w:rsidRDefault="008A1759" w:rsidP="00057B6A">
      <w:pPr>
        <w:pStyle w:val="OREpunktor"/>
        <w:rPr>
          <w:bCs/>
          <w:color w:val="auto"/>
          <w:szCs w:val="36"/>
        </w:rPr>
      </w:pPr>
      <w:r w:rsidRPr="00CB298B">
        <w:rPr>
          <w:color w:val="auto"/>
        </w:rPr>
        <w:t>Co</w:t>
      </w:r>
      <w:r w:rsidR="003D3249" w:rsidRPr="00CB298B">
        <w:rPr>
          <w:color w:val="auto"/>
        </w:rPr>
        <w:t>,</w:t>
      </w:r>
      <w:r w:rsidRPr="00CB298B">
        <w:rPr>
          <w:color w:val="auto"/>
        </w:rPr>
        <w:t xml:space="preserve"> </w:t>
      </w:r>
      <w:r w:rsidR="00AA415A" w:rsidRPr="00CB298B">
        <w:rPr>
          <w:color w:val="auto"/>
        </w:rPr>
        <w:t>Pani</w:t>
      </w:r>
      <w:r w:rsidRPr="00CB298B">
        <w:rPr>
          <w:color w:val="auto"/>
        </w:rPr>
        <w:t>/</w:t>
      </w:r>
      <w:r w:rsidR="00AA415A" w:rsidRPr="00CB298B">
        <w:rPr>
          <w:color w:val="auto"/>
        </w:rPr>
        <w:t xml:space="preserve">Pana </w:t>
      </w:r>
      <w:r w:rsidRPr="00CB298B">
        <w:rPr>
          <w:color w:val="auto"/>
        </w:rPr>
        <w:t>zdaniem</w:t>
      </w:r>
      <w:r w:rsidR="003D3249" w:rsidRPr="00CB298B">
        <w:rPr>
          <w:color w:val="auto"/>
        </w:rPr>
        <w:t>,</w:t>
      </w:r>
      <w:r w:rsidRPr="00CB298B">
        <w:rPr>
          <w:color w:val="auto"/>
        </w:rPr>
        <w:t xml:space="preserve"> jest mocną</w:t>
      </w:r>
      <w:r w:rsidR="00EA62B0" w:rsidRPr="00CB298B">
        <w:rPr>
          <w:color w:val="auto"/>
        </w:rPr>
        <w:t xml:space="preserve">, a co </w:t>
      </w:r>
      <w:r w:rsidRPr="00CB298B">
        <w:rPr>
          <w:color w:val="auto"/>
        </w:rPr>
        <w:t xml:space="preserve">słabą </w:t>
      </w:r>
      <w:r w:rsidR="00EA62B0" w:rsidRPr="00CB298B">
        <w:rPr>
          <w:color w:val="auto"/>
        </w:rPr>
        <w:t xml:space="preserve">stroną </w:t>
      </w:r>
      <w:r w:rsidRPr="00CB298B">
        <w:rPr>
          <w:color w:val="auto"/>
        </w:rPr>
        <w:t>w pracy przedszkola nad rozwi</w:t>
      </w:r>
      <w:r w:rsidR="00075F6F" w:rsidRPr="00CB298B">
        <w:rPr>
          <w:color w:val="auto"/>
        </w:rPr>
        <w:t xml:space="preserve">janiem </w:t>
      </w:r>
      <w:r w:rsidR="003D3249" w:rsidRPr="00CB298B">
        <w:rPr>
          <w:color w:val="auto"/>
        </w:rPr>
        <w:t xml:space="preserve">u dzieci </w:t>
      </w:r>
      <w:r w:rsidR="00075F6F" w:rsidRPr="00CB298B">
        <w:rPr>
          <w:color w:val="auto"/>
        </w:rPr>
        <w:t>kompetencji kluczowych</w:t>
      </w:r>
      <w:r w:rsidRPr="00CB298B">
        <w:rPr>
          <w:color w:val="auto"/>
        </w:rPr>
        <w:t>?</w:t>
      </w:r>
      <w:bookmarkStart w:id="22" w:name="_Toc474174082"/>
      <w:r w:rsidR="00587953" w:rsidRPr="00CB298B">
        <w:rPr>
          <w:color w:val="auto"/>
        </w:rPr>
        <w:t xml:space="preserve"> </w:t>
      </w:r>
      <w:r w:rsidR="00587953" w:rsidRPr="00CB298B">
        <w:rPr>
          <w:bCs/>
          <w:color w:val="auto"/>
          <w:szCs w:val="36"/>
        </w:rPr>
        <w:t xml:space="preserve">Jakie, </w:t>
      </w:r>
      <w:r w:rsidR="003D3249" w:rsidRPr="00CB298B">
        <w:rPr>
          <w:bCs/>
          <w:color w:val="auto"/>
          <w:szCs w:val="36"/>
        </w:rPr>
        <w:t>Pani</w:t>
      </w:r>
      <w:r w:rsidR="00587953" w:rsidRPr="00CB298B">
        <w:rPr>
          <w:bCs/>
          <w:color w:val="auto"/>
          <w:szCs w:val="36"/>
        </w:rPr>
        <w:t>/</w:t>
      </w:r>
      <w:r w:rsidR="003D3249" w:rsidRPr="00CB298B">
        <w:rPr>
          <w:bCs/>
          <w:color w:val="auto"/>
          <w:szCs w:val="36"/>
        </w:rPr>
        <w:t xml:space="preserve">Pana </w:t>
      </w:r>
      <w:r w:rsidR="00587953" w:rsidRPr="00CB298B">
        <w:rPr>
          <w:bCs/>
          <w:color w:val="auto"/>
          <w:szCs w:val="36"/>
        </w:rPr>
        <w:t>zdaniem, są z</w:t>
      </w:r>
      <w:r w:rsidR="00587953" w:rsidRPr="00CB298B">
        <w:rPr>
          <w:bCs/>
          <w:color w:val="auto"/>
          <w:szCs w:val="36"/>
        </w:rPr>
        <w:t>a</w:t>
      </w:r>
      <w:r w:rsidR="00587953" w:rsidRPr="00CB298B">
        <w:rPr>
          <w:bCs/>
          <w:color w:val="auto"/>
          <w:szCs w:val="36"/>
        </w:rPr>
        <w:t>tem potrzeby kadry w obszarze stanowiącym dziś dla niej wyzwanie?</w:t>
      </w:r>
    </w:p>
    <w:p w14:paraId="56DABF8A" w14:textId="251BC1FB" w:rsidR="00D312E0" w:rsidRPr="00CB298B" w:rsidRDefault="00D312E0" w:rsidP="00057B6A">
      <w:pPr>
        <w:pStyle w:val="OREpunktor"/>
        <w:rPr>
          <w:bCs/>
          <w:color w:val="auto"/>
          <w:szCs w:val="36"/>
        </w:rPr>
      </w:pPr>
      <w:r w:rsidRPr="00CB298B">
        <w:rPr>
          <w:bCs/>
          <w:color w:val="auto"/>
          <w:szCs w:val="36"/>
        </w:rPr>
        <w:t>Czy w ostatnim okresie (np. roku) we wnioskach ze sprawowanego przez</w:t>
      </w:r>
      <w:r w:rsidR="00560990" w:rsidRPr="00CB298B">
        <w:rPr>
          <w:bCs/>
          <w:color w:val="auto"/>
          <w:szCs w:val="36"/>
        </w:rPr>
        <w:t xml:space="preserve"> </w:t>
      </w:r>
      <w:r w:rsidR="003D3249" w:rsidRPr="00CB298B">
        <w:rPr>
          <w:bCs/>
          <w:color w:val="auto"/>
          <w:szCs w:val="36"/>
        </w:rPr>
        <w:t>P</w:t>
      </w:r>
      <w:r w:rsidR="003D3249" w:rsidRPr="00CB298B">
        <w:rPr>
          <w:bCs/>
          <w:color w:val="auto"/>
          <w:szCs w:val="36"/>
        </w:rPr>
        <w:t>a</w:t>
      </w:r>
      <w:r w:rsidR="003D3249" w:rsidRPr="00CB298B">
        <w:rPr>
          <w:bCs/>
          <w:color w:val="auto"/>
          <w:szCs w:val="36"/>
        </w:rPr>
        <w:t>nią</w:t>
      </w:r>
      <w:r w:rsidRPr="00CB298B">
        <w:rPr>
          <w:bCs/>
          <w:color w:val="auto"/>
          <w:szCs w:val="36"/>
        </w:rPr>
        <w:t>/</w:t>
      </w:r>
      <w:r w:rsidR="003D3249" w:rsidRPr="00CB298B">
        <w:rPr>
          <w:bCs/>
          <w:color w:val="auto"/>
          <w:szCs w:val="36"/>
        </w:rPr>
        <w:t xml:space="preserve">Pana </w:t>
      </w:r>
      <w:r w:rsidRPr="00CB298B">
        <w:rPr>
          <w:bCs/>
          <w:color w:val="auto"/>
          <w:szCs w:val="36"/>
        </w:rPr>
        <w:t xml:space="preserve">nadzoru pedagogicznego pojawiły się takie, które dotyczyły rozwijania </w:t>
      </w:r>
      <w:r w:rsidR="003D3249" w:rsidRPr="00CB298B">
        <w:rPr>
          <w:bCs/>
          <w:color w:val="auto"/>
          <w:szCs w:val="36"/>
        </w:rPr>
        <w:lastRenderedPageBreak/>
        <w:t xml:space="preserve">u dzieci </w:t>
      </w:r>
      <w:r w:rsidRPr="00CB298B">
        <w:rPr>
          <w:bCs/>
          <w:color w:val="auto"/>
          <w:szCs w:val="36"/>
        </w:rPr>
        <w:t xml:space="preserve">kompetencji kluczowych? Jeśli tak, to w jaki obszar Pani/Pana nadzoru </w:t>
      </w:r>
      <w:r w:rsidR="003D3249" w:rsidRPr="00CB298B">
        <w:rPr>
          <w:bCs/>
          <w:color w:val="auto"/>
          <w:szCs w:val="36"/>
        </w:rPr>
        <w:t xml:space="preserve">zostały </w:t>
      </w:r>
      <w:r w:rsidRPr="00CB298B">
        <w:rPr>
          <w:bCs/>
          <w:color w:val="auto"/>
          <w:szCs w:val="36"/>
        </w:rPr>
        <w:t xml:space="preserve">wpisane: ewaluację, wspomaganie czy kontrolę? </w:t>
      </w:r>
    </w:p>
    <w:p w14:paraId="30FA9918" w14:textId="4C0E096D" w:rsidR="00D312E0" w:rsidRPr="00CB298B" w:rsidRDefault="00D312E0" w:rsidP="00057B6A">
      <w:pPr>
        <w:pStyle w:val="OREpunktor"/>
        <w:rPr>
          <w:bCs/>
          <w:color w:val="auto"/>
          <w:szCs w:val="36"/>
        </w:rPr>
      </w:pPr>
      <w:r w:rsidRPr="00CB298B">
        <w:rPr>
          <w:bCs/>
          <w:color w:val="auto"/>
          <w:szCs w:val="36"/>
        </w:rPr>
        <w:t>N</w:t>
      </w:r>
      <w:r w:rsidR="004A6603" w:rsidRPr="00CB298B">
        <w:rPr>
          <w:bCs/>
          <w:color w:val="auto"/>
          <w:szCs w:val="36"/>
        </w:rPr>
        <w:t>a jakie działania przełoży</w:t>
      </w:r>
      <w:r w:rsidR="003D3249" w:rsidRPr="00CB298B">
        <w:rPr>
          <w:bCs/>
          <w:color w:val="auto"/>
          <w:szCs w:val="36"/>
        </w:rPr>
        <w:t>ła Pani/przełożył Pan</w:t>
      </w:r>
      <w:r w:rsidRPr="00CB298B">
        <w:rPr>
          <w:bCs/>
          <w:color w:val="auto"/>
          <w:szCs w:val="36"/>
        </w:rPr>
        <w:t xml:space="preserve"> te wnioski? Jakie e</w:t>
      </w:r>
      <w:r w:rsidR="004A6603" w:rsidRPr="00CB298B">
        <w:rPr>
          <w:bCs/>
          <w:color w:val="auto"/>
          <w:szCs w:val="36"/>
        </w:rPr>
        <w:t>fekty tych</w:t>
      </w:r>
      <w:r w:rsidR="00560990" w:rsidRPr="00CB298B">
        <w:rPr>
          <w:bCs/>
          <w:color w:val="auto"/>
          <w:szCs w:val="36"/>
        </w:rPr>
        <w:t xml:space="preserve"> </w:t>
      </w:r>
      <w:r w:rsidR="004A6603" w:rsidRPr="00CB298B">
        <w:rPr>
          <w:bCs/>
          <w:color w:val="auto"/>
          <w:szCs w:val="36"/>
        </w:rPr>
        <w:t>dzi</w:t>
      </w:r>
      <w:r w:rsidR="004A6603" w:rsidRPr="00CB298B">
        <w:rPr>
          <w:bCs/>
          <w:color w:val="auto"/>
          <w:szCs w:val="36"/>
        </w:rPr>
        <w:t>a</w:t>
      </w:r>
      <w:r w:rsidR="004A6603" w:rsidRPr="00CB298B">
        <w:rPr>
          <w:bCs/>
          <w:color w:val="auto"/>
          <w:szCs w:val="36"/>
        </w:rPr>
        <w:t xml:space="preserve">łań </w:t>
      </w:r>
      <w:r w:rsidR="003D3249" w:rsidRPr="00CB298B">
        <w:rPr>
          <w:bCs/>
          <w:color w:val="auto"/>
          <w:szCs w:val="36"/>
        </w:rPr>
        <w:t xml:space="preserve">Pani określiła/Pan określił? </w:t>
      </w:r>
      <w:r w:rsidRPr="00CB298B">
        <w:rPr>
          <w:bCs/>
          <w:color w:val="auto"/>
          <w:szCs w:val="36"/>
        </w:rPr>
        <w:t xml:space="preserve">Które z tych działań przyniosły zakładane efekty? Które nadal, Pani/Pana zdaniem, wymagają </w:t>
      </w:r>
      <w:r w:rsidR="004A6603" w:rsidRPr="00CB298B">
        <w:rPr>
          <w:bCs/>
          <w:color w:val="auto"/>
          <w:szCs w:val="36"/>
        </w:rPr>
        <w:t xml:space="preserve">pracy? Co jest </w:t>
      </w:r>
      <w:r w:rsidR="003D3249" w:rsidRPr="00CB298B">
        <w:rPr>
          <w:bCs/>
          <w:color w:val="auto"/>
          <w:szCs w:val="36"/>
        </w:rPr>
        <w:t xml:space="preserve">Pani/Panu </w:t>
      </w:r>
      <w:r w:rsidRPr="00CB298B">
        <w:rPr>
          <w:bCs/>
          <w:color w:val="auto"/>
          <w:szCs w:val="36"/>
        </w:rPr>
        <w:t xml:space="preserve">potrzebne, aby ta praca była efektywna? </w:t>
      </w:r>
    </w:p>
    <w:p w14:paraId="102EBA2E" w14:textId="7361DB05" w:rsidR="00D312E0" w:rsidRPr="00CB298B" w:rsidRDefault="00D312E0" w:rsidP="00057B6A">
      <w:pPr>
        <w:pStyle w:val="OREpunktor"/>
        <w:rPr>
          <w:bCs/>
          <w:color w:val="auto"/>
          <w:szCs w:val="36"/>
        </w:rPr>
      </w:pPr>
      <w:r w:rsidRPr="00CB298B">
        <w:rPr>
          <w:bCs/>
          <w:color w:val="auto"/>
          <w:szCs w:val="36"/>
        </w:rPr>
        <w:t xml:space="preserve">Czy </w:t>
      </w:r>
      <w:r w:rsidR="004A6603" w:rsidRPr="00CB298B">
        <w:rPr>
          <w:bCs/>
          <w:color w:val="auto"/>
          <w:szCs w:val="36"/>
        </w:rPr>
        <w:t xml:space="preserve">przedszkole </w:t>
      </w:r>
      <w:r w:rsidR="00F3657A" w:rsidRPr="00CB298B">
        <w:rPr>
          <w:bCs/>
          <w:color w:val="auto"/>
          <w:szCs w:val="36"/>
        </w:rPr>
        <w:t xml:space="preserve">dysponuje </w:t>
      </w:r>
      <w:r w:rsidRPr="00CB298B">
        <w:rPr>
          <w:bCs/>
          <w:color w:val="auto"/>
          <w:szCs w:val="36"/>
        </w:rPr>
        <w:t>wyni</w:t>
      </w:r>
      <w:r w:rsidR="00F3657A" w:rsidRPr="00CB298B">
        <w:rPr>
          <w:bCs/>
          <w:color w:val="auto"/>
          <w:szCs w:val="36"/>
        </w:rPr>
        <w:t>kami</w:t>
      </w:r>
      <w:r w:rsidR="004A6603" w:rsidRPr="00CB298B">
        <w:rPr>
          <w:bCs/>
          <w:color w:val="auto"/>
          <w:szCs w:val="36"/>
        </w:rPr>
        <w:t xml:space="preserve"> badań zewnętrznych</w:t>
      </w:r>
      <w:r w:rsidRPr="00CB298B">
        <w:rPr>
          <w:bCs/>
          <w:color w:val="auto"/>
          <w:szCs w:val="36"/>
        </w:rPr>
        <w:t xml:space="preserve"> (np. ewaluacj</w:t>
      </w:r>
      <w:r w:rsidR="00F3657A" w:rsidRPr="00CB298B">
        <w:rPr>
          <w:bCs/>
          <w:color w:val="auto"/>
          <w:szCs w:val="36"/>
        </w:rPr>
        <w:t>i</w:t>
      </w:r>
      <w:r w:rsidR="00560990" w:rsidRPr="00CB298B">
        <w:rPr>
          <w:bCs/>
          <w:color w:val="auto"/>
          <w:szCs w:val="36"/>
        </w:rPr>
        <w:t xml:space="preserve"> </w:t>
      </w:r>
      <w:r w:rsidRPr="00CB298B">
        <w:rPr>
          <w:bCs/>
          <w:color w:val="auto"/>
          <w:szCs w:val="36"/>
        </w:rPr>
        <w:t>z</w:t>
      </w:r>
      <w:r w:rsidRPr="00CB298B">
        <w:rPr>
          <w:bCs/>
          <w:color w:val="auto"/>
          <w:szCs w:val="36"/>
        </w:rPr>
        <w:t>e</w:t>
      </w:r>
      <w:r w:rsidRPr="00CB298B">
        <w:rPr>
          <w:bCs/>
          <w:color w:val="auto"/>
          <w:szCs w:val="36"/>
        </w:rPr>
        <w:t>wnętrzn</w:t>
      </w:r>
      <w:r w:rsidR="00F3657A" w:rsidRPr="00CB298B">
        <w:rPr>
          <w:bCs/>
          <w:color w:val="auto"/>
          <w:szCs w:val="36"/>
        </w:rPr>
        <w:t>ej</w:t>
      </w:r>
      <w:r w:rsidRPr="00CB298B">
        <w:rPr>
          <w:bCs/>
          <w:color w:val="auto"/>
          <w:szCs w:val="36"/>
        </w:rPr>
        <w:t>, monitorowani</w:t>
      </w:r>
      <w:r w:rsidR="00F3657A" w:rsidRPr="00CB298B">
        <w:rPr>
          <w:bCs/>
          <w:color w:val="auto"/>
          <w:szCs w:val="36"/>
        </w:rPr>
        <w:t>a</w:t>
      </w:r>
      <w:r w:rsidRPr="00CB298B">
        <w:rPr>
          <w:bCs/>
          <w:color w:val="auto"/>
          <w:szCs w:val="36"/>
        </w:rPr>
        <w:t xml:space="preserve"> przez KO realizacji podstawy programowej</w:t>
      </w:r>
      <w:r w:rsidR="00F3657A" w:rsidRPr="00CB298B">
        <w:rPr>
          <w:bCs/>
          <w:color w:val="auto"/>
          <w:szCs w:val="36"/>
        </w:rPr>
        <w:t xml:space="preserve"> i</w:t>
      </w:r>
      <w:r w:rsidRPr="00CB298B">
        <w:rPr>
          <w:bCs/>
          <w:color w:val="auto"/>
          <w:szCs w:val="36"/>
        </w:rPr>
        <w:t xml:space="preserve"> inn</w:t>
      </w:r>
      <w:r w:rsidR="00F3657A" w:rsidRPr="00CB298B">
        <w:rPr>
          <w:bCs/>
          <w:color w:val="auto"/>
          <w:szCs w:val="36"/>
        </w:rPr>
        <w:t>ych</w:t>
      </w:r>
      <w:r w:rsidR="00680576" w:rsidRPr="00CB298B">
        <w:rPr>
          <w:bCs/>
          <w:color w:val="auto"/>
          <w:szCs w:val="36"/>
        </w:rPr>
        <w:t>)</w:t>
      </w:r>
      <w:r w:rsidR="001D085B" w:rsidRPr="00CB298B">
        <w:rPr>
          <w:bCs/>
          <w:color w:val="auto"/>
          <w:szCs w:val="36"/>
        </w:rPr>
        <w:t>, w</w:t>
      </w:r>
      <w:r w:rsidR="00F3657A" w:rsidRPr="00CB298B">
        <w:rPr>
          <w:bCs/>
          <w:color w:val="auto"/>
          <w:szCs w:val="36"/>
        </w:rPr>
        <w:t> </w:t>
      </w:r>
      <w:r w:rsidR="001D085B" w:rsidRPr="00CB298B">
        <w:rPr>
          <w:bCs/>
          <w:color w:val="auto"/>
          <w:szCs w:val="36"/>
        </w:rPr>
        <w:t>których można znaleźć dane dotyczące działań nauczycieli na rzecz rozwijania</w:t>
      </w:r>
      <w:r w:rsidR="00F3657A" w:rsidRPr="00CB298B">
        <w:rPr>
          <w:bCs/>
          <w:color w:val="auto"/>
          <w:szCs w:val="36"/>
        </w:rPr>
        <w:t xml:space="preserve"> u dzieci</w:t>
      </w:r>
      <w:r w:rsidR="001D085B" w:rsidRPr="00CB298B">
        <w:rPr>
          <w:bCs/>
          <w:color w:val="auto"/>
          <w:szCs w:val="36"/>
        </w:rPr>
        <w:t xml:space="preserve"> kompetencji kluczowych</w:t>
      </w:r>
      <w:r w:rsidRPr="00CB298B">
        <w:rPr>
          <w:bCs/>
          <w:color w:val="auto"/>
          <w:szCs w:val="36"/>
        </w:rPr>
        <w:t xml:space="preserve">)? Jeśli tak, </w:t>
      </w:r>
      <w:r w:rsidR="00F3657A" w:rsidRPr="00CB298B">
        <w:rPr>
          <w:bCs/>
          <w:color w:val="auto"/>
          <w:szCs w:val="36"/>
        </w:rPr>
        <w:t xml:space="preserve">to </w:t>
      </w:r>
      <w:r w:rsidRPr="00CB298B">
        <w:rPr>
          <w:bCs/>
          <w:color w:val="auto"/>
          <w:szCs w:val="36"/>
        </w:rPr>
        <w:t>jakie były najważniejsze wnioski z</w:t>
      </w:r>
      <w:r w:rsidR="00F3657A" w:rsidRPr="00CB298B">
        <w:rPr>
          <w:bCs/>
          <w:color w:val="auto"/>
          <w:szCs w:val="36"/>
        </w:rPr>
        <w:t> </w:t>
      </w:r>
      <w:r w:rsidRPr="00CB298B">
        <w:rPr>
          <w:bCs/>
          <w:color w:val="auto"/>
          <w:szCs w:val="36"/>
        </w:rPr>
        <w:t>tych badań?</w:t>
      </w:r>
      <w:r w:rsidR="009B1445" w:rsidRPr="00CB298B">
        <w:rPr>
          <w:bCs/>
          <w:color w:val="auto"/>
          <w:szCs w:val="36"/>
        </w:rPr>
        <w:t xml:space="preserve"> </w:t>
      </w:r>
      <w:r w:rsidR="009F460D" w:rsidRPr="00CB298B">
        <w:rPr>
          <w:bCs/>
          <w:color w:val="auto"/>
          <w:szCs w:val="36"/>
        </w:rPr>
        <w:t xml:space="preserve">Co można </w:t>
      </w:r>
      <w:r w:rsidR="002E709F" w:rsidRPr="00CB298B">
        <w:rPr>
          <w:bCs/>
          <w:color w:val="auto"/>
          <w:szCs w:val="36"/>
        </w:rPr>
        <w:t xml:space="preserve">na ich podstawie można </w:t>
      </w:r>
      <w:r w:rsidR="009F460D" w:rsidRPr="00CB298B">
        <w:rPr>
          <w:bCs/>
          <w:color w:val="auto"/>
          <w:szCs w:val="36"/>
        </w:rPr>
        <w:t>stwierdzić na temat</w:t>
      </w:r>
      <w:r w:rsidR="002E709F" w:rsidRPr="00CB298B">
        <w:rPr>
          <w:bCs/>
          <w:color w:val="auto"/>
          <w:szCs w:val="36"/>
        </w:rPr>
        <w:t xml:space="preserve"> tworzenia warunków dla kształtowania </w:t>
      </w:r>
      <w:r w:rsidR="009554F4" w:rsidRPr="00CB298B">
        <w:rPr>
          <w:bCs/>
          <w:color w:val="auto"/>
          <w:szCs w:val="36"/>
        </w:rPr>
        <w:t xml:space="preserve">u dzieci </w:t>
      </w:r>
      <w:r w:rsidR="002E709F" w:rsidRPr="00CB298B">
        <w:rPr>
          <w:bCs/>
          <w:color w:val="auto"/>
          <w:szCs w:val="36"/>
        </w:rPr>
        <w:t xml:space="preserve">kompetencji kluczowych? Co </w:t>
      </w:r>
      <w:r w:rsidR="00680576" w:rsidRPr="00CB298B">
        <w:rPr>
          <w:bCs/>
          <w:color w:val="auto"/>
          <w:szCs w:val="36"/>
        </w:rPr>
        <w:t>należy zmienić</w:t>
      </w:r>
      <w:r w:rsidR="002E709F" w:rsidRPr="00CB298B">
        <w:rPr>
          <w:bCs/>
          <w:color w:val="auto"/>
          <w:szCs w:val="36"/>
        </w:rPr>
        <w:t>, by działać skuteczniej w</w:t>
      </w:r>
      <w:r w:rsidR="009F460D" w:rsidRPr="00CB298B">
        <w:rPr>
          <w:bCs/>
          <w:color w:val="auto"/>
          <w:szCs w:val="36"/>
        </w:rPr>
        <w:t xml:space="preserve"> tym</w:t>
      </w:r>
      <w:r w:rsidR="002E709F" w:rsidRPr="00CB298B">
        <w:rPr>
          <w:bCs/>
          <w:color w:val="auto"/>
          <w:szCs w:val="36"/>
        </w:rPr>
        <w:t xml:space="preserve"> obszarze? Co jest potrzebne, aby to zrealizować? Jakie kroki już przedsięwzięto? </w:t>
      </w:r>
      <w:r w:rsidRPr="00CB298B">
        <w:rPr>
          <w:bCs/>
          <w:color w:val="auto"/>
          <w:szCs w:val="36"/>
        </w:rPr>
        <w:t>N</w:t>
      </w:r>
      <w:r w:rsidR="004A6603" w:rsidRPr="00CB298B">
        <w:rPr>
          <w:bCs/>
          <w:color w:val="auto"/>
          <w:szCs w:val="36"/>
        </w:rPr>
        <w:t>a jakie działania przełoż</w:t>
      </w:r>
      <w:r w:rsidR="009F460D" w:rsidRPr="00CB298B">
        <w:rPr>
          <w:bCs/>
          <w:color w:val="auto"/>
          <w:szCs w:val="36"/>
        </w:rPr>
        <w:t>yła Pani/przełożył Pan</w:t>
      </w:r>
      <w:r w:rsidRPr="00CB298B">
        <w:rPr>
          <w:bCs/>
          <w:color w:val="auto"/>
          <w:szCs w:val="36"/>
        </w:rPr>
        <w:t xml:space="preserve"> </w:t>
      </w:r>
      <w:r w:rsidR="00A27FF9" w:rsidRPr="00CB298B">
        <w:rPr>
          <w:bCs/>
          <w:color w:val="auto"/>
          <w:szCs w:val="36"/>
        </w:rPr>
        <w:t xml:space="preserve">(rada pedagogiczna, nauczycielki) </w:t>
      </w:r>
      <w:r w:rsidRPr="00CB298B">
        <w:rPr>
          <w:bCs/>
          <w:color w:val="auto"/>
          <w:szCs w:val="36"/>
        </w:rPr>
        <w:t xml:space="preserve">wyniki i wnioski z tych badań? Jakie efekty </w:t>
      </w:r>
      <w:r w:rsidR="009F460D" w:rsidRPr="00CB298B">
        <w:rPr>
          <w:bCs/>
          <w:color w:val="auto"/>
          <w:szCs w:val="36"/>
        </w:rPr>
        <w:t>Pani założyła/Pan założył</w:t>
      </w:r>
      <w:r w:rsidRPr="00CB298B">
        <w:rPr>
          <w:bCs/>
          <w:color w:val="auto"/>
          <w:szCs w:val="36"/>
        </w:rPr>
        <w:t xml:space="preserve">? Które z tych działań przyniosły </w:t>
      </w:r>
      <w:r w:rsidR="009F460D" w:rsidRPr="00CB298B">
        <w:rPr>
          <w:bCs/>
          <w:color w:val="auto"/>
          <w:szCs w:val="36"/>
        </w:rPr>
        <w:t xml:space="preserve">założone </w:t>
      </w:r>
      <w:r w:rsidRPr="00CB298B">
        <w:rPr>
          <w:bCs/>
          <w:color w:val="auto"/>
          <w:szCs w:val="36"/>
        </w:rPr>
        <w:t>efekty</w:t>
      </w:r>
      <w:r w:rsidR="00D52A30" w:rsidRPr="00CB298B">
        <w:rPr>
          <w:bCs/>
          <w:color w:val="auto"/>
          <w:szCs w:val="36"/>
        </w:rPr>
        <w:t>? Które w</w:t>
      </w:r>
      <w:r w:rsidR="00D52A30" w:rsidRPr="00CB298B">
        <w:rPr>
          <w:bCs/>
          <w:color w:val="auto"/>
          <w:szCs w:val="36"/>
        </w:rPr>
        <w:t>y</w:t>
      </w:r>
      <w:r w:rsidR="00D52A30" w:rsidRPr="00CB298B">
        <w:rPr>
          <w:bCs/>
          <w:color w:val="auto"/>
          <w:szCs w:val="36"/>
        </w:rPr>
        <w:t>m</w:t>
      </w:r>
      <w:r w:rsidR="004A6603" w:rsidRPr="00CB298B">
        <w:rPr>
          <w:bCs/>
          <w:color w:val="auto"/>
          <w:szCs w:val="36"/>
        </w:rPr>
        <w:t xml:space="preserve">agają dalszej pracy? Co jest </w:t>
      </w:r>
      <w:r w:rsidR="009F460D" w:rsidRPr="00CB298B">
        <w:rPr>
          <w:bCs/>
          <w:color w:val="auto"/>
          <w:szCs w:val="36"/>
        </w:rPr>
        <w:t xml:space="preserve">Pani/Panu </w:t>
      </w:r>
      <w:r w:rsidR="00C53121" w:rsidRPr="00CB298B">
        <w:rPr>
          <w:bCs/>
          <w:color w:val="auto"/>
          <w:szCs w:val="36"/>
        </w:rPr>
        <w:t xml:space="preserve">(nauczycielkom) </w:t>
      </w:r>
      <w:r w:rsidR="00D52A30" w:rsidRPr="00CB298B">
        <w:rPr>
          <w:bCs/>
          <w:color w:val="auto"/>
          <w:szCs w:val="36"/>
        </w:rPr>
        <w:t xml:space="preserve">potrzebne, aby ta praca była </w:t>
      </w:r>
      <w:r w:rsidR="004A6603" w:rsidRPr="00CB298B">
        <w:rPr>
          <w:bCs/>
          <w:color w:val="auto"/>
          <w:szCs w:val="36"/>
        </w:rPr>
        <w:t xml:space="preserve">bardziej </w:t>
      </w:r>
      <w:r w:rsidR="00D52A30" w:rsidRPr="00CB298B">
        <w:rPr>
          <w:bCs/>
          <w:color w:val="auto"/>
          <w:szCs w:val="36"/>
        </w:rPr>
        <w:t xml:space="preserve">efektywna? </w:t>
      </w:r>
    </w:p>
    <w:p w14:paraId="3D3C5538" w14:textId="0C6DE5BA" w:rsidR="00D8384A" w:rsidRPr="00CB298B" w:rsidRDefault="00D8384A" w:rsidP="00057B6A">
      <w:pPr>
        <w:pStyle w:val="OREnormalny"/>
        <w:rPr>
          <w:color w:val="auto"/>
        </w:rPr>
      </w:pPr>
      <w:r w:rsidRPr="00CB298B">
        <w:rPr>
          <w:color w:val="auto"/>
        </w:rPr>
        <w:t>Może się zdarzyć, że podczas wywiadu z dyrektorem zarysuje się obszar rozwojowy</w:t>
      </w:r>
      <w:r w:rsidR="00560990" w:rsidRPr="00CB298B">
        <w:rPr>
          <w:color w:val="auto"/>
        </w:rPr>
        <w:t xml:space="preserve"> </w:t>
      </w:r>
      <w:r w:rsidRPr="00CB298B">
        <w:rPr>
          <w:color w:val="auto"/>
        </w:rPr>
        <w:t>d</w:t>
      </w:r>
      <w:r w:rsidRPr="00CB298B">
        <w:rPr>
          <w:color w:val="auto"/>
        </w:rPr>
        <w:t>o</w:t>
      </w:r>
      <w:r w:rsidRPr="00CB298B">
        <w:rPr>
          <w:color w:val="auto"/>
        </w:rPr>
        <w:t xml:space="preserve">tyczący rozwijania konkretnej kompetencji kluczowej </w:t>
      </w:r>
      <w:r w:rsidR="00CC1848" w:rsidRPr="00CB298B">
        <w:rPr>
          <w:color w:val="auto"/>
        </w:rPr>
        <w:t xml:space="preserve">u </w:t>
      </w:r>
      <w:r w:rsidRPr="00CB298B">
        <w:rPr>
          <w:color w:val="auto"/>
        </w:rPr>
        <w:t>dzieci.</w:t>
      </w:r>
      <w:r w:rsidR="009B1445" w:rsidRPr="00CB298B">
        <w:rPr>
          <w:color w:val="auto"/>
        </w:rPr>
        <w:t xml:space="preserve"> </w:t>
      </w:r>
      <w:r w:rsidRPr="00CB298B">
        <w:rPr>
          <w:color w:val="auto"/>
        </w:rPr>
        <w:t>Wówczas, zgodnie z op</w:t>
      </w:r>
      <w:r w:rsidRPr="00CB298B">
        <w:rPr>
          <w:color w:val="auto"/>
        </w:rPr>
        <w:t>i</w:t>
      </w:r>
      <w:r w:rsidRPr="00CB298B">
        <w:rPr>
          <w:color w:val="auto"/>
        </w:rPr>
        <w:t xml:space="preserve">saną wcześniej </w:t>
      </w:r>
      <w:r w:rsidRPr="00CB298B">
        <w:rPr>
          <w:b/>
          <w:color w:val="auto"/>
        </w:rPr>
        <w:t>sekwencją lejkową</w:t>
      </w:r>
      <w:r w:rsidRPr="00CB298B">
        <w:rPr>
          <w:color w:val="auto"/>
        </w:rPr>
        <w:t xml:space="preserve">, osoba prowadząca wywiad może przejść od ogółu do szczegółu. Jeśli </w:t>
      </w:r>
      <w:r w:rsidR="00CC1848" w:rsidRPr="00CB298B">
        <w:rPr>
          <w:color w:val="auto"/>
        </w:rPr>
        <w:t xml:space="preserve">jest </w:t>
      </w:r>
      <w:r w:rsidRPr="00CB298B">
        <w:rPr>
          <w:color w:val="auto"/>
        </w:rPr>
        <w:t xml:space="preserve">to </w:t>
      </w:r>
      <w:r w:rsidRPr="00CB298B">
        <w:rPr>
          <w:b/>
          <w:color w:val="auto"/>
        </w:rPr>
        <w:t>np. kompetencja uczenia się dzieci</w:t>
      </w:r>
      <w:r w:rsidRPr="00CB298B">
        <w:rPr>
          <w:color w:val="auto"/>
        </w:rPr>
        <w:t xml:space="preserve">, pytania mogą dotyczyć węższych aspektów, np. </w:t>
      </w:r>
    </w:p>
    <w:p w14:paraId="42F28815" w14:textId="1014F4DD" w:rsidR="00587953" w:rsidRPr="00CB298B" w:rsidRDefault="00587953" w:rsidP="00057B6A">
      <w:pPr>
        <w:pStyle w:val="OREpunktor"/>
        <w:rPr>
          <w:color w:val="auto"/>
        </w:rPr>
      </w:pPr>
      <w:r w:rsidRPr="00CB298B">
        <w:rPr>
          <w:color w:val="auto"/>
        </w:rPr>
        <w:t xml:space="preserve"> Czy nauczyciele i specjaliści zatrudnieni w przedszkolu diagnozują style uczenia się dzieci? Jeśli tak – w jaki sposób to robią? Jeśli nie – jaka jest, </w:t>
      </w:r>
      <w:r w:rsidR="00CF16E0" w:rsidRPr="00CB298B">
        <w:rPr>
          <w:color w:val="auto"/>
        </w:rPr>
        <w:t>Pani</w:t>
      </w:r>
      <w:r w:rsidR="00D8384A" w:rsidRPr="00CB298B">
        <w:rPr>
          <w:color w:val="auto"/>
        </w:rPr>
        <w:t>/Pan</w:t>
      </w:r>
      <w:r w:rsidR="00CF16E0" w:rsidRPr="00CB298B">
        <w:rPr>
          <w:color w:val="auto"/>
        </w:rPr>
        <w:t>a</w:t>
      </w:r>
      <w:r w:rsidR="00560990" w:rsidRPr="00CB298B">
        <w:rPr>
          <w:b/>
          <w:color w:val="auto"/>
        </w:rPr>
        <w:t xml:space="preserve"> </w:t>
      </w:r>
      <w:r w:rsidRPr="00CB298B">
        <w:rPr>
          <w:color w:val="auto"/>
        </w:rPr>
        <w:t>zd</w:t>
      </w:r>
      <w:r w:rsidRPr="00CB298B">
        <w:rPr>
          <w:color w:val="auto"/>
        </w:rPr>
        <w:t>a</w:t>
      </w:r>
      <w:r w:rsidRPr="00CB298B">
        <w:rPr>
          <w:color w:val="auto"/>
        </w:rPr>
        <w:t xml:space="preserve">niem, przyczyna tego stanu? </w:t>
      </w:r>
    </w:p>
    <w:p w14:paraId="6D5B70FB" w14:textId="005F8233" w:rsidR="00587953" w:rsidRPr="00CB298B" w:rsidRDefault="00587953" w:rsidP="00057B6A">
      <w:pPr>
        <w:pStyle w:val="OREpunktor"/>
        <w:rPr>
          <w:color w:val="auto"/>
        </w:rPr>
      </w:pPr>
      <w:r w:rsidRPr="00CB298B">
        <w:rPr>
          <w:color w:val="auto"/>
        </w:rPr>
        <w:t xml:space="preserve">Co sądzi Pani/Pan o wiedzy </w:t>
      </w:r>
      <w:r w:rsidR="00D8384A" w:rsidRPr="00CB298B">
        <w:rPr>
          <w:color w:val="auto"/>
        </w:rPr>
        <w:t>nauczycieli</w:t>
      </w:r>
      <w:r w:rsidRPr="00CB298B">
        <w:rPr>
          <w:color w:val="auto"/>
        </w:rPr>
        <w:t xml:space="preserve"> i specjalistów w zakresie sposobów</w:t>
      </w:r>
      <w:r w:rsidR="00560990" w:rsidRPr="00CB298B">
        <w:rPr>
          <w:color w:val="auto"/>
        </w:rPr>
        <w:t xml:space="preserve"> </w:t>
      </w:r>
      <w:r w:rsidRPr="00CB298B">
        <w:rPr>
          <w:color w:val="auto"/>
        </w:rPr>
        <w:t>di</w:t>
      </w:r>
      <w:r w:rsidRPr="00CB298B">
        <w:rPr>
          <w:color w:val="auto"/>
        </w:rPr>
        <w:t>a</w:t>
      </w:r>
      <w:r w:rsidRPr="00CB298B">
        <w:rPr>
          <w:color w:val="auto"/>
        </w:rPr>
        <w:t>gnozowania stylów uczenia się dzieci?</w:t>
      </w:r>
    </w:p>
    <w:p w14:paraId="4C4481F4" w14:textId="7615FCA8" w:rsidR="00DD65DC" w:rsidRPr="00CB298B" w:rsidRDefault="00DD65DC" w:rsidP="00057B6A">
      <w:pPr>
        <w:pStyle w:val="OREpunktor"/>
        <w:rPr>
          <w:color w:val="auto"/>
        </w:rPr>
      </w:pPr>
      <w:r w:rsidRPr="00CB298B">
        <w:rPr>
          <w:color w:val="auto"/>
        </w:rPr>
        <w:t>Jak nauczyciele i specjaliści, którzy diagnozują style uczenia się dzieci, wykorz</w:t>
      </w:r>
      <w:r w:rsidRPr="00CB298B">
        <w:rPr>
          <w:color w:val="auto"/>
        </w:rPr>
        <w:t>y</w:t>
      </w:r>
      <w:r w:rsidRPr="00CB298B">
        <w:rPr>
          <w:color w:val="auto"/>
        </w:rPr>
        <w:t xml:space="preserve">stują </w:t>
      </w:r>
      <w:r w:rsidR="00A13DE6" w:rsidRPr="00CB298B">
        <w:rPr>
          <w:color w:val="auto"/>
        </w:rPr>
        <w:t>uzyskaną</w:t>
      </w:r>
      <w:r w:rsidR="009B1445" w:rsidRPr="00CB298B">
        <w:rPr>
          <w:b/>
          <w:color w:val="auto"/>
        </w:rPr>
        <w:t xml:space="preserve"> </w:t>
      </w:r>
      <w:r w:rsidRPr="00CB298B">
        <w:rPr>
          <w:color w:val="auto"/>
        </w:rPr>
        <w:t xml:space="preserve">wiedzę w codziennej pracy z nimi? Co świadczy, </w:t>
      </w:r>
      <w:r w:rsidR="00CF16E0" w:rsidRPr="00CB298B">
        <w:rPr>
          <w:color w:val="auto"/>
        </w:rPr>
        <w:t>Pani</w:t>
      </w:r>
      <w:r w:rsidRPr="00CB298B">
        <w:rPr>
          <w:color w:val="auto"/>
        </w:rPr>
        <w:t>/</w:t>
      </w:r>
      <w:r w:rsidR="00CF16E0" w:rsidRPr="00CB298B">
        <w:rPr>
          <w:color w:val="auto"/>
        </w:rPr>
        <w:t xml:space="preserve">Pana </w:t>
      </w:r>
      <w:r w:rsidRPr="00CB298B">
        <w:rPr>
          <w:color w:val="auto"/>
        </w:rPr>
        <w:t>zd</w:t>
      </w:r>
      <w:r w:rsidRPr="00CB298B">
        <w:rPr>
          <w:color w:val="auto"/>
        </w:rPr>
        <w:t>a</w:t>
      </w:r>
      <w:r w:rsidRPr="00CB298B">
        <w:rPr>
          <w:color w:val="auto"/>
        </w:rPr>
        <w:t xml:space="preserve">niem, o tym, że wykorzystują </w:t>
      </w:r>
      <w:r w:rsidR="00CF16E0" w:rsidRPr="00CB298B">
        <w:rPr>
          <w:color w:val="auto"/>
        </w:rPr>
        <w:t xml:space="preserve">oni </w:t>
      </w:r>
      <w:r w:rsidRPr="00CB298B">
        <w:rPr>
          <w:color w:val="auto"/>
        </w:rPr>
        <w:t>wyniki diagnozy stylów uczenia się dzieci</w:t>
      </w:r>
      <w:r w:rsidR="00CF16E0" w:rsidRPr="00CB298B">
        <w:rPr>
          <w:color w:val="auto"/>
        </w:rPr>
        <w:t>, a co</w:t>
      </w:r>
      <w:r w:rsidRPr="00CB298B">
        <w:rPr>
          <w:color w:val="auto"/>
        </w:rPr>
        <w:t xml:space="preserve"> o</w:t>
      </w:r>
      <w:r w:rsidR="00CF16E0" w:rsidRPr="00CB298B">
        <w:rPr>
          <w:color w:val="auto"/>
        </w:rPr>
        <w:t> </w:t>
      </w:r>
      <w:r w:rsidRPr="00CB298B">
        <w:rPr>
          <w:color w:val="auto"/>
        </w:rPr>
        <w:t xml:space="preserve">tym, że </w:t>
      </w:r>
      <w:r w:rsidR="00CF16E0" w:rsidRPr="00CB298B">
        <w:rPr>
          <w:color w:val="auto"/>
        </w:rPr>
        <w:t>nie wykorzystują tych wyników</w:t>
      </w:r>
      <w:r w:rsidRPr="00CB298B">
        <w:rPr>
          <w:color w:val="auto"/>
        </w:rPr>
        <w:t xml:space="preserve">? </w:t>
      </w:r>
    </w:p>
    <w:p w14:paraId="680A47D7" w14:textId="40A0FD6D" w:rsidR="00587953" w:rsidRPr="00CB298B" w:rsidRDefault="00587953" w:rsidP="00057B6A">
      <w:pPr>
        <w:pStyle w:val="OREpunktor"/>
        <w:rPr>
          <w:color w:val="auto"/>
        </w:rPr>
      </w:pPr>
      <w:r w:rsidRPr="00CB298B">
        <w:rPr>
          <w:color w:val="auto"/>
        </w:rPr>
        <w:lastRenderedPageBreak/>
        <w:t>Jak ocenia Pani/Pan</w:t>
      </w:r>
      <w:r w:rsidR="009B1445" w:rsidRPr="00CB298B">
        <w:rPr>
          <w:b/>
          <w:color w:val="auto"/>
        </w:rPr>
        <w:t xml:space="preserve"> </w:t>
      </w:r>
      <w:r w:rsidRPr="00CB298B">
        <w:rPr>
          <w:color w:val="auto"/>
        </w:rPr>
        <w:t>wiedzę nauczycielek na temat sposobów motywowania</w:t>
      </w:r>
      <w:r w:rsidR="00C04F4A" w:rsidRPr="00CB298B">
        <w:rPr>
          <w:color w:val="auto"/>
        </w:rPr>
        <w:t xml:space="preserve"> </w:t>
      </w:r>
      <w:r w:rsidRPr="00CB298B">
        <w:rPr>
          <w:color w:val="auto"/>
        </w:rPr>
        <w:t>dzi</w:t>
      </w:r>
      <w:r w:rsidRPr="00CB298B">
        <w:rPr>
          <w:color w:val="auto"/>
        </w:rPr>
        <w:t>e</w:t>
      </w:r>
      <w:r w:rsidRPr="00CB298B">
        <w:rPr>
          <w:color w:val="auto"/>
        </w:rPr>
        <w:t>ci do uczenia się? Ilu nauczycieli</w:t>
      </w:r>
      <w:r w:rsidR="00CF16E0" w:rsidRPr="00CB298B">
        <w:rPr>
          <w:color w:val="auto"/>
        </w:rPr>
        <w:t>,</w:t>
      </w:r>
      <w:r w:rsidRPr="00CB298B">
        <w:rPr>
          <w:color w:val="auto"/>
        </w:rPr>
        <w:t xml:space="preserve"> Pani/Pana zdaniem</w:t>
      </w:r>
      <w:r w:rsidR="00CF16E0" w:rsidRPr="00CB298B">
        <w:rPr>
          <w:color w:val="auto"/>
        </w:rPr>
        <w:t>,</w:t>
      </w:r>
      <w:r w:rsidRPr="00CB298B">
        <w:rPr>
          <w:color w:val="auto"/>
        </w:rPr>
        <w:t xml:space="preserve"> ma dostateczną wiedzę w</w:t>
      </w:r>
      <w:r w:rsidR="00CF16E0" w:rsidRPr="00CB298B">
        <w:rPr>
          <w:color w:val="auto"/>
        </w:rPr>
        <w:t> </w:t>
      </w:r>
      <w:r w:rsidRPr="00CB298B">
        <w:rPr>
          <w:color w:val="auto"/>
        </w:rPr>
        <w:t>tym zakresie,</w:t>
      </w:r>
      <w:r w:rsidR="00D8384A" w:rsidRPr="00CB298B">
        <w:rPr>
          <w:color w:val="auto"/>
        </w:rPr>
        <w:t xml:space="preserve"> a ilu powinno te wiedzę</w:t>
      </w:r>
      <w:r w:rsidRPr="00CB298B">
        <w:rPr>
          <w:color w:val="auto"/>
        </w:rPr>
        <w:t xml:space="preserve"> poszerzyć? </w:t>
      </w:r>
    </w:p>
    <w:p w14:paraId="3D31ECEE" w14:textId="23B3AB73" w:rsidR="00DD65DC" w:rsidRPr="00CB298B" w:rsidRDefault="00DD65DC" w:rsidP="00057B6A">
      <w:pPr>
        <w:pStyle w:val="OREpunktor"/>
        <w:rPr>
          <w:color w:val="auto"/>
        </w:rPr>
      </w:pPr>
      <w:r w:rsidRPr="00CB298B">
        <w:rPr>
          <w:color w:val="auto"/>
        </w:rPr>
        <w:t>Jakie metody wykorzystują nauczyciele na obserwowanych przez Panią/Pana</w:t>
      </w:r>
      <w:r w:rsidR="00C04F4A" w:rsidRPr="00CB298B">
        <w:rPr>
          <w:color w:val="auto"/>
        </w:rPr>
        <w:t xml:space="preserve"> </w:t>
      </w:r>
      <w:r w:rsidRPr="00CB298B">
        <w:rPr>
          <w:color w:val="auto"/>
        </w:rPr>
        <w:t>z</w:t>
      </w:r>
      <w:r w:rsidRPr="00CB298B">
        <w:rPr>
          <w:color w:val="auto"/>
        </w:rPr>
        <w:t>a</w:t>
      </w:r>
      <w:r w:rsidRPr="00CB298B">
        <w:rPr>
          <w:color w:val="auto"/>
        </w:rPr>
        <w:t>jęciach? Które z tych metod służą w największym stopniu doskonaleniu umieję</w:t>
      </w:r>
      <w:r w:rsidRPr="00CB298B">
        <w:rPr>
          <w:color w:val="auto"/>
        </w:rPr>
        <w:t>t</w:t>
      </w:r>
      <w:r w:rsidRPr="00CB298B">
        <w:rPr>
          <w:color w:val="auto"/>
        </w:rPr>
        <w:t>ności uczenia się dzieci? Jak często obserwuje Pan</w:t>
      </w:r>
      <w:r w:rsidR="00CF16E0" w:rsidRPr="00CB298B">
        <w:rPr>
          <w:color w:val="auto"/>
        </w:rPr>
        <w:t>i</w:t>
      </w:r>
      <w:r w:rsidRPr="00CB298B">
        <w:rPr>
          <w:color w:val="auto"/>
        </w:rPr>
        <w:t>/Pan</w:t>
      </w:r>
      <w:r w:rsidR="00CF16E0" w:rsidRPr="00CB298B">
        <w:rPr>
          <w:color w:val="auto"/>
        </w:rPr>
        <w:t>a</w:t>
      </w:r>
      <w:r w:rsidRPr="00CB298B">
        <w:rPr>
          <w:color w:val="auto"/>
        </w:rPr>
        <w:t xml:space="preserve"> stosowanie tych metod w pracy z dziećmi? Ilu nauczycieli robi to często, a ilu – sporadycznie? </w:t>
      </w:r>
    </w:p>
    <w:p w14:paraId="66A1A6B7" w14:textId="2AF6CF23" w:rsidR="00DD65DC" w:rsidRPr="00CB298B" w:rsidRDefault="00DD65DC" w:rsidP="00057B6A">
      <w:pPr>
        <w:pStyle w:val="OREpunktor"/>
        <w:rPr>
          <w:color w:val="auto"/>
        </w:rPr>
      </w:pPr>
      <w:r w:rsidRPr="00CB298B">
        <w:rPr>
          <w:color w:val="auto"/>
        </w:rPr>
        <w:t xml:space="preserve">Jak ocenia Pani/Pan umiejętności </w:t>
      </w:r>
      <w:r w:rsidR="00CF16E0" w:rsidRPr="00CB298B">
        <w:rPr>
          <w:color w:val="auto"/>
        </w:rPr>
        <w:t>nauczycieli dotyczące</w:t>
      </w:r>
      <w:r w:rsidRPr="00CB298B">
        <w:rPr>
          <w:color w:val="auto"/>
        </w:rPr>
        <w:t xml:space="preserve"> stosowania innowacy</w:t>
      </w:r>
      <w:r w:rsidRPr="00CB298B">
        <w:rPr>
          <w:color w:val="auto"/>
        </w:rPr>
        <w:t>j</w:t>
      </w:r>
      <w:r w:rsidRPr="00CB298B">
        <w:rPr>
          <w:color w:val="auto"/>
        </w:rPr>
        <w:t>nych metod pracy z dziećmi? Jakie to metody?</w:t>
      </w:r>
      <w:r w:rsidR="00CF16E0" w:rsidRPr="00CB298B">
        <w:rPr>
          <w:rStyle w:val="Odwoanieprzypisudolnego"/>
          <w:color w:val="auto"/>
        </w:rPr>
        <w:footnoteReference w:id="33"/>
      </w:r>
      <w:r w:rsidRPr="00CB298B">
        <w:rPr>
          <w:color w:val="auto"/>
        </w:rPr>
        <w:t xml:space="preserve"> </w:t>
      </w:r>
    </w:p>
    <w:p w14:paraId="62859C43" w14:textId="59752D95" w:rsidR="00DD65DC" w:rsidRPr="00CB298B" w:rsidRDefault="00DD65DC" w:rsidP="00057B6A">
      <w:pPr>
        <w:pStyle w:val="OREpunktor"/>
        <w:rPr>
          <w:color w:val="auto"/>
        </w:rPr>
      </w:pPr>
      <w:r w:rsidRPr="00CB298B">
        <w:rPr>
          <w:color w:val="auto"/>
        </w:rPr>
        <w:t xml:space="preserve">Czy są w przedszkolu dobre praktyki </w:t>
      </w:r>
      <w:r w:rsidR="00CF16E0" w:rsidRPr="00CB298B">
        <w:rPr>
          <w:color w:val="auto"/>
        </w:rPr>
        <w:t>z tym związane</w:t>
      </w:r>
      <w:r w:rsidRPr="00CB298B">
        <w:rPr>
          <w:color w:val="auto"/>
        </w:rPr>
        <w:t xml:space="preserve">? Jakie? </w:t>
      </w:r>
    </w:p>
    <w:p w14:paraId="3AC891C1" w14:textId="7F628BFC" w:rsidR="00DD65DC" w:rsidRPr="00CB298B" w:rsidRDefault="00DD65DC" w:rsidP="00057B6A">
      <w:pPr>
        <w:pStyle w:val="OREpunktor"/>
        <w:rPr>
          <w:color w:val="auto"/>
        </w:rPr>
      </w:pPr>
      <w:r w:rsidRPr="00CB298B">
        <w:rPr>
          <w:color w:val="auto"/>
        </w:rPr>
        <w:t xml:space="preserve">W jaki sposób </w:t>
      </w:r>
      <w:r w:rsidR="00CF16E0" w:rsidRPr="00CB298B">
        <w:rPr>
          <w:color w:val="auto"/>
        </w:rPr>
        <w:t xml:space="preserve">nauczyciele </w:t>
      </w:r>
      <w:r w:rsidRPr="00CB298B">
        <w:rPr>
          <w:color w:val="auto"/>
        </w:rPr>
        <w:t>motywują dzieci do uczenia się?</w:t>
      </w:r>
    </w:p>
    <w:p w14:paraId="6FE890C1" w14:textId="54C073F5" w:rsidR="00DD65DC" w:rsidRPr="00CB298B" w:rsidRDefault="00DD65DC" w:rsidP="00057B6A">
      <w:pPr>
        <w:pStyle w:val="OREpunktor"/>
        <w:rPr>
          <w:color w:val="auto"/>
        </w:rPr>
      </w:pPr>
      <w:r w:rsidRPr="00CB298B">
        <w:rPr>
          <w:color w:val="auto"/>
        </w:rPr>
        <w:t>Czy</w:t>
      </w:r>
      <w:r w:rsidR="00D83AD0" w:rsidRPr="00CB298B">
        <w:rPr>
          <w:color w:val="auto"/>
        </w:rPr>
        <w:t>,</w:t>
      </w:r>
      <w:r w:rsidRPr="00CB298B">
        <w:rPr>
          <w:color w:val="auto"/>
        </w:rPr>
        <w:t xml:space="preserve"> Pani/Pana zdaniem</w:t>
      </w:r>
      <w:r w:rsidR="00D83AD0" w:rsidRPr="00CB298B">
        <w:rPr>
          <w:color w:val="auto"/>
        </w:rPr>
        <w:t>,</w:t>
      </w:r>
      <w:r w:rsidRPr="00CB298B">
        <w:rPr>
          <w:color w:val="auto"/>
        </w:rPr>
        <w:t xml:space="preserve"> nauczyciele i specjaliści są gotowi do doskonalenia się w</w:t>
      </w:r>
      <w:r w:rsidR="00CF16E0" w:rsidRPr="00CB298B">
        <w:rPr>
          <w:color w:val="auto"/>
        </w:rPr>
        <w:t> </w:t>
      </w:r>
      <w:r w:rsidRPr="00CB298B">
        <w:rPr>
          <w:color w:val="auto"/>
        </w:rPr>
        <w:t xml:space="preserve">zakresie najnowszych metod i form pracy z dziećmi? </w:t>
      </w:r>
      <w:r w:rsidR="00CF16E0" w:rsidRPr="00CB298B">
        <w:rPr>
          <w:color w:val="auto"/>
        </w:rPr>
        <w:t>J</w:t>
      </w:r>
      <w:r w:rsidRPr="00CB298B">
        <w:rPr>
          <w:color w:val="auto"/>
        </w:rPr>
        <w:t xml:space="preserve">eśli nie wszyscy, to </w:t>
      </w:r>
      <w:r w:rsidR="00C04F4A" w:rsidRPr="00CB298B">
        <w:rPr>
          <w:color w:val="auto"/>
        </w:rPr>
        <w:t xml:space="preserve">w jaki sposób </w:t>
      </w:r>
      <w:r w:rsidRPr="00CB298B">
        <w:rPr>
          <w:color w:val="auto"/>
        </w:rPr>
        <w:t>można ich do tego zachęcić? Co im zaproponować w procesie wspom</w:t>
      </w:r>
      <w:r w:rsidRPr="00CB298B">
        <w:rPr>
          <w:color w:val="auto"/>
        </w:rPr>
        <w:t>a</w:t>
      </w:r>
      <w:r w:rsidRPr="00CB298B">
        <w:rPr>
          <w:color w:val="auto"/>
        </w:rPr>
        <w:t xml:space="preserve">gania? </w:t>
      </w:r>
    </w:p>
    <w:p w14:paraId="48063100" w14:textId="762D6AB9" w:rsidR="00DD65DC" w:rsidRPr="00CB298B" w:rsidRDefault="00DD65DC" w:rsidP="00057B6A">
      <w:pPr>
        <w:pStyle w:val="OREpunktor"/>
        <w:rPr>
          <w:color w:val="auto"/>
        </w:rPr>
      </w:pPr>
      <w:r w:rsidRPr="00CB298B">
        <w:rPr>
          <w:color w:val="auto"/>
        </w:rPr>
        <w:t>Jakie postawy wobec innowacji występują najczęściej, a jakie najrzadziej w</w:t>
      </w:r>
      <w:r w:rsidR="00DC2216" w:rsidRPr="00CB298B">
        <w:rPr>
          <w:color w:val="auto"/>
        </w:rPr>
        <w:t> </w:t>
      </w:r>
      <w:r w:rsidRPr="00CB298B">
        <w:rPr>
          <w:color w:val="auto"/>
        </w:rPr>
        <w:t>zespole nauczycieli?</w:t>
      </w:r>
    </w:p>
    <w:p w14:paraId="6B25634F" w14:textId="5789B4CC" w:rsidR="0041399D" w:rsidRPr="00CB298B" w:rsidRDefault="00057B6A" w:rsidP="00057B6A">
      <w:pPr>
        <w:pStyle w:val="ORE4Naglowek"/>
        <w:rPr>
          <w:color w:val="auto"/>
        </w:rPr>
      </w:pPr>
      <w:bookmarkStart w:id="23" w:name="_Toc496059911"/>
      <w:r w:rsidRPr="00CB298B">
        <w:rPr>
          <w:color w:val="auto"/>
        </w:rPr>
        <w:t xml:space="preserve">1.3.2. </w:t>
      </w:r>
      <w:r w:rsidR="00426A98" w:rsidRPr="00CB298B">
        <w:rPr>
          <w:color w:val="auto"/>
        </w:rPr>
        <w:t>P</w:t>
      </w:r>
      <w:r w:rsidR="00045DB5" w:rsidRPr="00CB298B">
        <w:rPr>
          <w:color w:val="auto"/>
        </w:rPr>
        <w:t>rzykładowe p</w:t>
      </w:r>
      <w:r w:rsidR="00426A98" w:rsidRPr="00CB298B">
        <w:rPr>
          <w:color w:val="auto"/>
        </w:rPr>
        <w:t>ytania do wywiadu grupowego z zespołem nauczycieli</w:t>
      </w:r>
      <w:bookmarkStart w:id="24" w:name="_Toc474174083"/>
      <w:bookmarkEnd w:id="22"/>
      <w:bookmarkEnd w:id="23"/>
    </w:p>
    <w:p w14:paraId="5D1FB748" w14:textId="5B0FC106" w:rsidR="00B01446" w:rsidRPr="00CB298B" w:rsidRDefault="00D83AD0" w:rsidP="00057B6A">
      <w:pPr>
        <w:pStyle w:val="OREnormalny"/>
        <w:rPr>
          <w:color w:val="auto"/>
        </w:rPr>
      </w:pPr>
      <w:r w:rsidRPr="00CB298B">
        <w:rPr>
          <w:color w:val="auto"/>
        </w:rPr>
        <w:t>W celu uzyskania</w:t>
      </w:r>
      <w:r w:rsidR="00B01446" w:rsidRPr="00CB298B">
        <w:rPr>
          <w:color w:val="auto"/>
        </w:rPr>
        <w:t xml:space="preserve"> </w:t>
      </w:r>
      <w:r w:rsidRPr="00CB298B">
        <w:rPr>
          <w:color w:val="auto"/>
        </w:rPr>
        <w:t>komplementarnych danych</w:t>
      </w:r>
      <w:r w:rsidR="00B01446" w:rsidRPr="00CB298B">
        <w:rPr>
          <w:color w:val="auto"/>
        </w:rPr>
        <w:t xml:space="preserve"> pytania do wywiadu grupowego z</w:t>
      </w:r>
      <w:r w:rsidR="002C7A03" w:rsidRPr="00CB298B">
        <w:rPr>
          <w:color w:val="auto"/>
        </w:rPr>
        <w:t> </w:t>
      </w:r>
      <w:r w:rsidR="00B01446" w:rsidRPr="00CB298B">
        <w:rPr>
          <w:color w:val="auto"/>
        </w:rPr>
        <w:t xml:space="preserve">zespołem nauczycieli </w:t>
      </w:r>
      <w:r w:rsidR="0041399D" w:rsidRPr="00CB298B">
        <w:rPr>
          <w:color w:val="auto"/>
        </w:rPr>
        <w:t>zostały</w:t>
      </w:r>
      <w:r w:rsidR="00B01446" w:rsidRPr="00CB298B">
        <w:rPr>
          <w:color w:val="auto"/>
        </w:rPr>
        <w:t xml:space="preserve"> opracowane </w:t>
      </w:r>
      <w:r w:rsidRPr="00CB298B">
        <w:rPr>
          <w:color w:val="auto"/>
        </w:rPr>
        <w:t xml:space="preserve">w sposób </w:t>
      </w:r>
      <w:r w:rsidR="002C7A03" w:rsidRPr="00CB298B">
        <w:rPr>
          <w:color w:val="auto"/>
        </w:rPr>
        <w:t xml:space="preserve">analogiczny do </w:t>
      </w:r>
      <w:r w:rsidR="00B01446" w:rsidRPr="00CB298B">
        <w:rPr>
          <w:color w:val="auto"/>
        </w:rPr>
        <w:t>wywiadu z dyre</w:t>
      </w:r>
      <w:r w:rsidR="00B01446" w:rsidRPr="00CB298B">
        <w:rPr>
          <w:color w:val="auto"/>
        </w:rPr>
        <w:t>k</w:t>
      </w:r>
      <w:r w:rsidR="00B01446" w:rsidRPr="00CB298B">
        <w:rPr>
          <w:color w:val="auto"/>
        </w:rPr>
        <w:t>torem</w:t>
      </w:r>
      <w:r w:rsidR="002C7A03" w:rsidRPr="00CB298B">
        <w:rPr>
          <w:color w:val="auto"/>
        </w:rPr>
        <w:t xml:space="preserve"> –</w:t>
      </w:r>
      <w:r w:rsidR="0085540E" w:rsidRPr="00CB298B">
        <w:rPr>
          <w:color w:val="auto"/>
        </w:rPr>
        <w:t xml:space="preserve"> z podziałem na pytania ogólne (dotyczące rozwijania wszystkich kompetencji kluczowych) i zawężające zakres wywiadu do przykładowej kompetencji kluczowej (umiejętność uczenia się dzieci). </w:t>
      </w:r>
    </w:p>
    <w:p w14:paraId="31EE84D3" w14:textId="21F77669" w:rsidR="006223DB" w:rsidRPr="00CB298B" w:rsidRDefault="006223DB" w:rsidP="00057B6A">
      <w:pPr>
        <w:pStyle w:val="OREpunktor"/>
        <w:rPr>
          <w:color w:val="auto"/>
        </w:rPr>
      </w:pPr>
      <w:r w:rsidRPr="00CB298B">
        <w:rPr>
          <w:color w:val="auto"/>
        </w:rPr>
        <w:t>Które z kompetencji kluczowych zdefiniowanych przez Parlament Europejski i</w:t>
      </w:r>
      <w:r w:rsidR="00A36EEE" w:rsidRPr="00CB298B">
        <w:rPr>
          <w:color w:val="auto"/>
        </w:rPr>
        <w:t> </w:t>
      </w:r>
      <w:r w:rsidRPr="00CB298B">
        <w:rPr>
          <w:color w:val="auto"/>
        </w:rPr>
        <w:t>Radę są szczególnie ważne w koncepcji pracy Państwa przedszkola?</w:t>
      </w:r>
      <w:r w:rsidR="00A36EEE" w:rsidRPr="00CB298B">
        <w:rPr>
          <w:rStyle w:val="Odwoanieprzypisudolnego"/>
          <w:color w:val="auto"/>
        </w:rPr>
        <w:footnoteReference w:id="34"/>
      </w:r>
    </w:p>
    <w:p w14:paraId="5C9556D4" w14:textId="2D866B85" w:rsidR="006223DB" w:rsidRPr="00CB298B" w:rsidRDefault="006223DB" w:rsidP="00057B6A">
      <w:pPr>
        <w:pStyle w:val="OREpunktor"/>
        <w:rPr>
          <w:color w:val="auto"/>
        </w:rPr>
      </w:pPr>
      <w:r w:rsidRPr="00CB298B">
        <w:rPr>
          <w:color w:val="auto"/>
        </w:rPr>
        <w:t>Które z kompetencji kluczowych są, Państwa</w:t>
      </w:r>
      <w:r w:rsidR="00C66E26" w:rsidRPr="00CB298B">
        <w:rPr>
          <w:color w:val="auto"/>
        </w:rPr>
        <w:t xml:space="preserve"> zdaniem</w:t>
      </w:r>
      <w:r w:rsidRPr="00CB298B">
        <w:rPr>
          <w:color w:val="auto"/>
        </w:rPr>
        <w:t>, wyraźnie wpisane w nową podstawę programową wychowania przedszkolnego? Którym kompetencjom kl</w:t>
      </w:r>
      <w:r w:rsidRPr="00CB298B">
        <w:rPr>
          <w:color w:val="auto"/>
        </w:rPr>
        <w:t>u</w:t>
      </w:r>
      <w:r w:rsidRPr="00CB298B">
        <w:rPr>
          <w:color w:val="auto"/>
        </w:rPr>
        <w:t>czowym autorzy podstawy programowej poświęcają mniej uwagi? Na jakiej po</w:t>
      </w:r>
      <w:r w:rsidRPr="00CB298B">
        <w:rPr>
          <w:color w:val="auto"/>
        </w:rPr>
        <w:t>d</w:t>
      </w:r>
      <w:r w:rsidRPr="00CB298B">
        <w:rPr>
          <w:color w:val="auto"/>
        </w:rPr>
        <w:t xml:space="preserve">stawie tak Państwo sądzą? </w:t>
      </w:r>
    </w:p>
    <w:p w14:paraId="2716AB3B" w14:textId="29813F73" w:rsidR="004A6603" w:rsidRPr="00CB298B" w:rsidRDefault="006223DB" w:rsidP="00057B6A">
      <w:pPr>
        <w:pStyle w:val="OREpunktor"/>
        <w:rPr>
          <w:color w:val="auto"/>
        </w:rPr>
      </w:pPr>
      <w:r w:rsidRPr="00CB298B">
        <w:rPr>
          <w:color w:val="auto"/>
        </w:rPr>
        <w:lastRenderedPageBreak/>
        <w:t xml:space="preserve">Które kompetencje kluczowe mają priorytetowe znaczenie w realizowanych przez Państwa programach? Proszę o podanie przykładów. </w:t>
      </w:r>
    </w:p>
    <w:p w14:paraId="4B76C955" w14:textId="7E7154FF" w:rsidR="004A6603" w:rsidRPr="00CB298B" w:rsidRDefault="00C66E26" w:rsidP="00057B6A">
      <w:pPr>
        <w:pStyle w:val="OREpunktor"/>
        <w:rPr>
          <w:color w:val="auto"/>
        </w:rPr>
      </w:pPr>
      <w:r w:rsidRPr="00CB298B">
        <w:rPr>
          <w:color w:val="auto"/>
        </w:rPr>
        <w:t xml:space="preserve">Które </w:t>
      </w:r>
      <w:r w:rsidR="006223DB" w:rsidRPr="00CB298B">
        <w:rPr>
          <w:color w:val="auto"/>
        </w:rPr>
        <w:t xml:space="preserve">kompetencje kluczowe </w:t>
      </w:r>
      <w:r w:rsidRPr="00CB298B">
        <w:rPr>
          <w:color w:val="auto"/>
        </w:rPr>
        <w:t xml:space="preserve">rozwijają </w:t>
      </w:r>
      <w:r w:rsidR="006223DB" w:rsidRPr="00CB298B">
        <w:rPr>
          <w:color w:val="auto"/>
        </w:rPr>
        <w:t xml:space="preserve">Państwo </w:t>
      </w:r>
      <w:r w:rsidRPr="00CB298B">
        <w:rPr>
          <w:color w:val="auto"/>
        </w:rPr>
        <w:t xml:space="preserve">u dzieci </w:t>
      </w:r>
      <w:r w:rsidR="006223DB" w:rsidRPr="00CB298B">
        <w:rPr>
          <w:color w:val="auto"/>
        </w:rPr>
        <w:t xml:space="preserve">najczęściej? Dlaczego? </w:t>
      </w:r>
      <w:r w:rsidRPr="00CB298B">
        <w:rPr>
          <w:color w:val="auto"/>
        </w:rPr>
        <w:t xml:space="preserve">Którym </w:t>
      </w:r>
      <w:r w:rsidR="006223DB" w:rsidRPr="00CB298B">
        <w:rPr>
          <w:color w:val="auto"/>
        </w:rPr>
        <w:t>kompetencjom kluczowym poświęc</w:t>
      </w:r>
      <w:r w:rsidRPr="00CB298B">
        <w:rPr>
          <w:color w:val="auto"/>
        </w:rPr>
        <w:t>ają</w:t>
      </w:r>
      <w:r w:rsidR="006223DB" w:rsidRPr="00CB298B">
        <w:rPr>
          <w:color w:val="auto"/>
        </w:rPr>
        <w:t xml:space="preserve"> Państwo mniej czasu? Dlaczego? </w:t>
      </w:r>
    </w:p>
    <w:p w14:paraId="21958C8D" w14:textId="7E1F8806" w:rsidR="008A0B92" w:rsidRPr="00CB298B" w:rsidRDefault="0041399D" w:rsidP="00057B6A">
      <w:pPr>
        <w:pStyle w:val="OREpunktor"/>
        <w:rPr>
          <w:color w:val="auto"/>
        </w:rPr>
      </w:pPr>
      <w:r w:rsidRPr="00CB298B">
        <w:rPr>
          <w:color w:val="auto"/>
        </w:rPr>
        <w:t>Jakimi sukcesami w rozwoju kompetencji kluczowych</w:t>
      </w:r>
      <w:r w:rsidR="00C66E26" w:rsidRPr="00CB298B">
        <w:rPr>
          <w:color w:val="auto"/>
        </w:rPr>
        <w:t xml:space="preserve"> u</w:t>
      </w:r>
      <w:r w:rsidR="008A0B92" w:rsidRPr="00CB298B">
        <w:rPr>
          <w:color w:val="auto"/>
        </w:rPr>
        <w:t xml:space="preserve"> dzieci</w:t>
      </w:r>
      <w:r w:rsidRPr="00CB298B">
        <w:rPr>
          <w:color w:val="auto"/>
        </w:rPr>
        <w:t xml:space="preserve"> może pochwalić się przedszkole?</w:t>
      </w:r>
      <w:r w:rsidR="006223DB" w:rsidRPr="00CB298B">
        <w:rPr>
          <w:color w:val="auto"/>
        </w:rPr>
        <w:t xml:space="preserve"> </w:t>
      </w:r>
    </w:p>
    <w:p w14:paraId="0FDA47C6" w14:textId="1AB247F1" w:rsidR="0041399D" w:rsidRPr="00CB298B" w:rsidRDefault="008A0B92" w:rsidP="00057B6A">
      <w:pPr>
        <w:pStyle w:val="OREpunktor"/>
        <w:rPr>
          <w:color w:val="auto"/>
        </w:rPr>
      </w:pPr>
      <w:r w:rsidRPr="00CB298B">
        <w:rPr>
          <w:color w:val="auto"/>
        </w:rPr>
        <w:t>A c</w:t>
      </w:r>
      <w:r w:rsidR="006223DB" w:rsidRPr="00CB298B">
        <w:rPr>
          <w:color w:val="auto"/>
        </w:rPr>
        <w:t xml:space="preserve">o jest dla każdego z Państwa największym </w:t>
      </w:r>
      <w:r w:rsidRPr="00CB298B">
        <w:rPr>
          <w:color w:val="auto"/>
        </w:rPr>
        <w:t xml:space="preserve">osobistym </w:t>
      </w:r>
      <w:r w:rsidR="006223DB" w:rsidRPr="00CB298B">
        <w:rPr>
          <w:color w:val="auto"/>
        </w:rPr>
        <w:t xml:space="preserve">sukcesem w rozwijaniu kompetencji kluczowych </w:t>
      </w:r>
      <w:r w:rsidR="00C66E26" w:rsidRPr="00CB298B">
        <w:rPr>
          <w:color w:val="auto"/>
        </w:rPr>
        <w:t xml:space="preserve">u </w:t>
      </w:r>
      <w:r w:rsidR="006223DB" w:rsidRPr="00CB298B">
        <w:rPr>
          <w:color w:val="auto"/>
        </w:rPr>
        <w:t>wychowanków?</w:t>
      </w:r>
    </w:p>
    <w:p w14:paraId="7216B322" w14:textId="5CD6C780" w:rsidR="0041399D" w:rsidRPr="00CB298B" w:rsidRDefault="0004786D" w:rsidP="00057B6A">
      <w:pPr>
        <w:pStyle w:val="OREpunktor"/>
        <w:rPr>
          <w:bCs/>
          <w:color w:val="auto"/>
          <w:szCs w:val="36"/>
        </w:rPr>
      </w:pPr>
      <w:r w:rsidRPr="00CB298B">
        <w:rPr>
          <w:color w:val="auto"/>
        </w:rPr>
        <w:t>Co</w:t>
      </w:r>
      <w:r w:rsidR="008A736C" w:rsidRPr="00CB298B">
        <w:rPr>
          <w:color w:val="auto"/>
        </w:rPr>
        <w:t>,</w:t>
      </w:r>
      <w:r w:rsidRPr="00CB298B">
        <w:rPr>
          <w:color w:val="auto"/>
        </w:rPr>
        <w:t xml:space="preserve"> Państwa</w:t>
      </w:r>
      <w:r w:rsidR="0041399D" w:rsidRPr="00CB298B">
        <w:rPr>
          <w:color w:val="auto"/>
        </w:rPr>
        <w:t xml:space="preserve"> zdaniem</w:t>
      </w:r>
      <w:r w:rsidR="008A736C" w:rsidRPr="00CB298B">
        <w:rPr>
          <w:color w:val="auto"/>
        </w:rPr>
        <w:t>,</w:t>
      </w:r>
      <w:r w:rsidR="0041399D" w:rsidRPr="00CB298B">
        <w:rPr>
          <w:color w:val="auto"/>
        </w:rPr>
        <w:t xml:space="preserve"> jest mocną stroną, a co słab</w:t>
      </w:r>
      <w:r w:rsidR="006223DB" w:rsidRPr="00CB298B">
        <w:rPr>
          <w:color w:val="auto"/>
        </w:rPr>
        <w:t>sz</w:t>
      </w:r>
      <w:r w:rsidR="0041399D" w:rsidRPr="00CB298B">
        <w:rPr>
          <w:color w:val="auto"/>
        </w:rPr>
        <w:t>ą w pracy przedszkola nad rozwijaniem kompetencji kluczowych u dzieci?</w:t>
      </w:r>
      <w:r w:rsidR="008A0B92" w:rsidRPr="00CB298B">
        <w:rPr>
          <w:color w:val="auto"/>
        </w:rPr>
        <w:t xml:space="preserve"> </w:t>
      </w:r>
      <w:r w:rsidR="008A0B92" w:rsidRPr="00CB298B">
        <w:rPr>
          <w:bCs/>
          <w:color w:val="auto"/>
          <w:szCs w:val="36"/>
        </w:rPr>
        <w:t>Jakie, Państwa zdaniem, są p</w:t>
      </w:r>
      <w:r w:rsidR="008A0B92" w:rsidRPr="00CB298B">
        <w:rPr>
          <w:bCs/>
          <w:color w:val="auto"/>
          <w:szCs w:val="36"/>
        </w:rPr>
        <w:t>o</w:t>
      </w:r>
      <w:r w:rsidR="008A0B92" w:rsidRPr="00CB298B">
        <w:rPr>
          <w:bCs/>
          <w:color w:val="auto"/>
          <w:szCs w:val="36"/>
        </w:rPr>
        <w:t>trzeby kadry w obszarze stanowiącym dziś wyzwanie dla przedszkola?</w:t>
      </w:r>
    </w:p>
    <w:p w14:paraId="65B978E4" w14:textId="36B065EC" w:rsidR="00AE5EC7" w:rsidRPr="00CB298B" w:rsidRDefault="00AE5EC7" w:rsidP="00057B6A">
      <w:pPr>
        <w:pStyle w:val="OREpunktor"/>
        <w:rPr>
          <w:bCs/>
          <w:color w:val="auto"/>
          <w:szCs w:val="36"/>
        </w:rPr>
      </w:pPr>
      <w:r w:rsidRPr="00CB298B">
        <w:rPr>
          <w:bCs/>
          <w:color w:val="auto"/>
          <w:szCs w:val="36"/>
        </w:rPr>
        <w:t>Jakie metody pracy z dziećmi stosują Państwo, aby rozwijać</w:t>
      </w:r>
      <w:r w:rsidR="00C66E26" w:rsidRPr="00CB298B">
        <w:rPr>
          <w:bCs/>
          <w:color w:val="auto"/>
          <w:szCs w:val="36"/>
        </w:rPr>
        <w:t xml:space="preserve"> u nich</w:t>
      </w:r>
      <w:r w:rsidRPr="00CB298B">
        <w:rPr>
          <w:bCs/>
          <w:color w:val="auto"/>
          <w:szCs w:val="36"/>
        </w:rPr>
        <w:t xml:space="preserve"> kompetencje kluczowe? Proszę podać przykłady metod i wskazać ich związek z kompetencjami </w:t>
      </w:r>
      <w:r w:rsidR="008500CD" w:rsidRPr="00CB298B">
        <w:rPr>
          <w:bCs/>
          <w:color w:val="auto"/>
          <w:szCs w:val="36"/>
        </w:rPr>
        <w:t>kluczowymi</w:t>
      </w:r>
      <w:r w:rsidRPr="00CB298B">
        <w:rPr>
          <w:bCs/>
          <w:color w:val="auto"/>
          <w:szCs w:val="36"/>
        </w:rPr>
        <w:t xml:space="preserve">. </w:t>
      </w:r>
    </w:p>
    <w:p w14:paraId="03EA3272" w14:textId="11CE617A" w:rsidR="0041399D" w:rsidRPr="00CB298B" w:rsidRDefault="0041399D" w:rsidP="00057B6A">
      <w:pPr>
        <w:pStyle w:val="OREpunktor"/>
        <w:rPr>
          <w:color w:val="auto"/>
        </w:rPr>
      </w:pPr>
      <w:r w:rsidRPr="00CB298B">
        <w:rPr>
          <w:rFonts w:eastAsia="Times New Roman"/>
          <w:color w:val="auto"/>
        </w:rPr>
        <w:t>Które spośród metod aktywizujących stosuj</w:t>
      </w:r>
      <w:r w:rsidR="004A6603" w:rsidRPr="00CB298B">
        <w:rPr>
          <w:rFonts w:eastAsia="Times New Roman"/>
          <w:color w:val="auto"/>
        </w:rPr>
        <w:t>ą</w:t>
      </w:r>
      <w:r w:rsidR="0004786D" w:rsidRPr="00CB298B">
        <w:rPr>
          <w:rFonts w:eastAsia="Times New Roman"/>
          <w:color w:val="auto"/>
        </w:rPr>
        <w:t xml:space="preserve"> Państwo</w:t>
      </w:r>
      <w:r w:rsidRPr="00CB298B">
        <w:rPr>
          <w:rFonts w:eastAsia="Times New Roman"/>
          <w:color w:val="auto"/>
        </w:rPr>
        <w:t xml:space="preserve"> na zajęciach?</w:t>
      </w:r>
      <w:r w:rsidR="008E543D" w:rsidRPr="00CB298B">
        <w:rPr>
          <w:rStyle w:val="Odwoanieprzypisudolnego"/>
          <w:rFonts w:eastAsia="Times New Roman"/>
          <w:color w:val="auto"/>
        </w:rPr>
        <w:footnoteReference w:id="35"/>
      </w:r>
      <w:r w:rsidR="0004786D" w:rsidRPr="00CB298B">
        <w:rPr>
          <w:rFonts w:eastAsia="Times New Roman"/>
          <w:color w:val="auto"/>
        </w:rPr>
        <w:t xml:space="preserve"> </w:t>
      </w:r>
    </w:p>
    <w:p w14:paraId="53198DC5" w14:textId="5077480B" w:rsidR="00DC7704" w:rsidRPr="00CB298B" w:rsidRDefault="008A0B92" w:rsidP="00057B6A">
      <w:pPr>
        <w:pStyle w:val="OREpunktor"/>
        <w:rPr>
          <w:color w:val="auto"/>
        </w:rPr>
      </w:pPr>
      <w:r w:rsidRPr="00CB298B">
        <w:rPr>
          <w:color w:val="auto"/>
        </w:rPr>
        <w:t>Które z tych metod najbardziej sprzyjają, Państwa zdaniem, rozwijaniu</w:t>
      </w:r>
      <w:r w:rsidR="00DC7704" w:rsidRPr="00CB298B">
        <w:rPr>
          <w:color w:val="auto"/>
        </w:rPr>
        <w:t xml:space="preserve"> </w:t>
      </w:r>
      <w:r w:rsidRPr="00CB298B">
        <w:rPr>
          <w:color w:val="auto"/>
        </w:rPr>
        <w:t>kompete</w:t>
      </w:r>
      <w:r w:rsidRPr="00CB298B">
        <w:rPr>
          <w:color w:val="auto"/>
        </w:rPr>
        <w:t>n</w:t>
      </w:r>
      <w:r w:rsidRPr="00CB298B">
        <w:rPr>
          <w:color w:val="auto"/>
        </w:rPr>
        <w:t xml:space="preserve">cji kluczowych </w:t>
      </w:r>
      <w:r w:rsidR="00DC7704" w:rsidRPr="00CB298B">
        <w:rPr>
          <w:color w:val="auto"/>
        </w:rPr>
        <w:t xml:space="preserve">u </w:t>
      </w:r>
      <w:r w:rsidRPr="00CB298B">
        <w:rPr>
          <w:color w:val="auto"/>
        </w:rPr>
        <w:t xml:space="preserve">dzieci? </w:t>
      </w:r>
      <w:r w:rsidR="00DC7704" w:rsidRPr="00CB298B">
        <w:rPr>
          <w:color w:val="auto"/>
        </w:rPr>
        <w:t>Które to kompetencje?</w:t>
      </w:r>
      <w:r w:rsidRPr="00CB298B">
        <w:rPr>
          <w:color w:val="auto"/>
        </w:rPr>
        <w:t xml:space="preserve"> </w:t>
      </w:r>
    </w:p>
    <w:p w14:paraId="74D7BC75" w14:textId="3964B8AF" w:rsidR="0041399D" w:rsidRPr="00CB298B" w:rsidRDefault="0041399D" w:rsidP="00DC7704">
      <w:pPr>
        <w:pStyle w:val="OREpunktor"/>
        <w:rPr>
          <w:rFonts w:eastAsia="Times New Roman"/>
          <w:color w:val="auto"/>
        </w:rPr>
      </w:pPr>
      <w:r w:rsidRPr="00CB298B">
        <w:rPr>
          <w:rFonts w:eastAsia="Times New Roman"/>
          <w:color w:val="auto"/>
        </w:rPr>
        <w:t>Jakie są</w:t>
      </w:r>
      <w:r w:rsidR="008A736C" w:rsidRPr="00CB298B">
        <w:rPr>
          <w:rFonts w:eastAsia="Times New Roman"/>
          <w:color w:val="auto"/>
        </w:rPr>
        <w:t>,</w:t>
      </w:r>
      <w:r w:rsidRPr="00CB298B">
        <w:rPr>
          <w:rFonts w:eastAsia="Times New Roman"/>
          <w:color w:val="auto"/>
        </w:rPr>
        <w:t xml:space="preserve"> </w:t>
      </w:r>
      <w:r w:rsidR="0004786D" w:rsidRPr="00CB298B">
        <w:rPr>
          <w:rFonts w:eastAsia="Times New Roman"/>
          <w:color w:val="auto"/>
        </w:rPr>
        <w:t>Państwa</w:t>
      </w:r>
      <w:r w:rsidR="008A736C" w:rsidRPr="00CB298B">
        <w:rPr>
          <w:rFonts w:eastAsia="Times New Roman"/>
          <w:color w:val="auto"/>
        </w:rPr>
        <w:t xml:space="preserve"> zdaniem,</w:t>
      </w:r>
      <w:r w:rsidR="0004786D" w:rsidRPr="00CB298B">
        <w:rPr>
          <w:rFonts w:eastAsia="Times New Roman"/>
          <w:color w:val="auto"/>
        </w:rPr>
        <w:t xml:space="preserve"> </w:t>
      </w:r>
      <w:r w:rsidRPr="00CB298B">
        <w:rPr>
          <w:rFonts w:eastAsia="Times New Roman"/>
          <w:color w:val="auto"/>
        </w:rPr>
        <w:t>największe trudności związane ze stosowaniem m</w:t>
      </w:r>
      <w:r w:rsidRPr="00CB298B">
        <w:rPr>
          <w:rFonts w:eastAsia="Times New Roman"/>
          <w:color w:val="auto"/>
        </w:rPr>
        <w:t>e</w:t>
      </w:r>
      <w:r w:rsidRPr="00CB298B">
        <w:rPr>
          <w:rFonts w:eastAsia="Times New Roman"/>
          <w:color w:val="auto"/>
        </w:rPr>
        <w:t>tod sprzyjających rozwojowi kompetencji kluczowych u dzieci?</w:t>
      </w:r>
    </w:p>
    <w:p w14:paraId="7499CCFC" w14:textId="1660A00D" w:rsidR="0041399D" w:rsidRPr="00CB298B" w:rsidRDefault="0041399D" w:rsidP="002A5DC8">
      <w:pPr>
        <w:pStyle w:val="ORElistaABC"/>
        <w:rPr>
          <w:color w:val="auto"/>
        </w:rPr>
      </w:pPr>
      <w:r w:rsidRPr="00CB298B">
        <w:rPr>
          <w:color w:val="auto"/>
        </w:rPr>
        <w:t>czas</w:t>
      </w:r>
      <w:r w:rsidR="00DC7704" w:rsidRPr="00CB298B">
        <w:rPr>
          <w:color w:val="auto"/>
          <w:lang w:val="pl-PL"/>
        </w:rPr>
        <w:t>;</w:t>
      </w:r>
      <w:r w:rsidRPr="00CB298B">
        <w:rPr>
          <w:color w:val="auto"/>
        </w:rPr>
        <w:t> </w:t>
      </w:r>
    </w:p>
    <w:p w14:paraId="6B33D53C" w14:textId="0B13AA9C" w:rsidR="0041399D" w:rsidRPr="00CB298B" w:rsidRDefault="0041399D" w:rsidP="002A5DC8">
      <w:pPr>
        <w:pStyle w:val="ORElistaABC"/>
        <w:rPr>
          <w:color w:val="auto"/>
        </w:rPr>
      </w:pPr>
      <w:r w:rsidRPr="00CB298B">
        <w:rPr>
          <w:color w:val="auto"/>
        </w:rPr>
        <w:t>brak miejsca</w:t>
      </w:r>
      <w:r w:rsidR="00DC7704" w:rsidRPr="00CB298B">
        <w:rPr>
          <w:color w:val="auto"/>
          <w:lang w:val="pl-PL"/>
        </w:rPr>
        <w:t>;</w:t>
      </w:r>
    </w:p>
    <w:p w14:paraId="09755FC9" w14:textId="65D72F60" w:rsidR="0041399D" w:rsidRPr="00CB298B" w:rsidRDefault="0041399D" w:rsidP="002A5DC8">
      <w:pPr>
        <w:pStyle w:val="ORElistaABC"/>
        <w:rPr>
          <w:color w:val="auto"/>
        </w:rPr>
      </w:pPr>
      <w:r w:rsidRPr="00CB298B">
        <w:rPr>
          <w:color w:val="auto"/>
        </w:rPr>
        <w:t>brak pomocy dydaktycznych</w:t>
      </w:r>
      <w:r w:rsidR="00DC7704" w:rsidRPr="00CB298B">
        <w:rPr>
          <w:color w:val="auto"/>
          <w:lang w:val="pl-PL"/>
        </w:rPr>
        <w:t>;</w:t>
      </w:r>
      <w:r w:rsidRPr="00CB298B">
        <w:rPr>
          <w:color w:val="auto"/>
        </w:rPr>
        <w:t> </w:t>
      </w:r>
    </w:p>
    <w:p w14:paraId="69250FF5" w14:textId="0C84E9A2" w:rsidR="0041399D" w:rsidRPr="00CB298B" w:rsidRDefault="0041399D" w:rsidP="002A5DC8">
      <w:pPr>
        <w:pStyle w:val="ORElistaABC"/>
        <w:rPr>
          <w:color w:val="auto"/>
        </w:rPr>
      </w:pPr>
      <w:r w:rsidRPr="00CB298B">
        <w:rPr>
          <w:color w:val="auto"/>
        </w:rPr>
        <w:t>dezorganizacja zajęć</w:t>
      </w:r>
      <w:r w:rsidR="00DC7704" w:rsidRPr="00CB298B">
        <w:rPr>
          <w:color w:val="auto"/>
          <w:lang w:val="pl-PL"/>
        </w:rPr>
        <w:t>;</w:t>
      </w:r>
    </w:p>
    <w:p w14:paraId="0E4279A4" w14:textId="50013FE9" w:rsidR="00764293" w:rsidRPr="00CB298B" w:rsidRDefault="0041399D" w:rsidP="002A5DC8">
      <w:pPr>
        <w:pStyle w:val="ORElistaABC"/>
        <w:rPr>
          <w:color w:val="auto"/>
        </w:rPr>
      </w:pPr>
      <w:r w:rsidRPr="00CB298B">
        <w:rPr>
          <w:color w:val="auto"/>
        </w:rPr>
        <w:t>liczebność grupy</w:t>
      </w:r>
      <w:r w:rsidR="00DC7704" w:rsidRPr="00CB298B">
        <w:rPr>
          <w:color w:val="auto"/>
          <w:lang w:val="pl-PL"/>
        </w:rPr>
        <w:t>;</w:t>
      </w:r>
    </w:p>
    <w:p w14:paraId="7B87008B" w14:textId="6F62FA27" w:rsidR="0041399D" w:rsidRPr="00CB298B" w:rsidRDefault="0041399D" w:rsidP="00764293">
      <w:pPr>
        <w:pStyle w:val="ORElistaABC"/>
        <w:rPr>
          <w:color w:val="auto"/>
        </w:rPr>
      </w:pPr>
      <w:r w:rsidRPr="00CB298B">
        <w:rPr>
          <w:color w:val="auto"/>
          <w:lang w:val="pl-PL"/>
        </w:rPr>
        <w:t>moje niewystarczające kompetencje</w:t>
      </w:r>
      <w:r w:rsidR="00DC7704" w:rsidRPr="00CB298B">
        <w:rPr>
          <w:color w:val="auto"/>
          <w:lang w:val="pl-PL"/>
        </w:rPr>
        <w:t>;</w:t>
      </w:r>
    </w:p>
    <w:p w14:paraId="293F1636" w14:textId="4323AC18" w:rsidR="0041399D" w:rsidRPr="00CB298B" w:rsidRDefault="0041399D" w:rsidP="002A5DC8">
      <w:pPr>
        <w:pStyle w:val="ORElistaABC"/>
        <w:rPr>
          <w:color w:val="auto"/>
        </w:rPr>
      </w:pPr>
      <w:r w:rsidRPr="00CB298B">
        <w:rPr>
          <w:color w:val="auto"/>
        </w:rPr>
        <w:t>inne</w:t>
      </w:r>
      <w:r w:rsidR="008238CA" w:rsidRPr="00CB298B">
        <w:rPr>
          <w:color w:val="auto"/>
          <w:lang w:val="pl-PL"/>
        </w:rPr>
        <w:t xml:space="preserve"> (jakie?)</w:t>
      </w:r>
      <w:r w:rsidR="00DC7704" w:rsidRPr="00CB298B">
        <w:rPr>
          <w:color w:val="auto"/>
          <w:lang w:val="pl-PL"/>
        </w:rPr>
        <w:t>.</w:t>
      </w:r>
      <w:r w:rsidR="008238CA" w:rsidRPr="00CB298B">
        <w:rPr>
          <w:color w:val="auto"/>
          <w:lang w:val="pl-PL"/>
        </w:rPr>
        <w:t xml:space="preserve"> </w:t>
      </w:r>
    </w:p>
    <w:p w14:paraId="37E94640" w14:textId="744C18A2" w:rsidR="0041399D" w:rsidRPr="00CB298B" w:rsidRDefault="0041399D" w:rsidP="00BD642F">
      <w:pPr>
        <w:pStyle w:val="OREpunktor"/>
        <w:rPr>
          <w:color w:val="auto"/>
        </w:rPr>
      </w:pPr>
      <w:r w:rsidRPr="00CB298B">
        <w:rPr>
          <w:color w:val="auto"/>
        </w:rPr>
        <w:t xml:space="preserve">Jakie pomoce </w:t>
      </w:r>
      <w:r w:rsidR="008A0B92" w:rsidRPr="00CB298B">
        <w:rPr>
          <w:color w:val="auto"/>
        </w:rPr>
        <w:t xml:space="preserve">i środki dydaktyczne </w:t>
      </w:r>
      <w:r w:rsidRPr="00CB298B">
        <w:rPr>
          <w:color w:val="auto"/>
        </w:rPr>
        <w:t>wykorzyst</w:t>
      </w:r>
      <w:r w:rsidR="008A736C" w:rsidRPr="00CB298B">
        <w:rPr>
          <w:color w:val="auto"/>
        </w:rPr>
        <w:t>ują</w:t>
      </w:r>
      <w:r w:rsidRPr="00CB298B">
        <w:rPr>
          <w:color w:val="auto"/>
        </w:rPr>
        <w:t xml:space="preserve"> </w:t>
      </w:r>
      <w:r w:rsidR="004A6603" w:rsidRPr="00CB298B">
        <w:rPr>
          <w:color w:val="auto"/>
        </w:rPr>
        <w:t xml:space="preserve">Państwo </w:t>
      </w:r>
      <w:r w:rsidRPr="00CB298B">
        <w:rPr>
          <w:color w:val="auto"/>
        </w:rPr>
        <w:t>na swoich zajęciach?</w:t>
      </w:r>
    </w:p>
    <w:p w14:paraId="39D2495F" w14:textId="7EE68F0F" w:rsidR="0041399D" w:rsidRPr="00CB298B" w:rsidRDefault="0041399D" w:rsidP="002E570E">
      <w:pPr>
        <w:pStyle w:val="ORElistaABC"/>
        <w:numPr>
          <w:ilvl w:val="0"/>
          <w:numId w:val="245"/>
        </w:numPr>
        <w:ind w:left="714" w:hanging="357"/>
        <w:rPr>
          <w:color w:val="auto"/>
        </w:rPr>
      </w:pPr>
      <w:r w:rsidRPr="00CB298B">
        <w:rPr>
          <w:color w:val="auto"/>
        </w:rPr>
        <w:t xml:space="preserve">pomoce dydaktyczne do </w:t>
      </w:r>
      <w:r w:rsidR="00124479" w:rsidRPr="00CB298B">
        <w:rPr>
          <w:color w:val="auto"/>
          <w:lang w:val="pl-PL"/>
        </w:rPr>
        <w:t>prezentacji;</w:t>
      </w:r>
    </w:p>
    <w:p w14:paraId="30261ECF" w14:textId="7FCD3408" w:rsidR="0041399D" w:rsidRPr="00CB298B" w:rsidRDefault="0041399D" w:rsidP="002E570E">
      <w:pPr>
        <w:pStyle w:val="ORElistaABC"/>
        <w:rPr>
          <w:color w:val="auto"/>
        </w:rPr>
      </w:pPr>
      <w:r w:rsidRPr="00CB298B">
        <w:rPr>
          <w:color w:val="auto"/>
        </w:rPr>
        <w:t>pomoce audiowizualne</w:t>
      </w:r>
      <w:r w:rsidR="00124479" w:rsidRPr="00CB298B">
        <w:rPr>
          <w:color w:val="auto"/>
          <w:lang w:val="pl-PL"/>
        </w:rPr>
        <w:t>;</w:t>
      </w:r>
    </w:p>
    <w:p w14:paraId="625CDF0E" w14:textId="7E52135C" w:rsidR="0041399D" w:rsidRPr="00CB298B" w:rsidRDefault="0041399D" w:rsidP="002E570E">
      <w:pPr>
        <w:pStyle w:val="ORElistaABC"/>
        <w:rPr>
          <w:color w:val="auto"/>
        </w:rPr>
      </w:pPr>
      <w:r w:rsidRPr="00CB298B">
        <w:rPr>
          <w:color w:val="auto"/>
        </w:rPr>
        <w:t>książki dydaktyczne, karty pracy</w:t>
      </w:r>
      <w:r w:rsidR="00124479" w:rsidRPr="00CB298B">
        <w:rPr>
          <w:color w:val="auto"/>
          <w:lang w:val="pl-PL"/>
        </w:rPr>
        <w:t>;</w:t>
      </w:r>
      <w:r w:rsidRPr="00CB298B">
        <w:rPr>
          <w:color w:val="auto"/>
        </w:rPr>
        <w:t> </w:t>
      </w:r>
    </w:p>
    <w:p w14:paraId="5ADA2FA5" w14:textId="2DBDA563" w:rsidR="0041399D" w:rsidRPr="00CB298B" w:rsidRDefault="0041399D" w:rsidP="002E570E">
      <w:pPr>
        <w:pStyle w:val="ORElistaABC"/>
        <w:rPr>
          <w:color w:val="auto"/>
        </w:rPr>
      </w:pPr>
      <w:r w:rsidRPr="00CB298B">
        <w:rPr>
          <w:color w:val="auto"/>
        </w:rPr>
        <w:t>pomo</w:t>
      </w:r>
      <w:r w:rsidR="00EB3520" w:rsidRPr="00CB298B">
        <w:rPr>
          <w:color w:val="auto"/>
        </w:rPr>
        <w:t>ce dydaktyczne do ćwiczeń</w:t>
      </w:r>
      <w:r w:rsidR="00124479" w:rsidRPr="00CB298B">
        <w:rPr>
          <w:color w:val="auto"/>
          <w:lang w:val="pl-PL"/>
        </w:rPr>
        <w:t>;</w:t>
      </w:r>
    </w:p>
    <w:p w14:paraId="5560CF50" w14:textId="5F7E8F45" w:rsidR="0041399D" w:rsidRPr="00CB298B" w:rsidRDefault="0041399D" w:rsidP="002E570E">
      <w:pPr>
        <w:pStyle w:val="ORElistaABC"/>
        <w:rPr>
          <w:color w:val="auto"/>
        </w:rPr>
      </w:pPr>
      <w:r w:rsidRPr="00CB298B">
        <w:rPr>
          <w:color w:val="auto"/>
        </w:rPr>
        <w:lastRenderedPageBreak/>
        <w:t>plansze i obra</w:t>
      </w:r>
      <w:r w:rsidR="00EB3520" w:rsidRPr="00CB298B">
        <w:rPr>
          <w:color w:val="auto"/>
        </w:rPr>
        <w:t>zki</w:t>
      </w:r>
      <w:r w:rsidR="00124479" w:rsidRPr="00CB298B">
        <w:rPr>
          <w:color w:val="auto"/>
          <w:lang w:val="pl-PL"/>
        </w:rPr>
        <w:t>;</w:t>
      </w:r>
    </w:p>
    <w:p w14:paraId="6839F8EA" w14:textId="00F2CF2F" w:rsidR="00EB3520" w:rsidRPr="00CB298B" w:rsidRDefault="00EB3520" w:rsidP="002E570E">
      <w:pPr>
        <w:pStyle w:val="ORElistaABC"/>
        <w:rPr>
          <w:color w:val="auto"/>
        </w:rPr>
      </w:pPr>
      <w:r w:rsidRPr="00CB298B">
        <w:rPr>
          <w:color w:val="auto"/>
        </w:rPr>
        <w:t>aplikacje komputerowe dla dzieci, proste programy informatyczne, gry</w:t>
      </w:r>
      <w:r w:rsidR="0096411C">
        <w:rPr>
          <w:color w:val="auto"/>
        </w:rPr>
        <w:t xml:space="preserve"> </w:t>
      </w:r>
      <w:r w:rsidR="00124479" w:rsidRPr="00CB298B">
        <w:rPr>
          <w:color w:val="auto"/>
          <w:lang w:val="pl-PL"/>
        </w:rPr>
        <w:t xml:space="preserve">i ćwiczenia </w:t>
      </w:r>
      <w:r w:rsidRPr="00CB298B">
        <w:rPr>
          <w:color w:val="auto"/>
        </w:rPr>
        <w:t>interaktywne</w:t>
      </w:r>
      <w:r w:rsidR="00124479" w:rsidRPr="00CB298B">
        <w:rPr>
          <w:color w:val="auto"/>
          <w:lang w:val="pl-PL"/>
        </w:rPr>
        <w:t>;</w:t>
      </w:r>
    </w:p>
    <w:p w14:paraId="4EECCA39" w14:textId="4B239C89" w:rsidR="00FA1F54" w:rsidRPr="00CB298B" w:rsidRDefault="0041399D" w:rsidP="00FA1F54">
      <w:pPr>
        <w:pStyle w:val="ORElistaABC"/>
        <w:rPr>
          <w:color w:val="auto"/>
        </w:rPr>
      </w:pPr>
      <w:r w:rsidRPr="00CB298B">
        <w:rPr>
          <w:color w:val="auto"/>
        </w:rPr>
        <w:t xml:space="preserve">inne </w:t>
      </w:r>
      <w:r w:rsidR="0004786D" w:rsidRPr="00CB298B">
        <w:rPr>
          <w:color w:val="auto"/>
        </w:rPr>
        <w:t>(jakie?)</w:t>
      </w:r>
      <w:r w:rsidR="00124479" w:rsidRPr="00CB298B">
        <w:rPr>
          <w:color w:val="auto"/>
          <w:lang w:val="pl-PL"/>
        </w:rPr>
        <w:t>.</w:t>
      </w:r>
    </w:p>
    <w:p w14:paraId="4DCE299F" w14:textId="50501309" w:rsidR="008A0B92" w:rsidRPr="00CB298B" w:rsidRDefault="008A0B92" w:rsidP="00FA1F54">
      <w:pPr>
        <w:pStyle w:val="OREpunktor"/>
        <w:rPr>
          <w:color w:val="auto"/>
        </w:rPr>
      </w:pPr>
      <w:r w:rsidRPr="00CB298B">
        <w:rPr>
          <w:color w:val="auto"/>
        </w:rPr>
        <w:t>Które z tych pomocy i środków</w:t>
      </w:r>
      <w:r w:rsidR="00124479" w:rsidRPr="00CB298B">
        <w:rPr>
          <w:color w:val="auto"/>
        </w:rPr>
        <w:t xml:space="preserve"> dydaktycznych</w:t>
      </w:r>
      <w:r w:rsidR="0096411C">
        <w:rPr>
          <w:color w:val="auto"/>
        </w:rPr>
        <w:t xml:space="preserve"> </w:t>
      </w:r>
      <w:r w:rsidRPr="00CB298B">
        <w:rPr>
          <w:color w:val="auto"/>
        </w:rPr>
        <w:t xml:space="preserve">w największym stopniu sprzyjają rozwijaniu kompetencji kluczowych </w:t>
      </w:r>
      <w:r w:rsidR="00124479" w:rsidRPr="00CB298B">
        <w:rPr>
          <w:color w:val="auto"/>
        </w:rPr>
        <w:t xml:space="preserve">u </w:t>
      </w:r>
      <w:r w:rsidRPr="00CB298B">
        <w:rPr>
          <w:color w:val="auto"/>
        </w:rPr>
        <w:t xml:space="preserve">dzieci? Których kompetencji? </w:t>
      </w:r>
    </w:p>
    <w:p w14:paraId="09EF8256" w14:textId="406E4B4E" w:rsidR="0041399D" w:rsidRPr="00CB298B" w:rsidRDefault="0041399D" w:rsidP="002E570E">
      <w:pPr>
        <w:pStyle w:val="OREpunktor"/>
        <w:rPr>
          <w:color w:val="auto"/>
        </w:rPr>
      </w:pPr>
      <w:r w:rsidRPr="00CB298B">
        <w:rPr>
          <w:color w:val="auto"/>
        </w:rPr>
        <w:t xml:space="preserve">Jakich pomocy brakuje </w:t>
      </w:r>
      <w:r w:rsidR="004A6603" w:rsidRPr="00CB298B">
        <w:rPr>
          <w:color w:val="auto"/>
        </w:rPr>
        <w:t xml:space="preserve">Państwu </w:t>
      </w:r>
      <w:r w:rsidR="00A219BB" w:rsidRPr="00CB298B">
        <w:rPr>
          <w:color w:val="auto"/>
        </w:rPr>
        <w:t>do prowadzenia zajęć</w:t>
      </w:r>
      <w:r w:rsidR="004A6603" w:rsidRPr="00CB298B">
        <w:rPr>
          <w:color w:val="auto"/>
        </w:rPr>
        <w:t xml:space="preserve"> rozwijających kompetencje kluczowe </w:t>
      </w:r>
      <w:r w:rsidR="00124479" w:rsidRPr="00CB298B">
        <w:rPr>
          <w:color w:val="auto"/>
        </w:rPr>
        <w:t xml:space="preserve">u </w:t>
      </w:r>
      <w:r w:rsidR="004A6603" w:rsidRPr="00CB298B">
        <w:rPr>
          <w:color w:val="auto"/>
        </w:rPr>
        <w:t>dzieci</w:t>
      </w:r>
      <w:r w:rsidR="00A219BB" w:rsidRPr="00CB298B">
        <w:rPr>
          <w:color w:val="auto"/>
        </w:rPr>
        <w:t xml:space="preserve">? </w:t>
      </w:r>
    </w:p>
    <w:p w14:paraId="6C9F5F7D" w14:textId="1CE13047" w:rsidR="0041399D" w:rsidRPr="00CB298B" w:rsidRDefault="0041399D" w:rsidP="002E570E">
      <w:pPr>
        <w:pStyle w:val="OREpunktor"/>
        <w:rPr>
          <w:color w:val="auto"/>
        </w:rPr>
      </w:pPr>
      <w:r w:rsidRPr="00CB298B">
        <w:rPr>
          <w:color w:val="auto"/>
        </w:rPr>
        <w:t>W jaki sposób włącza</w:t>
      </w:r>
      <w:r w:rsidR="004A6603" w:rsidRPr="00CB298B">
        <w:rPr>
          <w:color w:val="auto"/>
        </w:rPr>
        <w:t>ją</w:t>
      </w:r>
      <w:r w:rsidRPr="00CB298B">
        <w:rPr>
          <w:color w:val="auto"/>
        </w:rPr>
        <w:t xml:space="preserve"> </w:t>
      </w:r>
      <w:r w:rsidR="004A6603" w:rsidRPr="00CB298B">
        <w:rPr>
          <w:color w:val="auto"/>
        </w:rPr>
        <w:t>Państwo</w:t>
      </w:r>
      <w:r w:rsidRPr="00CB298B">
        <w:rPr>
          <w:color w:val="auto"/>
        </w:rPr>
        <w:t xml:space="preserve"> rodziców do działań związanych z rozwijaniem kompetencji kluczowych u dzieci?</w:t>
      </w:r>
    </w:p>
    <w:p w14:paraId="7A794851" w14:textId="5D9EDA0F" w:rsidR="0041399D" w:rsidRPr="00CB298B" w:rsidRDefault="0041399D" w:rsidP="002E570E">
      <w:pPr>
        <w:pStyle w:val="OREpunktor"/>
        <w:rPr>
          <w:color w:val="auto"/>
        </w:rPr>
      </w:pPr>
      <w:r w:rsidRPr="00CB298B">
        <w:rPr>
          <w:color w:val="auto"/>
        </w:rPr>
        <w:t>W jaki sposób wspiera</w:t>
      </w:r>
      <w:r w:rsidR="004A6603" w:rsidRPr="00CB298B">
        <w:rPr>
          <w:color w:val="auto"/>
        </w:rPr>
        <w:t>ją</w:t>
      </w:r>
      <w:r w:rsidRPr="00CB298B">
        <w:rPr>
          <w:color w:val="auto"/>
        </w:rPr>
        <w:t xml:space="preserve"> </w:t>
      </w:r>
      <w:r w:rsidR="004A6603" w:rsidRPr="00CB298B">
        <w:rPr>
          <w:color w:val="auto"/>
        </w:rPr>
        <w:t xml:space="preserve">Państwo </w:t>
      </w:r>
      <w:r w:rsidRPr="00CB298B">
        <w:rPr>
          <w:color w:val="auto"/>
        </w:rPr>
        <w:t>rodziców w rozwijaniu ich umiejętności pracy z</w:t>
      </w:r>
      <w:r w:rsidR="009C38FA" w:rsidRPr="00CB298B">
        <w:rPr>
          <w:color w:val="auto"/>
        </w:rPr>
        <w:t> </w:t>
      </w:r>
      <w:r w:rsidRPr="00CB298B">
        <w:rPr>
          <w:color w:val="auto"/>
        </w:rPr>
        <w:t>dzieckiem nad kompetencjami kluczowymi?</w:t>
      </w:r>
    </w:p>
    <w:p w14:paraId="74865F11" w14:textId="7D7AF1F6" w:rsidR="00A13DE6" w:rsidRPr="00CB298B" w:rsidRDefault="0041399D" w:rsidP="002E570E">
      <w:pPr>
        <w:pStyle w:val="OREpunktor"/>
        <w:rPr>
          <w:color w:val="auto"/>
        </w:rPr>
      </w:pPr>
      <w:r w:rsidRPr="00CB298B">
        <w:rPr>
          <w:color w:val="auto"/>
        </w:rPr>
        <w:t xml:space="preserve">Jakie formy wsparcia byłyby </w:t>
      </w:r>
      <w:r w:rsidR="00F43C25" w:rsidRPr="00CB298B">
        <w:rPr>
          <w:color w:val="auto"/>
        </w:rPr>
        <w:t xml:space="preserve">dla Państwa </w:t>
      </w:r>
      <w:r w:rsidR="009C38FA" w:rsidRPr="00CB298B">
        <w:rPr>
          <w:color w:val="auto"/>
        </w:rPr>
        <w:t xml:space="preserve">najlepsze </w:t>
      </w:r>
      <w:r w:rsidRPr="00CB298B">
        <w:rPr>
          <w:color w:val="auto"/>
        </w:rPr>
        <w:t>w zakresie rozwijani</w:t>
      </w:r>
      <w:r w:rsidR="00B41F31" w:rsidRPr="00CB298B">
        <w:rPr>
          <w:color w:val="auto"/>
        </w:rPr>
        <w:t>a</w:t>
      </w:r>
      <w:r w:rsidRPr="00CB298B">
        <w:rPr>
          <w:color w:val="auto"/>
        </w:rPr>
        <w:t xml:space="preserve"> </w:t>
      </w:r>
      <w:r w:rsidR="00AE2CDE" w:rsidRPr="00CB298B">
        <w:rPr>
          <w:color w:val="auto"/>
        </w:rPr>
        <w:t xml:space="preserve">u </w:t>
      </w:r>
      <w:r w:rsidR="00B41F31" w:rsidRPr="00CB298B">
        <w:rPr>
          <w:color w:val="auto"/>
        </w:rPr>
        <w:t xml:space="preserve">dzieci </w:t>
      </w:r>
      <w:r w:rsidRPr="00CB298B">
        <w:rPr>
          <w:color w:val="auto"/>
        </w:rPr>
        <w:t>kompetencji kluczowych</w:t>
      </w:r>
      <w:r w:rsidR="00A13DE6" w:rsidRPr="00CB298B">
        <w:rPr>
          <w:color w:val="auto"/>
        </w:rPr>
        <w:t>?</w:t>
      </w:r>
    </w:p>
    <w:p w14:paraId="795A9DA1" w14:textId="70A16FBD" w:rsidR="004A6603" w:rsidRPr="00CB298B" w:rsidRDefault="004A6603" w:rsidP="002E570E">
      <w:pPr>
        <w:pStyle w:val="OREpunktor"/>
        <w:rPr>
          <w:color w:val="auto"/>
        </w:rPr>
      </w:pPr>
      <w:r w:rsidRPr="00CB298B">
        <w:rPr>
          <w:color w:val="auto"/>
        </w:rPr>
        <w:t xml:space="preserve">W jaki sposób </w:t>
      </w:r>
      <w:r w:rsidR="00F43C25" w:rsidRPr="00CB298B">
        <w:rPr>
          <w:color w:val="auto"/>
        </w:rPr>
        <w:t xml:space="preserve">aranżują </w:t>
      </w:r>
      <w:r w:rsidR="008A0B92" w:rsidRPr="00CB298B">
        <w:rPr>
          <w:color w:val="auto"/>
        </w:rPr>
        <w:t>Państwo</w:t>
      </w:r>
      <w:r w:rsidRPr="00CB298B">
        <w:rPr>
          <w:color w:val="auto"/>
        </w:rPr>
        <w:t xml:space="preserve"> przestrzeń edukacyjną</w:t>
      </w:r>
      <w:r w:rsidR="008A0B92" w:rsidRPr="00CB298B">
        <w:rPr>
          <w:color w:val="auto"/>
        </w:rPr>
        <w:t xml:space="preserve"> przedszkola</w:t>
      </w:r>
      <w:r w:rsidRPr="00CB298B">
        <w:rPr>
          <w:color w:val="auto"/>
        </w:rPr>
        <w:t xml:space="preserve">? </w:t>
      </w:r>
    </w:p>
    <w:p w14:paraId="4CCB2D87" w14:textId="06278E0B" w:rsidR="004A6603" w:rsidRPr="00CB298B" w:rsidRDefault="004A6603" w:rsidP="002E570E">
      <w:pPr>
        <w:pStyle w:val="OREpunktor"/>
        <w:rPr>
          <w:color w:val="auto"/>
        </w:rPr>
      </w:pPr>
      <w:r w:rsidRPr="00CB298B">
        <w:rPr>
          <w:color w:val="auto"/>
        </w:rPr>
        <w:t xml:space="preserve">Czy ta </w:t>
      </w:r>
      <w:r w:rsidR="008A0B92" w:rsidRPr="00CB298B">
        <w:rPr>
          <w:color w:val="auto"/>
        </w:rPr>
        <w:t>aranżacja</w:t>
      </w:r>
      <w:r w:rsidRPr="00CB298B">
        <w:rPr>
          <w:color w:val="auto"/>
        </w:rPr>
        <w:t xml:space="preserve"> sprzyja rozwijaniu kompetencji kluczowych?</w:t>
      </w:r>
      <w:r w:rsidR="008A0B92" w:rsidRPr="00CB298B">
        <w:rPr>
          <w:color w:val="auto"/>
        </w:rPr>
        <w:t xml:space="preserve"> </w:t>
      </w:r>
      <w:r w:rsidR="00F43C25" w:rsidRPr="00CB298B">
        <w:rPr>
          <w:color w:val="auto"/>
        </w:rPr>
        <w:t xml:space="preserve">Których </w:t>
      </w:r>
      <w:r w:rsidR="008A0B92" w:rsidRPr="00CB298B">
        <w:rPr>
          <w:color w:val="auto"/>
        </w:rPr>
        <w:t>najbardziej? Na czym polega wpływ aranżacji na rozwój wskazanych przez Państwa komp</w:t>
      </w:r>
      <w:r w:rsidR="008A0B92" w:rsidRPr="00CB298B">
        <w:rPr>
          <w:color w:val="auto"/>
        </w:rPr>
        <w:t>e</w:t>
      </w:r>
      <w:r w:rsidR="008A0B92" w:rsidRPr="00CB298B">
        <w:rPr>
          <w:color w:val="auto"/>
        </w:rPr>
        <w:t xml:space="preserve">tencji? </w:t>
      </w:r>
    </w:p>
    <w:p w14:paraId="33C97A5A" w14:textId="04C0ED5C" w:rsidR="008A0B92" w:rsidRPr="00CB298B" w:rsidRDefault="00F43C25" w:rsidP="002E570E">
      <w:pPr>
        <w:pStyle w:val="OREpunktor"/>
        <w:rPr>
          <w:color w:val="auto"/>
        </w:rPr>
      </w:pPr>
      <w:r w:rsidRPr="00CB298B">
        <w:rPr>
          <w:color w:val="auto"/>
        </w:rPr>
        <w:t xml:space="preserve">Z jakich </w:t>
      </w:r>
      <w:r w:rsidR="004A6603" w:rsidRPr="00CB298B">
        <w:rPr>
          <w:color w:val="auto"/>
        </w:rPr>
        <w:t>form doskonalenia</w:t>
      </w:r>
      <w:r w:rsidR="008A0B92" w:rsidRPr="00CB298B">
        <w:rPr>
          <w:color w:val="auto"/>
        </w:rPr>
        <w:t xml:space="preserve"> </w:t>
      </w:r>
      <w:r w:rsidRPr="00CB298B">
        <w:rPr>
          <w:color w:val="auto"/>
        </w:rPr>
        <w:t xml:space="preserve">dotyczących </w:t>
      </w:r>
      <w:r w:rsidR="008A0B92" w:rsidRPr="00CB298B">
        <w:rPr>
          <w:color w:val="auto"/>
        </w:rPr>
        <w:t>rozwijania</w:t>
      </w:r>
      <w:r w:rsidRPr="00CB298B">
        <w:rPr>
          <w:color w:val="auto"/>
        </w:rPr>
        <w:t xml:space="preserve"> u dzieci</w:t>
      </w:r>
      <w:r w:rsidR="008A0B92" w:rsidRPr="00CB298B">
        <w:rPr>
          <w:color w:val="auto"/>
        </w:rPr>
        <w:t xml:space="preserve"> kompetencji klucz</w:t>
      </w:r>
      <w:r w:rsidR="008A0B92" w:rsidRPr="00CB298B">
        <w:rPr>
          <w:color w:val="auto"/>
        </w:rPr>
        <w:t>o</w:t>
      </w:r>
      <w:r w:rsidR="008A0B92" w:rsidRPr="00CB298B">
        <w:rPr>
          <w:color w:val="auto"/>
        </w:rPr>
        <w:t xml:space="preserve">wych już Państwo </w:t>
      </w:r>
      <w:r w:rsidRPr="00CB298B">
        <w:rPr>
          <w:color w:val="auto"/>
        </w:rPr>
        <w:t>korzystali</w:t>
      </w:r>
      <w:r w:rsidR="008A0B92" w:rsidRPr="00CB298B">
        <w:rPr>
          <w:color w:val="auto"/>
        </w:rPr>
        <w:t xml:space="preserve">? </w:t>
      </w:r>
    </w:p>
    <w:p w14:paraId="52DE032A" w14:textId="5FF426DD" w:rsidR="004A6603" w:rsidRPr="00CB298B" w:rsidRDefault="004A6603" w:rsidP="002E570E">
      <w:pPr>
        <w:pStyle w:val="OREpunktor"/>
        <w:rPr>
          <w:color w:val="auto"/>
        </w:rPr>
      </w:pPr>
      <w:r w:rsidRPr="00CB298B">
        <w:rPr>
          <w:color w:val="auto"/>
        </w:rPr>
        <w:t>Z jakich dobrych praktyk w zakresie rozwijania</w:t>
      </w:r>
      <w:r w:rsidR="00A11CB2" w:rsidRPr="00CB298B">
        <w:rPr>
          <w:color w:val="auto"/>
        </w:rPr>
        <w:t xml:space="preserve"> u dzieci</w:t>
      </w:r>
      <w:r w:rsidRPr="00CB298B">
        <w:rPr>
          <w:color w:val="auto"/>
        </w:rPr>
        <w:t xml:space="preserve"> kompetencji kluczowych </w:t>
      </w:r>
      <w:r w:rsidR="00A11CB2" w:rsidRPr="00CB298B">
        <w:rPr>
          <w:color w:val="auto"/>
        </w:rPr>
        <w:t>korzystają</w:t>
      </w:r>
      <w:r w:rsidR="008A0B92" w:rsidRPr="00CB298B">
        <w:rPr>
          <w:color w:val="auto"/>
        </w:rPr>
        <w:t xml:space="preserve"> Państwo</w:t>
      </w:r>
      <w:r w:rsidRPr="00CB298B">
        <w:rPr>
          <w:color w:val="auto"/>
        </w:rPr>
        <w:t xml:space="preserve"> w przedszkolu? </w:t>
      </w:r>
    </w:p>
    <w:p w14:paraId="7EC81437" w14:textId="4D54F1D7" w:rsidR="004A6603" w:rsidRPr="00CB298B" w:rsidRDefault="004A6603" w:rsidP="002E570E">
      <w:pPr>
        <w:pStyle w:val="OREpunktor"/>
        <w:rPr>
          <w:color w:val="auto"/>
        </w:rPr>
      </w:pPr>
      <w:r w:rsidRPr="00CB298B">
        <w:rPr>
          <w:color w:val="auto"/>
        </w:rPr>
        <w:t>Jakie</w:t>
      </w:r>
      <w:r w:rsidR="008A0B92" w:rsidRPr="00CB298B">
        <w:rPr>
          <w:color w:val="auto"/>
        </w:rPr>
        <w:t xml:space="preserve"> są Państwa</w:t>
      </w:r>
      <w:r w:rsidRPr="00CB298B">
        <w:rPr>
          <w:color w:val="auto"/>
        </w:rPr>
        <w:t xml:space="preserve"> potrzeby </w:t>
      </w:r>
      <w:r w:rsidR="00A11CB2" w:rsidRPr="00CB298B">
        <w:rPr>
          <w:color w:val="auto"/>
        </w:rPr>
        <w:t>związane z</w:t>
      </w:r>
      <w:r w:rsidRPr="00CB298B">
        <w:rPr>
          <w:color w:val="auto"/>
        </w:rPr>
        <w:t xml:space="preserve"> indywidualn</w:t>
      </w:r>
      <w:r w:rsidR="00A11CB2" w:rsidRPr="00CB298B">
        <w:rPr>
          <w:color w:val="auto"/>
        </w:rPr>
        <w:t>ą</w:t>
      </w:r>
      <w:r w:rsidRPr="00CB298B">
        <w:rPr>
          <w:color w:val="auto"/>
        </w:rPr>
        <w:t xml:space="preserve"> </w:t>
      </w:r>
      <w:r w:rsidR="00A11CB2" w:rsidRPr="00CB298B">
        <w:rPr>
          <w:color w:val="auto"/>
        </w:rPr>
        <w:t>pomocą</w:t>
      </w:r>
      <w:r w:rsidRPr="00CB298B">
        <w:rPr>
          <w:color w:val="auto"/>
        </w:rPr>
        <w:t xml:space="preserve"> w </w:t>
      </w:r>
      <w:r w:rsidR="00A11CB2" w:rsidRPr="00CB298B">
        <w:rPr>
          <w:color w:val="auto"/>
        </w:rPr>
        <w:t xml:space="preserve">wykonywaniu </w:t>
      </w:r>
      <w:r w:rsidRPr="00CB298B">
        <w:rPr>
          <w:color w:val="auto"/>
        </w:rPr>
        <w:t>z</w:t>
      </w:r>
      <w:r w:rsidRPr="00CB298B">
        <w:rPr>
          <w:color w:val="auto"/>
        </w:rPr>
        <w:t>a</w:t>
      </w:r>
      <w:r w:rsidRPr="00CB298B">
        <w:rPr>
          <w:color w:val="auto"/>
        </w:rPr>
        <w:t xml:space="preserve">dań </w:t>
      </w:r>
      <w:r w:rsidR="00A11CB2" w:rsidRPr="00CB298B">
        <w:rPr>
          <w:color w:val="auto"/>
        </w:rPr>
        <w:t>służących</w:t>
      </w:r>
      <w:r w:rsidR="00A13DE6" w:rsidRPr="00CB298B">
        <w:rPr>
          <w:color w:val="auto"/>
        </w:rPr>
        <w:t xml:space="preserve"> </w:t>
      </w:r>
      <w:r w:rsidR="00A11CB2" w:rsidRPr="00CB298B">
        <w:rPr>
          <w:color w:val="auto"/>
        </w:rPr>
        <w:t xml:space="preserve">rozwijaniu </w:t>
      </w:r>
      <w:r w:rsidRPr="00CB298B">
        <w:rPr>
          <w:color w:val="auto"/>
        </w:rPr>
        <w:t xml:space="preserve">kompetencji kluczowych </w:t>
      </w:r>
      <w:r w:rsidR="00A11CB2" w:rsidRPr="00CB298B">
        <w:rPr>
          <w:color w:val="auto"/>
        </w:rPr>
        <w:t xml:space="preserve">u </w:t>
      </w:r>
      <w:r w:rsidRPr="00CB298B">
        <w:rPr>
          <w:color w:val="auto"/>
        </w:rPr>
        <w:t>dzieci?</w:t>
      </w:r>
    </w:p>
    <w:p w14:paraId="5CBC7E49" w14:textId="73E0327E" w:rsidR="004A6603" w:rsidRPr="00CB298B" w:rsidRDefault="004A6603" w:rsidP="002E570E">
      <w:pPr>
        <w:pStyle w:val="OREpunktor"/>
        <w:rPr>
          <w:bCs/>
          <w:color w:val="auto"/>
          <w:szCs w:val="36"/>
        </w:rPr>
      </w:pPr>
      <w:r w:rsidRPr="00CB298B">
        <w:rPr>
          <w:bCs/>
          <w:color w:val="auto"/>
          <w:szCs w:val="36"/>
        </w:rPr>
        <w:t>Czy w ostatnim okresie (np. roku</w:t>
      </w:r>
      <w:r w:rsidR="008A0B92" w:rsidRPr="00CB298B">
        <w:rPr>
          <w:bCs/>
          <w:color w:val="auto"/>
          <w:szCs w:val="36"/>
        </w:rPr>
        <w:t>) we wnioskach z nadzoru pedagogicznego d</w:t>
      </w:r>
      <w:r w:rsidR="008A0B92" w:rsidRPr="00CB298B">
        <w:rPr>
          <w:bCs/>
          <w:color w:val="auto"/>
          <w:szCs w:val="36"/>
        </w:rPr>
        <w:t>y</w:t>
      </w:r>
      <w:r w:rsidR="008A0B92" w:rsidRPr="00CB298B">
        <w:rPr>
          <w:bCs/>
          <w:color w:val="auto"/>
          <w:szCs w:val="36"/>
        </w:rPr>
        <w:t xml:space="preserve">rektora (w obszarze ewaluacji, wspomagania lub kontroli) </w:t>
      </w:r>
      <w:r w:rsidRPr="00CB298B">
        <w:rPr>
          <w:bCs/>
          <w:color w:val="auto"/>
          <w:szCs w:val="36"/>
        </w:rPr>
        <w:t xml:space="preserve">pojawiły się takie, które dotyczyły rozwijania kompetencji kluczowych </w:t>
      </w:r>
      <w:r w:rsidR="00A11CB2" w:rsidRPr="00CB298B">
        <w:rPr>
          <w:bCs/>
          <w:color w:val="auto"/>
          <w:szCs w:val="36"/>
        </w:rPr>
        <w:t xml:space="preserve">u </w:t>
      </w:r>
      <w:r w:rsidRPr="00CB298B">
        <w:rPr>
          <w:bCs/>
          <w:color w:val="auto"/>
          <w:szCs w:val="36"/>
        </w:rPr>
        <w:t xml:space="preserve">dzieci? </w:t>
      </w:r>
    </w:p>
    <w:p w14:paraId="46459D8C" w14:textId="4ECEB293" w:rsidR="004A6603" w:rsidRPr="00CB298B" w:rsidRDefault="004A6603" w:rsidP="002E570E">
      <w:pPr>
        <w:pStyle w:val="OREpunktor"/>
        <w:rPr>
          <w:bCs/>
          <w:color w:val="auto"/>
          <w:szCs w:val="36"/>
        </w:rPr>
      </w:pPr>
      <w:r w:rsidRPr="00CB298B">
        <w:rPr>
          <w:bCs/>
          <w:color w:val="auto"/>
          <w:szCs w:val="36"/>
        </w:rPr>
        <w:t>Na jakie działania przełożyli Państwo te wnioski? Jakie efekty tych działań Pa</w:t>
      </w:r>
      <w:r w:rsidRPr="00CB298B">
        <w:rPr>
          <w:bCs/>
          <w:color w:val="auto"/>
          <w:szCs w:val="36"/>
        </w:rPr>
        <w:t>ń</w:t>
      </w:r>
      <w:r w:rsidRPr="00CB298B">
        <w:rPr>
          <w:bCs/>
          <w:color w:val="auto"/>
          <w:szCs w:val="36"/>
        </w:rPr>
        <w:t xml:space="preserve">stwo określili? Które z tych działań przyniosły </w:t>
      </w:r>
      <w:r w:rsidR="00966046" w:rsidRPr="00CB298B">
        <w:rPr>
          <w:bCs/>
          <w:color w:val="auto"/>
          <w:szCs w:val="36"/>
        </w:rPr>
        <w:t xml:space="preserve">założone </w:t>
      </w:r>
      <w:r w:rsidRPr="00CB298B">
        <w:rPr>
          <w:bCs/>
          <w:color w:val="auto"/>
          <w:szCs w:val="36"/>
        </w:rPr>
        <w:t>efekty? Które</w:t>
      </w:r>
      <w:r w:rsidR="00966046" w:rsidRPr="00CB298B">
        <w:rPr>
          <w:bCs/>
          <w:color w:val="auto"/>
          <w:szCs w:val="36"/>
        </w:rPr>
        <w:t xml:space="preserve"> z nich</w:t>
      </w:r>
      <w:r w:rsidRPr="00CB298B">
        <w:rPr>
          <w:bCs/>
          <w:color w:val="auto"/>
          <w:szCs w:val="36"/>
        </w:rPr>
        <w:t xml:space="preserve"> nadal, </w:t>
      </w:r>
      <w:r w:rsidR="008A0B92" w:rsidRPr="00CB298B">
        <w:rPr>
          <w:bCs/>
          <w:color w:val="auto"/>
          <w:szCs w:val="36"/>
        </w:rPr>
        <w:t>Państwa zdaniem, wymagają</w:t>
      </w:r>
      <w:r w:rsidRPr="00CB298B">
        <w:rPr>
          <w:bCs/>
          <w:color w:val="auto"/>
          <w:szCs w:val="36"/>
        </w:rPr>
        <w:t xml:space="preserve"> pracy? Co jest Państwu potrzebne, aby ta praca b</w:t>
      </w:r>
      <w:r w:rsidRPr="00CB298B">
        <w:rPr>
          <w:bCs/>
          <w:color w:val="auto"/>
          <w:szCs w:val="36"/>
        </w:rPr>
        <w:t>y</w:t>
      </w:r>
      <w:r w:rsidRPr="00CB298B">
        <w:rPr>
          <w:bCs/>
          <w:color w:val="auto"/>
          <w:szCs w:val="36"/>
        </w:rPr>
        <w:t xml:space="preserve">ła </w:t>
      </w:r>
      <w:r w:rsidR="008A0B92" w:rsidRPr="00CB298B">
        <w:rPr>
          <w:bCs/>
          <w:color w:val="auto"/>
          <w:szCs w:val="36"/>
        </w:rPr>
        <w:t xml:space="preserve">bardziej </w:t>
      </w:r>
      <w:r w:rsidRPr="00CB298B">
        <w:rPr>
          <w:bCs/>
          <w:color w:val="auto"/>
          <w:szCs w:val="36"/>
        </w:rPr>
        <w:t xml:space="preserve">efektywna? </w:t>
      </w:r>
    </w:p>
    <w:p w14:paraId="3986C875" w14:textId="65C5696D" w:rsidR="00680576" w:rsidRPr="00CB298B" w:rsidRDefault="00680576" w:rsidP="00401BE7">
      <w:pPr>
        <w:pStyle w:val="OREpunktor"/>
        <w:rPr>
          <w:color w:val="auto"/>
        </w:rPr>
      </w:pPr>
      <w:r w:rsidRPr="00CB298B">
        <w:rPr>
          <w:color w:val="auto"/>
        </w:rPr>
        <w:t>Czy przedszkole dysponuje wynikami badań zewnętrznych (np. ewaluacji z</w:t>
      </w:r>
      <w:r w:rsidRPr="00CB298B">
        <w:rPr>
          <w:color w:val="auto"/>
        </w:rPr>
        <w:t>e</w:t>
      </w:r>
      <w:r w:rsidRPr="00CB298B">
        <w:rPr>
          <w:color w:val="auto"/>
        </w:rPr>
        <w:t xml:space="preserve">wnętrznej, monitorowania przez KO realizacji podstawy programowej i innych, </w:t>
      </w:r>
      <w:r w:rsidRPr="00CB298B">
        <w:rPr>
          <w:color w:val="auto"/>
        </w:rPr>
        <w:lastRenderedPageBreak/>
        <w:t>w których można znaleźć dane dotyczące działań nauczycieli/przedszkola na rzecz rozwijania u dzieci kompetencji kluczowych)?</w:t>
      </w:r>
      <w:r w:rsidR="0096411C">
        <w:rPr>
          <w:color w:val="auto"/>
        </w:rPr>
        <w:t xml:space="preserve"> </w:t>
      </w:r>
      <w:r w:rsidR="004A6603" w:rsidRPr="00CB298B">
        <w:rPr>
          <w:color w:val="auto"/>
        </w:rPr>
        <w:t>Jeśli tak, jakie były najwa</w:t>
      </w:r>
      <w:r w:rsidR="004A6603" w:rsidRPr="00CB298B">
        <w:rPr>
          <w:color w:val="auto"/>
        </w:rPr>
        <w:t>ż</w:t>
      </w:r>
      <w:r w:rsidR="004A6603" w:rsidRPr="00CB298B">
        <w:rPr>
          <w:color w:val="auto"/>
        </w:rPr>
        <w:t xml:space="preserve">niejsze wnioski z tych badań? </w:t>
      </w:r>
      <w:r w:rsidRPr="00CB298B">
        <w:rPr>
          <w:bCs/>
          <w:color w:val="auto"/>
          <w:szCs w:val="36"/>
        </w:rPr>
        <w:t xml:space="preserve">Co można na ich podstawie stwierdzić na temat tworzenia warunków dla kształtowania u dzieci kompetencji kluczowych? </w:t>
      </w:r>
      <w:r w:rsidR="002E709F" w:rsidRPr="00CB298B">
        <w:rPr>
          <w:color w:val="auto"/>
        </w:rPr>
        <w:t xml:space="preserve">Co </w:t>
      </w:r>
      <w:r w:rsidRPr="00CB298B">
        <w:rPr>
          <w:color w:val="auto"/>
        </w:rPr>
        <w:t>nal</w:t>
      </w:r>
      <w:r w:rsidRPr="00CB298B">
        <w:rPr>
          <w:color w:val="auto"/>
        </w:rPr>
        <w:t>e</w:t>
      </w:r>
      <w:r w:rsidRPr="00CB298B">
        <w:rPr>
          <w:color w:val="auto"/>
        </w:rPr>
        <w:t>ży zmienić</w:t>
      </w:r>
      <w:r w:rsidR="002E709F" w:rsidRPr="00CB298B">
        <w:rPr>
          <w:color w:val="auto"/>
        </w:rPr>
        <w:t xml:space="preserve">, by działać skuteczniej w </w:t>
      </w:r>
      <w:r w:rsidRPr="00CB298B">
        <w:rPr>
          <w:color w:val="auto"/>
        </w:rPr>
        <w:t xml:space="preserve">tym </w:t>
      </w:r>
      <w:r w:rsidR="002E709F" w:rsidRPr="00CB298B">
        <w:rPr>
          <w:color w:val="auto"/>
        </w:rPr>
        <w:t>obszarze</w:t>
      </w:r>
      <w:r w:rsidRPr="00CB298B">
        <w:rPr>
          <w:color w:val="auto"/>
        </w:rPr>
        <w:t xml:space="preserve">? </w:t>
      </w:r>
      <w:r w:rsidR="002E709F" w:rsidRPr="00CB298B">
        <w:rPr>
          <w:color w:val="auto"/>
        </w:rPr>
        <w:t xml:space="preserve">Co jest potrzebne, aby to zrealizować? Jakie kroki już przedsięwzięto? </w:t>
      </w:r>
      <w:r w:rsidR="004A6603" w:rsidRPr="00CB298B">
        <w:rPr>
          <w:color w:val="auto"/>
        </w:rPr>
        <w:t xml:space="preserve">Na jakie działania przełożyli Państwo wyniki i wnioski z tych badań? Jakie efekty </w:t>
      </w:r>
      <w:r w:rsidR="009919D9" w:rsidRPr="00CB298B">
        <w:rPr>
          <w:color w:val="auto"/>
        </w:rPr>
        <w:t>Państwo założyli</w:t>
      </w:r>
      <w:r w:rsidR="004A6603" w:rsidRPr="00CB298B">
        <w:rPr>
          <w:color w:val="auto"/>
        </w:rPr>
        <w:t xml:space="preserve">? Które z tych działań przyniosły </w:t>
      </w:r>
      <w:r w:rsidR="00401BE7" w:rsidRPr="00CB298B">
        <w:rPr>
          <w:color w:val="auto"/>
        </w:rPr>
        <w:t xml:space="preserve">założone </w:t>
      </w:r>
      <w:r w:rsidR="004A6603" w:rsidRPr="00CB298B">
        <w:rPr>
          <w:color w:val="auto"/>
        </w:rPr>
        <w:t>efekty? Które wymagają dalszej pracy? Co jest Państwu p</w:t>
      </w:r>
      <w:r w:rsidR="004A6603" w:rsidRPr="00CB298B">
        <w:rPr>
          <w:color w:val="auto"/>
        </w:rPr>
        <w:t>o</w:t>
      </w:r>
      <w:r w:rsidR="004A6603" w:rsidRPr="00CB298B">
        <w:rPr>
          <w:color w:val="auto"/>
        </w:rPr>
        <w:t>trzebne, aby ta praca była bardziej efektywna?</w:t>
      </w:r>
    </w:p>
    <w:p w14:paraId="03F55C51" w14:textId="7ED41361" w:rsidR="008A736C" w:rsidRPr="00CB298B" w:rsidRDefault="009919D9" w:rsidP="004D2047">
      <w:pPr>
        <w:pStyle w:val="OREnormalny"/>
        <w:rPr>
          <w:b/>
          <w:color w:val="auto"/>
        </w:rPr>
      </w:pPr>
      <w:r w:rsidRPr="00CB298B">
        <w:rPr>
          <w:b/>
          <w:color w:val="auto"/>
        </w:rPr>
        <w:t>Przykłady pytań do nauczycieli dotycząc</w:t>
      </w:r>
      <w:r w:rsidR="00CF17C3" w:rsidRPr="00CB298B">
        <w:rPr>
          <w:b/>
          <w:color w:val="auto"/>
        </w:rPr>
        <w:t>e</w:t>
      </w:r>
      <w:r w:rsidRPr="00CB298B">
        <w:rPr>
          <w:b/>
          <w:color w:val="auto"/>
        </w:rPr>
        <w:t xml:space="preserve"> wybranej kompetencji kluczowej</w:t>
      </w:r>
      <w:r w:rsidR="00CF17C3" w:rsidRPr="00CB298B">
        <w:rPr>
          <w:b/>
          <w:color w:val="auto"/>
        </w:rPr>
        <w:t xml:space="preserve"> dzieci</w:t>
      </w:r>
      <w:r w:rsidRPr="00CB298B">
        <w:rPr>
          <w:b/>
          <w:color w:val="auto"/>
        </w:rPr>
        <w:t>, np. umiejętności uczenia się:</w:t>
      </w:r>
    </w:p>
    <w:p w14:paraId="4EB44A11" w14:textId="28F868A6" w:rsidR="00D25DA6" w:rsidRPr="00CB298B" w:rsidRDefault="00F429E2" w:rsidP="004D2047">
      <w:pPr>
        <w:pStyle w:val="OREpunktor"/>
        <w:rPr>
          <w:color w:val="auto"/>
        </w:rPr>
      </w:pPr>
      <w:r w:rsidRPr="00CB298B">
        <w:rPr>
          <w:color w:val="auto"/>
        </w:rPr>
        <w:t xml:space="preserve">Skąd czerpią Państwo wiedzę na </w:t>
      </w:r>
      <w:r w:rsidR="00D25DA6" w:rsidRPr="00CB298B">
        <w:rPr>
          <w:color w:val="auto"/>
        </w:rPr>
        <w:t>temat najnowszych ustaleń nauk psychologic</w:t>
      </w:r>
      <w:r w:rsidR="00D25DA6" w:rsidRPr="00CB298B">
        <w:rPr>
          <w:color w:val="auto"/>
        </w:rPr>
        <w:t>z</w:t>
      </w:r>
      <w:r w:rsidR="00D25DA6" w:rsidRPr="00CB298B">
        <w:rPr>
          <w:color w:val="auto"/>
        </w:rPr>
        <w:t xml:space="preserve">nych, pedagogicznych itp. </w:t>
      </w:r>
      <w:r w:rsidR="00103421" w:rsidRPr="00CB298B">
        <w:rPr>
          <w:color w:val="auto"/>
        </w:rPr>
        <w:t>z zakresu</w:t>
      </w:r>
      <w:r w:rsidR="00D25DA6" w:rsidRPr="00CB298B">
        <w:rPr>
          <w:color w:val="auto"/>
        </w:rPr>
        <w:t xml:space="preserve"> uczenia się dzieci?</w:t>
      </w:r>
    </w:p>
    <w:p w14:paraId="1C94B717" w14:textId="1BD9B407" w:rsidR="00F429E2" w:rsidRPr="00CB298B" w:rsidRDefault="00F429E2" w:rsidP="004D2047">
      <w:pPr>
        <w:pStyle w:val="OREpunktor"/>
        <w:rPr>
          <w:color w:val="auto"/>
        </w:rPr>
      </w:pPr>
      <w:r w:rsidRPr="00CB298B">
        <w:rPr>
          <w:color w:val="auto"/>
        </w:rPr>
        <w:t xml:space="preserve">W jaki sposób uzupełniają Państwo </w:t>
      </w:r>
      <w:r w:rsidR="00D25DA6" w:rsidRPr="00CB298B">
        <w:rPr>
          <w:color w:val="auto"/>
        </w:rPr>
        <w:t xml:space="preserve">wiedzę na temat różnych metod </w:t>
      </w:r>
      <w:r w:rsidRPr="00CB298B">
        <w:rPr>
          <w:color w:val="auto"/>
        </w:rPr>
        <w:t xml:space="preserve">efektywnego </w:t>
      </w:r>
      <w:r w:rsidR="00D25DA6" w:rsidRPr="00CB298B">
        <w:rPr>
          <w:color w:val="auto"/>
        </w:rPr>
        <w:t>uczenia dzieci</w:t>
      </w:r>
      <w:r w:rsidR="008A736C" w:rsidRPr="00CB298B">
        <w:rPr>
          <w:color w:val="auto"/>
        </w:rPr>
        <w:t>?</w:t>
      </w:r>
    </w:p>
    <w:p w14:paraId="581E6EEA" w14:textId="02C22044" w:rsidR="00D25DA6" w:rsidRPr="00CB298B" w:rsidRDefault="00F429E2" w:rsidP="004D2047">
      <w:pPr>
        <w:pStyle w:val="OREpunktor"/>
        <w:rPr>
          <w:color w:val="auto"/>
        </w:rPr>
      </w:pPr>
      <w:r w:rsidRPr="00CB298B">
        <w:rPr>
          <w:color w:val="auto"/>
        </w:rPr>
        <w:t xml:space="preserve">Czy diagnozują Państwo style uczenia się dzieci? Jeśli tak, </w:t>
      </w:r>
      <w:r w:rsidR="00285262" w:rsidRPr="00CB298B">
        <w:rPr>
          <w:color w:val="auto"/>
        </w:rPr>
        <w:t xml:space="preserve">to </w:t>
      </w:r>
      <w:r w:rsidRPr="00CB298B">
        <w:rPr>
          <w:color w:val="auto"/>
        </w:rPr>
        <w:t>z</w:t>
      </w:r>
      <w:r w:rsidR="00D25DA6" w:rsidRPr="00CB298B">
        <w:rPr>
          <w:color w:val="auto"/>
        </w:rPr>
        <w:t xml:space="preserve"> jakich sposobów diagnozy stylów uczenia się </w:t>
      </w:r>
      <w:r w:rsidR="00285262" w:rsidRPr="00CB298B">
        <w:rPr>
          <w:color w:val="auto"/>
        </w:rPr>
        <w:t xml:space="preserve">Państwo </w:t>
      </w:r>
      <w:r w:rsidR="00D25DA6" w:rsidRPr="00CB298B">
        <w:rPr>
          <w:color w:val="auto"/>
        </w:rPr>
        <w:t>korzysta</w:t>
      </w:r>
      <w:r w:rsidR="00285262" w:rsidRPr="00CB298B">
        <w:rPr>
          <w:color w:val="auto"/>
        </w:rPr>
        <w:t>ją</w:t>
      </w:r>
      <w:r w:rsidR="00D25DA6" w:rsidRPr="00CB298B">
        <w:rPr>
          <w:color w:val="auto"/>
        </w:rPr>
        <w:t>?</w:t>
      </w:r>
      <w:r w:rsidRPr="00CB298B">
        <w:rPr>
          <w:color w:val="auto"/>
        </w:rPr>
        <w:t xml:space="preserve"> Jeśli nie, co jest tego przy</w:t>
      </w:r>
      <w:r w:rsidR="004608B7">
        <w:rPr>
          <w:color w:val="auto"/>
        </w:rPr>
        <w:t>-</w:t>
      </w:r>
      <w:proofErr w:type="spellStart"/>
      <w:r w:rsidRPr="00CB298B">
        <w:rPr>
          <w:color w:val="auto"/>
        </w:rPr>
        <w:t>czyną</w:t>
      </w:r>
      <w:proofErr w:type="spellEnd"/>
      <w:r w:rsidRPr="00CB298B">
        <w:rPr>
          <w:color w:val="auto"/>
        </w:rPr>
        <w:t>?</w:t>
      </w:r>
    </w:p>
    <w:p w14:paraId="5B5B52AF" w14:textId="2D47EC69" w:rsidR="00F429E2" w:rsidRPr="00CB298B" w:rsidRDefault="00F429E2" w:rsidP="004D2047">
      <w:pPr>
        <w:pStyle w:val="OREpunktor"/>
        <w:rPr>
          <w:color w:val="auto"/>
        </w:rPr>
      </w:pPr>
      <w:r w:rsidRPr="00CB298B">
        <w:rPr>
          <w:color w:val="auto"/>
        </w:rPr>
        <w:t xml:space="preserve">Jak wykorzystują Państwo wiedzę z prowadzonych diagnoz? Proszę o podanie przykładów. </w:t>
      </w:r>
    </w:p>
    <w:p w14:paraId="124AD1B2" w14:textId="4B488A9C" w:rsidR="00F429E2" w:rsidRPr="00CB298B" w:rsidRDefault="00F429E2" w:rsidP="004D2047">
      <w:pPr>
        <w:pStyle w:val="OREpunktor"/>
        <w:rPr>
          <w:color w:val="auto"/>
        </w:rPr>
      </w:pPr>
      <w:r w:rsidRPr="00CB298B">
        <w:rPr>
          <w:color w:val="auto"/>
        </w:rPr>
        <w:t>Jak wykorzystują Państwo zdiagnozowany potencjał dzieci? Proszę o podanie</w:t>
      </w:r>
      <w:r w:rsidR="00285262" w:rsidRPr="00CB298B">
        <w:rPr>
          <w:color w:val="auto"/>
        </w:rPr>
        <w:t xml:space="preserve"> p</w:t>
      </w:r>
      <w:r w:rsidRPr="00CB298B">
        <w:rPr>
          <w:color w:val="auto"/>
        </w:rPr>
        <w:t xml:space="preserve">rzykładów. </w:t>
      </w:r>
    </w:p>
    <w:p w14:paraId="5B9E4548" w14:textId="38FA63C8" w:rsidR="00D25DA6" w:rsidRPr="00CB298B" w:rsidRDefault="00F429E2" w:rsidP="004D2047">
      <w:pPr>
        <w:pStyle w:val="OREpunktor"/>
        <w:rPr>
          <w:color w:val="auto"/>
        </w:rPr>
      </w:pPr>
      <w:r w:rsidRPr="00CB298B">
        <w:rPr>
          <w:color w:val="auto"/>
        </w:rPr>
        <w:t xml:space="preserve">Jakie metody pracy uznają Państwo </w:t>
      </w:r>
      <w:r w:rsidR="00D25DA6" w:rsidRPr="00CB298B">
        <w:rPr>
          <w:color w:val="auto"/>
        </w:rPr>
        <w:t xml:space="preserve">za </w:t>
      </w:r>
      <w:r w:rsidR="00285262" w:rsidRPr="00CB298B">
        <w:rPr>
          <w:color w:val="auto"/>
        </w:rPr>
        <w:t xml:space="preserve">najbardziej efektywne </w:t>
      </w:r>
      <w:r w:rsidR="00D25DA6" w:rsidRPr="00CB298B">
        <w:rPr>
          <w:color w:val="auto"/>
        </w:rPr>
        <w:t>w kształtowaniu kompetencji uczenia się dzieci?</w:t>
      </w:r>
    </w:p>
    <w:p w14:paraId="69A67433" w14:textId="2F3AC5D4" w:rsidR="00D25DA6" w:rsidRPr="00CB298B" w:rsidRDefault="00103421" w:rsidP="004D2047">
      <w:pPr>
        <w:pStyle w:val="OREpunktor"/>
        <w:rPr>
          <w:color w:val="auto"/>
        </w:rPr>
      </w:pPr>
      <w:r w:rsidRPr="00CB298B">
        <w:rPr>
          <w:color w:val="auto"/>
        </w:rPr>
        <w:t>W jaki sposób</w:t>
      </w:r>
      <w:r w:rsidR="00F429E2" w:rsidRPr="00CB298B">
        <w:rPr>
          <w:color w:val="auto"/>
        </w:rPr>
        <w:t xml:space="preserve"> organizują</w:t>
      </w:r>
      <w:r w:rsidRPr="00CB298B">
        <w:rPr>
          <w:color w:val="auto"/>
        </w:rPr>
        <w:t xml:space="preserve"> Państwo</w:t>
      </w:r>
      <w:r w:rsidR="00D25DA6" w:rsidRPr="00CB298B">
        <w:rPr>
          <w:color w:val="auto"/>
        </w:rPr>
        <w:t xml:space="preserve"> przestrzeń do uczenia się dzieci?</w:t>
      </w:r>
      <w:r w:rsidR="00F429E2" w:rsidRPr="00CB298B">
        <w:rPr>
          <w:color w:val="auto"/>
        </w:rPr>
        <w:t xml:space="preserve"> Jaki wpływ ma taka aranżacja na </w:t>
      </w:r>
      <w:r w:rsidRPr="00CB298B">
        <w:rPr>
          <w:color w:val="auto"/>
        </w:rPr>
        <w:t xml:space="preserve">ich </w:t>
      </w:r>
      <w:r w:rsidR="00F429E2" w:rsidRPr="00CB298B">
        <w:rPr>
          <w:color w:val="auto"/>
        </w:rPr>
        <w:t>postępy w zakresie umiejętności uczenia się?</w:t>
      </w:r>
    </w:p>
    <w:p w14:paraId="31C4C655" w14:textId="2BF47168" w:rsidR="00D25DA6" w:rsidRPr="00CB298B" w:rsidRDefault="00F429E2" w:rsidP="004D2047">
      <w:pPr>
        <w:pStyle w:val="OREpunktor"/>
        <w:rPr>
          <w:color w:val="auto"/>
        </w:rPr>
      </w:pPr>
      <w:r w:rsidRPr="00CB298B">
        <w:rPr>
          <w:color w:val="auto"/>
        </w:rPr>
        <w:t>W jaki sposób włączają Państwo</w:t>
      </w:r>
      <w:r w:rsidR="00D25DA6" w:rsidRPr="00CB298B">
        <w:rPr>
          <w:color w:val="auto"/>
        </w:rPr>
        <w:t xml:space="preserve"> rodziców w kształtowanie </w:t>
      </w:r>
      <w:r w:rsidRPr="00CB298B">
        <w:rPr>
          <w:color w:val="auto"/>
        </w:rPr>
        <w:t>umiejętności uczenia się dzieci w przedszkolu</w:t>
      </w:r>
      <w:r w:rsidR="00D25DA6" w:rsidRPr="00CB298B">
        <w:rPr>
          <w:color w:val="auto"/>
        </w:rPr>
        <w:t xml:space="preserve">? </w:t>
      </w:r>
    </w:p>
    <w:p w14:paraId="60638825" w14:textId="7CC42570" w:rsidR="00F429E2" w:rsidRPr="00CB298B" w:rsidRDefault="00F429E2" w:rsidP="004D2047">
      <w:pPr>
        <w:pStyle w:val="OREpunktor"/>
        <w:rPr>
          <w:color w:val="auto"/>
        </w:rPr>
      </w:pPr>
      <w:r w:rsidRPr="00CB298B">
        <w:rPr>
          <w:color w:val="auto"/>
        </w:rPr>
        <w:t>W jaki sposób wspierają Państwo rodziców</w:t>
      </w:r>
      <w:r w:rsidR="00103421" w:rsidRPr="00CB298B">
        <w:rPr>
          <w:color w:val="auto"/>
        </w:rPr>
        <w:t xml:space="preserve"> w pomaganiu</w:t>
      </w:r>
      <w:r w:rsidRPr="00CB298B">
        <w:rPr>
          <w:color w:val="auto"/>
        </w:rPr>
        <w:t xml:space="preserve"> dzieciom w rozwijaniu umiejętności uczenia się? </w:t>
      </w:r>
    </w:p>
    <w:p w14:paraId="533FFA32" w14:textId="3191F718" w:rsidR="00D25DA6" w:rsidRPr="00CB298B" w:rsidRDefault="00D25DA6" w:rsidP="004D2047">
      <w:pPr>
        <w:pStyle w:val="OREpunktor"/>
        <w:rPr>
          <w:color w:val="auto"/>
        </w:rPr>
      </w:pPr>
      <w:r w:rsidRPr="00CB298B">
        <w:rPr>
          <w:color w:val="auto"/>
        </w:rPr>
        <w:t xml:space="preserve">Jaką wartość </w:t>
      </w:r>
      <w:r w:rsidR="00103421" w:rsidRPr="00CB298B">
        <w:rPr>
          <w:color w:val="auto"/>
        </w:rPr>
        <w:t xml:space="preserve">upatrują Państwo </w:t>
      </w:r>
      <w:r w:rsidRPr="00CB298B">
        <w:rPr>
          <w:color w:val="auto"/>
        </w:rPr>
        <w:t xml:space="preserve">w stosowaniu innowacyjnych metod </w:t>
      </w:r>
      <w:r w:rsidR="00103421" w:rsidRPr="00CB298B">
        <w:rPr>
          <w:color w:val="auto"/>
        </w:rPr>
        <w:t>naucz</w:t>
      </w:r>
      <w:r w:rsidR="00103421" w:rsidRPr="00CB298B">
        <w:rPr>
          <w:color w:val="auto"/>
        </w:rPr>
        <w:t>a</w:t>
      </w:r>
      <w:r w:rsidR="00103421" w:rsidRPr="00CB298B">
        <w:rPr>
          <w:color w:val="auto"/>
        </w:rPr>
        <w:t>nia i </w:t>
      </w:r>
      <w:r w:rsidRPr="00CB298B">
        <w:rPr>
          <w:color w:val="auto"/>
        </w:rPr>
        <w:t>uczenia się dzieci?</w:t>
      </w:r>
    </w:p>
    <w:p w14:paraId="59F9DC28" w14:textId="55040667" w:rsidR="00D25DA6" w:rsidRPr="00CB298B" w:rsidRDefault="00F429E2" w:rsidP="004D2047">
      <w:pPr>
        <w:pStyle w:val="OREpunktor"/>
        <w:rPr>
          <w:b/>
          <w:color w:val="auto"/>
        </w:rPr>
      </w:pPr>
      <w:r w:rsidRPr="00CB298B">
        <w:rPr>
          <w:color w:val="auto"/>
        </w:rPr>
        <w:lastRenderedPageBreak/>
        <w:t xml:space="preserve">Jakie innowacyjne sposoby kształtowania </w:t>
      </w:r>
      <w:r w:rsidR="00E13421" w:rsidRPr="00CB298B">
        <w:rPr>
          <w:color w:val="auto"/>
        </w:rPr>
        <w:t xml:space="preserve">u dzieci </w:t>
      </w:r>
      <w:r w:rsidRPr="00CB298B">
        <w:rPr>
          <w:color w:val="auto"/>
        </w:rPr>
        <w:t>umiejętności uczenia się wyk</w:t>
      </w:r>
      <w:r w:rsidRPr="00CB298B">
        <w:rPr>
          <w:color w:val="auto"/>
        </w:rPr>
        <w:t>o</w:t>
      </w:r>
      <w:r w:rsidRPr="00CB298B">
        <w:rPr>
          <w:color w:val="auto"/>
        </w:rPr>
        <w:t xml:space="preserve">rzystują Państwo w pracy? </w:t>
      </w:r>
    </w:p>
    <w:p w14:paraId="249E8BD9" w14:textId="59E0EF9D" w:rsidR="00426A98" w:rsidRPr="00CB298B" w:rsidRDefault="004D2047" w:rsidP="004D2047">
      <w:pPr>
        <w:pStyle w:val="ORE3Naglowek"/>
        <w:rPr>
          <w:color w:val="auto"/>
        </w:rPr>
      </w:pPr>
      <w:bookmarkStart w:id="25" w:name="_Toc474174085"/>
      <w:bookmarkStart w:id="26" w:name="_Toc496059912"/>
      <w:bookmarkEnd w:id="24"/>
      <w:r w:rsidRPr="00CB298B">
        <w:rPr>
          <w:color w:val="auto"/>
        </w:rPr>
        <w:t xml:space="preserve">1.4. </w:t>
      </w:r>
      <w:r w:rsidR="00426A98" w:rsidRPr="00CB298B">
        <w:rPr>
          <w:color w:val="auto"/>
        </w:rPr>
        <w:t xml:space="preserve">Mapa źródeł </w:t>
      </w:r>
      <w:r w:rsidR="00B01446" w:rsidRPr="00CB298B">
        <w:rPr>
          <w:color w:val="auto"/>
        </w:rPr>
        <w:t xml:space="preserve">– skąd czerpać informacje na temat pracy przedszkola </w:t>
      </w:r>
      <w:r w:rsidR="00FB6271" w:rsidRPr="00CB298B">
        <w:rPr>
          <w:color w:val="auto"/>
        </w:rPr>
        <w:t xml:space="preserve">w zakresie </w:t>
      </w:r>
      <w:r w:rsidR="00B01446" w:rsidRPr="00CB298B">
        <w:rPr>
          <w:color w:val="auto"/>
        </w:rPr>
        <w:t xml:space="preserve">kształtowania </w:t>
      </w:r>
      <w:r w:rsidR="00FB6271" w:rsidRPr="00CB298B">
        <w:rPr>
          <w:color w:val="auto"/>
        </w:rPr>
        <w:t xml:space="preserve">u dzieci </w:t>
      </w:r>
      <w:r w:rsidR="00B01446" w:rsidRPr="00CB298B">
        <w:rPr>
          <w:color w:val="auto"/>
        </w:rPr>
        <w:t>kompetencji kluczowych</w:t>
      </w:r>
      <w:bookmarkEnd w:id="25"/>
      <w:bookmarkEnd w:id="26"/>
    </w:p>
    <w:p w14:paraId="22C2C4D6" w14:textId="0F4DF489" w:rsidR="00A41CA4" w:rsidRPr="00CB298B" w:rsidRDefault="004B7451" w:rsidP="004D2047">
      <w:pPr>
        <w:pStyle w:val="OREnormalny"/>
        <w:rPr>
          <w:color w:val="auto"/>
        </w:rPr>
      </w:pPr>
      <w:r w:rsidRPr="00CB298B">
        <w:rPr>
          <w:color w:val="auto"/>
        </w:rPr>
        <w:t xml:space="preserve">W literaturze </w:t>
      </w:r>
      <w:r w:rsidR="008F7160" w:rsidRPr="00CB298B">
        <w:rPr>
          <w:color w:val="auto"/>
        </w:rPr>
        <w:t xml:space="preserve">można znaleźć </w:t>
      </w:r>
      <w:r w:rsidRPr="00CB298B">
        <w:rPr>
          <w:color w:val="auto"/>
        </w:rPr>
        <w:t>różne klasyfikacje źródeł informacji</w:t>
      </w:r>
      <w:r w:rsidR="008F7160" w:rsidRPr="00CB298B">
        <w:rPr>
          <w:color w:val="auto"/>
        </w:rPr>
        <w:t xml:space="preserve"> –</w:t>
      </w:r>
      <w:r w:rsidR="008809D9" w:rsidRPr="00CB298B">
        <w:rPr>
          <w:color w:val="auto"/>
        </w:rPr>
        <w:t xml:space="preserve"> rozumianych </w:t>
      </w:r>
      <w:r w:rsidR="008809D9" w:rsidRPr="00CB298B">
        <w:rPr>
          <w:b/>
          <w:color w:val="auto"/>
        </w:rPr>
        <w:t>jako</w:t>
      </w:r>
      <w:r w:rsidR="008F7160" w:rsidRPr="00CB298B">
        <w:rPr>
          <w:b/>
          <w:color w:val="auto"/>
        </w:rPr>
        <w:t xml:space="preserve"> „</w:t>
      </w:r>
      <w:r w:rsidR="008809D9" w:rsidRPr="00CB298B">
        <w:rPr>
          <w:b/>
          <w:color w:val="auto"/>
        </w:rPr>
        <w:t xml:space="preserve">miejsca, skąd czerpie się dane </w:t>
      </w:r>
      <w:r w:rsidR="008D697F" w:rsidRPr="00CB298B">
        <w:rPr>
          <w:b/>
          <w:color w:val="auto"/>
        </w:rPr>
        <w:t xml:space="preserve">i wiadomości </w:t>
      </w:r>
      <w:r w:rsidR="008809D9" w:rsidRPr="00CB298B">
        <w:rPr>
          <w:b/>
          <w:color w:val="auto"/>
        </w:rPr>
        <w:t>potrzebne do podjęcia określonych działań</w:t>
      </w:r>
      <w:r w:rsidR="008F7160" w:rsidRPr="00CB298B">
        <w:rPr>
          <w:b/>
          <w:color w:val="auto"/>
        </w:rPr>
        <w:t>”</w:t>
      </w:r>
      <w:r w:rsidR="008809D9" w:rsidRPr="00CB298B">
        <w:rPr>
          <w:rStyle w:val="Odwoanieprzypisudolnego"/>
          <w:color w:val="auto"/>
        </w:rPr>
        <w:footnoteReference w:id="36"/>
      </w:r>
      <w:r w:rsidRPr="00CB298B">
        <w:rPr>
          <w:color w:val="auto"/>
        </w:rPr>
        <w:t xml:space="preserve">. </w:t>
      </w:r>
    </w:p>
    <w:p w14:paraId="4B0D896B" w14:textId="45990476" w:rsidR="00251C24" w:rsidRPr="00CB298B" w:rsidRDefault="00251C24" w:rsidP="004D2047">
      <w:pPr>
        <w:pStyle w:val="OREnormalny"/>
        <w:rPr>
          <w:color w:val="auto"/>
        </w:rPr>
      </w:pPr>
      <w:r w:rsidRPr="00CB298B">
        <w:rPr>
          <w:color w:val="auto"/>
        </w:rPr>
        <w:t xml:space="preserve">Ze względu na </w:t>
      </w:r>
      <w:r w:rsidRPr="00CB298B">
        <w:rPr>
          <w:b/>
          <w:color w:val="auto"/>
        </w:rPr>
        <w:t>czas i okoliczności powstania</w:t>
      </w:r>
      <w:r w:rsidR="008F7160" w:rsidRPr="00CB298B">
        <w:rPr>
          <w:b/>
          <w:color w:val="auto"/>
        </w:rPr>
        <w:t xml:space="preserve"> </w:t>
      </w:r>
      <w:r w:rsidR="008F7160" w:rsidRPr="00CB298B">
        <w:rPr>
          <w:color w:val="auto"/>
        </w:rPr>
        <w:t>źródła informacji dzielą się na</w:t>
      </w:r>
      <w:r w:rsidRPr="00CB298B">
        <w:rPr>
          <w:color w:val="auto"/>
        </w:rPr>
        <w:t>:</w:t>
      </w:r>
    </w:p>
    <w:p w14:paraId="212FFE21" w14:textId="532380C0" w:rsidR="00251C24" w:rsidRPr="00CB298B" w:rsidRDefault="00251C24" w:rsidP="004D2047">
      <w:pPr>
        <w:pStyle w:val="OREpunktor"/>
        <w:rPr>
          <w:color w:val="auto"/>
        </w:rPr>
      </w:pPr>
      <w:r w:rsidRPr="00CB298B">
        <w:rPr>
          <w:color w:val="auto"/>
        </w:rPr>
        <w:t>ź</w:t>
      </w:r>
      <w:r w:rsidR="004B7451" w:rsidRPr="00CB298B">
        <w:rPr>
          <w:color w:val="auto"/>
        </w:rPr>
        <w:t xml:space="preserve">ródła </w:t>
      </w:r>
      <w:r w:rsidR="004B7451" w:rsidRPr="00CB298B">
        <w:rPr>
          <w:b/>
          <w:color w:val="auto"/>
        </w:rPr>
        <w:t xml:space="preserve">wtórne </w:t>
      </w:r>
      <w:r w:rsidR="004B7451" w:rsidRPr="00CB298B">
        <w:rPr>
          <w:color w:val="auto"/>
        </w:rPr>
        <w:t>(</w:t>
      </w:r>
      <w:r w:rsidR="008F7160" w:rsidRPr="00CB298B">
        <w:rPr>
          <w:color w:val="auto"/>
        </w:rPr>
        <w:t xml:space="preserve">ang. </w:t>
      </w:r>
      <w:proofErr w:type="spellStart"/>
      <w:r w:rsidR="004B7451" w:rsidRPr="00CB298B">
        <w:rPr>
          <w:i/>
          <w:color w:val="auto"/>
        </w:rPr>
        <w:t>desk</w:t>
      </w:r>
      <w:proofErr w:type="spellEnd"/>
      <w:r w:rsidR="004B7451" w:rsidRPr="00CB298B">
        <w:rPr>
          <w:i/>
          <w:color w:val="auto"/>
        </w:rPr>
        <w:t xml:space="preserve"> </w:t>
      </w:r>
      <w:proofErr w:type="spellStart"/>
      <w:r w:rsidR="004B7451" w:rsidRPr="00CB298B">
        <w:rPr>
          <w:i/>
          <w:color w:val="auto"/>
        </w:rPr>
        <w:t>research</w:t>
      </w:r>
      <w:proofErr w:type="spellEnd"/>
      <w:r w:rsidR="004B7451" w:rsidRPr="00CB298B">
        <w:rPr>
          <w:color w:val="auto"/>
        </w:rPr>
        <w:t xml:space="preserve">) </w:t>
      </w:r>
      <w:r w:rsidRPr="00CB298B">
        <w:rPr>
          <w:color w:val="auto"/>
        </w:rPr>
        <w:t xml:space="preserve">– </w:t>
      </w:r>
      <w:r w:rsidR="004B7451" w:rsidRPr="00CB298B">
        <w:rPr>
          <w:color w:val="auto"/>
        </w:rPr>
        <w:t>obejmujące dane, które zostały zebrane i</w:t>
      </w:r>
      <w:r w:rsidR="008F7160" w:rsidRPr="00CB298B">
        <w:rPr>
          <w:color w:val="auto"/>
        </w:rPr>
        <w:t> </w:t>
      </w:r>
      <w:r w:rsidR="004B7451" w:rsidRPr="00CB298B">
        <w:rPr>
          <w:color w:val="auto"/>
        </w:rPr>
        <w:t>opracowane wcześniej w celu innym niż aktualnie przeprowadzone badanie</w:t>
      </w:r>
      <w:r w:rsidRPr="00CB298B">
        <w:rPr>
          <w:color w:val="auto"/>
        </w:rPr>
        <w:t xml:space="preserve">. </w:t>
      </w:r>
      <w:r w:rsidR="004B7451" w:rsidRPr="00CB298B">
        <w:rPr>
          <w:color w:val="auto"/>
        </w:rPr>
        <w:t>W</w:t>
      </w:r>
      <w:r w:rsidR="008F7160" w:rsidRPr="00CB298B">
        <w:rPr>
          <w:color w:val="auto"/>
        </w:rPr>
        <w:t> </w:t>
      </w:r>
      <w:r w:rsidR="004B7451" w:rsidRPr="00CB298B">
        <w:rPr>
          <w:color w:val="auto"/>
        </w:rPr>
        <w:t xml:space="preserve">tym </w:t>
      </w:r>
      <w:r w:rsidR="008F7160" w:rsidRPr="00CB298B">
        <w:rPr>
          <w:color w:val="auto"/>
        </w:rPr>
        <w:t xml:space="preserve">wypadku </w:t>
      </w:r>
      <w:r w:rsidR="004B7451" w:rsidRPr="00CB298B">
        <w:rPr>
          <w:color w:val="auto"/>
        </w:rPr>
        <w:t>dokonuje się jedynie powtórnej analizy istniejącego materiał</w:t>
      </w:r>
      <w:r w:rsidR="008F7160" w:rsidRPr="00CB298B">
        <w:rPr>
          <w:color w:val="auto"/>
        </w:rPr>
        <w:t>u,</w:t>
      </w:r>
      <w:r w:rsidR="004B7451" w:rsidRPr="00CB298B">
        <w:rPr>
          <w:color w:val="auto"/>
        </w:rPr>
        <w:t xml:space="preserve"> </w:t>
      </w:r>
      <w:r w:rsidR="008F7160" w:rsidRPr="00CB298B">
        <w:rPr>
          <w:color w:val="auto"/>
        </w:rPr>
        <w:t>ukierunkowanej na</w:t>
      </w:r>
      <w:r w:rsidR="004B7451" w:rsidRPr="00CB298B">
        <w:rPr>
          <w:color w:val="auto"/>
        </w:rPr>
        <w:t xml:space="preserve"> </w:t>
      </w:r>
      <w:r w:rsidR="008F7160" w:rsidRPr="00CB298B">
        <w:rPr>
          <w:color w:val="auto"/>
        </w:rPr>
        <w:t xml:space="preserve">rozpatrywany </w:t>
      </w:r>
      <w:r w:rsidR="004B7451" w:rsidRPr="00CB298B">
        <w:rPr>
          <w:color w:val="auto"/>
        </w:rPr>
        <w:t>problem</w:t>
      </w:r>
      <w:r w:rsidR="008F7160" w:rsidRPr="00CB298B">
        <w:rPr>
          <w:color w:val="auto"/>
        </w:rPr>
        <w:t>;</w:t>
      </w:r>
    </w:p>
    <w:p w14:paraId="2D692C87" w14:textId="1DEB705F" w:rsidR="004B7451" w:rsidRPr="00CB298B" w:rsidRDefault="00251C24" w:rsidP="004D2047">
      <w:pPr>
        <w:pStyle w:val="OREpunktor"/>
        <w:rPr>
          <w:color w:val="auto"/>
        </w:rPr>
      </w:pPr>
      <w:r w:rsidRPr="00CB298B">
        <w:rPr>
          <w:color w:val="auto"/>
        </w:rPr>
        <w:t>źródła</w:t>
      </w:r>
      <w:r w:rsidR="004B7451" w:rsidRPr="00CB298B">
        <w:rPr>
          <w:color w:val="auto"/>
        </w:rPr>
        <w:t xml:space="preserve"> </w:t>
      </w:r>
      <w:r w:rsidR="004B7451" w:rsidRPr="00CB298B">
        <w:rPr>
          <w:b/>
          <w:color w:val="auto"/>
        </w:rPr>
        <w:t>pierwotne</w:t>
      </w:r>
      <w:r w:rsidR="004B7451" w:rsidRPr="00CB298B">
        <w:rPr>
          <w:color w:val="auto"/>
        </w:rPr>
        <w:t xml:space="preserve"> (</w:t>
      </w:r>
      <w:r w:rsidR="008F7160" w:rsidRPr="00CB298B">
        <w:rPr>
          <w:color w:val="auto"/>
        </w:rPr>
        <w:t xml:space="preserve">ang. </w:t>
      </w:r>
      <w:r w:rsidR="004B7451" w:rsidRPr="00CB298B">
        <w:rPr>
          <w:i/>
          <w:color w:val="auto"/>
        </w:rPr>
        <w:t xml:space="preserve">field </w:t>
      </w:r>
      <w:proofErr w:type="spellStart"/>
      <w:r w:rsidR="004B7451" w:rsidRPr="00CB298B">
        <w:rPr>
          <w:i/>
          <w:color w:val="auto"/>
        </w:rPr>
        <w:t>research</w:t>
      </w:r>
      <w:proofErr w:type="spellEnd"/>
      <w:r w:rsidR="004B7451" w:rsidRPr="00CB298B">
        <w:rPr>
          <w:color w:val="auto"/>
        </w:rPr>
        <w:t xml:space="preserve">) – </w:t>
      </w:r>
      <w:r w:rsidR="008809D9" w:rsidRPr="00CB298B">
        <w:rPr>
          <w:color w:val="auto"/>
        </w:rPr>
        <w:t xml:space="preserve">mające charakter empiryczny, </w:t>
      </w:r>
      <w:r w:rsidR="004B7451" w:rsidRPr="00CB298B">
        <w:rPr>
          <w:color w:val="auto"/>
        </w:rPr>
        <w:t>zawieraj</w:t>
      </w:r>
      <w:r w:rsidR="004B7451" w:rsidRPr="00CB298B">
        <w:rPr>
          <w:color w:val="auto"/>
        </w:rPr>
        <w:t>ą</w:t>
      </w:r>
      <w:r w:rsidR="004B7451" w:rsidRPr="00CB298B">
        <w:rPr>
          <w:color w:val="auto"/>
        </w:rPr>
        <w:t>ce informacje gromadzone specjalnie w określonym celu badawczym</w:t>
      </w:r>
      <w:r w:rsidR="00DC0B48" w:rsidRPr="00CB298B">
        <w:rPr>
          <w:color w:val="auto"/>
        </w:rPr>
        <w:t xml:space="preserve">, </w:t>
      </w:r>
      <w:r w:rsidR="004B7451" w:rsidRPr="00CB298B">
        <w:rPr>
          <w:color w:val="auto"/>
        </w:rPr>
        <w:t xml:space="preserve">np. w celu dokonania diagnozy pracy przedszkola w zakresie rozwijania </w:t>
      </w:r>
      <w:r w:rsidR="00DC0B48" w:rsidRPr="00CB298B">
        <w:rPr>
          <w:color w:val="auto"/>
        </w:rPr>
        <w:t xml:space="preserve">u dzieci </w:t>
      </w:r>
      <w:r w:rsidR="004B7451" w:rsidRPr="00CB298B">
        <w:rPr>
          <w:color w:val="auto"/>
        </w:rPr>
        <w:t>kompetencji kluczowych</w:t>
      </w:r>
      <w:r w:rsidR="00DC0B48" w:rsidRPr="00CB298B">
        <w:rPr>
          <w:color w:val="auto"/>
        </w:rPr>
        <w:t>,</w:t>
      </w:r>
      <w:r w:rsidR="004B7451" w:rsidRPr="00CB298B">
        <w:rPr>
          <w:color w:val="auto"/>
        </w:rPr>
        <w:t xml:space="preserve"> oceny różnorodności </w:t>
      </w:r>
      <w:r w:rsidRPr="00CB298B">
        <w:rPr>
          <w:color w:val="auto"/>
        </w:rPr>
        <w:t xml:space="preserve">i skuteczności metod pracy </w:t>
      </w:r>
      <w:r w:rsidR="004B7451" w:rsidRPr="00CB298B">
        <w:rPr>
          <w:color w:val="auto"/>
        </w:rPr>
        <w:t xml:space="preserve">służących rozwijaniu </w:t>
      </w:r>
      <w:r w:rsidR="00DC0B48" w:rsidRPr="00CB298B">
        <w:rPr>
          <w:color w:val="auto"/>
        </w:rPr>
        <w:t xml:space="preserve">u dzieci </w:t>
      </w:r>
      <w:r w:rsidR="004B7451" w:rsidRPr="00CB298B">
        <w:rPr>
          <w:color w:val="auto"/>
        </w:rPr>
        <w:t xml:space="preserve">kompetencji społecznych </w:t>
      </w:r>
      <w:r w:rsidR="00DC0B48" w:rsidRPr="00CB298B">
        <w:rPr>
          <w:color w:val="auto"/>
        </w:rPr>
        <w:t>itp.</w:t>
      </w:r>
    </w:p>
    <w:p w14:paraId="529A22D2" w14:textId="2AD640BA" w:rsidR="00251C24" w:rsidRPr="00CB298B" w:rsidRDefault="00251C24" w:rsidP="004D2047">
      <w:pPr>
        <w:pStyle w:val="OREnormalny"/>
        <w:rPr>
          <w:color w:val="auto"/>
        </w:rPr>
      </w:pPr>
      <w:r w:rsidRPr="00CB298B">
        <w:rPr>
          <w:color w:val="auto"/>
        </w:rPr>
        <w:t xml:space="preserve">Ze względu na </w:t>
      </w:r>
      <w:r w:rsidR="00DA640E" w:rsidRPr="00CB298B">
        <w:rPr>
          <w:b/>
          <w:color w:val="auto"/>
        </w:rPr>
        <w:t>specyfikę/</w:t>
      </w:r>
      <w:r w:rsidRPr="00CB298B">
        <w:rPr>
          <w:b/>
          <w:color w:val="auto"/>
        </w:rPr>
        <w:t>rodzaj źródeł</w:t>
      </w:r>
      <w:r w:rsidRPr="00CB298B">
        <w:rPr>
          <w:color w:val="auto"/>
        </w:rPr>
        <w:t>:</w:t>
      </w:r>
    </w:p>
    <w:p w14:paraId="5C57E602" w14:textId="6C42BA0F" w:rsidR="00251C24" w:rsidRPr="00CB298B" w:rsidRDefault="008809D9" w:rsidP="002D2F15">
      <w:pPr>
        <w:pStyle w:val="OREpunktor"/>
        <w:rPr>
          <w:color w:val="auto"/>
        </w:rPr>
      </w:pPr>
      <w:r w:rsidRPr="00CB298B">
        <w:rPr>
          <w:color w:val="auto"/>
        </w:rPr>
        <w:t>dokumentacja</w:t>
      </w:r>
      <w:r w:rsidR="00087EBA" w:rsidRPr="00CB298B">
        <w:rPr>
          <w:color w:val="auto"/>
        </w:rPr>
        <w:t xml:space="preserve"> – poznawana na podstawie analizy danych zastanych (analizy d</w:t>
      </w:r>
      <w:r w:rsidR="00087EBA" w:rsidRPr="00CB298B">
        <w:rPr>
          <w:color w:val="auto"/>
        </w:rPr>
        <w:t>o</w:t>
      </w:r>
      <w:r w:rsidR="00087EBA" w:rsidRPr="00CB298B">
        <w:rPr>
          <w:color w:val="auto"/>
        </w:rPr>
        <w:t>kumentów</w:t>
      </w:r>
      <w:r w:rsidR="00A90692" w:rsidRPr="00CB298B">
        <w:rPr>
          <w:color w:val="auto"/>
        </w:rPr>
        <w:t>);</w:t>
      </w:r>
    </w:p>
    <w:p w14:paraId="5378A362" w14:textId="6A80D1AB" w:rsidR="00251C24" w:rsidRPr="00CB298B" w:rsidRDefault="008809D9" w:rsidP="002D2F15">
      <w:pPr>
        <w:pStyle w:val="OREpunktor"/>
        <w:rPr>
          <w:color w:val="auto"/>
        </w:rPr>
      </w:pPr>
      <w:r w:rsidRPr="00CB298B">
        <w:rPr>
          <w:color w:val="auto"/>
        </w:rPr>
        <w:t>proces pracy</w:t>
      </w:r>
      <w:r w:rsidR="00087EBA" w:rsidRPr="00CB298B">
        <w:rPr>
          <w:color w:val="auto"/>
        </w:rPr>
        <w:t xml:space="preserve"> – poznawany na podstawie opisów w dokumentacji </w:t>
      </w:r>
      <w:r w:rsidR="00EC01C4" w:rsidRPr="00CB298B">
        <w:rPr>
          <w:color w:val="auto"/>
        </w:rPr>
        <w:t>przedszkolnej, obserwacji (zajęć, spotkań rady pedagogicznej, spotkań z rodzicami), wywiadów i</w:t>
      </w:r>
      <w:r w:rsidR="00A90692" w:rsidRPr="00CB298B">
        <w:rPr>
          <w:color w:val="auto"/>
        </w:rPr>
        <w:t> </w:t>
      </w:r>
      <w:r w:rsidR="00EC01C4" w:rsidRPr="00CB298B">
        <w:rPr>
          <w:color w:val="auto"/>
        </w:rPr>
        <w:t xml:space="preserve">ankiet </w:t>
      </w:r>
      <w:r w:rsidR="00A90692" w:rsidRPr="00CB298B">
        <w:rPr>
          <w:color w:val="auto"/>
        </w:rPr>
        <w:t xml:space="preserve">przeprowadzanych wśród </w:t>
      </w:r>
      <w:r w:rsidR="00EC01C4" w:rsidRPr="00CB298B">
        <w:rPr>
          <w:color w:val="auto"/>
        </w:rPr>
        <w:t>uczestnik</w:t>
      </w:r>
      <w:r w:rsidR="00A90692" w:rsidRPr="00CB298B">
        <w:rPr>
          <w:color w:val="auto"/>
        </w:rPr>
        <w:t xml:space="preserve">ów </w:t>
      </w:r>
      <w:r w:rsidR="00EC01C4" w:rsidRPr="00CB298B">
        <w:rPr>
          <w:color w:val="auto"/>
        </w:rPr>
        <w:t>procesów edukacyjnych</w:t>
      </w:r>
      <w:r w:rsidR="00A90692" w:rsidRPr="00CB298B">
        <w:rPr>
          <w:color w:val="auto"/>
        </w:rPr>
        <w:t xml:space="preserve">; </w:t>
      </w:r>
    </w:p>
    <w:p w14:paraId="71C78E3F" w14:textId="1B2C3C2F" w:rsidR="008809D9" w:rsidRPr="00CB298B" w:rsidRDefault="008809D9" w:rsidP="002D2F15">
      <w:pPr>
        <w:pStyle w:val="OREpunktor"/>
        <w:rPr>
          <w:color w:val="auto"/>
        </w:rPr>
      </w:pPr>
      <w:r w:rsidRPr="00CB298B">
        <w:rPr>
          <w:color w:val="auto"/>
        </w:rPr>
        <w:t>człowiek</w:t>
      </w:r>
      <w:r w:rsidR="00EC01C4" w:rsidRPr="00CB298B">
        <w:rPr>
          <w:color w:val="auto"/>
        </w:rPr>
        <w:t xml:space="preserve"> – będący źródłem informacji pozyskiwanych </w:t>
      </w:r>
      <w:r w:rsidR="00AD4FA5" w:rsidRPr="00CB298B">
        <w:rPr>
          <w:color w:val="auto"/>
        </w:rPr>
        <w:t>na podstawie przeprow</w:t>
      </w:r>
      <w:r w:rsidR="00AD4FA5" w:rsidRPr="00CB298B">
        <w:rPr>
          <w:color w:val="auto"/>
        </w:rPr>
        <w:t>a</w:t>
      </w:r>
      <w:r w:rsidR="00AD4FA5" w:rsidRPr="00CB298B">
        <w:rPr>
          <w:color w:val="auto"/>
        </w:rPr>
        <w:t xml:space="preserve">dzonych </w:t>
      </w:r>
      <w:r w:rsidR="00EC01C4" w:rsidRPr="00CB298B">
        <w:rPr>
          <w:color w:val="auto"/>
        </w:rPr>
        <w:t>wywiadów, ankiet</w:t>
      </w:r>
      <w:r w:rsidR="00AD4FA5" w:rsidRPr="00CB298B">
        <w:rPr>
          <w:color w:val="auto"/>
        </w:rPr>
        <w:t xml:space="preserve"> i</w:t>
      </w:r>
      <w:r w:rsidR="00EC01C4" w:rsidRPr="00CB298B">
        <w:rPr>
          <w:color w:val="auto"/>
        </w:rPr>
        <w:t xml:space="preserve"> obserwacji jego pracy</w:t>
      </w:r>
      <w:r w:rsidR="00251C24" w:rsidRPr="00CB298B">
        <w:rPr>
          <w:color w:val="auto"/>
        </w:rPr>
        <w:t>.</w:t>
      </w:r>
    </w:p>
    <w:p w14:paraId="541FB46F" w14:textId="77777777" w:rsidR="00251C24" w:rsidRPr="00CB298B" w:rsidRDefault="00251C24" w:rsidP="002D2F15">
      <w:pPr>
        <w:pStyle w:val="OREnormalny"/>
        <w:rPr>
          <w:b/>
          <w:color w:val="auto"/>
        </w:rPr>
      </w:pPr>
      <w:r w:rsidRPr="00CB298B">
        <w:rPr>
          <w:color w:val="auto"/>
        </w:rPr>
        <w:t xml:space="preserve">Ze względu na </w:t>
      </w:r>
      <w:r w:rsidRPr="00CB298B">
        <w:rPr>
          <w:b/>
          <w:color w:val="auto"/>
        </w:rPr>
        <w:t>usytuowanie źródeł informacji wobec podmiotu poddanego badaniu:</w:t>
      </w:r>
    </w:p>
    <w:p w14:paraId="16F6B9DB" w14:textId="0B0DA0A8" w:rsidR="008809D9" w:rsidRPr="00CB298B" w:rsidRDefault="008809D9" w:rsidP="002D2F15">
      <w:pPr>
        <w:pStyle w:val="OREpunktor"/>
        <w:rPr>
          <w:color w:val="auto"/>
        </w:rPr>
      </w:pPr>
      <w:r w:rsidRPr="00CB298B">
        <w:rPr>
          <w:color w:val="auto"/>
        </w:rPr>
        <w:t xml:space="preserve">źródła </w:t>
      </w:r>
      <w:r w:rsidRPr="00CB298B">
        <w:rPr>
          <w:b/>
          <w:color w:val="auto"/>
        </w:rPr>
        <w:t>wewnętrzne</w:t>
      </w:r>
      <w:r w:rsidR="00251C24" w:rsidRPr="00CB298B">
        <w:rPr>
          <w:color w:val="auto"/>
        </w:rPr>
        <w:t xml:space="preserve"> – pochodzące z przedszkola, odnoszące się np. do deklar</w:t>
      </w:r>
      <w:r w:rsidR="00251C24" w:rsidRPr="00CB298B">
        <w:rPr>
          <w:color w:val="auto"/>
        </w:rPr>
        <w:t>o</w:t>
      </w:r>
      <w:r w:rsidR="00251C24" w:rsidRPr="00CB298B">
        <w:rPr>
          <w:color w:val="auto"/>
        </w:rPr>
        <w:t>wanej koncepcji pracy, podziału zadań, organizacji pomocy psychologiczno-pedagogicznej, przyjętego zestawu programów wychowania przedszkolnego itp</w:t>
      </w:r>
      <w:r w:rsidR="00011921" w:rsidRPr="00CB298B">
        <w:rPr>
          <w:color w:val="auto"/>
        </w:rPr>
        <w:t>.;</w:t>
      </w:r>
    </w:p>
    <w:p w14:paraId="5018242B" w14:textId="24D90EBF" w:rsidR="002D3488" w:rsidRPr="00CB298B" w:rsidRDefault="008809D9" w:rsidP="002D2F15">
      <w:pPr>
        <w:pStyle w:val="OREpunktor"/>
        <w:rPr>
          <w:color w:val="auto"/>
        </w:rPr>
      </w:pPr>
      <w:r w:rsidRPr="00CB298B">
        <w:rPr>
          <w:color w:val="auto"/>
        </w:rPr>
        <w:lastRenderedPageBreak/>
        <w:t xml:space="preserve">źródła </w:t>
      </w:r>
      <w:r w:rsidRPr="00CB298B">
        <w:rPr>
          <w:b/>
          <w:color w:val="auto"/>
        </w:rPr>
        <w:t>zewnętrzne</w:t>
      </w:r>
      <w:r w:rsidR="00EE7760" w:rsidRPr="00CB298B">
        <w:rPr>
          <w:color w:val="auto"/>
        </w:rPr>
        <w:t xml:space="preserve"> – pochodzące </w:t>
      </w:r>
      <w:r w:rsidR="00011921" w:rsidRPr="00CB298B">
        <w:rPr>
          <w:color w:val="auto"/>
        </w:rPr>
        <w:t xml:space="preserve">z </w:t>
      </w:r>
      <w:r w:rsidR="00EE7760" w:rsidRPr="00CB298B">
        <w:rPr>
          <w:color w:val="auto"/>
        </w:rPr>
        <w:t>instytucji, organizacji i innych podmiotów z</w:t>
      </w:r>
      <w:r w:rsidR="00EE7760" w:rsidRPr="00CB298B">
        <w:rPr>
          <w:color w:val="auto"/>
        </w:rPr>
        <w:t>e</w:t>
      </w:r>
      <w:r w:rsidR="00EE7760" w:rsidRPr="00CB298B">
        <w:rPr>
          <w:color w:val="auto"/>
        </w:rPr>
        <w:t>wnętrznych</w:t>
      </w:r>
      <w:r w:rsidR="00EE5339" w:rsidRPr="00CB298B">
        <w:rPr>
          <w:rStyle w:val="Odwoanieprzypisudolnego"/>
          <w:color w:val="auto"/>
        </w:rPr>
        <w:footnoteReference w:id="37"/>
      </w:r>
      <w:r w:rsidR="00EE7760" w:rsidRPr="00CB298B">
        <w:rPr>
          <w:color w:val="auto"/>
        </w:rPr>
        <w:t>.</w:t>
      </w:r>
    </w:p>
    <w:p w14:paraId="2CEE3D3E" w14:textId="448D1A98" w:rsidR="00EE7760" w:rsidRPr="00CB298B" w:rsidRDefault="00EE7760" w:rsidP="002D2F15">
      <w:pPr>
        <w:pStyle w:val="OREnormalny"/>
        <w:rPr>
          <w:color w:val="auto"/>
        </w:rPr>
      </w:pPr>
      <w:r w:rsidRPr="00CB298B">
        <w:rPr>
          <w:color w:val="auto"/>
        </w:rPr>
        <w:t xml:space="preserve">Ze względu na </w:t>
      </w:r>
      <w:r w:rsidRPr="00CB298B">
        <w:rPr>
          <w:b/>
          <w:color w:val="auto"/>
        </w:rPr>
        <w:t>stopień ingerencji w treść informacji lub poziom sprawstwa w ich tworzeniu</w:t>
      </w:r>
      <w:r w:rsidRPr="00CB298B">
        <w:rPr>
          <w:color w:val="auto"/>
        </w:rPr>
        <w:t>:</w:t>
      </w:r>
    </w:p>
    <w:p w14:paraId="3B67C692" w14:textId="7151DEF0" w:rsidR="00EE7760" w:rsidRPr="00CB298B" w:rsidRDefault="00EE7760" w:rsidP="002D2F15">
      <w:pPr>
        <w:pStyle w:val="OREpunktor"/>
        <w:rPr>
          <w:color w:val="auto"/>
        </w:rPr>
      </w:pPr>
      <w:r w:rsidRPr="00CB298B">
        <w:rPr>
          <w:b/>
          <w:color w:val="auto"/>
        </w:rPr>
        <w:t>źródła kontrolowane</w:t>
      </w:r>
      <w:r w:rsidRPr="00CB298B">
        <w:rPr>
          <w:color w:val="auto"/>
        </w:rPr>
        <w:t xml:space="preserve"> (</w:t>
      </w:r>
      <w:r w:rsidR="005D1596" w:rsidRPr="00CB298B">
        <w:rPr>
          <w:color w:val="auto"/>
        </w:rPr>
        <w:t xml:space="preserve">związane z realizacją prawnych </w:t>
      </w:r>
      <w:r w:rsidR="006A7263" w:rsidRPr="00CB298B">
        <w:rPr>
          <w:color w:val="auto"/>
        </w:rPr>
        <w:t>podstaw</w:t>
      </w:r>
      <w:r w:rsidR="005D1596" w:rsidRPr="00CB298B">
        <w:rPr>
          <w:color w:val="auto"/>
        </w:rPr>
        <w:t xml:space="preserve"> funkcjonowania przedszkola oraz z promocją placówki) – </w:t>
      </w:r>
      <w:r w:rsidRPr="00CB298B">
        <w:rPr>
          <w:color w:val="auto"/>
        </w:rPr>
        <w:t>tworzone przez placówkę dokumenty, i</w:t>
      </w:r>
      <w:r w:rsidRPr="00CB298B">
        <w:rPr>
          <w:color w:val="auto"/>
        </w:rPr>
        <w:t>n</w:t>
      </w:r>
      <w:r w:rsidRPr="00CB298B">
        <w:rPr>
          <w:color w:val="auto"/>
        </w:rPr>
        <w:t>formacje</w:t>
      </w:r>
      <w:r w:rsidR="001E253D" w:rsidRPr="00CB298B">
        <w:rPr>
          <w:color w:val="auto"/>
        </w:rPr>
        <w:t xml:space="preserve"> i </w:t>
      </w:r>
      <w:r w:rsidRPr="00CB298B">
        <w:rPr>
          <w:color w:val="auto"/>
        </w:rPr>
        <w:t xml:space="preserve">komunikaty mające na celu </w:t>
      </w:r>
      <w:r w:rsidR="00901DA9" w:rsidRPr="00CB298B">
        <w:rPr>
          <w:color w:val="auto"/>
        </w:rPr>
        <w:t xml:space="preserve">wywołanie </w:t>
      </w:r>
      <w:r w:rsidRPr="00CB298B">
        <w:rPr>
          <w:color w:val="auto"/>
        </w:rPr>
        <w:t>pożądanego działania odbiorców (np. wyboru przedszkola) i kreowanie wizerunku w środowisku</w:t>
      </w:r>
      <w:r w:rsidR="00901DA9" w:rsidRPr="00CB298B">
        <w:rPr>
          <w:color w:val="auto"/>
        </w:rPr>
        <w:t>;</w:t>
      </w:r>
    </w:p>
    <w:p w14:paraId="0965271B" w14:textId="19930ED3" w:rsidR="005D1596" w:rsidRPr="00CB298B" w:rsidRDefault="00EE7760" w:rsidP="002D2F15">
      <w:pPr>
        <w:pStyle w:val="OREpunktor"/>
        <w:rPr>
          <w:color w:val="auto"/>
        </w:rPr>
      </w:pPr>
      <w:r w:rsidRPr="00CB298B">
        <w:rPr>
          <w:b/>
          <w:color w:val="auto"/>
        </w:rPr>
        <w:t>źródła niekontrolowane</w:t>
      </w:r>
      <w:r w:rsidRPr="00CB298B">
        <w:rPr>
          <w:color w:val="auto"/>
        </w:rPr>
        <w:t xml:space="preserve"> – będące konsekwencją doświadczeń bezpośrednich odbiorców usług przedszkola (np. posłanie przez rodziców drugiego dziecka do placówki) oraz doświadczeń innych osób (opinie i rekomendacje dzieci, absolwe</w:t>
      </w:r>
      <w:r w:rsidRPr="00CB298B">
        <w:rPr>
          <w:color w:val="auto"/>
        </w:rPr>
        <w:t>n</w:t>
      </w:r>
      <w:r w:rsidRPr="00CB298B">
        <w:rPr>
          <w:color w:val="auto"/>
        </w:rPr>
        <w:t>tów przedszkola, rodziców lub niezależne od p</w:t>
      </w:r>
      <w:r w:rsidR="00667340" w:rsidRPr="00CB298B">
        <w:rPr>
          <w:color w:val="auto"/>
        </w:rPr>
        <w:t>rzedszkola informacje medialne d</w:t>
      </w:r>
      <w:r w:rsidR="00667340" w:rsidRPr="00CB298B">
        <w:rPr>
          <w:color w:val="auto"/>
        </w:rPr>
        <w:t>o</w:t>
      </w:r>
      <w:r w:rsidR="00667340" w:rsidRPr="00CB298B">
        <w:rPr>
          <w:color w:val="auto"/>
        </w:rPr>
        <w:t xml:space="preserve">stępne w </w:t>
      </w:r>
      <w:r w:rsidRPr="00CB298B">
        <w:rPr>
          <w:color w:val="auto"/>
        </w:rPr>
        <w:t>pras</w:t>
      </w:r>
      <w:r w:rsidR="00667340" w:rsidRPr="00CB298B">
        <w:rPr>
          <w:color w:val="auto"/>
        </w:rPr>
        <w:t>ie</w:t>
      </w:r>
      <w:r w:rsidRPr="00CB298B">
        <w:rPr>
          <w:color w:val="auto"/>
        </w:rPr>
        <w:t xml:space="preserve">, </w:t>
      </w:r>
      <w:r w:rsidR="00667340" w:rsidRPr="00CB298B">
        <w:rPr>
          <w:color w:val="auto"/>
        </w:rPr>
        <w:t xml:space="preserve">na </w:t>
      </w:r>
      <w:r w:rsidRPr="00CB298B">
        <w:rPr>
          <w:color w:val="auto"/>
        </w:rPr>
        <w:t>portal</w:t>
      </w:r>
      <w:r w:rsidR="00667340" w:rsidRPr="00CB298B">
        <w:rPr>
          <w:color w:val="auto"/>
        </w:rPr>
        <w:t>ach internetowych</w:t>
      </w:r>
      <w:r w:rsidRPr="00CB298B">
        <w:rPr>
          <w:color w:val="auto"/>
        </w:rPr>
        <w:t>, fora</w:t>
      </w:r>
      <w:r w:rsidR="00667340" w:rsidRPr="00CB298B">
        <w:rPr>
          <w:color w:val="auto"/>
        </w:rPr>
        <w:t>ch</w:t>
      </w:r>
      <w:r w:rsidRPr="00CB298B">
        <w:rPr>
          <w:color w:val="auto"/>
        </w:rPr>
        <w:t xml:space="preserve"> dys</w:t>
      </w:r>
      <w:r w:rsidR="00667340" w:rsidRPr="00CB298B">
        <w:rPr>
          <w:color w:val="auto"/>
        </w:rPr>
        <w:t xml:space="preserve">kusyjnych </w:t>
      </w:r>
      <w:r w:rsidRPr="00CB298B">
        <w:rPr>
          <w:color w:val="auto"/>
        </w:rPr>
        <w:t>itp.)</w:t>
      </w:r>
      <w:r w:rsidR="005D1596" w:rsidRPr="00CB298B">
        <w:rPr>
          <w:color w:val="auto"/>
        </w:rPr>
        <w:t>.</w:t>
      </w:r>
    </w:p>
    <w:p w14:paraId="5500E8E6" w14:textId="6CE28D94" w:rsidR="00EE7760" w:rsidRPr="00CB298B" w:rsidRDefault="005D1596" w:rsidP="007B4439">
      <w:pPr>
        <w:pStyle w:val="OREnormalny"/>
        <w:rPr>
          <w:color w:val="auto"/>
        </w:rPr>
      </w:pPr>
      <w:r w:rsidRPr="00CB298B">
        <w:rPr>
          <w:color w:val="auto"/>
        </w:rPr>
        <w:t xml:space="preserve">Źródła kontrolowane </w:t>
      </w:r>
      <w:r w:rsidR="00694D77" w:rsidRPr="00CB298B">
        <w:rPr>
          <w:color w:val="auto"/>
        </w:rPr>
        <w:t xml:space="preserve">są </w:t>
      </w:r>
      <w:r w:rsidR="00292019" w:rsidRPr="00CB298B">
        <w:rPr>
          <w:color w:val="auto"/>
        </w:rPr>
        <w:t xml:space="preserve">uznawane </w:t>
      </w:r>
      <w:r w:rsidRPr="00CB298B">
        <w:rPr>
          <w:color w:val="auto"/>
        </w:rPr>
        <w:t>za mniej obiektywne niż informacje pochodzące</w:t>
      </w:r>
      <w:r w:rsidR="00437D8A" w:rsidRPr="00CB298B">
        <w:rPr>
          <w:color w:val="auto"/>
        </w:rPr>
        <w:t xml:space="preserve"> </w:t>
      </w:r>
      <w:r w:rsidRPr="00CB298B">
        <w:rPr>
          <w:color w:val="auto"/>
        </w:rPr>
        <w:t>sp</w:t>
      </w:r>
      <w:r w:rsidRPr="00CB298B">
        <w:rPr>
          <w:color w:val="auto"/>
        </w:rPr>
        <w:t>o</w:t>
      </w:r>
      <w:r w:rsidRPr="00CB298B">
        <w:rPr>
          <w:color w:val="auto"/>
        </w:rPr>
        <w:t>za przedszkola – te drugie dotyczą nierzadko zarówno pozytywnych, jak i negatywnych aspektów jego funkcjonowania</w:t>
      </w:r>
      <w:r w:rsidR="00EE7760" w:rsidRPr="00CB298B">
        <w:rPr>
          <w:rStyle w:val="Odwoanieprzypisudolnego"/>
          <w:color w:val="auto"/>
        </w:rPr>
        <w:footnoteReference w:id="38"/>
      </w:r>
      <w:r w:rsidR="00EE7760" w:rsidRPr="00CB298B">
        <w:rPr>
          <w:color w:val="auto"/>
        </w:rPr>
        <w:t xml:space="preserve">. </w:t>
      </w:r>
    </w:p>
    <w:p w14:paraId="4C3BBB02" w14:textId="7DAEBD0C" w:rsidR="005D1596" w:rsidRPr="00CB298B" w:rsidRDefault="005D1596" w:rsidP="007B4439">
      <w:pPr>
        <w:pStyle w:val="OREnormalny"/>
        <w:rPr>
          <w:color w:val="auto"/>
        </w:rPr>
      </w:pPr>
      <w:r w:rsidRPr="00CB298B">
        <w:rPr>
          <w:color w:val="auto"/>
        </w:rPr>
        <w:t xml:space="preserve">Trzeba dodać, że </w:t>
      </w:r>
      <w:r w:rsidR="0091278D" w:rsidRPr="00CB298B">
        <w:rPr>
          <w:b/>
          <w:color w:val="auto"/>
        </w:rPr>
        <w:t xml:space="preserve">osoba wspomagająca </w:t>
      </w:r>
      <w:r w:rsidRPr="00CB298B">
        <w:rPr>
          <w:b/>
          <w:color w:val="auto"/>
        </w:rPr>
        <w:t xml:space="preserve">pracę przedszkola, </w:t>
      </w:r>
      <w:r w:rsidR="0091278D" w:rsidRPr="00CB298B">
        <w:rPr>
          <w:b/>
          <w:color w:val="auto"/>
        </w:rPr>
        <w:t xml:space="preserve">poszukująca </w:t>
      </w:r>
      <w:r w:rsidRPr="00CB298B">
        <w:rPr>
          <w:b/>
          <w:color w:val="auto"/>
        </w:rPr>
        <w:t>źródeł</w:t>
      </w:r>
      <w:r w:rsidR="00437D8A" w:rsidRPr="00CB298B">
        <w:rPr>
          <w:b/>
          <w:color w:val="auto"/>
        </w:rPr>
        <w:t xml:space="preserve"> </w:t>
      </w:r>
      <w:r w:rsidRPr="00CB298B">
        <w:rPr>
          <w:b/>
          <w:color w:val="auto"/>
        </w:rPr>
        <w:t>i</w:t>
      </w:r>
      <w:r w:rsidRPr="00CB298B">
        <w:rPr>
          <w:b/>
          <w:color w:val="auto"/>
        </w:rPr>
        <w:t>n</w:t>
      </w:r>
      <w:r w:rsidRPr="00CB298B">
        <w:rPr>
          <w:b/>
          <w:color w:val="auto"/>
        </w:rPr>
        <w:t xml:space="preserve">formacji o pracy placówki nie </w:t>
      </w:r>
      <w:r w:rsidR="0091278D" w:rsidRPr="00CB298B">
        <w:rPr>
          <w:b/>
          <w:color w:val="auto"/>
        </w:rPr>
        <w:t xml:space="preserve">ma </w:t>
      </w:r>
      <w:r w:rsidRPr="00CB298B">
        <w:rPr>
          <w:b/>
          <w:color w:val="auto"/>
        </w:rPr>
        <w:t xml:space="preserve">ani formalnych uprawnień, ani </w:t>
      </w:r>
      <w:r w:rsidR="00F0365F" w:rsidRPr="00CB298B">
        <w:rPr>
          <w:b/>
          <w:color w:val="auto"/>
        </w:rPr>
        <w:t>etycznego prawa do wglądu w wiele dokumentów wewnętrznych przedszkola</w:t>
      </w:r>
      <w:r w:rsidR="00F0365F" w:rsidRPr="00CB298B">
        <w:rPr>
          <w:color w:val="auto"/>
        </w:rPr>
        <w:t xml:space="preserve">. </w:t>
      </w:r>
      <w:r w:rsidR="0091278D" w:rsidRPr="00CB298B">
        <w:rPr>
          <w:color w:val="auto"/>
        </w:rPr>
        <w:t xml:space="preserve">Musi </w:t>
      </w:r>
      <w:r w:rsidR="00F0365F" w:rsidRPr="00CB298B">
        <w:rPr>
          <w:color w:val="auto"/>
        </w:rPr>
        <w:t xml:space="preserve">również pamiętać o zachowaniu dużej </w:t>
      </w:r>
      <w:r w:rsidR="00F0365F" w:rsidRPr="00CB298B">
        <w:rPr>
          <w:b/>
          <w:color w:val="auto"/>
        </w:rPr>
        <w:t>ostrożności w formułowaniu własnych opinii i</w:t>
      </w:r>
      <w:r w:rsidR="00292019" w:rsidRPr="00CB298B">
        <w:rPr>
          <w:b/>
          <w:color w:val="auto"/>
        </w:rPr>
        <w:t xml:space="preserve"> wniosków z an</w:t>
      </w:r>
      <w:r w:rsidR="00292019" w:rsidRPr="00CB298B">
        <w:rPr>
          <w:b/>
          <w:color w:val="auto"/>
        </w:rPr>
        <w:t>a</w:t>
      </w:r>
      <w:r w:rsidR="00292019" w:rsidRPr="00CB298B">
        <w:rPr>
          <w:b/>
          <w:color w:val="auto"/>
        </w:rPr>
        <w:t xml:space="preserve">lizy treści </w:t>
      </w:r>
      <w:r w:rsidR="00F0365F" w:rsidRPr="00CB298B">
        <w:rPr>
          <w:b/>
          <w:color w:val="auto"/>
        </w:rPr>
        <w:t>źródeł informacji o pracy placówki</w:t>
      </w:r>
      <w:r w:rsidR="00F0365F" w:rsidRPr="00CB298B">
        <w:rPr>
          <w:color w:val="auto"/>
        </w:rPr>
        <w:t xml:space="preserve">, </w:t>
      </w:r>
      <w:r w:rsidR="00292019" w:rsidRPr="00CB298B">
        <w:rPr>
          <w:color w:val="auto"/>
        </w:rPr>
        <w:t xml:space="preserve">także tych, </w:t>
      </w:r>
      <w:r w:rsidR="00F0365F" w:rsidRPr="00CB298B">
        <w:rPr>
          <w:color w:val="auto"/>
        </w:rPr>
        <w:t>które są powszechnie d</w:t>
      </w:r>
      <w:r w:rsidR="00F0365F" w:rsidRPr="00CB298B">
        <w:rPr>
          <w:color w:val="auto"/>
        </w:rPr>
        <w:t>o</w:t>
      </w:r>
      <w:r w:rsidR="00F0365F" w:rsidRPr="00CB298B">
        <w:rPr>
          <w:color w:val="auto"/>
        </w:rPr>
        <w:t xml:space="preserve">stępne (np. w przestrzeni wirtualnej, w tym źródeł niekontrolowanych). </w:t>
      </w:r>
      <w:r w:rsidR="00292019" w:rsidRPr="00CB298B">
        <w:rPr>
          <w:color w:val="auto"/>
        </w:rPr>
        <w:t>Najważniejszym i,</w:t>
      </w:r>
      <w:r w:rsidR="00437D8A" w:rsidRPr="00CB298B">
        <w:rPr>
          <w:color w:val="auto"/>
        </w:rPr>
        <w:t> </w:t>
      </w:r>
      <w:r w:rsidR="00292019" w:rsidRPr="00CB298B">
        <w:rPr>
          <w:color w:val="auto"/>
        </w:rPr>
        <w:t xml:space="preserve">jak się wydaje, najtrudniejszym </w:t>
      </w:r>
      <w:r w:rsidR="00292019" w:rsidRPr="00CB298B">
        <w:rPr>
          <w:b/>
          <w:color w:val="auto"/>
        </w:rPr>
        <w:t>zadaniem osoby wspomagającej oraz ekspe</w:t>
      </w:r>
      <w:r w:rsidR="00292019" w:rsidRPr="00CB298B">
        <w:rPr>
          <w:b/>
          <w:color w:val="auto"/>
        </w:rPr>
        <w:t>r</w:t>
      </w:r>
      <w:r w:rsidR="00292019" w:rsidRPr="00CB298B">
        <w:rPr>
          <w:b/>
          <w:color w:val="auto"/>
        </w:rPr>
        <w:t xml:space="preserve">tów/trenerów uczestniczących w procesie wspomagania jest </w:t>
      </w:r>
      <w:r w:rsidR="00D2618A" w:rsidRPr="00CB298B">
        <w:rPr>
          <w:b/>
          <w:color w:val="auto"/>
        </w:rPr>
        <w:t>zachęcenie naucz</w:t>
      </w:r>
      <w:r w:rsidR="00D2618A" w:rsidRPr="00CB298B">
        <w:rPr>
          <w:b/>
          <w:color w:val="auto"/>
        </w:rPr>
        <w:t>y</w:t>
      </w:r>
      <w:r w:rsidR="00D2618A" w:rsidRPr="00CB298B">
        <w:rPr>
          <w:b/>
          <w:color w:val="auto"/>
        </w:rPr>
        <w:t xml:space="preserve">cieli do </w:t>
      </w:r>
      <w:r w:rsidR="00292019" w:rsidRPr="00CB298B">
        <w:rPr>
          <w:b/>
          <w:color w:val="auto"/>
        </w:rPr>
        <w:t>profesjonalnej refleksji zawodowej</w:t>
      </w:r>
      <w:r w:rsidR="009B1445" w:rsidRPr="00CB298B">
        <w:rPr>
          <w:b/>
          <w:color w:val="auto"/>
        </w:rPr>
        <w:t xml:space="preserve"> </w:t>
      </w:r>
      <w:r w:rsidR="00D2618A" w:rsidRPr="00CB298B">
        <w:rPr>
          <w:b/>
          <w:color w:val="auto"/>
        </w:rPr>
        <w:t>na temat</w:t>
      </w:r>
      <w:r w:rsidR="00292019" w:rsidRPr="00CB298B">
        <w:rPr>
          <w:b/>
          <w:color w:val="auto"/>
        </w:rPr>
        <w:t xml:space="preserve"> wartości własnych działań</w:t>
      </w:r>
      <w:r w:rsidR="00292019" w:rsidRPr="00CB298B">
        <w:rPr>
          <w:color w:val="auto"/>
        </w:rPr>
        <w:t>, opartej na analizie różnych źródeł informacji</w:t>
      </w:r>
      <w:r w:rsidR="00D2618A" w:rsidRPr="00CB298B">
        <w:rPr>
          <w:color w:val="auto"/>
        </w:rPr>
        <w:t xml:space="preserve"> –</w:t>
      </w:r>
      <w:r w:rsidR="00292019" w:rsidRPr="00CB298B">
        <w:rPr>
          <w:color w:val="auto"/>
        </w:rPr>
        <w:t xml:space="preserve"> odnoszących się zarówno do mocnych, jak i słabszych stron pracy własnej i pracy przedszkola jako organizacji. </w:t>
      </w:r>
      <w:r w:rsidR="009943BB" w:rsidRPr="00CB298B">
        <w:rPr>
          <w:color w:val="auto"/>
        </w:rPr>
        <w:t>To nauczyciele i d</w:t>
      </w:r>
      <w:r w:rsidR="009943BB" w:rsidRPr="00CB298B">
        <w:rPr>
          <w:color w:val="auto"/>
        </w:rPr>
        <w:t>y</w:t>
      </w:r>
      <w:r w:rsidR="009943BB" w:rsidRPr="00CB298B">
        <w:rPr>
          <w:color w:val="auto"/>
        </w:rPr>
        <w:t xml:space="preserve">rektor mają największą możliwość sprawdzenia </w:t>
      </w:r>
      <w:r w:rsidR="00D2618A" w:rsidRPr="00CB298B">
        <w:rPr>
          <w:color w:val="auto"/>
        </w:rPr>
        <w:t xml:space="preserve">– </w:t>
      </w:r>
      <w:r w:rsidR="009943BB" w:rsidRPr="00CB298B">
        <w:rPr>
          <w:color w:val="auto"/>
        </w:rPr>
        <w:t>przez wgląd do dokument</w:t>
      </w:r>
      <w:r w:rsidR="00D2618A" w:rsidRPr="00CB298B">
        <w:rPr>
          <w:color w:val="auto"/>
        </w:rPr>
        <w:t>acji w</w:t>
      </w:r>
      <w:r w:rsidR="00D2618A" w:rsidRPr="00CB298B">
        <w:rPr>
          <w:color w:val="auto"/>
        </w:rPr>
        <w:t>e</w:t>
      </w:r>
      <w:r w:rsidR="00D2618A" w:rsidRPr="00CB298B">
        <w:rPr>
          <w:color w:val="auto"/>
        </w:rPr>
        <w:t>wnętrznej</w:t>
      </w:r>
      <w:r w:rsidR="009943BB" w:rsidRPr="00CB298B">
        <w:rPr>
          <w:color w:val="auto"/>
        </w:rPr>
        <w:t xml:space="preserve">, co przedszkole deklaruje w oficjalnych przekazach (statut, </w:t>
      </w:r>
      <w:r w:rsidR="00162E5E" w:rsidRPr="00CB298B">
        <w:rPr>
          <w:color w:val="auto"/>
        </w:rPr>
        <w:t>programy, regul</w:t>
      </w:r>
      <w:r w:rsidR="00162E5E" w:rsidRPr="00CB298B">
        <w:rPr>
          <w:color w:val="auto"/>
        </w:rPr>
        <w:t>a</w:t>
      </w:r>
      <w:r w:rsidR="00162E5E" w:rsidRPr="00CB298B">
        <w:rPr>
          <w:color w:val="auto"/>
        </w:rPr>
        <w:t xml:space="preserve">miny, </w:t>
      </w:r>
      <w:proofErr w:type="spellStart"/>
      <w:r w:rsidR="00162E5E" w:rsidRPr="00CB298B">
        <w:rPr>
          <w:color w:val="auto"/>
        </w:rPr>
        <w:t>protokolarze</w:t>
      </w:r>
      <w:proofErr w:type="spellEnd"/>
      <w:r w:rsidR="00162E5E" w:rsidRPr="00CB298B">
        <w:rPr>
          <w:color w:val="auto"/>
        </w:rPr>
        <w:t xml:space="preserve"> i księgi uchwał rady pedagogicznej, dzienniki zajęć</w:t>
      </w:r>
      <w:r w:rsidR="009B1445" w:rsidRPr="00CB298B">
        <w:rPr>
          <w:color w:val="auto"/>
        </w:rPr>
        <w:t xml:space="preserve"> </w:t>
      </w:r>
      <w:r w:rsidR="009943BB" w:rsidRPr="00CB298B">
        <w:rPr>
          <w:color w:val="auto"/>
        </w:rPr>
        <w:t xml:space="preserve">itp.) w zakresie </w:t>
      </w:r>
      <w:r w:rsidR="009943BB" w:rsidRPr="00CB298B">
        <w:rPr>
          <w:color w:val="auto"/>
        </w:rPr>
        <w:lastRenderedPageBreak/>
        <w:t>rozwijania kompetencji kluczowych</w:t>
      </w:r>
      <w:r w:rsidR="0041136A" w:rsidRPr="00CB298B">
        <w:rPr>
          <w:color w:val="auto"/>
        </w:rPr>
        <w:t xml:space="preserve"> u</w:t>
      </w:r>
      <w:r w:rsidR="009943BB" w:rsidRPr="00CB298B">
        <w:rPr>
          <w:color w:val="auto"/>
        </w:rPr>
        <w:t xml:space="preserve"> dzieci. To nauczyciele i</w:t>
      </w:r>
      <w:r w:rsidR="00CC0E56" w:rsidRPr="00CB298B">
        <w:rPr>
          <w:color w:val="auto"/>
        </w:rPr>
        <w:t xml:space="preserve"> </w:t>
      </w:r>
      <w:r w:rsidR="009943BB" w:rsidRPr="00CB298B">
        <w:rPr>
          <w:color w:val="auto"/>
        </w:rPr>
        <w:t xml:space="preserve">dyrektor znają </w:t>
      </w:r>
      <w:r w:rsidR="0091278D" w:rsidRPr="00CB298B">
        <w:rPr>
          <w:color w:val="auto"/>
        </w:rPr>
        <w:t xml:space="preserve">najlepiej kontrolowane i </w:t>
      </w:r>
      <w:r w:rsidR="009943BB" w:rsidRPr="00CB298B">
        <w:rPr>
          <w:color w:val="auto"/>
        </w:rPr>
        <w:t>niekontrolowane źródła informacji, opinie o faktyczny</w:t>
      </w:r>
      <w:r w:rsidR="0091278D" w:rsidRPr="00CB298B">
        <w:rPr>
          <w:color w:val="auto"/>
        </w:rPr>
        <w:t>ch działaniach</w:t>
      </w:r>
      <w:r w:rsidR="0041136A" w:rsidRPr="00CB298B">
        <w:rPr>
          <w:color w:val="auto"/>
        </w:rPr>
        <w:t xml:space="preserve"> </w:t>
      </w:r>
      <w:r w:rsidR="0091278D" w:rsidRPr="00CB298B">
        <w:rPr>
          <w:color w:val="auto"/>
        </w:rPr>
        <w:t>przedszkola, a przede wszystkim</w:t>
      </w:r>
      <w:r w:rsidR="009943BB" w:rsidRPr="00CB298B">
        <w:rPr>
          <w:color w:val="auto"/>
        </w:rPr>
        <w:t xml:space="preserve"> </w:t>
      </w:r>
      <w:r w:rsidR="0041136A" w:rsidRPr="00CB298B">
        <w:rPr>
          <w:color w:val="auto"/>
        </w:rPr>
        <w:t xml:space="preserve">mają </w:t>
      </w:r>
      <w:r w:rsidR="009943BB" w:rsidRPr="00CB298B">
        <w:rPr>
          <w:color w:val="auto"/>
        </w:rPr>
        <w:t>pełną wiedzę o mocnych i słabych stronach wł</w:t>
      </w:r>
      <w:r w:rsidR="009943BB" w:rsidRPr="00CB298B">
        <w:rPr>
          <w:color w:val="auto"/>
        </w:rPr>
        <w:t>a</w:t>
      </w:r>
      <w:r w:rsidR="009943BB" w:rsidRPr="00CB298B">
        <w:rPr>
          <w:color w:val="auto"/>
        </w:rPr>
        <w:t xml:space="preserve">snej pracy </w:t>
      </w:r>
      <w:r w:rsidR="0041136A" w:rsidRPr="00CB298B">
        <w:rPr>
          <w:color w:val="auto"/>
        </w:rPr>
        <w:t>we wspomnianym obszarze</w:t>
      </w:r>
      <w:r w:rsidR="009943BB" w:rsidRPr="00CB298B">
        <w:rPr>
          <w:color w:val="auto"/>
        </w:rPr>
        <w:t xml:space="preserve">. </w:t>
      </w:r>
      <w:r w:rsidR="009943BB" w:rsidRPr="00CB298B">
        <w:rPr>
          <w:b/>
          <w:color w:val="auto"/>
        </w:rPr>
        <w:t xml:space="preserve">Osoba wspomagająca powinna </w:t>
      </w:r>
      <w:r w:rsidR="0041136A" w:rsidRPr="00CB298B">
        <w:rPr>
          <w:b/>
          <w:color w:val="auto"/>
        </w:rPr>
        <w:t>skłaniać</w:t>
      </w:r>
      <w:r w:rsidR="009943BB" w:rsidRPr="00CB298B">
        <w:rPr>
          <w:b/>
          <w:color w:val="auto"/>
        </w:rPr>
        <w:t xml:space="preserve"> k</w:t>
      </w:r>
      <w:r w:rsidR="009943BB" w:rsidRPr="00CB298B">
        <w:rPr>
          <w:b/>
          <w:color w:val="auto"/>
        </w:rPr>
        <w:t>a</w:t>
      </w:r>
      <w:r w:rsidR="009943BB" w:rsidRPr="00CB298B">
        <w:rPr>
          <w:b/>
          <w:color w:val="auto"/>
        </w:rPr>
        <w:t>dr</w:t>
      </w:r>
      <w:r w:rsidR="0041136A" w:rsidRPr="00CB298B">
        <w:rPr>
          <w:b/>
          <w:color w:val="auto"/>
        </w:rPr>
        <w:t>ę</w:t>
      </w:r>
      <w:r w:rsidR="009943BB" w:rsidRPr="00CB298B">
        <w:rPr>
          <w:b/>
          <w:color w:val="auto"/>
        </w:rPr>
        <w:t xml:space="preserve"> przedszkola </w:t>
      </w:r>
      <w:r w:rsidR="0041136A" w:rsidRPr="00CB298B">
        <w:rPr>
          <w:b/>
          <w:color w:val="auto"/>
        </w:rPr>
        <w:t xml:space="preserve">do refleksji w </w:t>
      </w:r>
      <w:r w:rsidR="009943BB" w:rsidRPr="00CB298B">
        <w:rPr>
          <w:b/>
          <w:color w:val="auto"/>
        </w:rPr>
        <w:t>tak</w:t>
      </w:r>
      <w:r w:rsidR="0041136A" w:rsidRPr="00CB298B">
        <w:rPr>
          <w:b/>
          <w:color w:val="auto"/>
        </w:rPr>
        <w:t>i sposób</w:t>
      </w:r>
      <w:r w:rsidR="009943BB" w:rsidRPr="00CB298B">
        <w:rPr>
          <w:b/>
          <w:color w:val="auto"/>
        </w:rPr>
        <w:t>, aby to ona szukała odpowiedzi na pyt</w:t>
      </w:r>
      <w:r w:rsidR="009943BB" w:rsidRPr="00CB298B">
        <w:rPr>
          <w:b/>
          <w:color w:val="auto"/>
        </w:rPr>
        <w:t>a</w:t>
      </w:r>
      <w:r w:rsidR="009943BB" w:rsidRPr="00CB298B">
        <w:rPr>
          <w:b/>
          <w:color w:val="auto"/>
        </w:rPr>
        <w:t xml:space="preserve">nia postawione w czasie diagnozy wstępnej i rzetelnie </w:t>
      </w:r>
      <w:r w:rsidR="00BA7913" w:rsidRPr="00CB298B">
        <w:rPr>
          <w:b/>
          <w:color w:val="auto"/>
        </w:rPr>
        <w:t xml:space="preserve">odpowiadała (przed sobą) na pytania, także te niełatwe </w:t>
      </w:r>
      <w:r w:rsidR="0041136A" w:rsidRPr="00CB298B">
        <w:rPr>
          <w:b/>
          <w:color w:val="auto"/>
        </w:rPr>
        <w:t xml:space="preserve">bądź </w:t>
      </w:r>
      <w:r w:rsidR="00BA7913" w:rsidRPr="00CB298B">
        <w:rPr>
          <w:b/>
          <w:color w:val="auto"/>
        </w:rPr>
        <w:t>niewygodne</w:t>
      </w:r>
      <w:r w:rsidR="00BA7913" w:rsidRPr="00CB298B">
        <w:rPr>
          <w:color w:val="auto"/>
        </w:rPr>
        <w:t xml:space="preserve">. </w:t>
      </w:r>
    </w:p>
    <w:p w14:paraId="79D57E65" w14:textId="4B18B19D" w:rsidR="00694D77" w:rsidRPr="00CB298B" w:rsidRDefault="006D19A8" w:rsidP="007B4439">
      <w:pPr>
        <w:pStyle w:val="OREnormalny"/>
        <w:rPr>
          <w:color w:val="auto"/>
        </w:rPr>
      </w:pPr>
      <w:r w:rsidRPr="00CB298B">
        <w:rPr>
          <w:color w:val="auto"/>
        </w:rPr>
        <w:t xml:space="preserve">Refleksję trzeba rozumieć w tym </w:t>
      </w:r>
      <w:r w:rsidR="00A42BFE" w:rsidRPr="00CB298B">
        <w:rPr>
          <w:color w:val="auto"/>
        </w:rPr>
        <w:t xml:space="preserve">wypadku </w:t>
      </w:r>
      <w:r w:rsidRPr="00CB298B">
        <w:rPr>
          <w:color w:val="auto"/>
        </w:rPr>
        <w:t xml:space="preserve">jako </w:t>
      </w:r>
      <w:r w:rsidRPr="00CB298B">
        <w:rPr>
          <w:b/>
          <w:color w:val="auto"/>
        </w:rPr>
        <w:t>krytyczny namysł nad sytuacją zaw</w:t>
      </w:r>
      <w:r w:rsidRPr="00CB298B">
        <w:rPr>
          <w:b/>
          <w:color w:val="auto"/>
        </w:rPr>
        <w:t>o</w:t>
      </w:r>
      <w:r w:rsidRPr="00CB298B">
        <w:rPr>
          <w:b/>
          <w:color w:val="auto"/>
        </w:rPr>
        <w:t>dową na podstawie różnych źródeł danych</w:t>
      </w:r>
      <w:r w:rsidR="009B1445" w:rsidRPr="00CB298B">
        <w:rPr>
          <w:b/>
          <w:color w:val="auto"/>
        </w:rPr>
        <w:t xml:space="preserve"> </w:t>
      </w:r>
      <w:r w:rsidR="00A42BFE" w:rsidRPr="00CB298B">
        <w:rPr>
          <w:b/>
          <w:color w:val="auto"/>
        </w:rPr>
        <w:t xml:space="preserve">uzyskanych </w:t>
      </w:r>
      <w:r w:rsidRPr="00CB298B">
        <w:rPr>
          <w:b/>
          <w:color w:val="auto"/>
        </w:rPr>
        <w:t>na temat tej sytuacji</w:t>
      </w:r>
      <w:r w:rsidRPr="00CB298B">
        <w:rPr>
          <w:color w:val="auto"/>
        </w:rPr>
        <w:t>. R</w:t>
      </w:r>
      <w:r w:rsidRPr="00CB298B">
        <w:rPr>
          <w:color w:val="auto"/>
        </w:rPr>
        <w:t>e</w:t>
      </w:r>
      <w:r w:rsidRPr="00CB298B">
        <w:rPr>
          <w:color w:val="auto"/>
        </w:rPr>
        <w:t>fleksja może obejmować różne poziomy praktyki</w:t>
      </w:r>
      <w:r w:rsidR="00A42BFE" w:rsidRPr="00CB298B">
        <w:rPr>
          <w:color w:val="auto"/>
        </w:rPr>
        <w:t xml:space="preserve"> –</w:t>
      </w:r>
      <w:r w:rsidRPr="00CB298B">
        <w:rPr>
          <w:color w:val="auto"/>
        </w:rPr>
        <w:t xml:space="preserve"> od zrozumienia</w:t>
      </w:r>
      <w:r w:rsidR="00A42BFE" w:rsidRPr="00CB298B">
        <w:rPr>
          <w:color w:val="auto"/>
        </w:rPr>
        <w:t>,</w:t>
      </w:r>
      <w:r w:rsidRPr="00CB298B">
        <w:rPr>
          <w:color w:val="auto"/>
        </w:rPr>
        <w:t xml:space="preserve"> co się wydarzyło (bezpośrednie tego przyczyny)</w:t>
      </w:r>
      <w:r w:rsidR="00A42BFE" w:rsidRPr="00CB298B">
        <w:rPr>
          <w:color w:val="auto"/>
        </w:rPr>
        <w:t>,</w:t>
      </w:r>
      <w:r w:rsidRPr="00CB298B">
        <w:rPr>
          <w:color w:val="auto"/>
        </w:rPr>
        <w:t xml:space="preserve"> aż po poszukiwanie różnych rozwiązań sytuacji probl</w:t>
      </w:r>
      <w:r w:rsidRPr="00CB298B">
        <w:rPr>
          <w:color w:val="auto"/>
        </w:rPr>
        <w:t>e</w:t>
      </w:r>
      <w:r w:rsidRPr="00CB298B">
        <w:rPr>
          <w:color w:val="auto"/>
        </w:rPr>
        <w:t>mowych, ich ocenę i wybór najbardziej odpowiednich w konkretnych sytuacjach. Aby r</w:t>
      </w:r>
      <w:r w:rsidRPr="00CB298B">
        <w:rPr>
          <w:color w:val="auto"/>
        </w:rPr>
        <w:t>e</w:t>
      </w:r>
      <w:r w:rsidRPr="00CB298B">
        <w:rPr>
          <w:color w:val="auto"/>
        </w:rPr>
        <w:t xml:space="preserve">fleksja zawodowa była użyteczna, musi jej towarzyszyć przekonanie o potrzebie stałego kwestionowania własnej praktyki i gotowość do zmiany (poglądów, metod postępowania). </w:t>
      </w:r>
      <w:r w:rsidRPr="00CB298B">
        <w:rPr>
          <w:b/>
          <w:color w:val="auto"/>
        </w:rPr>
        <w:t xml:space="preserve">Naturalną okolicznością, w której </w:t>
      </w:r>
      <w:r w:rsidR="00A42BFE" w:rsidRPr="00CB298B">
        <w:rPr>
          <w:b/>
          <w:color w:val="auto"/>
        </w:rPr>
        <w:t xml:space="preserve">pojawia </w:t>
      </w:r>
      <w:r w:rsidRPr="00CB298B">
        <w:rPr>
          <w:b/>
          <w:color w:val="auto"/>
        </w:rPr>
        <w:t>się refleksja, jest sytuacja problemowa</w:t>
      </w:r>
      <w:r w:rsidRPr="00CB298B">
        <w:rPr>
          <w:rStyle w:val="Odwoanieprzypisudolnego"/>
          <w:color w:val="auto"/>
        </w:rPr>
        <w:footnoteReference w:id="39"/>
      </w:r>
      <w:r w:rsidR="00C82705" w:rsidRPr="00CB298B">
        <w:rPr>
          <w:color w:val="auto"/>
        </w:rPr>
        <w:t>, a taką może być np. uświadomienie sobie niskiej skuteczności działań nauczyci</w:t>
      </w:r>
      <w:r w:rsidR="00A42BFE" w:rsidRPr="00CB298B">
        <w:rPr>
          <w:color w:val="auto"/>
        </w:rPr>
        <w:t>eli</w:t>
      </w:r>
      <w:r w:rsidR="00C82705" w:rsidRPr="00CB298B">
        <w:rPr>
          <w:color w:val="auto"/>
        </w:rPr>
        <w:t xml:space="preserve"> uki</w:t>
      </w:r>
      <w:r w:rsidR="00C82705" w:rsidRPr="00CB298B">
        <w:rPr>
          <w:color w:val="auto"/>
        </w:rPr>
        <w:t>e</w:t>
      </w:r>
      <w:r w:rsidR="00C82705" w:rsidRPr="00CB298B">
        <w:rPr>
          <w:color w:val="auto"/>
        </w:rPr>
        <w:t xml:space="preserve">runkowanych na rozwijanie wybranej kompetencji kluczowej </w:t>
      </w:r>
      <w:r w:rsidR="00A42BFE" w:rsidRPr="00CB298B">
        <w:rPr>
          <w:color w:val="auto"/>
        </w:rPr>
        <w:t xml:space="preserve">u </w:t>
      </w:r>
      <w:r w:rsidR="00C82705" w:rsidRPr="00CB298B">
        <w:rPr>
          <w:color w:val="auto"/>
        </w:rPr>
        <w:t>dzieci.</w:t>
      </w:r>
    </w:p>
    <w:p w14:paraId="79146F98" w14:textId="77777777" w:rsidR="00FE051A" w:rsidRPr="00CB298B" w:rsidRDefault="00EC01C4" w:rsidP="007B4439">
      <w:pPr>
        <w:pStyle w:val="OREnormalny"/>
        <w:rPr>
          <w:color w:val="auto"/>
        </w:rPr>
      </w:pPr>
      <w:r w:rsidRPr="00CB298B">
        <w:rPr>
          <w:color w:val="auto"/>
        </w:rPr>
        <w:t xml:space="preserve">Poniższy </w:t>
      </w:r>
      <w:r w:rsidR="00B01446" w:rsidRPr="00CB298B">
        <w:rPr>
          <w:b/>
          <w:color w:val="auto"/>
        </w:rPr>
        <w:t xml:space="preserve">rejestr źródeł informacji </w:t>
      </w:r>
      <w:r w:rsidR="00D41DB3" w:rsidRPr="00CB298B">
        <w:rPr>
          <w:b/>
          <w:color w:val="auto"/>
        </w:rPr>
        <w:t xml:space="preserve">o kształtowaniu przez nauczycieli/przedszkole kompetencji kluczowych </w:t>
      </w:r>
      <w:r w:rsidR="00A42BFE" w:rsidRPr="00CB298B">
        <w:rPr>
          <w:b/>
          <w:color w:val="auto"/>
        </w:rPr>
        <w:t xml:space="preserve">u </w:t>
      </w:r>
      <w:r w:rsidR="00D41DB3" w:rsidRPr="00CB298B">
        <w:rPr>
          <w:b/>
          <w:color w:val="auto"/>
        </w:rPr>
        <w:t>dzieci</w:t>
      </w:r>
      <w:r w:rsidRPr="00CB298B">
        <w:rPr>
          <w:color w:val="auto"/>
        </w:rPr>
        <w:t xml:space="preserve"> został pogrupowany w trzech obszarach: </w:t>
      </w:r>
    </w:p>
    <w:p w14:paraId="3E84D454" w14:textId="0D62A6FC" w:rsidR="00FE051A" w:rsidRPr="00CB298B" w:rsidRDefault="00EC01C4" w:rsidP="00FE051A">
      <w:pPr>
        <w:pStyle w:val="OREpunktor"/>
        <w:rPr>
          <w:color w:val="auto"/>
        </w:rPr>
      </w:pPr>
      <w:r w:rsidRPr="00CB298B">
        <w:rPr>
          <w:b/>
          <w:color w:val="auto"/>
        </w:rPr>
        <w:t>dokumenty i dokumentacja</w:t>
      </w:r>
      <w:r w:rsidR="0096411C">
        <w:rPr>
          <w:color w:val="auto"/>
        </w:rPr>
        <w:t xml:space="preserve"> </w:t>
      </w:r>
      <w:r w:rsidRPr="00CB298B">
        <w:rPr>
          <w:color w:val="auto"/>
        </w:rPr>
        <w:t>prowadzon</w:t>
      </w:r>
      <w:r w:rsidR="0033292A" w:rsidRPr="00CB298B">
        <w:rPr>
          <w:color w:val="auto"/>
        </w:rPr>
        <w:t>e</w:t>
      </w:r>
      <w:r w:rsidRPr="00CB298B">
        <w:rPr>
          <w:color w:val="auto"/>
        </w:rPr>
        <w:t xml:space="preserve"> w przedszkolu</w:t>
      </w:r>
      <w:r w:rsidR="00FE051A" w:rsidRPr="00CB298B">
        <w:rPr>
          <w:color w:val="auto"/>
        </w:rPr>
        <w:t xml:space="preserve">; </w:t>
      </w:r>
    </w:p>
    <w:p w14:paraId="0DC0AD7C" w14:textId="3ABABA2B" w:rsidR="00FE051A" w:rsidRPr="00CB298B" w:rsidRDefault="00EC01C4" w:rsidP="00FE051A">
      <w:pPr>
        <w:pStyle w:val="OREpunktor"/>
        <w:rPr>
          <w:color w:val="auto"/>
        </w:rPr>
      </w:pPr>
      <w:r w:rsidRPr="00CB298B">
        <w:rPr>
          <w:color w:val="auto"/>
        </w:rPr>
        <w:t xml:space="preserve">wykaz </w:t>
      </w:r>
      <w:r w:rsidRPr="00CB298B">
        <w:rPr>
          <w:b/>
          <w:color w:val="auto"/>
        </w:rPr>
        <w:t>osób i podmiotów</w:t>
      </w:r>
      <w:r w:rsidR="009B1445" w:rsidRPr="00CB298B">
        <w:rPr>
          <w:color w:val="auto"/>
        </w:rPr>
        <w:t xml:space="preserve"> </w:t>
      </w:r>
      <w:r w:rsidRPr="00CB298B">
        <w:rPr>
          <w:color w:val="auto"/>
        </w:rPr>
        <w:t>(zewnętrznych i wewnętrznych)</w:t>
      </w:r>
      <w:r w:rsidR="00FE051A" w:rsidRPr="00CB298B">
        <w:rPr>
          <w:color w:val="auto"/>
        </w:rPr>
        <w:t>;</w:t>
      </w:r>
      <w:r w:rsidRPr="00CB298B">
        <w:rPr>
          <w:color w:val="auto"/>
        </w:rPr>
        <w:t xml:space="preserve"> </w:t>
      </w:r>
    </w:p>
    <w:p w14:paraId="28296047" w14:textId="2884E28F" w:rsidR="00D41DB3" w:rsidRPr="00CB298B" w:rsidRDefault="00EC01C4" w:rsidP="00FE051A">
      <w:pPr>
        <w:pStyle w:val="OREpunktor"/>
        <w:rPr>
          <w:color w:val="auto"/>
        </w:rPr>
      </w:pPr>
      <w:r w:rsidRPr="00CB298B">
        <w:rPr>
          <w:b/>
          <w:color w:val="auto"/>
        </w:rPr>
        <w:t>inne źródła</w:t>
      </w:r>
      <w:r w:rsidR="002E2D5C" w:rsidRPr="00CB298B">
        <w:rPr>
          <w:color w:val="auto"/>
        </w:rPr>
        <w:t>.</w:t>
      </w:r>
    </w:p>
    <w:p w14:paraId="65CF32E8" w14:textId="2B981360" w:rsidR="00E6190E" w:rsidRPr="00CB298B" w:rsidRDefault="00E6190E" w:rsidP="00E6190E">
      <w:pPr>
        <w:pStyle w:val="ORE4Naglowek"/>
        <w:rPr>
          <w:rFonts w:eastAsia="Arial"/>
          <w:color w:val="auto"/>
        </w:rPr>
      </w:pPr>
      <w:bookmarkStart w:id="27" w:name="_Toc496059913"/>
      <w:r w:rsidRPr="00CB298B">
        <w:rPr>
          <w:rFonts w:eastAsia="Arial"/>
          <w:color w:val="auto"/>
        </w:rPr>
        <w:t xml:space="preserve">1.4.1. </w:t>
      </w:r>
      <w:r w:rsidR="00CC14A1" w:rsidRPr="00CB298B">
        <w:rPr>
          <w:rFonts w:eastAsia="Arial"/>
          <w:color w:val="auto"/>
        </w:rPr>
        <w:t>Dokumenty i dokumentacja prowadzona przez przedszkole</w:t>
      </w:r>
      <w:r w:rsidR="00FE051A" w:rsidRPr="00CB298B">
        <w:rPr>
          <w:rStyle w:val="Odwoanieprzypisudolnego"/>
          <w:rFonts w:eastAsia="Arial"/>
          <w:color w:val="auto"/>
        </w:rPr>
        <w:footnoteReference w:id="40"/>
      </w:r>
      <w:bookmarkEnd w:id="27"/>
      <w:r w:rsidR="00CC14A1" w:rsidRPr="00CB298B">
        <w:rPr>
          <w:rFonts w:eastAsia="Arial"/>
          <w:color w:val="auto"/>
        </w:rPr>
        <w:t xml:space="preserve"> </w:t>
      </w:r>
    </w:p>
    <w:p w14:paraId="576BAD67" w14:textId="23CBF802" w:rsidR="00CC14A1" w:rsidRPr="00CB298B" w:rsidRDefault="00CC14A1" w:rsidP="00E6190E">
      <w:pPr>
        <w:pStyle w:val="OREpunktor"/>
        <w:rPr>
          <w:color w:val="auto"/>
        </w:rPr>
      </w:pPr>
      <w:r w:rsidRPr="00CB298B">
        <w:rPr>
          <w:b/>
          <w:color w:val="auto"/>
        </w:rPr>
        <w:t>Katalog</w:t>
      </w:r>
      <w:r w:rsidRPr="00CB298B">
        <w:rPr>
          <w:color w:val="auto"/>
        </w:rPr>
        <w:t xml:space="preserve"> zawierający nazwy dokumentów oraz ich podstawy prawne będzie</w:t>
      </w:r>
      <w:r w:rsidR="00E8426B" w:rsidRPr="00CB298B">
        <w:rPr>
          <w:color w:val="auto"/>
        </w:rPr>
        <w:t xml:space="preserve"> </w:t>
      </w:r>
      <w:r w:rsidRPr="00CB298B">
        <w:rPr>
          <w:color w:val="auto"/>
        </w:rPr>
        <w:t>prz</w:t>
      </w:r>
      <w:r w:rsidRPr="00CB298B">
        <w:rPr>
          <w:color w:val="auto"/>
        </w:rPr>
        <w:t>y</w:t>
      </w:r>
      <w:r w:rsidRPr="00CB298B">
        <w:rPr>
          <w:color w:val="auto"/>
        </w:rPr>
        <w:t>datny osobie wspomagającej i ekspertom/trenerom w bezpośrednim</w:t>
      </w:r>
      <w:r w:rsidR="00E8426B" w:rsidRPr="00CB298B">
        <w:rPr>
          <w:color w:val="auto"/>
        </w:rPr>
        <w:t xml:space="preserve"> </w:t>
      </w:r>
      <w:r w:rsidRPr="00CB298B">
        <w:rPr>
          <w:color w:val="auto"/>
        </w:rPr>
        <w:t>pozyskiwaniu potrzebnych danych/informacji</w:t>
      </w:r>
      <w:r w:rsidR="002D30D2" w:rsidRPr="00CB298B">
        <w:rPr>
          <w:color w:val="auto"/>
        </w:rPr>
        <w:t xml:space="preserve"> o specyfice placówki objętej wspomaganiem. Może też pomóc osobie wspomagającej</w:t>
      </w:r>
      <w:r w:rsidRPr="00CB298B">
        <w:rPr>
          <w:color w:val="auto"/>
        </w:rPr>
        <w:t xml:space="preserve"> w formułowaniu pytań w</w:t>
      </w:r>
      <w:r w:rsidR="00087433" w:rsidRPr="00CB298B">
        <w:rPr>
          <w:color w:val="auto"/>
        </w:rPr>
        <w:t> </w:t>
      </w:r>
      <w:r w:rsidRPr="00CB298B">
        <w:rPr>
          <w:color w:val="auto"/>
        </w:rPr>
        <w:t xml:space="preserve">wywiadach </w:t>
      </w:r>
      <w:r w:rsidR="00357B7B" w:rsidRPr="00CB298B">
        <w:rPr>
          <w:color w:val="auto"/>
        </w:rPr>
        <w:t xml:space="preserve">lub </w:t>
      </w:r>
      <w:r w:rsidRPr="00CB298B">
        <w:rPr>
          <w:color w:val="auto"/>
        </w:rPr>
        <w:t>anki</w:t>
      </w:r>
      <w:r w:rsidRPr="00CB298B">
        <w:rPr>
          <w:color w:val="auto"/>
        </w:rPr>
        <w:t>e</w:t>
      </w:r>
      <w:r w:rsidRPr="00CB298B">
        <w:rPr>
          <w:color w:val="auto"/>
        </w:rPr>
        <w:t xml:space="preserve">tach, </w:t>
      </w:r>
      <w:r w:rsidR="00357B7B" w:rsidRPr="00CB298B">
        <w:rPr>
          <w:color w:val="auto"/>
        </w:rPr>
        <w:t xml:space="preserve">tak </w:t>
      </w:r>
      <w:r w:rsidRPr="00CB298B">
        <w:rPr>
          <w:color w:val="auto"/>
        </w:rPr>
        <w:t>aby respondenci (dyrektor, nauczyciele, specjaliści) wykorzystywali zn</w:t>
      </w:r>
      <w:r w:rsidRPr="00CB298B">
        <w:rPr>
          <w:color w:val="auto"/>
        </w:rPr>
        <w:t>a</w:t>
      </w:r>
      <w:r w:rsidRPr="00CB298B">
        <w:rPr>
          <w:color w:val="auto"/>
        </w:rPr>
        <w:lastRenderedPageBreak/>
        <w:t xml:space="preserve">ne sobie regulacje w refleksji </w:t>
      </w:r>
      <w:r w:rsidR="00357B7B" w:rsidRPr="00CB298B">
        <w:rPr>
          <w:color w:val="auto"/>
        </w:rPr>
        <w:t xml:space="preserve">na temat sposobów </w:t>
      </w:r>
      <w:r w:rsidRPr="00CB298B">
        <w:rPr>
          <w:color w:val="auto"/>
        </w:rPr>
        <w:t>rozwijania kompetencji klucz</w:t>
      </w:r>
      <w:r w:rsidRPr="00CB298B">
        <w:rPr>
          <w:color w:val="auto"/>
        </w:rPr>
        <w:t>o</w:t>
      </w:r>
      <w:r w:rsidRPr="00CB298B">
        <w:rPr>
          <w:color w:val="auto"/>
        </w:rPr>
        <w:t xml:space="preserve">wych </w:t>
      </w:r>
      <w:r w:rsidR="00357B7B" w:rsidRPr="00CB298B">
        <w:rPr>
          <w:color w:val="auto"/>
        </w:rPr>
        <w:t xml:space="preserve">u </w:t>
      </w:r>
      <w:r w:rsidRPr="00CB298B">
        <w:rPr>
          <w:color w:val="auto"/>
        </w:rPr>
        <w:t>dzieci w przedszkolu.</w:t>
      </w:r>
    </w:p>
    <w:p w14:paraId="2C825834" w14:textId="3B406617" w:rsidR="00F07F53" w:rsidRPr="00CB298B" w:rsidRDefault="00F07F53" w:rsidP="00E6190E">
      <w:pPr>
        <w:pStyle w:val="OREpunktor"/>
        <w:rPr>
          <w:color w:val="auto"/>
        </w:rPr>
      </w:pPr>
      <w:r w:rsidRPr="00CB298B">
        <w:rPr>
          <w:b/>
          <w:color w:val="auto"/>
        </w:rPr>
        <w:t xml:space="preserve">Statut </w:t>
      </w:r>
      <w:r w:rsidR="009F39D3" w:rsidRPr="00CB298B">
        <w:rPr>
          <w:b/>
          <w:color w:val="auto"/>
        </w:rPr>
        <w:t>przedszkola</w:t>
      </w:r>
      <w:r w:rsidR="00CC0E56" w:rsidRPr="00CB298B">
        <w:rPr>
          <w:color w:val="auto"/>
        </w:rPr>
        <w:t>:</w:t>
      </w:r>
      <w:r w:rsidR="00CC0E56" w:rsidRPr="00CB298B">
        <w:rPr>
          <w:b/>
          <w:color w:val="auto"/>
        </w:rPr>
        <w:t xml:space="preserve"> </w:t>
      </w:r>
      <w:hyperlink r:id="rId56" w:history="1">
        <w:r w:rsidR="004220A4" w:rsidRPr="00CB298B">
          <w:rPr>
            <w:rStyle w:val="Hipercze"/>
            <w:color w:val="auto"/>
          </w:rPr>
          <w:t xml:space="preserve">Ustawa z </w:t>
        </w:r>
        <w:r w:rsidR="00CC0E56" w:rsidRPr="00CB298B">
          <w:rPr>
            <w:rStyle w:val="Hipercze"/>
            <w:color w:val="auto"/>
          </w:rPr>
          <w:t xml:space="preserve">dn. </w:t>
        </w:r>
        <w:r w:rsidR="004220A4" w:rsidRPr="00CB298B">
          <w:rPr>
            <w:rStyle w:val="Hipercze"/>
            <w:color w:val="auto"/>
          </w:rPr>
          <w:t>14 grudnia 2016 r. – Prawo oświatowe</w:t>
        </w:r>
      </w:hyperlink>
      <w:r w:rsidR="004220A4" w:rsidRPr="00CB298B">
        <w:rPr>
          <w:color w:val="auto"/>
        </w:rPr>
        <w:t xml:space="preserve"> (Dz.U. </w:t>
      </w:r>
      <w:r w:rsidR="00CC0E56" w:rsidRPr="00CB298B">
        <w:rPr>
          <w:color w:val="auto"/>
        </w:rPr>
        <w:t>z </w:t>
      </w:r>
      <w:r w:rsidR="004220A4" w:rsidRPr="00CB298B">
        <w:rPr>
          <w:color w:val="auto"/>
        </w:rPr>
        <w:t>2017</w:t>
      </w:r>
      <w:r w:rsidR="00F573EE" w:rsidRPr="00CB298B">
        <w:rPr>
          <w:color w:val="auto"/>
        </w:rPr>
        <w:t xml:space="preserve"> r.</w:t>
      </w:r>
      <w:r w:rsidR="004220A4" w:rsidRPr="00CB298B">
        <w:rPr>
          <w:color w:val="auto"/>
        </w:rPr>
        <w:t xml:space="preserve"> poz. 59)</w:t>
      </w:r>
      <w:r w:rsidR="00385175" w:rsidRPr="00CB298B">
        <w:rPr>
          <w:color w:val="auto"/>
        </w:rPr>
        <w:t xml:space="preserve"> – art. 102</w:t>
      </w:r>
      <w:r w:rsidR="004220A4" w:rsidRPr="00CB298B">
        <w:rPr>
          <w:color w:val="auto"/>
        </w:rPr>
        <w:t>, mający zastosowanie do przedszkoli oraz</w:t>
      </w:r>
      <w:r w:rsidR="00E8426B" w:rsidRPr="00CB298B">
        <w:rPr>
          <w:color w:val="auto"/>
        </w:rPr>
        <w:t xml:space="preserve"> </w:t>
      </w:r>
      <w:r w:rsidR="004220A4" w:rsidRPr="00CB298B">
        <w:rPr>
          <w:color w:val="auto"/>
        </w:rPr>
        <w:t>odpowie</w:t>
      </w:r>
      <w:r w:rsidR="004220A4" w:rsidRPr="00CB298B">
        <w:rPr>
          <w:color w:val="auto"/>
        </w:rPr>
        <w:t>d</w:t>
      </w:r>
      <w:r w:rsidR="004220A4" w:rsidRPr="00CB298B">
        <w:rPr>
          <w:color w:val="auto"/>
        </w:rPr>
        <w:t>nio do oddziału przedszkolnego w szkole podstawowej</w:t>
      </w:r>
      <w:r w:rsidR="00443EEA" w:rsidRPr="00CB298B">
        <w:rPr>
          <w:color w:val="auto"/>
        </w:rPr>
        <w:t>.</w:t>
      </w:r>
    </w:p>
    <w:p w14:paraId="1A5C86C5" w14:textId="0D67D873" w:rsidR="000B3097" w:rsidRPr="00CB298B" w:rsidRDefault="00EE3490" w:rsidP="00D02406">
      <w:pPr>
        <w:pStyle w:val="OREpunktor"/>
        <w:rPr>
          <w:color w:val="auto"/>
        </w:rPr>
      </w:pPr>
      <w:r w:rsidRPr="00CB298B">
        <w:rPr>
          <w:b/>
          <w:color w:val="auto"/>
        </w:rPr>
        <w:t>Ramowy i szczegółowy rozkład dnia</w:t>
      </w:r>
      <w:r w:rsidR="0069441C" w:rsidRPr="00CB298B">
        <w:rPr>
          <w:b/>
          <w:color w:val="auto"/>
        </w:rPr>
        <w:t>:</w:t>
      </w:r>
      <w:r w:rsidR="00092359" w:rsidRPr="00CB298B">
        <w:rPr>
          <w:color w:val="auto"/>
        </w:rPr>
        <w:t xml:space="preserve"> </w:t>
      </w:r>
      <w:hyperlink r:id="rId57" w:history="1">
        <w:r w:rsidR="00AA6824" w:rsidRPr="00CB298B">
          <w:rPr>
            <w:rStyle w:val="Hipercze"/>
            <w:color w:val="auto"/>
          </w:rPr>
          <w:t>Rozporządzenie Ministra Edukacji Nar</w:t>
        </w:r>
        <w:r w:rsidR="00AA6824" w:rsidRPr="00CB298B">
          <w:rPr>
            <w:rStyle w:val="Hipercze"/>
            <w:color w:val="auto"/>
          </w:rPr>
          <w:t>o</w:t>
        </w:r>
        <w:r w:rsidR="00AA6824" w:rsidRPr="00CB298B">
          <w:rPr>
            <w:rStyle w:val="Hipercze"/>
            <w:color w:val="auto"/>
          </w:rPr>
          <w:t xml:space="preserve">dowej z </w:t>
        </w:r>
        <w:r w:rsidR="00D02406" w:rsidRPr="00CB298B">
          <w:rPr>
            <w:rStyle w:val="Hipercze"/>
            <w:color w:val="auto"/>
          </w:rPr>
          <w:t xml:space="preserve">dn. </w:t>
        </w:r>
        <w:r w:rsidR="00AA6824" w:rsidRPr="00CB298B">
          <w:rPr>
            <w:rStyle w:val="Hipercze"/>
            <w:color w:val="auto"/>
          </w:rPr>
          <w:t>17 marca 2017 r. w sprawie szczegółowej organizacji publicznych szkół i publicznych przedszkoli</w:t>
        </w:r>
      </w:hyperlink>
      <w:r w:rsidR="00AA6824" w:rsidRPr="00CB298B">
        <w:rPr>
          <w:color w:val="auto"/>
        </w:rPr>
        <w:t xml:space="preserve"> (Dz.U. </w:t>
      </w:r>
      <w:r w:rsidR="00D02406" w:rsidRPr="00CB298B">
        <w:rPr>
          <w:color w:val="auto"/>
        </w:rPr>
        <w:t xml:space="preserve">z </w:t>
      </w:r>
      <w:r w:rsidR="00AA6824" w:rsidRPr="00CB298B">
        <w:rPr>
          <w:color w:val="auto"/>
        </w:rPr>
        <w:t>2017</w:t>
      </w:r>
      <w:r w:rsidR="00D02406" w:rsidRPr="00CB298B">
        <w:rPr>
          <w:color w:val="auto"/>
        </w:rPr>
        <w:t xml:space="preserve"> r.</w:t>
      </w:r>
      <w:r w:rsidR="00AA6824" w:rsidRPr="00CB298B">
        <w:rPr>
          <w:color w:val="auto"/>
        </w:rPr>
        <w:t xml:space="preserve"> poz. 649) </w:t>
      </w:r>
      <w:r w:rsidR="0069441C" w:rsidRPr="00CB298B">
        <w:rPr>
          <w:color w:val="auto"/>
        </w:rPr>
        <w:t>–</w:t>
      </w:r>
      <w:r w:rsidR="000B3097" w:rsidRPr="00CB298B">
        <w:rPr>
          <w:color w:val="auto"/>
        </w:rPr>
        <w:t xml:space="preserve"> </w:t>
      </w:r>
      <w:r w:rsidR="001B68FA" w:rsidRPr="00CB298B">
        <w:rPr>
          <w:color w:val="auto"/>
        </w:rPr>
        <w:t>§ 12</w:t>
      </w:r>
      <w:r w:rsidR="000B3097" w:rsidRPr="00CB298B">
        <w:rPr>
          <w:color w:val="auto"/>
        </w:rPr>
        <w:t xml:space="preserve"> ust. </w:t>
      </w:r>
      <w:r w:rsidR="001B68FA" w:rsidRPr="00CB298B">
        <w:rPr>
          <w:color w:val="auto"/>
        </w:rPr>
        <w:t>4</w:t>
      </w:r>
      <w:r w:rsidR="00D02406" w:rsidRPr="00CB298B">
        <w:rPr>
          <w:color w:val="auto"/>
        </w:rPr>
        <w:t>–</w:t>
      </w:r>
      <w:r w:rsidR="000B3097" w:rsidRPr="00CB298B">
        <w:rPr>
          <w:color w:val="auto"/>
        </w:rPr>
        <w:t>5</w:t>
      </w:r>
      <w:r w:rsidR="00443EEA" w:rsidRPr="00CB298B">
        <w:rPr>
          <w:color w:val="auto"/>
        </w:rPr>
        <w:t>.</w:t>
      </w:r>
    </w:p>
    <w:p w14:paraId="3C25F65B" w14:textId="1FC19EBF" w:rsidR="00F07F53" w:rsidRPr="00CB298B" w:rsidRDefault="00F07F53" w:rsidP="00E6190E">
      <w:pPr>
        <w:pStyle w:val="OREpunktor"/>
        <w:rPr>
          <w:color w:val="auto"/>
        </w:rPr>
      </w:pPr>
      <w:r w:rsidRPr="00CB298B">
        <w:rPr>
          <w:b/>
          <w:color w:val="auto"/>
        </w:rPr>
        <w:t>Zasady organizacji wycieczek</w:t>
      </w:r>
      <w:r w:rsidR="005627AF" w:rsidRPr="00CB298B">
        <w:rPr>
          <w:b/>
          <w:color w:val="auto"/>
        </w:rPr>
        <w:t xml:space="preserve"> </w:t>
      </w:r>
      <w:r w:rsidR="005627AF" w:rsidRPr="00CB298B">
        <w:rPr>
          <w:color w:val="auto"/>
        </w:rPr>
        <w:t>– m.in.</w:t>
      </w:r>
      <w:r w:rsidR="005627AF" w:rsidRPr="00CB298B">
        <w:rPr>
          <w:b/>
          <w:color w:val="auto"/>
        </w:rPr>
        <w:t xml:space="preserve"> </w:t>
      </w:r>
      <w:r w:rsidRPr="00CB298B">
        <w:rPr>
          <w:b/>
          <w:color w:val="auto"/>
        </w:rPr>
        <w:t>karty wyci</w:t>
      </w:r>
      <w:r w:rsidR="005627AF" w:rsidRPr="00CB298B">
        <w:rPr>
          <w:b/>
          <w:color w:val="auto"/>
        </w:rPr>
        <w:t>eczek, regulamin, harmon</w:t>
      </w:r>
      <w:r w:rsidR="005627AF" w:rsidRPr="00CB298B">
        <w:rPr>
          <w:b/>
          <w:color w:val="auto"/>
        </w:rPr>
        <w:t>o</w:t>
      </w:r>
      <w:r w:rsidR="005627AF" w:rsidRPr="00CB298B">
        <w:rPr>
          <w:b/>
          <w:color w:val="auto"/>
        </w:rPr>
        <w:t>gram</w:t>
      </w:r>
      <w:r w:rsidR="00EB005E" w:rsidRPr="00CB298B">
        <w:rPr>
          <w:b/>
          <w:color w:val="auto"/>
        </w:rPr>
        <w:t>y</w:t>
      </w:r>
      <w:r w:rsidRPr="00CB298B">
        <w:rPr>
          <w:color w:val="auto"/>
        </w:rPr>
        <w:t xml:space="preserve">: </w:t>
      </w:r>
      <w:hyperlink r:id="rId58" w:history="1">
        <w:r w:rsidR="005627AF" w:rsidRPr="00CB298B">
          <w:rPr>
            <w:rStyle w:val="Hipercze"/>
            <w:color w:val="auto"/>
          </w:rPr>
          <w:t xml:space="preserve">Rozporządzenie Ministra Edukacji Narodowej i Sportu z </w:t>
        </w:r>
        <w:r w:rsidR="00087433" w:rsidRPr="00CB298B">
          <w:rPr>
            <w:rStyle w:val="Hipercze"/>
            <w:color w:val="auto"/>
          </w:rPr>
          <w:t xml:space="preserve">dn. </w:t>
        </w:r>
        <w:r w:rsidR="005627AF" w:rsidRPr="00CB298B">
          <w:rPr>
            <w:rStyle w:val="Hipercze"/>
            <w:color w:val="auto"/>
          </w:rPr>
          <w:t>31 grudnia 2002 r. w sprawie bezpieczeństwa i higieny w publicznych i</w:t>
        </w:r>
        <w:r w:rsidR="00E8426B" w:rsidRPr="00CB298B">
          <w:rPr>
            <w:rStyle w:val="Hipercze"/>
            <w:color w:val="auto"/>
          </w:rPr>
          <w:t xml:space="preserve"> </w:t>
        </w:r>
        <w:r w:rsidR="005627AF" w:rsidRPr="00CB298B">
          <w:rPr>
            <w:rStyle w:val="Hipercze"/>
            <w:color w:val="auto"/>
          </w:rPr>
          <w:t>niepublicznych szk</w:t>
        </w:r>
        <w:r w:rsidR="005627AF" w:rsidRPr="00CB298B">
          <w:rPr>
            <w:rStyle w:val="Hipercze"/>
            <w:color w:val="auto"/>
          </w:rPr>
          <w:t>o</w:t>
        </w:r>
        <w:r w:rsidR="005627AF" w:rsidRPr="00CB298B">
          <w:rPr>
            <w:rStyle w:val="Hipercze"/>
            <w:color w:val="auto"/>
          </w:rPr>
          <w:t>łach i placówkach</w:t>
        </w:r>
      </w:hyperlink>
      <w:r w:rsidR="005627AF" w:rsidRPr="00CB298B">
        <w:rPr>
          <w:color w:val="auto"/>
        </w:rPr>
        <w:t xml:space="preserve"> (Dz.U. </w:t>
      </w:r>
      <w:r w:rsidR="00087433" w:rsidRPr="00CB298B">
        <w:rPr>
          <w:color w:val="auto"/>
        </w:rPr>
        <w:t xml:space="preserve">z </w:t>
      </w:r>
      <w:r w:rsidR="005627AF" w:rsidRPr="00CB298B">
        <w:rPr>
          <w:color w:val="auto"/>
        </w:rPr>
        <w:t>2003</w:t>
      </w:r>
      <w:r w:rsidR="00087433" w:rsidRPr="00CB298B">
        <w:rPr>
          <w:color w:val="auto"/>
        </w:rPr>
        <w:t xml:space="preserve"> r.</w:t>
      </w:r>
      <w:r w:rsidR="005627AF" w:rsidRPr="00CB298B">
        <w:rPr>
          <w:color w:val="auto"/>
        </w:rPr>
        <w:t xml:space="preserve"> nr 6 poz. 69 ze zm.) –</w:t>
      </w:r>
      <w:r w:rsidRPr="00CB298B">
        <w:rPr>
          <w:color w:val="auto"/>
        </w:rPr>
        <w:t xml:space="preserve"> § 32</w:t>
      </w:r>
      <w:r w:rsidR="00087433" w:rsidRPr="00CB298B">
        <w:rPr>
          <w:color w:val="auto"/>
        </w:rPr>
        <w:t>–</w:t>
      </w:r>
      <w:r w:rsidR="005627AF" w:rsidRPr="00CB298B">
        <w:rPr>
          <w:color w:val="auto"/>
        </w:rPr>
        <w:t>34</w:t>
      </w:r>
      <w:r w:rsidRPr="00CB298B">
        <w:rPr>
          <w:color w:val="auto"/>
        </w:rPr>
        <w:t xml:space="preserve">; </w:t>
      </w:r>
      <w:hyperlink r:id="rId59" w:history="1">
        <w:r w:rsidR="002C53A3" w:rsidRPr="00CB298B">
          <w:rPr>
            <w:rStyle w:val="Hipercze"/>
            <w:color w:val="auto"/>
          </w:rPr>
          <w:t>Rozporządz</w:t>
        </w:r>
        <w:r w:rsidR="002C53A3" w:rsidRPr="00CB298B">
          <w:rPr>
            <w:rStyle w:val="Hipercze"/>
            <w:color w:val="auto"/>
          </w:rPr>
          <w:t>e</w:t>
        </w:r>
        <w:r w:rsidR="002C53A3" w:rsidRPr="00CB298B">
          <w:rPr>
            <w:rStyle w:val="Hipercze"/>
            <w:color w:val="auto"/>
          </w:rPr>
          <w:t xml:space="preserve">nie Ministra Edukacji Narodowej i Sportu z </w:t>
        </w:r>
        <w:r w:rsidR="00087433" w:rsidRPr="00CB298B">
          <w:rPr>
            <w:rStyle w:val="Hipercze"/>
            <w:color w:val="auto"/>
          </w:rPr>
          <w:t xml:space="preserve">dn. </w:t>
        </w:r>
        <w:r w:rsidR="002C53A3" w:rsidRPr="00CB298B">
          <w:rPr>
            <w:rStyle w:val="Hipercze"/>
            <w:color w:val="auto"/>
          </w:rPr>
          <w:t>8 listopada 2001 r. w</w:t>
        </w:r>
        <w:r w:rsidR="00087433" w:rsidRPr="00CB298B">
          <w:rPr>
            <w:rStyle w:val="Hipercze"/>
            <w:color w:val="auto"/>
          </w:rPr>
          <w:t> </w:t>
        </w:r>
        <w:r w:rsidR="002C53A3" w:rsidRPr="00CB298B">
          <w:rPr>
            <w:rStyle w:val="Hipercze"/>
            <w:color w:val="auto"/>
          </w:rPr>
          <w:t>sprawie w</w:t>
        </w:r>
        <w:r w:rsidR="002C53A3" w:rsidRPr="00CB298B">
          <w:rPr>
            <w:rStyle w:val="Hipercze"/>
            <w:color w:val="auto"/>
          </w:rPr>
          <w:t>a</w:t>
        </w:r>
        <w:r w:rsidR="002C53A3" w:rsidRPr="00CB298B">
          <w:rPr>
            <w:rStyle w:val="Hipercze"/>
            <w:color w:val="auto"/>
          </w:rPr>
          <w:t>runków i sposobu organizowania przez publiczne przedszkola, szkoły i placówki krajoznawstwa i turystyki</w:t>
        </w:r>
      </w:hyperlink>
      <w:r w:rsidR="002C53A3" w:rsidRPr="00CB298B">
        <w:rPr>
          <w:color w:val="auto"/>
        </w:rPr>
        <w:t xml:space="preserve"> (Dz.U. </w:t>
      </w:r>
      <w:r w:rsidR="00087433" w:rsidRPr="00CB298B">
        <w:rPr>
          <w:color w:val="auto"/>
        </w:rPr>
        <w:t xml:space="preserve">z </w:t>
      </w:r>
      <w:r w:rsidR="002C53A3" w:rsidRPr="00CB298B">
        <w:rPr>
          <w:color w:val="auto"/>
        </w:rPr>
        <w:t xml:space="preserve">2001 </w:t>
      </w:r>
      <w:r w:rsidR="00A11DA3" w:rsidRPr="00CB298B">
        <w:rPr>
          <w:color w:val="auto"/>
        </w:rPr>
        <w:t xml:space="preserve">r. </w:t>
      </w:r>
      <w:r w:rsidR="002C53A3" w:rsidRPr="00CB298B">
        <w:rPr>
          <w:color w:val="auto"/>
        </w:rPr>
        <w:t>nr 135</w:t>
      </w:r>
      <w:r w:rsidR="00087433" w:rsidRPr="00CB298B">
        <w:rPr>
          <w:color w:val="auto"/>
        </w:rPr>
        <w:t>,</w:t>
      </w:r>
      <w:r w:rsidR="002C53A3" w:rsidRPr="00CB298B">
        <w:rPr>
          <w:color w:val="auto"/>
        </w:rPr>
        <w:t xml:space="preserve"> poz. 1516 ze zm.)</w:t>
      </w:r>
      <w:r w:rsidR="00087433" w:rsidRPr="00CB298B">
        <w:rPr>
          <w:color w:val="auto"/>
        </w:rPr>
        <w:t>.</w:t>
      </w:r>
    </w:p>
    <w:p w14:paraId="24C2E9A6" w14:textId="20902657" w:rsidR="00A9060A" w:rsidRPr="00CB298B" w:rsidRDefault="00A9060A" w:rsidP="00D51F59">
      <w:pPr>
        <w:pStyle w:val="OREpunktor"/>
        <w:rPr>
          <w:color w:val="auto"/>
        </w:rPr>
      </w:pPr>
      <w:r w:rsidRPr="00CB298B">
        <w:rPr>
          <w:b/>
          <w:color w:val="auto"/>
        </w:rPr>
        <w:t>Program wychowania przedszkolnego</w:t>
      </w:r>
      <w:r w:rsidRPr="00CB298B">
        <w:rPr>
          <w:color w:val="auto"/>
        </w:rPr>
        <w:t xml:space="preserve"> i/lub </w:t>
      </w:r>
      <w:r w:rsidRPr="00CB298B">
        <w:rPr>
          <w:b/>
          <w:color w:val="auto"/>
        </w:rPr>
        <w:t>zestaw programów wychowania przedszkolnego</w:t>
      </w:r>
      <w:r w:rsidRPr="00CB298B">
        <w:rPr>
          <w:color w:val="auto"/>
        </w:rPr>
        <w:t xml:space="preserve">: </w:t>
      </w:r>
      <w:r w:rsidR="000C4733" w:rsidRPr="00CB298B">
        <w:rPr>
          <w:color w:val="auto"/>
        </w:rPr>
        <w:t>Ustawa z dn.</w:t>
      </w:r>
      <w:r w:rsidR="00BE10DF">
        <w:rPr>
          <w:color w:val="auto"/>
        </w:rPr>
        <w:t xml:space="preserve"> </w:t>
      </w:r>
      <w:r w:rsidR="000C4733" w:rsidRPr="00CB298B">
        <w:rPr>
          <w:color w:val="auto"/>
        </w:rPr>
        <w:t xml:space="preserve">7 września 1991 r. o systemie oświaty – </w:t>
      </w:r>
      <w:r w:rsidRPr="00CB298B">
        <w:rPr>
          <w:color w:val="auto"/>
        </w:rPr>
        <w:t>art. 22a</w:t>
      </w:r>
      <w:r w:rsidR="00D51F59" w:rsidRPr="00CB298B">
        <w:rPr>
          <w:color w:val="auto"/>
        </w:rPr>
        <w:t xml:space="preserve"> (ze zmianą wprowadzoną Ustawą z dn</w:t>
      </w:r>
      <w:r w:rsidR="00BE10DF">
        <w:rPr>
          <w:color w:val="auto"/>
        </w:rPr>
        <w:t>.</w:t>
      </w:r>
      <w:r w:rsidR="00D51F59" w:rsidRPr="00CB298B">
        <w:rPr>
          <w:color w:val="auto"/>
        </w:rPr>
        <w:t xml:space="preserve"> 14 grudnia 2016 r. </w:t>
      </w:r>
      <w:r w:rsidR="00BE10DF">
        <w:rPr>
          <w:color w:val="auto"/>
        </w:rPr>
        <w:t>–</w:t>
      </w:r>
      <w:r w:rsidR="00D51F59" w:rsidRPr="00CB298B">
        <w:rPr>
          <w:color w:val="auto"/>
        </w:rPr>
        <w:t xml:space="preserve"> Przepisy wprowadz</w:t>
      </w:r>
      <w:r w:rsidR="00D51F59" w:rsidRPr="00CB298B">
        <w:rPr>
          <w:color w:val="auto"/>
        </w:rPr>
        <w:t>a</w:t>
      </w:r>
      <w:r w:rsidR="00D51F59" w:rsidRPr="00CB298B">
        <w:rPr>
          <w:color w:val="auto"/>
        </w:rPr>
        <w:t xml:space="preserve">jące ustawę – Prawo oświatowe, </w:t>
      </w:r>
      <w:hyperlink r:id="rId60" w:history="1">
        <w:r w:rsidR="00D51F59" w:rsidRPr="00CB298B">
          <w:rPr>
            <w:rStyle w:val="Hipercze"/>
            <w:color w:val="auto"/>
          </w:rPr>
          <w:t xml:space="preserve">Dz.U. </w:t>
        </w:r>
        <w:r w:rsidR="00BE10DF">
          <w:rPr>
            <w:rStyle w:val="Hipercze"/>
            <w:color w:val="auto"/>
          </w:rPr>
          <w:t xml:space="preserve">z </w:t>
        </w:r>
        <w:r w:rsidR="00D51F59" w:rsidRPr="00CB298B">
          <w:rPr>
            <w:rStyle w:val="Hipercze"/>
            <w:color w:val="auto"/>
          </w:rPr>
          <w:t>2017</w:t>
        </w:r>
        <w:r w:rsidR="00BE10DF">
          <w:rPr>
            <w:rStyle w:val="Hipercze"/>
            <w:color w:val="auto"/>
          </w:rPr>
          <w:t xml:space="preserve"> r.</w:t>
        </w:r>
        <w:r w:rsidR="00D51F59" w:rsidRPr="00CB298B">
          <w:rPr>
            <w:rStyle w:val="Hipercze"/>
            <w:color w:val="auto"/>
          </w:rPr>
          <w:t xml:space="preserve"> poz. 60</w:t>
        </w:r>
      </w:hyperlink>
      <w:r w:rsidR="00D51F59" w:rsidRPr="00CB298B">
        <w:rPr>
          <w:color w:val="auto"/>
        </w:rPr>
        <w:t>, która nadała art. 22a ust. 6–8 nowe brzmienie)</w:t>
      </w:r>
      <w:r w:rsidR="008817B3" w:rsidRPr="00CB298B">
        <w:rPr>
          <w:color w:val="auto"/>
        </w:rPr>
        <w:t>.</w:t>
      </w:r>
    </w:p>
    <w:p w14:paraId="18165B94" w14:textId="2C0FDA7D" w:rsidR="00A9060A" w:rsidRPr="00CB298B" w:rsidRDefault="00A9060A" w:rsidP="00142907">
      <w:pPr>
        <w:pStyle w:val="OREpunktor"/>
        <w:rPr>
          <w:color w:val="auto"/>
        </w:rPr>
      </w:pPr>
      <w:r w:rsidRPr="00CB298B">
        <w:rPr>
          <w:b/>
          <w:color w:val="auto"/>
        </w:rPr>
        <w:t>Dziennik zajęć przedszkola</w:t>
      </w:r>
      <w:r w:rsidRPr="00CB298B">
        <w:rPr>
          <w:color w:val="auto"/>
        </w:rPr>
        <w:t xml:space="preserve">: </w:t>
      </w:r>
      <w:r w:rsidR="00D51F59" w:rsidRPr="00CB298B">
        <w:rPr>
          <w:color w:val="auto"/>
        </w:rPr>
        <w:t>Rozporządzenie Ministra Edukacji Narodowej z dn</w:t>
      </w:r>
      <w:r w:rsidR="00BE10DF">
        <w:rPr>
          <w:color w:val="auto"/>
        </w:rPr>
        <w:t xml:space="preserve">. </w:t>
      </w:r>
      <w:r w:rsidR="00D51F59" w:rsidRPr="00CB298B">
        <w:rPr>
          <w:color w:val="auto"/>
        </w:rPr>
        <w:t>25 sierpnia 2017 r. w sprawie sposobu prowadzenia przez publiczne przedszkola, szkoły i placówki dokumentacji przebiegu nauczania, działalności wychowawczej i</w:t>
      </w:r>
      <w:r w:rsidR="00BE10DF">
        <w:rPr>
          <w:color w:val="auto"/>
        </w:rPr>
        <w:t> </w:t>
      </w:r>
      <w:r w:rsidR="00D51F59" w:rsidRPr="00CB298B">
        <w:rPr>
          <w:color w:val="auto"/>
        </w:rPr>
        <w:t>opiekuńczej oraz rodzajów tej dokumentacji (</w:t>
      </w:r>
      <w:r w:rsidR="00142907" w:rsidRPr="00CB298B">
        <w:rPr>
          <w:color w:val="auto"/>
        </w:rPr>
        <w:t xml:space="preserve">Dz.U. </w:t>
      </w:r>
      <w:r w:rsidR="00BE10DF">
        <w:rPr>
          <w:color w:val="auto"/>
        </w:rPr>
        <w:t xml:space="preserve">z </w:t>
      </w:r>
      <w:r w:rsidR="00142907" w:rsidRPr="00CB298B">
        <w:rPr>
          <w:color w:val="auto"/>
        </w:rPr>
        <w:t>2017</w:t>
      </w:r>
      <w:r w:rsidR="00BE10DF">
        <w:rPr>
          <w:color w:val="auto"/>
        </w:rPr>
        <w:t>r.</w:t>
      </w:r>
      <w:r w:rsidR="00142907" w:rsidRPr="00CB298B">
        <w:rPr>
          <w:color w:val="auto"/>
        </w:rPr>
        <w:t xml:space="preserve"> poz. 1646) </w:t>
      </w:r>
      <w:r w:rsidRPr="00CB298B">
        <w:rPr>
          <w:color w:val="auto"/>
        </w:rPr>
        <w:t xml:space="preserve">– § </w:t>
      </w:r>
      <w:r w:rsidR="00142907" w:rsidRPr="00CB298B">
        <w:rPr>
          <w:color w:val="auto"/>
        </w:rPr>
        <w:t>2</w:t>
      </w:r>
      <w:r w:rsidRPr="00CB298B">
        <w:rPr>
          <w:color w:val="auto"/>
        </w:rPr>
        <w:t xml:space="preserve">. </w:t>
      </w:r>
    </w:p>
    <w:p w14:paraId="2CC3E886" w14:textId="17EEBE27" w:rsidR="00A9060A" w:rsidRPr="00CB298B" w:rsidRDefault="00A9060A" w:rsidP="00E6190E">
      <w:pPr>
        <w:pStyle w:val="OREpunktor"/>
        <w:rPr>
          <w:color w:val="auto"/>
        </w:rPr>
      </w:pPr>
      <w:r w:rsidRPr="00CB298B">
        <w:rPr>
          <w:b/>
          <w:color w:val="auto"/>
        </w:rPr>
        <w:t>Dziennik innych zajęć</w:t>
      </w:r>
      <w:r w:rsidR="000167DE" w:rsidRPr="00CB298B">
        <w:rPr>
          <w:color w:val="auto"/>
        </w:rPr>
        <w:t xml:space="preserve"> niż zajęcia wpisywane odpowiednio do dziennika zajęć przedszkola:</w:t>
      </w:r>
      <w:r w:rsidR="009B1445" w:rsidRPr="00CB298B">
        <w:rPr>
          <w:color w:val="auto"/>
        </w:rPr>
        <w:t xml:space="preserve"> </w:t>
      </w:r>
      <w:r w:rsidR="003D4EF6" w:rsidRPr="00CB298B">
        <w:rPr>
          <w:color w:val="auto"/>
        </w:rPr>
        <w:t>R</w:t>
      </w:r>
      <w:r w:rsidR="000167DE" w:rsidRPr="00CB298B">
        <w:rPr>
          <w:color w:val="auto"/>
        </w:rPr>
        <w:t>ozporządzenie Ministra Edukacji Narodowej</w:t>
      </w:r>
      <w:r w:rsidRPr="00CB298B">
        <w:rPr>
          <w:color w:val="auto"/>
        </w:rPr>
        <w:t xml:space="preserve"> w sprawie </w:t>
      </w:r>
      <w:r w:rsidR="000167DE" w:rsidRPr="00CB298B">
        <w:rPr>
          <w:color w:val="auto"/>
        </w:rPr>
        <w:t xml:space="preserve">sposobu prowadzenia </w:t>
      </w:r>
      <w:r w:rsidR="008817B3" w:rsidRPr="00CB298B">
        <w:rPr>
          <w:color w:val="auto"/>
        </w:rPr>
        <w:t>[</w:t>
      </w:r>
      <w:r w:rsidR="000167DE" w:rsidRPr="00CB298B">
        <w:rPr>
          <w:color w:val="auto"/>
        </w:rPr>
        <w:t>…</w:t>
      </w:r>
      <w:r w:rsidR="008817B3" w:rsidRPr="00CB298B">
        <w:rPr>
          <w:color w:val="auto"/>
        </w:rPr>
        <w:t>]</w:t>
      </w:r>
      <w:r w:rsidR="000167DE" w:rsidRPr="00CB298B">
        <w:rPr>
          <w:color w:val="auto"/>
        </w:rPr>
        <w:t xml:space="preserve"> </w:t>
      </w:r>
      <w:r w:rsidRPr="00CB298B">
        <w:rPr>
          <w:color w:val="auto"/>
        </w:rPr>
        <w:t>doku</w:t>
      </w:r>
      <w:r w:rsidR="000167DE" w:rsidRPr="00CB298B">
        <w:rPr>
          <w:color w:val="auto"/>
        </w:rPr>
        <w:t>mentacji przebiegu nauczania</w:t>
      </w:r>
      <w:r w:rsidR="0096411C">
        <w:rPr>
          <w:color w:val="auto"/>
        </w:rPr>
        <w:t xml:space="preserve"> </w:t>
      </w:r>
      <w:r w:rsidR="000167DE" w:rsidRPr="00CB298B">
        <w:rPr>
          <w:color w:val="auto"/>
        </w:rPr>
        <w:t xml:space="preserve">– </w:t>
      </w:r>
      <w:r w:rsidRPr="00CB298B">
        <w:rPr>
          <w:color w:val="auto"/>
        </w:rPr>
        <w:t xml:space="preserve">§ </w:t>
      </w:r>
      <w:r w:rsidR="00142907" w:rsidRPr="00CB298B">
        <w:rPr>
          <w:color w:val="auto"/>
        </w:rPr>
        <w:t>11</w:t>
      </w:r>
      <w:r w:rsidR="008817B3" w:rsidRPr="00CB298B">
        <w:rPr>
          <w:color w:val="auto"/>
        </w:rPr>
        <w:t>.</w:t>
      </w:r>
    </w:p>
    <w:p w14:paraId="39F758D1" w14:textId="2414EC82" w:rsidR="00A9060A" w:rsidRPr="00CB298B" w:rsidRDefault="00125C7E" w:rsidP="00E6190E">
      <w:pPr>
        <w:pStyle w:val="OREpunktor"/>
        <w:rPr>
          <w:color w:val="auto"/>
        </w:rPr>
      </w:pPr>
      <w:r w:rsidRPr="00CB298B">
        <w:rPr>
          <w:b/>
          <w:color w:val="auto"/>
        </w:rPr>
        <w:t>Dzienniki specjalistów</w:t>
      </w:r>
      <w:r w:rsidRPr="00CB298B">
        <w:rPr>
          <w:color w:val="auto"/>
        </w:rPr>
        <w:t xml:space="preserve"> (</w:t>
      </w:r>
      <w:r w:rsidR="00A9060A" w:rsidRPr="00CB298B">
        <w:rPr>
          <w:color w:val="auto"/>
        </w:rPr>
        <w:t>pedagoga</w:t>
      </w:r>
      <w:r w:rsidRPr="00CB298B">
        <w:rPr>
          <w:color w:val="auto"/>
        </w:rPr>
        <w:t xml:space="preserve">, psychologa, </w:t>
      </w:r>
      <w:r w:rsidR="00A9060A" w:rsidRPr="00CB298B">
        <w:rPr>
          <w:color w:val="auto"/>
        </w:rPr>
        <w:t>logopedy</w:t>
      </w:r>
      <w:r w:rsidR="008767CD" w:rsidRPr="00CB298B">
        <w:rPr>
          <w:color w:val="auto"/>
        </w:rPr>
        <w:t>, terapeuty</w:t>
      </w:r>
      <w:r w:rsidR="003D4EF6" w:rsidRPr="00CB298B">
        <w:rPr>
          <w:color w:val="auto"/>
        </w:rPr>
        <w:t xml:space="preserve"> </w:t>
      </w:r>
      <w:r w:rsidR="008767CD" w:rsidRPr="00CB298B">
        <w:rPr>
          <w:color w:val="auto"/>
        </w:rPr>
        <w:t>pedagogic</w:t>
      </w:r>
      <w:r w:rsidR="008767CD" w:rsidRPr="00CB298B">
        <w:rPr>
          <w:color w:val="auto"/>
        </w:rPr>
        <w:t>z</w:t>
      </w:r>
      <w:r w:rsidR="008767CD" w:rsidRPr="00CB298B">
        <w:rPr>
          <w:color w:val="auto"/>
        </w:rPr>
        <w:t xml:space="preserve">nego </w:t>
      </w:r>
      <w:r w:rsidRPr="00CB298B">
        <w:rPr>
          <w:color w:val="auto"/>
        </w:rPr>
        <w:t>i innego specjalist</w:t>
      </w:r>
      <w:r w:rsidR="008767CD" w:rsidRPr="00CB298B">
        <w:rPr>
          <w:color w:val="auto"/>
        </w:rPr>
        <w:t xml:space="preserve">y zatrudnionego w przedszkolu): </w:t>
      </w:r>
      <w:r w:rsidR="003D4EF6" w:rsidRPr="00CB298B">
        <w:rPr>
          <w:color w:val="auto"/>
        </w:rPr>
        <w:t>R</w:t>
      </w:r>
      <w:r w:rsidRPr="00CB298B">
        <w:rPr>
          <w:color w:val="auto"/>
        </w:rPr>
        <w:t xml:space="preserve">ozporządzenie Ministra Edukacji Narodowej w sprawie sposobu prowadzenia </w:t>
      </w:r>
      <w:r w:rsidR="008817B3" w:rsidRPr="00CB298B">
        <w:rPr>
          <w:color w:val="auto"/>
        </w:rPr>
        <w:t>[</w:t>
      </w:r>
      <w:r w:rsidRPr="00CB298B">
        <w:rPr>
          <w:color w:val="auto"/>
        </w:rPr>
        <w:t>…</w:t>
      </w:r>
      <w:r w:rsidR="008817B3" w:rsidRPr="00CB298B">
        <w:rPr>
          <w:color w:val="auto"/>
        </w:rPr>
        <w:t>]</w:t>
      </w:r>
      <w:r w:rsidRPr="00CB298B">
        <w:rPr>
          <w:color w:val="auto"/>
        </w:rPr>
        <w:t xml:space="preserve"> dokumentacji przebiegu nauczania</w:t>
      </w:r>
      <w:r w:rsidR="0096411C">
        <w:rPr>
          <w:color w:val="auto"/>
        </w:rPr>
        <w:t xml:space="preserve"> </w:t>
      </w:r>
      <w:r w:rsidRPr="00CB298B">
        <w:rPr>
          <w:color w:val="auto"/>
        </w:rPr>
        <w:t xml:space="preserve">– § </w:t>
      </w:r>
      <w:r w:rsidR="00142907" w:rsidRPr="00CB298B">
        <w:rPr>
          <w:color w:val="auto"/>
        </w:rPr>
        <w:t>18</w:t>
      </w:r>
      <w:r w:rsidRPr="00CB298B">
        <w:rPr>
          <w:color w:val="auto"/>
        </w:rPr>
        <w:t>.</w:t>
      </w:r>
    </w:p>
    <w:p w14:paraId="628CB6B8" w14:textId="1F0B856A" w:rsidR="00F07F53" w:rsidRPr="00CB298B" w:rsidRDefault="000C24FC" w:rsidP="00E6190E">
      <w:pPr>
        <w:pStyle w:val="OREpunktor"/>
        <w:rPr>
          <w:color w:val="auto"/>
        </w:rPr>
      </w:pPr>
      <w:r w:rsidRPr="00CB298B">
        <w:rPr>
          <w:b/>
          <w:color w:val="auto"/>
        </w:rPr>
        <w:t xml:space="preserve">Indywidualna teczka dziecka </w:t>
      </w:r>
      <w:r w:rsidR="00F07F53" w:rsidRPr="00CB298B">
        <w:rPr>
          <w:b/>
          <w:color w:val="auto"/>
        </w:rPr>
        <w:t>objętego pomocą psychologiczno</w:t>
      </w:r>
      <w:r w:rsidR="006B3DCB" w:rsidRPr="00CB298B">
        <w:rPr>
          <w:b/>
          <w:color w:val="auto"/>
        </w:rPr>
        <w:t>-</w:t>
      </w:r>
      <w:r w:rsidR="00F07F53" w:rsidRPr="00CB298B">
        <w:rPr>
          <w:b/>
          <w:color w:val="auto"/>
        </w:rPr>
        <w:t>pedagogiczną</w:t>
      </w:r>
      <w:r w:rsidRPr="00CB298B">
        <w:rPr>
          <w:color w:val="auto"/>
        </w:rPr>
        <w:t xml:space="preserve">, zawierająca dokumentację badań i czynności uzupełniających prowadzonych w szczególności przez pedagoga, psychologa, logopedę, terapeutę </w:t>
      </w:r>
      <w:r w:rsidRPr="00CB298B">
        <w:rPr>
          <w:color w:val="auto"/>
        </w:rPr>
        <w:lastRenderedPageBreak/>
        <w:t>pedagogicznego, lekarza oraz innego specjalistę, a także inną dokumentację związaną z udzielaniem pomocy psychologiczno-pedagogicznej.</w:t>
      </w:r>
      <w:r w:rsidR="00F07F53" w:rsidRPr="00CB298B">
        <w:rPr>
          <w:color w:val="auto"/>
        </w:rPr>
        <w:t xml:space="preserve">: </w:t>
      </w:r>
      <w:r w:rsidR="006B3DCB" w:rsidRPr="00CB298B">
        <w:rPr>
          <w:color w:val="auto"/>
        </w:rPr>
        <w:t>R</w:t>
      </w:r>
      <w:r w:rsidRPr="00CB298B">
        <w:rPr>
          <w:color w:val="auto"/>
        </w:rPr>
        <w:t xml:space="preserve">ozporządzenie Ministra Edukacji Narodowej w sprawie sposobu prowadzenia </w:t>
      </w:r>
      <w:r w:rsidR="006B3DCB" w:rsidRPr="00CB298B">
        <w:rPr>
          <w:color w:val="auto"/>
        </w:rPr>
        <w:t>[</w:t>
      </w:r>
      <w:r w:rsidRPr="00CB298B">
        <w:rPr>
          <w:color w:val="auto"/>
        </w:rPr>
        <w:t>…</w:t>
      </w:r>
      <w:r w:rsidR="006B3DCB" w:rsidRPr="00CB298B">
        <w:rPr>
          <w:color w:val="auto"/>
        </w:rPr>
        <w:t>]</w:t>
      </w:r>
      <w:r w:rsidRPr="00CB298B">
        <w:rPr>
          <w:color w:val="auto"/>
        </w:rPr>
        <w:t xml:space="preserve"> dokumentacji przebiegu nauczania</w:t>
      </w:r>
      <w:r w:rsidR="0096411C">
        <w:rPr>
          <w:color w:val="auto"/>
        </w:rPr>
        <w:t xml:space="preserve"> </w:t>
      </w:r>
      <w:r w:rsidRPr="00CB298B">
        <w:rPr>
          <w:color w:val="auto"/>
        </w:rPr>
        <w:t xml:space="preserve">– § </w:t>
      </w:r>
      <w:r w:rsidR="00142907" w:rsidRPr="00CB298B">
        <w:rPr>
          <w:color w:val="auto"/>
        </w:rPr>
        <w:t>19</w:t>
      </w:r>
      <w:r w:rsidRPr="00CB298B">
        <w:rPr>
          <w:color w:val="auto"/>
        </w:rPr>
        <w:t xml:space="preserve">. </w:t>
      </w:r>
    </w:p>
    <w:p w14:paraId="7DC70EEE" w14:textId="6C5C793D" w:rsidR="00937B74" w:rsidRDefault="00937B74" w:rsidP="00CD0BCB">
      <w:pPr>
        <w:pStyle w:val="OREpunktor"/>
        <w:rPr>
          <w:color w:val="auto"/>
        </w:rPr>
      </w:pPr>
      <w:r w:rsidRPr="00CB298B">
        <w:rPr>
          <w:b/>
        </w:rPr>
        <w:t>Indywidualny program edukacyjno-terapeutyczny (IPET)</w:t>
      </w:r>
      <w:r w:rsidRPr="00CB298B">
        <w:t xml:space="preserve"> dla dzieci posiadaj</w:t>
      </w:r>
      <w:r w:rsidRPr="00CB298B">
        <w:t>ą</w:t>
      </w:r>
      <w:r w:rsidRPr="00CB298B">
        <w:t>cych orzeczenie o potrzebie kształcenia specjalnego:</w:t>
      </w:r>
      <w:r w:rsidR="009B1445" w:rsidRPr="00CB298B">
        <w:t xml:space="preserve"> </w:t>
      </w:r>
      <w:r w:rsidR="00614479">
        <w:rPr>
          <w:strike/>
        </w:rPr>
        <w:t xml:space="preserve"> </w:t>
      </w:r>
      <w:r w:rsidR="00614479" w:rsidRPr="00614479">
        <w:rPr>
          <w:rFonts w:eastAsia="Calibri"/>
          <w:color w:val="222222"/>
          <w:sz w:val="19"/>
          <w:szCs w:val="19"/>
          <w:shd w:val="clear" w:color="auto" w:fill="FFFFFF"/>
        </w:rPr>
        <w:t> </w:t>
      </w:r>
      <w:hyperlink r:id="rId61" w:tgtFrame="_blank" w:tooltip="http://prawo.sejm.gov.pl/isap.nsf/DocDetails.xsp?id=WDU20170001591" w:history="1">
        <w:r w:rsidR="00614479" w:rsidRPr="00614479">
          <w:rPr>
            <w:rStyle w:val="Hipercze"/>
            <w:color w:val="auto"/>
          </w:rPr>
          <w:t>Rozporządzenie Ministra Edukacji Narodowej z dn. 9 sierpnia 2017 r. w sprawie zasad organizacji i udziel</w:t>
        </w:r>
        <w:r w:rsidR="00614479" w:rsidRPr="00614479">
          <w:rPr>
            <w:rStyle w:val="Hipercze"/>
            <w:color w:val="auto"/>
          </w:rPr>
          <w:t>a</w:t>
        </w:r>
        <w:r w:rsidR="00614479" w:rsidRPr="00614479">
          <w:rPr>
            <w:rStyle w:val="Hipercze"/>
            <w:color w:val="auto"/>
          </w:rPr>
          <w:t>nia pomocy psychologiczno-pedagogicznej w publicznych przedszkolach, szk</w:t>
        </w:r>
        <w:r w:rsidR="00614479" w:rsidRPr="00614479">
          <w:rPr>
            <w:rStyle w:val="Hipercze"/>
            <w:color w:val="auto"/>
          </w:rPr>
          <w:t>o</w:t>
        </w:r>
        <w:r w:rsidR="00614479" w:rsidRPr="00614479">
          <w:rPr>
            <w:rStyle w:val="Hipercze"/>
            <w:color w:val="auto"/>
          </w:rPr>
          <w:t>łach i placówkach</w:t>
        </w:r>
      </w:hyperlink>
      <w:r w:rsidR="00614479">
        <w:rPr>
          <w:rStyle w:val="Hipercze"/>
          <w:color w:val="auto"/>
        </w:rPr>
        <w:t xml:space="preserve"> (</w:t>
      </w:r>
      <w:r w:rsidR="00614479" w:rsidRPr="00614479">
        <w:rPr>
          <w:rStyle w:val="Hipercze"/>
          <w:color w:val="auto"/>
        </w:rPr>
        <w:t>Dz.U. 2017 poz. 1591</w:t>
      </w:r>
      <w:r w:rsidR="00614479">
        <w:rPr>
          <w:rStyle w:val="Hipercze"/>
          <w:color w:val="auto"/>
        </w:rPr>
        <w:t>)</w:t>
      </w:r>
      <w:r w:rsidR="00F90E84" w:rsidRPr="00CB298B">
        <w:rPr>
          <w:color w:val="auto"/>
        </w:rPr>
        <w:t>dokumentacja okresowej</w:t>
      </w:r>
      <w:r w:rsidR="002C3440">
        <w:rPr>
          <w:color w:val="auto"/>
        </w:rPr>
        <w:t>,</w:t>
      </w:r>
      <w:r w:rsidR="00F90E84" w:rsidRPr="00CB298B">
        <w:rPr>
          <w:color w:val="auto"/>
        </w:rPr>
        <w:t xml:space="preserve"> wielospecjal</w:t>
      </w:r>
      <w:r w:rsidR="00F90E84" w:rsidRPr="00CB298B">
        <w:rPr>
          <w:color w:val="auto"/>
        </w:rPr>
        <w:t>i</w:t>
      </w:r>
      <w:r w:rsidR="00F90E84" w:rsidRPr="00CB298B">
        <w:rPr>
          <w:color w:val="auto"/>
        </w:rPr>
        <w:t xml:space="preserve">stycznej oceny poziomu funkcjonowania dziecka </w:t>
      </w:r>
      <w:r w:rsidR="002C3440">
        <w:rPr>
          <w:color w:val="auto"/>
        </w:rPr>
        <w:t>z</w:t>
      </w:r>
      <w:r w:rsidR="00F90E84" w:rsidRPr="00CB298B">
        <w:rPr>
          <w:color w:val="auto"/>
        </w:rPr>
        <w:t xml:space="preserve"> IPET: </w:t>
      </w:r>
      <w:hyperlink r:id="rId62" w:history="1">
        <w:r w:rsidR="004149CD" w:rsidRPr="00CB298B">
          <w:rPr>
            <w:rStyle w:val="Hipercze"/>
            <w:color w:val="auto"/>
          </w:rPr>
          <w:t>Rozporządzenie Ministra Edukacji Narodowej z dn</w:t>
        </w:r>
        <w:r w:rsidR="002C3440">
          <w:rPr>
            <w:rStyle w:val="Hipercze"/>
            <w:color w:val="auto"/>
          </w:rPr>
          <w:t>.</w:t>
        </w:r>
        <w:r w:rsidR="004149CD" w:rsidRPr="00CB298B">
          <w:rPr>
            <w:rStyle w:val="Hipercze"/>
            <w:color w:val="auto"/>
          </w:rPr>
          <w:t xml:space="preserve"> 9 sierpnia 2017 r. w sprawie warunków organizowania kształcenia, wychowania i opieki dla dzieci i młodzieży niepełnosprawnych, nied</w:t>
        </w:r>
        <w:r w:rsidR="004149CD" w:rsidRPr="00CB298B">
          <w:rPr>
            <w:rStyle w:val="Hipercze"/>
            <w:color w:val="auto"/>
          </w:rPr>
          <w:t>o</w:t>
        </w:r>
        <w:r w:rsidR="004149CD" w:rsidRPr="00CB298B">
          <w:rPr>
            <w:rStyle w:val="Hipercze"/>
            <w:color w:val="auto"/>
          </w:rPr>
          <w:t>stosowanych społecznie i zagrożonych niedostosowaniem społecznym</w:t>
        </w:r>
      </w:hyperlink>
      <w:r w:rsidR="004149CD" w:rsidRPr="00CB298B">
        <w:rPr>
          <w:color w:val="auto"/>
        </w:rPr>
        <w:t xml:space="preserve"> </w:t>
      </w:r>
      <w:r w:rsidR="004608B7">
        <w:rPr>
          <w:color w:val="auto"/>
        </w:rPr>
        <w:br/>
      </w:r>
      <w:r w:rsidR="004149CD" w:rsidRPr="00CB298B">
        <w:rPr>
          <w:color w:val="auto"/>
        </w:rPr>
        <w:t xml:space="preserve">(Dz.U. </w:t>
      </w:r>
      <w:r w:rsidR="002C3440">
        <w:rPr>
          <w:color w:val="auto"/>
        </w:rPr>
        <w:t xml:space="preserve">z </w:t>
      </w:r>
      <w:r w:rsidR="004149CD" w:rsidRPr="00CB298B">
        <w:rPr>
          <w:color w:val="auto"/>
        </w:rPr>
        <w:t>2017</w:t>
      </w:r>
      <w:r w:rsidR="002C3440">
        <w:rPr>
          <w:color w:val="auto"/>
        </w:rPr>
        <w:t xml:space="preserve"> r.</w:t>
      </w:r>
      <w:r w:rsidR="004149CD" w:rsidRPr="00CB298B">
        <w:rPr>
          <w:color w:val="auto"/>
        </w:rPr>
        <w:t xml:space="preserve"> poz. 1578) </w:t>
      </w:r>
      <w:r w:rsidR="003E50DC" w:rsidRPr="00CB298B">
        <w:rPr>
          <w:color w:val="auto"/>
        </w:rPr>
        <w:t>–</w:t>
      </w:r>
      <w:r w:rsidRPr="00CB298B">
        <w:rPr>
          <w:color w:val="auto"/>
        </w:rPr>
        <w:t xml:space="preserve"> § 6</w:t>
      </w:r>
      <w:r w:rsidR="003E50DC" w:rsidRPr="00CB298B">
        <w:rPr>
          <w:color w:val="auto"/>
        </w:rPr>
        <w:t>.</w:t>
      </w:r>
    </w:p>
    <w:p w14:paraId="201DE9BA" w14:textId="115F0A47" w:rsidR="00937B74" w:rsidRPr="002C3440" w:rsidRDefault="00937B74" w:rsidP="002C3440">
      <w:pPr>
        <w:pStyle w:val="OREpunktor"/>
      </w:pPr>
      <w:r w:rsidRPr="002C3440">
        <w:t xml:space="preserve">Dokumentacja prowadzenia obserwacji pedagogicznych i diagnozy przedszkolnej: </w:t>
      </w:r>
      <w:r w:rsidR="003E50DC" w:rsidRPr="002C3440">
        <w:t>R</w:t>
      </w:r>
      <w:r w:rsidRPr="002C3440">
        <w:t xml:space="preserve">ozporządzenie Ministra Edukacji Narodowej z </w:t>
      </w:r>
      <w:r w:rsidR="003E50DC" w:rsidRPr="002C3440">
        <w:t xml:space="preserve">dn. </w:t>
      </w:r>
      <w:r w:rsidRPr="002C3440">
        <w:t>30 kwietnia 2013 r. w sprawie zasad udzielania i organizacji pomocy psychologiczno-pedagogicznej w</w:t>
      </w:r>
      <w:r w:rsidR="003E50DC" w:rsidRPr="002C3440">
        <w:t> </w:t>
      </w:r>
      <w:r w:rsidRPr="002C3440">
        <w:t>publicznych przedszkolach, szkołach i placówkach</w:t>
      </w:r>
      <w:r w:rsidR="002C3440" w:rsidRPr="002C3440">
        <w:t>;</w:t>
      </w:r>
      <w:r w:rsidR="00674A72" w:rsidRPr="002C3440">
        <w:t xml:space="preserve"> Rozporządzenie Ministra Edukacji Narodowej z dn</w:t>
      </w:r>
      <w:r w:rsidR="002C3440" w:rsidRPr="002C3440">
        <w:t>.</w:t>
      </w:r>
      <w:r w:rsidR="00674A72" w:rsidRPr="002C3440">
        <w:t xml:space="preserve"> 9 sierpnia 2017 r. w sprawie zasad organizacji i udziel</w:t>
      </w:r>
      <w:r w:rsidR="00674A72" w:rsidRPr="002C3440">
        <w:t>a</w:t>
      </w:r>
      <w:r w:rsidR="00674A72" w:rsidRPr="002C3440">
        <w:t>nia pomocy psychologiczno-pedagogicznej w publicznych przedszkolach, szk</w:t>
      </w:r>
      <w:r w:rsidR="00674A72" w:rsidRPr="002C3440">
        <w:t>o</w:t>
      </w:r>
      <w:r w:rsidR="00674A72" w:rsidRPr="002C3440">
        <w:t xml:space="preserve">łach i placówkach (Dz.U. </w:t>
      </w:r>
      <w:r w:rsidR="002C3440" w:rsidRPr="002C3440">
        <w:t xml:space="preserve">z </w:t>
      </w:r>
      <w:r w:rsidR="00674A72" w:rsidRPr="002C3440">
        <w:t>2017</w:t>
      </w:r>
      <w:r w:rsidR="002C3440" w:rsidRPr="002C3440">
        <w:t xml:space="preserve"> r.</w:t>
      </w:r>
      <w:r w:rsidR="00674A72" w:rsidRPr="002C3440">
        <w:t xml:space="preserve"> poz. 1591)</w:t>
      </w:r>
      <w:r w:rsidR="002C3440">
        <w:t xml:space="preserve"> </w:t>
      </w:r>
      <w:r w:rsidR="000C4733" w:rsidRPr="002C3440">
        <w:t xml:space="preserve">– </w:t>
      </w:r>
      <w:r w:rsidRPr="002C3440">
        <w:t xml:space="preserve">§ </w:t>
      </w:r>
      <w:r w:rsidR="00674A72" w:rsidRPr="002C3440">
        <w:t xml:space="preserve">20 </w:t>
      </w:r>
      <w:r w:rsidRPr="002C3440">
        <w:t xml:space="preserve">ust. 2 pkt 1; </w:t>
      </w:r>
      <w:r w:rsidR="003E50DC" w:rsidRPr="002C3440">
        <w:t>R</w:t>
      </w:r>
      <w:r w:rsidRPr="002C3440">
        <w:t>ozporządzenie w sprawie podstawy programowej</w:t>
      </w:r>
      <w:r w:rsidR="0096411C" w:rsidRPr="002C3440">
        <w:t xml:space="preserve"> </w:t>
      </w:r>
      <w:r w:rsidRPr="002C3440">
        <w:t xml:space="preserve">– </w:t>
      </w:r>
      <w:r w:rsidR="003E50DC" w:rsidRPr="002C3440">
        <w:t>z</w:t>
      </w:r>
      <w:r w:rsidRPr="002C3440">
        <w:t xml:space="preserve">ał. 1.; </w:t>
      </w:r>
      <w:r w:rsidR="003E50DC" w:rsidRPr="002C3440">
        <w:t>U</w:t>
      </w:r>
      <w:r w:rsidRPr="002C3440">
        <w:t>stawa Prawo Oświatowe</w:t>
      </w:r>
      <w:r w:rsidR="0096411C" w:rsidRPr="002C3440">
        <w:t xml:space="preserve"> </w:t>
      </w:r>
      <w:r w:rsidRPr="002C3440">
        <w:t>– art. 102 ust. 1 pkt 12 lit. d.</w:t>
      </w:r>
    </w:p>
    <w:p w14:paraId="3C0D177D" w14:textId="08F3C9E8" w:rsidR="007E6F1D" w:rsidRPr="00CB298B" w:rsidRDefault="00991DA7" w:rsidP="00674A72">
      <w:pPr>
        <w:pStyle w:val="OREpunktor"/>
        <w:rPr>
          <w:color w:val="auto"/>
        </w:rPr>
      </w:pPr>
      <w:r w:rsidRPr="00CB298B">
        <w:rPr>
          <w:b/>
          <w:color w:val="auto"/>
        </w:rPr>
        <w:t xml:space="preserve">Dokumentacja </w:t>
      </w:r>
      <w:r w:rsidR="008767CD" w:rsidRPr="00CB298B">
        <w:rPr>
          <w:b/>
          <w:color w:val="auto"/>
        </w:rPr>
        <w:t>prowadzona przez zespół</w:t>
      </w:r>
      <w:r w:rsidRPr="00CB298B">
        <w:rPr>
          <w:b/>
          <w:color w:val="auto"/>
        </w:rPr>
        <w:t xml:space="preserve"> w</w:t>
      </w:r>
      <w:r w:rsidR="00937B74" w:rsidRPr="00CB298B">
        <w:rPr>
          <w:b/>
          <w:color w:val="auto"/>
        </w:rPr>
        <w:t>czesne</w:t>
      </w:r>
      <w:r w:rsidRPr="00CB298B">
        <w:rPr>
          <w:b/>
          <w:color w:val="auto"/>
        </w:rPr>
        <w:t>go wspomagania dziecka</w:t>
      </w:r>
      <w:r w:rsidR="00937B74" w:rsidRPr="00CB298B">
        <w:rPr>
          <w:color w:val="auto"/>
        </w:rPr>
        <w:t xml:space="preserve">: </w:t>
      </w:r>
      <w:hyperlink r:id="rId63" w:history="1">
        <w:r w:rsidR="00674A72" w:rsidRPr="00CB298B">
          <w:rPr>
            <w:rStyle w:val="Hipercze"/>
            <w:color w:val="auto"/>
          </w:rPr>
          <w:t>Rozporządzenie Ministra Edukacji Narodowej z dn</w:t>
        </w:r>
        <w:r w:rsidR="002C3440">
          <w:rPr>
            <w:rStyle w:val="Hipercze"/>
            <w:color w:val="auto"/>
          </w:rPr>
          <w:t>.</w:t>
        </w:r>
        <w:r w:rsidR="00674A72" w:rsidRPr="00CB298B">
          <w:rPr>
            <w:rStyle w:val="Hipercze"/>
            <w:color w:val="auto"/>
          </w:rPr>
          <w:t xml:space="preserve"> 24 sierpnia 2017 r. w sprawie organizowania wczesnego wspomagania rozwoju dzieci</w:t>
        </w:r>
      </w:hyperlink>
      <w:r w:rsidR="00674A72" w:rsidRPr="00CB298B">
        <w:rPr>
          <w:color w:val="auto"/>
        </w:rPr>
        <w:t xml:space="preserve"> (Dz.U. z 2017 r. poz. 1635) </w:t>
      </w:r>
      <w:r w:rsidR="000C4733" w:rsidRPr="00CB298B">
        <w:rPr>
          <w:color w:val="auto"/>
        </w:rPr>
        <w:t>–</w:t>
      </w:r>
      <w:r w:rsidRPr="00CB298B">
        <w:rPr>
          <w:color w:val="auto"/>
        </w:rPr>
        <w:t xml:space="preserve"> § </w:t>
      </w:r>
      <w:r w:rsidR="00674A72" w:rsidRPr="00CB298B">
        <w:rPr>
          <w:color w:val="auto"/>
        </w:rPr>
        <w:t>2 ust. 4 oraz § 4</w:t>
      </w:r>
      <w:r w:rsidR="00CD0BCB">
        <w:rPr>
          <w:color w:val="auto"/>
        </w:rPr>
        <w:t>–</w:t>
      </w:r>
      <w:r w:rsidR="00674A72" w:rsidRPr="00CB298B">
        <w:rPr>
          <w:color w:val="auto"/>
        </w:rPr>
        <w:t>5</w:t>
      </w:r>
      <w:r w:rsidR="00CD0BCB">
        <w:rPr>
          <w:color w:val="auto"/>
        </w:rPr>
        <w:t>;</w:t>
      </w:r>
      <w:r w:rsidRPr="00CB298B">
        <w:rPr>
          <w:color w:val="auto"/>
        </w:rPr>
        <w:t xml:space="preserve"> </w:t>
      </w:r>
      <w:r w:rsidR="003E50DC" w:rsidRPr="00CB298B">
        <w:rPr>
          <w:color w:val="auto"/>
        </w:rPr>
        <w:t>U</w:t>
      </w:r>
      <w:r w:rsidR="00937B74" w:rsidRPr="00CB298B">
        <w:rPr>
          <w:color w:val="auto"/>
        </w:rPr>
        <w:t>stawa Prawo Oświatowe</w:t>
      </w:r>
      <w:r w:rsidR="0096411C">
        <w:rPr>
          <w:color w:val="auto"/>
        </w:rPr>
        <w:t xml:space="preserve"> </w:t>
      </w:r>
      <w:r w:rsidR="00937B74" w:rsidRPr="00CB298B">
        <w:rPr>
          <w:color w:val="auto"/>
        </w:rPr>
        <w:t>– art. 102 ust. 1 pkt 9</w:t>
      </w:r>
      <w:r w:rsidRPr="00CB298B">
        <w:rPr>
          <w:color w:val="auto"/>
        </w:rPr>
        <w:t>.</w:t>
      </w:r>
    </w:p>
    <w:p w14:paraId="0C707230" w14:textId="2CC050B5" w:rsidR="00C455C1" w:rsidRPr="00CB298B" w:rsidRDefault="00C455C1" w:rsidP="00054807">
      <w:pPr>
        <w:pStyle w:val="OREpunktor"/>
        <w:rPr>
          <w:color w:val="auto"/>
        </w:rPr>
      </w:pPr>
      <w:r w:rsidRPr="00CB298B">
        <w:rPr>
          <w:b/>
          <w:color w:val="auto"/>
        </w:rPr>
        <w:t>Dokumentacja związana z oceną pracy nauczycieli</w:t>
      </w:r>
      <w:r w:rsidRPr="00CB298B">
        <w:rPr>
          <w:color w:val="auto"/>
        </w:rPr>
        <w:t xml:space="preserve">: </w:t>
      </w:r>
      <w:hyperlink r:id="rId64" w:history="1">
        <w:r w:rsidR="00054807" w:rsidRPr="00CB298B">
          <w:rPr>
            <w:rStyle w:val="Hipercze"/>
            <w:color w:val="auto"/>
          </w:rPr>
          <w:t>Ustawa z dn. 26 stycznia 1982 r. – Karta Nauczyciela</w:t>
        </w:r>
      </w:hyperlink>
      <w:r w:rsidRPr="00CB298B">
        <w:rPr>
          <w:color w:val="auto"/>
        </w:rPr>
        <w:t xml:space="preserve"> – art. 6a; </w:t>
      </w:r>
      <w:hyperlink r:id="rId65" w:history="1">
        <w:r w:rsidR="0087064E" w:rsidRPr="00CB298B">
          <w:rPr>
            <w:rStyle w:val="Hipercze"/>
            <w:color w:val="auto"/>
          </w:rPr>
          <w:t>Rozporządzenie Ministra Edukacji Narod</w:t>
        </w:r>
        <w:r w:rsidR="0087064E" w:rsidRPr="00CB298B">
          <w:rPr>
            <w:rStyle w:val="Hipercze"/>
            <w:color w:val="auto"/>
          </w:rPr>
          <w:t>o</w:t>
        </w:r>
        <w:r w:rsidR="0087064E" w:rsidRPr="00CB298B">
          <w:rPr>
            <w:rStyle w:val="Hipercze"/>
            <w:color w:val="auto"/>
          </w:rPr>
          <w:t>wej z dn. 9 grudnia 2016 r. w sprawie kryteriów i trybu dokonywania oceny pracy nauczyciela</w:t>
        </w:r>
        <w:r w:rsidRPr="00CB298B">
          <w:rPr>
            <w:rStyle w:val="Hipercze"/>
            <w:color w:val="auto"/>
          </w:rPr>
          <w:t>, trybu postępowania odwoławczego oraz składu i sposobu powoływ</w:t>
        </w:r>
        <w:r w:rsidRPr="00CB298B">
          <w:rPr>
            <w:rStyle w:val="Hipercze"/>
            <w:color w:val="auto"/>
          </w:rPr>
          <w:t>a</w:t>
        </w:r>
        <w:r w:rsidRPr="00CB298B">
          <w:rPr>
            <w:rStyle w:val="Hipercze"/>
            <w:color w:val="auto"/>
          </w:rPr>
          <w:t>nia zespołu oceniającego</w:t>
        </w:r>
      </w:hyperlink>
      <w:r w:rsidRPr="00CB298B">
        <w:rPr>
          <w:color w:val="auto"/>
        </w:rPr>
        <w:t xml:space="preserve"> (Dz.U. </w:t>
      </w:r>
      <w:r w:rsidR="0087064E" w:rsidRPr="00CB298B">
        <w:rPr>
          <w:color w:val="auto"/>
        </w:rPr>
        <w:t xml:space="preserve">z </w:t>
      </w:r>
      <w:r w:rsidRPr="00CB298B">
        <w:rPr>
          <w:color w:val="auto"/>
        </w:rPr>
        <w:t xml:space="preserve">2016 </w:t>
      </w:r>
      <w:r w:rsidR="0087064E" w:rsidRPr="00CB298B">
        <w:rPr>
          <w:color w:val="auto"/>
        </w:rPr>
        <w:t xml:space="preserve">r. </w:t>
      </w:r>
      <w:r w:rsidRPr="00CB298B">
        <w:rPr>
          <w:color w:val="auto"/>
        </w:rPr>
        <w:t>poz. 2035);</w:t>
      </w:r>
    </w:p>
    <w:p w14:paraId="781D78AB" w14:textId="68E2FBAA" w:rsidR="00E40A19" w:rsidRPr="00CB298B" w:rsidRDefault="00E40A19" w:rsidP="0087064E">
      <w:pPr>
        <w:pStyle w:val="OREpunktor"/>
        <w:rPr>
          <w:color w:val="auto"/>
        </w:rPr>
      </w:pPr>
      <w:r w:rsidRPr="00CB298B">
        <w:rPr>
          <w:b/>
          <w:color w:val="auto"/>
        </w:rPr>
        <w:t>Dokumentacja dotycząca awansu zawodowego nauczycieli</w:t>
      </w:r>
      <w:r w:rsidRPr="00CB298B">
        <w:rPr>
          <w:color w:val="auto"/>
        </w:rPr>
        <w:t>: zatwierdzone plany rozwoju, opinie rady rodziców</w:t>
      </w:r>
      <w:r w:rsidR="006E334D" w:rsidRPr="00CB298B">
        <w:rPr>
          <w:color w:val="auto"/>
        </w:rPr>
        <w:t xml:space="preserve">, sprawozdania, projekty ocen i </w:t>
      </w:r>
      <w:r w:rsidRPr="00CB298B">
        <w:rPr>
          <w:color w:val="auto"/>
        </w:rPr>
        <w:t>oceny</w:t>
      </w:r>
      <w:r w:rsidR="006E334D" w:rsidRPr="00CB298B">
        <w:rPr>
          <w:color w:val="auto"/>
        </w:rPr>
        <w:t xml:space="preserve"> dorobku </w:t>
      </w:r>
      <w:r w:rsidR="006E334D" w:rsidRPr="00CB298B">
        <w:rPr>
          <w:color w:val="auto"/>
        </w:rPr>
        <w:lastRenderedPageBreak/>
        <w:t>zawodowego za okres stażu</w:t>
      </w:r>
      <w:r w:rsidRPr="00CB298B">
        <w:rPr>
          <w:color w:val="auto"/>
        </w:rPr>
        <w:t xml:space="preserve">: </w:t>
      </w:r>
      <w:r w:rsidR="0087064E" w:rsidRPr="00CB298B">
        <w:rPr>
          <w:color w:val="auto"/>
        </w:rPr>
        <w:t>Ustawa z dn. 26 stycznia 1982 r. – Karta Nauczyci</w:t>
      </w:r>
      <w:r w:rsidR="0087064E" w:rsidRPr="00CB298B">
        <w:rPr>
          <w:color w:val="auto"/>
        </w:rPr>
        <w:t>e</w:t>
      </w:r>
      <w:r w:rsidR="0087064E" w:rsidRPr="00CB298B">
        <w:rPr>
          <w:color w:val="auto"/>
        </w:rPr>
        <w:t>la</w:t>
      </w:r>
      <w:r w:rsidR="0096411C">
        <w:rPr>
          <w:color w:val="auto"/>
        </w:rPr>
        <w:t xml:space="preserve"> </w:t>
      </w:r>
      <w:r w:rsidRPr="00CB298B">
        <w:rPr>
          <w:color w:val="auto"/>
        </w:rPr>
        <w:t xml:space="preserve">– art. 9c, 9d; </w:t>
      </w:r>
      <w:hyperlink r:id="rId66" w:history="1">
        <w:r w:rsidR="0087064E" w:rsidRPr="00CB298B">
          <w:rPr>
            <w:rStyle w:val="Hipercze"/>
            <w:color w:val="auto"/>
          </w:rPr>
          <w:t>R</w:t>
        </w:r>
        <w:r w:rsidR="006E334D" w:rsidRPr="00CB298B">
          <w:rPr>
            <w:rStyle w:val="Hipercze"/>
            <w:color w:val="auto"/>
          </w:rPr>
          <w:t xml:space="preserve">ozporządzenie Ministra Edukacji Narodowej z </w:t>
        </w:r>
        <w:r w:rsidR="0087064E" w:rsidRPr="00CB298B">
          <w:rPr>
            <w:rStyle w:val="Hipercze"/>
            <w:color w:val="auto"/>
          </w:rPr>
          <w:t xml:space="preserve">dn. </w:t>
        </w:r>
        <w:r w:rsidR="006E334D" w:rsidRPr="00CB298B">
          <w:rPr>
            <w:rStyle w:val="Hipercze"/>
            <w:color w:val="auto"/>
          </w:rPr>
          <w:t>1</w:t>
        </w:r>
        <w:r w:rsidR="0087064E" w:rsidRPr="00CB298B">
          <w:rPr>
            <w:rStyle w:val="Hipercze"/>
            <w:color w:val="auto"/>
          </w:rPr>
          <w:t> </w:t>
        </w:r>
        <w:r w:rsidR="006E334D" w:rsidRPr="00CB298B">
          <w:rPr>
            <w:rStyle w:val="Hipercze"/>
            <w:color w:val="auto"/>
          </w:rPr>
          <w:t xml:space="preserve">marca </w:t>
        </w:r>
        <w:r w:rsidR="004608B7">
          <w:rPr>
            <w:rStyle w:val="Hipercze"/>
            <w:color w:val="auto"/>
          </w:rPr>
          <w:br/>
        </w:r>
        <w:r w:rsidR="006E334D" w:rsidRPr="00CB298B">
          <w:rPr>
            <w:rStyle w:val="Hipercze"/>
            <w:color w:val="auto"/>
          </w:rPr>
          <w:t>2013 r. w sprawie uzyskiwania stopni awansu zawodowego przez nauczycieli</w:t>
        </w:r>
      </w:hyperlink>
      <w:r w:rsidR="0087064E" w:rsidRPr="00CB298B">
        <w:rPr>
          <w:color w:val="auto"/>
        </w:rPr>
        <w:t>.</w:t>
      </w:r>
    </w:p>
    <w:p w14:paraId="69D0BAA9" w14:textId="7850DBBC" w:rsidR="007469A5" w:rsidRPr="00CB298B" w:rsidRDefault="00F07F53" w:rsidP="0016795B">
      <w:pPr>
        <w:pStyle w:val="OREpunktor"/>
        <w:rPr>
          <w:color w:val="auto"/>
        </w:rPr>
      </w:pPr>
      <w:r w:rsidRPr="00CB298B">
        <w:rPr>
          <w:b/>
          <w:color w:val="auto"/>
        </w:rPr>
        <w:t>Plan nadzoru pedagogicznego</w:t>
      </w:r>
      <w:r w:rsidRPr="00CB298B">
        <w:rPr>
          <w:color w:val="auto"/>
        </w:rPr>
        <w:t xml:space="preserve">: 1; </w:t>
      </w:r>
      <w:r w:rsidR="0087064E" w:rsidRPr="00CB298B">
        <w:rPr>
          <w:color w:val="auto"/>
        </w:rPr>
        <w:t>U</w:t>
      </w:r>
      <w:r w:rsidR="000624F5" w:rsidRPr="00CB298B">
        <w:rPr>
          <w:color w:val="auto"/>
        </w:rPr>
        <w:t>stawa Prawo oświatowe</w:t>
      </w:r>
      <w:r w:rsidR="0096411C">
        <w:rPr>
          <w:color w:val="auto"/>
        </w:rPr>
        <w:t xml:space="preserve"> </w:t>
      </w:r>
      <w:r w:rsidR="0087064E" w:rsidRPr="00CB298B">
        <w:rPr>
          <w:color w:val="auto"/>
        </w:rPr>
        <w:t>–</w:t>
      </w:r>
      <w:r w:rsidR="000624F5" w:rsidRPr="00CB298B">
        <w:rPr>
          <w:color w:val="auto"/>
        </w:rPr>
        <w:t xml:space="preserve"> art. 60 ust. 7, art. 68 ust. 1</w:t>
      </w:r>
      <w:r w:rsidR="00CD0BCB">
        <w:rPr>
          <w:color w:val="auto"/>
        </w:rPr>
        <w:t xml:space="preserve"> </w:t>
      </w:r>
      <w:hyperlink r:id="rId67" w:history="1">
        <w:r w:rsidR="00674A72" w:rsidRPr="00CB298B">
          <w:rPr>
            <w:rStyle w:val="Hipercze"/>
            <w:color w:val="auto"/>
          </w:rPr>
          <w:t>Rozporządzenie Ministra Edukacji Narodowej z dn</w:t>
        </w:r>
        <w:r w:rsidR="002C3440">
          <w:rPr>
            <w:rStyle w:val="Hipercze"/>
            <w:color w:val="auto"/>
          </w:rPr>
          <w:t>.</w:t>
        </w:r>
        <w:r w:rsidR="00674A72" w:rsidRPr="00CB298B">
          <w:rPr>
            <w:rStyle w:val="Hipercze"/>
            <w:color w:val="auto"/>
          </w:rPr>
          <w:t xml:space="preserve"> </w:t>
        </w:r>
        <w:r w:rsidR="0016795B" w:rsidRPr="00CB298B">
          <w:rPr>
            <w:rStyle w:val="Hipercze"/>
            <w:color w:val="auto"/>
          </w:rPr>
          <w:t>25 sierpnia 2017 r.</w:t>
        </w:r>
        <w:r w:rsidR="0096411C">
          <w:rPr>
            <w:rStyle w:val="Hipercze"/>
            <w:color w:val="auto"/>
          </w:rPr>
          <w:t xml:space="preserve"> </w:t>
        </w:r>
        <w:r w:rsidR="00674A72" w:rsidRPr="00CB298B">
          <w:rPr>
            <w:rStyle w:val="Hipercze"/>
            <w:color w:val="auto"/>
          </w:rPr>
          <w:t>w</w:t>
        </w:r>
        <w:r w:rsidR="002C3440">
          <w:rPr>
            <w:rStyle w:val="Hipercze"/>
            <w:color w:val="auto"/>
          </w:rPr>
          <w:t> </w:t>
        </w:r>
        <w:r w:rsidR="00674A72" w:rsidRPr="00CB298B">
          <w:rPr>
            <w:rStyle w:val="Hipercze"/>
            <w:color w:val="auto"/>
          </w:rPr>
          <w:t>sprawie nadzoru pedagogicznego</w:t>
        </w:r>
      </w:hyperlink>
      <w:r w:rsidR="00674A72" w:rsidRPr="00CB298B">
        <w:rPr>
          <w:color w:val="auto"/>
        </w:rPr>
        <w:t xml:space="preserve"> (Dz.</w:t>
      </w:r>
      <w:r w:rsidR="0016795B" w:rsidRPr="00CB298B">
        <w:rPr>
          <w:color w:val="auto"/>
        </w:rPr>
        <w:t xml:space="preserve">U. z 2017 r. poz. 1658) </w:t>
      </w:r>
      <w:r w:rsidR="000624F5" w:rsidRPr="00CB298B">
        <w:rPr>
          <w:color w:val="auto"/>
        </w:rPr>
        <w:t>–</w:t>
      </w:r>
      <w:r w:rsidRPr="00CB298B">
        <w:rPr>
          <w:color w:val="auto"/>
        </w:rPr>
        <w:t xml:space="preserve"> § 25</w:t>
      </w:r>
      <w:r w:rsidR="0016795B" w:rsidRPr="00CB298B">
        <w:rPr>
          <w:color w:val="auto"/>
        </w:rPr>
        <w:t xml:space="preserve"> 23</w:t>
      </w:r>
      <w:r w:rsidRPr="00CB298B">
        <w:rPr>
          <w:color w:val="auto"/>
        </w:rPr>
        <w:t xml:space="preserve">; </w:t>
      </w:r>
      <w:hyperlink r:id="rId68" w:history="1">
        <w:r w:rsidR="0016795B" w:rsidRPr="00CB298B">
          <w:rPr>
            <w:rStyle w:val="Hipercze"/>
            <w:color w:val="auto"/>
          </w:rPr>
          <w:t>Rozp</w:t>
        </w:r>
        <w:r w:rsidR="0016795B" w:rsidRPr="00CB298B">
          <w:rPr>
            <w:rStyle w:val="Hipercze"/>
            <w:color w:val="auto"/>
          </w:rPr>
          <w:t>o</w:t>
        </w:r>
        <w:r w:rsidR="0016795B" w:rsidRPr="00CB298B">
          <w:rPr>
            <w:rStyle w:val="Hipercze"/>
            <w:color w:val="auto"/>
          </w:rPr>
          <w:t>rządzenie Ministra Edukacji Narodowej z dn</w:t>
        </w:r>
        <w:r w:rsidR="002C3440">
          <w:rPr>
            <w:rStyle w:val="Hipercze"/>
            <w:color w:val="auto"/>
          </w:rPr>
          <w:t>.</w:t>
        </w:r>
        <w:r w:rsidR="0016795B" w:rsidRPr="00CB298B">
          <w:rPr>
            <w:rStyle w:val="Hipercze"/>
            <w:color w:val="auto"/>
          </w:rPr>
          <w:t xml:space="preserve"> 11 sierpnia 2017 r. w sprawie wym</w:t>
        </w:r>
        <w:r w:rsidR="0016795B" w:rsidRPr="00CB298B">
          <w:rPr>
            <w:rStyle w:val="Hipercze"/>
            <w:color w:val="auto"/>
          </w:rPr>
          <w:t>a</w:t>
        </w:r>
        <w:r w:rsidR="0016795B" w:rsidRPr="00CB298B">
          <w:rPr>
            <w:rStyle w:val="Hipercze"/>
            <w:color w:val="auto"/>
          </w:rPr>
          <w:t>gań wobec szkół i placówek</w:t>
        </w:r>
      </w:hyperlink>
      <w:r w:rsidR="0016795B" w:rsidRPr="00CB298B">
        <w:rPr>
          <w:color w:val="auto"/>
        </w:rPr>
        <w:t xml:space="preserve"> </w:t>
      </w:r>
      <w:r w:rsidR="00BA0035" w:rsidRPr="00CB298B">
        <w:rPr>
          <w:color w:val="auto"/>
        </w:rPr>
        <w:t xml:space="preserve">(Dz.U. </w:t>
      </w:r>
      <w:r w:rsidR="0087064E" w:rsidRPr="00CB298B">
        <w:rPr>
          <w:color w:val="auto"/>
        </w:rPr>
        <w:t xml:space="preserve">z </w:t>
      </w:r>
      <w:r w:rsidR="00BA0035" w:rsidRPr="00CB298B">
        <w:rPr>
          <w:color w:val="auto"/>
        </w:rPr>
        <w:t>201</w:t>
      </w:r>
      <w:r w:rsidR="0016795B" w:rsidRPr="00CB298B">
        <w:rPr>
          <w:color w:val="auto"/>
        </w:rPr>
        <w:t>7</w:t>
      </w:r>
      <w:r w:rsidR="0087064E" w:rsidRPr="00CB298B">
        <w:rPr>
          <w:color w:val="auto"/>
        </w:rPr>
        <w:t xml:space="preserve"> r.</w:t>
      </w:r>
      <w:r w:rsidR="00BA0035" w:rsidRPr="00CB298B">
        <w:rPr>
          <w:color w:val="auto"/>
        </w:rPr>
        <w:t xml:space="preserve"> poz. </w:t>
      </w:r>
      <w:r w:rsidR="0016795B" w:rsidRPr="00CB298B">
        <w:rPr>
          <w:color w:val="auto"/>
        </w:rPr>
        <w:t xml:space="preserve">1611 </w:t>
      </w:r>
      <w:r w:rsidR="00BA0035" w:rsidRPr="00CB298B">
        <w:rPr>
          <w:color w:val="auto"/>
        </w:rPr>
        <w:t>)</w:t>
      </w:r>
      <w:r w:rsidR="0087064E" w:rsidRPr="00CB298B">
        <w:rPr>
          <w:color w:val="auto"/>
        </w:rPr>
        <w:t>.</w:t>
      </w:r>
    </w:p>
    <w:p w14:paraId="6E3A6AF4" w14:textId="16835A8F" w:rsidR="00F07F53" w:rsidRPr="00CB298B" w:rsidRDefault="00F07F53" w:rsidP="000C4733">
      <w:pPr>
        <w:pStyle w:val="OREpunktor"/>
        <w:rPr>
          <w:color w:val="auto"/>
        </w:rPr>
      </w:pPr>
      <w:r w:rsidRPr="00CB298B">
        <w:rPr>
          <w:b/>
          <w:color w:val="auto"/>
        </w:rPr>
        <w:t>Wyniki i wnioski ze sprawowanego przez dyrektora nadzoru ped</w:t>
      </w:r>
      <w:r w:rsidR="007469A5" w:rsidRPr="00CB298B">
        <w:rPr>
          <w:b/>
          <w:color w:val="auto"/>
        </w:rPr>
        <w:t>agogiczn</w:t>
      </w:r>
      <w:r w:rsidR="007469A5" w:rsidRPr="00CB298B">
        <w:rPr>
          <w:b/>
          <w:color w:val="auto"/>
        </w:rPr>
        <w:t>e</w:t>
      </w:r>
      <w:r w:rsidR="007469A5" w:rsidRPr="00CB298B">
        <w:rPr>
          <w:b/>
          <w:color w:val="auto"/>
        </w:rPr>
        <w:t>go</w:t>
      </w:r>
      <w:r w:rsidRPr="00CB298B">
        <w:rPr>
          <w:color w:val="auto"/>
        </w:rPr>
        <w:t xml:space="preserve">: </w:t>
      </w:r>
      <w:r w:rsidR="00075155" w:rsidRPr="00CB298B">
        <w:rPr>
          <w:color w:val="auto"/>
        </w:rPr>
        <w:t>U</w:t>
      </w:r>
      <w:r w:rsidR="007469A5" w:rsidRPr="00CB298B">
        <w:rPr>
          <w:color w:val="auto"/>
        </w:rPr>
        <w:t>stawa Prawo oświatowe</w:t>
      </w:r>
      <w:r w:rsidR="0096411C">
        <w:rPr>
          <w:color w:val="auto"/>
        </w:rPr>
        <w:t xml:space="preserve"> </w:t>
      </w:r>
      <w:r w:rsidR="007469A5" w:rsidRPr="00CB298B">
        <w:rPr>
          <w:color w:val="auto"/>
        </w:rPr>
        <w:t xml:space="preserve">– art. 69 ust. 7; </w:t>
      </w:r>
      <w:r w:rsidR="00075155" w:rsidRPr="00CB298B">
        <w:rPr>
          <w:color w:val="auto"/>
        </w:rPr>
        <w:t>R</w:t>
      </w:r>
      <w:r w:rsidR="007469A5" w:rsidRPr="00CB298B">
        <w:rPr>
          <w:color w:val="auto"/>
        </w:rPr>
        <w:t>ozporządzenie</w:t>
      </w:r>
      <w:r w:rsidRPr="00CB298B">
        <w:rPr>
          <w:color w:val="auto"/>
        </w:rPr>
        <w:t xml:space="preserve"> w sprawie nadzoru pedagogicznego</w:t>
      </w:r>
      <w:r w:rsidR="00075155" w:rsidRPr="00CB298B">
        <w:rPr>
          <w:color w:val="auto"/>
        </w:rPr>
        <w:t xml:space="preserve"> –</w:t>
      </w:r>
      <w:r w:rsidRPr="00CB298B">
        <w:rPr>
          <w:color w:val="auto"/>
        </w:rPr>
        <w:t xml:space="preserve"> § </w:t>
      </w:r>
      <w:r w:rsidR="0016795B" w:rsidRPr="00CB298B">
        <w:rPr>
          <w:color w:val="auto"/>
        </w:rPr>
        <w:t>24</w:t>
      </w:r>
      <w:r w:rsidR="007469A5" w:rsidRPr="00CB298B">
        <w:rPr>
          <w:color w:val="auto"/>
        </w:rPr>
        <w:t>.</w:t>
      </w:r>
    </w:p>
    <w:p w14:paraId="5936769F" w14:textId="25103D4F" w:rsidR="007469A5" w:rsidRPr="00CB298B" w:rsidRDefault="007469A5" w:rsidP="000C4733">
      <w:pPr>
        <w:pStyle w:val="OREpunktor"/>
        <w:rPr>
          <w:strike/>
          <w:color w:val="auto"/>
        </w:rPr>
      </w:pPr>
      <w:proofErr w:type="spellStart"/>
      <w:r w:rsidRPr="00CB298B">
        <w:rPr>
          <w:b/>
          <w:color w:val="auto"/>
        </w:rPr>
        <w:t>Protokolarz</w:t>
      </w:r>
      <w:proofErr w:type="spellEnd"/>
      <w:r w:rsidRPr="00CB298B">
        <w:rPr>
          <w:b/>
          <w:color w:val="auto"/>
        </w:rPr>
        <w:t xml:space="preserve"> rady pedagogicznej</w:t>
      </w:r>
      <w:r w:rsidRPr="00CB298B">
        <w:rPr>
          <w:color w:val="auto"/>
        </w:rPr>
        <w:t xml:space="preserve">: </w:t>
      </w:r>
      <w:r w:rsidR="00075155" w:rsidRPr="00CB298B">
        <w:rPr>
          <w:color w:val="auto"/>
        </w:rPr>
        <w:t>U</w:t>
      </w:r>
      <w:r w:rsidR="00355A09" w:rsidRPr="00CB298B">
        <w:rPr>
          <w:color w:val="auto"/>
        </w:rPr>
        <w:t>stawa Prawo oświatowe</w:t>
      </w:r>
      <w:r w:rsidR="0096411C">
        <w:rPr>
          <w:color w:val="auto"/>
        </w:rPr>
        <w:t xml:space="preserve"> </w:t>
      </w:r>
      <w:r w:rsidR="00355A09" w:rsidRPr="00CB298B">
        <w:rPr>
          <w:color w:val="auto"/>
        </w:rPr>
        <w:t xml:space="preserve">– art. 69, 70, 71, 72, 73 ust. 2 oraz art. </w:t>
      </w:r>
      <w:r w:rsidR="00284ADA" w:rsidRPr="00CB298B">
        <w:rPr>
          <w:color w:val="auto"/>
        </w:rPr>
        <w:t>102</w:t>
      </w:r>
      <w:r w:rsidR="00355A09" w:rsidRPr="00CB298B">
        <w:rPr>
          <w:color w:val="auto"/>
        </w:rPr>
        <w:t xml:space="preserve"> </w:t>
      </w:r>
      <w:r w:rsidR="00284ADA" w:rsidRPr="00CB298B">
        <w:rPr>
          <w:color w:val="auto"/>
        </w:rPr>
        <w:t>u</w:t>
      </w:r>
      <w:r w:rsidR="00355A09" w:rsidRPr="00CB298B">
        <w:rPr>
          <w:color w:val="auto"/>
        </w:rPr>
        <w:t>st. 1 pkt 8;</w:t>
      </w:r>
    </w:p>
    <w:p w14:paraId="19719AE4" w14:textId="49E0769E" w:rsidR="007469A5" w:rsidRPr="00CB298B" w:rsidRDefault="00547B90" w:rsidP="000C4733">
      <w:pPr>
        <w:pStyle w:val="OREpunktor"/>
        <w:rPr>
          <w:strike/>
          <w:color w:val="auto"/>
        </w:rPr>
      </w:pPr>
      <w:r w:rsidRPr="00CB298B">
        <w:rPr>
          <w:b/>
          <w:color w:val="auto"/>
        </w:rPr>
        <w:t>Zbiór uchwał rady pedagogicznej:</w:t>
      </w:r>
      <w:r w:rsidRPr="00CB298B">
        <w:rPr>
          <w:color w:val="auto"/>
        </w:rPr>
        <w:t xml:space="preserve"> </w:t>
      </w:r>
      <w:r w:rsidR="00075155" w:rsidRPr="00CB298B">
        <w:rPr>
          <w:color w:val="auto"/>
        </w:rPr>
        <w:t>U</w:t>
      </w:r>
      <w:r w:rsidRPr="00CB298B">
        <w:rPr>
          <w:color w:val="auto"/>
        </w:rPr>
        <w:t>stawa Prawo oświatowe</w:t>
      </w:r>
      <w:r w:rsidR="0096411C">
        <w:rPr>
          <w:color w:val="auto"/>
        </w:rPr>
        <w:t xml:space="preserve"> </w:t>
      </w:r>
      <w:r w:rsidRPr="00CB298B">
        <w:rPr>
          <w:color w:val="auto"/>
        </w:rPr>
        <w:t>– art. 69, 70, 71, 72, 73 ust. 2 oraz art. 102 ust. 1 pkt 8;</w:t>
      </w:r>
    </w:p>
    <w:p w14:paraId="364FCA3C" w14:textId="15FEA55B" w:rsidR="007469A5" w:rsidRPr="00CB298B" w:rsidRDefault="007469A5" w:rsidP="000C4733">
      <w:pPr>
        <w:pStyle w:val="OREpunktor"/>
        <w:rPr>
          <w:strike/>
          <w:color w:val="auto"/>
        </w:rPr>
      </w:pPr>
      <w:proofErr w:type="spellStart"/>
      <w:r w:rsidRPr="00CB298B">
        <w:rPr>
          <w:b/>
          <w:color w:val="auto"/>
        </w:rPr>
        <w:t>Protokolarze</w:t>
      </w:r>
      <w:proofErr w:type="spellEnd"/>
      <w:r w:rsidRPr="00CB298B">
        <w:rPr>
          <w:b/>
          <w:color w:val="auto"/>
        </w:rPr>
        <w:t xml:space="preserve"> i zbiory uchwał innych ciał kolegialnych</w:t>
      </w:r>
      <w:r w:rsidR="00547B90" w:rsidRPr="00CB298B">
        <w:rPr>
          <w:color w:val="auto"/>
        </w:rPr>
        <w:t xml:space="preserve">: </w:t>
      </w:r>
      <w:r w:rsidR="00075155" w:rsidRPr="00CB298B">
        <w:rPr>
          <w:color w:val="auto"/>
        </w:rPr>
        <w:t>U</w:t>
      </w:r>
      <w:r w:rsidR="008926A8" w:rsidRPr="00CB298B">
        <w:rPr>
          <w:color w:val="auto"/>
        </w:rPr>
        <w:t>stawa Prawo oświ</w:t>
      </w:r>
      <w:r w:rsidR="008926A8" w:rsidRPr="00CB298B">
        <w:rPr>
          <w:color w:val="auto"/>
        </w:rPr>
        <w:t>a</w:t>
      </w:r>
      <w:r w:rsidR="008926A8" w:rsidRPr="00CB298B">
        <w:rPr>
          <w:color w:val="auto"/>
        </w:rPr>
        <w:t>towe</w:t>
      </w:r>
      <w:r w:rsidR="0096411C">
        <w:rPr>
          <w:color w:val="auto"/>
        </w:rPr>
        <w:t xml:space="preserve"> </w:t>
      </w:r>
      <w:r w:rsidR="008926A8" w:rsidRPr="00CB298B">
        <w:rPr>
          <w:color w:val="auto"/>
        </w:rPr>
        <w:t>– art. 80</w:t>
      </w:r>
      <w:r w:rsidR="000C4733" w:rsidRPr="00CB298B">
        <w:rPr>
          <w:color w:val="auto"/>
        </w:rPr>
        <w:t>–</w:t>
      </w:r>
      <w:r w:rsidR="008926A8" w:rsidRPr="00CB298B">
        <w:rPr>
          <w:color w:val="auto"/>
        </w:rPr>
        <w:t>84 oraz art. 102 ust. 1 pkt 8;</w:t>
      </w:r>
    </w:p>
    <w:p w14:paraId="755F0F68" w14:textId="0733EA88" w:rsidR="008767CD" w:rsidRPr="00CB298B" w:rsidRDefault="0069062D" w:rsidP="000C4733">
      <w:pPr>
        <w:pStyle w:val="OREpunktor"/>
        <w:rPr>
          <w:color w:val="auto"/>
        </w:rPr>
      </w:pPr>
      <w:r w:rsidRPr="00CB298B">
        <w:rPr>
          <w:b/>
          <w:color w:val="auto"/>
        </w:rPr>
        <w:t>Wykaz/plan potrzeb w zakresie doskonalenia nauczycieli</w:t>
      </w:r>
      <w:r w:rsidRPr="00CB298B">
        <w:rPr>
          <w:color w:val="auto"/>
        </w:rPr>
        <w:t xml:space="preserve"> </w:t>
      </w:r>
      <w:r w:rsidR="008926A8" w:rsidRPr="00CB298B">
        <w:rPr>
          <w:color w:val="auto"/>
        </w:rPr>
        <w:t>(na każdy rok szko</w:t>
      </w:r>
      <w:r w:rsidR="008926A8" w:rsidRPr="00CB298B">
        <w:rPr>
          <w:color w:val="auto"/>
        </w:rPr>
        <w:t>l</w:t>
      </w:r>
      <w:r w:rsidR="008926A8" w:rsidRPr="00CB298B">
        <w:rPr>
          <w:color w:val="auto"/>
        </w:rPr>
        <w:t>ny</w:t>
      </w:r>
      <w:r w:rsidR="00CD0BCB" w:rsidRPr="00CB298B">
        <w:rPr>
          <w:color w:val="auto"/>
        </w:rPr>
        <w:t>)</w:t>
      </w:r>
      <w:r w:rsidR="00CD0BCB">
        <w:rPr>
          <w:color w:val="auto"/>
        </w:rPr>
        <w:t>:</w:t>
      </w:r>
      <w:r w:rsidR="00CD0BCB" w:rsidRPr="00CB298B">
        <w:rPr>
          <w:color w:val="auto"/>
        </w:rPr>
        <w:t xml:space="preserve"> </w:t>
      </w:r>
      <w:r w:rsidR="00075155" w:rsidRPr="00CB298B">
        <w:rPr>
          <w:color w:val="auto"/>
        </w:rPr>
        <w:t>U</w:t>
      </w:r>
      <w:r w:rsidR="001347F2" w:rsidRPr="00CB298B">
        <w:rPr>
          <w:color w:val="auto"/>
        </w:rPr>
        <w:t>stawa Prawo oświatowe</w:t>
      </w:r>
      <w:r w:rsidR="00075155" w:rsidRPr="00CB298B">
        <w:rPr>
          <w:color w:val="auto"/>
        </w:rPr>
        <w:t xml:space="preserve"> –</w:t>
      </w:r>
      <w:r w:rsidR="001347F2" w:rsidRPr="00CB298B">
        <w:rPr>
          <w:color w:val="auto"/>
        </w:rPr>
        <w:t xml:space="preserve"> </w:t>
      </w:r>
      <w:r w:rsidR="00075155" w:rsidRPr="00CB298B">
        <w:rPr>
          <w:color w:val="auto"/>
        </w:rPr>
        <w:t>a</w:t>
      </w:r>
      <w:r w:rsidR="001347F2" w:rsidRPr="00CB298B">
        <w:rPr>
          <w:color w:val="auto"/>
        </w:rPr>
        <w:t xml:space="preserve">rt. 70 ust. 1 pkt 4; </w:t>
      </w:r>
      <w:r w:rsidR="00E766C5" w:rsidRPr="00CB298B">
        <w:rPr>
          <w:color w:val="auto"/>
        </w:rPr>
        <w:t>Ustawa z dn. 26 stycznia 1982 r. Karta Nauczyciela</w:t>
      </w:r>
      <w:r w:rsidR="001347F2" w:rsidRPr="00CB298B">
        <w:rPr>
          <w:color w:val="auto"/>
        </w:rPr>
        <w:t xml:space="preserve"> (Dz. U. z 2016 r. poz. 1379 oraz z 2017 r. poz. 60)</w:t>
      </w:r>
      <w:r w:rsidR="008926A8" w:rsidRPr="00CB298B">
        <w:rPr>
          <w:color w:val="auto"/>
        </w:rPr>
        <w:t xml:space="preserve"> </w:t>
      </w:r>
      <w:r w:rsidR="001347F2" w:rsidRPr="00CB298B">
        <w:rPr>
          <w:color w:val="auto"/>
        </w:rPr>
        <w:t>– art. 70a</w:t>
      </w:r>
      <w:r w:rsidR="008926A8" w:rsidRPr="00CB298B">
        <w:rPr>
          <w:color w:val="auto"/>
        </w:rPr>
        <w:t xml:space="preserve">; </w:t>
      </w:r>
      <w:hyperlink r:id="rId69" w:history="1">
        <w:r w:rsidR="00E766C5" w:rsidRPr="00CB298B">
          <w:rPr>
            <w:rStyle w:val="Hipercze"/>
            <w:color w:val="auto"/>
          </w:rPr>
          <w:t>R</w:t>
        </w:r>
        <w:r w:rsidR="008926A8" w:rsidRPr="00CB298B">
          <w:rPr>
            <w:rStyle w:val="Hipercze"/>
            <w:color w:val="auto"/>
          </w:rPr>
          <w:t xml:space="preserve">ozporządzenie Ministra Edukacji Narodowej i Sportu z </w:t>
        </w:r>
        <w:r w:rsidR="00E766C5" w:rsidRPr="00CB298B">
          <w:rPr>
            <w:rStyle w:val="Hipercze"/>
            <w:color w:val="auto"/>
          </w:rPr>
          <w:t xml:space="preserve">dn. </w:t>
        </w:r>
        <w:r w:rsidR="008926A8" w:rsidRPr="00CB298B">
          <w:rPr>
            <w:rStyle w:val="Hipercze"/>
            <w:color w:val="auto"/>
          </w:rPr>
          <w:t>29 marca 2002 r. w</w:t>
        </w:r>
        <w:r w:rsidR="00E766C5" w:rsidRPr="00CB298B">
          <w:rPr>
            <w:rStyle w:val="Hipercze"/>
            <w:color w:val="auto"/>
          </w:rPr>
          <w:t> </w:t>
        </w:r>
        <w:r w:rsidR="008926A8" w:rsidRPr="00CB298B">
          <w:rPr>
            <w:rStyle w:val="Hipercze"/>
            <w:color w:val="auto"/>
          </w:rPr>
          <w:t>sprawie sposobu podziału środków na wspieranie doskonalenia zawodowego nauczycieli pomiędzy budżety poszczególnych wojewodów, form doskonalenia zawodowego dofinansowywanych ze środków wyodrębnionych w budżetach o</w:t>
        </w:r>
        <w:r w:rsidR="008926A8" w:rsidRPr="00CB298B">
          <w:rPr>
            <w:rStyle w:val="Hipercze"/>
            <w:color w:val="auto"/>
          </w:rPr>
          <w:t>r</w:t>
        </w:r>
        <w:r w:rsidR="008926A8" w:rsidRPr="00CB298B">
          <w:rPr>
            <w:rStyle w:val="Hipercze"/>
            <w:color w:val="auto"/>
          </w:rPr>
          <w:t>ganów prowadzących szkoły, wojewodów, ministra właściwego do spraw oświaty i</w:t>
        </w:r>
        <w:r w:rsidR="002C3440">
          <w:rPr>
            <w:rStyle w:val="Hipercze"/>
            <w:color w:val="auto"/>
          </w:rPr>
          <w:t> </w:t>
        </w:r>
        <w:r w:rsidR="008926A8" w:rsidRPr="00CB298B">
          <w:rPr>
            <w:rStyle w:val="Hipercze"/>
            <w:color w:val="auto"/>
          </w:rPr>
          <w:t>wychowania oraz szczegółowych kryteriów i trybu przyznawania tych środków</w:t>
        </w:r>
      </w:hyperlink>
      <w:r w:rsidR="009F39D3" w:rsidRPr="00CB298B">
        <w:rPr>
          <w:color w:val="auto"/>
        </w:rPr>
        <w:t xml:space="preserve">; </w:t>
      </w:r>
      <w:r w:rsidR="008926A8" w:rsidRPr="00CB298B">
        <w:rPr>
          <w:color w:val="auto"/>
        </w:rPr>
        <w:t xml:space="preserve">(Dz.U. </w:t>
      </w:r>
      <w:r w:rsidR="00E766C5" w:rsidRPr="00CB298B">
        <w:rPr>
          <w:color w:val="auto"/>
        </w:rPr>
        <w:t xml:space="preserve">z </w:t>
      </w:r>
      <w:r w:rsidR="008926A8" w:rsidRPr="00CB298B">
        <w:rPr>
          <w:color w:val="auto"/>
        </w:rPr>
        <w:t>2002 nr 46</w:t>
      </w:r>
      <w:r w:rsidR="00E766C5" w:rsidRPr="00CB298B">
        <w:rPr>
          <w:color w:val="auto"/>
        </w:rPr>
        <w:t>,</w:t>
      </w:r>
      <w:r w:rsidR="008926A8" w:rsidRPr="00CB298B">
        <w:rPr>
          <w:color w:val="auto"/>
        </w:rPr>
        <w:t xml:space="preserve"> poz. 430 ze zm.) – </w:t>
      </w:r>
      <w:r w:rsidRPr="00CB298B">
        <w:rPr>
          <w:color w:val="auto"/>
        </w:rPr>
        <w:t xml:space="preserve">§ 6 </w:t>
      </w:r>
      <w:r w:rsidR="008926A8" w:rsidRPr="00CB298B">
        <w:rPr>
          <w:color w:val="auto"/>
        </w:rPr>
        <w:t>znowelizowanego rozporządzenia (d</w:t>
      </w:r>
      <w:r w:rsidR="008926A8" w:rsidRPr="00CB298B">
        <w:rPr>
          <w:color w:val="auto"/>
        </w:rPr>
        <w:t>o</w:t>
      </w:r>
      <w:r w:rsidR="008926A8" w:rsidRPr="00CB298B">
        <w:rPr>
          <w:color w:val="auto"/>
        </w:rPr>
        <w:t>t</w:t>
      </w:r>
      <w:r w:rsidR="00C82FE8" w:rsidRPr="00CB298B">
        <w:rPr>
          <w:color w:val="auto"/>
        </w:rPr>
        <w:t>yczy przedszkoli samorządowych).</w:t>
      </w:r>
    </w:p>
    <w:p w14:paraId="2B020CF3" w14:textId="77777777" w:rsidR="00CD0BCB" w:rsidRDefault="00CD0BCB">
      <w:pPr>
        <w:spacing w:after="0" w:line="240" w:lineRule="auto"/>
        <w:rPr>
          <w:rFonts w:ascii="Arial" w:eastAsia="Arial" w:hAnsi="Arial" w:cs="Arial"/>
          <w:b/>
          <w:bCs/>
          <w:sz w:val="26"/>
          <w:szCs w:val="26"/>
        </w:rPr>
      </w:pPr>
      <w:r>
        <w:rPr>
          <w:rFonts w:eastAsia="Arial"/>
        </w:rPr>
        <w:br w:type="page"/>
      </w:r>
    </w:p>
    <w:p w14:paraId="0CF71C86" w14:textId="444BCCF1" w:rsidR="00D41DB3" w:rsidRPr="00CB298B" w:rsidRDefault="00F03F73" w:rsidP="00F03F73">
      <w:pPr>
        <w:pStyle w:val="ORE4Naglowek"/>
        <w:rPr>
          <w:color w:val="auto"/>
        </w:rPr>
      </w:pPr>
      <w:bookmarkStart w:id="28" w:name="_Toc496059914"/>
      <w:r w:rsidRPr="00CB298B">
        <w:rPr>
          <w:rFonts w:eastAsia="Arial"/>
          <w:color w:val="auto"/>
        </w:rPr>
        <w:lastRenderedPageBreak/>
        <w:t xml:space="preserve">1.4.2. </w:t>
      </w:r>
      <w:r w:rsidR="00C82FE8" w:rsidRPr="00CB298B">
        <w:rPr>
          <w:rFonts w:eastAsia="Arial"/>
          <w:color w:val="auto"/>
        </w:rPr>
        <w:t>W</w:t>
      </w:r>
      <w:r w:rsidR="00D41DB3" w:rsidRPr="00CB298B">
        <w:rPr>
          <w:rFonts w:eastAsia="Arial"/>
          <w:color w:val="auto"/>
        </w:rPr>
        <w:t>ykaz osób i podmiotów</w:t>
      </w:r>
      <w:r w:rsidR="009B1445" w:rsidRPr="00CB298B">
        <w:rPr>
          <w:rFonts w:eastAsia="Arial"/>
          <w:color w:val="auto"/>
        </w:rPr>
        <w:t xml:space="preserve"> </w:t>
      </w:r>
      <w:r w:rsidR="00B01446" w:rsidRPr="00CB298B">
        <w:rPr>
          <w:rFonts w:eastAsia="Arial"/>
          <w:color w:val="auto"/>
        </w:rPr>
        <w:t>stanowiących źródło informacji na temat</w:t>
      </w:r>
      <w:r w:rsidR="00E766C5" w:rsidRPr="00CB298B">
        <w:rPr>
          <w:rFonts w:eastAsia="Arial"/>
          <w:color w:val="auto"/>
        </w:rPr>
        <w:t xml:space="preserve"> </w:t>
      </w:r>
      <w:r w:rsidR="00B01446" w:rsidRPr="00CB298B">
        <w:rPr>
          <w:rFonts w:eastAsia="Arial"/>
          <w:color w:val="auto"/>
        </w:rPr>
        <w:t xml:space="preserve">pracy przedszkola w </w:t>
      </w:r>
      <w:r w:rsidR="00D41DB3" w:rsidRPr="00CB298B">
        <w:rPr>
          <w:rFonts w:eastAsia="Arial"/>
          <w:color w:val="auto"/>
        </w:rPr>
        <w:t>zakresie kształtowani</w:t>
      </w:r>
      <w:r w:rsidR="00C82FE8" w:rsidRPr="00CB298B">
        <w:rPr>
          <w:rFonts w:eastAsia="Arial"/>
          <w:color w:val="auto"/>
        </w:rPr>
        <w:t>a</w:t>
      </w:r>
      <w:r w:rsidR="00441049" w:rsidRPr="00CB298B">
        <w:rPr>
          <w:rFonts w:eastAsia="Arial"/>
          <w:color w:val="auto"/>
        </w:rPr>
        <w:t xml:space="preserve"> u dzieci</w:t>
      </w:r>
      <w:r w:rsidR="00C82FE8" w:rsidRPr="00CB298B">
        <w:rPr>
          <w:rFonts w:eastAsia="Arial"/>
          <w:color w:val="auto"/>
        </w:rPr>
        <w:t xml:space="preserve"> kompetencji klucz</w:t>
      </w:r>
      <w:r w:rsidR="00C82FE8" w:rsidRPr="00CB298B">
        <w:rPr>
          <w:rFonts w:eastAsia="Arial"/>
          <w:color w:val="auto"/>
        </w:rPr>
        <w:t>o</w:t>
      </w:r>
      <w:r w:rsidR="00C82FE8" w:rsidRPr="00CB298B">
        <w:rPr>
          <w:rFonts w:eastAsia="Arial"/>
          <w:color w:val="auto"/>
        </w:rPr>
        <w:t>wych</w:t>
      </w:r>
      <w:bookmarkEnd w:id="28"/>
    </w:p>
    <w:p w14:paraId="7274AFAC" w14:textId="5B189BA9" w:rsidR="00D56208" w:rsidRPr="00CB298B" w:rsidRDefault="00FF1BF7" w:rsidP="00A90692">
      <w:pPr>
        <w:pStyle w:val="OREnormalny"/>
        <w:contextualSpacing/>
        <w:jc w:val="right"/>
        <w:rPr>
          <w:i/>
          <w:color w:val="auto"/>
        </w:rPr>
      </w:pPr>
      <w:r w:rsidRPr="00CB298B">
        <w:rPr>
          <w:i/>
          <w:color w:val="auto"/>
        </w:rPr>
        <w:t xml:space="preserve">Wystarczy zmienić punkt widzenia, a perspektywa </w:t>
      </w:r>
    </w:p>
    <w:p w14:paraId="5D12F5DC" w14:textId="5A187E8E" w:rsidR="00F03F73" w:rsidRPr="00CB298B" w:rsidRDefault="00FF1BF7" w:rsidP="00A90692">
      <w:pPr>
        <w:pStyle w:val="OREnormalny"/>
        <w:contextualSpacing/>
        <w:jc w:val="right"/>
        <w:rPr>
          <w:color w:val="auto"/>
        </w:rPr>
      </w:pPr>
      <w:r w:rsidRPr="00CB298B">
        <w:rPr>
          <w:i/>
          <w:color w:val="auto"/>
        </w:rPr>
        <w:t>ulega całkowitemu przewartościowaniu</w:t>
      </w:r>
      <w:r w:rsidR="00F03F73" w:rsidRPr="00CB298B">
        <w:rPr>
          <w:i/>
          <w:color w:val="auto"/>
        </w:rPr>
        <w:t>.</w:t>
      </w:r>
      <w:r w:rsidRPr="00CB298B">
        <w:rPr>
          <w:i/>
          <w:color w:val="auto"/>
        </w:rPr>
        <w:t xml:space="preserve"> </w:t>
      </w:r>
    </w:p>
    <w:p w14:paraId="09B134E2" w14:textId="7A5FAE0F" w:rsidR="00FF1BF7" w:rsidRPr="00CB298B" w:rsidRDefault="00FF1BF7" w:rsidP="00CD0BCB">
      <w:pPr>
        <w:pStyle w:val="OREnormalny"/>
        <w:jc w:val="right"/>
        <w:rPr>
          <w:b/>
          <w:color w:val="auto"/>
        </w:rPr>
      </w:pPr>
      <w:proofErr w:type="spellStart"/>
      <w:r w:rsidRPr="00CB298B">
        <w:rPr>
          <w:b/>
          <w:color w:val="auto"/>
        </w:rPr>
        <w:t>Jodi</w:t>
      </w:r>
      <w:proofErr w:type="spellEnd"/>
      <w:r w:rsidRPr="00CB298B">
        <w:rPr>
          <w:b/>
          <w:color w:val="auto"/>
        </w:rPr>
        <w:t xml:space="preserve"> </w:t>
      </w:r>
      <w:proofErr w:type="spellStart"/>
      <w:r w:rsidRPr="00CB298B">
        <w:rPr>
          <w:b/>
          <w:color w:val="auto"/>
        </w:rPr>
        <w:t>Picoult</w:t>
      </w:r>
      <w:proofErr w:type="spellEnd"/>
    </w:p>
    <w:p w14:paraId="4ED99DC5" w14:textId="27D15242" w:rsidR="00CE08A8" w:rsidRPr="00CB298B" w:rsidRDefault="00882E32" w:rsidP="00F03F73">
      <w:pPr>
        <w:pStyle w:val="OREnormalny"/>
        <w:rPr>
          <w:color w:val="auto"/>
        </w:rPr>
      </w:pPr>
      <w:r w:rsidRPr="00CB298B">
        <w:rPr>
          <w:color w:val="auto"/>
        </w:rPr>
        <w:t xml:space="preserve">Oprócz dokumentów wewnętrznych, </w:t>
      </w:r>
      <w:r w:rsidR="00120B78" w:rsidRPr="00CB298B">
        <w:rPr>
          <w:color w:val="auto"/>
        </w:rPr>
        <w:t>wymienionych w poprzednim podrozdziale, istotn</w:t>
      </w:r>
      <w:r w:rsidR="00120B78" w:rsidRPr="00CB298B">
        <w:rPr>
          <w:color w:val="auto"/>
        </w:rPr>
        <w:t>y</w:t>
      </w:r>
      <w:r w:rsidR="00120B78" w:rsidRPr="00CB298B">
        <w:rPr>
          <w:color w:val="auto"/>
        </w:rPr>
        <w:t xml:space="preserve">mi źródłami informacji </w:t>
      </w:r>
      <w:r w:rsidR="00D56208" w:rsidRPr="00CB298B">
        <w:rPr>
          <w:color w:val="auto"/>
        </w:rPr>
        <w:t xml:space="preserve">na temat pracy przedszkola w zakresie kształtowania u dzieci kompetencji kluczowych </w:t>
      </w:r>
      <w:r w:rsidR="00120B78" w:rsidRPr="00CB298B">
        <w:rPr>
          <w:color w:val="auto"/>
        </w:rPr>
        <w:t xml:space="preserve">są </w:t>
      </w:r>
      <w:r w:rsidR="00120B78" w:rsidRPr="00CB298B">
        <w:rPr>
          <w:b/>
          <w:color w:val="auto"/>
        </w:rPr>
        <w:t xml:space="preserve">ludzie i instytucje/organizacje </w:t>
      </w:r>
      <w:r w:rsidR="00C604E5" w:rsidRPr="00CB298B">
        <w:rPr>
          <w:b/>
          <w:color w:val="auto"/>
        </w:rPr>
        <w:t xml:space="preserve">mające </w:t>
      </w:r>
      <w:r w:rsidR="00120B78" w:rsidRPr="00CB298B">
        <w:rPr>
          <w:b/>
          <w:color w:val="auto"/>
        </w:rPr>
        <w:t>wiedzę o funkcj</w:t>
      </w:r>
      <w:r w:rsidR="00120B78" w:rsidRPr="00CB298B">
        <w:rPr>
          <w:b/>
          <w:color w:val="auto"/>
        </w:rPr>
        <w:t>o</w:t>
      </w:r>
      <w:r w:rsidR="00120B78" w:rsidRPr="00CB298B">
        <w:rPr>
          <w:b/>
          <w:color w:val="auto"/>
        </w:rPr>
        <w:t xml:space="preserve">nowaniu </w:t>
      </w:r>
      <w:r w:rsidR="00C604E5" w:rsidRPr="00CB298B">
        <w:rPr>
          <w:b/>
          <w:color w:val="auto"/>
        </w:rPr>
        <w:t xml:space="preserve">konkretnej </w:t>
      </w:r>
      <w:r w:rsidR="00120B78" w:rsidRPr="00CB298B">
        <w:rPr>
          <w:b/>
          <w:color w:val="auto"/>
        </w:rPr>
        <w:t>p</w:t>
      </w:r>
      <w:r w:rsidR="00C604E5" w:rsidRPr="00CB298B">
        <w:rPr>
          <w:b/>
          <w:color w:val="auto"/>
        </w:rPr>
        <w:t>lacówki</w:t>
      </w:r>
      <w:r w:rsidR="00120B78" w:rsidRPr="00CB298B">
        <w:rPr>
          <w:color w:val="auto"/>
        </w:rPr>
        <w:t>. W odróżnieniu od dokumentów tworzonych przez prze</w:t>
      </w:r>
      <w:r w:rsidR="00120B78" w:rsidRPr="00CB298B">
        <w:rPr>
          <w:color w:val="auto"/>
        </w:rPr>
        <w:t>d</w:t>
      </w:r>
      <w:r w:rsidR="00120B78" w:rsidRPr="00CB298B">
        <w:rPr>
          <w:color w:val="auto"/>
        </w:rPr>
        <w:t xml:space="preserve">szkole </w:t>
      </w:r>
      <w:r w:rsidR="002D75A0" w:rsidRPr="00CB298B">
        <w:rPr>
          <w:color w:val="auto"/>
        </w:rPr>
        <w:t xml:space="preserve">to w większości źródła </w:t>
      </w:r>
      <w:r w:rsidR="00C604E5" w:rsidRPr="00CB298B">
        <w:rPr>
          <w:color w:val="auto"/>
        </w:rPr>
        <w:t>niepodlegające kontroli</w:t>
      </w:r>
      <w:r w:rsidR="002D75A0" w:rsidRPr="00CB298B">
        <w:rPr>
          <w:color w:val="auto"/>
        </w:rPr>
        <w:t>, umożliwiające</w:t>
      </w:r>
      <w:r w:rsidR="00FF1BF7" w:rsidRPr="00CB298B">
        <w:rPr>
          <w:color w:val="auto"/>
        </w:rPr>
        <w:t xml:space="preserve"> </w:t>
      </w:r>
      <w:r w:rsidR="002D75A0" w:rsidRPr="00CB298B">
        <w:rPr>
          <w:color w:val="auto"/>
        </w:rPr>
        <w:t>spojrzenie</w:t>
      </w:r>
      <w:r w:rsidR="00F24EC7" w:rsidRPr="00CB298B">
        <w:rPr>
          <w:color w:val="auto"/>
        </w:rPr>
        <w:t xml:space="preserve"> na real</w:t>
      </w:r>
      <w:r w:rsidR="00F24EC7" w:rsidRPr="00CB298B">
        <w:rPr>
          <w:color w:val="auto"/>
        </w:rPr>
        <w:t>i</w:t>
      </w:r>
      <w:r w:rsidR="00F24EC7" w:rsidRPr="00CB298B">
        <w:rPr>
          <w:color w:val="auto"/>
        </w:rPr>
        <w:t xml:space="preserve">zowane działania z nowych punktów widzenia. </w:t>
      </w:r>
      <w:r w:rsidR="00C604E5" w:rsidRPr="00CB298B">
        <w:rPr>
          <w:color w:val="auto"/>
        </w:rPr>
        <w:t>O</w:t>
      </w:r>
      <w:r w:rsidR="009A6D08" w:rsidRPr="00CB298B">
        <w:rPr>
          <w:color w:val="auto"/>
        </w:rPr>
        <w:t xml:space="preserve">soba wspomagająca przedszkole </w:t>
      </w:r>
      <w:r w:rsidR="00C604E5" w:rsidRPr="00CB298B">
        <w:rPr>
          <w:color w:val="auto"/>
        </w:rPr>
        <w:t xml:space="preserve">nie będzie analizować opinii tych podmiotów </w:t>
      </w:r>
      <w:r w:rsidR="009A6D08" w:rsidRPr="00CB298B">
        <w:rPr>
          <w:color w:val="auto"/>
        </w:rPr>
        <w:t>ani na etapie wstępnej diagnozy potrzeb pl</w:t>
      </w:r>
      <w:r w:rsidR="009A6D08" w:rsidRPr="00CB298B">
        <w:rPr>
          <w:color w:val="auto"/>
        </w:rPr>
        <w:t>a</w:t>
      </w:r>
      <w:r w:rsidR="009A6D08" w:rsidRPr="00CB298B">
        <w:rPr>
          <w:color w:val="auto"/>
        </w:rPr>
        <w:t>cówki, ani na kolejnych etapach procesu wspomagania. Może jednak podczas prow</w:t>
      </w:r>
      <w:r w:rsidR="009A6D08" w:rsidRPr="00CB298B">
        <w:rPr>
          <w:color w:val="auto"/>
        </w:rPr>
        <w:t>a</w:t>
      </w:r>
      <w:r w:rsidR="009A6D08" w:rsidRPr="00CB298B">
        <w:rPr>
          <w:color w:val="auto"/>
        </w:rPr>
        <w:t xml:space="preserve">dzenia rozmów/wywiadów z kadrą przedszkola prosić ich np. o </w:t>
      </w:r>
      <w:r w:rsidR="00C604E5" w:rsidRPr="00CB298B">
        <w:rPr>
          <w:color w:val="auto"/>
        </w:rPr>
        <w:t>uwzględnienie</w:t>
      </w:r>
      <w:r w:rsidR="009A6D08" w:rsidRPr="00CB298B">
        <w:rPr>
          <w:color w:val="auto"/>
        </w:rPr>
        <w:t xml:space="preserve"> w ocenie zjawisk</w:t>
      </w:r>
      <w:r w:rsidR="008500CD" w:rsidRPr="00CB298B">
        <w:rPr>
          <w:color w:val="auto"/>
        </w:rPr>
        <w:t xml:space="preserve"> i</w:t>
      </w:r>
      <w:r w:rsidR="009A6D08" w:rsidRPr="00CB298B">
        <w:rPr>
          <w:color w:val="auto"/>
        </w:rPr>
        <w:t xml:space="preserve"> faktów znanych nauczycielom </w:t>
      </w:r>
      <w:r w:rsidR="00C604E5" w:rsidRPr="00CB298B">
        <w:rPr>
          <w:color w:val="auto"/>
        </w:rPr>
        <w:t xml:space="preserve">lub </w:t>
      </w:r>
      <w:r w:rsidR="009A6D08" w:rsidRPr="00CB298B">
        <w:rPr>
          <w:color w:val="auto"/>
        </w:rPr>
        <w:t>dyrektorowi opinii innych osób/instytucji. M</w:t>
      </w:r>
      <w:r w:rsidR="009A6D08" w:rsidRPr="00CB298B">
        <w:rPr>
          <w:color w:val="auto"/>
        </w:rPr>
        <w:t>o</w:t>
      </w:r>
      <w:r w:rsidR="009A6D08" w:rsidRPr="00CB298B">
        <w:rPr>
          <w:color w:val="auto"/>
        </w:rPr>
        <w:t>że również zachęcić ich do pozyskania tych opinii na etapie diagnozy potrzeb</w:t>
      </w:r>
      <w:r w:rsidR="00474944" w:rsidRPr="00CB298B">
        <w:rPr>
          <w:color w:val="auto"/>
        </w:rPr>
        <w:t xml:space="preserve">, </w:t>
      </w:r>
      <w:r w:rsidR="009A6D08" w:rsidRPr="00CB298B">
        <w:rPr>
          <w:color w:val="auto"/>
        </w:rPr>
        <w:t>np. na</w:t>
      </w:r>
      <w:r w:rsidR="009A6D08" w:rsidRPr="00CB298B">
        <w:rPr>
          <w:color w:val="auto"/>
        </w:rPr>
        <w:t>u</w:t>
      </w:r>
      <w:r w:rsidR="009A6D08" w:rsidRPr="00CB298B">
        <w:rPr>
          <w:color w:val="auto"/>
        </w:rPr>
        <w:t xml:space="preserve">czycieli – do przeprowadzenia rozmowy z rodzicami, od których </w:t>
      </w:r>
      <w:r w:rsidR="005F3694" w:rsidRPr="00CB298B">
        <w:rPr>
          <w:color w:val="auto"/>
        </w:rPr>
        <w:t xml:space="preserve">uzyskają </w:t>
      </w:r>
      <w:r w:rsidR="009A6D08" w:rsidRPr="00CB298B">
        <w:rPr>
          <w:color w:val="auto"/>
        </w:rPr>
        <w:t xml:space="preserve">informacje </w:t>
      </w:r>
      <w:r w:rsidR="005F3694" w:rsidRPr="00CB298B">
        <w:rPr>
          <w:color w:val="auto"/>
        </w:rPr>
        <w:t xml:space="preserve">na temat </w:t>
      </w:r>
      <w:r w:rsidR="009A6D08" w:rsidRPr="00CB298B">
        <w:rPr>
          <w:color w:val="auto"/>
        </w:rPr>
        <w:t>jakości działań przedszkola w zakresie rozwijania kompetencji kluczowych</w:t>
      </w:r>
      <w:r w:rsidR="005F3694" w:rsidRPr="00CB298B">
        <w:rPr>
          <w:color w:val="auto"/>
        </w:rPr>
        <w:t xml:space="preserve"> u</w:t>
      </w:r>
      <w:r w:rsidR="009A6D08" w:rsidRPr="00CB298B">
        <w:rPr>
          <w:color w:val="auto"/>
        </w:rPr>
        <w:t xml:space="preserve"> dzieci albo </w:t>
      </w:r>
      <w:r w:rsidR="005F3694" w:rsidRPr="00CB298B">
        <w:rPr>
          <w:color w:val="auto"/>
        </w:rPr>
        <w:t xml:space="preserve">na temat </w:t>
      </w:r>
      <w:r w:rsidR="009A6D08" w:rsidRPr="00CB298B">
        <w:rPr>
          <w:color w:val="auto"/>
        </w:rPr>
        <w:t>potrzeb</w:t>
      </w:r>
      <w:r w:rsidR="005F3694" w:rsidRPr="00CB298B">
        <w:rPr>
          <w:color w:val="auto"/>
        </w:rPr>
        <w:t>y</w:t>
      </w:r>
      <w:r w:rsidR="009A6D08" w:rsidRPr="00CB298B">
        <w:rPr>
          <w:color w:val="auto"/>
        </w:rPr>
        <w:t xml:space="preserve"> wsparcia ze strony nauczycieli</w:t>
      </w:r>
      <w:r w:rsidR="00474944" w:rsidRPr="00CB298B">
        <w:rPr>
          <w:color w:val="auto"/>
        </w:rPr>
        <w:t xml:space="preserve"> w celu zwiększenia</w:t>
      </w:r>
      <w:r w:rsidR="009A6D08" w:rsidRPr="00CB298B">
        <w:rPr>
          <w:color w:val="auto"/>
        </w:rPr>
        <w:t xml:space="preserve"> skuteczn</w:t>
      </w:r>
      <w:r w:rsidR="00474944" w:rsidRPr="00CB298B">
        <w:rPr>
          <w:color w:val="auto"/>
        </w:rPr>
        <w:t>ości</w:t>
      </w:r>
      <w:r w:rsidR="009A6D08" w:rsidRPr="00CB298B">
        <w:rPr>
          <w:color w:val="auto"/>
        </w:rPr>
        <w:t xml:space="preserve"> </w:t>
      </w:r>
      <w:r w:rsidR="00474944" w:rsidRPr="00CB298B">
        <w:rPr>
          <w:color w:val="auto"/>
        </w:rPr>
        <w:t xml:space="preserve">współpracy </w:t>
      </w:r>
      <w:r w:rsidR="009A6D08" w:rsidRPr="00CB298B">
        <w:rPr>
          <w:color w:val="auto"/>
        </w:rPr>
        <w:t xml:space="preserve">z przedszkolem w tym </w:t>
      </w:r>
      <w:r w:rsidR="00474944" w:rsidRPr="00CB298B">
        <w:rPr>
          <w:color w:val="auto"/>
        </w:rPr>
        <w:t>obszarze</w:t>
      </w:r>
      <w:r w:rsidR="009A6D08" w:rsidRPr="00CB298B">
        <w:rPr>
          <w:color w:val="auto"/>
        </w:rPr>
        <w:t xml:space="preserve">. </w:t>
      </w:r>
    </w:p>
    <w:p w14:paraId="7735C80F" w14:textId="5573F9FC" w:rsidR="009A6D08" w:rsidRPr="00CB298B" w:rsidRDefault="009A6D08" w:rsidP="00F03F73">
      <w:pPr>
        <w:pStyle w:val="OREnormalny"/>
        <w:rPr>
          <w:color w:val="auto"/>
        </w:rPr>
      </w:pPr>
      <w:r w:rsidRPr="00CB298B">
        <w:rPr>
          <w:color w:val="auto"/>
        </w:rPr>
        <w:t xml:space="preserve">Kto zatem może dostarczyć </w:t>
      </w:r>
      <w:r w:rsidR="00AB0B10" w:rsidRPr="00CB298B">
        <w:rPr>
          <w:color w:val="auto"/>
        </w:rPr>
        <w:t>kadrze przedszkola</w:t>
      </w:r>
      <w:r w:rsidR="00474944" w:rsidRPr="00CB298B">
        <w:rPr>
          <w:color w:val="auto"/>
        </w:rPr>
        <w:t xml:space="preserve"> potrzebnych</w:t>
      </w:r>
      <w:r w:rsidR="00AB0B10" w:rsidRPr="00CB298B">
        <w:rPr>
          <w:color w:val="auto"/>
        </w:rPr>
        <w:t xml:space="preserve"> informacji? </w:t>
      </w:r>
    </w:p>
    <w:p w14:paraId="1A0D8E01" w14:textId="2A6F05CF" w:rsidR="00F4671C" w:rsidRPr="00CB298B" w:rsidRDefault="00F4671C" w:rsidP="00F03F73">
      <w:pPr>
        <w:pStyle w:val="OREpunktor"/>
        <w:rPr>
          <w:color w:val="auto"/>
        </w:rPr>
      </w:pPr>
      <w:r w:rsidRPr="00CB298B">
        <w:rPr>
          <w:b/>
          <w:color w:val="auto"/>
        </w:rPr>
        <w:t xml:space="preserve">dzieci </w:t>
      </w:r>
      <w:r w:rsidRPr="00CB298B">
        <w:rPr>
          <w:color w:val="auto"/>
        </w:rPr>
        <w:t xml:space="preserve">w przedszkolu oraz jego </w:t>
      </w:r>
      <w:r w:rsidRPr="00CB298B">
        <w:rPr>
          <w:b/>
          <w:color w:val="auto"/>
        </w:rPr>
        <w:t>absolwenci</w:t>
      </w:r>
      <w:r w:rsidRPr="00CB298B">
        <w:rPr>
          <w:color w:val="auto"/>
        </w:rPr>
        <w:t>;</w:t>
      </w:r>
    </w:p>
    <w:p w14:paraId="15369F76" w14:textId="78CF6250" w:rsidR="00F24EC7" w:rsidRPr="00CB298B" w:rsidRDefault="00F24EC7" w:rsidP="00F03F73">
      <w:pPr>
        <w:pStyle w:val="OREpunktor"/>
        <w:rPr>
          <w:color w:val="auto"/>
        </w:rPr>
      </w:pPr>
      <w:r w:rsidRPr="00CB298B">
        <w:rPr>
          <w:b/>
          <w:color w:val="auto"/>
        </w:rPr>
        <w:t>nauczyciele i specjaliści zatrudnieni w przedszkolu</w:t>
      </w:r>
      <w:r w:rsidRPr="00CB298B">
        <w:rPr>
          <w:color w:val="auto"/>
        </w:rPr>
        <w:t>, w tym</w:t>
      </w:r>
      <w:r w:rsidR="00474944" w:rsidRPr="00CB298B">
        <w:rPr>
          <w:color w:val="auto"/>
        </w:rPr>
        <w:t xml:space="preserve"> </w:t>
      </w:r>
      <w:r w:rsidRPr="00CB298B">
        <w:rPr>
          <w:b/>
          <w:color w:val="auto"/>
        </w:rPr>
        <w:t>nauczyciele</w:t>
      </w:r>
      <w:r w:rsidR="00474944" w:rsidRPr="00CB298B">
        <w:rPr>
          <w:b/>
          <w:color w:val="auto"/>
        </w:rPr>
        <w:t xml:space="preserve"> </w:t>
      </w:r>
      <w:r w:rsidRPr="00CB298B">
        <w:rPr>
          <w:b/>
          <w:color w:val="auto"/>
        </w:rPr>
        <w:t>wspomagający</w:t>
      </w:r>
      <w:r w:rsidR="00474944" w:rsidRPr="00CB298B">
        <w:rPr>
          <w:color w:val="auto"/>
        </w:rPr>
        <w:t>;</w:t>
      </w:r>
    </w:p>
    <w:p w14:paraId="0F8EC1DB" w14:textId="46FB82E2" w:rsidR="00F24EC7" w:rsidRPr="00CB298B" w:rsidRDefault="00636DD9" w:rsidP="00F03F73">
      <w:pPr>
        <w:pStyle w:val="OREpunktor"/>
        <w:rPr>
          <w:color w:val="auto"/>
        </w:rPr>
      </w:pPr>
      <w:r w:rsidRPr="00CB298B">
        <w:rPr>
          <w:color w:val="auto"/>
        </w:rPr>
        <w:t xml:space="preserve">osoby zatrudnione </w:t>
      </w:r>
      <w:r w:rsidR="00F4671C" w:rsidRPr="00CB298B">
        <w:rPr>
          <w:color w:val="auto"/>
        </w:rPr>
        <w:t xml:space="preserve">w przedszkolu </w:t>
      </w:r>
      <w:r w:rsidR="00F24EC7" w:rsidRPr="00CB298B">
        <w:rPr>
          <w:color w:val="auto"/>
        </w:rPr>
        <w:t xml:space="preserve">na stanowisku </w:t>
      </w:r>
      <w:r w:rsidR="00F24EC7" w:rsidRPr="00CB298B">
        <w:rPr>
          <w:b/>
          <w:color w:val="auto"/>
        </w:rPr>
        <w:t>pomocy nauczyciela</w:t>
      </w:r>
      <w:r w:rsidR="00474944" w:rsidRPr="00CB298B">
        <w:rPr>
          <w:color w:val="auto"/>
        </w:rPr>
        <w:t>;</w:t>
      </w:r>
    </w:p>
    <w:p w14:paraId="1B411AA5" w14:textId="54F9E2E0" w:rsidR="00F24EC7" w:rsidRPr="00CB298B" w:rsidRDefault="00636DD9" w:rsidP="00F03F73">
      <w:pPr>
        <w:pStyle w:val="OREpunktor"/>
        <w:rPr>
          <w:color w:val="auto"/>
        </w:rPr>
      </w:pPr>
      <w:r w:rsidRPr="00CB298B">
        <w:rPr>
          <w:b/>
          <w:color w:val="auto"/>
        </w:rPr>
        <w:t>rodzice dzieci</w:t>
      </w:r>
      <w:r w:rsidRPr="00CB298B">
        <w:rPr>
          <w:color w:val="auto"/>
        </w:rPr>
        <w:t xml:space="preserve"> i inni prawni opiekunowie (w tym</w:t>
      </w:r>
      <w:r w:rsidR="00474944" w:rsidRPr="00CB298B">
        <w:rPr>
          <w:color w:val="auto"/>
        </w:rPr>
        <w:t xml:space="preserve"> </w:t>
      </w:r>
      <w:r w:rsidRPr="00CB298B">
        <w:rPr>
          <w:color w:val="auto"/>
        </w:rPr>
        <w:t>rodzice włączeni do rady prze</w:t>
      </w:r>
      <w:r w:rsidRPr="00CB298B">
        <w:rPr>
          <w:color w:val="auto"/>
        </w:rPr>
        <w:t>d</w:t>
      </w:r>
      <w:r w:rsidRPr="00CB298B">
        <w:rPr>
          <w:color w:val="auto"/>
        </w:rPr>
        <w:t>szkola/rady rodziców, rodzice absolwentów przedszkola) oraz inni członkowie r</w:t>
      </w:r>
      <w:r w:rsidRPr="00CB298B">
        <w:rPr>
          <w:color w:val="auto"/>
        </w:rPr>
        <w:t>o</w:t>
      </w:r>
      <w:r w:rsidRPr="00CB298B">
        <w:rPr>
          <w:color w:val="auto"/>
        </w:rPr>
        <w:t xml:space="preserve">dzin przedszkolaków (np. </w:t>
      </w:r>
      <w:r w:rsidRPr="00CB298B">
        <w:rPr>
          <w:b/>
          <w:color w:val="auto"/>
        </w:rPr>
        <w:t>dziadkowie</w:t>
      </w:r>
      <w:r w:rsidR="00474944" w:rsidRPr="00CB298B">
        <w:rPr>
          <w:color w:val="auto"/>
        </w:rPr>
        <w:t>);</w:t>
      </w:r>
    </w:p>
    <w:p w14:paraId="3C0A2DB2" w14:textId="118182AB" w:rsidR="00636DD9" w:rsidRPr="00CB298B" w:rsidRDefault="009004B1" w:rsidP="00F03F73">
      <w:pPr>
        <w:pStyle w:val="OREpunktor"/>
        <w:rPr>
          <w:color w:val="auto"/>
        </w:rPr>
      </w:pPr>
      <w:r w:rsidRPr="00CB298B">
        <w:rPr>
          <w:b/>
          <w:color w:val="auto"/>
        </w:rPr>
        <w:t xml:space="preserve">przedstawiciele placówek </w:t>
      </w:r>
      <w:r w:rsidR="005527CE" w:rsidRPr="00CB298B">
        <w:rPr>
          <w:b/>
          <w:color w:val="auto"/>
        </w:rPr>
        <w:t xml:space="preserve">oświatowych </w:t>
      </w:r>
      <w:r w:rsidRPr="00CB298B">
        <w:rPr>
          <w:b/>
          <w:color w:val="auto"/>
        </w:rPr>
        <w:t>wskazanych w aktach i przepisach prawa oświatowego jako podmioty współpracujące z przedszkolem</w:t>
      </w:r>
      <w:r w:rsidR="00474944" w:rsidRPr="00CB298B">
        <w:rPr>
          <w:color w:val="auto"/>
        </w:rPr>
        <w:t>:</w:t>
      </w:r>
      <w:r w:rsidRPr="00CB298B">
        <w:rPr>
          <w:color w:val="auto"/>
        </w:rPr>
        <w:t xml:space="preserve"> </w:t>
      </w:r>
      <w:r w:rsidR="00F71271" w:rsidRPr="00CB298B">
        <w:rPr>
          <w:color w:val="auto"/>
        </w:rPr>
        <w:t>public</w:t>
      </w:r>
      <w:r w:rsidR="00F71271" w:rsidRPr="00CB298B">
        <w:rPr>
          <w:color w:val="auto"/>
        </w:rPr>
        <w:t>z</w:t>
      </w:r>
      <w:r w:rsidR="00F71271" w:rsidRPr="00CB298B">
        <w:rPr>
          <w:color w:val="auto"/>
        </w:rPr>
        <w:t xml:space="preserve">nych </w:t>
      </w:r>
      <w:r w:rsidRPr="00CB298B">
        <w:rPr>
          <w:color w:val="auto"/>
        </w:rPr>
        <w:t>poradni psychologiczno-pedagogicznych, placówek doskonalenia nauczyci</w:t>
      </w:r>
      <w:r w:rsidRPr="00CB298B">
        <w:rPr>
          <w:color w:val="auto"/>
        </w:rPr>
        <w:t>e</w:t>
      </w:r>
      <w:r w:rsidRPr="00CB298B">
        <w:rPr>
          <w:color w:val="auto"/>
        </w:rPr>
        <w:t>li, bibliotek pedagogicznych;</w:t>
      </w:r>
    </w:p>
    <w:p w14:paraId="4C7BCA59" w14:textId="71A67619" w:rsidR="00F4671C" w:rsidRPr="00CB298B" w:rsidRDefault="00F4671C" w:rsidP="00F03F73">
      <w:pPr>
        <w:pStyle w:val="OREpunktor"/>
        <w:rPr>
          <w:color w:val="auto"/>
        </w:rPr>
      </w:pPr>
      <w:r w:rsidRPr="00CB298B">
        <w:rPr>
          <w:b/>
          <w:color w:val="auto"/>
        </w:rPr>
        <w:lastRenderedPageBreak/>
        <w:t>dyrektorzy, nauczyciele i specjaliści w szkołach, w których uczą się abso</w:t>
      </w:r>
      <w:r w:rsidRPr="00CB298B">
        <w:rPr>
          <w:b/>
          <w:color w:val="auto"/>
        </w:rPr>
        <w:t>l</w:t>
      </w:r>
      <w:r w:rsidRPr="00CB298B">
        <w:rPr>
          <w:b/>
          <w:color w:val="auto"/>
        </w:rPr>
        <w:t>wenci przedszkola</w:t>
      </w:r>
      <w:r w:rsidRPr="00CB298B">
        <w:rPr>
          <w:color w:val="auto"/>
        </w:rPr>
        <w:t>;</w:t>
      </w:r>
    </w:p>
    <w:p w14:paraId="7571A0B5" w14:textId="058EAFC7" w:rsidR="00956948" w:rsidRPr="00CB298B" w:rsidRDefault="009004B1" w:rsidP="00F03F73">
      <w:pPr>
        <w:pStyle w:val="OREpunktor"/>
        <w:rPr>
          <w:color w:val="auto"/>
        </w:rPr>
      </w:pPr>
      <w:r w:rsidRPr="00CB298B">
        <w:rPr>
          <w:b/>
          <w:color w:val="auto"/>
        </w:rPr>
        <w:t>partnerzy przedszkola</w:t>
      </w:r>
      <w:r w:rsidRPr="00CB298B">
        <w:rPr>
          <w:color w:val="auto"/>
        </w:rPr>
        <w:t xml:space="preserve"> współpracujący</w:t>
      </w:r>
      <w:r w:rsidR="005527CE" w:rsidRPr="00CB298B">
        <w:rPr>
          <w:color w:val="auto"/>
        </w:rPr>
        <w:t xml:space="preserve"> z nauczycielami</w:t>
      </w:r>
      <w:r w:rsidRPr="00CB298B">
        <w:rPr>
          <w:color w:val="auto"/>
        </w:rPr>
        <w:t xml:space="preserve"> w realizacji </w:t>
      </w:r>
      <w:r w:rsidR="00956948" w:rsidRPr="00CB298B">
        <w:rPr>
          <w:color w:val="auto"/>
        </w:rPr>
        <w:t>procesów wspomagania rozwoju i edukacji dzieci</w:t>
      </w:r>
      <w:r w:rsidR="005527CE" w:rsidRPr="00CB298B">
        <w:rPr>
          <w:color w:val="auto"/>
        </w:rPr>
        <w:t>,</w:t>
      </w:r>
      <w:r w:rsidRPr="00CB298B">
        <w:rPr>
          <w:color w:val="auto"/>
        </w:rPr>
        <w:t xml:space="preserve"> np. </w:t>
      </w:r>
      <w:r w:rsidR="00956948" w:rsidRPr="00CB298B">
        <w:rPr>
          <w:color w:val="auto"/>
        </w:rPr>
        <w:t xml:space="preserve">lokalne </w:t>
      </w:r>
      <w:r w:rsidR="005527CE" w:rsidRPr="00CB298B">
        <w:rPr>
          <w:color w:val="auto"/>
        </w:rPr>
        <w:t xml:space="preserve">instytucje </w:t>
      </w:r>
      <w:r w:rsidR="00956948" w:rsidRPr="00CB298B">
        <w:rPr>
          <w:color w:val="auto"/>
        </w:rPr>
        <w:t xml:space="preserve">i placówki </w:t>
      </w:r>
      <w:r w:rsidR="005527CE" w:rsidRPr="00CB298B">
        <w:rPr>
          <w:color w:val="auto"/>
        </w:rPr>
        <w:t xml:space="preserve">kultury, organizacje pozarządowe, </w:t>
      </w:r>
      <w:r w:rsidR="009A7089" w:rsidRPr="00CB298B">
        <w:rPr>
          <w:color w:val="auto"/>
        </w:rPr>
        <w:t>placówki oświatowo-wychowawcze wychowania p</w:t>
      </w:r>
      <w:r w:rsidR="009A7089" w:rsidRPr="00CB298B">
        <w:rPr>
          <w:color w:val="auto"/>
        </w:rPr>
        <w:t>o</w:t>
      </w:r>
      <w:r w:rsidR="009A7089" w:rsidRPr="00CB298B">
        <w:rPr>
          <w:color w:val="auto"/>
        </w:rPr>
        <w:t>zaszkolnego</w:t>
      </w:r>
      <w:r w:rsidR="00474944" w:rsidRPr="00CB298B">
        <w:rPr>
          <w:color w:val="auto"/>
        </w:rPr>
        <w:t xml:space="preserve">, </w:t>
      </w:r>
      <w:r w:rsidR="008C586A" w:rsidRPr="00CB298B">
        <w:rPr>
          <w:color w:val="auto"/>
        </w:rPr>
        <w:t>np. pałace młodzieży, młodzieżowe dom</w:t>
      </w:r>
      <w:r w:rsidR="00AB0B10" w:rsidRPr="00CB298B">
        <w:rPr>
          <w:color w:val="auto"/>
        </w:rPr>
        <w:t>y kultury, ogrody jordano</w:t>
      </w:r>
      <w:r w:rsidR="00AB0B10" w:rsidRPr="00CB298B">
        <w:rPr>
          <w:color w:val="auto"/>
        </w:rPr>
        <w:t>w</w:t>
      </w:r>
      <w:r w:rsidR="00AB0B10" w:rsidRPr="00CB298B">
        <w:rPr>
          <w:color w:val="auto"/>
        </w:rPr>
        <w:t>skie</w:t>
      </w:r>
      <w:r w:rsidR="009A7089" w:rsidRPr="00CB298B">
        <w:rPr>
          <w:color w:val="auto"/>
        </w:rPr>
        <w:t xml:space="preserve">, </w:t>
      </w:r>
      <w:r w:rsidR="00956948" w:rsidRPr="00CB298B">
        <w:rPr>
          <w:color w:val="auto"/>
        </w:rPr>
        <w:t>inne podmioty działające w otoczeniu przedszkola;</w:t>
      </w:r>
    </w:p>
    <w:p w14:paraId="23DF32BE" w14:textId="379E8203" w:rsidR="00357426" w:rsidRPr="00CB298B" w:rsidRDefault="00357426" w:rsidP="00F03F73">
      <w:pPr>
        <w:pStyle w:val="OREpunktor"/>
        <w:rPr>
          <w:color w:val="auto"/>
        </w:rPr>
      </w:pPr>
      <w:r w:rsidRPr="00CB298B">
        <w:rPr>
          <w:b/>
          <w:color w:val="auto"/>
        </w:rPr>
        <w:t>przedstawiciele organu prowadzącego przedszkole</w:t>
      </w:r>
      <w:r w:rsidRPr="00CB298B">
        <w:rPr>
          <w:color w:val="auto"/>
        </w:rPr>
        <w:t>;</w:t>
      </w:r>
    </w:p>
    <w:p w14:paraId="580FA3CA" w14:textId="56EE885A" w:rsidR="00357426" w:rsidRPr="00CB298B" w:rsidRDefault="00135DC1" w:rsidP="00F03F73">
      <w:pPr>
        <w:pStyle w:val="OREpunktor"/>
        <w:rPr>
          <w:color w:val="auto"/>
        </w:rPr>
      </w:pPr>
      <w:r w:rsidRPr="00CB298B">
        <w:rPr>
          <w:b/>
          <w:color w:val="auto"/>
        </w:rPr>
        <w:t>wizytatorzy kuratorium oświaty</w:t>
      </w:r>
      <w:r w:rsidRPr="00CB298B">
        <w:rPr>
          <w:color w:val="auto"/>
        </w:rPr>
        <w:t>.</w:t>
      </w:r>
    </w:p>
    <w:p w14:paraId="7A0B88CC" w14:textId="4DFA26C8" w:rsidR="00932BA4" w:rsidRPr="00CB298B" w:rsidRDefault="00F03F73" w:rsidP="00F03F73">
      <w:pPr>
        <w:pStyle w:val="ORE4Naglowek"/>
        <w:rPr>
          <w:rFonts w:eastAsia="Arial"/>
          <w:color w:val="auto"/>
        </w:rPr>
      </w:pPr>
      <w:bookmarkStart w:id="29" w:name="_Toc496059915"/>
      <w:r w:rsidRPr="00CB298B">
        <w:rPr>
          <w:rFonts w:eastAsia="Arial"/>
          <w:color w:val="auto"/>
        </w:rPr>
        <w:t xml:space="preserve">1.4.3. </w:t>
      </w:r>
      <w:r w:rsidR="00F4671C" w:rsidRPr="00CB298B">
        <w:rPr>
          <w:rFonts w:eastAsia="Arial"/>
          <w:color w:val="auto"/>
        </w:rPr>
        <w:t>I</w:t>
      </w:r>
      <w:r w:rsidR="00735D7C" w:rsidRPr="00CB298B">
        <w:rPr>
          <w:rFonts w:eastAsia="Arial"/>
          <w:color w:val="auto"/>
        </w:rPr>
        <w:t>nne</w:t>
      </w:r>
      <w:r w:rsidR="007F39D0" w:rsidRPr="00CB298B">
        <w:rPr>
          <w:rFonts w:eastAsia="Arial"/>
          <w:color w:val="auto"/>
        </w:rPr>
        <w:t xml:space="preserve"> źródła</w:t>
      </w:r>
      <w:r w:rsidR="00F4671C" w:rsidRPr="00CB298B">
        <w:rPr>
          <w:rFonts w:eastAsia="Arial"/>
          <w:color w:val="auto"/>
        </w:rPr>
        <w:t xml:space="preserve"> informacji o pracy przedszkola</w:t>
      </w:r>
      <w:r w:rsidR="0074268B" w:rsidRPr="00CB298B">
        <w:rPr>
          <w:rFonts w:eastAsia="Arial"/>
          <w:color w:val="auto"/>
        </w:rPr>
        <w:t xml:space="preserve"> kształtującego</w:t>
      </w:r>
      <w:r w:rsidR="00474944" w:rsidRPr="00CB298B">
        <w:rPr>
          <w:rFonts w:eastAsia="Arial"/>
          <w:color w:val="auto"/>
        </w:rPr>
        <w:t xml:space="preserve"> u dzieci</w:t>
      </w:r>
      <w:r w:rsidR="00F4671C" w:rsidRPr="00CB298B">
        <w:rPr>
          <w:rFonts w:eastAsia="Arial"/>
          <w:color w:val="auto"/>
        </w:rPr>
        <w:t xml:space="preserve"> </w:t>
      </w:r>
      <w:r w:rsidR="0074268B" w:rsidRPr="00CB298B">
        <w:rPr>
          <w:rFonts w:eastAsia="Arial"/>
          <w:color w:val="auto"/>
        </w:rPr>
        <w:t>w</w:t>
      </w:r>
      <w:r w:rsidR="0074268B" w:rsidRPr="00CB298B">
        <w:rPr>
          <w:rFonts w:eastAsia="Arial"/>
          <w:color w:val="auto"/>
        </w:rPr>
        <w:t>y</w:t>
      </w:r>
      <w:r w:rsidR="0074268B" w:rsidRPr="00CB298B">
        <w:rPr>
          <w:rFonts w:eastAsia="Arial"/>
          <w:color w:val="auto"/>
        </w:rPr>
        <w:t xml:space="preserve">brane </w:t>
      </w:r>
      <w:r w:rsidR="00F4671C" w:rsidRPr="00CB298B">
        <w:rPr>
          <w:rFonts w:eastAsia="Arial"/>
          <w:color w:val="auto"/>
        </w:rPr>
        <w:t>kompetencj</w:t>
      </w:r>
      <w:r w:rsidR="0074268B" w:rsidRPr="00CB298B">
        <w:rPr>
          <w:rFonts w:eastAsia="Arial"/>
          <w:color w:val="auto"/>
        </w:rPr>
        <w:t>e</w:t>
      </w:r>
      <w:r w:rsidR="00F4671C" w:rsidRPr="00CB298B">
        <w:rPr>
          <w:rFonts w:eastAsia="Arial"/>
          <w:color w:val="auto"/>
        </w:rPr>
        <w:t xml:space="preserve"> kluczow</w:t>
      </w:r>
      <w:r w:rsidR="0074268B" w:rsidRPr="00CB298B">
        <w:rPr>
          <w:rFonts w:eastAsia="Arial"/>
          <w:color w:val="auto"/>
        </w:rPr>
        <w:t>e</w:t>
      </w:r>
      <w:bookmarkEnd w:id="29"/>
    </w:p>
    <w:p w14:paraId="2E2946C8" w14:textId="6DB90905" w:rsidR="00135DC1" w:rsidRPr="00CB298B" w:rsidRDefault="00FB1009" w:rsidP="00920B9B">
      <w:pPr>
        <w:pStyle w:val="OREnormalny"/>
        <w:rPr>
          <w:color w:val="auto"/>
        </w:rPr>
      </w:pPr>
      <w:r w:rsidRPr="00CB298B">
        <w:rPr>
          <w:color w:val="auto"/>
        </w:rPr>
        <w:t>Poniżej wymienione źródła</w:t>
      </w:r>
      <w:r w:rsidR="00A13D5C" w:rsidRPr="00CB298B">
        <w:rPr>
          <w:color w:val="auto"/>
        </w:rPr>
        <w:t xml:space="preserve"> </w:t>
      </w:r>
      <w:r w:rsidR="00C55677" w:rsidRPr="00CB298B">
        <w:rPr>
          <w:color w:val="auto"/>
        </w:rPr>
        <w:t xml:space="preserve">mogą pomóc kadrze </w:t>
      </w:r>
      <w:r w:rsidRPr="00CB298B">
        <w:rPr>
          <w:color w:val="auto"/>
        </w:rPr>
        <w:t xml:space="preserve">przedszkola </w:t>
      </w:r>
      <w:r w:rsidR="00C55677" w:rsidRPr="00CB298B">
        <w:rPr>
          <w:color w:val="auto"/>
        </w:rPr>
        <w:t xml:space="preserve">w </w:t>
      </w:r>
      <w:r w:rsidRPr="00CB298B">
        <w:rPr>
          <w:color w:val="auto"/>
        </w:rPr>
        <w:t xml:space="preserve">określeniu tego, w jakim stopniu placówka </w:t>
      </w:r>
      <w:r w:rsidR="00C55677" w:rsidRPr="00CB298B">
        <w:rPr>
          <w:color w:val="auto"/>
        </w:rPr>
        <w:t>kształt</w:t>
      </w:r>
      <w:r w:rsidRPr="00CB298B">
        <w:rPr>
          <w:color w:val="auto"/>
        </w:rPr>
        <w:t>uje u dzieci</w:t>
      </w:r>
      <w:r w:rsidR="00C55677" w:rsidRPr="00CB298B">
        <w:rPr>
          <w:color w:val="auto"/>
        </w:rPr>
        <w:t xml:space="preserve"> </w:t>
      </w:r>
      <w:r w:rsidRPr="00CB298B">
        <w:rPr>
          <w:color w:val="auto"/>
        </w:rPr>
        <w:t xml:space="preserve">kompetencje kluczowe – </w:t>
      </w:r>
      <w:r w:rsidR="00C55677" w:rsidRPr="00CB298B">
        <w:rPr>
          <w:color w:val="auto"/>
        </w:rPr>
        <w:t>po to, by</w:t>
      </w:r>
      <w:r w:rsidRPr="00CB298B">
        <w:rPr>
          <w:color w:val="auto"/>
        </w:rPr>
        <w:t xml:space="preserve"> korzystając ze wsparcia </w:t>
      </w:r>
      <w:r w:rsidR="00C55677" w:rsidRPr="00CB298B">
        <w:rPr>
          <w:color w:val="auto"/>
        </w:rPr>
        <w:t>osoby wspomagającej</w:t>
      </w:r>
      <w:r w:rsidRPr="00CB298B">
        <w:rPr>
          <w:color w:val="auto"/>
        </w:rPr>
        <w:t>,</w:t>
      </w:r>
      <w:r w:rsidR="00C55677" w:rsidRPr="00CB298B">
        <w:rPr>
          <w:color w:val="auto"/>
        </w:rPr>
        <w:t xml:space="preserve"> wybrała obszar rozwojowy na czas procesu wspomag</w:t>
      </w:r>
      <w:r w:rsidR="00C55677" w:rsidRPr="00CB298B">
        <w:rPr>
          <w:color w:val="auto"/>
        </w:rPr>
        <w:t>a</w:t>
      </w:r>
      <w:r w:rsidR="00C55677" w:rsidRPr="00CB298B">
        <w:rPr>
          <w:color w:val="auto"/>
        </w:rPr>
        <w:t xml:space="preserve">nia: </w:t>
      </w:r>
    </w:p>
    <w:p w14:paraId="1E90193A" w14:textId="611C9F01" w:rsidR="001D6CC5" w:rsidRPr="00CB298B" w:rsidRDefault="009E6350" w:rsidP="00920B9B">
      <w:pPr>
        <w:pStyle w:val="OREpunktor"/>
        <w:rPr>
          <w:color w:val="auto"/>
        </w:rPr>
      </w:pPr>
      <w:r w:rsidRPr="00CB298B">
        <w:rPr>
          <w:color w:val="auto"/>
        </w:rPr>
        <w:t xml:space="preserve">strona internetowa przedszkola, </w:t>
      </w:r>
      <w:r w:rsidR="00A1018A" w:rsidRPr="00CB298B">
        <w:rPr>
          <w:color w:val="auto"/>
        </w:rPr>
        <w:t>strona społecznościowa (</w:t>
      </w:r>
      <w:r w:rsidR="00A1018A" w:rsidRPr="00CB298B">
        <w:rPr>
          <w:i/>
          <w:color w:val="auto"/>
        </w:rPr>
        <w:t>fanpage</w:t>
      </w:r>
      <w:r w:rsidR="00A1018A" w:rsidRPr="00CB298B">
        <w:rPr>
          <w:color w:val="auto"/>
        </w:rPr>
        <w:t xml:space="preserve">) </w:t>
      </w:r>
      <w:r w:rsidRPr="00CB298B">
        <w:rPr>
          <w:color w:val="auto"/>
        </w:rPr>
        <w:t>przedszkola na Facebooku</w:t>
      </w:r>
      <w:r w:rsidR="00A1018A" w:rsidRPr="00CB298B">
        <w:rPr>
          <w:color w:val="auto"/>
        </w:rPr>
        <w:t>;</w:t>
      </w:r>
    </w:p>
    <w:p w14:paraId="30662FEC" w14:textId="220CC72D" w:rsidR="009E6350" w:rsidRPr="00CB298B" w:rsidRDefault="009E6350" w:rsidP="00920B9B">
      <w:pPr>
        <w:pStyle w:val="OREpunktor"/>
        <w:rPr>
          <w:color w:val="auto"/>
        </w:rPr>
      </w:pPr>
      <w:r w:rsidRPr="00CB298B">
        <w:rPr>
          <w:color w:val="auto"/>
        </w:rPr>
        <w:t>ulotki i inne materiały promocyjne przedszkola</w:t>
      </w:r>
      <w:r w:rsidR="00A1018A" w:rsidRPr="00CB298B">
        <w:rPr>
          <w:color w:val="auto"/>
        </w:rPr>
        <w:t>;</w:t>
      </w:r>
    </w:p>
    <w:p w14:paraId="4670CC8E" w14:textId="5F41CCB5" w:rsidR="009E6350" w:rsidRPr="00CB298B" w:rsidRDefault="009E6350" w:rsidP="00920B9B">
      <w:pPr>
        <w:pStyle w:val="OREpunktor"/>
        <w:rPr>
          <w:color w:val="auto"/>
        </w:rPr>
      </w:pPr>
      <w:r w:rsidRPr="00CB298B">
        <w:rPr>
          <w:color w:val="auto"/>
        </w:rPr>
        <w:t>internetowe fora dyskusyjne</w:t>
      </w:r>
      <w:r w:rsidR="00A1018A" w:rsidRPr="00CB298B">
        <w:rPr>
          <w:color w:val="auto"/>
        </w:rPr>
        <w:t>;</w:t>
      </w:r>
    </w:p>
    <w:p w14:paraId="70643973" w14:textId="7A5720E7" w:rsidR="009E6350" w:rsidRPr="00CB298B" w:rsidRDefault="009E6350" w:rsidP="00920B9B">
      <w:pPr>
        <w:pStyle w:val="OREpunktor"/>
        <w:rPr>
          <w:color w:val="auto"/>
        </w:rPr>
      </w:pPr>
      <w:r w:rsidRPr="00CB298B">
        <w:rPr>
          <w:color w:val="auto"/>
        </w:rPr>
        <w:t xml:space="preserve">blogi </w:t>
      </w:r>
      <w:r w:rsidR="00107EB4" w:rsidRPr="00CB298B">
        <w:rPr>
          <w:color w:val="auto"/>
        </w:rPr>
        <w:t xml:space="preserve">edukacyjne </w:t>
      </w:r>
      <w:r w:rsidRPr="00CB298B">
        <w:rPr>
          <w:color w:val="auto"/>
        </w:rPr>
        <w:t>prowadzone przez nauczycieli</w:t>
      </w:r>
      <w:r w:rsidR="00A1018A" w:rsidRPr="00CB298B">
        <w:rPr>
          <w:color w:val="auto"/>
        </w:rPr>
        <w:t>;</w:t>
      </w:r>
    </w:p>
    <w:p w14:paraId="662CDBDA" w14:textId="210D9622" w:rsidR="009E6350" w:rsidRPr="00CB298B" w:rsidRDefault="003416BD" w:rsidP="00A1018A">
      <w:pPr>
        <w:pStyle w:val="OREpunktor"/>
        <w:rPr>
          <w:color w:val="auto"/>
        </w:rPr>
      </w:pPr>
      <w:r w:rsidRPr="00CB298B">
        <w:rPr>
          <w:color w:val="auto"/>
        </w:rPr>
        <w:t xml:space="preserve">publikacje w </w:t>
      </w:r>
      <w:r w:rsidR="00A1018A" w:rsidRPr="00CB298B">
        <w:rPr>
          <w:color w:val="auto"/>
        </w:rPr>
        <w:t xml:space="preserve">prasie, </w:t>
      </w:r>
      <w:r w:rsidRPr="00CB298B">
        <w:rPr>
          <w:color w:val="auto"/>
        </w:rPr>
        <w:t>audycje radiowe i telewizyjne</w:t>
      </w:r>
      <w:r w:rsidR="00A1018A" w:rsidRPr="00CB298B">
        <w:rPr>
          <w:color w:val="auto"/>
        </w:rPr>
        <w:t xml:space="preserve"> dotyczące działań przedszkola;</w:t>
      </w:r>
    </w:p>
    <w:p w14:paraId="5199E8A0" w14:textId="6526278D" w:rsidR="003416BD" w:rsidRPr="00CB298B" w:rsidRDefault="00AB0B10" w:rsidP="00920B9B">
      <w:pPr>
        <w:pStyle w:val="OREpunktor"/>
        <w:rPr>
          <w:color w:val="auto"/>
        </w:rPr>
      </w:pPr>
      <w:r w:rsidRPr="00CB298B">
        <w:rPr>
          <w:color w:val="auto"/>
        </w:rPr>
        <w:t xml:space="preserve">udział </w:t>
      </w:r>
      <w:r w:rsidR="003416BD" w:rsidRPr="00CB298B">
        <w:rPr>
          <w:color w:val="auto"/>
        </w:rPr>
        <w:t xml:space="preserve">dzieci w konkursach, zawodach, olimpiadach itp. (nagrody i wyróżnienia, nagrania audio i </w:t>
      </w:r>
      <w:r w:rsidR="00A1018A" w:rsidRPr="00CB298B">
        <w:rPr>
          <w:color w:val="auto"/>
        </w:rPr>
        <w:t>wideo</w:t>
      </w:r>
      <w:r w:rsidR="003416BD" w:rsidRPr="00CB298B">
        <w:rPr>
          <w:color w:val="auto"/>
        </w:rPr>
        <w:t>, rezultaty konkursów</w:t>
      </w:r>
      <w:r w:rsidR="00A1018A" w:rsidRPr="00CB298B">
        <w:rPr>
          <w:color w:val="auto"/>
        </w:rPr>
        <w:t xml:space="preserve">, </w:t>
      </w:r>
      <w:r w:rsidR="003416BD" w:rsidRPr="00CB298B">
        <w:rPr>
          <w:color w:val="auto"/>
        </w:rPr>
        <w:t>np. prace dzieci</w:t>
      </w:r>
      <w:r w:rsidR="00A1018A" w:rsidRPr="00CB298B">
        <w:rPr>
          <w:color w:val="auto"/>
        </w:rPr>
        <w:t>);</w:t>
      </w:r>
    </w:p>
    <w:p w14:paraId="385CEBE7" w14:textId="26CE2873" w:rsidR="003416BD" w:rsidRPr="00CB298B" w:rsidRDefault="003416BD" w:rsidP="00920B9B">
      <w:pPr>
        <w:pStyle w:val="OREpunktor"/>
        <w:rPr>
          <w:color w:val="auto"/>
        </w:rPr>
      </w:pPr>
      <w:r w:rsidRPr="00CB298B">
        <w:rPr>
          <w:color w:val="auto"/>
        </w:rPr>
        <w:t>sukcesy nauczycieli (nagrody i wyróżnienia, rezultaty</w:t>
      </w:r>
      <w:r w:rsidR="000978CC">
        <w:rPr>
          <w:color w:val="auto"/>
        </w:rPr>
        <w:t>,</w:t>
      </w:r>
      <w:r w:rsidR="0096411C">
        <w:rPr>
          <w:color w:val="auto"/>
        </w:rPr>
        <w:t xml:space="preserve"> </w:t>
      </w:r>
      <w:r w:rsidR="002848D3" w:rsidRPr="00CB298B">
        <w:rPr>
          <w:color w:val="auto"/>
        </w:rPr>
        <w:t>np. w postaci publikacji</w:t>
      </w:r>
      <w:r w:rsidR="007D3DAD" w:rsidRPr="00CB298B">
        <w:rPr>
          <w:color w:val="auto"/>
        </w:rPr>
        <w:t>);</w:t>
      </w:r>
    </w:p>
    <w:p w14:paraId="4F66F380" w14:textId="49EB2380" w:rsidR="003416BD" w:rsidRPr="00CB298B" w:rsidRDefault="00A13D5C" w:rsidP="00920B9B">
      <w:pPr>
        <w:pStyle w:val="OREpunktor"/>
        <w:rPr>
          <w:color w:val="auto"/>
        </w:rPr>
      </w:pPr>
      <w:r w:rsidRPr="00CB298B">
        <w:rPr>
          <w:color w:val="auto"/>
        </w:rPr>
        <w:t>opisy i rezultaty</w:t>
      </w:r>
      <w:r w:rsidR="003416BD" w:rsidRPr="00CB298B">
        <w:rPr>
          <w:color w:val="auto"/>
        </w:rPr>
        <w:t xml:space="preserve"> projekt</w:t>
      </w:r>
      <w:r w:rsidRPr="00CB298B">
        <w:rPr>
          <w:color w:val="auto"/>
        </w:rPr>
        <w:t>ów</w:t>
      </w:r>
      <w:r w:rsidR="003416BD" w:rsidRPr="00CB298B">
        <w:rPr>
          <w:color w:val="auto"/>
        </w:rPr>
        <w:t xml:space="preserve"> </w:t>
      </w:r>
      <w:r w:rsidRPr="00CB298B">
        <w:rPr>
          <w:color w:val="auto"/>
        </w:rPr>
        <w:t xml:space="preserve">realizowanych </w:t>
      </w:r>
      <w:r w:rsidR="003416BD" w:rsidRPr="00CB298B">
        <w:rPr>
          <w:color w:val="auto"/>
        </w:rPr>
        <w:t>w przedszkolu (</w:t>
      </w:r>
      <w:r w:rsidRPr="00CB298B">
        <w:rPr>
          <w:color w:val="auto"/>
        </w:rPr>
        <w:t xml:space="preserve">angażujących </w:t>
      </w:r>
      <w:r w:rsidR="003416BD" w:rsidRPr="00CB298B">
        <w:rPr>
          <w:color w:val="auto"/>
        </w:rPr>
        <w:t>dzieci lub/i nauczycieli</w:t>
      </w:r>
      <w:r w:rsidR="007D3DAD" w:rsidRPr="00CB298B">
        <w:rPr>
          <w:color w:val="auto"/>
        </w:rPr>
        <w:t>);</w:t>
      </w:r>
    </w:p>
    <w:p w14:paraId="5D15D1A8" w14:textId="6DCF5C80" w:rsidR="0074268B" w:rsidRPr="00CB298B" w:rsidRDefault="0074268B" w:rsidP="00920B9B">
      <w:pPr>
        <w:pStyle w:val="OREpunktor"/>
        <w:rPr>
          <w:color w:val="auto"/>
        </w:rPr>
      </w:pPr>
      <w:r w:rsidRPr="00CB298B">
        <w:rPr>
          <w:color w:val="auto"/>
        </w:rPr>
        <w:t>dokumentacja realizowanych w przedszkolu eksperymentów pedagogicznych</w:t>
      </w:r>
      <w:r w:rsidR="0016795B" w:rsidRPr="00CB298B">
        <w:rPr>
          <w:color w:val="auto"/>
        </w:rPr>
        <w:t xml:space="preserve"> oraz działalności innowacyjnej</w:t>
      </w:r>
      <w:r w:rsidR="007D3DAD" w:rsidRPr="00CB298B">
        <w:rPr>
          <w:color w:val="auto"/>
        </w:rPr>
        <w:t>;</w:t>
      </w:r>
    </w:p>
    <w:p w14:paraId="79101ED9" w14:textId="76AA1B0B" w:rsidR="0074268B" w:rsidRPr="00CB298B" w:rsidRDefault="0074268B" w:rsidP="00920B9B">
      <w:pPr>
        <w:pStyle w:val="OREpunktor"/>
        <w:rPr>
          <w:color w:val="auto"/>
        </w:rPr>
      </w:pPr>
      <w:r w:rsidRPr="00CB298B">
        <w:rPr>
          <w:color w:val="auto"/>
        </w:rPr>
        <w:t>opisy dobrych praktyk w pracy przedszkola (np. zamieszczone na stronie intern</w:t>
      </w:r>
      <w:r w:rsidRPr="00CB298B">
        <w:rPr>
          <w:color w:val="auto"/>
        </w:rPr>
        <w:t>e</w:t>
      </w:r>
      <w:r w:rsidRPr="00CB298B">
        <w:rPr>
          <w:color w:val="auto"/>
        </w:rPr>
        <w:t>towej kuratorium oświaty, placówki doskonalenia nauczycieli lub portalu edukacy</w:t>
      </w:r>
      <w:r w:rsidRPr="00CB298B">
        <w:rPr>
          <w:color w:val="auto"/>
        </w:rPr>
        <w:t>j</w:t>
      </w:r>
      <w:r w:rsidRPr="00CB298B">
        <w:rPr>
          <w:color w:val="auto"/>
        </w:rPr>
        <w:t>nego</w:t>
      </w:r>
      <w:r w:rsidR="007D3DAD" w:rsidRPr="00CB298B">
        <w:rPr>
          <w:color w:val="auto"/>
        </w:rPr>
        <w:t xml:space="preserve">); </w:t>
      </w:r>
    </w:p>
    <w:p w14:paraId="7EA69A77" w14:textId="06704DE7" w:rsidR="003416BD" w:rsidRPr="00CB298B" w:rsidRDefault="00135DC1" w:rsidP="00920B9B">
      <w:pPr>
        <w:pStyle w:val="OREpunktor"/>
        <w:rPr>
          <w:color w:val="auto"/>
        </w:rPr>
      </w:pPr>
      <w:r w:rsidRPr="00CB298B">
        <w:rPr>
          <w:color w:val="auto"/>
        </w:rPr>
        <w:lastRenderedPageBreak/>
        <w:t>przestrzeń przedszkola i jej zagospodarowanie (budynek, otoczenie, wnętrza obiektu – aranżacja, komunikaty, wystrój itp.).</w:t>
      </w:r>
    </w:p>
    <w:p w14:paraId="751D590C" w14:textId="76DC5A72" w:rsidR="007F39D0" w:rsidRPr="00CB298B" w:rsidRDefault="00920B9B" w:rsidP="00920B9B">
      <w:pPr>
        <w:pStyle w:val="ORE3Naglowek"/>
        <w:rPr>
          <w:color w:val="auto"/>
        </w:rPr>
      </w:pPr>
      <w:bookmarkStart w:id="30" w:name="_Toc496059916"/>
      <w:bookmarkStart w:id="31" w:name="_Toc474174086"/>
      <w:r w:rsidRPr="00CB298B">
        <w:rPr>
          <w:color w:val="auto"/>
        </w:rPr>
        <w:t xml:space="preserve">1.5. </w:t>
      </w:r>
      <w:r w:rsidR="00426A98" w:rsidRPr="00CB298B">
        <w:rPr>
          <w:color w:val="auto"/>
        </w:rPr>
        <w:t>Scenariusz spotkania z radą pedagogiczną w celu diagnozy</w:t>
      </w:r>
      <w:r w:rsidR="00564EB0" w:rsidRPr="00CB298B">
        <w:rPr>
          <w:color w:val="auto"/>
        </w:rPr>
        <w:t xml:space="preserve"> </w:t>
      </w:r>
      <w:r w:rsidR="003F35A7" w:rsidRPr="00CB298B">
        <w:rPr>
          <w:color w:val="auto"/>
        </w:rPr>
        <w:t>p</w:t>
      </w:r>
      <w:r w:rsidR="003F35A7" w:rsidRPr="00CB298B">
        <w:rPr>
          <w:color w:val="auto"/>
        </w:rPr>
        <w:t>o</w:t>
      </w:r>
      <w:r w:rsidR="003F35A7" w:rsidRPr="00CB298B">
        <w:rPr>
          <w:color w:val="auto"/>
        </w:rPr>
        <w:t xml:space="preserve">trzeb </w:t>
      </w:r>
      <w:r w:rsidR="007F39D0" w:rsidRPr="00CB298B">
        <w:rPr>
          <w:color w:val="auto"/>
        </w:rPr>
        <w:t>przedszkola we wskazanym obszarze</w:t>
      </w:r>
      <w:bookmarkEnd w:id="30"/>
    </w:p>
    <w:bookmarkEnd w:id="31"/>
    <w:p w14:paraId="09DFA70F" w14:textId="47AB6527" w:rsidR="00872F6F" w:rsidRPr="00CB298B" w:rsidRDefault="00B15302" w:rsidP="00920B9B">
      <w:pPr>
        <w:pStyle w:val="OREnormalny"/>
        <w:rPr>
          <w:color w:val="auto"/>
        </w:rPr>
      </w:pPr>
      <w:r w:rsidRPr="00CB298B">
        <w:rPr>
          <w:color w:val="auto"/>
        </w:rPr>
        <w:t>Spotkanie z radą pedagogiczną przedszkola, poprzedzone wywiadami z dyrektorem i</w:t>
      </w:r>
      <w:r w:rsidR="00564EB0" w:rsidRPr="00CB298B">
        <w:rPr>
          <w:color w:val="auto"/>
        </w:rPr>
        <w:t> </w:t>
      </w:r>
      <w:r w:rsidRPr="00CB298B">
        <w:rPr>
          <w:color w:val="auto"/>
        </w:rPr>
        <w:t>nauczycielami, powinno doprowadzić do podjęcia zespołowej decyzji o kompetencji kl</w:t>
      </w:r>
      <w:r w:rsidRPr="00CB298B">
        <w:rPr>
          <w:color w:val="auto"/>
        </w:rPr>
        <w:t>u</w:t>
      </w:r>
      <w:r w:rsidRPr="00CB298B">
        <w:rPr>
          <w:color w:val="auto"/>
        </w:rPr>
        <w:t>czowej, która stanie się przedmiotem działań doskonalących w procesie wspomagania placówki</w:t>
      </w:r>
      <w:r w:rsidR="006E5CB4" w:rsidRPr="00CB298B">
        <w:rPr>
          <w:rStyle w:val="Odwoanieprzypisudolnego"/>
          <w:color w:val="auto"/>
        </w:rPr>
        <w:footnoteReference w:id="41"/>
      </w:r>
      <w:r w:rsidRPr="00CB298B">
        <w:rPr>
          <w:color w:val="auto"/>
        </w:rPr>
        <w:t xml:space="preserve">. </w:t>
      </w:r>
      <w:r w:rsidR="00087B8D" w:rsidRPr="00CB298B">
        <w:rPr>
          <w:color w:val="auto"/>
        </w:rPr>
        <w:t>Do udziału w spotkaniu warto zaprosić nie tylko nauczycieli, ale również z</w:t>
      </w:r>
      <w:r w:rsidR="00087B8D" w:rsidRPr="00CB298B">
        <w:rPr>
          <w:color w:val="auto"/>
        </w:rPr>
        <w:t>a</w:t>
      </w:r>
      <w:r w:rsidR="00087B8D" w:rsidRPr="00CB298B">
        <w:rPr>
          <w:color w:val="auto"/>
        </w:rPr>
        <w:t>trudnionych w przedszkolu specjalistów (psychologa, pedagoga, logopedę, terapeutę itp.) i – jeśli tacy pracują – nauczycieli wspomagających.</w:t>
      </w:r>
      <w:r w:rsidR="00A13D5C" w:rsidRPr="00CB298B">
        <w:rPr>
          <w:color w:val="auto"/>
        </w:rPr>
        <w:t xml:space="preserve"> </w:t>
      </w:r>
      <w:r w:rsidR="00564EB0" w:rsidRPr="00CB298B">
        <w:rPr>
          <w:color w:val="auto"/>
        </w:rPr>
        <w:t>W niektórych przedszkolach</w:t>
      </w:r>
      <w:r w:rsidR="00A13D5C" w:rsidRPr="00CB298B">
        <w:rPr>
          <w:color w:val="auto"/>
        </w:rPr>
        <w:t xml:space="preserve"> poż</w:t>
      </w:r>
      <w:r w:rsidR="00A13D5C" w:rsidRPr="00CB298B">
        <w:rPr>
          <w:color w:val="auto"/>
        </w:rPr>
        <w:t>ą</w:t>
      </w:r>
      <w:r w:rsidR="00A13D5C" w:rsidRPr="00CB298B">
        <w:rPr>
          <w:color w:val="auto"/>
        </w:rPr>
        <w:t>danym</w:t>
      </w:r>
      <w:r w:rsidR="00125AA0" w:rsidRPr="00CB298B">
        <w:rPr>
          <w:color w:val="auto"/>
        </w:rPr>
        <w:t>i uczestnikami</w:t>
      </w:r>
      <w:r w:rsidR="00A13D5C" w:rsidRPr="00CB298B">
        <w:rPr>
          <w:color w:val="auto"/>
        </w:rPr>
        <w:t xml:space="preserve"> spotkań </w:t>
      </w:r>
      <w:r w:rsidR="00564EB0" w:rsidRPr="00CB298B">
        <w:rPr>
          <w:color w:val="auto"/>
        </w:rPr>
        <w:t xml:space="preserve">mogą być </w:t>
      </w:r>
      <w:r w:rsidR="00A13D5C" w:rsidRPr="00CB298B">
        <w:rPr>
          <w:color w:val="auto"/>
        </w:rPr>
        <w:t xml:space="preserve">przedstawiciele personelu niepedagogicznego – decyzję w tej sprawie warto pozostawić dyrektorowi placówki. </w:t>
      </w:r>
    </w:p>
    <w:p w14:paraId="1D95141C" w14:textId="642755B6" w:rsidR="00872F6F" w:rsidRPr="00CB298B" w:rsidRDefault="00564EB0" w:rsidP="00920B9B">
      <w:pPr>
        <w:pStyle w:val="OREnormalny"/>
        <w:rPr>
          <w:color w:val="auto"/>
        </w:rPr>
      </w:pPr>
      <w:r w:rsidRPr="00CB298B">
        <w:rPr>
          <w:color w:val="auto"/>
        </w:rPr>
        <w:t>Poniżej zostały przedstawione</w:t>
      </w:r>
      <w:r w:rsidR="00872F6F" w:rsidRPr="00CB298B">
        <w:rPr>
          <w:color w:val="auto"/>
        </w:rPr>
        <w:t xml:space="preserve"> wersje spotkania. </w:t>
      </w:r>
    </w:p>
    <w:p w14:paraId="16AC079B" w14:textId="24683949" w:rsidR="007F39D0" w:rsidRPr="00CB298B" w:rsidRDefault="00F704B4" w:rsidP="00564EB0">
      <w:pPr>
        <w:pStyle w:val="ORE123"/>
        <w:numPr>
          <w:ilvl w:val="0"/>
          <w:numId w:val="263"/>
        </w:numPr>
        <w:rPr>
          <w:color w:val="auto"/>
        </w:rPr>
      </w:pPr>
      <w:r w:rsidRPr="00CB298B">
        <w:rPr>
          <w:b/>
          <w:color w:val="auto"/>
        </w:rPr>
        <w:t>Pierwsza wersja</w:t>
      </w:r>
      <w:r w:rsidRPr="00CB298B">
        <w:rPr>
          <w:color w:val="auto"/>
        </w:rPr>
        <w:t xml:space="preserve"> </w:t>
      </w:r>
      <w:r w:rsidRPr="00CB298B">
        <w:rPr>
          <w:b/>
          <w:color w:val="auto"/>
        </w:rPr>
        <w:t>(</w:t>
      </w:r>
      <w:r w:rsidR="00910FE3" w:rsidRPr="00CB298B">
        <w:rPr>
          <w:b/>
          <w:color w:val="auto"/>
        </w:rPr>
        <w:t>czte</w:t>
      </w:r>
      <w:r w:rsidR="00872F6F" w:rsidRPr="00CB298B">
        <w:rPr>
          <w:b/>
          <w:color w:val="auto"/>
        </w:rPr>
        <w:t>rogodzinn</w:t>
      </w:r>
      <w:r w:rsidRPr="00CB298B">
        <w:rPr>
          <w:b/>
          <w:color w:val="auto"/>
        </w:rPr>
        <w:t>a)</w:t>
      </w:r>
      <w:r w:rsidRPr="00CB298B">
        <w:rPr>
          <w:color w:val="auto"/>
        </w:rPr>
        <w:t xml:space="preserve"> </w:t>
      </w:r>
      <w:r w:rsidR="00564EB0" w:rsidRPr="00CB298B">
        <w:rPr>
          <w:color w:val="auto"/>
        </w:rPr>
        <w:t xml:space="preserve">– </w:t>
      </w:r>
      <w:r w:rsidR="00872F6F" w:rsidRPr="00CB298B">
        <w:rPr>
          <w:color w:val="auto"/>
        </w:rPr>
        <w:t>przyda się w zespołach, których wiedza o</w:t>
      </w:r>
      <w:r w:rsidRPr="00CB298B">
        <w:rPr>
          <w:color w:val="auto"/>
        </w:rPr>
        <w:t> </w:t>
      </w:r>
      <w:r w:rsidR="00872F6F" w:rsidRPr="00CB298B">
        <w:rPr>
          <w:color w:val="auto"/>
        </w:rPr>
        <w:t>kompetencjach kluczowych jest, zdaniem osoby wspomagającej, niewystarcz</w:t>
      </w:r>
      <w:r w:rsidR="00872F6F" w:rsidRPr="00CB298B">
        <w:rPr>
          <w:color w:val="auto"/>
        </w:rPr>
        <w:t>a</w:t>
      </w:r>
      <w:r w:rsidR="00872F6F" w:rsidRPr="00CB298B">
        <w:rPr>
          <w:color w:val="auto"/>
        </w:rPr>
        <w:t>jąca, by diagnoza była efektywna. To s</w:t>
      </w:r>
      <w:r w:rsidR="00196E72" w:rsidRPr="00CB298B">
        <w:rPr>
          <w:color w:val="auto"/>
        </w:rPr>
        <w:t>potka</w:t>
      </w:r>
      <w:r w:rsidR="009A167C" w:rsidRPr="00CB298B">
        <w:rPr>
          <w:color w:val="auto"/>
        </w:rPr>
        <w:t>nie składa się z trzech części:</w:t>
      </w:r>
    </w:p>
    <w:p w14:paraId="1B0B0044" w14:textId="718EFB29" w:rsidR="00196E72" w:rsidRPr="00CB298B" w:rsidRDefault="007F39D0" w:rsidP="00684F61">
      <w:pPr>
        <w:pStyle w:val="OREpunktor"/>
        <w:rPr>
          <w:color w:val="auto"/>
        </w:rPr>
      </w:pPr>
      <w:r w:rsidRPr="00CB298B">
        <w:rPr>
          <w:color w:val="auto"/>
        </w:rPr>
        <w:t xml:space="preserve">wprowadzenie do tematu – </w:t>
      </w:r>
      <w:r w:rsidR="000A0E58" w:rsidRPr="00CB298B">
        <w:rPr>
          <w:b/>
          <w:color w:val="auto"/>
        </w:rPr>
        <w:t>czę</w:t>
      </w:r>
      <w:r w:rsidRPr="00CB298B">
        <w:rPr>
          <w:b/>
          <w:color w:val="auto"/>
        </w:rPr>
        <w:t>ść informacyjn</w:t>
      </w:r>
      <w:r w:rsidR="009A167C" w:rsidRPr="00CB298B">
        <w:rPr>
          <w:b/>
          <w:color w:val="auto"/>
        </w:rPr>
        <w:t>a</w:t>
      </w:r>
      <w:r w:rsidR="00A11B28" w:rsidRPr="00CB298B">
        <w:rPr>
          <w:color w:val="auto"/>
        </w:rPr>
        <w:t xml:space="preserve"> (o </w:t>
      </w:r>
      <w:r w:rsidR="00196E72" w:rsidRPr="00CB298B">
        <w:rPr>
          <w:color w:val="auto"/>
        </w:rPr>
        <w:t>istocie procesu</w:t>
      </w:r>
      <w:r w:rsidR="00A11B28" w:rsidRPr="00CB298B">
        <w:rPr>
          <w:color w:val="auto"/>
        </w:rPr>
        <w:t xml:space="preserve"> wspomagania</w:t>
      </w:r>
      <w:r w:rsidR="00564EB0" w:rsidRPr="00CB298B">
        <w:rPr>
          <w:color w:val="auto"/>
        </w:rPr>
        <w:t xml:space="preserve">, </w:t>
      </w:r>
      <w:r w:rsidR="000A0E58" w:rsidRPr="00CB298B">
        <w:rPr>
          <w:color w:val="auto"/>
        </w:rPr>
        <w:t xml:space="preserve">genezie </w:t>
      </w:r>
      <w:r w:rsidR="00956F0E" w:rsidRPr="00CB298B">
        <w:rPr>
          <w:color w:val="auto"/>
        </w:rPr>
        <w:t xml:space="preserve">uznania </w:t>
      </w:r>
      <w:r w:rsidR="00803AAA" w:rsidRPr="00CB298B">
        <w:rPr>
          <w:color w:val="auto"/>
        </w:rPr>
        <w:t>przez UE</w:t>
      </w:r>
      <w:r w:rsidR="00956F0E" w:rsidRPr="00CB298B">
        <w:rPr>
          <w:color w:val="auto"/>
        </w:rPr>
        <w:t xml:space="preserve"> kompetencji za kluczowe </w:t>
      </w:r>
      <w:r w:rsidR="000A0E58" w:rsidRPr="00CB298B">
        <w:rPr>
          <w:color w:val="auto"/>
        </w:rPr>
        <w:t xml:space="preserve">i specyfice </w:t>
      </w:r>
      <w:r w:rsidR="00956F0E" w:rsidRPr="00CB298B">
        <w:rPr>
          <w:color w:val="auto"/>
        </w:rPr>
        <w:t>każdej z nich</w:t>
      </w:r>
      <w:r w:rsidR="00564EB0" w:rsidRPr="00CB298B">
        <w:rPr>
          <w:color w:val="auto"/>
        </w:rPr>
        <w:t>);</w:t>
      </w:r>
    </w:p>
    <w:p w14:paraId="75CE4DDE" w14:textId="0B086975" w:rsidR="00196E72" w:rsidRPr="00CB298B" w:rsidRDefault="007F39D0" w:rsidP="00684F61">
      <w:pPr>
        <w:pStyle w:val="OREpunktor"/>
        <w:rPr>
          <w:color w:val="auto"/>
        </w:rPr>
      </w:pPr>
      <w:r w:rsidRPr="00CB298B">
        <w:rPr>
          <w:color w:val="auto"/>
        </w:rPr>
        <w:t>część poświęcon</w:t>
      </w:r>
      <w:r w:rsidR="009A167C" w:rsidRPr="00CB298B">
        <w:rPr>
          <w:color w:val="auto"/>
        </w:rPr>
        <w:t>a</w:t>
      </w:r>
      <w:r w:rsidRPr="00CB298B">
        <w:rPr>
          <w:color w:val="auto"/>
        </w:rPr>
        <w:t xml:space="preserve"> </w:t>
      </w:r>
      <w:r w:rsidRPr="00CB298B">
        <w:rPr>
          <w:b/>
          <w:color w:val="auto"/>
        </w:rPr>
        <w:t xml:space="preserve">wyborowi kompetencji </w:t>
      </w:r>
      <w:r w:rsidR="004E052D" w:rsidRPr="00CB298B">
        <w:rPr>
          <w:b/>
          <w:color w:val="auto"/>
        </w:rPr>
        <w:t>wymagającej</w:t>
      </w:r>
      <w:r w:rsidRPr="00CB298B">
        <w:rPr>
          <w:b/>
          <w:color w:val="auto"/>
        </w:rPr>
        <w:t xml:space="preserve"> działań rozwojowych</w:t>
      </w:r>
      <w:r w:rsidR="000A0E58" w:rsidRPr="00CB298B">
        <w:rPr>
          <w:b/>
          <w:color w:val="auto"/>
        </w:rPr>
        <w:t xml:space="preserve"> </w:t>
      </w:r>
      <w:r w:rsidR="000A0E58" w:rsidRPr="00CB298B">
        <w:rPr>
          <w:color w:val="auto"/>
        </w:rPr>
        <w:t xml:space="preserve">(z wykorzystaniem danych uzyskanych przez koordynatora wspomagania podczas </w:t>
      </w:r>
      <w:r w:rsidR="00956F0E" w:rsidRPr="00CB298B">
        <w:rPr>
          <w:color w:val="auto"/>
        </w:rPr>
        <w:t xml:space="preserve">wcześniejszych </w:t>
      </w:r>
      <w:r w:rsidR="000A0E58" w:rsidRPr="00CB298B">
        <w:rPr>
          <w:color w:val="auto"/>
        </w:rPr>
        <w:t>działań diagnostycznych</w:t>
      </w:r>
      <w:r w:rsidR="004E052D" w:rsidRPr="00CB298B">
        <w:rPr>
          <w:color w:val="auto"/>
        </w:rPr>
        <w:t xml:space="preserve"> –</w:t>
      </w:r>
      <w:r w:rsidR="00956F0E" w:rsidRPr="00CB298B">
        <w:rPr>
          <w:color w:val="auto"/>
        </w:rPr>
        <w:t xml:space="preserve"> przede wszystkim wywiadów z dyrekt</w:t>
      </w:r>
      <w:r w:rsidR="00956F0E" w:rsidRPr="00CB298B">
        <w:rPr>
          <w:color w:val="auto"/>
        </w:rPr>
        <w:t>o</w:t>
      </w:r>
      <w:r w:rsidR="00956F0E" w:rsidRPr="00CB298B">
        <w:rPr>
          <w:color w:val="auto"/>
        </w:rPr>
        <w:t>rem i nauczycielami</w:t>
      </w:r>
      <w:r w:rsidR="000A0E58" w:rsidRPr="00CB298B">
        <w:rPr>
          <w:color w:val="auto"/>
        </w:rPr>
        <w:t>)</w:t>
      </w:r>
      <w:r w:rsidR="004E052D" w:rsidRPr="00CB298B">
        <w:rPr>
          <w:color w:val="auto"/>
        </w:rPr>
        <w:t>;</w:t>
      </w:r>
    </w:p>
    <w:p w14:paraId="1BA59B2E" w14:textId="46994C45" w:rsidR="00426A98" w:rsidRPr="00CB298B" w:rsidRDefault="00A11B28" w:rsidP="00684F61">
      <w:pPr>
        <w:pStyle w:val="OREpunktor"/>
        <w:rPr>
          <w:color w:val="auto"/>
        </w:rPr>
      </w:pPr>
      <w:r w:rsidRPr="00CB298B">
        <w:rPr>
          <w:color w:val="auto"/>
        </w:rPr>
        <w:t>cz</w:t>
      </w:r>
      <w:r w:rsidR="007F39D0" w:rsidRPr="00CB298B">
        <w:rPr>
          <w:color w:val="auto"/>
        </w:rPr>
        <w:t xml:space="preserve">ęść </w:t>
      </w:r>
      <w:r w:rsidR="00196E72" w:rsidRPr="00CB298B">
        <w:rPr>
          <w:b/>
          <w:color w:val="auto"/>
        </w:rPr>
        <w:t>kontraktow</w:t>
      </w:r>
      <w:r w:rsidR="009A167C" w:rsidRPr="00CB298B">
        <w:rPr>
          <w:b/>
          <w:color w:val="auto"/>
        </w:rPr>
        <w:t>a</w:t>
      </w:r>
      <w:r w:rsidR="007F39D0" w:rsidRPr="00CB298B">
        <w:rPr>
          <w:b/>
          <w:color w:val="auto"/>
        </w:rPr>
        <w:t xml:space="preserve"> </w:t>
      </w:r>
      <w:r w:rsidR="007F39D0" w:rsidRPr="00CB298B">
        <w:rPr>
          <w:color w:val="auto"/>
        </w:rPr>
        <w:t xml:space="preserve">(zasady pracy, harmonogram, wzajemne zobowiązania, ewentualnie wybór uczestników </w:t>
      </w:r>
      <w:r w:rsidR="00F704B4" w:rsidRPr="00CB298B">
        <w:rPr>
          <w:color w:val="auto"/>
        </w:rPr>
        <w:t xml:space="preserve">warsztatów </w:t>
      </w:r>
      <w:r w:rsidR="007F39D0" w:rsidRPr="00CB298B">
        <w:rPr>
          <w:color w:val="auto"/>
        </w:rPr>
        <w:t>diagnostyczno-</w:t>
      </w:r>
      <w:r w:rsidR="00F704B4" w:rsidRPr="00CB298B">
        <w:rPr>
          <w:color w:val="auto"/>
        </w:rPr>
        <w:t xml:space="preserve">rozwojowych </w:t>
      </w:r>
      <w:r w:rsidR="00196E72" w:rsidRPr="00CB298B">
        <w:rPr>
          <w:color w:val="auto"/>
        </w:rPr>
        <w:t>– w</w:t>
      </w:r>
      <w:r w:rsidR="00F704B4" w:rsidRPr="00CB298B">
        <w:rPr>
          <w:color w:val="auto"/>
        </w:rPr>
        <w:t> </w:t>
      </w:r>
      <w:r w:rsidR="00196E72" w:rsidRPr="00CB298B">
        <w:rPr>
          <w:color w:val="auto"/>
        </w:rPr>
        <w:t>większych placówkach</w:t>
      </w:r>
      <w:r w:rsidR="00F704B4" w:rsidRPr="00CB298B">
        <w:rPr>
          <w:color w:val="auto"/>
        </w:rPr>
        <w:t>).</w:t>
      </w:r>
    </w:p>
    <w:p w14:paraId="15836E56" w14:textId="713821C5" w:rsidR="00872F6F" w:rsidRPr="00CB298B" w:rsidRDefault="00872F6F" w:rsidP="00564EB0">
      <w:pPr>
        <w:pStyle w:val="ORE123"/>
        <w:rPr>
          <w:color w:val="auto"/>
        </w:rPr>
      </w:pPr>
      <w:r w:rsidRPr="00CB298B">
        <w:rPr>
          <w:b/>
          <w:color w:val="auto"/>
        </w:rPr>
        <w:lastRenderedPageBreak/>
        <w:t>Druga wersja (</w:t>
      </w:r>
      <w:r w:rsidR="00F704B4" w:rsidRPr="00CB298B">
        <w:rPr>
          <w:b/>
          <w:color w:val="auto"/>
        </w:rPr>
        <w:t>dwugodzinna</w:t>
      </w:r>
      <w:r w:rsidRPr="00CB298B">
        <w:rPr>
          <w:b/>
          <w:color w:val="auto"/>
        </w:rPr>
        <w:t>)</w:t>
      </w:r>
      <w:r w:rsidR="00F704B4" w:rsidRPr="00CB298B">
        <w:rPr>
          <w:b/>
          <w:color w:val="auto"/>
        </w:rPr>
        <w:t xml:space="preserve"> </w:t>
      </w:r>
      <w:r w:rsidR="00F704B4" w:rsidRPr="00CB298B">
        <w:rPr>
          <w:color w:val="auto"/>
        </w:rPr>
        <w:t>–</w:t>
      </w:r>
      <w:r w:rsidRPr="00CB298B">
        <w:rPr>
          <w:color w:val="auto"/>
        </w:rPr>
        <w:t xml:space="preserve"> a</w:t>
      </w:r>
      <w:r w:rsidR="00F96B64" w:rsidRPr="00CB298B">
        <w:rPr>
          <w:color w:val="auto"/>
        </w:rPr>
        <w:t>d</w:t>
      </w:r>
      <w:r w:rsidRPr="00CB298B">
        <w:rPr>
          <w:color w:val="auto"/>
        </w:rPr>
        <w:t>resowana jest dla rad pedagogic</w:t>
      </w:r>
      <w:r w:rsidR="006A591E" w:rsidRPr="00CB298B">
        <w:rPr>
          <w:color w:val="auto"/>
        </w:rPr>
        <w:t>z</w:t>
      </w:r>
      <w:r w:rsidRPr="00CB298B">
        <w:rPr>
          <w:color w:val="auto"/>
        </w:rPr>
        <w:t>nych/zespoł</w:t>
      </w:r>
      <w:r w:rsidR="0073579C" w:rsidRPr="00CB298B">
        <w:rPr>
          <w:color w:val="auto"/>
        </w:rPr>
        <w:t xml:space="preserve">ów </w:t>
      </w:r>
      <w:r w:rsidRPr="00CB298B">
        <w:rPr>
          <w:color w:val="auto"/>
        </w:rPr>
        <w:t xml:space="preserve">nauczycieli, których wiedza na temat kompetencji kluczowych </w:t>
      </w:r>
      <w:r w:rsidR="00910FE3" w:rsidRPr="00CB298B">
        <w:rPr>
          <w:color w:val="auto"/>
        </w:rPr>
        <w:t>i</w:t>
      </w:r>
      <w:r w:rsidR="006A11DC" w:rsidRPr="00CB298B">
        <w:rPr>
          <w:color w:val="auto"/>
        </w:rPr>
        <w:t xml:space="preserve"> istoty </w:t>
      </w:r>
      <w:r w:rsidR="00910FE3" w:rsidRPr="00CB298B">
        <w:rPr>
          <w:color w:val="auto"/>
        </w:rPr>
        <w:t xml:space="preserve">procesu wspomagania </w:t>
      </w:r>
      <w:r w:rsidRPr="00CB298B">
        <w:rPr>
          <w:color w:val="auto"/>
        </w:rPr>
        <w:t xml:space="preserve">jest na tyle pogłębiona, </w:t>
      </w:r>
      <w:r w:rsidR="002D30D2" w:rsidRPr="00CB298B">
        <w:rPr>
          <w:color w:val="auto"/>
        </w:rPr>
        <w:t xml:space="preserve">że </w:t>
      </w:r>
      <w:r w:rsidRPr="00CB298B">
        <w:rPr>
          <w:color w:val="auto"/>
        </w:rPr>
        <w:t>możn</w:t>
      </w:r>
      <w:r w:rsidR="00F96B64" w:rsidRPr="00CB298B">
        <w:rPr>
          <w:color w:val="auto"/>
        </w:rPr>
        <w:t xml:space="preserve">a </w:t>
      </w:r>
      <w:r w:rsidR="00455295" w:rsidRPr="00CB298B">
        <w:rPr>
          <w:color w:val="auto"/>
        </w:rPr>
        <w:t xml:space="preserve">od razu </w:t>
      </w:r>
      <w:r w:rsidR="00F96B64" w:rsidRPr="00CB298B">
        <w:rPr>
          <w:color w:val="auto"/>
        </w:rPr>
        <w:t>przejść do diagnozy</w:t>
      </w:r>
      <w:r w:rsidR="006A11DC" w:rsidRPr="00CB298B">
        <w:rPr>
          <w:color w:val="auto"/>
        </w:rPr>
        <w:t>.</w:t>
      </w:r>
    </w:p>
    <w:p w14:paraId="6AB54382" w14:textId="3D98B370" w:rsidR="00087B8D" w:rsidRPr="00CB298B" w:rsidRDefault="00684F61" w:rsidP="00684F61">
      <w:pPr>
        <w:pStyle w:val="ORE4Naglowek"/>
        <w:rPr>
          <w:color w:val="auto"/>
        </w:rPr>
      </w:pPr>
      <w:bookmarkStart w:id="32" w:name="_Toc496059917"/>
      <w:r w:rsidRPr="00CB298B">
        <w:rPr>
          <w:color w:val="auto"/>
        </w:rPr>
        <w:t xml:space="preserve">1.5.1. </w:t>
      </w:r>
      <w:r w:rsidR="00087B8D" w:rsidRPr="00CB298B">
        <w:rPr>
          <w:color w:val="auto"/>
        </w:rPr>
        <w:t xml:space="preserve">Przykładowy scenariusz spotkania </w:t>
      </w:r>
      <w:r w:rsidR="00045DB5" w:rsidRPr="00CB298B">
        <w:rPr>
          <w:color w:val="auto"/>
        </w:rPr>
        <w:t xml:space="preserve">z radą pedagogiczną </w:t>
      </w:r>
      <w:r w:rsidR="006A11DC" w:rsidRPr="00CB298B">
        <w:rPr>
          <w:color w:val="auto"/>
        </w:rPr>
        <w:t>(w</w:t>
      </w:r>
      <w:r w:rsidR="00F96B64" w:rsidRPr="00CB298B">
        <w:rPr>
          <w:color w:val="auto"/>
        </w:rPr>
        <w:t>ersja I</w:t>
      </w:r>
      <w:r w:rsidR="006A11DC" w:rsidRPr="00CB298B">
        <w:rPr>
          <w:color w:val="auto"/>
        </w:rPr>
        <w:t>)</w:t>
      </w:r>
      <w:bookmarkEnd w:id="32"/>
      <w:r w:rsidR="00F96B64" w:rsidRPr="00CB298B">
        <w:rPr>
          <w:color w:val="auto"/>
        </w:rPr>
        <w:t xml:space="preserve"> </w:t>
      </w:r>
    </w:p>
    <w:p w14:paraId="340287B4" w14:textId="7FEB5DFF" w:rsidR="00A83A0C" w:rsidRPr="00CB298B" w:rsidRDefault="00A83A0C" w:rsidP="00684F61">
      <w:pPr>
        <w:pStyle w:val="OREnormalny"/>
        <w:rPr>
          <w:b/>
          <w:color w:val="auto"/>
        </w:rPr>
      </w:pPr>
      <w:r w:rsidRPr="00CB298B">
        <w:rPr>
          <w:b/>
          <w:color w:val="auto"/>
        </w:rPr>
        <w:t>Cel ogólny</w:t>
      </w:r>
    </w:p>
    <w:p w14:paraId="3840ADAE" w14:textId="2E5D3FFA" w:rsidR="009A167C" w:rsidRPr="00CB298B" w:rsidRDefault="009A167C" w:rsidP="00684F61">
      <w:pPr>
        <w:pStyle w:val="OREnormalny"/>
        <w:rPr>
          <w:color w:val="auto"/>
        </w:rPr>
      </w:pPr>
      <w:r w:rsidRPr="00CB298B">
        <w:rPr>
          <w:color w:val="auto"/>
        </w:rPr>
        <w:t xml:space="preserve">Diagnoza </w:t>
      </w:r>
      <w:r w:rsidR="00872F6F" w:rsidRPr="00CB298B">
        <w:rPr>
          <w:color w:val="auto"/>
        </w:rPr>
        <w:t>potrzeb</w:t>
      </w:r>
      <w:r w:rsidRPr="00CB298B">
        <w:rPr>
          <w:color w:val="auto"/>
        </w:rPr>
        <w:t xml:space="preserve"> przedszkola w zakresie kształtowania</w:t>
      </w:r>
      <w:r w:rsidR="004D3282" w:rsidRPr="00CB298B">
        <w:rPr>
          <w:color w:val="auto"/>
        </w:rPr>
        <w:t xml:space="preserve"> u dzieci</w:t>
      </w:r>
      <w:r w:rsidRPr="00CB298B">
        <w:rPr>
          <w:color w:val="auto"/>
        </w:rPr>
        <w:t xml:space="preserve"> kompetencji kluczowych prowadząca do wyboru </w:t>
      </w:r>
      <w:r w:rsidR="002D30D2" w:rsidRPr="00CB298B">
        <w:rPr>
          <w:color w:val="auto"/>
        </w:rPr>
        <w:t>obszaru rozwojowego w procesie wspomagania</w:t>
      </w:r>
    </w:p>
    <w:p w14:paraId="250C19DC" w14:textId="304F36E0" w:rsidR="00087B8D" w:rsidRPr="00CB298B" w:rsidRDefault="00087B8D" w:rsidP="00684F61">
      <w:pPr>
        <w:pStyle w:val="OREnormalny"/>
        <w:rPr>
          <w:b/>
          <w:color w:val="auto"/>
        </w:rPr>
      </w:pPr>
      <w:r w:rsidRPr="00CB298B">
        <w:rPr>
          <w:b/>
          <w:color w:val="auto"/>
        </w:rPr>
        <w:t>Cele</w:t>
      </w:r>
      <w:r w:rsidR="00A83A0C" w:rsidRPr="00CB298B">
        <w:rPr>
          <w:b/>
          <w:color w:val="auto"/>
        </w:rPr>
        <w:t xml:space="preserve"> szczegółowe </w:t>
      </w:r>
      <w:r w:rsidR="00095FDF" w:rsidRPr="00CB298B">
        <w:rPr>
          <w:b/>
          <w:color w:val="auto"/>
        </w:rPr>
        <w:t>(</w:t>
      </w:r>
      <w:r w:rsidR="00A83A0C" w:rsidRPr="00CB298B">
        <w:rPr>
          <w:b/>
          <w:color w:val="auto"/>
        </w:rPr>
        <w:t>efekty</w:t>
      </w:r>
      <w:r w:rsidR="00095FDF" w:rsidRPr="00CB298B">
        <w:rPr>
          <w:b/>
          <w:color w:val="auto"/>
        </w:rPr>
        <w:t>)</w:t>
      </w:r>
    </w:p>
    <w:p w14:paraId="3D9CAAFE" w14:textId="3E58AD3D" w:rsidR="009A167C" w:rsidRPr="00CB298B" w:rsidRDefault="009A167C" w:rsidP="00684F61">
      <w:pPr>
        <w:pStyle w:val="OREnormalny"/>
        <w:rPr>
          <w:color w:val="auto"/>
        </w:rPr>
      </w:pPr>
      <w:r w:rsidRPr="00CB298B">
        <w:rPr>
          <w:color w:val="auto"/>
        </w:rPr>
        <w:t>Uczestnik szkolenia:</w:t>
      </w:r>
    </w:p>
    <w:p w14:paraId="6AFAC444" w14:textId="0F4592CA" w:rsidR="009A167C" w:rsidRPr="00CB298B" w:rsidRDefault="004D3282" w:rsidP="00105CA7">
      <w:pPr>
        <w:pStyle w:val="OREpunktor"/>
        <w:rPr>
          <w:color w:val="auto"/>
        </w:rPr>
      </w:pPr>
      <w:r w:rsidRPr="00CB298B">
        <w:rPr>
          <w:color w:val="auto"/>
        </w:rPr>
        <w:t>wie</w:t>
      </w:r>
      <w:r w:rsidR="009A167C" w:rsidRPr="00CB298B">
        <w:rPr>
          <w:color w:val="auto"/>
        </w:rPr>
        <w:t xml:space="preserve">, czym jest wspomaganie przedszkola i odróżnia ten proces od </w:t>
      </w:r>
      <w:r w:rsidR="00E20A56" w:rsidRPr="00CB298B">
        <w:rPr>
          <w:color w:val="auto"/>
        </w:rPr>
        <w:t xml:space="preserve">innych form </w:t>
      </w:r>
      <w:r w:rsidR="009A167C" w:rsidRPr="00CB298B">
        <w:rPr>
          <w:color w:val="auto"/>
        </w:rPr>
        <w:t>d</w:t>
      </w:r>
      <w:r w:rsidR="009A167C" w:rsidRPr="00CB298B">
        <w:rPr>
          <w:color w:val="auto"/>
        </w:rPr>
        <w:t>o</w:t>
      </w:r>
      <w:r w:rsidR="009A167C" w:rsidRPr="00CB298B">
        <w:rPr>
          <w:color w:val="auto"/>
        </w:rPr>
        <w:t>skonalenia nauczycieli</w:t>
      </w:r>
      <w:r w:rsidRPr="00CB298B">
        <w:rPr>
          <w:color w:val="auto"/>
        </w:rPr>
        <w:t>;</w:t>
      </w:r>
    </w:p>
    <w:p w14:paraId="5BB016BA" w14:textId="30FFDB98" w:rsidR="00044203" w:rsidRPr="00CB298B" w:rsidRDefault="004D3282" w:rsidP="00105CA7">
      <w:pPr>
        <w:pStyle w:val="OREpunktor"/>
        <w:rPr>
          <w:color w:val="auto"/>
        </w:rPr>
      </w:pPr>
      <w:r w:rsidRPr="00CB298B">
        <w:rPr>
          <w:color w:val="auto"/>
        </w:rPr>
        <w:t xml:space="preserve">wymienia </w:t>
      </w:r>
      <w:r w:rsidR="00044203" w:rsidRPr="00CB298B">
        <w:rPr>
          <w:color w:val="auto"/>
        </w:rPr>
        <w:t>kompetencje kluczowe zalecane przez Parlament Europejski i Radę, r</w:t>
      </w:r>
      <w:r w:rsidR="00044203" w:rsidRPr="00CB298B">
        <w:rPr>
          <w:color w:val="auto"/>
        </w:rPr>
        <w:t>o</w:t>
      </w:r>
      <w:r w:rsidR="00044203" w:rsidRPr="00CB298B">
        <w:rPr>
          <w:color w:val="auto"/>
        </w:rPr>
        <w:t xml:space="preserve">zumie ich strukturę (wiedza, umiejętności, postawy) </w:t>
      </w:r>
      <w:r w:rsidRPr="00CB298B">
        <w:rPr>
          <w:color w:val="auto"/>
        </w:rPr>
        <w:t xml:space="preserve">i </w:t>
      </w:r>
      <w:r w:rsidR="00044203" w:rsidRPr="00CB298B">
        <w:rPr>
          <w:color w:val="auto"/>
        </w:rPr>
        <w:t xml:space="preserve">zależności między </w:t>
      </w:r>
      <w:r w:rsidRPr="00CB298B">
        <w:rPr>
          <w:color w:val="auto"/>
        </w:rPr>
        <w:t>nimi;</w:t>
      </w:r>
    </w:p>
    <w:p w14:paraId="7C2E100C" w14:textId="56ABAF98" w:rsidR="000525B2" w:rsidRPr="00CB298B" w:rsidRDefault="004D3282" w:rsidP="00105CA7">
      <w:pPr>
        <w:pStyle w:val="OREpunktor"/>
        <w:rPr>
          <w:color w:val="auto"/>
        </w:rPr>
      </w:pPr>
      <w:r w:rsidRPr="00CB298B">
        <w:rPr>
          <w:color w:val="auto"/>
        </w:rPr>
        <w:t xml:space="preserve">wyjaśnia </w:t>
      </w:r>
      <w:r w:rsidR="00E174EC" w:rsidRPr="00CB298B">
        <w:rPr>
          <w:color w:val="auto"/>
        </w:rPr>
        <w:t xml:space="preserve">związek między kompetencjami kluczowymi a głównym </w:t>
      </w:r>
      <w:r w:rsidR="000525B2" w:rsidRPr="00CB298B">
        <w:rPr>
          <w:color w:val="auto"/>
        </w:rPr>
        <w:t xml:space="preserve">celem </w:t>
      </w:r>
      <w:r w:rsidR="00E174EC" w:rsidRPr="00CB298B">
        <w:rPr>
          <w:color w:val="auto"/>
        </w:rPr>
        <w:t>wychow</w:t>
      </w:r>
      <w:r w:rsidR="00E174EC" w:rsidRPr="00CB298B">
        <w:rPr>
          <w:color w:val="auto"/>
        </w:rPr>
        <w:t>a</w:t>
      </w:r>
      <w:r w:rsidR="00E174EC" w:rsidRPr="00CB298B">
        <w:rPr>
          <w:color w:val="auto"/>
        </w:rPr>
        <w:t xml:space="preserve">nia przedszkolnego – </w:t>
      </w:r>
      <w:r w:rsidRPr="00CB298B">
        <w:rPr>
          <w:color w:val="auto"/>
        </w:rPr>
        <w:t xml:space="preserve">wspomaganiem </w:t>
      </w:r>
      <w:r w:rsidR="000525B2" w:rsidRPr="00CB298B">
        <w:rPr>
          <w:color w:val="auto"/>
        </w:rPr>
        <w:t>całościowego rozwoju dziecka</w:t>
      </w:r>
      <w:r w:rsidR="008C2B00" w:rsidRPr="00CB298B">
        <w:rPr>
          <w:color w:val="auto"/>
        </w:rPr>
        <w:t>,</w:t>
      </w:r>
      <w:r w:rsidR="000525B2" w:rsidRPr="00CB298B">
        <w:rPr>
          <w:color w:val="auto"/>
        </w:rPr>
        <w:t xml:space="preserve"> z</w:t>
      </w:r>
      <w:r w:rsidR="001C2411" w:rsidRPr="00CB298B">
        <w:rPr>
          <w:color w:val="auto"/>
        </w:rPr>
        <w:t> </w:t>
      </w:r>
      <w:r w:rsidR="000525B2" w:rsidRPr="00CB298B">
        <w:rPr>
          <w:color w:val="auto"/>
        </w:rPr>
        <w:t xml:space="preserve">respektowaniem </w:t>
      </w:r>
      <w:r w:rsidR="00B170F1" w:rsidRPr="00CB298B">
        <w:rPr>
          <w:color w:val="auto"/>
        </w:rPr>
        <w:t>ewolucyjn</w:t>
      </w:r>
      <w:r w:rsidR="000525B2" w:rsidRPr="00CB298B">
        <w:rPr>
          <w:color w:val="auto"/>
        </w:rPr>
        <w:t>ego kształtowania</w:t>
      </w:r>
      <w:r w:rsidR="00B170F1" w:rsidRPr="00CB298B">
        <w:rPr>
          <w:color w:val="auto"/>
        </w:rPr>
        <w:t xml:space="preserve"> kompetencji kluczowych na kole</w:t>
      </w:r>
      <w:r w:rsidR="00B170F1" w:rsidRPr="00CB298B">
        <w:rPr>
          <w:color w:val="auto"/>
        </w:rPr>
        <w:t>j</w:t>
      </w:r>
      <w:r w:rsidR="00B170F1" w:rsidRPr="00CB298B">
        <w:rPr>
          <w:color w:val="auto"/>
        </w:rPr>
        <w:t xml:space="preserve">nych etapach </w:t>
      </w:r>
      <w:r w:rsidR="001C2411" w:rsidRPr="00CB298B">
        <w:rPr>
          <w:color w:val="auto"/>
        </w:rPr>
        <w:t xml:space="preserve">jego </w:t>
      </w:r>
      <w:r w:rsidR="00B170F1" w:rsidRPr="00CB298B">
        <w:rPr>
          <w:color w:val="auto"/>
        </w:rPr>
        <w:t>rozwoju</w:t>
      </w:r>
      <w:r w:rsidR="001C2411" w:rsidRPr="00CB298B">
        <w:rPr>
          <w:color w:val="auto"/>
        </w:rPr>
        <w:t>;</w:t>
      </w:r>
    </w:p>
    <w:p w14:paraId="0DDC4DAA" w14:textId="6244EF10" w:rsidR="008C2B00" w:rsidRPr="00CB298B" w:rsidRDefault="001C2411" w:rsidP="00105CA7">
      <w:pPr>
        <w:pStyle w:val="OREpunktor"/>
        <w:rPr>
          <w:color w:val="auto"/>
        </w:rPr>
      </w:pPr>
      <w:r w:rsidRPr="00CB298B">
        <w:rPr>
          <w:color w:val="auto"/>
        </w:rPr>
        <w:t xml:space="preserve">dostrzega </w:t>
      </w:r>
      <w:r w:rsidR="008C2B00" w:rsidRPr="00CB298B">
        <w:rPr>
          <w:color w:val="auto"/>
        </w:rPr>
        <w:t>związek celów, treści i warunków realizacji podstawy programowej z</w:t>
      </w:r>
      <w:r w:rsidRPr="00CB298B">
        <w:rPr>
          <w:color w:val="auto"/>
        </w:rPr>
        <w:t> </w:t>
      </w:r>
      <w:r w:rsidR="008C2B00" w:rsidRPr="00CB298B">
        <w:rPr>
          <w:color w:val="auto"/>
        </w:rPr>
        <w:t>kompetencjami kluczowymi</w:t>
      </w:r>
      <w:r w:rsidRPr="00CB298B">
        <w:rPr>
          <w:color w:val="auto"/>
        </w:rPr>
        <w:t xml:space="preserve"> UE;</w:t>
      </w:r>
    </w:p>
    <w:p w14:paraId="52B77980" w14:textId="202F2BA6" w:rsidR="000525B2" w:rsidRPr="00CB298B" w:rsidRDefault="001C2411" w:rsidP="00105CA7">
      <w:pPr>
        <w:pStyle w:val="OREpunktor"/>
        <w:rPr>
          <w:color w:val="auto"/>
        </w:rPr>
      </w:pPr>
      <w:r w:rsidRPr="00CB298B">
        <w:rPr>
          <w:color w:val="auto"/>
        </w:rPr>
        <w:t xml:space="preserve">analizuje </w:t>
      </w:r>
      <w:r w:rsidR="000525B2" w:rsidRPr="00CB298B">
        <w:rPr>
          <w:color w:val="auto"/>
        </w:rPr>
        <w:t xml:space="preserve">wartość działań podejmowanych w przedszkolu w celu kształtowania </w:t>
      </w:r>
      <w:r w:rsidRPr="00CB298B">
        <w:rPr>
          <w:color w:val="auto"/>
        </w:rPr>
        <w:t xml:space="preserve">u dzieci </w:t>
      </w:r>
      <w:r w:rsidR="000525B2" w:rsidRPr="00CB298B">
        <w:rPr>
          <w:color w:val="auto"/>
        </w:rPr>
        <w:t>kompetencji kluczowych</w:t>
      </w:r>
      <w:r w:rsidR="00E20A56" w:rsidRPr="00CB298B">
        <w:rPr>
          <w:color w:val="auto"/>
        </w:rPr>
        <w:t xml:space="preserve"> </w:t>
      </w:r>
      <w:r w:rsidR="000525B2" w:rsidRPr="00CB298B">
        <w:rPr>
          <w:color w:val="auto"/>
        </w:rPr>
        <w:t>– wskazuje mocne i słabe strony tych działań</w:t>
      </w:r>
      <w:r w:rsidRPr="00CB298B">
        <w:rPr>
          <w:color w:val="auto"/>
        </w:rPr>
        <w:t>;</w:t>
      </w:r>
    </w:p>
    <w:p w14:paraId="6347502C" w14:textId="4542C4E1" w:rsidR="000525B2" w:rsidRPr="00CB298B" w:rsidRDefault="001C2411" w:rsidP="00105CA7">
      <w:pPr>
        <w:pStyle w:val="OREpunktor"/>
        <w:rPr>
          <w:color w:val="auto"/>
        </w:rPr>
      </w:pPr>
      <w:r w:rsidRPr="00CB298B">
        <w:rPr>
          <w:color w:val="auto"/>
        </w:rPr>
        <w:t>dokonuje –</w:t>
      </w:r>
      <w:r w:rsidR="000525B2" w:rsidRPr="00CB298B">
        <w:rPr>
          <w:color w:val="auto"/>
        </w:rPr>
        <w:t xml:space="preserve"> we współpracy z innymi uczestnikami spotkania</w:t>
      </w:r>
      <w:r w:rsidRPr="00CB298B">
        <w:rPr>
          <w:color w:val="auto"/>
        </w:rPr>
        <w:t xml:space="preserve"> –</w:t>
      </w:r>
      <w:r w:rsidR="000525B2" w:rsidRPr="00CB298B">
        <w:rPr>
          <w:color w:val="auto"/>
        </w:rPr>
        <w:t xml:space="preserve"> wyboru obszaru rozwojowego przedszkola</w:t>
      </w:r>
      <w:r w:rsidR="005C72FC" w:rsidRPr="00CB298B">
        <w:rPr>
          <w:color w:val="auto"/>
        </w:rPr>
        <w:t xml:space="preserve"> związanego z kształtowaniem </w:t>
      </w:r>
      <w:r w:rsidR="00185114" w:rsidRPr="00CB298B">
        <w:rPr>
          <w:color w:val="auto"/>
        </w:rPr>
        <w:t xml:space="preserve">wybranych </w:t>
      </w:r>
      <w:r w:rsidR="005C72FC" w:rsidRPr="00CB298B">
        <w:rPr>
          <w:color w:val="auto"/>
        </w:rPr>
        <w:t xml:space="preserve">kompetencji kluczowych </w:t>
      </w:r>
      <w:r w:rsidRPr="00CB298B">
        <w:rPr>
          <w:color w:val="auto"/>
        </w:rPr>
        <w:t xml:space="preserve">u </w:t>
      </w:r>
      <w:r w:rsidR="005C72FC" w:rsidRPr="00CB298B">
        <w:rPr>
          <w:color w:val="auto"/>
        </w:rPr>
        <w:t>dzieci</w:t>
      </w:r>
      <w:r w:rsidRPr="00CB298B">
        <w:rPr>
          <w:color w:val="auto"/>
        </w:rPr>
        <w:t>;</w:t>
      </w:r>
    </w:p>
    <w:p w14:paraId="1F2B8BA3" w14:textId="79D81053" w:rsidR="000525B2" w:rsidRPr="00CB298B" w:rsidRDefault="001C2411" w:rsidP="00105CA7">
      <w:pPr>
        <w:pStyle w:val="OREpunktor"/>
        <w:rPr>
          <w:color w:val="auto"/>
        </w:rPr>
      </w:pPr>
      <w:r w:rsidRPr="00CB298B">
        <w:rPr>
          <w:color w:val="auto"/>
        </w:rPr>
        <w:t xml:space="preserve">przyjmuje </w:t>
      </w:r>
      <w:r w:rsidR="000525B2" w:rsidRPr="00CB298B">
        <w:rPr>
          <w:color w:val="auto"/>
        </w:rPr>
        <w:t xml:space="preserve">współodpowiedzialność za proces wspomagania na każdym z jego </w:t>
      </w:r>
      <w:r w:rsidR="009F1C97">
        <w:rPr>
          <w:color w:val="auto"/>
        </w:rPr>
        <w:br/>
      </w:r>
      <w:r w:rsidR="000525B2" w:rsidRPr="00CB298B">
        <w:rPr>
          <w:color w:val="auto"/>
        </w:rPr>
        <w:t>etapów.</w:t>
      </w:r>
    </w:p>
    <w:p w14:paraId="5DFB7E06" w14:textId="4E152088" w:rsidR="007B3183" w:rsidRPr="00CB298B" w:rsidRDefault="007B3183" w:rsidP="00693BAF">
      <w:pPr>
        <w:spacing w:before="120" w:after="120" w:line="360" w:lineRule="auto"/>
        <w:rPr>
          <w:rFonts w:ascii="Arial" w:hAnsi="Arial" w:cs="Arial"/>
          <w:b/>
          <w:sz w:val="24"/>
          <w:szCs w:val="24"/>
        </w:rPr>
      </w:pPr>
      <w:r w:rsidRPr="00CB298B">
        <w:rPr>
          <w:rFonts w:ascii="Arial" w:hAnsi="Arial" w:cs="Arial"/>
          <w:b/>
          <w:sz w:val="24"/>
          <w:szCs w:val="24"/>
        </w:rPr>
        <w:t>Treści – wymagania szczegółowe</w:t>
      </w:r>
      <w:r w:rsidR="00105CA7" w:rsidRPr="00CB298B">
        <w:rPr>
          <w:rFonts w:ascii="Arial" w:hAnsi="Arial" w:cs="Arial"/>
          <w:b/>
          <w:sz w:val="24"/>
          <w:szCs w:val="24"/>
        </w:rPr>
        <w:t>:</w:t>
      </w:r>
    </w:p>
    <w:p w14:paraId="399EFFEA" w14:textId="1B8DD2A2" w:rsidR="000525B2" w:rsidRPr="00CB298B" w:rsidRDefault="000525B2" w:rsidP="001C2411">
      <w:pPr>
        <w:pStyle w:val="ORE123"/>
        <w:numPr>
          <w:ilvl w:val="0"/>
          <w:numId w:val="264"/>
        </w:numPr>
        <w:rPr>
          <w:color w:val="auto"/>
        </w:rPr>
      </w:pPr>
      <w:r w:rsidRPr="00CB298B">
        <w:rPr>
          <w:color w:val="auto"/>
        </w:rPr>
        <w:t>Wspomaganie przedszkola jako forma doskonalenia nauczycieli, podstawy pra</w:t>
      </w:r>
      <w:r w:rsidRPr="00CB298B">
        <w:rPr>
          <w:color w:val="auto"/>
        </w:rPr>
        <w:t>w</w:t>
      </w:r>
      <w:r w:rsidRPr="00CB298B">
        <w:rPr>
          <w:color w:val="auto"/>
        </w:rPr>
        <w:t xml:space="preserve">ne </w:t>
      </w:r>
      <w:r w:rsidR="001C2411" w:rsidRPr="00CB298B">
        <w:rPr>
          <w:color w:val="auto"/>
        </w:rPr>
        <w:t>i</w:t>
      </w:r>
      <w:r w:rsidRPr="00CB298B">
        <w:rPr>
          <w:color w:val="auto"/>
        </w:rPr>
        <w:t xml:space="preserve"> etapy wspomagania</w:t>
      </w:r>
      <w:r w:rsidR="001C2411" w:rsidRPr="00CB298B">
        <w:rPr>
          <w:color w:val="auto"/>
        </w:rPr>
        <w:t>.</w:t>
      </w:r>
    </w:p>
    <w:p w14:paraId="594E319E" w14:textId="60E0B483" w:rsidR="000525B2" w:rsidRPr="00CB298B" w:rsidRDefault="008C2B00" w:rsidP="00105CA7">
      <w:pPr>
        <w:pStyle w:val="ORE123"/>
        <w:rPr>
          <w:color w:val="auto"/>
        </w:rPr>
      </w:pPr>
      <w:r w:rsidRPr="00CB298B">
        <w:rPr>
          <w:color w:val="auto"/>
        </w:rPr>
        <w:lastRenderedPageBreak/>
        <w:t>Definicja kompetencji kluczowych UE, kompetencje kluczowe</w:t>
      </w:r>
      <w:r w:rsidR="000525B2" w:rsidRPr="00CB298B">
        <w:rPr>
          <w:color w:val="auto"/>
        </w:rPr>
        <w:t xml:space="preserve"> ich </w:t>
      </w:r>
      <w:r w:rsidR="001C2411" w:rsidRPr="00CB298B">
        <w:rPr>
          <w:color w:val="auto"/>
        </w:rPr>
        <w:t xml:space="preserve">charakterystyka </w:t>
      </w:r>
      <w:r w:rsidR="000525B2" w:rsidRPr="00CB298B">
        <w:rPr>
          <w:color w:val="auto"/>
        </w:rPr>
        <w:t xml:space="preserve">w </w:t>
      </w:r>
      <w:r w:rsidR="001C2411" w:rsidRPr="00CB298B">
        <w:rPr>
          <w:color w:val="auto"/>
        </w:rPr>
        <w:t xml:space="preserve">odniesieniu do </w:t>
      </w:r>
      <w:r w:rsidR="000525B2" w:rsidRPr="00CB298B">
        <w:rPr>
          <w:color w:val="auto"/>
        </w:rPr>
        <w:t>wiedzy, umiejętności</w:t>
      </w:r>
      <w:r w:rsidR="001C2411" w:rsidRPr="00CB298B">
        <w:rPr>
          <w:color w:val="auto"/>
        </w:rPr>
        <w:t xml:space="preserve"> i</w:t>
      </w:r>
      <w:r w:rsidR="000525B2" w:rsidRPr="00CB298B">
        <w:rPr>
          <w:color w:val="auto"/>
        </w:rPr>
        <w:t xml:space="preserve"> postaw</w:t>
      </w:r>
      <w:r w:rsidR="001C2411" w:rsidRPr="00CB298B">
        <w:rPr>
          <w:color w:val="auto"/>
        </w:rPr>
        <w:t>.</w:t>
      </w:r>
    </w:p>
    <w:p w14:paraId="63397E15" w14:textId="5E7FB986" w:rsidR="000525B2" w:rsidRPr="00CB298B" w:rsidRDefault="008C2B00" w:rsidP="00105CA7">
      <w:pPr>
        <w:pStyle w:val="ORE123"/>
        <w:rPr>
          <w:color w:val="auto"/>
        </w:rPr>
      </w:pPr>
      <w:r w:rsidRPr="00CB298B">
        <w:rPr>
          <w:color w:val="auto"/>
        </w:rPr>
        <w:t>Z</w:t>
      </w:r>
      <w:r w:rsidR="000525B2" w:rsidRPr="00CB298B">
        <w:rPr>
          <w:color w:val="auto"/>
        </w:rPr>
        <w:t>wiązek między kompetencjami kluczowymi a głównym celem wychowania prze</w:t>
      </w:r>
      <w:r w:rsidR="000525B2" w:rsidRPr="00CB298B">
        <w:rPr>
          <w:color w:val="auto"/>
        </w:rPr>
        <w:t>d</w:t>
      </w:r>
      <w:r w:rsidR="000525B2" w:rsidRPr="00CB298B">
        <w:rPr>
          <w:color w:val="auto"/>
        </w:rPr>
        <w:t>szkolnego</w:t>
      </w:r>
      <w:r w:rsidRPr="00CB298B">
        <w:rPr>
          <w:color w:val="auto"/>
        </w:rPr>
        <w:t xml:space="preserve"> – </w:t>
      </w:r>
      <w:r w:rsidR="001C2411" w:rsidRPr="00CB298B">
        <w:rPr>
          <w:color w:val="auto"/>
        </w:rPr>
        <w:t xml:space="preserve">wspomaganiem </w:t>
      </w:r>
      <w:r w:rsidRPr="00CB298B">
        <w:rPr>
          <w:color w:val="auto"/>
        </w:rPr>
        <w:t xml:space="preserve">całościowego rozwoju dziecka </w:t>
      </w:r>
      <w:r w:rsidR="001C2411" w:rsidRPr="00CB298B">
        <w:rPr>
          <w:color w:val="auto"/>
        </w:rPr>
        <w:t xml:space="preserve">według </w:t>
      </w:r>
      <w:r w:rsidRPr="00CB298B">
        <w:rPr>
          <w:color w:val="auto"/>
        </w:rPr>
        <w:t xml:space="preserve">koncepcji prof. Ryszarda Więckowskiego, </w:t>
      </w:r>
      <w:r w:rsidR="000525B2" w:rsidRPr="00CB298B">
        <w:rPr>
          <w:color w:val="auto"/>
        </w:rPr>
        <w:t>ewolucyjn</w:t>
      </w:r>
      <w:r w:rsidRPr="00CB298B">
        <w:rPr>
          <w:color w:val="auto"/>
        </w:rPr>
        <w:t>e</w:t>
      </w:r>
      <w:r w:rsidR="000525B2" w:rsidRPr="00CB298B">
        <w:rPr>
          <w:color w:val="auto"/>
        </w:rPr>
        <w:t xml:space="preserve"> kształtowani</w:t>
      </w:r>
      <w:r w:rsidRPr="00CB298B">
        <w:rPr>
          <w:color w:val="auto"/>
        </w:rPr>
        <w:t>e</w:t>
      </w:r>
      <w:r w:rsidR="000525B2" w:rsidRPr="00CB298B">
        <w:rPr>
          <w:color w:val="auto"/>
        </w:rPr>
        <w:t xml:space="preserve"> kompetencji kluczowych na kolejnych etapach rozwoju dziecka</w:t>
      </w:r>
      <w:r w:rsidRPr="00CB298B">
        <w:rPr>
          <w:color w:val="auto"/>
        </w:rPr>
        <w:t xml:space="preserve"> </w:t>
      </w:r>
      <w:r w:rsidR="001C2411" w:rsidRPr="00CB298B">
        <w:rPr>
          <w:color w:val="auto"/>
        </w:rPr>
        <w:t xml:space="preserve">według </w:t>
      </w:r>
      <w:r w:rsidRPr="00CB298B">
        <w:rPr>
          <w:color w:val="auto"/>
        </w:rPr>
        <w:t>prof. Izabeli Brzezińskiej</w:t>
      </w:r>
      <w:r w:rsidR="000525B2" w:rsidRPr="00CB298B">
        <w:rPr>
          <w:color w:val="auto"/>
        </w:rPr>
        <w:t xml:space="preserve">. </w:t>
      </w:r>
    </w:p>
    <w:p w14:paraId="77D1347E" w14:textId="64FD3C9E" w:rsidR="000525B2" w:rsidRPr="00CB298B" w:rsidRDefault="008C2B00" w:rsidP="00105CA7">
      <w:pPr>
        <w:pStyle w:val="ORE123"/>
        <w:rPr>
          <w:color w:val="auto"/>
        </w:rPr>
      </w:pPr>
      <w:r w:rsidRPr="00CB298B">
        <w:rPr>
          <w:color w:val="auto"/>
        </w:rPr>
        <w:t>Kompetencje kluczowe a cele, treści i warunki realizacji podstawy programowej wychowania przedszkolnego.</w:t>
      </w:r>
    </w:p>
    <w:p w14:paraId="7FEDA512" w14:textId="665AC91F" w:rsidR="007B3183" w:rsidRPr="00CB298B" w:rsidRDefault="001C3FC5" w:rsidP="00693BAF">
      <w:pPr>
        <w:spacing w:before="120" w:after="120" w:line="360" w:lineRule="auto"/>
        <w:rPr>
          <w:rFonts w:ascii="Arial" w:hAnsi="Arial" w:cs="Arial"/>
          <w:b/>
          <w:sz w:val="24"/>
          <w:szCs w:val="24"/>
        </w:rPr>
      </w:pPr>
      <w:r w:rsidRPr="00CB298B">
        <w:rPr>
          <w:rFonts w:ascii="Arial" w:hAnsi="Arial" w:cs="Arial"/>
          <w:b/>
          <w:sz w:val="24"/>
          <w:szCs w:val="24"/>
        </w:rPr>
        <w:t>M</w:t>
      </w:r>
      <w:r w:rsidR="007B3183" w:rsidRPr="00CB298B">
        <w:rPr>
          <w:rFonts w:ascii="Arial" w:hAnsi="Arial" w:cs="Arial"/>
          <w:b/>
          <w:sz w:val="24"/>
          <w:szCs w:val="24"/>
        </w:rPr>
        <w:t>etody i techniki</w:t>
      </w:r>
      <w:r w:rsidR="00105CA7" w:rsidRPr="00CB298B">
        <w:rPr>
          <w:rFonts w:ascii="Arial" w:hAnsi="Arial" w:cs="Arial"/>
          <w:b/>
          <w:sz w:val="24"/>
          <w:szCs w:val="24"/>
        </w:rPr>
        <w:t xml:space="preserve"> pracy:</w:t>
      </w:r>
      <w:r w:rsidR="007B3183" w:rsidRPr="00CB298B">
        <w:rPr>
          <w:rFonts w:ascii="Arial" w:hAnsi="Arial" w:cs="Arial"/>
          <w:b/>
          <w:sz w:val="24"/>
          <w:szCs w:val="24"/>
        </w:rPr>
        <w:t xml:space="preserve"> </w:t>
      </w:r>
    </w:p>
    <w:p w14:paraId="52BCB131" w14:textId="678ADEA7" w:rsidR="00C846A0" w:rsidRPr="00CB298B" w:rsidRDefault="00C846A0" w:rsidP="00105CA7">
      <w:pPr>
        <w:pStyle w:val="OREpunktor"/>
        <w:rPr>
          <w:color w:val="auto"/>
        </w:rPr>
      </w:pPr>
      <w:r w:rsidRPr="00CB298B">
        <w:rPr>
          <w:color w:val="auto"/>
        </w:rPr>
        <w:t>metody podające: wykład z wykorzystaniem prezentacji multimedialnej</w:t>
      </w:r>
      <w:r w:rsidR="00FF19C2" w:rsidRPr="00CB298B">
        <w:rPr>
          <w:color w:val="auto"/>
        </w:rPr>
        <w:t>, opis</w:t>
      </w:r>
      <w:r w:rsidR="001C3FC5" w:rsidRPr="00CB298B">
        <w:rPr>
          <w:color w:val="auto"/>
        </w:rPr>
        <w:t>;</w:t>
      </w:r>
    </w:p>
    <w:p w14:paraId="3FBB6568" w14:textId="558C8FF2" w:rsidR="00C846A0" w:rsidRPr="00CB298B" w:rsidRDefault="00C846A0" w:rsidP="00105CA7">
      <w:pPr>
        <w:pStyle w:val="OREpunktor"/>
        <w:rPr>
          <w:color w:val="auto"/>
        </w:rPr>
      </w:pPr>
      <w:r w:rsidRPr="00CB298B">
        <w:rPr>
          <w:color w:val="auto"/>
        </w:rPr>
        <w:t>metody eksponujące: film</w:t>
      </w:r>
      <w:r w:rsidR="001C3FC5" w:rsidRPr="00CB298B">
        <w:rPr>
          <w:color w:val="auto"/>
        </w:rPr>
        <w:t>;</w:t>
      </w:r>
    </w:p>
    <w:p w14:paraId="0C7B2A9B" w14:textId="77777777" w:rsidR="001C3FC5" w:rsidRPr="00CB298B" w:rsidRDefault="00C846A0" w:rsidP="00105CA7">
      <w:pPr>
        <w:pStyle w:val="OREpunktor"/>
        <w:rPr>
          <w:color w:val="auto"/>
        </w:rPr>
      </w:pPr>
      <w:r w:rsidRPr="00CB298B">
        <w:rPr>
          <w:color w:val="auto"/>
        </w:rPr>
        <w:t>metody problemowe: dyskusja</w:t>
      </w:r>
      <w:r w:rsidR="001C3FC5" w:rsidRPr="00CB298B">
        <w:rPr>
          <w:color w:val="auto"/>
        </w:rPr>
        <w:t>;</w:t>
      </w:r>
    </w:p>
    <w:p w14:paraId="0B2053F7" w14:textId="6905F0A9" w:rsidR="00C846A0" w:rsidRPr="00CB298B" w:rsidRDefault="000C7821" w:rsidP="00105CA7">
      <w:pPr>
        <w:pStyle w:val="OREpunktor"/>
        <w:rPr>
          <w:color w:val="auto"/>
        </w:rPr>
      </w:pPr>
      <w:r w:rsidRPr="00CB298B">
        <w:rPr>
          <w:color w:val="auto"/>
        </w:rPr>
        <w:t xml:space="preserve">metody warsztatowe: </w:t>
      </w:r>
      <w:r w:rsidR="00C846A0" w:rsidRPr="00CB298B">
        <w:rPr>
          <w:color w:val="auto"/>
        </w:rPr>
        <w:t>poker kryterialny, kosz i walizka</w:t>
      </w:r>
      <w:r w:rsidR="001C3FC5" w:rsidRPr="00CB298B">
        <w:rPr>
          <w:color w:val="auto"/>
        </w:rPr>
        <w:t>;</w:t>
      </w:r>
    </w:p>
    <w:p w14:paraId="0D71DDD0" w14:textId="06966D54" w:rsidR="00C846A0" w:rsidRPr="00CB298B" w:rsidRDefault="00C846A0" w:rsidP="00105CA7">
      <w:pPr>
        <w:pStyle w:val="OREpunktor"/>
        <w:rPr>
          <w:color w:val="auto"/>
        </w:rPr>
      </w:pPr>
      <w:r w:rsidRPr="00CB298B">
        <w:rPr>
          <w:color w:val="auto"/>
        </w:rPr>
        <w:t>metody praktyczne: metoda przewodniego tekstu</w:t>
      </w:r>
      <w:r w:rsidR="001C3FC5" w:rsidRPr="00CB298B">
        <w:rPr>
          <w:color w:val="auto"/>
        </w:rPr>
        <w:t>.</w:t>
      </w:r>
    </w:p>
    <w:p w14:paraId="7208BD63" w14:textId="77777777" w:rsidR="007B3183" w:rsidRPr="00CB298B" w:rsidRDefault="007B3183" w:rsidP="006405BA">
      <w:pPr>
        <w:pStyle w:val="OREnormalny"/>
        <w:rPr>
          <w:color w:val="auto"/>
        </w:rPr>
      </w:pPr>
      <w:r w:rsidRPr="00CB298B">
        <w:rPr>
          <w:b/>
          <w:color w:val="auto"/>
        </w:rPr>
        <w:t xml:space="preserve">Czas zajęć: </w:t>
      </w:r>
      <w:r w:rsidRPr="00CB298B">
        <w:rPr>
          <w:color w:val="auto"/>
        </w:rPr>
        <w:t>4 godziny dydaktyczne</w:t>
      </w:r>
    </w:p>
    <w:p w14:paraId="13E092AB" w14:textId="23EE6DDF" w:rsidR="007B3183" w:rsidRPr="00CB298B" w:rsidRDefault="007B3183" w:rsidP="006405BA">
      <w:pPr>
        <w:pStyle w:val="OREnormalny"/>
        <w:rPr>
          <w:b/>
          <w:color w:val="auto"/>
        </w:rPr>
      </w:pPr>
      <w:r w:rsidRPr="00CB298B">
        <w:rPr>
          <w:b/>
          <w:color w:val="auto"/>
        </w:rPr>
        <w:t>Wykaz materiałów pomocniczych</w:t>
      </w:r>
      <w:r w:rsidR="008E7C42" w:rsidRPr="00CB298B">
        <w:rPr>
          <w:b/>
          <w:color w:val="auto"/>
        </w:rPr>
        <w:t>:</w:t>
      </w:r>
    </w:p>
    <w:p w14:paraId="17779254" w14:textId="291A839B" w:rsidR="00087B8D" w:rsidRPr="00CB298B" w:rsidRDefault="00087B8D" w:rsidP="00594F9F">
      <w:pPr>
        <w:pStyle w:val="ORE123"/>
        <w:numPr>
          <w:ilvl w:val="0"/>
          <w:numId w:val="248"/>
        </w:numPr>
        <w:rPr>
          <w:color w:val="auto"/>
        </w:rPr>
      </w:pPr>
      <w:r w:rsidRPr="00CB298B">
        <w:rPr>
          <w:color w:val="auto"/>
        </w:rPr>
        <w:t>Materiały dla uczestników:</w:t>
      </w:r>
    </w:p>
    <w:p w14:paraId="75B07549" w14:textId="56058565" w:rsidR="00BD1D32" w:rsidRPr="00CB298B" w:rsidRDefault="00BD1D32" w:rsidP="00D91F8F">
      <w:pPr>
        <w:pStyle w:val="OREpunktor"/>
        <w:rPr>
          <w:color w:val="auto"/>
        </w:rPr>
      </w:pPr>
      <w:r w:rsidRPr="00CB298B">
        <w:rPr>
          <w:color w:val="auto"/>
        </w:rPr>
        <w:t>materiał</w:t>
      </w:r>
      <w:r w:rsidR="001C3FC5" w:rsidRPr="00CB298B">
        <w:rPr>
          <w:color w:val="auto"/>
        </w:rPr>
        <w:t>y</w:t>
      </w:r>
      <w:r w:rsidRPr="00CB298B">
        <w:rPr>
          <w:color w:val="auto"/>
        </w:rPr>
        <w:t xml:space="preserve"> z wynikami </w:t>
      </w:r>
      <w:r w:rsidR="001C3FC5" w:rsidRPr="00CB298B">
        <w:rPr>
          <w:color w:val="auto"/>
        </w:rPr>
        <w:t xml:space="preserve">wstępnej </w:t>
      </w:r>
      <w:r w:rsidRPr="00CB298B">
        <w:rPr>
          <w:color w:val="auto"/>
        </w:rPr>
        <w:t xml:space="preserve">diagnozy </w:t>
      </w:r>
      <w:r w:rsidR="00125AA0" w:rsidRPr="00CB298B">
        <w:rPr>
          <w:color w:val="auto"/>
        </w:rPr>
        <w:t>potrzeb przedszkola</w:t>
      </w:r>
      <w:r w:rsidRPr="00CB298B">
        <w:rPr>
          <w:color w:val="auto"/>
        </w:rPr>
        <w:t xml:space="preserve"> (analiza dostępnych dokumentów i strony internetowej przedszkola, wywiad z dyrektorem, wywiad z</w:t>
      </w:r>
      <w:r w:rsidR="00D91F8F" w:rsidRPr="00CB298B">
        <w:rPr>
          <w:color w:val="auto"/>
        </w:rPr>
        <w:t> </w:t>
      </w:r>
      <w:r w:rsidRPr="00CB298B">
        <w:rPr>
          <w:color w:val="auto"/>
        </w:rPr>
        <w:t>nauczycielami, ogląd placówki)</w:t>
      </w:r>
      <w:r w:rsidR="00D91F8F" w:rsidRPr="00CB298B">
        <w:rPr>
          <w:color w:val="auto"/>
        </w:rPr>
        <w:t xml:space="preserve"> – opracowane przez osobę koordynującą wsp</w:t>
      </w:r>
      <w:r w:rsidR="00D91F8F" w:rsidRPr="00CB298B">
        <w:rPr>
          <w:color w:val="auto"/>
        </w:rPr>
        <w:t>o</w:t>
      </w:r>
      <w:r w:rsidR="00D91F8F" w:rsidRPr="00CB298B">
        <w:rPr>
          <w:color w:val="auto"/>
        </w:rPr>
        <w:t>maganie</w:t>
      </w:r>
      <w:r w:rsidR="001C3FC5" w:rsidRPr="00CB298B">
        <w:rPr>
          <w:color w:val="auto"/>
        </w:rPr>
        <w:t>;</w:t>
      </w:r>
    </w:p>
    <w:p w14:paraId="16F982F1" w14:textId="627DC8F2" w:rsidR="00FA609D" w:rsidRPr="00CB298B" w:rsidRDefault="001C3FC5" w:rsidP="006405BA">
      <w:pPr>
        <w:pStyle w:val="OREpunktor"/>
        <w:rPr>
          <w:color w:val="auto"/>
        </w:rPr>
      </w:pPr>
      <w:r w:rsidRPr="00CB298B">
        <w:rPr>
          <w:color w:val="auto"/>
        </w:rPr>
        <w:t xml:space="preserve">załącznik </w:t>
      </w:r>
      <w:r w:rsidR="00FA609D" w:rsidRPr="00CB298B">
        <w:rPr>
          <w:color w:val="auto"/>
        </w:rPr>
        <w:t>1</w:t>
      </w:r>
      <w:r w:rsidRPr="00CB298B">
        <w:rPr>
          <w:color w:val="auto"/>
        </w:rPr>
        <w:t>:</w:t>
      </w:r>
      <w:r w:rsidR="00FA609D" w:rsidRPr="00CB298B">
        <w:rPr>
          <w:color w:val="auto"/>
        </w:rPr>
        <w:t xml:space="preserve"> Kompetencje kluczowe w naszym przedszkolu – sukcesy i wyzwania. Instrukcja pracy metodą pokera kryterialnego</w:t>
      </w:r>
      <w:r w:rsidRPr="00CB298B">
        <w:rPr>
          <w:color w:val="auto"/>
        </w:rPr>
        <w:t>;</w:t>
      </w:r>
    </w:p>
    <w:p w14:paraId="554ACE26" w14:textId="0E92DA23" w:rsidR="00FA609D" w:rsidRPr="00CB298B" w:rsidRDefault="001C3FC5" w:rsidP="006405BA">
      <w:pPr>
        <w:pStyle w:val="OREpunktor"/>
        <w:rPr>
          <w:color w:val="auto"/>
        </w:rPr>
      </w:pPr>
      <w:r w:rsidRPr="00CB298B">
        <w:rPr>
          <w:color w:val="auto"/>
        </w:rPr>
        <w:t xml:space="preserve">karty </w:t>
      </w:r>
      <w:r w:rsidR="00FA609D" w:rsidRPr="00CB298B">
        <w:rPr>
          <w:color w:val="auto"/>
        </w:rPr>
        <w:t>z opisem kompetencji kluczowych (adekwatnym do specyfiki wychowania przedszkolnego) – do gry w pokera kryterialnego</w:t>
      </w:r>
      <w:r w:rsidRPr="00CB298B">
        <w:rPr>
          <w:color w:val="auto"/>
        </w:rPr>
        <w:t>;</w:t>
      </w:r>
    </w:p>
    <w:p w14:paraId="02ED8382" w14:textId="1DE0D0AC" w:rsidR="00FA609D" w:rsidRPr="00CB298B" w:rsidRDefault="001C3FC5" w:rsidP="006405BA">
      <w:pPr>
        <w:pStyle w:val="OREpunktor"/>
        <w:rPr>
          <w:color w:val="auto"/>
        </w:rPr>
      </w:pPr>
      <w:r w:rsidRPr="00CB298B">
        <w:rPr>
          <w:color w:val="auto"/>
        </w:rPr>
        <w:t xml:space="preserve">załącznik </w:t>
      </w:r>
      <w:r w:rsidR="00FA609D" w:rsidRPr="00CB298B">
        <w:rPr>
          <w:color w:val="auto"/>
        </w:rPr>
        <w:t>2. Ja jako nauczyciel kształtujący kompetencje kluczowe moich pod</w:t>
      </w:r>
      <w:r w:rsidR="00FA609D" w:rsidRPr="00CB298B">
        <w:rPr>
          <w:color w:val="auto"/>
        </w:rPr>
        <w:t>o</w:t>
      </w:r>
      <w:r w:rsidR="00FA609D" w:rsidRPr="00CB298B">
        <w:rPr>
          <w:color w:val="auto"/>
        </w:rPr>
        <w:t>piecznych – karta pracy</w:t>
      </w:r>
      <w:r w:rsidRPr="00CB298B">
        <w:rPr>
          <w:color w:val="auto"/>
        </w:rPr>
        <w:t>.</w:t>
      </w:r>
    </w:p>
    <w:p w14:paraId="7937A30D" w14:textId="59E102D5" w:rsidR="007B3183" w:rsidRPr="00CB298B" w:rsidRDefault="007B3183" w:rsidP="00594F9F">
      <w:pPr>
        <w:pStyle w:val="ORE123"/>
        <w:rPr>
          <w:color w:val="auto"/>
        </w:rPr>
      </w:pPr>
      <w:r w:rsidRPr="00CB298B">
        <w:rPr>
          <w:color w:val="auto"/>
        </w:rPr>
        <w:t>Materiały biurowe</w:t>
      </w:r>
      <w:r w:rsidR="008C2B00" w:rsidRPr="00CB298B">
        <w:rPr>
          <w:color w:val="auto"/>
        </w:rPr>
        <w:t>:</w:t>
      </w:r>
    </w:p>
    <w:p w14:paraId="2E77B52B" w14:textId="7BD4E489" w:rsidR="00EA0E0F" w:rsidRPr="00CB298B" w:rsidRDefault="00EA0E0F" w:rsidP="00594F9F">
      <w:pPr>
        <w:pStyle w:val="OREpunktor"/>
        <w:rPr>
          <w:color w:val="auto"/>
        </w:rPr>
      </w:pPr>
      <w:r w:rsidRPr="00CB298B">
        <w:rPr>
          <w:color w:val="auto"/>
        </w:rPr>
        <w:t>papier plakatowy</w:t>
      </w:r>
      <w:r w:rsidR="001C3FC5" w:rsidRPr="00CB298B">
        <w:rPr>
          <w:color w:val="auto"/>
        </w:rPr>
        <w:t>;</w:t>
      </w:r>
    </w:p>
    <w:p w14:paraId="093DC9C4" w14:textId="315059F3" w:rsidR="00EA0E0F" w:rsidRPr="00CB298B" w:rsidRDefault="00EA0E0F" w:rsidP="00594F9F">
      <w:pPr>
        <w:pStyle w:val="OREpunktor"/>
        <w:rPr>
          <w:color w:val="auto"/>
        </w:rPr>
      </w:pPr>
      <w:r w:rsidRPr="00CB298B">
        <w:rPr>
          <w:color w:val="auto"/>
        </w:rPr>
        <w:t>markery</w:t>
      </w:r>
      <w:r w:rsidR="001C3FC5" w:rsidRPr="00CB298B">
        <w:rPr>
          <w:color w:val="auto"/>
        </w:rPr>
        <w:t>;</w:t>
      </w:r>
    </w:p>
    <w:p w14:paraId="184A94B1" w14:textId="54B21785" w:rsidR="00872962" w:rsidRPr="00CB298B" w:rsidRDefault="00872962" w:rsidP="00594F9F">
      <w:pPr>
        <w:pStyle w:val="OREpunktor"/>
        <w:rPr>
          <w:color w:val="auto"/>
        </w:rPr>
      </w:pPr>
      <w:r w:rsidRPr="00CB298B">
        <w:rPr>
          <w:color w:val="auto"/>
        </w:rPr>
        <w:t>kartki (mogą być w ośmiu kolorach)</w:t>
      </w:r>
      <w:r w:rsidR="001C3FC5" w:rsidRPr="00CB298B">
        <w:rPr>
          <w:color w:val="auto"/>
        </w:rPr>
        <w:t>;</w:t>
      </w:r>
    </w:p>
    <w:p w14:paraId="30C7FB5F" w14:textId="35C819FD" w:rsidR="00872962" w:rsidRPr="00CB298B" w:rsidRDefault="00872962" w:rsidP="00594F9F">
      <w:pPr>
        <w:pStyle w:val="OREpunktor"/>
        <w:rPr>
          <w:color w:val="auto"/>
        </w:rPr>
      </w:pPr>
      <w:r w:rsidRPr="00CB298B">
        <w:rPr>
          <w:color w:val="auto"/>
        </w:rPr>
        <w:lastRenderedPageBreak/>
        <w:t>kartki samoprzylepne</w:t>
      </w:r>
      <w:r w:rsidR="001C3FC5" w:rsidRPr="00CB298B">
        <w:rPr>
          <w:color w:val="auto"/>
        </w:rPr>
        <w:t>;</w:t>
      </w:r>
      <w:r w:rsidRPr="00CB298B">
        <w:rPr>
          <w:color w:val="auto"/>
        </w:rPr>
        <w:t xml:space="preserve"> </w:t>
      </w:r>
    </w:p>
    <w:p w14:paraId="6435A744" w14:textId="5899DD05" w:rsidR="008C2B00" w:rsidRPr="00CB298B" w:rsidRDefault="00BD1D32" w:rsidP="00594F9F">
      <w:pPr>
        <w:pStyle w:val="OREpunktor"/>
        <w:rPr>
          <w:color w:val="auto"/>
        </w:rPr>
      </w:pPr>
      <w:r w:rsidRPr="00CB298B">
        <w:rPr>
          <w:color w:val="auto"/>
        </w:rPr>
        <w:t>klej</w:t>
      </w:r>
      <w:r w:rsidR="001C3FC5" w:rsidRPr="00CB298B">
        <w:rPr>
          <w:color w:val="auto"/>
        </w:rPr>
        <w:t>.</w:t>
      </w:r>
    </w:p>
    <w:p w14:paraId="15154AA7" w14:textId="7B4BDB3B" w:rsidR="007B3183" w:rsidRPr="00CB298B" w:rsidRDefault="008E7C42" w:rsidP="00693BAF">
      <w:pPr>
        <w:spacing w:before="120" w:after="120" w:line="360" w:lineRule="auto"/>
        <w:rPr>
          <w:rFonts w:ascii="Arial" w:hAnsi="Arial" w:cs="Arial"/>
          <w:b/>
          <w:sz w:val="24"/>
          <w:szCs w:val="24"/>
        </w:rPr>
      </w:pPr>
      <w:r w:rsidRPr="00CB298B">
        <w:rPr>
          <w:rFonts w:ascii="Arial" w:hAnsi="Arial" w:cs="Arial"/>
          <w:b/>
          <w:sz w:val="24"/>
          <w:szCs w:val="24"/>
        </w:rPr>
        <w:t>Zasoby</w:t>
      </w:r>
      <w:r w:rsidR="00594F9F" w:rsidRPr="00CB298B">
        <w:rPr>
          <w:rFonts w:ascii="Arial" w:hAnsi="Arial" w:cs="Arial"/>
          <w:b/>
          <w:sz w:val="24"/>
          <w:szCs w:val="24"/>
        </w:rPr>
        <w:t xml:space="preserve"> edukacyjne</w:t>
      </w:r>
      <w:r w:rsidRPr="00CB298B">
        <w:rPr>
          <w:rFonts w:ascii="Arial" w:hAnsi="Arial" w:cs="Arial"/>
          <w:b/>
          <w:sz w:val="24"/>
          <w:szCs w:val="24"/>
        </w:rPr>
        <w:t>:</w:t>
      </w:r>
    </w:p>
    <w:p w14:paraId="4B81D420" w14:textId="471C9934" w:rsidR="004A57EC" w:rsidRPr="00CB298B" w:rsidRDefault="004A57EC" w:rsidP="00594F9F">
      <w:pPr>
        <w:pStyle w:val="OREpunktor"/>
        <w:rPr>
          <w:color w:val="auto"/>
        </w:rPr>
      </w:pPr>
      <w:r w:rsidRPr="00CB298B">
        <w:rPr>
          <w:color w:val="auto"/>
        </w:rPr>
        <w:t xml:space="preserve">Film: </w:t>
      </w:r>
      <w:r w:rsidR="00264687" w:rsidRPr="00CB298B">
        <w:rPr>
          <w:color w:val="auto"/>
        </w:rPr>
        <w:t xml:space="preserve">Anna Wrona (współpraca: M. Głębocka, B. Grzegorczyk), </w:t>
      </w:r>
      <w:hyperlink r:id="rId70" w:history="1">
        <w:r w:rsidRPr="00CB298B">
          <w:rPr>
            <w:rStyle w:val="Hipercze"/>
            <w:i/>
            <w:color w:val="auto"/>
          </w:rPr>
          <w:t>Przedszkolaki o </w:t>
        </w:r>
        <w:r w:rsidR="00264687" w:rsidRPr="00CB298B">
          <w:rPr>
            <w:rStyle w:val="Hipercze"/>
            <w:i/>
            <w:color w:val="auto"/>
          </w:rPr>
          <w:t>kompetencjach</w:t>
        </w:r>
      </w:hyperlink>
      <w:r w:rsidR="00264687" w:rsidRPr="00CB298B">
        <w:rPr>
          <w:color w:val="auto"/>
        </w:rPr>
        <w:t>, Świętokrzyskie Centrum Doskonalenia Nauczycieli, Kielce 2010 [online</w:t>
      </w:r>
      <w:r w:rsidRPr="00CB298B">
        <w:rPr>
          <w:color w:val="auto"/>
        </w:rPr>
        <w:t>, dostęp dn.</w:t>
      </w:r>
      <w:r w:rsidR="00264687" w:rsidRPr="00CB298B">
        <w:rPr>
          <w:color w:val="auto"/>
        </w:rPr>
        <w:t xml:space="preserve"> 13.04.2017]. </w:t>
      </w:r>
    </w:p>
    <w:p w14:paraId="629A0152" w14:textId="1882B635" w:rsidR="00E20394" w:rsidRPr="00CB298B" w:rsidRDefault="004A57EC" w:rsidP="00451CCF">
      <w:pPr>
        <w:pStyle w:val="OREpunktor"/>
        <w:rPr>
          <w:color w:val="auto"/>
        </w:rPr>
      </w:pPr>
      <w:r w:rsidRPr="00CB298B">
        <w:rPr>
          <w:color w:val="auto"/>
        </w:rPr>
        <w:t>Z</w:t>
      </w:r>
      <w:r w:rsidR="00E20394" w:rsidRPr="00CB298B">
        <w:rPr>
          <w:color w:val="auto"/>
        </w:rPr>
        <w:t>aleceni</w:t>
      </w:r>
      <w:r w:rsidR="00856327" w:rsidRPr="00CB298B">
        <w:rPr>
          <w:color w:val="auto"/>
        </w:rPr>
        <w:t>e</w:t>
      </w:r>
      <w:r w:rsidR="00E20394" w:rsidRPr="00CB298B">
        <w:rPr>
          <w:color w:val="auto"/>
        </w:rPr>
        <w:t xml:space="preserve"> Parlamentu Europejskiego i Rady nr</w:t>
      </w:r>
      <w:r w:rsidR="009B1445" w:rsidRPr="00CB298B">
        <w:rPr>
          <w:color w:val="auto"/>
        </w:rPr>
        <w:t xml:space="preserve"> </w:t>
      </w:r>
      <w:r w:rsidR="00E20394" w:rsidRPr="00CB298B">
        <w:rPr>
          <w:color w:val="auto"/>
        </w:rPr>
        <w:t xml:space="preserve">2006/962/WE z </w:t>
      </w:r>
      <w:r w:rsidRPr="00CB298B">
        <w:rPr>
          <w:color w:val="auto"/>
        </w:rPr>
        <w:t xml:space="preserve">dn. </w:t>
      </w:r>
      <w:r w:rsidR="00E20394" w:rsidRPr="00CB298B">
        <w:rPr>
          <w:color w:val="auto"/>
        </w:rPr>
        <w:t>18 grudnia 2006 r. w sprawie kompetencji kluczowych w procesie uczenia się przez całe ż</w:t>
      </w:r>
      <w:r w:rsidR="00E20394" w:rsidRPr="00CB298B">
        <w:rPr>
          <w:color w:val="auto"/>
        </w:rPr>
        <w:t>y</w:t>
      </w:r>
      <w:r w:rsidR="00E20394" w:rsidRPr="00CB298B">
        <w:rPr>
          <w:color w:val="auto"/>
        </w:rPr>
        <w:t>cie</w:t>
      </w:r>
      <w:r w:rsidRPr="00CB298B">
        <w:rPr>
          <w:color w:val="auto"/>
        </w:rPr>
        <w:t>:</w:t>
      </w:r>
      <w:r w:rsidR="00E20394" w:rsidRPr="00CB298B">
        <w:rPr>
          <w:color w:val="auto"/>
        </w:rPr>
        <w:t xml:space="preserve"> </w:t>
      </w:r>
      <w:hyperlink r:id="rId71" w:history="1">
        <w:r w:rsidR="00E20394" w:rsidRPr="00CB298B">
          <w:rPr>
            <w:rStyle w:val="Hipercze"/>
            <w:i/>
            <w:color w:val="auto"/>
          </w:rPr>
          <w:t>Kompetencje kluczowe w uczeniu się przez całe życie. Europejskie Ramy O</w:t>
        </w:r>
        <w:r w:rsidR="00E20394" w:rsidRPr="00CB298B">
          <w:rPr>
            <w:rStyle w:val="Hipercze"/>
            <w:i/>
            <w:color w:val="auto"/>
          </w:rPr>
          <w:t>d</w:t>
        </w:r>
        <w:r w:rsidR="00E20394" w:rsidRPr="00CB298B">
          <w:rPr>
            <w:rStyle w:val="Hipercze"/>
            <w:i/>
            <w:color w:val="auto"/>
          </w:rPr>
          <w:t>niesienia</w:t>
        </w:r>
      </w:hyperlink>
      <w:r w:rsidR="00E20394" w:rsidRPr="00CB298B">
        <w:rPr>
          <w:color w:val="auto"/>
        </w:rPr>
        <w:t xml:space="preserve">, Urząd Oficjalnych Publikacji Wspólnot Europejskich, </w:t>
      </w:r>
      <w:r w:rsidRPr="00CB298B">
        <w:rPr>
          <w:color w:val="auto"/>
        </w:rPr>
        <w:t xml:space="preserve">Luksemburg </w:t>
      </w:r>
      <w:r w:rsidR="00E20394" w:rsidRPr="00CB298B">
        <w:rPr>
          <w:color w:val="auto"/>
        </w:rPr>
        <w:t>2007</w:t>
      </w:r>
      <w:r w:rsidR="00451CCF" w:rsidRPr="00CB298B">
        <w:rPr>
          <w:color w:val="auto"/>
        </w:rPr>
        <w:t xml:space="preserve"> [online, dostęp dn. 13.04.2017].</w:t>
      </w:r>
      <w:r w:rsidRPr="00CB298B">
        <w:rPr>
          <w:color w:val="auto"/>
        </w:rPr>
        <w:t>.</w:t>
      </w:r>
    </w:p>
    <w:p w14:paraId="30B4CE5B" w14:textId="3CD1F064" w:rsidR="00BD1D32" w:rsidRPr="00CB298B" w:rsidRDefault="00BD1D32" w:rsidP="00451CCF">
      <w:pPr>
        <w:pStyle w:val="OREpunktor"/>
        <w:rPr>
          <w:color w:val="auto"/>
        </w:rPr>
      </w:pPr>
      <w:proofErr w:type="spellStart"/>
      <w:r w:rsidRPr="00CB298B">
        <w:rPr>
          <w:color w:val="auto"/>
        </w:rPr>
        <w:t>Sarad-Deć</w:t>
      </w:r>
      <w:proofErr w:type="spellEnd"/>
      <w:r w:rsidRPr="00CB298B">
        <w:rPr>
          <w:color w:val="auto"/>
        </w:rPr>
        <w:t xml:space="preserve"> K., </w:t>
      </w:r>
      <w:hyperlink r:id="rId72" w:history="1">
        <w:r w:rsidRPr="00CB298B">
          <w:rPr>
            <w:rStyle w:val="Hipercze"/>
            <w:i/>
            <w:color w:val="auto"/>
          </w:rPr>
          <w:t>Ramowy program szkolenia w zakresie wspomagania przedszkoli w rozwijaniu kompetencji kluczowych dzieci (przedszkole)</w:t>
        </w:r>
        <w:r w:rsidR="004A57EC" w:rsidRPr="00CB298B">
          <w:rPr>
            <w:rStyle w:val="Hipercze"/>
            <w:color w:val="auto"/>
          </w:rPr>
          <w:t>,</w:t>
        </w:r>
        <w:r w:rsidR="004A57EC" w:rsidRPr="00CB298B" w:rsidDel="004A57EC">
          <w:rPr>
            <w:rStyle w:val="Hipercze"/>
            <w:color w:val="auto"/>
          </w:rPr>
          <w:t xml:space="preserve"> </w:t>
        </w:r>
      </w:hyperlink>
      <w:r w:rsidR="004A57EC" w:rsidRPr="00CB298B">
        <w:rPr>
          <w:color w:val="auto"/>
        </w:rPr>
        <w:t>Ośrodek Rozwoju Ed</w:t>
      </w:r>
      <w:r w:rsidR="004A57EC" w:rsidRPr="00CB298B">
        <w:rPr>
          <w:color w:val="auto"/>
        </w:rPr>
        <w:t>u</w:t>
      </w:r>
      <w:r w:rsidR="004A57EC" w:rsidRPr="00CB298B">
        <w:rPr>
          <w:color w:val="auto"/>
        </w:rPr>
        <w:t>kacji, Warszawa 2016</w:t>
      </w:r>
      <w:r w:rsidR="00451CCF" w:rsidRPr="00CB298B">
        <w:rPr>
          <w:color w:val="auto"/>
        </w:rPr>
        <w:t xml:space="preserve"> [online, dostęp dn. 13.04.2017].</w:t>
      </w:r>
    </w:p>
    <w:p w14:paraId="59D4FB8D" w14:textId="0259A21A" w:rsidR="00087B8D" w:rsidRPr="00CB298B" w:rsidRDefault="009F0A54" w:rsidP="008E7C42">
      <w:pPr>
        <w:pStyle w:val="OREnormalny"/>
        <w:rPr>
          <w:b/>
          <w:color w:val="auto"/>
        </w:rPr>
      </w:pPr>
      <w:r w:rsidRPr="00CB298B">
        <w:rPr>
          <w:b/>
          <w:color w:val="auto"/>
        </w:rPr>
        <w:t>P</w:t>
      </w:r>
      <w:r w:rsidR="00087B8D" w:rsidRPr="00CB298B">
        <w:rPr>
          <w:b/>
          <w:color w:val="auto"/>
        </w:rPr>
        <w:t>omoce i środki dydaktyczne:</w:t>
      </w:r>
    </w:p>
    <w:p w14:paraId="2D84771B" w14:textId="1CA6E2D4" w:rsidR="00EA0E0F" w:rsidRPr="00CB298B" w:rsidRDefault="00EA0E0F" w:rsidP="008E7C42">
      <w:pPr>
        <w:pStyle w:val="OREpunktor"/>
        <w:rPr>
          <w:color w:val="auto"/>
        </w:rPr>
      </w:pPr>
      <w:r w:rsidRPr="00CB298B">
        <w:rPr>
          <w:color w:val="auto"/>
        </w:rPr>
        <w:t>plakat z zapisanymi celami spotkania</w:t>
      </w:r>
      <w:r w:rsidR="00451CCF" w:rsidRPr="00CB298B">
        <w:rPr>
          <w:color w:val="auto"/>
        </w:rPr>
        <w:t>;</w:t>
      </w:r>
    </w:p>
    <w:p w14:paraId="7429CAED" w14:textId="4958A3BA" w:rsidR="00EE7F21" w:rsidRPr="00CB298B" w:rsidRDefault="00EE7F21" w:rsidP="008E7C42">
      <w:pPr>
        <w:pStyle w:val="OREpunktor"/>
        <w:rPr>
          <w:color w:val="auto"/>
        </w:rPr>
      </w:pPr>
      <w:r w:rsidRPr="00CB298B">
        <w:rPr>
          <w:color w:val="auto"/>
        </w:rPr>
        <w:t>plakat z zapisanymi etapami procesu wspomagania</w:t>
      </w:r>
      <w:r w:rsidR="00451CCF" w:rsidRPr="00CB298B">
        <w:rPr>
          <w:color w:val="auto"/>
        </w:rPr>
        <w:t>;</w:t>
      </w:r>
    </w:p>
    <w:p w14:paraId="3BF23D92" w14:textId="5CFFF0A9" w:rsidR="005346A7" w:rsidRPr="00CB298B" w:rsidRDefault="005346A7" w:rsidP="008E7C42">
      <w:pPr>
        <w:pStyle w:val="OREpunktor"/>
        <w:rPr>
          <w:color w:val="auto"/>
        </w:rPr>
      </w:pPr>
      <w:r w:rsidRPr="00CB298B">
        <w:rPr>
          <w:color w:val="auto"/>
        </w:rPr>
        <w:t>plakat z zapisanym schematem notatki</w:t>
      </w:r>
      <w:r w:rsidR="00451CCF" w:rsidRPr="00CB298B">
        <w:rPr>
          <w:color w:val="auto"/>
        </w:rPr>
        <w:t>;</w:t>
      </w:r>
    </w:p>
    <w:p w14:paraId="3DD1791A" w14:textId="25CBBAA8" w:rsidR="00AF4F64" w:rsidRPr="00CB298B" w:rsidRDefault="00AF4F64" w:rsidP="008E7C42">
      <w:pPr>
        <w:pStyle w:val="OREpunktor"/>
        <w:rPr>
          <w:color w:val="auto"/>
        </w:rPr>
      </w:pPr>
      <w:r w:rsidRPr="00CB298B">
        <w:rPr>
          <w:color w:val="auto"/>
        </w:rPr>
        <w:t xml:space="preserve">plakaty do przeprowadzenia ewaluacji </w:t>
      </w:r>
      <w:r w:rsidR="00455295" w:rsidRPr="00CB298B">
        <w:rPr>
          <w:color w:val="auto"/>
        </w:rPr>
        <w:t xml:space="preserve">spotkania </w:t>
      </w:r>
      <w:r w:rsidRPr="00CB298B">
        <w:rPr>
          <w:color w:val="auto"/>
        </w:rPr>
        <w:t>(„kosz i walizka”)</w:t>
      </w:r>
      <w:r w:rsidR="00451CCF" w:rsidRPr="00CB298B">
        <w:rPr>
          <w:color w:val="auto"/>
        </w:rPr>
        <w:t>;</w:t>
      </w:r>
    </w:p>
    <w:p w14:paraId="3F32FBD6" w14:textId="77D6186E" w:rsidR="005346A7" w:rsidRPr="00CB298B" w:rsidRDefault="00BD1D32" w:rsidP="008E7C42">
      <w:pPr>
        <w:pStyle w:val="OREpunktor"/>
        <w:rPr>
          <w:color w:val="auto"/>
        </w:rPr>
      </w:pPr>
      <w:r w:rsidRPr="00CB298B">
        <w:rPr>
          <w:color w:val="auto"/>
        </w:rPr>
        <w:t>kartki</w:t>
      </w:r>
      <w:r w:rsidR="005346A7" w:rsidRPr="00CB298B">
        <w:rPr>
          <w:color w:val="auto"/>
        </w:rPr>
        <w:t xml:space="preserve"> z zapisanymi zdaniami</w:t>
      </w:r>
      <w:r w:rsidR="00451CCF" w:rsidRPr="00CB298B">
        <w:rPr>
          <w:color w:val="auto"/>
        </w:rPr>
        <w:t>:</w:t>
      </w:r>
      <w:r w:rsidR="005346A7" w:rsidRPr="00CB298B">
        <w:rPr>
          <w:color w:val="auto"/>
        </w:rPr>
        <w:t xml:space="preserve"> „W przyszłości chcę zostać…” – do losowania</w:t>
      </w:r>
      <w:r w:rsidR="00451CCF" w:rsidRPr="00CB298B">
        <w:rPr>
          <w:color w:val="auto"/>
        </w:rPr>
        <w:t>;</w:t>
      </w:r>
    </w:p>
    <w:p w14:paraId="277BB9DF" w14:textId="6B743822" w:rsidR="009C6C51" w:rsidRPr="00CB298B" w:rsidRDefault="009C6C51" w:rsidP="008E7C42">
      <w:pPr>
        <w:pStyle w:val="OREpunktor"/>
        <w:rPr>
          <w:color w:val="auto"/>
        </w:rPr>
      </w:pPr>
      <w:r w:rsidRPr="00CB298B">
        <w:rPr>
          <w:color w:val="auto"/>
        </w:rPr>
        <w:t>koperta lub pudełko z napisem „Poczta”</w:t>
      </w:r>
      <w:r w:rsidR="00451CCF" w:rsidRPr="00CB298B">
        <w:rPr>
          <w:color w:val="auto"/>
        </w:rPr>
        <w:t>;</w:t>
      </w:r>
    </w:p>
    <w:p w14:paraId="4F7EA4B6" w14:textId="649A5A13" w:rsidR="009F0A54" w:rsidRPr="00CB298B" w:rsidRDefault="009F0A54" w:rsidP="008E7C42">
      <w:pPr>
        <w:pStyle w:val="OREpunktor"/>
        <w:rPr>
          <w:color w:val="auto"/>
        </w:rPr>
      </w:pPr>
      <w:r w:rsidRPr="00CB298B">
        <w:rPr>
          <w:color w:val="auto"/>
        </w:rPr>
        <w:t>rzutnik, komputer/laptop, głośniki</w:t>
      </w:r>
      <w:r w:rsidR="00451CCF" w:rsidRPr="00CB298B">
        <w:rPr>
          <w:color w:val="auto"/>
        </w:rPr>
        <w:t>;</w:t>
      </w:r>
    </w:p>
    <w:p w14:paraId="789E48EF" w14:textId="2F8B6D04" w:rsidR="009F0A54" w:rsidRPr="00CB298B" w:rsidRDefault="00BD1D32" w:rsidP="008E7C42">
      <w:pPr>
        <w:pStyle w:val="OREpunktor"/>
        <w:rPr>
          <w:color w:val="auto"/>
        </w:rPr>
      </w:pPr>
      <w:r w:rsidRPr="00CB298B">
        <w:rPr>
          <w:color w:val="auto"/>
        </w:rPr>
        <w:t>prezentacja multimedialna</w:t>
      </w:r>
      <w:r w:rsidR="00451CCF" w:rsidRPr="00CB298B">
        <w:rPr>
          <w:color w:val="auto"/>
        </w:rPr>
        <w:t>:</w:t>
      </w:r>
      <w:r w:rsidR="00A64400" w:rsidRPr="00CB298B">
        <w:rPr>
          <w:color w:val="auto"/>
        </w:rPr>
        <w:t xml:space="preserve"> istota procesu wspomagania przedszkola, kompete</w:t>
      </w:r>
      <w:r w:rsidR="00A64400" w:rsidRPr="00CB298B">
        <w:rPr>
          <w:color w:val="auto"/>
        </w:rPr>
        <w:t>n</w:t>
      </w:r>
      <w:r w:rsidR="00A64400" w:rsidRPr="00CB298B">
        <w:rPr>
          <w:color w:val="auto"/>
        </w:rPr>
        <w:t>cje kluczowe UE, kompetencje kluczowe w podstawie programowej wychowania przedszkolnego</w:t>
      </w:r>
      <w:r w:rsidR="00451CCF" w:rsidRPr="00CB298B">
        <w:rPr>
          <w:color w:val="auto"/>
        </w:rPr>
        <w:t>.</w:t>
      </w:r>
    </w:p>
    <w:p w14:paraId="3BBE8816" w14:textId="12E20840" w:rsidR="00087B8D" w:rsidRPr="00CB298B" w:rsidRDefault="00087B8D" w:rsidP="00A3232C">
      <w:pPr>
        <w:pStyle w:val="OREnormalny"/>
        <w:rPr>
          <w:b/>
          <w:color w:val="auto"/>
        </w:rPr>
      </w:pPr>
      <w:r w:rsidRPr="00CB298B">
        <w:rPr>
          <w:b/>
          <w:color w:val="auto"/>
        </w:rPr>
        <w:t xml:space="preserve">Przebieg spotkania </w:t>
      </w:r>
    </w:p>
    <w:p w14:paraId="05F84C19" w14:textId="046331E8" w:rsidR="000A0E58" w:rsidRPr="00CB298B" w:rsidRDefault="000A0E58" w:rsidP="00A3232C">
      <w:pPr>
        <w:pStyle w:val="OREnormalny"/>
        <w:rPr>
          <w:color w:val="auto"/>
        </w:rPr>
      </w:pPr>
      <w:r w:rsidRPr="00CB298B">
        <w:rPr>
          <w:b/>
          <w:color w:val="auto"/>
        </w:rPr>
        <w:t>Część I. Wprowadzenie do tematu – część informacyjna</w:t>
      </w:r>
      <w:r w:rsidRPr="00CB298B">
        <w:rPr>
          <w:color w:val="auto"/>
        </w:rPr>
        <w:t xml:space="preserve"> (o istocie procesu wspom</w:t>
      </w:r>
      <w:r w:rsidRPr="00CB298B">
        <w:rPr>
          <w:color w:val="auto"/>
        </w:rPr>
        <w:t>a</w:t>
      </w:r>
      <w:r w:rsidRPr="00CB298B">
        <w:rPr>
          <w:color w:val="auto"/>
        </w:rPr>
        <w:t>gania oraz genezie i specyfice kompetencji kluczowych)</w:t>
      </w:r>
      <w:r w:rsidR="0048427E" w:rsidRPr="00CB298B">
        <w:rPr>
          <w:color w:val="auto"/>
        </w:rPr>
        <w:t xml:space="preserve"> –</w:t>
      </w:r>
      <w:r w:rsidR="00A64400" w:rsidRPr="00CB298B">
        <w:rPr>
          <w:color w:val="auto"/>
        </w:rPr>
        <w:t xml:space="preserve"> 70</w:t>
      </w:r>
      <w:r w:rsidR="0048427E" w:rsidRPr="00CB298B">
        <w:rPr>
          <w:color w:val="auto"/>
        </w:rPr>
        <w:t xml:space="preserve"> minut</w:t>
      </w:r>
    </w:p>
    <w:p w14:paraId="06792A78" w14:textId="6C7E3CAA" w:rsidR="00EA0E0F" w:rsidRPr="00CB298B" w:rsidRDefault="00EA0E0F" w:rsidP="00A3232C">
      <w:pPr>
        <w:pStyle w:val="ORE123"/>
        <w:numPr>
          <w:ilvl w:val="0"/>
          <w:numId w:val="249"/>
        </w:numPr>
        <w:rPr>
          <w:color w:val="auto"/>
        </w:rPr>
      </w:pPr>
      <w:r w:rsidRPr="00CB298B">
        <w:rPr>
          <w:color w:val="auto"/>
        </w:rPr>
        <w:t xml:space="preserve">Osoba </w:t>
      </w:r>
      <w:r w:rsidR="00872962" w:rsidRPr="00CB298B">
        <w:rPr>
          <w:color w:val="auto"/>
        </w:rPr>
        <w:t xml:space="preserve">prowadząca </w:t>
      </w:r>
      <w:r w:rsidR="00E978BF" w:rsidRPr="00CB298B">
        <w:rPr>
          <w:color w:val="auto"/>
        </w:rPr>
        <w:t xml:space="preserve">przedstawia </w:t>
      </w:r>
      <w:r w:rsidRPr="00CB298B">
        <w:rPr>
          <w:color w:val="auto"/>
        </w:rPr>
        <w:t>cele spotkania (zapisane na plakacie), a nastę</w:t>
      </w:r>
      <w:r w:rsidRPr="00CB298B">
        <w:rPr>
          <w:color w:val="auto"/>
        </w:rPr>
        <w:t>p</w:t>
      </w:r>
      <w:r w:rsidRPr="00CB298B">
        <w:rPr>
          <w:color w:val="auto"/>
        </w:rPr>
        <w:t xml:space="preserve">nie w </w:t>
      </w:r>
      <w:proofErr w:type="spellStart"/>
      <w:r w:rsidRPr="00CB298B">
        <w:rPr>
          <w:color w:val="auto"/>
        </w:rPr>
        <w:t>miniwykładzie</w:t>
      </w:r>
      <w:proofErr w:type="spellEnd"/>
      <w:r w:rsidRPr="00CB298B">
        <w:rPr>
          <w:color w:val="auto"/>
        </w:rPr>
        <w:t xml:space="preserve"> </w:t>
      </w:r>
      <w:r w:rsidR="00EE7F21" w:rsidRPr="00CB298B">
        <w:rPr>
          <w:color w:val="auto"/>
        </w:rPr>
        <w:t xml:space="preserve">ilustrowanym prezentacją multimedialną </w:t>
      </w:r>
      <w:r w:rsidRPr="00CB298B">
        <w:rPr>
          <w:color w:val="auto"/>
        </w:rPr>
        <w:t xml:space="preserve">wyjaśnia istotę wspomagania, zwracając uwagę na </w:t>
      </w:r>
      <w:r w:rsidR="00EE7F21" w:rsidRPr="00CB298B">
        <w:rPr>
          <w:color w:val="auto"/>
        </w:rPr>
        <w:t xml:space="preserve">czynniki odróżniające tę formę od innych form </w:t>
      </w:r>
      <w:r w:rsidR="00EE7F21" w:rsidRPr="00CB298B">
        <w:rPr>
          <w:color w:val="auto"/>
        </w:rPr>
        <w:lastRenderedPageBreak/>
        <w:t xml:space="preserve">doskonalenia. Etapy procesu wspomagania zapisuje wcześniej na plakacie, który podczas wykładu zostaje zawieszony w widocznym miejscu </w:t>
      </w:r>
      <w:r w:rsidR="007B2A70" w:rsidRPr="00CB298B">
        <w:rPr>
          <w:color w:val="auto"/>
        </w:rPr>
        <w:t xml:space="preserve">w </w:t>
      </w:r>
      <w:r w:rsidR="00EE7F21" w:rsidRPr="00CB298B">
        <w:rPr>
          <w:color w:val="auto"/>
        </w:rPr>
        <w:t xml:space="preserve">sali. </w:t>
      </w:r>
    </w:p>
    <w:p w14:paraId="50CE80F2" w14:textId="7B77DAC8" w:rsidR="00EA0E0F" w:rsidRPr="00CB298B" w:rsidRDefault="009F0A54" w:rsidP="00A3232C">
      <w:pPr>
        <w:pStyle w:val="ORE123"/>
        <w:rPr>
          <w:color w:val="auto"/>
        </w:rPr>
      </w:pPr>
      <w:r w:rsidRPr="00CB298B">
        <w:rPr>
          <w:color w:val="auto"/>
        </w:rPr>
        <w:t>Każdy uczestnik wykonuje indywidualnie zadanie polegające na</w:t>
      </w:r>
      <w:r w:rsidR="007B2A70" w:rsidRPr="00CB298B">
        <w:rPr>
          <w:color w:val="auto"/>
        </w:rPr>
        <w:t xml:space="preserve"> pisemnym</w:t>
      </w:r>
      <w:r w:rsidRPr="00CB298B">
        <w:rPr>
          <w:color w:val="auto"/>
        </w:rPr>
        <w:t xml:space="preserve"> doko</w:t>
      </w:r>
      <w:r w:rsidRPr="00CB298B">
        <w:rPr>
          <w:color w:val="auto"/>
        </w:rPr>
        <w:t>ń</w:t>
      </w:r>
      <w:r w:rsidRPr="00CB298B">
        <w:rPr>
          <w:color w:val="auto"/>
        </w:rPr>
        <w:t>czeni</w:t>
      </w:r>
      <w:r w:rsidR="007B2A70" w:rsidRPr="00CB298B">
        <w:rPr>
          <w:color w:val="auto"/>
        </w:rPr>
        <w:t>u</w:t>
      </w:r>
      <w:r w:rsidRPr="00CB298B">
        <w:rPr>
          <w:color w:val="auto"/>
        </w:rPr>
        <w:t xml:space="preserve"> zdania: </w:t>
      </w:r>
      <w:r w:rsidR="007B2A70" w:rsidRPr="00CB298B">
        <w:rPr>
          <w:color w:val="auto"/>
        </w:rPr>
        <w:t>„</w:t>
      </w:r>
      <w:r w:rsidRPr="00CB298B">
        <w:rPr>
          <w:color w:val="auto"/>
        </w:rPr>
        <w:t>Kompetencje kluczowe to…</w:t>
      </w:r>
      <w:r w:rsidR="007B2A70" w:rsidRPr="00CB298B">
        <w:rPr>
          <w:color w:val="auto"/>
        </w:rPr>
        <w:t>”.</w:t>
      </w:r>
      <w:r w:rsidRPr="00CB298B">
        <w:rPr>
          <w:color w:val="auto"/>
        </w:rPr>
        <w:t xml:space="preserve"> </w:t>
      </w:r>
    </w:p>
    <w:p w14:paraId="4FC44013" w14:textId="11087B48" w:rsidR="005346A7" w:rsidRPr="00CB298B" w:rsidRDefault="00D151B0" w:rsidP="00A3232C">
      <w:pPr>
        <w:pStyle w:val="ORE123"/>
        <w:rPr>
          <w:color w:val="auto"/>
        </w:rPr>
      </w:pPr>
      <w:r w:rsidRPr="00CB298B">
        <w:rPr>
          <w:color w:val="auto"/>
        </w:rPr>
        <w:t>W trakcie rundy uczestnicy</w:t>
      </w:r>
      <w:r w:rsidR="006D68BB" w:rsidRPr="00CB298B">
        <w:rPr>
          <w:color w:val="auto"/>
        </w:rPr>
        <w:t xml:space="preserve"> odczytują swoje notatki. Osoba prowadząca spotkanie notuje na plakacie hasłowe skojarzenia, grupując je w </w:t>
      </w:r>
      <w:r w:rsidR="00014856" w:rsidRPr="00CB298B">
        <w:rPr>
          <w:color w:val="auto"/>
        </w:rPr>
        <w:t>podobnych kategoriach</w:t>
      </w:r>
      <w:r w:rsidR="006D68BB" w:rsidRPr="00CB298B">
        <w:rPr>
          <w:color w:val="auto"/>
        </w:rPr>
        <w:t>. Prosi uczestników o sformułowanie wniosku (</w:t>
      </w:r>
      <w:r w:rsidR="00260B50" w:rsidRPr="00CB298B">
        <w:rPr>
          <w:color w:val="auto"/>
        </w:rPr>
        <w:t>„</w:t>
      </w:r>
      <w:r w:rsidR="006D68BB" w:rsidRPr="00CB298B">
        <w:rPr>
          <w:color w:val="auto"/>
        </w:rPr>
        <w:t>Na co zwracaliśmy najczęściej uw</w:t>
      </w:r>
      <w:r w:rsidR="006D68BB" w:rsidRPr="00CB298B">
        <w:rPr>
          <w:color w:val="auto"/>
        </w:rPr>
        <w:t>a</w:t>
      </w:r>
      <w:r w:rsidR="006D68BB" w:rsidRPr="00CB298B">
        <w:rPr>
          <w:color w:val="auto"/>
        </w:rPr>
        <w:t>gę? Co jest dla nas najważniejsze w definicji kompetencji?</w:t>
      </w:r>
      <w:r w:rsidR="00260B50" w:rsidRPr="00CB298B">
        <w:rPr>
          <w:color w:val="auto"/>
        </w:rPr>
        <w:t>”</w:t>
      </w:r>
      <w:r w:rsidR="006D68BB" w:rsidRPr="00CB298B">
        <w:rPr>
          <w:color w:val="auto"/>
        </w:rPr>
        <w:t>)</w:t>
      </w:r>
      <w:r w:rsidR="00260B50" w:rsidRPr="00CB298B">
        <w:rPr>
          <w:color w:val="auto"/>
        </w:rPr>
        <w:t>.</w:t>
      </w:r>
    </w:p>
    <w:p w14:paraId="091D4400" w14:textId="1316CCBB" w:rsidR="005346A7" w:rsidRPr="00CB298B" w:rsidRDefault="005346A7" w:rsidP="00A3232C">
      <w:pPr>
        <w:pStyle w:val="ORE123"/>
        <w:rPr>
          <w:color w:val="auto"/>
        </w:rPr>
      </w:pPr>
      <w:r w:rsidRPr="00CB298B">
        <w:rPr>
          <w:color w:val="auto"/>
        </w:rPr>
        <w:t>Prowadzący zaprasza uczestników do kolejnego ćwiczenia</w:t>
      </w:r>
      <w:r w:rsidR="00014856" w:rsidRPr="00CB298B">
        <w:rPr>
          <w:color w:val="auto"/>
        </w:rPr>
        <w:t xml:space="preserve"> – wykonywanego</w:t>
      </w:r>
      <w:r w:rsidRPr="00CB298B">
        <w:rPr>
          <w:color w:val="auto"/>
        </w:rPr>
        <w:t xml:space="preserve"> w</w:t>
      </w:r>
      <w:r w:rsidR="00014856" w:rsidRPr="00CB298B">
        <w:rPr>
          <w:color w:val="auto"/>
        </w:rPr>
        <w:t> </w:t>
      </w:r>
      <w:r w:rsidRPr="00CB298B">
        <w:rPr>
          <w:color w:val="auto"/>
        </w:rPr>
        <w:t>parach</w:t>
      </w:r>
      <w:r w:rsidR="009B1445" w:rsidRPr="00CB298B">
        <w:rPr>
          <w:color w:val="auto"/>
        </w:rPr>
        <w:t xml:space="preserve"> </w:t>
      </w:r>
      <w:r w:rsidR="00014856" w:rsidRPr="00CB298B">
        <w:rPr>
          <w:color w:val="auto"/>
        </w:rPr>
        <w:t xml:space="preserve">bądź </w:t>
      </w:r>
      <w:r w:rsidR="00B846B2" w:rsidRPr="00CB298B">
        <w:rPr>
          <w:color w:val="auto"/>
        </w:rPr>
        <w:t xml:space="preserve">w </w:t>
      </w:r>
      <w:r w:rsidR="00014856" w:rsidRPr="00CB298B">
        <w:rPr>
          <w:color w:val="auto"/>
        </w:rPr>
        <w:t>trzy- lub cztero</w:t>
      </w:r>
      <w:r w:rsidR="00AD7F6D" w:rsidRPr="00CB298B">
        <w:rPr>
          <w:color w:val="auto"/>
        </w:rPr>
        <w:t xml:space="preserve">osobowych </w:t>
      </w:r>
      <w:r w:rsidR="00185114" w:rsidRPr="00CB298B">
        <w:rPr>
          <w:color w:val="auto"/>
        </w:rPr>
        <w:t>zespołach</w:t>
      </w:r>
      <w:r w:rsidR="00AD7F6D" w:rsidRPr="00CB298B">
        <w:rPr>
          <w:color w:val="auto"/>
        </w:rPr>
        <w:t xml:space="preserve"> (w zależności od </w:t>
      </w:r>
      <w:r w:rsidR="00014856" w:rsidRPr="00CB298B">
        <w:rPr>
          <w:color w:val="auto"/>
        </w:rPr>
        <w:t xml:space="preserve">liczby </w:t>
      </w:r>
      <w:r w:rsidR="00AD7F6D" w:rsidRPr="00CB298B">
        <w:rPr>
          <w:color w:val="auto"/>
        </w:rPr>
        <w:t>uczestników warsztatu)</w:t>
      </w:r>
      <w:r w:rsidRPr="00CB298B">
        <w:rPr>
          <w:color w:val="auto"/>
        </w:rPr>
        <w:t>. Zaprasza do losowania kartek, na których zapisane są marzenia dzieci.</w:t>
      </w:r>
    </w:p>
    <w:p w14:paraId="42C66E72" w14:textId="2A7FE397" w:rsidR="005346A7" w:rsidRPr="00CB298B" w:rsidRDefault="005346A7" w:rsidP="00A3232C">
      <w:pPr>
        <w:pStyle w:val="OREpunktor"/>
        <w:rPr>
          <w:color w:val="auto"/>
        </w:rPr>
      </w:pPr>
      <w:r w:rsidRPr="00CB298B">
        <w:rPr>
          <w:color w:val="auto"/>
        </w:rPr>
        <w:t>Pary</w:t>
      </w:r>
      <w:r w:rsidR="00B846B2" w:rsidRPr="00CB298B">
        <w:rPr>
          <w:color w:val="auto"/>
        </w:rPr>
        <w:t>/zespoły</w:t>
      </w:r>
      <w:r w:rsidRPr="00CB298B">
        <w:rPr>
          <w:color w:val="auto"/>
        </w:rPr>
        <w:t xml:space="preserve"> losują po jednej kartce z wypowiedzią dziecka: </w:t>
      </w:r>
      <w:r w:rsidR="00014856" w:rsidRPr="00CB298B">
        <w:rPr>
          <w:color w:val="auto"/>
        </w:rPr>
        <w:t>„</w:t>
      </w:r>
      <w:r w:rsidRPr="00CB298B">
        <w:rPr>
          <w:color w:val="auto"/>
        </w:rPr>
        <w:t>W przyszłości chcę z</w:t>
      </w:r>
      <w:r w:rsidR="009F1C97">
        <w:rPr>
          <w:color w:val="auto"/>
        </w:rPr>
        <w:t>o</w:t>
      </w:r>
      <w:r w:rsidRPr="00CB298B">
        <w:rPr>
          <w:color w:val="auto"/>
        </w:rPr>
        <w:t>stać</w:t>
      </w:r>
      <w:r w:rsidR="00EF5DD6" w:rsidRPr="00CB298B">
        <w:rPr>
          <w:color w:val="auto"/>
        </w:rPr>
        <w:t>…</w:t>
      </w:r>
      <w:r w:rsidR="009F1C97">
        <w:rPr>
          <w:color w:val="auto"/>
        </w:rPr>
        <w:t xml:space="preserve">(policjantką / budowniczym / baletnicą / łyżwiarką / narciarką / piłkarzem / </w:t>
      </w:r>
      <w:r w:rsidRPr="00CB298B">
        <w:rPr>
          <w:color w:val="auto"/>
        </w:rPr>
        <w:t>lekarzem</w:t>
      </w:r>
      <w:r w:rsidR="009F1C97">
        <w:rPr>
          <w:color w:val="auto"/>
        </w:rPr>
        <w:t xml:space="preserve"> </w:t>
      </w:r>
      <w:r w:rsidRPr="00CB298B">
        <w:rPr>
          <w:color w:val="auto"/>
        </w:rPr>
        <w:t>/</w:t>
      </w:r>
      <w:r w:rsidR="009F1C97">
        <w:rPr>
          <w:color w:val="auto"/>
        </w:rPr>
        <w:t xml:space="preserve"> budowniczym / </w:t>
      </w:r>
      <w:r w:rsidRPr="00CB298B">
        <w:rPr>
          <w:color w:val="auto"/>
        </w:rPr>
        <w:t>projektantem mody</w:t>
      </w:r>
      <w:r w:rsidR="009F1C97">
        <w:rPr>
          <w:color w:val="auto"/>
        </w:rPr>
        <w:t xml:space="preserve"> / krawcową </w:t>
      </w:r>
      <w:r w:rsidRPr="00CB298B">
        <w:rPr>
          <w:color w:val="auto"/>
        </w:rPr>
        <w:t>/</w:t>
      </w:r>
      <w:r w:rsidR="009F1C97">
        <w:rPr>
          <w:color w:val="auto"/>
        </w:rPr>
        <w:t xml:space="preserve"> </w:t>
      </w:r>
      <w:r w:rsidRPr="00CB298B">
        <w:rPr>
          <w:color w:val="auto"/>
        </w:rPr>
        <w:t>bibliotekarką</w:t>
      </w:r>
      <w:r w:rsidR="00EB7D4B" w:rsidRPr="00CB298B">
        <w:rPr>
          <w:color w:val="auto"/>
        </w:rPr>
        <w:t>)</w:t>
      </w:r>
      <w:r w:rsidR="00EF5DD6" w:rsidRPr="00CB298B">
        <w:rPr>
          <w:color w:val="auto"/>
        </w:rPr>
        <w:t>”</w:t>
      </w:r>
      <w:r w:rsidR="00014856" w:rsidRPr="00CB298B">
        <w:rPr>
          <w:color w:val="auto"/>
        </w:rPr>
        <w:t>.</w:t>
      </w:r>
      <w:r w:rsidRPr="00CB298B">
        <w:rPr>
          <w:color w:val="auto"/>
        </w:rPr>
        <w:t>.</w:t>
      </w:r>
    </w:p>
    <w:p w14:paraId="5187D8F7" w14:textId="5EA997F3" w:rsidR="005346A7" w:rsidRPr="00CB298B" w:rsidRDefault="00014856" w:rsidP="00A3232C">
      <w:pPr>
        <w:pStyle w:val="OREpunktor"/>
        <w:rPr>
          <w:color w:val="auto"/>
        </w:rPr>
      </w:pPr>
      <w:r w:rsidRPr="00CB298B">
        <w:rPr>
          <w:color w:val="auto"/>
        </w:rPr>
        <w:t>Pary/zespoły s</w:t>
      </w:r>
      <w:r w:rsidR="005346A7" w:rsidRPr="00CB298B">
        <w:rPr>
          <w:color w:val="auto"/>
        </w:rPr>
        <w:t>porządzają notatkę według schematu (prowadzący może zapisać go na plakacie):</w:t>
      </w:r>
    </w:p>
    <w:p w14:paraId="639B557E" w14:textId="77777777" w:rsidR="005346A7" w:rsidRPr="00CB298B" w:rsidRDefault="005346A7" w:rsidP="00A3232C">
      <w:pPr>
        <w:pStyle w:val="OREpunktory2"/>
      </w:pPr>
      <w:r w:rsidRPr="00CB298B">
        <w:t>Jaka wiedza jest potrzebna, by wykonywać ten zawód?</w:t>
      </w:r>
    </w:p>
    <w:p w14:paraId="592BB3D7" w14:textId="77777777" w:rsidR="005346A7" w:rsidRPr="00CB298B" w:rsidRDefault="005346A7" w:rsidP="00A3232C">
      <w:pPr>
        <w:pStyle w:val="OREpunktory2"/>
      </w:pPr>
      <w:r w:rsidRPr="00CB298B">
        <w:t>Jakie umiejętności są potrzebne, by wykonywać ten zawód?</w:t>
      </w:r>
    </w:p>
    <w:p w14:paraId="7C9F1C9D" w14:textId="77777777" w:rsidR="005346A7" w:rsidRPr="00CB298B" w:rsidRDefault="005346A7" w:rsidP="00A3232C">
      <w:pPr>
        <w:pStyle w:val="OREpunktory2"/>
      </w:pPr>
      <w:r w:rsidRPr="00CB298B">
        <w:t xml:space="preserve">Jakie postawy sprzyjają wykonywaniu tego zawodu? </w:t>
      </w:r>
    </w:p>
    <w:p w14:paraId="7F19A73F" w14:textId="143D4582" w:rsidR="005346A7" w:rsidRPr="00CB298B" w:rsidRDefault="005346A7" w:rsidP="00A3232C">
      <w:pPr>
        <w:pStyle w:val="OREpunktory2"/>
      </w:pPr>
      <w:r w:rsidRPr="00CB298B">
        <w:t xml:space="preserve">Co nauczyciel przedszkola może </w:t>
      </w:r>
      <w:r w:rsidR="00A35F98" w:rsidRPr="00CB298B">
        <w:t>z</w:t>
      </w:r>
      <w:r w:rsidRPr="00CB298B">
        <w:t>robić, by pomóc dziecku zrealizować marzenie bycia</w:t>
      </w:r>
      <w:r w:rsidR="00EF5DD6" w:rsidRPr="00CB298B">
        <w:t>…</w:t>
      </w:r>
      <w:r w:rsidRPr="00CB298B">
        <w:t xml:space="preserve">? </w:t>
      </w:r>
    </w:p>
    <w:p w14:paraId="1632119A" w14:textId="0DA05356" w:rsidR="005346A7" w:rsidRPr="00CB298B" w:rsidRDefault="005346A7" w:rsidP="00A3232C">
      <w:pPr>
        <w:pStyle w:val="OREpunktory2"/>
      </w:pPr>
      <w:r w:rsidRPr="00CB298B">
        <w:t>Jakie cele rozwojowe dla dziecka moż</w:t>
      </w:r>
      <w:r w:rsidR="00A35F98" w:rsidRPr="00CB298B">
        <w:t>na</w:t>
      </w:r>
      <w:r w:rsidRPr="00CB298B">
        <w:t xml:space="preserve"> sformułować? </w:t>
      </w:r>
    </w:p>
    <w:p w14:paraId="19DA0236" w14:textId="5AA9CC2E" w:rsidR="005346A7" w:rsidRPr="00CB298B" w:rsidRDefault="00A35F98" w:rsidP="00A3232C">
      <w:pPr>
        <w:pStyle w:val="OREpunktory2"/>
      </w:pPr>
      <w:r w:rsidRPr="00CB298B">
        <w:t xml:space="preserve">W jaki sposób można </w:t>
      </w:r>
      <w:r w:rsidR="005346A7" w:rsidRPr="00CB298B">
        <w:t>zaplanować współpracę z rodzicami dziecka?</w:t>
      </w:r>
    </w:p>
    <w:p w14:paraId="5B938D1C" w14:textId="3F0AD48E" w:rsidR="005346A7" w:rsidRPr="00CB298B" w:rsidRDefault="005346A7" w:rsidP="00A3232C">
      <w:pPr>
        <w:pStyle w:val="OREpunktory2"/>
      </w:pPr>
      <w:r w:rsidRPr="00CB298B">
        <w:t xml:space="preserve">Jakie działania/aktywności w przedszkolu </w:t>
      </w:r>
      <w:r w:rsidR="00A35F98" w:rsidRPr="00CB298B">
        <w:t xml:space="preserve">można </w:t>
      </w:r>
      <w:r w:rsidRPr="00CB298B">
        <w:t xml:space="preserve">zaplanować dla dziecka? </w:t>
      </w:r>
    </w:p>
    <w:p w14:paraId="46994D8D" w14:textId="32DC5879" w:rsidR="005346A7" w:rsidRPr="00CB298B" w:rsidRDefault="005346A7" w:rsidP="00A3232C">
      <w:pPr>
        <w:pStyle w:val="OREpunktory2"/>
      </w:pPr>
      <w:r w:rsidRPr="00CB298B">
        <w:t xml:space="preserve">Jakie metody </w:t>
      </w:r>
      <w:r w:rsidR="00A35F98" w:rsidRPr="00CB298B">
        <w:t xml:space="preserve">można </w:t>
      </w:r>
      <w:r w:rsidRPr="00CB298B">
        <w:t xml:space="preserve">wykorzystać w pracy z dzieckiem? </w:t>
      </w:r>
    </w:p>
    <w:p w14:paraId="02410706" w14:textId="4A3AE436" w:rsidR="005346A7" w:rsidRPr="00CB298B" w:rsidRDefault="005346A7" w:rsidP="00A3232C">
      <w:pPr>
        <w:pStyle w:val="OREpunktory2"/>
      </w:pPr>
      <w:r w:rsidRPr="00CB298B">
        <w:t xml:space="preserve">Jakie pomoce i środki dydaktyczne </w:t>
      </w:r>
      <w:r w:rsidR="00A35F98" w:rsidRPr="00CB298B">
        <w:t xml:space="preserve">można </w:t>
      </w:r>
      <w:r w:rsidRPr="00CB298B">
        <w:t xml:space="preserve">wykorzystać? </w:t>
      </w:r>
    </w:p>
    <w:p w14:paraId="13B71AC5" w14:textId="77777777" w:rsidR="005346A7" w:rsidRPr="00CB298B" w:rsidRDefault="005346A7" w:rsidP="00A3232C">
      <w:pPr>
        <w:pStyle w:val="OREpunktory2"/>
      </w:pPr>
      <w:r w:rsidRPr="00CB298B">
        <w:t xml:space="preserve">Jak wykorzystać potencjał dziecka w grupie przedszkolnej? </w:t>
      </w:r>
    </w:p>
    <w:p w14:paraId="728AA3C6" w14:textId="5051C5AE" w:rsidR="005346A7" w:rsidRPr="00CB298B" w:rsidRDefault="005346A7" w:rsidP="00A3232C">
      <w:pPr>
        <w:pStyle w:val="OREpunktory2"/>
      </w:pPr>
      <w:r w:rsidRPr="00CB298B">
        <w:t xml:space="preserve">O jakie elementy przestrzeni edukacyjnej w przedszkolu </w:t>
      </w:r>
      <w:r w:rsidR="00A35F98" w:rsidRPr="00CB298B">
        <w:t xml:space="preserve">należy </w:t>
      </w:r>
      <w:r w:rsidRPr="00CB298B">
        <w:t xml:space="preserve">zadbać? </w:t>
      </w:r>
    </w:p>
    <w:p w14:paraId="33F5506A" w14:textId="1D892F3E" w:rsidR="005346A7" w:rsidRPr="00CB298B" w:rsidRDefault="005346A7" w:rsidP="00A3232C">
      <w:pPr>
        <w:pStyle w:val="OREpunktor"/>
        <w:rPr>
          <w:color w:val="auto"/>
        </w:rPr>
      </w:pPr>
      <w:r w:rsidRPr="00CB298B">
        <w:rPr>
          <w:color w:val="auto"/>
        </w:rPr>
        <w:t>Pary</w:t>
      </w:r>
      <w:r w:rsidR="00185114" w:rsidRPr="00CB298B">
        <w:rPr>
          <w:color w:val="auto"/>
        </w:rPr>
        <w:t xml:space="preserve">/zespoły </w:t>
      </w:r>
      <w:r w:rsidRPr="00CB298B">
        <w:rPr>
          <w:color w:val="auto"/>
        </w:rPr>
        <w:t xml:space="preserve">prezentują swoje notatki na forum grupy. </w:t>
      </w:r>
      <w:r w:rsidR="00B846B2" w:rsidRPr="00CB298B">
        <w:rPr>
          <w:color w:val="auto"/>
        </w:rPr>
        <w:t xml:space="preserve">Słuchacze mogą zadawać pytania, </w:t>
      </w:r>
      <w:r w:rsidRPr="00CB298B">
        <w:rPr>
          <w:color w:val="auto"/>
        </w:rPr>
        <w:t>proponować uzupełnienia</w:t>
      </w:r>
      <w:r w:rsidR="00A35F98" w:rsidRPr="00CB298B">
        <w:rPr>
          <w:color w:val="auto"/>
        </w:rPr>
        <w:t xml:space="preserve"> i</w:t>
      </w:r>
      <w:r w:rsidRPr="00CB298B">
        <w:rPr>
          <w:color w:val="auto"/>
        </w:rPr>
        <w:t xml:space="preserve"> zgłaszając swoje pomysły. </w:t>
      </w:r>
    </w:p>
    <w:p w14:paraId="50294A3A" w14:textId="1C4F8243" w:rsidR="005346A7" w:rsidRPr="00CB298B" w:rsidRDefault="005346A7" w:rsidP="00A3232C">
      <w:pPr>
        <w:pStyle w:val="ORE123"/>
        <w:rPr>
          <w:color w:val="auto"/>
        </w:rPr>
      </w:pPr>
      <w:r w:rsidRPr="00CB298B">
        <w:rPr>
          <w:color w:val="auto"/>
        </w:rPr>
        <w:t xml:space="preserve">Prowadzący zaprasza uczestników do wspólnego obejrzenia filmu </w:t>
      </w:r>
      <w:r w:rsidRPr="00CB298B">
        <w:rPr>
          <w:i/>
          <w:color w:val="auto"/>
        </w:rPr>
        <w:t>Przedszkolaki o</w:t>
      </w:r>
      <w:r w:rsidR="00A35F98" w:rsidRPr="00CB298B">
        <w:rPr>
          <w:i/>
          <w:color w:val="auto"/>
        </w:rPr>
        <w:t> </w:t>
      </w:r>
      <w:r w:rsidRPr="00CB298B">
        <w:rPr>
          <w:i/>
          <w:color w:val="auto"/>
        </w:rPr>
        <w:t>kompetencjach</w:t>
      </w:r>
      <w:r w:rsidR="00A5277A" w:rsidRPr="00CB298B">
        <w:rPr>
          <w:color w:val="auto"/>
        </w:rPr>
        <w:t xml:space="preserve"> (</w:t>
      </w:r>
      <w:r w:rsidR="00B95952" w:rsidRPr="00CB298B">
        <w:rPr>
          <w:color w:val="auto"/>
        </w:rPr>
        <w:t xml:space="preserve">czas trwania filmu: </w:t>
      </w:r>
      <w:r w:rsidR="00A5277A" w:rsidRPr="00CB298B">
        <w:rPr>
          <w:color w:val="auto"/>
        </w:rPr>
        <w:t>4</w:t>
      </w:r>
      <w:r w:rsidR="000978CC">
        <w:rPr>
          <w:color w:val="auto"/>
        </w:rPr>
        <w:t>:</w:t>
      </w:r>
      <w:r w:rsidR="00A5277A" w:rsidRPr="00CB298B">
        <w:rPr>
          <w:color w:val="auto"/>
        </w:rPr>
        <w:t>02 min.)</w:t>
      </w:r>
      <w:r w:rsidRPr="00CB298B">
        <w:rPr>
          <w:color w:val="auto"/>
        </w:rPr>
        <w:t xml:space="preserve">. Prosi, aby podczas projekcji </w:t>
      </w:r>
      <w:r w:rsidR="00A93C7C" w:rsidRPr="00CB298B">
        <w:rPr>
          <w:color w:val="auto"/>
        </w:rPr>
        <w:t>n</w:t>
      </w:r>
      <w:r w:rsidR="00A93C7C" w:rsidRPr="00CB298B">
        <w:rPr>
          <w:color w:val="auto"/>
        </w:rPr>
        <w:t>o</w:t>
      </w:r>
      <w:r w:rsidR="00A93C7C" w:rsidRPr="00CB298B">
        <w:rPr>
          <w:color w:val="auto"/>
        </w:rPr>
        <w:lastRenderedPageBreak/>
        <w:t>towali w pamięci</w:t>
      </w:r>
      <w:r w:rsidRPr="00CB298B">
        <w:rPr>
          <w:color w:val="auto"/>
        </w:rPr>
        <w:t xml:space="preserve">, jak dzieci definiują kompetencje, na jakie elementy kompetencji zwracają najczęściej uwagę itp. </w:t>
      </w:r>
    </w:p>
    <w:p w14:paraId="5B116411" w14:textId="40288479" w:rsidR="005346A7" w:rsidRPr="00CB298B" w:rsidRDefault="005346A7" w:rsidP="00A3232C">
      <w:pPr>
        <w:pStyle w:val="ORE123"/>
        <w:rPr>
          <w:color w:val="auto"/>
        </w:rPr>
      </w:pPr>
      <w:r w:rsidRPr="00CB298B">
        <w:rPr>
          <w:color w:val="auto"/>
        </w:rPr>
        <w:t xml:space="preserve">Po projekcji </w:t>
      </w:r>
      <w:r w:rsidR="009B32B8" w:rsidRPr="00CB298B">
        <w:rPr>
          <w:color w:val="auto"/>
        </w:rPr>
        <w:t xml:space="preserve">uczestnicy </w:t>
      </w:r>
      <w:r w:rsidR="00C0301B" w:rsidRPr="00CB298B">
        <w:rPr>
          <w:color w:val="auto"/>
        </w:rPr>
        <w:t xml:space="preserve">udzielają odpowiedzi na pytania. </w:t>
      </w:r>
      <w:r w:rsidRPr="00CB298B">
        <w:rPr>
          <w:color w:val="auto"/>
        </w:rPr>
        <w:t xml:space="preserve">Prowadzący notuje na plakacie zgłaszane </w:t>
      </w:r>
      <w:r w:rsidR="00C0301B" w:rsidRPr="00CB298B">
        <w:rPr>
          <w:color w:val="auto"/>
        </w:rPr>
        <w:t>odpowiedzi</w:t>
      </w:r>
      <w:r w:rsidR="00EB7D4B" w:rsidRPr="00CB298B">
        <w:rPr>
          <w:color w:val="auto"/>
        </w:rPr>
        <w:t xml:space="preserve"> (w formie haseł)</w:t>
      </w:r>
      <w:r w:rsidRPr="00CB298B">
        <w:rPr>
          <w:color w:val="auto"/>
        </w:rPr>
        <w:t>, a następnie wspólnie z naucz</w:t>
      </w:r>
      <w:r w:rsidRPr="00CB298B">
        <w:rPr>
          <w:color w:val="auto"/>
        </w:rPr>
        <w:t>y</w:t>
      </w:r>
      <w:r w:rsidRPr="00CB298B">
        <w:rPr>
          <w:color w:val="auto"/>
        </w:rPr>
        <w:t>cielami</w:t>
      </w:r>
      <w:r w:rsidR="009B1445" w:rsidRPr="00CB298B">
        <w:rPr>
          <w:color w:val="auto"/>
        </w:rPr>
        <w:t xml:space="preserve"> </w:t>
      </w:r>
      <w:r w:rsidRPr="00CB298B">
        <w:rPr>
          <w:color w:val="auto"/>
        </w:rPr>
        <w:t xml:space="preserve">porównuje plakat z notatką powstałą </w:t>
      </w:r>
      <w:r w:rsidR="00EB7D4B" w:rsidRPr="00CB298B">
        <w:rPr>
          <w:color w:val="auto"/>
        </w:rPr>
        <w:t>na drugim i trzecim etapie</w:t>
      </w:r>
      <w:r w:rsidR="009B32B8" w:rsidRPr="00CB298B">
        <w:rPr>
          <w:color w:val="auto"/>
        </w:rPr>
        <w:t xml:space="preserve"> spotkania</w:t>
      </w:r>
      <w:r w:rsidRPr="00CB298B">
        <w:rPr>
          <w:color w:val="auto"/>
        </w:rPr>
        <w:t xml:space="preserve">. Charakterystyczne w wypowiedziach dzieci jest </w:t>
      </w:r>
      <w:r w:rsidR="00AD7F6D" w:rsidRPr="00CB298B">
        <w:rPr>
          <w:color w:val="auto"/>
        </w:rPr>
        <w:t>–</w:t>
      </w:r>
      <w:r w:rsidRPr="00CB298B">
        <w:rPr>
          <w:color w:val="auto"/>
        </w:rPr>
        <w:t xml:space="preserve"> oprócz wymieniania</w:t>
      </w:r>
      <w:r w:rsidR="009B1445" w:rsidRPr="00CB298B">
        <w:rPr>
          <w:color w:val="auto"/>
        </w:rPr>
        <w:t xml:space="preserve"> </w:t>
      </w:r>
      <w:r w:rsidRPr="00CB298B">
        <w:rPr>
          <w:color w:val="auto"/>
        </w:rPr>
        <w:t>przez nie talentu</w:t>
      </w:r>
      <w:r w:rsidR="00EB7D4B" w:rsidRPr="00CB298B">
        <w:rPr>
          <w:color w:val="auto"/>
        </w:rPr>
        <w:t xml:space="preserve">, </w:t>
      </w:r>
      <w:r w:rsidRPr="00CB298B">
        <w:rPr>
          <w:color w:val="auto"/>
        </w:rPr>
        <w:t>zdolności</w:t>
      </w:r>
      <w:r w:rsidR="00EB7D4B" w:rsidRPr="00CB298B">
        <w:rPr>
          <w:color w:val="auto"/>
        </w:rPr>
        <w:t xml:space="preserve"> i</w:t>
      </w:r>
      <w:r w:rsidR="0096411C">
        <w:rPr>
          <w:color w:val="auto"/>
        </w:rPr>
        <w:t xml:space="preserve"> </w:t>
      </w:r>
      <w:r w:rsidRPr="00CB298B">
        <w:rPr>
          <w:color w:val="auto"/>
        </w:rPr>
        <w:t xml:space="preserve">umiejętności </w:t>
      </w:r>
      <w:r w:rsidR="00C0301B" w:rsidRPr="00CB298B">
        <w:rPr>
          <w:color w:val="auto"/>
        </w:rPr>
        <w:t>–</w:t>
      </w:r>
      <w:r w:rsidRPr="00CB298B">
        <w:rPr>
          <w:color w:val="auto"/>
        </w:rPr>
        <w:t xml:space="preserve"> szersze spojrzenie na kompetencje (użytec</w:t>
      </w:r>
      <w:r w:rsidRPr="00CB298B">
        <w:rPr>
          <w:color w:val="auto"/>
        </w:rPr>
        <w:t>z</w:t>
      </w:r>
      <w:r w:rsidRPr="00CB298B">
        <w:rPr>
          <w:color w:val="auto"/>
        </w:rPr>
        <w:t>ność</w:t>
      </w:r>
      <w:r w:rsidR="000A0D70" w:rsidRPr="00CB298B">
        <w:rPr>
          <w:color w:val="auto"/>
        </w:rPr>
        <w:t xml:space="preserve"> – „</w:t>
      </w:r>
      <w:r w:rsidRPr="00CB298B">
        <w:rPr>
          <w:color w:val="auto"/>
        </w:rPr>
        <w:t>w poważnych tarapatach</w:t>
      </w:r>
      <w:r w:rsidR="000A0D70" w:rsidRPr="00CB298B">
        <w:rPr>
          <w:color w:val="auto"/>
        </w:rPr>
        <w:t xml:space="preserve">”, </w:t>
      </w:r>
      <w:r w:rsidRPr="00CB298B">
        <w:rPr>
          <w:color w:val="auto"/>
        </w:rPr>
        <w:t xml:space="preserve">poznawanie świata, </w:t>
      </w:r>
      <w:r w:rsidR="00C0301B" w:rsidRPr="00CB298B">
        <w:rPr>
          <w:color w:val="auto"/>
        </w:rPr>
        <w:t>przydatność</w:t>
      </w:r>
      <w:r w:rsidRPr="00CB298B">
        <w:rPr>
          <w:color w:val="auto"/>
        </w:rPr>
        <w:t xml:space="preserve"> życiowa </w:t>
      </w:r>
      <w:r w:rsidR="00C0301B" w:rsidRPr="00CB298B">
        <w:rPr>
          <w:color w:val="auto"/>
        </w:rPr>
        <w:t xml:space="preserve">– </w:t>
      </w:r>
      <w:r w:rsidR="000A0D70" w:rsidRPr="00CB298B">
        <w:rPr>
          <w:color w:val="auto"/>
        </w:rPr>
        <w:t>„</w:t>
      </w:r>
      <w:r w:rsidRPr="00CB298B">
        <w:rPr>
          <w:color w:val="auto"/>
        </w:rPr>
        <w:t>r</w:t>
      </w:r>
      <w:r w:rsidRPr="00CB298B">
        <w:rPr>
          <w:color w:val="auto"/>
        </w:rPr>
        <w:t>a</w:t>
      </w:r>
      <w:r w:rsidRPr="00CB298B">
        <w:rPr>
          <w:color w:val="auto"/>
        </w:rPr>
        <w:t>towanie ludzi</w:t>
      </w:r>
      <w:r w:rsidR="000A0D70" w:rsidRPr="00CB298B">
        <w:rPr>
          <w:color w:val="auto"/>
        </w:rPr>
        <w:t xml:space="preserve">”). </w:t>
      </w:r>
      <w:r w:rsidRPr="00CB298B">
        <w:rPr>
          <w:color w:val="auto"/>
        </w:rPr>
        <w:t>Czy tę perspektywę dostrzegli także nauczyciele?</w:t>
      </w:r>
      <w:r w:rsidR="009B1445" w:rsidRPr="00CB298B">
        <w:rPr>
          <w:color w:val="auto"/>
        </w:rPr>
        <w:t xml:space="preserve"> </w:t>
      </w:r>
    </w:p>
    <w:p w14:paraId="4538C794" w14:textId="5329984F" w:rsidR="005346A7" w:rsidRPr="00CB298B" w:rsidRDefault="009B32B8" w:rsidP="00A3232C">
      <w:pPr>
        <w:pStyle w:val="ORE123"/>
        <w:rPr>
          <w:color w:val="auto"/>
        </w:rPr>
      </w:pPr>
      <w:r w:rsidRPr="00CB298B">
        <w:rPr>
          <w:color w:val="auto"/>
        </w:rPr>
        <w:t>W ramach podsumowania</w:t>
      </w:r>
      <w:r w:rsidR="005346A7" w:rsidRPr="00CB298B">
        <w:rPr>
          <w:color w:val="auto"/>
        </w:rPr>
        <w:t xml:space="preserve"> ćwiczenia uczestnicy</w:t>
      </w:r>
      <w:r w:rsidRPr="00CB298B">
        <w:rPr>
          <w:color w:val="auto"/>
        </w:rPr>
        <w:t xml:space="preserve"> – podczas rundy – </w:t>
      </w:r>
      <w:r w:rsidR="005346A7" w:rsidRPr="00CB298B">
        <w:rPr>
          <w:color w:val="auto"/>
        </w:rPr>
        <w:t xml:space="preserve">kończą zdanie: </w:t>
      </w:r>
      <w:r w:rsidRPr="00CB298B">
        <w:rPr>
          <w:color w:val="auto"/>
        </w:rPr>
        <w:t>„</w:t>
      </w:r>
      <w:r w:rsidR="005346A7" w:rsidRPr="00CB298B">
        <w:rPr>
          <w:color w:val="auto"/>
        </w:rPr>
        <w:t>T</w:t>
      </w:r>
      <w:r w:rsidR="00EE23DB" w:rsidRPr="00CB298B">
        <w:rPr>
          <w:color w:val="auto"/>
        </w:rPr>
        <w:t xml:space="preserve">o ćwiczenie uświadomiło mi, </w:t>
      </w:r>
      <w:r w:rsidR="005346A7" w:rsidRPr="00CB298B">
        <w:rPr>
          <w:color w:val="auto"/>
        </w:rPr>
        <w:t>że</w:t>
      </w:r>
      <w:r w:rsidRPr="00CB298B">
        <w:rPr>
          <w:color w:val="auto"/>
        </w:rPr>
        <w:t xml:space="preserve">…”. </w:t>
      </w:r>
    </w:p>
    <w:p w14:paraId="188519AD" w14:textId="15BAC5C2" w:rsidR="004A5D90" w:rsidRPr="00CB298B" w:rsidRDefault="00986E2E" w:rsidP="00A3232C">
      <w:pPr>
        <w:pStyle w:val="ORE123"/>
        <w:rPr>
          <w:color w:val="auto"/>
        </w:rPr>
      </w:pPr>
      <w:r w:rsidRPr="00CB298B">
        <w:rPr>
          <w:color w:val="auto"/>
        </w:rPr>
        <w:t xml:space="preserve">Prowadzący </w:t>
      </w:r>
      <w:r w:rsidR="009B32B8" w:rsidRPr="00CB298B">
        <w:rPr>
          <w:color w:val="auto"/>
        </w:rPr>
        <w:t xml:space="preserve">przedstawia w </w:t>
      </w:r>
      <w:proofErr w:type="spellStart"/>
      <w:r w:rsidRPr="00CB298B">
        <w:rPr>
          <w:color w:val="auto"/>
        </w:rPr>
        <w:t>miniwykładzie</w:t>
      </w:r>
      <w:proofErr w:type="spellEnd"/>
      <w:r w:rsidR="009B32B8" w:rsidRPr="00CB298B">
        <w:rPr>
          <w:color w:val="auto"/>
        </w:rPr>
        <w:t xml:space="preserve"> z</w:t>
      </w:r>
      <w:r w:rsidRPr="00CB298B">
        <w:rPr>
          <w:color w:val="auto"/>
        </w:rPr>
        <w:t xml:space="preserve"> </w:t>
      </w:r>
      <w:r w:rsidR="009B32B8" w:rsidRPr="00CB298B">
        <w:rPr>
          <w:color w:val="auto"/>
        </w:rPr>
        <w:t xml:space="preserve">prezentacją </w:t>
      </w:r>
      <w:r w:rsidRPr="00CB298B">
        <w:rPr>
          <w:color w:val="auto"/>
        </w:rPr>
        <w:t>multimedialną podstaw</w:t>
      </w:r>
      <w:r w:rsidRPr="00CB298B">
        <w:rPr>
          <w:color w:val="auto"/>
        </w:rPr>
        <w:t>o</w:t>
      </w:r>
      <w:r w:rsidRPr="00CB298B">
        <w:rPr>
          <w:color w:val="auto"/>
        </w:rPr>
        <w:t>we informacje na temat kompetencji kluczowych (geneza, definicja, katalog ośmiu kompetencji) oraz</w:t>
      </w:r>
      <w:r w:rsidR="009B32B8" w:rsidRPr="00CB298B">
        <w:rPr>
          <w:color w:val="auto"/>
        </w:rPr>
        <w:t xml:space="preserve"> ich</w:t>
      </w:r>
      <w:r w:rsidRPr="00CB298B">
        <w:rPr>
          <w:color w:val="auto"/>
        </w:rPr>
        <w:t xml:space="preserve"> związek z podstawą programową wychowania przedszko</w:t>
      </w:r>
      <w:r w:rsidRPr="00CB298B">
        <w:rPr>
          <w:color w:val="auto"/>
        </w:rPr>
        <w:t>l</w:t>
      </w:r>
      <w:r w:rsidRPr="00CB298B">
        <w:rPr>
          <w:color w:val="auto"/>
        </w:rPr>
        <w:t>nego</w:t>
      </w:r>
      <w:r w:rsidR="009B32B8" w:rsidRPr="00CB298B">
        <w:rPr>
          <w:rStyle w:val="Odwoanieprzypisudolnego"/>
          <w:color w:val="auto"/>
        </w:rPr>
        <w:footnoteReference w:id="42"/>
      </w:r>
      <w:r w:rsidR="009B32B8" w:rsidRPr="00CB298B">
        <w:rPr>
          <w:color w:val="auto"/>
        </w:rPr>
        <w:t>.</w:t>
      </w:r>
    </w:p>
    <w:p w14:paraId="225EB322" w14:textId="1BBFD429" w:rsidR="004A5D90" w:rsidRPr="00CB298B" w:rsidRDefault="004A5D90" w:rsidP="00D72C24">
      <w:pPr>
        <w:pStyle w:val="OREnormalny"/>
        <w:rPr>
          <w:color w:val="auto"/>
        </w:rPr>
      </w:pPr>
      <w:r w:rsidRPr="00CB298B">
        <w:rPr>
          <w:b/>
          <w:color w:val="auto"/>
        </w:rPr>
        <w:t xml:space="preserve">Część II. Wybór kompetencji przewidzianej do działań rozwojowych </w:t>
      </w:r>
      <w:r w:rsidRPr="00CB298B">
        <w:rPr>
          <w:color w:val="auto"/>
        </w:rPr>
        <w:t>(z</w:t>
      </w:r>
      <w:r w:rsidR="00D038B2" w:rsidRPr="00CB298B">
        <w:rPr>
          <w:color w:val="auto"/>
        </w:rPr>
        <w:t> </w:t>
      </w:r>
      <w:r w:rsidRPr="00CB298B">
        <w:rPr>
          <w:color w:val="auto"/>
        </w:rPr>
        <w:t>wykorzystaniem danych uzyskanych przez koordynatora wspomagania podczas dzi</w:t>
      </w:r>
      <w:r w:rsidRPr="00CB298B">
        <w:rPr>
          <w:color w:val="auto"/>
        </w:rPr>
        <w:t>a</w:t>
      </w:r>
      <w:r w:rsidRPr="00CB298B">
        <w:rPr>
          <w:color w:val="auto"/>
        </w:rPr>
        <w:t>łań diagnostycznych) –</w:t>
      </w:r>
      <w:r w:rsidR="00A64400" w:rsidRPr="00CB298B">
        <w:rPr>
          <w:color w:val="auto"/>
        </w:rPr>
        <w:t xml:space="preserve"> </w:t>
      </w:r>
      <w:r w:rsidR="00872962" w:rsidRPr="00CB298B">
        <w:rPr>
          <w:color w:val="auto"/>
        </w:rPr>
        <w:t>70</w:t>
      </w:r>
      <w:r w:rsidRPr="00CB298B">
        <w:rPr>
          <w:color w:val="auto"/>
        </w:rPr>
        <w:t xml:space="preserve"> minut </w:t>
      </w:r>
    </w:p>
    <w:p w14:paraId="1F97A192" w14:textId="283D5498" w:rsidR="006D68BB" w:rsidRPr="00CB298B" w:rsidRDefault="00986E2E" w:rsidP="00D72C24">
      <w:pPr>
        <w:pStyle w:val="ORE123"/>
        <w:numPr>
          <w:ilvl w:val="0"/>
          <w:numId w:val="250"/>
        </w:numPr>
        <w:rPr>
          <w:color w:val="auto"/>
        </w:rPr>
      </w:pPr>
      <w:r w:rsidRPr="00CB298B">
        <w:rPr>
          <w:color w:val="auto"/>
        </w:rPr>
        <w:t xml:space="preserve"> </w:t>
      </w:r>
      <w:r w:rsidR="004A5D90" w:rsidRPr="00CB298B">
        <w:rPr>
          <w:color w:val="auto"/>
        </w:rPr>
        <w:t>Prowadzący prezentuje opracowan</w:t>
      </w:r>
      <w:r w:rsidR="00C846A0" w:rsidRPr="00CB298B">
        <w:rPr>
          <w:color w:val="auto"/>
        </w:rPr>
        <w:t>y</w:t>
      </w:r>
      <w:r w:rsidR="004A5D90" w:rsidRPr="00CB298B">
        <w:rPr>
          <w:color w:val="auto"/>
        </w:rPr>
        <w:t xml:space="preserve"> przez siebie </w:t>
      </w:r>
      <w:r w:rsidR="00C846A0" w:rsidRPr="00CB298B">
        <w:rPr>
          <w:color w:val="auto"/>
        </w:rPr>
        <w:t xml:space="preserve">opis </w:t>
      </w:r>
      <w:r w:rsidR="00AD7F6D" w:rsidRPr="00CB298B">
        <w:rPr>
          <w:color w:val="auto"/>
        </w:rPr>
        <w:t>informacji</w:t>
      </w:r>
      <w:r w:rsidR="00D02729" w:rsidRPr="00CB298B">
        <w:rPr>
          <w:color w:val="auto"/>
        </w:rPr>
        <w:t xml:space="preserve"> zebranych </w:t>
      </w:r>
      <w:r w:rsidR="00AD7F6D" w:rsidRPr="00CB298B">
        <w:rPr>
          <w:color w:val="auto"/>
        </w:rPr>
        <w:t>po</w:t>
      </w:r>
      <w:r w:rsidR="00AD7F6D" w:rsidRPr="00CB298B">
        <w:rPr>
          <w:color w:val="auto"/>
        </w:rPr>
        <w:t>d</w:t>
      </w:r>
      <w:r w:rsidR="00AD7F6D" w:rsidRPr="00CB298B">
        <w:rPr>
          <w:color w:val="auto"/>
        </w:rPr>
        <w:t xml:space="preserve">czas wcześniejszych działań diagnostycznych </w:t>
      </w:r>
      <w:r w:rsidR="004A5D90" w:rsidRPr="00CB298B">
        <w:rPr>
          <w:color w:val="auto"/>
        </w:rPr>
        <w:t>(analiza dostępnych</w:t>
      </w:r>
      <w:r w:rsidR="00C755B2" w:rsidRPr="00CB298B">
        <w:rPr>
          <w:color w:val="auto"/>
        </w:rPr>
        <w:t xml:space="preserve"> </w:t>
      </w:r>
      <w:r w:rsidR="004A5D90" w:rsidRPr="00CB298B">
        <w:rPr>
          <w:color w:val="auto"/>
        </w:rPr>
        <w:t>dokumentów i</w:t>
      </w:r>
      <w:r w:rsidR="00D02729" w:rsidRPr="00CB298B">
        <w:rPr>
          <w:color w:val="auto"/>
        </w:rPr>
        <w:t> </w:t>
      </w:r>
      <w:r w:rsidR="004A5D90" w:rsidRPr="00CB298B">
        <w:rPr>
          <w:color w:val="auto"/>
        </w:rPr>
        <w:t xml:space="preserve">informacji o przedszkolu, wywiad z dyrektorem, wywiad z nauczycielami, ogląd placówki). Może </w:t>
      </w:r>
      <w:r w:rsidR="009B32B8" w:rsidRPr="00CB298B">
        <w:rPr>
          <w:color w:val="auto"/>
        </w:rPr>
        <w:t xml:space="preserve">przedstawić </w:t>
      </w:r>
      <w:r w:rsidR="004A5D90" w:rsidRPr="00CB298B">
        <w:rPr>
          <w:color w:val="auto"/>
        </w:rPr>
        <w:t>je w prezentacji multimedialnej lub wręczyć każdemu uczestnikowi opracowany materiał w formie wydruku i</w:t>
      </w:r>
      <w:r w:rsidR="00C755B2" w:rsidRPr="00CB298B">
        <w:rPr>
          <w:color w:val="auto"/>
        </w:rPr>
        <w:t> </w:t>
      </w:r>
      <w:r w:rsidR="004A5D90" w:rsidRPr="00CB298B">
        <w:rPr>
          <w:color w:val="auto"/>
        </w:rPr>
        <w:t xml:space="preserve">poprosić o indywidualną lekturę. </w:t>
      </w:r>
      <w:r w:rsidR="00AD7F6D" w:rsidRPr="00CB298B">
        <w:rPr>
          <w:color w:val="auto"/>
        </w:rPr>
        <w:t xml:space="preserve">Następnie </w:t>
      </w:r>
      <w:r w:rsidR="004A5D90" w:rsidRPr="00CB298B">
        <w:rPr>
          <w:color w:val="auto"/>
        </w:rPr>
        <w:t>zaprasza do krótkiej rozmowy w parach na temat dostrzeż</w:t>
      </w:r>
      <w:r w:rsidR="004A5D90" w:rsidRPr="00CB298B">
        <w:rPr>
          <w:color w:val="auto"/>
        </w:rPr>
        <w:t>o</w:t>
      </w:r>
      <w:r w:rsidR="004A5D90" w:rsidRPr="00CB298B">
        <w:rPr>
          <w:color w:val="auto"/>
        </w:rPr>
        <w:t xml:space="preserve">nych mocnych i słabych stron pracy przedszkola w odniesieniu do kształtowania kompetencji kluczowych </w:t>
      </w:r>
      <w:r w:rsidR="00D02729" w:rsidRPr="00CB298B">
        <w:rPr>
          <w:color w:val="auto"/>
        </w:rPr>
        <w:t xml:space="preserve">u </w:t>
      </w:r>
      <w:r w:rsidR="004A5D90" w:rsidRPr="00CB298B">
        <w:rPr>
          <w:color w:val="auto"/>
        </w:rPr>
        <w:t xml:space="preserve">dzieci. </w:t>
      </w:r>
    </w:p>
    <w:p w14:paraId="15A83DD0" w14:textId="4A8A9DD5" w:rsidR="004A5D90" w:rsidRPr="00CB298B" w:rsidRDefault="004A5D90" w:rsidP="00D72C24">
      <w:pPr>
        <w:pStyle w:val="ORE123"/>
        <w:rPr>
          <w:color w:val="auto"/>
        </w:rPr>
      </w:pPr>
      <w:r w:rsidRPr="00CB298B">
        <w:rPr>
          <w:color w:val="auto"/>
        </w:rPr>
        <w:t xml:space="preserve"> </w:t>
      </w:r>
      <w:r w:rsidR="00E978BF" w:rsidRPr="00CB298B">
        <w:rPr>
          <w:color w:val="auto"/>
        </w:rPr>
        <w:t xml:space="preserve">Ćwiczenie </w:t>
      </w:r>
      <w:r w:rsidR="00D02729" w:rsidRPr="00CB298B">
        <w:rPr>
          <w:color w:val="auto"/>
        </w:rPr>
        <w:t>„</w:t>
      </w:r>
      <w:r w:rsidR="00E978BF" w:rsidRPr="00CB298B">
        <w:rPr>
          <w:color w:val="auto"/>
        </w:rPr>
        <w:t>Poker kryterialny</w:t>
      </w:r>
      <w:r w:rsidR="00D02729" w:rsidRPr="00CB298B">
        <w:rPr>
          <w:color w:val="auto"/>
        </w:rPr>
        <w:t xml:space="preserve">”. </w:t>
      </w:r>
      <w:r w:rsidRPr="00CB298B">
        <w:rPr>
          <w:color w:val="auto"/>
        </w:rPr>
        <w:t xml:space="preserve">Uczestnicy łączą się w </w:t>
      </w:r>
      <w:r w:rsidR="00D02729" w:rsidRPr="00CB298B">
        <w:rPr>
          <w:color w:val="auto"/>
        </w:rPr>
        <w:t>zespoły liczące od dwóch do pięciu osób</w:t>
      </w:r>
      <w:r w:rsidRPr="00CB298B">
        <w:rPr>
          <w:color w:val="auto"/>
        </w:rPr>
        <w:t xml:space="preserve"> (liczebność zależna od wielkości </w:t>
      </w:r>
      <w:r w:rsidR="00AD7F6D" w:rsidRPr="00CB298B">
        <w:rPr>
          <w:color w:val="auto"/>
        </w:rPr>
        <w:t>rady pedagogicznej</w:t>
      </w:r>
      <w:r w:rsidRPr="00CB298B">
        <w:rPr>
          <w:color w:val="auto"/>
        </w:rPr>
        <w:t>). Każdy z</w:t>
      </w:r>
      <w:r w:rsidRPr="00CB298B">
        <w:rPr>
          <w:color w:val="auto"/>
        </w:rPr>
        <w:t>e</w:t>
      </w:r>
      <w:r w:rsidRPr="00CB298B">
        <w:rPr>
          <w:color w:val="auto"/>
        </w:rPr>
        <w:t xml:space="preserve">spół otrzymuje </w:t>
      </w:r>
      <w:r w:rsidR="00081870" w:rsidRPr="00CB298B">
        <w:rPr>
          <w:color w:val="auto"/>
        </w:rPr>
        <w:t>instrukcję pracy (</w:t>
      </w:r>
      <w:r w:rsidR="00E70E53" w:rsidRPr="00CB298B">
        <w:rPr>
          <w:b/>
          <w:color w:val="auto"/>
        </w:rPr>
        <w:t xml:space="preserve">załącznik </w:t>
      </w:r>
      <w:r w:rsidR="00081870" w:rsidRPr="00CB298B">
        <w:rPr>
          <w:b/>
          <w:color w:val="auto"/>
        </w:rPr>
        <w:t>1.</w:t>
      </w:r>
      <w:r w:rsidR="00AF4F64" w:rsidRPr="00CB298B">
        <w:rPr>
          <w:color w:val="auto"/>
        </w:rPr>
        <w:t xml:space="preserve"> Kompetencje kluczowe w naszym przedszkolu – sukcesy i wyzwania</w:t>
      </w:r>
      <w:r w:rsidR="00081870" w:rsidRPr="00CB298B">
        <w:rPr>
          <w:color w:val="auto"/>
        </w:rPr>
        <w:t xml:space="preserve">) oraz </w:t>
      </w:r>
      <w:r w:rsidR="004047BB" w:rsidRPr="00CB298B">
        <w:rPr>
          <w:color w:val="auto"/>
        </w:rPr>
        <w:t xml:space="preserve">zestaw </w:t>
      </w:r>
      <w:r w:rsidR="00E42E52" w:rsidRPr="00CB298B">
        <w:rPr>
          <w:color w:val="auto"/>
        </w:rPr>
        <w:t xml:space="preserve">ośmiu </w:t>
      </w:r>
      <w:r w:rsidR="004047BB" w:rsidRPr="00CB298B">
        <w:rPr>
          <w:color w:val="auto"/>
        </w:rPr>
        <w:t xml:space="preserve">kart z opisem </w:t>
      </w:r>
      <w:r w:rsidR="00E42E52" w:rsidRPr="00CB298B">
        <w:rPr>
          <w:color w:val="auto"/>
        </w:rPr>
        <w:t>kontekstu r</w:t>
      </w:r>
      <w:r w:rsidR="00E42E52" w:rsidRPr="00CB298B">
        <w:rPr>
          <w:color w:val="auto"/>
        </w:rPr>
        <w:t>o</w:t>
      </w:r>
      <w:r w:rsidR="00E42E52" w:rsidRPr="00CB298B">
        <w:rPr>
          <w:color w:val="auto"/>
        </w:rPr>
        <w:t xml:space="preserve">zumienia </w:t>
      </w:r>
      <w:r w:rsidR="004047BB" w:rsidRPr="00CB298B">
        <w:rPr>
          <w:color w:val="auto"/>
        </w:rPr>
        <w:t>kompetencji kluczowych</w:t>
      </w:r>
      <w:r w:rsidR="00E42E52" w:rsidRPr="00CB298B">
        <w:rPr>
          <w:color w:val="auto"/>
        </w:rPr>
        <w:t xml:space="preserve"> w przedszkolu</w:t>
      </w:r>
      <w:r w:rsidR="004047BB" w:rsidRPr="00CB298B">
        <w:rPr>
          <w:color w:val="auto"/>
        </w:rPr>
        <w:t xml:space="preserve"> (</w:t>
      </w:r>
      <w:r w:rsidR="00E42E52" w:rsidRPr="00CB298B">
        <w:rPr>
          <w:color w:val="auto"/>
        </w:rPr>
        <w:t xml:space="preserve">opisy z </w:t>
      </w:r>
      <w:hyperlink r:id="rId73" w:history="1">
        <w:r w:rsidR="00E42E52" w:rsidRPr="00CB298B">
          <w:rPr>
            <w:rStyle w:val="Hipercze"/>
            <w:i/>
            <w:color w:val="auto"/>
          </w:rPr>
          <w:t xml:space="preserve">Ramowego programu </w:t>
        </w:r>
        <w:r w:rsidR="00E42E52" w:rsidRPr="00CB298B">
          <w:rPr>
            <w:rStyle w:val="Hipercze"/>
            <w:i/>
            <w:color w:val="auto"/>
          </w:rPr>
          <w:lastRenderedPageBreak/>
          <w:t>szkolenia w zakresie wspomagania przedszkoli w rozwijaniu kompetencji klucz</w:t>
        </w:r>
        <w:r w:rsidR="00E42E52" w:rsidRPr="00CB298B">
          <w:rPr>
            <w:rStyle w:val="Hipercze"/>
            <w:i/>
            <w:color w:val="auto"/>
          </w:rPr>
          <w:t>o</w:t>
        </w:r>
        <w:r w:rsidR="00E42E52" w:rsidRPr="00CB298B">
          <w:rPr>
            <w:rStyle w:val="Hipercze"/>
            <w:i/>
            <w:color w:val="auto"/>
          </w:rPr>
          <w:t>wych dzieci</w:t>
        </w:r>
      </w:hyperlink>
      <w:r w:rsidR="00E42E52" w:rsidRPr="00CB298B">
        <w:rPr>
          <w:color w:val="auto"/>
        </w:rPr>
        <w:t xml:space="preserve"> autorstwa Kingi </w:t>
      </w:r>
      <w:proofErr w:type="spellStart"/>
      <w:r w:rsidR="00E42E52" w:rsidRPr="00CB298B">
        <w:rPr>
          <w:color w:val="auto"/>
        </w:rPr>
        <w:t>Sarad-Deć</w:t>
      </w:r>
      <w:proofErr w:type="spellEnd"/>
      <w:r w:rsidR="00E42E52" w:rsidRPr="00CB298B">
        <w:rPr>
          <w:color w:val="auto"/>
        </w:rPr>
        <w:t>, s. 4</w:t>
      </w:r>
      <w:r w:rsidR="00D02729" w:rsidRPr="00CB298B">
        <w:rPr>
          <w:color w:val="auto"/>
        </w:rPr>
        <w:t>–</w:t>
      </w:r>
      <w:r w:rsidR="00E42E52" w:rsidRPr="00CB298B">
        <w:rPr>
          <w:color w:val="auto"/>
        </w:rPr>
        <w:t>8).</w:t>
      </w:r>
      <w:r w:rsidR="00081870" w:rsidRPr="00CB298B">
        <w:rPr>
          <w:color w:val="auto"/>
        </w:rPr>
        <w:t xml:space="preserve"> Można przygotować</w:t>
      </w:r>
      <w:r w:rsidR="00C755B2" w:rsidRPr="00CB298B">
        <w:rPr>
          <w:color w:val="auto"/>
        </w:rPr>
        <w:t xml:space="preserve"> </w:t>
      </w:r>
      <w:r w:rsidR="00081870" w:rsidRPr="00CB298B">
        <w:rPr>
          <w:color w:val="auto"/>
        </w:rPr>
        <w:t>różnokolor</w:t>
      </w:r>
      <w:r w:rsidR="00081870" w:rsidRPr="00CB298B">
        <w:rPr>
          <w:color w:val="auto"/>
        </w:rPr>
        <w:t>o</w:t>
      </w:r>
      <w:r w:rsidR="00081870" w:rsidRPr="00CB298B">
        <w:rPr>
          <w:color w:val="auto"/>
        </w:rPr>
        <w:t xml:space="preserve">we odbitki (każda kompetencja na papierze w innym kolorze). </w:t>
      </w:r>
    </w:p>
    <w:p w14:paraId="72E071E8" w14:textId="63A12747" w:rsidR="00872962" w:rsidRPr="00CB298B" w:rsidRDefault="00872CF2" w:rsidP="00D72C24">
      <w:pPr>
        <w:pStyle w:val="ORE123"/>
        <w:rPr>
          <w:color w:val="auto"/>
        </w:rPr>
      </w:pPr>
      <w:r w:rsidRPr="00CB298B">
        <w:rPr>
          <w:color w:val="auto"/>
        </w:rPr>
        <w:t xml:space="preserve"> </w:t>
      </w:r>
      <w:r w:rsidR="00A64400" w:rsidRPr="00CB298B">
        <w:rPr>
          <w:color w:val="auto"/>
        </w:rPr>
        <w:t xml:space="preserve">Zespoły prezentują swoje ustalenia na forum całej grupy. </w:t>
      </w:r>
      <w:r w:rsidR="00A768FD" w:rsidRPr="00CB298B">
        <w:rPr>
          <w:color w:val="auto"/>
        </w:rPr>
        <w:t>Następuje porównanie efektów wyboru priorytetowych kompetencji. Rada pedagogiczna podejmuje</w:t>
      </w:r>
      <w:r w:rsidR="00C755B2" w:rsidRPr="00CB298B">
        <w:rPr>
          <w:color w:val="auto"/>
        </w:rPr>
        <w:t xml:space="preserve"> </w:t>
      </w:r>
      <w:r w:rsidR="00A768FD" w:rsidRPr="00CB298B">
        <w:rPr>
          <w:color w:val="auto"/>
        </w:rPr>
        <w:t>ost</w:t>
      </w:r>
      <w:r w:rsidR="00A768FD" w:rsidRPr="00CB298B">
        <w:rPr>
          <w:color w:val="auto"/>
        </w:rPr>
        <w:t>a</w:t>
      </w:r>
      <w:r w:rsidR="00A768FD" w:rsidRPr="00CB298B">
        <w:rPr>
          <w:color w:val="auto"/>
        </w:rPr>
        <w:t xml:space="preserve">teczną decyzję dotyczącą przedmiotu procesu wspomagania: </w:t>
      </w:r>
      <w:r w:rsidR="00CD681B" w:rsidRPr="00CB298B">
        <w:rPr>
          <w:color w:val="auto"/>
        </w:rPr>
        <w:t>„</w:t>
      </w:r>
      <w:r w:rsidR="00A768FD" w:rsidRPr="00CB298B">
        <w:rPr>
          <w:color w:val="auto"/>
        </w:rPr>
        <w:t>W odniesieniu do której z ośmiu kompetencji kluczowych będziemy pracować nad</w:t>
      </w:r>
      <w:r w:rsidR="00CD681B" w:rsidRPr="00CB298B">
        <w:rPr>
          <w:color w:val="auto"/>
        </w:rPr>
        <w:t xml:space="preserve"> </w:t>
      </w:r>
      <w:r w:rsidR="00A768FD" w:rsidRPr="00CB298B">
        <w:rPr>
          <w:color w:val="auto"/>
        </w:rPr>
        <w:t>doskonaleniem sposobów jej kształtowania?</w:t>
      </w:r>
      <w:r w:rsidR="00CD681B" w:rsidRPr="00CB298B">
        <w:rPr>
          <w:color w:val="auto"/>
        </w:rPr>
        <w:t>”.</w:t>
      </w:r>
      <w:r w:rsidR="00A768FD" w:rsidRPr="00CB298B">
        <w:rPr>
          <w:color w:val="auto"/>
        </w:rPr>
        <w:t xml:space="preserve"> </w:t>
      </w:r>
    </w:p>
    <w:p w14:paraId="019235AD" w14:textId="1F8DC9EE" w:rsidR="00872962" w:rsidRPr="00CB298B" w:rsidRDefault="00872962" w:rsidP="00D72C24">
      <w:pPr>
        <w:pStyle w:val="OREnormalny"/>
        <w:rPr>
          <w:color w:val="auto"/>
        </w:rPr>
      </w:pPr>
      <w:r w:rsidRPr="00CB298B">
        <w:rPr>
          <w:b/>
          <w:color w:val="auto"/>
        </w:rPr>
        <w:t xml:space="preserve">Część III. Zasady pracy, wzajemne zobowiązania, najbliższe terminy, zadanie do wykonania po spotkaniu </w:t>
      </w:r>
      <w:r w:rsidRPr="00CB298B">
        <w:rPr>
          <w:color w:val="auto"/>
        </w:rPr>
        <w:t>(ewentualnie wybór uczestników warsztatu diagnostyczno-rozwojowego – w większych placówkach) – 40 minut</w:t>
      </w:r>
    </w:p>
    <w:p w14:paraId="4B149231" w14:textId="074AE496" w:rsidR="00872962" w:rsidRPr="00CB298B" w:rsidRDefault="00872962" w:rsidP="00D72C24">
      <w:pPr>
        <w:pStyle w:val="ORE123"/>
        <w:numPr>
          <w:ilvl w:val="0"/>
          <w:numId w:val="251"/>
        </w:numPr>
        <w:rPr>
          <w:color w:val="auto"/>
        </w:rPr>
      </w:pPr>
      <w:r w:rsidRPr="00CB298B">
        <w:rPr>
          <w:color w:val="auto"/>
        </w:rPr>
        <w:t xml:space="preserve">Prowadzący przypomina uczestnikom etapy </w:t>
      </w:r>
      <w:r w:rsidR="00CD681B" w:rsidRPr="00CB298B">
        <w:rPr>
          <w:color w:val="auto"/>
        </w:rPr>
        <w:t xml:space="preserve">procesu </w:t>
      </w:r>
      <w:r w:rsidRPr="00CB298B">
        <w:rPr>
          <w:color w:val="auto"/>
        </w:rPr>
        <w:t>wspomagania, odsyłając ich do plakatu (</w:t>
      </w:r>
      <w:r w:rsidR="00CD681B" w:rsidRPr="00CB298B">
        <w:rPr>
          <w:color w:val="auto"/>
        </w:rPr>
        <w:t>zob. część I, punkt 1</w:t>
      </w:r>
      <w:r w:rsidRPr="00CB298B">
        <w:rPr>
          <w:color w:val="auto"/>
        </w:rPr>
        <w:t xml:space="preserve">). Prosi, aby rada pedagogiczna ustaliła </w:t>
      </w:r>
      <w:r w:rsidR="00DE6508" w:rsidRPr="00CB298B">
        <w:rPr>
          <w:color w:val="auto"/>
        </w:rPr>
        <w:t>termin</w:t>
      </w:r>
      <w:r w:rsidRPr="00CB298B">
        <w:rPr>
          <w:color w:val="auto"/>
        </w:rPr>
        <w:t xml:space="preserve"> zakończenia </w:t>
      </w:r>
      <w:r w:rsidR="00CD681B" w:rsidRPr="00CB298B">
        <w:rPr>
          <w:color w:val="auto"/>
        </w:rPr>
        <w:t xml:space="preserve">tego </w:t>
      </w:r>
      <w:r w:rsidRPr="00CB298B">
        <w:rPr>
          <w:color w:val="auto"/>
        </w:rPr>
        <w:t>procesu (</w:t>
      </w:r>
      <w:r w:rsidR="00CD681B" w:rsidRPr="00CB298B">
        <w:rPr>
          <w:color w:val="auto"/>
        </w:rPr>
        <w:t xml:space="preserve">wspólna </w:t>
      </w:r>
      <w:r w:rsidR="00DE6508" w:rsidRPr="00CB298B">
        <w:rPr>
          <w:color w:val="auto"/>
        </w:rPr>
        <w:t>ocena efektów i opracowanie wniosków z</w:t>
      </w:r>
      <w:r w:rsidR="00C755B2" w:rsidRPr="00CB298B">
        <w:rPr>
          <w:color w:val="auto"/>
        </w:rPr>
        <w:t> </w:t>
      </w:r>
      <w:r w:rsidR="00DE6508" w:rsidRPr="00CB298B">
        <w:rPr>
          <w:color w:val="auto"/>
        </w:rPr>
        <w:t>realizacji form wspomagania)</w:t>
      </w:r>
      <w:r w:rsidR="00CD681B" w:rsidRPr="00CB298B">
        <w:rPr>
          <w:color w:val="auto"/>
        </w:rPr>
        <w:t xml:space="preserve">, a następnie </w:t>
      </w:r>
      <w:r w:rsidR="00DE6508" w:rsidRPr="00CB298B">
        <w:rPr>
          <w:color w:val="auto"/>
        </w:rPr>
        <w:t xml:space="preserve">zapisuje </w:t>
      </w:r>
      <w:r w:rsidR="00CD681B" w:rsidRPr="00CB298B">
        <w:rPr>
          <w:color w:val="auto"/>
        </w:rPr>
        <w:t>uzgodnioną datę</w:t>
      </w:r>
      <w:r w:rsidR="00DE6508" w:rsidRPr="00CB298B">
        <w:rPr>
          <w:color w:val="auto"/>
        </w:rPr>
        <w:t xml:space="preserve"> na </w:t>
      </w:r>
      <w:proofErr w:type="spellStart"/>
      <w:r w:rsidR="00DE6508" w:rsidRPr="00CB298B">
        <w:rPr>
          <w:color w:val="auto"/>
        </w:rPr>
        <w:t>pla</w:t>
      </w:r>
      <w:proofErr w:type="spellEnd"/>
      <w:r w:rsidR="009F1C97">
        <w:rPr>
          <w:color w:val="auto"/>
        </w:rPr>
        <w:t>-</w:t>
      </w:r>
      <w:r w:rsidR="00DE6508" w:rsidRPr="00CB298B">
        <w:rPr>
          <w:color w:val="auto"/>
        </w:rPr>
        <w:t xml:space="preserve">kacie. </w:t>
      </w:r>
    </w:p>
    <w:p w14:paraId="7DF4C96C" w14:textId="65DD0966" w:rsidR="00DE6508" w:rsidRPr="00CB298B" w:rsidRDefault="00DE6508" w:rsidP="00D72C24">
      <w:pPr>
        <w:pStyle w:val="ORE123"/>
        <w:rPr>
          <w:color w:val="auto"/>
        </w:rPr>
      </w:pPr>
      <w:r w:rsidRPr="00CB298B">
        <w:rPr>
          <w:color w:val="auto"/>
        </w:rPr>
        <w:t>Uczestnicy dzielą się na cztery zespoły</w:t>
      </w:r>
      <w:r w:rsidR="00D05E6D" w:rsidRPr="00CB298B">
        <w:rPr>
          <w:color w:val="auto"/>
        </w:rPr>
        <w:t>. K</w:t>
      </w:r>
      <w:r w:rsidRPr="00CB298B">
        <w:rPr>
          <w:color w:val="auto"/>
        </w:rPr>
        <w:t>ażdy z nich otrzymuje po kilka kartek samoprzylepnych w trzech kolorach. Prowadzący przydziela każdemu zespołowi jeden etap procesu wspomagania</w:t>
      </w:r>
      <w:r w:rsidR="00D05E6D" w:rsidRPr="00CB298B">
        <w:rPr>
          <w:color w:val="auto"/>
        </w:rPr>
        <w:t>. P</w:t>
      </w:r>
      <w:r w:rsidRPr="00CB298B">
        <w:rPr>
          <w:color w:val="auto"/>
        </w:rPr>
        <w:t>rosi o ustalenie i zapisanie na kartkach pr</w:t>
      </w:r>
      <w:r w:rsidRPr="00CB298B">
        <w:rPr>
          <w:color w:val="auto"/>
        </w:rPr>
        <w:t>o</w:t>
      </w:r>
      <w:r w:rsidRPr="00CB298B">
        <w:rPr>
          <w:color w:val="auto"/>
        </w:rPr>
        <w:t>pozycji:</w:t>
      </w:r>
    </w:p>
    <w:p w14:paraId="39FE15AE" w14:textId="6BBE6C50" w:rsidR="00DE6508" w:rsidRPr="00CB298B" w:rsidRDefault="00DE6508" w:rsidP="00D72C24">
      <w:pPr>
        <w:pStyle w:val="ORElistaABC"/>
        <w:numPr>
          <w:ilvl w:val="0"/>
          <w:numId w:val="252"/>
        </w:numPr>
        <w:ind w:left="714" w:hanging="357"/>
        <w:rPr>
          <w:color w:val="auto"/>
        </w:rPr>
      </w:pPr>
      <w:r w:rsidRPr="00CB298B">
        <w:rPr>
          <w:color w:val="auto"/>
        </w:rPr>
        <w:t>zasad/norm obowiązujących na danym etapie (niebieskie kartki</w:t>
      </w:r>
      <w:r w:rsidR="00D05E6D" w:rsidRPr="00CB298B">
        <w:rPr>
          <w:color w:val="auto"/>
        </w:rPr>
        <w:t>)</w:t>
      </w:r>
      <w:r w:rsidR="00D05E6D" w:rsidRPr="00CB298B">
        <w:rPr>
          <w:color w:val="auto"/>
          <w:lang w:val="pl-PL"/>
        </w:rPr>
        <w:t>;</w:t>
      </w:r>
    </w:p>
    <w:p w14:paraId="6F77C0F9" w14:textId="034E263D" w:rsidR="00DE6508" w:rsidRPr="00CB298B" w:rsidRDefault="00DE6508" w:rsidP="00D72C24">
      <w:pPr>
        <w:pStyle w:val="ORElistaABC"/>
        <w:rPr>
          <w:color w:val="auto"/>
        </w:rPr>
      </w:pPr>
      <w:r w:rsidRPr="00CB298B">
        <w:rPr>
          <w:color w:val="auto"/>
        </w:rPr>
        <w:t>zobowiązań leżących po stronie kadry przedszkola (żółte kartki</w:t>
      </w:r>
      <w:r w:rsidR="00D05E6D" w:rsidRPr="00CB298B">
        <w:rPr>
          <w:color w:val="auto"/>
        </w:rPr>
        <w:t>)</w:t>
      </w:r>
      <w:r w:rsidR="00D05E6D" w:rsidRPr="00CB298B">
        <w:rPr>
          <w:color w:val="auto"/>
          <w:lang w:val="pl-PL"/>
        </w:rPr>
        <w:t>;</w:t>
      </w:r>
      <w:r w:rsidR="00D05E6D" w:rsidRPr="00CB298B">
        <w:rPr>
          <w:color w:val="auto"/>
        </w:rPr>
        <w:t xml:space="preserve"> </w:t>
      </w:r>
    </w:p>
    <w:p w14:paraId="2A2AF3C7" w14:textId="681D984C" w:rsidR="00DE6508" w:rsidRPr="00CB298B" w:rsidRDefault="00DE6508" w:rsidP="00D72C24">
      <w:pPr>
        <w:pStyle w:val="ORElistaABC"/>
        <w:rPr>
          <w:color w:val="auto"/>
        </w:rPr>
      </w:pPr>
      <w:r w:rsidRPr="00CB298B">
        <w:rPr>
          <w:color w:val="auto"/>
        </w:rPr>
        <w:t>oczekiwań wobec osoby koordynującej proces wspomagania lub ekspertów</w:t>
      </w:r>
      <w:r w:rsidR="00D05E6D" w:rsidRPr="00CB298B">
        <w:rPr>
          <w:color w:val="auto"/>
          <w:lang w:val="pl-PL"/>
        </w:rPr>
        <w:t xml:space="preserve"> </w:t>
      </w:r>
      <w:r w:rsidRPr="00CB298B">
        <w:rPr>
          <w:color w:val="auto"/>
        </w:rPr>
        <w:t xml:space="preserve">realizujących zadania, jakie się pojawią (zielone kartki). </w:t>
      </w:r>
    </w:p>
    <w:p w14:paraId="3B272B59" w14:textId="2214548C" w:rsidR="00DE6508" w:rsidRPr="00CB298B" w:rsidRDefault="00DE6508" w:rsidP="00693BAF">
      <w:pPr>
        <w:spacing w:line="360" w:lineRule="auto"/>
        <w:ind w:left="720"/>
        <w:rPr>
          <w:rFonts w:ascii="Arial" w:hAnsi="Arial" w:cs="Arial"/>
          <w:sz w:val="24"/>
          <w:szCs w:val="24"/>
        </w:rPr>
      </w:pPr>
      <w:r w:rsidRPr="00CB298B">
        <w:rPr>
          <w:rFonts w:ascii="Arial" w:hAnsi="Arial" w:cs="Arial"/>
          <w:sz w:val="24"/>
          <w:szCs w:val="24"/>
        </w:rPr>
        <w:t>Każdy zespół po wykonaniu zadania przykleja kartki na odpowiedniej części pl</w:t>
      </w:r>
      <w:r w:rsidRPr="00CB298B">
        <w:rPr>
          <w:rFonts w:ascii="Arial" w:hAnsi="Arial" w:cs="Arial"/>
          <w:sz w:val="24"/>
          <w:szCs w:val="24"/>
        </w:rPr>
        <w:t>a</w:t>
      </w:r>
      <w:r w:rsidRPr="00CB298B">
        <w:rPr>
          <w:rFonts w:ascii="Arial" w:hAnsi="Arial" w:cs="Arial"/>
          <w:sz w:val="24"/>
          <w:szCs w:val="24"/>
        </w:rPr>
        <w:t>katu</w:t>
      </w:r>
      <w:r w:rsidR="00C53359" w:rsidRPr="00CB298B">
        <w:rPr>
          <w:rFonts w:ascii="Arial" w:hAnsi="Arial" w:cs="Arial"/>
          <w:sz w:val="24"/>
          <w:szCs w:val="24"/>
        </w:rPr>
        <w:t xml:space="preserve"> – pozostali uczestnicy mogą zgłaszać uzupełnienia, modyfikacje itp. </w:t>
      </w:r>
    </w:p>
    <w:p w14:paraId="65D5B22F" w14:textId="69E483FC" w:rsidR="00C53359" w:rsidRPr="00CB298B" w:rsidRDefault="00C53359" w:rsidP="00D72C24">
      <w:pPr>
        <w:pStyle w:val="ORE123"/>
        <w:rPr>
          <w:color w:val="auto"/>
        </w:rPr>
      </w:pPr>
      <w:r w:rsidRPr="00CB298B">
        <w:rPr>
          <w:color w:val="auto"/>
        </w:rPr>
        <w:t>Prowadzący uzupełnia powstały w ten sposób kontrakt o dodatkowe informacje</w:t>
      </w:r>
      <w:r w:rsidR="00D05E6D" w:rsidRPr="00CB298B">
        <w:rPr>
          <w:color w:val="auto"/>
        </w:rPr>
        <w:t>,</w:t>
      </w:r>
      <w:r w:rsidRPr="00CB298B">
        <w:rPr>
          <w:color w:val="auto"/>
        </w:rPr>
        <w:t xml:space="preserve"> np. proponuje zamieszczanie materiałów ze spotkań na platformie e-learningowej lub przesyłanie ich na utworzony grupowy adres mailowy</w:t>
      </w:r>
      <w:r w:rsidR="00D05E6D" w:rsidRPr="00CB298B">
        <w:rPr>
          <w:color w:val="auto"/>
        </w:rPr>
        <w:t>.</w:t>
      </w:r>
    </w:p>
    <w:p w14:paraId="11EAE818" w14:textId="38F81B4B" w:rsidR="00C53359" w:rsidRPr="00CB298B" w:rsidRDefault="00C53359" w:rsidP="00D72C24">
      <w:pPr>
        <w:pStyle w:val="ORE123"/>
        <w:rPr>
          <w:color w:val="auto"/>
        </w:rPr>
      </w:pPr>
      <w:r w:rsidRPr="00CB298B">
        <w:rPr>
          <w:color w:val="auto"/>
        </w:rPr>
        <w:t>W dużych radach pedagogicznych następuje wybór zespołu</w:t>
      </w:r>
      <w:r w:rsidR="005B53A6" w:rsidRPr="00CB298B">
        <w:rPr>
          <w:color w:val="auto"/>
        </w:rPr>
        <w:t xml:space="preserve"> zadaniowego</w:t>
      </w:r>
      <w:r w:rsidRPr="00CB298B">
        <w:rPr>
          <w:color w:val="auto"/>
        </w:rPr>
        <w:t xml:space="preserve">, który będzie reprezentował ogół na </w:t>
      </w:r>
      <w:r w:rsidR="00D05E6D" w:rsidRPr="00CB298B">
        <w:rPr>
          <w:color w:val="auto"/>
        </w:rPr>
        <w:t xml:space="preserve">warsztatach służących </w:t>
      </w:r>
      <w:r w:rsidRPr="00CB298B">
        <w:rPr>
          <w:color w:val="auto"/>
        </w:rPr>
        <w:t>pogłębionej diagnozie w</w:t>
      </w:r>
      <w:r w:rsidR="00C755B2" w:rsidRPr="00CB298B">
        <w:rPr>
          <w:color w:val="auto"/>
        </w:rPr>
        <w:t> </w:t>
      </w:r>
      <w:r w:rsidRPr="00CB298B">
        <w:rPr>
          <w:color w:val="auto"/>
        </w:rPr>
        <w:t xml:space="preserve">zakresie </w:t>
      </w:r>
      <w:r w:rsidR="00D05E6D" w:rsidRPr="00CB298B">
        <w:rPr>
          <w:color w:val="auto"/>
        </w:rPr>
        <w:t xml:space="preserve">wybranej wcześniej </w:t>
      </w:r>
      <w:r w:rsidRPr="00CB298B">
        <w:rPr>
          <w:color w:val="auto"/>
        </w:rPr>
        <w:t>kompetencji kluczowej</w:t>
      </w:r>
      <w:r w:rsidR="002167B3" w:rsidRPr="00CB298B">
        <w:rPr>
          <w:color w:val="auto"/>
        </w:rPr>
        <w:t>/wybranego obszaru wsp</w:t>
      </w:r>
      <w:r w:rsidR="002167B3" w:rsidRPr="00CB298B">
        <w:rPr>
          <w:color w:val="auto"/>
        </w:rPr>
        <w:t>o</w:t>
      </w:r>
      <w:r w:rsidR="002167B3" w:rsidRPr="00CB298B">
        <w:rPr>
          <w:color w:val="auto"/>
        </w:rPr>
        <w:lastRenderedPageBreak/>
        <w:t>magania</w:t>
      </w:r>
      <w:r w:rsidRPr="00CB298B">
        <w:rPr>
          <w:color w:val="auto"/>
        </w:rPr>
        <w:t xml:space="preserve"> (</w:t>
      </w:r>
      <w:r w:rsidR="00D05E6D" w:rsidRPr="00CB298B">
        <w:rPr>
          <w:color w:val="auto"/>
        </w:rPr>
        <w:t xml:space="preserve">należy </w:t>
      </w:r>
      <w:r w:rsidRPr="00CB298B">
        <w:rPr>
          <w:color w:val="auto"/>
        </w:rPr>
        <w:t xml:space="preserve">ustalić termin warsztatu – najlepiej, aby odbył się nie później niż w ciągu dwóch kolejnych tygodni). </w:t>
      </w:r>
    </w:p>
    <w:p w14:paraId="5C7911F8" w14:textId="7901E740" w:rsidR="00C53359" w:rsidRPr="00CB298B" w:rsidRDefault="00C53359" w:rsidP="00D72C24">
      <w:pPr>
        <w:pStyle w:val="ORE123"/>
        <w:rPr>
          <w:color w:val="auto"/>
        </w:rPr>
      </w:pPr>
      <w:r w:rsidRPr="00CB298B">
        <w:rPr>
          <w:color w:val="auto"/>
        </w:rPr>
        <w:t xml:space="preserve">Osoba prowadząca prosi, aby w ciągu tygodnia każdy nauczyciel dokonał analizy swojej pracy w zakresie kształtowania </w:t>
      </w:r>
      <w:r w:rsidR="00D05E6D" w:rsidRPr="00CB298B">
        <w:rPr>
          <w:color w:val="auto"/>
        </w:rPr>
        <w:t xml:space="preserve">kompetencji kluczowej </w:t>
      </w:r>
      <w:r w:rsidRPr="00CB298B">
        <w:rPr>
          <w:color w:val="auto"/>
        </w:rPr>
        <w:t>wybranej do działań rozwojowych</w:t>
      </w:r>
      <w:r w:rsidR="00443EEA" w:rsidRPr="00CB298B">
        <w:rPr>
          <w:color w:val="auto"/>
        </w:rPr>
        <w:t>, wypełniając rzeczowymi notatkami kartę pracy (</w:t>
      </w:r>
      <w:r w:rsidR="00E70E53" w:rsidRPr="00CB298B">
        <w:rPr>
          <w:b/>
          <w:color w:val="auto"/>
        </w:rPr>
        <w:t>z</w:t>
      </w:r>
      <w:r w:rsidR="00443EEA" w:rsidRPr="00CB298B">
        <w:rPr>
          <w:b/>
          <w:color w:val="auto"/>
        </w:rPr>
        <w:t>ałącznik 2.</w:t>
      </w:r>
      <w:r w:rsidR="000A79FB" w:rsidRPr="00CB298B">
        <w:rPr>
          <w:b/>
          <w:color w:val="auto"/>
        </w:rPr>
        <w:t xml:space="preserve"> </w:t>
      </w:r>
      <w:r w:rsidR="000A79FB" w:rsidRPr="00CB298B">
        <w:rPr>
          <w:color w:val="auto"/>
        </w:rPr>
        <w:t>Ja jako nauczyciel kształtujący kompetencje kluczowe moich podopiecznych</w:t>
      </w:r>
      <w:r w:rsidR="00443EEA" w:rsidRPr="00CB298B">
        <w:rPr>
          <w:color w:val="auto"/>
        </w:rPr>
        <w:t>). W</w:t>
      </w:r>
      <w:r w:rsidR="00C755B2" w:rsidRPr="00CB298B">
        <w:rPr>
          <w:color w:val="auto"/>
        </w:rPr>
        <w:t> </w:t>
      </w:r>
      <w:r w:rsidR="00443EEA" w:rsidRPr="00CB298B">
        <w:rPr>
          <w:color w:val="auto"/>
        </w:rPr>
        <w:t>ustalonym przez uczestników miejscu w przedszkolu powinna znaleźć się „poczta”</w:t>
      </w:r>
      <w:r w:rsidR="00C755B2" w:rsidRPr="00CB298B">
        <w:rPr>
          <w:color w:val="auto"/>
        </w:rPr>
        <w:t xml:space="preserve"> </w:t>
      </w:r>
      <w:r w:rsidR="00443EEA" w:rsidRPr="00CB298B">
        <w:rPr>
          <w:color w:val="auto"/>
        </w:rPr>
        <w:t>(koperta lub pudełko z takim napisem), do którego trzeba będzie wrzucić uzupełnioną kartę. Zebrane w ten sposób dane zostaną wykorzystane do pogł</w:t>
      </w:r>
      <w:r w:rsidR="00443EEA" w:rsidRPr="00CB298B">
        <w:rPr>
          <w:color w:val="auto"/>
        </w:rPr>
        <w:t>ę</w:t>
      </w:r>
      <w:r w:rsidR="00443EEA" w:rsidRPr="00CB298B">
        <w:rPr>
          <w:color w:val="auto"/>
        </w:rPr>
        <w:t xml:space="preserve">bionej diagnozy </w:t>
      </w:r>
      <w:r w:rsidR="00125AA0" w:rsidRPr="00CB298B">
        <w:rPr>
          <w:color w:val="auto"/>
        </w:rPr>
        <w:t xml:space="preserve">potrzeb przedszkola </w:t>
      </w:r>
      <w:r w:rsidR="00443EEA" w:rsidRPr="00CB298B">
        <w:rPr>
          <w:color w:val="auto"/>
        </w:rPr>
        <w:t>na najbliższy</w:t>
      </w:r>
      <w:r w:rsidR="00C755B2" w:rsidRPr="00CB298B">
        <w:rPr>
          <w:color w:val="auto"/>
        </w:rPr>
        <w:t>ch warsztatach.</w:t>
      </w:r>
    </w:p>
    <w:p w14:paraId="4663BB39" w14:textId="319DEDE7" w:rsidR="00AF4F64" w:rsidRPr="00CB298B" w:rsidRDefault="00C755B2" w:rsidP="00D72C24">
      <w:pPr>
        <w:pStyle w:val="ORE123"/>
        <w:rPr>
          <w:color w:val="auto"/>
        </w:rPr>
      </w:pPr>
      <w:r w:rsidRPr="00CB298B">
        <w:rPr>
          <w:color w:val="auto"/>
        </w:rPr>
        <w:t>W ramach podsumowania</w:t>
      </w:r>
      <w:r w:rsidR="00AF4F64" w:rsidRPr="00CB298B">
        <w:rPr>
          <w:color w:val="auto"/>
        </w:rPr>
        <w:t xml:space="preserve"> uczestnicy wyrażają swoje opinie </w:t>
      </w:r>
      <w:r w:rsidRPr="00CB298B">
        <w:rPr>
          <w:color w:val="auto"/>
        </w:rPr>
        <w:t xml:space="preserve">na temat spotkania </w:t>
      </w:r>
      <w:r w:rsidR="00AF4F64" w:rsidRPr="00CB298B">
        <w:rPr>
          <w:color w:val="auto"/>
        </w:rPr>
        <w:t>metodą „kosz</w:t>
      </w:r>
      <w:r w:rsidRPr="00CB298B">
        <w:rPr>
          <w:color w:val="auto"/>
        </w:rPr>
        <w:t>a</w:t>
      </w:r>
      <w:r w:rsidR="00AF4F64" w:rsidRPr="00CB298B">
        <w:rPr>
          <w:color w:val="auto"/>
        </w:rPr>
        <w:t xml:space="preserve"> i </w:t>
      </w:r>
      <w:r w:rsidRPr="00CB298B">
        <w:rPr>
          <w:color w:val="auto"/>
        </w:rPr>
        <w:t>walizki</w:t>
      </w:r>
      <w:r w:rsidR="00AF4F64" w:rsidRPr="00CB298B">
        <w:rPr>
          <w:color w:val="auto"/>
        </w:rPr>
        <w:t>”</w:t>
      </w:r>
      <w:r w:rsidRPr="00CB298B">
        <w:rPr>
          <w:color w:val="auto"/>
        </w:rPr>
        <w:t xml:space="preserve">: </w:t>
      </w:r>
      <w:r w:rsidR="00AF4F64" w:rsidRPr="00CB298B">
        <w:rPr>
          <w:color w:val="auto"/>
        </w:rPr>
        <w:t xml:space="preserve">zapisują na kartkach samoprzylepnych, co „zabierają” ze szkolenia </w:t>
      </w:r>
      <w:r w:rsidRPr="00CB298B">
        <w:rPr>
          <w:color w:val="auto"/>
        </w:rPr>
        <w:t>–</w:t>
      </w:r>
      <w:r w:rsidR="00AF4F64" w:rsidRPr="00CB298B">
        <w:rPr>
          <w:color w:val="auto"/>
        </w:rPr>
        <w:t xml:space="preserve"> jakie wartości w nim dostrzegli (kartki </w:t>
      </w:r>
      <w:r w:rsidRPr="00CB298B">
        <w:rPr>
          <w:color w:val="auto"/>
        </w:rPr>
        <w:t>zostają umieszczone</w:t>
      </w:r>
      <w:r w:rsidR="00AF4F64" w:rsidRPr="00CB298B">
        <w:rPr>
          <w:color w:val="auto"/>
        </w:rPr>
        <w:t xml:space="preserve"> na plak</w:t>
      </w:r>
      <w:r w:rsidR="00AF4F64" w:rsidRPr="00CB298B">
        <w:rPr>
          <w:color w:val="auto"/>
        </w:rPr>
        <w:t>a</w:t>
      </w:r>
      <w:r w:rsidR="00AF4F64" w:rsidRPr="00CB298B">
        <w:rPr>
          <w:color w:val="auto"/>
        </w:rPr>
        <w:t xml:space="preserve">cie z narysowaną walizką) oraz co „wyrzucają” (kartki </w:t>
      </w:r>
      <w:r w:rsidRPr="00CB298B">
        <w:rPr>
          <w:color w:val="auto"/>
        </w:rPr>
        <w:t xml:space="preserve">zostają umieszczone </w:t>
      </w:r>
      <w:r w:rsidR="00AF4F64" w:rsidRPr="00CB298B">
        <w:rPr>
          <w:color w:val="auto"/>
        </w:rPr>
        <w:t xml:space="preserve">na plakacie z narysowanym koszem na śmieci). </w:t>
      </w:r>
    </w:p>
    <w:p w14:paraId="73C52623" w14:textId="77777777" w:rsidR="00861B00" w:rsidRPr="00CB298B" w:rsidRDefault="00081870" w:rsidP="00FE47F0">
      <w:pPr>
        <w:pStyle w:val="OREnormalny"/>
        <w:rPr>
          <w:b/>
          <w:color w:val="auto"/>
        </w:rPr>
      </w:pPr>
      <w:r w:rsidRPr="00CB298B">
        <w:rPr>
          <w:b/>
          <w:color w:val="auto"/>
        </w:rPr>
        <w:t xml:space="preserve">Załącznik 1. </w:t>
      </w:r>
    </w:p>
    <w:p w14:paraId="6A3DA5BE" w14:textId="416F8EF0" w:rsidR="00986E2E" w:rsidRPr="00CB298B" w:rsidRDefault="00872CF2" w:rsidP="00FE47F0">
      <w:pPr>
        <w:pStyle w:val="OREnormalny"/>
        <w:rPr>
          <w:b/>
          <w:color w:val="auto"/>
        </w:rPr>
      </w:pPr>
      <w:r w:rsidRPr="00CB298B">
        <w:rPr>
          <w:b/>
          <w:color w:val="auto"/>
        </w:rPr>
        <w:t>Kompetencje kluczowe w naszym przedszkolu – sukcesy i wyzwania</w:t>
      </w:r>
    </w:p>
    <w:p w14:paraId="61427F5A" w14:textId="12BC8DC3" w:rsidR="00081870" w:rsidRPr="00CB298B" w:rsidRDefault="00081870" w:rsidP="00FE47F0">
      <w:pPr>
        <w:pStyle w:val="OREnormalny"/>
        <w:rPr>
          <w:color w:val="auto"/>
        </w:rPr>
      </w:pPr>
      <w:r w:rsidRPr="00CB298B">
        <w:rPr>
          <w:color w:val="auto"/>
        </w:rPr>
        <w:t>Poker kryterialny jest metodą (grą), która pozwala ustalić rangę czynników</w:t>
      </w:r>
      <w:r w:rsidR="003A6CF2" w:rsidRPr="00CB298B">
        <w:rPr>
          <w:color w:val="auto"/>
        </w:rPr>
        <w:t xml:space="preserve"> i </w:t>
      </w:r>
      <w:r w:rsidRPr="00CB298B">
        <w:rPr>
          <w:color w:val="auto"/>
        </w:rPr>
        <w:t xml:space="preserve">podejmować grupowe decyzje: </w:t>
      </w:r>
      <w:r w:rsidR="003A6CF2" w:rsidRPr="00CB298B">
        <w:rPr>
          <w:color w:val="auto"/>
        </w:rPr>
        <w:t>„</w:t>
      </w:r>
      <w:r w:rsidRPr="00CB298B">
        <w:rPr>
          <w:color w:val="auto"/>
        </w:rPr>
        <w:t>Co i dlaczego jest najważniejsze? Co i dlaczego jest najpilniejsze? Co warto wzmacniać?</w:t>
      </w:r>
      <w:r w:rsidR="003A6CF2" w:rsidRPr="00CB298B">
        <w:rPr>
          <w:color w:val="auto"/>
        </w:rPr>
        <w:t>”</w:t>
      </w:r>
      <w:r w:rsidRPr="00CB298B">
        <w:rPr>
          <w:color w:val="auto"/>
        </w:rPr>
        <w:t xml:space="preserve"> itp. </w:t>
      </w:r>
    </w:p>
    <w:p w14:paraId="4F1C96FB" w14:textId="53B39685" w:rsidR="00081870" w:rsidRPr="00CB298B" w:rsidRDefault="00081870" w:rsidP="00FE47F0">
      <w:pPr>
        <w:pStyle w:val="OREnormalny"/>
        <w:rPr>
          <w:color w:val="auto"/>
        </w:rPr>
      </w:pPr>
      <w:r w:rsidRPr="00CB298B">
        <w:rPr>
          <w:color w:val="auto"/>
        </w:rPr>
        <w:t>Model gry wymaga</w:t>
      </w:r>
      <w:r w:rsidR="007B1308" w:rsidRPr="00CB298B">
        <w:rPr>
          <w:color w:val="auto"/>
        </w:rPr>
        <w:t xml:space="preserve"> </w:t>
      </w:r>
      <w:r w:rsidRPr="00CB298B">
        <w:rPr>
          <w:color w:val="auto"/>
        </w:rPr>
        <w:t>dyskusji, rzeczowego argumentowania swoich racji</w:t>
      </w:r>
      <w:r w:rsidR="007B1308" w:rsidRPr="00CB298B">
        <w:rPr>
          <w:color w:val="auto"/>
        </w:rPr>
        <w:t xml:space="preserve"> i </w:t>
      </w:r>
      <w:r w:rsidRPr="00CB298B">
        <w:rPr>
          <w:color w:val="auto"/>
        </w:rPr>
        <w:t>umiejętności przyjmowania kompromisu</w:t>
      </w:r>
      <w:r w:rsidR="007B1308" w:rsidRPr="00CB298B">
        <w:rPr>
          <w:color w:val="auto"/>
        </w:rPr>
        <w:t xml:space="preserve"> przed podjęciem decyzji.</w:t>
      </w:r>
    </w:p>
    <w:p w14:paraId="3AD01A9B" w14:textId="5C99706B" w:rsidR="007B1308" w:rsidRPr="00CB298B" w:rsidRDefault="007B1308" w:rsidP="00FE47F0">
      <w:pPr>
        <w:pStyle w:val="OREnormalny"/>
        <w:rPr>
          <w:b/>
          <w:color w:val="auto"/>
        </w:rPr>
      </w:pPr>
      <w:r w:rsidRPr="00CB298B">
        <w:rPr>
          <w:b/>
          <w:color w:val="auto"/>
        </w:rPr>
        <w:t>Zasady gry</w:t>
      </w:r>
    </w:p>
    <w:p w14:paraId="16D8FB9F" w14:textId="0A8CE82A" w:rsidR="00081870" w:rsidRPr="00CB298B" w:rsidRDefault="007B6B07" w:rsidP="00FE47F0">
      <w:pPr>
        <w:pStyle w:val="OREnormalny"/>
        <w:rPr>
          <w:color w:val="auto"/>
        </w:rPr>
      </w:pPr>
      <w:r w:rsidRPr="00CB298B">
        <w:rPr>
          <w:color w:val="auto"/>
        </w:rPr>
        <w:t>W grze wykorzystajcie karty</w:t>
      </w:r>
      <w:r w:rsidR="00081870" w:rsidRPr="00CB298B">
        <w:rPr>
          <w:color w:val="auto"/>
        </w:rPr>
        <w:t>, na których opisano każdą z ośmiu kompetencji kluczowych UE (opisy uwzględniają kontekst wychowania przedszkolnego).</w:t>
      </w:r>
      <w:r w:rsidR="009B1445" w:rsidRPr="00CB298B">
        <w:rPr>
          <w:color w:val="auto"/>
        </w:rPr>
        <w:t xml:space="preserve"> </w:t>
      </w:r>
      <w:r w:rsidR="00081870" w:rsidRPr="00CB298B">
        <w:rPr>
          <w:color w:val="auto"/>
        </w:rPr>
        <w:t xml:space="preserve">Jak będzie przebiegać rozgrywka? </w:t>
      </w:r>
    </w:p>
    <w:p w14:paraId="45492689" w14:textId="5AB350B3" w:rsidR="00A2157A" w:rsidRPr="00864A9C" w:rsidRDefault="00B851C6" w:rsidP="00FE47F0">
      <w:pPr>
        <w:pStyle w:val="ORElistaABC"/>
        <w:numPr>
          <w:ilvl w:val="0"/>
          <w:numId w:val="254"/>
        </w:numPr>
        <w:ind w:left="714" w:hanging="357"/>
        <w:rPr>
          <w:color w:val="auto"/>
        </w:rPr>
      </w:pPr>
      <w:r w:rsidRPr="00CB298B">
        <w:rPr>
          <w:color w:val="auto"/>
        </w:rPr>
        <w:t xml:space="preserve">Narysujcie na plakacie </w:t>
      </w:r>
      <w:r w:rsidR="00081870" w:rsidRPr="00CB298B">
        <w:rPr>
          <w:color w:val="auto"/>
        </w:rPr>
        <w:t>planszę</w:t>
      </w:r>
      <w:r w:rsidR="00B3748E" w:rsidRPr="00CB298B">
        <w:rPr>
          <w:color w:val="auto"/>
        </w:rPr>
        <w:t xml:space="preserve"> pokera kryterialnego </w:t>
      </w:r>
      <w:r w:rsidR="007B6B07" w:rsidRPr="00CB298B">
        <w:rPr>
          <w:color w:val="auto"/>
        </w:rPr>
        <w:t>w</w:t>
      </w:r>
      <w:r w:rsidR="007B6B07" w:rsidRPr="00CB298B">
        <w:rPr>
          <w:color w:val="auto"/>
          <w:lang w:val="pl-PL"/>
        </w:rPr>
        <w:t>edług</w:t>
      </w:r>
      <w:r w:rsidR="007B6B07" w:rsidRPr="00CB298B">
        <w:rPr>
          <w:color w:val="auto"/>
        </w:rPr>
        <w:t xml:space="preserve"> </w:t>
      </w:r>
      <w:r w:rsidR="00B3748E" w:rsidRPr="00CB298B">
        <w:rPr>
          <w:color w:val="auto"/>
        </w:rPr>
        <w:t>wzoru:</w:t>
      </w:r>
    </w:p>
    <w:p w14:paraId="0BF0F5A9" w14:textId="77777777" w:rsidR="00864A9C" w:rsidRDefault="00864A9C" w:rsidP="00864A9C">
      <w:pPr>
        <w:pStyle w:val="ORElistaABC"/>
        <w:numPr>
          <w:ilvl w:val="0"/>
          <w:numId w:val="0"/>
        </w:numPr>
        <w:ind w:left="714"/>
        <w:rPr>
          <w:color w:val="auto"/>
          <w:lang w:val="pl-PL"/>
        </w:rPr>
      </w:pPr>
    </w:p>
    <w:p w14:paraId="360CFFB3" w14:textId="77777777" w:rsidR="00864A9C" w:rsidRDefault="00864A9C" w:rsidP="00864A9C">
      <w:pPr>
        <w:pStyle w:val="ORElistaABC"/>
        <w:numPr>
          <w:ilvl w:val="0"/>
          <w:numId w:val="0"/>
        </w:numPr>
        <w:ind w:left="714"/>
        <w:rPr>
          <w:color w:val="auto"/>
          <w:lang w:val="pl-PL"/>
        </w:rPr>
      </w:pPr>
    </w:p>
    <w:p w14:paraId="2BBA3C4B" w14:textId="77777777" w:rsidR="00864A9C" w:rsidRDefault="00864A9C" w:rsidP="00864A9C">
      <w:pPr>
        <w:pStyle w:val="ORElistaABC"/>
        <w:numPr>
          <w:ilvl w:val="0"/>
          <w:numId w:val="0"/>
        </w:numPr>
        <w:ind w:left="714"/>
        <w:rPr>
          <w:color w:val="auto"/>
          <w:lang w:val="pl-PL"/>
        </w:rPr>
      </w:pPr>
    </w:p>
    <w:p w14:paraId="22A7D321" w14:textId="77777777" w:rsidR="00864A9C" w:rsidRDefault="00864A9C" w:rsidP="00864A9C">
      <w:pPr>
        <w:pStyle w:val="ORElistaABC"/>
        <w:numPr>
          <w:ilvl w:val="0"/>
          <w:numId w:val="0"/>
        </w:numPr>
        <w:ind w:left="714"/>
        <w:rPr>
          <w:color w:val="auto"/>
          <w:lang w:val="pl-PL"/>
        </w:rPr>
      </w:pPr>
    </w:p>
    <w:p w14:paraId="1B5B5037" w14:textId="77777777" w:rsidR="00864A9C" w:rsidRPr="00CB298B" w:rsidRDefault="00864A9C" w:rsidP="00864A9C">
      <w:pPr>
        <w:pStyle w:val="ORElistaABC"/>
        <w:numPr>
          <w:ilvl w:val="0"/>
          <w:numId w:val="0"/>
        </w:numPr>
        <w:ind w:left="714"/>
        <w:rPr>
          <w:color w:val="auto"/>
        </w:rPr>
      </w:pPr>
    </w:p>
    <w:p w14:paraId="7924F469" w14:textId="018D94B3" w:rsidR="00872CF2" w:rsidRPr="00CB298B" w:rsidRDefault="00B851C6" w:rsidP="00693BAF">
      <w:pPr>
        <w:spacing w:before="120" w:after="120" w:line="360" w:lineRule="auto"/>
        <w:rPr>
          <w:rFonts w:ascii="Arial" w:hAnsi="Arial" w:cs="Arial"/>
        </w:rPr>
      </w:pPr>
      <w:r w:rsidRPr="00CB298B">
        <w:rPr>
          <w:noProof/>
        </w:rPr>
        <w:lastRenderedPageBreak/>
        <mc:AlternateContent>
          <mc:Choice Requires="wps">
            <w:drawing>
              <wp:anchor distT="0" distB="0" distL="114300" distR="114300" simplePos="0" relativeHeight="251693056" behindDoc="0" locked="0" layoutInCell="1" allowOverlap="1" wp14:anchorId="0E89B5BB" wp14:editId="4678ABBE">
                <wp:simplePos x="0" y="0"/>
                <wp:positionH relativeFrom="column">
                  <wp:posOffset>444608</wp:posOffset>
                </wp:positionH>
                <wp:positionV relativeFrom="paragraph">
                  <wp:posOffset>236571</wp:posOffset>
                </wp:positionV>
                <wp:extent cx="4328809" cy="2334639"/>
                <wp:effectExtent l="0" t="0" r="14605" b="27940"/>
                <wp:wrapNone/>
                <wp:docPr id="8" name="Prostokąt 8"/>
                <wp:cNvGraphicFramePr/>
                <a:graphic xmlns:a="http://schemas.openxmlformats.org/drawingml/2006/main">
                  <a:graphicData uri="http://schemas.microsoft.com/office/word/2010/wordprocessingShape">
                    <wps:wsp>
                      <wps:cNvSpPr/>
                      <wps:spPr>
                        <a:xfrm>
                          <a:off x="0" y="0"/>
                          <a:ext cx="4328809" cy="2334639"/>
                        </a:xfrm>
                        <a:prstGeom prst="rect">
                          <a:avLst/>
                        </a:prstGeom>
                        <a:no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id="Prostokąt 8" o:spid="_x0000_s1026" style="position:absolute;margin-left:35pt;margin-top:18.65pt;width:340.85pt;height:183.85pt;z-index:251693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xJnYmwIAAIYFAAAOAAAAZHJzL2Uyb0RvYy54bWysVM1u2zAMvg/YOwi6r3Z+2qVGnSJo0WFA&#10;0QZrh55VWaqNyaImKXGy+95sDzZKsp2gK3YY5oNMiuTHH5G8uNy1imyFdQ3okk5OckqE5lA1+qWk&#10;Xx9vPiwocZ7piinQoqR74ejl8v27i84UYgo1qEpYgiDaFZ0pae29KbLM8Vq0zJ2AERqFEmzLPLL2&#10;Jass6xC9Vdk0z8+yDmxlLHDhHN5eJyFdRnwpBff3UjrhiSopxubjaeP5HM5secGKF8tM3fA+DPYP&#10;UbSs0eh0hLpmnpGNbf6AahtuwYH0JxzaDKRsuIg5YDaT/FU2DzUzIuaCxXFmLJP7f7D8bru2pKlK&#10;ig+lWYtPtMYAPXz79dOTRahPZ1yBag9mbXvOIRmS3Unbhj+mQXaxpvuxpmLnCcfL+Wy6WOTnlHCU&#10;TWez+dnsPKBmB3Njnf8koCWBKKnFR4u1ZNtb55PqoBK8abhplMJ7VigdTgeqqcJdZELniCtlyZbh&#10;m/vdpPd2pIW+g2UWMku5RMrvlUioX4TEmmD00xhI7MYDJuNcaD9JoppVIrk6zfEbnA1RxESVRsCA&#10;LDHIEbsHGDQTyICd0u71g6mIzTwa538LLBmPFtEzaD8at40G+xaAwqx6z0l/KFIqTajSM1R77BgL&#10;aZSc4TcNPtstc37NLM4OThnuA3+Ph1TQlRR6ipIa7I+37oM+tjRKKelwFkvqvm+YFZSozxqb/Xwy&#10;n4fhjcz89OMUGXsseT6W6E17Bfj0E9w8hkcy6Hs1kNJC+4RrYxW8oohpjr5Lyr0dmCufdgQuHi5W&#10;q6iGA2uYv9UPhgfwUNXQlo+7J2ZN37se2/4OhrllxasWTrrBUsNq40E2sb8Pde3rjcMeG6dfTGGb&#10;HPNR67A+l78BAAD//wMAUEsDBBQABgAIAAAAIQCKQlbK4QAAAAkBAAAPAAAAZHJzL2Rvd25yZXYu&#10;eG1sTI/BTsMwEETvSPyDtUhcKmqHUoJCNhUCgXqokChw4ObEJg6N11G8bcPfY05wHM1o5k25mnwv&#10;DnaMXSCEbK5AWGqC6ahFeHt9vLgBEVmT0X0gi/BtI6yq05NSFyYc6cUettyKVEKx0AiOeSikjI2z&#10;Xsd5GCwl7zOMXnOSYyvNqI+p3PfyUqlr6XVHacHpwd472+y2e4/wsZ64/cqeeLPTs/fZ2tXN80ON&#10;eH423d2CYDvxXxh+8RM6VImpDnsyUfQIuUpXGGGRL0AkP19mOYga4UotFciqlP8fVD8AAAD//wMA&#10;UEsBAi0AFAAGAAgAAAAhALaDOJL+AAAA4QEAABMAAAAAAAAAAAAAAAAAAAAAAFtDb250ZW50X1R5&#10;cGVzXS54bWxQSwECLQAUAAYACAAAACEAOP0h/9YAAACUAQAACwAAAAAAAAAAAAAAAAAvAQAAX3Jl&#10;bHMvLnJlbHNQSwECLQAUAAYACAAAACEAr8SZ2JsCAACGBQAADgAAAAAAAAAAAAAAAAAuAgAAZHJz&#10;L2Uyb0RvYy54bWxQSwECLQAUAAYACAAAACEAikJWyuEAAAAJAQAADwAAAAAAAAAAAAAAAAD1BAAA&#10;ZHJzL2Rvd25yZXYueG1sUEsFBgAAAAAEAAQA8wAAAAMGAAAAAA==&#10;" filled="f" strokecolor="black [3213]" strokeweight="1pt"/>
            </w:pict>
          </mc:Fallback>
        </mc:AlternateContent>
      </w:r>
    </w:p>
    <w:p w14:paraId="4EDC9D34" w14:textId="5D775C4F" w:rsidR="00B851C6" w:rsidRPr="00CB298B" w:rsidRDefault="00B851C6" w:rsidP="00693BAF">
      <w:pPr>
        <w:pStyle w:val="Akapitzlist"/>
        <w:spacing w:before="120" w:after="120" w:line="360" w:lineRule="auto"/>
        <w:rPr>
          <w:rFonts w:ascii="Arial" w:hAnsi="Arial" w:cs="Arial"/>
        </w:rPr>
      </w:pPr>
    </w:p>
    <w:p w14:paraId="0087A232" w14:textId="606D9F6B" w:rsidR="00B851C6" w:rsidRPr="00CB298B" w:rsidRDefault="0091206D" w:rsidP="00693BAF">
      <w:pPr>
        <w:pStyle w:val="Akapitzlist"/>
        <w:spacing w:before="120" w:after="120" w:line="360" w:lineRule="auto"/>
        <w:rPr>
          <w:rFonts w:ascii="Arial" w:hAnsi="Arial" w:cs="Arial"/>
        </w:rPr>
      </w:pPr>
      <w:r w:rsidRPr="00CB298B">
        <w:rPr>
          <w:rFonts w:ascii="Arial" w:hAnsi="Arial" w:cs="Arial"/>
          <w:noProof/>
        </w:rPr>
        <mc:AlternateContent>
          <mc:Choice Requires="wps">
            <w:drawing>
              <wp:anchor distT="0" distB="0" distL="114300" distR="114300" simplePos="0" relativeHeight="251712512" behindDoc="0" locked="0" layoutInCell="1" allowOverlap="1" wp14:anchorId="61FEEDE7" wp14:editId="0425831A">
                <wp:simplePos x="0" y="0"/>
                <wp:positionH relativeFrom="column">
                  <wp:posOffset>4253230</wp:posOffset>
                </wp:positionH>
                <wp:positionV relativeFrom="paragraph">
                  <wp:posOffset>139700</wp:posOffset>
                </wp:positionV>
                <wp:extent cx="398780" cy="281940"/>
                <wp:effectExtent l="0" t="0" r="20320" b="22860"/>
                <wp:wrapNone/>
                <wp:docPr id="31" name="Prostokąt 31"/>
                <wp:cNvGraphicFramePr/>
                <a:graphic xmlns:a="http://schemas.openxmlformats.org/drawingml/2006/main">
                  <a:graphicData uri="http://schemas.microsoft.com/office/word/2010/wordprocessingShape">
                    <wps:wsp>
                      <wps:cNvSpPr/>
                      <wps:spPr>
                        <a:xfrm>
                          <a:off x="0" y="0"/>
                          <a:ext cx="398780" cy="281940"/>
                        </a:xfrm>
                        <a:prstGeom prst="rect">
                          <a:avLst/>
                        </a:prstGeom>
                        <a:solidFill>
                          <a:schemeClr val="bg1">
                            <a:lumMod val="85000"/>
                          </a:schemeClr>
                        </a:solidFill>
                        <a:ln>
                          <a:solidFill>
                            <a:schemeClr val="bg1">
                              <a:lumMod val="8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id="Prostokąt 31" o:spid="_x0000_s1026" style="position:absolute;margin-left:334.9pt;margin-top:11pt;width:31.4pt;height:22.2pt;z-index:25171251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y5NLpAIAAPYFAAAOAAAAZHJzL2Uyb0RvYy54bWy0VM1u2zAMvg/YOwi6r3bSdk2DOEXQosOA&#10;rg3WDj0rshQbk0RNUuJk973ZHmyU/NO0K3YYtossiuRH8jPJ2cVOK7IVztdgCjo6yikRhkNZm3VB&#10;vzxcv5tQ4gMzJVNgREH3wtOL+ds3s8ZOxRgqUKVwBEGMnza2oFUIdpplnldCM38EVhhUSnCaBRTd&#10;OisdaxBdq2yc5++zBlxpHXDhPb5etUo6T/hSCh7upPQiEFVQzC2k06VzFc9sPmPTtWO2qnmXBvuL&#10;LDSrDQYdoK5YYGTj6t+gdM0deJDhiIPOQMqai1QDVjPKX1RzXzErUi1IjrcDTf7fwfLb7dKRuizo&#10;8YgSwzT+oyVmGODrzx+B4CMy1Fg/RcN7u3Sd5PEay91Jp+MXCyG7xOp+YFXsAuH4eHw+OZsg9xxV&#10;48no/CSxnj05W+fDBwGaxEtBHf60xCXb3viAAdG0N4mxPKi6vK6VSkJsFHGpHNky/MWr9Si5qo3+&#10;BGX7NjnN8z5k6qtonlCfISnz38CxgIieRR5b5tIt7JWIMZX5LCT+A+RqnLIfsmwLYJwLE9rCfMVK&#10;0T7Hsl6vKwFGZIksDdgdwHPCeuyW5s4+uoo0PINz/qfEWufBI0UGEwZnXRtwrwEorKqL3Nr3JLXU&#10;RJZWUO6xQx20o+stv66xTW6YD0vmcFaxs3D/hDs8pIKmoNDdKKnAfX/tPdrjCKGWkgZnv6D+24Y5&#10;QYn6aHC4zkcn2KQkJOHk9GyMgjvUrA41ZqMvAXsP5wezS9doH1R/lQ70I66pRYyKKmY4xi4oD64X&#10;LkO7k3DRcbFYJDNcEJaFG3NveQSPrMYxeNg9Mme7WQk4ZLfQ7wk2fTEyrW30NLDYBJB1mqcnXju+&#10;cbmkgegWYdxeh3KyelrX818AAAD//wMAUEsDBBQABgAIAAAAIQD/qoVv3gAAAAkBAAAPAAAAZHJz&#10;L2Rvd25yZXYueG1sTI/BTsMwEETvSPyDtUjcqENAAUKcKiAhbghapIjbNl6SqPY6st025etxT3Ac&#10;zWjmTbWcrRF78mF0rOB6kYEg7pweuVfwuX65ugcRIrJG45gUHCnAsj4/q7DU7sAftF/FXqQSDiUq&#10;GGKcSilDN5DFsHATcfK+nbcYk/S91B4PqdwamWdZIS2OnBYGnOh5oG672lkF75k5tq3Zvr7xhP6r&#10;ieumffpR6vJibh5BRJrjXxhO+Akd6sS0cTvWQRgFRfGQ0KOCPE+fUuDuJi9AbE7OLci6kv8f1L8A&#10;AAD//wMAUEsBAi0AFAAGAAgAAAAhALaDOJL+AAAA4QEAABMAAAAAAAAAAAAAAAAAAAAAAFtDb250&#10;ZW50X1R5cGVzXS54bWxQSwECLQAUAAYACAAAACEAOP0h/9YAAACUAQAACwAAAAAAAAAAAAAAAAAv&#10;AQAAX3JlbHMvLnJlbHNQSwECLQAUAAYACAAAACEAdMuTS6QCAAD2BQAADgAAAAAAAAAAAAAAAAAu&#10;AgAAZHJzL2Uyb0RvYy54bWxQSwECLQAUAAYACAAAACEA/6qFb94AAAAJAQAADwAAAAAAAAAAAAAA&#10;AAD+BAAAZHJzL2Rvd25yZXYueG1sUEsFBgAAAAAEAAQA8wAAAAkGAAAAAA==&#10;" fillcolor="#d8d8d8 [2732]" strokecolor="#d8d8d8 [2732]" strokeweight="1pt"/>
            </w:pict>
          </mc:Fallback>
        </mc:AlternateContent>
      </w:r>
      <w:r w:rsidR="00FE79B6" w:rsidRPr="00CB298B">
        <w:rPr>
          <w:rFonts w:ascii="Arial" w:hAnsi="Arial" w:cs="Arial"/>
          <w:noProof/>
        </w:rPr>
        <mc:AlternateContent>
          <mc:Choice Requires="wps">
            <w:drawing>
              <wp:anchor distT="0" distB="0" distL="114300" distR="114300" simplePos="0" relativeHeight="251695104" behindDoc="0" locked="0" layoutInCell="1" allowOverlap="1" wp14:anchorId="506D6F6B" wp14:editId="6889A901">
                <wp:simplePos x="0" y="0"/>
                <wp:positionH relativeFrom="column">
                  <wp:posOffset>1125220</wp:posOffset>
                </wp:positionH>
                <wp:positionV relativeFrom="paragraph">
                  <wp:posOffset>70485</wp:posOffset>
                </wp:positionV>
                <wp:extent cx="3063875" cy="1439545"/>
                <wp:effectExtent l="0" t="0" r="22225" b="27305"/>
                <wp:wrapNone/>
                <wp:docPr id="9" name="Prostokąt 9"/>
                <wp:cNvGraphicFramePr/>
                <a:graphic xmlns:a="http://schemas.openxmlformats.org/drawingml/2006/main">
                  <a:graphicData uri="http://schemas.microsoft.com/office/word/2010/wordprocessingShape">
                    <wps:wsp>
                      <wps:cNvSpPr/>
                      <wps:spPr>
                        <a:xfrm>
                          <a:off x="0" y="0"/>
                          <a:ext cx="3063875" cy="1439545"/>
                        </a:xfrm>
                        <a:prstGeom prst="rect">
                          <a:avLst/>
                        </a:prstGeom>
                        <a:no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id="Prostokąt 9" o:spid="_x0000_s1026" style="position:absolute;margin-left:88.6pt;margin-top:5.55pt;width:241.25pt;height:113.35pt;z-index:251695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h+DFeQIAAN4EAAAOAAAAZHJzL2Uyb0RvYy54bWysVM1OGzEQvlfqO1i+l01CAmTFBkUgqkoI&#10;IkHFefB6s1Ztj2s72aT3vlkfjLF3gZT2VDUHZ8bz//mbPb/YGc220geFtuLjoxFn0gqslV1X/OvD&#10;9aczzkIEW4NGKyu+l4FfLD5+OO9cKSfYoq6lZ5TEhrJzFW9jdGVRBNFKA+EInbRkbNAbiKT6dVF7&#10;6Ci70cVkNDopOvS18yhkCHR71Rv5IudvGiniXdMEGZmuOPUW8+nz+ZTOYnEO5dqDa5UY2oB/6MKA&#10;slT0NdUVRGAbr/5IZZTwGLCJRwJNgU2jhMwz0DTj0btp7ltwMs9C4AT3ClP4f2nF7XblmaorPufM&#10;gqEnWlGDEb/9+hnZPOHTuVCS271b+UELJKZhd4036Z/GYLuM6f4VU7mLTNDl8ejk+Ox0xpkg23h6&#10;PJ9NZylr8RbufIifJRqWhIp7erSMJWxvQuxdX1xSNYvXSmu6h1Jb1lHWyemI3lYA8afREEk0jiYK&#10;ds0Z6DURU0SfUwbUqk7hKTrsw6X2bAvEDaJUjd0Ddc2ZhhDJQKPk39Dtb6GpnysIbR+cTckNSqMi&#10;8VkrU/Gzw2htk1VmRg5TJVx7JJP0hPWeXsJjT9HgxLWiIjfUywo8cZImpD2Ld3Q0GmlsHCTOWvQ/&#10;/naf/IkqZOWsI44TJN834CWN+MUSiebj6TQtRVams9MJKf7Q8nRosRtziQTVmDbaiSwm/6hfxMaj&#10;eaR1XKaqZAIrqHYP/qBcxn73aKGFXC6zGy2Cg3hj751IyRNOCd6H3SN4N3Ai0sPc4ss+QPmOGr1v&#10;irS43ERsVObNG67Et6TQEmXmDQuftvRQz15vn6XFMwAAAP//AwBQSwMEFAAGAAgAAAAhAD4uCNLf&#10;AAAACgEAAA8AAABkcnMvZG93bnJldi54bWxMj01PwzAMhu9I/IfISNxY0k6sozSdJqSd4LIPTdot&#10;bU1bkThVk3Xl32NOcPMrP3r9uNjMzooJx9B70pAsFAik2jc9tRpOx93TGkSIhhpjPaGGbwywKe/v&#10;CpM3/kZ7nA6xFVxCITcauhiHXMpQd+hMWPgBiXeffnQmchxb2YzmxuXOylSplXSmJ77QmQHfOqy/&#10;DlenYa+O53f3sVSXSp3OYedsNW2t1o8P8/YVRMQ5/sHwq8/qULJT5a/UBGE5Z1nKKA9JAoKB1fNL&#10;BqLSkC6zNciykP9fKH8AAAD//wMAUEsBAi0AFAAGAAgAAAAhALaDOJL+AAAA4QEAABMAAAAAAAAA&#10;AAAAAAAAAAAAAFtDb250ZW50X1R5cGVzXS54bWxQSwECLQAUAAYACAAAACEAOP0h/9YAAACUAQAA&#10;CwAAAAAAAAAAAAAAAAAvAQAAX3JlbHMvLnJlbHNQSwECLQAUAAYACAAAACEAqIfgxXkCAADeBAAA&#10;DgAAAAAAAAAAAAAAAAAuAgAAZHJzL2Uyb0RvYy54bWxQSwECLQAUAAYACAAAACEAPi4I0t8AAAAK&#10;AQAADwAAAAAAAAAAAAAAAADTBAAAZHJzL2Rvd25yZXYueG1sUEsFBgAAAAAEAAQA8wAAAN8FAAAA&#10;AA==&#10;" filled="f" strokecolor="windowText" strokeweight="1pt"/>
            </w:pict>
          </mc:Fallback>
        </mc:AlternateContent>
      </w:r>
      <w:r w:rsidR="00B851C6" w:rsidRPr="00CB298B">
        <w:rPr>
          <w:rFonts w:ascii="Arial" w:hAnsi="Arial" w:cs="Arial"/>
          <w:noProof/>
        </w:rPr>
        <mc:AlternateContent>
          <mc:Choice Requires="wps">
            <w:drawing>
              <wp:anchor distT="0" distB="0" distL="114300" distR="114300" simplePos="0" relativeHeight="251710464" behindDoc="0" locked="0" layoutInCell="1" allowOverlap="1" wp14:anchorId="60B6B5C6" wp14:editId="1A481247">
                <wp:simplePos x="0" y="0"/>
                <wp:positionH relativeFrom="column">
                  <wp:posOffset>569595</wp:posOffset>
                </wp:positionH>
                <wp:positionV relativeFrom="paragraph">
                  <wp:posOffset>133985</wp:posOffset>
                </wp:positionV>
                <wp:extent cx="398780" cy="281940"/>
                <wp:effectExtent l="0" t="0" r="20320" b="22860"/>
                <wp:wrapNone/>
                <wp:docPr id="30" name="Prostokąt 30"/>
                <wp:cNvGraphicFramePr/>
                <a:graphic xmlns:a="http://schemas.openxmlformats.org/drawingml/2006/main">
                  <a:graphicData uri="http://schemas.microsoft.com/office/word/2010/wordprocessingShape">
                    <wps:wsp>
                      <wps:cNvSpPr/>
                      <wps:spPr>
                        <a:xfrm>
                          <a:off x="0" y="0"/>
                          <a:ext cx="398780" cy="281940"/>
                        </a:xfrm>
                        <a:prstGeom prst="rect">
                          <a:avLst/>
                        </a:prstGeom>
                        <a:solidFill>
                          <a:schemeClr val="bg1">
                            <a:lumMod val="85000"/>
                          </a:schemeClr>
                        </a:solidFill>
                        <a:ln>
                          <a:solidFill>
                            <a:schemeClr val="bg1">
                              <a:lumMod val="8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id="Prostokąt 30" o:spid="_x0000_s1026" style="position:absolute;margin-left:44.85pt;margin-top:10.55pt;width:31.4pt;height:22.2pt;z-index:25171046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ZZJgowIAAPYFAAAOAAAAZHJzL2Uyb0RvYy54bWy0VM1u2zAMvg/YOwi6r3bSdk2DOEXQosOA&#10;rg3WDj0rshQbk0RNUuJk973ZHmyU/NO0K3YYtossiuRH8jPJ2cVOK7IVztdgCjo6yikRhkNZm3VB&#10;vzxcv5tQ4gMzJVNgREH3wtOL+ds3s8ZOxRgqUKVwBEGMnza2oFUIdpplnldCM38EVhhUSnCaBRTd&#10;OisdaxBdq2yc5++zBlxpHXDhPb5etUo6T/hSCh7upPQiEFVQzC2k06VzFc9sPmPTtWO2qnmXBvuL&#10;LDSrDQYdoK5YYGTj6t+gdM0deJDhiIPOQMqai1QDVjPKX1RzXzErUi1IjrcDTf7fwfLb7dKRuizo&#10;MdJjmMZ/tMQMA3z9+SMQfESGGuunaHhvl66TPF5juTvpdPxiIWSXWN0PrIpdIBwfj88nZxME56ga&#10;T0bnJwkze3K2zocPAjSJl4I6/GmJS7a98QEDomlvEmN5UHV5XSuVhNgo4lI5smX4i1frUXJVG/0J&#10;yvZtcprnfcjUV9E8oT5DUua/gWMBET2LPLbMpVvYKxFjKvNZSPwHyNU4ZT9k2RbAOBcmtIX5ipWi&#10;fY5lvV5XAozIElkasDuA54T12C3NnX10FWl4Buf8T4m1zoNHigwmDM66NuBeA1BYVRe5te9JaqmJ&#10;LK2g3GOHOmhH11t+XWOb3DAflszhrGJn4f4Jd3hIBU1BobtRUoH7/tp7tMcRQi0lDc5+Qf23DXOC&#10;EvXR4HCdj06wSUlIwsnp2RgFd6hZHWrMRl8C9t4IN53l6Rrtg+qv0oF+xDW1iFFRxQzH2AXlwfXC&#10;ZWh3Ei46LhaLZIYLwrJwY+4tj+CR1TgGD7tH5mw3KwGH7Bb6PcGmL0amtY2eBhabALJO8/TEa8c3&#10;Lpc0EN0ijNvrUE5WT+t6/gsAAP//AwBQSwMEFAAGAAgAAAAhAEqYjuDeAAAACAEAAA8AAABkcnMv&#10;ZG93bnJldi54bWxMj0FLw0AUhO+C/2F5gje7SSC1xryUKIg30VYI3l6zaxK6+zZkt23qr3d70uMw&#10;w8w35Xq2Rhz15AfHCOkiAaG5dWrgDuFz+3K3AuEDsSLjWCOctYd1dX1VUqHciT/0cRM6EUvYF4TQ&#10;hzAWUvq215b8wo2ao/ftJkshyqmTaqJTLLdGZkmylJYGjgs9jfq51+1+c7AI74k5N43Zv77xSNNX&#10;HbZ18/SDeHsz148ggp7DXxgu+BEdqsi0cwdWXhiE1cN9TCJkaQri4udZDmKHsMxzkFUp/x+ofgEA&#10;AP//AwBQSwECLQAUAAYACAAAACEAtoM4kv4AAADhAQAAEwAAAAAAAAAAAAAAAAAAAAAAW0NvbnRl&#10;bnRfVHlwZXNdLnhtbFBLAQItABQABgAIAAAAIQA4/SH/1gAAAJQBAAALAAAAAAAAAAAAAAAAAC8B&#10;AABfcmVscy8ucmVsc1BLAQItABQABgAIAAAAIQDDZZJgowIAAPYFAAAOAAAAAAAAAAAAAAAAAC4C&#10;AABkcnMvZTJvRG9jLnhtbFBLAQItABQABgAIAAAAIQBKmI7g3gAAAAgBAAAPAAAAAAAAAAAAAAAA&#10;AP0EAABkcnMvZG93bnJldi54bWxQSwUGAAAAAAQABADzAAAACAYAAAAA&#10;" fillcolor="#d8d8d8 [2732]" strokecolor="#d8d8d8 [2732]" strokeweight="1pt"/>
            </w:pict>
          </mc:Fallback>
        </mc:AlternateContent>
      </w:r>
    </w:p>
    <w:p w14:paraId="6E660485" w14:textId="2697132E" w:rsidR="00B851C6" w:rsidRPr="00CB298B" w:rsidRDefault="00B851C6" w:rsidP="00693BAF">
      <w:pPr>
        <w:pStyle w:val="Akapitzlist"/>
        <w:spacing w:before="120" w:after="120" w:line="360" w:lineRule="auto"/>
        <w:rPr>
          <w:rFonts w:ascii="Arial" w:hAnsi="Arial" w:cs="Arial"/>
        </w:rPr>
      </w:pPr>
      <w:r w:rsidRPr="00CB298B">
        <w:rPr>
          <w:rFonts w:ascii="Arial" w:hAnsi="Arial" w:cs="Arial"/>
          <w:noProof/>
        </w:rPr>
        <mc:AlternateContent>
          <mc:Choice Requires="wps">
            <w:drawing>
              <wp:anchor distT="0" distB="0" distL="114300" distR="114300" simplePos="0" relativeHeight="251697152" behindDoc="0" locked="0" layoutInCell="1" allowOverlap="1" wp14:anchorId="7B71554D" wp14:editId="5675CB41">
                <wp:simplePos x="0" y="0"/>
                <wp:positionH relativeFrom="column">
                  <wp:posOffset>1757558</wp:posOffset>
                </wp:positionH>
                <wp:positionV relativeFrom="paragraph">
                  <wp:posOffset>225925</wp:posOffset>
                </wp:positionV>
                <wp:extent cx="1750978" cy="612843"/>
                <wp:effectExtent l="0" t="0" r="20955" b="15875"/>
                <wp:wrapNone/>
                <wp:docPr id="10" name="Prostokąt 10"/>
                <wp:cNvGraphicFramePr/>
                <a:graphic xmlns:a="http://schemas.openxmlformats.org/drawingml/2006/main">
                  <a:graphicData uri="http://schemas.microsoft.com/office/word/2010/wordprocessingShape">
                    <wps:wsp>
                      <wps:cNvSpPr/>
                      <wps:spPr>
                        <a:xfrm>
                          <a:off x="0" y="0"/>
                          <a:ext cx="1750978" cy="612843"/>
                        </a:xfrm>
                        <a:prstGeom prst="rect">
                          <a:avLst/>
                        </a:prstGeom>
                        <a:no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id="Prostokąt 10" o:spid="_x0000_s1026" style="position:absolute;margin-left:138.4pt;margin-top:17.8pt;width:137.85pt;height:48.25pt;z-index:251697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YIrRdwIAAN8EAAAOAAAAZHJzL2Uyb0RvYy54bWysVE1PGzEQvVfqf7B8L5ukgcCKDYpAVJUQ&#10;RIKKs/F6k1Vtj2s72aT3/rP+sD57F0hpT1VzcGY8389v9vxiZzTbKh9ashUfH404U1ZS3dpVxb88&#10;XH845SxEYWuhyaqK71XgF/P37847V6oJrUnXyjMksaHsXMXXMbqyKIJcKyPCETllYWzIGxGh+lVR&#10;e9Ehu9HFZDQ6KTrytfMkVQi4veqNfJ7zN42S8a5pgopMVxy9xXz6fD6ls5ifi3LlhVu3cmhD/EMX&#10;RrQWRV9SXYko2Ma3f6QyrfQUqIlHkkxBTdNKlWfANOPRm2nu18KpPAvACe4FpvD/0srb7dKztsbb&#10;AR4rDN5oiQ4jff35IzJcAqHOhRKO927pBy1ATOPuGm/SPwZhu4zq/gVVtYtM4nI8Ox6dzcADCdvJ&#10;eHI6/ZiSFq/Rzof4SZFhSai4x6tlMMX2JsTe9dklFbN03WqNe1FqyzpUmMxG6F4KEKjRIkI0DiMF&#10;u+JM6BWYKaPPKQPptk7hKTrsw6X2bCtADnCqpu4BTXOmRYgwYJL8G7r9LTT1cyXCug/OpuQmStNG&#10;EFq3puKnh9HaJqvKlBymSrD2QCbpieo9nsJTz9Hg5HWLIjfoZSk8SIkJsWjxDkejCWPTIHG2Jv/9&#10;b/fJH1yBlbMOJAck3zbCK4z42YJFZ+PpNG1FVqbHswkUf2h5OrTYjbkkQDXGSjuZxeQf9bPYeDKP&#10;2MdFqgqTsBK1e/AH5TL2y4eNlmqxyG7YBCfijb13MiVPOCV4H3aPwruBExEPc0vPCyHKN9TofVOk&#10;pcUmUtNm3rziCr4lBVuUmTdsfFrTQz17vX6X5r8AAAD//wMAUEsDBBQABgAIAAAAIQB0iR5O3wAA&#10;AAoBAAAPAAAAZHJzL2Rvd25yZXYueG1sTI/LasMwEEX3hf6DmEJ3jRQbO8W1HEIhq3aTB4HuZHtq&#10;m0ojYymO+/edrtrlcA/3nim3i7NixikMnjSsVwoEUuPbgToN59P+6RlEiIZaYz2hhm8MsK3u70pT&#10;tP5GB5yPsRNcQqEwGvoYx0LK0PToTFj5EYmzTz85E/mcOtlO5sblzspEqVw6MxAv9GbE1x6br+PV&#10;aTio0+XNvafqo1bnS9g7W887q/Xjw7J7ARFxiX8w/OqzOlTsVPsrtUFYDckmZ/WoIc1yEAxkWZKB&#10;qJlMkzXIqpT/X6h+AAAA//8DAFBLAQItABQABgAIAAAAIQC2gziS/gAAAOEBAAATAAAAAAAAAAAA&#10;AAAAAAAAAABbQ29udGVudF9UeXBlc10ueG1sUEsBAi0AFAAGAAgAAAAhADj9If/WAAAAlAEAAAsA&#10;AAAAAAAAAAAAAAAALwEAAF9yZWxzLy5yZWxzUEsBAi0AFAAGAAgAAAAhABpgitF3AgAA3wQAAA4A&#10;AAAAAAAAAAAAAAAALgIAAGRycy9lMm9Eb2MueG1sUEsBAi0AFAAGAAgAAAAhAHSJHk7fAAAACgEA&#10;AA8AAAAAAAAAAAAAAAAA0QQAAGRycy9kb3ducmV2LnhtbFBLBQYAAAAABAAEAPMAAADdBQAAAAA=&#10;" filled="f" strokecolor="windowText" strokeweight="1pt"/>
            </w:pict>
          </mc:Fallback>
        </mc:AlternateContent>
      </w:r>
    </w:p>
    <w:p w14:paraId="5AC85089" w14:textId="592975BF" w:rsidR="00B851C6" w:rsidRPr="00CB298B" w:rsidRDefault="00B851C6" w:rsidP="00693BAF">
      <w:pPr>
        <w:pStyle w:val="Akapitzlist"/>
        <w:spacing w:before="120" w:after="120" w:line="360" w:lineRule="auto"/>
        <w:rPr>
          <w:rFonts w:ascii="Arial" w:hAnsi="Arial" w:cs="Arial"/>
        </w:rPr>
      </w:pPr>
    </w:p>
    <w:p w14:paraId="51C6847D" w14:textId="6C002204" w:rsidR="00B851C6" w:rsidRPr="00CB298B" w:rsidRDefault="00B851C6" w:rsidP="00693BAF">
      <w:pPr>
        <w:pStyle w:val="Akapitzlist"/>
        <w:spacing w:before="120" w:after="120" w:line="360" w:lineRule="auto"/>
        <w:rPr>
          <w:rFonts w:ascii="Arial" w:hAnsi="Arial" w:cs="Arial"/>
        </w:rPr>
      </w:pPr>
    </w:p>
    <w:p w14:paraId="47D59EC1" w14:textId="49E11790" w:rsidR="00B851C6" w:rsidRPr="00CB298B" w:rsidRDefault="00B851C6" w:rsidP="00693BAF">
      <w:pPr>
        <w:pStyle w:val="Akapitzlist"/>
        <w:spacing w:before="120" w:after="120" w:line="360" w:lineRule="auto"/>
        <w:rPr>
          <w:rFonts w:ascii="Arial" w:hAnsi="Arial" w:cs="Arial"/>
        </w:rPr>
      </w:pPr>
    </w:p>
    <w:p w14:paraId="693828CE" w14:textId="77777777" w:rsidR="00B851C6" w:rsidRPr="00CB298B" w:rsidRDefault="00B851C6" w:rsidP="00693BAF">
      <w:pPr>
        <w:pStyle w:val="Akapitzlist"/>
        <w:spacing w:before="120" w:after="120" w:line="360" w:lineRule="auto"/>
        <w:rPr>
          <w:rFonts w:ascii="Arial" w:hAnsi="Arial" w:cs="Arial"/>
        </w:rPr>
      </w:pPr>
    </w:p>
    <w:p w14:paraId="2A8246BF" w14:textId="77777777" w:rsidR="00B851C6" w:rsidRPr="00CB298B" w:rsidRDefault="00B851C6" w:rsidP="00693BAF">
      <w:pPr>
        <w:pStyle w:val="Akapitzlist"/>
        <w:spacing w:before="120" w:after="120" w:line="360" w:lineRule="auto"/>
        <w:rPr>
          <w:rFonts w:ascii="Arial" w:hAnsi="Arial" w:cs="Arial"/>
        </w:rPr>
      </w:pPr>
    </w:p>
    <w:p w14:paraId="62FC0767" w14:textId="77777777" w:rsidR="00B851C6" w:rsidRPr="00CB298B" w:rsidRDefault="00B851C6" w:rsidP="00693BAF">
      <w:pPr>
        <w:spacing w:before="120" w:after="120" w:line="360" w:lineRule="auto"/>
        <w:rPr>
          <w:rFonts w:ascii="Arial" w:hAnsi="Arial" w:cs="Arial"/>
        </w:rPr>
      </w:pPr>
    </w:p>
    <w:p w14:paraId="21BF64DD" w14:textId="4FC858C4" w:rsidR="00125F77" w:rsidRPr="00CB298B" w:rsidRDefault="00125F77" w:rsidP="00125F77">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9.</w:t>
      </w:r>
      <w:r w:rsidR="009F1C97">
        <w:rPr>
          <w:rFonts w:ascii="Arial" w:eastAsia="Times New Roman" w:hAnsi="Arial" w:cs="Arial"/>
          <w:sz w:val="22"/>
          <w:lang w:eastAsia="ja-JP"/>
        </w:rPr>
        <w:t xml:space="preserve"> Plansza pokera kryterialnego</w:t>
      </w:r>
    </w:p>
    <w:p w14:paraId="512D664B" w14:textId="2C2BBAC5" w:rsidR="000A1B8C" w:rsidRPr="00CB298B" w:rsidRDefault="00081870" w:rsidP="00FE47F0">
      <w:pPr>
        <w:pStyle w:val="ORElistaABC"/>
        <w:rPr>
          <w:color w:val="auto"/>
        </w:rPr>
      </w:pPr>
      <w:r w:rsidRPr="00CB298B">
        <w:rPr>
          <w:color w:val="auto"/>
        </w:rPr>
        <w:t>Wybierzcie w grupie strażnika kart, który ułoży je w zakryt</w:t>
      </w:r>
      <w:r w:rsidR="001E5CB4" w:rsidRPr="00CB298B">
        <w:rPr>
          <w:color w:val="auto"/>
          <w:lang w:val="pl-PL"/>
        </w:rPr>
        <w:t xml:space="preserve">ej talii </w:t>
      </w:r>
      <w:r w:rsidRPr="00CB298B">
        <w:rPr>
          <w:color w:val="auto"/>
        </w:rPr>
        <w:t>– będzie j</w:t>
      </w:r>
      <w:r w:rsidR="000A1B8C" w:rsidRPr="00CB298B">
        <w:rPr>
          <w:color w:val="auto"/>
        </w:rPr>
        <w:t>e odsłaniać i odczy</w:t>
      </w:r>
      <w:r w:rsidRPr="00CB298B">
        <w:rPr>
          <w:color w:val="auto"/>
        </w:rPr>
        <w:t xml:space="preserve">tywać stopniowo, po jednej. </w:t>
      </w:r>
    </w:p>
    <w:p w14:paraId="0904B516" w14:textId="24A8E5F2" w:rsidR="000A1B8C" w:rsidRPr="00CB298B" w:rsidRDefault="000A1B8C" w:rsidP="00FE47F0">
      <w:pPr>
        <w:pStyle w:val="ORElistaABC"/>
        <w:rPr>
          <w:color w:val="auto"/>
        </w:rPr>
      </w:pPr>
      <w:r w:rsidRPr="00CB298B">
        <w:rPr>
          <w:color w:val="auto"/>
        </w:rPr>
        <w:t xml:space="preserve">Strażnik </w:t>
      </w:r>
      <w:r w:rsidR="00081870" w:rsidRPr="00CB298B">
        <w:rPr>
          <w:color w:val="auto"/>
        </w:rPr>
        <w:t>odsłania pierwszą kartę i odczytuje głośno je</w:t>
      </w:r>
      <w:r w:rsidRPr="00CB298B">
        <w:rPr>
          <w:color w:val="auto"/>
        </w:rPr>
        <w:t>j treść. Zadaniem członków zespołu</w:t>
      </w:r>
      <w:r w:rsidR="00081870" w:rsidRPr="00CB298B">
        <w:rPr>
          <w:color w:val="auto"/>
        </w:rPr>
        <w:t xml:space="preserve"> jest ustalenie, w którym polu planszy należy ją umieścić (strażnik kart na czas tych ustaleń wchodzi w rolę gracza – uczestniczy w dyskusji, wnosi do </w:t>
      </w:r>
      <w:r w:rsidR="001E5CB4" w:rsidRPr="00CB298B">
        <w:rPr>
          <w:color w:val="auto"/>
          <w:lang w:val="pl-PL"/>
        </w:rPr>
        <w:t xml:space="preserve">niej </w:t>
      </w:r>
      <w:r w:rsidR="00081870" w:rsidRPr="00CB298B">
        <w:rPr>
          <w:color w:val="auto"/>
        </w:rPr>
        <w:t>swoje argumenty). Decyzja o umieszczeniu karty w jednym z trzech pól musi być decyzją grupową.</w:t>
      </w:r>
    </w:p>
    <w:tbl>
      <w:tblPr>
        <w:tblStyle w:val="Tabela-Siatka"/>
        <w:tblW w:w="0" w:type="auto"/>
        <w:tblInd w:w="360" w:type="dxa"/>
        <w:shd w:val="clear" w:color="auto" w:fill="F2F2F2" w:themeFill="background1" w:themeFillShade="F2"/>
        <w:tblLook w:val="04A0" w:firstRow="1" w:lastRow="0" w:firstColumn="1" w:lastColumn="0" w:noHBand="0" w:noVBand="1"/>
      </w:tblPr>
      <w:tblGrid>
        <w:gridCol w:w="9352"/>
      </w:tblGrid>
      <w:tr w:rsidR="00CB298B" w:rsidRPr="00CB298B" w14:paraId="6BFE9F52" w14:textId="77777777" w:rsidTr="00FE79B6">
        <w:tc>
          <w:tcPr>
            <w:tcW w:w="9636" w:type="dxa"/>
            <w:shd w:val="clear" w:color="auto" w:fill="F2F2F2" w:themeFill="background1" w:themeFillShade="F2"/>
          </w:tcPr>
          <w:p w14:paraId="17C31DFC" w14:textId="169DD59A" w:rsidR="00FE79B6" w:rsidRPr="00CB298B" w:rsidRDefault="00FE79B6" w:rsidP="00693BAF">
            <w:pPr>
              <w:spacing w:before="120" w:after="120" w:line="360" w:lineRule="auto"/>
              <w:rPr>
                <w:rFonts w:ascii="Arial" w:hAnsi="Arial" w:cs="Arial"/>
                <w:sz w:val="24"/>
                <w:szCs w:val="24"/>
              </w:rPr>
            </w:pPr>
            <w:r w:rsidRPr="00CB298B">
              <w:rPr>
                <w:rFonts w:ascii="Arial" w:hAnsi="Arial" w:cs="Arial"/>
                <w:b/>
                <w:sz w:val="24"/>
                <w:szCs w:val="24"/>
              </w:rPr>
              <w:t xml:space="preserve">Uwaga! </w:t>
            </w:r>
            <w:r w:rsidRPr="00CB298B">
              <w:rPr>
                <w:rFonts w:ascii="Arial" w:hAnsi="Arial" w:cs="Arial"/>
                <w:b/>
                <w:sz w:val="24"/>
                <w:szCs w:val="24"/>
              </w:rPr>
              <w:br/>
              <w:t>W polu centralnym</w:t>
            </w:r>
            <w:r w:rsidRPr="00CB298B">
              <w:rPr>
                <w:rFonts w:ascii="Arial" w:hAnsi="Arial" w:cs="Arial"/>
                <w:sz w:val="24"/>
                <w:szCs w:val="24"/>
              </w:rPr>
              <w:t xml:space="preserve"> umieszczacie kartę z opisem tej kompetencji, </w:t>
            </w:r>
            <w:r w:rsidR="001E5CB4" w:rsidRPr="00CB298B">
              <w:rPr>
                <w:rFonts w:ascii="Arial" w:hAnsi="Arial" w:cs="Arial"/>
                <w:sz w:val="24"/>
                <w:szCs w:val="24"/>
              </w:rPr>
              <w:t xml:space="preserve">z </w:t>
            </w:r>
            <w:r w:rsidRPr="00CB298B">
              <w:rPr>
                <w:rFonts w:ascii="Arial" w:hAnsi="Arial" w:cs="Arial"/>
                <w:sz w:val="24"/>
                <w:szCs w:val="24"/>
              </w:rPr>
              <w:t>której kształt</w:t>
            </w:r>
            <w:r w:rsidRPr="00CB298B">
              <w:rPr>
                <w:rFonts w:ascii="Arial" w:hAnsi="Arial" w:cs="Arial"/>
                <w:sz w:val="24"/>
                <w:szCs w:val="24"/>
              </w:rPr>
              <w:t>o</w:t>
            </w:r>
            <w:r w:rsidRPr="00CB298B">
              <w:rPr>
                <w:rFonts w:ascii="Arial" w:hAnsi="Arial" w:cs="Arial"/>
                <w:sz w:val="24"/>
                <w:szCs w:val="24"/>
              </w:rPr>
              <w:t>wanie</w:t>
            </w:r>
            <w:r w:rsidR="001E5CB4" w:rsidRPr="00CB298B">
              <w:rPr>
                <w:rFonts w:ascii="Arial" w:hAnsi="Arial" w:cs="Arial"/>
                <w:sz w:val="24"/>
                <w:szCs w:val="24"/>
              </w:rPr>
              <w:t>m</w:t>
            </w:r>
            <w:r w:rsidRPr="00CB298B">
              <w:rPr>
                <w:rFonts w:ascii="Arial" w:hAnsi="Arial" w:cs="Arial"/>
                <w:sz w:val="24"/>
                <w:szCs w:val="24"/>
              </w:rPr>
              <w:t xml:space="preserve"> u dzieci </w:t>
            </w:r>
            <w:r w:rsidR="001E5CB4" w:rsidRPr="00CB298B">
              <w:rPr>
                <w:rFonts w:ascii="Arial" w:hAnsi="Arial" w:cs="Arial"/>
                <w:sz w:val="24"/>
                <w:szCs w:val="24"/>
              </w:rPr>
              <w:t xml:space="preserve">radzicie sobie najlepiej i </w:t>
            </w:r>
            <w:r w:rsidRPr="00CB298B">
              <w:rPr>
                <w:rFonts w:ascii="Arial" w:hAnsi="Arial" w:cs="Arial"/>
                <w:sz w:val="24"/>
                <w:szCs w:val="24"/>
              </w:rPr>
              <w:t>macie w tym zakresie znaczące, potwie</w:t>
            </w:r>
            <w:r w:rsidRPr="00CB298B">
              <w:rPr>
                <w:rFonts w:ascii="Arial" w:hAnsi="Arial" w:cs="Arial"/>
                <w:sz w:val="24"/>
                <w:szCs w:val="24"/>
              </w:rPr>
              <w:t>r</w:t>
            </w:r>
            <w:r w:rsidRPr="00CB298B">
              <w:rPr>
                <w:rFonts w:ascii="Arial" w:hAnsi="Arial" w:cs="Arial"/>
                <w:sz w:val="24"/>
                <w:szCs w:val="24"/>
              </w:rPr>
              <w:t xml:space="preserve">dzone sukcesy. </w:t>
            </w:r>
          </w:p>
          <w:p w14:paraId="3361FFA6" w14:textId="77777777" w:rsidR="00FE79B6" w:rsidRPr="00CB298B" w:rsidRDefault="00FE79B6" w:rsidP="00693BAF">
            <w:pPr>
              <w:spacing w:before="120" w:after="120" w:line="360" w:lineRule="auto"/>
              <w:rPr>
                <w:rFonts w:ascii="Arial" w:hAnsi="Arial" w:cs="Arial"/>
                <w:sz w:val="24"/>
                <w:szCs w:val="24"/>
              </w:rPr>
            </w:pPr>
            <w:r w:rsidRPr="00CB298B">
              <w:rPr>
                <w:rFonts w:ascii="Arial" w:hAnsi="Arial" w:cs="Arial"/>
                <w:b/>
                <w:sz w:val="24"/>
                <w:szCs w:val="24"/>
              </w:rPr>
              <w:t xml:space="preserve">W środkowym polu </w:t>
            </w:r>
            <w:r w:rsidRPr="00CB298B">
              <w:rPr>
                <w:rFonts w:ascii="Arial" w:hAnsi="Arial" w:cs="Arial"/>
                <w:sz w:val="24"/>
                <w:szCs w:val="24"/>
              </w:rPr>
              <w:t>umieszczacie kartę z opisem tej kompetencji, z której kształt</w:t>
            </w:r>
            <w:r w:rsidRPr="00CB298B">
              <w:rPr>
                <w:rFonts w:ascii="Arial" w:hAnsi="Arial" w:cs="Arial"/>
                <w:sz w:val="24"/>
                <w:szCs w:val="24"/>
              </w:rPr>
              <w:t>o</w:t>
            </w:r>
            <w:r w:rsidRPr="00CB298B">
              <w:rPr>
                <w:rFonts w:ascii="Arial" w:hAnsi="Arial" w:cs="Arial"/>
                <w:sz w:val="24"/>
                <w:szCs w:val="24"/>
              </w:rPr>
              <w:t xml:space="preserve">waniem u dzieci radzicie sobie dobrze i macie na to dowody. </w:t>
            </w:r>
          </w:p>
          <w:p w14:paraId="63DB37F5" w14:textId="10A0F5B7" w:rsidR="00FE79B6" w:rsidRPr="00CB298B" w:rsidRDefault="00FE79B6" w:rsidP="001E5CB4">
            <w:pPr>
              <w:spacing w:before="120" w:after="120" w:line="360" w:lineRule="auto"/>
              <w:rPr>
                <w:rFonts w:ascii="Arial" w:hAnsi="Arial" w:cs="Arial"/>
              </w:rPr>
            </w:pPr>
            <w:r w:rsidRPr="00CB298B">
              <w:rPr>
                <w:rFonts w:ascii="Arial" w:hAnsi="Arial" w:cs="Arial"/>
                <w:b/>
                <w:sz w:val="24"/>
                <w:szCs w:val="24"/>
              </w:rPr>
              <w:t>Na obrzeżach planszy</w:t>
            </w:r>
            <w:r w:rsidRPr="00CB298B">
              <w:rPr>
                <w:rFonts w:ascii="Arial" w:hAnsi="Arial" w:cs="Arial"/>
                <w:sz w:val="24"/>
                <w:szCs w:val="24"/>
              </w:rPr>
              <w:t xml:space="preserve"> umieszczacie kartę (</w:t>
            </w:r>
            <w:r w:rsidR="001E5CB4" w:rsidRPr="00CB298B">
              <w:rPr>
                <w:rFonts w:ascii="Arial" w:hAnsi="Arial" w:cs="Arial"/>
                <w:b/>
                <w:sz w:val="24"/>
                <w:szCs w:val="24"/>
              </w:rPr>
              <w:t>maksymalnie</w:t>
            </w:r>
            <w:r w:rsidRPr="00CB298B">
              <w:rPr>
                <w:rFonts w:ascii="Arial" w:hAnsi="Arial" w:cs="Arial"/>
                <w:b/>
                <w:sz w:val="24"/>
                <w:szCs w:val="24"/>
              </w:rPr>
              <w:t xml:space="preserve"> dwie</w:t>
            </w:r>
            <w:r w:rsidRPr="00CB298B">
              <w:rPr>
                <w:rFonts w:ascii="Arial" w:hAnsi="Arial" w:cs="Arial"/>
                <w:sz w:val="24"/>
                <w:szCs w:val="24"/>
              </w:rPr>
              <w:t>) z opisem tej ko</w:t>
            </w:r>
            <w:r w:rsidRPr="00CB298B">
              <w:rPr>
                <w:rFonts w:ascii="Arial" w:hAnsi="Arial" w:cs="Arial"/>
                <w:sz w:val="24"/>
                <w:szCs w:val="24"/>
              </w:rPr>
              <w:t>m</w:t>
            </w:r>
            <w:r w:rsidRPr="00CB298B">
              <w:rPr>
                <w:rFonts w:ascii="Arial" w:hAnsi="Arial" w:cs="Arial"/>
                <w:sz w:val="24"/>
                <w:szCs w:val="24"/>
              </w:rPr>
              <w:t xml:space="preserve">petencji, której skuteczne kształtowanie u dzieci jest dla </w:t>
            </w:r>
            <w:r w:rsidR="001E5CB4" w:rsidRPr="00CB298B">
              <w:rPr>
                <w:rFonts w:ascii="Arial" w:hAnsi="Arial" w:cs="Arial"/>
                <w:sz w:val="24"/>
                <w:szCs w:val="24"/>
              </w:rPr>
              <w:t xml:space="preserve">was </w:t>
            </w:r>
            <w:r w:rsidRPr="00CB298B">
              <w:rPr>
                <w:rFonts w:ascii="Arial" w:hAnsi="Arial" w:cs="Arial"/>
                <w:sz w:val="24"/>
                <w:szCs w:val="24"/>
              </w:rPr>
              <w:t>największym wyzw</w:t>
            </w:r>
            <w:r w:rsidRPr="00CB298B">
              <w:rPr>
                <w:rFonts w:ascii="Arial" w:hAnsi="Arial" w:cs="Arial"/>
                <w:sz w:val="24"/>
                <w:szCs w:val="24"/>
              </w:rPr>
              <w:t>a</w:t>
            </w:r>
            <w:r w:rsidRPr="00CB298B">
              <w:rPr>
                <w:rFonts w:ascii="Arial" w:hAnsi="Arial" w:cs="Arial"/>
                <w:sz w:val="24"/>
                <w:szCs w:val="24"/>
              </w:rPr>
              <w:t>niem</w:t>
            </w:r>
            <w:r w:rsidR="001E5CB4" w:rsidRPr="00CB298B">
              <w:rPr>
                <w:rFonts w:ascii="Arial" w:hAnsi="Arial" w:cs="Arial"/>
                <w:sz w:val="24"/>
                <w:szCs w:val="24"/>
              </w:rPr>
              <w:t xml:space="preserve"> i </w:t>
            </w:r>
            <w:r w:rsidRPr="00CB298B">
              <w:rPr>
                <w:rFonts w:ascii="Arial" w:hAnsi="Arial" w:cs="Arial"/>
                <w:sz w:val="24"/>
                <w:szCs w:val="24"/>
              </w:rPr>
              <w:t>problemem</w:t>
            </w:r>
            <w:r w:rsidR="001E5CB4" w:rsidRPr="00CB298B">
              <w:rPr>
                <w:rFonts w:ascii="Arial" w:hAnsi="Arial" w:cs="Arial"/>
                <w:sz w:val="24"/>
                <w:szCs w:val="24"/>
              </w:rPr>
              <w:t>.</w:t>
            </w:r>
          </w:p>
        </w:tc>
      </w:tr>
    </w:tbl>
    <w:p w14:paraId="1E616B7F" w14:textId="1920FC70" w:rsidR="00FE79B6" w:rsidRPr="00CB298B" w:rsidRDefault="00FE79B6" w:rsidP="00693BAF">
      <w:pPr>
        <w:spacing w:before="120" w:after="120" w:line="360" w:lineRule="auto"/>
        <w:ind w:left="360"/>
        <w:rPr>
          <w:rFonts w:ascii="Arial" w:hAnsi="Arial" w:cs="Arial"/>
        </w:rPr>
      </w:pPr>
    </w:p>
    <w:p w14:paraId="47B9C468" w14:textId="77777777" w:rsidR="000A1B8C" w:rsidRPr="00CB298B" w:rsidRDefault="00081870" w:rsidP="00125F77">
      <w:pPr>
        <w:pStyle w:val="ORElistaABC"/>
        <w:rPr>
          <w:color w:val="auto"/>
        </w:rPr>
      </w:pPr>
      <w:r w:rsidRPr="00CB298B">
        <w:rPr>
          <w:color w:val="auto"/>
        </w:rPr>
        <w:t>Kiedy pierwsza karta znajdzie się w wybranym przez grupę polu, strażnik odsłania kolejną. Ten schemat działania jest powtarzany aż do wyczerpania kart.</w:t>
      </w:r>
    </w:p>
    <w:p w14:paraId="308E9C1D" w14:textId="09FF1D11" w:rsidR="000A1B8C" w:rsidRPr="00CB298B" w:rsidRDefault="00081870" w:rsidP="00125F77">
      <w:pPr>
        <w:pStyle w:val="ORElistaABC"/>
        <w:rPr>
          <w:color w:val="auto"/>
        </w:rPr>
      </w:pPr>
      <w:r w:rsidRPr="00CB298B">
        <w:rPr>
          <w:b/>
          <w:color w:val="auto"/>
        </w:rPr>
        <w:lastRenderedPageBreak/>
        <w:t>Ważne!</w:t>
      </w:r>
      <w:r w:rsidRPr="00CB298B">
        <w:rPr>
          <w:color w:val="auto"/>
        </w:rPr>
        <w:t xml:space="preserve"> Jeżeli po wyłożeniu którejś karty okaże się, że należy ją umieścić w</w:t>
      </w:r>
      <w:r w:rsidR="001E5CB4" w:rsidRPr="00CB298B">
        <w:rPr>
          <w:color w:val="auto"/>
          <w:lang w:val="pl-PL"/>
        </w:rPr>
        <w:t> </w:t>
      </w:r>
      <w:r w:rsidRPr="00CB298B">
        <w:rPr>
          <w:color w:val="auto"/>
        </w:rPr>
        <w:t>miejscu, które jest już zajęte, można dokonać przesunięcia. Tu decyzja musi ta</w:t>
      </w:r>
      <w:r w:rsidR="00D4559B" w:rsidRPr="00CB298B">
        <w:rPr>
          <w:color w:val="auto"/>
        </w:rPr>
        <w:t>kże należeć do grupy, ale po wy</w:t>
      </w:r>
      <w:r w:rsidRPr="00CB298B">
        <w:rPr>
          <w:color w:val="auto"/>
        </w:rPr>
        <w:t>słuchaniu argumentacji osoby proponującej zmianę miejsca karty.</w:t>
      </w:r>
    </w:p>
    <w:p w14:paraId="462173E9" w14:textId="54023097" w:rsidR="000A1B8C" w:rsidRPr="00CB298B" w:rsidRDefault="00081870" w:rsidP="00125F77">
      <w:pPr>
        <w:pStyle w:val="ORElistaABC"/>
        <w:rPr>
          <w:color w:val="auto"/>
        </w:rPr>
      </w:pPr>
      <w:r w:rsidRPr="00CB298B">
        <w:rPr>
          <w:color w:val="auto"/>
        </w:rPr>
        <w:t xml:space="preserve">Po podjęciu ostatecznej decyzji o miejscu wszystkich kart na planszy </w:t>
      </w:r>
      <w:r w:rsidR="00A854F5" w:rsidRPr="00CB298B">
        <w:rPr>
          <w:color w:val="auto"/>
        </w:rPr>
        <w:t>–</w:t>
      </w:r>
      <w:r w:rsidR="00A854F5" w:rsidRPr="00CB298B">
        <w:rPr>
          <w:color w:val="auto"/>
          <w:lang w:val="pl-PL"/>
        </w:rPr>
        <w:t xml:space="preserve"> </w:t>
      </w:r>
      <w:r w:rsidRPr="00CB298B">
        <w:rPr>
          <w:color w:val="auto"/>
        </w:rPr>
        <w:t>przy</w:t>
      </w:r>
      <w:r w:rsidR="009F1C97">
        <w:rPr>
          <w:color w:val="auto"/>
          <w:lang w:val="pl-PL"/>
        </w:rPr>
        <w:t>-</w:t>
      </w:r>
      <w:r w:rsidR="009F1C97">
        <w:rPr>
          <w:color w:val="auto"/>
          <w:lang w:val="pl-PL"/>
        </w:rPr>
        <w:br/>
      </w:r>
      <w:r w:rsidRPr="00CB298B">
        <w:rPr>
          <w:color w:val="auto"/>
        </w:rPr>
        <w:t xml:space="preserve">klejcie je. </w:t>
      </w:r>
    </w:p>
    <w:p w14:paraId="3DE17EF5" w14:textId="2C67E86A" w:rsidR="00DB5076" w:rsidRPr="00CB298B" w:rsidRDefault="00081870" w:rsidP="00125F77">
      <w:pPr>
        <w:pStyle w:val="OREnormalny"/>
        <w:rPr>
          <w:b/>
          <w:color w:val="auto"/>
        </w:rPr>
      </w:pPr>
      <w:r w:rsidRPr="00CB298B">
        <w:rPr>
          <w:color w:val="auto"/>
        </w:rPr>
        <w:t>Swoje plakaty zaprezentujecie na forum grupy</w:t>
      </w:r>
      <w:r w:rsidR="00A854F5" w:rsidRPr="00CB298B">
        <w:rPr>
          <w:color w:val="auto"/>
        </w:rPr>
        <w:t xml:space="preserve">, odnosząc się </w:t>
      </w:r>
      <w:r w:rsidRPr="00CB298B">
        <w:rPr>
          <w:color w:val="auto"/>
        </w:rPr>
        <w:t xml:space="preserve">do </w:t>
      </w:r>
      <w:r w:rsidR="000A1B8C" w:rsidRPr="00CB298B">
        <w:rPr>
          <w:color w:val="auto"/>
        </w:rPr>
        <w:t xml:space="preserve">kompetencji </w:t>
      </w:r>
      <w:r w:rsidR="00A854F5" w:rsidRPr="00CB298B">
        <w:rPr>
          <w:color w:val="auto"/>
        </w:rPr>
        <w:t>umieszcz</w:t>
      </w:r>
      <w:r w:rsidR="00A854F5" w:rsidRPr="00CB298B">
        <w:rPr>
          <w:color w:val="auto"/>
        </w:rPr>
        <w:t>o</w:t>
      </w:r>
      <w:r w:rsidR="00A854F5" w:rsidRPr="00CB298B">
        <w:rPr>
          <w:color w:val="auto"/>
        </w:rPr>
        <w:t xml:space="preserve">nych </w:t>
      </w:r>
      <w:r w:rsidR="00D4559B" w:rsidRPr="00CB298B">
        <w:rPr>
          <w:color w:val="auto"/>
        </w:rPr>
        <w:t xml:space="preserve">na zewnętrznym polu </w:t>
      </w:r>
      <w:r w:rsidRPr="00CB298B">
        <w:rPr>
          <w:color w:val="auto"/>
        </w:rPr>
        <w:t>planszy</w:t>
      </w:r>
      <w:r w:rsidR="00A64400" w:rsidRPr="00CB298B">
        <w:rPr>
          <w:color w:val="auto"/>
        </w:rPr>
        <w:t xml:space="preserve"> (kompetencje kluczowe, których kształtowanie u</w:t>
      </w:r>
      <w:r w:rsidR="00A854F5" w:rsidRPr="00CB298B">
        <w:rPr>
          <w:color w:val="auto"/>
        </w:rPr>
        <w:t> </w:t>
      </w:r>
      <w:r w:rsidR="00A64400" w:rsidRPr="00CB298B">
        <w:rPr>
          <w:color w:val="auto"/>
        </w:rPr>
        <w:t>dzieci jest dla nas wyzwaniem</w:t>
      </w:r>
      <w:r w:rsidR="00A854F5" w:rsidRPr="00CB298B">
        <w:rPr>
          <w:color w:val="auto"/>
        </w:rPr>
        <w:t>). P</w:t>
      </w:r>
      <w:r w:rsidRPr="00CB298B">
        <w:rPr>
          <w:color w:val="auto"/>
        </w:rPr>
        <w:t xml:space="preserve">odzielicie się także argumentami, które zdecydowały o </w:t>
      </w:r>
      <w:r w:rsidR="000A1B8C" w:rsidRPr="00CB298B">
        <w:rPr>
          <w:color w:val="auto"/>
        </w:rPr>
        <w:t>jej</w:t>
      </w:r>
      <w:r w:rsidRPr="00CB298B">
        <w:rPr>
          <w:color w:val="auto"/>
        </w:rPr>
        <w:t xml:space="preserve"> wyborze</w:t>
      </w:r>
      <w:r w:rsidR="00125F77" w:rsidRPr="00CB298B">
        <w:rPr>
          <w:color w:val="auto"/>
        </w:rPr>
        <w:t>.</w:t>
      </w:r>
    </w:p>
    <w:p w14:paraId="73F9F83D" w14:textId="77777777" w:rsidR="00861B00" w:rsidRPr="00CB298B" w:rsidRDefault="000662E4" w:rsidP="00125F77">
      <w:pPr>
        <w:pStyle w:val="OREnormalny"/>
        <w:rPr>
          <w:b/>
          <w:color w:val="auto"/>
        </w:rPr>
      </w:pPr>
      <w:r w:rsidRPr="00CB298B">
        <w:rPr>
          <w:b/>
          <w:color w:val="auto"/>
        </w:rPr>
        <w:t xml:space="preserve">Załącznik 2. </w:t>
      </w:r>
    </w:p>
    <w:p w14:paraId="0286479A" w14:textId="57B523A3" w:rsidR="000A0E58" w:rsidRPr="00CB298B" w:rsidRDefault="000004CB" w:rsidP="00125F77">
      <w:pPr>
        <w:pStyle w:val="OREnormalny"/>
        <w:rPr>
          <w:b/>
          <w:color w:val="auto"/>
        </w:rPr>
      </w:pPr>
      <w:r w:rsidRPr="00CB298B">
        <w:rPr>
          <w:b/>
          <w:color w:val="auto"/>
        </w:rPr>
        <w:t>Ja jako nauczyciel kształtujący kompetencje kluczowe moich podopiecznych</w:t>
      </w:r>
    </w:p>
    <w:p w14:paraId="46A1FEE3" w14:textId="2250B22B" w:rsidR="00CF631B" w:rsidRPr="00CB298B" w:rsidRDefault="00CF631B" w:rsidP="00CF631B">
      <w:pPr>
        <w:pStyle w:val="TabelaORE"/>
        <w:rPr>
          <w:color w:val="auto"/>
        </w:rPr>
      </w:pPr>
      <w:r w:rsidRPr="00CB298B">
        <w:rPr>
          <w:b/>
          <w:color w:val="auto"/>
        </w:rPr>
        <w:t xml:space="preserve">Tab. 5. </w:t>
      </w:r>
      <w:r w:rsidRPr="00CB298B">
        <w:rPr>
          <w:color w:val="auto"/>
        </w:rPr>
        <w:t>Ja jako nauczyciel kształtujący kompetenc</w:t>
      </w:r>
      <w:r w:rsidR="009F1C97">
        <w:rPr>
          <w:color w:val="auto"/>
        </w:rPr>
        <w:t>je kluczowe moich podopiecznych</w:t>
      </w:r>
    </w:p>
    <w:tbl>
      <w:tblPr>
        <w:tblStyle w:val="Tabela-Siatka"/>
        <w:tblW w:w="0" w:type="auto"/>
        <w:tblLook w:val="04A0" w:firstRow="1" w:lastRow="0" w:firstColumn="1" w:lastColumn="0" w:noHBand="0" w:noVBand="1"/>
      </w:tblPr>
      <w:tblGrid>
        <w:gridCol w:w="4709"/>
        <w:gridCol w:w="5003"/>
      </w:tblGrid>
      <w:tr w:rsidR="00CB298B" w:rsidRPr="00CB298B" w14:paraId="7C75772F" w14:textId="77777777" w:rsidTr="00861B00">
        <w:tc>
          <w:tcPr>
            <w:tcW w:w="0" w:type="auto"/>
            <w:gridSpan w:val="2"/>
          </w:tcPr>
          <w:p w14:paraId="620B6DFB" w14:textId="294BEF85" w:rsidR="000662E4" w:rsidRPr="00CB298B" w:rsidRDefault="000662E4" w:rsidP="00D74202">
            <w:pPr>
              <w:spacing w:before="120" w:after="120" w:line="240" w:lineRule="auto"/>
              <w:rPr>
                <w:rFonts w:ascii="Arial" w:hAnsi="Arial" w:cs="Arial"/>
              </w:rPr>
            </w:pPr>
            <w:r w:rsidRPr="00CB298B">
              <w:rPr>
                <w:rFonts w:ascii="Arial" w:hAnsi="Arial" w:cs="Arial"/>
                <w:b/>
              </w:rPr>
              <w:t xml:space="preserve">Nazwa kompetencji kluczowej: </w:t>
            </w:r>
            <w:r w:rsidRPr="00CB298B">
              <w:rPr>
                <w:rFonts w:ascii="Arial" w:hAnsi="Arial" w:cs="Arial"/>
              </w:rPr>
              <w:t>…………………………………………………………………………</w:t>
            </w:r>
          </w:p>
          <w:p w14:paraId="440E879D" w14:textId="4EE1A803" w:rsidR="000662E4" w:rsidRPr="00CB298B" w:rsidRDefault="000662E4" w:rsidP="00D74202">
            <w:pPr>
              <w:spacing w:before="120" w:after="120" w:line="240" w:lineRule="auto"/>
              <w:rPr>
                <w:rFonts w:ascii="Arial" w:hAnsi="Arial" w:cs="Arial"/>
                <w:b/>
              </w:rPr>
            </w:pPr>
            <w:r w:rsidRPr="00CB298B">
              <w:rPr>
                <w:rFonts w:ascii="Arial" w:hAnsi="Arial" w:cs="Arial"/>
                <w:b/>
              </w:rPr>
              <w:t>Grupa:</w:t>
            </w:r>
            <w:r w:rsidRPr="00CB298B">
              <w:rPr>
                <w:rFonts w:ascii="Arial" w:hAnsi="Arial" w:cs="Arial"/>
              </w:rPr>
              <w:t xml:space="preserve"> ………...………………………</w:t>
            </w:r>
            <w:r w:rsidR="0096411C">
              <w:rPr>
                <w:rFonts w:ascii="Arial" w:hAnsi="Arial" w:cs="Arial"/>
              </w:rPr>
              <w:t xml:space="preserve">   </w:t>
            </w:r>
            <w:r w:rsidRPr="00CB298B">
              <w:rPr>
                <w:rFonts w:ascii="Arial" w:hAnsi="Arial" w:cs="Arial"/>
                <w:b/>
              </w:rPr>
              <w:t xml:space="preserve">Wiek dzieci w grupie: </w:t>
            </w:r>
            <w:r w:rsidRPr="00CB298B">
              <w:rPr>
                <w:rFonts w:ascii="Arial" w:hAnsi="Arial" w:cs="Arial"/>
              </w:rPr>
              <w:t>…………………………………</w:t>
            </w:r>
            <w:r w:rsidR="00A854F5" w:rsidRPr="00CB298B">
              <w:rPr>
                <w:rFonts w:ascii="Arial" w:hAnsi="Arial" w:cs="Arial"/>
              </w:rPr>
              <w:t>….</w:t>
            </w:r>
          </w:p>
        </w:tc>
      </w:tr>
      <w:tr w:rsidR="00CB298B" w:rsidRPr="00CB298B" w14:paraId="686F9A84" w14:textId="77777777" w:rsidTr="00861B00">
        <w:tc>
          <w:tcPr>
            <w:tcW w:w="0" w:type="auto"/>
          </w:tcPr>
          <w:p w14:paraId="416A4E85" w14:textId="77777777" w:rsidR="000662E4" w:rsidRPr="00CB298B" w:rsidRDefault="000662E4" w:rsidP="00D74202">
            <w:pPr>
              <w:spacing w:before="120" w:after="120" w:line="240" w:lineRule="auto"/>
              <w:rPr>
                <w:rFonts w:ascii="Arial" w:hAnsi="Arial" w:cs="Arial"/>
              </w:rPr>
            </w:pPr>
            <w:r w:rsidRPr="00CB298B">
              <w:rPr>
                <w:rFonts w:ascii="Arial" w:hAnsi="Arial" w:cs="Arial"/>
                <w:b/>
              </w:rPr>
              <w:t xml:space="preserve">Zadania przedszkola </w:t>
            </w:r>
            <w:r w:rsidRPr="00CB298B">
              <w:rPr>
                <w:rFonts w:ascii="Arial" w:hAnsi="Arial" w:cs="Arial"/>
              </w:rPr>
              <w:t>z podstawy program</w:t>
            </w:r>
            <w:r w:rsidRPr="00CB298B">
              <w:rPr>
                <w:rFonts w:ascii="Arial" w:hAnsi="Arial" w:cs="Arial"/>
              </w:rPr>
              <w:t>o</w:t>
            </w:r>
            <w:r w:rsidRPr="00CB298B">
              <w:rPr>
                <w:rFonts w:ascii="Arial" w:hAnsi="Arial" w:cs="Arial"/>
              </w:rPr>
              <w:t>wej ukierunkowane na kształtowanie tej ko</w:t>
            </w:r>
            <w:r w:rsidRPr="00CB298B">
              <w:rPr>
                <w:rFonts w:ascii="Arial" w:hAnsi="Arial" w:cs="Arial"/>
              </w:rPr>
              <w:t>m</w:t>
            </w:r>
            <w:r w:rsidRPr="00CB298B">
              <w:rPr>
                <w:rFonts w:ascii="Arial" w:hAnsi="Arial" w:cs="Arial"/>
              </w:rPr>
              <w:t>petencji u dzieci:</w:t>
            </w:r>
          </w:p>
          <w:p w14:paraId="26531551" w14:textId="77777777" w:rsidR="000662E4" w:rsidRPr="00CB298B" w:rsidRDefault="000662E4" w:rsidP="00D74202">
            <w:pPr>
              <w:pStyle w:val="Akapitzlist"/>
              <w:numPr>
                <w:ilvl w:val="0"/>
                <w:numId w:val="19"/>
              </w:numPr>
              <w:spacing w:before="120" w:after="120"/>
              <w:contextualSpacing w:val="0"/>
              <w:rPr>
                <w:rFonts w:ascii="Arial" w:hAnsi="Arial" w:cs="Arial"/>
                <w:sz w:val="22"/>
                <w:szCs w:val="22"/>
              </w:rPr>
            </w:pPr>
            <w:r w:rsidRPr="00CB298B">
              <w:rPr>
                <w:rFonts w:ascii="Arial" w:hAnsi="Arial" w:cs="Arial"/>
                <w:sz w:val="22"/>
                <w:szCs w:val="22"/>
              </w:rPr>
              <w:t>………..…………………………………….</w:t>
            </w:r>
          </w:p>
          <w:p w14:paraId="5C658576" w14:textId="77777777" w:rsidR="000662E4" w:rsidRPr="00CB298B" w:rsidRDefault="000662E4" w:rsidP="00D74202">
            <w:pPr>
              <w:pStyle w:val="Akapitzlist"/>
              <w:numPr>
                <w:ilvl w:val="0"/>
                <w:numId w:val="19"/>
              </w:numPr>
              <w:spacing w:before="120" w:after="120"/>
              <w:contextualSpacing w:val="0"/>
              <w:rPr>
                <w:rFonts w:ascii="Arial" w:hAnsi="Arial" w:cs="Arial"/>
                <w:sz w:val="22"/>
                <w:szCs w:val="22"/>
              </w:rPr>
            </w:pPr>
            <w:r w:rsidRPr="00CB298B">
              <w:rPr>
                <w:rFonts w:ascii="Arial" w:hAnsi="Arial" w:cs="Arial"/>
                <w:sz w:val="22"/>
                <w:szCs w:val="22"/>
              </w:rPr>
              <w:t>………………………………………………</w:t>
            </w:r>
          </w:p>
          <w:p w14:paraId="135BA4C3" w14:textId="467E0BD7" w:rsidR="000004CB" w:rsidRPr="00CB298B" w:rsidRDefault="000004CB" w:rsidP="00D74202">
            <w:pPr>
              <w:pStyle w:val="Akapitzlist"/>
              <w:numPr>
                <w:ilvl w:val="0"/>
                <w:numId w:val="19"/>
              </w:numPr>
              <w:spacing w:before="120" w:after="120"/>
              <w:contextualSpacing w:val="0"/>
              <w:rPr>
                <w:rFonts w:ascii="Arial" w:hAnsi="Arial" w:cs="Arial"/>
                <w:sz w:val="22"/>
                <w:szCs w:val="22"/>
              </w:rPr>
            </w:pPr>
            <w:r w:rsidRPr="00CB298B">
              <w:rPr>
                <w:rFonts w:ascii="Arial" w:hAnsi="Arial" w:cs="Arial"/>
                <w:sz w:val="22"/>
                <w:szCs w:val="22"/>
              </w:rPr>
              <w:t>………………………………………………</w:t>
            </w:r>
          </w:p>
          <w:p w14:paraId="0CA3B05F" w14:textId="77777777" w:rsidR="0009659C" w:rsidRPr="00CB298B" w:rsidRDefault="0009659C" w:rsidP="0009659C">
            <w:pPr>
              <w:pStyle w:val="Akapitzlist"/>
              <w:numPr>
                <w:ilvl w:val="0"/>
                <w:numId w:val="19"/>
              </w:numPr>
              <w:rPr>
                <w:rFonts w:ascii="Arial" w:hAnsi="Arial" w:cs="Arial"/>
                <w:sz w:val="22"/>
                <w:szCs w:val="22"/>
              </w:rPr>
            </w:pPr>
            <w:r w:rsidRPr="00CB298B">
              <w:rPr>
                <w:rFonts w:ascii="Arial" w:hAnsi="Arial" w:cs="Arial"/>
                <w:sz w:val="22"/>
                <w:szCs w:val="22"/>
              </w:rPr>
              <w:t>………………………………………………</w:t>
            </w:r>
          </w:p>
          <w:p w14:paraId="3B271A75" w14:textId="788773B8" w:rsidR="000662E4" w:rsidRPr="00CB298B" w:rsidRDefault="0009659C" w:rsidP="00D74202">
            <w:pPr>
              <w:spacing w:before="120" w:after="120" w:line="240" w:lineRule="auto"/>
              <w:rPr>
                <w:rFonts w:ascii="Arial" w:hAnsi="Arial" w:cs="Arial"/>
                <w:b/>
              </w:rPr>
            </w:pPr>
            <w:r w:rsidRPr="00CB298B">
              <w:rPr>
                <w:rFonts w:ascii="Arial" w:hAnsi="Arial" w:cs="Arial"/>
              </w:rPr>
              <w:t>itd.</w:t>
            </w:r>
          </w:p>
        </w:tc>
        <w:tc>
          <w:tcPr>
            <w:tcW w:w="0" w:type="auto"/>
          </w:tcPr>
          <w:p w14:paraId="662EBFD0" w14:textId="14EC33D5" w:rsidR="000662E4" w:rsidRPr="00CB298B" w:rsidRDefault="000662E4" w:rsidP="00D74202">
            <w:pPr>
              <w:spacing w:before="120" w:after="120" w:line="240" w:lineRule="auto"/>
              <w:rPr>
                <w:rFonts w:ascii="Arial" w:hAnsi="Arial" w:cs="Arial"/>
              </w:rPr>
            </w:pPr>
            <w:r w:rsidRPr="00CB298B">
              <w:rPr>
                <w:rFonts w:ascii="Arial" w:hAnsi="Arial" w:cs="Arial"/>
                <w:b/>
              </w:rPr>
              <w:t xml:space="preserve">Moje mocne strony </w:t>
            </w:r>
            <w:r w:rsidRPr="00CB298B">
              <w:rPr>
                <w:rFonts w:ascii="Arial" w:hAnsi="Arial" w:cs="Arial"/>
              </w:rPr>
              <w:t>w realizacji zadań:</w:t>
            </w:r>
          </w:p>
          <w:p w14:paraId="2A816914" w14:textId="77777777" w:rsidR="000662E4" w:rsidRPr="00CB298B" w:rsidRDefault="000662E4" w:rsidP="00D74202">
            <w:pPr>
              <w:spacing w:before="120" w:after="120" w:line="240" w:lineRule="auto"/>
              <w:rPr>
                <w:rFonts w:ascii="Arial" w:hAnsi="Arial" w:cs="Arial"/>
              </w:rPr>
            </w:pPr>
            <w:r w:rsidRPr="00CB298B">
              <w:rPr>
                <w:rFonts w:ascii="Arial" w:hAnsi="Arial" w:cs="Arial"/>
              </w:rPr>
              <w:t>………………………………………………………</w:t>
            </w:r>
          </w:p>
          <w:p w14:paraId="41A8E7ED" w14:textId="77777777" w:rsidR="000662E4" w:rsidRPr="00CB298B" w:rsidRDefault="000662E4" w:rsidP="00D74202">
            <w:pPr>
              <w:spacing w:before="120" w:after="120" w:line="240" w:lineRule="auto"/>
              <w:rPr>
                <w:rFonts w:ascii="Arial" w:hAnsi="Arial" w:cs="Arial"/>
              </w:rPr>
            </w:pPr>
            <w:r w:rsidRPr="00CB298B">
              <w:rPr>
                <w:rFonts w:ascii="Arial" w:hAnsi="Arial" w:cs="Arial"/>
              </w:rPr>
              <w:t>………………………………………………………</w:t>
            </w:r>
          </w:p>
          <w:p w14:paraId="07D649C4" w14:textId="65C47550" w:rsidR="000662E4" w:rsidRPr="00CB298B" w:rsidRDefault="00FA609D" w:rsidP="00D74202">
            <w:pPr>
              <w:spacing w:before="120" w:after="120" w:line="240" w:lineRule="auto"/>
              <w:rPr>
                <w:rFonts w:ascii="Arial" w:hAnsi="Arial" w:cs="Arial"/>
              </w:rPr>
            </w:pPr>
            <w:r w:rsidRPr="00CB298B">
              <w:rPr>
                <w:rFonts w:ascii="Arial" w:hAnsi="Arial" w:cs="Arial"/>
                <w:b/>
              </w:rPr>
              <w:t xml:space="preserve">Moje wyzwania w zakresie realizacji zadań </w:t>
            </w:r>
            <w:r w:rsidRPr="00CB298B">
              <w:rPr>
                <w:rFonts w:ascii="Arial" w:hAnsi="Arial" w:cs="Arial"/>
                <w:b/>
              </w:rPr>
              <w:br/>
              <w:t>– n</w:t>
            </w:r>
            <w:r w:rsidR="000662E4" w:rsidRPr="00CB298B">
              <w:rPr>
                <w:rFonts w:ascii="Arial" w:hAnsi="Arial" w:cs="Arial"/>
                <w:b/>
              </w:rPr>
              <w:t xml:space="preserve">ad czym będę pracować </w:t>
            </w:r>
            <w:r w:rsidR="000662E4" w:rsidRPr="00CB298B">
              <w:rPr>
                <w:rFonts w:ascii="Arial" w:hAnsi="Arial" w:cs="Arial"/>
              </w:rPr>
              <w:t>w najbliższym cz</w:t>
            </w:r>
            <w:r w:rsidR="000662E4" w:rsidRPr="00CB298B">
              <w:rPr>
                <w:rFonts w:ascii="Arial" w:hAnsi="Arial" w:cs="Arial"/>
              </w:rPr>
              <w:t>a</w:t>
            </w:r>
            <w:r w:rsidR="000662E4" w:rsidRPr="00CB298B">
              <w:rPr>
                <w:rFonts w:ascii="Arial" w:hAnsi="Arial" w:cs="Arial"/>
              </w:rPr>
              <w:t>sie?</w:t>
            </w:r>
          </w:p>
          <w:p w14:paraId="42D88F70" w14:textId="77777777" w:rsidR="000662E4" w:rsidRPr="00CB298B" w:rsidRDefault="000662E4" w:rsidP="00D74202">
            <w:pPr>
              <w:spacing w:before="120" w:after="120" w:line="240" w:lineRule="auto"/>
              <w:rPr>
                <w:rFonts w:ascii="Arial" w:hAnsi="Arial" w:cs="Arial"/>
              </w:rPr>
            </w:pPr>
            <w:r w:rsidRPr="00CB298B">
              <w:rPr>
                <w:rFonts w:ascii="Arial" w:hAnsi="Arial" w:cs="Arial"/>
              </w:rPr>
              <w:t>………………………………………………………</w:t>
            </w:r>
          </w:p>
          <w:p w14:paraId="09038E1D" w14:textId="77777777" w:rsidR="000662E4" w:rsidRPr="00CB298B" w:rsidRDefault="000662E4" w:rsidP="00D74202">
            <w:pPr>
              <w:spacing w:before="120" w:after="120" w:line="240" w:lineRule="auto"/>
              <w:rPr>
                <w:rFonts w:ascii="Arial" w:hAnsi="Arial" w:cs="Arial"/>
                <w:b/>
              </w:rPr>
            </w:pPr>
            <w:r w:rsidRPr="00CB298B">
              <w:rPr>
                <w:rFonts w:ascii="Arial" w:hAnsi="Arial" w:cs="Arial"/>
              </w:rPr>
              <w:t>………………………………………………………</w:t>
            </w:r>
          </w:p>
        </w:tc>
      </w:tr>
      <w:tr w:rsidR="00CB298B" w:rsidRPr="00CB298B" w14:paraId="4C62BBB6" w14:textId="77777777" w:rsidTr="00A079F3">
        <w:trPr>
          <w:trHeight w:val="4195"/>
        </w:trPr>
        <w:tc>
          <w:tcPr>
            <w:tcW w:w="0" w:type="auto"/>
          </w:tcPr>
          <w:p w14:paraId="6403AAA3" w14:textId="1706E6A3" w:rsidR="0088518E" w:rsidRPr="00CB298B" w:rsidRDefault="0088518E" w:rsidP="00D74202">
            <w:pPr>
              <w:spacing w:before="120" w:after="120" w:line="240" w:lineRule="auto"/>
              <w:rPr>
                <w:rFonts w:ascii="Arial" w:hAnsi="Arial" w:cs="Arial"/>
                <w:b/>
              </w:rPr>
            </w:pPr>
            <w:r w:rsidRPr="00CB298B">
              <w:rPr>
                <w:rFonts w:ascii="Arial" w:hAnsi="Arial" w:cs="Arial"/>
              </w:rPr>
              <w:t>Wpisane w podstawę programową</w:t>
            </w:r>
            <w:r w:rsidRPr="00CB298B">
              <w:rPr>
                <w:rFonts w:ascii="Arial" w:hAnsi="Arial" w:cs="Arial"/>
                <w:b/>
              </w:rPr>
              <w:t xml:space="preserve"> </w:t>
            </w:r>
            <w:r w:rsidRPr="00CB298B">
              <w:rPr>
                <w:rFonts w:ascii="Arial" w:hAnsi="Arial" w:cs="Arial"/>
                <w:b/>
              </w:rPr>
              <w:br/>
              <w:t>osiągnięcia dziecka</w:t>
            </w:r>
            <w:r w:rsidR="0009659C" w:rsidRPr="00CB298B">
              <w:rPr>
                <w:rFonts w:ascii="Arial" w:hAnsi="Arial" w:cs="Arial"/>
                <w:b/>
              </w:rPr>
              <w:t>/</w:t>
            </w:r>
            <w:r w:rsidRPr="00CB298B">
              <w:rPr>
                <w:rFonts w:ascii="Arial" w:hAnsi="Arial" w:cs="Arial"/>
                <w:b/>
              </w:rPr>
              <w:t>sfera rozwojowa</w:t>
            </w:r>
            <w:r w:rsidRPr="00CB298B">
              <w:rPr>
                <w:rFonts w:ascii="Arial" w:hAnsi="Arial" w:cs="Arial"/>
                <w:b/>
              </w:rPr>
              <w:br/>
            </w:r>
            <w:r w:rsidRPr="00CB298B">
              <w:rPr>
                <w:rFonts w:ascii="Arial" w:hAnsi="Arial" w:cs="Arial"/>
              </w:rPr>
              <w:t>na zakończenie wychowania przedszkolnego</w:t>
            </w:r>
            <w:r w:rsidR="0009659C" w:rsidRPr="00CB298B">
              <w:rPr>
                <w:rFonts w:ascii="Arial" w:hAnsi="Arial" w:cs="Arial"/>
              </w:rPr>
              <w:t xml:space="preserve"> –</w:t>
            </w:r>
            <w:r w:rsidRPr="00CB298B">
              <w:rPr>
                <w:rFonts w:ascii="Arial" w:hAnsi="Arial" w:cs="Arial"/>
              </w:rPr>
              <w:t xml:space="preserve"> adekwatne do kompetencji kluczowej:</w:t>
            </w:r>
          </w:p>
          <w:p w14:paraId="7BB62A9E" w14:textId="36557A3E" w:rsidR="0088518E" w:rsidRPr="00CB298B" w:rsidRDefault="0088518E" w:rsidP="00D74202">
            <w:pPr>
              <w:pStyle w:val="Akapitzlist"/>
              <w:numPr>
                <w:ilvl w:val="0"/>
                <w:numId w:val="39"/>
              </w:numPr>
              <w:spacing w:before="120" w:after="120"/>
              <w:contextualSpacing w:val="0"/>
              <w:rPr>
                <w:rFonts w:ascii="Arial" w:hAnsi="Arial" w:cs="Arial"/>
                <w:sz w:val="22"/>
                <w:szCs w:val="22"/>
              </w:rPr>
            </w:pPr>
            <w:r w:rsidRPr="00CB298B">
              <w:rPr>
                <w:rFonts w:ascii="Arial" w:hAnsi="Arial" w:cs="Arial"/>
                <w:sz w:val="22"/>
                <w:szCs w:val="22"/>
              </w:rPr>
              <w:t>……………………………………………….</w:t>
            </w:r>
          </w:p>
          <w:p w14:paraId="168DF5D3" w14:textId="2C28FB53" w:rsidR="0088518E" w:rsidRPr="00CB298B" w:rsidRDefault="0088518E" w:rsidP="00D74202">
            <w:pPr>
              <w:pStyle w:val="Akapitzlist"/>
              <w:numPr>
                <w:ilvl w:val="0"/>
                <w:numId w:val="39"/>
              </w:numPr>
              <w:spacing w:before="120" w:after="120"/>
              <w:contextualSpacing w:val="0"/>
              <w:rPr>
                <w:rFonts w:ascii="Arial" w:hAnsi="Arial" w:cs="Arial"/>
                <w:sz w:val="22"/>
                <w:szCs w:val="22"/>
              </w:rPr>
            </w:pPr>
            <w:r w:rsidRPr="00CB298B">
              <w:rPr>
                <w:rFonts w:ascii="Arial" w:hAnsi="Arial" w:cs="Arial"/>
                <w:sz w:val="22"/>
                <w:szCs w:val="22"/>
              </w:rPr>
              <w:t>……………………………………………….</w:t>
            </w:r>
          </w:p>
          <w:p w14:paraId="5F1C4DE2" w14:textId="2F3C6786" w:rsidR="0088518E" w:rsidRPr="00CB298B" w:rsidRDefault="0088518E" w:rsidP="00D74202">
            <w:pPr>
              <w:pStyle w:val="Akapitzlist"/>
              <w:numPr>
                <w:ilvl w:val="0"/>
                <w:numId w:val="39"/>
              </w:numPr>
              <w:spacing w:before="120" w:after="120"/>
              <w:contextualSpacing w:val="0"/>
              <w:rPr>
                <w:rFonts w:ascii="Arial" w:hAnsi="Arial" w:cs="Arial"/>
                <w:sz w:val="22"/>
                <w:szCs w:val="22"/>
              </w:rPr>
            </w:pPr>
            <w:r w:rsidRPr="00CB298B">
              <w:rPr>
                <w:rFonts w:ascii="Arial" w:hAnsi="Arial" w:cs="Arial"/>
                <w:sz w:val="22"/>
                <w:szCs w:val="22"/>
              </w:rPr>
              <w:t>……………………………………………….</w:t>
            </w:r>
          </w:p>
          <w:p w14:paraId="3B5C3D92" w14:textId="44E904C1" w:rsidR="0088518E" w:rsidRPr="00CB298B" w:rsidRDefault="0088518E" w:rsidP="00D74202">
            <w:pPr>
              <w:pStyle w:val="Akapitzlist"/>
              <w:numPr>
                <w:ilvl w:val="0"/>
                <w:numId w:val="39"/>
              </w:numPr>
              <w:spacing w:before="120" w:after="120"/>
              <w:contextualSpacing w:val="0"/>
              <w:rPr>
                <w:rFonts w:ascii="Arial" w:hAnsi="Arial" w:cs="Arial"/>
                <w:sz w:val="22"/>
                <w:szCs w:val="22"/>
              </w:rPr>
            </w:pPr>
            <w:r w:rsidRPr="00CB298B">
              <w:rPr>
                <w:rFonts w:ascii="Arial" w:hAnsi="Arial" w:cs="Arial"/>
                <w:sz w:val="22"/>
                <w:szCs w:val="22"/>
              </w:rPr>
              <w:t>……………………………………………….</w:t>
            </w:r>
          </w:p>
          <w:p w14:paraId="3A682F9D" w14:textId="739D9A41" w:rsidR="0088518E" w:rsidRPr="00CB298B" w:rsidRDefault="0088518E" w:rsidP="00D74202">
            <w:pPr>
              <w:pStyle w:val="Akapitzlist"/>
              <w:numPr>
                <w:ilvl w:val="0"/>
                <w:numId w:val="39"/>
              </w:numPr>
              <w:spacing w:before="120" w:after="120"/>
              <w:contextualSpacing w:val="0"/>
              <w:rPr>
                <w:rFonts w:ascii="Arial" w:hAnsi="Arial" w:cs="Arial"/>
                <w:sz w:val="22"/>
                <w:szCs w:val="22"/>
              </w:rPr>
            </w:pPr>
            <w:r w:rsidRPr="00CB298B">
              <w:rPr>
                <w:rFonts w:ascii="Arial" w:hAnsi="Arial" w:cs="Arial"/>
                <w:sz w:val="22"/>
                <w:szCs w:val="22"/>
              </w:rPr>
              <w:t>……………………………………………….</w:t>
            </w:r>
          </w:p>
          <w:p w14:paraId="20C70337" w14:textId="5BE4B3B6" w:rsidR="0088518E" w:rsidRPr="00CB298B" w:rsidRDefault="0088518E" w:rsidP="00D74202">
            <w:pPr>
              <w:spacing w:before="120" w:after="120" w:line="240" w:lineRule="auto"/>
              <w:rPr>
                <w:rFonts w:ascii="Arial" w:hAnsi="Arial" w:cs="Arial"/>
                <w:b/>
              </w:rPr>
            </w:pPr>
            <w:r w:rsidRPr="00CB298B">
              <w:rPr>
                <w:rFonts w:ascii="Arial" w:hAnsi="Arial" w:cs="Arial"/>
              </w:rPr>
              <w:t>itd.</w:t>
            </w:r>
          </w:p>
        </w:tc>
        <w:tc>
          <w:tcPr>
            <w:tcW w:w="0" w:type="auto"/>
          </w:tcPr>
          <w:p w14:paraId="0DD31AF8" w14:textId="4B17192A" w:rsidR="0088518E" w:rsidRPr="00CB298B" w:rsidRDefault="0088518E" w:rsidP="00D74202">
            <w:pPr>
              <w:spacing w:before="120" w:after="120" w:line="240" w:lineRule="auto"/>
              <w:rPr>
                <w:rFonts w:ascii="Arial" w:hAnsi="Arial" w:cs="Arial"/>
              </w:rPr>
            </w:pPr>
            <w:r w:rsidRPr="00CB298B">
              <w:rPr>
                <w:rFonts w:ascii="Arial" w:hAnsi="Arial" w:cs="Arial"/>
                <w:b/>
              </w:rPr>
              <w:t xml:space="preserve">Mocne strony </w:t>
            </w:r>
            <w:r w:rsidRPr="00CB298B">
              <w:rPr>
                <w:rFonts w:ascii="Arial" w:hAnsi="Arial" w:cs="Arial"/>
              </w:rPr>
              <w:t>moich przedszkolaków (adekwa</w:t>
            </w:r>
            <w:r w:rsidRPr="00CB298B">
              <w:rPr>
                <w:rFonts w:ascii="Arial" w:hAnsi="Arial" w:cs="Arial"/>
              </w:rPr>
              <w:t>t</w:t>
            </w:r>
            <w:r w:rsidRPr="00CB298B">
              <w:rPr>
                <w:rFonts w:ascii="Arial" w:hAnsi="Arial" w:cs="Arial"/>
              </w:rPr>
              <w:t xml:space="preserve">ne do ich etapu rozwojowego): </w:t>
            </w:r>
          </w:p>
          <w:p w14:paraId="76BE423B" w14:textId="77777777" w:rsidR="0088518E" w:rsidRPr="00CB298B" w:rsidRDefault="0088518E" w:rsidP="00D74202">
            <w:pPr>
              <w:spacing w:before="120" w:after="120" w:line="240" w:lineRule="auto"/>
              <w:rPr>
                <w:rFonts w:ascii="Arial" w:hAnsi="Arial" w:cs="Arial"/>
              </w:rPr>
            </w:pPr>
            <w:r w:rsidRPr="00CB298B">
              <w:rPr>
                <w:rFonts w:ascii="Arial" w:hAnsi="Arial" w:cs="Arial"/>
              </w:rPr>
              <w:t>………………………………………………………</w:t>
            </w:r>
          </w:p>
          <w:p w14:paraId="2F8FD22D" w14:textId="1A86E61A" w:rsidR="0088518E" w:rsidRPr="00CB298B" w:rsidRDefault="0088518E" w:rsidP="00D74202">
            <w:pPr>
              <w:spacing w:before="120" w:after="120" w:line="240" w:lineRule="auto"/>
              <w:rPr>
                <w:rFonts w:ascii="Arial" w:hAnsi="Arial" w:cs="Arial"/>
              </w:rPr>
            </w:pPr>
            <w:r w:rsidRPr="00CB298B">
              <w:rPr>
                <w:rFonts w:ascii="Arial" w:hAnsi="Arial" w:cs="Arial"/>
              </w:rPr>
              <w:t>………………………………………………………</w:t>
            </w:r>
          </w:p>
          <w:p w14:paraId="1CF82FF9" w14:textId="4A74D5B5" w:rsidR="0088518E" w:rsidRPr="00CB298B" w:rsidRDefault="0088518E" w:rsidP="00D74202">
            <w:pPr>
              <w:spacing w:before="120" w:after="120" w:line="240" w:lineRule="auto"/>
              <w:rPr>
                <w:rFonts w:ascii="Arial" w:hAnsi="Arial" w:cs="Arial"/>
                <w:b/>
              </w:rPr>
            </w:pPr>
            <w:r w:rsidRPr="00CB298B">
              <w:rPr>
                <w:rFonts w:ascii="Arial" w:hAnsi="Arial" w:cs="Arial"/>
                <w:b/>
              </w:rPr>
              <w:t>Ich słabsze strony</w:t>
            </w:r>
            <w:r w:rsidRPr="00CB298B">
              <w:rPr>
                <w:rFonts w:ascii="Arial" w:hAnsi="Arial" w:cs="Arial"/>
              </w:rPr>
              <w:t xml:space="preserve"> – na czym skupię się w pr</w:t>
            </w:r>
            <w:r w:rsidRPr="00CB298B">
              <w:rPr>
                <w:rFonts w:ascii="Arial" w:hAnsi="Arial" w:cs="Arial"/>
              </w:rPr>
              <w:t>a</w:t>
            </w:r>
            <w:r w:rsidRPr="00CB298B">
              <w:rPr>
                <w:rFonts w:ascii="Arial" w:hAnsi="Arial" w:cs="Arial"/>
              </w:rPr>
              <w:t>cy z moimi przedszkolakami</w:t>
            </w:r>
            <w:r w:rsidRPr="00CB298B">
              <w:rPr>
                <w:rFonts w:ascii="Arial" w:hAnsi="Arial" w:cs="Arial"/>
                <w:b/>
              </w:rPr>
              <w:t xml:space="preserve"> </w:t>
            </w:r>
            <w:r w:rsidRPr="00CB298B">
              <w:rPr>
                <w:rFonts w:ascii="Arial" w:hAnsi="Arial" w:cs="Arial"/>
              </w:rPr>
              <w:t>w najbliższym cz</w:t>
            </w:r>
            <w:r w:rsidRPr="00CB298B">
              <w:rPr>
                <w:rFonts w:ascii="Arial" w:hAnsi="Arial" w:cs="Arial"/>
              </w:rPr>
              <w:t>a</w:t>
            </w:r>
            <w:r w:rsidRPr="00CB298B">
              <w:rPr>
                <w:rFonts w:ascii="Arial" w:hAnsi="Arial" w:cs="Arial"/>
              </w:rPr>
              <w:t>sie?</w:t>
            </w:r>
          </w:p>
          <w:p w14:paraId="7855156E" w14:textId="77777777" w:rsidR="0088518E" w:rsidRPr="00CB298B" w:rsidRDefault="0088518E" w:rsidP="00D74202">
            <w:pPr>
              <w:spacing w:before="120" w:after="120" w:line="240" w:lineRule="auto"/>
              <w:rPr>
                <w:rFonts w:ascii="Arial" w:hAnsi="Arial" w:cs="Arial"/>
              </w:rPr>
            </w:pPr>
            <w:r w:rsidRPr="00CB298B">
              <w:rPr>
                <w:rFonts w:ascii="Arial" w:hAnsi="Arial" w:cs="Arial"/>
              </w:rPr>
              <w:t>………………………………………………………</w:t>
            </w:r>
          </w:p>
          <w:p w14:paraId="73242314" w14:textId="5019CA9C" w:rsidR="0088518E" w:rsidRPr="00CB298B" w:rsidRDefault="0088518E" w:rsidP="00D74202">
            <w:pPr>
              <w:spacing w:before="120" w:after="120" w:line="240" w:lineRule="auto"/>
              <w:rPr>
                <w:rFonts w:ascii="Arial" w:hAnsi="Arial" w:cs="Arial"/>
              </w:rPr>
            </w:pPr>
            <w:r w:rsidRPr="00CB298B">
              <w:rPr>
                <w:rFonts w:ascii="Arial" w:hAnsi="Arial" w:cs="Arial"/>
              </w:rPr>
              <w:t>………………………………………………………</w:t>
            </w:r>
          </w:p>
        </w:tc>
      </w:tr>
      <w:tr w:rsidR="00CB298B" w:rsidRPr="00CB298B" w14:paraId="795F7C3F" w14:textId="77777777" w:rsidTr="00861B00">
        <w:tc>
          <w:tcPr>
            <w:tcW w:w="0" w:type="auto"/>
          </w:tcPr>
          <w:p w14:paraId="02C8224B" w14:textId="7ECAB103" w:rsidR="000662E4" w:rsidRPr="00CB298B" w:rsidRDefault="000662E4" w:rsidP="00D74202">
            <w:pPr>
              <w:spacing w:before="120" w:after="120" w:line="240" w:lineRule="auto"/>
              <w:rPr>
                <w:rFonts w:ascii="Arial" w:hAnsi="Arial" w:cs="Arial"/>
              </w:rPr>
            </w:pPr>
            <w:r w:rsidRPr="00CB298B">
              <w:rPr>
                <w:rFonts w:ascii="Arial" w:hAnsi="Arial" w:cs="Arial"/>
                <w:b/>
              </w:rPr>
              <w:lastRenderedPageBreak/>
              <w:t xml:space="preserve">Warunki i sposób realizacji </w:t>
            </w:r>
            <w:r w:rsidRPr="00CB298B">
              <w:rPr>
                <w:rFonts w:ascii="Arial" w:hAnsi="Arial" w:cs="Arial"/>
              </w:rPr>
              <w:t>rekomendow</w:t>
            </w:r>
            <w:r w:rsidRPr="00CB298B">
              <w:rPr>
                <w:rFonts w:ascii="Arial" w:hAnsi="Arial" w:cs="Arial"/>
              </w:rPr>
              <w:t>a</w:t>
            </w:r>
            <w:r w:rsidRPr="00CB298B">
              <w:rPr>
                <w:rFonts w:ascii="Arial" w:hAnsi="Arial" w:cs="Arial"/>
              </w:rPr>
              <w:t>ne w podstawie programowej sprzyjające rozwojowi kompetencji kluczowej:</w:t>
            </w:r>
          </w:p>
          <w:p w14:paraId="52D83D4F" w14:textId="77777777" w:rsidR="000662E4" w:rsidRPr="00CB298B" w:rsidRDefault="000662E4" w:rsidP="00D74202">
            <w:pPr>
              <w:spacing w:before="120" w:after="120" w:line="240" w:lineRule="auto"/>
              <w:rPr>
                <w:rFonts w:ascii="Arial" w:hAnsi="Arial" w:cs="Arial"/>
              </w:rPr>
            </w:pPr>
            <w:r w:rsidRPr="00CB298B">
              <w:rPr>
                <w:rFonts w:ascii="Arial" w:hAnsi="Arial" w:cs="Arial"/>
              </w:rPr>
              <w:t>……………………………………………………</w:t>
            </w:r>
          </w:p>
          <w:p w14:paraId="3D04863F" w14:textId="77777777" w:rsidR="000662E4" w:rsidRPr="00CB298B" w:rsidRDefault="000662E4" w:rsidP="00D74202">
            <w:pPr>
              <w:spacing w:before="120" w:after="120" w:line="240" w:lineRule="auto"/>
              <w:rPr>
                <w:rFonts w:ascii="Arial" w:hAnsi="Arial" w:cs="Arial"/>
              </w:rPr>
            </w:pPr>
            <w:r w:rsidRPr="00CB298B">
              <w:rPr>
                <w:rFonts w:ascii="Arial" w:hAnsi="Arial" w:cs="Arial"/>
              </w:rPr>
              <w:t>……………………………………………………</w:t>
            </w:r>
          </w:p>
          <w:p w14:paraId="3F2ABC09" w14:textId="77777777" w:rsidR="000004CB" w:rsidRPr="00CB298B" w:rsidRDefault="000004CB" w:rsidP="00D74202">
            <w:pPr>
              <w:spacing w:before="120" w:after="120" w:line="240" w:lineRule="auto"/>
              <w:rPr>
                <w:rFonts w:ascii="Arial" w:hAnsi="Arial" w:cs="Arial"/>
              </w:rPr>
            </w:pPr>
            <w:r w:rsidRPr="00CB298B">
              <w:rPr>
                <w:rFonts w:ascii="Arial" w:hAnsi="Arial" w:cs="Arial"/>
              </w:rPr>
              <w:t>……………………………………………………</w:t>
            </w:r>
          </w:p>
          <w:p w14:paraId="5C69504F" w14:textId="77777777" w:rsidR="000004CB" w:rsidRPr="00CB298B" w:rsidRDefault="000004CB" w:rsidP="00D74202">
            <w:pPr>
              <w:spacing w:before="120" w:after="120" w:line="240" w:lineRule="auto"/>
              <w:rPr>
                <w:rFonts w:ascii="Arial" w:hAnsi="Arial" w:cs="Arial"/>
              </w:rPr>
            </w:pPr>
            <w:r w:rsidRPr="00CB298B">
              <w:rPr>
                <w:rFonts w:ascii="Arial" w:hAnsi="Arial" w:cs="Arial"/>
              </w:rPr>
              <w:t>……………………………………………………</w:t>
            </w:r>
          </w:p>
          <w:p w14:paraId="4CB4E408" w14:textId="57E99DE3" w:rsidR="000004CB" w:rsidRPr="00CB298B" w:rsidRDefault="000004CB" w:rsidP="00D74202">
            <w:pPr>
              <w:spacing w:before="120" w:after="120" w:line="240" w:lineRule="auto"/>
              <w:rPr>
                <w:rFonts w:ascii="Arial" w:hAnsi="Arial" w:cs="Arial"/>
                <w:b/>
              </w:rPr>
            </w:pPr>
            <w:r w:rsidRPr="00CB298B">
              <w:rPr>
                <w:rFonts w:ascii="Arial" w:hAnsi="Arial" w:cs="Arial"/>
              </w:rPr>
              <w:t>……………………………………………………</w:t>
            </w:r>
          </w:p>
        </w:tc>
        <w:tc>
          <w:tcPr>
            <w:tcW w:w="0" w:type="auto"/>
          </w:tcPr>
          <w:p w14:paraId="529CD9B4" w14:textId="56C08336" w:rsidR="000662E4" w:rsidRPr="00CB298B" w:rsidRDefault="000004CB" w:rsidP="00D74202">
            <w:pPr>
              <w:spacing w:before="120" w:after="120" w:line="240" w:lineRule="auto"/>
              <w:rPr>
                <w:rFonts w:ascii="Arial" w:hAnsi="Arial" w:cs="Arial"/>
                <w:b/>
              </w:rPr>
            </w:pPr>
            <w:r w:rsidRPr="00CB298B">
              <w:rPr>
                <w:rFonts w:ascii="Arial" w:hAnsi="Arial" w:cs="Arial"/>
                <w:b/>
              </w:rPr>
              <w:t>Co robię</w:t>
            </w:r>
            <w:r w:rsidR="000662E4" w:rsidRPr="00CB298B">
              <w:rPr>
                <w:rFonts w:ascii="Arial" w:hAnsi="Arial" w:cs="Arial"/>
                <w:b/>
              </w:rPr>
              <w:t xml:space="preserve"> dobrze</w:t>
            </w:r>
            <w:r w:rsidR="00FA609D" w:rsidRPr="00CB298B">
              <w:rPr>
                <w:rFonts w:ascii="Arial" w:hAnsi="Arial" w:cs="Arial"/>
                <w:b/>
              </w:rPr>
              <w:t xml:space="preserve"> w tworzeniu warunków real</w:t>
            </w:r>
            <w:r w:rsidR="00FA609D" w:rsidRPr="00CB298B">
              <w:rPr>
                <w:rFonts w:ascii="Arial" w:hAnsi="Arial" w:cs="Arial"/>
                <w:b/>
              </w:rPr>
              <w:t>i</w:t>
            </w:r>
            <w:r w:rsidR="00FA609D" w:rsidRPr="00CB298B">
              <w:rPr>
                <w:rFonts w:ascii="Arial" w:hAnsi="Arial" w:cs="Arial"/>
                <w:b/>
              </w:rPr>
              <w:t xml:space="preserve">zacji </w:t>
            </w:r>
            <w:r w:rsidR="0009659C" w:rsidRPr="00CB298B">
              <w:rPr>
                <w:rFonts w:ascii="Arial" w:hAnsi="Arial" w:cs="Arial"/>
                <w:b/>
              </w:rPr>
              <w:t xml:space="preserve">podstawy programowej? </w:t>
            </w:r>
            <w:r w:rsidRPr="00CB298B">
              <w:rPr>
                <w:rFonts w:ascii="Arial" w:hAnsi="Arial" w:cs="Arial"/>
                <w:b/>
              </w:rPr>
              <w:t>Skąd wiem, że robię</w:t>
            </w:r>
            <w:r w:rsidR="000662E4" w:rsidRPr="00CB298B">
              <w:rPr>
                <w:rFonts w:ascii="Arial" w:hAnsi="Arial" w:cs="Arial"/>
                <w:b/>
              </w:rPr>
              <w:t xml:space="preserve"> to dobrze?</w:t>
            </w:r>
          </w:p>
          <w:p w14:paraId="66589D37" w14:textId="761E8A73" w:rsidR="000662E4" w:rsidRPr="00CB298B" w:rsidRDefault="000662E4" w:rsidP="00D74202">
            <w:pPr>
              <w:spacing w:before="120" w:after="120" w:line="240" w:lineRule="auto"/>
              <w:rPr>
                <w:rFonts w:ascii="Arial" w:hAnsi="Arial" w:cs="Arial"/>
              </w:rPr>
            </w:pPr>
            <w:r w:rsidRPr="00CB298B">
              <w:rPr>
                <w:rFonts w:ascii="Arial" w:hAnsi="Arial" w:cs="Arial"/>
              </w:rPr>
              <w:t>…………………………………</w:t>
            </w:r>
            <w:r w:rsidR="00861B00" w:rsidRPr="00CB298B">
              <w:rPr>
                <w:rFonts w:ascii="Arial" w:hAnsi="Arial" w:cs="Arial"/>
              </w:rPr>
              <w:t>…………………….</w:t>
            </w:r>
          </w:p>
          <w:p w14:paraId="7094241D" w14:textId="47EF260A" w:rsidR="000662E4" w:rsidRPr="00CB298B" w:rsidRDefault="00861B00" w:rsidP="00D74202">
            <w:pPr>
              <w:spacing w:before="120" w:after="120" w:line="240" w:lineRule="auto"/>
              <w:rPr>
                <w:rFonts w:ascii="Arial" w:hAnsi="Arial" w:cs="Arial"/>
              </w:rPr>
            </w:pPr>
            <w:r w:rsidRPr="00CB298B">
              <w:rPr>
                <w:rFonts w:ascii="Arial" w:hAnsi="Arial" w:cs="Arial"/>
              </w:rPr>
              <w:t>……………………………………………………….</w:t>
            </w:r>
          </w:p>
          <w:p w14:paraId="7E3A6444" w14:textId="3276A288" w:rsidR="000662E4" w:rsidRPr="00CB298B" w:rsidRDefault="000004CB" w:rsidP="00D74202">
            <w:pPr>
              <w:spacing w:before="120" w:after="120" w:line="240" w:lineRule="auto"/>
              <w:rPr>
                <w:rFonts w:ascii="Arial" w:hAnsi="Arial" w:cs="Arial"/>
              </w:rPr>
            </w:pPr>
            <w:r w:rsidRPr="00CB298B">
              <w:rPr>
                <w:rFonts w:ascii="Arial" w:hAnsi="Arial" w:cs="Arial"/>
                <w:b/>
              </w:rPr>
              <w:t>Nad czym będę</w:t>
            </w:r>
            <w:r w:rsidR="000662E4" w:rsidRPr="00CB298B">
              <w:rPr>
                <w:rFonts w:ascii="Arial" w:hAnsi="Arial" w:cs="Arial"/>
                <w:b/>
              </w:rPr>
              <w:t xml:space="preserve"> pracować </w:t>
            </w:r>
            <w:r w:rsidR="000662E4" w:rsidRPr="00CB298B">
              <w:rPr>
                <w:rFonts w:ascii="Arial" w:hAnsi="Arial" w:cs="Arial"/>
              </w:rPr>
              <w:t>w najbliższym cz</w:t>
            </w:r>
            <w:r w:rsidR="000662E4" w:rsidRPr="00CB298B">
              <w:rPr>
                <w:rFonts w:ascii="Arial" w:hAnsi="Arial" w:cs="Arial"/>
              </w:rPr>
              <w:t>a</w:t>
            </w:r>
            <w:r w:rsidR="000662E4" w:rsidRPr="00CB298B">
              <w:rPr>
                <w:rFonts w:ascii="Arial" w:hAnsi="Arial" w:cs="Arial"/>
              </w:rPr>
              <w:t>sie, aby udoskonalić warunki i sposoby kształt</w:t>
            </w:r>
            <w:r w:rsidR="000662E4" w:rsidRPr="00CB298B">
              <w:rPr>
                <w:rFonts w:ascii="Arial" w:hAnsi="Arial" w:cs="Arial"/>
              </w:rPr>
              <w:t>o</w:t>
            </w:r>
            <w:r w:rsidR="000662E4" w:rsidRPr="00CB298B">
              <w:rPr>
                <w:rFonts w:ascii="Arial" w:hAnsi="Arial" w:cs="Arial"/>
              </w:rPr>
              <w:t xml:space="preserve">wania </w:t>
            </w:r>
            <w:r w:rsidRPr="00CB298B">
              <w:rPr>
                <w:rFonts w:ascii="Arial" w:hAnsi="Arial" w:cs="Arial"/>
              </w:rPr>
              <w:t xml:space="preserve">tej </w:t>
            </w:r>
            <w:r w:rsidR="000662E4" w:rsidRPr="00CB298B">
              <w:rPr>
                <w:rFonts w:ascii="Arial" w:hAnsi="Arial" w:cs="Arial"/>
              </w:rPr>
              <w:t>kompetencji kluczowej</w:t>
            </w:r>
            <w:r w:rsidRPr="00CB298B">
              <w:rPr>
                <w:rFonts w:ascii="Arial" w:hAnsi="Arial" w:cs="Arial"/>
              </w:rPr>
              <w:t xml:space="preserve"> u moich </w:t>
            </w:r>
            <w:r w:rsidR="0009659C" w:rsidRPr="00CB298B">
              <w:rPr>
                <w:rFonts w:ascii="Arial" w:hAnsi="Arial" w:cs="Arial"/>
              </w:rPr>
              <w:t>pod</w:t>
            </w:r>
            <w:r w:rsidR="0009659C" w:rsidRPr="00CB298B">
              <w:rPr>
                <w:rFonts w:ascii="Arial" w:hAnsi="Arial" w:cs="Arial"/>
              </w:rPr>
              <w:t>o</w:t>
            </w:r>
            <w:r w:rsidR="0009659C" w:rsidRPr="00CB298B">
              <w:rPr>
                <w:rFonts w:ascii="Arial" w:hAnsi="Arial" w:cs="Arial"/>
              </w:rPr>
              <w:t>piecznych</w:t>
            </w:r>
            <w:r w:rsidR="000662E4" w:rsidRPr="00CB298B">
              <w:rPr>
                <w:rFonts w:ascii="Arial" w:hAnsi="Arial" w:cs="Arial"/>
              </w:rPr>
              <w:t xml:space="preserve">? </w:t>
            </w:r>
          </w:p>
          <w:p w14:paraId="21258EF3" w14:textId="331F68AC" w:rsidR="000662E4" w:rsidRPr="00CB298B" w:rsidRDefault="000662E4" w:rsidP="00D74202">
            <w:pPr>
              <w:spacing w:before="120" w:after="120" w:line="240" w:lineRule="auto"/>
              <w:rPr>
                <w:rFonts w:ascii="Arial" w:hAnsi="Arial" w:cs="Arial"/>
              </w:rPr>
            </w:pPr>
            <w:r w:rsidRPr="00CB298B">
              <w:rPr>
                <w:rFonts w:ascii="Arial" w:hAnsi="Arial" w:cs="Arial"/>
              </w:rPr>
              <w:t>……………………………………………………</w:t>
            </w:r>
            <w:r w:rsidR="000004CB" w:rsidRPr="00CB298B">
              <w:rPr>
                <w:rFonts w:ascii="Arial" w:hAnsi="Arial" w:cs="Arial"/>
              </w:rPr>
              <w:t>…</w:t>
            </w:r>
            <w:r w:rsidR="00861B00" w:rsidRPr="00CB298B">
              <w:rPr>
                <w:rFonts w:ascii="Arial" w:hAnsi="Arial" w:cs="Arial"/>
              </w:rPr>
              <w:t>.</w:t>
            </w:r>
          </w:p>
          <w:p w14:paraId="38E9B8B3" w14:textId="1C698B52" w:rsidR="000662E4" w:rsidRPr="00CB298B" w:rsidRDefault="000662E4" w:rsidP="00D74202">
            <w:pPr>
              <w:spacing w:before="120" w:after="120" w:line="240" w:lineRule="auto"/>
              <w:rPr>
                <w:rFonts w:ascii="Arial" w:hAnsi="Arial" w:cs="Arial"/>
                <w:b/>
              </w:rPr>
            </w:pPr>
            <w:r w:rsidRPr="00CB298B">
              <w:rPr>
                <w:rFonts w:ascii="Arial" w:hAnsi="Arial" w:cs="Arial"/>
              </w:rPr>
              <w:t>……………………………………………………</w:t>
            </w:r>
            <w:r w:rsidR="000004CB" w:rsidRPr="00CB298B">
              <w:rPr>
                <w:rFonts w:ascii="Arial" w:hAnsi="Arial" w:cs="Arial"/>
              </w:rPr>
              <w:t>…</w:t>
            </w:r>
            <w:r w:rsidR="00861B00" w:rsidRPr="00CB298B">
              <w:rPr>
                <w:rFonts w:ascii="Arial" w:hAnsi="Arial" w:cs="Arial"/>
              </w:rPr>
              <w:t>.</w:t>
            </w:r>
          </w:p>
        </w:tc>
      </w:tr>
      <w:tr w:rsidR="00CB298B" w:rsidRPr="00CB298B" w14:paraId="6E6E1864" w14:textId="77777777" w:rsidTr="00861B00">
        <w:tc>
          <w:tcPr>
            <w:tcW w:w="0" w:type="auto"/>
            <w:gridSpan w:val="2"/>
          </w:tcPr>
          <w:p w14:paraId="3BE05422" w14:textId="3880D32D" w:rsidR="00861B00" w:rsidRPr="00CB298B" w:rsidRDefault="00861B00" w:rsidP="00D74202">
            <w:pPr>
              <w:spacing w:before="120" w:after="120" w:line="240" w:lineRule="auto"/>
              <w:rPr>
                <w:rFonts w:ascii="Arial" w:hAnsi="Arial" w:cs="Arial"/>
                <w:b/>
              </w:rPr>
            </w:pPr>
            <w:r w:rsidRPr="00CB298B">
              <w:rPr>
                <w:rFonts w:ascii="Arial" w:hAnsi="Arial" w:cs="Arial"/>
                <w:b/>
              </w:rPr>
              <w:t xml:space="preserve">Co utrudnia mi skuteczne kształtowanie tej kompetencji </w:t>
            </w:r>
            <w:r w:rsidR="00631046" w:rsidRPr="00CB298B">
              <w:rPr>
                <w:rFonts w:ascii="Arial" w:hAnsi="Arial" w:cs="Arial"/>
                <w:b/>
              </w:rPr>
              <w:t xml:space="preserve">kluczowej </w:t>
            </w:r>
            <w:r w:rsidR="0009659C" w:rsidRPr="00CB298B">
              <w:rPr>
                <w:rFonts w:ascii="Arial" w:hAnsi="Arial" w:cs="Arial"/>
                <w:b/>
              </w:rPr>
              <w:t xml:space="preserve">u </w:t>
            </w:r>
            <w:r w:rsidR="00631046" w:rsidRPr="00CB298B">
              <w:rPr>
                <w:rFonts w:ascii="Arial" w:hAnsi="Arial" w:cs="Arial"/>
                <w:b/>
              </w:rPr>
              <w:t>moich podopiec</w:t>
            </w:r>
            <w:r w:rsidR="00631046" w:rsidRPr="00CB298B">
              <w:rPr>
                <w:rFonts w:ascii="Arial" w:hAnsi="Arial" w:cs="Arial"/>
                <w:b/>
              </w:rPr>
              <w:t>z</w:t>
            </w:r>
            <w:r w:rsidR="00631046" w:rsidRPr="00CB298B">
              <w:rPr>
                <w:rFonts w:ascii="Arial" w:hAnsi="Arial" w:cs="Arial"/>
                <w:b/>
              </w:rPr>
              <w:t xml:space="preserve">nych? </w:t>
            </w:r>
          </w:p>
          <w:p w14:paraId="28087FA2" w14:textId="77777777" w:rsidR="00631046" w:rsidRPr="00CB298B" w:rsidRDefault="00631046" w:rsidP="00D74202">
            <w:pPr>
              <w:spacing w:before="120" w:after="120" w:line="240" w:lineRule="auto"/>
              <w:rPr>
                <w:rFonts w:ascii="Arial" w:hAnsi="Arial" w:cs="Arial"/>
              </w:rPr>
            </w:pPr>
            <w:r w:rsidRPr="00CB298B">
              <w:rPr>
                <w:rFonts w:ascii="Arial" w:hAnsi="Arial" w:cs="Arial"/>
              </w:rPr>
              <w:t>………………………………………………………………………………………………………………..</w:t>
            </w:r>
          </w:p>
          <w:p w14:paraId="6915372D" w14:textId="77777777" w:rsidR="00631046" w:rsidRPr="00CB298B" w:rsidRDefault="00631046" w:rsidP="00D74202">
            <w:pPr>
              <w:spacing w:before="120" w:after="120" w:line="240" w:lineRule="auto"/>
              <w:rPr>
                <w:rFonts w:ascii="Arial" w:hAnsi="Arial" w:cs="Arial"/>
              </w:rPr>
            </w:pPr>
            <w:r w:rsidRPr="00CB298B">
              <w:rPr>
                <w:rFonts w:ascii="Arial" w:hAnsi="Arial" w:cs="Arial"/>
              </w:rPr>
              <w:t>………………………………………………………………………………………………………………..</w:t>
            </w:r>
          </w:p>
          <w:p w14:paraId="3452FAD9" w14:textId="0C46152C" w:rsidR="00631046" w:rsidRPr="00CB298B" w:rsidRDefault="00631046" w:rsidP="00D74202">
            <w:pPr>
              <w:spacing w:before="120" w:after="120" w:line="240" w:lineRule="auto"/>
              <w:rPr>
                <w:rFonts w:ascii="Arial" w:hAnsi="Arial" w:cs="Arial"/>
                <w:b/>
              </w:rPr>
            </w:pPr>
            <w:r w:rsidRPr="00CB298B">
              <w:rPr>
                <w:rFonts w:ascii="Arial" w:hAnsi="Arial" w:cs="Arial"/>
              </w:rPr>
              <w:t>……………………………………………………………………………………………………………</w:t>
            </w:r>
            <w:r w:rsidR="0009659C" w:rsidRPr="00CB298B">
              <w:rPr>
                <w:rFonts w:ascii="Arial" w:hAnsi="Arial" w:cs="Arial"/>
              </w:rPr>
              <w:t>…</w:t>
            </w:r>
            <w:r w:rsidRPr="00CB298B">
              <w:rPr>
                <w:rFonts w:ascii="Arial" w:hAnsi="Arial" w:cs="Arial"/>
              </w:rPr>
              <w:t>..</w:t>
            </w:r>
          </w:p>
        </w:tc>
      </w:tr>
      <w:tr w:rsidR="00CB298B" w:rsidRPr="00CB298B" w14:paraId="66EBFB84" w14:textId="77777777" w:rsidTr="00861B00">
        <w:tc>
          <w:tcPr>
            <w:tcW w:w="0" w:type="auto"/>
            <w:gridSpan w:val="2"/>
          </w:tcPr>
          <w:p w14:paraId="0CB3805D" w14:textId="77A703AF" w:rsidR="000004CB" w:rsidRPr="00CB298B" w:rsidRDefault="000004CB" w:rsidP="00D74202">
            <w:pPr>
              <w:spacing w:before="120" w:after="120" w:line="240" w:lineRule="auto"/>
              <w:rPr>
                <w:rFonts w:ascii="Arial" w:hAnsi="Arial" w:cs="Arial"/>
                <w:b/>
              </w:rPr>
            </w:pPr>
            <w:r w:rsidRPr="00CB298B">
              <w:rPr>
                <w:rFonts w:ascii="Arial" w:hAnsi="Arial" w:cs="Arial"/>
                <w:b/>
              </w:rPr>
              <w:t xml:space="preserve">Co jest mi potrzebne, aby doskonalić swoją pracę w zakresie kształtowania kompetencji </w:t>
            </w:r>
            <w:r w:rsidR="005B53A6" w:rsidRPr="00CB298B">
              <w:rPr>
                <w:rFonts w:ascii="Arial" w:hAnsi="Arial" w:cs="Arial"/>
                <w:b/>
              </w:rPr>
              <w:t>kluczowej</w:t>
            </w:r>
            <w:r w:rsidR="009B1445" w:rsidRPr="00CB298B">
              <w:rPr>
                <w:rFonts w:ascii="Arial" w:hAnsi="Arial" w:cs="Arial"/>
                <w:b/>
              </w:rPr>
              <w:t xml:space="preserve"> </w:t>
            </w:r>
            <w:r w:rsidR="0009659C" w:rsidRPr="00CB298B">
              <w:rPr>
                <w:rFonts w:ascii="Arial" w:hAnsi="Arial" w:cs="Arial"/>
                <w:b/>
              </w:rPr>
              <w:t xml:space="preserve">u </w:t>
            </w:r>
            <w:r w:rsidRPr="00CB298B">
              <w:rPr>
                <w:rFonts w:ascii="Arial" w:hAnsi="Arial" w:cs="Arial"/>
                <w:b/>
              </w:rPr>
              <w:t xml:space="preserve">moich podopiecznych? </w:t>
            </w:r>
          </w:p>
          <w:p w14:paraId="47D0471C" w14:textId="77777777" w:rsidR="000004CB" w:rsidRPr="00CB298B" w:rsidRDefault="000004CB" w:rsidP="00D74202">
            <w:pPr>
              <w:spacing w:before="120" w:after="120" w:line="240" w:lineRule="auto"/>
              <w:rPr>
                <w:rFonts w:ascii="Arial" w:hAnsi="Arial" w:cs="Arial"/>
              </w:rPr>
            </w:pPr>
            <w:r w:rsidRPr="00CB298B">
              <w:rPr>
                <w:rFonts w:ascii="Arial" w:hAnsi="Arial" w:cs="Arial"/>
              </w:rPr>
              <w:t>………………………………………………………………………………………………………………..</w:t>
            </w:r>
          </w:p>
          <w:p w14:paraId="05CB64F0" w14:textId="0B858C39" w:rsidR="000004CB" w:rsidRPr="00CB298B" w:rsidRDefault="000004CB" w:rsidP="00D74202">
            <w:pPr>
              <w:spacing w:before="120" w:after="120" w:line="240" w:lineRule="auto"/>
              <w:rPr>
                <w:rFonts w:ascii="Arial" w:hAnsi="Arial" w:cs="Arial"/>
              </w:rPr>
            </w:pPr>
            <w:r w:rsidRPr="00CB298B">
              <w:rPr>
                <w:rFonts w:ascii="Arial" w:hAnsi="Arial" w:cs="Arial"/>
              </w:rPr>
              <w:t>………………………………………………………………………………………………………………..</w:t>
            </w:r>
          </w:p>
        </w:tc>
      </w:tr>
    </w:tbl>
    <w:p w14:paraId="15BED6AA" w14:textId="77777777" w:rsidR="000662E4" w:rsidRPr="00CB298B" w:rsidRDefault="000662E4" w:rsidP="00693BAF">
      <w:pPr>
        <w:spacing w:before="120" w:after="120" w:line="360" w:lineRule="auto"/>
        <w:rPr>
          <w:rFonts w:ascii="Arial" w:hAnsi="Arial" w:cs="Arial"/>
          <w:b/>
          <w:sz w:val="24"/>
          <w:szCs w:val="24"/>
        </w:rPr>
      </w:pPr>
    </w:p>
    <w:p w14:paraId="281811F9" w14:textId="77777777" w:rsidR="00095FDF" w:rsidRPr="00CB298B" w:rsidRDefault="00095FDF">
      <w:pPr>
        <w:spacing w:after="0" w:line="240" w:lineRule="auto"/>
        <w:rPr>
          <w:rFonts w:ascii="Arial" w:eastAsia="Times New Roman" w:hAnsi="Arial" w:cs="Arial"/>
          <w:b/>
          <w:bCs/>
          <w:sz w:val="26"/>
          <w:szCs w:val="26"/>
        </w:rPr>
      </w:pPr>
      <w:r w:rsidRPr="00CB298B">
        <w:br w:type="page"/>
      </w:r>
    </w:p>
    <w:p w14:paraId="0D0CE792" w14:textId="3840C6D1" w:rsidR="00F96B64" w:rsidRPr="00CB298B" w:rsidRDefault="00095FDF" w:rsidP="00095FDF">
      <w:pPr>
        <w:pStyle w:val="ORE4Naglowek"/>
        <w:rPr>
          <w:color w:val="auto"/>
        </w:rPr>
      </w:pPr>
      <w:bookmarkStart w:id="33" w:name="_Toc496059918"/>
      <w:r w:rsidRPr="00CB298B">
        <w:rPr>
          <w:color w:val="auto"/>
        </w:rPr>
        <w:lastRenderedPageBreak/>
        <w:t xml:space="preserve">1.5.2. </w:t>
      </w:r>
      <w:r w:rsidR="00F96B64" w:rsidRPr="00CB298B">
        <w:rPr>
          <w:color w:val="auto"/>
        </w:rPr>
        <w:t>Przykładowy scenariusz spotkania z radą pe</w:t>
      </w:r>
      <w:r w:rsidR="00910FE3" w:rsidRPr="00CB298B">
        <w:rPr>
          <w:color w:val="auto"/>
        </w:rPr>
        <w:t>dagogiczną</w:t>
      </w:r>
      <w:r w:rsidR="00F96B64" w:rsidRPr="00CB298B">
        <w:rPr>
          <w:color w:val="auto"/>
        </w:rPr>
        <w:t>. Wersja II.</w:t>
      </w:r>
      <w:bookmarkEnd w:id="33"/>
      <w:r w:rsidR="00F96B64" w:rsidRPr="00CB298B">
        <w:rPr>
          <w:color w:val="auto"/>
        </w:rPr>
        <w:t xml:space="preserve"> </w:t>
      </w:r>
    </w:p>
    <w:p w14:paraId="08524758" w14:textId="00D728C4" w:rsidR="00095FDF" w:rsidRPr="00CB298B" w:rsidRDefault="005969F2" w:rsidP="00095FDF">
      <w:pPr>
        <w:pStyle w:val="OREnormalny"/>
        <w:rPr>
          <w:b/>
          <w:color w:val="auto"/>
        </w:rPr>
      </w:pPr>
      <w:r w:rsidRPr="00CB298B">
        <w:rPr>
          <w:b/>
          <w:color w:val="auto"/>
        </w:rPr>
        <w:t xml:space="preserve">Cel </w:t>
      </w:r>
      <w:r w:rsidR="00095FDF" w:rsidRPr="00CB298B">
        <w:rPr>
          <w:b/>
          <w:color w:val="auto"/>
        </w:rPr>
        <w:t>ogólny</w:t>
      </w:r>
    </w:p>
    <w:p w14:paraId="3F34EBCA" w14:textId="5943A16C" w:rsidR="004E7229" w:rsidRPr="00CB298B" w:rsidRDefault="00AD7F6D" w:rsidP="00095FDF">
      <w:pPr>
        <w:pStyle w:val="OREnormalny"/>
        <w:rPr>
          <w:color w:val="auto"/>
        </w:rPr>
      </w:pPr>
      <w:r w:rsidRPr="00CB298B">
        <w:rPr>
          <w:color w:val="auto"/>
        </w:rPr>
        <w:t>Diagnoza potrzeb przedszkola w zakresie kształtowania kompetencji kluczowych</w:t>
      </w:r>
      <w:r w:rsidR="007D0D7F" w:rsidRPr="00CB298B">
        <w:rPr>
          <w:color w:val="auto"/>
        </w:rPr>
        <w:t xml:space="preserve"> u</w:t>
      </w:r>
      <w:r w:rsidRPr="00CB298B">
        <w:rPr>
          <w:color w:val="auto"/>
        </w:rPr>
        <w:t xml:space="preserve"> dzieci prowadząca do wyboru obszaru rozwojowego w procesie wspomagania </w:t>
      </w:r>
    </w:p>
    <w:p w14:paraId="6C4668DD" w14:textId="77777777" w:rsidR="004E7229" w:rsidRPr="00CB298B" w:rsidRDefault="004E7229" w:rsidP="00095FDF">
      <w:pPr>
        <w:pStyle w:val="OREnormalny"/>
        <w:rPr>
          <w:b/>
          <w:color w:val="auto"/>
        </w:rPr>
      </w:pPr>
      <w:r w:rsidRPr="00CB298B">
        <w:rPr>
          <w:b/>
          <w:color w:val="auto"/>
        </w:rPr>
        <w:t>Cele szczegółowe:</w:t>
      </w:r>
    </w:p>
    <w:p w14:paraId="42C84FC3" w14:textId="12948B3F" w:rsidR="0030359B" w:rsidRPr="00CB298B" w:rsidRDefault="005969F2" w:rsidP="00095FDF">
      <w:pPr>
        <w:pStyle w:val="OREpunktor"/>
        <w:rPr>
          <w:color w:val="auto"/>
        </w:rPr>
      </w:pPr>
      <w:r w:rsidRPr="00CB298B">
        <w:rPr>
          <w:color w:val="auto"/>
        </w:rPr>
        <w:t>Pogłębienie rozumienia z</w:t>
      </w:r>
      <w:r w:rsidR="005F5796" w:rsidRPr="00CB298B">
        <w:rPr>
          <w:color w:val="auto"/>
        </w:rPr>
        <w:t>agadnień zwią</w:t>
      </w:r>
      <w:r w:rsidR="004E7229" w:rsidRPr="00CB298B">
        <w:rPr>
          <w:color w:val="auto"/>
        </w:rPr>
        <w:t>zanych z kompetencj</w:t>
      </w:r>
      <w:r w:rsidR="00E978BF" w:rsidRPr="00CB298B">
        <w:rPr>
          <w:color w:val="auto"/>
        </w:rPr>
        <w:t>ami</w:t>
      </w:r>
      <w:r w:rsidR="004E7229" w:rsidRPr="00CB298B">
        <w:rPr>
          <w:color w:val="auto"/>
        </w:rPr>
        <w:t xml:space="preserve"> kluczowy</w:t>
      </w:r>
      <w:r w:rsidR="00E978BF" w:rsidRPr="00CB298B">
        <w:rPr>
          <w:color w:val="auto"/>
        </w:rPr>
        <w:t>mi</w:t>
      </w:r>
      <w:r w:rsidR="004E7229" w:rsidRPr="00CB298B">
        <w:rPr>
          <w:color w:val="auto"/>
        </w:rPr>
        <w:t xml:space="preserve"> i</w:t>
      </w:r>
      <w:r w:rsidR="007D0D7F" w:rsidRPr="00CB298B">
        <w:rPr>
          <w:color w:val="auto"/>
        </w:rPr>
        <w:t> </w:t>
      </w:r>
      <w:r w:rsidR="004E7229" w:rsidRPr="00CB298B">
        <w:rPr>
          <w:color w:val="auto"/>
        </w:rPr>
        <w:t>specyfiką rozwijania ich w przedszkolu</w:t>
      </w:r>
      <w:r w:rsidR="007D0D7F" w:rsidRPr="00CB298B">
        <w:rPr>
          <w:color w:val="auto"/>
        </w:rPr>
        <w:t>.</w:t>
      </w:r>
    </w:p>
    <w:p w14:paraId="145612A5" w14:textId="354D2F76" w:rsidR="0030359B" w:rsidRPr="00CB298B" w:rsidRDefault="004E7229" w:rsidP="00095FDF">
      <w:pPr>
        <w:pStyle w:val="OREpunktor"/>
        <w:rPr>
          <w:color w:val="auto"/>
        </w:rPr>
      </w:pPr>
      <w:r w:rsidRPr="00CB298B">
        <w:rPr>
          <w:color w:val="auto"/>
        </w:rPr>
        <w:t xml:space="preserve">Samoocena </w:t>
      </w:r>
      <w:r w:rsidR="007D0D7F" w:rsidRPr="00CB298B">
        <w:rPr>
          <w:color w:val="auto"/>
        </w:rPr>
        <w:t>nauczycieli</w:t>
      </w:r>
      <w:r w:rsidRPr="00CB298B">
        <w:rPr>
          <w:color w:val="auto"/>
        </w:rPr>
        <w:t xml:space="preserve"> dotycząca kompetencji kluczowych</w:t>
      </w:r>
      <w:r w:rsidR="007D0D7F" w:rsidRPr="00CB298B">
        <w:rPr>
          <w:color w:val="auto"/>
        </w:rPr>
        <w:t>.</w:t>
      </w:r>
    </w:p>
    <w:p w14:paraId="65AFD792" w14:textId="6D22993B" w:rsidR="0030359B" w:rsidRPr="00CB298B" w:rsidRDefault="004E7229" w:rsidP="00095FDF">
      <w:pPr>
        <w:pStyle w:val="OREpunktor"/>
        <w:rPr>
          <w:color w:val="auto"/>
        </w:rPr>
      </w:pPr>
      <w:r w:rsidRPr="00CB298B">
        <w:rPr>
          <w:color w:val="auto"/>
        </w:rPr>
        <w:t xml:space="preserve">Prezentacja wyników </w:t>
      </w:r>
      <w:r w:rsidR="00AD7F6D" w:rsidRPr="00CB298B">
        <w:rPr>
          <w:color w:val="auto"/>
        </w:rPr>
        <w:t xml:space="preserve">informacji zebranych przez </w:t>
      </w:r>
      <w:r w:rsidR="00B939A7" w:rsidRPr="00CB298B">
        <w:rPr>
          <w:color w:val="auto"/>
        </w:rPr>
        <w:t xml:space="preserve">osobę </w:t>
      </w:r>
      <w:r w:rsidR="00AD7F6D" w:rsidRPr="00CB298B">
        <w:rPr>
          <w:color w:val="auto"/>
        </w:rPr>
        <w:t>wspomagającą podczas wcześniejszych działań diagnostycznych</w:t>
      </w:r>
      <w:r w:rsidR="007D0D7F" w:rsidRPr="00CB298B">
        <w:rPr>
          <w:color w:val="auto"/>
        </w:rPr>
        <w:t>.</w:t>
      </w:r>
    </w:p>
    <w:p w14:paraId="640AA258" w14:textId="635D64B1" w:rsidR="0030359B" w:rsidRPr="00CB298B" w:rsidRDefault="004E7229" w:rsidP="00095FDF">
      <w:pPr>
        <w:pStyle w:val="OREpunktor"/>
        <w:rPr>
          <w:color w:val="auto"/>
        </w:rPr>
      </w:pPr>
      <w:r w:rsidRPr="00CB298B">
        <w:rPr>
          <w:color w:val="auto"/>
        </w:rPr>
        <w:t>Wyselekcjonowanie głównych obszarów</w:t>
      </w:r>
      <w:r w:rsidR="0082275A" w:rsidRPr="00CB298B">
        <w:rPr>
          <w:color w:val="auto"/>
        </w:rPr>
        <w:t xml:space="preserve"> i </w:t>
      </w:r>
      <w:r w:rsidRPr="00CB298B">
        <w:rPr>
          <w:color w:val="auto"/>
        </w:rPr>
        <w:t>problemów, które będą punktem wyjścia do diagnozy pogłębionej</w:t>
      </w:r>
      <w:r w:rsidR="0082275A" w:rsidRPr="00CB298B">
        <w:rPr>
          <w:color w:val="auto"/>
        </w:rPr>
        <w:t>.</w:t>
      </w:r>
    </w:p>
    <w:p w14:paraId="0C827FA5" w14:textId="0702EF0D" w:rsidR="004E7229" w:rsidRPr="00CB298B" w:rsidRDefault="004E7229" w:rsidP="00095FDF">
      <w:pPr>
        <w:pStyle w:val="OREpunktor"/>
        <w:rPr>
          <w:color w:val="auto"/>
        </w:rPr>
      </w:pPr>
      <w:r w:rsidRPr="00CB298B">
        <w:rPr>
          <w:color w:val="auto"/>
        </w:rPr>
        <w:t>Wybór osób, które przeprowadzą diagnozę pogłębioną.</w:t>
      </w:r>
      <w:r w:rsidRPr="00CB298B">
        <w:rPr>
          <w:color w:val="auto"/>
        </w:rPr>
        <w:tab/>
      </w:r>
    </w:p>
    <w:p w14:paraId="0567972A" w14:textId="10ECC8AC" w:rsidR="004E7229" w:rsidRPr="00CB298B" w:rsidRDefault="004E7229" w:rsidP="00095FDF">
      <w:pPr>
        <w:pStyle w:val="OREnormalny"/>
        <w:rPr>
          <w:b/>
          <w:color w:val="auto"/>
        </w:rPr>
      </w:pPr>
      <w:r w:rsidRPr="00CB298B">
        <w:rPr>
          <w:b/>
          <w:color w:val="auto"/>
        </w:rPr>
        <w:t>Efekty</w:t>
      </w:r>
    </w:p>
    <w:p w14:paraId="16997A7A" w14:textId="66DB3750" w:rsidR="0030359B" w:rsidRPr="00CB298B" w:rsidRDefault="0030359B" w:rsidP="00095FDF">
      <w:pPr>
        <w:pStyle w:val="OREnormalny"/>
        <w:rPr>
          <w:color w:val="auto"/>
        </w:rPr>
      </w:pPr>
      <w:r w:rsidRPr="00CB298B">
        <w:rPr>
          <w:color w:val="auto"/>
        </w:rPr>
        <w:t xml:space="preserve">Uczestnik </w:t>
      </w:r>
      <w:r w:rsidR="0082275A" w:rsidRPr="00CB298B">
        <w:rPr>
          <w:color w:val="auto"/>
        </w:rPr>
        <w:t>warsztatów</w:t>
      </w:r>
      <w:r w:rsidRPr="00CB298B">
        <w:rPr>
          <w:color w:val="auto"/>
        </w:rPr>
        <w:t>:</w:t>
      </w:r>
    </w:p>
    <w:p w14:paraId="21B1417F" w14:textId="48E2B7DC" w:rsidR="0030359B" w:rsidRPr="00CB298B" w:rsidRDefault="0082275A" w:rsidP="00095FDF">
      <w:pPr>
        <w:pStyle w:val="OREpunktor"/>
        <w:rPr>
          <w:color w:val="auto"/>
        </w:rPr>
      </w:pPr>
      <w:r w:rsidRPr="00CB298B">
        <w:rPr>
          <w:color w:val="auto"/>
        </w:rPr>
        <w:t xml:space="preserve">wymienia </w:t>
      </w:r>
      <w:r w:rsidR="004E7229" w:rsidRPr="00CB298B">
        <w:rPr>
          <w:color w:val="auto"/>
        </w:rPr>
        <w:t>kompetencje kluczowe zalecane przez Parlament Europejski i Radę, r</w:t>
      </w:r>
      <w:r w:rsidR="004E7229" w:rsidRPr="00CB298B">
        <w:rPr>
          <w:color w:val="auto"/>
        </w:rPr>
        <w:t>o</w:t>
      </w:r>
      <w:r w:rsidR="004E7229" w:rsidRPr="00CB298B">
        <w:rPr>
          <w:color w:val="auto"/>
        </w:rPr>
        <w:t xml:space="preserve">zumie ich strukturę (wiedza, umiejętności, postawy) oraz zależności między </w:t>
      </w:r>
      <w:r w:rsidRPr="00CB298B">
        <w:rPr>
          <w:color w:val="auto"/>
        </w:rPr>
        <w:t>nimi;</w:t>
      </w:r>
    </w:p>
    <w:p w14:paraId="0055B298" w14:textId="342A21B9" w:rsidR="0030359B" w:rsidRPr="00CB298B" w:rsidRDefault="0082275A" w:rsidP="00095FDF">
      <w:pPr>
        <w:pStyle w:val="OREpunktor"/>
        <w:rPr>
          <w:color w:val="auto"/>
        </w:rPr>
      </w:pPr>
      <w:r w:rsidRPr="00CB298B">
        <w:rPr>
          <w:color w:val="auto"/>
        </w:rPr>
        <w:t xml:space="preserve">wyjaśnia </w:t>
      </w:r>
      <w:r w:rsidR="004E7229" w:rsidRPr="00CB298B">
        <w:rPr>
          <w:color w:val="auto"/>
        </w:rPr>
        <w:t>związek między kompetencjami kluczowymi a głównym celem wychow</w:t>
      </w:r>
      <w:r w:rsidR="004E7229" w:rsidRPr="00CB298B">
        <w:rPr>
          <w:color w:val="auto"/>
        </w:rPr>
        <w:t>a</w:t>
      </w:r>
      <w:r w:rsidR="004E7229" w:rsidRPr="00CB298B">
        <w:rPr>
          <w:color w:val="auto"/>
        </w:rPr>
        <w:t xml:space="preserve">nia przedszkolnego – </w:t>
      </w:r>
      <w:r w:rsidRPr="00CB298B">
        <w:rPr>
          <w:color w:val="auto"/>
        </w:rPr>
        <w:t xml:space="preserve">wspomaganiem </w:t>
      </w:r>
      <w:r w:rsidR="004E7229" w:rsidRPr="00CB298B">
        <w:rPr>
          <w:color w:val="auto"/>
        </w:rPr>
        <w:t>całościowego rozwoju dziecka, z respekt</w:t>
      </w:r>
      <w:r w:rsidR="004E7229" w:rsidRPr="00CB298B">
        <w:rPr>
          <w:color w:val="auto"/>
        </w:rPr>
        <w:t>o</w:t>
      </w:r>
      <w:r w:rsidR="004E7229" w:rsidRPr="00CB298B">
        <w:rPr>
          <w:color w:val="auto"/>
        </w:rPr>
        <w:t>waniem ewolucyjnego kształtowania kompetencji kluczowych na kolejnych et</w:t>
      </w:r>
      <w:r w:rsidR="004E7229" w:rsidRPr="00CB298B">
        <w:rPr>
          <w:color w:val="auto"/>
        </w:rPr>
        <w:t>a</w:t>
      </w:r>
      <w:r w:rsidR="004E7229" w:rsidRPr="00CB298B">
        <w:rPr>
          <w:color w:val="auto"/>
        </w:rPr>
        <w:t>pach</w:t>
      </w:r>
      <w:r w:rsidRPr="00CB298B">
        <w:rPr>
          <w:color w:val="auto"/>
        </w:rPr>
        <w:t xml:space="preserve"> jego</w:t>
      </w:r>
      <w:r w:rsidR="004E7229" w:rsidRPr="00CB298B">
        <w:rPr>
          <w:color w:val="auto"/>
        </w:rPr>
        <w:t xml:space="preserve"> rozwoju</w:t>
      </w:r>
      <w:r w:rsidRPr="00CB298B">
        <w:rPr>
          <w:color w:val="auto"/>
        </w:rPr>
        <w:t>;</w:t>
      </w:r>
    </w:p>
    <w:p w14:paraId="40FF685B" w14:textId="2D56CACD" w:rsidR="0030359B" w:rsidRPr="00CB298B" w:rsidRDefault="0082275A" w:rsidP="00095FDF">
      <w:pPr>
        <w:pStyle w:val="OREpunktor"/>
        <w:rPr>
          <w:color w:val="auto"/>
        </w:rPr>
      </w:pPr>
      <w:r w:rsidRPr="00CB298B">
        <w:rPr>
          <w:color w:val="auto"/>
        </w:rPr>
        <w:t xml:space="preserve">analizuje </w:t>
      </w:r>
      <w:r w:rsidR="004E7229" w:rsidRPr="00CB298B">
        <w:rPr>
          <w:color w:val="auto"/>
        </w:rPr>
        <w:t xml:space="preserve">wartość działań podejmowanych w przedszkolu w celu kształtowania kompetencji kluczowych </w:t>
      </w:r>
      <w:r w:rsidRPr="00CB298B">
        <w:rPr>
          <w:color w:val="auto"/>
        </w:rPr>
        <w:t xml:space="preserve">u </w:t>
      </w:r>
      <w:r w:rsidR="004E7229" w:rsidRPr="00CB298B">
        <w:rPr>
          <w:color w:val="auto"/>
        </w:rPr>
        <w:t>uczniów – wskazuje mocne i słabe strony własnych działa</w:t>
      </w:r>
      <w:r w:rsidRPr="00CB298B">
        <w:rPr>
          <w:color w:val="auto"/>
        </w:rPr>
        <w:t>;</w:t>
      </w:r>
    </w:p>
    <w:p w14:paraId="6C75F0CC" w14:textId="36CFE5AC" w:rsidR="004E7229" w:rsidRPr="00CB298B" w:rsidRDefault="0082275A" w:rsidP="00095FDF">
      <w:pPr>
        <w:pStyle w:val="OREpunktor"/>
        <w:rPr>
          <w:color w:val="auto"/>
        </w:rPr>
      </w:pPr>
      <w:r w:rsidRPr="00CB298B">
        <w:rPr>
          <w:color w:val="auto"/>
        </w:rPr>
        <w:t>dokonuje –</w:t>
      </w:r>
      <w:r w:rsidR="004E7229" w:rsidRPr="00CB298B">
        <w:rPr>
          <w:color w:val="auto"/>
        </w:rPr>
        <w:t xml:space="preserve"> we współpracy z innymi uczestnikami spotkania</w:t>
      </w:r>
      <w:r w:rsidRPr="00CB298B">
        <w:rPr>
          <w:color w:val="auto"/>
        </w:rPr>
        <w:t xml:space="preserve"> –</w:t>
      </w:r>
      <w:r w:rsidR="004E7229" w:rsidRPr="00CB298B">
        <w:rPr>
          <w:color w:val="auto"/>
        </w:rPr>
        <w:t xml:space="preserve"> wyboru obszaru rozwojowego przedszkola</w:t>
      </w:r>
      <w:r w:rsidRPr="00CB298B">
        <w:rPr>
          <w:color w:val="auto"/>
        </w:rPr>
        <w:t xml:space="preserve"> związanego z wyborem wybranej kompetencji klucz</w:t>
      </w:r>
      <w:r w:rsidRPr="00CB298B">
        <w:rPr>
          <w:color w:val="auto"/>
        </w:rPr>
        <w:t>o</w:t>
      </w:r>
      <w:r w:rsidRPr="00CB298B">
        <w:rPr>
          <w:color w:val="auto"/>
        </w:rPr>
        <w:t>wej.</w:t>
      </w:r>
    </w:p>
    <w:p w14:paraId="13A99366" w14:textId="4C56A820" w:rsidR="00BE66C8" w:rsidRPr="00CB298B" w:rsidRDefault="00BE66C8" w:rsidP="00D07DDC">
      <w:pPr>
        <w:pStyle w:val="OREnormalny"/>
        <w:rPr>
          <w:color w:val="auto"/>
        </w:rPr>
      </w:pPr>
      <w:r w:rsidRPr="00CB298B">
        <w:rPr>
          <w:b/>
          <w:color w:val="auto"/>
        </w:rPr>
        <w:t xml:space="preserve">Czas zajęć: </w:t>
      </w:r>
      <w:r w:rsidRPr="00CB298B">
        <w:rPr>
          <w:color w:val="auto"/>
        </w:rPr>
        <w:t>2 godziny dydaktyczne</w:t>
      </w:r>
    </w:p>
    <w:p w14:paraId="6B8878F5" w14:textId="60AAC449" w:rsidR="00BE66C8" w:rsidRPr="00CB298B" w:rsidRDefault="00BE66C8" w:rsidP="00D07DDC">
      <w:pPr>
        <w:pStyle w:val="OREnormalny"/>
        <w:rPr>
          <w:b/>
          <w:color w:val="auto"/>
        </w:rPr>
      </w:pPr>
      <w:r w:rsidRPr="00CB298B">
        <w:rPr>
          <w:b/>
          <w:color w:val="auto"/>
        </w:rPr>
        <w:t>Wykaz materiałów pomocniczych</w:t>
      </w:r>
      <w:r w:rsidR="00D07DDC" w:rsidRPr="00CB298B">
        <w:rPr>
          <w:b/>
          <w:color w:val="auto"/>
        </w:rPr>
        <w:t>:</w:t>
      </w:r>
    </w:p>
    <w:p w14:paraId="6D954517" w14:textId="77777777" w:rsidR="00BE66C8" w:rsidRPr="00CB298B" w:rsidRDefault="00BE66C8" w:rsidP="00D07DDC">
      <w:pPr>
        <w:pStyle w:val="ORE123"/>
        <w:numPr>
          <w:ilvl w:val="0"/>
          <w:numId w:val="255"/>
        </w:numPr>
        <w:rPr>
          <w:color w:val="auto"/>
        </w:rPr>
      </w:pPr>
      <w:r w:rsidRPr="00CB298B">
        <w:rPr>
          <w:color w:val="auto"/>
        </w:rPr>
        <w:t>Materiały dla uczestników:</w:t>
      </w:r>
    </w:p>
    <w:p w14:paraId="15F30753" w14:textId="608F3641" w:rsidR="00BE66C8" w:rsidRPr="00CB298B" w:rsidRDefault="0082275A" w:rsidP="00693BAF">
      <w:pPr>
        <w:pStyle w:val="Akapitzlist"/>
        <w:numPr>
          <w:ilvl w:val="0"/>
          <w:numId w:val="36"/>
        </w:numPr>
        <w:spacing w:before="120" w:after="120" w:line="360" w:lineRule="auto"/>
        <w:rPr>
          <w:rFonts w:ascii="Arial" w:hAnsi="Arial" w:cs="Arial"/>
        </w:rPr>
      </w:pPr>
      <w:r w:rsidRPr="00CB298B">
        <w:rPr>
          <w:rFonts w:ascii="Arial" w:hAnsi="Arial" w:cs="Arial"/>
        </w:rPr>
        <w:lastRenderedPageBreak/>
        <w:t xml:space="preserve">plansze </w:t>
      </w:r>
      <w:r w:rsidR="00B254AD" w:rsidRPr="00CB298B">
        <w:rPr>
          <w:rFonts w:ascii="Arial" w:hAnsi="Arial" w:cs="Arial"/>
        </w:rPr>
        <w:t xml:space="preserve">do pracy metodą pokera kryterialnego (opis metody i wzór planszy </w:t>
      </w:r>
      <w:r w:rsidRPr="00CB298B">
        <w:rPr>
          <w:rFonts w:ascii="Arial" w:hAnsi="Arial" w:cs="Arial"/>
        </w:rPr>
        <w:t xml:space="preserve">– zob. </w:t>
      </w:r>
      <w:r w:rsidR="00E70E53" w:rsidRPr="00CB298B">
        <w:rPr>
          <w:rFonts w:ascii="Arial" w:hAnsi="Arial" w:cs="Arial"/>
        </w:rPr>
        <w:t>pierwsza wersja scenariusza</w:t>
      </w:r>
      <w:r w:rsidR="00856327" w:rsidRPr="00CB298B">
        <w:rPr>
          <w:rFonts w:ascii="Arial" w:hAnsi="Arial" w:cs="Arial"/>
        </w:rPr>
        <w:t>, załącznik 1</w:t>
      </w:r>
      <w:r w:rsidR="00B254AD" w:rsidRPr="00CB298B">
        <w:rPr>
          <w:rFonts w:ascii="Arial" w:hAnsi="Arial" w:cs="Arial"/>
        </w:rPr>
        <w:t xml:space="preserve">). </w:t>
      </w:r>
    </w:p>
    <w:p w14:paraId="17263CE8" w14:textId="77777777" w:rsidR="00BE66C8" w:rsidRPr="00CB298B" w:rsidRDefault="00BE66C8" w:rsidP="00D07DDC">
      <w:pPr>
        <w:pStyle w:val="ORE123"/>
        <w:rPr>
          <w:color w:val="auto"/>
        </w:rPr>
      </w:pPr>
      <w:r w:rsidRPr="00CB298B">
        <w:rPr>
          <w:color w:val="auto"/>
        </w:rPr>
        <w:t>Materiały biurowe:</w:t>
      </w:r>
    </w:p>
    <w:p w14:paraId="30FB56F1" w14:textId="2B68BCD1" w:rsidR="00BE66C8" w:rsidRPr="00CB298B" w:rsidRDefault="00BE66C8" w:rsidP="00D07DDC">
      <w:pPr>
        <w:pStyle w:val="OREpunktor"/>
        <w:rPr>
          <w:color w:val="auto"/>
        </w:rPr>
      </w:pPr>
      <w:r w:rsidRPr="00CB298B">
        <w:rPr>
          <w:color w:val="auto"/>
        </w:rPr>
        <w:t>papier plakatowy</w:t>
      </w:r>
      <w:r w:rsidR="00856327" w:rsidRPr="00CB298B">
        <w:rPr>
          <w:color w:val="auto"/>
        </w:rPr>
        <w:t>;</w:t>
      </w:r>
    </w:p>
    <w:p w14:paraId="35431A0B" w14:textId="6C206BD9" w:rsidR="00BE66C8" w:rsidRPr="00CB298B" w:rsidRDefault="00BE66C8" w:rsidP="00D07DDC">
      <w:pPr>
        <w:pStyle w:val="OREpunktor"/>
        <w:rPr>
          <w:color w:val="auto"/>
        </w:rPr>
      </w:pPr>
      <w:r w:rsidRPr="00CB298B">
        <w:rPr>
          <w:color w:val="auto"/>
        </w:rPr>
        <w:t>markery</w:t>
      </w:r>
      <w:r w:rsidR="00856327" w:rsidRPr="00CB298B">
        <w:rPr>
          <w:color w:val="auto"/>
        </w:rPr>
        <w:t>;</w:t>
      </w:r>
    </w:p>
    <w:p w14:paraId="5FD10C8B" w14:textId="32D66070" w:rsidR="00BE66C8" w:rsidRPr="00CB298B" w:rsidRDefault="00BE66C8" w:rsidP="00D07DDC">
      <w:pPr>
        <w:pStyle w:val="OREpunktor"/>
        <w:rPr>
          <w:color w:val="auto"/>
        </w:rPr>
      </w:pPr>
      <w:r w:rsidRPr="00CB298B">
        <w:rPr>
          <w:color w:val="auto"/>
        </w:rPr>
        <w:t xml:space="preserve">kartki samoprzylepne </w:t>
      </w:r>
      <w:r w:rsidR="00A62186" w:rsidRPr="00CB298B">
        <w:rPr>
          <w:color w:val="auto"/>
        </w:rPr>
        <w:t>(</w:t>
      </w:r>
      <w:r w:rsidR="00A62186" w:rsidRPr="00CB298B">
        <w:rPr>
          <w:i/>
          <w:color w:val="auto"/>
        </w:rPr>
        <w:t>post-</w:t>
      </w:r>
      <w:proofErr w:type="spellStart"/>
      <w:r w:rsidR="00A62186" w:rsidRPr="00CB298B">
        <w:rPr>
          <w:i/>
          <w:color w:val="auto"/>
        </w:rPr>
        <w:t>it</w:t>
      </w:r>
      <w:proofErr w:type="spellEnd"/>
      <w:r w:rsidR="00A62186" w:rsidRPr="00CB298B">
        <w:rPr>
          <w:color w:val="auto"/>
        </w:rPr>
        <w:t>)</w:t>
      </w:r>
      <w:r w:rsidR="00856327" w:rsidRPr="00CB298B">
        <w:rPr>
          <w:color w:val="auto"/>
        </w:rPr>
        <w:t>.</w:t>
      </w:r>
    </w:p>
    <w:p w14:paraId="71DB0FA7" w14:textId="7121391F" w:rsidR="00BE66C8" w:rsidRPr="00CB298B" w:rsidRDefault="00D07DDC" w:rsidP="00693BAF">
      <w:pPr>
        <w:spacing w:before="120" w:after="120" w:line="360" w:lineRule="auto"/>
        <w:rPr>
          <w:rFonts w:ascii="Arial" w:hAnsi="Arial" w:cs="Arial"/>
          <w:b/>
          <w:sz w:val="24"/>
          <w:szCs w:val="24"/>
        </w:rPr>
      </w:pPr>
      <w:r w:rsidRPr="00CB298B">
        <w:rPr>
          <w:rFonts w:ascii="Arial" w:hAnsi="Arial" w:cs="Arial"/>
          <w:b/>
          <w:sz w:val="24"/>
          <w:szCs w:val="24"/>
        </w:rPr>
        <w:t>Zasoby edukacyjne:</w:t>
      </w:r>
    </w:p>
    <w:p w14:paraId="312F56A4" w14:textId="77777777" w:rsidR="00856327" w:rsidRPr="00CB298B" w:rsidRDefault="00856327" w:rsidP="00856327">
      <w:pPr>
        <w:pStyle w:val="OREpunktor"/>
        <w:rPr>
          <w:color w:val="auto"/>
        </w:rPr>
      </w:pPr>
      <w:r w:rsidRPr="00CB298B">
        <w:rPr>
          <w:color w:val="auto"/>
        </w:rPr>
        <w:t>Zalecenie Parlamentu Europejskiego i Rady nr 2006/962/WE z dn. 18 grudnia 2006 r. w sprawie kompetencji kluczowych w procesie uczenia się przez całe ż</w:t>
      </w:r>
      <w:r w:rsidRPr="00CB298B">
        <w:rPr>
          <w:color w:val="auto"/>
        </w:rPr>
        <w:t>y</w:t>
      </w:r>
      <w:r w:rsidRPr="00CB298B">
        <w:rPr>
          <w:color w:val="auto"/>
        </w:rPr>
        <w:t xml:space="preserve">cie: </w:t>
      </w:r>
      <w:hyperlink r:id="rId74" w:history="1">
        <w:r w:rsidRPr="00CB298B">
          <w:rPr>
            <w:rStyle w:val="Hipercze"/>
            <w:i/>
            <w:color w:val="auto"/>
          </w:rPr>
          <w:t>Kompetencje kluczowe w uczeniu się przez całe życie. Europejskie Ramy O</w:t>
        </w:r>
        <w:r w:rsidRPr="00CB298B">
          <w:rPr>
            <w:rStyle w:val="Hipercze"/>
            <w:i/>
            <w:color w:val="auto"/>
          </w:rPr>
          <w:t>d</w:t>
        </w:r>
        <w:r w:rsidRPr="00CB298B">
          <w:rPr>
            <w:rStyle w:val="Hipercze"/>
            <w:i/>
            <w:color w:val="auto"/>
          </w:rPr>
          <w:t>niesienia</w:t>
        </w:r>
      </w:hyperlink>
      <w:r w:rsidRPr="00CB298B">
        <w:rPr>
          <w:color w:val="auto"/>
        </w:rPr>
        <w:t>, Urząd Oficjalnych Publikacji Wspólnot Europejskich, Luksemburg 2007 [online, dostęp dn. 13.04.2017]..</w:t>
      </w:r>
    </w:p>
    <w:p w14:paraId="001BA820" w14:textId="77777777" w:rsidR="00856327" w:rsidRPr="00CB298B" w:rsidRDefault="00856327" w:rsidP="00856327">
      <w:pPr>
        <w:pStyle w:val="OREpunktor"/>
        <w:rPr>
          <w:color w:val="auto"/>
        </w:rPr>
      </w:pPr>
      <w:proofErr w:type="spellStart"/>
      <w:r w:rsidRPr="00CB298B">
        <w:rPr>
          <w:color w:val="auto"/>
        </w:rPr>
        <w:t>Sarad-Deć</w:t>
      </w:r>
      <w:proofErr w:type="spellEnd"/>
      <w:r w:rsidRPr="00CB298B">
        <w:rPr>
          <w:color w:val="auto"/>
        </w:rPr>
        <w:t xml:space="preserve"> K., </w:t>
      </w:r>
      <w:hyperlink r:id="rId75" w:history="1">
        <w:r w:rsidRPr="00CB298B">
          <w:rPr>
            <w:rStyle w:val="Hipercze"/>
            <w:i/>
            <w:color w:val="auto"/>
          </w:rPr>
          <w:t>Ramowy program szkolenia w zakresie wspomagania przedszkoli w rozwijaniu kompetencji kluczowych dzieci (przedszkole)</w:t>
        </w:r>
        <w:r w:rsidRPr="00CB298B">
          <w:rPr>
            <w:rStyle w:val="Hipercze"/>
            <w:color w:val="auto"/>
          </w:rPr>
          <w:t>,</w:t>
        </w:r>
        <w:r w:rsidRPr="00CB298B" w:rsidDel="004A57EC">
          <w:rPr>
            <w:rStyle w:val="Hipercze"/>
            <w:color w:val="auto"/>
          </w:rPr>
          <w:t xml:space="preserve"> </w:t>
        </w:r>
      </w:hyperlink>
      <w:r w:rsidRPr="00CB298B">
        <w:rPr>
          <w:color w:val="auto"/>
        </w:rPr>
        <w:t>Ośrodek Rozwoju Ed</w:t>
      </w:r>
      <w:r w:rsidRPr="00CB298B">
        <w:rPr>
          <w:color w:val="auto"/>
        </w:rPr>
        <w:t>u</w:t>
      </w:r>
      <w:r w:rsidRPr="00CB298B">
        <w:rPr>
          <w:color w:val="auto"/>
        </w:rPr>
        <w:t>kacji, Warszawa 2016 [online, dostęp dn. 13.04.2017].</w:t>
      </w:r>
    </w:p>
    <w:p w14:paraId="7FF55DF1" w14:textId="77777777" w:rsidR="00BE66C8" w:rsidRPr="00CB298B" w:rsidRDefault="00BE66C8" w:rsidP="00D07DDC">
      <w:pPr>
        <w:pStyle w:val="OREnormalny"/>
        <w:rPr>
          <w:b/>
          <w:color w:val="auto"/>
        </w:rPr>
      </w:pPr>
      <w:r w:rsidRPr="00CB298B">
        <w:rPr>
          <w:b/>
          <w:color w:val="auto"/>
        </w:rPr>
        <w:t>Pomoce i środki dydaktyczne:</w:t>
      </w:r>
    </w:p>
    <w:p w14:paraId="0321D6F2" w14:textId="400D7F3C" w:rsidR="00BE66C8" w:rsidRPr="00CB298B" w:rsidRDefault="00BE66C8" w:rsidP="00D07DDC">
      <w:pPr>
        <w:pStyle w:val="OREpunktor"/>
        <w:rPr>
          <w:color w:val="auto"/>
        </w:rPr>
      </w:pPr>
      <w:r w:rsidRPr="00CB298B">
        <w:rPr>
          <w:color w:val="auto"/>
        </w:rPr>
        <w:t xml:space="preserve">plakat </w:t>
      </w:r>
      <w:r w:rsidR="00B254AD" w:rsidRPr="00CB298B">
        <w:rPr>
          <w:color w:val="auto"/>
        </w:rPr>
        <w:t xml:space="preserve">lub slajd </w:t>
      </w:r>
      <w:r w:rsidRPr="00CB298B">
        <w:rPr>
          <w:color w:val="auto"/>
        </w:rPr>
        <w:t>z zapisanymi celami spotkania</w:t>
      </w:r>
      <w:r w:rsidR="00856327" w:rsidRPr="00CB298B">
        <w:rPr>
          <w:color w:val="auto"/>
        </w:rPr>
        <w:t>;</w:t>
      </w:r>
    </w:p>
    <w:p w14:paraId="364E2EC1" w14:textId="60D6EFB2" w:rsidR="00BE66C8" w:rsidRPr="00CB298B" w:rsidRDefault="00B6543B" w:rsidP="00D07DDC">
      <w:pPr>
        <w:pStyle w:val="OREpunktor"/>
        <w:rPr>
          <w:color w:val="auto"/>
        </w:rPr>
      </w:pPr>
      <w:r w:rsidRPr="00CB298B">
        <w:rPr>
          <w:color w:val="auto"/>
        </w:rPr>
        <w:t>rzutnik, komputer/laptop</w:t>
      </w:r>
      <w:r w:rsidR="00856327" w:rsidRPr="00CB298B">
        <w:rPr>
          <w:color w:val="auto"/>
        </w:rPr>
        <w:t>;</w:t>
      </w:r>
    </w:p>
    <w:p w14:paraId="7822E84D" w14:textId="40FE0AFF" w:rsidR="00E56E1D" w:rsidRPr="00CB298B" w:rsidRDefault="00BE66C8" w:rsidP="00D07DDC">
      <w:pPr>
        <w:pStyle w:val="OREpunktor"/>
        <w:rPr>
          <w:b/>
          <w:color w:val="auto"/>
        </w:rPr>
      </w:pPr>
      <w:r w:rsidRPr="00CB298B">
        <w:rPr>
          <w:color w:val="auto"/>
        </w:rPr>
        <w:t>prezentacja multimedialna –</w:t>
      </w:r>
      <w:r w:rsidR="00E56E1D" w:rsidRPr="00CB298B">
        <w:rPr>
          <w:color w:val="auto"/>
        </w:rPr>
        <w:t xml:space="preserve"> kompetencje kluczowe UE</w:t>
      </w:r>
      <w:r w:rsidR="004F5601" w:rsidRPr="00CB298B">
        <w:rPr>
          <w:color w:val="auto"/>
        </w:rPr>
        <w:t xml:space="preserve"> (wskazówki do prezentacji na temat kompetencji kluczowej zawarte w </w:t>
      </w:r>
      <w:r w:rsidR="00856327" w:rsidRPr="00CB298B">
        <w:rPr>
          <w:color w:val="auto"/>
        </w:rPr>
        <w:t xml:space="preserve">pierwszej </w:t>
      </w:r>
      <w:r w:rsidR="004F5601" w:rsidRPr="00CB298B">
        <w:rPr>
          <w:color w:val="auto"/>
        </w:rPr>
        <w:t>wersji scenariusza)</w:t>
      </w:r>
      <w:r w:rsidR="00856327" w:rsidRPr="00CB298B">
        <w:rPr>
          <w:color w:val="auto"/>
        </w:rPr>
        <w:t>;</w:t>
      </w:r>
    </w:p>
    <w:p w14:paraId="5576C175" w14:textId="7467CB26" w:rsidR="00E56E1D" w:rsidRPr="00CB298B" w:rsidRDefault="00E56E1D" w:rsidP="00856327">
      <w:pPr>
        <w:pStyle w:val="OREpunktor"/>
        <w:rPr>
          <w:b/>
          <w:color w:val="auto"/>
        </w:rPr>
      </w:pPr>
      <w:r w:rsidRPr="00CB298B">
        <w:rPr>
          <w:color w:val="auto"/>
        </w:rPr>
        <w:t>prezentacja multimedialna zawierająca informacje z działań diagnostycznych pr</w:t>
      </w:r>
      <w:r w:rsidRPr="00CB298B">
        <w:rPr>
          <w:color w:val="auto"/>
        </w:rPr>
        <w:t>o</w:t>
      </w:r>
      <w:r w:rsidRPr="00CB298B">
        <w:rPr>
          <w:color w:val="auto"/>
        </w:rPr>
        <w:t xml:space="preserve">wadzonych przed </w:t>
      </w:r>
      <w:r w:rsidR="00856327" w:rsidRPr="00CB298B">
        <w:rPr>
          <w:color w:val="auto"/>
        </w:rPr>
        <w:t xml:space="preserve">warsztatami </w:t>
      </w:r>
      <w:r w:rsidRPr="00CB298B">
        <w:rPr>
          <w:color w:val="auto"/>
        </w:rPr>
        <w:t>(wywiady osoby wspomagającej z dyrektorem i</w:t>
      </w:r>
      <w:r w:rsidR="00856327" w:rsidRPr="00CB298B">
        <w:rPr>
          <w:color w:val="auto"/>
        </w:rPr>
        <w:t> </w:t>
      </w:r>
      <w:r w:rsidRPr="00CB298B">
        <w:rPr>
          <w:color w:val="auto"/>
        </w:rPr>
        <w:t xml:space="preserve">nauczycielami, analiza </w:t>
      </w:r>
      <w:r w:rsidR="00D21143" w:rsidRPr="00CB298B">
        <w:rPr>
          <w:color w:val="auto"/>
        </w:rPr>
        <w:t xml:space="preserve">dostępnych </w:t>
      </w:r>
      <w:r w:rsidRPr="00CB298B">
        <w:rPr>
          <w:color w:val="auto"/>
        </w:rPr>
        <w:t>dokumentów, ogląd placówki)</w:t>
      </w:r>
      <w:r w:rsidR="00856327" w:rsidRPr="00CB298B">
        <w:rPr>
          <w:color w:val="auto"/>
        </w:rPr>
        <w:t xml:space="preserve"> – opracowane przez osobę koordynującą wspomaganie.</w:t>
      </w:r>
    </w:p>
    <w:p w14:paraId="140B0BC5" w14:textId="30EF1EEE" w:rsidR="0030359B" w:rsidRPr="00CB298B" w:rsidRDefault="0030359B" w:rsidP="00693BAF">
      <w:pPr>
        <w:spacing w:before="120" w:after="120" w:line="360" w:lineRule="auto"/>
        <w:rPr>
          <w:rFonts w:ascii="Arial" w:hAnsi="Arial" w:cs="Arial"/>
          <w:b/>
          <w:sz w:val="24"/>
          <w:szCs w:val="24"/>
        </w:rPr>
      </w:pPr>
      <w:r w:rsidRPr="00CB298B">
        <w:rPr>
          <w:rFonts w:ascii="Arial" w:hAnsi="Arial" w:cs="Arial"/>
          <w:b/>
          <w:sz w:val="24"/>
          <w:szCs w:val="24"/>
        </w:rPr>
        <w:t xml:space="preserve">Przebieg </w:t>
      </w:r>
      <w:r w:rsidR="00D07DDC" w:rsidRPr="00CB298B">
        <w:rPr>
          <w:rFonts w:ascii="Arial" w:hAnsi="Arial" w:cs="Arial"/>
          <w:b/>
          <w:sz w:val="24"/>
          <w:szCs w:val="24"/>
        </w:rPr>
        <w:t>spotkania</w:t>
      </w:r>
    </w:p>
    <w:p w14:paraId="48EEB257" w14:textId="3FC2569D" w:rsidR="00195543" w:rsidRPr="00CB298B" w:rsidRDefault="00BD5E55" w:rsidP="00D07DDC">
      <w:pPr>
        <w:pStyle w:val="OREnormalny"/>
        <w:rPr>
          <w:color w:val="auto"/>
        </w:rPr>
      </w:pPr>
      <w:r w:rsidRPr="00CB298B">
        <w:rPr>
          <w:b/>
          <w:color w:val="auto"/>
        </w:rPr>
        <w:t>Część I. Przybliżenie zagadnień zwią</w:t>
      </w:r>
      <w:r w:rsidR="00195543" w:rsidRPr="00CB298B">
        <w:rPr>
          <w:b/>
          <w:color w:val="auto"/>
        </w:rPr>
        <w:t>zanych z rozumieniem kompetencji klucz</w:t>
      </w:r>
      <w:r w:rsidR="00195543" w:rsidRPr="00CB298B">
        <w:rPr>
          <w:b/>
          <w:color w:val="auto"/>
        </w:rPr>
        <w:t>o</w:t>
      </w:r>
      <w:r w:rsidR="00195543" w:rsidRPr="00CB298B">
        <w:rPr>
          <w:b/>
          <w:color w:val="auto"/>
        </w:rPr>
        <w:t>wych</w:t>
      </w:r>
      <w:r w:rsidR="003B082E" w:rsidRPr="00CB298B">
        <w:rPr>
          <w:color w:val="auto"/>
        </w:rPr>
        <w:t xml:space="preserve"> </w:t>
      </w:r>
      <w:r w:rsidR="00462977" w:rsidRPr="00CB298B">
        <w:rPr>
          <w:color w:val="auto"/>
        </w:rPr>
        <w:t xml:space="preserve">– </w:t>
      </w:r>
      <w:r w:rsidR="003B082E" w:rsidRPr="00CB298B">
        <w:rPr>
          <w:color w:val="auto"/>
        </w:rPr>
        <w:t>20 min</w:t>
      </w:r>
      <w:r w:rsidR="0025238F" w:rsidRPr="00CB298B">
        <w:rPr>
          <w:color w:val="auto"/>
        </w:rPr>
        <w:t>ut</w:t>
      </w:r>
    </w:p>
    <w:p w14:paraId="5905A1AB" w14:textId="0F3D6596" w:rsidR="00BD5E55" w:rsidRPr="00CB298B" w:rsidRDefault="00BD5E55" w:rsidP="00D07DDC">
      <w:pPr>
        <w:pStyle w:val="ORE123"/>
        <w:numPr>
          <w:ilvl w:val="0"/>
          <w:numId w:val="256"/>
        </w:numPr>
        <w:rPr>
          <w:color w:val="auto"/>
        </w:rPr>
      </w:pPr>
      <w:r w:rsidRPr="00CB298B">
        <w:rPr>
          <w:color w:val="auto"/>
        </w:rPr>
        <w:t>Osoba prowadząca warsztat</w:t>
      </w:r>
      <w:r w:rsidR="00462977" w:rsidRPr="00CB298B">
        <w:rPr>
          <w:color w:val="auto"/>
        </w:rPr>
        <w:t>y</w:t>
      </w:r>
      <w:r w:rsidRPr="00CB298B">
        <w:rPr>
          <w:color w:val="auto"/>
        </w:rPr>
        <w:t xml:space="preserve"> </w:t>
      </w:r>
      <w:r w:rsidR="00195543" w:rsidRPr="00CB298B">
        <w:rPr>
          <w:color w:val="auto"/>
        </w:rPr>
        <w:t xml:space="preserve">prezentuje w formie </w:t>
      </w:r>
      <w:proofErr w:type="spellStart"/>
      <w:r w:rsidR="00195543" w:rsidRPr="00CB298B">
        <w:rPr>
          <w:color w:val="auto"/>
        </w:rPr>
        <w:t>miniwykładu</w:t>
      </w:r>
      <w:proofErr w:type="spellEnd"/>
      <w:r w:rsidR="00195543" w:rsidRPr="00CB298B">
        <w:rPr>
          <w:color w:val="auto"/>
        </w:rPr>
        <w:t xml:space="preserve"> podstawowe i</w:t>
      </w:r>
      <w:r w:rsidR="00195543" w:rsidRPr="00CB298B">
        <w:rPr>
          <w:color w:val="auto"/>
        </w:rPr>
        <w:t>n</w:t>
      </w:r>
      <w:r w:rsidR="00195543" w:rsidRPr="00CB298B">
        <w:rPr>
          <w:color w:val="auto"/>
        </w:rPr>
        <w:t>formacje na temat kompe</w:t>
      </w:r>
      <w:r w:rsidRPr="00CB298B">
        <w:rPr>
          <w:color w:val="auto"/>
        </w:rPr>
        <w:t>tencji kluczowyc</w:t>
      </w:r>
      <w:r w:rsidR="003B082E" w:rsidRPr="00CB298B">
        <w:rPr>
          <w:color w:val="auto"/>
        </w:rPr>
        <w:t>h</w:t>
      </w:r>
      <w:r w:rsidRPr="00CB298B">
        <w:rPr>
          <w:color w:val="auto"/>
        </w:rPr>
        <w:t xml:space="preserve">, a następnie </w:t>
      </w:r>
      <w:r w:rsidR="00195543" w:rsidRPr="00CB298B">
        <w:rPr>
          <w:color w:val="auto"/>
        </w:rPr>
        <w:t xml:space="preserve">inicjuje dyskusję na forum na temat specyfiki </w:t>
      </w:r>
      <w:r w:rsidR="00462977" w:rsidRPr="00CB298B">
        <w:rPr>
          <w:color w:val="auto"/>
        </w:rPr>
        <w:t xml:space="preserve">ich </w:t>
      </w:r>
      <w:r w:rsidR="00195543" w:rsidRPr="00CB298B">
        <w:rPr>
          <w:color w:val="auto"/>
        </w:rPr>
        <w:t>rozwijania w przedszkolu.</w:t>
      </w:r>
      <w:r w:rsidR="003B082E" w:rsidRPr="00CB298B">
        <w:rPr>
          <w:color w:val="auto"/>
        </w:rPr>
        <w:t xml:space="preserve"> </w:t>
      </w:r>
    </w:p>
    <w:p w14:paraId="13CF19D3" w14:textId="416EDD65" w:rsidR="00195543" w:rsidRPr="00CB298B" w:rsidRDefault="00BD5E55" w:rsidP="00D07DDC">
      <w:pPr>
        <w:pStyle w:val="ORE123"/>
        <w:rPr>
          <w:color w:val="auto"/>
        </w:rPr>
      </w:pPr>
      <w:r w:rsidRPr="00CB298B">
        <w:rPr>
          <w:color w:val="auto"/>
        </w:rPr>
        <w:t>Następuje p</w:t>
      </w:r>
      <w:r w:rsidR="00195543" w:rsidRPr="00CB298B">
        <w:rPr>
          <w:color w:val="auto"/>
        </w:rPr>
        <w:t>odsumowanie dyskusji i zapisanie wniosków na flipcharcie.</w:t>
      </w:r>
      <w:r w:rsidR="003B082E" w:rsidRPr="00CB298B">
        <w:rPr>
          <w:color w:val="auto"/>
        </w:rPr>
        <w:t xml:space="preserve"> (20 min</w:t>
      </w:r>
      <w:r w:rsidR="0025238F" w:rsidRPr="00CB298B">
        <w:rPr>
          <w:color w:val="auto"/>
        </w:rPr>
        <w:t>ut)</w:t>
      </w:r>
    </w:p>
    <w:p w14:paraId="0B1E7525" w14:textId="5D10DF3F" w:rsidR="00195543" w:rsidRPr="00CB298B" w:rsidRDefault="00BD5E55" w:rsidP="00D07DDC">
      <w:pPr>
        <w:pStyle w:val="OREnormalny"/>
        <w:rPr>
          <w:color w:val="auto"/>
        </w:rPr>
      </w:pPr>
      <w:r w:rsidRPr="00CB298B">
        <w:rPr>
          <w:b/>
          <w:color w:val="auto"/>
        </w:rPr>
        <w:lastRenderedPageBreak/>
        <w:t xml:space="preserve">Część II. </w:t>
      </w:r>
      <w:r w:rsidR="00195543" w:rsidRPr="00CB298B">
        <w:rPr>
          <w:b/>
          <w:color w:val="auto"/>
        </w:rPr>
        <w:t xml:space="preserve">Samoocena </w:t>
      </w:r>
      <w:r w:rsidRPr="00CB298B">
        <w:rPr>
          <w:b/>
          <w:color w:val="auto"/>
        </w:rPr>
        <w:t xml:space="preserve">uczestników </w:t>
      </w:r>
      <w:r w:rsidR="00D07DDC" w:rsidRPr="00CB298B">
        <w:rPr>
          <w:b/>
          <w:color w:val="auto"/>
        </w:rPr>
        <w:t>warsztatów</w:t>
      </w:r>
      <w:r w:rsidR="00D07DDC" w:rsidRPr="00CB298B">
        <w:rPr>
          <w:color w:val="auto"/>
        </w:rPr>
        <w:t xml:space="preserve"> </w:t>
      </w:r>
      <w:r w:rsidR="0025238F" w:rsidRPr="00CB298B">
        <w:rPr>
          <w:color w:val="auto"/>
        </w:rPr>
        <w:t>–</w:t>
      </w:r>
      <w:r w:rsidR="00864A9C">
        <w:rPr>
          <w:color w:val="auto"/>
        </w:rPr>
        <w:t xml:space="preserve"> </w:t>
      </w:r>
      <w:r w:rsidR="003B082E" w:rsidRPr="00CB298B">
        <w:rPr>
          <w:color w:val="auto"/>
        </w:rPr>
        <w:t>20 min</w:t>
      </w:r>
      <w:r w:rsidR="0025238F" w:rsidRPr="00CB298B">
        <w:rPr>
          <w:color w:val="auto"/>
        </w:rPr>
        <w:t>ut</w:t>
      </w:r>
    </w:p>
    <w:p w14:paraId="2DE4D86F" w14:textId="7A8DD05C" w:rsidR="0084012D" w:rsidRPr="00CB298B" w:rsidRDefault="00195543" w:rsidP="00CB0E25">
      <w:pPr>
        <w:pStyle w:val="ORE123"/>
        <w:numPr>
          <w:ilvl w:val="0"/>
          <w:numId w:val="257"/>
        </w:numPr>
        <w:rPr>
          <w:color w:val="auto"/>
        </w:rPr>
      </w:pPr>
      <w:r w:rsidRPr="00CB298B">
        <w:rPr>
          <w:color w:val="auto"/>
        </w:rPr>
        <w:t>Uczestnic</w:t>
      </w:r>
      <w:r w:rsidR="00504325" w:rsidRPr="00CB298B">
        <w:rPr>
          <w:color w:val="auto"/>
        </w:rPr>
        <w:t xml:space="preserve">y </w:t>
      </w:r>
      <w:r w:rsidRPr="00CB298B">
        <w:rPr>
          <w:color w:val="auto"/>
        </w:rPr>
        <w:t xml:space="preserve">dokonują samooceny – </w:t>
      </w:r>
      <w:r w:rsidR="00BD5E55" w:rsidRPr="00CB298B">
        <w:rPr>
          <w:color w:val="auto"/>
        </w:rPr>
        <w:t xml:space="preserve">uzupełniają </w:t>
      </w:r>
      <w:r w:rsidRPr="00CB298B">
        <w:rPr>
          <w:color w:val="auto"/>
        </w:rPr>
        <w:t xml:space="preserve">koło kompetencji </w:t>
      </w:r>
      <w:r w:rsidR="00BD5E55" w:rsidRPr="00CB298B">
        <w:rPr>
          <w:color w:val="auto"/>
        </w:rPr>
        <w:t>(</w:t>
      </w:r>
      <w:r w:rsidR="00E70E53" w:rsidRPr="00CB298B">
        <w:rPr>
          <w:color w:val="auto"/>
        </w:rPr>
        <w:t xml:space="preserve">załącznik </w:t>
      </w:r>
      <w:r w:rsidR="00BD5E55" w:rsidRPr="00CB298B">
        <w:rPr>
          <w:color w:val="auto"/>
        </w:rPr>
        <w:t xml:space="preserve">1), określając poziom </w:t>
      </w:r>
      <w:r w:rsidR="00EE62B2" w:rsidRPr="00CB298B">
        <w:rPr>
          <w:color w:val="auto"/>
        </w:rPr>
        <w:t xml:space="preserve">swoich </w:t>
      </w:r>
      <w:r w:rsidR="00EE62B2" w:rsidRPr="00CB298B">
        <w:rPr>
          <w:b/>
          <w:color w:val="auto"/>
        </w:rPr>
        <w:t xml:space="preserve">umiejętności rozwijania </w:t>
      </w:r>
      <w:r w:rsidR="0084012D" w:rsidRPr="00CB298B">
        <w:rPr>
          <w:b/>
          <w:color w:val="auto"/>
        </w:rPr>
        <w:t xml:space="preserve">u dzieci </w:t>
      </w:r>
      <w:r w:rsidR="00EE62B2" w:rsidRPr="00CB298B">
        <w:rPr>
          <w:b/>
          <w:color w:val="auto"/>
        </w:rPr>
        <w:t>każdej z ośmiu kompetencji kluczowych</w:t>
      </w:r>
      <w:r w:rsidR="0084012D" w:rsidRPr="00CB298B">
        <w:rPr>
          <w:color w:val="auto"/>
        </w:rPr>
        <w:t xml:space="preserve"> w skali od 1 (najniższy poziom) do 5 (najwyższy</w:t>
      </w:r>
      <w:r w:rsidR="0025238F" w:rsidRPr="00CB298B">
        <w:rPr>
          <w:color w:val="auto"/>
        </w:rPr>
        <w:t xml:space="preserve"> p</w:t>
      </w:r>
      <w:r w:rsidR="0025238F" w:rsidRPr="00CB298B">
        <w:rPr>
          <w:color w:val="auto"/>
        </w:rPr>
        <w:t>o</w:t>
      </w:r>
      <w:r w:rsidR="0025238F" w:rsidRPr="00CB298B">
        <w:rPr>
          <w:color w:val="auto"/>
        </w:rPr>
        <w:t>ziom</w:t>
      </w:r>
      <w:r w:rsidR="0084012D" w:rsidRPr="00CB298B">
        <w:rPr>
          <w:color w:val="auto"/>
        </w:rPr>
        <w:t xml:space="preserve">). </w:t>
      </w:r>
    </w:p>
    <w:p w14:paraId="6995C882" w14:textId="4B8B9C13" w:rsidR="00504325" w:rsidRPr="00CB298B" w:rsidRDefault="00195543" w:rsidP="005563EA">
      <w:pPr>
        <w:pStyle w:val="ORE123"/>
        <w:rPr>
          <w:color w:val="auto"/>
        </w:rPr>
      </w:pPr>
      <w:r w:rsidRPr="00CB298B">
        <w:rPr>
          <w:color w:val="auto"/>
        </w:rPr>
        <w:t xml:space="preserve">Następnie </w:t>
      </w:r>
      <w:r w:rsidR="005563EA" w:rsidRPr="00CB298B">
        <w:rPr>
          <w:color w:val="auto"/>
        </w:rPr>
        <w:t>uczestnicy przenoszą swoje wyniki na arkusz zbiorczy (koło kompete</w:t>
      </w:r>
      <w:r w:rsidR="005563EA" w:rsidRPr="00CB298B">
        <w:rPr>
          <w:color w:val="auto"/>
        </w:rPr>
        <w:t>n</w:t>
      </w:r>
      <w:r w:rsidR="005563EA" w:rsidRPr="00CB298B">
        <w:rPr>
          <w:color w:val="auto"/>
        </w:rPr>
        <w:t xml:space="preserve">cji przerysowane na plakat) </w:t>
      </w:r>
      <w:r w:rsidRPr="00CB298B">
        <w:rPr>
          <w:color w:val="auto"/>
        </w:rPr>
        <w:t>przy użyciu kartek samoprzylepnych, na których wp</w:t>
      </w:r>
      <w:r w:rsidRPr="00CB298B">
        <w:rPr>
          <w:color w:val="auto"/>
        </w:rPr>
        <w:t>i</w:t>
      </w:r>
      <w:r w:rsidRPr="00CB298B">
        <w:rPr>
          <w:color w:val="auto"/>
        </w:rPr>
        <w:t xml:space="preserve">sują liczby </w:t>
      </w:r>
      <w:r w:rsidR="00504325" w:rsidRPr="00CB298B">
        <w:rPr>
          <w:color w:val="auto"/>
        </w:rPr>
        <w:t>w skali od 0 do 5</w:t>
      </w:r>
      <w:r w:rsidR="005563EA" w:rsidRPr="00CB298B">
        <w:rPr>
          <w:color w:val="auto"/>
        </w:rPr>
        <w:t>.</w:t>
      </w:r>
    </w:p>
    <w:p w14:paraId="43489D2A" w14:textId="0AD8E27F" w:rsidR="00195543" w:rsidRPr="00CB298B" w:rsidRDefault="005563EA" w:rsidP="00CB0E25">
      <w:pPr>
        <w:pStyle w:val="ORE123"/>
        <w:rPr>
          <w:color w:val="auto"/>
        </w:rPr>
      </w:pPr>
      <w:r w:rsidRPr="00CB298B">
        <w:rPr>
          <w:color w:val="auto"/>
        </w:rPr>
        <w:t xml:space="preserve">Osoba prowadząca </w:t>
      </w:r>
      <w:r w:rsidR="00195543" w:rsidRPr="00CB298B">
        <w:rPr>
          <w:color w:val="auto"/>
        </w:rPr>
        <w:t>analizuje wyniki diagnozy, prezentuje wyniki ilościowe (</w:t>
      </w:r>
      <w:r w:rsidRPr="00CB298B">
        <w:rPr>
          <w:color w:val="auto"/>
        </w:rPr>
        <w:t>„</w:t>
      </w:r>
      <w:r w:rsidR="00195543" w:rsidRPr="00CB298B">
        <w:rPr>
          <w:color w:val="auto"/>
        </w:rPr>
        <w:t>Ilu nauczycieli wskazało na wysokie kompetencje w konkretnych polach, a ilu na m</w:t>
      </w:r>
      <w:r w:rsidR="00195543" w:rsidRPr="00CB298B">
        <w:rPr>
          <w:color w:val="auto"/>
        </w:rPr>
        <w:t>a</w:t>
      </w:r>
      <w:r w:rsidR="00195543" w:rsidRPr="00CB298B">
        <w:rPr>
          <w:color w:val="auto"/>
        </w:rPr>
        <w:t>łe</w:t>
      </w:r>
      <w:r w:rsidRPr="00CB298B">
        <w:rPr>
          <w:color w:val="auto"/>
        </w:rPr>
        <w:t xml:space="preserve">?”) i </w:t>
      </w:r>
      <w:r w:rsidR="00195543" w:rsidRPr="00CB298B">
        <w:rPr>
          <w:color w:val="auto"/>
        </w:rPr>
        <w:t>formułuje – z udziałem uczestników – wnioski diagnostyczne.</w:t>
      </w:r>
    </w:p>
    <w:p w14:paraId="53C219A4" w14:textId="4B6A7EA3" w:rsidR="00195543" w:rsidRPr="00CB298B" w:rsidRDefault="00CB0E25" w:rsidP="00401E9C">
      <w:pPr>
        <w:pStyle w:val="OREnormalny"/>
        <w:rPr>
          <w:color w:val="auto"/>
        </w:rPr>
      </w:pPr>
      <w:r w:rsidRPr="00CB298B">
        <w:rPr>
          <w:b/>
          <w:color w:val="auto"/>
        </w:rPr>
        <w:t xml:space="preserve">Część </w:t>
      </w:r>
      <w:r w:rsidR="00504325" w:rsidRPr="00CB298B">
        <w:rPr>
          <w:b/>
          <w:color w:val="auto"/>
        </w:rPr>
        <w:t>III.</w:t>
      </w:r>
      <w:r w:rsidR="00504325" w:rsidRPr="00CB298B">
        <w:rPr>
          <w:color w:val="auto"/>
        </w:rPr>
        <w:t xml:space="preserve"> </w:t>
      </w:r>
      <w:r w:rsidR="00195543" w:rsidRPr="00CB298B">
        <w:rPr>
          <w:b/>
          <w:color w:val="auto"/>
        </w:rPr>
        <w:t xml:space="preserve">Prezentacja </w:t>
      </w:r>
      <w:r w:rsidR="00504325" w:rsidRPr="00CB298B">
        <w:rPr>
          <w:b/>
          <w:color w:val="auto"/>
        </w:rPr>
        <w:t xml:space="preserve">informacji z działań diagnostycznych prowadzonych przed </w:t>
      </w:r>
      <w:r w:rsidRPr="00CB298B">
        <w:rPr>
          <w:b/>
          <w:color w:val="auto"/>
        </w:rPr>
        <w:t>warsztatami</w:t>
      </w:r>
      <w:r w:rsidRPr="00CB298B">
        <w:rPr>
          <w:color w:val="auto"/>
        </w:rPr>
        <w:t xml:space="preserve"> </w:t>
      </w:r>
      <w:r w:rsidR="00504325" w:rsidRPr="00CB298B">
        <w:rPr>
          <w:color w:val="auto"/>
        </w:rPr>
        <w:t xml:space="preserve">(wywiady osoby wspomagającej z dyrektorem i z nauczycielami, analiza </w:t>
      </w:r>
      <w:r w:rsidR="002571A1" w:rsidRPr="00CB298B">
        <w:rPr>
          <w:color w:val="auto"/>
        </w:rPr>
        <w:t xml:space="preserve">dostępnych </w:t>
      </w:r>
      <w:r w:rsidR="00504325" w:rsidRPr="00CB298B">
        <w:rPr>
          <w:color w:val="auto"/>
        </w:rPr>
        <w:t>dokumentów, ogląd placówki)</w:t>
      </w:r>
      <w:r w:rsidR="0096411C">
        <w:rPr>
          <w:color w:val="auto"/>
        </w:rPr>
        <w:t xml:space="preserve"> </w:t>
      </w:r>
      <w:r w:rsidR="005563EA" w:rsidRPr="00CB298B">
        <w:rPr>
          <w:color w:val="auto"/>
        </w:rPr>
        <w:t xml:space="preserve">– </w:t>
      </w:r>
      <w:r w:rsidR="003B082E" w:rsidRPr="00CB298B">
        <w:rPr>
          <w:color w:val="auto"/>
        </w:rPr>
        <w:t>20 min</w:t>
      </w:r>
      <w:r w:rsidR="005563EA" w:rsidRPr="00CB298B">
        <w:rPr>
          <w:color w:val="auto"/>
        </w:rPr>
        <w:t>ut</w:t>
      </w:r>
    </w:p>
    <w:p w14:paraId="47ECBE54" w14:textId="5C54D795" w:rsidR="00EE558D" w:rsidRPr="00CB298B" w:rsidRDefault="00EF1C4D" w:rsidP="00401E9C">
      <w:pPr>
        <w:pStyle w:val="OREnormalny"/>
        <w:rPr>
          <w:color w:val="auto"/>
        </w:rPr>
      </w:pPr>
      <w:r w:rsidRPr="00CB298B">
        <w:rPr>
          <w:color w:val="auto"/>
        </w:rPr>
        <w:t xml:space="preserve">Osoba prowadząca przedstawia w formie prezentacji multimedialnej </w:t>
      </w:r>
      <w:r w:rsidR="005563EA" w:rsidRPr="00CB298B">
        <w:rPr>
          <w:color w:val="auto"/>
        </w:rPr>
        <w:t>informacje wynik</w:t>
      </w:r>
      <w:r w:rsidR="005563EA" w:rsidRPr="00CB298B">
        <w:rPr>
          <w:color w:val="auto"/>
        </w:rPr>
        <w:t>a</w:t>
      </w:r>
      <w:r w:rsidR="005563EA" w:rsidRPr="00CB298B">
        <w:rPr>
          <w:color w:val="auto"/>
        </w:rPr>
        <w:t xml:space="preserve">jące </w:t>
      </w:r>
      <w:r w:rsidRPr="00CB298B">
        <w:rPr>
          <w:color w:val="auto"/>
        </w:rPr>
        <w:t>z działań diagnostycznych prowadzonych przed warsztat</w:t>
      </w:r>
      <w:r w:rsidR="005563EA" w:rsidRPr="00CB298B">
        <w:rPr>
          <w:color w:val="auto"/>
        </w:rPr>
        <w:t>ami.</w:t>
      </w:r>
    </w:p>
    <w:p w14:paraId="3DE3475A" w14:textId="58BAF8C4" w:rsidR="00195543" w:rsidRPr="00CB298B" w:rsidRDefault="00CB0E25" w:rsidP="00401E9C">
      <w:pPr>
        <w:pStyle w:val="OREnormalny"/>
        <w:rPr>
          <w:color w:val="auto"/>
        </w:rPr>
      </w:pPr>
      <w:r w:rsidRPr="00CB298B">
        <w:rPr>
          <w:b/>
          <w:color w:val="auto"/>
        </w:rPr>
        <w:t xml:space="preserve">Część </w:t>
      </w:r>
      <w:r w:rsidR="00EE558D" w:rsidRPr="00CB298B">
        <w:rPr>
          <w:b/>
          <w:color w:val="auto"/>
        </w:rPr>
        <w:t xml:space="preserve">IV. </w:t>
      </w:r>
      <w:r w:rsidR="00195543" w:rsidRPr="00CB298B">
        <w:rPr>
          <w:b/>
          <w:color w:val="auto"/>
        </w:rPr>
        <w:t>Wysel</w:t>
      </w:r>
      <w:r w:rsidR="00EE558D" w:rsidRPr="00CB298B">
        <w:rPr>
          <w:b/>
          <w:color w:val="auto"/>
        </w:rPr>
        <w:t>ekcjonowanie głównych obszarów/</w:t>
      </w:r>
      <w:r w:rsidR="00195543" w:rsidRPr="00CB298B">
        <w:rPr>
          <w:b/>
          <w:color w:val="auto"/>
        </w:rPr>
        <w:t>problemów, które będą punktem wyjścia do diagnozy pogłębionej</w:t>
      </w:r>
      <w:r w:rsidR="0096411C">
        <w:rPr>
          <w:color w:val="auto"/>
        </w:rPr>
        <w:t xml:space="preserve"> </w:t>
      </w:r>
      <w:r w:rsidR="005563EA" w:rsidRPr="00CB298B">
        <w:rPr>
          <w:color w:val="auto"/>
        </w:rPr>
        <w:t xml:space="preserve">– </w:t>
      </w:r>
      <w:r w:rsidR="003B082E" w:rsidRPr="00CB298B">
        <w:rPr>
          <w:color w:val="auto"/>
        </w:rPr>
        <w:t>50 min</w:t>
      </w:r>
      <w:r w:rsidR="005563EA" w:rsidRPr="00CB298B">
        <w:rPr>
          <w:color w:val="auto"/>
        </w:rPr>
        <w:t>ut</w:t>
      </w:r>
    </w:p>
    <w:p w14:paraId="77AE6D49" w14:textId="0BE2EA43" w:rsidR="00EE558D" w:rsidRPr="00CB298B" w:rsidRDefault="00195543" w:rsidP="00401E9C">
      <w:pPr>
        <w:pStyle w:val="ORE123"/>
        <w:numPr>
          <w:ilvl w:val="0"/>
          <w:numId w:val="258"/>
        </w:numPr>
        <w:rPr>
          <w:color w:val="auto"/>
        </w:rPr>
      </w:pPr>
      <w:r w:rsidRPr="00CB298B">
        <w:rPr>
          <w:color w:val="auto"/>
        </w:rPr>
        <w:t xml:space="preserve">Burza mózgów: </w:t>
      </w:r>
      <w:r w:rsidR="005563EA" w:rsidRPr="00CB298B">
        <w:rPr>
          <w:color w:val="auto"/>
        </w:rPr>
        <w:t xml:space="preserve">uczestnicy </w:t>
      </w:r>
      <w:r w:rsidRPr="00CB298B">
        <w:rPr>
          <w:color w:val="auto"/>
        </w:rPr>
        <w:t xml:space="preserve">zapisują na </w:t>
      </w:r>
      <w:r w:rsidR="00726D44" w:rsidRPr="00CB298B">
        <w:rPr>
          <w:color w:val="auto"/>
        </w:rPr>
        <w:t>kartkach samoprzylepnych</w:t>
      </w:r>
      <w:r w:rsidRPr="00CB298B">
        <w:rPr>
          <w:color w:val="auto"/>
        </w:rPr>
        <w:t xml:space="preserve"> </w:t>
      </w:r>
      <w:r w:rsidR="00B939A7" w:rsidRPr="00CB298B">
        <w:rPr>
          <w:color w:val="auto"/>
        </w:rPr>
        <w:t>nazwy</w:t>
      </w:r>
      <w:r w:rsidR="00951819" w:rsidRPr="00CB298B">
        <w:rPr>
          <w:color w:val="auto"/>
        </w:rPr>
        <w:t xml:space="preserve"> </w:t>
      </w:r>
      <w:r w:rsidR="00B939A7" w:rsidRPr="00CB298B">
        <w:rPr>
          <w:color w:val="auto"/>
        </w:rPr>
        <w:t>obsz</w:t>
      </w:r>
      <w:r w:rsidR="00B939A7" w:rsidRPr="00CB298B">
        <w:rPr>
          <w:color w:val="auto"/>
        </w:rPr>
        <w:t>a</w:t>
      </w:r>
      <w:r w:rsidR="00B939A7" w:rsidRPr="00CB298B">
        <w:rPr>
          <w:color w:val="auto"/>
        </w:rPr>
        <w:t>r</w:t>
      </w:r>
      <w:r w:rsidR="00D319CD" w:rsidRPr="00CB298B">
        <w:rPr>
          <w:color w:val="auto"/>
        </w:rPr>
        <w:t>ó</w:t>
      </w:r>
      <w:r w:rsidR="00B939A7" w:rsidRPr="00CB298B">
        <w:rPr>
          <w:color w:val="auto"/>
        </w:rPr>
        <w:t>w/problemów</w:t>
      </w:r>
      <w:r w:rsidR="00885A4C" w:rsidRPr="00CB298B">
        <w:rPr>
          <w:color w:val="auto"/>
        </w:rPr>
        <w:t xml:space="preserve"> (każda nazwa na osobnej kartce)</w:t>
      </w:r>
      <w:r w:rsidR="00B939A7" w:rsidRPr="00CB298B">
        <w:rPr>
          <w:color w:val="auto"/>
        </w:rPr>
        <w:t>, którymi, ich zdaniem,</w:t>
      </w:r>
      <w:r w:rsidR="00885A4C" w:rsidRPr="00CB298B">
        <w:rPr>
          <w:color w:val="auto"/>
        </w:rPr>
        <w:t xml:space="preserve"> </w:t>
      </w:r>
      <w:r w:rsidR="00B939A7" w:rsidRPr="00CB298B">
        <w:rPr>
          <w:color w:val="auto"/>
        </w:rPr>
        <w:t>warto z</w:t>
      </w:r>
      <w:r w:rsidR="00B939A7" w:rsidRPr="00CB298B">
        <w:rPr>
          <w:color w:val="auto"/>
        </w:rPr>
        <w:t>a</w:t>
      </w:r>
      <w:r w:rsidR="00B939A7" w:rsidRPr="00CB298B">
        <w:rPr>
          <w:color w:val="auto"/>
        </w:rPr>
        <w:t>jąć się w procesie wspomagania</w:t>
      </w:r>
      <w:r w:rsidR="00885A4C" w:rsidRPr="00CB298B">
        <w:rPr>
          <w:color w:val="auto"/>
        </w:rPr>
        <w:t>.</w:t>
      </w:r>
    </w:p>
    <w:p w14:paraId="7E999903" w14:textId="1E7780F4" w:rsidR="00EE558D" w:rsidRPr="00CB298B" w:rsidRDefault="00195543" w:rsidP="00401E9C">
      <w:pPr>
        <w:pStyle w:val="ORE123"/>
        <w:rPr>
          <w:color w:val="auto"/>
        </w:rPr>
      </w:pPr>
      <w:r w:rsidRPr="00CB298B">
        <w:rPr>
          <w:color w:val="auto"/>
        </w:rPr>
        <w:t>O</w:t>
      </w:r>
      <w:r w:rsidR="00EE558D" w:rsidRPr="00CB298B">
        <w:rPr>
          <w:color w:val="auto"/>
        </w:rPr>
        <w:t xml:space="preserve">soba prowadząca </w:t>
      </w:r>
      <w:r w:rsidRPr="00CB298B">
        <w:rPr>
          <w:color w:val="auto"/>
        </w:rPr>
        <w:t xml:space="preserve">zaprasza </w:t>
      </w:r>
      <w:r w:rsidR="00EE558D" w:rsidRPr="00CB298B">
        <w:rPr>
          <w:color w:val="auto"/>
        </w:rPr>
        <w:t xml:space="preserve">uczestników </w:t>
      </w:r>
      <w:r w:rsidRPr="00CB298B">
        <w:rPr>
          <w:color w:val="auto"/>
        </w:rPr>
        <w:t xml:space="preserve">do </w:t>
      </w:r>
      <w:r w:rsidR="00885A4C" w:rsidRPr="00CB298B">
        <w:rPr>
          <w:color w:val="auto"/>
        </w:rPr>
        <w:t xml:space="preserve">gry w </w:t>
      </w:r>
      <w:r w:rsidRPr="00CB298B">
        <w:rPr>
          <w:color w:val="auto"/>
        </w:rPr>
        <w:t>pokera kryterialnego w celu wyłonienia priorytetowych obszarów/problemów</w:t>
      </w:r>
      <w:r w:rsidR="00EE558D" w:rsidRPr="00CB298B">
        <w:rPr>
          <w:color w:val="auto"/>
        </w:rPr>
        <w:t xml:space="preserve"> rozwojowych</w:t>
      </w:r>
      <w:r w:rsidRPr="00CB298B">
        <w:rPr>
          <w:color w:val="auto"/>
        </w:rPr>
        <w:t>. Proponuje i obj</w:t>
      </w:r>
      <w:r w:rsidRPr="00CB298B">
        <w:rPr>
          <w:color w:val="auto"/>
        </w:rPr>
        <w:t>a</w:t>
      </w:r>
      <w:r w:rsidRPr="00CB298B">
        <w:rPr>
          <w:color w:val="auto"/>
        </w:rPr>
        <w:t xml:space="preserve">śnia pracę metodą pokera kryterialnego (opis metody i wzór planszy </w:t>
      </w:r>
      <w:r w:rsidR="00885A4C" w:rsidRPr="00CB298B">
        <w:rPr>
          <w:color w:val="auto"/>
        </w:rPr>
        <w:t>– zob. pier</w:t>
      </w:r>
      <w:r w:rsidR="00885A4C" w:rsidRPr="00CB298B">
        <w:rPr>
          <w:color w:val="auto"/>
        </w:rPr>
        <w:t>w</w:t>
      </w:r>
      <w:r w:rsidR="00885A4C" w:rsidRPr="00CB298B">
        <w:rPr>
          <w:color w:val="auto"/>
        </w:rPr>
        <w:t>sza wersja scenariusza, załącznik 1</w:t>
      </w:r>
      <w:r w:rsidRPr="00CB298B">
        <w:rPr>
          <w:color w:val="auto"/>
        </w:rPr>
        <w:t xml:space="preserve">). </w:t>
      </w:r>
    </w:p>
    <w:p w14:paraId="7AEBA4B0" w14:textId="54C1ED50" w:rsidR="00195543" w:rsidRPr="00CB298B" w:rsidRDefault="00195543" w:rsidP="00401E9C">
      <w:pPr>
        <w:pStyle w:val="ORE123"/>
        <w:rPr>
          <w:color w:val="auto"/>
        </w:rPr>
      </w:pPr>
      <w:r w:rsidRPr="00CB298B">
        <w:rPr>
          <w:color w:val="auto"/>
        </w:rPr>
        <w:t>Po zakończeniu gry następuje prezentacja wyników na forum</w:t>
      </w:r>
      <w:r w:rsidR="00A31856" w:rsidRPr="00CB298B">
        <w:rPr>
          <w:color w:val="auto"/>
        </w:rPr>
        <w:t>.</w:t>
      </w:r>
    </w:p>
    <w:p w14:paraId="3D19EE85" w14:textId="48DC1FD4" w:rsidR="00195543" w:rsidRPr="00CB298B" w:rsidRDefault="00401E9C" w:rsidP="00401E9C">
      <w:pPr>
        <w:pStyle w:val="OREnormalny"/>
        <w:rPr>
          <w:color w:val="auto"/>
        </w:rPr>
      </w:pPr>
      <w:r w:rsidRPr="00CB298B">
        <w:rPr>
          <w:b/>
          <w:color w:val="auto"/>
        </w:rPr>
        <w:t xml:space="preserve">Część </w:t>
      </w:r>
      <w:r w:rsidR="00EE558D" w:rsidRPr="00CB298B">
        <w:rPr>
          <w:b/>
          <w:color w:val="auto"/>
        </w:rPr>
        <w:t xml:space="preserve">V. </w:t>
      </w:r>
      <w:r w:rsidR="00195543" w:rsidRPr="00CB298B">
        <w:rPr>
          <w:b/>
          <w:color w:val="auto"/>
        </w:rPr>
        <w:t>Wybór osób, które przeprowadzą diagnozę pogłębioną. Podsumowanie spotkania</w:t>
      </w:r>
      <w:r w:rsidR="003B082E" w:rsidRPr="00CB298B">
        <w:rPr>
          <w:color w:val="auto"/>
        </w:rPr>
        <w:t xml:space="preserve"> </w:t>
      </w:r>
      <w:r w:rsidR="00D82D98" w:rsidRPr="00CB298B">
        <w:rPr>
          <w:color w:val="auto"/>
        </w:rPr>
        <w:t>–</w:t>
      </w:r>
      <w:r w:rsidR="00F15976">
        <w:rPr>
          <w:color w:val="auto"/>
        </w:rPr>
        <w:t xml:space="preserve"> </w:t>
      </w:r>
      <w:r w:rsidR="003B082E" w:rsidRPr="00CB298B">
        <w:rPr>
          <w:color w:val="auto"/>
        </w:rPr>
        <w:t>10 min</w:t>
      </w:r>
      <w:r w:rsidR="00D82D98" w:rsidRPr="00CB298B">
        <w:rPr>
          <w:color w:val="auto"/>
        </w:rPr>
        <w:t>ut</w:t>
      </w:r>
    </w:p>
    <w:p w14:paraId="6C254CC8" w14:textId="0CDC948F" w:rsidR="00EE558D" w:rsidRPr="00CB298B" w:rsidRDefault="00EE558D" w:rsidP="00401E9C">
      <w:pPr>
        <w:pStyle w:val="ORE123"/>
        <w:numPr>
          <w:ilvl w:val="0"/>
          <w:numId w:val="259"/>
        </w:numPr>
        <w:rPr>
          <w:color w:val="auto"/>
        </w:rPr>
      </w:pPr>
      <w:r w:rsidRPr="00CB298B">
        <w:rPr>
          <w:color w:val="auto"/>
        </w:rPr>
        <w:t xml:space="preserve">Osoba prowadząca </w:t>
      </w:r>
      <w:r w:rsidR="00195543" w:rsidRPr="00CB298B">
        <w:rPr>
          <w:color w:val="auto"/>
        </w:rPr>
        <w:t>ustala sposób wyboru</w:t>
      </w:r>
      <w:r w:rsidR="00D82D98" w:rsidRPr="00CB298B">
        <w:rPr>
          <w:color w:val="auto"/>
        </w:rPr>
        <w:t xml:space="preserve">, </w:t>
      </w:r>
      <w:r w:rsidR="009510A8" w:rsidRPr="00CB298B">
        <w:rPr>
          <w:color w:val="auto"/>
        </w:rPr>
        <w:t>wskazując różne propozycje</w:t>
      </w:r>
      <w:r w:rsidR="00D82D98" w:rsidRPr="00CB298B">
        <w:rPr>
          <w:color w:val="auto"/>
        </w:rPr>
        <w:t>, np.</w:t>
      </w:r>
      <w:r w:rsidR="00195543" w:rsidRPr="00CB298B">
        <w:rPr>
          <w:color w:val="auto"/>
        </w:rPr>
        <w:t xml:space="preserve"> lid</w:t>
      </w:r>
      <w:r w:rsidR="00195543" w:rsidRPr="00CB298B">
        <w:rPr>
          <w:color w:val="auto"/>
        </w:rPr>
        <w:t>e</w:t>
      </w:r>
      <w:r w:rsidR="00195543" w:rsidRPr="00CB298B">
        <w:rPr>
          <w:color w:val="auto"/>
        </w:rPr>
        <w:t>rzy zespołów</w:t>
      </w:r>
      <w:r w:rsidR="00230C77" w:rsidRPr="00CB298B">
        <w:rPr>
          <w:color w:val="auto"/>
        </w:rPr>
        <w:t xml:space="preserve"> funkcjonujących w przedszkolu</w:t>
      </w:r>
      <w:r w:rsidR="00195543" w:rsidRPr="00CB298B">
        <w:rPr>
          <w:color w:val="auto"/>
        </w:rPr>
        <w:t>, osoby wyznaczone przez dyrekcję, dobrowolne zgłoszenie do zespołu.</w:t>
      </w:r>
    </w:p>
    <w:p w14:paraId="67F04011" w14:textId="64B55C95" w:rsidR="00DB5076" w:rsidRPr="00CB298B" w:rsidRDefault="00EE558D" w:rsidP="00401E9C">
      <w:pPr>
        <w:pStyle w:val="ORE123"/>
        <w:rPr>
          <w:color w:val="auto"/>
        </w:rPr>
      </w:pPr>
      <w:r w:rsidRPr="00CB298B">
        <w:rPr>
          <w:color w:val="auto"/>
        </w:rPr>
        <w:lastRenderedPageBreak/>
        <w:t xml:space="preserve"> </w:t>
      </w:r>
      <w:r w:rsidR="00195543" w:rsidRPr="00CB298B">
        <w:rPr>
          <w:color w:val="auto"/>
        </w:rPr>
        <w:t xml:space="preserve">W </w:t>
      </w:r>
      <w:r w:rsidR="009510A8" w:rsidRPr="00CB298B">
        <w:rPr>
          <w:color w:val="auto"/>
        </w:rPr>
        <w:t xml:space="preserve">wypadku </w:t>
      </w:r>
      <w:r w:rsidRPr="00CB298B">
        <w:rPr>
          <w:color w:val="auto"/>
        </w:rPr>
        <w:t>rad pedagogicznych liczących niewielu nauczycieli</w:t>
      </w:r>
      <w:r w:rsidR="00195543" w:rsidRPr="00CB298B">
        <w:rPr>
          <w:color w:val="auto"/>
        </w:rPr>
        <w:t xml:space="preserve"> </w:t>
      </w:r>
      <w:r w:rsidR="009510A8" w:rsidRPr="00CB298B">
        <w:rPr>
          <w:color w:val="auto"/>
        </w:rPr>
        <w:t xml:space="preserve">– </w:t>
      </w:r>
      <w:r w:rsidR="00195543" w:rsidRPr="00CB298B">
        <w:rPr>
          <w:color w:val="auto"/>
        </w:rPr>
        <w:t xml:space="preserve">zamiast wyboru członków zespołu diagnostycznego </w:t>
      </w:r>
      <w:r w:rsidRPr="00CB298B">
        <w:rPr>
          <w:color w:val="auto"/>
        </w:rPr>
        <w:t xml:space="preserve">następuje </w:t>
      </w:r>
      <w:r w:rsidR="00195543" w:rsidRPr="00CB298B">
        <w:rPr>
          <w:color w:val="auto"/>
        </w:rPr>
        <w:t>uzgodnienie</w:t>
      </w:r>
      <w:r w:rsidR="002571A1" w:rsidRPr="00CB298B">
        <w:rPr>
          <w:color w:val="auto"/>
        </w:rPr>
        <w:t xml:space="preserve"> terminu</w:t>
      </w:r>
      <w:r w:rsidR="00195543" w:rsidRPr="00CB298B">
        <w:rPr>
          <w:color w:val="auto"/>
        </w:rPr>
        <w:t xml:space="preserve"> kolejnego sp</w:t>
      </w:r>
      <w:r w:rsidR="00195543" w:rsidRPr="00CB298B">
        <w:rPr>
          <w:color w:val="auto"/>
        </w:rPr>
        <w:t>o</w:t>
      </w:r>
      <w:r w:rsidR="00195543" w:rsidRPr="00CB298B">
        <w:rPr>
          <w:color w:val="auto"/>
        </w:rPr>
        <w:t>tkania w celu przeprowadzenia pogłębione</w:t>
      </w:r>
      <w:r w:rsidR="002571A1" w:rsidRPr="00CB298B">
        <w:rPr>
          <w:color w:val="auto"/>
        </w:rPr>
        <w:t>j</w:t>
      </w:r>
      <w:r w:rsidR="00195543" w:rsidRPr="00CB298B">
        <w:rPr>
          <w:color w:val="auto"/>
        </w:rPr>
        <w:t xml:space="preserve"> diagnozy, wyboru celów i </w:t>
      </w:r>
      <w:r w:rsidR="009510A8" w:rsidRPr="00CB298B">
        <w:rPr>
          <w:color w:val="auto"/>
        </w:rPr>
        <w:t>zaplanow</w:t>
      </w:r>
      <w:r w:rsidR="009510A8" w:rsidRPr="00CB298B">
        <w:rPr>
          <w:color w:val="auto"/>
        </w:rPr>
        <w:t>a</w:t>
      </w:r>
      <w:r w:rsidR="009510A8" w:rsidRPr="00CB298B">
        <w:rPr>
          <w:color w:val="auto"/>
        </w:rPr>
        <w:t xml:space="preserve">nia </w:t>
      </w:r>
      <w:r w:rsidR="00195543" w:rsidRPr="00CB298B">
        <w:rPr>
          <w:color w:val="auto"/>
        </w:rPr>
        <w:t>działań.</w:t>
      </w:r>
    </w:p>
    <w:p w14:paraId="50E33D9A" w14:textId="4D60C90D" w:rsidR="002571A1" w:rsidRPr="00CB298B" w:rsidRDefault="002571A1" w:rsidP="00401E9C">
      <w:pPr>
        <w:pStyle w:val="ORE123"/>
        <w:rPr>
          <w:color w:val="auto"/>
        </w:rPr>
      </w:pPr>
      <w:r w:rsidRPr="00CB298B">
        <w:rPr>
          <w:color w:val="auto"/>
        </w:rPr>
        <w:t>Podsumowanie spotkania (</w:t>
      </w:r>
      <w:r w:rsidR="009510A8" w:rsidRPr="00CB298B">
        <w:rPr>
          <w:color w:val="auto"/>
        </w:rPr>
        <w:t>metoda „</w:t>
      </w:r>
      <w:r w:rsidRPr="00CB298B">
        <w:rPr>
          <w:color w:val="auto"/>
        </w:rPr>
        <w:t>kosz</w:t>
      </w:r>
      <w:r w:rsidR="009510A8" w:rsidRPr="00CB298B">
        <w:rPr>
          <w:color w:val="auto"/>
        </w:rPr>
        <w:t>a</w:t>
      </w:r>
      <w:r w:rsidRPr="00CB298B">
        <w:rPr>
          <w:color w:val="auto"/>
        </w:rPr>
        <w:t xml:space="preserve"> i walizk</w:t>
      </w:r>
      <w:r w:rsidR="009510A8" w:rsidRPr="00CB298B">
        <w:rPr>
          <w:color w:val="auto"/>
        </w:rPr>
        <w:t>i”</w:t>
      </w:r>
      <w:r w:rsidRPr="00CB298B">
        <w:rPr>
          <w:color w:val="auto"/>
        </w:rPr>
        <w:t>)</w:t>
      </w:r>
      <w:r w:rsidR="00B939A7" w:rsidRPr="00CB298B">
        <w:rPr>
          <w:color w:val="auto"/>
        </w:rPr>
        <w:t>. Uczestnicy zapisują na kar</w:t>
      </w:r>
      <w:r w:rsidR="00B939A7" w:rsidRPr="00CB298B">
        <w:rPr>
          <w:color w:val="auto"/>
        </w:rPr>
        <w:t>t</w:t>
      </w:r>
      <w:r w:rsidR="00B939A7" w:rsidRPr="00CB298B">
        <w:rPr>
          <w:color w:val="auto"/>
        </w:rPr>
        <w:t>kach samoprzylepnych, co „zabierają do walizki” ze spotkania, a co „wyrzucają do kosza”. Kartki przyklejają na odpowiednim rysunku.</w:t>
      </w:r>
      <w:r w:rsidR="009B1445" w:rsidRPr="00CB298B">
        <w:rPr>
          <w:color w:val="auto"/>
        </w:rPr>
        <w:t xml:space="preserve"> </w:t>
      </w:r>
    </w:p>
    <w:p w14:paraId="5B4579FE" w14:textId="4E137426" w:rsidR="004E7229" w:rsidRPr="00CB298B" w:rsidRDefault="004E7229" w:rsidP="005E5A8A">
      <w:pPr>
        <w:pStyle w:val="OREnormalny"/>
        <w:rPr>
          <w:color w:val="auto"/>
        </w:rPr>
      </w:pPr>
      <w:r w:rsidRPr="00CB298B">
        <w:rPr>
          <w:b/>
          <w:color w:val="auto"/>
        </w:rPr>
        <w:t>Zał</w:t>
      </w:r>
      <w:r w:rsidR="00261BE8" w:rsidRPr="00CB298B">
        <w:rPr>
          <w:b/>
          <w:color w:val="auto"/>
        </w:rPr>
        <w:t>ącznik</w:t>
      </w:r>
      <w:r w:rsidRPr="00CB298B">
        <w:rPr>
          <w:b/>
          <w:color w:val="auto"/>
        </w:rPr>
        <w:t xml:space="preserve"> 1</w:t>
      </w:r>
      <w:r w:rsidR="00261BE8" w:rsidRPr="00CB298B">
        <w:rPr>
          <w:b/>
          <w:color w:val="auto"/>
        </w:rPr>
        <w:t>.</w:t>
      </w:r>
      <w:r w:rsidR="00261BE8" w:rsidRPr="00CB298B">
        <w:rPr>
          <w:color w:val="auto"/>
        </w:rPr>
        <w:t xml:space="preserve"> K</w:t>
      </w:r>
      <w:r w:rsidRPr="00CB298B">
        <w:rPr>
          <w:color w:val="auto"/>
        </w:rPr>
        <w:t>oło kompetencji</w:t>
      </w:r>
    </w:p>
    <w:p w14:paraId="49F021E2" w14:textId="0D9C3F50" w:rsidR="004E7229" w:rsidRPr="00CB298B" w:rsidRDefault="00AA0A88" w:rsidP="001D602F">
      <w:pPr>
        <w:spacing w:after="0" w:line="240" w:lineRule="auto"/>
        <w:rPr>
          <w:rFonts w:ascii="Arial" w:hAnsi="Arial" w:cs="Arial"/>
          <w:sz w:val="24"/>
          <w:szCs w:val="24"/>
        </w:rPr>
      </w:pPr>
      <w:r w:rsidRPr="00CB298B">
        <w:rPr>
          <w:noProof/>
          <w:sz w:val="16"/>
          <w:szCs w:val="16"/>
        </w:rPr>
        <w:drawing>
          <wp:inline distT="0" distB="0" distL="0" distR="0" wp14:anchorId="5B2F563C" wp14:editId="1471DD14">
            <wp:extent cx="6029960" cy="3617595"/>
            <wp:effectExtent l="19050" t="19050" r="27940" b="20955"/>
            <wp:docPr id="35858" name="Obraz 358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kolo1b.jpg"/>
                    <pic:cNvPicPr/>
                  </pic:nvPicPr>
                  <pic:blipFill>
                    <a:blip r:embed="rId76" cstate="print">
                      <a:extLst>
                        <a:ext uri="{28A0092B-C50C-407E-A947-70E740481C1C}">
                          <a14:useLocalDpi xmlns:a14="http://schemas.microsoft.com/office/drawing/2010/main" val="0"/>
                        </a:ext>
                      </a:extLst>
                    </a:blip>
                    <a:stretch>
                      <a:fillRect/>
                    </a:stretch>
                  </pic:blipFill>
                  <pic:spPr>
                    <a:xfrm>
                      <a:off x="0" y="0"/>
                      <a:ext cx="6029960" cy="3617595"/>
                    </a:xfrm>
                    <a:prstGeom prst="rect">
                      <a:avLst/>
                    </a:prstGeom>
                    <a:ln>
                      <a:solidFill>
                        <a:schemeClr val="bg2"/>
                      </a:solidFill>
                    </a:ln>
                  </pic:spPr>
                </pic:pic>
              </a:graphicData>
            </a:graphic>
          </wp:inline>
        </w:drawing>
      </w:r>
    </w:p>
    <w:p w14:paraId="16C8A6E1" w14:textId="7B4835C9" w:rsidR="005E5A8A" w:rsidRPr="00CB298B" w:rsidRDefault="005E5A8A" w:rsidP="005E5A8A">
      <w:pPr>
        <w:pStyle w:val="RysunekORE"/>
      </w:pPr>
      <w:bookmarkStart w:id="34" w:name="_Toc474174089"/>
      <w:r w:rsidRPr="00CB298B">
        <w:rPr>
          <w:b/>
        </w:rPr>
        <w:t>Rys. 10.</w:t>
      </w:r>
      <w:r w:rsidR="00401A7A">
        <w:t xml:space="preserve"> Koło kompetencji</w:t>
      </w:r>
    </w:p>
    <w:p w14:paraId="7D0F609D" w14:textId="77777777" w:rsidR="00D12FF7" w:rsidRDefault="00D12FF7">
      <w:pPr>
        <w:spacing w:after="0" w:line="240" w:lineRule="auto"/>
        <w:rPr>
          <w:rFonts w:ascii="Arial" w:eastAsia="Times New Roman" w:hAnsi="Arial" w:cs="Arial"/>
          <w:b/>
          <w:bCs/>
          <w:sz w:val="28"/>
          <w:szCs w:val="24"/>
        </w:rPr>
      </w:pPr>
      <w:r>
        <w:br w:type="page"/>
      </w:r>
    </w:p>
    <w:p w14:paraId="73F93CE0" w14:textId="5733E61A" w:rsidR="00426A98" w:rsidRPr="00CB298B" w:rsidRDefault="00426A98" w:rsidP="005E5A8A">
      <w:pPr>
        <w:pStyle w:val="ORE3Naglowek"/>
        <w:rPr>
          <w:color w:val="auto"/>
        </w:rPr>
      </w:pPr>
      <w:bookmarkStart w:id="35" w:name="_Toc496059919"/>
      <w:r w:rsidRPr="00CB298B">
        <w:rPr>
          <w:color w:val="auto"/>
        </w:rPr>
        <w:lastRenderedPageBreak/>
        <w:t>Scenariusz warsztat</w:t>
      </w:r>
      <w:r w:rsidR="005E5A8A" w:rsidRPr="00CB298B">
        <w:rPr>
          <w:color w:val="auto"/>
        </w:rPr>
        <w:t>ów</w:t>
      </w:r>
      <w:r w:rsidRPr="00CB298B">
        <w:rPr>
          <w:color w:val="auto"/>
        </w:rPr>
        <w:t xml:space="preserve"> diagnostyczno-</w:t>
      </w:r>
      <w:r w:rsidR="005E5A8A" w:rsidRPr="00CB298B">
        <w:rPr>
          <w:color w:val="auto"/>
        </w:rPr>
        <w:t xml:space="preserve">rozwojowych </w:t>
      </w:r>
      <w:r w:rsidRPr="00CB298B">
        <w:rPr>
          <w:color w:val="auto"/>
        </w:rPr>
        <w:t>– pogłębiona di</w:t>
      </w:r>
      <w:r w:rsidRPr="00CB298B">
        <w:rPr>
          <w:color w:val="auto"/>
        </w:rPr>
        <w:t>a</w:t>
      </w:r>
      <w:r w:rsidRPr="00CB298B">
        <w:rPr>
          <w:color w:val="auto"/>
        </w:rPr>
        <w:t xml:space="preserve">gnoza </w:t>
      </w:r>
      <w:r w:rsidR="00BD5E55" w:rsidRPr="00CB298B">
        <w:rPr>
          <w:color w:val="auto"/>
        </w:rPr>
        <w:t xml:space="preserve">potrzeb </w:t>
      </w:r>
      <w:r w:rsidR="00A11B28" w:rsidRPr="00CB298B">
        <w:rPr>
          <w:color w:val="auto"/>
        </w:rPr>
        <w:t>przedszkola we wskazanym obszarze</w:t>
      </w:r>
      <w:bookmarkEnd w:id="35"/>
      <w:r w:rsidR="00A11B28" w:rsidRPr="00CB298B">
        <w:rPr>
          <w:color w:val="auto"/>
        </w:rPr>
        <w:t xml:space="preserve"> </w:t>
      </w:r>
      <w:bookmarkEnd w:id="34"/>
    </w:p>
    <w:p w14:paraId="42B66377" w14:textId="6F1EE3A2" w:rsidR="001172F4" w:rsidRPr="00CB298B" w:rsidRDefault="001020B7" w:rsidP="00693BAF">
      <w:pPr>
        <w:spacing w:line="360" w:lineRule="auto"/>
        <w:rPr>
          <w:rFonts w:ascii="Arial" w:hAnsi="Arial" w:cs="Arial"/>
          <w:sz w:val="24"/>
          <w:szCs w:val="24"/>
        </w:rPr>
      </w:pPr>
      <w:bookmarkStart w:id="36" w:name="_Toc474174090"/>
      <w:r w:rsidRPr="00CB298B">
        <w:rPr>
          <w:rFonts w:ascii="Arial" w:hAnsi="Arial" w:cs="Arial"/>
          <w:sz w:val="24"/>
          <w:szCs w:val="24"/>
        </w:rPr>
        <w:t xml:space="preserve">W </w:t>
      </w:r>
      <w:r w:rsidR="005E5A8A" w:rsidRPr="00CB298B">
        <w:rPr>
          <w:rFonts w:ascii="Arial" w:hAnsi="Arial" w:cs="Arial"/>
          <w:sz w:val="24"/>
          <w:szCs w:val="24"/>
        </w:rPr>
        <w:t xml:space="preserve">warsztatach </w:t>
      </w:r>
      <w:r w:rsidR="001172F4" w:rsidRPr="00CB298B">
        <w:rPr>
          <w:rFonts w:ascii="Arial" w:hAnsi="Arial" w:cs="Arial"/>
          <w:sz w:val="24"/>
          <w:szCs w:val="24"/>
        </w:rPr>
        <w:t xml:space="preserve">biorą </w:t>
      </w:r>
      <w:r w:rsidR="00E20774" w:rsidRPr="00CB298B">
        <w:rPr>
          <w:rFonts w:ascii="Arial" w:hAnsi="Arial" w:cs="Arial"/>
          <w:sz w:val="24"/>
          <w:szCs w:val="24"/>
        </w:rPr>
        <w:t xml:space="preserve">udział </w:t>
      </w:r>
      <w:r w:rsidR="00B01E0C" w:rsidRPr="00CB298B">
        <w:rPr>
          <w:rFonts w:ascii="Arial" w:hAnsi="Arial" w:cs="Arial"/>
          <w:sz w:val="24"/>
          <w:szCs w:val="24"/>
        </w:rPr>
        <w:t xml:space="preserve">wytypowani na pierwszym spotkaniu </w:t>
      </w:r>
      <w:r w:rsidR="001172F4" w:rsidRPr="00CB298B">
        <w:rPr>
          <w:rFonts w:ascii="Arial" w:hAnsi="Arial" w:cs="Arial"/>
          <w:sz w:val="24"/>
          <w:szCs w:val="24"/>
        </w:rPr>
        <w:t xml:space="preserve">przedstawiciele </w:t>
      </w:r>
      <w:r w:rsidR="00B01E0C" w:rsidRPr="00CB298B">
        <w:rPr>
          <w:rFonts w:ascii="Arial" w:hAnsi="Arial" w:cs="Arial"/>
          <w:sz w:val="24"/>
          <w:szCs w:val="24"/>
        </w:rPr>
        <w:t>rady pedagogicznej</w:t>
      </w:r>
      <w:r w:rsidR="009510A8" w:rsidRPr="00CB298B">
        <w:rPr>
          <w:rFonts w:ascii="Arial" w:hAnsi="Arial" w:cs="Arial"/>
          <w:sz w:val="24"/>
          <w:szCs w:val="24"/>
        </w:rPr>
        <w:t>.</w:t>
      </w:r>
    </w:p>
    <w:p w14:paraId="24AED42D" w14:textId="0F0FBF42" w:rsidR="005E5A8A" w:rsidRPr="00CB298B" w:rsidRDefault="003D6AC5" w:rsidP="005E5A8A">
      <w:pPr>
        <w:pStyle w:val="OREnormalny"/>
        <w:rPr>
          <w:b/>
          <w:color w:val="auto"/>
        </w:rPr>
      </w:pPr>
      <w:r w:rsidRPr="00CB298B">
        <w:rPr>
          <w:b/>
          <w:color w:val="auto"/>
        </w:rPr>
        <w:t xml:space="preserve">Cel </w:t>
      </w:r>
      <w:r w:rsidR="005E5A8A" w:rsidRPr="00CB298B">
        <w:rPr>
          <w:b/>
          <w:color w:val="auto"/>
        </w:rPr>
        <w:t>ogólny</w:t>
      </w:r>
    </w:p>
    <w:p w14:paraId="29B73D0C" w14:textId="78EE0E1B" w:rsidR="003D6AC5" w:rsidRPr="00CB298B" w:rsidRDefault="003D6AC5" w:rsidP="00AF146A">
      <w:pPr>
        <w:pStyle w:val="OREnormalny"/>
        <w:rPr>
          <w:color w:val="auto"/>
        </w:rPr>
      </w:pPr>
      <w:r w:rsidRPr="00CB298B">
        <w:rPr>
          <w:color w:val="auto"/>
        </w:rPr>
        <w:t xml:space="preserve">Pogłębienie diagnozy potrzeb przedszkola – zdefiniowanie problemów dotyczących kształtowania </w:t>
      </w:r>
      <w:r w:rsidR="003F78B5" w:rsidRPr="00CB298B">
        <w:rPr>
          <w:color w:val="auto"/>
        </w:rPr>
        <w:t xml:space="preserve">u dzieci </w:t>
      </w:r>
      <w:r w:rsidRPr="00CB298B">
        <w:rPr>
          <w:color w:val="auto"/>
        </w:rPr>
        <w:t xml:space="preserve">wybranej kompetencji kluczowej, nad </w:t>
      </w:r>
      <w:r w:rsidR="003F78B5" w:rsidRPr="00CB298B">
        <w:rPr>
          <w:color w:val="auto"/>
        </w:rPr>
        <w:t xml:space="preserve">którymi </w:t>
      </w:r>
      <w:r w:rsidRPr="00CB298B">
        <w:rPr>
          <w:color w:val="auto"/>
        </w:rPr>
        <w:t>będą pracować na</w:t>
      </w:r>
      <w:r w:rsidRPr="00CB298B">
        <w:rPr>
          <w:color w:val="auto"/>
        </w:rPr>
        <w:t>u</w:t>
      </w:r>
      <w:r w:rsidRPr="00CB298B">
        <w:rPr>
          <w:color w:val="auto"/>
        </w:rPr>
        <w:t>czyciele w procesie wspomagania</w:t>
      </w:r>
    </w:p>
    <w:p w14:paraId="28E29252" w14:textId="77777777" w:rsidR="003D6AC5" w:rsidRPr="00CB298B" w:rsidRDefault="003D6AC5" w:rsidP="00AF146A">
      <w:pPr>
        <w:pStyle w:val="OREnormalny"/>
        <w:rPr>
          <w:b/>
          <w:color w:val="auto"/>
        </w:rPr>
      </w:pPr>
      <w:r w:rsidRPr="00CB298B">
        <w:rPr>
          <w:b/>
          <w:color w:val="auto"/>
        </w:rPr>
        <w:t>Cele szczegółowe:</w:t>
      </w:r>
    </w:p>
    <w:p w14:paraId="1DCABA72" w14:textId="47BFE03C" w:rsidR="003D6AC5" w:rsidRPr="00CB298B" w:rsidRDefault="003D6AC5" w:rsidP="00AF146A">
      <w:pPr>
        <w:pStyle w:val="OREpunktor"/>
        <w:rPr>
          <w:color w:val="auto"/>
        </w:rPr>
      </w:pPr>
      <w:r w:rsidRPr="00CB298B">
        <w:rPr>
          <w:color w:val="auto"/>
        </w:rPr>
        <w:t>Pogłębiona diagnoza dotycząca obszarów</w:t>
      </w:r>
      <w:r w:rsidR="003F78B5" w:rsidRPr="00CB298B">
        <w:rPr>
          <w:color w:val="auto"/>
        </w:rPr>
        <w:t xml:space="preserve"> wybranych</w:t>
      </w:r>
      <w:r w:rsidRPr="00CB298B">
        <w:rPr>
          <w:color w:val="auto"/>
        </w:rPr>
        <w:t xml:space="preserve"> przez radę pedagogiczną. </w:t>
      </w:r>
    </w:p>
    <w:p w14:paraId="055F7B0A" w14:textId="1615D75D" w:rsidR="003D6AC5" w:rsidRPr="00CB298B" w:rsidRDefault="003D6AC5" w:rsidP="00AF146A">
      <w:pPr>
        <w:pStyle w:val="OREpunktor"/>
        <w:rPr>
          <w:color w:val="auto"/>
        </w:rPr>
      </w:pPr>
      <w:r w:rsidRPr="00CB298B">
        <w:rPr>
          <w:color w:val="auto"/>
        </w:rPr>
        <w:t xml:space="preserve">Sformułowanie celów rozwojowych przedszkola </w:t>
      </w:r>
      <w:r w:rsidR="003F78B5" w:rsidRPr="00CB298B">
        <w:rPr>
          <w:color w:val="auto"/>
        </w:rPr>
        <w:t xml:space="preserve">(metoda </w:t>
      </w:r>
      <w:r w:rsidRPr="00CB298B">
        <w:rPr>
          <w:color w:val="auto"/>
        </w:rPr>
        <w:t>SMART</w:t>
      </w:r>
      <w:r w:rsidR="003F78B5" w:rsidRPr="00CB298B">
        <w:rPr>
          <w:color w:val="auto"/>
        </w:rPr>
        <w:t>)</w:t>
      </w:r>
      <w:r w:rsidRPr="00CB298B">
        <w:rPr>
          <w:color w:val="auto"/>
        </w:rPr>
        <w:t>.</w:t>
      </w:r>
    </w:p>
    <w:p w14:paraId="3AFFD705" w14:textId="4DC03CFD" w:rsidR="003D6AC5" w:rsidRPr="00CB298B" w:rsidRDefault="003D6AC5" w:rsidP="00AF146A">
      <w:pPr>
        <w:pStyle w:val="OREpunktor"/>
        <w:rPr>
          <w:color w:val="auto"/>
        </w:rPr>
      </w:pPr>
      <w:r w:rsidRPr="00CB298B">
        <w:rPr>
          <w:color w:val="auto"/>
        </w:rPr>
        <w:t>Opracowanie propozycji działań związanych z realizacją celu</w:t>
      </w:r>
      <w:r w:rsidR="003F78B5" w:rsidRPr="00CB298B">
        <w:rPr>
          <w:color w:val="auto"/>
        </w:rPr>
        <w:t>/</w:t>
      </w:r>
      <w:r w:rsidRPr="00CB298B">
        <w:rPr>
          <w:color w:val="auto"/>
        </w:rPr>
        <w:t>celów.</w:t>
      </w:r>
    </w:p>
    <w:p w14:paraId="57DDD54E" w14:textId="62F0A57A" w:rsidR="003D6AC5" w:rsidRPr="00CB298B" w:rsidRDefault="003D6AC5" w:rsidP="00AF146A">
      <w:pPr>
        <w:pStyle w:val="OREnormalny"/>
        <w:rPr>
          <w:color w:val="auto"/>
        </w:rPr>
      </w:pPr>
      <w:r w:rsidRPr="00CB298B">
        <w:rPr>
          <w:b/>
          <w:color w:val="auto"/>
        </w:rPr>
        <w:t>Efekty</w:t>
      </w:r>
    </w:p>
    <w:p w14:paraId="03E8B0FD" w14:textId="450924EB" w:rsidR="003D6AC5" w:rsidRPr="00CB298B" w:rsidRDefault="003D6AC5" w:rsidP="00AF146A">
      <w:pPr>
        <w:pStyle w:val="OREnormalny"/>
        <w:rPr>
          <w:color w:val="auto"/>
        </w:rPr>
      </w:pPr>
      <w:r w:rsidRPr="00CB298B">
        <w:rPr>
          <w:color w:val="auto"/>
        </w:rPr>
        <w:t xml:space="preserve">Uczestnicy </w:t>
      </w:r>
      <w:r w:rsidR="00AF146A" w:rsidRPr="00CB298B">
        <w:rPr>
          <w:color w:val="auto"/>
        </w:rPr>
        <w:t>warsztatów</w:t>
      </w:r>
      <w:r w:rsidRPr="00CB298B">
        <w:rPr>
          <w:color w:val="auto"/>
        </w:rPr>
        <w:t>:</w:t>
      </w:r>
    </w:p>
    <w:p w14:paraId="10DA890B" w14:textId="5FA01B7E" w:rsidR="003D6AC5" w:rsidRPr="00CB298B" w:rsidRDefault="003F78B5" w:rsidP="00AF146A">
      <w:pPr>
        <w:pStyle w:val="OREpunktor"/>
        <w:rPr>
          <w:color w:val="auto"/>
        </w:rPr>
      </w:pPr>
      <w:r w:rsidRPr="00CB298B">
        <w:rPr>
          <w:color w:val="auto"/>
        </w:rPr>
        <w:t xml:space="preserve">diagnozują </w:t>
      </w:r>
      <w:r w:rsidR="003D6AC5" w:rsidRPr="00CB298B">
        <w:rPr>
          <w:color w:val="auto"/>
        </w:rPr>
        <w:t xml:space="preserve">swoje mocne i słabe strony w zakresie rozwijania </w:t>
      </w:r>
      <w:r w:rsidRPr="00CB298B">
        <w:rPr>
          <w:color w:val="auto"/>
        </w:rPr>
        <w:t xml:space="preserve">u dzieci </w:t>
      </w:r>
      <w:r w:rsidR="003D6AC5" w:rsidRPr="00CB298B">
        <w:rPr>
          <w:color w:val="auto"/>
        </w:rPr>
        <w:t>każdej z</w:t>
      </w:r>
      <w:r w:rsidR="00D12FF7">
        <w:rPr>
          <w:color w:val="auto"/>
        </w:rPr>
        <w:t> </w:t>
      </w:r>
      <w:r w:rsidR="003D6AC5" w:rsidRPr="00CB298B">
        <w:rPr>
          <w:color w:val="auto"/>
        </w:rPr>
        <w:t>ośmiu kompetencji kluczowych</w:t>
      </w:r>
      <w:r w:rsidRPr="00CB298B">
        <w:rPr>
          <w:color w:val="auto"/>
        </w:rPr>
        <w:t>;</w:t>
      </w:r>
    </w:p>
    <w:p w14:paraId="4DA6EEB2" w14:textId="66619EA8" w:rsidR="003D6AC5" w:rsidRPr="00CB298B" w:rsidRDefault="003F78B5" w:rsidP="00AF146A">
      <w:pPr>
        <w:pStyle w:val="OREpunktor"/>
        <w:rPr>
          <w:color w:val="auto"/>
        </w:rPr>
      </w:pPr>
      <w:r w:rsidRPr="00CB298B">
        <w:rPr>
          <w:color w:val="auto"/>
        </w:rPr>
        <w:t xml:space="preserve">definiują </w:t>
      </w:r>
      <w:r w:rsidR="003D6AC5" w:rsidRPr="00CB298B">
        <w:rPr>
          <w:color w:val="auto"/>
        </w:rPr>
        <w:t xml:space="preserve">problemy, </w:t>
      </w:r>
      <w:r w:rsidRPr="00CB298B">
        <w:rPr>
          <w:color w:val="auto"/>
        </w:rPr>
        <w:t xml:space="preserve">którymi się </w:t>
      </w:r>
      <w:r w:rsidR="003D6AC5" w:rsidRPr="00CB298B">
        <w:rPr>
          <w:color w:val="auto"/>
        </w:rPr>
        <w:t>będą zajmować w procesie wspomagania w obsz</w:t>
      </w:r>
      <w:r w:rsidR="003D6AC5" w:rsidRPr="00CB298B">
        <w:rPr>
          <w:color w:val="auto"/>
        </w:rPr>
        <w:t>a</w:t>
      </w:r>
      <w:r w:rsidR="003D6AC5" w:rsidRPr="00CB298B">
        <w:rPr>
          <w:color w:val="auto"/>
        </w:rPr>
        <w:t>rze wybranej kompetencji kluczowej</w:t>
      </w:r>
      <w:r w:rsidRPr="00CB298B">
        <w:rPr>
          <w:color w:val="auto"/>
        </w:rPr>
        <w:t>;</w:t>
      </w:r>
    </w:p>
    <w:p w14:paraId="0E505072" w14:textId="4A1085BF" w:rsidR="003D6AC5" w:rsidRPr="00CB298B" w:rsidRDefault="003F78B5" w:rsidP="00AF146A">
      <w:pPr>
        <w:pStyle w:val="OREpunktor"/>
        <w:rPr>
          <w:color w:val="auto"/>
        </w:rPr>
      </w:pPr>
      <w:r w:rsidRPr="00CB298B">
        <w:rPr>
          <w:color w:val="auto"/>
        </w:rPr>
        <w:t xml:space="preserve">określają </w:t>
      </w:r>
      <w:r w:rsidR="003D6AC5" w:rsidRPr="00CB298B">
        <w:rPr>
          <w:color w:val="auto"/>
        </w:rPr>
        <w:t>cel(e) procesu rozwojowego przedszkola zgodnie z metodologią SMART</w:t>
      </w:r>
      <w:r w:rsidRPr="00CB298B">
        <w:rPr>
          <w:color w:val="auto"/>
        </w:rPr>
        <w:t>;</w:t>
      </w:r>
    </w:p>
    <w:p w14:paraId="5868188D" w14:textId="76E7CDBF" w:rsidR="003D6AC5" w:rsidRPr="00CB298B" w:rsidRDefault="003F78B5" w:rsidP="00AF146A">
      <w:pPr>
        <w:pStyle w:val="OREpunktor"/>
        <w:rPr>
          <w:color w:val="auto"/>
        </w:rPr>
      </w:pPr>
      <w:r w:rsidRPr="00CB298B">
        <w:rPr>
          <w:color w:val="auto"/>
        </w:rPr>
        <w:t xml:space="preserve">wskazują </w:t>
      </w:r>
      <w:r w:rsidR="003D6AC5" w:rsidRPr="00CB298B">
        <w:rPr>
          <w:color w:val="auto"/>
        </w:rPr>
        <w:t>działania służące realizacji określonego celu/określonych celów rozw</w:t>
      </w:r>
      <w:r w:rsidR="003D6AC5" w:rsidRPr="00CB298B">
        <w:rPr>
          <w:color w:val="auto"/>
        </w:rPr>
        <w:t>o</w:t>
      </w:r>
      <w:r w:rsidR="003D6AC5" w:rsidRPr="00CB298B">
        <w:rPr>
          <w:color w:val="auto"/>
        </w:rPr>
        <w:t>jowych przedszkola</w:t>
      </w:r>
      <w:r w:rsidRPr="00CB298B">
        <w:rPr>
          <w:color w:val="auto"/>
        </w:rPr>
        <w:t>.</w:t>
      </w:r>
    </w:p>
    <w:p w14:paraId="19330AD1" w14:textId="49F07AA0" w:rsidR="003D6AC5" w:rsidRPr="00CB298B" w:rsidRDefault="003D6AC5" w:rsidP="00AF146A">
      <w:pPr>
        <w:pStyle w:val="OREnormalny"/>
        <w:rPr>
          <w:color w:val="auto"/>
        </w:rPr>
      </w:pPr>
      <w:r w:rsidRPr="00CB298B">
        <w:rPr>
          <w:b/>
          <w:color w:val="auto"/>
        </w:rPr>
        <w:t xml:space="preserve">Czas zajęć: </w:t>
      </w:r>
      <w:r w:rsidRPr="00CB298B">
        <w:rPr>
          <w:color w:val="auto"/>
        </w:rPr>
        <w:t>3 godziny dydaktyczne</w:t>
      </w:r>
    </w:p>
    <w:p w14:paraId="5632A18E" w14:textId="05B2CA7A" w:rsidR="003D6AC5" w:rsidRPr="00CB298B" w:rsidRDefault="003D6AC5" w:rsidP="00AF146A">
      <w:pPr>
        <w:pStyle w:val="OREnormalny"/>
        <w:rPr>
          <w:b/>
          <w:color w:val="auto"/>
        </w:rPr>
      </w:pPr>
      <w:r w:rsidRPr="00CB298B">
        <w:rPr>
          <w:b/>
          <w:color w:val="auto"/>
        </w:rPr>
        <w:t>Wykaz materiałów pomocniczych</w:t>
      </w:r>
      <w:r w:rsidR="001F623F" w:rsidRPr="00CB298B">
        <w:rPr>
          <w:b/>
          <w:color w:val="auto"/>
        </w:rPr>
        <w:t>:</w:t>
      </w:r>
      <w:r w:rsidRPr="00CB298B">
        <w:rPr>
          <w:b/>
          <w:color w:val="auto"/>
        </w:rPr>
        <w:t xml:space="preserve"> </w:t>
      </w:r>
    </w:p>
    <w:p w14:paraId="6F6CB62D" w14:textId="77777777" w:rsidR="003D6AC5" w:rsidRPr="00CB298B" w:rsidRDefault="003D6AC5" w:rsidP="00AF146A">
      <w:pPr>
        <w:pStyle w:val="ORE123"/>
        <w:numPr>
          <w:ilvl w:val="0"/>
          <w:numId w:val="260"/>
        </w:numPr>
        <w:rPr>
          <w:color w:val="auto"/>
        </w:rPr>
      </w:pPr>
      <w:r w:rsidRPr="00CB298B">
        <w:rPr>
          <w:color w:val="auto"/>
        </w:rPr>
        <w:t>Materiały dla uczestników:</w:t>
      </w:r>
    </w:p>
    <w:p w14:paraId="476CC60F" w14:textId="35CCFEAA" w:rsidR="003D6AC5" w:rsidRPr="00CB298B" w:rsidRDefault="00E70E53" w:rsidP="00AF146A">
      <w:pPr>
        <w:pStyle w:val="OREpunktor"/>
        <w:rPr>
          <w:color w:val="auto"/>
        </w:rPr>
      </w:pPr>
      <w:r w:rsidRPr="00CB298B">
        <w:rPr>
          <w:color w:val="auto"/>
        </w:rPr>
        <w:t>z</w:t>
      </w:r>
      <w:r w:rsidR="001F623F" w:rsidRPr="00CB298B">
        <w:rPr>
          <w:color w:val="auto"/>
        </w:rPr>
        <w:t>ałącznik 1.</w:t>
      </w:r>
      <w:r w:rsidR="003D6AC5" w:rsidRPr="00CB298B">
        <w:rPr>
          <w:color w:val="auto"/>
        </w:rPr>
        <w:t xml:space="preserve"> Opis metody </w:t>
      </w:r>
      <w:r w:rsidR="0058191D" w:rsidRPr="00CB298B">
        <w:rPr>
          <w:color w:val="auto"/>
        </w:rPr>
        <w:t xml:space="preserve">RCA </w:t>
      </w:r>
      <w:r w:rsidR="003D6AC5" w:rsidRPr="00CB298B">
        <w:rPr>
          <w:color w:val="auto"/>
        </w:rPr>
        <w:t>z przykładem dotyczącym kompetencji kluczowych</w:t>
      </w:r>
      <w:r w:rsidR="001F623F" w:rsidRPr="00CB298B">
        <w:rPr>
          <w:color w:val="auto"/>
        </w:rPr>
        <w:t>;</w:t>
      </w:r>
    </w:p>
    <w:p w14:paraId="4ABCC999" w14:textId="1452975A" w:rsidR="003D6AC5" w:rsidRPr="00CB298B" w:rsidRDefault="00E70E53" w:rsidP="00AF146A">
      <w:pPr>
        <w:pStyle w:val="OREpunktor"/>
        <w:rPr>
          <w:color w:val="auto"/>
        </w:rPr>
      </w:pPr>
      <w:r w:rsidRPr="00CB298B">
        <w:rPr>
          <w:color w:val="auto"/>
        </w:rPr>
        <w:t xml:space="preserve">załącznik </w:t>
      </w:r>
      <w:r w:rsidR="003C45FD" w:rsidRPr="00CB298B">
        <w:rPr>
          <w:color w:val="auto"/>
        </w:rPr>
        <w:t xml:space="preserve">2. </w:t>
      </w:r>
      <w:r w:rsidR="003D6AC5" w:rsidRPr="00CB298B">
        <w:rPr>
          <w:color w:val="auto"/>
        </w:rPr>
        <w:t>Karta weryfikacji procedury SMART</w:t>
      </w:r>
      <w:r w:rsidR="001F623F" w:rsidRPr="00CB298B">
        <w:rPr>
          <w:color w:val="auto"/>
        </w:rPr>
        <w:t>.</w:t>
      </w:r>
    </w:p>
    <w:p w14:paraId="649788DE" w14:textId="77777777" w:rsidR="003D6AC5" w:rsidRPr="00CB298B" w:rsidRDefault="003D6AC5" w:rsidP="00AF146A">
      <w:pPr>
        <w:pStyle w:val="ORE123"/>
        <w:rPr>
          <w:color w:val="auto"/>
        </w:rPr>
      </w:pPr>
      <w:r w:rsidRPr="00CB298B">
        <w:rPr>
          <w:color w:val="auto"/>
        </w:rPr>
        <w:t>Materiały biurowe:</w:t>
      </w:r>
    </w:p>
    <w:p w14:paraId="246AABE1" w14:textId="0ABBAB3F" w:rsidR="003D6AC5" w:rsidRPr="00CB298B" w:rsidRDefault="003D6AC5" w:rsidP="00AF146A">
      <w:pPr>
        <w:pStyle w:val="OREpunktor"/>
        <w:rPr>
          <w:color w:val="auto"/>
        </w:rPr>
      </w:pPr>
      <w:r w:rsidRPr="00CB298B">
        <w:rPr>
          <w:color w:val="auto"/>
        </w:rPr>
        <w:t>papier plakatowy</w:t>
      </w:r>
      <w:r w:rsidR="001F623F" w:rsidRPr="00CB298B">
        <w:rPr>
          <w:color w:val="auto"/>
        </w:rPr>
        <w:t>;</w:t>
      </w:r>
    </w:p>
    <w:p w14:paraId="2B509A8D" w14:textId="5CA53B32" w:rsidR="003D6AC5" w:rsidRPr="00CB298B" w:rsidRDefault="003D6AC5" w:rsidP="00AF146A">
      <w:pPr>
        <w:pStyle w:val="OREpunktor"/>
        <w:rPr>
          <w:color w:val="auto"/>
        </w:rPr>
      </w:pPr>
      <w:r w:rsidRPr="00CB298B">
        <w:rPr>
          <w:color w:val="auto"/>
        </w:rPr>
        <w:lastRenderedPageBreak/>
        <w:t>markery</w:t>
      </w:r>
      <w:r w:rsidR="001F623F" w:rsidRPr="00CB298B">
        <w:rPr>
          <w:color w:val="auto"/>
        </w:rPr>
        <w:t>;</w:t>
      </w:r>
    </w:p>
    <w:p w14:paraId="4E45D575" w14:textId="49DCC68E" w:rsidR="003D6AC5" w:rsidRPr="00CB298B" w:rsidRDefault="003D6AC5" w:rsidP="00AF146A">
      <w:pPr>
        <w:pStyle w:val="OREpunktor"/>
        <w:rPr>
          <w:color w:val="auto"/>
        </w:rPr>
      </w:pPr>
      <w:r w:rsidRPr="00CB298B">
        <w:rPr>
          <w:color w:val="auto"/>
        </w:rPr>
        <w:t>kartki samoprzylepne (</w:t>
      </w:r>
      <w:r w:rsidRPr="00CB298B">
        <w:rPr>
          <w:i/>
          <w:color w:val="auto"/>
        </w:rPr>
        <w:t>post-</w:t>
      </w:r>
      <w:proofErr w:type="spellStart"/>
      <w:r w:rsidRPr="00CB298B">
        <w:rPr>
          <w:i/>
          <w:color w:val="auto"/>
        </w:rPr>
        <w:t>it</w:t>
      </w:r>
      <w:proofErr w:type="spellEnd"/>
      <w:r w:rsidRPr="00CB298B">
        <w:rPr>
          <w:color w:val="auto"/>
        </w:rPr>
        <w:t>)</w:t>
      </w:r>
      <w:r w:rsidR="001F623F" w:rsidRPr="00CB298B">
        <w:rPr>
          <w:color w:val="auto"/>
        </w:rPr>
        <w:t>.</w:t>
      </w:r>
    </w:p>
    <w:p w14:paraId="681AD938" w14:textId="6FFBB248" w:rsidR="003D6AC5" w:rsidRPr="00CB298B" w:rsidRDefault="00AF146A" w:rsidP="00AF146A">
      <w:pPr>
        <w:pStyle w:val="OREnormalny"/>
        <w:rPr>
          <w:b/>
          <w:color w:val="auto"/>
        </w:rPr>
      </w:pPr>
      <w:r w:rsidRPr="00CB298B">
        <w:rPr>
          <w:b/>
          <w:color w:val="auto"/>
        </w:rPr>
        <w:t>Zasoby edukacyjne:</w:t>
      </w:r>
    </w:p>
    <w:p w14:paraId="45CF3D01" w14:textId="03C6BA44" w:rsidR="001F623F" w:rsidRPr="00CB298B" w:rsidRDefault="00D90492" w:rsidP="001F623F">
      <w:pPr>
        <w:pStyle w:val="OREpunktor"/>
        <w:rPr>
          <w:b/>
          <w:color w:val="auto"/>
        </w:rPr>
      </w:pPr>
      <w:hyperlink r:id="rId77" w:history="1">
        <w:r w:rsidR="001F623F" w:rsidRPr="00CB298B">
          <w:rPr>
            <w:rStyle w:val="Hipercze"/>
            <w:i/>
            <w:color w:val="auto"/>
          </w:rPr>
          <w:t>Rozwiązywanie problemów przez analizę pierwotnej przyczyny</w:t>
        </w:r>
      </w:hyperlink>
      <w:r w:rsidR="001F623F" w:rsidRPr="00CB298B">
        <w:rPr>
          <w:color w:val="auto"/>
        </w:rPr>
        <w:t xml:space="preserve">, </w:t>
      </w:r>
      <w:proofErr w:type="spellStart"/>
      <w:r w:rsidR="001F623F" w:rsidRPr="00CB298B">
        <w:rPr>
          <w:color w:val="auto"/>
        </w:rPr>
        <w:t>Videojet</w:t>
      </w:r>
      <w:proofErr w:type="spellEnd"/>
      <w:r w:rsidR="001F623F" w:rsidRPr="00CB298B">
        <w:rPr>
          <w:color w:val="auto"/>
        </w:rPr>
        <w:t xml:space="preserve"> Techn</w:t>
      </w:r>
      <w:r w:rsidR="001F623F" w:rsidRPr="00CB298B">
        <w:rPr>
          <w:color w:val="auto"/>
        </w:rPr>
        <w:t>o</w:t>
      </w:r>
      <w:r w:rsidR="001F623F" w:rsidRPr="00CB298B">
        <w:rPr>
          <w:color w:val="auto"/>
        </w:rPr>
        <w:t>logies Sp. z o.o. [online, dostęp 01.05.2017].</w:t>
      </w:r>
    </w:p>
    <w:p w14:paraId="2BE34787" w14:textId="4FE1F8CA" w:rsidR="003D6AC5" w:rsidRPr="00CB298B" w:rsidRDefault="003D6AC5" w:rsidP="00AF146A">
      <w:pPr>
        <w:pStyle w:val="OREnormalny"/>
        <w:rPr>
          <w:b/>
          <w:color w:val="auto"/>
        </w:rPr>
      </w:pPr>
      <w:r w:rsidRPr="00CB298B">
        <w:rPr>
          <w:b/>
          <w:color w:val="auto"/>
        </w:rPr>
        <w:t>Pomoce i środki dydaktyczne:</w:t>
      </w:r>
    </w:p>
    <w:p w14:paraId="493BD94A" w14:textId="370E5ABA" w:rsidR="003D6AC5" w:rsidRPr="00CB298B" w:rsidRDefault="003D6AC5" w:rsidP="00AF146A">
      <w:pPr>
        <w:pStyle w:val="OREpunktor"/>
        <w:rPr>
          <w:color w:val="auto"/>
        </w:rPr>
      </w:pPr>
      <w:r w:rsidRPr="00CB298B">
        <w:rPr>
          <w:color w:val="auto"/>
        </w:rPr>
        <w:t>plakat lub slajd z zapisanymi celami spotkania</w:t>
      </w:r>
      <w:r w:rsidR="001F623F" w:rsidRPr="00CB298B">
        <w:rPr>
          <w:color w:val="auto"/>
        </w:rPr>
        <w:t>;</w:t>
      </w:r>
    </w:p>
    <w:p w14:paraId="180BBE28" w14:textId="3CBB5216" w:rsidR="003D6AC5" w:rsidRPr="00CB298B" w:rsidRDefault="003D6AC5" w:rsidP="00AF146A">
      <w:pPr>
        <w:pStyle w:val="OREpunktor"/>
        <w:rPr>
          <w:color w:val="auto"/>
        </w:rPr>
      </w:pPr>
      <w:r w:rsidRPr="00CB298B">
        <w:rPr>
          <w:color w:val="auto"/>
        </w:rPr>
        <w:t>rzutnik, komputer/laptop</w:t>
      </w:r>
      <w:r w:rsidR="001F623F" w:rsidRPr="00CB298B">
        <w:rPr>
          <w:color w:val="auto"/>
        </w:rPr>
        <w:t>;</w:t>
      </w:r>
    </w:p>
    <w:p w14:paraId="15D84308" w14:textId="7AA79845" w:rsidR="003D6AC5" w:rsidRPr="00CB298B" w:rsidRDefault="003D6AC5" w:rsidP="00AF146A">
      <w:pPr>
        <w:pStyle w:val="OREpunktor"/>
        <w:rPr>
          <w:color w:val="auto"/>
        </w:rPr>
      </w:pPr>
      <w:r w:rsidRPr="00CB298B">
        <w:rPr>
          <w:color w:val="auto"/>
        </w:rPr>
        <w:t xml:space="preserve">schemat do </w:t>
      </w:r>
      <w:r w:rsidR="0058191D" w:rsidRPr="00CB298B">
        <w:rPr>
          <w:color w:val="auto"/>
        </w:rPr>
        <w:t xml:space="preserve">rozwiązywania problemów przez </w:t>
      </w:r>
      <w:r w:rsidRPr="00CB298B">
        <w:rPr>
          <w:color w:val="auto"/>
        </w:rPr>
        <w:t>analiz</w:t>
      </w:r>
      <w:r w:rsidR="0058191D" w:rsidRPr="00CB298B">
        <w:rPr>
          <w:color w:val="auto"/>
        </w:rPr>
        <w:t>ę</w:t>
      </w:r>
      <w:r w:rsidRPr="00CB298B">
        <w:rPr>
          <w:color w:val="auto"/>
        </w:rPr>
        <w:t xml:space="preserve"> pierwotnej przyczyny </w:t>
      </w:r>
      <w:r w:rsidR="0058191D" w:rsidRPr="00CB298B">
        <w:rPr>
          <w:color w:val="auto"/>
        </w:rPr>
        <w:t>(RCA)</w:t>
      </w:r>
      <w:r w:rsidR="001F623F" w:rsidRPr="00CB298B">
        <w:rPr>
          <w:color w:val="auto"/>
        </w:rPr>
        <w:t xml:space="preserve"> </w:t>
      </w:r>
      <w:r w:rsidRPr="00CB298B">
        <w:rPr>
          <w:color w:val="auto"/>
        </w:rPr>
        <w:t>narysowany na plakacie</w:t>
      </w:r>
      <w:r w:rsidR="001F623F" w:rsidRPr="00CB298B">
        <w:rPr>
          <w:color w:val="auto"/>
        </w:rPr>
        <w:t>;</w:t>
      </w:r>
    </w:p>
    <w:p w14:paraId="14E4F3D5" w14:textId="79E487B5" w:rsidR="003D6AC5" w:rsidRPr="00CB298B" w:rsidRDefault="001F623F" w:rsidP="00AF146A">
      <w:pPr>
        <w:pStyle w:val="OREpunktor"/>
        <w:rPr>
          <w:color w:val="auto"/>
        </w:rPr>
      </w:pPr>
      <w:r w:rsidRPr="00CB298B">
        <w:rPr>
          <w:color w:val="auto"/>
        </w:rPr>
        <w:t xml:space="preserve">załącznik </w:t>
      </w:r>
      <w:r w:rsidR="003D6AC5" w:rsidRPr="00CB298B">
        <w:rPr>
          <w:color w:val="auto"/>
        </w:rPr>
        <w:t>1. Opis metody z przykładem dotyczącym kompetencji kluczowych</w:t>
      </w:r>
      <w:r w:rsidRPr="00CB298B">
        <w:rPr>
          <w:color w:val="auto"/>
        </w:rPr>
        <w:t>;</w:t>
      </w:r>
    </w:p>
    <w:p w14:paraId="4E7BCFA4" w14:textId="4F37361F" w:rsidR="004C7BB1" w:rsidRPr="00CB298B" w:rsidRDefault="001F623F" w:rsidP="00AF146A">
      <w:pPr>
        <w:pStyle w:val="OREpunktor"/>
        <w:rPr>
          <w:color w:val="auto"/>
        </w:rPr>
      </w:pPr>
      <w:r w:rsidRPr="00CB298B">
        <w:rPr>
          <w:color w:val="auto"/>
        </w:rPr>
        <w:t xml:space="preserve">załącznik </w:t>
      </w:r>
      <w:r w:rsidR="004C7BB1" w:rsidRPr="00CB298B">
        <w:rPr>
          <w:color w:val="auto"/>
        </w:rPr>
        <w:t xml:space="preserve">2. </w:t>
      </w:r>
      <w:r w:rsidR="00B207D0" w:rsidRPr="00CB298B">
        <w:rPr>
          <w:color w:val="auto"/>
        </w:rPr>
        <w:t>Karta weryfikacji celu SMART</w:t>
      </w:r>
      <w:r w:rsidRPr="00CB298B">
        <w:rPr>
          <w:color w:val="auto"/>
        </w:rPr>
        <w:t>;</w:t>
      </w:r>
    </w:p>
    <w:p w14:paraId="1FF371B3" w14:textId="14241769" w:rsidR="003C45FD" w:rsidRPr="00CB298B" w:rsidRDefault="001F623F" w:rsidP="00AF146A">
      <w:pPr>
        <w:pStyle w:val="OREpunktor"/>
        <w:rPr>
          <w:color w:val="auto"/>
        </w:rPr>
      </w:pPr>
      <w:r w:rsidRPr="00CB298B">
        <w:rPr>
          <w:color w:val="auto"/>
        </w:rPr>
        <w:t xml:space="preserve">załącznik </w:t>
      </w:r>
      <w:r w:rsidR="003C45FD" w:rsidRPr="00CB298B">
        <w:rPr>
          <w:color w:val="auto"/>
        </w:rPr>
        <w:t>3. Przykład uzupełnionej karty weryfikacji celu SMART</w:t>
      </w:r>
      <w:r w:rsidRPr="00CB298B">
        <w:rPr>
          <w:color w:val="auto"/>
        </w:rPr>
        <w:t>;</w:t>
      </w:r>
    </w:p>
    <w:p w14:paraId="2859BDEF" w14:textId="4B2A2899" w:rsidR="003D6AC5" w:rsidRPr="00CB298B" w:rsidRDefault="001F623F" w:rsidP="00AF146A">
      <w:pPr>
        <w:pStyle w:val="OREpunktor"/>
        <w:rPr>
          <w:color w:val="auto"/>
        </w:rPr>
      </w:pPr>
      <w:r w:rsidRPr="00CB298B">
        <w:rPr>
          <w:color w:val="auto"/>
        </w:rPr>
        <w:t xml:space="preserve">załącznik </w:t>
      </w:r>
      <w:r w:rsidR="003C45FD" w:rsidRPr="00CB298B">
        <w:rPr>
          <w:color w:val="auto"/>
        </w:rPr>
        <w:t>4. Drzewko ambitnego celu</w:t>
      </w:r>
      <w:r w:rsidRPr="00CB298B">
        <w:rPr>
          <w:color w:val="auto"/>
        </w:rPr>
        <w:t>;</w:t>
      </w:r>
    </w:p>
    <w:p w14:paraId="61461256" w14:textId="2B644DB3" w:rsidR="003C45FD" w:rsidRPr="00CB298B" w:rsidRDefault="001F623F" w:rsidP="00AF146A">
      <w:pPr>
        <w:pStyle w:val="OREpunktor"/>
        <w:rPr>
          <w:color w:val="auto"/>
        </w:rPr>
      </w:pPr>
      <w:r w:rsidRPr="00CB298B">
        <w:rPr>
          <w:color w:val="auto"/>
        </w:rPr>
        <w:t xml:space="preserve">załącznik </w:t>
      </w:r>
      <w:r w:rsidR="003C45FD" w:rsidRPr="00CB298B">
        <w:rPr>
          <w:color w:val="auto"/>
        </w:rPr>
        <w:t>5. Przykład uzupełnionego drzewka ambitnego celu</w:t>
      </w:r>
      <w:r w:rsidRPr="00CB298B">
        <w:rPr>
          <w:color w:val="auto"/>
        </w:rPr>
        <w:t>;</w:t>
      </w:r>
    </w:p>
    <w:p w14:paraId="73F34E40" w14:textId="18FA7BBF" w:rsidR="003D6AC5" w:rsidRPr="00CB298B" w:rsidRDefault="003D6AC5" w:rsidP="00AF146A">
      <w:pPr>
        <w:pStyle w:val="OREpunktor"/>
        <w:rPr>
          <w:b/>
          <w:color w:val="auto"/>
        </w:rPr>
      </w:pPr>
      <w:r w:rsidRPr="00CB298B">
        <w:rPr>
          <w:color w:val="auto"/>
        </w:rPr>
        <w:t>prezentacja multimedialna– kompetencje kluczowe UE (wskazówki do prezentacji na temat kompetencji kluczowej zawarte w</w:t>
      </w:r>
      <w:r w:rsidR="0096411C">
        <w:rPr>
          <w:color w:val="auto"/>
        </w:rPr>
        <w:t xml:space="preserve"> </w:t>
      </w:r>
      <w:r w:rsidR="001F623F" w:rsidRPr="00CB298B">
        <w:rPr>
          <w:color w:val="auto"/>
        </w:rPr>
        <w:t xml:space="preserve">pierwszej </w:t>
      </w:r>
      <w:r w:rsidRPr="00CB298B">
        <w:rPr>
          <w:color w:val="auto"/>
        </w:rPr>
        <w:t>wersji scenariusza)</w:t>
      </w:r>
      <w:r w:rsidR="001F623F" w:rsidRPr="00CB298B">
        <w:rPr>
          <w:color w:val="auto"/>
        </w:rPr>
        <w:t>.</w:t>
      </w:r>
    </w:p>
    <w:p w14:paraId="23CDED8E" w14:textId="03999715" w:rsidR="0019394D" w:rsidRPr="00CB298B" w:rsidRDefault="0019394D" w:rsidP="00693BAF">
      <w:pPr>
        <w:spacing w:line="360" w:lineRule="auto"/>
        <w:rPr>
          <w:rFonts w:ascii="Arial" w:hAnsi="Arial" w:cs="Arial"/>
          <w:b/>
          <w:sz w:val="24"/>
          <w:szCs w:val="24"/>
        </w:rPr>
      </w:pPr>
      <w:r w:rsidRPr="00CB298B">
        <w:rPr>
          <w:rFonts w:ascii="Arial" w:hAnsi="Arial" w:cs="Arial"/>
          <w:b/>
          <w:sz w:val="24"/>
          <w:szCs w:val="24"/>
        </w:rPr>
        <w:t>Przebieg</w:t>
      </w:r>
      <w:r w:rsidR="001F623F" w:rsidRPr="00CB298B">
        <w:rPr>
          <w:rFonts w:ascii="Arial" w:hAnsi="Arial" w:cs="Arial"/>
          <w:b/>
          <w:sz w:val="24"/>
          <w:szCs w:val="24"/>
        </w:rPr>
        <w:t xml:space="preserve"> spotkania</w:t>
      </w:r>
    </w:p>
    <w:p w14:paraId="65FE0064" w14:textId="4757F40C" w:rsidR="001D046E" w:rsidRPr="00CB298B" w:rsidRDefault="001D046E" w:rsidP="00AF146A">
      <w:pPr>
        <w:pStyle w:val="ORE123"/>
        <w:numPr>
          <w:ilvl w:val="0"/>
          <w:numId w:val="261"/>
        </w:numPr>
        <w:rPr>
          <w:color w:val="auto"/>
        </w:rPr>
      </w:pPr>
      <w:r w:rsidRPr="00CB298B">
        <w:rPr>
          <w:b/>
          <w:color w:val="auto"/>
        </w:rPr>
        <w:t>Szukanie przyczyn zdefiniowanych problemów</w:t>
      </w:r>
      <w:r w:rsidRPr="00CB298B">
        <w:rPr>
          <w:color w:val="auto"/>
        </w:rPr>
        <w:t xml:space="preserve"> </w:t>
      </w:r>
      <w:r w:rsidR="001F623F" w:rsidRPr="00CB298B">
        <w:rPr>
          <w:color w:val="auto"/>
        </w:rPr>
        <w:t>– 30 minut</w:t>
      </w:r>
    </w:p>
    <w:p w14:paraId="167DCAF5" w14:textId="5917B522" w:rsidR="0019394D" w:rsidRPr="00CB298B" w:rsidRDefault="0058191D" w:rsidP="00AF146A">
      <w:pPr>
        <w:pStyle w:val="ORE123"/>
        <w:numPr>
          <w:ilvl w:val="0"/>
          <w:numId w:val="0"/>
        </w:numPr>
        <w:ind w:left="714"/>
        <w:rPr>
          <w:color w:val="auto"/>
        </w:rPr>
      </w:pPr>
      <w:r w:rsidRPr="00CB298B">
        <w:rPr>
          <w:color w:val="auto"/>
        </w:rPr>
        <w:t>Osoba wspomagająca (prowadząca warsztat</w:t>
      </w:r>
      <w:r w:rsidR="00FB1732" w:rsidRPr="00CB298B">
        <w:rPr>
          <w:color w:val="auto"/>
        </w:rPr>
        <w:t>y</w:t>
      </w:r>
      <w:r w:rsidRPr="00CB298B">
        <w:rPr>
          <w:color w:val="auto"/>
        </w:rPr>
        <w:t xml:space="preserve">) </w:t>
      </w:r>
      <w:r w:rsidR="0019394D" w:rsidRPr="00CB298B">
        <w:rPr>
          <w:color w:val="auto"/>
        </w:rPr>
        <w:t>przypomina wyniki diagnozy</w:t>
      </w:r>
      <w:r w:rsidR="00FB1732" w:rsidRPr="00CB298B">
        <w:rPr>
          <w:color w:val="auto"/>
        </w:rPr>
        <w:t xml:space="preserve"> </w:t>
      </w:r>
      <w:r w:rsidR="0019394D" w:rsidRPr="00CB298B">
        <w:rPr>
          <w:color w:val="auto"/>
        </w:rPr>
        <w:t>wstępnej i ustalone problemy do pogłębionej diagnozy.</w:t>
      </w:r>
      <w:r w:rsidR="001D046E" w:rsidRPr="00CB298B">
        <w:rPr>
          <w:color w:val="auto"/>
        </w:rPr>
        <w:t xml:space="preserve"> </w:t>
      </w:r>
      <w:r w:rsidR="00FB1732" w:rsidRPr="00CB298B">
        <w:rPr>
          <w:color w:val="auto"/>
        </w:rPr>
        <w:t>Proponuje uczestnikom</w:t>
      </w:r>
      <w:r w:rsidR="0019394D" w:rsidRPr="00CB298B">
        <w:rPr>
          <w:color w:val="auto"/>
        </w:rPr>
        <w:t xml:space="preserve"> zastosowanie metody RCA</w:t>
      </w:r>
      <w:r w:rsidRPr="00CB298B">
        <w:rPr>
          <w:color w:val="auto"/>
        </w:rPr>
        <w:t xml:space="preserve"> </w:t>
      </w:r>
      <w:r w:rsidR="00E70E53" w:rsidRPr="00CB298B">
        <w:rPr>
          <w:color w:val="auto"/>
        </w:rPr>
        <w:t>–</w:t>
      </w:r>
      <w:r w:rsidRPr="00CB298B">
        <w:rPr>
          <w:color w:val="auto"/>
        </w:rPr>
        <w:t xml:space="preserve"> rozwiązywanie problemów przez analizę pierwotnej przyczyny</w:t>
      </w:r>
      <w:r w:rsidR="004C7BB1" w:rsidRPr="00CB298B">
        <w:rPr>
          <w:color w:val="auto"/>
        </w:rPr>
        <w:t xml:space="preserve">. </w:t>
      </w:r>
      <w:r w:rsidRPr="00CB298B">
        <w:rPr>
          <w:color w:val="auto"/>
        </w:rPr>
        <w:t>Odsłania narysowany na plakacie schemat drzewa (</w:t>
      </w:r>
      <w:r w:rsidR="00E70E53" w:rsidRPr="00CB298B">
        <w:rPr>
          <w:color w:val="auto"/>
        </w:rPr>
        <w:t>zob.</w:t>
      </w:r>
      <w:r w:rsidRPr="00CB298B">
        <w:rPr>
          <w:color w:val="auto"/>
        </w:rPr>
        <w:t xml:space="preserve"> </w:t>
      </w:r>
      <w:r w:rsidR="00E70E53" w:rsidRPr="00CB298B">
        <w:rPr>
          <w:color w:val="auto"/>
        </w:rPr>
        <w:t xml:space="preserve">załącznik </w:t>
      </w:r>
      <w:r w:rsidRPr="00CB298B">
        <w:rPr>
          <w:color w:val="auto"/>
        </w:rPr>
        <w:t>1) i</w:t>
      </w:r>
      <w:r w:rsidR="00E70E53" w:rsidRPr="00CB298B">
        <w:rPr>
          <w:color w:val="auto"/>
        </w:rPr>
        <w:t> </w:t>
      </w:r>
      <w:r w:rsidRPr="00CB298B">
        <w:rPr>
          <w:color w:val="auto"/>
        </w:rPr>
        <w:t xml:space="preserve">na tej podstawie objaśnia </w:t>
      </w:r>
      <w:r w:rsidR="0019394D" w:rsidRPr="00CB298B">
        <w:rPr>
          <w:color w:val="auto"/>
        </w:rPr>
        <w:t>metodę</w:t>
      </w:r>
      <w:r w:rsidRPr="00CB298B">
        <w:rPr>
          <w:color w:val="auto"/>
        </w:rPr>
        <w:t>. N</w:t>
      </w:r>
      <w:r w:rsidR="0019394D" w:rsidRPr="00CB298B">
        <w:rPr>
          <w:color w:val="auto"/>
        </w:rPr>
        <w:t xml:space="preserve">astępnie prosi zespół o wypełnienie </w:t>
      </w:r>
      <w:r w:rsidR="001D046E" w:rsidRPr="00CB298B">
        <w:rPr>
          <w:color w:val="auto"/>
        </w:rPr>
        <w:t>narys</w:t>
      </w:r>
      <w:r w:rsidR="001D046E" w:rsidRPr="00CB298B">
        <w:rPr>
          <w:color w:val="auto"/>
        </w:rPr>
        <w:t>o</w:t>
      </w:r>
      <w:r w:rsidR="001D046E" w:rsidRPr="00CB298B">
        <w:rPr>
          <w:color w:val="auto"/>
        </w:rPr>
        <w:t xml:space="preserve">wanego na plakacie </w:t>
      </w:r>
      <w:r w:rsidR="0019394D" w:rsidRPr="00CB298B">
        <w:rPr>
          <w:color w:val="auto"/>
        </w:rPr>
        <w:t>schematu</w:t>
      </w:r>
      <w:r w:rsidR="001D046E" w:rsidRPr="00CB298B">
        <w:rPr>
          <w:color w:val="auto"/>
        </w:rPr>
        <w:t xml:space="preserve"> drzewa</w:t>
      </w:r>
      <w:r w:rsidR="009B1445" w:rsidRPr="00CB298B">
        <w:rPr>
          <w:color w:val="auto"/>
        </w:rPr>
        <w:t xml:space="preserve"> </w:t>
      </w:r>
      <w:r w:rsidR="001D046E" w:rsidRPr="00CB298B">
        <w:rPr>
          <w:color w:val="auto"/>
        </w:rPr>
        <w:t>notatkami</w:t>
      </w:r>
      <w:r w:rsidR="00E70E53" w:rsidRPr="00CB298B">
        <w:rPr>
          <w:color w:val="auto"/>
        </w:rPr>
        <w:t>. N</w:t>
      </w:r>
      <w:r w:rsidRPr="00CB298B">
        <w:rPr>
          <w:color w:val="auto"/>
        </w:rPr>
        <w:t xml:space="preserve">auczyciele </w:t>
      </w:r>
      <w:r w:rsidR="001D046E" w:rsidRPr="00CB298B">
        <w:rPr>
          <w:color w:val="auto"/>
        </w:rPr>
        <w:t>zapisują kolejno:</w:t>
      </w:r>
    </w:p>
    <w:p w14:paraId="4DD47538" w14:textId="0B4458AC" w:rsidR="001D046E" w:rsidRPr="00CB298B" w:rsidRDefault="001D046E" w:rsidP="00AF146A">
      <w:pPr>
        <w:pStyle w:val="OREpunktor"/>
        <w:rPr>
          <w:color w:val="auto"/>
        </w:rPr>
      </w:pPr>
      <w:r w:rsidRPr="00CB298B">
        <w:rPr>
          <w:color w:val="auto"/>
        </w:rPr>
        <w:t xml:space="preserve">problem (jeśli na </w:t>
      </w:r>
      <w:r w:rsidR="00E70E53" w:rsidRPr="00CB298B">
        <w:rPr>
          <w:color w:val="auto"/>
        </w:rPr>
        <w:t xml:space="preserve">poprzednich warsztatach </w:t>
      </w:r>
      <w:r w:rsidRPr="00CB298B">
        <w:rPr>
          <w:color w:val="auto"/>
        </w:rPr>
        <w:t>zdefiniowano kilka problemów, każdym z nich może zająć się inna mała grupa uczestników</w:t>
      </w:r>
      <w:r w:rsidR="00E70E53" w:rsidRPr="00CB298B">
        <w:rPr>
          <w:color w:val="auto"/>
        </w:rPr>
        <w:t>);</w:t>
      </w:r>
    </w:p>
    <w:p w14:paraId="3CF8E880" w14:textId="243896BD" w:rsidR="001D046E" w:rsidRPr="00CB298B" w:rsidRDefault="00E70E53" w:rsidP="00AF146A">
      <w:pPr>
        <w:pStyle w:val="OREpunktor"/>
        <w:rPr>
          <w:color w:val="auto"/>
        </w:rPr>
      </w:pPr>
      <w:r w:rsidRPr="00CB298B">
        <w:rPr>
          <w:color w:val="auto"/>
        </w:rPr>
        <w:t>objawy</w:t>
      </w:r>
      <w:r w:rsidR="001D046E" w:rsidRPr="00CB298B">
        <w:rPr>
          <w:color w:val="auto"/>
        </w:rPr>
        <w:t xml:space="preserve"> problemu</w:t>
      </w:r>
      <w:r w:rsidRPr="00CB298B">
        <w:rPr>
          <w:color w:val="auto"/>
        </w:rPr>
        <w:t>;</w:t>
      </w:r>
    </w:p>
    <w:p w14:paraId="76A1EE84" w14:textId="09206F4A" w:rsidR="001D046E" w:rsidRPr="00CB298B" w:rsidRDefault="001D046E" w:rsidP="00AF146A">
      <w:pPr>
        <w:pStyle w:val="OREpunktor"/>
        <w:rPr>
          <w:color w:val="auto"/>
        </w:rPr>
      </w:pPr>
      <w:r w:rsidRPr="00CB298B">
        <w:rPr>
          <w:color w:val="auto"/>
        </w:rPr>
        <w:t xml:space="preserve">przyczyny problemu. </w:t>
      </w:r>
    </w:p>
    <w:p w14:paraId="478B9471" w14:textId="3490CF9A" w:rsidR="001D046E" w:rsidRPr="00CB298B" w:rsidRDefault="001D046E" w:rsidP="00AF146A">
      <w:pPr>
        <w:pStyle w:val="ORE123"/>
        <w:numPr>
          <w:ilvl w:val="0"/>
          <w:numId w:val="0"/>
        </w:numPr>
        <w:ind w:left="714"/>
        <w:rPr>
          <w:color w:val="auto"/>
        </w:rPr>
      </w:pPr>
      <w:r w:rsidRPr="00CB298B">
        <w:rPr>
          <w:color w:val="auto"/>
        </w:rPr>
        <w:lastRenderedPageBreak/>
        <w:t xml:space="preserve">Po </w:t>
      </w:r>
      <w:r w:rsidR="00A31856" w:rsidRPr="00CB298B">
        <w:rPr>
          <w:color w:val="auto"/>
        </w:rPr>
        <w:t xml:space="preserve">każdym etapie </w:t>
      </w:r>
      <w:r w:rsidRPr="00CB298B">
        <w:rPr>
          <w:color w:val="auto"/>
        </w:rPr>
        <w:t>zadania uczestnicy prezentują jego efekty</w:t>
      </w:r>
      <w:r w:rsidR="00A31856" w:rsidRPr="00CB298B">
        <w:rPr>
          <w:color w:val="auto"/>
        </w:rPr>
        <w:t xml:space="preserve"> i</w:t>
      </w:r>
      <w:r w:rsidR="00E70E53" w:rsidRPr="00CB298B">
        <w:rPr>
          <w:color w:val="auto"/>
        </w:rPr>
        <w:t xml:space="preserve"> –</w:t>
      </w:r>
      <w:r w:rsidR="00A31856" w:rsidRPr="00CB298B">
        <w:rPr>
          <w:color w:val="auto"/>
        </w:rPr>
        <w:t xml:space="preserve"> z pomocą osoby wspomagającej</w:t>
      </w:r>
      <w:r w:rsidR="00E70E53" w:rsidRPr="00CB298B">
        <w:rPr>
          <w:color w:val="auto"/>
        </w:rPr>
        <w:t xml:space="preserve"> –</w:t>
      </w:r>
      <w:r w:rsidR="00A31856" w:rsidRPr="00CB298B">
        <w:rPr>
          <w:color w:val="auto"/>
        </w:rPr>
        <w:t xml:space="preserve"> dokonują ewentualnych modyfikacji (doprecyzowanie, uzupe</w:t>
      </w:r>
      <w:r w:rsidR="00A31856" w:rsidRPr="00CB298B">
        <w:rPr>
          <w:color w:val="auto"/>
        </w:rPr>
        <w:t>ł</w:t>
      </w:r>
      <w:r w:rsidR="00A31856" w:rsidRPr="00CB298B">
        <w:rPr>
          <w:color w:val="auto"/>
        </w:rPr>
        <w:t>nienie itp</w:t>
      </w:r>
      <w:r w:rsidRPr="00CB298B">
        <w:rPr>
          <w:color w:val="auto"/>
        </w:rPr>
        <w:t>.</w:t>
      </w:r>
      <w:r w:rsidR="00A31856" w:rsidRPr="00CB298B">
        <w:rPr>
          <w:color w:val="auto"/>
        </w:rPr>
        <w:t>)</w:t>
      </w:r>
      <w:r w:rsidR="00E70E53" w:rsidRPr="00CB298B">
        <w:rPr>
          <w:color w:val="auto"/>
        </w:rPr>
        <w:t>.</w:t>
      </w:r>
    </w:p>
    <w:p w14:paraId="72DFDC70" w14:textId="6C2ACDD8" w:rsidR="0019394D" w:rsidRPr="00CB298B" w:rsidRDefault="001D046E" w:rsidP="009357E1">
      <w:pPr>
        <w:pStyle w:val="ORE123"/>
        <w:rPr>
          <w:color w:val="auto"/>
        </w:rPr>
      </w:pPr>
      <w:r w:rsidRPr="00CB298B">
        <w:rPr>
          <w:b/>
          <w:color w:val="auto"/>
        </w:rPr>
        <w:t>Formułowanie celu</w:t>
      </w:r>
      <w:r w:rsidR="00E70E53" w:rsidRPr="00CB298B">
        <w:rPr>
          <w:b/>
          <w:color w:val="auto"/>
        </w:rPr>
        <w:t xml:space="preserve"> rozwojowego/</w:t>
      </w:r>
      <w:r w:rsidRPr="00CB298B">
        <w:rPr>
          <w:b/>
          <w:color w:val="auto"/>
        </w:rPr>
        <w:t>celów rozwojowych przedszkola</w:t>
      </w:r>
      <w:r w:rsidRPr="00CB298B">
        <w:rPr>
          <w:color w:val="auto"/>
        </w:rPr>
        <w:t xml:space="preserve"> </w:t>
      </w:r>
      <w:r w:rsidR="001F623F" w:rsidRPr="00CB298B">
        <w:rPr>
          <w:color w:val="auto"/>
        </w:rPr>
        <w:t>– 60 minut</w:t>
      </w:r>
    </w:p>
    <w:p w14:paraId="78DE033B" w14:textId="6E7A7871" w:rsidR="0019394D" w:rsidRPr="00CB298B" w:rsidRDefault="001D046E" w:rsidP="009357E1">
      <w:pPr>
        <w:pStyle w:val="ORE123"/>
        <w:numPr>
          <w:ilvl w:val="0"/>
          <w:numId w:val="0"/>
        </w:numPr>
        <w:ind w:left="714"/>
        <w:rPr>
          <w:color w:val="auto"/>
        </w:rPr>
      </w:pPr>
      <w:r w:rsidRPr="00CB298B">
        <w:rPr>
          <w:color w:val="auto"/>
        </w:rPr>
        <w:t>Uczestnicy a</w:t>
      </w:r>
      <w:r w:rsidR="0019394D" w:rsidRPr="00CB298B">
        <w:rPr>
          <w:color w:val="auto"/>
        </w:rPr>
        <w:t xml:space="preserve">nalizują przyczyny </w:t>
      </w:r>
      <w:r w:rsidR="00F341AB" w:rsidRPr="00CB298B">
        <w:rPr>
          <w:color w:val="auto"/>
        </w:rPr>
        <w:t xml:space="preserve">ustalone na poprzednim etapie warsztatów </w:t>
      </w:r>
      <w:r w:rsidR="0019394D" w:rsidRPr="00CB298B">
        <w:rPr>
          <w:color w:val="auto"/>
        </w:rPr>
        <w:t>i fo</w:t>
      </w:r>
      <w:r w:rsidR="0019394D" w:rsidRPr="00CB298B">
        <w:rPr>
          <w:color w:val="auto"/>
        </w:rPr>
        <w:t>r</w:t>
      </w:r>
      <w:r w:rsidR="0019394D" w:rsidRPr="00CB298B">
        <w:rPr>
          <w:color w:val="auto"/>
        </w:rPr>
        <w:t>mułują cel</w:t>
      </w:r>
      <w:r w:rsidR="00F341AB" w:rsidRPr="00CB298B">
        <w:rPr>
          <w:color w:val="auto"/>
        </w:rPr>
        <w:t xml:space="preserve"> rozwojowy/</w:t>
      </w:r>
      <w:r w:rsidR="0019394D" w:rsidRPr="00CB298B">
        <w:rPr>
          <w:color w:val="auto"/>
        </w:rPr>
        <w:t xml:space="preserve">cele </w:t>
      </w:r>
      <w:r w:rsidRPr="00CB298B">
        <w:rPr>
          <w:color w:val="auto"/>
        </w:rPr>
        <w:t xml:space="preserve">rozwojowe. </w:t>
      </w:r>
    </w:p>
    <w:p w14:paraId="3B49579A" w14:textId="2636E7E9" w:rsidR="0019394D" w:rsidRPr="00CB298B" w:rsidRDefault="0019394D" w:rsidP="00F341AB">
      <w:pPr>
        <w:pStyle w:val="ORE123"/>
        <w:numPr>
          <w:ilvl w:val="0"/>
          <w:numId w:val="0"/>
        </w:numPr>
        <w:ind w:left="714"/>
        <w:rPr>
          <w:color w:val="auto"/>
        </w:rPr>
      </w:pPr>
      <w:r w:rsidRPr="00CB298B">
        <w:rPr>
          <w:color w:val="auto"/>
        </w:rPr>
        <w:t>Jeśli problemem było</w:t>
      </w:r>
      <w:r w:rsidR="001D046E" w:rsidRPr="00CB298B">
        <w:rPr>
          <w:color w:val="auto"/>
        </w:rPr>
        <w:t xml:space="preserve"> np.</w:t>
      </w:r>
      <w:r w:rsidRPr="00CB298B">
        <w:rPr>
          <w:color w:val="auto"/>
        </w:rPr>
        <w:t xml:space="preserve"> „Organizacja procesów edukacyjnych nie umożliwia dzieciom powiązania różnych dziedzin wiedzy z własnymi doświadczeniami i w</w:t>
      </w:r>
      <w:r w:rsidRPr="00CB298B">
        <w:rPr>
          <w:color w:val="auto"/>
        </w:rPr>
        <w:t>y</w:t>
      </w:r>
      <w:r w:rsidRPr="00CB298B">
        <w:rPr>
          <w:color w:val="auto"/>
        </w:rPr>
        <w:t>korzystania</w:t>
      </w:r>
      <w:r w:rsidR="00F341AB" w:rsidRPr="00CB298B">
        <w:rPr>
          <w:color w:val="auto"/>
        </w:rPr>
        <w:t xml:space="preserve"> tej wiedzy</w:t>
      </w:r>
      <w:r w:rsidRPr="00CB298B">
        <w:rPr>
          <w:color w:val="auto"/>
        </w:rPr>
        <w:t>”,</w:t>
      </w:r>
      <w:r w:rsidR="001D046E" w:rsidRPr="00CB298B">
        <w:rPr>
          <w:color w:val="auto"/>
        </w:rPr>
        <w:t xml:space="preserve"> to cel może brzmieć</w:t>
      </w:r>
      <w:r w:rsidRPr="00CB298B">
        <w:rPr>
          <w:color w:val="auto"/>
        </w:rPr>
        <w:t>:</w:t>
      </w:r>
      <w:r w:rsidR="00F341AB" w:rsidRPr="00CB298B" w:rsidDel="00F341AB">
        <w:rPr>
          <w:color w:val="auto"/>
        </w:rPr>
        <w:t xml:space="preserve"> </w:t>
      </w:r>
      <w:r w:rsidR="001D046E" w:rsidRPr="00CB298B">
        <w:rPr>
          <w:color w:val="auto"/>
        </w:rPr>
        <w:t>„</w:t>
      </w:r>
      <w:r w:rsidRPr="00CB298B">
        <w:rPr>
          <w:color w:val="auto"/>
        </w:rPr>
        <w:t xml:space="preserve">Do końca roku </w:t>
      </w:r>
      <w:r w:rsidR="00F341AB" w:rsidRPr="00CB298B">
        <w:rPr>
          <w:color w:val="auto"/>
        </w:rPr>
        <w:t xml:space="preserve">wszyscy </w:t>
      </w:r>
      <w:r w:rsidRPr="00CB298B">
        <w:rPr>
          <w:color w:val="auto"/>
        </w:rPr>
        <w:t xml:space="preserve">nauczyciele przeprowadzą </w:t>
      </w:r>
      <w:r w:rsidR="001D046E" w:rsidRPr="00CB298B">
        <w:rPr>
          <w:color w:val="auto"/>
        </w:rPr>
        <w:t>z dzieć</w:t>
      </w:r>
      <w:r w:rsidRPr="00CB298B">
        <w:rPr>
          <w:color w:val="auto"/>
        </w:rPr>
        <w:t>mi dwa</w:t>
      </w:r>
      <w:r w:rsidR="009B1445" w:rsidRPr="00CB298B">
        <w:rPr>
          <w:color w:val="auto"/>
        </w:rPr>
        <w:t xml:space="preserve"> </w:t>
      </w:r>
      <w:r w:rsidRPr="00CB298B">
        <w:rPr>
          <w:color w:val="auto"/>
        </w:rPr>
        <w:t>projekty edukacyjne umożliwiające powiązani</w:t>
      </w:r>
      <w:r w:rsidR="00807A46" w:rsidRPr="00CB298B">
        <w:rPr>
          <w:color w:val="auto"/>
        </w:rPr>
        <w:t>e</w:t>
      </w:r>
      <w:r w:rsidRPr="00CB298B">
        <w:rPr>
          <w:color w:val="auto"/>
        </w:rPr>
        <w:t xml:space="preserve"> ró</w:t>
      </w:r>
      <w:r w:rsidRPr="00CB298B">
        <w:rPr>
          <w:color w:val="auto"/>
        </w:rPr>
        <w:t>ż</w:t>
      </w:r>
      <w:r w:rsidRPr="00CB298B">
        <w:rPr>
          <w:color w:val="auto"/>
        </w:rPr>
        <w:t>nych dziedzin wiedzy z własnymi doświadczeniami dzieci i wykorzystani</w:t>
      </w:r>
      <w:r w:rsidR="001D046E" w:rsidRPr="00CB298B">
        <w:rPr>
          <w:color w:val="auto"/>
        </w:rPr>
        <w:t>e</w:t>
      </w:r>
      <w:r w:rsidR="00F341AB" w:rsidRPr="00CB298B">
        <w:rPr>
          <w:color w:val="auto"/>
        </w:rPr>
        <w:t xml:space="preserve"> tej wi</w:t>
      </w:r>
      <w:r w:rsidR="00F341AB" w:rsidRPr="00CB298B">
        <w:rPr>
          <w:color w:val="auto"/>
        </w:rPr>
        <w:t>e</w:t>
      </w:r>
      <w:r w:rsidR="00F341AB" w:rsidRPr="00CB298B">
        <w:rPr>
          <w:color w:val="auto"/>
        </w:rPr>
        <w:t>dzy</w:t>
      </w:r>
      <w:r w:rsidR="001D046E" w:rsidRPr="00CB298B">
        <w:rPr>
          <w:color w:val="auto"/>
        </w:rPr>
        <w:t>.</w:t>
      </w:r>
      <w:r w:rsidR="00807A46" w:rsidRPr="00CB298B">
        <w:rPr>
          <w:color w:val="auto"/>
        </w:rPr>
        <w:t xml:space="preserve"> Zaangażują w projekty rodziców</w:t>
      </w:r>
      <w:r w:rsidR="001D046E" w:rsidRPr="00CB298B">
        <w:rPr>
          <w:color w:val="auto"/>
        </w:rPr>
        <w:t>”</w:t>
      </w:r>
      <w:r w:rsidR="00F341AB" w:rsidRPr="00CB298B">
        <w:rPr>
          <w:color w:val="auto"/>
        </w:rPr>
        <w:t>.</w:t>
      </w:r>
      <w:r w:rsidR="00807A46" w:rsidRPr="00CB298B">
        <w:rPr>
          <w:color w:val="auto"/>
        </w:rPr>
        <w:t xml:space="preserve"> </w:t>
      </w:r>
    </w:p>
    <w:p w14:paraId="5891753C" w14:textId="4FCC65C8" w:rsidR="00807A46" w:rsidRPr="00CB298B" w:rsidRDefault="00807A46" w:rsidP="00F341AB">
      <w:pPr>
        <w:pStyle w:val="ORE123"/>
        <w:numPr>
          <w:ilvl w:val="0"/>
          <w:numId w:val="0"/>
        </w:numPr>
        <w:ind w:left="714"/>
        <w:rPr>
          <w:color w:val="auto"/>
        </w:rPr>
      </w:pPr>
      <w:r w:rsidRPr="00CB298B">
        <w:rPr>
          <w:color w:val="auto"/>
        </w:rPr>
        <w:t xml:space="preserve">Po prezentacji celu/celów osoba wspomagająca wręcza uczestnikom </w:t>
      </w:r>
      <w:r w:rsidR="00F341AB" w:rsidRPr="00CB298B">
        <w:rPr>
          <w:color w:val="auto"/>
        </w:rPr>
        <w:t xml:space="preserve">załącznik </w:t>
      </w:r>
      <w:r w:rsidRPr="00CB298B">
        <w:rPr>
          <w:color w:val="auto"/>
        </w:rPr>
        <w:t>2</w:t>
      </w:r>
      <w:r w:rsidR="00F341AB" w:rsidRPr="00CB298B">
        <w:rPr>
          <w:color w:val="auto"/>
        </w:rPr>
        <w:t xml:space="preserve"> (</w:t>
      </w:r>
      <w:r w:rsidRPr="00CB298B">
        <w:rPr>
          <w:color w:val="auto"/>
        </w:rPr>
        <w:t>Karta weryfikacji celu SMART</w:t>
      </w:r>
      <w:r w:rsidR="00F341AB" w:rsidRPr="00CB298B">
        <w:rPr>
          <w:color w:val="auto"/>
        </w:rPr>
        <w:t>)</w:t>
      </w:r>
      <w:r w:rsidRPr="00CB298B">
        <w:rPr>
          <w:color w:val="auto"/>
        </w:rPr>
        <w:t>. Uczestnicy wypełniają tabelę</w:t>
      </w:r>
      <w:r w:rsidR="00AE56EC" w:rsidRPr="00CB298B">
        <w:rPr>
          <w:color w:val="auto"/>
        </w:rPr>
        <w:t xml:space="preserve"> (p</w:t>
      </w:r>
      <w:r w:rsidRPr="00CB298B">
        <w:rPr>
          <w:color w:val="auto"/>
        </w:rPr>
        <w:t>rzykład uzupe</w:t>
      </w:r>
      <w:r w:rsidRPr="00CB298B">
        <w:rPr>
          <w:color w:val="auto"/>
        </w:rPr>
        <w:t>ł</w:t>
      </w:r>
      <w:r w:rsidRPr="00CB298B">
        <w:rPr>
          <w:color w:val="auto"/>
        </w:rPr>
        <w:t xml:space="preserve">nionej tabeli </w:t>
      </w:r>
      <w:r w:rsidR="00AE56EC" w:rsidRPr="00CB298B">
        <w:rPr>
          <w:color w:val="auto"/>
        </w:rPr>
        <w:t xml:space="preserve">– zob. </w:t>
      </w:r>
      <w:r w:rsidR="00F341AB" w:rsidRPr="00CB298B">
        <w:rPr>
          <w:color w:val="auto"/>
        </w:rPr>
        <w:t>z</w:t>
      </w:r>
      <w:r w:rsidRPr="00CB298B">
        <w:rPr>
          <w:color w:val="auto"/>
        </w:rPr>
        <w:t>ałącznik 3</w:t>
      </w:r>
      <w:r w:rsidR="00AE56EC" w:rsidRPr="00CB298B">
        <w:rPr>
          <w:color w:val="auto"/>
        </w:rPr>
        <w:t>).</w:t>
      </w:r>
    </w:p>
    <w:p w14:paraId="07B2923B" w14:textId="6F6990C1" w:rsidR="0019394D" w:rsidRPr="00CB298B" w:rsidRDefault="00F66769" w:rsidP="009357E1">
      <w:pPr>
        <w:pStyle w:val="ORE123"/>
        <w:rPr>
          <w:color w:val="auto"/>
        </w:rPr>
      </w:pPr>
      <w:r w:rsidRPr="00CB298B">
        <w:rPr>
          <w:b/>
          <w:color w:val="auto"/>
        </w:rPr>
        <w:t>Planowanie działań rozwojowych</w:t>
      </w:r>
      <w:r w:rsidRPr="00CB298B">
        <w:rPr>
          <w:color w:val="auto"/>
        </w:rPr>
        <w:t xml:space="preserve"> </w:t>
      </w:r>
      <w:r w:rsidR="001F623F" w:rsidRPr="00CB298B">
        <w:rPr>
          <w:color w:val="auto"/>
        </w:rPr>
        <w:t>– 90 minut</w:t>
      </w:r>
    </w:p>
    <w:p w14:paraId="58827B21" w14:textId="68F6170B" w:rsidR="00AE6AFB" w:rsidRPr="00CB298B" w:rsidRDefault="00F66769" w:rsidP="00AE56EC">
      <w:pPr>
        <w:pStyle w:val="ORE123"/>
        <w:numPr>
          <w:ilvl w:val="0"/>
          <w:numId w:val="0"/>
        </w:numPr>
        <w:ind w:left="714"/>
        <w:rPr>
          <w:color w:val="auto"/>
        </w:rPr>
      </w:pPr>
      <w:r w:rsidRPr="00CB298B">
        <w:rPr>
          <w:color w:val="auto"/>
        </w:rPr>
        <w:t>Osoba wspomagająca</w:t>
      </w:r>
      <w:r w:rsidR="009B1445" w:rsidRPr="00CB298B">
        <w:rPr>
          <w:color w:val="auto"/>
        </w:rPr>
        <w:t xml:space="preserve"> </w:t>
      </w:r>
      <w:r w:rsidR="0019394D" w:rsidRPr="00CB298B">
        <w:rPr>
          <w:color w:val="auto"/>
        </w:rPr>
        <w:t xml:space="preserve">prezentuje </w:t>
      </w:r>
      <w:r w:rsidRPr="00CB298B">
        <w:rPr>
          <w:color w:val="auto"/>
        </w:rPr>
        <w:t xml:space="preserve">metodę </w:t>
      </w:r>
      <w:r w:rsidR="0019394D" w:rsidRPr="00CB298B">
        <w:rPr>
          <w:color w:val="auto"/>
        </w:rPr>
        <w:t>drzewk</w:t>
      </w:r>
      <w:r w:rsidRPr="00CB298B">
        <w:rPr>
          <w:color w:val="auto"/>
        </w:rPr>
        <w:t>a</w:t>
      </w:r>
      <w:r w:rsidR="0019394D" w:rsidRPr="00CB298B">
        <w:rPr>
          <w:color w:val="auto"/>
        </w:rPr>
        <w:t xml:space="preserve"> ambitnego celu</w:t>
      </w:r>
      <w:r w:rsidRPr="00CB298B">
        <w:rPr>
          <w:color w:val="auto"/>
        </w:rPr>
        <w:t>, służącą do</w:t>
      </w:r>
      <w:r w:rsidR="009B1445" w:rsidRPr="00CB298B">
        <w:rPr>
          <w:color w:val="auto"/>
        </w:rPr>
        <w:t xml:space="preserve"> </w:t>
      </w:r>
      <w:r w:rsidR="0019394D" w:rsidRPr="00CB298B">
        <w:rPr>
          <w:color w:val="auto"/>
        </w:rPr>
        <w:t>planowani</w:t>
      </w:r>
      <w:r w:rsidRPr="00CB298B">
        <w:rPr>
          <w:color w:val="auto"/>
        </w:rPr>
        <w:t>a</w:t>
      </w:r>
      <w:r w:rsidR="0019394D" w:rsidRPr="00CB298B">
        <w:rPr>
          <w:color w:val="auto"/>
        </w:rPr>
        <w:t xml:space="preserve"> działań</w:t>
      </w:r>
      <w:r w:rsidRPr="00CB298B">
        <w:rPr>
          <w:color w:val="auto"/>
        </w:rPr>
        <w:t xml:space="preserve"> – wręcza uczestnikom opis metody ze schematem notatki</w:t>
      </w:r>
      <w:r w:rsidR="0019394D" w:rsidRPr="00CB298B">
        <w:rPr>
          <w:color w:val="auto"/>
        </w:rPr>
        <w:t xml:space="preserve"> </w:t>
      </w:r>
      <w:r w:rsidRPr="00CB298B">
        <w:rPr>
          <w:color w:val="auto"/>
        </w:rPr>
        <w:t>(</w:t>
      </w:r>
      <w:r w:rsidR="0049730F" w:rsidRPr="00CB298B">
        <w:rPr>
          <w:color w:val="auto"/>
        </w:rPr>
        <w:t>z</w:t>
      </w:r>
      <w:r w:rsidR="0049730F" w:rsidRPr="00CB298B">
        <w:rPr>
          <w:color w:val="auto"/>
        </w:rPr>
        <w:t>a</w:t>
      </w:r>
      <w:r w:rsidR="0049730F" w:rsidRPr="00CB298B">
        <w:rPr>
          <w:color w:val="auto"/>
        </w:rPr>
        <w:t xml:space="preserve">łącznik </w:t>
      </w:r>
      <w:r w:rsidR="0019394D" w:rsidRPr="00CB298B">
        <w:rPr>
          <w:color w:val="auto"/>
        </w:rPr>
        <w:t>4)</w:t>
      </w:r>
      <w:r w:rsidR="006520FC" w:rsidRPr="00CB298B">
        <w:rPr>
          <w:color w:val="auto"/>
        </w:rPr>
        <w:t>, a</w:t>
      </w:r>
      <w:r w:rsidRPr="00CB298B">
        <w:rPr>
          <w:color w:val="auto"/>
        </w:rPr>
        <w:t xml:space="preserve"> </w:t>
      </w:r>
      <w:r w:rsidR="006520FC" w:rsidRPr="00CB298B">
        <w:rPr>
          <w:color w:val="auto"/>
        </w:rPr>
        <w:t>n</w:t>
      </w:r>
      <w:r w:rsidR="0049730F" w:rsidRPr="00CB298B">
        <w:rPr>
          <w:color w:val="auto"/>
        </w:rPr>
        <w:t>astępnie p</w:t>
      </w:r>
      <w:r w:rsidRPr="00CB298B">
        <w:rPr>
          <w:color w:val="auto"/>
        </w:rPr>
        <w:t>rosi o uzupełnienie tabeli</w:t>
      </w:r>
      <w:r w:rsidR="0096411C">
        <w:rPr>
          <w:color w:val="auto"/>
        </w:rPr>
        <w:t xml:space="preserve"> </w:t>
      </w:r>
      <w:r w:rsidR="00AE56EC" w:rsidRPr="00CB298B">
        <w:rPr>
          <w:color w:val="auto"/>
        </w:rPr>
        <w:t>(przykład uzupełnionej tabeli – zob. z</w:t>
      </w:r>
      <w:r w:rsidR="00AE6AFB" w:rsidRPr="00CB298B">
        <w:rPr>
          <w:color w:val="auto"/>
        </w:rPr>
        <w:t>ałącznik 5</w:t>
      </w:r>
      <w:r w:rsidR="00AE56EC" w:rsidRPr="00CB298B">
        <w:rPr>
          <w:color w:val="auto"/>
        </w:rPr>
        <w:t>)</w:t>
      </w:r>
      <w:r w:rsidR="00AE6AFB" w:rsidRPr="00CB298B">
        <w:rPr>
          <w:color w:val="auto"/>
        </w:rPr>
        <w:t>.</w:t>
      </w:r>
    </w:p>
    <w:p w14:paraId="12DF64BC" w14:textId="2620A073" w:rsidR="002D3D9A" w:rsidRPr="00CB298B" w:rsidRDefault="0019394D" w:rsidP="009357E1">
      <w:pPr>
        <w:pStyle w:val="ORE123"/>
        <w:numPr>
          <w:ilvl w:val="0"/>
          <w:numId w:val="0"/>
        </w:numPr>
        <w:ind w:left="714"/>
        <w:rPr>
          <w:color w:val="auto"/>
        </w:rPr>
      </w:pPr>
      <w:r w:rsidRPr="00CB298B">
        <w:rPr>
          <w:color w:val="auto"/>
        </w:rPr>
        <w:t>Efekty pracy zespołu</w:t>
      </w:r>
      <w:r w:rsidR="006520FC" w:rsidRPr="00CB298B">
        <w:rPr>
          <w:color w:val="auto"/>
        </w:rPr>
        <w:t xml:space="preserve"> zostają</w:t>
      </w:r>
      <w:r w:rsidRPr="00CB298B">
        <w:rPr>
          <w:color w:val="auto"/>
        </w:rPr>
        <w:t xml:space="preserve"> zaprezentowane </w:t>
      </w:r>
      <w:r w:rsidR="00F66769" w:rsidRPr="00CB298B">
        <w:rPr>
          <w:color w:val="auto"/>
        </w:rPr>
        <w:t xml:space="preserve">dyrektorowi przedszkola i </w:t>
      </w:r>
      <w:r w:rsidRPr="00CB298B">
        <w:rPr>
          <w:color w:val="auto"/>
        </w:rPr>
        <w:t>członkom rady pedagogicznej</w:t>
      </w:r>
      <w:r w:rsidR="006520FC" w:rsidRPr="00CB298B">
        <w:rPr>
          <w:color w:val="auto"/>
        </w:rPr>
        <w:t xml:space="preserve">, która – </w:t>
      </w:r>
      <w:r w:rsidR="00F66769" w:rsidRPr="00CB298B">
        <w:rPr>
          <w:color w:val="auto"/>
        </w:rPr>
        <w:t xml:space="preserve">po </w:t>
      </w:r>
      <w:r w:rsidRPr="00CB298B">
        <w:rPr>
          <w:color w:val="auto"/>
        </w:rPr>
        <w:t xml:space="preserve">naniesieniu </w:t>
      </w:r>
      <w:r w:rsidR="00F66769" w:rsidRPr="00CB298B">
        <w:rPr>
          <w:color w:val="auto"/>
        </w:rPr>
        <w:t xml:space="preserve">ewentualnych </w:t>
      </w:r>
      <w:r w:rsidR="006520FC" w:rsidRPr="00CB298B">
        <w:rPr>
          <w:color w:val="auto"/>
        </w:rPr>
        <w:t xml:space="preserve">poprawek – </w:t>
      </w:r>
      <w:r w:rsidRPr="00CB298B">
        <w:rPr>
          <w:color w:val="auto"/>
        </w:rPr>
        <w:t>przyjmuje plan działania.</w:t>
      </w:r>
    </w:p>
    <w:p w14:paraId="1036255B" w14:textId="473E6D79" w:rsidR="001172F4" w:rsidRPr="00CB298B" w:rsidRDefault="001172F4" w:rsidP="009357E1">
      <w:pPr>
        <w:pStyle w:val="OREnormalny"/>
        <w:rPr>
          <w:b/>
          <w:color w:val="auto"/>
        </w:rPr>
      </w:pPr>
      <w:r w:rsidRPr="00CB298B">
        <w:rPr>
          <w:b/>
          <w:color w:val="auto"/>
        </w:rPr>
        <w:t>Załącznik 1. Opis metody RCA</w:t>
      </w:r>
    </w:p>
    <w:p w14:paraId="0843DF4A" w14:textId="3ED5AC7B" w:rsidR="001172F4" w:rsidRPr="00CB298B" w:rsidRDefault="001172F4" w:rsidP="009357E1">
      <w:pPr>
        <w:pStyle w:val="OREnormalny"/>
        <w:rPr>
          <w:color w:val="auto"/>
        </w:rPr>
      </w:pPr>
      <w:r w:rsidRPr="00CB298B">
        <w:rPr>
          <w:color w:val="auto"/>
        </w:rPr>
        <w:t xml:space="preserve">Rozwiązywanie problemów przez analizę pierwotnej przyczyny (analiza pierwotnych przyczyn niezgodności – RCA, </w:t>
      </w:r>
      <w:r w:rsidR="0037079B" w:rsidRPr="00CB298B">
        <w:rPr>
          <w:color w:val="auto"/>
        </w:rPr>
        <w:t xml:space="preserve">ang. </w:t>
      </w:r>
      <w:r w:rsidRPr="00CB298B">
        <w:rPr>
          <w:i/>
          <w:color w:val="auto"/>
        </w:rPr>
        <w:t xml:space="preserve">Root </w:t>
      </w:r>
      <w:proofErr w:type="spellStart"/>
      <w:r w:rsidRPr="00CB298B">
        <w:rPr>
          <w:i/>
          <w:color w:val="auto"/>
        </w:rPr>
        <w:t>Cause</w:t>
      </w:r>
      <w:proofErr w:type="spellEnd"/>
      <w:r w:rsidRPr="00CB298B">
        <w:rPr>
          <w:i/>
          <w:color w:val="auto"/>
        </w:rPr>
        <w:t xml:space="preserve"> Analysis</w:t>
      </w:r>
      <w:r w:rsidRPr="00CB298B">
        <w:rPr>
          <w:color w:val="auto"/>
        </w:rPr>
        <w:t>) to metoda opracowana i</w:t>
      </w:r>
      <w:r w:rsidR="0037079B" w:rsidRPr="00CB298B">
        <w:rPr>
          <w:color w:val="auto"/>
        </w:rPr>
        <w:t> </w:t>
      </w:r>
      <w:r w:rsidRPr="00CB298B">
        <w:rPr>
          <w:color w:val="auto"/>
        </w:rPr>
        <w:t>wdrożona w latach pięćdziesiątych XX wieku w NASA, mająca początek w modelu z</w:t>
      </w:r>
      <w:r w:rsidRPr="00CB298B">
        <w:rPr>
          <w:color w:val="auto"/>
        </w:rPr>
        <w:t>a</w:t>
      </w:r>
      <w:r w:rsidRPr="00CB298B">
        <w:rPr>
          <w:color w:val="auto"/>
        </w:rPr>
        <w:t>rządzania problemami</w:t>
      </w:r>
      <w:r w:rsidR="0037079B" w:rsidRPr="00CB298B">
        <w:rPr>
          <w:color w:val="auto"/>
        </w:rPr>
        <w:t>,</w:t>
      </w:r>
      <w:r w:rsidRPr="00CB298B">
        <w:rPr>
          <w:color w:val="auto"/>
        </w:rPr>
        <w:t xml:space="preserve"> zwanym analizą </w:t>
      </w:r>
      <w:proofErr w:type="spellStart"/>
      <w:r w:rsidRPr="00CB298B">
        <w:rPr>
          <w:color w:val="auto"/>
        </w:rPr>
        <w:t>Kepnera-Tregoe</w:t>
      </w:r>
      <w:proofErr w:type="spellEnd"/>
      <w:r w:rsidRPr="00CB298B">
        <w:rPr>
          <w:color w:val="auto"/>
        </w:rPr>
        <w:t xml:space="preserve"> (od nazwisk twórców – socjol</w:t>
      </w:r>
      <w:r w:rsidRPr="00CB298B">
        <w:rPr>
          <w:color w:val="auto"/>
        </w:rPr>
        <w:t>o</w:t>
      </w:r>
      <w:r w:rsidRPr="00CB298B">
        <w:rPr>
          <w:color w:val="auto"/>
        </w:rPr>
        <w:t xml:space="preserve">gów Charlesa </w:t>
      </w:r>
      <w:proofErr w:type="spellStart"/>
      <w:r w:rsidRPr="00CB298B">
        <w:rPr>
          <w:color w:val="auto"/>
        </w:rPr>
        <w:t>Kepnera</w:t>
      </w:r>
      <w:proofErr w:type="spellEnd"/>
      <w:r w:rsidRPr="00CB298B">
        <w:rPr>
          <w:color w:val="auto"/>
        </w:rPr>
        <w:t xml:space="preserve"> i Benjamina </w:t>
      </w:r>
      <w:proofErr w:type="spellStart"/>
      <w:r w:rsidRPr="00CB298B">
        <w:rPr>
          <w:color w:val="auto"/>
        </w:rPr>
        <w:t>Tregoe</w:t>
      </w:r>
      <w:proofErr w:type="spellEnd"/>
      <w:r w:rsidRPr="00CB298B">
        <w:rPr>
          <w:rStyle w:val="Odwoanieprzypisudolnego"/>
          <w:color w:val="auto"/>
        </w:rPr>
        <w:footnoteReference w:id="43"/>
      </w:r>
      <w:r w:rsidRPr="00CB298B">
        <w:rPr>
          <w:color w:val="auto"/>
        </w:rPr>
        <w:t>). RCA opiera się na założeniu, że efekty</w:t>
      </w:r>
      <w:r w:rsidRPr="00CB298B">
        <w:rPr>
          <w:color w:val="auto"/>
        </w:rPr>
        <w:t>w</w:t>
      </w:r>
      <w:r w:rsidRPr="00CB298B">
        <w:rPr>
          <w:color w:val="auto"/>
        </w:rPr>
        <w:t xml:space="preserve">ne rozwiązywanie problemów musi skupiać się na jednym pierwotnym problemie. </w:t>
      </w:r>
      <w:r w:rsidR="00C01363" w:rsidRPr="00CB298B">
        <w:rPr>
          <w:color w:val="auto"/>
        </w:rPr>
        <w:t xml:space="preserve">Można </w:t>
      </w:r>
      <w:r w:rsidRPr="00CB298B">
        <w:rPr>
          <w:color w:val="auto"/>
        </w:rPr>
        <w:t xml:space="preserve">dostrzegać wiele przyczyn i objawów, ale dopóki nie zostanie zidentyfikowany źródłowy </w:t>
      </w:r>
      <w:r w:rsidRPr="00CB298B">
        <w:rPr>
          <w:color w:val="auto"/>
        </w:rPr>
        <w:lastRenderedPageBreak/>
        <w:t xml:space="preserve">problem, nie można przystąpić do jego rozwiązywania. </w:t>
      </w:r>
      <w:r w:rsidR="003F327A" w:rsidRPr="00CB298B">
        <w:rPr>
          <w:color w:val="auto"/>
        </w:rPr>
        <w:t xml:space="preserve">Jak twierdził </w:t>
      </w:r>
      <w:r w:rsidRPr="00CB298B">
        <w:rPr>
          <w:color w:val="auto"/>
        </w:rPr>
        <w:t xml:space="preserve">Karol Franklin </w:t>
      </w:r>
      <w:proofErr w:type="spellStart"/>
      <w:r w:rsidRPr="00CB298B">
        <w:rPr>
          <w:color w:val="auto"/>
        </w:rPr>
        <w:t>Kettering</w:t>
      </w:r>
      <w:proofErr w:type="spellEnd"/>
      <w:r w:rsidR="00C01363" w:rsidRPr="00CB298B">
        <w:rPr>
          <w:rStyle w:val="Odwoanieprzypisudolnego"/>
          <w:color w:val="auto"/>
        </w:rPr>
        <w:footnoteReference w:id="44"/>
      </w:r>
      <w:r w:rsidR="003F327A" w:rsidRPr="00CB298B">
        <w:rPr>
          <w:color w:val="auto"/>
        </w:rPr>
        <w:t xml:space="preserve">, </w:t>
      </w:r>
      <w:r w:rsidRPr="00CB298B">
        <w:rPr>
          <w:color w:val="auto"/>
        </w:rPr>
        <w:t>„</w:t>
      </w:r>
      <w:r w:rsidR="003F327A" w:rsidRPr="00CB298B">
        <w:rPr>
          <w:color w:val="auto"/>
        </w:rPr>
        <w:t xml:space="preserve">dobrze </w:t>
      </w:r>
      <w:r w:rsidRPr="00CB298B">
        <w:rPr>
          <w:color w:val="auto"/>
        </w:rPr>
        <w:t>zdefiniowany problem to w połowie rozwiązany problem</w:t>
      </w:r>
      <w:r w:rsidR="003F327A" w:rsidRPr="00CB298B">
        <w:rPr>
          <w:color w:val="auto"/>
        </w:rPr>
        <w:t>”</w:t>
      </w:r>
      <w:r w:rsidR="003F327A" w:rsidRPr="00CB298B">
        <w:rPr>
          <w:rStyle w:val="Odwoanieprzypisudolnego"/>
          <w:color w:val="auto"/>
        </w:rPr>
        <w:footnoteReference w:id="45"/>
      </w:r>
      <w:r w:rsidR="003F327A" w:rsidRPr="00CB298B">
        <w:rPr>
          <w:color w:val="auto"/>
        </w:rPr>
        <w:t>.</w:t>
      </w:r>
    </w:p>
    <w:p w14:paraId="1DF61ED4" w14:textId="2646B012" w:rsidR="001172F4" w:rsidRPr="00CB298B" w:rsidRDefault="000B1A56" w:rsidP="001D602F">
      <w:pPr>
        <w:keepNext/>
        <w:autoSpaceDE w:val="0"/>
        <w:autoSpaceDN w:val="0"/>
        <w:adjustRightInd w:val="0"/>
        <w:spacing w:after="0" w:line="240" w:lineRule="auto"/>
      </w:pPr>
      <w:r w:rsidRPr="00CB298B">
        <w:rPr>
          <w:rFonts w:ascii="Arial" w:hAnsi="Arial" w:cs="Arial"/>
          <w:noProof/>
          <w:sz w:val="24"/>
          <w:szCs w:val="24"/>
        </w:rPr>
        <w:drawing>
          <wp:inline distT="0" distB="0" distL="0" distR="0" wp14:anchorId="17D52A9A" wp14:editId="48EECA9F">
            <wp:extent cx="5847907" cy="3654942"/>
            <wp:effectExtent l="19050" t="19050" r="19685" b="22225"/>
            <wp:docPr id="225" name="Obraz 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rzewo.jpg"/>
                    <pic:cNvPicPr/>
                  </pic:nvPicPr>
                  <pic:blipFill>
                    <a:blip r:embed="rId78" cstate="print">
                      <a:extLst>
                        <a:ext uri="{28A0092B-C50C-407E-A947-70E740481C1C}">
                          <a14:useLocalDpi xmlns:a14="http://schemas.microsoft.com/office/drawing/2010/main" val="0"/>
                        </a:ext>
                      </a:extLst>
                    </a:blip>
                    <a:stretch>
                      <a:fillRect/>
                    </a:stretch>
                  </pic:blipFill>
                  <pic:spPr>
                    <a:xfrm>
                      <a:off x="0" y="0"/>
                      <a:ext cx="5849167" cy="3655730"/>
                    </a:xfrm>
                    <a:prstGeom prst="rect">
                      <a:avLst/>
                    </a:prstGeom>
                    <a:ln>
                      <a:solidFill>
                        <a:schemeClr val="bg2"/>
                      </a:solidFill>
                    </a:ln>
                  </pic:spPr>
                </pic:pic>
              </a:graphicData>
            </a:graphic>
          </wp:inline>
        </w:drawing>
      </w:r>
    </w:p>
    <w:p w14:paraId="6E170D5D" w14:textId="07F26806" w:rsidR="00A54C54" w:rsidRPr="00CB298B" w:rsidRDefault="00A54C54" w:rsidP="00A54C54">
      <w:pPr>
        <w:pStyle w:val="RysunekORE"/>
      </w:pPr>
      <w:r w:rsidRPr="00CB298B">
        <w:rPr>
          <w:b/>
        </w:rPr>
        <w:t>Rys. 11.</w:t>
      </w:r>
      <w:r w:rsidRPr="00CB298B">
        <w:t xml:space="preserve"> Schemat metody rozwiązywania problemów prz</w:t>
      </w:r>
      <w:r w:rsidR="00401A7A">
        <w:t>ez analizę pierwotnej przyczyny</w:t>
      </w:r>
    </w:p>
    <w:p w14:paraId="799DB9D4" w14:textId="00DD5DA9" w:rsidR="001172F4" w:rsidRPr="00CB298B" w:rsidRDefault="00BF7DB5" w:rsidP="001D602F">
      <w:pPr>
        <w:keepNext/>
        <w:spacing w:after="0" w:line="240" w:lineRule="auto"/>
      </w:pPr>
      <w:r w:rsidRPr="00CB298B">
        <w:rPr>
          <w:rFonts w:ascii="Arial" w:hAnsi="Arial" w:cs="Arial"/>
          <w:noProof/>
          <w:sz w:val="24"/>
          <w:szCs w:val="24"/>
        </w:rPr>
        <w:lastRenderedPageBreak/>
        <w:drawing>
          <wp:inline distT="0" distB="0" distL="0" distR="0" wp14:anchorId="558BE59C" wp14:editId="2D1CA01F">
            <wp:extent cx="5943600" cy="4411383"/>
            <wp:effectExtent l="19050" t="19050" r="19050" b="27305"/>
            <wp:docPr id="226" name="Obraz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rzewo2.jpg"/>
                    <pic:cNvPicPr/>
                  </pic:nvPicPr>
                  <pic:blipFill>
                    <a:blip r:embed="rId79" cstate="print">
                      <a:extLst>
                        <a:ext uri="{28A0092B-C50C-407E-A947-70E740481C1C}">
                          <a14:useLocalDpi xmlns:a14="http://schemas.microsoft.com/office/drawing/2010/main" val="0"/>
                        </a:ext>
                      </a:extLst>
                    </a:blip>
                    <a:stretch>
                      <a:fillRect/>
                    </a:stretch>
                  </pic:blipFill>
                  <pic:spPr>
                    <a:xfrm>
                      <a:off x="0" y="0"/>
                      <a:ext cx="5944881" cy="4412334"/>
                    </a:xfrm>
                    <a:prstGeom prst="rect">
                      <a:avLst/>
                    </a:prstGeom>
                    <a:ln>
                      <a:solidFill>
                        <a:schemeClr val="bg2"/>
                      </a:solidFill>
                    </a:ln>
                  </pic:spPr>
                </pic:pic>
              </a:graphicData>
            </a:graphic>
          </wp:inline>
        </w:drawing>
      </w:r>
    </w:p>
    <w:p w14:paraId="0941C53D" w14:textId="1C0DFCC9" w:rsidR="00C72146" w:rsidRPr="00CB298B" w:rsidRDefault="00C72146" w:rsidP="00C72146">
      <w:pPr>
        <w:pStyle w:val="RysunekORE"/>
      </w:pPr>
      <w:r w:rsidRPr="00CB298B">
        <w:rPr>
          <w:b/>
        </w:rPr>
        <w:t>Rys. 12.</w:t>
      </w:r>
      <w:r w:rsidRPr="00CB298B">
        <w:t xml:space="preserve"> Przykład metody rozwiązywania problemów przez analizę pierwotnej przyczyny (prze</w:t>
      </w:r>
      <w:r w:rsidRPr="00CB298B">
        <w:t>d</w:t>
      </w:r>
      <w:r w:rsidRPr="00CB298B">
        <w:t>szkole).</w:t>
      </w:r>
    </w:p>
    <w:p w14:paraId="5057518E" w14:textId="77777777" w:rsidR="00D12FF7" w:rsidRDefault="00D12FF7" w:rsidP="00665984">
      <w:pPr>
        <w:pStyle w:val="OREnormalny"/>
        <w:rPr>
          <w:b/>
          <w:color w:val="auto"/>
        </w:rPr>
      </w:pPr>
    </w:p>
    <w:p w14:paraId="7B9D8F11" w14:textId="70FB786F" w:rsidR="001172F4" w:rsidRPr="00CB298B" w:rsidRDefault="00653413" w:rsidP="00665984">
      <w:pPr>
        <w:pStyle w:val="OREnormalny"/>
        <w:rPr>
          <w:b/>
          <w:color w:val="auto"/>
        </w:rPr>
      </w:pPr>
      <w:r w:rsidRPr="00CB298B">
        <w:rPr>
          <w:b/>
          <w:color w:val="auto"/>
        </w:rPr>
        <w:t xml:space="preserve">Załącznik 2. </w:t>
      </w:r>
      <w:r w:rsidR="001172F4" w:rsidRPr="00CB298B">
        <w:rPr>
          <w:b/>
          <w:color w:val="auto"/>
        </w:rPr>
        <w:t xml:space="preserve">Karta weryfikacji celu SMART </w:t>
      </w:r>
    </w:p>
    <w:p w14:paraId="7EBE0811" w14:textId="4D0F08D0" w:rsidR="00226C8B" w:rsidRPr="00CB298B" w:rsidRDefault="00226C8B" w:rsidP="00226C8B">
      <w:pPr>
        <w:pStyle w:val="TabelaORE"/>
        <w:rPr>
          <w:color w:val="auto"/>
        </w:rPr>
      </w:pPr>
      <w:r w:rsidRPr="00CB298B">
        <w:rPr>
          <w:b/>
          <w:color w:val="auto"/>
        </w:rPr>
        <w:t xml:space="preserve">Tab. 6. </w:t>
      </w:r>
      <w:r w:rsidR="00401A7A">
        <w:rPr>
          <w:color w:val="auto"/>
        </w:rPr>
        <w:t>Karta weryfikacji celu SMART</w:t>
      </w:r>
    </w:p>
    <w:p w14:paraId="4D3F671C" w14:textId="3E031559" w:rsidR="001172F4" w:rsidRPr="00CB298B" w:rsidRDefault="001172F4" w:rsidP="00693BAF">
      <w:pPr>
        <w:pStyle w:val="Tekst"/>
        <w:spacing w:line="360" w:lineRule="auto"/>
        <w:rPr>
          <w:rFonts w:ascii="Arial" w:hAnsi="Arial" w:cs="Arial"/>
          <w:sz w:val="24"/>
          <w:szCs w:val="24"/>
        </w:rPr>
      </w:pPr>
      <w:r w:rsidRPr="00CB298B">
        <w:rPr>
          <w:rFonts w:ascii="Arial" w:hAnsi="Arial" w:cs="Arial"/>
          <w:sz w:val="24"/>
          <w:szCs w:val="24"/>
        </w:rPr>
        <w:t>CEL:</w:t>
      </w:r>
    </w:p>
    <w:tbl>
      <w:tblPr>
        <w:tblW w:w="9355" w:type="dxa"/>
        <w:tblInd w:w="113" w:type="dxa"/>
        <w:tblLayout w:type="fixed"/>
        <w:tblCellMar>
          <w:left w:w="0" w:type="dxa"/>
          <w:right w:w="0" w:type="dxa"/>
        </w:tblCellMar>
        <w:tblLook w:val="0000" w:firstRow="0" w:lastRow="0" w:firstColumn="0" w:lastColumn="0" w:noHBand="0" w:noVBand="0"/>
        <w:tblCaption w:val="Załącznik nr 2. Karta weryfikacji celu SMART "/>
        <w:tblDescription w:val="Tabela jest narzędziem do pracy nauczycieli nad formułowaniem poprawnych celów zgodnie z moedelem SMART, który powinien być:&#10;1. S - specyficzny (nauczyciele opisują w pustej kolumnie tabeli: Co dokładnie chcą osiągnąć? Jaki to ma przynieść efekt?)&#10;2. M - mierzalny (nauczyciele opisują w pustej kolumnie tabeli: Skąd będą wiedzieć, kiedy osiągną cel?)&#10;3. A - ambitny (nauczyciele opisują w pustej kolumnie tabeli: Dlaczego jest to ważne? Co mogą w tym zmienić? Jak mogą rozwinąć się dzięki temu? Czym będzie się to różnić od tego, co już mają?)&#10;4. R - realistyczny (nauczyciele opisują w pustej kolumnie tabeli: Jakich potrzebują do tego zasobów? Kto może im pomóc?)&#10;5. T - terminowy (nauczyciele opisują w pustej kolumnie tabeli: Kiedy chcą  zakończyć działania? Kiedy mają być odczuwane efekty? Jak mogą to rozplanować w czasie?)"/>
      </w:tblPr>
      <w:tblGrid>
        <w:gridCol w:w="2041"/>
        <w:gridCol w:w="4763"/>
        <w:gridCol w:w="2551"/>
      </w:tblGrid>
      <w:tr w:rsidR="00CB298B" w:rsidRPr="00CB298B" w14:paraId="59F2D8ED" w14:textId="77777777" w:rsidTr="003F6214">
        <w:trPr>
          <w:trHeight w:val="189"/>
        </w:trPr>
        <w:tc>
          <w:tcPr>
            <w:tcW w:w="2041" w:type="dxa"/>
            <w:tcBorders>
              <w:top w:val="single" w:sz="4" w:space="0" w:color="000000"/>
              <w:left w:val="single" w:sz="4" w:space="0" w:color="000000"/>
              <w:bottom w:val="single" w:sz="4" w:space="0" w:color="000000"/>
              <w:right w:val="single" w:sz="4" w:space="0" w:color="000000"/>
            </w:tcBorders>
            <w:shd w:val="solid" w:color="D9DADB" w:fill="auto"/>
            <w:tcMar>
              <w:top w:w="113" w:type="dxa"/>
              <w:left w:w="113" w:type="dxa"/>
              <w:bottom w:w="113" w:type="dxa"/>
              <w:right w:w="113" w:type="dxa"/>
            </w:tcMar>
            <w:vAlign w:val="center"/>
          </w:tcPr>
          <w:p w14:paraId="146383AD" w14:textId="77777777" w:rsidR="001172F4" w:rsidRPr="00CB298B" w:rsidRDefault="001172F4" w:rsidP="008B1BE1">
            <w:pPr>
              <w:pStyle w:val="Tekst"/>
              <w:spacing w:before="120"/>
              <w:contextualSpacing/>
              <w:jc w:val="center"/>
              <w:rPr>
                <w:rFonts w:ascii="Arial" w:hAnsi="Arial" w:cs="Arial"/>
                <w:b/>
                <w:szCs w:val="24"/>
              </w:rPr>
            </w:pPr>
            <w:r w:rsidRPr="00CB298B">
              <w:rPr>
                <w:rFonts w:ascii="Arial" w:hAnsi="Arial" w:cs="Arial"/>
                <w:b/>
                <w:szCs w:val="24"/>
              </w:rPr>
              <w:t>Cecha celu</w:t>
            </w:r>
          </w:p>
        </w:tc>
        <w:tc>
          <w:tcPr>
            <w:tcW w:w="4763" w:type="dxa"/>
            <w:tcBorders>
              <w:top w:val="single" w:sz="4" w:space="0" w:color="000000"/>
              <w:left w:val="single" w:sz="4" w:space="0" w:color="000000"/>
              <w:bottom w:val="single" w:sz="4" w:space="0" w:color="000000"/>
              <w:right w:val="single" w:sz="4" w:space="0" w:color="000000"/>
            </w:tcBorders>
            <w:shd w:val="solid" w:color="D9DADB" w:fill="auto"/>
            <w:tcMar>
              <w:top w:w="113" w:type="dxa"/>
              <w:left w:w="113" w:type="dxa"/>
              <w:bottom w:w="113" w:type="dxa"/>
              <w:right w:w="113" w:type="dxa"/>
            </w:tcMar>
            <w:vAlign w:val="center"/>
          </w:tcPr>
          <w:p w14:paraId="48BF49E8" w14:textId="77777777" w:rsidR="001172F4" w:rsidRPr="00CB298B" w:rsidRDefault="001172F4" w:rsidP="008B1BE1">
            <w:pPr>
              <w:pStyle w:val="Tekst"/>
              <w:spacing w:before="120"/>
              <w:contextualSpacing/>
              <w:jc w:val="center"/>
              <w:rPr>
                <w:rFonts w:ascii="Arial" w:hAnsi="Arial" w:cs="Arial"/>
                <w:b/>
                <w:szCs w:val="24"/>
              </w:rPr>
            </w:pPr>
            <w:r w:rsidRPr="00CB298B">
              <w:rPr>
                <w:rFonts w:ascii="Arial" w:hAnsi="Arial" w:cs="Arial"/>
                <w:b/>
                <w:szCs w:val="24"/>
              </w:rPr>
              <w:t>Pytania</w:t>
            </w:r>
          </w:p>
        </w:tc>
        <w:tc>
          <w:tcPr>
            <w:tcW w:w="2551" w:type="dxa"/>
            <w:tcBorders>
              <w:top w:val="single" w:sz="4" w:space="0" w:color="000000"/>
              <w:left w:val="single" w:sz="4" w:space="0" w:color="000000"/>
              <w:bottom w:val="single" w:sz="4" w:space="0" w:color="000000"/>
              <w:right w:val="single" w:sz="4" w:space="0" w:color="000000"/>
            </w:tcBorders>
            <w:shd w:val="solid" w:color="D9DADB" w:fill="auto"/>
            <w:tcMar>
              <w:top w:w="113" w:type="dxa"/>
              <w:left w:w="113" w:type="dxa"/>
              <w:bottom w:w="113" w:type="dxa"/>
              <w:right w:w="113" w:type="dxa"/>
            </w:tcMar>
            <w:vAlign w:val="center"/>
          </w:tcPr>
          <w:p w14:paraId="6D831CC0" w14:textId="77777777" w:rsidR="001172F4" w:rsidRPr="00CB298B" w:rsidRDefault="001172F4" w:rsidP="008B1BE1">
            <w:pPr>
              <w:pStyle w:val="Tekst"/>
              <w:spacing w:before="120"/>
              <w:contextualSpacing/>
              <w:jc w:val="center"/>
              <w:rPr>
                <w:rFonts w:ascii="Arial" w:hAnsi="Arial" w:cs="Arial"/>
                <w:b/>
                <w:szCs w:val="24"/>
              </w:rPr>
            </w:pPr>
            <w:r w:rsidRPr="00CB298B">
              <w:rPr>
                <w:rFonts w:ascii="Arial" w:hAnsi="Arial" w:cs="Arial"/>
                <w:b/>
                <w:szCs w:val="24"/>
              </w:rPr>
              <w:t>Opis</w:t>
            </w:r>
          </w:p>
        </w:tc>
      </w:tr>
      <w:tr w:rsidR="00CB298B" w:rsidRPr="00CB298B" w14:paraId="0602B084" w14:textId="77777777" w:rsidTr="003F6214">
        <w:trPr>
          <w:trHeight w:val="555"/>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5478DA95"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S</w:t>
            </w:r>
            <w:r w:rsidRPr="00CB298B">
              <w:rPr>
                <w:rFonts w:ascii="Arial" w:hAnsi="Arial" w:cs="Arial"/>
                <w:szCs w:val="24"/>
              </w:rPr>
              <w:t>PECYFICZNY</w:t>
            </w:r>
          </w:p>
        </w:tc>
        <w:tc>
          <w:tcPr>
            <w:tcW w:w="4763"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3B6661D7" w14:textId="62C13E12" w:rsidR="001172F4" w:rsidRPr="00CB298B" w:rsidRDefault="00653413" w:rsidP="008B1BE1">
            <w:pPr>
              <w:pStyle w:val="OREtabela-punktory"/>
              <w:rPr>
                <w:color w:val="auto"/>
              </w:rPr>
            </w:pPr>
            <w:r w:rsidRPr="00CB298B">
              <w:rPr>
                <w:color w:val="auto"/>
              </w:rPr>
              <w:t xml:space="preserve">Co dokładnie chcesz </w:t>
            </w:r>
            <w:r w:rsidR="001172F4" w:rsidRPr="00CB298B">
              <w:rPr>
                <w:color w:val="auto"/>
              </w:rPr>
              <w:t>osiągnąć?</w:t>
            </w:r>
          </w:p>
          <w:p w14:paraId="61C45B88" w14:textId="1756C915" w:rsidR="001172F4" w:rsidRPr="00CB298B" w:rsidRDefault="001172F4" w:rsidP="008B1BE1">
            <w:pPr>
              <w:pStyle w:val="OREtabela-punktory"/>
              <w:rPr>
                <w:color w:val="auto"/>
              </w:rPr>
            </w:pPr>
            <w:r w:rsidRPr="00CB298B">
              <w:rPr>
                <w:color w:val="auto"/>
              </w:rPr>
              <w:t>Jaki ma</w:t>
            </w:r>
            <w:r w:rsidR="008B1BE1" w:rsidRPr="00CB298B">
              <w:rPr>
                <w:color w:val="auto"/>
              </w:rPr>
              <w:t xml:space="preserve"> to</w:t>
            </w:r>
            <w:r w:rsidRPr="00CB298B">
              <w:rPr>
                <w:color w:val="auto"/>
              </w:rPr>
              <w:t xml:space="preserve"> przynieść efekt?</w:t>
            </w:r>
          </w:p>
        </w:tc>
        <w:tc>
          <w:tcPr>
            <w:tcW w:w="255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44F855DC" w14:textId="77777777" w:rsidR="001172F4" w:rsidRPr="00CB298B" w:rsidRDefault="001172F4" w:rsidP="008B1BE1">
            <w:pPr>
              <w:pStyle w:val="Tekst"/>
              <w:spacing w:before="120"/>
              <w:contextualSpacing/>
              <w:rPr>
                <w:rFonts w:ascii="Arial" w:hAnsi="Arial" w:cs="Arial"/>
                <w:szCs w:val="24"/>
              </w:rPr>
            </w:pPr>
          </w:p>
        </w:tc>
      </w:tr>
      <w:tr w:rsidR="00CB298B" w:rsidRPr="00CB298B" w14:paraId="597B77D3" w14:textId="77777777" w:rsidTr="003F6214">
        <w:trPr>
          <w:trHeight w:val="901"/>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303A7865"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M</w:t>
            </w:r>
            <w:r w:rsidRPr="00CB298B">
              <w:rPr>
                <w:rFonts w:ascii="Arial" w:hAnsi="Arial" w:cs="Arial"/>
                <w:szCs w:val="24"/>
              </w:rPr>
              <w:t>IERZALNY</w:t>
            </w:r>
          </w:p>
        </w:tc>
        <w:tc>
          <w:tcPr>
            <w:tcW w:w="4763"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4E297642" w14:textId="77777777" w:rsidR="001172F4" w:rsidRPr="00CB298B" w:rsidRDefault="001172F4" w:rsidP="008B1BE1">
            <w:pPr>
              <w:pStyle w:val="OREtabela-punktory"/>
              <w:rPr>
                <w:color w:val="auto"/>
              </w:rPr>
            </w:pPr>
            <w:r w:rsidRPr="00CB298B">
              <w:rPr>
                <w:color w:val="auto"/>
              </w:rPr>
              <w:t>Skąd będziesz wiedzieć, kiedy osiągniesz ten cel?</w:t>
            </w:r>
          </w:p>
        </w:tc>
        <w:tc>
          <w:tcPr>
            <w:tcW w:w="255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27AAAB54" w14:textId="77777777" w:rsidR="001172F4" w:rsidRPr="00CB298B" w:rsidRDefault="001172F4" w:rsidP="008B1BE1">
            <w:pPr>
              <w:pStyle w:val="Tekst"/>
              <w:spacing w:before="120"/>
              <w:contextualSpacing/>
              <w:rPr>
                <w:rFonts w:ascii="Arial" w:hAnsi="Arial" w:cs="Arial"/>
                <w:szCs w:val="24"/>
              </w:rPr>
            </w:pPr>
          </w:p>
        </w:tc>
      </w:tr>
      <w:tr w:rsidR="00CB298B" w:rsidRPr="00CB298B" w14:paraId="64C3962A" w14:textId="77777777" w:rsidTr="003F6214">
        <w:trPr>
          <w:trHeight w:val="401"/>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70B0D056"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A</w:t>
            </w:r>
            <w:r w:rsidRPr="00CB298B">
              <w:rPr>
                <w:rFonts w:ascii="Arial" w:hAnsi="Arial" w:cs="Arial"/>
                <w:szCs w:val="24"/>
              </w:rPr>
              <w:t>MBITNY</w:t>
            </w:r>
          </w:p>
        </w:tc>
        <w:tc>
          <w:tcPr>
            <w:tcW w:w="4763"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4A3568A8" w14:textId="77777777" w:rsidR="001172F4" w:rsidRPr="00CB298B" w:rsidRDefault="001172F4" w:rsidP="008B1BE1">
            <w:pPr>
              <w:pStyle w:val="OREtabela-punktory"/>
              <w:rPr>
                <w:color w:val="auto"/>
              </w:rPr>
            </w:pPr>
            <w:r w:rsidRPr="00CB298B">
              <w:rPr>
                <w:color w:val="auto"/>
              </w:rPr>
              <w:t>Dlaczego jest to ważne?</w:t>
            </w:r>
          </w:p>
          <w:p w14:paraId="7DFCC0C8" w14:textId="776CE49F" w:rsidR="001172F4" w:rsidRPr="00CB298B" w:rsidRDefault="001172F4" w:rsidP="008B1BE1">
            <w:pPr>
              <w:pStyle w:val="OREtabela-punktory"/>
              <w:rPr>
                <w:color w:val="auto"/>
              </w:rPr>
            </w:pPr>
            <w:r w:rsidRPr="00CB298B">
              <w:rPr>
                <w:color w:val="auto"/>
              </w:rPr>
              <w:t xml:space="preserve">Co możesz </w:t>
            </w:r>
            <w:r w:rsidR="008B1BE1" w:rsidRPr="00CB298B">
              <w:rPr>
                <w:color w:val="auto"/>
              </w:rPr>
              <w:t xml:space="preserve">dzięki temu </w:t>
            </w:r>
            <w:r w:rsidRPr="00CB298B">
              <w:rPr>
                <w:color w:val="auto"/>
              </w:rPr>
              <w:t>zmienić?</w:t>
            </w:r>
          </w:p>
          <w:p w14:paraId="647CAAFF" w14:textId="500E3060" w:rsidR="001172F4" w:rsidRPr="00CB298B" w:rsidRDefault="001172F4" w:rsidP="008B1BE1">
            <w:pPr>
              <w:pStyle w:val="OREtabela-punktory"/>
              <w:rPr>
                <w:color w:val="auto"/>
              </w:rPr>
            </w:pPr>
            <w:r w:rsidRPr="00CB298B">
              <w:rPr>
                <w:color w:val="auto"/>
              </w:rPr>
              <w:t>Jak</w:t>
            </w:r>
            <w:r w:rsidR="00653413" w:rsidRPr="00CB298B">
              <w:rPr>
                <w:color w:val="auto"/>
              </w:rPr>
              <w:t xml:space="preserve"> możesz się rozwinąć dzięki </w:t>
            </w:r>
            <w:r w:rsidRPr="00CB298B">
              <w:rPr>
                <w:color w:val="auto"/>
              </w:rPr>
              <w:t>temu?</w:t>
            </w:r>
          </w:p>
          <w:p w14:paraId="1DB8D9AC" w14:textId="77777777" w:rsidR="001172F4" w:rsidRPr="00CB298B" w:rsidRDefault="001172F4" w:rsidP="008B1BE1">
            <w:pPr>
              <w:pStyle w:val="OREtabela-punktory"/>
              <w:rPr>
                <w:color w:val="auto"/>
              </w:rPr>
            </w:pPr>
            <w:r w:rsidRPr="00CB298B">
              <w:rPr>
                <w:color w:val="auto"/>
              </w:rPr>
              <w:lastRenderedPageBreak/>
              <w:t>Czym będzie się to różnić od tego, co już masz?</w:t>
            </w:r>
          </w:p>
        </w:tc>
        <w:tc>
          <w:tcPr>
            <w:tcW w:w="255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57835793" w14:textId="77777777" w:rsidR="001172F4" w:rsidRPr="00CB298B" w:rsidRDefault="001172F4" w:rsidP="008B1BE1">
            <w:pPr>
              <w:pStyle w:val="Tekst"/>
              <w:spacing w:before="120"/>
              <w:contextualSpacing/>
              <w:rPr>
                <w:rFonts w:ascii="Arial" w:hAnsi="Arial" w:cs="Arial"/>
                <w:szCs w:val="24"/>
              </w:rPr>
            </w:pPr>
          </w:p>
        </w:tc>
      </w:tr>
      <w:tr w:rsidR="00CB298B" w:rsidRPr="00CB298B" w14:paraId="3FEDF008" w14:textId="77777777" w:rsidTr="003F6214">
        <w:trPr>
          <w:trHeight w:val="1409"/>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3E64BB73"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lastRenderedPageBreak/>
              <w:t>R</w:t>
            </w:r>
            <w:r w:rsidRPr="00CB298B">
              <w:rPr>
                <w:rFonts w:ascii="Arial" w:hAnsi="Arial" w:cs="Arial"/>
                <w:szCs w:val="24"/>
              </w:rPr>
              <w:t>EALISTYCZNY</w:t>
            </w:r>
          </w:p>
        </w:tc>
        <w:tc>
          <w:tcPr>
            <w:tcW w:w="4763"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3977FDB9" w14:textId="77777777" w:rsidR="001172F4" w:rsidRPr="00CB298B" w:rsidRDefault="001172F4" w:rsidP="008B1BE1">
            <w:pPr>
              <w:pStyle w:val="OREtabela-punktory"/>
              <w:rPr>
                <w:color w:val="auto"/>
              </w:rPr>
            </w:pPr>
            <w:r w:rsidRPr="00CB298B">
              <w:rPr>
                <w:color w:val="auto"/>
              </w:rPr>
              <w:t>Jakich potrzebujesz do tego zasobów?</w:t>
            </w:r>
          </w:p>
          <w:p w14:paraId="4B4D7EF8" w14:textId="278B983B" w:rsidR="001172F4" w:rsidRPr="00CB298B" w:rsidRDefault="001172F4" w:rsidP="008B1BE1">
            <w:pPr>
              <w:pStyle w:val="OREtabela-punktory"/>
              <w:rPr>
                <w:color w:val="auto"/>
              </w:rPr>
            </w:pPr>
            <w:r w:rsidRPr="00CB298B">
              <w:rPr>
                <w:color w:val="auto"/>
              </w:rPr>
              <w:t xml:space="preserve">Kto może </w:t>
            </w:r>
            <w:r w:rsidR="008B1BE1" w:rsidRPr="00CB298B">
              <w:rPr>
                <w:color w:val="auto"/>
              </w:rPr>
              <w:t>c</w:t>
            </w:r>
            <w:r w:rsidRPr="00CB298B">
              <w:rPr>
                <w:color w:val="auto"/>
              </w:rPr>
              <w:t>i pomóc?</w:t>
            </w:r>
          </w:p>
        </w:tc>
        <w:tc>
          <w:tcPr>
            <w:tcW w:w="255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770CC4FC" w14:textId="77777777" w:rsidR="001172F4" w:rsidRPr="00CB298B" w:rsidRDefault="001172F4" w:rsidP="008B1BE1">
            <w:pPr>
              <w:pStyle w:val="Tekst"/>
              <w:spacing w:before="120"/>
              <w:contextualSpacing/>
              <w:rPr>
                <w:rFonts w:ascii="Arial" w:hAnsi="Arial" w:cs="Arial"/>
                <w:szCs w:val="24"/>
              </w:rPr>
            </w:pPr>
          </w:p>
        </w:tc>
      </w:tr>
      <w:tr w:rsidR="00815235" w:rsidRPr="00CB298B" w14:paraId="630953FA" w14:textId="77777777" w:rsidTr="003F6214">
        <w:trPr>
          <w:trHeight w:val="392"/>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261E3FBF"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T</w:t>
            </w:r>
            <w:r w:rsidRPr="00CB298B">
              <w:rPr>
                <w:rFonts w:ascii="Arial" w:hAnsi="Arial" w:cs="Arial"/>
                <w:szCs w:val="24"/>
              </w:rPr>
              <w:t>ERMINOWY</w:t>
            </w:r>
          </w:p>
        </w:tc>
        <w:tc>
          <w:tcPr>
            <w:tcW w:w="4763"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718037E2" w14:textId="77777777" w:rsidR="001172F4" w:rsidRPr="00CB298B" w:rsidRDefault="001172F4" w:rsidP="008B1BE1">
            <w:pPr>
              <w:pStyle w:val="OREtabela-punktory"/>
              <w:rPr>
                <w:color w:val="auto"/>
              </w:rPr>
            </w:pPr>
            <w:r w:rsidRPr="00CB298B">
              <w:rPr>
                <w:color w:val="auto"/>
              </w:rPr>
              <w:t>Kiedy chcesz zakończyć działania?</w:t>
            </w:r>
          </w:p>
          <w:p w14:paraId="5EECCD77" w14:textId="2761F6A8" w:rsidR="001172F4" w:rsidRPr="00CB298B" w:rsidRDefault="001172F4" w:rsidP="008B1BE1">
            <w:pPr>
              <w:pStyle w:val="OREtabela-punktory"/>
              <w:rPr>
                <w:color w:val="auto"/>
              </w:rPr>
            </w:pPr>
            <w:r w:rsidRPr="00CB298B">
              <w:rPr>
                <w:color w:val="auto"/>
              </w:rPr>
              <w:t>Kiedy mają być odczuwane efekty</w:t>
            </w:r>
            <w:r w:rsidR="008B1BE1" w:rsidRPr="00CB298B">
              <w:rPr>
                <w:color w:val="auto"/>
              </w:rPr>
              <w:t xml:space="preserve"> tych działań</w:t>
            </w:r>
            <w:r w:rsidRPr="00CB298B">
              <w:rPr>
                <w:color w:val="auto"/>
              </w:rPr>
              <w:t>?</w:t>
            </w:r>
          </w:p>
          <w:p w14:paraId="3D932B84" w14:textId="77777777" w:rsidR="001172F4" w:rsidRPr="00CB298B" w:rsidRDefault="001172F4" w:rsidP="008B1BE1">
            <w:pPr>
              <w:pStyle w:val="OREtabela-punktory"/>
              <w:rPr>
                <w:color w:val="auto"/>
              </w:rPr>
            </w:pPr>
            <w:r w:rsidRPr="00CB298B">
              <w:rPr>
                <w:color w:val="auto"/>
              </w:rPr>
              <w:t>Jak możesz to rozplanować w czasie?</w:t>
            </w:r>
          </w:p>
        </w:tc>
        <w:tc>
          <w:tcPr>
            <w:tcW w:w="255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51F94643" w14:textId="77777777" w:rsidR="001172F4" w:rsidRPr="00CB298B" w:rsidRDefault="001172F4" w:rsidP="008B1BE1">
            <w:pPr>
              <w:pStyle w:val="Tekst"/>
              <w:spacing w:before="120"/>
              <w:contextualSpacing/>
              <w:rPr>
                <w:rFonts w:ascii="Arial" w:hAnsi="Arial" w:cs="Arial"/>
                <w:szCs w:val="24"/>
              </w:rPr>
            </w:pPr>
          </w:p>
        </w:tc>
      </w:tr>
    </w:tbl>
    <w:p w14:paraId="2CE0B5B7" w14:textId="77777777" w:rsidR="008B1BE1" w:rsidRPr="00CB298B" w:rsidRDefault="008B1BE1" w:rsidP="001D602F">
      <w:pPr>
        <w:pStyle w:val="OREnormalny"/>
        <w:rPr>
          <w:b/>
          <w:color w:val="auto"/>
        </w:rPr>
      </w:pPr>
    </w:p>
    <w:p w14:paraId="77E77D47" w14:textId="43A7F4BD" w:rsidR="001172F4" w:rsidRPr="00CB298B" w:rsidRDefault="00653413" w:rsidP="001D602F">
      <w:pPr>
        <w:pStyle w:val="OREnormalny"/>
        <w:rPr>
          <w:b/>
          <w:color w:val="auto"/>
        </w:rPr>
      </w:pPr>
      <w:r w:rsidRPr="00CB298B">
        <w:rPr>
          <w:b/>
          <w:color w:val="auto"/>
        </w:rPr>
        <w:t xml:space="preserve">Załącznik 3. </w:t>
      </w:r>
      <w:r w:rsidR="001172F4" w:rsidRPr="00CB298B">
        <w:rPr>
          <w:b/>
          <w:color w:val="auto"/>
        </w:rPr>
        <w:t>Przykład</w:t>
      </w:r>
      <w:r w:rsidRPr="00CB298B">
        <w:rPr>
          <w:b/>
          <w:color w:val="auto"/>
        </w:rPr>
        <w:t xml:space="preserve"> uzupełnionej karty weryfikacji celu SMART</w:t>
      </w:r>
    </w:p>
    <w:p w14:paraId="0A5DAAA5" w14:textId="54D1E83B" w:rsidR="001D602F" w:rsidRPr="00CB298B" w:rsidRDefault="001D602F" w:rsidP="001D602F">
      <w:pPr>
        <w:pStyle w:val="TabelaORE"/>
        <w:rPr>
          <w:color w:val="auto"/>
        </w:rPr>
      </w:pPr>
      <w:r w:rsidRPr="00CB298B">
        <w:rPr>
          <w:b/>
          <w:color w:val="auto"/>
        </w:rPr>
        <w:t xml:space="preserve">Tab. 7. </w:t>
      </w:r>
      <w:r w:rsidRPr="00CB298B">
        <w:rPr>
          <w:color w:val="auto"/>
        </w:rPr>
        <w:t>Przykład uzupełnionej karty weryfikacji celu SMART</w:t>
      </w:r>
    </w:p>
    <w:p w14:paraId="15D39F55" w14:textId="23F313F9" w:rsidR="00807A46" w:rsidRPr="00CB298B" w:rsidRDefault="001172F4" w:rsidP="001D602F">
      <w:pPr>
        <w:pStyle w:val="OREnormalny"/>
        <w:rPr>
          <w:color w:val="auto"/>
        </w:rPr>
      </w:pPr>
      <w:r w:rsidRPr="00CB298B">
        <w:rPr>
          <w:color w:val="auto"/>
        </w:rPr>
        <w:t>CEL:</w:t>
      </w:r>
      <w:r w:rsidR="00807A46" w:rsidRPr="00CB298B">
        <w:rPr>
          <w:color w:val="auto"/>
        </w:rPr>
        <w:t xml:space="preserve"> </w:t>
      </w:r>
      <w:r w:rsidR="00266758" w:rsidRPr="00CB298B">
        <w:rPr>
          <w:color w:val="auto"/>
        </w:rPr>
        <w:t>„</w:t>
      </w:r>
      <w:r w:rsidR="00807A46" w:rsidRPr="00CB298B">
        <w:rPr>
          <w:color w:val="auto"/>
        </w:rPr>
        <w:t>Do końca roku wszys</w:t>
      </w:r>
      <w:r w:rsidR="003F6214" w:rsidRPr="00CB298B">
        <w:rPr>
          <w:color w:val="auto"/>
        </w:rPr>
        <w:t xml:space="preserve">cy nauczyciele </w:t>
      </w:r>
      <w:r w:rsidR="00807A46" w:rsidRPr="00CB298B">
        <w:rPr>
          <w:color w:val="auto"/>
        </w:rPr>
        <w:t>przeprowadzą z dziećmi dwa</w:t>
      </w:r>
      <w:r w:rsidR="009B1445" w:rsidRPr="00CB298B">
        <w:rPr>
          <w:color w:val="auto"/>
        </w:rPr>
        <w:t xml:space="preserve"> </w:t>
      </w:r>
      <w:r w:rsidR="00807A46" w:rsidRPr="00CB298B">
        <w:rPr>
          <w:color w:val="auto"/>
        </w:rPr>
        <w:t>projekty eduk</w:t>
      </w:r>
      <w:r w:rsidR="00807A46" w:rsidRPr="00CB298B">
        <w:rPr>
          <w:color w:val="auto"/>
        </w:rPr>
        <w:t>a</w:t>
      </w:r>
      <w:r w:rsidR="00807A46" w:rsidRPr="00CB298B">
        <w:rPr>
          <w:color w:val="auto"/>
        </w:rPr>
        <w:t>cyjne umożliwiające powiązanie różnych dziedzin wiedzy z doświadczeniami dzieci i w</w:t>
      </w:r>
      <w:r w:rsidR="00807A46" w:rsidRPr="00CB298B">
        <w:rPr>
          <w:color w:val="auto"/>
        </w:rPr>
        <w:t>y</w:t>
      </w:r>
      <w:r w:rsidR="00807A46" w:rsidRPr="00CB298B">
        <w:rPr>
          <w:color w:val="auto"/>
        </w:rPr>
        <w:t>korzystanie</w:t>
      </w:r>
      <w:r w:rsidR="003F6214" w:rsidRPr="00CB298B">
        <w:rPr>
          <w:color w:val="auto"/>
        </w:rPr>
        <w:t xml:space="preserve"> tej wiedzy</w:t>
      </w:r>
      <w:r w:rsidR="00807A46" w:rsidRPr="00CB298B">
        <w:rPr>
          <w:color w:val="auto"/>
        </w:rPr>
        <w:t>. Zaangażują w projekty rodziców”</w:t>
      </w:r>
      <w:r w:rsidR="001D602F" w:rsidRPr="00CB298B">
        <w:rPr>
          <w:color w:val="auto"/>
        </w:rPr>
        <w:t>.</w:t>
      </w:r>
      <w:r w:rsidR="00807A46" w:rsidRPr="00CB298B">
        <w:rPr>
          <w:color w:val="auto"/>
        </w:rPr>
        <w:t xml:space="preserve"> </w:t>
      </w:r>
    </w:p>
    <w:tbl>
      <w:tblPr>
        <w:tblW w:w="9639" w:type="dxa"/>
        <w:tblInd w:w="113" w:type="dxa"/>
        <w:tblLayout w:type="fixed"/>
        <w:tblCellMar>
          <w:left w:w="0" w:type="dxa"/>
          <w:right w:w="0" w:type="dxa"/>
        </w:tblCellMar>
        <w:tblLook w:val="0000" w:firstRow="0" w:lastRow="0" w:firstColumn="0" w:lastColumn="0" w:noHBand="0" w:noVBand="0"/>
        <w:tblCaption w:val="Przykład"/>
        <w:tblDescription w:val="Pusta kolumna tabeli jest uzupełniona przykładowymi odpowiedziami nauczycieli:&#10;1. S (cel specyficzny): Dzięki metodzie projektu nauczycielki/nauczyciele umożliwią dzieciom powiązanie wiedzy z różnych dziedzin. Włączenie rodziców w działania przedszkola.&#10;2. M (cel mierzalny): Wywiad z nauczycielkami, dziećmi i rodzicami.&#10;3. A (cel ambitny): Nauczycielki/nauczyciele doskonalą aktywne metody. Dzieci wszechstronnie się rozwijają. Dzieci rozwijają kompetencje kluczowe. Rodzice współpracują z nauczycielkami/nauczycielami.&#10;4. R (cel realistyczny): Przykłady projektów realizowanych w przedszkolu. Zorganizowane wzajemne uczenie się. Benchmarking. &#10;5. T (cel terminowy): Do końca roku szkolnego. "/>
      </w:tblPr>
      <w:tblGrid>
        <w:gridCol w:w="2041"/>
        <w:gridCol w:w="3771"/>
        <w:gridCol w:w="3827"/>
      </w:tblGrid>
      <w:tr w:rsidR="00CB298B" w:rsidRPr="00CB298B" w14:paraId="49581168" w14:textId="77777777" w:rsidTr="003F6214">
        <w:trPr>
          <w:trHeight w:val="189"/>
        </w:trPr>
        <w:tc>
          <w:tcPr>
            <w:tcW w:w="2041" w:type="dxa"/>
            <w:tcBorders>
              <w:top w:val="single" w:sz="4" w:space="0" w:color="000000"/>
              <w:left w:val="single" w:sz="4" w:space="0" w:color="000000"/>
              <w:bottom w:val="single" w:sz="4" w:space="0" w:color="000000"/>
              <w:right w:val="single" w:sz="4" w:space="0" w:color="000000"/>
            </w:tcBorders>
            <w:shd w:val="solid" w:color="D9DADB" w:fill="auto"/>
            <w:tcMar>
              <w:top w:w="113" w:type="dxa"/>
              <w:left w:w="113" w:type="dxa"/>
              <w:bottom w:w="113" w:type="dxa"/>
              <w:right w:w="113" w:type="dxa"/>
            </w:tcMar>
            <w:vAlign w:val="center"/>
          </w:tcPr>
          <w:p w14:paraId="2677813D" w14:textId="77777777" w:rsidR="001172F4" w:rsidRPr="00CB298B" w:rsidRDefault="001172F4" w:rsidP="008B1BE1">
            <w:pPr>
              <w:pStyle w:val="Tekst"/>
              <w:spacing w:before="120"/>
              <w:contextualSpacing/>
              <w:jc w:val="center"/>
              <w:rPr>
                <w:rFonts w:ascii="Arial" w:hAnsi="Arial" w:cs="Arial"/>
                <w:b/>
                <w:szCs w:val="24"/>
              </w:rPr>
            </w:pPr>
            <w:r w:rsidRPr="00CB298B">
              <w:rPr>
                <w:rFonts w:ascii="Arial" w:hAnsi="Arial" w:cs="Arial"/>
                <w:b/>
                <w:szCs w:val="24"/>
              </w:rPr>
              <w:t>Cecha celu</w:t>
            </w:r>
          </w:p>
        </w:tc>
        <w:tc>
          <w:tcPr>
            <w:tcW w:w="3771" w:type="dxa"/>
            <w:tcBorders>
              <w:top w:val="single" w:sz="4" w:space="0" w:color="000000"/>
              <w:left w:val="single" w:sz="4" w:space="0" w:color="000000"/>
              <w:bottom w:val="single" w:sz="4" w:space="0" w:color="000000"/>
              <w:right w:val="single" w:sz="4" w:space="0" w:color="000000"/>
            </w:tcBorders>
            <w:shd w:val="solid" w:color="D9DADB" w:fill="auto"/>
            <w:tcMar>
              <w:top w:w="113" w:type="dxa"/>
              <w:left w:w="113" w:type="dxa"/>
              <w:bottom w:w="113" w:type="dxa"/>
              <w:right w:w="113" w:type="dxa"/>
            </w:tcMar>
            <w:vAlign w:val="center"/>
          </w:tcPr>
          <w:p w14:paraId="51A5C2A6" w14:textId="77777777" w:rsidR="001172F4" w:rsidRPr="00CB298B" w:rsidRDefault="001172F4" w:rsidP="008B1BE1">
            <w:pPr>
              <w:pStyle w:val="Tekst"/>
              <w:spacing w:before="120"/>
              <w:contextualSpacing/>
              <w:jc w:val="center"/>
              <w:rPr>
                <w:rFonts w:ascii="Arial" w:hAnsi="Arial" w:cs="Arial"/>
                <w:b/>
                <w:szCs w:val="24"/>
              </w:rPr>
            </w:pPr>
            <w:r w:rsidRPr="00CB298B">
              <w:rPr>
                <w:rFonts w:ascii="Arial" w:hAnsi="Arial" w:cs="Arial"/>
                <w:b/>
                <w:szCs w:val="24"/>
              </w:rPr>
              <w:t>Pytania</w:t>
            </w:r>
          </w:p>
        </w:tc>
        <w:tc>
          <w:tcPr>
            <w:tcW w:w="3827" w:type="dxa"/>
            <w:tcBorders>
              <w:top w:val="single" w:sz="4" w:space="0" w:color="000000"/>
              <w:left w:val="single" w:sz="4" w:space="0" w:color="000000"/>
              <w:bottom w:val="single" w:sz="4" w:space="0" w:color="000000"/>
              <w:right w:val="single" w:sz="4" w:space="0" w:color="000000"/>
            </w:tcBorders>
            <w:shd w:val="solid" w:color="D9DADB" w:fill="auto"/>
            <w:tcMar>
              <w:top w:w="113" w:type="dxa"/>
              <w:left w:w="113" w:type="dxa"/>
              <w:bottom w:w="113" w:type="dxa"/>
              <w:right w:w="113" w:type="dxa"/>
            </w:tcMar>
            <w:vAlign w:val="center"/>
          </w:tcPr>
          <w:p w14:paraId="5F292AB3" w14:textId="77777777" w:rsidR="001172F4" w:rsidRPr="00CB298B" w:rsidRDefault="001172F4" w:rsidP="008B1BE1">
            <w:pPr>
              <w:pStyle w:val="Tekst"/>
              <w:spacing w:before="120"/>
              <w:contextualSpacing/>
              <w:jc w:val="center"/>
              <w:rPr>
                <w:rFonts w:ascii="Arial" w:hAnsi="Arial" w:cs="Arial"/>
                <w:b/>
                <w:szCs w:val="24"/>
              </w:rPr>
            </w:pPr>
            <w:r w:rsidRPr="00CB298B">
              <w:rPr>
                <w:rFonts w:ascii="Arial" w:hAnsi="Arial" w:cs="Arial"/>
                <w:b/>
                <w:szCs w:val="24"/>
              </w:rPr>
              <w:t>Opis</w:t>
            </w:r>
          </w:p>
        </w:tc>
      </w:tr>
      <w:tr w:rsidR="00CB298B" w:rsidRPr="00CB298B" w14:paraId="5B782D05" w14:textId="77777777" w:rsidTr="003F6214">
        <w:trPr>
          <w:trHeight w:val="2574"/>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52A0B0B3"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S</w:t>
            </w:r>
            <w:r w:rsidRPr="00CB298B">
              <w:rPr>
                <w:rFonts w:ascii="Arial" w:hAnsi="Arial" w:cs="Arial"/>
                <w:szCs w:val="24"/>
              </w:rPr>
              <w:t>PECYFICZNY</w:t>
            </w:r>
          </w:p>
        </w:tc>
        <w:tc>
          <w:tcPr>
            <w:tcW w:w="377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79A7AEC5" w14:textId="16BE2058" w:rsidR="001172F4" w:rsidRPr="00CB298B" w:rsidRDefault="001172F4" w:rsidP="003F6214">
            <w:pPr>
              <w:pStyle w:val="OREtabela-punktory"/>
              <w:rPr>
                <w:color w:val="auto"/>
              </w:rPr>
            </w:pPr>
            <w:r w:rsidRPr="00CB298B">
              <w:rPr>
                <w:color w:val="auto"/>
              </w:rPr>
              <w:t>Co dokładnie chcesz</w:t>
            </w:r>
            <w:r w:rsidR="0096411C">
              <w:rPr>
                <w:color w:val="auto"/>
              </w:rPr>
              <w:t xml:space="preserve"> </w:t>
            </w:r>
            <w:r w:rsidRPr="00CB298B">
              <w:rPr>
                <w:color w:val="auto"/>
              </w:rPr>
              <w:t>osiągnąć?</w:t>
            </w:r>
          </w:p>
          <w:p w14:paraId="30E8C36A" w14:textId="46F62A3E" w:rsidR="001172F4" w:rsidRPr="00CB298B" w:rsidRDefault="001172F4" w:rsidP="003F6214">
            <w:pPr>
              <w:pStyle w:val="OREtabela-punktory"/>
              <w:rPr>
                <w:color w:val="auto"/>
              </w:rPr>
            </w:pPr>
            <w:r w:rsidRPr="00CB298B">
              <w:rPr>
                <w:color w:val="auto"/>
              </w:rPr>
              <w:t xml:space="preserve">Jaki </w:t>
            </w:r>
            <w:r w:rsidR="003F6214" w:rsidRPr="00CB298B">
              <w:rPr>
                <w:color w:val="auto"/>
              </w:rPr>
              <w:t>ma to</w:t>
            </w:r>
            <w:r w:rsidRPr="00CB298B">
              <w:rPr>
                <w:color w:val="auto"/>
              </w:rPr>
              <w:t xml:space="preserve"> przynieść efekt?</w:t>
            </w:r>
          </w:p>
        </w:tc>
        <w:tc>
          <w:tcPr>
            <w:tcW w:w="3827"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6C9D791F" w14:textId="46A60CCD" w:rsidR="001172F4" w:rsidRPr="00CB298B" w:rsidRDefault="001172F4" w:rsidP="003F6214">
            <w:pPr>
              <w:pStyle w:val="OREtabela-punktory"/>
              <w:rPr>
                <w:color w:val="auto"/>
              </w:rPr>
            </w:pPr>
            <w:r w:rsidRPr="00CB298B">
              <w:rPr>
                <w:color w:val="auto"/>
              </w:rPr>
              <w:t>Dzięki metodzie projektu na</w:t>
            </w:r>
            <w:r w:rsidRPr="00CB298B">
              <w:rPr>
                <w:color w:val="auto"/>
              </w:rPr>
              <w:t>u</w:t>
            </w:r>
            <w:r w:rsidRPr="00CB298B">
              <w:rPr>
                <w:color w:val="auto"/>
              </w:rPr>
              <w:t>czyciele umożliwią dzieciom powiązanie wiedzy z różnych dziedzin.</w:t>
            </w:r>
          </w:p>
          <w:p w14:paraId="703C7C44" w14:textId="19C327B8" w:rsidR="001172F4" w:rsidRPr="00CB298B" w:rsidRDefault="001172F4" w:rsidP="003F6214">
            <w:pPr>
              <w:pStyle w:val="OREtabela-punktory"/>
              <w:rPr>
                <w:color w:val="auto"/>
              </w:rPr>
            </w:pPr>
            <w:r w:rsidRPr="00CB298B">
              <w:rPr>
                <w:color w:val="auto"/>
              </w:rPr>
              <w:t>Włączenie rodziców w działania przedszkola</w:t>
            </w:r>
            <w:r w:rsidR="00207509" w:rsidRPr="00CB298B">
              <w:rPr>
                <w:color w:val="auto"/>
              </w:rPr>
              <w:t>.</w:t>
            </w:r>
          </w:p>
        </w:tc>
      </w:tr>
      <w:tr w:rsidR="00CB298B" w:rsidRPr="00CB298B" w14:paraId="380826FE" w14:textId="77777777" w:rsidTr="003F6214">
        <w:trPr>
          <w:trHeight w:val="901"/>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2C63FD72"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M</w:t>
            </w:r>
            <w:r w:rsidRPr="00CB298B">
              <w:rPr>
                <w:rFonts w:ascii="Arial" w:hAnsi="Arial" w:cs="Arial"/>
                <w:szCs w:val="24"/>
              </w:rPr>
              <w:t>IERZALNY</w:t>
            </w:r>
          </w:p>
        </w:tc>
        <w:tc>
          <w:tcPr>
            <w:tcW w:w="377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12FED615" w14:textId="77777777" w:rsidR="001172F4" w:rsidRPr="00CB298B" w:rsidRDefault="001172F4" w:rsidP="003F6214">
            <w:pPr>
              <w:pStyle w:val="OREtabela-punktory"/>
              <w:rPr>
                <w:color w:val="auto"/>
              </w:rPr>
            </w:pPr>
            <w:r w:rsidRPr="00CB298B">
              <w:rPr>
                <w:color w:val="auto"/>
              </w:rPr>
              <w:t>Skąd będziesz wiedzieć, kiedy osiągniesz ten cel?</w:t>
            </w:r>
          </w:p>
        </w:tc>
        <w:tc>
          <w:tcPr>
            <w:tcW w:w="3827"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05195615" w14:textId="739AF2D4" w:rsidR="001172F4" w:rsidRPr="00CB298B" w:rsidRDefault="001172F4" w:rsidP="003F6214">
            <w:pPr>
              <w:pStyle w:val="OREtabela-punktory"/>
              <w:rPr>
                <w:color w:val="auto"/>
              </w:rPr>
            </w:pPr>
            <w:r w:rsidRPr="00CB298B">
              <w:rPr>
                <w:color w:val="auto"/>
              </w:rPr>
              <w:t xml:space="preserve">Wywiad z </w:t>
            </w:r>
            <w:r w:rsidR="003F6214" w:rsidRPr="00CB298B">
              <w:rPr>
                <w:color w:val="auto"/>
              </w:rPr>
              <w:t>nauczycielami</w:t>
            </w:r>
            <w:r w:rsidR="001020B7" w:rsidRPr="00CB298B">
              <w:rPr>
                <w:color w:val="auto"/>
              </w:rPr>
              <w:t>, dziećmi i rodzicami.</w:t>
            </w:r>
          </w:p>
        </w:tc>
      </w:tr>
      <w:tr w:rsidR="00CB298B" w:rsidRPr="00CB298B" w14:paraId="0173FB2A" w14:textId="77777777" w:rsidTr="003F6214">
        <w:trPr>
          <w:trHeight w:val="827"/>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2BCC9D11"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A</w:t>
            </w:r>
            <w:r w:rsidRPr="00CB298B">
              <w:rPr>
                <w:rFonts w:ascii="Arial" w:hAnsi="Arial" w:cs="Arial"/>
                <w:szCs w:val="24"/>
              </w:rPr>
              <w:t>MBITNY</w:t>
            </w:r>
          </w:p>
        </w:tc>
        <w:tc>
          <w:tcPr>
            <w:tcW w:w="377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63B250E4" w14:textId="77777777" w:rsidR="001172F4" w:rsidRPr="00CB298B" w:rsidRDefault="001172F4" w:rsidP="003F6214">
            <w:pPr>
              <w:pStyle w:val="OREtabela-punktory"/>
              <w:rPr>
                <w:color w:val="auto"/>
              </w:rPr>
            </w:pPr>
            <w:r w:rsidRPr="00CB298B">
              <w:rPr>
                <w:color w:val="auto"/>
              </w:rPr>
              <w:t>Dlaczego jest to ważne?</w:t>
            </w:r>
          </w:p>
          <w:p w14:paraId="4AD6321D" w14:textId="1A62A3AE" w:rsidR="001172F4" w:rsidRPr="00CB298B" w:rsidRDefault="001172F4" w:rsidP="003F6214">
            <w:pPr>
              <w:pStyle w:val="OREtabela-punktory"/>
              <w:rPr>
                <w:color w:val="auto"/>
              </w:rPr>
            </w:pPr>
            <w:r w:rsidRPr="00CB298B">
              <w:rPr>
                <w:color w:val="auto"/>
              </w:rPr>
              <w:t xml:space="preserve">Co możesz </w:t>
            </w:r>
            <w:r w:rsidR="003F6214" w:rsidRPr="00CB298B">
              <w:rPr>
                <w:color w:val="auto"/>
              </w:rPr>
              <w:t xml:space="preserve">dzięki temu </w:t>
            </w:r>
            <w:r w:rsidRPr="00CB298B">
              <w:rPr>
                <w:color w:val="auto"/>
              </w:rPr>
              <w:t>zmi</w:t>
            </w:r>
            <w:r w:rsidRPr="00CB298B">
              <w:rPr>
                <w:color w:val="auto"/>
              </w:rPr>
              <w:t>e</w:t>
            </w:r>
            <w:r w:rsidRPr="00CB298B">
              <w:rPr>
                <w:color w:val="auto"/>
              </w:rPr>
              <w:t>nić?</w:t>
            </w:r>
          </w:p>
          <w:p w14:paraId="164D62F9" w14:textId="77777777" w:rsidR="001172F4" w:rsidRPr="00CB298B" w:rsidRDefault="001172F4" w:rsidP="003F6214">
            <w:pPr>
              <w:pStyle w:val="OREtabela-punktory"/>
              <w:rPr>
                <w:color w:val="auto"/>
              </w:rPr>
            </w:pPr>
            <w:r w:rsidRPr="00CB298B">
              <w:rPr>
                <w:color w:val="auto"/>
              </w:rPr>
              <w:t>Jak możesz się rozwinąć dzięki temu?</w:t>
            </w:r>
          </w:p>
          <w:p w14:paraId="31DA952B" w14:textId="77777777" w:rsidR="001172F4" w:rsidRPr="00CB298B" w:rsidRDefault="001172F4" w:rsidP="003F6214">
            <w:pPr>
              <w:pStyle w:val="OREtabela-punktory"/>
              <w:rPr>
                <w:color w:val="auto"/>
              </w:rPr>
            </w:pPr>
            <w:r w:rsidRPr="00CB298B">
              <w:rPr>
                <w:color w:val="auto"/>
              </w:rPr>
              <w:t xml:space="preserve">Czym będzie się to różnić od </w:t>
            </w:r>
            <w:r w:rsidRPr="00CB298B">
              <w:rPr>
                <w:color w:val="auto"/>
              </w:rPr>
              <w:lastRenderedPageBreak/>
              <w:t>tego, co już masz?</w:t>
            </w:r>
          </w:p>
        </w:tc>
        <w:tc>
          <w:tcPr>
            <w:tcW w:w="3827"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29995AA1" w14:textId="552E1D01" w:rsidR="001172F4" w:rsidRPr="00CB298B" w:rsidRDefault="003F6214" w:rsidP="003F6214">
            <w:pPr>
              <w:pStyle w:val="OREtabela-punktory"/>
              <w:rPr>
                <w:color w:val="auto"/>
              </w:rPr>
            </w:pPr>
            <w:r w:rsidRPr="00CB298B">
              <w:rPr>
                <w:color w:val="auto"/>
              </w:rPr>
              <w:lastRenderedPageBreak/>
              <w:t>N</w:t>
            </w:r>
            <w:r w:rsidR="001172F4" w:rsidRPr="00CB298B">
              <w:rPr>
                <w:color w:val="auto"/>
              </w:rPr>
              <w:t>auczyciele doskonalą aktywne metody.</w:t>
            </w:r>
          </w:p>
          <w:p w14:paraId="7B369B51" w14:textId="77777777" w:rsidR="001172F4" w:rsidRPr="00CB298B" w:rsidRDefault="001172F4" w:rsidP="003F6214">
            <w:pPr>
              <w:pStyle w:val="OREtabela-punktory"/>
              <w:rPr>
                <w:color w:val="auto"/>
              </w:rPr>
            </w:pPr>
            <w:r w:rsidRPr="00CB298B">
              <w:rPr>
                <w:color w:val="auto"/>
              </w:rPr>
              <w:t>Dzieci wszechstronnie się rozw</w:t>
            </w:r>
            <w:r w:rsidRPr="00CB298B">
              <w:rPr>
                <w:color w:val="auto"/>
              </w:rPr>
              <w:t>i</w:t>
            </w:r>
            <w:r w:rsidRPr="00CB298B">
              <w:rPr>
                <w:color w:val="auto"/>
              </w:rPr>
              <w:t xml:space="preserve">jają. </w:t>
            </w:r>
          </w:p>
          <w:p w14:paraId="78F1618B" w14:textId="6ED788FF" w:rsidR="001172F4" w:rsidRPr="00CB298B" w:rsidRDefault="001172F4" w:rsidP="003F6214">
            <w:pPr>
              <w:pStyle w:val="OREtabela-punktory"/>
              <w:rPr>
                <w:color w:val="auto"/>
              </w:rPr>
            </w:pPr>
            <w:r w:rsidRPr="00CB298B">
              <w:rPr>
                <w:color w:val="auto"/>
              </w:rPr>
              <w:t>Dzieci rozwijają kompetencje kluczowe</w:t>
            </w:r>
            <w:r w:rsidR="00207509" w:rsidRPr="00CB298B">
              <w:rPr>
                <w:color w:val="auto"/>
              </w:rPr>
              <w:t>.</w:t>
            </w:r>
          </w:p>
          <w:p w14:paraId="5F37F9B8" w14:textId="0C91E3A1" w:rsidR="001172F4" w:rsidRPr="00CB298B" w:rsidRDefault="001172F4" w:rsidP="003F6214">
            <w:pPr>
              <w:pStyle w:val="OREtabela-punktory"/>
              <w:rPr>
                <w:color w:val="auto"/>
              </w:rPr>
            </w:pPr>
            <w:r w:rsidRPr="00CB298B">
              <w:rPr>
                <w:color w:val="auto"/>
              </w:rPr>
              <w:lastRenderedPageBreak/>
              <w:t>Rodzice współpracują z naucz</w:t>
            </w:r>
            <w:r w:rsidRPr="00CB298B">
              <w:rPr>
                <w:color w:val="auto"/>
              </w:rPr>
              <w:t>y</w:t>
            </w:r>
            <w:r w:rsidRPr="00CB298B">
              <w:rPr>
                <w:color w:val="auto"/>
              </w:rPr>
              <w:t>cielami.</w:t>
            </w:r>
          </w:p>
        </w:tc>
      </w:tr>
      <w:tr w:rsidR="00CB298B" w:rsidRPr="00CB298B" w14:paraId="40891313" w14:textId="77777777" w:rsidTr="003F6214">
        <w:trPr>
          <w:trHeight w:val="1409"/>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59771C46"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lastRenderedPageBreak/>
              <w:t>R</w:t>
            </w:r>
            <w:r w:rsidRPr="00CB298B">
              <w:rPr>
                <w:rFonts w:ascii="Arial" w:hAnsi="Arial" w:cs="Arial"/>
                <w:szCs w:val="24"/>
              </w:rPr>
              <w:t>EALISTYCZNY</w:t>
            </w:r>
          </w:p>
        </w:tc>
        <w:tc>
          <w:tcPr>
            <w:tcW w:w="377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4984951A" w14:textId="77777777" w:rsidR="001172F4" w:rsidRPr="00CB298B" w:rsidRDefault="001172F4" w:rsidP="003F6214">
            <w:pPr>
              <w:pStyle w:val="OREtabela-punktory"/>
              <w:rPr>
                <w:color w:val="auto"/>
              </w:rPr>
            </w:pPr>
            <w:r w:rsidRPr="00CB298B">
              <w:rPr>
                <w:color w:val="auto"/>
              </w:rPr>
              <w:t>Jakich potrzebujesz do tego z</w:t>
            </w:r>
            <w:r w:rsidRPr="00CB298B">
              <w:rPr>
                <w:color w:val="auto"/>
              </w:rPr>
              <w:t>a</w:t>
            </w:r>
            <w:r w:rsidRPr="00CB298B">
              <w:rPr>
                <w:color w:val="auto"/>
              </w:rPr>
              <w:t>sobów?</w:t>
            </w:r>
          </w:p>
          <w:p w14:paraId="7E58EC6B" w14:textId="53D64FD5" w:rsidR="001172F4" w:rsidRPr="00CB298B" w:rsidRDefault="001172F4" w:rsidP="003F6214">
            <w:pPr>
              <w:pStyle w:val="OREtabela-punktory"/>
              <w:rPr>
                <w:color w:val="auto"/>
              </w:rPr>
            </w:pPr>
            <w:r w:rsidRPr="00CB298B">
              <w:rPr>
                <w:color w:val="auto"/>
              </w:rPr>
              <w:t xml:space="preserve">Kto może </w:t>
            </w:r>
            <w:r w:rsidR="003F6214" w:rsidRPr="00CB298B">
              <w:rPr>
                <w:color w:val="auto"/>
              </w:rPr>
              <w:t xml:space="preserve">ci </w:t>
            </w:r>
            <w:r w:rsidRPr="00CB298B">
              <w:rPr>
                <w:color w:val="auto"/>
              </w:rPr>
              <w:t>pomóc?</w:t>
            </w:r>
          </w:p>
        </w:tc>
        <w:tc>
          <w:tcPr>
            <w:tcW w:w="3827"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3472CD3E" w14:textId="77777777" w:rsidR="001172F4" w:rsidRPr="00CB298B" w:rsidRDefault="001172F4" w:rsidP="003F6214">
            <w:pPr>
              <w:pStyle w:val="OREtabela-punktory"/>
              <w:rPr>
                <w:color w:val="auto"/>
              </w:rPr>
            </w:pPr>
            <w:r w:rsidRPr="00CB298B">
              <w:rPr>
                <w:color w:val="auto"/>
              </w:rPr>
              <w:t>Przykłady projektów realizow</w:t>
            </w:r>
            <w:r w:rsidRPr="00CB298B">
              <w:rPr>
                <w:color w:val="auto"/>
              </w:rPr>
              <w:t>a</w:t>
            </w:r>
            <w:r w:rsidRPr="00CB298B">
              <w:rPr>
                <w:color w:val="auto"/>
              </w:rPr>
              <w:t>nych w przedszkolu.</w:t>
            </w:r>
          </w:p>
          <w:p w14:paraId="33388D7B" w14:textId="77777777" w:rsidR="001172F4" w:rsidRPr="00CB298B" w:rsidRDefault="001172F4" w:rsidP="003F6214">
            <w:pPr>
              <w:pStyle w:val="OREtabela-punktory"/>
              <w:rPr>
                <w:color w:val="auto"/>
              </w:rPr>
            </w:pPr>
            <w:r w:rsidRPr="00CB298B">
              <w:rPr>
                <w:color w:val="auto"/>
              </w:rPr>
              <w:t>Zorganizowane wzajemne uczenie się.</w:t>
            </w:r>
          </w:p>
          <w:p w14:paraId="1B9865E0" w14:textId="01091D38" w:rsidR="001172F4" w:rsidRPr="00CB298B" w:rsidRDefault="001172F4" w:rsidP="003F6214">
            <w:pPr>
              <w:pStyle w:val="OREtabela-punktory"/>
              <w:rPr>
                <w:color w:val="auto"/>
              </w:rPr>
            </w:pPr>
            <w:proofErr w:type="spellStart"/>
            <w:r w:rsidRPr="00CB298B">
              <w:rPr>
                <w:i/>
                <w:color w:val="auto"/>
              </w:rPr>
              <w:t>Benchmarking</w:t>
            </w:r>
            <w:proofErr w:type="spellEnd"/>
            <w:r w:rsidR="001020B7" w:rsidRPr="00CB298B">
              <w:rPr>
                <w:color w:val="auto"/>
              </w:rPr>
              <w:t>.</w:t>
            </w:r>
          </w:p>
        </w:tc>
      </w:tr>
      <w:tr w:rsidR="00CB298B" w:rsidRPr="00CB298B" w14:paraId="34D5C6A5" w14:textId="77777777" w:rsidTr="003F6214">
        <w:trPr>
          <w:trHeight w:val="392"/>
        </w:trPr>
        <w:tc>
          <w:tcPr>
            <w:tcW w:w="204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65AD8B6E" w14:textId="77777777" w:rsidR="001172F4" w:rsidRPr="00CB298B" w:rsidRDefault="001172F4" w:rsidP="008B1BE1">
            <w:pPr>
              <w:pStyle w:val="Tekst"/>
              <w:spacing w:before="120"/>
              <w:contextualSpacing/>
              <w:rPr>
                <w:rFonts w:ascii="Arial" w:hAnsi="Arial" w:cs="Arial"/>
                <w:szCs w:val="24"/>
              </w:rPr>
            </w:pPr>
            <w:r w:rsidRPr="00CB298B">
              <w:rPr>
                <w:rStyle w:val="GeometricMD"/>
                <w:rFonts w:ascii="Arial" w:hAnsi="Arial" w:cs="Arial"/>
                <w:b/>
                <w:szCs w:val="24"/>
              </w:rPr>
              <w:t>T</w:t>
            </w:r>
            <w:r w:rsidRPr="00CB298B">
              <w:rPr>
                <w:rFonts w:ascii="Arial" w:hAnsi="Arial" w:cs="Arial"/>
                <w:szCs w:val="24"/>
              </w:rPr>
              <w:t>ERMINOWY</w:t>
            </w:r>
          </w:p>
        </w:tc>
        <w:tc>
          <w:tcPr>
            <w:tcW w:w="3771"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4DCAD865" w14:textId="77777777" w:rsidR="001172F4" w:rsidRPr="00CB298B" w:rsidRDefault="001172F4" w:rsidP="003F6214">
            <w:pPr>
              <w:pStyle w:val="OREtabela-punktory"/>
              <w:rPr>
                <w:color w:val="auto"/>
              </w:rPr>
            </w:pPr>
            <w:r w:rsidRPr="00CB298B">
              <w:rPr>
                <w:color w:val="auto"/>
              </w:rPr>
              <w:t>Kiedy chcesz zakończyć dział</w:t>
            </w:r>
            <w:r w:rsidRPr="00CB298B">
              <w:rPr>
                <w:color w:val="auto"/>
              </w:rPr>
              <w:t>a</w:t>
            </w:r>
            <w:r w:rsidRPr="00CB298B">
              <w:rPr>
                <w:color w:val="auto"/>
              </w:rPr>
              <w:t>nia?</w:t>
            </w:r>
          </w:p>
          <w:p w14:paraId="79DC87EF" w14:textId="2264FD51" w:rsidR="001172F4" w:rsidRPr="00CB298B" w:rsidRDefault="001172F4" w:rsidP="003F6214">
            <w:pPr>
              <w:pStyle w:val="OREtabela-punktory"/>
              <w:rPr>
                <w:color w:val="auto"/>
              </w:rPr>
            </w:pPr>
            <w:r w:rsidRPr="00CB298B">
              <w:rPr>
                <w:color w:val="auto"/>
              </w:rPr>
              <w:t>Kiedy mają być odczuwane efekty</w:t>
            </w:r>
            <w:r w:rsidR="003F6214" w:rsidRPr="00CB298B">
              <w:rPr>
                <w:color w:val="auto"/>
              </w:rPr>
              <w:t xml:space="preserve"> tych działań</w:t>
            </w:r>
            <w:r w:rsidRPr="00CB298B">
              <w:rPr>
                <w:color w:val="auto"/>
              </w:rPr>
              <w:t>?</w:t>
            </w:r>
          </w:p>
          <w:p w14:paraId="1C57D596" w14:textId="77777777" w:rsidR="001172F4" w:rsidRPr="00CB298B" w:rsidRDefault="001172F4" w:rsidP="003F6214">
            <w:pPr>
              <w:pStyle w:val="OREtabela-punktory"/>
              <w:rPr>
                <w:color w:val="auto"/>
              </w:rPr>
            </w:pPr>
            <w:r w:rsidRPr="00CB298B">
              <w:rPr>
                <w:color w:val="auto"/>
              </w:rPr>
              <w:t>Jak możesz to rozplanować w czasie?</w:t>
            </w:r>
          </w:p>
        </w:tc>
        <w:tc>
          <w:tcPr>
            <w:tcW w:w="3827" w:type="dxa"/>
            <w:tcBorders>
              <w:top w:val="single" w:sz="4" w:space="0" w:color="000000"/>
              <w:left w:val="single" w:sz="4" w:space="0" w:color="000000"/>
              <w:bottom w:val="single" w:sz="4" w:space="0" w:color="000000"/>
              <w:right w:val="single" w:sz="4" w:space="0" w:color="000000"/>
            </w:tcBorders>
            <w:tcMar>
              <w:top w:w="170" w:type="dxa"/>
              <w:left w:w="113" w:type="dxa"/>
              <w:bottom w:w="170" w:type="dxa"/>
              <w:right w:w="113" w:type="dxa"/>
            </w:tcMar>
            <w:vAlign w:val="center"/>
          </w:tcPr>
          <w:p w14:paraId="70A99569" w14:textId="1F97A6B4" w:rsidR="001172F4" w:rsidRPr="00CB298B" w:rsidRDefault="001172F4" w:rsidP="003F6214">
            <w:pPr>
              <w:pStyle w:val="OREtabela-punktory"/>
              <w:rPr>
                <w:color w:val="auto"/>
              </w:rPr>
            </w:pPr>
            <w:r w:rsidRPr="00CB298B">
              <w:rPr>
                <w:color w:val="auto"/>
              </w:rPr>
              <w:t>Do końca roku</w:t>
            </w:r>
            <w:r w:rsidR="009B1445" w:rsidRPr="00CB298B">
              <w:rPr>
                <w:color w:val="auto"/>
              </w:rPr>
              <w:t xml:space="preserve"> </w:t>
            </w:r>
            <w:r w:rsidR="00207509" w:rsidRPr="00CB298B">
              <w:rPr>
                <w:color w:val="auto"/>
              </w:rPr>
              <w:t xml:space="preserve">szkolnego. </w:t>
            </w:r>
          </w:p>
        </w:tc>
      </w:tr>
    </w:tbl>
    <w:p w14:paraId="68F58B72" w14:textId="77777777" w:rsidR="00D12FF7" w:rsidRDefault="00D12FF7" w:rsidP="008B21C1">
      <w:pPr>
        <w:pStyle w:val="OREnormalny"/>
        <w:rPr>
          <w:b/>
          <w:color w:val="auto"/>
        </w:rPr>
      </w:pPr>
    </w:p>
    <w:p w14:paraId="3343FAB0" w14:textId="47477C40" w:rsidR="00A43499" w:rsidRPr="00CB298B" w:rsidRDefault="001172F4" w:rsidP="008B21C1">
      <w:pPr>
        <w:pStyle w:val="OREnormalny"/>
        <w:rPr>
          <w:color w:val="auto"/>
        </w:rPr>
      </w:pPr>
      <w:r w:rsidRPr="00CB298B">
        <w:rPr>
          <w:b/>
          <w:color w:val="auto"/>
        </w:rPr>
        <w:t xml:space="preserve">Załącznik </w:t>
      </w:r>
      <w:r w:rsidR="00653413" w:rsidRPr="00CB298B">
        <w:rPr>
          <w:b/>
          <w:color w:val="auto"/>
        </w:rPr>
        <w:t xml:space="preserve">4. </w:t>
      </w:r>
      <w:r w:rsidRPr="00CB298B">
        <w:rPr>
          <w:b/>
          <w:color w:val="auto"/>
        </w:rPr>
        <w:t>Drzewko ambitnego celu</w:t>
      </w:r>
      <w:r w:rsidRPr="00CB298B">
        <w:rPr>
          <w:color w:val="auto"/>
        </w:rPr>
        <w:br/>
        <w:t>Metoda polega na stworzeniu strategicznego planu obejmującego etapy działania, prz</w:t>
      </w:r>
      <w:r w:rsidRPr="00CB298B">
        <w:rPr>
          <w:color w:val="auto"/>
        </w:rPr>
        <w:t>e</w:t>
      </w:r>
      <w:r w:rsidRPr="00CB298B">
        <w:rPr>
          <w:color w:val="auto"/>
        </w:rPr>
        <w:t xml:space="preserve">szkody i sposoby ich pokonania. </w:t>
      </w:r>
      <w:r w:rsidR="00266758" w:rsidRPr="00CB298B">
        <w:rPr>
          <w:color w:val="auto"/>
        </w:rPr>
        <w:t>Przy mniej niż trzech przeszkodach</w:t>
      </w:r>
      <w:r w:rsidRPr="00CB298B">
        <w:rPr>
          <w:color w:val="auto"/>
        </w:rPr>
        <w:t xml:space="preserve"> cel nie jest celem ambitnym. </w:t>
      </w:r>
      <w:r w:rsidRPr="00CB298B">
        <w:rPr>
          <w:color w:val="auto"/>
        </w:rPr>
        <w:br/>
      </w:r>
      <w:r w:rsidR="00266758" w:rsidRPr="00CB298B">
        <w:rPr>
          <w:color w:val="auto"/>
        </w:rPr>
        <w:t>Najpierw należy zatem z</w:t>
      </w:r>
      <w:r w:rsidRPr="00CB298B">
        <w:rPr>
          <w:color w:val="auto"/>
        </w:rPr>
        <w:t>defini</w:t>
      </w:r>
      <w:r w:rsidR="00266758" w:rsidRPr="00CB298B">
        <w:rPr>
          <w:color w:val="auto"/>
        </w:rPr>
        <w:t>ować</w:t>
      </w:r>
      <w:r w:rsidRPr="00CB298B">
        <w:rPr>
          <w:color w:val="auto"/>
        </w:rPr>
        <w:t xml:space="preserve"> cel, </w:t>
      </w:r>
      <w:r w:rsidR="00266758" w:rsidRPr="00CB298B">
        <w:rPr>
          <w:color w:val="auto"/>
        </w:rPr>
        <w:t xml:space="preserve">sporządzić </w:t>
      </w:r>
      <w:r w:rsidRPr="00CB298B">
        <w:rPr>
          <w:color w:val="auto"/>
        </w:rPr>
        <w:t>listę przeszkód uniemożliwiających realizację tego celu i listę celów pośrednich, czyli kroków, które trzeba poczynić, żeby zlikwidować te przeszkody.</w:t>
      </w:r>
    </w:p>
    <w:p w14:paraId="3FAF5007" w14:textId="54CB734A" w:rsidR="00A43499" w:rsidRPr="00CB298B" w:rsidRDefault="00A43499" w:rsidP="00A43499">
      <w:pPr>
        <w:pStyle w:val="TabelaORE"/>
        <w:rPr>
          <w:color w:val="auto"/>
        </w:rPr>
      </w:pPr>
      <w:r w:rsidRPr="00CB298B">
        <w:rPr>
          <w:b/>
          <w:color w:val="auto"/>
        </w:rPr>
        <w:t xml:space="preserve">Tab. 8. </w:t>
      </w:r>
      <w:r w:rsidR="00401A7A">
        <w:rPr>
          <w:color w:val="auto"/>
        </w:rPr>
        <w:t>Drzewko ambitnego celu</w:t>
      </w:r>
    </w:p>
    <w:p w14:paraId="305C0BC0" w14:textId="0A7B5815" w:rsidR="001172F4" w:rsidRPr="00CB298B" w:rsidRDefault="001172F4" w:rsidP="008B21C1">
      <w:pPr>
        <w:pStyle w:val="OREnormalny"/>
        <w:rPr>
          <w:color w:val="auto"/>
        </w:rPr>
      </w:pPr>
      <w:r w:rsidRPr="00CB298B">
        <w:rPr>
          <w:color w:val="auto"/>
        </w:rPr>
        <w:t>Cel:</w:t>
      </w:r>
      <w:r w:rsidR="00CC14A1" w:rsidRPr="00CB298B">
        <w:rPr>
          <w:color w:val="auto"/>
        </w:rPr>
        <w:t xml:space="preserve"> </w:t>
      </w:r>
    </w:p>
    <w:tbl>
      <w:tblPr>
        <w:tblStyle w:val="Tabela-Siatka"/>
        <w:tblW w:w="9747" w:type="dxa"/>
        <w:tblLook w:val="04A0" w:firstRow="1" w:lastRow="0" w:firstColumn="1" w:lastColumn="0" w:noHBand="0" w:noVBand="1"/>
        <w:tblCaption w:val="Załącznik 4. Drzewko ambitnego celu"/>
        <w:tblDescription w:val="Tabela jest kartą pracy dla nauczycieli, którzy uzupełniają jej rubryki:&#10;1. Przeszkody.&#10;2. Cel pośredni.&#10;3. Działania (Kiedy? Jak? Kto?)"/>
      </w:tblPr>
      <w:tblGrid>
        <w:gridCol w:w="3025"/>
        <w:gridCol w:w="3018"/>
        <w:gridCol w:w="1006"/>
        <w:gridCol w:w="1006"/>
        <w:gridCol w:w="1692"/>
      </w:tblGrid>
      <w:tr w:rsidR="00CB298B" w:rsidRPr="00CB298B" w14:paraId="5B643D15" w14:textId="77777777" w:rsidTr="00A43499">
        <w:tc>
          <w:tcPr>
            <w:tcW w:w="3025" w:type="dxa"/>
          </w:tcPr>
          <w:p w14:paraId="563B8723" w14:textId="77777777" w:rsidR="001172F4" w:rsidRPr="00CB298B" w:rsidRDefault="001172F4" w:rsidP="00A43499">
            <w:pPr>
              <w:pStyle w:val="Tekst"/>
              <w:spacing w:before="120"/>
              <w:rPr>
                <w:rFonts w:ascii="Arial" w:hAnsi="Arial" w:cs="Arial"/>
                <w:b/>
                <w:szCs w:val="24"/>
                <w:lang w:eastAsia="pl-PL"/>
              </w:rPr>
            </w:pPr>
            <w:r w:rsidRPr="00CB298B">
              <w:rPr>
                <w:rFonts w:ascii="Arial" w:hAnsi="Arial" w:cs="Arial"/>
                <w:b/>
                <w:szCs w:val="24"/>
                <w:lang w:eastAsia="pl-PL"/>
              </w:rPr>
              <w:t>Przeszkody</w:t>
            </w:r>
          </w:p>
        </w:tc>
        <w:tc>
          <w:tcPr>
            <w:tcW w:w="3018" w:type="dxa"/>
          </w:tcPr>
          <w:p w14:paraId="44BC2102" w14:textId="77777777" w:rsidR="001172F4" w:rsidRPr="00CB298B" w:rsidRDefault="001172F4" w:rsidP="00A43499">
            <w:pPr>
              <w:pStyle w:val="Tekst"/>
              <w:spacing w:before="120"/>
              <w:rPr>
                <w:rFonts w:ascii="Arial" w:hAnsi="Arial" w:cs="Arial"/>
                <w:b/>
                <w:szCs w:val="24"/>
                <w:lang w:eastAsia="pl-PL"/>
              </w:rPr>
            </w:pPr>
            <w:r w:rsidRPr="00CB298B">
              <w:rPr>
                <w:rFonts w:ascii="Arial" w:hAnsi="Arial" w:cs="Arial"/>
                <w:b/>
                <w:szCs w:val="24"/>
                <w:lang w:eastAsia="pl-PL"/>
              </w:rPr>
              <w:t>Cel pośredni</w:t>
            </w:r>
          </w:p>
        </w:tc>
        <w:tc>
          <w:tcPr>
            <w:tcW w:w="3704" w:type="dxa"/>
            <w:gridSpan w:val="3"/>
          </w:tcPr>
          <w:p w14:paraId="004B14A9" w14:textId="77777777" w:rsidR="001172F4" w:rsidRPr="00CB298B" w:rsidRDefault="001172F4" w:rsidP="00A43499">
            <w:pPr>
              <w:pStyle w:val="Tekst"/>
              <w:spacing w:before="120"/>
              <w:rPr>
                <w:rFonts w:ascii="Arial" w:hAnsi="Arial" w:cs="Arial"/>
                <w:b/>
                <w:szCs w:val="24"/>
                <w:lang w:eastAsia="pl-PL"/>
              </w:rPr>
            </w:pPr>
            <w:r w:rsidRPr="00CB298B">
              <w:rPr>
                <w:rFonts w:ascii="Arial" w:hAnsi="Arial" w:cs="Arial"/>
                <w:b/>
                <w:szCs w:val="24"/>
                <w:lang w:eastAsia="pl-PL"/>
              </w:rPr>
              <w:t>Działania</w:t>
            </w:r>
          </w:p>
        </w:tc>
      </w:tr>
      <w:tr w:rsidR="00CB298B" w:rsidRPr="00CB298B" w14:paraId="266DFC35" w14:textId="77777777" w:rsidTr="00A43499">
        <w:trPr>
          <w:trHeight w:val="1293"/>
        </w:trPr>
        <w:tc>
          <w:tcPr>
            <w:tcW w:w="3025" w:type="dxa"/>
          </w:tcPr>
          <w:p w14:paraId="4C3306E2" w14:textId="77777777" w:rsidR="001172F4" w:rsidRPr="00CB298B" w:rsidRDefault="001172F4" w:rsidP="00A43499">
            <w:pPr>
              <w:pStyle w:val="Tekst"/>
              <w:spacing w:before="120"/>
              <w:rPr>
                <w:rFonts w:ascii="Arial" w:hAnsi="Arial" w:cs="Arial"/>
                <w:szCs w:val="24"/>
                <w:lang w:eastAsia="pl-PL"/>
              </w:rPr>
            </w:pPr>
          </w:p>
        </w:tc>
        <w:tc>
          <w:tcPr>
            <w:tcW w:w="3018" w:type="dxa"/>
          </w:tcPr>
          <w:p w14:paraId="5C9BF586" w14:textId="77777777" w:rsidR="001172F4" w:rsidRPr="00CB298B" w:rsidRDefault="001172F4" w:rsidP="00A43499">
            <w:pPr>
              <w:pStyle w:val="Tekst"/>
              <w:spacing w:before="120"/>
              <w:rPr>
                <w:rFonts w:ascii="Arial" w:hAnsi="Arial" w:cs="Arial"/>
                <w:szCs w:val="24"/>
                <w:lang w:eastAsia="pl-PL"/>
              </w:rPr>
            </w:pPr>
          </w:p>
        </w:tc>
        <w:tc>
          <w:tcPr>
            <w:tcW w:w="1006" w:type="dxa"/>
          </w:tcPr>
          <w:p w14:paraId="66270552" w14:textId="54FC38D3" w:rsidR="001172F4" w:rsidRPr="00CB298B" w:rsidRDefault="00B95952" w:rsidP="00A43499">
            <w:pPr>
              <w:pStyle w:val="Tekst"/>
              <w:spacing w:before="120"/>
              <w:rPr>
                <w:rFonts w:ascii="Arial" w:hAnsi="Arial" w:cs="Arial"/>
                <w:szCs w:val="24"/>
                <w:lang w:eastAsia="pl-PL"/>
              </w:rPr>
            </w:pPr>
            <w:r w:rsidRPr="00CB298B">
              <w:rPr>
                <w:rFonts w:ascii="Arial" w:hAnsi="Arial" w:cs="Arial"/>
                <w:szCs w:val="24"/>
                <w:lang w:eastAsia="pl-PL"/>
              </w:rPr>
              <w:t>Kiedy?</w:t>
            </w:r>
          </w:p>
        </w:tc>
        <w:tc>
          <w:tcPr>
            <w:tcW w:w="1006" w:type="dxa"/>
          </w:tcPr>
          <w:p w14:paraId="02040D5C" w14:textId="4D1530D2" w:rsidR="001172F4" w:rsidRPr="00CB298B" w:rsidRDefault="00B95952" w:rsidP="00A43499">
            <w:pPr>
              <w:pStyle w:val="Tekst"/>
              <w:spacing w:before="120"/>
              <w:rPr>
                <w:rFonts w:ascii="Arial" w:hAnsi="Arial" w:cs="Arial"/>
                <w:szCs w:val="24"/>
                <w:lang w:eastAsia="pl-PL"/>
              </w:rPr>
            </w:pPr>
            <w:r w:rsidRPr="00CB298B">
              <w:rPr>
                <w:rFonts w:ascii="Arial" w:hAnsi="Arial" w:cs="Arial"/>
                <w:szCs w:val="24"/>
                <w:lang w:eastAsia="pl-PL"/>
              </w:rPr>
              <w:t>Jak?</w:t>
            </w:r>
          </w:p>
        </w:tc>
        <w:tc>
          <w:tcPr>
            <w:tcW w:w="1692" w:type="dxa"/>
          </w:tcPr>
          <w:p w14:paraId="70812B7B" w14:textId="0B6C9B01" w:rsidR="001172F4" w:rsidRPr="00CB298B" w:rsidRDefault="00B95952" w:rsidP="00A43499">
            <w:pPr>
              <w:pStyle w:val="Tekst"/>
              <w:spacing w:before="120"/>
              <w:rPr>
                <w:rFonts w:ascii="Arial" w:hAnsi="Arial" w:cs="Arial"/>
                <w:szCs w:val="24"/>
                <w:lang w:eastAsia="pl-PL"/>
              </w:rPr>
            </w:pPr>
            <w:r w:rsidRPr="00CB298B">
              <w:rPr>
                <w:rFonts w:ascii="Arial" w:hAnsi="Arial" w:cs="Arial"/>
                <w:szCs w:val="24"/>
                <w:lang w:eastAsia="pl-PL"/>
              </w:rPr>
              <w:t>Kto?</w:t>
            </w:r>
          </w:p>
        </w:tc>
      </w:tr>
    </w:tbl>
    <w:p w14:paraId="2EF38C3A" w14:textId="77777777" w:rsidR="00D12FF7" w:rsidRDefault="00D12FF7" w:rsidP="00A43499">
      <w:pPr>
        <w:pStyle w:val="OREnormalny"/>
        <w:rPr>
          <w:b/>
          <w:color w:val="auto"/>
        </w:rPr>
      </w:pPr>
    </w:p>
    <w:p w14:paraId="6863E534" w14:textId="26C134F6" w:rsidR="001172F4" w:rsidRPr="00CB298B" w:rsidRDefault="00653413" w:rsidP="00A43499">
      <w:pPr>
        <w:pStyle w:val="OREnormalny"/>
        <w:rPr>
          <w:b/>
          <w:color w:val="auto"/>
        </w:rPr>
      </w:pPr>
      <w:r w:rsidRPr="00CB298B">
        <w:rPr>
          <w:b/>
          <w:color w:val="auto"/>
        </w:rPr>
        <w:t>Załącznik 5. Przykład uzupełnionego drzewka ambitnego celu</w:t>
      </w:r>
    </w:p>
    <w:p w14:paraId="1109A41A" w14:textId="15418454" w:rsidR="00A43499" w:rsidRPr="00CB298B" w:rsidRDefault="00A43499" w:rsidP="00A43499">
      <w:pPr>
        <w:pStyle w:val="TabelaORE"/>
        <w:rPr>
          <w:color w:val="auto"/>
          <w:sz w:val="24"/>
          <w:szCs w:val="24"/>
        </w:rPr>
      </w:pPr>
      <w:r w:rsidRPr="00CB298B">
        <w:rPr>
          <w:b/>
          <w:color w:val="auto"/>
        </w:rPr>
        <w:t xml:space="preserve">Tab. 9. </w:t>
      </w:r>
      <w:r w:rsidRPr="00CB298B">
        <w:rPr>
          <w:color w:val="auto"/>
        </w:rPr>
        <w:t>Przykład uzupe</w:t>
      </w:r>
      <w:r w:rsidR="00401A7A">
        <w:rPr>
          <w:color w:val="auto"/>
        </w:rPr>
        <w:t>łnionego drzewka ambitnego celu</w:t>
      </w:r>
    </w:p>
    <w:p w14:paraId="6BD88E83" w14:textId="7EE34322" w:rsidR="00A43499" w:rsidRPr="00CB298B" w:rsidRDefault="001172F4" w:rsidP="00A43499">
      <w:pPr>
        <w:pStyle w:val="OREnormalny"/>
        <w:rPr>
          <w:color w:val="auto"/>
        </w:rPr>
      </w:pPr>
      <w:r w:rsidRPr="00CB298B">
        <w:rPr>
          <w:color w:val="auto"/>
        </w:rPr>
        <w:t xml:space="preserve">Cel: </w:t>
      </w:r>
      <w:r w:rsidR="00266758" w:rsidRPr="00CB298B">
        <w:rPr>
          <w:color w:val="auto"/>
        </w:rPr>
        <w:t>„</w:t>
      </w:r>
      <w:r w:rsidR="00807A46" w:rsidRPr="00CB298B">
        <w:rPr>
          <w:color w:val="auto"/>
        </w:rPr>
        <w:t>Do końca roku wszys</w:t>
      </w:r>
      <w:r w:rsidR="00266758" w:rsidRPr="00CB298B">
        <w:rPr>
          <w:color w:val="auto"/>
        </w:rPr>
        <w:t xml:space="preserve">cy nauczyciele </w:t>
      </w:r>
      <w:r w:rsidR="00807A46" w:rsidRPr="00CB298B">
        <w:rPr>
          <w:color w:val="auto"/>
        </w:rPr>
        <w:t>przeprowadzą z dziećmi dwa</w:t>
      </w:r>
      <w:r w:rsidR="009B1445" w:rsidRPr="00CB298B">
        <w:rPr>
          <w:color w:val="auto"/>
        </w:rPr>
        <w:t xml:space="preserve"> </w:t>
      </w:r>
      <w:r w:rsidR="00807A46" w:rsidRPr="00CB298B">
        <w:rPr>
          <w:color w:val="auto"/>
        </w:rPr>
        <w:t>projekty eduk</w:t>
      </w:r>
      <w:r w:rsidR="00807A46" w:rsidRPr="00CB298B">
        <w:rPr>
          <w:color w:val="auto"/>
        </w:rPr>
        <w:t>a</w:t>
      </w:r>
      <w:r w:rsidR="00807A46" w:rsidRPr="00CB298B">
        <w:rPr>
          <w:color w:val="auto"/>
        </w:rPr>
        <w:t>cyjne umożliwiające powiązanie różnych dziedzin wiedzy z doświadczeniami dzieci i w</w:t>
      </w:r>
      <w:r w:rsidR="00807A46" w:rsidRPr="00CB298B">
        <w:rPr>
          <w:color w:val="auto"/>
        </w:rPr>
        <w:t>y</w:t>
      </w:r>
      <w:r w:rsidR="00807A46" w:rsidRPr="00CB298B">
        <w:rPr>
          <w:color w:val="auto"/>
        </w:rPr>
        <w:t>korzystanie</w:t>
      </w:r>
      <w:r w:rsidR="00266758" w:rsidRPr="00CB298B">
        <w:rPr>
          <w:color w:val="auto"/>
        </w:rPr>
        <w:t xml:space="preserve"> tej wiedzy</w:t>
      </w:r>
      <w:r w:rsidR="00807A46" w:rsidRPr="00CB298B">
        <w:rPr>
          <w:color w:val="auto"/>
        </w:rPr>
        <w:t>. Zaangażują w projekty rodziców”</w:t>
      </w:r>
      <w:r w:rsidR="00A43499" w:rsidRPr="00CB298B">
        <w:rPr>
          <w:color w:val="auto"/>
        </w:rPr>
        <w:t>.</w:t>
      </w:r>
    </w:p>
    <w:tbl>
      <w:tblPr>
        <w:tblStyle w:val="Tabela-Siatka"/>
        <w:tblW w:w="0" w:type="auto"/>
        <w:tblLayout w:type="fixed"/>
        <w:tblLook w:val="04A0" w:firstRow="1" w:lastRow="0" w:firstColumn="1" w:lastColumn="0" w:noHBand="0" w:noVBand="1"/>
        <w:tblCaption w:val="Przykład uzupełnionego drzewka ambitnego celu"/>
        <w:tblDescription w:val="Tabela zawiera przykładowe zapisy odnoszące się do trzech przeszkód:&#10;1. Przeszkoda: Nauczyciele/nauczycielki nie mają dostatecznej wiedzy i umiejętności w prowadzeniu projektów:&#10;a) cel pośredni: Nauczyciele/nauczycielki uzupełniają wiedzę w zakresie stosowania metody projektu,&#10;b) działania: Kiedy? wrzesień-październik &#10;c) działania: Jak? warsztaty z ekspertem, uczenie się wzajemne, benchmarking&#10;d) działania: Kto? Nauczycielki grup: Sportowców, Jeżyków i Krasnoludków. &#10;2. Przeszkoda: Rodzice niechętnie uczestniczą w działaniach przedszkola:&#10;a) cel pośredni: Rodzice uświadamiają sobie korzyści z współuczestnictwa w projektach realizowanych w przedszkolu,&#10;b) działania: Kiedy? październik&#10;c) działania: Jak? Zorganizowanie spotkania poświęconego pokazaniu przykładów realizowanych projektów i ich efektów. Opracowanie z rodzicami instrukcji do projektu. &#10;d) działania: Kto? Nauczycielki grup: Sportowców, Jeżyków i Krasnoludków.&#10;3. Przeszkoda: Niedostateczna współpraca nauczycielek.&#10;a) cel pośredni: Nauczycielki wspólnie planują projekty.&#10;b) działania: Kiedy? październik&#10;c) działania: Jak? Zorganizowanie spotkania wychowawców 4 i 5 latków. Opracowanie wspólnie jednej instrukcji do projektu łączącego różne dziedziny wiedzy. &#10;d) działania: Kto? wychowawcy grup 4 i 5-latków. "/>
      </w:tblPr>
      <w:tblGrid>
        <w:gridCol w:w="2686"/>
        <w:gridCol w:w="2065"/>
        <w:gridCol w:w="1594"/>
        <w:gridCol w:w="1701"/>
        <w:gridCol w:w="1666"/>
      </w:tblGrid>
      <w:tr w:rsidR="00CB298B" w:rsidRPr="00CB298B" w14:paraId="540C8F4A" w14:textId="77777777" w:rsidTr="005F5796">
        <w:tc>
          <w:tcPr>
            <w:tcW w:w="2686" w:type="dxa"/>
            <w:vMerge w:val="restart"/>
          </w:tcPr>
          <w:p w14:paraId="0FD51E8E" w14:textId="77777777" w:rsidR="005F5796" w:rsidRPr="00CB298B" w:rsidRDefault="005F5796" w:rsidP="00A43499">
            <w:pPr>
              <w:pStyle w:val="Tekst"/>
              <w:spacing w:before="120"/>
              <w:rPr>
                <w:rFonts w:ascii="Arial" w:hAnsi="Arial" w:cs="Arial"/>
                <w:b/>
                <w:lang w:eastAsia="pl-PL"/>
              </w:rPr>
            </w:pPr>
          </w:p>
          <w:p w14:paraId="0B581C86" w14:textId="77777777" w:rsidR="005F5796" w:rsidRPr="00CB298B" w:rsidRDefault="005F5796" w:rsidP="00A43499">
            <w:pPr>
              <w:pStyle w:val="Tekst"/>
              <w:spacing w:before="120"/>
              <w:rPr>
                <w:rFonts w:ascii="Arial" w:hAnsi="Arial" w:cs="Arial"/>
                <w:b/>
                <w:lang w:eastAsia="pl-PL"/>
              </w:rPr>
            </w:pPr>
            <w:r w:rsidRPr="00CB298B">
              <w:rPr>
                <w:rFonts w:ascii="Arial" w:hAnsi="Arial" w:cs="Arial"/>
                <w:b/>
                <w:lang w:eastAsia="pl-PL"/>
              </w:rPr>
              <w:t>Przeszkody</w:t>
            </w:r>
          </w:p>
        </w:tc>
        <w:tc>
          <w:tcPr>
            <w:tcW w:w="2065" w:type="dxa"/>
            <w:vMerge w:val="restart"/>
          </w:tcPr>
          <w:p w14:paraId="302E3CF6" w14:textId="77777777" w:rsidR="005F5796" w:rsidRPr="00CB298B" w:rsidRDefault="005F5796" w:rsidP="00A43499">
            <w:pPr>
              <w:pStyle w:val="Tekst"/>
              <w:spacing w:before="120"/>
              <w:rPr>
                <w:rFonts w:ascii="Arial" w:hAnsi="Arial" w:cs="Arial"/>
                <w:b/>
                <w:lang w:eastAsia="pl-PL"/>
              </w:rPr>
            </w:pPr>
          </w:p>
          <w:p w14:paraId="4E4AEB3D" w14:textId="77777777" w:rsidR="005F5796" w:rsidRPr="00CB298B" w:rsidRDefault="005F5796" w:rsidP="00A43499">
            <w:pPr>
              <w:pStyle w:val="Tekst"/>
              <w:spacing w:before="120"/>
              <w:rPr>
                <w:rFonts w:ascii="Arial" w:hAnsi="Arial" w:cs="Arial"/>
                <w:b/>
                <w:lang w:eastAsia="pl-PL"/>
              </w:rPr>
            </w:pPr>
            <w:r w:rsidRPr="00CB298B">
              <w:rPr>
                <w:rFonts w:ascii="Arial" w:hAnsi="Arial" w:cs="Arial"/>
                <w:b/>
                <w:lang w:eastAsia="pl-PL"/>
              </w:rPr>
              <w:t>Cel pośredni</w:t>
            </w:r>
          </w:p>
        </w:tc>
        <w:tc>
          <w:tcPr>
            <w:tcW w:w="4961" w:type="dxa"/>
            <w:gridSpan w:val="3"/>
          </w:tcPr>
          <w:p w14:paraId="2B2F6398" w14:textId="77777777" w:rsidR="005F5796" w:rsidRPr="00CB298B" w:rsidRDefault="005F5796" w:rsidP="00A43499">
            <w:pPr>
              <w:pStyle w:val="Tekst"/>
              <w:spacing w:before="120"/>
              <w:rPr>
                <w:rFonts w:ascii="Arial" w:hAnsi="Arial" w:cs="Arial"/>
                <w:b/>
                <w:lang w:eastAsia="pl-PL"/>
              </w:rPr>
            </w:pPr>
            <w:r w:rsidRPr="00CB298B">
              <w:rPr>
                <w:rFonts w:ascii="Arial" w:hAnsi="Arial" w:cs="Arial"/>
                <w:b/>
                <w:lang w:eastAsia="pl-PL"/>
              </w:rPr>
              <w:t>Działania</w:t>
            </w:r>
          </w:p>
        </w:tc>
      </w:tr>
      <w:tr w:rsidR="00CB298B" w:rsidRPr="00CB298B" w14:paraId="55B272D8" w14:textId="77777777" w:rsidTr="00266758">
        <w:tc>
          <w:tcPr>
            <w:tcW w:w="2686" w:type="dxa"/>
            <w:vMerge/>
          </w:tcPr>
          <w:p w14:paraId="4732DA83" w14:textId="77777777" w:rsidR="005F5796" w:rsidRPr="00CB298B" w:rsidRDefault="005F5796" w:rsidP="00A43499">
            <w:pPr>
              <w:pStyle w:val="Tekst"/>
              <w:spacing w:before="120"/>
              <w:rPr>
                <w:rFonts w:ascii="Arial" w:hAnsi="Arial" w:cs="Arial"/>
                <w:b/>
                <w:lang w:eastAsia="pl-PL"/>
              </w:rPr>
            </w:pPr>
          </w:p>
        </w:tc>
        <w:tc>
          <w:tcPr>
            <w:tcW w:w="2065" w:type="dxa"/>
            <w:vMerge/>
          </w:tcPr>
          <w:p w14:paraId="04F5BD78" w14:textId="77777777" w:rsidR="005F5796" w:rsidRPr="00CB298B" w:rsidRDefault="005F5796" w:rsidP="00A43499">
            <w:pPr>
              <w:pStyle w:val="Tekst"/>
              <w:spacing w:before="120"/>
              <w:rPr>
                <w:rFonts w:ascii="Arial" w:hAnsi="Arial" w:cs="Arial"/>
                <w:b/>
                <w:lang w:eastAsia="pl-PL"/>
              </w:rPr>
            </w:pPr>
          </w:p>
        </w:tc>
        <w:tc>
          <w:tcPr>
            <w:tcW w:w="1594" w:type="dxa"/>
          </w:tcPr>
          <w:p w14:paraId="7704411F" w14:textId="7E1A4D5F" w:rsidR="005F5796" w:rsidRPr="00CB298B" w:rsidRDefault="005F5796" w:rsidP="00A43499">
            <w:pPr>
              <w:pStyle w:val="Tekst"/>
              <w:spacing w:before="120"/>
              <w:rPr>
                <w:rFonts w:ascii="Arial" w:hAnsi="Arial" w:cs="Arial"/>
                <w:lang w:eastAsia="pl-PL"/>
              </w:rPr>
            </w:pPr>
            <w:r w:rsidRPr="00CB298B">
              <w:rPr>
                <w:rFonts w:ascii="Arial" w:hAnsi="Arial" w:cs="Arial"/>
                <w:lang w:eastAsia="pl-PL"/>
              </w:rPr>
              <w:t>Kiedy?</w:t>
            </w:r>
          </w:p>
        </w:tc>
        <w:tc>
          <w:tcPr>
            <w:tcW w:w="1701" w:type="dxa"/>
          </w:tcPr>
          <w:p w14:paraId="79433E44" w14:textId="371D29F1" w:rsidR="005F5796" w:rsidRPr="00CB298B" w:rsidRDefault="005F5796" w:rsidP="00A43499">
            <w:pPr>
              <w:pStyle w:val="Tekst"/>
              <w:spacing w:before="120"/>
              <w:rPr>
                <w:rFonts w:ascii="Arial" w:hAnsi="Arial" w:cs="Arial"/>
                <w:lang w:eastAsia="pl-PL"/>
              </w:rPr>
            </w:pPr>
            <w:r w:rsidRPr="00CB298B">
              <w:rPr>
                <w:rFonts w:ascii="Arial" w:hAnsi="Arial" w:cs="Arial"/>
                <w:lang w:eastAsia="pl-PL"/>
              </w:rPr>
              <w:t>Jak?</w:t>
            </w:r>
          </w:p>
        </w:tc>
        <w:tc>
          <w:tcPr>
            <w:tcW w:w="1666" w:type="dxa"/>
          </w:tcPr>
          <w:p w14:paraId="62724AF5" w14:textId="74DED066" w:rsidR="005F5796" w:rsidRPr="00CB298B" w:rsidRDefault="005F5796" w:rsidP="00A43499">
            <w:pPr>
              <w:pStyle w:val="Tekst"/>
              <w:spacing w:before="120"/>
              <w:rPr>
                <w:rFonts w:ascii="Arial" w:hAnsi="Arial" w:cs="Arial"/>
                <w:lang w:eastAsia="pl-PL"/>
              </w:rPr>
            </w:pPr>
            <w:r w:rsidRPr="00CB298B">
              <w:rPr>
                <w:rFonts w:ascii="Arial" w:hAnsi="Arial" w:cs="Arial"/>
                <w:lang w:eastAsia="pl-PL"/>
              </w:rPr>
              <w:t>Kto?</w:t>
            </w:r>
          </w:p>
        </w:tc>
      </w:tr>
      <w:tr w:rsidR="00CB298B" w:rsidRPr="00CB298B" w14:paraId="2CD018DF" w14:textId="77777777" w:rsidTr="00266758">
        <w:trPr>
          <w:trHeight w:val="713"/>
        </w:trPr>
        <w:tc>
          <w:tcPr>
            <w:tcW w:w="2686" w:type="dxa"/>
          </w:tcPr>
          <w:p w14:paraId="00E1F842" w14:textId="3DEF9774" w:rsidR="001172F4" w:rsidRPr="00CB298B" w:rsidRDefault="00266758" w:rsidP="00A43499">
            <w:pPr>
              <w:pStyle w:val="Tekst"/>
              <w:spacing w:before="120"/>
              <w:rPr>
                <w:rFonts w:ascii="Arial" w:hAnsi="Arial" w:cs="Arial"/>
                <w:lang w:eastAsia="pl-PL"/>
              </w:rPr>
            </w:pPr>
            <w:r w:rsidRPr="00CB298B">
              <w:rPr>
                <w:rFonts w:ascii="Arial" w:hAnsi="Arial" w:cs="Arial"/>
                <w:lang w:eastAsia="pl-PL"/>
              </w:rPr>
              <w:t>N</w:t>
            </w:r>
            <w:r w:rsidR="001172F4" w:rsidRPr="00CB298B">
              <w:rPr>
                <w:rFonts w:ascii="Arial" w:hAnsi="Arial" w:cs="Arial"/>
                <w:lang w:eastAsia="pl-PL"/>
              </w:rPr>
              <w:t>auczyciele nie m</w:t>
            </w:r>
            <w:r w:rsidR="00653413" w:rsidRPr="00CB298B">
              <w:rPr>
                <w:rFonts w:ascii="Arial" w:hAnsi="Arial" w:cs="Arial"/>
                <w:lang w:eastAsia="pl-PL"/>
              </w:rPr>
              <w:t>ają dostatecznej wiedzy i</w:t>
            </w:r>
            <w:r w:rsidRPr="00CB298B">
              <w:rPr>
                <w:rFonts w:ascii="Arial" w:hAnsi="Arial" w:cs="Arial"/>
                <w:lang w:eastAsia="pl-PL"/>
              </w:rPr>
              <w:t> </w:t>
            </w:r>
            <w:r w:rsidR="00653413" w:rsidRPr="00CB298B">
              <w:rPr>
                <w:rFonts w:ascii="Arial" w:hAnsi="Arial" w:cs="Arial"/>
                <w:lang w:eastAsia="pl-PL"/>
              </w:rPr>
              <w:t>umieję</w:t>
            </w:r>
            <w:r w:rsidR="001172F4" w:rsidRPr="00CB298B">
              <w:rPr>
                <w:rFonts w:ascii="Arial" w:hAnsi="Arial" w:cs="Arial"/>
                <w:lang w:eastAsia="pl-PL"/>
              </w:rPr>
              <w:t>tności w prow</w:t>
            </w:r>
            <w:r w:rsidR="001172F4" w:rsidRPr="00CB298B">
              <w:rPr>
                <w:rFonts w:ascii="Arial" w:hAnsi="Arial" w:cs="Arial"/>
                <w:lang w:eastAsia="pl-PL"/>
              </w:rPr>
              <w:t>a</w:t>
            </w:r>
            <w:r w:rsidR="001172F4" w:rsidRPr="00CB298B">
              <w:rPr>
                <w:rFonts w:ascii="Arial" w:hAnsi="Arial" w:cs="Arial"/>
                <w:lang w:eastAsia="pl-PL"/>
              </w:rPr>
              <w:t>dzeniu projektów</w:t>
            </w:r>
            <w:r w:rsidR="00F01262" w:rsidRPr="00CB298B">
              <w:rPr>
                <w:rFonts w:ascii="Arial" w:hAnsi="Arial" w:cs="Arial"/>
                <w:lang w:eastAsia="pl-PL"/>
              </w:rPr>
              <w:t>.</w:t>
            </w:r>
          </w:p>
          <w:p w14:paraId="1ECC7CB4" w14:textId="77777777" w:rsidR="001172F4" w:rsidRPr="00CB298B" w:rsidRDefault="001172F4" w:rsidP="00A43499">
            <w:pPr>
              <w:pStyle w:val="Tekst"/>
              <w:spacing w:before="120"/>
              <w:rPr>
                <w:rFonts w:ascii="Arial" w:hAnsi="Arial" w:cs="Arial"/>
                <w:lang w:eastAsia="pl-PL"/>
              </w:rPr>
            </w:pPr>
          </w:p>
        </w:tc>
        <w:tc>
          <w:tcPr>
            <w:tcW w:w="2065" w:type="dxa"/>
          </w:tcPr>
          <w:p w14:paraId="21D174E4" w14:textId="6F9B5C6B" w:rsidR="001172F4" w:rsidRPr="00CB298B" w:rsidRDefault="00266758" w:rsidP="00266758">
            <w:pPr>
              <w:pStyle w:val="Tekst"/>
              <w:spacing w:before="120"/>
              <w:rPr>
                <w:rFonts w:ascii="Arial" w:hAnsi="Arial" w:cs="Arial"/>
                <w:lang w:eastAsia="pl-PL"/>
              </w:rPr>
            </w:pPr>
            <w:r w:rsidRPr="00CB298B">
              <w:rPr>
                <w:rFonts w:ascii="Arial" w:hAnsi="Arial" w:cs="Arial"/>
                <w:lang w:eastAsia="pl-PL"/>
              </w:rPr>
              <w:t xml:space="preserve">Nauczyciele </w:t>
            </w:r>
            <w:r w:rsidR="00653413" w:rsidRPr="00CB298B">
              <w:rPr>
                <w:rFonts w:ascii="Arial" w:hAnsi="Arial" w:cs="Arial"/>
                <w:lang w:eastAsia="pl-PL"/>
              </w:rPr>
              <w:t>uz</w:t>
            </w:r>
            <w:r w:rsidR="00653413" w:rsidRPr="00CB298B">
              <w:rPr>
                <w:rFonts w:ascii="Arial" w:hAnsi="Arial" w:cs="Arial"/>
                <w:lang w:eastAsia="pl-PL"/>
              </w:rPr>
              <w:t>u</w:t>
            </w:r>
            <w:r w:rsidR="00653413" w:rsidRPr="00CB298B">
              <w:rPr>
                <w:rFonts w:ascii="Arial" w:hAnsi="Arial" w:cs="Arial"/>
                <w:lang w:eastAsia="pl-PL"/>
              </w:rPr>
              <w:t>pełniają wiedzę i</w:t>
            </w:r>
            <w:r w:rsidRPr="00CB298B">
              <w:rPr>
                <w:rFonts w:ascii="Arial" w:hAnsi="Arial" w:cs="Arial"/>
                <w:lang w:eastAsia="pl-PL"/>
              </w:rPr>
              <w:t> </w:t>
            </w:r>
            <w:r w:rsidR="00653413" w:rsidRPr="00CB298B">
              <w:rPr>
                <w:rFonts w:ascii="Arial" w:hAnsi="Arial" w:cs="Arial"/>
                <w:lang w:eastAsia="pl-PL"/>
              </w:rPr>
              <w:t>umieję</w:t>
            </w:r>
            <w:r w:rsidR="001172F4" w:rsidRPr="00CB298B">
              <w:rPr>
                <w:rFonts w:ascii="Arial" w:hAnsi="Arial" w:cs="Arial"/>
                <w:lang w:eastAsia="pl-PL"/>
              </w:rPr>
              <w:t xml:space="preserve">tności </w:t>
            </w:r>
            <w:r w:rsidRPr="00CB298B">
              <w:rPr>
                <w:rFonts w:ascii="Arial" w:hAnsi="Arial" w:cs="Arial"/>
                <w:lang w:eastAsia="pl-PL"/>
              </w:rPr>
              <w:t xml:space="preserve">z zakresu </w:t>
            </w:r>
            <w:r w:rsidR="001172F4" w:rsidRPr="00CB298B">
              <w:rPr>
                <w:rFonts w:ascii="Arial" w:hAnsi="Arial" w:cs="Arial"/>
                <w:lang w:eastAsia="pl-PL"/>
              </w:rPr>
              <w:t>stos</w:t>
            </w:r>
            <w:r w:rsidR="001172F4" w:rsidRPr="00CB298B">
              <w:rPr>
                <w:rFonts w:ascii="Arial" w:hAnsi="Arial" w:cs="Arial"/>
                <w:lang w:eastAsia="pl-PL"/>
              </w:rPr>
              <w:t>o</w:t>
            </w:r>
            <w:r w:rsidR="001172F4" w:rsidRPr="00CB298B">
              <w:rPr>
                <w:rFonts w:ascii="Arial" w:hAnsi="Arial" w:cs="Arial"/>
                <w:lang w:eastAsia="pl-PL"/>
              </w:rPr>
              <w:t>wania metody pr</w:t>
            </w:r>
            <w:r w:rsidR="001172F4" w:rsidRPr="00CB298B">
              <w:rPr>
                <w:rFonts w:ascii="Arial" w:hAnsi="Arial" w:cs="Arial"/>
                <w:lang w:eastAsia="pl-PL"/>
              </w:rPr>
              <w:t>o</w:t>
            </w:r>
            <w:r w:rsidR="001172F4" w:rsidRPr="00CB298B">
              <w:rPr>
                <w:rFonts w:ascii="Arial" w:hAnsi="Arial" w:cs="Arial"/>
                <w:lang w:eastAsia="pl-PL"/>
              </w:rPr>
              <w:t>jektu</w:t>
            </w:r>
            <w:r w:rsidRPr="00CB298B">
              <w:rPr>
                <w:rFonts w:ascii="Arial" w:hAnsi="Arial" w:cs="Arial"/>
                <w:lang w:eastAsia="pl-PL"/>
              </w:rPr>
              <w:t>.</w:t>
            </w:r>
          </w:p>
        </w:tc>
        <w:tc>
          <w:tcPr>
            <w:tcW w:w="1594" w:type="dxa"/>
          </w:tcPr>
          <w:p w14:paraId="30FF4466" w14:textId="38C87D44" w:rsidR="001172F4" w:rsidRPr="00CB298B" w:rsidRDefault="00653413" w:rsidP="00A43499">
            <w:pPr>
              <w:pStyle w:val="Tekst"/>
              <w:spacing w:before="120"/>
              <w:rPr>
                <w:rFonts w:ascii="Arial" w:hAnsi="Arial" w:cs="Arial"/>
                <w:lang w:eastAsia="pl-PL"/>
              </w:rPr>
            </w:pPr>
            <w:r w:rsidRPr="00CB298B">
              <w:rPr>
                <w:rFonts w:ascii="Arial" w:hAnsi="Arial" w:cs="Arial"/>
                <w:lang w:eastAsia="pl-PL"/>
              </w:rPr>
              <w:t>w</w:t>
            </w:r>
            <w:r w:rsidR="001172F4" w:rsidRPr="00CB298B">
              <w:rPr>
                <w:rFonts w:ascii="Arial" w:hAnsi="Arial" w:cs="Arial"/>
                <w:lang w:eastAsia="pl-PL"/>
              </w:rPr>
              <w:t>rzesień</w:t>
            </w:r>
            <w:r w:rsidR="00266758" w:rsidRPr="00CB298B">
              <w:rPr>
                <w:rFonts w:ascii="Arial" w:hAnsi="Arial" w:cs="Arial"/>
                <w:lang w:eastAsia="pl-PL"/>
              </w:rPr>
              <w:t>–</w:t>
            </w:r>
            <w:r w:rsidR="001172F4" w:rsidRPr="00CB298B">
              <w:rPr>
                <w:rFonts w:ascii="Arial" w:hAnsi="Arial" w:cs="Arial"/>
                <w:lang w:eastAsia="pl-PL"/>
              </w:rPr>
              <w:t>październik</w:t>
            </w:r>
          </w:p>
          <w:p w14:paraId="66587A8C" w14:textId="643D6AE2" w:rsidR="001172F4" w:rsidRPr="00CB298B" w:rsidRDefault="001172F4" w:rsidP="00A43499">
            <w:pPr>
              <w:pStyle w:val="Tekst"/>
              <w:spacing w:before="120"/>
              <w:rPr>
                <w:rFonts w:ascii="Arial" w:hAnsi="Arial" w:cs="Arial"/>
                <w:lang w:eastAsia="pl-PL"/>
              </w:rPr>
            </w:pPr>
          </w:p>
        </w:tc>
        <w:tc>
          <w:tcPr>
            <w:tcW w:w="1701" w:type="dxa"/>
          </w:tcPr>
          <w:p w14:paraId="3392633D" w14:textId="7E7A7ACF" w:rsidR="001172F4" w:rsidRPr="00CB298B" w:rsidRDefault="001172F4" w:rsidP="00A43499">
            <w:pPr>
              <w:pStyle w:val="Tekst"/>
              <w:spacing w:before="120"/>
              <w:rPr>
                <w:rFonts w:ascii="Arial" w:hAnsi="Arial" w:cs="Arial"/>
                <w:lang w:eastAsia="pl-PL"/>
              </w:rPr>
            </w:pPr>
            <w:r w:rsidRPr="00CB298B">
              <w:rPr>
                <w:rFonts w:ascii="Arial" w:hAnsi="Arial" w:cs="Arial"/>
                <w:lang w:eastAsia="pl-PL"/>
              </w:rPr>
              <w:t>Warsztaty z</w:t>
            </w:r>
            <w:r w:rsidR="00266758" w:rsidRPr="00CB298B">
              <w:rPr>
                <w:rFonts w:ascii="Arial" w:hAnsi="Arial" w:cs="Arial"/>
                <w:lang w:eastAsia="pl-PL"/>
              </w:rPr>
              <w:t> </w:t>
            </w:r>
            <w:r w:rsidRPr="00CB298B">
              <w:rPr>
                <w:rFonts w:ascii="Arial" w:hAnsi="Arial" w:cs="Arial"/>
                <w:lang w:eastAsia="pl-PL"/>
              </w:rPr>
              <w:t>ekspertem</w:t>
            </w:r>
            <w:r w:rsidR="00F01262" w:rsidRPr="00CB298B">
              <w:rPr>
                <w:rFonts w:ascii="Arial" w:hAnsi="Arial" w:cs="Arial"/>
                <w:lang w:eastAsia="pl-PL"/>
              </w:rPr>
              <w:t>.</w:t>
            </w:r>
          </w:p>
          <w:p w14:paraId="11F5E45E" w14:textId="6BA75E34" w:rsidR="001172F4" w:rsidRPr="00CB298B" w:rsidRDefault="001172F4" w:rsidP="00A43499">
            <w:pPr>
              <w:pStyle w:val="Tekst"/>
              <w:spacing w:before="120"/>
              <w:rPr>
                <w:rFonts w:ascii="Arial" w:hAnsi="Arial" w:cs="Arial"/>
                <w:lang w:eastAsia="pl-PL"/>
              </w:rPr>
            </w:pPr>
            <w:r w:rsidRPr="00CB298B">
              <w:rPr>
                <w:rFonts w:ascii="Arial" w:hAnsi="Arial" w:cs="Arial"/>
                <w:lang w:eastAsia="pl-PL"/>
              </w:rPr>
              <w:t>Uczenie się wzajemne</w:t>
            </w:r>
            <w:r w:rsidR="00F01262" w:rsidRPr="00CB298B">
              <w:rPr>
                <w:rFonts w:ascii="Arial" w:hAnsi="Arial" w:cs="Arial"/>
                <w:lang w:eastAsia="pl-PL"/>
              </w:rPr>
              <w:t>.</w:t>
            </w:r>
            <w:r w:rsidRPr="00CB298B">
              <w:rPr>
                <w:rFonts w:ascii="Arial" w:hAnsi="Arial" w:cs="Arial"/>
                <w:lang w:eastAsia="pl-PL"/>
              </w:rPr>
              <w:t xml:space="preserve"> </w:t>
            </w:r>
          </w:p>
          <w:p w14:paraId="2B8C987A" w14:textId="0ED5D346" w:rsidR="001172F4" w:rsidRPr="00CB298B" w:rsidRDefault="001172F4" w:rsidP="00A43499">
            <w:pPr>
              <w:pStyle w:val="Tekst"/>
              <w:spacing w:before="120"/>
              <w:rPr>
                <w:rFonts w:ascii="Arial" w:hAnsi="Arial" w:cs="Arial"/>
                <w:lang w:eastAsia="pl-PL"/>
              </w:rPr>
            </w:pPr>
            <w:proofErr w:type="spellStart"/>
            <w:r w:rsidRPr="00CB298B">
              <w:rPr>
                <w:rFonts w:ascii="Arial" w:hAnsi="Arial" w:cs="Arial"/>
                <w:i/>
                <w:lang w:eastAsia="pl-PL"/>
              </w:rPr>
              <w:t>Benchmarking</w:t>
            </w:r>
            <w:proofErr w:type="spellEnd"/>
            <w:r w:rsidR="00F01262" w:rsidRPr="00CB298B">
              <w:rPr>
                <w:rFonts w:ascii="Arial" w:hAnsi="Arial" w:cs="Arial"/>
                <w:lang w:eastAsia="pl-PL"/>
              </w:rPr>
              <w:t>.</w:t>
            </w:r>
          </w:p>
        </w:tc>
        <w:tc>
          <w:tcPr>
            <w:tcW w:w="1666" w:type="dxa"/>
          </w:tcPr>
          <w:p w14:paraId="08C5F18B" w14:textId="785458DA" w:rsidR="001172F4" w:rsidRPr="00CB298B" w:rsidRDefault="00CC08EA" w:rsidP="00CC08EA">
            <w:pPr>
              <w:pStyle w:val="Tekst"/>
              <w:spacing w:before="120"/>
              <w:rPr>
                <w:rFonts w:ascii="Arial" w:hAnsi="Arial" w:cs="Arial"/>
                <w:lang w:eastAsia="pl-PL"/>
              </w:rPr>
            </w:pPr>
            <w:proofErr w:type="spellStart"/>
            <w:r w:rsidRPr="00CB298B">
              <w:rPr>
                <w:rFonts w:ascii="Arial" w:hAnsi="Arial" w:cs="Arial"/>
                <w:lang w:eastAsia="pl-PL"/>
              </w:rPr>
              <w:t>Nauczyciel</w:t>
            </w:r>
            <w:r w:rsidRPr="00CB298B">
              <w:rPr>
                <w:rFonts w:ascii="Arial" w:hAnsi="Arial" w:cs="Arial"/>
                <w:lang w:eastAsia="pl-PL"/>
              </w:rPr>
              <w:t>e</w:t>
            </w:r>
            <w:r w:rsidR="00F01262" w:rsidRPr="00CB298B">
              <w:rPr>
                <w:rFonts w:ascii="Arial" w:hAnsi="Arial" w:cs="Arial"/>
                <w:lang w:eastAsia="pl-PL"/>
              </w:rPr>
              <w:t>grup</w:t>
            </w:r>
            <w:proofErr w:type="spellEnd"/>
            <w:r w:rsidR="00F01262" w:rsidRPr="00CB298B">
              <w:rPr>
                <w:rFonts w:ascii="Arial" w:hAnsi="Arial" w:cs="Arial"/>
                <w:lang w:eastAsia="pl-PL"/>
              </w:rPr>
              <w:t>:</w:t>
            </w:r>
            <w:r w:rsidRPr="00CB298B">
              <w:rPr>
                <w:rFonts w:ascii="Arial" w:hAnsi="Arial" w:cs="Arial"/>
                <w:lang w:eastAsia="pl-PL"/>
              </w:rPr>
              <w:t xml:space="preserve"> </w:t>
            </w:r>
            <w:r w:rsidR="001020B7" w:rsidRPr="00CB298B">
              <w:rPr>
                <w:rFonts w:ascii="Arial" w:hAnsi="Arial" w:cs="Arial"/>
                <w:lang w:eastAsia="pl-PL"/>
              </w:rPr>
              <w:t>Spo</w:t>
            </w:r>
            <w:r w:rsidR="001020B7" w:rsidRPr="00CB298B">
              <w:rPr>
                <w:rFonts w:ascii="Arial" w:hAnsi="Arial" w:cs="Arial"/>
                <w:lang w:eastAsia="pl-PL"/>
              </w:rPr>
              <w:t>r</w:t>
            </w:r>
            <w:r w:rsidR="001020B7" w:rsidRPr="00CB298B">
              <w:rPr>
                <w:rFonts w:ascii="Arial" w:hAnsi="Arial" w:cs="Arial"/>
                <w:lang w:eastAsia="pl-PL"/>
              </w:rPr>
              <w:t>towców, Jeż</w:t>
            </w:r>
            <w:r w:rsidR="001020B7" w:rsidRPr="00CB298B">
              <w:rPr>
                <w:rFonts w:ascii="Arial" w:hAnsi="Arial" w:cs="Arial"/>
                <w:lang w:eastAsia="pl-PL"/>
              </w:rPr>
              <w:t>y</w:t>
            </w:r>
            <w:r w:rsidR="001020B7" w:rsidRPr="00CB298B">
              <w:rPr>
                <w:rFonts w:ascii="Arial" w:hAnsi="Arial" w:cs="Arial"/>
                <w:lang w:eastAsia="pl-PL"/>
              </w:rPr>
              <w:t>ków i Krasn</w:t>
            </w:r>
            <w:r w:rsidR="001020B7" w:rsidRPr="00CB298B">
              <w:rPr>
                <w:rFonts w:ascii="Arial" w:hAnsi="Arial" w:cs="Arial"/>
                <w:lang w:eastAsia="pl-PL"/>
              </w:rPr>
              <w:t>o</w:t>
            </w:r>
            <w:r w:rsidR="001020B7" w:rsidRPr="00CB298B">
              <w:rPr>
                <w:rFonts w:ascii="Arial" w:hAnsi="Arial" w:cs="Arial"/>
                <w:lang w:eastAsia="pl-PL"/>
              </w:rPr>
              <w:t>ludków.</w:t>
            </w:r>
          </w:p>
        </w:tc>
      </w:tr>
      <w:tr w:rsidR="00CB298B" w:rsidRPr="00CB298B" w14:paraId="1B08803B" w14:textId="77777777" w:rsidTr="00266758">
        <w:tc>
          <w:tcPr>
            <w:tcW w:w="2686" w:type="dxa"/>
          </w:tcPr>
          <w:p w14:paraId="04234D33" w14:textId="56E194DC" w:rsidR="00653413" w:rsidRPr="00CB298B" w:rsidRDefault="00653413" w:rsidP="00A43499">
            <w:pPr>
              <w:pStyle w:val="Tekst"/>
              <w:spacing w:before="120"/>
              <w:rPr>
                <w:rFonts w:ascii="Arial" w:hAnsi="Arial" w:cs="Arial"/>
                <w:lang w:eastAsia="pl-PL"/>
              </w:rPr>
            </w:pPr>
            <w:r w:rsidRPr="00CB298B">
              <w:rPr>
                <w:rFonts w:ascii="Arial" w:hAnsi="Arial" w:cs="Arial"/>
                <w:lang w:eastAsia="pl-PL"/>
              </w:rPr>
              <w:t>Rodzice niechętnie uczestniczą w</w:t>
            </w:r>
            <w:r w:rsidR="00266758" w:rsidRPr="00CB298B">
              <w:rPr>
                <w:rFonts w:ascii="Arial" w:hAnsi="Arial" w:cs="Arial"/>
                <w:lang w:eastAsia="pl-PL"/>
              </w:rPr>
              <w:t xml:space="preserve"> </w:t>
            </w:r>
            <w:r w:rsidRPr="00CB298B">
              <w:rPr>
                <w:rFonts w:ascii="Arial" w:hAnsi="Arial" w:cs="Arial"/>
                <w:lang w:eastAsia="pl-PL"/>
              </w:rPr>
              <w:t>dział</w:t>
            </w:r>
            <w:r w:rsidRPr="00CB298B">
              <w:rPr>
                <w:rFonts w:ascii="Arial" w:hAnsi="Arial" w:cs="Arial"/>
                <w:lang w:eastAsia="pl-PL"/>
              </w:rPr>
              <w:t>a</w:t>
            </w:r>
            <w:r w:rsidRPr="00CB298B">
              <w:rPr>
                <w:rFonts w:ascii="Arial" w:hAnsi="Arial" w:cs="Arial"/>
                <w:lang w:eastAsia="pl-PL"/>
              </w:rPr>
              <w:t>niach przedszkola</w:t>
            </w:r>
            <w:r w:rsidR="00F01262" w:rsidRPr="00CB298B">
              <w:rPr>
                <w:rFonts w:ascii="Arial" w:hAnsi="Arial" w:cs="Arial"/>
                <w:lang w:eastAsia="pl-PL"/>
              </w:rPr>
              <w:t>.</w:t>
            </w:r>
          </w:p>
          <w:p w14:paraId="61E83203" w14:textId="77777777" w:rsidR="00653413" w:rsidRPr="00CB298B" w:rsidRDefault="00653413" w:rsidP="00A43499">
            <w:pPr>
              <w:pStyle w:val="Tekst"/>
              <w:spacing w:before="120"/>
              <w:rPr>
                <w:rFonts w:ascii="Arial" w:hAnsi="Arial" w:cs="Arial"/>
                <w:lang w:eastAsia="pl-PL"/>
              </w:rPr>
            </w:pPr>
          </w:p>
        </w:tc>
        <w:tc>
          <w:tcPr>
            <w:tcW w:w="2065" w:type="dxa"/>
          </w:tcPr>
          <w:p w14:paraId="23D39B1F" w14:textId="2718AAE4" w:rsidR="00653413" w:rsidRPr="00CB298B" w:rsidRDefault="00653413" w:rsidP="00266758">
            <w:pPr>
              <w:pStyle w:val="Tekst"/>
              <w:spacing w:before="120"/>
              <w:rPr>
                <w:rFonts w:ascii="Arial" w:hAnsi="Arial" w:cs="Arial"/>
                <w:lang w:eastAsia="pl-PL"/>
              </w:rPr>
            </w:pPr>
            <w:r w:rsidRPr="00CB298B">
              <w:rPr>
                <w:rFonts w:ascii="Arial" w:hAnsi="Arial" w:cs="Arial"/>
                <w:lang w:eastAsia="pl-PL"/>
              </w:rPr>
              <w:t>Rodzice uświad</w:t>
            </w:r>
            <w:r w:rsidRPr="00CB298B">
              <w:rPr>
                <w:rFonts w:ascii="Arial" w:hAnsi="Arial" w:cs="Arial"/>
                <w:lang w:eastAsia="pl-PL"/>
              </w:rPr>
              <w:t>a</w:t>
            </w:r>
            <w:r w:rsidRPr="00CB298B">
              <w:rPr>
                <w:rFonts w:ascii="Arial" w:hAnsi="Arial" w:cs="Arial"/>
                <w:lang w:eastAsia="pl-PL"/>
              </w:rPr>
              <w:t>miają sobie korz</w:t>
            </w:r>
            <w:r w:rsidRPr="00CB298B">
              <w:rPr>
                <w:rFonts w:ascii="Arial" w:hAnsi="Arial" w:cs="Arial"/>
                <w:lang w:eastAsia="pl-PL"/>
              </w:rPr>
              <w:t>y</w:t>
            </w:r>
            <w:r w:rsidRPr="00CB298B">
              <w:rPr>
                <w:rFonts w:ascii="Arial" w:hAnsi="Arial" w:cs="Arial"/>
                <w:lang w:eastAsia="pl-PL"/>
              </w:rPr>
              <w:t xml:space="preserve">ści </w:t>
            </w:r>
            <w:r w:rsidR="00266758" w:rsidRPr="00CB298B">
              <w:rPr>
                <w:rFonts w:ascii="Arial" w:hAnsi="Arial" w:cs="Arial"/>
                <w:lang w:eastAsia="pl-PL"/>
              </w:rPr>
              <w:t xml:space="preserve">ze </w:t>
            </w:r>
            <w:r w:rsidRPr="00CB298B">
              <w:rPr>
                <w:rFonts w:ascii="Arial" w:hAnsi="Arial" w:cs="Arial"/>
                <w:lang w:eastAsia="pl-PL"/>
              </w:rPr>
              <w:t>współ</w:t>
            </w:r>
            <w:r w:rsidRPr="00CB298B">
              <w:rPr>
                <w:rFonts w:ascii="Arial" w:hAnsi="Arial" w:cs="Arial"/>
                <w:lang w:eastAsia="pl-PL"/>
              </w:rPr>
              <w:t>u</w:t>
            </w:r>
            <w:r w:rsidRPr="00CB298B">
              <w:rPr>
                <w:rFonts w:ascii="Arial" w:hAnsi="Arial" w:cs="Arial"/>
                <w:lang w:eastAsia="pl-PL"/>
              </w:rPr>
              <w:t>czestnictwa w pr</w:t>
            </w:r>
            <w:r w:rsidRPr="00CB298B">
              <w:rPr>
                <w:rFonts w:ascii="Arial" w:hAnsi="Arial" w:cs="Arial"/>
                <w:lang w:eastAsia="pl-PL"/>
              </w:rPr>
              <w:t>o</w:t>
            </w:r>
            <w:r w:rsidRPr="00CB298B">
              <w:rPr>
                <w:rFonts w:ascii="Arial" w:hAnsi="Arial" w:cs="Arial"/>
                <w:lang w:eastAsia="pl-PL"/>
              </w:rPr>
              <w:t>jektach realizow</w:t>
            </w:r>
            <w:r w:rsidRPr="00CB298B">
              <w:rPr>
                <w:rFonts w:ascii="Arial" w:hAnsi="Arial" w:cs="Arial"/>
                <w:lang w:eastAsia="pl-PL"/>
              </w:rPr>
              <w:t>a</w:t>
            </w:r>
            <w:r w:rsidRPr="00CB298B">
              <w:rPr>
                <w:rFonts w:ascii="Arial" w:hAnsi="Arial" w:cs="Arial"/>
                <w:lang w:eastAsia="pl-PL"/>
              </w:rPr>
              <w:t>nych w przedszk</w:t>
            </w:r>
            <w:r w:rsidRPr="00CB298B">
              <w:rPr>
                <w:rFonts w:ascii="Arial" w:hAnsi="Arial" w:cs="Arial"/>
                <w:lang w:eastAsia="pl-PL"/>
              </w:rPr>
              <w:t>o</w:t>
            </w:r>
            <w:r w:rsidRPr="00CB298B">
              <w:rPr>
                <w:rFonts w:ascii="Arial" w:hAnsi="Arial" w:cs="Arial"/>
                <w:lang w:eastAsia="pl-PL"/>
              </w:rPr>
              <w:t>lu</w:t>
            </w:r>
            <w:r w:rsidR="00266758" w:rsidRPr="00CB298B">
              <w:rPr>
                <w:rFonts w:ascii="Arial" w:hAnsi="Arial" w:cs="Arial"/>
                <w:lang w:eastAsia="pl-PL"/>
              </w:rPr>
              <w:t>.</w:t>
            </w:r>
          </w:p>
        </w:tc>
        <w:tc>
          <w:tcPr>
            <w:tcW w:w="1594" w:type="dxa"/>
          </w:tcPr>
          <w:p w14:paraId="680DDEFF" w14:textId="439C2501" w:rsidR="00653413" w:rsidRPr="00CB298B" w:rsidRDefault="00F01262" w:rsidP="00A43499">
            <w:pPr>
              <w:pStyle w:val="Tekst"/>
              <w:spacing w:before="120"/>
              <w:rPr>
                <w:rFonts w:ascii="Arial" w:hAnsi="Arial" w:cs="Arial"/>
                <w:lang w:eastAsia="pl-PL"/>
              </w:rPr>
            </w:pPr>
            <w:r w:rsidRPr="00CB298B">
              <w:rPr>
                <w:rFonts w:ascii="Arial" w:hAnsi="Arial" w:cs="Arial"/>
                <w:lang w:eastAsia="pl-PL"/>
              </w:rPr>
              <w:t>p</w:t>
            </w:r>
            <w:r w:rsidR="00653413" w:rsidRPr="00CB298B">
              <w:rPr>
                <w:rFonts w:ascii="Arial" w:hAnsi="Arial" w:cs="Arial"/>
                <w:lang w:eastAsia="pl-PL"/>
              </w:rPr>
              <w:t>aździernik</w:t>
            </w:r>
          </w:p>
          <w:p w14:paraId="07F2BBAC" w14:textId="77777777" w:rsidR="00653413" w:rsidRPr="00CB298B" w:rsidRDefault="00653413" w:rsidP="00A43499">
            <w:pPr>
              <w:pStyle w:val="Tekst"/>
              <w:spacing w:before="120"/>
              <w:rPr>
                <w:rFonts w:ascii="Arial" w:hAnsi="Arial" w:cs="Arial"/>
                <w:lang w:eastAsia="pl-PL"/>
              </w:rPr>
            </w:pPr>
          </w:p>
        </w:tc>
        <w:tc>
          <w:tcPr>
            <w:tcW w:w="1701" w:type="dxa"/>
          </w:tcPr>
          <w:p w14:paraId="4E83D584" w14:textId="0471D9AB" w:rsidR="00653413" w:rsidRPr="00CB298B" w:rsidRDefault="00653413" w:rsidP="00A43499">
            <w:pPr>
              <w:pStyle w:val="Tekst"/>
              <w:spacing w:before="120"/>
              <w:rPr>
                <w:rFonts w:ascii="Arial" w:hAnsi="Arial" w:cs="Arial"/>
                <w:lang w:eastAsia="pl-PL"/>
              </w:rPr>
            </w:pPr>
            <w:r w:rsidRPr="00CB298B">
              <w:rPr>
                <w:rFonts w:ascii="Arial" w:hAnsi="Arial" w:cs="Arial"/>
                <w:lang w:eastAsia="pl-PL"/>
              </w:rPr>
              <w:t>Zorganizow</w:t>
            </w:r>
            <w:r w:rsidRPr="00CB298B">
              <w:rPr>
                <w:rFonts w:ascii="Arial" w:hAnsi="Arial" w:cs="Arial"/>
                <w:lang w:eastAsia="pl-PL"/>
              </w:rPr>
              <w:t>a</w:t>
            </w:r>
            <w:r w:rsidRPr="00CB298B">
              <w:rPr>
                <w:rFonts w:ascii="Arial" w:hAnsi="Arial" w:cs="Arial"/>
                <w:lang w:eastAsia="pl-PL"/>
              </w:rPr>
              <w:t>n</w:t>
            </w:r>
            <w:r w:rsidR="00CC08EA" w:rsidRPr="00CB298B">
              <w:rPr>
                <w:rFonts w:ascii="Arial" w:hAnsi="Arial" w:cs="Arial"/>
                <w:lang w:eastAsia="pl-PL"/>
              </w:rPr>
              <w:t>i</w:t>
            </w:r>
            <w:r w:rsidRPr="00CB298B">
              <w:rPr>
                <w:rFonts w:ascii="Arial" w:hAnsi="Arial" w:cs="Arial"/>
                <w:lang w:eastAsia="pl-PL"/>
              </w:rPr>
              <w:t xml:space="preserve">e spotkania poświęconego </w:t>
            </w:r>
            <w:r w:rsidR="00B8068C" w:rsidRPr="00CB298B">
              <w:rPr>
                <w:rFonts w:ascii="Arial" w:hAnsi="Arial" w:cs="Arial"/>
                <w:lang w:eastAsia="pl-PL"/>
              </w:rPr>
              <w:t xml:space="preserve">prezentacji </w:t>
            </w:r>
            <w:r w:rsidRPr="00CB298B">
              <w:rPr>
                <w:rFonts w:ascii="Arial" w:hAnsi="Arial" w:cs="Arial"/>
                <w:lang w:eastAsia="pl-PL"/>
              </w:rPr>
              <w:t>przykładów realizowanych projektów i ich efektów.</w:t>
            </w:r>
          </w:p>
          <w:p w14:paraId="06166CEF" w14:textId="1EB825D4" w:rsidR="00653413" w:rsidRPr="00CB298B" w:rsidRDefault="00653413" w:rsidP="00A43499">
            <w:pPr>
              <w:pStyle w:val="Tekst"/>
              <w:spacing w:before="120"/>
              <w:rPr>
                <w:rFonts w:ascii="Arial" w:hAnsi="Arial" w:cs="Arial"/>
                <w:lang w:eastAsia="pl-PL"/>
              </w:rPr>
            </w:pPr>
            <w:r w:rsidRPr="00CB298B">
              <w:rPr>
                <w:rFonts w:ascii="Arial" w:hAnsi="Arial" w:cs="Arial"/>
                <w:lang w:eastAsia="pl-PL"/>
              </w:rPr>
              <w:t>Opracowanie z</w:t>
            </w:r>
            <w:r w:rsidR="00B8068C" w:rsidRPr="00CB298B">
              <w:rPr>
                <w:rFonts w:ascii="Arial" w:hAnsi="Arial" w:cs="Arial"/>
                <w:lang w:eastAsia="pl-PL"/>
              </w:rPr>
              <w:t> </w:t>
            </w:r>
            <w:r w:rsidRPr="00CB298B">
              <w:rPr>
                <w:rFonts w:ascii="Arial" w:hAnsi="Arial" w:cs="Arial"/>
                <w:lang w:eastAsia="pl-PL"/>
              </w:rPr>
              <w:t>rodzicami instrukcji do projektu</w:t>
            </w:r>
            <w:r w:rsidR="00207509" w:rsidRPr="00CB298B">
              <w:rPr>
                <w:rFonts w:ascii="Arial" w:hAnsi="Arial" w:cs="Arial"/>
                <w:lang w:eastAsia="pl-PL"/>
              </w:rPr>
              <w:t>.</w:t>
            </w:r>
            <w:r w:rsidRPr="00CB298B">
              <w:rPr>
                <w:rFonts w:ascii="Arial" w:hAnsi="Arial" w:cs="Arial"/>
                <w:lang w:eastAsia="pl-PL"/>
              </w:rPr>
              <w:t xml:space="preserve"> </w:t>
            </w:r>
          </w:p>
        </w:tc>
        <w:tc>
          <w:tcPr>
            <w:tcW w:w="1666" w:type="dxa"/>
          </w:tcPr>
          <w:p w14:paraId="5E3EE9FD" w14:textId="415F140C" w:rsidR="00653413" w:rsidRPr="00CB298B" w:rsidRDefault="00CC08EA" w:rsidP="00A43499">
            <w:pPr>
              <w:pStyle w:val="Tekst"/>
              <w:spacing w:before="120"/>
              <w:rPr>
                <w:rFonts w:ascii="Arial" w:hAnsi="Arial" w:cs="Arial"/>
                <w:lang w:eastAsia="pl-PL"/>
              </w:rPr>
            </w:pPr>
            <w:r w:rsidRPr="00CB298B">
              <w:rPr>
                <w:rFonts w:ascii="Arial" w:hAnsi="Arial" w:cs="Arial"/>
                <w:lang w:eastAsia="pl-PL"/>
              </w:rPr>
              <w:t xml:space="preserve">Nauczyciele </w:t>
            </w:r>
            <w:r w:rsidR="001020B7" w:rsidRPr="00CB298B">
              <w:rPr>
                <w:rFonts w:ascii="Arial" w:hAnsi="Arial" w:cs="Arial"/>
                <w:lang w:eastAsia="pl-PL"/>
              </w:rPr>
              <w:t>grup:</w:t>
            </w:r>
            <w:r w:rsidR="009B1445" w:rsidRPr="00CB298B">
              <w:rPr>
                <w:rFonts w:ascii="Arial" w:hAnsi="Arial" w:cs="Arial"/>
                <w:lang w:eastAsia="pl-PL"/>
              </w:rPr>
              <w:t xml:space="preserve"> </w:t>
            </w:r>
            <w:r w:rsidR="001020B7" w:rsidRPr="00CB298B">
              <w:rPr>
                <w:rFonts w:ascii="Arial" w:hAnsi="Arial" w:cs="Arial"/>
                <w:lang w:eastAsia="pl-PL"/>
              </w:rPr>
              <w:t>Spo</w:t>
            </w:r>
            <w:r w:rsidR="001020B7" w:rsidRPr="00CB298B">
              <w:rPr>
                <w:rFonts w:ascii="Arial" w:hAnsi="Arial" w:cs="Arial"/>
                <w:lang w:eastAsia="pl-PL"/>
              </w:rPr>
              <w:t>r</w:t>
            </w:r>
            <w:r w:rsidR="001020B7" w:rsidRPr="00CB298B">
              <w:rPr>
                <w:rFonts w:ascii="Arial" w:hAnsi="Arial" w:cs="Arial"/>
                <w:lang w:eastAsia="pl-PL"/>
              </w:rPr>
              <w:t>towców, Jeż</w:t>
            </w:r>
            <w:r w:rsidR="001020B7" w:rsidRPr="00CB298B">
              <w:rPr>
                <w:rFonts w:ascii="Arial" w:hAnsi="Arial" w:cs="Arial"/>
                <w:lang w:eastAsia="pl-PL"/>
              </w:rPr>
              <w:t>y</w:t>
            </w:r>
            <w:r w:rsidR="001020B7" w:rsidRPr="00CB298B">
              <w:rPr>
                <w:rFonts w:ascii="Arial" w:hAnsi="Arial" w:cs="Arial"/>
                <w:lang w:eastAsia="pl-PL"/>
              </w:rPr>
              <w:t>ków i Krasn</w:t>
            </w:r>
            <w:r w:rsidR="001020B7" w:rsidRPr="00CB298B">
              <w:rPr>
                <w:rFonts w:ascii="Arial" w:hAnsi="Arial" w:cs="Arial"/>
                <w:lang w:eastAsia="pl-PL"/>
              </w:rPr>
              <w:t>o</w:t>
            </w:r>
            <w:r w:rsidR="001020B7" w:rsidRPr="00CB298B">
              <w:rPr>
                <w:rFonts w:ascii="Arial" w:hAnsi="Arial" w:cs="Arial"/>
                <w:lang w:eastAsia="pl-PL"/>
              </w:rPr>
              <w:t>ludków.</w:t>
            </w:r>
          </w:p>
          <w:p w14:paraId="255DD030" w14:textId="2F7D4EAA" w:rsidR="00653413" w:rsidRPr="00CB298B" w:rsidRDefault="00653413" w:rsidP="00A43499">
            <w:pPr>
              <w:pStyle w:val="Tekst"/>
              <w:spacing w:before="120"/>
              <w:rPr>
                <w:rFonts w:ascii="Arial" w:hAnsi="Arial" w:cs="Arial"/>
                <w:lang w:eastAsia="pl-PL"/>
              </w:rPr>
            </w:pPr>
          </w:p>
        </w:tc>
      </w:tr>
      <w:tr w:rsidR="005F5796" w:rsidRPr="00CB298B" w14:paraId="51C93E06" w14:textId="77777777" w:rsidTr="00266758">
        <w:tc>
          <w:tcPr>
            <w:tcW w:w="2686" w:type="dxa"/>
          </w:tcPr>
          <w:p w14:paraId="02D2E04E" w14:textId="0F63E1F5" w:rsidR="00352EF7" w:rsidRPr="00CB298B" w:rsidRDefault="00352EF7" w:rsidP="00A43499">
            <w:pPr>
              <w:pStyle w:val="Tekst"/>
              <w:spacing w:before="120"/>
              <w:rPr>
                <w:rFonts w:ascii="Arial" w:hAnsi="Arial" w:cs="Arial"/>
                <w:lang w:eastAsia="pl-PL"/>
              </w:rPr>
            </w:pPr>
            <w:r w:rsidRPr="00CB298B">
              <w:rPr>
                <w:rFonts w:ascii="Arial" w:hAnsi="Arial" w:cs="Arial"/>
                <w:lang w:eastAsia="pl-PL"/>
              </w:rPr>
              <w:t>Niedostateczna wspó</w:t>
            </w:r>
            <w:r w:rsidRPr="00CB298B">
              <w:rPr>
                <w:rFonts w:ascii="Arial" w:hAnsi="Arial" w:cs="Arial"/>
                <w:lang w:eastAsia="pl-PL"/>
              </w:rPr>
              <w:t>ł</w:t>
            </w:r>
            <w:r w:rsidRPr="00CB298B">
              <w:rPr>
                <w:rFonts w:ascii="Arial" w:hAnsi="Arial" w:cs="Arial"/>
                <w:lang w:eastAsia="pl-PL"/>
              </w:rPr>
              <w:t>praca nauczyciel</w:t>
            </w:r>
            <w:r w:rsidR="00B8068C" w:rsidRPr="00CB298B">
              <w:rPr>
                <w:rFonts w:ascii="Arial" w:hAnsi="Arial" w:cs="Arial"/>
                <w:lang w:eastAsia="pl-PL"/>
              </w:rPr>
              <w:t>i.</w:t>
            </w:r>
          </w:p>
          <w:p w14:paraId="7D73EA6B" w14:textId="77777777" w:rsidR="00653413" w:rsidRPr="00CB298B" w:rsidRDefault="00653413" w:rsidP="00A43499">
            <w:pPr>
              <w:pStyle w:val="Tekst"/>
              <w:spacing w:before="120"/>
              <w:rPr>
                <w:rFonts w:ascii="Arial" w:hAnsi="Arial" w:cs="Arial"/>
                <w:lang w:eastAsia="pl-PL"/>
              </w:rPr>
            </w:pPr>
          </w:p>
        </w:tc>
        <w:tc>
          <w:tcPr>
            <w:tcW w:w="2065" w:type="dxa"/>
          </w:tcPr>
          <w:p w14:paraId="62F4F9FD" w14:textId="05E03B1D" w:rsidR="00653413" w:rsidRPr="00CB298B" w:rsidRDefault="00B8068C" w:rsidP="00B8068C">
            <w:pPr>
              <w:pStyle w:val="Tekst"/>
              <w:spacing w:before="120"/>
              <w:rPr>
                <w:rFonts w:ascii="Arial" w:hAnsi="Arial" w:cs="Arial"/>
                <w:lang w:eastAsia="pl-PL"/>
              </w:rPr>
            </w:pPr>
            <w:r w:rsidRPr="00CB298B">
              <w:rPr>
                <w:rFonts w:ascii="Arial" w:hAnsi="Arial" w:cs="Arial"/>
                <w:lang w:eastAsia="pl-PL"/>
              </w:rPr>
              <w:t xml:space="preserve">Nauczyciele </w:t>
            </w:r>
            <w:r w:rsidR="00352EF7" w:rsidRPr="00CB298B">
              <w:rPr>
                <w:rFonts w:ascii="Arial" w:hAnsi="Arial" w:cs="Arial"/>
                <w:lang w:eastAsia="pl-PL"/>
              </w:rPr>
              <w:t>wspólnie planują projekty</w:t>
            </w:r>
            <w:r w:rsidRPr="00CB298B">
              <w:rPr>
                <w:rFonts w:ascii="Arial" w:hAnsi="Arial" w:cs="Arial"/>
                <w:lang w:eastAsia="pl-PL"/>
              </w:rPr>
              <w:t>.</w:t>
            </w:r>
          </w:p>
        </w:tc>
        <w:tc>
          <w:tcPr>
            <w:tcW w:w="1594" w:type="dxa"/>
          </w:tcPr>
          <w:p w14:paraId="6B274722" w14:textId="68C85066" w:rsidR="00653413" w:rsidRPr="00CB298B" w:rsidRDefault="00352EF7" w:rsidP="00A43499">
            <w:pPr>
              <w:pStyle w:val="Tekst"/>
              <w:spacing w:before="120"/>
              <w:rPr>
                <w:rFonts w:ascii="Arial" w:hAnsi="Arial" w:cs="Arial"/>
                <w:lang w:eastAsia="pl-PL"/>
              </w:rPr>
            </w:pPr>
            <w:r w:rsidRPr="00CB298B">
              <w:rPr>
                <w:rFonts w:ascii="Arial" w:hAnsi="Arial" w:cs="Arial"/>
                <w:lang w:eastAsia="pl-PL"/>
              </w:rPr>
              <w:t>październik</w:t>
            </w:r>
          </w:p>
        </w:tc>
        <w:tc>
          <w:tcPr>
            <w:tcW w:w="1701" w:type="dxa"/>
          </w:tcPr>
          <w:p w14:paraId="587EEEE5" w14:textId="27CEBACE" w:rsidR="00352EF7" w:rsidRPr="00CB298B" w:rsidRDefault="00352EF7" w:rsidP="00A43499">
            <w:pPr>
              <w:pStyle w:val="Tekst"/>
              <w:spacing w:before="120"/>
              <w:rPr>
                <w:rFonts w:ascii="Arial" w:hAnsi="Arial" w:cs="Arial"/>
                <w:lang w:eastAsia="pl-PL"/>
              </w:rPr>
            </w:pPr>
            <w:r w:rsidRPr="00CB298B">
              <w:rPr>
                <w:rFonts w:ascii="Arial" w:hAnsi="Arial" w:cs="Arial"/>
                <w:lang w:eastAsia="pl-PL"/>
              </w:rPr>
              <w:t>Zorganizow</w:t>
            </w:r>
            <w:r w:rsidRPr="00CB298B">
              <w:rPr>
                <w:rFonts w:ascii="Arial" w:hAnsi="Arial" w:cs="Arial"/>
                <w:lang w:eastAsia="pl-PL"/>
              </w:rPr>
              <w:t>a</w:t>
            </w:r>
            <w:r w:rsidRPr="00CB298B">
              <w:rPr>
                <w:rFonts w:ascii="Arial" w:hAnsi="Arial" w:cs="Arial"/>
                <w:lang w:eastAsia="pl-PL"/>
              </w:rPr>
              <w:t xml:space="preserve">nie spotkania wychowawców </w:t>
            </w:r>
            <w:r w:rsidR="00B8068C" w:rsidRPr="00CB298B">
              <w:rPr>
                <w:rFonts w:ascii="Arial" w:hAnsi="Arial" w:cs="Arial"/>
                <w:lang w:eastAsia="pl-PL"/>
              </w:rPr>
              <w:t>cztero- i pi</w:t>
            </w:r>
            <w:r w:rsidR="00B8068C" w:rsidRPr="00CB298B">
              <w:rPr>
                <w:rFonts w:ascii="Arial" w:hAnsi="Arial" w:cs="Arial"/>
                <w:lang w:eastAsia="pl-PL"/>
              </w:rPr>
              <w:t>ę</w:t>
            </w:r>
            <w:r w:rsidR="00B8068C" w:rsidRPr="00CB298B">
              <w:rPr>
                <w:rFonts w:ascii="Arial" w:hAnsi="Arial" w:cs="Arial"/>
                <w:lang w:eastAsia="pl-PL"/>
              </w:rPr>
              <w:t>cio</w:t>
            </w:r>
            <w:r w:rsidRPr="00CB298B">
              <w:rPr>
                <w:rFonts w:ascii="Arial" w:hAnsi="Arial" w:cs="Arial"/>
                <w:lang w:eastAsia="pl-PL"/>
              </w:rPr>
              <w:t>latków</w:t>
            </w:r>
            <w:r w:rsidR="00F01262" w:rsidRPr="00CB298B">
              <w:rPr>
                <w:rFonts w:ascii="Arial" w:hAnsi="Arial" w:cs="Arial"/>
                <w:lang w:eastAsia="pl-PL"/>
              </w:rPr>
              <w:t>.</w:t>
            </w:r>
          </w:p>
          <w:p w14:paraId="5CE0D697" w14:textId="55B49E2E" w:rsidR="00653413" w:rsidRPr="00CB298B" w:rsidRDefault="00352EF7" w:rsidP="00A43499">
            <w:pPr>
              <w:pStyle w:val="Tekst"/>
              <w:spacing w:before="120"/>
              <w:rPr>
                <w:rFonts w:ascii="Arial" w:hAnsi="Arial" w:cs="Arial"/>
                <w:lang w:eastAsia="pl-PL"/>
              </w:rPr>
            </w:pPr>
            <w:r w:rsidRPr="00CB298B">
              <w:rPr>
                <w:rFonts w:ascii="Arial" w:hAnsi="Arial" w:cs="Arial"/>
                <w:lang w:eastAsia="pl-PL"/>
              </w:rPr>
              <w:t>Opracowanie wspólnie je</w:t>
            </w:r>
            <w:r w:rsidRPr="00CB298B">
              <w:rPr>
                <w:rFonts w:ascii="Arial" w:hAnsi="Arial" w:cs="Arial"/>
                <w:lang w:eastAsia="pl-PL"/>
              </w:rPr>
              <w:t>d</w:t>
            </w:r>
            <w:r w:rsidRPr="00CB298B">
              <w:rPr>
                <w:rFonts w:ascii="Arial" w:hAnsi="Arial" w:cs="Arial"/>
                <w:lang w:eastAsia="pl-PL"/>
              </w:rPr>
              <w:t>nej instrukcji do projektu łączącego ró</w:t>
            </w:r>
            <w:r w:rsidRPr="00CB298B">
              <w:rPr>
                <w:rFonts w:ascii="Arial" w:hAnsi="Arial" w:cs="Arial"/>
                <w:lang w:eastAsia="pl-PL"/>
              </w:rPr>
              <w:t>ż</w:t>
            </w:r>
            <w:r w:rsidRPr="00CB298B">
              <w:rPr>
                <w:rFonts w:ascii="Arial" w:hAnsi="Arial" w:cs="Arial"/>
                <w:lang w:eastAsia="pl-PL"/>
              </w:rPr>
              <w:t>ne dziedziny wiedzy</w:t>
            </w:r>
            <w:r w:rsidR="00F01262" w:rsidRPr="00CB298B">
              <w:rPr>
                <w:rFonts w:ascii="Arial" w:hAnsi="Arial" w:cs="Arial"/>
                <w:lang w:eastAsia="pl-PL"/>
              </w:rPr>
              <w:t>.</w:t>
            </w:r>
          </w:p>
        </w:tc>
        <w:tc>
          <w:tcPr>
            <w:tcW w:w="1666" w:type="dxa"/>
          </w:tcPr>
          <w:p w14:paraId="389546C8" w14:textId="5CEE7BB9" w:rsidR="00653413" w:rsidRPr="00CB298B" w:rsidRDefault="00352EF7" w:rsidP="00A43499">
            <w:pPr>
              <w:pStyle w:val="Tekst"/>
              <w:spacing w:before="120"/>
              <w:rPr>
                <w:rFonts w:ascii="Arial" w:hAnsi="Arial" w:cs="Arial"/>
                <w:lang w:eastAsia="pl-PL"/>
              </w:rPr>
            </w:pPr>
            <w:r w:rsidRPr="00CB298B">
              <w:rPr>
                <w:rFonts w:ascii="Arial" w:hAnsi="Arial" w:cs="Arial"/>
                <w:lang w:eastAsia="pl-PL"/>
              </w:rPr>
              <w:t xml:space="preserve">Wychowawcy grup </w:t>
            </w:r>
            <w:r w:rsidR="00B8068C" w:rsidRPr="00CB298B">
              <w:rPr>
                <w:rFonts w:ascii="Arial" w:hAnsi="Arial" w:cs="Arial"/>
                <w:lang w:eastAsia="pl-PL"/>
              </w:rPr>
              <w:t>cztero- i pięciolatków.</w:t>
            </w:r>
          </w:p>
        </w:tc>
      </w:tr>
    </w:tbl>
    <w:p w14:paraId="4E2B59C3" w14:textId="77777777" w:rsidR="001172F4" w:rsidRPr="00CB298B" w:rsidRDefault="001172F4" w:rsidP="00693BAF">
      <w:pPr>
        <w:autoSpaceDE w:val="0"/>
        <w:autoSpaceDN w:val="0"/>
        <w:adjustRightInd w:val="0"/>
        <w:spacing w:after="0" w:line="360" w:lineRule="auto"/>
        <w:rPr>
          <w:rFonts w:ascii="Arial" w:hAnsi="Arial" w:cs="Arial"/>
          <w:sz w:val="24"/>
          <w:szCs w:val="24"/>
        </w:rPr>
      </w:pPr>
    </w:p>
    <w:p w14:paraId="674128BE" w14:textId="4FB89469" w:rsidR="00426A98" w:rsidRPr="00CB298B" w:rsidRDefault="00A52FEA" w:rsidP="00A52FEA">
      <w:pPr>
        <w:pStyle w:val="ORE3Naglowek"/>
        <w:rPr>
          <w:color w:val="auto"/>
        </w:rPr>
      </w:pPr>
      <w:bookmarkStart w:id="37" w:name="_Toc496059920"/>
      <w:bookmarkStart w:id="38" w:name="_Toc474174100"/>
      <w:bookmarkEnd w:id="36"/>
      <w:r w:rsidRPr="00CB298B">
        <w:rPr>
          <w:color w:val="auto"/>
        </w:rPr>
        <w:t>1.</w:t>
      </w:r>
      <w:r w:rsidR="00E6630A" w:rsidRPr="00CB298B">
        <w:rPr>
          <w:color w:val="auto"/>
        </w:rPr>
        <w:t>6</w:t>
      </w:r>
      <w:r w:rsidRPr="00CB298B">
        <w:rPr>
          <w:color w:val="auto"/>
        </w:rPr>
        <w:t xml:space="preserve">. </w:t>
      </w:r>
      <w:r w:rsidR="00426A98" w:rsidRPr="00CB298B">
        <w:rPr>
          <w:color w:val="auto"/>
        </w:rPr>
        <w:t xml:space="preserve">Analiza i interpretacja zebranych danych (informacji) odnoszących się do </w:t>
      </w:r>
      <w:r w:rsidR="008B1DCF" w:rsidRPr="00CB298B">
        <w:rPr>
          <w:color w:val="auto"/>
        </w:rPr>
        <w:t xml:space="preserve">danego </w:t>
      </w:r>
      <w:r w:rsidR="00426A98" w:rsidRPr="00CB298B">
        <w:rPr>
          <w:color w:val="auto"/>
        </w:rPr>
        <w:t>obszaru</w:t>
      </w:r>
      <w:bookmarkEnd w:id="37"/>
      <w:r w:rsidR="00426A98" w:rsidRPr="00CB298B">
        <w:rPr>
          <w:color w:val="auto"/>
        </w:rPr>
        <w:t xml:space="preserve"> </w:t>
      </w:r>
      <w:bookmarkEnd w:id="38"/>
    </w:p>
    <w:p w14:paraId="1B4BABDC" w14:textId="672F3AC7" w:rsidR="00647EF1" w:rsidRPr="00CB298B" w:rsidRDefault="00B8068C" w:rsidP="00A52FEA">
      <w:pPr>
        <w:pStyle w:val="OREnormalny"/>
        <w:rPr>
          <w:color w:val="auto"/>
        </w:rPr>
      </w:pPr>
      <w:r w:rsidRPr="00CB298B">
        <w:rPr>
          <w:color w:val="auto"/>
        </w:rPr>
        <w:t xml:space="preserve">Umiejętność </w:t>
      </w:r>
      <w:r w:rsidR="00647EF1" w:rsidRPr="00CB298B">
        <w:rPr>
          <w:color w:val="auto"/>
        </w:rPr>
        <w:t>analizy i interpretacji danych przez osobę wspomagając</w:t>
      </w:r>
      <w:r w:rsidR="00D5738D" w:rsidRPr="00CB298B">
        <w:rPr>
          <w:color w:val="auto"/>
        </w:rPr>
        <w:t>ą</w:t>
      </w:r>
      <w:r w:rsidR="009B1445" w:rsidRPr="00CB298B">
        <w:rPr>
          <w:color w:val="auto"/>
        </w:rPr>
        <w:t xml:space="preserve"> </w:t>
      </w:r>
      <w:r w:rsidR="003F5973" w:rsidRPr="00CB298B">
        <w:rPr>
          <w:b/>
          <w:color w:val="auto"/>
        </w:rPr>
        <w:t xml:space="preserve">należy </w:t>
      </w:r>
      <w:r w:rsidR="00647EF1" w:rsidRPr="00CB298B">
        <w:rPr>
          <w:b/>
          <w:color w:val="auto"/>
        </w:rPr>
        <w:t>postrz</w:t>
      </w:r>
      <w:r w:rsidR="00647EF1" w:rsidRPr="00CB298B">
        <w:rPr>
          <w:b/>
          <w:color w:val="auto"/>
        </w:rPr>
        <w:t>e</w:t>
      </w:r>
      <w:r w:rsidR="00647EF1" w:rsidRPr="00CB298B">
        <w:rPr>
          <w:b/>
          <w:color w:val="auto"/>
        </w:rPr>
        <w:t>gać w szerszym kontekście</w:t>
      </w:r>
      <w:r w:rsidR="0096411C">
        <w:rPr>
          <w:b/>
          <w:color w:val="auto"/>
        </w:rPr>
        <w:t xml:space="preserve"> </w:t>
      </w:r>
      <w:r w:rsidR="003F5973" w:rsidRPr="00CB298B">
        <w:rPr>
          <w:b/>
          <w:color w:val="auto"/>
        </w:rPr>
        <w:t xml:space="preserve">– w odniesieniu do </w:t>
      </w:r>
      <w:r w:rsidR="00647EF1" w:rsidRPr="00CB298B">
        <w:rPr>
          <w:b/>
          <w:color w:val="auto"/>
        </w:rPr>
        <w:t>umiejętności przydatnych na wszystkich etapach wspomagania</w:t>
      </w:r>
      <w:r w:rsidR="003F5973" w:rsidRPr="00CB298B">
        <w:rPr>
          <w:color w:val="auto"/>
        </w:rPr>
        <w:t xml:space="preserve">. Warto zatem </w:t>
      </w:r>
      <w:r w:rsidR="00647EF1" w:rsidRPr="00CB298B">
        <w:rPr>
          <w:color w:val="auto"/>
        </w:rPr>
        <w:t>zastanowić się:</w:t>
      </w:r>
    </w:p>
    <w:p w14:paraId="410CDDBB" w14:textId="3E797822" w:rsidR="00647EF1" w:rsidRPr="00CB298B" w:rsidRDefault="00647EF1" w:rsidP="00A52FEA">
      <w:pPr>
        <w:pStyle w:val="OREpunktor"/>
        <w:rPr>
          <w:color w:val="auto"/>
        </w:rPr>
      </w:pPr>
      <w:r w:rsidRPr="00CB298B">
        <w:rPr>
          <w:color w:val="auto"/>
        </w:rPr>
        <w:t xml:space="preserve">jak </w:t>
      </w:r>
      <w:r w:rsidRPr="00CB298B">
        <w:rPr>
          <w:b/>
          <w:color w:val="auto"/>
        </w:rPr>
        <w:t>z wielu faktów</w:t>
      </w:r>
      <w:r w:rsidRPr="00CB298B">
        <w:rPr>
          <w:color w:val="auto"/>
        </w:rPr>
        <w:t xml:space="preserve"> składających się na pracę przedszkola (znanych dyrektorowi i</w:t>
      </w:r>
      <w:r w:rsidR="003F5973" w:rsidRPr="00CB298B">
        <w:rPr>
          <w:color w:val="auto"/>
        </w:rPr>
        <w:t> </w:t>
      </w:r>
      <w:r w:rsidRPr="00CB298B">
        <w:rPr>
          <w:color w:val="auto"/>
        </w:rPr>
        <w:t xml:space="preserve">nauczycielom) </w:t>
      </w:r>
      <w:r w:rsidRPr="00CB298B">
        <w:rPr>
          <w:b/>
          <w:color w:val="auto"/>
        </w:rPr>
        <w:t>wyłaniać dane</w:t>
      </w:r>
      <w:r w:rsidRPr="00CB298B">
        <w:rPr>
          <w:color w:val="auto"/>
        </w:rPr>
        <w:t xml:space="preserve"> istotne dla celu</w:t>
      </w:r>
      <w:r w:rsidR="009B1445" w:rsidRPr="00CB298B">
        <w:rPr>
          <w:color w:val="auto"/>
        </w:rPr>
        <w:t xml:space="preserve"> </w:t>
      </w:r>
      <w:r w:rsidRPr="00CB298B">
        <w:rPr>
          <w:color w:val="auto"/>
        </w:rPr>
        <w:t xml:space="preserve">diagnozy i obszaru wspomagania </w:t>
      </w:r>
      <w:r w:rsidRPr="00CB298B">
        <w:rPr>
          <w:color w:val="auto"/>
        </w:rPr>
        <w:lastRenderedPageBreak/>
        <w:t>(określenia potrzeb przedszkola w zakresie rozwijania wybranej kompetencji kl</w:t>
      </w:r>
      <w:r w:rsidRPr="00CB298B">
        <w:rPr>
          <w:color w:val="auto"/>
        </w:rPr>
        <w:t>u</w:t>
      </w:r>
      <w:r w:rsidRPr="00CB298B">
        <w:rPr>
          <w:color w:val="auto"/>
        </w:rPr>
        <w:t xml:space="preserve">czowej </w:t>
      </w:r>
      <w:r w:rsidR="00D5738D" w:rsidRPr="00CB298B">
        <w:rPr>
          <w:color w:val="auto"/>
        </w:rPr>
        <w:t xml:space="preserve">u </w:t>
      </w:r>
      <w:r w:rsidRPr="00CB298B">
        <w:rPr>
          <w:color w:val="auto"/>
        </w:rPr>
        <w:t xml:space="preserve">dzieci); </w:t>
      </w:r>
    </w:p>
    <w:p w14:paraId="25A31B5D" w14:textId="5DBD5447" w:rsidR="00647EF1" w:rsidRPr="00CB298B" w:rsidRDefault="00647EF1" w:rsidP="00A52FEA">
      <w:pPr>
        <w:pStyle w:val="OREpunktor"/>
        <w:rPr>
          <w:color w:val="auto"/>
        </w:rPr>
      </w:pPr>
      <w:r w:rsidRPr="00CB298B">
        <w:rPr>
          <w:color w:val="auto"/>
        </w:rPr>
        <w:t xml:space="preserve">jak </w:t>
      </w:r>
      <w:r w:rsidRPr="00CB298B">
        <w:rPr>
          <w:b/>
          <w:color w:val="auto"/>
        </w:rPr>
        <w:t>zinterpretować pozyskane dane</w:t>
      </w:r>
      <w:r w:rsidRPr="00CB298B">
        <w:rPr>
          <w:color w:val="auto"/>
        </w:rPr>
        <w:t>, aby stworzyć sensowny (tj.</w:t>
      </w:r>
      <w:r w:rsidR="00BE6BF7" w:rsidRPr="00CB298B">
        <w:rPr>
          <w:color w:val="auto"/>
        </w:rPr>
        <w:t xml:space="preserve"> </w:t>
      </w:r>
      <w:r w:rsidRPr="00CB298B">
        <w:rPr>
          <w:color w:val="auto"/>
        </w:rPr>
        <w:t>uporządkow</w:t>
      </w:r>
      <w:r w:rsidRPr="00CB298B">
        <w:rPr>
          <w:color w:val="auto"/>
        </w:rPr>
        <w:t>a</w:t>
      </w:r>
      <w:r w:rsidRPr="00CB298B">
        <w:rPr>
          <w:color w:val="auto"/>
        </w:rPr>
        <w:t xml:space="preserve">ny, klarowny, rzeczowy, </w:t>
      </w:r>
      <w:r w:rsidR="00D5738D" w:rsidRPr="00CB298B">
        <w:rPr>
          <w:color w:val="auto"/>
        </w:rPr>
        <w:t xml:space="preserve">adekwatny do </w:t>
      </w:r>
      <w:r w:rsidRPr="00CB298B">
        <w:rPr>
          <w:color w:val="auto"/>
        </w:rPr>
        <w:t>obszar</w:t>
      </w:r>
      <w:r w:rsidR="00D5738D" w:rsidRPr="00CB298B">
        <w:rPr>
          <w:color w:val="auto"/>
        </w:rPr>
        <w:t>u</w:t>
      </w:r>
      <w:r w:rsidRPr="00CB298B">
        <w:rPr>
          <w:color w:val="auto"/>
        </w:rPr>
        <w:t xml:space="preserve"> wspomagania) </w:t>
      </w:r>
      <w:r w:rsidRPr="00CB298B">
        <w:rPr>
          <w:b/>
          <w:color w:val="auto"/>
        </w:rPr>
        <w:t>zestaw</w:t>
      </w:r>
      <w:r w:rsidRPr="00CB298B">
        <w:rPr>
          <w:color w:val="auto"/>
        </w:rPr>
        <w:t xml:space="preserve"> </w:t>
      </w:r>
      <w:r w:rsidRPr="00CB298B">
        <w:rPr>
          <w:b/>
          <w:color w:val="auto"/>
        </w:rPr>
        <w:t>informacji</w:t>
      </w:r>
      <w:r w:rsidRPr="00CB298B">
        <w:rPr>
          <w:color w:val="auto"/>
        </w:rPr>
        <w:t xml:space="preserve"> i </w:t>
      </w:r>
      <w:r w:rsidR="00BE6BF7" w:rsidRPr="00CB298B">
        <w:rPr>
          <w:color w:val="auto"/>
        </w:rPr>
        <w:t xml:space="preserve">przekazać go </w:t>
      </w:r>
      <w:r w:rsidRPr="00CB298B">
        <w:rPr>
          <w:color w:val="auto"/>
        </w:rPr>
        <w:t>kadr</w:t>
      </w:r>
      <w:r w:rsidR="00BE6BF7" w:rsidRPr="00CB298B">
        <w:rPr>
          <w:color w:val="auto"/>
        </w:rPr>
        <w:t>ze</w:t>
      </w:r>
      <w:r w:rsidRPr="00CB298B">
        <w:rPr>
          <w:color w:val="auto"/>
        </w:rPr>
        <w:t xml:space="preserve"> przedszkola objętego wspomaganiem</w:t>
      </w:r>
      <w:r w:rsidRPr="00CB298B">
        <w:rPr>
          <w:rStyle w:val="Odwoanieprzypisudolnego"/>
          <w:color w:val="auto"/>
        </w:rPr>
        <w:footnoteReference w:id="46"/>
      </w:r>
      <w:r w:rsidRPr="00CB298B">
        <w:rPr>
          <w:color w:val="auto"/>
        </w:rPr>
        <w:t xml:space="preserve">; </w:t>
      </w:r>
    </w:p>
    <w:p w14:paraId="7D5D7CBF" w14:textId="2F163069" w:rsidR="00647EF1" w:rsidRPr="00CB298B" w:rsidRDefault="00647EF1" w:rsidP="00A52FEA">
      <w:pPr>
        <w:pStyle w:val="OREpunktor"/>
        <w:rPr>
          <w:color w:val="auto"/>
        </w:rPr>
      </w:pPr>
      <w:r w:rsidRPr="00CB298B">
        <w:rPr>
          <w:color w:val="auto"/>
        </w:rPr>
        <w:t xml:space="preserve">jak </w:t>
      </w:r>
      <w:r w:rsidRPr="00CB298B">
        <w:rPr>
          <w:b/>
          <w:color w:val="auto"/>
        </w:rPr>
        <w:t>weryfikować informacje</w:t>
      </w:r>
      <w:r w:rsidRPr="00CB298B">
        <w:rPr>
          <w:color w:val="auto"/>
        </w:rPr>
        <w:t xml:space="preserve">, aby pomóc nauczycielom </w:t>
      </w:r>
      <w:r w:rsidRPr="00CB298B">
        <w:rPr>
          <w:b/>
          <w:color w:val="auto"/>
        </w:rPr>
        <w:t>scalić je w wiedzę</w:t>
      </w:r>
      <w:r w:rsidRPr="00CB298B">
        <w:rPr>
          <w:color w:val="auto"/>
        </w:rPr>
        <w:t xml:space="preserve"> o</w:t>
      </w:r>
      <w:r w:rsidR="00BE6BF7" w:rsidRPr="00CB298B">
        <w:rPr>
          <w:color w:val="auto"/>
        </w:rPr>
        <w:t> </w:t>
      </w:r>
      <w:r w:rsidRPr="00CB298B">
        <w:rPr>
          <w:color w:val="auto"/>
        </w:rPr>
        <w:t xml:space="preserve">powiązaniach i mechanizmach występujących w placówce w odniesieniu do kształtowania kompetencji kluczowych </w:t>
      </w:r>
      <w:r w:rsidR="00BE6BF7" w:rsidRPr="00CB298B">
        <w:rPr>
          <w:color w:val="auto"/>
        </w:rPr>
        <w:t xml:space="preserve">u </w:t>
      </w:r>
      <w:r w:rsidRPr="00CB298B">
        <w:rPr>
          <w:color w:val="auto"/>
        </w:rPr>
        <w:t xml:space="preserve">dzieci, </w:t>
      </w:r>
      <w:r w:rsidR="00BE6BF7" w:rsidRPr="00CB298B">
        <w:rPr>
          <w:color w:val="auto"/>
        </w:rPr>
        <w:t xml:space="preserve">a także </w:t>
      </w:r>
      <w:r w:rsidRPr="00CB298B">
        <w:rPr>
          <w:color w:val="auto"/>
        </w:rPr>
        <w:t>o mocnych i słabych str</w:t>
      </w:r>
      <w:r w:rsidRPr="00CB298B">
        <w:rPr>
          <w:color w:val="auto"/>
        </w:rPr>
        <w:t>o</w:t>
      </w:r>
      <w:r w:rsidRPr="00CB298B">
        <w:rPr>
          <w:color w:val="auto"/>
        </w:rPr>
        <w:t>nach pracy w tym zakresie, o przyczynach słabych stron itp.</w:t>
      </w:r>
      <w:r w:rsidR="0092048B" w:rsidRPr="00CB298B">
        <w:rPr>
          <w:color w:val="auto"/>
        </w:rPr>
        <w:t xml:space="preserve"> –</w:t>
      </w:r>
      <w:r w:rsidRPr="00CB298B">
        <w:rPr>
          <w:color w:val="auto"/>
        </w:rPr>
        <w:t xml:space="preserve"> </w:t>
      </w:r>
      <w:r w:rsidR="0092048B" w:rsidRPr="00CB298B">
        <w:rPr>
          <w:color w:val="auto"/>
        </w:rPr>
        <w:t>i</w:t>
      </w:r>
      <w:r w:rsidR="00BE6BF7" w:rsidRPr="00CB298B">
        <w:rPr>
          <w:color w:val="auto"/>
        </w:rPr>
        <w:t xml:space="preserve"> </w:t>
      </w:r>
      <w:r w:rsidRPr="00CB298B">
        <w:rPr>
          <w:color w:val="auto"/>
        </w:rPr>
        <w:t xml:space="preserve">na tej podstawie </w:t>
      </w:r>
      <w:r w:rsidRPr="00CB298B">
        <w:rPr>
          <w:b/>
          <w:color w:val="auto"/>
        </w:rPr>
        <w:t xml:space="preserve">ocenić stan wyjściowy procesu wspomagania </w:t>
      </w:r>
      <w:r w:rsidR="0092048B" w:rsidRPr="00CB298B">
        <w:rPr>
          <w:b/>
          <w:color w:val="auto"/>
        </w:rPr>
        <w:t xml:space="preserve">oraz </w:t>
      </w:r>
      <w:r w:rsidRPr="00CB298B">
        <w:rPr>
          <w:b/>
          <w:color w:val="auto"/>
        </w:rPr>
        <w:t>zaplanować działania rozwojowe</w:t>
      </w:r>
      <w:r w:rsidRPr="00CB298B">
        <w:rPr>
          <w:color w:val="auto"/>
        </w:rPr>
        <w:t>;</w:t>
      </w:r>
    </w:p>
    <w:p w14:paraId="6939AB4B" w14:textId="5AC9BE61" w:rsidR="00647EF1" w:rsidRPr="00CB298B" w:rsidRDefault="00647EF1" w:rsidP="00A52FEA">
      <w:pPr>
        <w:pStyle w:val="OREpunktor"/>
        <w:rPr>
          <w:color w:val="auto"/>
        </w:rPr>
      </w:pPr>
      <w:r w:rsidRPr="00CB298B">
        <w:rPr>
          <w:color w:val="auto"/>
        </w:rPr>
        <w:t xml:space="preserve">jak </w:t>
      </w:r>
      <w:r w:rsidRPr="00CB298B">
        <w:rPr>
          <w:b/>
          <w:color w:val="auto"/>
        </w:rPr>
        <w:t>motywować nauczycieli</w:t>
      </w:r>
      <w:r w:rsidRPr="00CB298B">
        <w:rPr>
          <w:color w:val="auto"/>
        </w:rPr>
        <w:t xml:space="preserve">, aby </w:t>
      </w:r>
      <w:r w:rsidRPr="00CB298B">
        <w:rPr>
          <w:b/>
          <w:color w:val="auto"/>
        </w:rPr>
        <w:t>z doświadczeń zdobytych w procesie wspomagania budowali mądrość organizacji</w:t>
      </w:r>
      <w:r w:rsidRPr="00CB298B">
        <w:rPr>
          <w:color w:val="auto"/>
        </w:rPr>
        <w:t xml:space="preserve"> – wzmacniali ważne dla placówki wartości</w:t>
      </w:r>
      <w:r w:rsidR="004805A2" w:rsidRPr="00CB298B">
        <w:rPr>
          <w:color w:val="auto"/>
        </w:rPr>
        <w:t>,</w:t>
      </w:r>
      <w:r w:rsidRPr="00CB298B">
        <w:rPr>
          <w:color w:val="auto"/>
        </w:rPr>
        <w:t xml:space="preserve"> istotne dla rozwijania </w:t>
      </w:r>
      <w:r w:rsidR="0092048B" w:rsidRPr="00CB298B">
        <w:rPr>
          <w:color w:val="auto"/>
        </w:rPr>
        <w:t xml:space="preserve">u dzieci </w:t>
      </w:r>
      <w:r w:rsidRPr="00CB298B">
        <w:rPr>
          <w:color w:val="auto"/>
        </w:rPr>
        <w:t>kompetencji kluczowych dzieci, kontynu</w:t>
      </w:r>
      <w:r w:rsidRPr="00CB298B">
        <w:rPr>
          <w:color w:val="auto"/>
        </w:rPr>
        <w:t>o</w:t>
      </w:r>
      <w:r w:rsidRPr="00CB298B">
        <w:rPr>
          <w:color w:val="auto"/>
        </w:rPr>
        <w:t xml:space="preserve">wali </w:t>
      </w:r>
      <w:r w:rsidR="0092048B" w:rsidRPr="00CB298B">
        <w:rPr>
          <w:color w:val="auto"/>
        </w:rPr>
        <w:t xml:space="preserve">działania </w:t>
      </w:r>
      <w:r w:rsidRPr="00CB298B">
        <w:rPr>
          <w:color w:val="auto"/>
        </w:rPr>
        <w:t>sprawdzone w procesie wspomagania</w:t>
      </w:r>
      <w:r w:rsidR="0092048B" w:rsidRPr="00CB298B">
        <w:rPr>
          <w:color w:val="auto"/>
        </w:rPr>
        <w:t xml:space="preserve"> i</w:t>
      </w:r>
      <w:r w:rsidRPr="00CB298B">
        <w:rPr>
          <w:color w:val="auto"/>
        </w:rPr>
        <w:t xml:space="preserve"> </w:t>
      </w:r>
      <w:r w:rsidR="0092048B" w:rsidRPr="00CB298B">
        <w:rPr>
          <w:color w:val="auto"/>
        </w:rPr>
        <w:t>nadal – już</w:t>
      </w:r>
      <w:r w:rsidRPr="00CB298B">
        <w:rPr>
          <w:color w:val="auto"/>
        </w:rPr>
        <w:t xml:space="preserve"> po zakończeniu realizacji planu </w:t>
      </w:r>
      <w:r w:rsidR="00F13412" w:rsidRPr="00CB298B">
        <w:rPr>
          <w:color w:val="auto"/>
        </w:rPr>
        <w:t>tego procesu –</w:t>
      </w:r>
      <w:r w:rsidRPr="00CB298B">
        <w:rPr>
          <w:color w:val="auto"/>
        </w:rPr>
        <w:t xml:space="preserve"> poszukiwali nowych</w:t>
      </w:r>
      <w:r w:rsidR="00F13412" w:rsidRPr="00CB298B">
        <w:rPr>
          <w:color w:val="auto"/>
        </w:rPr>
        <w:t>,</w:t>
      </w:r>
      <w:r w:rsidRPr="00CB298B">
        <w:rPr>
          <w:color w:val="auto"/>
        </w:rPr>
        <w:t xml:space="preserve"> innowacyjnych rozwiązań w</w:t>
      </w:r>
      <w:r w:rsidR="00F13412" w:rsidRPr="00CB298B">
        <w:rPr>
          <w:color w:val="auto"/>
        </w:rPr>
        <w:t> </w:t>
      </w:r>
      <w:r w:rsidRPr="00CB298B">
        <w:rPr>
          <w:color w:val="auto"/>
        </w:rPr>
        <w:t xml:space="preserve">zgodzie z ideą </w:t>
      </w:r>
      <w:r w:rsidRPr="00CB298B">
        <w:rPr>
          <w:i/>
          <w:color w:val="auto"/>
        </w:rPr>
        <w:t xml:space="preserve">Life </w:t>
      </w:r>
      <w:proofErr w:type="spellStart"/>
      <w:r w:rsidRPr="00CB298B">
        <w:rPr>
          <w:i/>
          <w:color w:val="auto"/>
        </w:rPr>
        <w:t>Long</w:t>
      </w:r>
      <w:proofErr w:type="spellEnd"/>
      <w:r w:rsidRPr="00CB298B">
        <w:rPr>
          <w:i/>
          <w:color w:val="auto"/>
        </w:rPr>
        <w:t xml:space="preserve"> Learning</w:t>
      </w:r>
      <w:r w:rsidRPr="00CB298B">
        <w:rPr>
          <w:rStyle w:val="Odwoanieprzypisudolnego"/>
          <w:color w:val="auto"/>
        </w:rPr>
        <w:footnoteReference w:id="47"/>
      </w:r>
      <w:r w:rsidRPr="00CB298B">
        <w:rPr>
          <w:color w:val="auto"/>
        </w:rPr>
        <w:t>.</w:t>
      </w:r>
    </w:p>
    <w:p w14:paraId="24149875" w14:textId="1A7149FB" w:rsidR="00647EF1" w:rsidRPr="00CB298B" w:rsidRDefault="003F4015" w:rsidP="003F4015">
      <w:pPr>
        <w:spacing w:after="0" w:line="240" w:lineRule="auto"/>
      </w:pPr>
      <w:r w:rsidRPr="00CB298B">
        <w:rPr>
          <w:noProof/>
        </w:rPr>
        <w:lastRenderedPageBreak/>
        <w:drawing>
          <wp:inline distT="0" distB="0" distL="0" distR="0" wp14:anchorId="072FE360" wp14:editId="045E9B94">
            <wp:extent cx="6029960" cy="4187190"/>
            <wp:effectExtent l="19050" t="19050" r="27940" b="22860"/>
            <wp:docPr id="254" name="Obraz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akty.jpg"/>
                    <pic:cNvPicPr/>
                  </pic:nvPicPr>
                  <pic:blipFill>
                    <a:blip r:embed="rId80" cstate="print">
                      <a:extLst>
                        <a:ext uri="{28A0092B-C50C-407E-A947-70E740481C1C}">
                          <a14:useLocalDpi xmlns:a14="http://schemas.microsoft.com/office/drawing/2010/main" val="0"/>
                        </a:ext>
                      </a:extLst>
                    </a:blip>
                    <a:stretch>
                      <a:fillRect/>
                    </a:stretch>
                  </pic:blipFill>
                  <pic:spPr>
                    <a:xfrm>
                      <a:off x="0" y="0"/>
                      <a:ext cx="6029960" cy="4187190"/>
                    </a:xfrm>
                    <a:prstGeom prst="rect">
                      <a:avLst/>
                    </a:prstGeom>
                    <a:ln>
                      <a:solidFill>
                        <a:schemeClr val="bg2"/>
                      </a:solidFill>
                    </a:ln>
                  </pic:spPr>
                </pic:pic>
              </a:graphicData>
            </a:graphic>
          </wp:inline>
        </w:drawing>
      </w:r>
    </w:p>
    <w:p w14:paraId="24E0671A" w14:textId="57250A26" w:rsidR="001E7C5A" w:rsidRPr="00CB298B" w:rsidRDefault="001E7C5A" w:rsidP="001E7C5A">
      <w:pPr>
        <w:pStyle w:val="RysunekORE"/>
      </w:pPr>
      <w:r w:rsidRPr="00CB298B">
        <w:rPr>
          <w:b/>
        </w:rPr>
        <w:t>Rys. 13.</w:t>
      </w:r>
      <w:r w:rsidRPr="00CB298B">
        <w:t xml:space="preserve"> Od faktów i danych do mądrości organizacji-przedszkola – kompetencje osoby wsp</w:t>
      </w:r>
      <w:r w:rsidRPr="00CB298B">
        <w:t>o</w:t>
      </w:r>
      <w:r w:rsidR="00401A7A">
        <w:t>magającej</w:t>
      </w:r>
    </w:p>
    <w:p w14:paraId="61DAB132" w14:textId="6842EFA3" w:rsidR="001E7C5A" w:rsidRPr="00CB298B" w:rsidRDefault="001E7C5A" w:rsidP="001E7C5A">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opracowanie własne.</w:t>
      </w:r>
    </w:p>
    <w:p w14:paraId="0D816AC1" w14:textId="6F899743" w:rsidR="00647EF1" w:rsidRPr="00CB298B" w:rsidRDefault="004805A2" w:rsidP="001E7C5A">
      <w:pPr>
        <w:pStyle w:val="OREnormalny"/>
        <w:rPr>
          <w:color w:val="auto"/>
        </w:rPr>
      </w:pPr>
      <w:r w:rsidRPr="00CB298B">
        <w:rPr>
          <w:color w:val="auto"/>
        </w:rPr>
        <w:t>Z</w:t>
      </w:r>
      <w:r w:rsidR="00647EF1" w:rsidRPr="00CB298B">
        <w:rPr>
          <w:color w:val="auto"/>
        </w:rPr>
        <w:t xml:space="preserve">anim </w:t>
      </w:r>
      <w:r w:rsidRPr="00CB298B">
        <w:rPr>
          <w:color w:val="auto"/>
        </w:rPr>
        <w:t xml:space="preserve">osoba wspomagająca </w:t>
      </w:r>
      <w:r w:rsidR="00647EF1" w:rsidRPr="00CB298B">
        <w:rPr>
          <w:color w:val="auto"/>
        </w:rPr>
        <w:t>przeprowadzi na etapie diagnostycznym pierwszy wywiad z</w:t>
      </w:r>
      <w:r w:rsidRPr="00CB298B">
        <w:rPr>
          <w:color w:val="auto"/>
        </w:rPr>
        <w:t> </w:t>
      </w:r>
      <w:r w:rsidR="00647EF1" w:rsidRPr="00CB298B">
        <w:rPr>
          <w:color w:val="auto"/>
        </w:rPr>
        <w:t>dyrektorem przedszkola, próbuje poznać</w:t>
      </w:r>
      <w:r w:rsidRPr="00CB298B">
        <w:rPr>
          <w:color w:val="auto"/>
        </w:rPr>
        <w:t xml:space="preserve"> fakty i uzyskać dane</w:t>
      </w:r>
      <w:r w:rsidR="00647EF1" w:rsidRPr="00CB298B">
        <w:rPr>
          <w:color w:val="auto"/>
        </w:rPr>
        <w:t xml:space="preserve"> na podstawie dostę</w:t>
      </w:r>
      <w:r w:rsidR="00647EF1" w:rsidRPr="00CB298B">
        <w:rPr>
          <w:color w:val="auto"/>
        </w:rPr>
        <w:t>p</w:t>
      </w:r>
      <w:r w:rsidR="00647EF1" w:rsidRPr="00CB298B">
        <w:rPr>
          <w:color w:val="auto"/>
        </w:rPr>
        <w:t>nych dokumentów. Najczęściej odwiedza stronę internetową placówki</w:t>
      </w:r>
      <w:r w:rsidR="00A83995" w:rsidRPr="00CB298B">
        <w:rPr>
          <w:color w:val="auto"/>
        </w:rPr>
        <w:t xml:space="preserve"> i</w:t>
      </w:r>
      <w:r w:rsidRPr="00CB298B">
        <w:rPr>
          <w:color w:val="auto"/>
        </w:rPr>
        <w:t xml:space="preserve"> </w:t>
      </w:r>
      <w:r w:rsidR="00A83995" w:rsidRPr="00CB298B">
        <w:rPr>
          <w:b/>
          <w:color w:val="auto"/>
        </w:rPr>
        <w:t>s</w:t>
      </w:r>
      <w:r w:rsidRPr="00CB298B">
        <w:rPr>
          <w:b/>
          <w:color w:val="auto"/>
        </w:rPr>
        <w:t xml:space="preserve">pośród </w:t>
      </w:r>
      <w:r w:rsidR="00647EF1" w:rsidRPr="00CB298B">
        <w:rPr>
          <w:b/>
          <w:color w:val="auto"/>
        </w:rPr>
        <w:t xml:space="preserve">wielu opisywanych </w:t>
      </w:r>
      <w:r w:rsidR="00A83995" w:rsidRPr="00CB298B">
        <w:rPr>
          <w:b/>
          <w:color w:val="auto"/>
        </w:rPr>
        <w:t xml:space="preserve">tam </w:t>
      </w:r>
      <w:r w:rsidR="00647EF1" w:rsidRPr="00CB298B">
        <w:rPr>
          <w:b/>
          <w:color w:val="auto"/>
        </w:rPr>
        <w:t>faktów</w:t>
      </w:r>
      <w:r w:rsidR="00647EF1" w:rsidRPr="00CB298B">
        <w:rPr>
          <w:color w:val="auto"/>
        </w:rPr>
        <w:t xml:space="preserve"> (np. dotyczących struktury placówki, kadry, prawa wewnętr</w:t>
      </w:r>
      <w:r w:rsidR="00647EF1" w:rsidRPr="00CB298B">
        <w:rPr>
          <w:color w:val="auto"/>
        </w:rPr>
        <w:t>z</w:t>
      </w:r>
      <w:r w:rsidR="00647EF1" w:rsidRPr="00CB298B">
        <w:rPr>
          <w:color w:val="auto"/>
        </w:rPr>
        <w:t xml:space="preserve">nego, rady rodziców, wydarzeń, aktualności itp.) </w:t>
      </w:r>
      <w:r w:rsidR="00647EF1" w:rsidRPr="00CB298B">
        <w:rPr>
          <w:b/>
          <w:color w:val="auto"/>
        </w:rPr>
        <w:t>wybiera dane istotne dla obszaru wspomagania</w:t>
      </w:r>
      <w:r w:rsidR="00647EF1" w:rsidRPr="00CB298B">
        <w:rPr>
          <w:color w:val="auto"/>
        </w:rPr>
        <w:t xml:space="preserve"> – rozwijania kompetencji kluczowych </w:t>
      </w:r>
      <w:r w:rsidR="00A83995" w:rsidRPr="00CB298B">
        <w:rPr>
          <w:color w:val="auto"/>
        </w:rPr>
        <w:t xml:space="preserve">u </w:t>
      </w:r>
      <w:r w:rsidR="00647EF1" w:rsidRPr="00CB298B">
        <w:rPr>
          <w:color w:val="auto"/>
        </w:rPr>
        <w:t xml:space="preserve">dzieci. </w:t>
      </w:r>
      <w:r w:rsidR="00A83995" w:rsidRPr="00CB298B">
        <w:rPr>
          <w:color w:val="auto"/>
        </w:rPr>
        <w:t>W</w:t>
      </w:r>
      <w:r w:rsidR="00647EF1" w:rsidRPr="00CB298B">
        <w:rPr>
          <w:color w:val="auto"/>
        </w:rPr>
        <w:t xml:space="preserve"> statucie przedszkola szuka </w:t>
      </w:r>
      <w:r w:rsidR="00A83995" w:rsidRPr="00CB298B">
        <w:rPr>
          <w:color w:val="auto"/>
        </w:rPr>
        <w:t xml:space="preserve">z kolei </w:t>
      </w:r>
      <w:r w:rsidR="00647EF1" w:rsidRPr="00CB298B">
        <w:rPr>
          <w:color w:val="auto"/>
        </w:rPr>
        <w:t xml:space="preserve">danych </w:t>
      </w:r>
      <w:r w:rsidR="00A83995" w:rsidRPr="00CB298B">
        <w:rPr>
          <w:color w:val="auto"/>
        </w:rPr>
        <w:t xml:space="preserve">na temat tego, </w:t>
      </w:r>
      <w:r w:rsidR="00647EF1" w:rsidRPr="00CB298B">
        <w:rPr>
          <w:color w:val="auto"/>
        </w:rPr>
        <w:t>jakie wartości są istotne w pracy z dziećmi, jakie sf</w:t>
      </w:r>
      <w:r w:rsidR="00647EF1" w:rsidRPr="00CB298B">
        <w:rPr>
          <w:color w:val="auto"/>
        </w:rPr>
        <w:t>e</w:t>
      </w:r>
      <w:r w:rsidR="00647EF1" w:rsidRPr="00CB298B">
        <w:rPr>
          <w:color w:val="auto"/>
        </w:rPr>
        <w:t xml:space="preserve">ry ich osobowości są </w:t>
      </w:r>
      <w:r w:rsidR="00A83995" w:rsidRPr="00CB298B">
        <w:rPr>
          <w:color w:val="auto"/>
        </w:rPr>
        <w:t>szczególnie</w:t>
      </w:r>
      <w:r w:rsidR="00647EF1" w:rsidRPr="00CB298B">
        <w:rPr>
          <w:color w:val="auto"/>
        </w:rPr>
        <w:t xml:space="preserve"> rozwijane w przedszkolu. Czyta także komunikaty o</w:t>
      </w:r>
      <w:r w:rsidR="00D12FF7">
        <w:rPr>
          <w:color w:val="auto"/>
        </w:rPr>
        <w:t> </w:t>
      </w:r>
      <w:r w:rsidR="00647EF1" w:rsidRPr="00CB298B">
        <w:rPr>
          <w:color w:val="auto"/>
        </w:rPr>
        <w:t xml:space="preserve">realizowanych w </w:t>
      </w:r>
      <w:r w:rsidR="00A83995" w:rsidRPr="00CB298B">
        <w:rPr>
          <w:color w:val="auto"/>
        </w:rPr>
        <w:t xml:space="preserve">placówce </w:t>
      </w:r>
      <w:r w:rsidR="00647EF1" w:rsidRPr="00CB298B">
        <w:rPr>
          <w:color w:val="auto"/>
        </w:rPr>
        <w:t xml:space="preserve">innowacjach pedagogicznych </w:t>
      </w:r>
      <w:r w:rsidR="00A93C7C" w:rsidRPr="00CB298B">
        <w:rPr>
          <w:color w:val="auto"/>
        </w:rPr>
        <w:t xml:space="preserve">(działalności innowacyjnej) </w:t>
      </w:r>
      <w:r w:rsidR="00647EF1" w:rsidRPr="00CB298B">
        <w:rPr>
          <w:color w:val="auto"/>
        </w:rPr>
        <w:t xml:space="preserve">– widzi, na rozwój </w:t>
      </w:r>
      <w:r w:rsidR="00461B55" w:rsidRPr="00CB298B">
        <w:rPr>
          <w:color w:val="auto"/>
        </w:rPr>
        <w:t xml:space="preserve">których </w:t>
      </w:r>
      <w:r w:rsidR="00647EF1" w:rsidRPr="00CB298B">
        <w:rPr>
          <w:color w:val="auto"/>
        </w:rPr>
        <w:t>kompetencji są one ukierunkowane. Ogląda galerie zdjęć – z</w:t>
      </w:r>
      <w:r w:rsidR="00647EF1" w:rsidRPr="00CB298B">
        <w:rPr>
          <w:color w:val="auto"/>
        </w:rPr>
        <w:t>a</w:t>
      </w:r>
      <w:r w:rsidR="00647EF1" w:rsidRPr="00CB298B">
        <w:rPr>
          <w:color w:val="auto"/>
        </w:rPr>
        <w:t>stanawia się, jakie informacje o rozwijaniu</w:t>
      </w:r>
      <w:r w:rsidR="001B1749" w:rsidRPr="00CB298B">
        <w:rPr>
          <w:color w:val="auto"/>
        </w:rPr>
        <w:t xml:space="preserve"> przez nauczycieli</w:t>
      </w:r>
      <w:r w:rsidR="00647EF1" w:rsidRPr="00CB298B">
        <w:rPr>
          <w:color w:val="auto"/>
        </w:rPr>
        <w:t xml:space="preserve"> kompetencji kluczowych </w:t>
      </w:r>
      <w:r w:rsidR="001B1749" w:rsidRPr="00CB298B">
        <w:rPr>
          <w:color w:val="auto"/>
        </w:rPr>
        <w:t>u dzieci</w:t>
      </w:r>
      <w:r w:rsidR="00145B79" w:rsidRPr="00CB298B">
        <w:rPr>
          <w:color w:val="auto"/>
        </w:rPr>
        <w:t xml:space="preserve"> </w:t>
      </w:r>
      <w:r w:rsidR="00647EF1" w:rsidRPr="00CB298B">
        <w:rPr>
          <w:color w:val="auto"/>
        </w:rPr>
        <w:t xml:space="preserve">można zbudować z danych zawartych w </w:t>
      </w:r>
      <w:r w:rsidR="001B1749" w:rsidRPr="00CB298B">
        <w:rPr>
          <w:color w:val="auto"/>
        </w:rPr>
        <w:t xml:space="preserve">fotografiach </w:t>
      </w:r>
      <w:r w:rsidR="00647EF1" w:rsidRPr="00CB298B">
        <w:rPr>
          <w:color w:val="auto"/>
        </w:rPr>
        <w:t xml:space="preserve">i komentarzach. </w:t>
      </w:r>
    </w:p>
    <w:p w14:paraId="38E923B0" w14:textId="2F4276D0" w:rsidR="00647EF1" w:rsidRPr="00CB298B" w:rsidRDefault="00647EF1" w:rsidP="001E7C5A">
      <w:pPr>
        <w:pStyle w:val="OREnormalny"/>
        <w:rPr>
          <w:color w:val="auto"/>
        </w:rPr>
      </w:pPr>
      <w:r w:rsidRPr="00CB298B">
        <w:rPr>
          <w:b/>
          <w:color w:val="auto"/>
        </w:rPr>
        <w:t xml:space="preserve">Na podstawie interpretacji </w:t>
      </w:r>
      <w:r w:rsidR="005E6AC3" w:rsidRPr="00CB298B">
        <w:rPr>
          <w:b/>
          <w:color w:val="auto"/>
        </w:rPr>
        <w:t xml:space="preserve">danych </w:t>
      </w:r>
      <w:r w:rsidRPr="00CB298B">
        <w:rPr>
          <w:b/>
          <w:color w:val="auto"/>
        </w:rPr>
        <w:t xml:space="preserve">zdobytych w ten sposób </w:t>
      </w:r>
      <w:r w:rsidR="005E6AC3" w:rsidRPr="00CB298B">
        <w:rPr>
          <w:b/>
          <w:color w:val="auto"/>
        </w:rPr>
        <w:t xml:space="preserve">osoba wspomagająca </w:t>
      </w:r>
      <w:r w:rsidRPr="00CB298B">
        <w:rPr>
          <w:b/>
          <w:color w:val="auto"/>
        </w:rPr>
        <w:t xml:space="preserve">tworzy wstępne informacje </w:t>
      </w:r>
      <w:r w:rsidR="005E6AC3" w:rsidRPr="00CB298B">
        <w:rPr>
          <w:b/>
          <w:color w:val="auto"/>
        </w:rPr>
        <w:t xml:space="preserve">na temat rozwijania </w:t>
      </w:r>
      <w:r w:rsidRPr="00CB298B">
        <w:rPr>
          <w:b/>
          <w:color w:val="auto"/>
        </w:rPr>
        <w:t>kompetencji kluczowych w prze</w:t>
      </w:r>
      <w:r w:rsidRPr="00CB298B">
        <w:rPr>
          <w:b/>
          <w:color w:val="auto"/>
        </w:rPr>
        <w:t>d</w:t>
      </w:r>
      <w:r w:rsidRPr="00CB298B">
        <w:rPr>
          <w:b/>
          <w:color w:val="auto"/>
        </w:rPr>
        <w:t>szkolu</w:t>
      </w:r>
      <w:r w:rsidRPr="00CB298B">
        <w:rPr>
          <w:color w:val="auto"/>
        </w:rPr>
        <w:t>, np.</w:t>
      </w:r>
    </w:p>
    <w:p w14:paraId="630AEBE8" w14:textId="46D8D108" w:rsidR="00647EF1" w:rsidRPr="00CB298B" w:rsidRDefault="00647EF1" w:rsidP="00A64C5B">
      <w:pPr>
        <w:pStyle w:val="OREnormalny"/>
        <w:rPr>
          <w:color w:val="auto"/>
        </w:rPr>
      </w:pPr>
      <w:r w:rsidRPr="00CB298B">
        <w:rPr>
          <w:color w:val="auto"/>
        </w:rPr>
        <w:lastRenderedPageBreak/>
        <w:t xml:space="preserve">„Przedszkole </w:t>
      </w:r>
      <w:r w:rsidR="005E6AC3" w:rsidRPr="00CB298B">
        <w:rPr>
          <w:color w:val="auto"/>
        </w:rPr>
        <w:t xml:space="preserve">opisuje </w:t>
      </w:r>
      <w:r w:rsidRPr="00CB298B">
        <w:rPr>
          <w:color w:val="auto"/>
        </w:rPr>
        <w:t xml:space="preserve">w </w:t>
      </w:r>
      <w:r w:rsidR="00A93C7C" w:rsidRPr="00CB298B">
        <w:rPr>
          <w:color w:val="auto"/>
        </w:rPr>
        <w:t xml:space="preserve">statucie </w:t>
      </w:r>
      <w:r w:rsidRPr="00CB298B">
        <w:rPr>
          <w:color w:val="auto"/>
        </w:rPr>
        <w:t xml:space="preserve">koncepcję swojej pracy, w której istotny jest wielostronny i harmonijny rozwój dzieci. Największy nacisk </w:t>
      </w:r>
      <w:r w:rsidR="005E6AC3" w:rsidRPr="00CB298B">
        <w:rPr>
          <w:color w:val="auto"/>
        </w:rPr>
        <w:t>kładziony jest</w:t>
      </w:r>
      <w:r w:rsidRPr="00CB298B">
        <w:rPr>
          <w:color w:val="auto"/>
        </w:rPr>
        <w:t xml:space="preserve"> na kształtowanie samodzie</w:t>
      </w:r>
      <w:r w:rsidRPr="00CB298B">
        <w:rPr>
          <w:color w:val="auto"/>
        </w:rPr>
        <w:t>l</w:t>
      </w:r>
      <w:r w:rsidRPr="00CB298B">
        <w:rPr>
          <w:color w:val="auto"/>
        </w:rPr>
        <w:t xml:space="preserve">ności wychowanków oraz rozwijanie ich umiejętności pracy w zespole. </w:t>
      </w:r>
      <w:r w:rsidR="005E6AC3" w:rsidRPr="00CB298B">
        <w:rPr>
          <w:color w:val="auto"/>
        </w:rPr>
        <w:t xml:space="preserve">Na podstawie </w:t>
      </w:r>
      <w:proofErr w:type="spellStart"/>
      <w:r w:rsidR="005E6AC3" w:rsidRPr="00CB298B">
        <w:rPr>
          <w:color w:val="auto"/>
        </w:rPr>
        <w:t>f</w:t>
      </w:r>
      <w:r w:rsidR="005E6AC3" w:rsidRPr="00CB298B">
        <w:rPr>
          <w:color w:val="auto"/>
        </w:rPr>
        <w:t>o</w:t>
      </w:r>
      <w:r w:rsidR="005E6AC3" w:rsidRPr="00CB298B">
        <w:rPr>
          <w:color w:val="auto"/>
        </w:rPr>
        <w:t>tokroniki</w:t>
      </w:r>
      <w:proofErr w:type="spellEnd"/>
      <w:r w:rsidR="00297BA4" w:rsidRPr="00CB298B">
        <w:rPr>
          <w:color w:val="auto"/>
        </w:rPr>
        <w:t xml:space="preserve"> na stronie internetowej</w:t>
      </w:r>
      <w:r w:rsidR="005E6AC3" w:rsidRPr="00CB298B">
        <w:rPr>
          <w:color w:val="auto"/>
        </w:rPr>
        <w:t xml:space="preserve"> można wywnioskować,</w:t>
      </w:r>
      <w:r w:rsidRPr="00CB298B">
        <w:rPr>
          <w:color w:val="auto"/>
        </w:rPr>
        <w:t xml:space="preserve"> że dużą wagę przywiązuje się do rozwijania świadomości i ekspresji kulturalnej dzieci (prace plastyczne, konkursy z tej dziedziny, muzykowanie, dziecięce przedstawienia okolicznościowe z wykorzystaniem słowa i tańca, także z udziałem rodziców). Przedszkole realizuje dwie innowacje ped</w:t>
      </w:r>
      <w:r w:rsidRPr="00CB298B">
        <w:rPr>
          <w:color w:val="auto"/>
        </w:rPr>
        <w:t>a</w:t>
      </w:r>
      <w:r w:rsidRPr="00CB298B">
        <w:rPr>
          <w:color w:val="auto"/>
        </w:rPr>
        <w:t xml:space="preserve">gogiczne: jedna dotyczy rozwijania kompetencji czytelniczych </w:t>
      </w:r>
      <w:r w:rsidR="005E6AC3" w:rsidRPr="00CB298B">
        <w:rPr>
          <w:color w:val="auto"/>
        </w:rPr>
        <w:t xml:space="preserve">u </w:t>
      </w:r>
      <w:r w:rsidRPr="00CB298B">
        <w:rPr>
          <w:color w:val="auto"/>
        </w:rPr>
        <w:t>dzieci, druga – naucz</w:t>
      </w:r>
      <w:r w:rsidRPr="00CB298B">
        <w:rPr>
          <w:color w:val="auto"/>
        </w:rPr>
        <w:t>a</w:t>
      </w:r>
      <w:r w:rsidRPr="00CB298B">
        <w:rPr>
          <w:color w:val="auto"/>
        </w:rPr>
        <w:t xml:space="preserve">nia języka angielskiego metodą </w:t>
      </w:r>
      <w:r w:rsidRPr="00CB298B">
        <w:rPr>
          <w:i/>
          <w:color w:val="auto"/>
        </w:rPr>
        <w:t xml:space="preserve">Total </w:t>
      </w:r>
      <w:proofErr w:type="spellStart"/>
      <w:r w:rsidRPr="00CB298B">
        <w:rPr>
          <w:i/>
          <w:color w:val="auto"/>
        </w:rPr>
        <w:t>Physical</w:t>
      </w:r>
      <w:proofErr w:type="spellEnd"/>
      <w:r w:rsidRPr="00CB298B">
        <w:rPr>
          <w:i/>
          <w:color w:val="auto"/>
        </w:rPr>
        <w:t xml:space="preserve"> </w:t>
      </w:r>
      <w:proofErr w:type="spellStart"/>
      <w:r w:rsidRPr="00CB298B">
        <w:rPr>
          <w:i/>
          <w:color w:val="auto"/>
        </w:rPr>
        <w:t>Response</w:t>
      </w:r>
      <w:proofErr w:type="spellEnd"/>
      <w:r w:rsidRPr="00CB298B">
        <w:rPr>
          <w:color w:val="auto"/>
        </w:rPr>
        <w:t xml:space="preserve">. Nieliczne są w analizowanych dokumentach dane o rozwijaniu kompetencji informatycznych oraz matematycznych i naukowo-technicznych (w programie profilaktyczno-wychowawczym </w:t>
      </w:r>
      <w:r w:rsidR="005E6AC3" w:rsidRPr="00CB298B">
        <w:rPr>
          <w:color w:val="auto"/>
        </w:rPr>
        <w:t xml:space="preserve">uwzględniono </w:t>
      </w:r>
      <w:r w:rsidRPr="00CB298B">
        <w:rPr>
          <w:color w:val="auto"/>
        </w:rPr>
        <w:t>zad</w:t>
      </w:r>
      <w:r w:rsidRPr="00CB298B">
        <w:rPr>
          <w:color w:val="auto"/>
        </w:rPr>
        <w:t>a</w:t>
      </w:r>
      <w:r w:rsidRPr="00CB298B">
        <w:rPr>
          <w:color w:val="auto"/>
        </w:rPr>
        <w:t xml:space="preserve">nia związane z </w:t>
      </w:r>
      <w:proofErr w:type="spellStart"/>
      <w:r w:rsidRPr="00CB298B">
        <w:rPr>
          <w:color w:val="auto"/>
        </w:rPr>
        <w:t>cyberbezpieczeństwem</w:t>
      </w:r>
      <w:proofErr w:type="spellEnd"/>
      <w:r w:rsidRPr="00CB298B">
        <w:rPr>
          <w:color w:val="auto"/>
        </w:rPr>
        <w:t>, a w galerii – wśród blisko trzydziestu fotorelacji – widać jedną dotyczącą wycieczki dzieci do Muzeum Techniki i jedną dokumentującą udział dzieci w pokazie eksperymentów na Pikniku Naukowym organizowanym przez miejscowe gimnazjum”</w:t>
      </w:r>
      <w:r w:rsidR="00A64C5B" w:rsidRPr="00CB298B">
        <w:rPr>
          <w:color w:val="auto"/>
        </w:rPr>
        <w:t>.</w:t>
      </w:r>
      <w:r w:rsidR="00693BAF" w:rsidRPr="00CB298B">
        <w:rPr>
          <w:color w:val="auto"/>
        </w:rPr>
        <w:t xml:space="preserve"> </w:t>
      </w:r>
    </w:p>
    <w:p w14:paraId="3508FC5F" w14:textId="40B8714B" w:rsidR="00647EF1" w:rsidRPr="00CB298B" w:rsidRDefault="00EB64D6" w:rsidP="00693BAF">
      <w:pPr>
        <w:spacing w:line="360" w:lineRule="auto"/>
        <w:rPr>
          <w:rFonts w:ascii="Arial" w:hAnsi="Arial" w:cs="Arial"/>
          <w:b/>
          <w:sz w:val="24"/>
          <w:szCs w:val="24"/>
        </w:rPr>
      </w:pPr>
      <w:r w:rsidRPr="00CB298B">
        <w:rPr>
          <w:rFonts w:ascii="Arial" w:hAnsi="Arial" w:cs="Arial"/>
          <w:b/>
          <w:sz w:val="24"/>
          <w:szCs w:val="24"/>
        </w:rPr>
        <w:t>Następnie osoba wspomagająca f</w:t>
      </w:r>
      <w:r w:rsidR="00647EF1" w:rsidRPr="00CB298B">
        <w:rPr>
          <w:rFonts w:ascii="Arial" w:hAnsi="Arial" w:cs="Arial"/>
          <w:b/>
          <w:sz w:val="24"/>
          <w:szCs w:val="24"/>
        </w:rPr>
        <w:t>ormułuje roboczy wniosek, np.</w:t>
      </w:r>
    </w:p>
    <w:p w14:paraId="34C6A13A" w14:textId="59BE571B" w:rsidR="00647EF1" w:rsidRPr="00CB298B" w:rsidRDefault="00647EF1" w:rsidP="00A64C5B">
      <w:pPr>
        <w:pStyle w:val="OREnormalny"/>
        <w:rPr>
          <w:color w:val="auto"/>
        </w:rPr>
      </w:pPr>
      <w:r w:rsidRPr="00CB298B">
        <w:rPr>
          <w:color w:val="auto"/>
        </w:rPr>
        <w:t>„Mocną stroną przedszkola jest rozwijanie kompetencji językowych dzieci</w:t>
      </w:r>
      <w:r w:rsidR="00C57EF0" w:rsidRPr="00CB298B">
        <w:rPr>
          <w:color w:val="auto"/>
        </w:rPr>
        <w:t xml:space="preserve">: </w:t>
      </w:r>
      <w:r w:rsidRPr="00CB298B">
        <w:rPr>
          <w:color w:val="auto"/>
        </w:rPr>
        <w:t>porozumiew</w:t>
      </w:r>
      <w:r w:rsidRPr="00CB298B">
        <w:rPr>
          <w:color w:val="auto"/>
        </w:rPr>
        <w:t>a</w:t>
      </w:r>
      <w:r w:rsidRPr="00CB298B">
        <w:rPr>
          <w:color w:val="auto"/>
        </w:rPr>
        <w:t>nia się w języku ojczystym i w językach obcych. Nauczyciele podejmują wiele działań ukierunkowanych na rozwój świadomości i ekspresji kulturalnej wychowanków.</w:t>
      </w:r>
      <w:r w:rsidR="009B1445" w:rsidRPr="00CB298B">
        <w:rPr>
          <w:color w:val="auto"/>
        </w:rPr>
        <w:t xml:space="preserve"> </w:t>
      </w:r>
      <w:r w:rsidRPr="00CB298B">
        <w:rPr>
          <w:color w:val="auto"/>
        </w:rPr>
        <w:t xml:space="preserve">Nie są </w:t>
      </w:r>
      <w:r w:rsidR="00C57EF0" w:rsidRPr="00CB298B">
        <w:rPr>
          <w:color w:val="auto"/>
        </w:rPr>
        <w:t xml:space="preserve">natomiast </w:t>
      </w:r>
      <w:r w:rsidRPr="00CB298B">
        <w:rPr>
          <w:color w:val="auto"/>
        </w:rPr>
        <w:t>powszechne działania nauczycieli w zakresie rozwijania kompetencji matem</w:t>
      </w:r>
      <w:r w:rsidRPr="00CB298B">
        <w:rPr>
          <w:color w:val="auto"/>
        </w:rPr>
        <w:t>a</w:t>
      </w:r>
      <w:r w:rsidRPr="00CB298B">
        <w:rPr>
          <w:color w:val="auto"/>
        </w:rPr>
        <w:t>tycznych i naukowo-</w:t>
      </w:r>
      <w:r w:rsidR="00C57EF0" w:rsidRPr="00CB298B">
        <w:rPr>
          <w:color w:val="auto"/>
        </w:rPr>
        <w:t xml:space="preserve">technicznych u </w:t>
      </w:r>
      <w:r w:rsidRPr="00CB298B">
        <w:rPr>
          <w:color w:val="auto"/>
        </w:rPr>
        <w:t>dzieci”</w:t>
      </w:r>
      <w:r w:rsidR="00A64C5B" w:rsidRPr="00CB298B">
        <w:rPr>
          <w:color w:val="auto"/>
        </w:rPr>
        <w:t>.</w:t>
      </w:r>
    </w:p>
    <w:p w14:paraId="43240A4F" w14:textId="48AF3498" w:rsidR="00647EF1" w:rsidRPr="00CB298B" w:rsidRDefault="00A471BB" w:rsidP="00A64C5B">
      <w:pPr>
        <w:pStyle w:val="OREnormalny"/>
        <w:rPr>
          <w:color w:val="auto"/>
        </w:rPr>
      </w:pPr>
      <w:r w:rsidRPr="00CB298B">
        <w:rPr>
          <w:color w:val="auto"/>
        </w:rPr>
        <w:t>Raz jeszcze należy podkreślić, że jest to</w:t>
      </w:r>
      <w:r w:rsidR="00647EF1" w:rsidRPr="00CB298B">
        <w:rPr>
          <w:color w:val="auto"/>
        </w:rPr>
        <w:t xml:space="preserve"> wstępny obraz placówki, który zweryfikują w</w:t>
      </w:r>
      <w:r w:rsidR="00647EF1" w:rsidRPr="00CB298B">
        <w:rPr>
          <w:color w:val="auto"/>
        </w:rPr>
        <w:t>y</w:t>
      </w:r>
      <w:r w:rsidR="00647EF1" w:rsidRPr="00CB298B">
        <w:rPr>
          <w:color w:val="auto"/>
        </w:rPr>
        <w:t xml:space="preserve">wiady prowadzone przez osobę </w:t>
      </w:r>
      <w:r w:rsidRPr="00CB298B">
        <w:rPr>
          <w:color w:val="auto"/>
        </w:rPr>
        <w:t xml:space="preserve">wspomagającą </w:t>
      </w:r>
      <w:r w:rsidR="00647EF1" w:rsidRPr="00CB298B">
        <w:rPr>
          <w:color w:val="auto"/>
        </w:rPr>
        <w:t xml:space="preserve">z dyrektorem i </w:t>
      </w:r>
      <w:r w:rsidRPr="00CB298B">
        <w:rPr>
          <w:color w:val="auto"/>
        </w:rPr>
        <w:t>nauczycielami.</w:t>
      </w:r>
      <w:r w:rsidR="00647EF1" w:rsidRPr="00CB298B">
        <w:rPr>
          <w:color w:val="auto"/>
        </w:rPr>
        <w:t xml:space="preserve"> </w:t>
      </w:r>
    </w:p>
    <w:p w14:paraId="639A0451" w14:textId="66F18B3C" w:rsidR="00647EF1" w:rsidRPr="00CB298B" w:rsidRDefault="00A471BB" w:rsidP="00A64C5B">
      <w:pPr>
        <w:pStyle w:val="OREnormalny"/>
        <w:rPr>
          <w:b/>
          <w:color w:val="auto"/>
        </w:rPr>
      </w:pPr>
      <w:r w:rsidRPr="00CB298B">
        <w:rPr>
          <w:color w:val="auto"/>
        </w:rPr>
        <w:t xml:space="preserve">Poniżej </w:t>
      </w:r>
      <w:r w:rsidR="0071371F" w:rsidRPr="00CB298B">
        <w:rPr>
          <w:color w:val="auto"/>
        </w:rPr>
        <w:t>zamieszczono</w:t>
      </w:r>
      <w:r w:rsidRPr="00CB298B">
        <w:rPr>
          <w:color w:val="auto"/>
        </w:rPr>
        <w:t xml:space="preserve"> </w:t>
      </w:r>
      <w:r w:rsidR="00647EF1" w:rsidRPr="00CB298B">
        <w:rPr>
          <w:color w:val="auto"/>
        </w:rPr>
        <w:t>zapis fragmentu wywiadu z grupą siedmiu nauczycielek</w:t>
      </w:r>
      <w:r w:rsidR="0071371F" w:rsidRPr="00CB298B">
        <w:rPr>
          <w:color w:val="auto"/>
        </w:rPr>
        <w:t>. Przykład ten posłuży do przedstawienia sposobu, w jaki</w:t>
      </w:r>
      <w:r w:rsidR="00647EF1" w:rsidRPr="00CB298B">
        <w:rPr>
          <w:color w:val="auto"/>
        </w:rPr>
        <w:t xml:space="preserve"> można dokonywać analizy i interpretacji danych</w:t>
      </w:r>
      <w:r w:rsidR="0071371F" w:rsidRPr="00CB298B">
        <w:rPr>
          <w:color w:val="auto"/>
        </w:rPr>
        <w:t>.</w:t>
      </w:r>
    </w:p>
    <w:tbl>
      <w:tblPr>
        <w:tblStyle w:val="Tabela-Siatka"/>
        <w:tblW w:w="0" w:type="auto"/>
        <w:tblLook w:val="04A0" w:firstRow="1" w:lastRow="0" w:firstColumn="1" w:lastColumn="0" w:noHBand="0" w:noVBand="1"/>
      </w:tblPr>
      <w:tblGrid>
        <w:gridCol w:w="9636"/>
      </w:tblGrid>
      <w:tr w:rsidR="00CB298B" w:rsidRPr="00CB298B" w14:paraId="3B79C5D6" w14:textId="77777777" w:rsidTr="009371D9">
        <w:tc>
          <w:tcPr>
            <w:tcW w:w="9636" w:type="dxa"/>
            <w:shd w:val="clear" w:color="auto" w:fill="E7E6E6" w:themeFill="background2"/>
          </w:tcPr>
          <w:p w14:paraId="3EC8E158" w14:textId="3768AD4C" w:rsidR="009371D9" w:rsidRPr="00CB298B" w:rsidRDefault="009371D9" w:rsidP="009371D9">
            <w:pPr>
              <w:pStyle w:val="OREnormalny"/>
              <w:jc w:val="center"/>
              <w:rPr>
                <w:b/>
                <w:color w:val="auto"/>
              </w:rPr>
            </w:pPr>
            <w:r w:rsidRPr="00CB298B">
              <w:rPr>
                <w:b/>
                <w:color w:val="auto"/>
              </w:rPr>
              <w:t>Transkrypcja wywiadu</w:t>
            </w:r>
          </w:p>
        </w:tc>
      </w:tr>
      <w:tr w:rsidR="00CB298B" w:rsidRPr="00CB298B" w14:paraId="616DC77A" w14:textId="77777777" w:rsidTr="00FD54E0">
        <w:tc>
          <w:tcPr>
            <w:tcW w:w="9636" w:type="dxa"/>
          </w:tcPr>
          <w:p w14:paraId="21DDBD1F" w14:textId="5B7779DA" w:rsidR="00FD54E0" w:rsidRPr="00CB298B" w:rsidRDefault="00FD54E0" w:rsidP="00FD54E0">
            <w:pPr>
              <w:pStyle w:val="OREnormalny"/>
              <w:rPr>
                <w:b/>
                <w:color w:val="auto"/>
              </w:rPr>
            </w:pPr>
            <w:r w:rsidRPr="00CB298B">
              <w:rPr>
                <w:b/>
                <w:color w:val="auto"/>
              </w:rPr>
              <w:t xml:space="preserve">Osoba wspomagająca (OW): Jakimi metodami rozwijają </w:t>
            </w:r>
            <w:r w:rsidR="00A471BB" w:rsidRPr="00CB298B">
              <w:rPr>
                <w:b/>
                <w:color w:val="auto"/>
              </w:rPr>
              <w:t xml:space="preserve">panie </w:t>
            </w:r>
            <w:r w:rsidRPr="00CB298B">
              <w:rPr>
                <w:b/>
                <w:color w:val="auto"/>
              </w:rPr>
              <w:t>kompetencje kl</w:t>
            </w:r>
            <w:r w:rsidRPr="00CB298B">
              <w:rPr>
                <w:b/>
                <w:color w:val="auto"/>
              </w:rPr>
              <w:t>u</w:t>
            </w:r>
            <w:r w:rsidRPr="00CB298B">
              <w:rPr>
                <w:b/>
                <w:color w:val="auto"/>
              </w:rPr>
              <w:t>czowe</w:t>
            </w:r>
            <w:r w:rsidR="0071371F" w:rsidRPr="00CB298B">
              <w:rPr>
                <w:b/>
                <w:color w:val="auto"/>
              </w:rPr>
              <w:t xml:space="preserve"> u</w:t>
            </w:r>
            <w:r w:rsidRPr="00CB298B">
              <w:rPr>
                <w:b/>
                <w:color w:val="auto"/>
              </w:rPr>
              <w:t xml:space="preserve"> dzieci? Proszę podać przykłady. </w:t>
            </w:r>
          </w:p>
          <w:p w14:paraId="52AD179E" w14:textId="09615278" w:rsidR="00FD54E0" w:rsidRPr="00CB298B" w:rsidRDefault="00FD54E0" w:rsidP="00FD54E0">
            <w:pPr>
              <w:pStyle w:val="OREnormalny"/>
              <w:rPr>
                <w:color w:val="auto"/>
              </w:rPr>
            </w:pPr>
            <w:r w:rsidRPr="00CB298B">
              <w:rPr>
                <w:color w:val="auto"/>
              </w:rPr>
              <w:t xml:space="preserve">Nauczycielka 1 (N1): Na pewno rozmowy. I przykład osobisty. Obserwują nas – czy mówimy głośno, czy cicho. I one też tak mówią – głośno, cicho. Słuchają, </w:t>
            </w:r>
            <w:r w:rsidR="0071371F" w:rsidRPr="00CB298B">
              <w:rPr>
                <w:color w:val="auto"/>
              </w:rPr>
              <w:t xml:space="preserve">gdy </w:t>
            </w:r>
            <w:r w:rsidRPr="00CB298B">
              <w:rPr>
                <w:color w:val="auto"/>
              </w:rPr>
              <w:t xml:space="preserve">czytamy </w:t>
            </w:r>
            <w:r w:rsidRPr="00CB298B">
              <w:rPr>
                <w:color w:val="auto"/>
              </w:rPr>
              <w:lastRenderedPageBreak/>
              <w:t xml:space="preserve">książeczki – i też naśladują, wiedzą, co to jest piękne czytanie. </w:t>
            </w:r>
          </w:p>
          <w:p w14:paraId="556FDB91" w14:textId="69C90633" w:rsidR="00FD54E0" w:rsidRPr="00CB298B" w:rsidRDefault="00FD54E0" w:rsidP="00FD54E0">
            <w:pPr>
              <w:pStyle w:val="OREnormalny"/>
              <w:rPr>
                <w:color w:val="auto"/>
              </w:rPr>
            </w:pPr>
            <w:r w:rsidRPr="00CB298B">
              <w:rPr>
                <w:color w:val="auto"/>
              </w:rPr>
              <w:t>N2: No właśnie, staramy się, bo dzisiaj dzieci i młodzież w ogóle nie chcą czytać. W</w:t>
            </w:r>
            <w:r w:rsidR="0071371F" w:rsidRPr="00CB298B">
              <w:rPr>
                <w:color w:val="auto"/>
              </w:rPr>
              <w:t> </w:t>
            </w:r>
            <w:r w:rsidRPr="00CB298B">
              <w:rPr>
                <w:color w:val="auto"/>
              </w:rPr>
              <w:t xml:space="preserve">gimnazjum – tu obok jest, za ogrodzeniem – narzekają nauczyciele, że tylko komórka i </w:t>
            </w:r>
            <w:r w:rsidR="0071371F" w:rsidRPr="00CB298B">
              <w:rPr>
                <w:color w:val="auto"/>
              </w:rPr>
              <w:t>Facebook</w:t>
            </w:r>
            <w:r w:rsidRPr="00CB298B">
              <w:rPr>
                <w:color w:val="auto"/>
              </w:rPr>
              <w:t>.</w:t>
            </w:r>
          </w:p>
          <w:p w14:paraId="3F473B58" w14:textId="77777777" w:rsidR="00FD54E0" w:rsidRPr="00CB298B" w:rsidRDefault="00FD54E0" w:rsidP="00FD54E0">
            <w:pPr>
              <w:pStyle w:val="OREnormalny"/>
              <w:rPr>
                <w:color w:val="auto"/>
              </w:rPr>
            </w:pPr>
            <w:r w:rsidRPr="00CB298B">
              <w:rPr>
                <w:color w:val="auto"/>
              </w:rPr>
              <w:t>N3: I jeszcze te gry komputerowe…</w:t>
            </w:r>
          </w:p>
          <w:p w14:paraId="2ABC6780" w14:textId="6FA996A0" w:rsidR="00FD54E0" w:rsidRPr="00CB298B" w:rsidRDefault="00FD54E0" w:rsidP="00FD54E0">
            <w:pPr>
              <w:pStyle w:val="OREnormalny"/>
              <w:rPr>
                <w:b/>
                <w:color w:val="auto"/>
              </w:rPr>
            </w:pPr>
            <w:r w:rsidRPr="00CB298B">
              <w:rPr>
                <w:b/>
                <w:color w:val="auto"/>
              </w:rPr>
              <w:t xml:space="preserve">OW: Wróćmy do tematu naszej rozmowy. A więc zrozumiałam, że dbają </w:t>
            </w:r>
            <w:r w:rsidR="0071371F" w:rsidRPr="00CB298B">
              <w:rPr>
                <w:b/>
                <w:color w:val="auto"/>
              </w:rPr>
              <w:t xml:space="preserve">panie </w:t>
            </w:r>
            <w:r w:rsidRPr="00CB298B">
              <w:rPr>
                <w:b/>
                <w:color w:val="auto"/>
              </w:rPr>
              <w:t>o</w:t>
            </w:r>
            <w:r w:rsidR="0071371F" w:rsidRPr="00CB298B">
              <w:rPr>
                <w:b/>
                <w:color w:val="auto"/>
              </w:rPr>
              <w:t> </w:t>
            </w:r>
            <w:r w:rsidRPr="00CB298B">
              <w:rPr>
                <w:b/>
                <w:color w:val="auto"/>
              </w:rPr>
              <w:t xml:space="preserve">rozwijanie umiejętności mówienia dzieci i ich kompetencji czytelniczych? </w:t>
            </w:r>
          </w:p>
          <w:p w14:paraId="18DB6CC0" w14:textId="58047986" w:rsidR="00FD54E0" w:rsidRPr="00CB298B" w:rsidRDefault="00FD54E0" w:rsidP="00FD54E0">
            <w:pPr>
              <w:pStyle w:val="OREnormalny"/>
              <w:rPr>
                <w:color w:val="auto"/>
              </w:rPr>
            </w:pPr>
            <w:r w:rsidRPr="00CB298B">
              <w:rPr>
                <w:color w:val="auto"/>
              </w:rPr>
              <w:t>N1</w:t>
            </w:r>
            <w:r w:rsidR="0071371F" w:rsidRPr="00CB298B">
              <w:rPr>
                <w:color w:val="auto"/>
              </w:rPr>
              <w:t xml:space="preserve">: </w:t>
            </w:r>
            <w:r w:rsidRPr="00CB298B">
              <w:rPr>
                <w:color w:val="auto"/>
              </w:rPr>
              <w:t>Tak.</w:t>
            </w:r>
          </w:p>
          <w:p w14:paraId="34E7ADA9" w14:textId="77777777" w:rsidR="00FD54E0" w:rsidRPr="00CB298B" w:rsidRDefault="00FD54E0" w:rsidP="00FD54E0">
            <w:pPr>
              <w:pStyle w:val="OREnormalny"/>
              <w:rPr>
                <w:color w:val="auto"/>
              </w:rPr>
            </w:pPr>
            <w:r w:rsidRPr="00CB298B">
              <w:rPr>
                <w:color w:val="auto"/>
              </w:rPr>
              <w:t xml:space="preserve">N3: To ważne dla nas i dla dzieci. I rodzice też są z tego zadowoleni. </w:t>
            </w:r>
          </w:p>
          <w:p w14:paraId="36FDF0CE" w14:textId="3EB6FE32" w:rsidR="00FD54E0" w:rsidRPr="00CB298B" w:rsidRDefault="00FD54E0" w:rsidP="00FD54E0">
            <w:pPr>
              <w:pStyle w:val="OREnormalny"/>
              <w:rPr>
                <w:color w:val="auto"/>
              </w:rPr>
            </w:pPr>
            <w:r w:rsidRPr="00CB298B">
              <w:rPr>
                <w:color w:val="auto"/>
              </w:rPr>
              <w:t xml:space="preserve">N4: Sporo książeczek mamy. Z innowacji. Ale nie tylko. Mamy półkę </w:t>
            </w:r>
            <w:r w:rsidR="0071371F" w:rsidRPr="00CB298B">
              <w:rPr>
                <w:color w:val="auto"/>
              </w:rPr>
              <w:t>„</w:t>
            </w:r>
            <w:r w:rsidRPr="00CB298B">
              <w:rPr>
                <w:color w:val="auto"/>
              </w:rPr>
              <w:t>wędrujących ksi</w:t>
            </w:r>
            <w:r w:rsidRPr="00CB298B">
              <w:rPr>
                <w:color w:val="auto"/>
              </w:rPr>
              <w:t>ą</w:t>
            </w:r>
            <w:r w:rsidRPr="00CB298B">
              <w:rPr>
                <w:color w:val="auto"/>
              </w:rPr>
              <w:t xml:space="preserve">żek” w szatni – </w:t>
            </w:r>
            <w:r w:rsidR="0071371F" w:rsidRPr="00CB298B">
              <w:rPr>
                <w:color w:val="auto"/>
              </w:rPr>
              <w:t xml:space="preserve">są </w:t>
            </w:r>
            <w:r w:rsidRPr="00CB298B">
              <w:rPr>
                <w:color w:val="auto"/>
              </w:rPr>
              <w:t xml:space="preserve">tam książki podarowane przez rodziców. </w:t>
            </w:r>
          </w:p>
          <w:p w14:paraId="470BE275" w14:textId="0D4288F4" w:rsidR="00FD54E0" w:rsidRPr="00CB298B" w:rsidRDefault="00FD54E0" w:rsidP="00FD54E0">
            <w:pPr>
              <w:pStyle w:val="OREnormalny"/>
              <w:rPr>
                <w:b/>
                <w:color w:val="auto"/>
              </w:rPr>
            </w:pPr>
            <w:r w:rsidRPr="00CB298B">
              <w:rPr>
                <w:b/>
                <w:color w:val="auto"/>
              </w:rPr>
              <w:t>OW: Jakie inne sposoby, oprócz przykładu osobistego i głośnego czytania ksi</w:t>
            </w:r>
            <w:r w:rsidRPr="00CB298B">
              <w:rPr>
                <w:b/>
                <w:color w:val="auto"/>
              </w:rPr>
              <w:t>ą</w:t>
            </w:r>
            <w:r w:rsidRPr="00CB298B">
              <w:rPr>
                <w:b/>
                <w:color w:val="auto"/>
              </w:rPr>
              <w:t xml:space="preserve">żeczek, stosują </w:t>
            </w:r>
            <w:r w:rsidR="0071371F" w:rsidRPr="00CB298B">
              <w:rPr>
                <w:b/>
                <w:color w:val="auto"/>
              </w:rPr>
              <w:t xml:space="preserve">panie </w:t>
            </w:r>
            <w:r w:rsidRPr="00CB298B">
              <w:rPr>
                <w:b/>
                <w:color w:val="auto"/>
              </w:rPr>
              <w:t xml:space="preserve">w celu rozwijania tych kompetencji u dzieci? </w:t>
            </w:r>
          </w:p>
          <w:p w14:paraId="2DFB7141" w14:textId="4A3E1D62" w:rsidR="00FD54E0" w:rsidRPr="00CB298B" w:rsidRDefault="00FD54E0" w:rsidP="00FD54E0">
            <w:pPr>
              <w:pStyle w:val="OREnormalny"/>
              <w:rPr>
                <w:color w:val="auto"/>
              </w:rPr>
            </w:pPr>
            <w:r w:rsidRPr="00CB298B">
              <w:rPr>
                <w:color w:val="auto"/>
              </w:rPr>
              <w:t>N2: Wycieczki do biblioteki gminnej – każda grupa przynajmniej dwa razy w roku jest w</w:t>
            </w:r>
            <w:r w:rsidR="0071371F" w:rsidRPr="00CB298B">
              <w:rPr>
                <w:color w:val="auto"/>
              </w:rPr>
              <w:t> </w:t>
            </w:r>
            <w:r w:rsidRPr="00CB298B">
              <w:rPr>
                <w:color w:val="auto"/>
              </w:rPr>
              <w:t>bibliotece. A na zajęciach w grupie często rysujemy ilustracje do książek albo lepimy z</w:t>
            </w:r>
            <w:r w:rsidR="0071371F" w:rsidRPr="00CB298B">
              <w:rPr>
                <w:color w:val="auto"/>
              </w:rPr>
              <w:t> </w:t>
            </w:r>
            <w:r w:rsidRPr="00CB298B">
              <w:rPr>
                <w:color w:val="auto"/>
              </w:rPr>
              <w:t xml:space="preserve">plasteliny postacie z bajek. </w:t>
            </w:r>
          </w:p>
          <w:p w14:paraId="2234A0C8" w14:textId="535D4DD3" w:rsidR="00FD54E0" w:rsidRPr="00CB298B" w:rsidRDefault="00FD54E0" w:rsidP="00FD54E0">
            <w:pPr>
              <w:pStyle w:val="OREnormalny"/>
              <w:rPr>
                <w:color w:val="auto"/>
              </w:rPr>
            </w:pPr>
            <w:r w:rsidRPr="00CB298B">
              <w:rPr>
                <w:color w:val="auto"/>
              </w:rPr>
              <w:t xml:space="preserve">N1: Goście, których zapraszamy do przedszkola, czytają dzieciom fragmenty swoich ulubionych książeczek z dzieciństwa. Taki zwyczaj mamy w przedszkolu. Uprzedzamy gości, że </w:t>
            </w:r>
            <w:r w:rsidR="00143D9F" w:rsidRPr="00CB298B">
              <w:rPr>
                <w:color w:val="auto"/>
              </w:rPr>
              <w:t xml:space="preserve">będzie </w:t>
            </w:r>
            <w:r w:rsidRPr="00CB298B">
              <w:rPr>
                <w:color w:val="auto"/>
              </w:rPr>
              <w:t>czytanie. I żaden nam nie odmówił. Wójt, lekarz, leśnik</w:t>
            </w:r>
            <w:r w:rsidR="00143D9F" w:rsidRPr="00CB298B">
              <w:rPr>
                <w:color w:val="auto"/>
              </w:rPr>
              <w:t xml:space="preserve"> ani</w:t>
            </w:r>
            <w:r w:rsidRPr="00CB298B">
              <w:rPr>
                <w:color w:val="auto"/>
              </w:rPr>
              <w:t xml:space="preserve"> strażak. </w:t>
            </w:r>
          </w:p>
          <w:p w14:paraId="5808EE26" w14:textId="4474A319" w:rsidR="00FD54E0" w:rsidRPr="00CB298B" w:rsidRDefault="00FD54E0" w:rsidP="00FD54E0">
            <w:pPr>
              <w:pStyle w:val="OREnormalny"/>
              <w:rPr>
                <w:color w:val="auto"/>
              </w:rPr>
            </w:pPr>
            <w:r w:rsidRPr="00CB298B">
              <w:rPr>
                <w:color w:val="auto"/>
              </w:rPr>
              <w:t>N4: I rodzice</w:t>
            </w:r>
            <w:r w:rsidR="00143D9F" w:rsidRPr="00CB298B">
              <w:rPr>
                <w:color w:val="auto"/>
              </w:rPr>
              <w:t>, jeśli</w:t>
            </w:r>
            <w:r w:rsidRPr="00CB298B">
              <w:rPr>
                <w:color w:val="auto"/>
              </w:rPr>
              <w:t xml:space="preserve"> mają czas, to rano, </w:t>
            </w:r>
            <w:r w:rsidR="00143D9F" w:rsidRPr="00CB298B">
              <w:rPr>
                <w:color w:val="auto"/>
              </w:rPr>
              <w:t xml:space="preserve">gdy </w:t>
            </w:r>
            <w:r w:rsidRPr="00CB298B">
              <w:rPr>
                <w:color w:val="auto"/>
              </w:rPr>
              <w:t xml:space="preserve">dziecko swoje przyprowadzą, czytają czasem grupie książeczkę przez </w:t>
            </w:r>
            <w:r w:rsidR="00143D9F" w:rsidRPr="00CB298B">
              <w:rPr>
                <w:color w:val="auto"/>
              </w:rPr>
              <w:t>pięć–dziesięć</w:t>
            </w:r>
            <w:r w:rsidRPr="00CB298B">
              <w:rPr>
                <w:color w:val="auto"/>
              </w:rPr>
              <w:t xml:space="preserve"> minut. I dzieci same mówią im: „Tato, ty jeszcze nie czytałeś. Kiedy nam poczytasz?”. Dziadkowie też czytają – oni więcej czasu mają. </w:t>
            </w:r>
          </w:p>
          <w:p w14:paraId="69A50B4F" w14:textId="49A1BDDD" w:rsidR="00FD54E0" w:rsidRPr="00CB298B" w:rsidRDefault="00FD54E0" w:rsidP="00FD54E0">
            <w:pPr>
              <w:pStyle w:val="OREnormalny"/>
              <w:rPr>
                <w:color w:val="auto"/>
              </w:rPr>
            </w:pPr>
            <w:r w:rsidRPr="00CB298B">
              <w:rPr>
                <w:color w:val="auto"/>
              </w:rPr>
              <w:t>N2: A mama Antka powiedziała mi, że jej mąż zaczął do biblioteki chodzić i czytać w</w:t>
            </w:r>
            <w:r w:rsidR="00143D9F" w:rsidRPr="00CB298B">
              <w:rPr>
                <w:color w:val="auto"/>
              </w:rPr>
              <w:t> </w:t>
            </w:r>
            <w:r w:rsidRPr="00CB298B">
              <w:rPr>
                <w:color w:val="auto"/>
              </w:rPr>
              <w:t>domu. Czasem głośno ćwiczy czytanie, kiedy myśli, że ona nie słyszy.</w:t>
            </w:r>
          </w:p>
          <w:p w14:paraId="7BAFB7ED" w14:textId="77777777" w:rsidR="00FD54E0" w:rsidRPr="00CB298B" w:rsidRDefault="00FD54E0" w:rsidP="00FD54E0">
            <w:pPr>
              <w:pStyle w:val="OREnormalny"/>
              <w:rPr>
                <w:color w:val="auto"/>
              </w:rPr>
            </w:pPr>
            <w:r w:rsidRPr="00CB298B">
              <w:rPr>
                <w:color w:val="auto"/>
              </w:rPr>
              <w:t>(Śmiech)</w:t>
            </w:r>
          </w:p>
          <w:p w14:paraId="1F300453" w14:textId="5CFDA193" w:rsidR="00FD54E0" w:rsidRPr="00CB298B" w:rsidRDefault="00FD54E0" w:rsidP="00FD54E0">
            <w:pPr>
              <w:pStyle w:val="OREnormalny"/>
              <w:rPr>
                <w:color w:val="auto"/>
              </w:rPr>
            </w:pPr>
            <w:r w:rsidRPr="00CB298B">
              <w:rPr>
                <w:color w:val="auto"/>
              </w:rPr>
              <w:t>N3. Mamy przedszkolny teatrzyk</w:t>
            </w:r>
            <w:r w:rsidR="003F4015" w:rsidRPr="00CB298B">
              <w:rPr>
                <w:color w:val="auto"/>
              </w:rPr>
              <w:t xml:space="preserve">; </w:t>
            </w:r>
            <w:r w:rsidRPr="00CB298B">
              <w:rPr>
                <w:color w:val="auto"/>
              </w:rPr>
              <w:t>występują w nim dzieci i rodzice. Każdego roku na Dzień Dziecka wystawiamy na festynie przedstawienie. Dzieci nabierają śmiałości. Ćw</w:t>
            </w:r>
            <w:r w:rsidRPr="00CB298B">
              <w:rPr>
                <w:color w:val="auto"/>
              </w:rPr>
              <w:t>i</w:t>
            </w:r>
            <w:r w:rsidRPr="00CB298B">
              <w:rPr>
                <w:color w:val="auto"/>
              </w:rPr>
              <w:t xml:space="preserve">czą pamięć, kiedy uczą się roli albo wierszyków. </w:t>
            </w:r>
          </w:p>
          <w:p w14:paraId="102295FC" w14:textId="092C5986" w:rsidR="00FD54E0" w:rsidRPr="00CB298B" w:rsidRDefault="00FD54E0" w:rsidP="00FD54E0">
            <w:pPr>
              <w:pStyle w:val="OREnormalny"/>
              <w:rPr>
                <w:color w:val="auto"/>
              </w:rPr>
            </w:pPr>
            <w:r w:rsidRPr="00CB298B">
              <w:rPr>
                <w:color w:val="auto"/>
              </w:rPr>
              <w:t xml:space="preserve">N5. A w każdej sali są pacynki i makieta teatrzyku z kurtyną. Dzieci lubią same się bawić pacynkami, wymyślają historie, wchodzą w role. Organizujemy też zajęcia kierowane </w:t>
            </w:r>
            <w:r w:rsidRPr="00CB298B">
              <w:rPr>
                <w:color w:val="auto"/>
              </w:rPr>
              <w:lastRenderedPageBreak/>
              <w:t>z</w:t>
            </w:r>
            <w:r w:rsidR="003F4015" w:rsidRPr="00CB298B">
              <w:rPr>
                <w:color w:val="auto"/>
              </w:rPr>
              <w:t> </w:t>
            </w:r>
            <w:r w:rsidRPr="00CB298B">
              <w:rPr>
                <w:color w:val="auto"/>
              </w:rPr>
              <w:t xml:space="preserve">wykorzystaniem tych pomocy. </w:t>
            </w:r>
          </w:p>
          <w:p w14:paraId="19E09002" w14:textId="06D80583" w:rsidR="00FD54E0" w:rsidRPr="00CB298B" w:rsidRDefault="00FD54E0" w:rsidP="00FD54E0">
            <w:pPr>
              <w:pStyle w:val="OREnormalny"/>
              <w:rPr>
                <w:b/>
                <w:color w:val="auto"/>
              </w:rPr>
            </w:pPr>
            <w:r w:rsidRPr="00CB298B">
              <w:rPr>
                <w:b/>
                <w:color w:val="auto"/>
              </w:rPr>
              <w:t xml:space="preserve">OW: Mówią </w:t>
            </w:r>
            <w:r w:rsidR="007A0CD2" w:rsidRPr="00CB298B">
              <w:rPr>
                <w:b/>
                <w:color w:val="auto"/>
              </w:rPr>
              <w:t xml:space="preserve">panie </w:t>
            </w:r>
            <w:r w:rsidRPr="00CB298B">
              <w:rPr>
                <w:b/>
                <w:color w:val="auto"/>
              </w:rPr>
              <w:t>o rozwijaniu kolejnej kompetencji kluczowej dzieci</w:t>
            </w:r>
            <w:r w:rsidR="0096411C">
              <w:rPr>
                <w:b/>
                <w:color w:val="auto"/>
              </w:rPr>
              <w:t xml:space="preserve"> </w:t>
            </w:r>
            <w:r w:rsidRPr="00CB298B">
              <w:rPr>
                <w:b/>
                <w:color w:val="auto"/>
              </w:rPr>
              <w:t>– świadom</w:t>
            </w:r>
            <w:r w:rsidRPr="00CB298B">
              <w:rPr>
                <w:b/>
                <w:color w:val="auto"/>
              </w:rPr>
              <w:t>o</w:t>
            </w:r>
            <w:r w:rsidRPr="00CB298B">
              <w:rPr>
                <w:b/>
                <w:color w:val="auto"/>
              </w:rPr>
              <w:t xml:space="preserve">ści i ekspresji kulturalnej. W galerii na stronie internetowej przedszkola widziałam relacje z popisów artystycznych dzieci. Czy chcą </w:t>
            </w:r>
            <w:r w:rsidR="007A0CD2" w:rsidRPr="00CB298B">
              <w:rPr>
                <w:b/>
                <w:color w:val="auto"/>
              </w:rPr>
              <w:t xml:space="preserve">panie </w:t>
            </w:r>
            <w:r w:rsidRPr="00CB298B">
              <w:rPr>
                <w:b/>
                <w:color w:val="auto"/>
              </w:rPr>
              <w:t>uzupełnić informacje o</w:t>
            </w:r>
            <w:r w:rsidR="007A0CD2" w:rsidRPr="00CB298B">
              <w:rPr>
                <w:b/>
                <w:color w:val="auto"/>
              </w:rPr>
              <w:t> </w:t>
            </w:r>
            <w:r w:rsidRPr="00CB298B">
              <w:rPr>
                <w:b/>
                <w:color w:val="auto"/>
              </w:rPr>
              <w:t>metodach</w:t>
            </w:r>
            <w:r w:rsidR="007A0CD2" w:rsidRPr="00CB298B">
              <w:rPr>
                <w:b/>
                <w:color w:val="auto"/>
              </w:rPr>
              <w:t xml:space="preserve"> stosowanych</w:t>
            </w:r>
            <w:r w:rsidRPr="00CB298B">
              <w:rPr>
                <w:b/>
                <w:color w:val="auto"/>
              </w:rPr>
              <w:t xml:space="preserve"> w celu rozwijania tej umiejętności? </w:t>
            </w:r>
          </w:p>
          <w:p w14:paraId="57015DB0" w14:textId="6B9E454C" w:rsidR="00FD54E0" w:rsidRPr="00CB298B" w:rsidRDefault="00FD54E0" w:rsidP="00FD54E0">
            <w:pPr>
              <w:pStyle w:val="OREnormalny"/>
              <w:rPr>
                <w:color w:val="auto"/>
              </w:rPr>
            </w:pPr>
            <w:r w:rsidRPr="00CB298B">
              <w:rPr>
                <w:color w:val="auto"/>
              </w:rPr>
              <w:t>N6: Tak, wyprawy do teatru. Prawdziwego – byliśmy dwa razy w teatrze lalki i aktora. Wszystkie grupy. Było spotkanie z aktorami, zwiedzanie teatru, pracowni lalkarskich. I</w:t>
            </w:r>
            <w:r w:rsidR="007A0CD2" w:rsidRPr="00CB298B">
              <w:rPr>
                <w:color w:val="auto"/>
              </w:rPr>
              <w:t> </w:t>
            </w:r>
            <w:r w:rsidRPr="00CB298B">
              <w:rPr>
                <w:color w:val="auto"/>
              </w:rPr>
              <w:t xml:space="preserve">warsztaty prowadzone przez reżysera spektaklu. </w:t>
            </w:r>
          </w:p>
          <w:p w14:paraId="6A741548" w14:textId="77777777" w:rsidR="00FD54E0" w:rsidRPr="00CB298B" w:rsidRDefault="00FD54E0" w:rsidP="00FD54E0">
            <w:pPr>
              <w:pStyle w:val="OREnormalny"/>
              <w:rPr>
                <w:color w:val="auto"/>
              </w:rPr>
            </w:pPr>
            <w:r w:rsidRPr="00CB298B">
              <w:rPr>
                <w:color w:val="auto"/>
              </w:rPr>
              <w:t xml:space="preserve">N4: Już nowy reżyser jest w tym teatrze. Ten wyjechał do Warszawy podobno. </w:t>
            </w:r>
          </w:p>
          <w:p w14:paraId="02615E07" w14:textId="6927CC27" w:rsidR="00FD54E0" w:rsidRPr="00CB298B" w:rsidRDefault="00FD54E0" w:rsidP="00FD54E0">
            <w:pPr>
              <w:pStyle w:val="OREnormalny"/>
              <w:rPr>
                <w:color w:val="auto"/>
              </w:rPr>
            </w:pPr>
            <w:r w:rsidRPr="00CB298B">
              <w:rPr>
                <w:color w:val="auto"/>
              </w:rPr>
              <w:t xml:space="preserve">N2. U mnie w grupie ostatnio np. zorganizowałam deszczowe zabawy. Za oknem leje, a w sali przez zajęcia pt. „Deszcz” dzieci zapoznały się z </w:t>
            </w:r>
            <w:r w:rsidRPr="00CB298B">
              <w:rPr>
                <w:i/>
                <w:color w:val="auto"/>
              </w:rPr>
              <w:t>Preludium deszczowym</w:t>
            </w:r>
            <w:r w:rsidR="007A0CD2" w:rsidRPr="00CB298B">
              <w:rPr>
                <w:color w:val="auto"/>
              </w:rPr>
              <w:t xml:space="preserve"> </w:t>
            </w:r>
            <w:r w:rsidRPr="00CB298B">
              <w:rPr>
                <w:color w:val="auto"/>
              </w:rPr>
              <w:t>Fryder</w:t>
            </w:r>
            <w:r w:rsidRPr="00CB298B">
              <w:rPr>
                <w:color w:val="auto"/>
              </w:rPr>
              <w:t>y</w:t>
            </w:r>
            <w:r w:rsidRPr="00CB298B">
              <w:rPr>
                <w:color w:val="auto"/>
              </w:rPr>
              <w:t>ka Chopina. I z wierszem Chotomskiej pod takim samym tytułem. W kolejnych dniach rozmawialiśmy o tym, kiedy i na czym w przyrodzie gra deszcz, dzieci poznały instr</w:t>
            </w:r>
            <w:r w:rsidRPr="00CB298B">
              <w:rPr>
                <w:color w:val="auto"/>
              </w:rPr>
              <w:t>u</w:t>
            </w:r>
            <w:r w:rsidRPr="00CB298B">
              <w:rPr>
                <w:color w:val="auto"/>
              </w:rPr>
              <w:t>menty perkusyjne, które najlepiej oddają dźwięki i nastrój koncertu deszczowego (ta</w:t>
            </w:r>
            <w:r w:rsidRPr="00CB298B">
              <w:rPr>
                <w:color w:val="auto"/>
              </w:rPr>
              <w:t>m</w:t>
            </w:r>
            <w:r w:rsidRPr="00CB298B">
              <w:rPr>
                <w:color w:val="auto"/>
              </w:rPr>
              <w:t>buryn, trójkąty). Zauważyłam, że taka forma zajęć pozwala na otwarcie się dzieciom ni</w:t>
            </w:r>
            <w:r w:rsidRPr="00CB298B">
              <w:rPr>
                <w:color w:val="auto"/>
              </w:rPr>
              <w:t>e</w:t>
            </w:r>
            <w:r w:rsidRPr="00CB298B">
              <w:rPr>
                <w:color w:val="auto"/>
              </w:rPr>
              <w:t>śmiałym.</w:t>
            </w:r>
          </w:p>
          <w:p w14:paraId="6C60D11D" w14:textId="77777777" w:rsidR="00FD54E0" w:rsidRPr="00CB298B" w:rsidRDefault="00FD54E0" w:rsidP="00FD54E0">
            <w:pPr>
              <w:pStyle w:val="OREnormalny"/>
              <w:rPr>
                <w:color w:val="auto"/>
              </w:rPr>
            </w:pPr>
            <w:r w:rsidRPr="00CB298B">
              <w:rPr>
                <w:color w:val="auto"/>
              </w:rPr>
              <w:t xml:space="preserve">N6: Mamy w każdej sali różne instrumenty, lubią muzykować. Nawet same wymyślają melodie. </w:t>
            </w:r>
          </w:p>
          <w:p w14:paraId="59432392" w14:textId="0883409D" w:rsidR="00FD54E0" w:rsidRPr="00CB298B" w:rsidRDefault="00FD54E0" w:rsidP="00FD54E0">
            <w:pPr>
              <w:pStyle w:val="OREnormalny"/>
              <w:rPr>
                <w:color w:val="auto"/>
              </w:rPr>
            </w:pPr>
            <w:r w:rsidRPr="00CB298B">
              <w:rPr>
                <w:color w:val="auto"/>
              </w:rPr>
              <w:t xml:space="preserve">N3: W czasie zajęć mamy dużo zabaw ze śpiewem. </w:t>
            </w:r>
            <w:r w:rsidR="007A0CD2" w:rsidRPr="00CB298B">
              <w:rPr>
                <w:color w:val="auto"/>
              </w:rPr>
              <w:t xml:space="preserve">[Dzieci] Często </w:t>
            </w:r>
            <w:r w:rsidRPr="00CB298B">
              <w:rPr>
                <w:color w:val="auto"/>
              </w:rPr>
              <w:t>upominają się o</w:t>
            </w:r>
            <w:r w:rsidR="007A0CD2" w:rsidRPr="00CB298B">
              <w:rPr>
                <w:color w:val="auto"/>
              </w:rPr>
              <w:t> </w:t>
            </w:r>
            <w:r w:rsidRPr="00CB298B">
              <w:rPr>
                <w:color w:val="auto"/>
              </w:rPr>
              <w:t>włączenie magnetofonu z ich ulubionymi utworami do tańca. Dziewczynki próbują s</w:t>
            </w:r>
            <w:r w:rsidRPr="00CB298B">
              <w:rPr>
                <w:color w:val="auto"/>
              </w:rPr>
              <w:t>a</w:t>
            </w:r>
            <w:r w:rsidRPr="00CB298B">
              <w:rPr>
                <w:color w:val="auto"/>
              </w:rPr>
              <w:t>modzielnie wymyślać własne układy taneczne. W tym miesiącu po raz pierwszy</w:t>
            </w:r>
            <w:r w:rsidR="007A0CD2" w:rsidRPr="00CB298B">
              <w:rPr>
                <w:color w:val="auto"/>
              </w:rPr>
              <w:t xml:space="preserve"> –</w:t>
            </w:r>
            <w:r w:rsidRPr="00CB298B">
              <w:rPr>
                <w:color w:val="auto"/>
              </w:rPr>
              <w:t xml:space="preserve"> w</w:t>
            </w:r>
            <w:r w:rsidR="007A0CD2" w:rsidRPr="00CB298B">
              <w:rPr>
                <w:color w:val="auto"/>
              </w:rPr>
              <w:t> </w:t>
            </w:r>
            <w:r w:rsidRPr="00CB298B">
              <w:rPr>
                <w:color w:val="auto"/>
              </w:rPr>
              <w:t>czasie zabaw swobodnych</w:t>
            </w:r>
            <w:r w:rsidR="007A0CD2" w:rsidRPr="00CB298B">
              <w:rPr>
                <w:color w:val="auto"/>
              </w:rPr>
              <w:t xml:space="preserve"> –</w:t>
            </w:r>
            <w:r w:rsidRPr="00CB298B">
              <w:rPr>
                <w:color w:val="auto"/>
              </w:rPr>
              <w:t xml:space="preserve"> zrezygnowały z zabaw w dom, przyjęcia itp. i samorzu</w:t>
            </w:r>
            <w:r w:rsidRPr="00CB298B">
              <w:rPr>
                <w:color w:val="auto"/>
              </w:rPr>
              <w:t>t</w:t>
            </w:r>
            <w:r w:rsidRPr="00CB298B">
              <w:rPr>
                <w:color w:val="auto"/>
              </w:rPr>
              <w:t xml:space="preserve">nie, bez magnetofonu, bez mojej sugestii, zaczęły zabawy ze śpiewem w kole. Niestety, chłopcy niezbyt chętnie się włączają. </w:t>
            </w:r>
          </w:p>
          <w:p w14:paraId="7FB8874E" w14:textId="37AF4844" w:rsidR="00FD54E0" w:rsidRPr="00CB298B" w:rsidRDefault="00FD54E0" w:rsidP="00FD54E0">
            <w:pPr>
              <w:pStyle w:val="OREnormalny"/>
              <w:rPr>
                <w:color w:val="auto"/>
              </w:rPr>
            </w:pPr>
            <w:r w:rsidRPr="00CB298B">
              <w:rPr>
                <w:color w:val="auto"/>
              </w:rPr>
              <w:t xml:space="preserve">N5: U mnie dziewczynki też uwielbiają zabawy ruchowe przy muzyce. Powoli zaczynają się przekonywać do nich również chłopcy. Nie wstydzą się już przy pląsach </w:t>
            </w:r>
            <w:r w:rsidRPr="00CB298B">
              <w:rPr>
                <w:i/>
                <w:color w:val="auto"/>
              </w:rPr>
              <w:t xml:space="preserve">Moja </w:t>
            </w:r>
            <w:proofErr w:type="spellStart"/>
            <w:r w:rsidRPr="00CB298B">
              <w:rPr>
                <w:i/>
                <w:color w:val="auto"/>
              </w:rPr>
              <w:t>Ulija</w:t>
            </w:r>
            <w:r w:rsidRPr="00CB298B">
              <w:rPr>
                <w:i/>
                <w:color w:val="auto"/>
              </w:rPr>
              <w:t>n</w:t>
            </w:r>
            <w:r w:rsidRPr="00CB298B">
              <w:rPr>
                <w:i/>
                <w:color w:val="auto"/>
              </w:rPr>
              <w:t>ko</w:t>
            </w:r>
            <w:proofErr w:type="spellEnd"/>
            <w:r w:rsidRPr="00CB298B">
              <w:rPr>
                <w:color w:val="auto"/>
              </w:rPr>
              <w:t xml:space="preserve"> czy </w:t>
            </w:r>
            <w:r w:rsidRPr="00CB298B">
              <w:rPr>
                <w:i/>
                <w:color w:val="auto"/>
              </w:rPr>
              <w:t>Stoi różyczka</w:t>
            </w:r>
            <w:r w:rsidRPr="00CB298B">
              <w:rPr>
                <w:color w:val="auto"/>
              </w:rPr>
              <w:t xml:space="preserve">, a w zabawie </w:t>
            </w:r>
            <w:r w:rsidRPr="00CB298B">
              <w:rPr>
                <w:i/>
                <w:color w:val="auto"/>
              </w:rPr>
              <w:t>Po szerokim stawie pływają łabędzie</w:t>
            </w:r>
            <w:r w:rsidRPr="00CB298B">
              <w:rPr>
                <w:color w:val="auto"/>
              </w:rPr>
              <w:t xml:space="preserve"> łączą się bez większych oporów z dziewczynkami.</w:t>
            </w:r>
          </w:p>
          <w:p w14:paraId="652BB16C" w14:textId="5A74279A" w:rsidR="00FD54E0" w:rsidRPr="00CB298B" w:rsidRDefault="00FD54E0" w:rsidP="00FD54E0">
            <w:pPr>
              <w:pStyle w:val="OREnormalny"/>
              <w:rPr>
                <w:color w:val="auto"/>
              </w:rPr>
            </w:pPr>
            <w:r w:rsidRPr="00CB298B">
              <w:rPr>
                <w:color w:val="auto"/>
              </w:rPr>
              <w:t>N1. A w tym roku chcemy wprowadzić edukację przez ruch wg metody Doroty Dzia</w:t>
            </w:r>
            <w:r w:rsidRPr="00CB298B">
              <w:rPr>
                <w:color w:val="auto"/>
              </w:rPr>
              <w:t>m</w:t>
            </w:r>
            <w:r w:rsidRPr="00CB298B">
              <w:rPr>
                <w:color w:val="auto"/>
              </w:rPr>
              <w:t>skiej. Na konferencji o nowej podstawie programowej słyszałyśmy. I czytamy o tym. Bo z</w:t>
            </w:r>
            <w:r w:rsidR="007A0CD2" w:rsidRPr="00CB298B">
              <w:rPr>
                <w:color w:val="auto"/>
              </w:rPr>
              <w:t> </w:t>
            </w:r>
            <w:r w:rsidRPr="00CB298B">
              <w:rPr>
                <w:color w:val="auto"/>
              </w:rPr>
              <w:t>liczeniem mają dzieci kłopot.</w:t>
            </w:r>
          </w:p>
          <w:p w14:paraId="58426043" w14:textId="77777777" w:rsidR="00FD54E0" w:rsidRPr="00CB298B" w:rsidRDefault="00FD54E0" w:rsidP="00FD54E0">
            <w:pPr>
              <w:pStyle w:val="OREnormalny"/>
              <w:rPr>
                <w:color w:val="auto"/>
              </w:rPr>
            </w:pPr>
            <w:r w:rsidRPr="00CB298B">
              <w:rPr>
                <w:color w:val="auto"/>
              </w:rPr>
              <w:lastRenderedPageBreak/>
              <w:t xml:space="preserve">N4: Moje też. </w:t>
            </w:r>
          </w:p>
          <w:p w14:paraId="0573D6FD" w14:textId="2924036A" w:rsidR="00FD54E0" w:rsidRPr="00CB298B" w:rsidRDefault="00FD54E0" w:rsidP="00FD54E0">
            <w:pPr>
              <w:pStyle w:val="OREnormalny"/>
              <w:rPr>
                <w:color w:val="auto"/>
              </w:rPr>
            </w:pPr>
            <w:r w:rsidRPr="00CB298B">
              <w:rPr>
                <w:color w:val="auto"/>
              </w:rPr>
              <w:t>N5: I moje wolą śpiewać i tańczyć</w:t>
            </w:r>
            <w:r w:rsidR="00214949" w:rsidRPr="00CB298B">
              <w:rPr>
                <w:color w:val="auto"/>
              </w:rPr>
              <w:t>,</w:t>
            </w:r>
            <w:r w:rsidRPr="00CB298B">
              <w:rPr>
                <w:color w:val="auto"/>
              </w:rPr>
              <w:t xml:space="preserve"> niż liczyć. </w:t>
            </w:r>
          </w:p>
          <w:p w14:paraId="480B69EC" w14:textId="65A3B453" w:rsidR="00FD54E0" w:rsidRPr="00CB298B" w:rsidRDefault="00FD54E0" w:rsidP="00FD54E0">
            <w:pPr>
              <w:pStyle w:val="OREnormalny"/>
              <w:rPr>
                <w:b/>
                <w:color w:val="auto"/>
              </w:rPr>
            </w:pPr>
            <w:r w:rsidRPr="00CB298B">
              <w:rPr>
                <w:b/>
                <w:color w:val="auto"/>
              </w:rPr>
              <w:t xml:space="preserve">OW: Rozumiem, że rozwijanie myślenia matematycznego </w:t>
            </w:r>
            <w:r w:rsidR="00214949" w:rsidRPr="00CB298B">
              <w:rPr>
                <w:b/>
                <w:color w:val="auto"/>
              </w:rPr>
              <w:t xml:space="preserve">u </w:t>
            </w:r>
            <w:r w:rsidRPr="00CB298B">
              <w:rPr>
                <w:b/>
                <w:color w:val="auto"/>
              </w:rPr>
              <w:t>dzieci jest wyzw</w:t>
            </w:r>
            <w:r w:rsidRPr="00CB298B">
              <w:rPr>
                <w:b/>
                <w:color w:val="auto"/>
              </w:rPr>
              <w:t>a</w:t>
            </w:r>
            <w:r w:rsidRPr="00CB298B">
              <w:rPr>
                <w:b/>
                <w:color w:val="auto"/>
              </w:rPr>
              <w:t xml:space="preserve">niem? </w:t>
            </w:r>
          </w:p>
          <w:p w14:paraId="78EB5D8B" w14:textId="77777777" w:rsidR="00FD54E0" w:rsidRPr="00CB298B" w:rsidRDefault="00FD54E0" w:rsidP="00FD54E0">
            <w:pPr>
              <w:pStyle w:val="OREnormalny"/>
              <w:rPr>
                <w:color w:val="auto"/>
              </w:rPr>
            </w:pPr>
            <w:r w:rsidRPr="00CB298B">
              <w:rPr>
                <w:color w:val="auto"/>
              </w:rPr>
              <w:t xml:space="preserve">N1: No, tak. </w:t>
            </w:r>
          </w:p>
          <w:p w14:paraId="7870A364" w14:textId="77777777" w:rsidR="00FD54E0" w:rsidRPr="00CB298B" w:rsidRDefault="00FD54E0" w:rsidP="00FD54E0">
            <w:pPr>
              <w:pStyle w:val="OREnormalny"/>
              <w:rPr>
                <w:color w:val="auto"/>
              </w:rPr>
            </w:pPr>
            <w:r w:rsidRPr="00CB298B">
              <w:rPr>
                <w:color w:val="auto"/>
              </w:rPr>
              <w:t xml:space="preserve">N6: Tak. </w:t>
            </w:r>
          </w:p>
          <w:p w14:paraId="143923F3" w14:textId="2CFA12B6" w:rsidR="00FD54E0" w:rsidRPr="00CB298B" w:rsidRDefault="00FD54E0" w:rsidP="00FD54E0">
            <w:pPr>
              <w:pStyle w:val="OREnormalny"/>
              <w:rPr>
                <w:color w:val="auto"/>
              </w:rPr>
            </w:pPr>
            <w:r w:rsidRPr="00CB298B">
              <w:rPr>
                <w:color w:val="auto"/>
              </w:rPr>
              <w:t xml:space="preserve">N3: Bo ta matematyka jest trudna. I </w:t>
            </w:r>
            <w:r w:rsidR="00214949" w:rsidRPr="00CB298B">
              <w:rPr>
                <w:color w:val="auto"/>
              </w:rPr>
              <w:t xml:space="preserve">co </w:t>
            </w:r>
            <w:r w:rsidRPr="00CB298B">
              <w:rPr>
                <w:color w:val="auto"/>
              </w:rPr>
              <w:t xml:space="preserve">zrobić, żeby zainteresować nią dzieci. Bo moja córka, </w:t>
            </w:r>
            <w:r w:rsidR="00214949" w:rsidRPr="00CB298B">
              <w:rPr>
                <w:color w:val="auto"/>
              </w:rPr>
              <w:t xml:space="preserve">odkąd </w:t>
            </w:r>
            <w:r w:rsidRPr="00CB298B">
              <w:rPr>
                <w:color w:val="auto"/>
              </w:rPr>
              <w:t>poszła do szkoły, to nic nie słyszę, tylko: „Mamo, wytłumacz mi</w:t>
            </w:r>
            <w:r w:rsidR="00214949" w:rsidRPr="00CB298B">
              <w:rPr>
                <w:color w:val="auto"/>
              </w:rPr>
              <w:t xml:space="preserve">”, </w:t>
            </w:r>
            <w:r w:rsidRPr="00CB298B">
              <w:rPr>
                <w:color w:val="auto"/>
              </w:rPr>
              <w:t>„Mamo, po co mam się tego uczyć</w:t>
            </w:r>
            <w:r w:rsidR="00214949" w:rsidRPr="00CB298B">
              <w:rPr>
                <w:color w:val="auto"/>
              </w:rPr>
              <w:t>?</w:t>
            </w:r>
            <w:r w:rsidRPr="00CB298B">
              <w:rPr>
                <w:color w:val="auto"/>
              </w:rPr>
              <w:t xml:space="preserve">”. A co dopiero w przedszkolu. </w:t>
            </w:r>
          </w:p>
          <w:p w14:paraId="6F24D50D" w14:textId="77777777" w:rsidR="00FD54E0" w:rsidRPr="00CB298B" w:rsidRDefault="00FD54E0" w:rsidP="00FD54E0">
            <w:pPr>
              <w:pStyle w:val="OREnormalny"/>
              <w:rPr>
                <w:color w:val="auto"/>
              </w:rPr>
            </w:pPr>
            <w:r w:rsidRPr="00CB298B">
              <w:rPr>
                <w:color w:val="auto"/>
              </w:rPr>
              <w:t xml:space="preserve">N4. Staramy się, żeby lubiły matematykę, liczenie. </w:t>
            </w:r>
          </w:p>
          <w:p w14:paraId="730E4144" w14:textId="10ACAB4F" w:rsidR="00FD54E0" w:rsidRPr="00CB298B" w:rsidRDefault="00FD54E0" w:rsidP="00FD54E0">
            <w:pPr>
              <w:pStyle w:val="OREnormalny"/>
              <w:rPr>
                <w:b/>
                <w:color w:val="auto"/>
              </w:rPr>
            </w:pPr>
            <w:r w:rsidRPr="00CB298B">
              <w:rPr>
                <w:b/>
                <w:color w:val="auto"/>
              </w:rPr>
              <w:t xml:space="preserve">OW: Jakie metody stosują </w:t>
            </w:r>
            <w:r w:rsidR="00214949" w:rsidRPr="00CB298B">
              <w:rPr>
                <w:b/>
                <w:color w:val="auto"/>
              </w:rPr>
              <w:t xml:space="preserve">panie </w:t>
            </w:r>
            <w:r w:rsidRPr="00CB298B">
              <w:rPr>
                <w:b/>
                <w:color w:val="auto"/>
              </w:rPr>
              <w:t>w tym zakresie?</w:t>
            </w:r>
          </w:p>
          <w:p w14:paraId="04EABCFA" w14:textId="77777777" w:rsidR="00FD54E0" w:rsidRPr="00CB298B" w:rsidRDefault="00FD54E0" w:rsidP="00FD54E0">
            <w:pPr>
              <w:pStyle w:val="OREnormalny"/>
              <w:rPr>
                <w:color w:val="auto"/>
              </w:rPr>
            </w:pPr>
            <w:r w:rsidRPr="00CB298B">
              <w:rPr>
                <w:color w:val="auto"/>
              </w:rPr>
              <w:t>N5: Karty pracy w naszym programie są ciekawe. Tylko trzeba dużo ćwiczyć.</w:t>
            </w:r>
          </w:p>
          <w:p w14:paraId="3C606C42" w14:textId="77777777" w:rsidR="00FD54E0" w:rsidRPr="00CB298B" w:rsidRDefault="00FD54E0" w:rsidP="00FD54E0">
            <w:pPr>
              <w:pStyle w:val="OREnormalny"/>
              <w:rPr>
                <w:color w:val="auto"/>
              </w:rPr>
            </w:pPr>
            <w:r w:rsidRPr="00CB298B">
              <w:rPr>
                <w:color w:val="auto"/>
              </w:rPr>
              <w:t xml:space="preserve">N4: I domino matematyczne pomaga. </w:t>
            </w:r>
          </w:p>
          <w:p w14:paraId="5A25E49C" w14:textId="3E9E5145" w:rsidR="00FD54E0" w:rsidRPr="00CB298B" w:rsidRDefault="00FD54E0" w:rsidP="00FD54E0">
            <w:pPr>
              <w:pStyle w:val="OREnormalny"/>
              <w:rPr>
                <w:color w:val="auto"/>
              </w:rPr>
            </w:pPr>
            <w:r w:rsidRPr="00CB298B">
              <w:rPr>
                <w:color w:val="auto"/>
              </w:rPr>
              <w:t>N7: A ja na wycieczkach. Dzieci liczą szyszki, liście, kasztany, rośliny. Potem w sali z</w:t>
            </w:r>
            <w:r w:rsidR="00976D07" w:rsidRPr="00CB298B">
              <w:rPr>
                <w:color w:val="auto"/>
              </w:rPr>
              <w:t> </w:t>
            </w:r>
            <w:r w:rsidRPr="00CB298B">
              <w:rPr>
                <w:color w:val="auto"/>
              </w:rPr>
              <w:t xml:space="preserve">tych skarbów układają zbiory. Ważą, mierzą różnymi sposobami. Jeden z tematów był o skałach, kamieniach. Dzieci szukały, potem malowały, same wykonały </w:t>
            </w:r>
            <w:proofErr w:type="spellStart"/>
            <w:r w:rsidRPr="00CB298B">
              <w:rPr>
                <w:color w:val="auto"/>
              </w:rPr>
              <w:t>skalniaczek</w:t>
            </w:r>
            <w:proofErr w:type="spellEnd"/>
            <w:r w:rsidRPr="00CB298B">
              <w:rPr>
                <w:color w:val="auto"/>
              </w:rPr>
              <w:t xml:space="preserve">, siały w nim różne roślinki ozdobne. Teraz jest </w:t>
            </w:r>
            <w:proofErr w:type="spellStart"/>
            <w:r w:rsidRPr="00CB298B">
              <w:rPr>
                <w:color w:val="auto"/>
              </w:rPr>
              <w:t>skalniaczek</w:t>
            </w:r>
            <w:proofErr w:type="spellEnd"/>
            <w:r w:rsidRPr="00CB298B">
              <w:rPr>
                <w:color w:val="auto"/>
              </w:rPr>
              <w:t>, który codziennie obserwują, podlewają, patrzą</w:t>
            </w:r>
            <w:r w:rsidR="00976D07" w:rsidRPr="00CB298B">
              <w:rPr>
                <w:color w:val="auto"/>
              </w:rPr>
              <w:t>,</w:t>
            </w:r>
            <w:r w:rsidRPr="00CB298B">
              <w:rPr>
                <w:color w:val="auto"/>
              </w:rPr>
              <w:t xml:space="preserve"> czy jakieś nowe roślinki się nie pojawiły. A jeszcze robiliśmy d</w:t>
            </w:r>
            <w:r w:rsidRPr="00CB298B">
              <w:rPr>
                <w:color w:val="auto"/>
              </w:rPr>
              <w:t>o</w:t>
            </w:r>
            <w:r w:rsidRPr="00CB298B">
              <w:rPr>
                <w:color w:val="auto"/>
              </w:rPr>
              <w:t xml:space="preserve">świadczenia z kwiatkami – co się stanie, gdy do wazonu wlejemy różne barwniki. </w:t>
            </w:r>
          </w:p>
          <w:p w14:paraId="7AC01D32" w14:textId="77777777" w:rsidR="00FD54E0" w:rsidRPr="00CB298B" w:rsidRDefault="00FD54E0" w:rsidP="00FD54E0">
            <w:pPr>
              <w:pStyle w:val="OREnormalny"/>
              <w:rPr>
                <w:color w:val="auto"/>
              </w:rPr>
            </w:pPr>
            <w:r w:rsidRPr="00CB298B">
              <w:rPr>
                <w:color w:val="auto"/>
              </w:rPr>
              <w:t xml:space="preserve">N2. Bo ty masz starsze dzieci. Z maluchami na wycieczki trudno się wybrać. Rodzice też boją się, że się przeziębią, skaleczą. Nawet na Pikniku Naukowym, tym w zeszłym roku w gimnazjum, bali się, że dzieciom krzywda się stanie podczas eksperymentów. A dzieci wróciły zachwycone. I nic się nie stało. </w:t>
            </w:r>
          </w:p>
          <w:p w14:paraId="372CEFEA" w14:textId="6ABBED22" w:rsidR="00FD54E0" w:rsidRPr="00CB298B" w:rsidRDefault="00FD54E0" w:rsidP="00FD54E0">
            <w:pPr>
              <w:pStyle w:val="OREnormalny"/>
              <w:rPr>
                <w:b/>
                <w:color w:val="auto"/>
              </w:rPr>
            </w:pPr>
            <w:r w:rsidRPr="00CB298B">
              <w:rPr>
                <w:b/>
                <w:color w:val="auto"/>
              </w:rPr>
              <w:t xml:space="preserve">OW: Mówią </w:t>
            </w:r>
            <w:r w:rsidR="00976D07" w:rsidRPr="00CB298B">
              <w:rPr>
                <w:b/>
                <w:color w:val="auto"/>
              </w:rPr>
              <w:t xml:space="preserve">panie </w:t>
            </w:r>
            <w:r w:rsidRPr="00CB298B">
              <w:rPr>
                <w:b/>
                <w:color w:val="auto"/>
              </w:rPr>
              <w:t xml:space="preserve">o eksperymentach i doświadczeniach. Jak często wykorzystują je </w:t>
            </w:r>
            <w:r w:rsidR="00976D07" w:rsidRPr="00CB298B">
              <w:rPr>
                <w:b/>
                <w:color w:val="auto"/>
              </w:rPr>
              <w:t xml:space="preserve">panie </w:t>
            </w:r>
            <w:r w:rsidRPr="00CB298B">
              <w:rPr>
                <w:b/>
                <w:color w:val="auto"/>
              </w:rPr>
              <w:t xml:space="preserve">w pracy z dziećmi? </w:t>
            </w:r>
          </w:p>
          <w:p w14:paraId="51FCBB4C" w14:textId="77777777" w:rsidR="00FD54E0" w:rsidRPr="00CB298B" w:rsidRDefault="00FD54E0" w:rsidP="00FD54E0">
            <w:pPr>
              <w:pStyle w:val="OREnormalny"/>
              <w:rPr>
                <w:color w:val="auto"/>
              </w:rPr>
            </w:pPr>
            <w:r w:rsidRPr="00CB298B">
              <w:rPr>
                <w:color w:val="auto"/>
              </w:rPr>
              <w:t xml:space="preserve">N7: Ja bardzo często. </w:t>
            </w:r>
          </w:p>
          <w:p w14:paraId="67AA43E6" w14:textId="77777777" w:rsidR="00FD54E0" w:rsidRPr="00CB298B" w:rsidRDefault="00FD54E0" w:rsidP="00FD54E0">
            <w:pPr>
              <w:pStyle w:val="OREnormalny"/>
              <w:rPr>
                <w:color w:val="auto"/>
              </w:rPr>
            </w:pPr>
            <w:r w:rsidRPr="00CB298B">
              <w:rPr>
                <w:color w:val="auto"/>
              </w:rPr>
              <w:t xml:space="preserve">N2: U mnie mają w kąciku mikroskop i lupki, to sobie oglądają różne rzeczy. I w tym roku też wybiorę się z nimi na Piknik Naukowy. </w:t>
            </w:r>
          </w:p>
          <w:p w14:paraId="09FBC0F9" w14:textId="77777777" w:rsidR="00FD54E0" w:rsidRPr="00CB298B" w:rsidRDefault="00FD54E0" w:rsidP="00FD54E0">
            <w:pPr>
              <w:pStyle w:val="OREnormalny"/>
              <w:rPr>
                <w:color w:val="auto"/>
              </w:rPr>
            </w:pPr>
            <w:r w:rsidRPr="00CB298B">
              <w:rPr>
                <w:color w:val="auto"/>
              </w:rPr>
              <w:t xml:space="preserve">N6: Ja czasami. Dużo materiałów i przyborów trzeba by kupić. </w:t>
            </w:r>
          </w:p>
          <w:p w14:paraId="1A26D1F2" w14:textId="468533F4" w:rsidR="00FD54E0" w:rsidRPr="00CB298B" w:rsidRDefault="00FD54E0" w:rsidP="00FD54E0">
            <w:pPr>
              <w:pStyle w:val="OREnormalny"/>
              <w:rPr>
                <w:color w:val="auto"/>
              </w:rPr>
            </w:pPr>
            <w:r w:rsidRPr="00CB298B">
              <w:rPr>
                <w:color w:val="auto"/>
              </w:rPr>
              <w:lastRenderedPageBreak/>
              <w:t>N5: No właśnie.</w:t>
            </w:r>
          </w:p>
          <w:p w14:paraId="5E510150" w14:textId="77777777" w:rsidR="00FD54E0" w:rsidRPr="00CB298B" w:rsidRDefault="00FD54E0" w:rsidP="00FD54E0">
            <w:pPr>
              <w:pStyle w:val="OREnormalny"/>
              <w:rPr>
                <w:color w:val="auto"/>
              </w:rPr>
            </w:pPr>
            <w:r w:rsidRPr="00CB298B">
              <w:rPr>
                <w:color w:val="auto"/>
              </w:rPr>
              <w:t>N4: A to kosztuje. I tyle tego jest w różnych katalogach. Każdy chce zarobić, a ty, na</w:t>
            </w:r>
            <w:r w:rsidRPr="00CB298B">
              <w:rPr>
                <w:color w:val="auto"/>
              </w:rPr>
              <w:t>u</w:t>
            </w:r>
            <w:r w:rsidRPr="00CB298B">
              <w:rPr>
                <w:color w:val="auto"/>
              </w:rPr>
              <w:t xml:space="preserve">czycielu, bądź mądry i wybierz. </w:t>
            </w:r>
          </w:p>
          <w:p w14:paraId="64AC3014" w14:textId="5BEF9202" w:rsidR="00FD54E0" w:rsidRPr="00CB298B" w:rsidRDefault="00FD54E0" w:rsidP="00FD54E0">
            <w:pPr>
              <w:pStyle w:val="OREnormalny"/>
              <w:rPr>
                <w:color w:val="auto"/>
              </w:rPr>
            </w:pPr>
            <w:r w:rsidRPr="00CB298B">
              <w:rPr>
                <w:color w:val="auto"/>
              </w:rPr>
              <w:t>N3: Ja na takim szkoleniu byłam</w:t>
            </w:r>
            <w:r w:rsidR="009F740E" w:rsidRPr="00CB298B">
              <w:rPr>
                <w:color w:val="auto"/>
              </w:rPr>
              <w:t xml:space="preserve"> –</w:t>
            </w:r>
            <w:r w:rsidRPr="00CB298B">
              <w:rPr>
                <w:color w:val="auto"/>
              </w:rPr>
              <w:t xml:space="preserve"> „Eksperymenty i doświadczenia w kuchni”. I próbuję trochę takich doświadczeń robić. Ciecz nienewtonowska im się podobała. Nie trzeba kupować pomocy. Mąka ziemniaczana tylko. I woda. Pobrudziły się, ale nawet rodzice nie mieli pretensji, tylko pytali mnie następnego dnia, jak to zrobić, bo dzieci całe pop</w:t>
            </w:r>
            <w:r w:rsidRPr="00CB298B">
              <w:rPr>
                <w:color w:val="auto"/>
              </w:rPr>
              <w:t>o</w:t>
            </w:r>
            <w:r w:rsidRPr="00CB298B">
              <w:rPr>
                <w:color w:val="auto"/>
              </w:rPr>
              <w:t xml:space="preserve">łudnie im opowiadały i chciały eksperymentować w domu. </w:t>
            </w:r>
          </w:p>
          <w:p w14:paraId="3CBD5D30" w14:textId="11BD87DF" w:rsidR="00FD54E0" w:rsidRPr="00CB298B" w:rsidRDefault="00FD54E0" w:rsidP="00FD54E0">
            <w:pPr>
              <w:pStyle w:val="OREnormalny"/>
              <w:rPr>
                <w:color w:val="auto"/>
              </w:rPr>
            </w:pPr>
            <w:r w:rsidRPr="00CB298B">
              <w:rPr>
                <w:color w:val="auto"/>
              </w:rPr>
              <w:t>N6: A ja ostatnio wykorzystałam zainteresowanie dzieci pięknym piórkiem ptaka, które znalazły w parku. Piórko – to musisz pójść po piórko, musisz znaleźć to piórko, rozp</w:t>
            </w:r>
            <w:r w:rsidRPr="00CB298B">
              <w:rPr>
                <w:color w:val="auto"/>
              </w:rPr>
              <w:t>o</w:t>
            </w:r>
            <w:r w:rsidRPr="00CB298B">
              <w:rPr>
                <w:color w:val="auto"/>
              </w:rPr>
              <w:t>znawać to piórko. Opowiedziałam im, że kiedyś nie było długopisów, ołówków i komp</w:t>
            </w:r>
            <w:r w:rsidRPr="00CB298B">
              <w:rPr>
                <w:color w:val="auto"/>
              </w:rPr>
              <w:t>u</w:t>
            </w:r>
            <w:r w:rsidRPr="00CB298B">
              <w:rPr>
                <w:color w:val="auto"/>
              </w:rPr>
              <w:t>tera. Teraz wiedzą, że piórkiem się pisało dawniej. Próbują rysować i pisać piórkiem. Doświadczenia robią – czy piórko tonie, jak szybuje. Uczą się rozpoznawać charakter</w:t>
            </w:r>
            <w:r w:rsidRPr="00CB298B">
              <w:rPr>
                <w:color w:val="auto"/>
              </w:rPr>
              <w:t>y</w:t>
            </w:r>
            <w:r w:rsidRPr="00CB298B">
              <w:rPr>
                <w:color w:val="auto"/>
              </w:rPr>
              <w:t>styczne pióra różnych ptaków. Przynoszą piórka, które znalazły – sprawdzają w</w:t>
            </w:r>
            <w:r w:rsidR="009F740E" w:rsidRPr="00CB298B">
              <w:rPr>
                <w:color w:val="auto"/>
              </w:rPr>
              <w:t> </w:t>
            </w:r>
            <w:r w:rsidRPr="00CB298B">
              <w:rPr>
                <w:color w:val="auto"/>
              </w:rPr>
              <w:t xml:space="preserve">atlasie ptaków, czyje to piórko. Ja też szukam – taki portal ornitologiczny ciekawy znalazłam. Ze zdjęciami, rysunkami. I nawet z odgłosami ptaków. </w:t>
            </w:r>
          </w:p>
          <w:p w14:paraId="47ACBFD2" w14:textId="66DFB14E" w:rsidR="00FD54E0" w:rsidRPr="00CB298B" w:rsidRDefault="00FD54E0" w:rsidP="00FD54E0">
            <w:pPr>
              <w:pStyle w:val="OREnormalny"/>
              <w:rPr>
                <w:color w:val="auto"/>
              </w:rPr>
            </w:pPr>
            <w:r w:rsidRPr="00CB298B">
              <w:rPr>
                <w:color w:val="auto"/>
              </w:rPr>
              <w:t>N1: No tak, tylko że podstawę programową trzeba realizować. Czasu brakuje. A one pójdą do szkoły niedługo. I wtedy nauka będzie ważna, a nie zabawa. A z tymi szkol</w:t>
            </w:r>
            <w:r w:rsidRPr="00CB298B">
              <w:rPr>
                <w:color w:val="auto"/>
              </w:rPr>
              <w:t>e</w:t>
            </w:r>
            <w:r w:rsidRPr="00CB298B">
              <w:rPr>
                <w:color w:val="auto"/>
              </w:rPr>
              <w:t>niami różnie bywa. Ja byłam na takim o eksperymentowaniu w przedszkolu. Stracony czas. Sama mogę poczytać</w:t>
            </w:r>
            <w:r w:rsidR="009F740E" w:rsidRPr="00CB298B">
              <w:rPr>
                <w:color w:val="auto"/>
              </w:rPr>
              <w:t xml:space="preserve"> –</w:t>
            </w:r>
            <w:r w:rsidRPr="00CB298B">
              <w:rPr>
                <w:color w:val="auto"/>
              </w:rPr>
              <w:t xml:space="preserve"> w podstawie programowej i w poradniku metodycznym. </w:t>
            </w:r>
          </w:p>
          <w:p w14:paraId="4947BCC5" w14:textId="69FFBB2A" w:rsidR="00FD54E0" w:rsidRPr="00CB298B" w:rsidRDefault="00FD54E0" w:rsidP="00FD54E0">
            <w:pPr>
              <w:pStyle w:val="OREnormalny"/>
              <w:rPr>
                <w:b/>
                <w:color w:val="auto"/>
              </w:rPr>
            </w:pPr>
            <w:r w:rsidRPr="00CB298B">
              <w:rPr>
                <w:b/>
                <w:color w:val="auto"/>
              </w:rPr>
              <w:t xml:space="preserve">OW: Co zatem mogłoby, oprócz zakupu nowych pomocy, pomóc </w:t>
            </w:r>
            <w:r w:rsidR="0054292B" w:rsidRPr="00CB298B">
              <w:rPr>
                <w:b/>
                <w:color w:val="auto"/>
              </w:rPr>
              <w:t xml:space="preserve">paniom </w:t>
            </w:r>
            <w:r w:rsidR="005E790C" w:rsidRPr="00CB298B">
              <w:rPr>
                <w:b/>
                <w:color w:val="auto"/>
              </w:rPr>
              <w:t>w częs</w:t>
            </w:r>
            <w:r w:rsidR="005E790C" w:rsidRPr="00CB298B">
              <w:rPr>
                <w:b/>
                <w:color w:val="auto"/>
              </w:rPr>
              <w:t>t</w:t>
            </w:r>
            <w:r w:rsidR="005E790C" w:rsidRPr="00CB298B">
              <w:rPr>
                <w:b/>
                <w:color w:val="auto"/>
              </w:rPr>
              <w:t>szym eksperymentowaniu</w:t>
            </w:r>
            <w:r w:rsidR="00685C0D" w:rsidRPr="00CB298B">
              <w:rPr>
                <w:b/>
                <w:color w:val="auto"/>
              </w:rPr>
              <w:t xml:space="preserve"> na zajęciach</w:t>
            </w:r>
            <w:r w:rsidR="005E790C" w:rsidRPr="00CB298B">
              <w:rPr>
                <w:b/>
                <w:color w:val="auto"/>
              </w:rPr>
              <w:t xml:space="preserve"> </w:t>
            </w:r>
            <w:r w:rsidRPr="00CB298B">
              <w:rPr>
                <w:b/>
                <w:color w:val="auto"/>
              </w:rPr>
              <w:t>z dziećmi?</w:t>
            </w:r>
          </w:p>
          <w:p w14:paraId="6021B778" w14:textId="77777777" w:rsidR="00FD54E0" w:rsidRPr="00CB298B" w:rsidRDefault="00FD54E0" w:rsidP="00FD54E0">
            <w:pPr>
              <w:pStyle w:val="OREnormalny"/>
              <w:rPr>
                <w:color w:val="auto"/>
              </w:rPr>
            </w:pPr>
            <w:r w:rsidRPr="00CB298B">
              <w:rPr>
                <w:color w:val="auto"/>
              </w:rPr>
              <w:t xml:space="preserve">N1. Szkolenie dobre. Takie praktyczne, a nie tylko teoria i slajdy. I gadanie. </w:t>
            </w:r>
          </w:p>
          <w:p w14:paraId="088851A3" w14:textId="12BC2662" w:rsidR="00FD54E0" w:rsidRPr="00CB298B" w:rsidRDefault="00FD54E0" w:rsidP="00FD54E0">
            <w:pPr>
              <w:pStyle w:val="OREnormalny"/>
              <w:rPr>
                <w:color w:val="auto"/>
              </w:rPr>
            </w:pPr>
            <w:r w:rsidRPr="00CB298B">
              <w:rPr>
                <w:color w:val="auto"/>
              </w:rPr>
              <w:t>N4: A ja bym chciała obejrzeć zajęcia Basi</w:t>
            </w:r>
            <w:r w:rsidRPr="00CB298B">
              <w:rPr>
                <w:rStyle w:val="Odwoanieprzypisudolnego"/>
                <w:color w:val="auto"/>
              </w:rPr>
              <w:footnoteReference w:id="48"/>
            </w:r>
            <w:r w:rsidRPr="00CB298B">
              <w:rPr>
                <w:color w:val="auto"/>
              </w:rPr>
              <w:t>, te z cieczą nienewtonowską. Albo inne z</w:t>
            </w:r>
            <w:r w:rsidR="00685C0D" w:rsidRPr="00CB298B">
              <w:rPr>
                <w:color w:val="auto"/>
              </w:rPr>
              <w:t> </w:t>
            </w:r>
            <w:r w:rsidRPr="00CB298B">
              <w:rPr>
                <w:color w:val="auto"/>
              </w:rPr>
              <w:t>doświadczeniami z tego szkolenia o eksperymentach w kuchni. Basiu, a masz jakieś materiały z tego szkolenia?</w:t>
            </w:r>
          </w:p>
          <w:p w14:paraId="70B081ED" w14:textId="50E40C24" w:rsidR="00FD54E0" w:rsidRPr="00CB298B" w:rsidRDefault="00FD54E0" w:rsidP="00FD54E0">
            <w:pPr>
              <w:pStyle w:val="OREnormalny"/>
              <w:rPr>
                <w:color w:val="auto"/>
              </w:rPr>
            </w:pPr>
            <w:r w:rsidRPr="00CB298B">
              <w:rPr>
                <w:color w:val="auto"/>
              </w:rPr>
              <w:t xml:space="preserve">N3. Nie, bo tam ciągle robiliśmy jakieś eksperymenty. Ale dostałam linki </w:t>
            </w:r>
            <w:r w:rsidR="00685C0D" w:rsidRPr="00CB298B">
              <w:rPr>
                <w:color w:val="auto"/>
              </w:rPr>
              <w:t xml:space="preserve">do ciekawych </w:t>
            </w:r>
            <w:r w:rsidRPr="00CB298B">
              <w:rPr>
                <w:color w:val="auto"/>
              </w:rPr>
              <w:t xml:space="preserve">stron </w:t>
            </w:r>
            <w:r w:rsidR="00685C0D" w:rsidRPr="00CB298B">
              <w:rPr>
                <w:color w:val="auto"/>
              </w:rPr>
              <w:t>internetowych</w:t>
            </w:r>
            <w:r w:rsidRPr="00CB298B">
              <w:rPr>
                <w:color w:val="auto"/>
              </w:rPr>
              <w:t xml:space="preserve">. </w:t>
            </w:r>
          </w:p>
          <w:p w14:paraId="3E754547" w14:textId="77777777" w:rsidR="00FD54E0" w:rsidRPr="00CB298B" w:rsidRDefault="00FD54E0" w:rsidP="00FD54E0">
            <w:pPr>
              <w:pStyle w:val="OREnormalny"/>
              <w:rPr>
                <w:color w:val="auto"/>
              </w:rPr>
            </w:pPr>
            <w:r w:rsidRPr="00CB298B">
              <w:rPr>
                <w:color w:val="auto"/>
              </w:rPr>
              <w:t xml:space="preserve">N1. No właśnie, takie strony by mi pomogły. </w:t>
            </w:r>
          </w:p>
          <w:p w14:paraId="33EF8917" w14:textId="57B2B152" w:rsidR="00FD54E0" w:rsidRPr="00CB298B" w:rsidRDefault="00FD54E0" w:rsidP="00FD54E0">
            <w:pPr>
              <w:pStyle w:val="OREnormalny"/>
              <w:rPr>
                <w:color w:val="auto"/>
              </w:rPr>
            </w:pPr>
            <w:r w:rsidRPr="00CB298B">
              <w:rPr>
                <w:color w:val="auto"/>
              </w:rPr>
              <w:t xml:space="preserve">N2. I może zobaczyć taką wycieczkę, </w:t>
            </w:r>
            <w:r w:rsidR="00685C0D" w:rsidRPr="00CB298B">
              <w:rPr>
                <w:color w:val="auto"/>
              </w:rPr>
              <w:t>jaką</w:t>
            </w:r>
            <w:r w:rsidRPr="00CB298B">
              <w:rPr>
                <w:color w:val="auto"/>
              </w:rPr>
              <w:t xml:space="preserve"> robi Ania? Może żeby jej grupa zabrała moją </w:t>
            </w:r>
            <w:r w:rsidRPr="00CB298B">
              <w:rPr>
                <w:color w:val="auto"/>
              </w:rPr>
              <w:lastRenderedPageBreak/>
              <w:t xml:space="preserve">grupę na wycieczkę? </w:t>
            </w:r>
          </w:p>
          <w:p w14:paraId="076AF819" w14:textId="06025BB3" w:rsidR="00FD54E0" w:rsidRPr="00CB298B" w:rsidRDefault="00FD54E0" w:rsidP="00FD54E0">
            <w:pPr>
              <w:pStyle w:val="OREnormalny"/>
              <w:rPr>
                <w:color w:val="auto"/>
              </w:rPr>
            </w:pPr>
            <w:r w:rsidRPr="00CB298B">
              <w:rPr>
                <w:color w:val="auto"/>
              </w:rPr>
              <w:t xml:space="preserve">N6: I książki jakieś. Albo coś ciekawego w </w:t>
            </w:r>
            <w:proofErr w:type="spellStart"/>
            <w:r w:rsidR="00685C0D" w:rsidRPr="00CB298B">
              <w:rPr>
                <w:color w:val="auto"/>
              </w:rPr>
              <w:t>internecie</w:t>
            </w:r>
            <w:proofErr w:type="spellEnd"/>
            <w:r w:rsidRPr="00CB298B">
              <w:rPr>
                <w:color w:val="auto"/>
              </w:rPr>
              <w:t>. Filmiki na przykład. Albo jakieś instrukcje</w:t>
            </w:r>
            <w:r w:rsidR="00685C0D" w:rsidRPr="00CB298B">
              <w:rPr>
                <w:color w:val="auto"/>
              </w:rPr>
              <w:t xml:space="preserve"> –</w:t>
            </w:r>
            <w:r w:rsidRPr="00CB298B">
              <w:rPr>
                <w:color w:val="auto"/>
              </w:rPr>
              <w:t xml:space="preserve"> prostym językiem napisane. Jak przepis naszej szefowej kuchni na szarlo</w:t>
            </w:r>
            <w:r w:rsidRPr="00CB298B">
              <w:rPr>
                <w:color w:val="auto"/>
              </w:rPr>
              <w:t>t</w:t>
            </w:r>
            <w:r w:rsidRPr="00CB298B">
              <w:rPr>
                <w:color w:val="auto"/>
              </w:rPr>
              <w:t xml:space="preserve">kę. </w:t>
            </w:r>
          </w:p>
          <w:p w14:paraId="2DBC8829" w14:textId="77777777" w:rsidR="00FD54E0" w:rsidRPr="00CB298B" w:rsidRDefault="00FD54E0" w:rsidP="00FD54E0">
            <w:pPr>
              <w:pStyle w:val="OREnormalny"/>
              <w:rPr>
                <w:color w:val="auto"/>
              </w:rPr>
            </w:pPr>
            <w:r w:rsidRPr="00CB298B">
              <w:rPr>
                <w:color w:val="auto"/>
              </w:rPr>
              <w:t>(Śmiech)</w:t>
            </w:r>
          </w:p>
          <w:p w14:paraId="34C065C3" w14:textId="238486D2" w:rsidR="00FD54E0" w:rsidRPr="00CB298B" w:rsidRDefault="00FD54E0" w:rsidP="00FD54E0">
            <w:pPr>
              <w:pStyle w:val="OREnormalny"/>
              <w:rPr>
                <w:b/>
                <w:color w:val="auto"/>
              </w:rPr>
            </w:pPr>
            <w:r w:rsidRPr="00CB298B">
              <w:rPr>
                <w:b/>
                <w:color w:val="auto"/>
              </w:rPr>
              <w:t xml:space="preserve">OW: Przejdźmy do innych obszarów rozwoju dzieci i metod, które </w:t>
            </w:r>
            <w:r w:rsidR="00685C0D" w:rsidRPr="00CB298B">
              <w:rPr>
                <w:b/>
                <w:color w:val="auto"/>
              </w:rPr>
              <w:t xml:space="preserve">panie </w:t>
            </w:r>
            <w:r w:rsidRPr="00CB298B">
              <w:rPr>
                <w:b/>
                <w:color w:val="auto"/>
              </w:rPr>
              <w:t xml:space="preserve">stosują. </w:t>
            </w:r>
          </w:p>
          <w:p w14:paraId="540CADA6" w14:textId="2E34E0E2" w:rsidR="00FD54E0" w:rsidRPr="00CB298B" w:rsidRDefault="00FD54E0" w:rsidP="00FD54E0">
            <w:pPr>
              <w:pStyle w:val="OREnormalny"/>
              <w:rPr>
                <w:color w:val="auto"/>
              </w:rPr>
            </w:pPr>
            <w:r w:rsidRPr="00CB298B">
              <w:rPr>
                <w:color w:val="auto"/>
              </w:rPr>
              <w:t xml:space="preserve">N7. Uczymy je współpracy – </w:t>
            </w:r>
            <w:r w:rsidR="00685C0D" w:rsidRPr="00CB298B">
              <w:rPr>
                <w:color w:val="auto"/>
              </w:rPr>
              <w:t>podczas zabawy i nauki</w:t>
            </w:r>
            <w:r w:rsidRPr="00CB298B">
              <w:rPr>
                <w:color w:val="auto"/>
              </w:rPr>
              <w:t>. Muszą wiedzieć, że samemu jest trudniej, że warto pomagać innym i korzystać z pomocy innych. Współpracować.</w:t>
            </w:r>
          </w:p>
          <w:p w14:paraId="056EA1E9" w14:textId="77777777" w:rsidR="00FD54E0" w:rsidRPr="00CB298B" w:rsidRDefault="00FD54E0" w:rsidP="00FD54E0">
            <w:pPr>
              <w:pStyle w:val="OREnormalny"/>
              <w:rPr>
                <w:color w:val="auto"/>
              </w:rPr>
            </w:pPr>
            <w:r w:rsidRPr="00CB298B">
              <w:rPr>
                <w:color w:val="auto"/>
              </w:rPr>
              <w:t>N6. Dzieci w mojej grupie przyznają co tydzień tytuł Super Kolega lub Super Koleżanka jednej osobie. Same głosują. I muszą podać argumenty. I bardzo są dumne z tego tyt</w:t>
            </w:r>
            <w:r w:rsidRPr="00CB298B">
              <w:rPr>
                <w:color w:val="auto"/>
              </w:rPr>
              <w:t>u</w:t>
            </w:r>
            <w:r w:rsidRPr="00CB298B">
              <w:rPr>
                <w:color w:val="auto"/>
              </w:rPr>
              <w:t xml:space="preserve">łu. Wtedy przez tydzień ich zdjęcie wisi na specjalnej tablicy sukcesów. </w:t>
            </w:r>
          </w:p>
          <w:p w14:paraId="00460AA4" w14:textId="163714EC" w:rsidR="00FD54E0" w:rsidRPr="00CB298B" w:rsidRDefault="00FD54E0" w:rsidP="00FD54E0">
            <w:pPr>
              <w:pStyle w:val="OREnormalny"/>
              <w:rPr>
                <w:color w:val="auto"/>
              </w:rPr>
            </w:pPr>
            <w:r w:rsidRPr="00CB298B">
              <w:rPr>
                <w:color w:val="auto"/>
              </w:rPr>
              <w:t>N1: We wszystkich grupach pięcio</w:t>
            </w:r>
            <w:r w:rsidR="00685C0D" w:rsidRPr="00CB298B">
              <w:rPr>
                <w:color w:val="auto"/>
              </w:rPr>
              <w:t>-</w:t>
            </w:r>
            <w:r w:rsidRPr="00CB298B">
              <w:rPr>
                <w:color w:val="auto"/>
              </w:rPr>
              <w:t xml:space="preserve"> i sześciolatków tak jest. </w:t>
            </w:r>
          </w:p>
          <w:p w14:paraId="1A12E263" w14:textId="3DA41997" w:rsidR="00FD54E0" w:rsidRPr="00CB298B" w:rsidRDefault="00FD54E0" w:rsidP="00FD54E0">
            <w:pPr>
              <w:pStyle w:val="OREnormalny"/>
              <w:rPr>
                <w:b/>
                <w:color w:val="auto"/>
              </w:rPr>
            </w:pPr>
            <w:r w:rsidRPr="00CB298B">
              <w:rPr>
                <w:b/>
                <w:color w:val="auto"/>
              </w:rPr>
              <w:t xml:space="preserve">OW: Jak jeszcze rozwijają </w:t>
            </w:r>
            <w:r w:rsidR="00685C0D" w:rsidRPr="00CB298B">
              <w:rPr>
                <w:b/>
                <w:color w:val="auto"/>
              </w:rPr>
              <w:t xml:space="preserve">panie </w:t>
            </w:r>
            <w:r w:rsidRPr="00CB298B">
              <w:rPr>
                <w:b/>
                <w:color w:val="auto"/>
              </w:rPr>
              <w:t xml:space="preserve">u dzieci umiejętność współpracy? </w:t>
            </w:r>
          </w:p>
          <w:p w14:paraId="6183BB44" w14:textId="5B768760" w:rsidR="00FD54E0" w:rsidRPr="00CB298B" w:rsidRDefault="00FD54E0" w:rsidP="00FD54E0">
            <w:pPr>
              <w:pStyle w:val="OREnormalny"/>
              <w:rPr>
                <w:color w:val="auto"/>
              </w:rPr>
            </w:pPr>
            <w:r w:rsidRPr="00CB298B">
              <w:rPr>
                <w:color w:val="auto"/>
              </w:rPr>
              <w:t>N2. Przy okazji nauki. Na przykład ja podczas pracy z dziećmi zauważyłam, że niektóre z nich nie potrafią rozróżnić kolorów. Realizując tematykę różnych stanów pogody</w:t>
            </w:r>
            <w:r w:rsidR="00C7018E" w:rsidRPr="00CB298B">
              <w:rPr>
                <w:color w:val="auto"/>
              </w:rPr>
              <w:t>,</w:t>
            </w:r>
            <w:r w:rsidRPr="00CB298B">
              <w:rPr>
                <w:color w:val="auto"/>
              </w:rPr>
              <w:t xml:space="preserve"> zał</w:t>
            </w:r>
            <w:r w:rsidRPr="00CB298B">
              <w:rPr>
                <w:color w:val="auto"/>
              </w:rPr>
              <w:t>o</w:t>
            </w:r>
            <w:r w:rsidRPr="00CB298B">
              <w:rPr>
                <w:color w:val="auto"/>
              </w:rPr>
              <w:t>żyłam, że będę zapoznawała</w:t>
            </w:r>
            <w:r w:rsidR="00C7018E" w:rsidRPr="00CB298B">
              <w:rPr>
                <w:color w:val="auto"/>
              </w:rPr>
              <w:t xml:space="preserve"> dzieci</w:t>
            </w:r>
            <w:r w:rsidRPr="00CB298B">
              <w:rPr>
                <w:color w:val="auto"/>
              </w:rPr>
              <w:t xml:space="preserve"> i utrwalała z </w:t>
            </w:r>
            <w:r w:rsidR="00C7018E" w:rsidRPr="00CB298B">
              <w:rPr>
                <w:color w:val="auto"/>
              </w:rPr>
              <w:t xml:space="preserve">nimi </w:t>
            </w:r>
            <w:r w:rsidRPr="00CB298B">
              <w:rPr>
                <w:color w:val="auto"/>
              </w:rPr>
              <w:t>nazwy poszczególnych barw. Ba</w:t>
            </w:r>
            <w:r w:rsidRPr="00CB298B">
              <w:rPr>
                <w:color w:val="auto"/>
              </w:rPr>
              <w:t>r</w:t>
            </w:r>
            <w:r w:rsidRPr="00CB298B">
              <w:rPr>
                <w:color w:val="auto"/>
              </w:rPr>
              <w:t>dzo pomocne okazało</w:t>
            </w:r>
            <w:r w:rsidR="00C7018E" w:rsidRPr="00CB298B">
              <w:rPr>
                <w:color w:val="auto"/>
              </w:rPr>
              <w:t xml:space="preserve"> się</w:t>
            </w:r>
            <w:r w:rsidRPr="00CB298B">
              <w:rPr>
                <w:color w:val="auto"/>
              </w:rPr>
              <w:t xml:space="preserve"> domino kolorowe. Najpierw zapoznałam dzieci z zasadami gry w domino. Następnie wspólnie ze mną grały w tę grę. Zainteresowanie zabawą było bardzo duże. Dzieci uczyły się nie tylko nazw kolorów, ale również współzawodnictwa między sobą, wygrywania i ponoszenia porażki. Zauważyłam, że teraz dzieci coraz ł</w:t>
            </w:r>
            <w:r w:rsidRPr="00CB298B">
              <w:rPr>
                <w:color w:val="auto"/>
              </w:rPr>
              <w:t>a</w:t>
            </w:r>
            <w:r w:rsidRPr="00CB298B">
              <w:rPr>
                <w:color w:val="auto"/>
              </w:rPr>
              <w:t>twiej nazywają podstawowe kolory. I nie złoszczą się na siebie, pomagają sobie, gratul</w:t>
            </w:r>
            <w:r w:rsidRPr="00CB298B">
              <w:rPr>
                <w:color w:val="auto"/>
              </w:rPr>
              <w:t>u</w:t>
            </w:r>
            <w:r w:rsidRPr="00CB298B">
              <w:rPr>
                <w:color w:val="auto"/>
              </w:rPr>
              <w:t>ją innym wygranej.</w:t>
            </w:r>
          </w:p>
          <w:p w14:paraId="15B41CF8" w14:textId="77777777" w:rsidR="00FD54E0" w:rsidRPr="00CB298B" w:rsidRDefault="00FD54E0" w:rsidP="00FD54E0">
            <w:pPr>
              <w:pStyle w:val="OREnormalny"/>
              <w:rPr>
                <w:color w:val="auto"/>
              </w:rPr>
            </w:pPr>
            <w:r w:rsidRPr="00CB298B">
              <w:rPr>
                <w:color w:val="auto"/>
              </w:rPr>
              <w:t xml:space="preserve">N1: W ogóle – gry i zabawy logiczne, układanki, mozaiki. Pięknie współpracują przy tych ćwiczeniach. </w:t>
            </w:r>
          </w:p>
          <w:p w14:paraId="0DE3F7C2" w14:textId="77777777" w:rsidR="00C7018E" w:rsidRPr="00CB298B" w:rsidRDefault="00FD54E0" w:rsidP="00FD54E0">
            <w:pPr>
              <w:pStyle w:val="OREnormalny"/>
              <w:rPr>
                <w:color w:val="auto"/>
              </w:rPr>
            </w:pPr>
            <w:r w:rsidRPr="00CB298B">
              <w:rPr>
                <w:color w:val="auto"/>
              </w:rPr>
              <w:t>N3: I chusta animacyjna – dzieciaki uwielbiają wspólne zabawy z chustą. I muszą wtedy współpracować. Mamy chustę w przedszkolu. W grupie ją wykorzystujemy. A czasem na podwórku, gdy kilka grup się bawi.</w:t>
            </w:r>
          </w:p>
          <w:p w14:paraId="1DB5C5B1" w14:textId="6D345FB0" w:rsidR="00FD54E0" w:rsidRPr="00CB298B" w:rsidRDefault="00FD54E0" w:rsidP="00A64C5B">
            <w:pPr>
              <w:pStyle w:val="OREnormalny"/>
              <w:rPr>
                <w:color w:val="auto"/>
              </w:rPr>
            </w:pPr>
            <w:r w:rsidRPr="00CB298B">
              <w:rPr>
                <w:color w:val="auto"/>
              </w:rPr>
              <w:t xml:space="preserve"> </w:t>
            </w:r>
            <w:r w:rsidR="00C7018E" w:rsidRPr="00CB298B">
              <w:rPr>
                <w:color w:val="auto"/>
              </w:rPr>
              <w:t>[…]</w:t>
            </w:r>
          </w:p>
        </w:tc>
      </w:tr>
    </w:tbl>
    <w:p w14:paraId="56C5322A" w14:textId="70551C01" w:rsidR="00647EF1" w:rsidRPr="00CB298B" w:rsidRDefault="00647EF1" w:rsidP="004C5B5E">
      <w:pPr>
        <w:pStyle w:val="OREnormalny"/>
        <w:rPr>
          <w:color w:val="auto"/>
        </w:rPr>
      </w:pPr>
      <w:r w:rsidRPr="00CB298B">
        <w:rPr>
          <w:color w:val="auto"/>
        </w:rPr>
        <w:lastRenderedPageBreak/>
        <w:t xml:space="preserve">Analiza danych z wywiadu jest przykładem analizy jakościowej, </w:t>
      </w:r>
      <w:r w:rsidR="00D346EB" w:rsidRPr="00CB298B">
        <w:rPr>
          <w:color w:val="auto"/>
        </w:rPr>
        <w:t xml:space="preserve">która przebiega </w:t>
      </w:r>
      <w:r w:rsidRPr="00CB298B">
        <w:rPr>
          <w:color w:val="auto"/>
        </w:rPr>
        <w:t>w trzech krokach:</w:t>
      </w:r>
    </w:p>
    <w:p w14:paraId="66225DDB" w14:textId="77777777" w:rsidR="00647EF1" w:rsidRPr="00CB298B" w:rsidRDefault="00647EF1" w:rsidP="00693BAF">
      <w:pPr>
        <w:keepNext/>
        <w:spacing w:line="360" w:lineRule="auto"/>
      </w:pPr>
      <w:r w:rsidRPr="00CB298B">
        <w:rPr>
          <w:rFonts w:ascii="Arial" w:hAnsi="Arial" w:cs="Arial"/>
          <w:noProof/>
          <w:sz w:val="24"/>
          <w:szCs w:val="24"/>
        </w:rPr>
        <w:lastRenderedPageBreak/>
        <w:drawing>
          <wp:inline distT="0" distB="0" distL="0" distR="0" wp14:anchorId="0830901D" wp14:editId="3E551365">
            <wp:extent cx="5486400" cy="3200400"/>
            <wp:effectExtent l="0" t="0" r="19050" b="0"/>
            <wp:docPr id="123" name="Diagram 123" descr="Na grafie zaprezentowano trzy etapy jakościowej analizy danych uzyskanych w badaniach:&#10;1. Oddzielenie danych adekwatnych od nieadkwatnych&#10;2. Stworzenie kategorii, typologii, uogólnień&#10;3. Sformułowanie wniosków" title="Etapy analizy jakościowej"/>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1" r:lo="rId82" r:qs="rId83" r:cs="rId84"/>
              </a:graphicData>
            </a:graphic>
          </wp:inline>
        </w:drawing>
      </w:r>
    </w:p>
    <w:p w14:paraId="43484312" w14:textId="706771A8" w:rsidR="0008632B" w:rsidRPr="00CB298B" w:rsidRDefault="0008632B" w:rsidP="0008632B">
      <w:pPr>
        <w:pStyle w:val="RysunekORE"/>
      </w:pPr>
      <w:r w:rsidRPr="00CB298B">
        <w:rPr>
          <w:b/>
        </w:rPr>
        <w:t>Rys. 14.</w:t>
      </w:r>
      <w:r w:rsidR="00401A7A">
        <w:t xml:space="preserve"> Etapy analizy jakościowej</w:t>
      </w:r>
    </w:p>
    <w:p w14:paraId="380098F7" w14:textId="7045C754" w:rsidR="00647EF1" w:rsidRPr="00CB298B" w:rsidRDefault="00647EF1" w:rsidP="0008632B">
      <w:pPr>
        <w:pStyle w:val="OREnormalny"/>
        <w:rPr>
          <w:color w:val="auto"/>
        </w:rPr>
      </w:pPr>
      <w:r w:rsidRPr="00CB298B">
        <w:rPr>
          <w:color w:val="auto"/>
        </w:rPr>
        <w:t xml:space="preserve">Jak to może wyglądać </w:t>
      </w:r>
      <w:r w:rsidR="00D346EB" w:rsidRPr="00CB298B">
        <w:rPr>
          <w:color w:val="auto"/>
        </w:rPr>
        <w:t>na przykładzie przytoczonego fragmentu</w:t>
      </w:r>
      <w:r w:rsidRPr="00CB298B">
        <w:rPr>
          <w:color w:val="auto"/>
        </w:rPr>
        <w:t xml:space="preserve"> wywiadu? </w:t>
      </w:r>
    </w:p>
    <w:p w14:paraId="09F90709" w14:textId="5FD44AF9" w:rsidR="00647EF1" w:rsidRPr="00CB298B" w:rsidRDefault="00D346EB" w:rsidP="00D5509F">
      <w:pPr>
        <w:pStyle w:val="ORE123"/>
        <w:numPr>
          <w:ilvl w:val="0"/>
          <w:numId w:val="266"/>
        </w:numPr>
        <w:rPr>
          <w:b/>
          <w:color w:val="auto"/>
        </w:rPr>
      </w:pPr>
      <w:r w:rsidRPr="00CB298B">
        <w:rPr>
          <w:b/>
          <w:color w:val="auto"/>
        </w:rPr>
        <w:t>W</w:t>
      </w:r>
      <w:r w:rsidR="00647EF1" w:rsidRPr="00CB298B">
        <w:rPr>
          <w:b/>
          <w:color w:val="auto"/>
        </w:rPr>
        <w:t>yodrębnienie danych nieadekwatnych do celu diagnozy i obszaru wsp</w:t>
      </w:r>
      <w:r w:rsidR="00647EF1" w:rsidRPr="00CB298B">
        <w:rPr>
          <w:b/>
          <w:color w:val="auto"/>
        </w:rPr>
        <w:t>o</w:t>
      </w:r>
      <w:r w:rsidR="00647EF1" w:rsidRPr="00CB298B">
        <w:rPr>
          <w:b/>
          <w:color w:val="auto"/>
        </w:rPr>
        <w:t>magania</w:t>
      </w:r>
      <w:r w:rsidRPr="00CB298B">
        <w:rPr>
          <w:b/>
          <w:color w:val="auto"/>
        </w:rPr>
        <w:t xml:space="preserve"> </w:t>
      </w:r>
    </w:p>
    <w:p w14:paraId="318FACCD" w14:textId="01046A7D" w:rsidR="00647EF1" w:rsidRPr="00CB298B" w:rsidRDefault="00647EF1" w:rsidP="0008632B">
      <w:pPr>
        <w:pStyle w:val="OREnormalny"/>
        <w:rPr>
          <w:color w:val="auto"/>
        </w:rPr>
      </w:pPr>
      <w:r w:rsidRPr="00CB298B">
        <w:rPr>
          <w:color w:val="auto"/>
        </w:rPr>
        <w:t xml:space="preserve">Są to np. wypowiedzi N2: </w:t>
      </w:r>
      <w:r w:rsidR="00DD7A99" w:rsidRPr="00CB298B">
        <w:rPr>
          <w:color w:val="auto"/>
        </w:rPr>
        <w:t>„</w:t>
      </w:r>
      <w:r w:rsidR="00D346EB" w:rsidRPr="00CB298B">
        <w:rPr>
          <w:color w:val="auto"/>
        </w:rPr>
        <w:t>[</w:t>
      </w:r>
      <w:r w:rsidRPr="00CB298B">
        <w:rPr>
          <w:color w:val="auto"/>
        </w:rPr>
        <w:t>…</w:t>
      </w:r>
      <w:r w:rsidR="00D346EB" w:rsidRPr="00CB298B">
        <w:rPr>
          <w:color w:val="auto"/>
        </w:rPr>
        <w:t>]</w:t>
      </w:r>
      <w:r w:rsidRPr="00CB298B">
        <w:rPr>
          <w:color w:val="auto"/>
        </w:rPr>
        <w:t xml:space="preserve"> dzisiaj dzieci i młodzież w ogóle nie chcą czytać. W gi</w:t>
      </w:r>
      <w:r w:rsidRPr="00CB298B">
        <w:rPr>
          <w:color w:val="auto"/>
        </w:rPr>
        <w:t>m</w:t>
      </w:r>
      <w:r w:rsidRPr="00CB298B">
        <w:rPr>
          <w:color w:val="auto"/>
        </w:rPr>
        <w:t xml:space="preserve">nazjum – tu obok jest, za ogrodzeniem – narzekają nauczyciele, że tylko komórka i </w:t>
      </w:r>
      <w:r w:rsidR="00D346EB" w:rsidRPr="00CB298B">
        <w:rPr>
          <w:color w:val="auto"/>
        </w:rPr>
        <w:t>F</w:t>
      </w:r>
      <w:r w:rsidR="00D346EB" w:rsidRPr="00CB298B">
        <w:rPr>
          <w:color w:val="auto"/>
        </w:rPr>
        <w:t>a</w:t>
      </w:r>
      <w:r w:rsidR="00D346EB" w:rsidRPr="00CB298B">
        <w:rPr>
          <w:color w:val="auto"/>
        </w:rPr>
        <w:t>cebook</w:t>
      </w:r>
      <w:r w:rsidR="00DD7A99" w:rsidRPr="00CB298B">
        <w:rPr>
          <w:color w:val="auto"/>
        </w:rPr>
        <w:t>”</w:t>
      </w:r>
      <w:r w:rsidRPr="00CB298B">
        <w:rPr>
          <w:color w:val="auto"/>
        </w:rPr>
        <w:t xml:space="preserve">; N3: </w:t>
      </w:r>
      <w:r w:rsidR="00DD7A99" w:rsidRPr="00CB298B">
        <w:rPr>
          <w:color w:val="auto"/>
        </w:rPr>
        <w:t>„</w:t>
      </w:r>
      <w:r w:rsidRPr="00CB298B">
        <w:rPr>
          <w:color w:val="auto"/>
        </w:rPr>
        <w:t>I jeszcze te gry komputerowe…</w:t>
      </w:r>
      <w:r w:rsidR="00DD7A99" w:rsidRPr="00CB298B">
        <w:rPr>
          <w:color w:val="auto"/>
        </w:rPr>
        <w:t>”</w:t>
      </w:r>
      <w:r w:rsidRPr="00CB298B">
        <w:rPr>
          <w:color w:val="auto"/>
        </w:rPr>
        <w:t xml:space="preserve">; N6: </w:t>
      </w:r>
      <w:r w:rsidR="00DD7A99" w:rsidRPr="00CB298B">
        <w:rPr>
          <w:color w:val="auto"/>
        </w:rPr>
        <w:t>„</w:t>
      </w:r>
      <w:r w:rsidRPr="00CB298B">
        <w:rPr>
          <w:color w:val="auto"/>
        </w:rPr>
        <w:t>Jak przepis naszej szefowej kuchni na szarlotkę</w:t>
      </w:r>
      <w:r w:rsidR="00DD7A99" w:rsidRPr="00CB298B">
        <w:rPr>
          <w:color w:val="auto"/>
        </w:rPr>
        <w:t>”</w:t>
      </w:r>
      <w:r w:rsidRPr="00CB298B">
        <w:rPr>
          <w:color w:val="auto"/>
        </w:rPr>
        <w:t xml:space="preserve">; N2: </w:t>
      </w:r>
      <w:r w:rsidR="00DD7A99" w:rsidRPr="00CB298B">
        <w:rPr>
          <w:color w:val="auto"/>
        </w:rPr>
        <w:t>„</w:t>
      </w:r>
      <w:r w:rsidRPr="00CB298B">
        <w:rPr>
          <w:color w:val="auto"/>
        </w:rPr>
        <w:t>A mama Antka powiedziała mi, że jej mąż zaczął do biblioteki chodzić i czytać w domu. Czasem głośno ćwiczy czytanie, kiedy myśli, że ona nie słyszy</w:t>
      </w:r>
      <w:r w:rsidR="00DD7A99" w:rsidRPr="00CB298B">
        <w:rPr>
          <w:color w:val="auto"/>
        </w:rPr>
        <w:t>”</w:t>
      </w:r>
      <w:r w:rsidR="00AD6137" w:rsidRPr="00CB298B">
        <w:rPr>
          <w:color w:val="auto"/>
        </w:rPr>
        <w:t xml:space="preserve">; N3: </w:t>
      </w:r>
      <w:r w:rsidR="00DD7A99" w:rsidRPr="00CB298B">
        <w:rPr>
          <w:color w:val="auto"/>
        </w:rPr>
        <w:t>„</w:t>
      </w:r>
      <w:r w:rsidR="00AD6137" w:rsidRPr="00CB298B">
        <w:rPr>
          <w:color w:val="auto"/>
        </w:rPr>
        <w:t xml:space="preserve">Bo moja córka, </w:t>
      </w:r>
      <w:r w:rsidR="00DD7A99" w:rsidRPr="00CB298B">
        <w:rPr>
          <w:color w:val="auto"/>
        </w:rPr>
        <w:t xml:space="preserve">odkąd </w:t>
      </w:r>
      <w:r w:rsidR="00AD6137" w:rsidRPr="00CB298B">
        <w:rPr>
          <w:color w:val="auto"/>
        </w:rPr>
        <w:t xml:space="preserve">poszła do szkoły, to nic nie słyszę, tylko: </w:t>
      </w:r>
      <w:r w:rsidR="00DD7A99" w:rsidRPr="00CB298B">
        <w:rPr>
          <w:color w:val="auto"/>
        </w:rPr>
        <w:t>»</w:t>
      </w:r>
      <w:r w:rsidR="00AD6137" w:rsidRPr="00CB298B">
        <w:rPr>
          <w:color w:val="auto"/>
        </w:rPr>
        <w:t>Mamo, wytłumacz mi</w:t>
      </w:r>
      <w:r w:rsidR="00DD7A99" w:rsidRPr="00CB298B">
        <w:rPr>
          <w:color w:val="auto"/>
        </w:rPr>
        <w:t>«, »</w:t>
      </w:r>
      <w:r w:rsidR="00AD6137" w:rsidRPr="00CB298B">
        <w:rPr>
          <w:color w:val="auto"/>
        </w:rPr>
        <w:t>Mamo, po co mam się tego uczyć</w:t>
      </w:r>
      <w:r w:rsidR="00DD7A99" w:rsidRPr="00CB298B">
        <w:rPr>
          <w:color w:val="auto"/>
        </w:rPr>
        <w:t>«”</w:t>
      </w:r>
      <w:r w:rsidR="00AD6137" w:rsidRPr="00CB298B">
        <w:rPr>
          <w:color w:val="auto"/>
        </w:rPr>
        <w:t>.</w:t>
      </w:r>
    </w:p>
    <w:p w14:paraId="659B290E" w14:textId="19FA1C22" w:rsidR="0028552E" w:rsidRPr="00CB298B" w:rsidRDefault="0028552E" w:rsidP="0008632B">
      <w:pPr>
        <w:pStyle w:val="OREnormalny"/>
        <w:rPr>
          <w:color w:val="auto"/>
        </w:rPr>
      </w:pPr>
      <w:r w:rsidRPr="00CB298B">
        <w:rPr>
          <w:color w:val="auto"/>
        </w:rPr>
        <w:t xml:space="preserve">Trzeba pamiętać o tym, że czasami odpowiedź nie jest adekwatna do zadanego pytania, ale zawiera dane </w:t>
      </w:r>
      <w:r w:rsidR="00DD7A99" w:rsidRPr="00CB298B">
        <w:rPr>
          <w:color w:val="auto"/>
        </w:rPr>
        <w:t xml:space="preserve">istotne </w:t>
      </w:r>
      <w:r w:rsidRPr="00CB298B">
        <w:rPr>
          <w:color w:val="auto"/>
        </w:rPr>
        <w:t>dla innego pytania w wywiadzie (np. w pytaniu dotyczącym m</w:t>
      </w:r>
      <w:r w:rsidRPr="00CB298B">
        <w:rPr>
          <w:color w:val="auto"/>
        </w:rPr>
        <w:t>e</w:t>
      </w:r>
      <w:r w:rsidRPr="00CB298B">
        <w:rPr>
          <w:color w:val="auto"/>
        </w:rPr>
        <w:t>tod rozwijania świadomości i ekspresji kulturalnej pojawia się odpowiedź dotycząca m</w:t>
      </w:r>
      <w:r w:rsidRPr="00CB298B">
        <w:rPr>
          <w:color w:val="auto"/>
        </w:rPr>
        <w:t>y</w:t>
      </w:r>
      <w:r w:rsidRPr="00CB298B">
        <w:rPr>
          <w:color w:val="auto"/>
        </w:rPr>
        <w:t xml:space="preserve">ślenia matematycznego i podstawowych kompetencji naukowo-technicznych). </w:t>
      </w:r>
    </w:p>
    <w:p w14:paraId="6FE507B7" w14:textId="0535ED2A" w:rsidR="00647EF1" w:rsidRPr="00CB298B" w:rsidRDefault="00D5509F" w:rsidP="00D5509F">
      <w:pPr>
        <w:pStyle w:val="ORE123"/>
        <w:rPr>
          <w:b/>
          <w:color w:val="auto"/>
        </w:rPr>
      </w:pPr>
      <w:r w:rsidRPr="00CB298B">
        <w:rPr>
          <w:b/>
          <w:color w:val="auto"/>
        </w:rPr>
        <w:t>U</w:t>
      </w:r>
      <w:r w:rsidR="00647EF1" w:rsidRPr="00CB298B">
        <w:rPr>
          <w:b/>
          <w:color w:val="auto"/>
        </w:rPr>
        <w:t xml:space="preserve">porządkowanie danych adekwatnych </w:t>
      </w:r>
      <w:r w:rsidRPr="00CB298B">
        <w:rPr>
          <w:b/>
          <w:color w:val="auto"/>
        </w:rPr>
        <w:t xml:space="preserve">według </w:t>
      </w:r>
      <w:r w:rsidR="00647EF1" w:rsidRPr="00CB298B">
        <w:rPr>
          <w:b/>
          <w:color w:val="auto"/>
        </w:rPr>
        <w:t>kategorii istotnych dla celu diagnozy i obszaru wspomagania, uogólnianie</w:t>
      </w:r>
    </w:p>
    <w:p w14:paraId="4065F01E" w14:textId="7E63A9D6" w:rsidR="00647EF1" w:rsidRPr="00CB298B" w:rsidRDefault="00D5509F" w:rsidP="009371D9">
      <w:pPr>
        <w:pStyle w:val="OREnormalny"/>
        <w:rPr>
          <w:color w:val="auto"/>
        </w:rPr>
      </w:pPr>
      <w:r w:rsidRPr="00CB298B">
        <w:rPr>
          <w:color w:val="auto"/>
        </w:rPr>
        <w:t>W tym wypadku</w:t>
      </w:r>
      <w:r w:rsidR="00647EF1" w:rsidRPr="00CB298B">
        <w:rPr>
          <w:color w:val="auto"/>
        </w:rPr>
        <w:t xml:space="preserve"> można stworzyć następujące kategorie:</w:t>
      </w:r>
    </w:p>
    <w:p w14:paraId="21B9734F" w14:textId="41096D70" w:rsidR="00647EF1" w:rsidRPr="00CB298B" w:rsidRDefault="00647EF1" w:rsidP="006C5610">
      <w:pPr>
        <w:pStyle w:val="OREpunktor"/>
        <w:rPr>
          <w:color w:val="auto"/>
        </w:rPr>
      </w:pPr>
      <w:r w:rsidRPr="00CB298B">
        <w:rPr>
          <w:color w:val="auto"/>
        </w:rPr>
        <w:lastRenderedPageBreak/>
        <w:t>Kompetencje kluczowe, których rozwijanie u dzieci jest mocną stroną pracy na</w:t>
      </w:r>
      <w:r w:rsidRPr="00CB298B">
        <w:rPr>
          <w:color w:val="auto"/>
        </w:rPr>
        <w:t>u</w:t>
      </w:r>
      <w:r w:rsidRPr="00CB298B">
        <w:rPr>
          <w:color w:val="auto"/>
        </w:rPr>
        <w:t>czycielek</w:t>
      </w:r>
      <w:r w:rsidR="006C5610" w:rsidRPr="00CB298B">
        <w:rPr>
          <w:color w:val="auto"/>
        </w:rPr>
        <w:t>/</w:t>
      </w:r>
      <w:r w:rsidRPr="00CB298B">
        <w:rPr>
          <w:color w:val="auto"/>
        </w:rPr>
        <w:t>Kompetencje</w:t>
      </w:r>
      <w:r w:rsidR="009B1445" w:rsidRPr="00CB298B">
        <w:rPr>
          <w:color w:val="auto"/>
        </w:rPr>
        <w:t xml:space="preserve"> </w:t>
      </w:r>
      <w:r w:rsidRPr="00CB298B">
        <w:rPr>
          <w:color w:val="auto"/>
        </w:rPr>
        <w:t>kluczowe, których rozwijanie u dzieci jest wyzwaniem dla nauczycielek</w:t>
      </w:r>
      <w:r w:rsidR="006C5610" w:rsidRPr="00CB298B">
        <w:rPr>
          <w:color w:val="auto"/>
        </w:rPr>
        <w:t>;</w:t>
      </w:r>
    </w:p>
    <w:p w14:paraId="62897151" w14:textId="35462AE7" w:rsidR="00647EF1" w:rsidRPr="00CB298B" w:rsidRDefault="00647EF1" w:rsidP="006C5610">
      <w:pPr>
        <w:pStyle w:val="OREpunktor"/>
        <w:rPr>
          <w:color w:val="auto"/>
        </w:rPr>
      </w:pPr>
      <w:r w:rsidRPr="00CB298B">
        <w:rPr>
          <w:color w:val="auto"/>
        </w:rPr>
        <w:t>Metody często stosowane przez nauczycielki w celu rozwijania kompetencji kl</w:t>
      </w:r>
      <w:r w:rsidRPr="00CB298B">
        <w:rPr>
          <w:color w:val="auto"/>
        </w:rPr>
        <w:t>u</w:t>
      </w:r>
      <w:r w:rsidRPr="00CB298B">
        <w:rPr>
          <w:color w:val="auto"/>
        </w:rPr>
        <w:t xml:space="preserve">czowych </w:t>
      </w:r>
      <w:r w:rsidR="006C5610" w:rsidRPr="00CB298B">
        <w:rPr>
          <w:color w:val="auto"/>
        </w:rPr>
        <w:t xml:space="preserve">u </w:t>
      </w:r>
      <w:r w:rsidRPr="00CB298B">
        <w:rPr>
          <w:color w:val="auto"/>
        </w:rPr>
        <w:t>dzieci</w:t>
      </w:r>
      <w:r w:rsidR="006C5610" w:rsidRPr="00CB298B">
        <w:rPr>
          <w:color w:val="auto"/>
        </w:rPr>
        <w:t>/</w:t>
      </w:r>
      <w:r w:rsidRPr="00CB298B">
        <w:rPr>
          <w:color w:val="auto"/>
        </w:rPr>
        <w:t xml:space="preserve">Metody rzadko stosowane przez nauczycielki w celu rozwijania kompetencji kluczowych </w:t>
      </w:r>
      <w:r w:rsidR="006C5610" w:rsidRPr="00CB298B">
        <w:rPr>
          <w:color w:val="auto"/>
        </w:rPr>
        <w:t xml:space="preserve">u </w:t>
      </w:r>
      <w:r w:rsidRPr="00CB298B">
        <w:rPr>
          <w:color w:val="auto"/>
        </w:rPr>
        <w:t>dzieci</w:t>
      </w:r>
      <w:r w:rsidR="006C5610" w:rsidRPr="00CB298B">
        <w:rPr>
          <w:color w:val="auto"/>
        </w:rPr>
        <w:t>;</w:t>
      </w:r>
    </w:p>
    <w:p w14:paraId="4DCD258A" w14:textId="7E4D9798" w:rsidR="00647EF1" w:rsidRPr="00CB298B" w:rsidRDefault="00647EF1" w:rsidP="006C5610">
      <w:pPr>
        <w:pStyle w:val="OREpunktor"/>
        <w:rPr>
          <w:color w:val="auto"/>
        </w:rPr>
      </w:pPr>
      <w:r w:rsidRPr="00CB298B">
        <w:rPr>
          <w:color w:val="auto"/>
        </w:rPr>
        <w:t>Potrzeby nauczycielek w zakresie doskonalenia zawodowego związanego z</w:t>
      </w:r>
      <w:r w:rsidR="00F00409" w:rsidRPr="00CB298B">
        <w:rPr>
          <w:color w:val="auto"/>
        </w:rPr>
        <w:t> </w:t>
      </w:r>
      <w:r w:rsidRPr="00CB298B">
        <w:rPr>
          <w:color w:val="auto"/>
        </w:rPr>
        <w:t>rozwijaniem kompetencji kluczowych</w:t>
      </w:r>
      <w:r w:rsidR="006C5610" w:rsidRPr="00CB298B">
        <w:rPr>
          <w:color w:val="auto"/>
        </w:rPr>
        <w:t xml:space="preserve"> u </w:t>
      </w:r>
      <w:r w:rsidRPr="00CB298B">
        <w:rPr>
          <w:color w:val="auto"/>
        </w:rPr>
        <w:t>dzieci</w:t>
      </w:r>
      <w:r w:rsidR="006C5610" w:rsidRPr="00CB298B">
        <w:rPr>
          <w:color w:val="auto"/>
        </w:rPr>
        <w:t>.</w:t>
      </w:r>
    </w:p>
    <w:p w14:paraId="5225F54D" w14:textId="01BD96E3" w:rsidR="00647EF1" w:rsidRPr="00CB298B" w:rsidRDefault="00647EF1" w:rsidP="009371D9">
      <w:pPr>
        <w:pStyle w:val="OREnormalny"/>
        <w:rPr>
          <w:b/>
          <w:color w:val="auto"/>
        </w:rPr>
      </w:pPr>
      <w:r w:rsidRPr="00CB298B">
        <w:rPr>
          <w:b/>
          <w:color w:val="auto"/>
        </w:rPr>
        <w:t>Przykładowe uogólnienie</w:t>
      </w:r>
    </w:p>
    <w:p w14:paraId="15406078" w14:textId="71298B51" w:rsidR="00647EF1" w:rsidRPr="00CB298B" w:rsidRDefault="006C5610" w:rsidP="001C7DF5">
      <w:pPr>
        <w:pStyle w:val="OREnormalny"/>
        <w:rPr>
          <w:color w:val="auto"/>
        </w:rPr>
      </w:pPr>
      <w:r w:rsidRPr="00CB298B">
        <w:rPr>
          <w:color w:val="auto"/>
        </w:rPr>
        <w:t>„</w:t>
      </w:r>
      <w:r w:rsidR="00647EF1" w:rsidRPr="00CB298B">
        <w:rPr>
          <w:color w:val="auto"/>
        </w:rPr>
        <w:t>Wszystkie uczestniczące w wywiadzie nauczycielki (</w:t>
      </w:r>
      <w:r w:rsidR="00E42D1A" w:rsidRPr="00CB298B">
        <w:rPr>
          <w:color w:val="auto"/>
        </w:rPr>
        <w:t xml:space="preserve">siedem </w:t>
      </w:r>
      <w:r w:rsidR="00647EF1" w:rsidRPr="00CB298B">
        <w:rPr>
          <w:color w:val="auto"/>
        </w:rPr>
        <w:t>osób) potwierdzają p</w:t>
      </w:r>
      <w:r w:rsidR="00647EF1" w:rsidRPr="00CB298B">
        <w:rPr>
          <w:color w:val="auto"/>
        </w:rPr>
        <w:t>o</w:t>
      </w:r>
      <w:r w:rsidR="00647EF1" w:rsidRPr="00CB298B">
        <w:rPr>
          <w:color w:val="auto"/>
        </w:rPr>
        <w:t xml:space="preserve">wszechne i systemowe działania na rzecz rozwijania kompetencji porozumiewania się dzieci w języku ojczystym oraz ich świadomości i ekspresji kulturalnej. </w:t>
      </w:r>
      <w:r w:rsidR="005B220A" w:rsidRPr="00CB298B">
        <w:rPr>
          <w:color w:val="auto"/>
        </w:rPr>
        <w:t>Wymieniają met</w:t>
      </w:r>
      <w:r w:rsidR="005B220A" w:rsidRPr="00CB298B">
        <w:rPr>
          <w:color w:val="auto"/>
        </w:rPr>
        <w:t>o</w:t>
      </w:r>
      <w:r w:rsidR="005B220A" w:rsidRPr="00CB298B">
        <w:rPr>
          <w:color w:val="auto"/>
        </w:rPr>
        <w:t xml:space="preserve">dy i działania stosowane w tym celu: </w:t>
      </w:r>
      <w:r w:rsidR="00647EF1" w:rsidRPr="00CB298B">
        <w:rPr>
          <w:color w:val="auto"/>
        </w:rPr>
        <w:t xml:space="preserve">przykład własny, głośne czytanie </w:t>
      </w:r>
      <w:r w:rsidR="00E42D1A" w:rsidRPr="00CB298B">
        <w:rPr>
          <w:color w:val="auto"/>
        </w:rPr>
        <w:t>(</w:t>
      </w:r>
      <w:r w:rsidR="00647EF1" w:rsidRPr="00CB298B">
        <w:rPr>
          <w:color w:val="auto"/>
        </w:rPr>
        <w:t>także z udziałem rodziców i gości</w:t>
      </w:r>
      <w:r w:rsidR="00E42D1A" w:rsidRPr="00CB298B">
        <w:rPr>
          <w:color w:val="auto"/>
        </w:rPr>
        <w:t>)</w:t>
      </w:r>
      <w:r w:rsidR="00647EF1" w:rsidRPr="00CB298B">
        <w:rPr>
          <w:color w:val="auto"/>
        </w:rPr>
        <w:t>, inscenizacje, muzykowanie, wycieczki do biblioteki i teatru, zabawy plastyczne i ruchowe</w:t>
      </w:r>
      <w:r w:rsidR="00E42D1A" w:rsidRPr="00CB298B">
        <w:rPr>
          <w:color w:val="auto"/>
        </w:rPr>
        <w:t xml:space="preserve">. </w:t>
      </w:r>
      <w:r w:rsidR="005B220A" w:rsidRPr="00CB298B">
        <w:rPr>
          <w:color w:val="auto"/>
        </w:rPr>
        <w:t xml:space="preserve">Wykorzystują </w:t>
      </w:r>
      <w:r w:rsidR="00647EF1" w:rsidRPr="00CB298B">
        <w:rPr>
          <w:color w:val="auto"/>
        </w:rPr>
        <w:t>bazę pomocy dydaktycznych (księgozbiór, instr</w:t>
      </w:r>
      <w:r w:rsidR="00647EF1" w:rsidRPr="00CB298B">
        <w:rPr>
          <w:color w:val="auto"/>
        </w:rPr>
        <w:t>u</w:t>
      </w:r>
      <w:r w:rsidR="00647EF1" w:rsidRPr="00CB298B">
        <w:rPr>
          <w:color w:val="auto"/>
        </w:rPr>
        <w:t xml:space="preserve">menty muzyczne, rekwizyty teatralne, </w:t>
      </w:r>
      <w:r w:rsidR="00E42D1A" w:rsidRPr="00CB298B">
        <w:rPr>
          <w:color w:val="auto"/>
        </w:rPr>
        <w:t>chustę animacyjną</w:t>
      </w:r>
      <w:r w:rsidR="00647EF1" w:rsidRPr="00CB298B">
        <w:rPr>
          <w:color w:val="auto"/>
        </w:rPr>
        <w:t>). Na co dzień nauczycielki ro</w:t>
      </w:r>
      <w:r w:rsidR="00647EF1" w:rsidRPr="00CB298B">
        <w:rPr>
          <w:color w:val="auto"/>
        </w:rPr>
        <w:t>z</w:t>
      </w:r>
      <w:r w:rsidR="00647EF1" w:rsidRPr="00CB298B">
        <w:rPr>
          <w:color w:val="auto"/>
        </w:rPr>
        <w:t xml:space="preserve">wijają </w:t>
      </w:r>
      <w:r w:rsidR="00E42D1A" w:rsidRPr="00CB298B">
        <w:rPr>
          <w:color w:val="auto"/>
        </w:rPr>
        <w:t xml:space="preserve">u dzieci </w:t>
      </w:r>
      <w:r w:rsidR="00647EF1" w:rsidRPr="00CB298B">
        <w:rPr>
          <w:color w:val="auto"/>
        </w:rPr>
        <w:t>umiejętność współpracy w grupie i dostrzegają postępy w tym zakresie. Nie są powszechne działania ukierunkowane na rozwijanie kompetencji naukowo-technicznych</w:t>
      </w:r>
      <w:r w:rsidR="00E42D1A" w:rsidRPr="00CB298B">
        <w:rPr>
          <w:color w:val="auto"/>
        </w:rPr>
        <w:t xml:space="preserve"> u</w:t>
      </w:r>
      <w:r w:rsidR="00647EF1" w:rsidRPr="00CB298B">
        <w:rPr>
          <w:color w:val="auto"/>
        </w:rPr>
        <w:t xml:space="preserve"> dzieci. Dwie spośród siedmiu respondentek stosują bardzo często lub często eksperymenty i doświadczenia na zajęciach oraz </w:t>
      </w:r>
      <w:r w:rsidR="00E42D1A" w:rsidRPr="00CB298B">
        <w:rPr>
          <w:color w:val="auto"/>
        </w:rPr>
        <w:t xml:space="preserve">organizują </w:t>
      </w:r>
      <w:r w:rsidR="00647EF1" w:rsidRPr="00CB298B">
        <w:rPr>
          <w:color w:val="auto"/>
        </w:rPr>
        <w:t xml:space="preserve">wycieczki, na których dzieci mają okazję </w:t>
      </w:r>
      <w:r w:rsidR="00E42D1A" w:rsidRPr="00CB298B">
        <w:rPr>
          <w:color w:val="auto"/>
        </w:rPr>
        <w:t xml:space="preserve">eksplorować otaczającą </w:t>
      </w:r>
      <w:r w:rsidR="00647EF1" w:rsidRPr="00CB298B">
        <w:rPr>
          <w:color w:val="auto"/>
        </w:rPr>
        <w:t>je</w:t>
      </w:r>
      <w:r w:rsidR="009B1445" w:rsidRPr="00CB298B">
        <w:rPr>
          <w:color w:val="auto"/>
        </w:rPr>
        <w:t xml:space="preserve"> </w:t>
      </w:r>
      <w:r w:rsidR="00E42D1A" w:rsidRPr="00CB298B">
        <w:rPr>
          <w:color w:val="auto"/>
        </w:rPr>
        <w:t>przyrodę</w:t>
      </w:r>
      <w:r w:rsidR="00647EF1" w:rsidRPr="00CB298B">
        <w:rPr>
          <w:color w:val="auto"/>
        </w:rPr>
        <w:t xml:space="preserve">. </w:t>
      </w:r>
      <w:r w:rsidR="007C073E" w:rsidRPr="00CB298B">
        <w:rPr>
          <w:color w:val="auto"/>
        </w:rPr>
        <w:t>W</w:t>
      </w:r>
      <w:r w:rsidR="00647EF1" w:rsidRPr="00CB298B">
        <w:rPr>
          <w:color w:val="auto"/>
        </w:rPr>
        <w:t>yzwaniem dla nauczycielek</w:t>
      </w:r>
      <w:r w:rsidR="007C073E" w:rsidRPr="00CB298B">
        <w:rPr>
          <w:color w:val="auto"/>
        </w:rPr>
        <w:t xml:space="preserve"> w większości prowadzonych przez nie grup</w:t>
      </w:r>
      <w:r w:rsidR="00647EF1" w:rsidRPr="00CB298B">
        <w:rPr>
          <w:color w:val="auto"/>
        </w:rPr>
        <w:t xml:space="preserve"> jest atrakcyjne i skuteczne rozwijanie myśl</w:t>
      </w:r>
      <w:r w:rsidR="00647EF1" w:rsidRPr="00CB298B">
        <w:rPr>
          <w:color w:val="auto"/>
        </w:rPr>
        <w:t>e</w:t>
      </w:r>
      <w:r w:rsidR="00647EF1" w:rsidRPr="00CB298B">
        <w:rPr>
          <w:color w:val="auto"/>
        </w:rPr>
        <w:t xml:space="preserve">nia matematycznego </w:t>
      </w:r>
      <w:r w:rsidR="007C073E" w:rsidRPr="00CB298B">
        <w:rPr>
          <w:color w:val="auto"/>
        </w:rPr>
        <w:t xml:space="preserve">u </w:t>
      </w:r>
      <w:r w:rsidR="00647EF1" w:rsidRPr="00CB298B">
        <w:rPr>
          <w:color w:val="auto"/>
        </w:rPr>
        <w:t xml:space="preserve">dzieci, stosowanie różnorodnych metod </w:t>
      </w:r>
      <w:r w:rsidR="009B40D7" w:rsidRPr="00CB298B">
        <w:rPr>
          <w:color w:val="auto"/>
        </w:rPr>
        <w:t xml:space="preserve">wzbogacających </w:t>
      </w:r>
      <w:r w:rsidR="00647EF1" w:rsidRPr="00CB298B">
        <w:rPr>
          <w:color w:val="auto"/>
        </w:rPr>
        <w:t>aktua</w:t>
      </w:r>
      <w:r w:rsidR="00647EF1" w:rsidRPr="00CB298B">
        <w:rPr>
          <w:color w:val="auto"/>
        </w:rPr>
        <w:t>l</w:t>
      </w:r>
      <w:r w:rsidR="00647EF1" w:rsidRPr="00CB298B">
        <w:rPr>
          <w:color w:val="auto"/>
        </w:rPr>
        <w:t xml:space="preserve">nie </w:t>
      </w:r>
      <w:r w:rsidR="009B40D7" w:rsidRPr="00CB298B">
        <w:rPr>
          <w:color w:val="auto"/>
        </w:rPr>
        <w:t xml:space="preserve">wykorzystywany </w:t>
      </w:r>
      <w:r w:rsidR="00647EF1" w:rsidRPr="00CB298B">
        <w:rPr>
          <w:color w:val="auto"/>
        </w:rPr>
        <w:t>katalog (karty ćwiczeń, domino matematyczne) o inne, bardziej n</w:t>
      </w:r>
      <w:r w:rsidR="00647EF1" w:rsidRPr="00CB298B">
        <w:rPr>
          <w:color w:val="auto"/>
        </w:rPr>
        <w:t>o</w:t>
      </w:r>
      <w:r w:rsidR="00647EF1" w:rsidRPr="00CB298B">
        <w:rPr>
          <w:color w:val="auto"/>
        </w:rPr>
        <w:t>watorskie (np. edukacja przez ruch według metody Doroty Dziamskiej</w:t>
      </w:r>
      <w:r w:rsidR="0009651E" w:rsidRPr="00CB298B">
        <w:rPr>
          <w:color w:val="auto"/>
        </w:rPr>
        <w:t>)”.</w:t>
      </w:r>
    </w:p>
    <w:p w14:paraId="3DD770D8" w14:textId="64F2EE69" w:rsidR="00650E32" w:rsidRPr="00CB298B" w:rsidRDefault="00647EF1" w:rsidP="001C7DF5">
      <w:pPr>
        <w:pStyle w:val="OREnormalny"/>
        <w:rPr>
          <w:color w:val="auto"/>
        </w:rPr>
      </w:pPr>
      <w:r w:rsidRPr="00CB298B">
        <w:rPr>
          <w:color w:val="auto"/>
        </w:rPr>
        <w:t xml:space="preserve">Podobne uogólnienie </w:t>
      </w:r>
      <w:r w:rsidR="0009651E" w:rsidRPr="00CB298B">
        <w:rPr>
          <w:color w:val="auto"/>
        </w:rPr>
        <w:t xml:space="preserve">można sformułować </w:t>
      </w:r>
      <w:r w:rsidR="004633A5" w:rsidRPr="00CB298B">
        <w:rPr>
          <w:color w:val="auto"/>
        </w:rPr>
        <w:t xml:space="preserve">w odniesieniu do </w:t>
      </w:r>
      <w:r w:rsidRPr="00CB298B">
        <w:rPr>
          <w:color w:val="auto"/>
        </w:rPr>
        <w:t>kategorii „Potrzeby naucz</w:t>
      </w:r>
      <w:r w:rsidRPr="00CB298B">
        <w:rPr>
          <w:color w:val="auto"/>
        </w:rPr>
        <w:t>y</w:t>
      </w:r>
      <w:r w:rsidRPr="00CB298B">
        <w:rPr>
          <w:color w:val="auto"/>
        </w:rPr>
        <w:t>cielek w zakresie doskonalenia zawodowego związanego z rozwijaniem kompetencji kl</w:t>
      </w:r>
      <w:r w:rsidRPr="00CB298B">
        <w:rPr>
          <w:color w:val="auto"/>
        </w:rPr>
        <w:t>u</w:t>
      </w:r>
      <w:r w:rsidRPr="00CB298B">
        <w:rPr>
          <w:color w:val="auto"/>
        </w:rPr>
        <w:t xml:space="preserve">czowych </w:t>
      </w:r>
      <w:r w:rsidR="004633A5" w:rsidRPr="00CB298B">
        <w:rPr>
          <w:color w:val="auto"/>
        </w:rPr>
        <w:t>u </w:t>
      </w:r>
      <w:r w:rsidRPr="00CB298B">
        <w:rPr>
          <w:color w:val="auto"/>
        </w:rPr>
        <w:t>dzieci”</w:t>
      </w:r>
      <w:r w:rsidR="00650E32" w:rsidRPr="00CB298B">
        <w:rPr>
          <w:color w:val="auto"/>
        </w:rPr>
        <w:t>.</w:t>
      </w:r>
    </w:p>
    <w:p w14:paraId="5B0D4687" w14:textId="6458CF5C" w:rsidR="00647EF1" w:rsidRPr="00CB298B" w:rsidRDefault="004633A5" w:rsidP="00650E32">
      <w:pPr>
        <w:pStyle w:val="ORE123"/>
        <w:rPr>
          <w:rFonts w:eastAsia="Arial"/>
          <w:b/>
          <w:color w:val="auto"/>
        </w:rPr>
      </w:pPr>
      <w:r w:rsidRPr="00CB298B">
        <w:rPr>
          <w:b/>
          <w:color w:val="auto"/>
        </w:rPr>
        <w:t>S</w:t>
      </w:r>
      <w:r w:rsidR="00647EF1" w:rsidRPr="00CB298B">
        <w:rPr>
          <w:b/>
          <w:color w:val="auto"/>
        </w:rPr>
        <w:t>formułowanie wniosków</w:t>
      </w:r>
    </w:p>
    <w:p w14:paraId="275787E7" w14:textId="21413F99" w:rsidR="00647EF1" w:rsidRPr="00CB298B" w:rsidRDefault="00647EF1" w:rsidP="001C7DF5">
      <w:pPr>
        <w:pStyle w:val="OREnormalny"/>
        <w:rPr>
          <w:color w:val="auto"/>
        </w:rPr>
      </w:pPr>
      <w:r w:rsidRPr="00CB298B">
        <w:rPr>
          <w:color w:val="auto"/>
        </w:rPr>
        <w:t xml:space="preserve"> Wnioski muszą być oparte na danych i informacjach (uogólnieniach) z diagnozy. </w:t>
      </w:r>
    </w:p>
    <w:p w14:paraId="6405811B" w14:textId="77777777" w:rsidR="00647EF1" w:rsidRPr="00CB298B" w:rsidRDefault="00647EF1" w:rsidP="001C7DF5">
      <w:pPr>
        <w:pStyle w:val="OREnormalny"/>
        <w:rPr>
          <w:color w:val="auto"/>
        </w:rPr>
      </w:pPr>
      <w:r w:rsidRPr="00CB298B">
        <w:rPr>
          <w:color w:val="auto"/>
        </w:rPr>
        <w:t>Przykładowy wniosek dotyczący potrzeb doskonalenia zawodowego nauczycielek:</w:t>
      </w:r>
    </w:p>
    <w:p w14:paraId="4236E0FE" w14:textId="50E32D7D" w:rsidR="00647EF1" w:rsidRPr="00CB298B" w:rsidRDefault="00647EF1" w:rsidP="001C7DF5">
      <w:pPr>
        <w:pStyle w:val="OREnormalny"/>
        <w:rPr>
          <w:color w:val="auto"/>
        </w:rPr>
      </w:pPr>
      <w:r w:rsidRPr="00CB298B">
        <w:rPr>
          <w:color w:val="auto"/>
        </w:rPr>
        <w:lastRenderedPageBreak/>
        <w:t xml:space="preserve">„Nauczycielki wyrażają chęć </w:t>
      </w:r>
      <w:r w:rsidR="00062A10" w:rsidRPr="00CB298B">
        <w:rPr>
          <w:color w:val="auto"/>
        </w:rPr>
        <w:t>doskonalenia</w:t>
      </w:r>
      <w:r w:rsidRPr="00CB298B">
        <w:rPr>
          <w:color w:val="auto"/>
        </w:rPr>
        <w:t xml:space="preserve"> swojego warsztatu pracy </w:t>
      </w:r>
      <w:r w:rsidR="00F00409" w:rsidRPr="00CB298B">
        <w:rPr>
          <w:color w:val="auto"/>
        </w:rPr>
        <w:t>z zakresu</w:t>
      </w:r>
      <w:r w:rsidRPr="00CB298B">
        <w:rPr>
          <w:color w:val="auto"/>
        </w:rPr>
        <w:t xml:space="preserve"> rozwijania </w:t>
      </w:r>
      <w:r w:rsidR="00302746" w:rsidRPr="00CB298B">
        <w:rPr>
          <w:color w:val="auto"/>
        </w:rPr>
        <w:t xml:space="preserve">u dzieci </w:t>
      </w:r>
      <w:r w:rsidRPr="00CB298B">
        <w:rPr>
          <w:color w:val="auto"/>
        </w:rPr>
        <w:t>kompetencji naukowo-technicznych i myślenia matematycznego. Oczekują pra</w:t>
      </w:r>
      <w:r w:rsidRPr="00CB298B">
        <w:rPr>
          <w:color w:val="auto"/>
        </w:rPr>
        <w:t>k</w:t>
      </w:r>
      <w:r w:rsidRPr="00CB298B">
        <w:rPr>
          <w:color w:val="auto"/>
        </w:rPr>
        <w:t>tycznych</w:t>
      </w:r>
      <w:r w:rsidR="00096933" w:rsidRPr="00CB298B">
        <w:rPr>
          <w:color w:val="auto"/>
        </w:rPr>
        <w:t xml:space="preserve"> szkoleń</w:t>
      </w:r>
      <w:r w:rsidRPr="00CB298B">
        <w:rPr>
          <w:color w:val="auto"/>
        </w:rPr>
        <w:t xml:space="preserve">, </w:t>
      </w:r>
      <w:r w:rsidR="00096933" w:rsidRPr="00CB298B">
        <w:rPr>
          <w:color w:val="auto"/>
        </w:rPr>
        <w:t>których podstawą jest działanie.</w:t>
      </w:r>
      <w:r w:rsidRPr="00CB298B">
        <w:rPr>
          <w:color w:val="auto"/>
        </w:rPr>
        <w:t xml:space="preserve"> Wyrażają gotowość do dzielenia się wiedzą i doświadczeniami (wymiana materiałów metodycznych, obserwacje koleżeńskie, współprowadzenie zajęć). Oczekują przykładów dobrych praktyk – informacji o użytec</w:t>
      </w:r>
      <w:r w:rsidRPr="00CB298B">
        <w:rPr>
          <w:color w:val="auto"/>
        </w:rPr>
        <w:t>z</w:t>
      </w:r>
      <w:r w:rsidRPr="00CB298B">
        <w:rPr>
          <w:color w:val="auto"/>
        </w:rPr>
        <w:t>nych i ciekawych zasobach, w tym internetowych, ilustrujących prowadzenie prostych eksperymentów i doświadczeń z dziećmi”</w:t>
      </w:r>
      <w:r w:rsidR="00096933" w:rsidRPr="00CB298B">
        <w:rPr>
          <w:color w:val="auto"/>
        </w:rPr>
        <w:t>.</w:t>
      </w:r>
    </w:p>
    <w:p w14:paraId="4E625799" w14:textId="33511EAE" w:rsidR="00647EF1" w:rsidRPr="00CB298B" w:rsidRDefault="00096933" w:rsidP="001C7DF5">
      <w:pPr>
        <w:pStyle w:val="OREnormalny"/>
        <w:rPr>
          <w:color w:val="auto"/>
        </w:rPr>
      </w:pPr>
      <w:r w:rsidRPr="00CB298B">
        <w:rPr>
          <w:color w:val="auto"/>
        </w:rPr>
        <w:t xml:space="preserve">Zdaniem socjolog Agnieszki </w:t>
      </w:r>
      <w:r w:rsidR="00647EF1" w:rsidRPr="00CB298B">
        <w:rPr>
          <w:color w:val="auto"/>
        </w:rPr>
        <w:t>Borek: „Dobrze jest zrobić analizę metodą małych kroków – analizować dane poprzez różne metody badawcze oddzielnie, a następnie złożyć je w</w:t>
      </w:r>
      <w:r w:rsidRPr="00CB298B">
        <w:rPr>
          <w:color w:val="auto"/>
        </w:rPr>
        <w:t> </w:t>
      </w:r>
      <w:r w:rsidR="00647EF1" w:rsidRPr="00CB298B">
        <w:rPr>
          <w:color w:val="auto"/>
        </w:rPr>
        <w:t xml:space="preserve">jeden spójny </w:t>
      </w:r>
      <w:r w:rsidRPr="00CB298B">
        <w:rPr>
          <w:color w:val="auto"/>
        </w:rPr>
        <w:t>»</w:t>
      </w:r>
      <w:r w:rsidR="00647EF1" w:rsidRPr="00CB298B">
        <w:rPr>
          <w:color w:val="auto"/>
        </w:rPr>
        <w:t>obrazek</w:t>
      </w:r>
      <w:r w:rsidRPr="00CB298B">
        <w:rPr>
          <w:color w:val="auto"/>
        </w:rPr>
        <w:t>«</w:t>
      </w:r>
      <w:r w:rsidR="00647EF1" w:rsidRPr="00CB298B">
        <w:rPr>
          <w:color w:val="auto"/>
        </w:rPr>
        <w:t xml:space="preserve">. Za każdym razem zastanawiać się, co te dane (z metody X) mówią na temat postawionych pytań </w:t>
      </w:r>
      <w:r w:rsidRPr="00CB298B">
        <w:rPr>
          <w:color w:val="auto"/>
        </w:rPr>
        <w:t>[</w:t>
      </w:r>
      <w:r w:rsidR="00647EF1" w:rsidRPr="00CB298B">
        <w:rPr>
          <w:color w:val="auto"/>
        </w:rPr>
        <w:t>…</w:t>
      </w:r>
      <w:r w:rsidRPr="00CB298B">
        <w:rPr>
          <w:color w:val="auto"/>
        </w:rPr>
        <w:t>]</w:t>
      </w:r>
      <w:r w:rsidR="00647EF1" w:rsidRPr="00CB298B">
        <w:rPr>
          <w:color w:val="auto"/>
        </w:rPr>
        <w:t xml:space="preserve"> i co mówią nam o jakości prowadzonych dzi</w:t>
      </w:r>
      <w:r w:rsidR="00647EF1" w:rsidRPr="00CB298B">
        <w:rPr>
          <w:color w:val="auto"/>
        </w:rPr>
        <w:t>a</w:t>
      </w:r>
      <w:r w:rsidR="00647EF1" w:rsidRPr="00CB298B">
        <w:rPr>
          <w:color w:val="auto"/>
        </w:rPr>
        <w:t>łań. Dane zebrane różnymi metodami są jak puzzle – należy złożyć je w jedną całość</w:t>
      </w:r>
      <w:r w:rsidR="00647EF1" w:rsidRPr="006673C9">
        <w:rPr>
          <w:rStyle w:val="Odwoanieprzypisudolnego"/>
          <w:color w:val="auto"/>
        </w:rPr>
        <w:footnoteReference w:id="49"/>
      </w:r>
      <w:r w:rsidR="00647EF1" w:rsidRPr="00CB298B">
        <w:rPr>
          <w:color w:val="auto"/>
        </w:rPr>
        <w:t>”</w:t>
      </w:r>
      <w:r w:rsidRPr="00CB298B">
        <w:rPr>
          <w:color w:val="auto"/>
        </w:rPr>
        <w:t>.</w:t>
      </w:r>
    </w:p>
    <w:p w14:paraId="2DC774EE" w14:textId="05BC842B" w:rsidR="00647EF1" w:rsidRPr="00CB298B" w:rsidRDefault="007A0E0D" w:rsidP="001C7DF5">
      <w:pPr>
        <w:pStyle w:val="OREnormalny"/>
        <w:rPr>
          <w:color w:val="auto"/>
        </w:rPr>
      </w:pPr>
      <w:r w:rsidRPr="00CB298B">
        <w:rPr>
          <w:color w:val="auto"/>
        </w:rPr>
        <w:t>U</w:t>
      </w:r>
      <w:r w:rsidR="00647EF1" w:rsidRPr="00CB298B">
        <w:rPr>
          <w:color w:val="auto"/>
        </w:rPr>
        <w:t>ogólnienia i wnioski, które formułuje osoba wspomagająca na wstępnym etapie diagn</w:t>
      </w:r>
      <w:r w:rsidR="00647EF1" w:rsidRPr="00CB298B">
        <w:rPr>
          <w:color w:val="auto"/>
        </w:rPr>
        <w:t>o</w:t>
      </w:r>
      <w:r w:rsidR="00647EF1" w:rsidRPr="00CB298B">
        <w:rPr>
          <w:color w:val="auto"/>
        </w:rPr>
        <w:t>zy, powinny</w:t>
      </w:r>
      <w:r w:rsidRPr="00CB298B">
        <w:rPr>
          <w:color w:val="auto"/>
        </w:rPr>
        <w:t xml:space="preserve"> zatem</w:t>
      </w:r>
      <w:r w:rsidR="00647EF1" w:rsidRPr="00CB298B">
        <w:rPr>
          <w:color w:val="auto"/>
        </w:rPr>
        <w:t xml:space="preserve"> łączyć informacje uzyskane z analizy dokumentów (</w:t>
      </w:r>
      <w:r w:rsidRPr="00CB298B">
        <w:rPr>
          <w:color w:val="auto"/>
        </w:rPr>
        <w:t>w tym wypadku</w:t>
      </w:r>
      <w:r w:rsidR="00647EF1" w:rsidRPr="00CB298B">
        <w:rPr>
          <w:color w:val="auto"/>
        </w:rPr>
        <w:t xml:space="preserve"> wywiad z nauczyciel</w:t>
      </w:r>
      <w:r w:rsidRPr="00CB298B">
        <w:rPr>
          <w:color w:val="auto"/>
        </w:rPr>
        <w:t>k</w:t>
      </w:r>
      <w:r w:rsidR="00647EF1" w:rsidRPr="00CB298B">
        <w:rPr>
          <w:color w:val="auto"/>
        </w:rPr>
        <w:t>ami potwierdził hipotezę sformułowaną przez osobę wspomagającą po analizie statutu</w:t>
      </w:r>
      <w:r w:rsidR="006673C9" w:rsidRPr="006673C9">
        <w:rPr>
          <w:color w:val="auto"/>
        </w:rPr>
        <w:t xml:space="preserve"> </w:t>
      </w:r>
      <w:r w:rsidR="00647EF1" w:rsidRPr="00CB298B">
        <w:rPr>
          <w:color w:val="auto"/>
        </w:rPr>
        <w:t xml:space="preserve">i </w:t>
      </w:r>
      <w:proofErr w:type="spellStart"/>
      <w:r w:rsidR="00647EF1" w:rsidRPr="00CB298B">
        <w:rPr>
          <w:color w:val="auto"/>
        </w:rPr>
        <w:t>fotokroniki</w:t>
      </w:r>
      <w:proofErr w:type="spellEnd"/>
      <w:r w:rsidR="00647EF1" w:rsidRPr="00CB298B">
        <w:rPr>
          <w:color w:val="auto"/>
        </w:rPr>
        <w:t xml:space="preserve"> na stronie internetowej placówki). </w:t>
      </w:r>
    </w:p>
    <w:p w14:paraId="72092EAD" w14:textId="320EC79F" w:rsidR="00122277" w:rsidRPr="00CB298B" w:rsidRDefault="00647EF1" w:rsidP="001C7DF5">
      <w:pPr>
        <w:pStyle w:val="OREnormalny"/>
        <w:rPr>
          <w:color w:val="auto"/>
        </w:rPr>
      </w:pPr>
      <w:r w:rsidRPr="00CB298B">
        <w:rPr>
          <w:color w:val="auto"/>
        </w:rPr>
        <w:t>Wywiad z dyrektorem dostarczył danych, które nie są do końca zgodne z opiniami</w:t>
      </w:r>
      <w:r w:rsidR="006702BD" w:rsidRPr="00CB298B">
        <w:rPr>
          <w:color w:val="auto"/>
        </w:rPr>
        <w:t xml:space="preserve"> </w:t>
      </w:r>
      <w:r w:rsidRPr="00CB298B">
        <w:rPr>
          <w:color w:val="auto"/>
        </w:rPr>
        <w:t>na</w:t>
      </w:r>
      <w:r w:rsidRPr="00CB298B">
        <w:rPr>
          <w:color w:val="auto"/>
        </w:rPr>
        <w:t>u</w:t>
      </w:r>
      <w:r w:rsidRPr="00CB298B">
        <w:rPr>
          <w:color w:val="auto"/>
        </w:rPr>
        <w:t xml:space="preserve">czycielek. </w:t>
      </w:r>
      <w:r w:rsidR="006702BD" w:rsidRPr="00CB298B">
        <w:rPr>
          <w:color w:val="auto"/>
        </w:rPr>
        <w:t>Dyrektor u</w:t>
      </w:r>
      <w:r w:rsidRPr="00CB298B">
        <w:rPr>
          <w:color w:val="auto"/>
        </w:rPr>
        <w:t>znał</w:t>
      </w:r>
      <w:r w:rsidR="006702BD" w:rsidRPr="00CB298B">
        <w:rPr>
          <w:color w:val="auto"/>
        </w:rPr>
        <w:t xml:space="preserve"> bowiem</w:t>
      </w:r>
      <w:r w:rsidRPr="00CB298B">
        <w:rPr>
          <w:color w:val="auto"/>
        </w:rPr>
        <w:t xml:space="preserve">, że kompetencje naukowo-techniczne dzieci są na co dzień rozwijane przez nauczycielki, głównie </w:t>
      </w:r>
      <w:r w:rsidR="006702BD" w:rsidRPr="00CB298B">
        <w:rPr>
          <w:color w:val="auto"/>
        </w:rPr>
        <w:t xml:space="preserve">przez </w:t>
      </w:r>
      <w:r w:rsidRPr="00CB298B">
        <w:rPr>
          <w:color w:val="auto"/>
        </w:rPr>
        <w:t xml:space="preserve">organizację zajęć i zabaw </w:t>
      </w:r>
      <w:r w:rsidR="006702BD" w:rsidRPr="00CB298B">
        <w:rPr>
          <w:color w:val="auto"/>
        </w:rPr>
        <w:t xml:space="preserve">swobodnych </w:t>
      </w:r>
      <w:r w:rsidRPr="00CB298B">
        <w:rPr>
          <w:color w:val="auto"/>
        </w:rPr>
        <w:t xml:space="preserve">dzieci w kącikach badacza, w które wyposażono każdą salę. </w:t>
      </w:r>
      <w:r w:rsidR="006702BD" w:rsidRPr="00CB298B">
        <w:rPr>
          <w:color w:val="auto"/>
        </w:rPr>
        <w:t xml:space="preserve">Widzi on </w:t>
      </w:r>
      <w:r w:rsidRPr="00CB298B">
        <w:rPr>
          <w:color w:val="auto"/>
        </w:rPr>
        <w:t>natomiast potrz</w:t>
      </w:r>
      <w:r w:rsidRPr="00CB298B">
        <w:rPr>
          <w:color w:val="auto"/>
        </w:rPr>
        <w:t>e</w:t>
      </w:r>
      <w:r w:rsidRPr="00CB298B">
        <w:rPr>
          <w:color w:val="auto"/>
        </w:rPr>
        <w:t xml:space="preserve">bę wzmocnienia działań przedszkola </w:t>
      </w:r>
      <w:r w:rsidR="006702BD" w:rsidRPr="00CB298B">
        <w:rPr>
          <w:color w:val="auto"/>
        </w:rPr>
        <w:t xml:space="preserve">ukierunkowanych na rozwój </w:t>
      </w:r>
      <w:r w:rsidRPr="00CB298B">
        <w:rPr>
          <w:color w:val="auto"/>
        </w:rPr>
        <w:t>kompetencji inform</w:t>
      </w:r>
      <w:r w:rsidRPr="00CB298B">
        <w:rPr>
          <w:color w:val="auto"/>
        </w:rPr>
        <w:t>a</w:t>
      </w:r>
      <w:r w:rsidRPr="00CB298B">
        <w:rPr>
          <w:color w:val="auto"/>
        </w:rPr>
        <w:t xml:space="preserve">tycznych </w:t>
      </w:r>
      <w:r w:rsidR="006702BD" w:rsidRPr="00CB298B">
        <w:rPr>
          <w:color w:val="auto"/>
        </w:rPr>
        <w:t xml:space="preserve">u </w:t>
      </w:r>
      <w:r w:rsidRPr="00CB298B">
        <w:rPr>
          <w:color w:val="auto"/>
        </w:rPr>
        <w:t>dzieci, w tym – programowania.</w:t>
      </w:r>
    </w:p>
    <w:p w14:paraId="57DD9AF6" w14:textId="7C0CF3A7" w:rsidR="00647EF1" w:rsidRPr="00CB298B" w:rsidRDefault="00122277" w:rsidP="001C7DF5">
      <w:pPr>
        <w:pStyle w:val="OREnormalny"/>
        <w:rPr>
          <w:color w:val="auto"/>
        </w:rPr>
      </w:pPr>
      <w:r w:rsidRPr="00CB298B">
        <w:rPr>
          <w:color w:val="auto"/>
        </w:rPr>
        <w:t>Jak zatem interpretować dane zebrane z różnych źródeł i tworzące nie do końca spójny obraz?</w:t>
      </w:r>
    </w:p>
    <w:p w14:paraId="234FA52A" w14:textId="24227D99" w:rsidR="00647EF1" w:rsidRPr="00CB298B" w:rsidRDefault="00647EF1" w:rsidP="00B35C97">
      <w:pPr>
        <w:pStyle w:val="OREnormalny"/>
        <w:rPr>
          <w:color w:val="auto"/>
        </w:rPr>
      </w:pPr>
      <w:r w:rsidRPr="00CB298B">
        <w:rPr>
          <w:color w:val="auto"/>
        </w:rPr>
        <w:t xml:space="preserve"> „Może okazać się, że </w:t>
      </w:r>
      <w:r w:rsidR="006702BD" w:rsidRPr="00CB298B">
        <w:rPr>
          <w:color w:val="auto"/>
        </w:rPr>
        <w:t>»</w:t>
      </w:r>
      <w:r w:rsidRPr="00CB298B">
        <w:rPr>
          <w:color w:val="auto"/>
        </w:rPr>
        <w:t>puzzle</w:t>
      </w:r>
      <w:r w:rsidR="006702BD" w:rsidRPr="00CB298B">
        <w:rPr>
          <w:color w:val="auto"/>
        </w:rPr>
        <w:t>«</w:t>
      </w:r>
      <w:r w:rsidRPr="00CB298B">
        <w:rPr>
          <w:color w:val="auto"/>
        </w:rPr>
        <w:t xml:space="preserve"> te do siebie świetnie pasują i tworzą jednolity, spójny obraz sytuacji. Może jednak okazać się i tak, że </w:t>
      </w:r>
      <w:r w:rsidR="006702BD" w:rsidRPr="00CB298B">
        <w:rPr>
          <w:color w:val="auto"/>
        </w:rPr>
        <w:t>»</w:t>
      </w:r>
      <w:r w:rsidRPr="00CB298B">
        <w:rPr>
          <w:color w:val="auto"/>
        </w:rPr>
        <w:t>puzzle</w:t>
      </w:r>
      <w:r w:rsidR="006702BD" w:rsidRPr="00CB298B">
        <w:rPr>
          <w:color w:val="auto"/>
        </w:rPr>
        <w:t>«</w:t>
      </w:r>
      <w:r w:rsidRPr="00CB298B">
        <w:rPr>
          <w:color w:val="auto"/>
        </w:rPr>
        <w:t xml:space="preserve"> pochodzące z różnych metod, zebrane od różnych respondentów pokazują nam obraz mniej spójny i mniej jednorodny. Co wtedy robić? Na pewno nie bać się takiej sytuacji! We wnioskach należy wówczas po prostu przedstawić tę różnorodność opinii. Rzadko bowiem zdarza się, że wszyscy ze wszystkimi się zgadzają i prezentują jednakowe opinie. </w:t>
      </w:r>
      <w:r w:rsidR="00122277" w:rsidRPr="00CB298B">
        <w:rPr>
          <w:color w:val="auto"/>
        </w:rPr>
        <w:t>[</w:t>
      </w:r>
      <w:r w:rsidRPr="00CB298B">
        <w:rPr>
          <w:color w:val="auto"/>
        </w:rPr>
        <w:t>…</w:t>
      </w:r>
      <w:r w:rsidR="00122277" w:rsidRPr="00CB298B">
        <w:rPr>
          <w:color w:val="auto"/>
        </w:rPr>
        <w:t>]</w:t>
      </w:r>
      <w:r w:rsidRPr="00CB298B">
        <w:rPr>
          <w:color w:val="auto"/>
        </w:rPr>
        <w:t xml:space="preserve"> Ważne jest to, by w naszych wnioskach być blisko danych, które zebraliśmy</w:t>
      </w:r>
      <w:r w:rsidR="00122277" w:rsidRPr="00CB298B">
        <w:rPr>
          <w:color w:val="auto"/>
        </w:rPr>
        <w:t>,</w:t>
      </w:r>
      <w:r w:rsidRPr="00CB298B">
        <w:rPr>
          <w:color w:val="auto"/>
        </w:rPr>
        <w:t xml:space="preserve"> i aby dać odpowiedź na pytanie bada</w:t>
      </w:r>
      <w:r w:rsidRPr="00CB298B">
        <w:rPr>
          <w:color w:val="auto"/>
        </w:rPr>
        <w:t>w</w:t>
      </w:r>
      <w:r w:rsidRPr="00CB298B">
        <w:rPr>
          <w:color w:val="auto"/>
        </w:rPr>
        <w:t xml:space="preserve">cze oraz orzec o jakości prowadzonych działań. Jeśli nasze wnioski będą blisko danych, </w:t>
      </w:r>
      <w:r w:rsidRPr="00CB298B">
        <w:rPr>
          <w:color w:val="auto"/>
        </w:rPr>
        <w:lastRenderedPageBreak/>
        <w:t>wtedy nasze decyzje będą bardziej trafione i łatwiej nam będzie osiągnąć cel, który p</w:t>
      </w:r>
      <w:r w:rsidRPr="00CB298B">
        <w:rPr>
          <w:color w:val="auto"/>
        </w:rPr>
        <w:t>o</w:t>
      </w:r>
      <w:r w:rsidRPr="00CB298B">
        <w:rPr>
          <w:color w:val="auto"/>
        </w:rPr>
        <w:t>stawiliśmy sobie na początku badani</w:t>
      </w:r>
      <w:r w:rsidR="00122277" w:rsidRPr="00CB298B">
        <w:rPr>
          <w:color w:val="auto"/>
        </w:rPr>
        <w:t>a</w:t>
      </w:r>
      <w:r w:rsidRPr="00CB298B">
        <w:rPr>
          <w:rStyle w:val="Odwoanieprzypisudolnego"/>
          <w:color w:val="auto"/>
        </w:rPr>
        <w:footnoteReference w:id="50"/>
      </w:r>
      <w:r w:rsidRPr="00CB298B">
        <w:rPr>
          <w:color w:val="auto"/>
        </w:rPr>
        <w:t>”</w:t>
      </w:r>
      <w:r w:rsidR="006702BD" w:rsidRPr="00CB298B">
        <w:rPr>
          <w:color w:val="auto"/>
        </w:rPr>
        <w:t xml:space="preserve"> – </w:t>
      </w:r>
      <w:r w:rsidR="00122277" w:rsidRPr="00CB298B">
        <w:rPr>
          <w:color w:val="auto"/>
        </w:rPr>
        <w:t>przekonuje</w:t>
      </w:r>
      <w:r w:rsidR="006702BD" w:rsidRPr="00CB298B">
        <w:rPr>
          <w:color w:val="auto"/>
        </w:rPr>
        <w:t xml:space="preserve"> Agnieszka Borek</w:t>
      </w:r>
      <w:r w:rsidR="0028552E" w:rsidRPr="00CB298B">
        <w:rPr>
          <w:color w:val="auto"/>
        </w:rPr>
        <w:t>.</w:t>
      </w:r>
    </w:p>
    <w:p w14:paraId="4FA09547" w14:textId="2AA43D6F" w:rsidR="00186377" w:rsidRPr="00CB298B" w:rsidRDefault="00C55117" w:rsidP="00310D7A">
      <w:pPr>
        <w:pStyle w:val="ORE2Nagwek"/>
        <w:rPr>
          <w:color w:val="auto"/>
        </w:rPr>
      </w:pPr>
      <w:bookmarkStart w:id="39" w:name="_Toc496059921"/>
      <w:r w:rsidRPr="00CB298B">
        <w:rPr>
          <w:color w:val="auto"/>
        </w:rPr>
        <w:t xml:space="preserve">2. </w:t>
      </w:r>
      <w:r w:rsidR="001820D8" w:rsidRPr="00CB298B">
        <w:rPr>
          <w:color w:val="auto"/>
        </w:rPr>
        <w:t>Materiały pomocnicze wspomagające planowanie działań i</w:t>
      </w:r>
      <w:r w:rsidR="00310D7A" w:rsidRPr="00CB298B">
        <w:rPr>
          <w:color w:val="auto"/>
        </w:rPr>
        <w:t> </w:t>
      </w:r>
      <w:r w:rsidR="001820D8" w:rsidRPr="00CB298B">
        <w:rPr>
          <w:color w:val="auto"/>
        </w:rPr>
        <w:t>wdrażani</w:t>
      </w:r>
      <w:r w:rsidR="008F6535" w:rsidRPr="00CB298B">
        <w:rPr>
          <w:color w:val="auto"/>
        </w:rPr>
        <w:t>e</w:t>
      </w:r>
      <w:r w:rsidR="001820D8" w:rsidRPr="00CB298B">
        <w:rPr>
          <w:color w:val="auto"/>
        </w:rPr>
        <w:t xml:space="preserve"> zmian</w:t>
      </w:r>
      <w:r w:rsidR="008F6535" w:rsidRPr="00CB298B">
        <w:rPr>
          <w:color w:val="auto"/>
        </w:rPr>
        <w:t xml:space="preserve"> przez nauczycieli</w:t>
      </w:r>
      <w:r w:rsidR="009B1445" w:rsidRPr="00CB298B">
        <w:rPr>
          <w:color w:val="auto"/>
        </w:rPr>
        <w:t xml:space="preserve"> </w:t>
      </w:r>
      <w:r w:rsidR="001820D8" w:rsidRPr="00CB298B">
        <w:rPr>
          <w:color w:val="auto"/>
        </w:rPr>
        <w:t xml:space="preserve">w zakresie </w:t>
      </w:r>
      <w:r w:rsidR="00736FF6" w:rsidRPr="00CB298B">
        <w:rPr>
          <w:color w:val="auto"/>
        </w:rPr>
        <w:t xml:space="preserve">rozwijania </w:t>
      </w:r>
      <w:r w:rsidR="00122277" w:rsidRPr="00CB298B">
        <w:rPr>
          <w:color w:val="auto"/>
        </w:rPr>
        <w:t xml:space="preserve">u dzieci </w:t>
      </w:r>
      <w:r w:rsidR="00736FF6" w:rsidRPr="00CB298B">
        <w:rPr>
          <w:color w:val="auto"/>
        </w:rPr>
        <w:t>kompetencji kluczowych</w:t>
      </w:r>
      <w:bookmarkEnd w:id="39"/>
    </w:p>
    <w:p w14:paraId="788B4DEF" w14:textId="20B7D22F" w:rsidR="004576B5" w:rsidRPr="00CB298B" w:rsidRDefault="00BF2750" w:rsidP="00310D7A">
      <w:pPr>
        <w:pStyle w:val="OREnormalny"/>
        <w:rPr>
          <w:color w:val="auto"/>
        </w:rPr>
      </w:pPr>
      <w:r w:rsidRPr="00CB298B">
        <w:rPr>
          <w:color w:val="auto"/>
        </w:rPr>
        <w:t>Wspomaganie przedszkola jest procesem, który warto postrzegać w kategoriach myśl</w:t>
      </w:r>
      <w:r w:rsidRPr="00CB298B">
        <w:rPr>
          <w:color w:val="auto"/>
        </w:rPr>
        <w:t>e</w:t>
      </w:r>
      <w:r w:rsidRPr="00CB298B">
        <w:rPr>
          <w:color w:val="auto"/>
        </w:rPr>
        <w:t xml:space="preserve">nia projektowego. Co to oznacza w praktyce? </w:t>
      </w:r>
      <w:r w:rsidR="00122277" w:rsidRPr="00CB298B">
        <w:rPr>
          <w:color w:val="auto"/>
        </w:rPr>
        <w:t>Przede wszystkim</w:t>
      </w:r>
      <w:r w:rsidRPr="00CB298B">
        <w:rPr>
          <w:color w:val="auto"/>
        </w:rPr>
        <w:t xml:space="preserve"> założenie, że jeśli nie ma problemu, nie ma także projektu. Problem musi być postrzegany przez dyrektora</w:t>
      </w:r>
      <w:r w:rsidR="00E60951" w:rsidRPr="00CB298B">
        <w:rPr>
          <w:color w:val="auto"/>
        </w:rPr>
        <w:t xml:space="preserve"> i </w:t>
      </w:r>
      <w:r w:rsidRPr="00CB298B">
        <w:rPr>
          <w:color w:val="auto"/>
        </w:rPr>
        <w:t xml:space="preserve">nauczycieli jako wyzwanie będące szansą na jakościowy rozwój organizacji, a nie </w:t>
      </w:r>
      <w:r w:rsidR="00E60951" w:rsidRPr="00CB298B">
        <w:rPr>
          <w:color w:val="auto"/>
        </w:rPr>
        <w:t>w kategoriach komplikacji lub słabych stron</w:t>
      </w:r>
      <w:r w:rsidRPr="00CB298B">
        <w:rPr>
          <w:color w:val="auto"/>
        </w:rPr>
        <w:t xml:space="preserve">, </w:t>
      </w:r>
      <w:r w:rsidR="00E60951" w:rsidRPr="00CB298B">
        <w:rPr>
          <w:color w:val="auto"/>
        </w:rPr>
        <w:t>których lepiej nie ujawniać.</w:t>
      </w:r>
      <w:r w:rsidRPr="00CB298B">
        <w:rPr>
          <w:color w:val="auto"/>
        </w:rPr>
        <w:t xml:space="preserve"> </w:t>
      </w:r>
    </w:p>
    <w:p w14:paraId="5DAEFFED" w14:textId="78DF0157" w:rsidR="004576B5" w:rsidRPr="00CB298B" w:rsidRDefault="00BF2750" w:rsidP="00310D7A">
      <w:pPr>
        <w:pStyle w:val="OREnormalny"/>
        <w:rPr>
          <w:color w:val="auto"/>
        </w:rPr>
      </w:pPr>
      <w:r w:rsidRPr="00CB298B">
        <w:rPr>
          <w:color w:val="auto"/>
        </w:rPr>
        <w:t xml:space="preserve">Po przeprowadzeniu diagnozy potrzeb przedszkola w zakresie rozwijania </w:t>
      </w:r>
      <w:r w:rsidR="00E60951" w:rsidRPr="00CB298B">
        <w:rPr>
          <w:color w:val="auto"/>
        </w:rPr>
        <w:t xml:space="preserve">u dzieci </w:t>
      </w:r>
      <w:r w:rsidRPr="00CB298B">
        <w:rPr>
          <w:color w:val="auto"/>
        </w:rPr>
        <w:t>ko</w:t>
      </w:r>
      <w:r w:rsidRPr="00CB298B">
        <w:rPr>
          <w:color w:val="auto"/>
        </w:rPr>
        <w:t>m</w:t>
      </w:r>
      <w:r w:rsidRPr="00CB298B">
        <w:rPr>
          <w:color w:val="auto"/>
        </w:rPr>
        <w:t>petencji kluczowych</w:t>
      </w:r>
      <w:r w:rsidR="009A1D77" w:rsidRPr="00CB298B">
        <w:rPr>
          <w:color w:val="auto"/>
        </w:rPr>
        <w:t>,</w:t>
      </w:r>
      <w:r w:rsidRPr="00CB298B">
        <w:rPr>
          <w:color w:val="auto"/>
        </w:rPr>
        <w:t xml:space="preserve"> na początku planowania przebiegu dalszych etapów procesu, trz</w:t>
      </w:r>
      <w:r w:rsidRPr="00CB298B">
        <w:rPr>
          <w:color w:val="auto"/>
        </w:rPr>
        <w:t>e</w:t>
      </w:r>
      <w:r w:rsidRPr="00CB298B">
        <w:rPr>
          <w:color w:val="auto"/>
        </w:rPr>
        <w:t xml:space="preserve">ba mieć świadomość, że </w:t>
      </w:r>
      <w:r w:rsidRPr="00CB298B">
        <w:rPr>
          <w:b/>
          <w:color w:val="auto"/>
        </w:rPr>
        <w:t>„bez jasno postawionego celu, precyzyjnie określonych rezultatów, dobrze zaplanowanego harmonogramu działań, projekt zamiast stać się przygodą i interesującym wyzwaniem staje się stresującym i wyczerpującym zm</w:t>
      </w:r>
      <w:r w:rsidRPr="00CB298B">
        <w:rPr>
          <w:b/>
          <w:color w:val="auto"/>
        </w:rPr>
        <w:t>a</w:t>
      </w:r>
      <w:r w:rsidRPr="00CB298B">
        <w:rPr>
          <w:b/>
          <w:color w:val="auto"/>
        </w:rPr>
        <w:t>ganiem z dotrzymywaniem terminów”</w:t>
      </w:r>
      <w:r w:rsidRPr="001877D2">
        <w:rPr>
          <w:rStyle w:val="Odwoanieprzypisudolnego"/>
          <w:color w:val="auto"/>
        </w:rPr>
        <w:footnoteReference w:id="51"/>
      </w:r>
      <w:r w:rsidRPr="001877D2">
        <w:rPr>
          <w:color w:val="auto"/>
        </w:rPr>
        <w:t>.</w:t>
      </w:r>
      <w:r w:rsidR="004576B5" w:rsidRPr="00CB298B">
        <w:rPr>
          <w:color w:val="auto"/>
        </w:rPr>
        <w:t xml:space="preserve"> </w:t>
      </w:r>
    </w:p>
    <w:p w14:paraId="3DE2126C" w14:textId="6706341C" w:rsidR="00D40A5D" w:rsidRPr="00CB298B" w:rsidRDefault="002661DB" w:rsidP="00310D7A">
      <w:pPr>
        <w:pStyle w:val="OREnormalny"/>
        <w:rPr>
          <w:color w:val="auto"/>
        </w:rPr>
      </w:pPr>
      <w:r w:rsidRPr="00CB298B">
        <w:rPr>
          <w:color w:val="auto"/>
        </w:rPr>
        <w:t>Cele przyjęte w planie wspomagania muszą być mierzalne</w:t>
      </w:r>
      <w:r w:rsidR="00DB41B2" w:rsidRPr="00CB298B">
        <w:rPr>
          <w:color w:val="auto"/>
        </w:rPr>
        <w:t xml:space="preserve">, a do takich można zaliczyć te </w:t>
      </w:r>
      <w:r w:rsidRPr="00CB298B">
        <w:rPr>
          <w:color w:val="auto"/>
        </w:rPr>
        <w:t xml:space="preserve">formułowane zgodnie z modelem SMART (por. rozdział </w:t>
      </w:r>
      <w:r w:rsidR="00475765" w:rsidRPr="00CB298B">
        <w:rPr>
          <w:color w:val="auto"/>
        </w:rPr>
        <w:t>1.6.</w:t>
      </w:r>
      <w:r w:rsidRPr="00CB298B">
        <w:rPr>
          <w:color w:val="auto"/>
        </w:rPr>
        <w:t>).</w:t>
      </w:r>
      <w:r w:rsidR="009B1445" w:rsidRPr="00CB298B">
        <w:rPr>
          <w:b/>
          <w:color w:val="auto"/>
        </w:rPr>
        <w:t xml:space="preserve"> </w:t>
      </w:r>
      <w:r w:rsidR="00D40A5D" w:rsidRPr="00CB298B">
        <w:rPr>
          <w:color w:val="auto"/>
        </w:rPr>
        <w:t>Chodzi o to, aby cel wyn</w:t>
      </w:r>
      <w:r w:rsidR="00D40A5D" w:rsidRPr="00CB298B">
        <w:rPr>
          <w:color w:val="auto"/>
        </w:rPr>
        <w:t>i</w:t>
      </w:r>
      <w:r w:rsidR="00D40A5D" w:rsidRPr="00CB298B">
        <w:rPr>
          <w:color w:val="auto"/>
        </w:rPr>
        <w:t>kał z diagnozy potrzeb przedszkola, zawierał możliwe do zmierzenia (</w:t>
      </w:r>
      <w:r w:rsidR="005314E4" w:rsidRPr="00CB298B">
        <w:rPr>
          <w:color w:val="auto"/>
        </w:rPr>
        <w:t>konkretnymi</w:t>
      </w:r>
      <w:r w:rsidR="00D40A5D" w:rsidRPr="00CB298B">
        <w:rPr>
          <w:color w:val="auto"/>
        </w:rPr>
        <w:t xml:space="preserve"> met</w:t>
      </w:r>
      <w:r w:rsidR="00D40A5D" w:rsidRPr="00CB298B">
        <w:rPr>
          <w:color w:val="auto"/>
        </w:rPr>
        <w:t>o</w:t>
      </w:r>
      <w:r w:rsidR="00D40A5D" w:rsidRPr="00CB298B">
        <w:rPr>
          <w:color w:val="auto"/>
        </w:rPr>
        <w:t>dami badawczymi) wskaźniki/mierniki (</w:t>
      </w:r>
      <w:r w:rsidR="00D10245" w:rsidRPr="00CB298B">
        <w:rPr>
          <w:color w:val="auto"/>
        </w:rPr>
        <w:t>np. „</w:t>
      </w:r>
      <w:r w:rsidR="00D40A5D" w:rsidRPr="00CB298B">
        <w:rPr>
          <w:color w:val="auto"/>
        </w:rPr>
        <w:t>Co będzie świadczyć o tym, że cel jest sk</w:t>
      </w:r>
      <w:r w:rsidR="00D40A5D" w:rsidRPr="00CB298B">
        <w:rPr>
          <w:color w:val="auto"/>
        </w:rPr>
        <w:t>u</w:t>
      </w:r>
      <w:r w:rsidR="00D40A5D" w:rsidRPr="00CB298B">
        <w:rPr>
          <w:color w:val="auto"/>
        </w:rPr>
        <w:t>tecznie realizowany, że przewidziane rezultaty</w:t>
      </w:r>
      <w:r w:rsidR="00D10245" w:rsidRPr="00CB298B">
        <w:rPr>
          <w:color w:val="auto"/>
        </w:rPr>
        <w:t xml:space="preserve"> są osiągane w terminie</w:t>
      </w:r>
      <w:r w:rsidR="00D40A5D" w:rsidRPr="00CB298B">
        <w:rPr>
          <w:color w:val="auto"/>
        </w:rPr>
        <w:t>?).</w:t>
      </w:r>
      <w:r w:rsidR="005314E4" w:rsidRPr="00CB298B">
        <w:rPr>
          <w:color w:val="auto"/>
        </w:rPr>
        <w:t xml:space="preserve"> </w:t>
      </w:r>
      <w:r w:rsidR="00D10245" w:rsidRPr="00CB298B">
        <w:rPr>
          <w:color w:val="auto"/>
        </w:rPr>
        <w:t>Poniżej prze</w:t>
      </w:r>
      <w:r w:rsidR="00D10245" w:rsidRPr="00CB298B">
        <w:rPr>
          <w:color w:val="auto"/>
        </w:rPr>
        <w:t>d</w:t>
      </w:r>
      <w:r w:rsidR="00D10245" w:rsidRPr="00CB298B">
        <w:rPr>
          <w:color w:val="auto"/>
        </w:rPr>
        <w:t>stawiono przykład</w:t>
      </w:r>
      <w:r w:rsidR="00D40A5D" w:rsidRPr="00CB298B">
        <w:rPr>
          <w:color w:val="auto"/>
        </w:rPr>
        <w:t xml:space="preserve"> sformułowania celu </w:t>
      </w:r>
      <w:r w:rsidR="005314E4" w:rsidRPr="00CB298B">
        <w:rPr>
          <w:color w:val="auto"/>
        </w:rPr>
        <w:t xml:space="preserve">adekwatnego do wyników diagnozy i </w:t>
      </w:r>
      <w:r w:rsidR="00D40A5D" w:rsidRPr="00CB298B">
        <w:rPr>
          <w:color w:val="auto"/>
        </w:rPr>
        <w:t>zawierając</w:t>
      </w:r>
      <w:r w:rsidR="00D40A5D" w:rsidRPr="00CB298B">
        <w:rPr>
          <w:color w:val="auto"/>
        </w:rPr>
        <w:t>e</w:t>
      </w:r>
      <w:r w:rsidR="00D40A5D" w:rsidRPr="00CB298B">
        <w:rPr>
          <w:color w:val="auto"/>
        </w:rPr>
        <w:t xml:space="preserve">go </w:t>
      </w:r>
      <w:r w:rsidR="005314E4" w:rsidRPr="00CB298B">
        <w:rPr>
          <w:color w:val="auto"/>
        </w:rPr>
        <w:t>wskaźniki/mierniki</w:t>
      </w:r>
      <w:r w:rsidR="00D40A5D" w:rsidRPr="00CB298B">
        <w:rPr>
          <w:color w:val="auto"/>
        </w:rPr>
        <w:t>:</w:t>
      </w:r>
    </w:p>
    <w:p w14:paraId="55D76123" w14:textId="754FDCFE" w:rsidR="006B7E76" w:rsidRPr="00CB298B" w:rsidRDefault="00D35419" w:rsidP="00362621">
      <w:pPr>
        <w:pStyle w:val="OREnormalny"/>
        <w:rPr>
          <w:color w:val="auto"/>
        </w:rPr>
      </w:pPr>
      <w:r w:rsidRPr="00CB298B">
        <w:rPr>
          <w:color w:val="auto"/>
        </w:rPr>
        <w:t>„</w:t>
      </w:r>
      <w:r w:rsidR="00D40A5D" w:rsidRPr="00CB298B">
        <w:rPr>
          <w:color w:val="auto"/>
        </w:rPr>
        <w:t xml:space="preserve">Pracujemy nad zwiększeniem aktywności poznawczej dzieci, bo </w:t>
      </w:r>
      <w:r w:rsidR="007B3B44" w:rsidRPr="00CB298B">
        <w:rPr>
          <w:color w:val="auto"/>
        </w:rPr>
        <w:t>zaobserwowaliśmy</w:t>
      </w:r>
      <w:r w:rsidR="00D40A5D" w:rsidRPr="00CB298B">
        <w:rPr>
          <w:color w:val="auto"/>
        </w:rPr>
        <w:t xml:space="preserve">, że w przedszkolu </w:t>
      </w:r>
      <w:r w:rsidR="005314E4" w:rsidRPr="00CB298B">
        <w:rPr>
          <w:color w:val="auto"/>
        </w:rPr>
        <w:t xml:space="preserve">na zajęciach </w:t>
      </w:r>
      <w:r w:rsidR="00D40A5D" w:rsidRPr="00CB298B">
        <w:rPr>
          <w:color w:val="auto"/>
        </w:rPr>
        <w:t>przeważa aktywność dorosłych</w:t>
      </w:r>
      <w:r w:rsidR="005314E4" w:rsidRPr="00CB298B">
        <w:rPr>
          <w:color w:val="auto"/>
        </w:rPr>
        <w:t>/nauczycieli. Za cel stawiamy sobie</w:t>
      </w:r>
      <w:r w:rsidR="00D40A5D" w:rsidRPr="00CB298B">
        <w:rPr>
          <w:color w:val="auto"/>
        </w:rPr>
        <w:t xml:space="preserve"> </w:t>
      </w:r>
      <w:r w:rsidR="007B3B44" w:rsidRPr="00CB298B">
        <w:rPr>
          <w:color w:val="auto"/>
        </w:rPr>
        <w:t xml:space="preserve">wzrost </w:t>
      </w:r>
      <w:r w:rsidR="00D40A5D" w:rsidRPr="00CB298B">
        <w:rPr>
          <w:color w:val="auto"/>
        </w:rPr>
        <w:t>samodzielnej aktywności poznawczej u dzieci –</w:t>
      </w:r>
      <w:r w:rsidR="007B3B44" w:rsidRPr="00CB298B">
        <w:rPr>
          <w:color w:val="auto"/>
        </w:rPr>
        <w:t xml:space="preserve"> </w:t>
      </w:r>
      <w:r w:rsidR="005314E4" w:rsidRPr="00CB298B">
        <w:rPr>
          <w:color w:val="auto"/>
        </w:rPr>
        <w:t>przynajmniej 90</w:t>
      </w:r>
      <w:r w:rsidR="007B3B44" w:rsidRPr="00CB298B">
        <w:rPr>
          <w:color w:val="auto"/>
        </w:rPr>
        <w:t xml:space="preserve"> proc. </w:t>
      </w:r>
      <w:r w:rsidR="005314E4" w:rsidRPr="00CB298B">
        <w:rPr>
          <w:color w:val="auto"/>
        </w:rPr>
        <w:t xml:space="preserve">dzieci nie </w:t>
      </w:r>
      <w:r w:rsidR="00D40A5D" w:rsidRPr="00CB298B">
        <w:rPr>
          <w:color w:val="auto"/>
        </w:rPr>
        <w:t xml:space="preserve">mniej niż </w:t>
      </w:r>
      <w:r w:rsidR="007B3B44" w:rsidRPr="00CB298B">
        <w:rPr>
          <w:color w:val="auto"/>
        </w:rPr>
        <w:t xml:space="preserve">dwa </w:t>
      </w:r>
      <w:r w:rsidR="00D40A5D" w:rsidRPr="00CB298B">
        <w:rPr>
          <w:color w:val="auto"/>
        </w:rPr>
        <w:t>razy w t</w:t>
      </w:r>
      <w:r w:rsidR="005314E4" w:rsidRPr="00CB298B">
        <w:rPr>
          <w:color w:val="auto"/>
        </w:rPr>
        <w:t xml:space="preserve">ygodniu spontanicznie podejmuje </w:t>
      </w:r>
      <w:r w:rsidR="00D40A5D" w:rsidRPr="00CB298B">
        <w:rPr>
          <w:color w:val="auto"/>
        </w:rPr>
        <w:t>aktywność mającą na celu samodzielne zdobywanie informacji</w:t>
      </w:r>
      <w:r w:rsidR="007B3B44" w:rsidRPr="00CB298B">
        <w:rPr>
          <w:color w:val="auto"/>
        </w:rPr>
        <w:t>.</w:t>
      </w:r>
      <w:r w:rsidR="00D40A5D" w:rsidRPr="00CB298B">
        <w:rPr>
          <w:color w:val="auto"/>
        </w:rPr>
        <w:t xml:space="preserve"> </w:t>
      </w:r>
      <w:r w:rsidR="007B3B44" w:rsidRPr="00CB298B">
        <w:rPr>
          <w:color w:val="auto"/>
        </w:rPr>
        <w:t>W</w:t>
      </w:r>
      <w:r w:rsidR="00D40A5D" w:rsidRPr="00CB298B">
        <w:rPr>
          <w:color w:val="auto"/>
        </w:rPr>
        <w:t xml:space="preserve">yniki obserwujemy po </w:t>
      </w:r>
      <w:r w:rsidR="007B3B44" w:rsidRPr="00CB298B">
        <w:rPr>
          <w:color w:val="auto"/>
        </w:rPr>
        <w:t xml:space="preserve">trzech </w:t>
      </w:r>
      <w:r w:rsidR="00D40A5D" w:rsidRPr="00CB298B">
        <w:rPr>
          <w:color w:val="auto"/>
        </w:rPr>
        <w:t>miesiącach od po</w:t>
      </w:r>
      <w:r w:rsidR="00D40A5D" w:rsidRPr="00CB298B">
        <w:rPr>
          <w:color w:val="auto"/>
        </w:rPr>
        <w:t>d</w:t>
      </w:r>
      <w:r w:rsidR="00D40A5D" w:rsidRPr="00CB298B">
        <w:rPr>
          <w:color w:val="auto"/>
        </w:rPr>
        <w:t>jęcia działań</w:t>
      </w:r>
      <w:r w:rsidRPr="00CB298B">
        <w:rPr>
          <w:color w:val="auto"/>
        </w:rPr>
        <w:t>”</w:t>
      </w:r>
      <w:r w:rsidR="00D40A5D" w:rsidRPr="00CB298B">
        <w:rPr>
          <w:color w:val="auto"/>
        </w:rPr>
        <w:t>.</w:t>
      </w:r>
    </w:p>
    <w:p w14:paraId="5AE4317F" w14:textId="201179EC" w:rsidR="005314E4" w:rsidRPr="00CB298B" w:rsidRDefault="005314E4" w:rsidP="00362621">
      <w:pPr>
        <w:pStyle w:val="OREnormalny"/>
        <w:rPr>
          <w:color w:val="auto"/>
        </w:rPr>
      </w:pPr>
      <w:r w:rsidRPr="00CB298B">
        <w:rPr>
          <w:color w:val="auto"/>
        </w:rPr>
        <w:lastRenderedPageBreak/>
        <w:t xml:space="preserve">Świadomość wskaźników/mierników towarzysząca nauczycielom tworzącym </w:t>
      </w:r>
      <w:r w:rsidR="00157CAB" w:rsidRPr="00CB298B">
        <w:rPr>
          <w:color w:val="auto"/>
        </w:rPr>
        <w:t>z</w:t>
      </w:r>
      <w:r w:rsidRPr="00CB298B">
        <w:rPr>
          <w:color w:val="auto"/>
        </w:rPr>
        <w:t xml:space="preserve"> </w:t>
      </w:r>
      <w:r w:rsidR="00157CAB" w:rsidRPr="00CB298B">
        <w:rPr>
          <w:color w:val="auto"/>
        </w:rPr>
        <w:t xml:space="preserve">osobą wspomagającą </w:t>
      </w:r>
      <w:r w:rsidR="00174D1C" w:rsidRPr="00CB298B">
        <w:rPr>
          <w:color w:val="auto"/>
        </w:rPr>
        <w:t xml:space="preserve">plan działań będzie ułatwieniem </w:t>
      </w:r>
      <w:r w:rsidR="0048212A" w:rsidRPr="00CB298B">
        <w:rPr>
          <w:color w:val="auto"/>
        </w:rPr>
        <w:t xml:space="preserve">w </w:t>
      </w:r>
      <w:r w:rsidRPr="00CB298B">
        <w:rPr>
          <w:color w:val="auto"/>
        </w:rPr>
        <w:t xml:space="preserve">monitorowaniu </w:t>
      </w:r>
      <w:r w:rsidR="00157CAB" w:rsidRPr="00CB298B">
        <w:rPr>
          <w:color w:val="auto"/>
        </w:rPr>
        <w:t>–</w:t>
      </w:r>
      <w:r w:rsidR="00C55117" w:rsidRPr="00CB298B">
        <w:rPr>
          <w:color w:val="auto"/>
        </w:rPr>
        <w:t xml:space="preserve"> </w:t>
      </w:r>
      <w:r w:rsidRPr="00CB298B">
        <w:rPr>
          <w:b/>
          <w:color w:val="auto"/>
        </w:rPr>
        <w:t>systematycznym sprawdzaniu, czy projekt realizowany jest zgodnie z założeniami i czy jego efekty odpowiadają oczekiwaniom</w:t>
      </w:r>
      <w:r w:rsidRPr="00CB298B">
        <w:rPr>
          <w:color w:val="auto"/>
        </w:rPr>
        <w:t xml:space="preserve">. System monitorowania </w:t>
      </w:r>
      <w:r w:rsidR="00D35419" w:rsidRPr="00CB298B">
        <w:rPr>
          <w:color w:val="auto"/>
        </w:rPr>
        <w:t xml:space="preserve">projektu </w:t>
      </w:r>
      <w:r w:rsidRPr="00CB298B">
        <w:rPr>
          <w:color w:val="auto"/>
        </w:rPr>
        <w:t>porównywany jest często do systemu wczesnego ostrzegania</w:t>
      </w:r>
      <w:r w:rsidR="00D35419" w:rsidRPr="00CB298B">
        <w:rPr>
          <w:color w:val="auto"/>
        </w:rPr>
        <w:t>, jakim jest monitoring przeciwpowodziowy, w którym określa się wskaźniki/mierniki bezpiecznego poziomu wód, obserwuje zmiany z zastos</w:t>
      </w:r>
      <w:r w:rsidR="00D35419" w:rsidRPr="00CB298B">
        <w:rPr>
          <w:color w:val="auto"/>
        </w:rPr>
        <w:t>o</w:t>
      </w:r>
      <w:r w:rsidR="00D35419" w:rsidRPr="00CB298B">
        <w:rPr>
          <w:color w:val="auto"/>
        </w:rPr>
        <w:t>waniem różnych metod i urządzeń (narzędzi), a w razie stwierdzenia czynników zagraż</w:t>
      </w:r>
      <w:r w:rsidR="00D35419" w:rsidRPr="00CB298B">
        <w:rPr>
          <w:color w:val="auto"/>
        </w:rPr>
        <w:t>a</w:t>
      </w:r>
      <w:r w:rsidR="00D35419" w:rsidRPr="00CB298B">
        <w:rPr>
          <w:color w:val="auto"/>
        </w:rPr>
        <w:t>jących utrzymaniu bezpiecznego poziomu – podejmuje działania zapobiegawcze. Kiedy więc realizacja planu wspomagania zaczyna szwankować (</w:t>
      </w:r>
      <w:r w:rsidR="002D7329" w:rsidRPr="00CB298B">
        <w:rPr>
          <w:color w:val="auto"/>
        </w:rPr>
        <w:t xml:space="preserve">zakładane rezultaty </w:t>
      </w:r>
      <w:r w:rsidR="00D35419" w:rsidRPr="00CB298B">
        <w:rPr>
          <w:color w:val="auto"/>
        </w:rPr>
        <w:t>nie są osiągane w przewidzianych terminach/etapach), to odpowiednio wczesna reakcja pozw</w:t>
      </w:r>
      <w:r w:rsidR="00D35419" w:rsidRPr="00CB298B">
        <w:rPr>
          <w:color w:val="auto"/>
        </w:rPr>
        <w:t>o</w:t>
      </w:r>
      <w:r w:rsidR="00D35419" w:rsidRPr="00CB298B">
        <w:rPr>
          <w:color w:val="auto"/>
        </w:rPr>
        <w:t xml:space="preserve">li na konieczne modyfikacje i może pomóc w uniknięciu przerwania działań. </w:t>
      </w:r>
    </w:p>
    <w:p w14:paraId="16630599" w14:textId="41967E93" w:rsidR="00A223F6" w:rsidRPr="00CB298B" w:rsidRDefault="00696C70" w:rsidP="00362621">
      <w:pPr>
        <w:pStyle w:val="OREnormalny"/>
        <w:rPr>
          <w:color w:val="auto"/>
        </w:rPr>
      </w:pPr>
      <w:r w:rsidRPr="00CB298B">
        <w:rPr>
          <w:color w:val="auto"/>
        </w:rPr>
        <w:t xml:space="preserve">Poniżej </w:t>
      </w:r>
      <w:r w:rsidR="00004FC4" w:rsidRPr="00CB298B">
        <w:rPr>
          <w:color w:val="auto"/>
        </w:rPr>
        <w:t xml:space="preserve">zaprezentowano </w:t>
      </w:r>
      <w:r w:rsidRPr="00CB298B">
        <w:rPr>
          <w:color w:val="auto"/>
        </w:rPr>
        <w:t>przykładowe cele, rezultaty</w:t>
      </w:r>
      <w:r w:rsidR="00004FC4" w:rsidRPr="00CB298B">
        <w:rPr>
          <w:color w:val="auto"/>
        </w:rPr>
        <w:t>,</w:t>
      </w:r>
      <w:r w:rsidRPr="00CB298B">
        <w:rPr>
          <w:color w:val="auto"/>
        </w:rPr>
        <w:t xml:space="preserve"> odpowiadające im</w:t>
      </w:r>
      <w:r w:rsidR="00C55117" w:rsidRPr="00CB298B">
        <w:rPr>
          <w:color w:val="auto"/>
        </w:rPr>
        <w:t xml:space="preserve"> </w:t>
      </w:r>
      <w:r w:rsidR="00A223F6" w:rsidRPr="00CB298B">
        <w:rPr>
          <w:color w:val="auto"/>
        </w:rPr>
        <w:t>wskaźn</w:t>
      </w:r>
      <w:r w:rsidR="00A223F6" w:rsidRPr="00CB298B">
        <w:rPr>
          <w:color w:val="auto"/>
        </w:rPr>
        <w:t>i</w:t>
      </w:r>
      <w:r w:rsidR="00A223F6" w:rsidRPr="00CB298B">
        <w:rPr>
          <w:color w:val="auto"/>
        </w:rPr>
        <w:t>ki</w:t>
      </w:r>
      <w:r w:rsidR="00F2209D" w:rsidRPr="00CB298B">
        <w:rPr>
          <w:color w:val="auto"/>
        </w:rPr>
        <w:t>/mierniki</w:t>
      </w:r>
      <w:r w:rsidR="00A223F6" w:rsidRPr="00CB298B">
        <w:rPr>
          <w:color w:val="auto"/>
        </w:rPr>
        <w:t xml:space="preserve"> </w:t>
      </w:r>
      <w:r w:rsidR="00F2209D" w:rsidRPr="00CB298B">
        <w:rPr>
          <w:color w:val="auto"/>
        </w:rPr>
        <w:t>oraz źródła pomiaru</w:t>
      </w:r>
      <w:r w:rsidRPr="00CB298B">
        <w:rPr>
          <w:color w:val="auto"/>
        </w:rPr>
        <w:t xml:space="preserve"> odnoszące się do wybranych kompetencji kluczowych kształtowanych w przedszkolu. </w:t>
      </w:r>
      <w:r w:rsidR="006A6949" w:rsidRPr="00CB298B">
        <w:rPr>
          <w:color w:val="auto"/>
        </w:rPr>
        <w:t>Przykłady będą pomocne w formułowaniu celów spełni</w:t>
      </w:r>
      <w:r w:rsidR="006A6949" w:rsidRPr="00CB298B">
        <w:rPr>
          <w:color w:val="auto"/>
        </w:rPr>
        <w:t>a</w:t>
      </w:r>
      <w:r w:rsidR="006A6949" w:rsidRPr="00CB298B">
        <w:rPr>
          <w:color w:val="auto"/>
        </w:rPr>
        <w:t>jących warunki SMART (specyficznych, mierzalnych, ambitnych, realistycznych i term</w:t>
      </w:r>
      <w:r w:rsidR="006A6949" w:rsidRPr="00CB298B">
        <w:rPr>
          <w:color w:val="auto"/>
        </w:rPr>
        <w:t>i</w:t>
      </w:r>
      <w:r w:rsidR="006A6949" w:rsidRPr="00CB298B">
        <w:rPr>
          <w:color w:val="auto"/>
        </w:rPr>
        <w:t>nowych)</w:t>
      </w:r>
      <w:r w:rsidR="00004FC4" w:rsidRPr="00CB298B">
        <w:rPr>
          <w:color w:val="auto"/>
        </w:rPr>
        <w:t>.</w:t>
      </w:r>
      <w:r w:rsidR="00B95A99" w:rsidRPr="00CB298B">
        <w:rPr>
          <w:color w:val="auto"/>
        </w:rPr>
        <w:t xml:space="preserve"> Wskazane w tabelach źródła pomiaru mogą być wykorzystane</w:t>
      </w:r>
      <w:r w:rsidR="00004FC4" w:rsidRPr="00CB298B">
        <w:rPr>
          <w:color w:val="auto"/>
        </w:rPr>
        <w:t xml:space="preserve"> –</w:t>
      </w:r>
      <w:r w:rsidR="00B95A99" w:rsidRPr="00CB298B">
        <w:rPr>
          <w:color w:val="auto"/>
        </w:rPr>
        <w:t xml:space="preserve"> </w:t>
      </w:r>
      <w:r w:rsidR="00B95A99" w:rsidRPr="00CB298B">
        <w:rPr>
          <w:b/>
          <w:color w:val="auto"/>
        </w:rPr>
        <w:t>w zależności od ich specyfiki</w:t>
      </w:r>
      <w:r w:rsidR="00004FC4" w:rsidRPr="00CB298B">
        <w:rPr>
          <w:b/>
          <w:color w:val="auto"/>
        </w:rPr>
        <w:t xml:space="preserve"> –</w:t>
      </w:r>
      <w:r w:rsidR="00004FC4" w:rsidRPr="00CB298B">
        <w:rPr>
          <w:color w:val="auto"/>
        </w:rPr>
        <w:t xml:space="preserve"> </w:t>
      </w:r>
      <w:r w:rsidR="00B95A99" w:rsidRPr="00CB298B">
        <w:rPr>
          <w:color w:val="auto"/>
        </w:rPr>
        <w:t>przez nauczycieli (w ramach prowadzonej przez nich ewaluacji wł</w:t>
      </w:r>
      <w:r w:rsidR="00B95A99" w:rsidRPr="00CB298B">
        <w:rPr>
          <w:color w:val="auto"/>
        </w:rPr>
        <w:t>a</w:t>
      </w:r>
      <w:r w:rsidR="00B95A99" w:rsidRPr="00CB298B">
        <w:rPr>
          <w:color w:val="auto"/>
        </w:rPr>
        <w:t>snej pracy), dyrektora (w ewaluacji wewnętrznej prowadzonej w ramach nadzoru ped</w:t>
      </w:r>
      <w:r w:rsidR="00B95A99" w:rsidRPr="00CB298B">
        <w:rPr>
          <w:color w:val="auto"/>
        </w:rPr>
        <w:t>a</w:t>
      </w:r>
      <w:r w:rsidR="00B95A99" w:rsidRPr="00CB298B">
        <w:rPr>
          <w:color w:val="auto"/>
        </w:rPr>
        <w:t>gogicznego</w:t>
      </w:r>
      <w:r w:rsidR="00004FC4" w:rsidRPr="00CB298B">
        <w:rPr>
          <w:color w:val="auto"/>
        </w:rPr>
        <w:t>) lub</w:t>
      </w:r>
      <w:r w:rsidR="00B95A99" w:rsidRPr="00CB298B">
        <w:rPr>
          <w:color w:val="auto"/>
        </w:rPr>
        <w:t xml:space="preserve"> przez osobę wspomagającą (w ramach monitorowania lub ewaluacji procesu wspomagania).</w:t>
      </w:r>
    </w:p>
    <w:p w14:paraId="02C13BE2" w14:textId="77777777" w:rsidR="004B014E" w:rsidRDefault="004B014E">
      <w:pPr>
        <w:spacing w:after="0" w:line="240" w:lineRule="auto"/>
        <w:rPr>
          <w:rFonts w:ascii="Arial" w:eastAsia="Times New Roman" w:hAnsi="Arial" w:cs="Arial"/>
          <w:b/>
          <w:bCs/>
          <w:sz w:val="28"/>
          <w:szCs w:val="24"/>
        </w:rPr>
      </w:pPr>
      <w:r>
        <w:br w:type="page"/>
      </w:r>
    </w:p>
    <w:p w14:paraId="04F464F7" w14:textId="5CFD76BE" w:rsidR="00E00CC0" w:rsidRPr="00CB298B" w:rsidRDefault="003811F7" w:rsidP="003811F7">
      <w:pPr>
        <w:pStyle w:val="ORE3Naglowek"/>
        <w:rPr>
          <w:color w:val="auto"/>
        </w:rPr>
      </w:pPr>
      <w:bookmarkStart w:id="40" w:name="_Toc496059922"/>
      <w:r w:rsidRPr="00CB298B">
        <w:rPr>
          <w:color w:val="auto"/>
        </w:rPr>
        <w:lastRenderedPageBreak/>
        <w:t>2.1. Przykłady celów, rezultatów, wskaźników/mierników i źródeł p</w:t>
      </w:r>
      <w:r w:rsidRPr="00CB298B">
        <w:rPr>
          <w:color w:val="auto"/>
        </w:rPr>
        <w:t>o</w:t>
      </w:r>
      <w:r w:rsidRPr="00CB298B">
        <w:rPr>
          <w:color w:val="auto"/>
        </w:rPr>
        <w:t xml:space="preserve">miaru </w:t>
      </w:r>
      <w:r w:rsidR="00004FC4" w:rsidRPr="00CB298B">
        <w:rPr>
          <w:color w:val="auto"/>
        </w:rPr>
        <w:t>odnoszących się</w:t>
      </w:r>
      <w:r w:rsidRPr="00CB298B">
        <w:rPr>
          <w:color w:val="auto"/>
        </w:rPr>
        <w:t xml:space="preserve"> do rozwijania wybranych kompetencji klucz</w:t>
      </w:r>
      <w:r w:rsidRPr="00CB298B">
        <w:rPr>
          <w:color w:val="auto"/>
        </w:rPr>
        <w:t>o</w:t>
      </w:r>
      <w:r w:rsidRPr="00CB298B">
        <w:rPr>
          <w:color w:val="auto"/>
        </w:rPr>
        <w:t xml:space="preserve">wych </w:t>
      </w:r>
      <w:r w:rsidR="00004FC4" w:rsidRPr="00CB298B">
        <w:rPr>
          <w:color w:val="auto"/>
        </w:rPr>
        <w:t xml:space="preserve">u </w:t>
      </w:r>
      <w:r w:rsidRPr="00CB298B">
        <w:rPr>
          <w:color w:val="auto"/>
        </w:rPr>
        <w:t>dzieci w przedszkolu</w:t>
      </w:r>
      <w:bookmarkEnd w:id="40"/>
    </w:p>
    <w:p w14:paraId="5DAD3810" w14:textId="4582B374" w:rsidR="00B77E20" w:rsidRPr="00CB298B" w:rsidRDefault="00B77E20" w:rsidP="006E5BA8">
      <w:pPr>
        <w:pStyle w:val="OREnormalny"/>
        <w:rPr>
          <w:color w:val="auto"/>
        </w:rPr>
      </w:pPr>
      <w:r w:rsidRPr="00CB298B">
        <w:rPr>
          <w:b/>
          <w:color w:val="auto"/>
        </w:rPr>
        <w:t>Cel procesu wspomagania:</w:t>
      </w:r>
      <w:r w:rsidRPr="00CB298B">
        <w:rPr>
          <w:color w:val="auto"/>
        </w:rPr>
        <w:t xml:space="preserve"> Nauczyciele kształtują u dzieci </w:t>
      </w:r>
      <w:r w:rsidR="00004FC4" w:rsidRPr="00CB298B">
        <w:rPr>
          <w:color w:val="auto"/>
        </w:rPr>
        <w:t xml:space="preserve">umiejętność </w:t>
      </w:r>
      <w:r w:rsidRPr="00CB298B">
        <w:rPr>
          <w:color w:val="auto"/>
        </w:rPr>
        <w:t>uczenia się</w:t>
      </w:r>
      <w:r w:rsidR="00004FC4" w:rsidRPr="00CB298B">
        <w:rPr>
          <w:color w:val="auto"/>
        </w:rPr>
        <w:t>.</w:t>
      </w:r>
    </w:p>
    <w:p w14:paraId="203BE6AC" w14:textId="0F5877CA" w:rsidR="006E5BA8" w:rsidRPr="00CB298B" w:rsidRDefault="006E5BA8" w:rsidP="006E5BA8">
      <w:pPr>
        <w:pStyle w:val="TabelaORE"/>
        <w:rPr>
          <w:color w:val="auto"/>
          <w:sz w:val="24"/>
          <w:szCs w:val="24"/>
        </w:rPr>
      </w:pPr>
      <w:r w:rsidRPr="00CB298B">
        <w:rPr>
          <w:b/>
          <w:color w:val="auto"/>
        </w:rPr>
        <w:t xml:space="preserve">Tab. 10. </w:t>
      </w:r>
      <w:r w:rsidRPr="00CB298B">
        <w:rPr>
          <w:color w:val="auto"/>
        </w:rPr>
        <w:t>Rezultat 1. Nauczyciele uświadamiają sobie potrzebę kształtowania umiejętności ucz</w:t>
      </w:r>
      <w:r w:rsidRPr="00CB298B">
        <w:rPr>
          <w:color w:val="auto"/>
        </w:rPr>
        <w:t>e</w:t>
      </w:r>
      <w:r w:rsidR="00401A7A">
        <w:rPr>
          <w:color w:val="auto"/>
        </w:rPr>
        <w:t>nia się</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70"/>
        <w:gridCol w:w="4642"/>
      </w:tblGrid>
      <w:tr w:rsidR="00CB298B" w:rsidRPr="00CB298B" w14:paraId="12F24A75" w14:textId="77777777" w:rsidTr="00537EA9">
        <w:trPr>
          <w:trHeight w:val="389"/>
        </w:trPr>
        <w:tc>
          <w:tcPr>
            <w:tcW w:w="5070" w:type="dxa"/>
            <w:vMerge w:val="restart"/>
            <w:shd w:val="clear" w:color="auto" w:fill="auto"/>
            <w:vAlign w:val="center"/>
          </w:tcPr>
          <w:p w14:paraId="20BDE07F" w14:textId="36159B63" w:rsidR="000972E1" w:rsidRPr="00CB298B" w:rsidRDefault="000972E1" w:rsidP="00E60951">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642" w:type="dxa"/>
            <w:vMerge w:val="restart"/>
            <w:shd w:val="clear" w:color="auto" w:fill="auto"/>
            <w:vAlign w:val="center"/>
          </w:tcPr>
          <w:p w14:paraId="32F598C3" w14:textId="77777777" w:rsidR="000972E1" w:rsidRPr="00CB298B" w:rsidRDefault="000972E1" w:rsidP="00E60951">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6D94175E" w14:textId="77777777" w:rsidTr="00FF3964">
        <w:trPr>
          <w:trHeight w:val="269"/>
        </w:trPr>
        <w:tc>
          <w:tcPr>
            <w:tcW w:w="5070" w:type="dxa"/>
            <w:vMerge/>
            <w:shd w:val="clear" w:color="auto" w:fill="auto"/>
            <w:vAlign w:val="center"/>
          </w:tcPr>
          <w:p w14:paraId="2AC5B064" w14:textId="77777777" w:rsidR="000972E1" w:rsidRPr="00CB298B" w:rsidRDefault="000972E1" w:rsidP="00E60951">
            <w:pPr>
              <w:spacing w:before="120" w:after="120" w:line="240" w:lineRule="auto"/>
              <w:contextualSpacing/>
              <w:jc w:val="center"/>
              <w:rPr>
                <w:b/>
                <w:sz w:val="22"/>
                <w:szCs w:val="22"/>
              </w:rPr>
            </w:pPr>
          </w:p>
        </w:tc>
        <w:tc>
          <w:tcPr>
            <w:tcW w:w="4642" w:type="dxa"/>
            <w:vMerge/>
            <w:shd w:val="clear" w:color="auto" w:fill="auto"/>
            <w:vAlign w:val="center"/>
          </w:tcPr>
          <w:p w14:paraId="7D0CC2A4" w14:textId="77777777" w:rsidR="000972E1" w:rsidRPr="00CB298B" w:rsidRDefault="000972E1" w:rsidP="00E60951">
            <w:pPr>
              <w:spacing w:before="120" w:after="120" w:line="240" w:lineRule="auto"/>
              <w:contextualSpacing/>
              <w:jc w:val="center"/>
              <w:rPr>
                <w:b/>
                <w:sz w:val="22"/>
                <w:szCs w:val="22"/>
              </w:rPr>
            </w:pPr>
          </w:p>
        </w:tc>
      </w:tr>
      <w:tr w:rsidR="00CB298B" w:rsidRPr="00CB298B" w14:paraId="224CCBCF" w14:textId="77777777" w:rsidTr="00FF3964">
        <w:trPr>
          <w:trHeight w:val="2508"/>
        </w:trPr>
        <w:tc>
          <w:tcPr>
            <w:tcW w:w="5070" w:type="dxa"/>
            <w:shd w:val="clear" w:color="auto" w:fill="auto"/>
            <w:vAlign w:val="center"/>
          </w:tcPr>
          <w:p w14:paraId="3383716E" w14:textId="12FA0EBC" w:rsidR="000972E1" w:rsidRPr="00CB298B" w:rsidRDefault="000972E1" w:rsidP="00004FC4">
            <w:pPr>
              <w:pStyle w:val="OREtabela-punktory"/>
              <w:rPr>
                <w:color w:val="auto"/>
              </w:rPr>
            </w:pPr>
            <w:r w:rsidRPr="00CB298B">
              <w:rPr>
                <w:color w:val="auto"/>
              </w:rPr>
              <w:t>100</w:t>
            </w:r>
            <w:r w:rsidR="00004FC4" w:rsidRPr="00CB298B">
              <w:rPr>
                <w:color w:val="auto"/>
              </w:rPr>
              <w:t xml:space="preserve"> proc. </w:t>
            </w:r>
            <w:r w:rsidRPr="00CB298B">
              <w:rPr>
                <w:color w:val="auto"/>
              </w:rPr>
              <w:t>nauczycieli objętych wspomag</w:t>
            </w:r>
            <w:r w:rsidRPr="00CB298B">
              <w:rPr>
                <w:color w:val="auto"/>
              </w:rPr>
              <w:t>a</w:t>
            </w:r>
            <w:r w:rsidRPr="00CB298B">
              <w:rPr>
                <w:color w:val="auto"/>
              </w:rPr>
              <w:t>niem wskazuje korzyści z kształtowania umiejętności uczenia się.</w:t>
            </w:r>
          </w:p>
          <w:p w14:paraId="54A3565C" w14:textId="1E1400DD" w:rsidR="000972E1" w:rsidRPr="00CB298B" w:rsidRDefault="000972E1" w:rsidP="00004FC4">
            <w:pPr>
              <w:pStyle w:val="OREtabela-punktory"/>
              <w:rPr>
                <w:color w:val="auto"/>
              </w:rPr>
            </w:pPr>
            <w:r w:rsidRPr="00CB298B">
              <w:rPr>
                <w:color w:val="auto"/>
              </w:rPr>
              <w:t xml:space="preserve">W przeprowadzonych wywiadach wszyscy nauczyciele wskazują na </w:t>
            </w:r>
            <w:r w:rsidR="00004FC4" w:rsidRPr="00CB298B">
              <w:rPr>
                <w:color w:val="auto"/>
              </w:rPr>
              <w:t xml:space="preserve">wzrost </w:t>
            </w:r>
            <w:r w:rsidRPr="00CB298B">
              <w:rPr>
                <w:color w:val="auto"/>
              </w:rPr>
              <w:t>umiejętności</w:t>
            </w:r>
            <w:r w:rsidR="00004FC4" w:rsidRPr="00CB298B">
              <w:rPr>
                <w:color w:val="auto"/>
              </w:rPr>
              <w:t xml:space="preserve"> uczenia się.</w:t>
            </w:r>
            <w:r w:rsidRPr="00CB298B">
              <w:rPr>
                <w:color w:val="auto"/>
              </w:rPr>
              <w:t>.</w:t>
            </w:r>
          </w:p>
          <w:p w14:paraId="2058CEFC" w14:textId="0071EB77" w:rsidR="000972E1" w:rsidRPr="00CB298B" w:rsidRDefault="000972E1" w:rsidP="00004FC4">
            <w:pPr>
              <w:pStyle w:val="OREtabela-punktory"/>
              <w:rPr>
                <w:color w:val="auto"/>
              </w:rPr>
            </w:pPr>
            <w:r w:rsidRPr="00CB298B">
              <w:rPr>
                <w:color w:val="auto"/>
              </w:rPr>
              <w:t>95</w:t>
            </w:r>
            <w:r w:rsidR="00004FC4" w:rsidRPr="00CB298B">
              <w:rPr>
                <w:color w:val="auto"/>
              </w:rPr>
              <w:t xml:space="preserve"> proc. </w:t>
            </w:r>
            <w:r w:rsidRPr="00CB298B">
              <w:rPr>
                <w:color w:val="auto"/>
              </w:rPr>
              <w:t>dzieci wykazuje wzrost umiejętności uczenia się.</w:t>
            </w:r>
          </w:p>
        </w:tc>
        <w:tc>
          <w:tcPr>
            <w:tcW w:w="4642" w:type="dxa"/>
            <w:shd w:val="clear" w:color="auto" w:fill="auto"/>
            <w:vAlign w:val="center"/>
          </w:tcPr>
          <w:p w14:paraId="1968E163" w14:textId="46E4167A" w:rsidR="000972E1" w:rsidRPr="00CB298B" w:rsidRDefault="00004FC4" w:rsidP="00004FC4">
            <w:pPr>
              <w:pStyle w:val="OREtabela-punktory"/>
              <w:rPr>
                <w:color w:val="auto"/>
              </w:rPr>
            </w:pPr>
            <w:r w:rsidRPr="00CB298B">
              <w:rPr>
                <w:color w:val="auto"/>
              </w:rPr>
              <w:t xml:space="preserve">Wywiad </w:t>
            </w:r>
            <w:r w:rsidR="000972E1" w:rsidRPr="00CB298B">
              <w:rPr>
                <w:color w:val="auto"/>
              </w:rPr>
              <w:t>fokusowy z nauczycielami</w:t>
            </w:r>
            <w:r w:rsidR="00FF3964" w:rsidRPr="00CB298B">
              <w:rPr>
                <w:color w:val="auto"/>
              </w:rPr>
              <w:t>.</w:t>
            </w:r>
          </w:p>
          <w:p w14:paraId="0A094FF3" w14:textId="373F2D76" w:rsidR="000972E1" w:rsidRPr="00CB298B" w:rsidRDefault="00004FC4" w:rsidP="00004FC4">
            <w:pPr>
              <w:pStyle w:val="OREtabela-punktory"/>
              <w:rPr>
                <w:color w:val="auto"/>
              </w:rPr>
            </w:pPr>
            <w:r w:rsidRPr="00CB298B">
              <w:rPr>
                <w:color w:val="auto"/>
              </w:rPr>
              <w:t>A</w:t>
            </w:r>
            <w:r w:rsidR="000972E1" w:rsidRPr="00CB298B">
              <w:rPr>
                <w:color w:val="auto"/>
              </w:rPr>
              <w:t xml:space="preserve">naliza </w:t>
            </w:r>
            <w:r w:rsidR="00F2209D" w:rsidRPr="00CB298B">
              <w:rPr>
                <w:color w:val="auto"/>
              </w:rPr>
              <w:t>dokumentów</w:t>
            </w:r>
            <w:r w:rsidR="000972E1" w:rsidRPr="00CB298B">
              <w:rPr>
                <w:color w:val="auto"/>
              </w:rPr>
              <w:t xml:space="preserve"> (kart</w:t>
            </w:r>
            <w:r w:rsidR="00F2209D" w:rsidRPr="00CB298B">
              <w:rPr>
                <w:color w:val="auto"/>
              </w:rPr>
              <w:t>y</w:t>
            </w:r>
            <w:r w:rsidR="000972E1" w:rsidRPr="00CB298B">
              <w:rPr>
                <w:color w:val="auto"/>
              </w:rPr>
              <w:t xml:space="preserve"> obserwacji </w:t>
            </w:r>
            <w:r w:rsidR="00F2209D" w:rsidRPr="00CB298B">
              <w:rPr>
                <w:color w:val="auto"/>
              </w:rPr>
              <w:t xml:space="preserve">rozwoju </w:t>
            </w:r>
            <w:r w:rsidR="000972E1" w:rsidRPr="00CB298B">
              <w:rPr>
                <w:color w:val="auto"/>
              </w:rPr>
              <w:t>dzieci)</w:t>
            </w:r>
            <w:r w:rsidR="00FF3964" w:rsidRPr="00CB298B">
              <w:rPr>
                <w:color w:val="auto"/>
              </w:rPr>
              <w:t>.</w:t>
            </w:r>
          </w:p>
        </w:tc>
      </w:tr>
    </w:tbl>
    <w:p w14:paraId="0336B8E5" w14:textId="03A1C5CA" w:rsidR="0076637F" w:rsidRPr="00CB298B" w:rsidRDefault="0076637F" w:rsidP="0076637F">
      <w:pPr>
        <w:pStyle w:val="TabelaORE"/>
        <w:rPr>
          <w:color w:val="auto"/>
          <w:sz w:val="24"/>
          <w:szCs w:val="24"/>
        </w:rPr>
      </w:pPr>
      <w:r w:rsidRPr="00CB298B">
        <w:rPr>
          <w:b/>
          <w:color w:val="auto"/>
        </w:rPr>
        <w:t xml:space="preserve">Tab. 11. </w:t>
      </w:r>
      <w:r w:rsidRPr="00CB298B">
        <w:rPr>
          <w:color w:val="auto"/>
        </w:rPr>
        <w:t>Rezultat 2. Nauczyciele okr</w:t>
      </w:r>
      <w:r w:rsidR="00401A7A">
        <w:rPr>
          <w:color w:val="auto"/>
        </w:rPr>
        <w:t>eślają style uczenia się dzieci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38"/>
        <w:gridCol w:w="4674"/>
      </w:tblGrid>
      <w:tr w:rsidR="00CB298B" w:rsidRPr="00CB298B" w14:paraId="26545E34" w14:textId="77777777" w:rsidTr="00537EA9">
        <w:trPr>
          <w:trHeight w:val="373"/>
        </w:trPr>
        <w:tc>
          <w:tcPr>
            <w:tcW w:w="0" w:type="auto"/>
            <w:vMerge w:val="restart"/>
            <w:shd w:val="clear" w:color="auto" w:fill="auto"/>
            <w:vAlign w:val="center"/>
          </w:tcPr>
          <w:p w14:paraId="1F0870A3" w14:textId="285553FD" w:rsidR="000972E1" w:rsidRPr="00CB298B" w:rsidRDefault="000972E1" w:rsidP="00E60951">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0" w:type="auto"/>
            <w:vMerge w:val="restart"/>
            <w:shd w:val="clear" w:color="auto" w:fill="auto"/>
            <w:vAlign w:val="center"/>
          </w:tcPr>
          <w:p w14:paraId="21D5E8E5" w14:textId="77777777" w:rsidR="000972E1" w:rsidRPr="00CB298B" w:rsidRDefault="000972E1" w:rsidP="00E60951">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4E40F294" w14:textId="77777777" w:rsidTr="00E60951">
        <w:trPr>
          <w:trHeight w:val="253"/>
        </w:trPr>
        <w:tc>
          <w:tcPr>
            <w:tcW w:w="0" w:type="auto"/>
            <w:vMerge/>
            <w:shd w:val="clear" w:color="auto" w:fill="auto"/>
            <w:vAlign w:val="center"/>
          </w:tcPr>
          <w:p w14:paraId="03E15534" w14:textId="77777777" w:rsidR="000972E1" w:rsidRPr="00CB298B" w:rsidRDefault="000972E1" w:rsidP="00E60951">
            <w:pPr>
              <w:spacing w:before="120" w:after="120" w:line="240" w:lineRule="auto"/>
              <w:contextualSpacing/>
              <w:jc w:val="center"/>
              <w:rPr>
                <w:rFonts w:ascii="Arial" w:hAnsi="Arial" w:cs="Arial"/>
                <w:b/>
                <w:sz w:val="22"/>
                <w:szCs w:val="22"/>
              </w:rPr>
            </w:pPr>
          </w:p>
        </w:tc>
        <w:tc>
          <w:tcPr>
            <w:tcW w:w="0" w:type="auto"/>
            <w:vMerge/>
            <w:shd w:val="clear" w:color="auto" w:fill="auto"/>
            <w:vAlign w:val="center"/>
          </w:tcPr>
          <w:p w14:paraId="768E5ADE" w14:textId="77777777" w:rsidR="000972E1" w:rsidRPr="00CB298B" w:rsidRDefault="000972E1" w:rsidP="00E60951">
            <w:pPr>
              <w:spacing w:before="120" w:after="120" w:line="240" w:lineRule="auto"/>
              <w:contextualSpacing/>
              <w:jc w:val="center"/>
              <w:rPr>
                <w:rFonts w:ascii="Arial" w:hAnsi="Arial" w:cs="Arial"/>
                <w:b/>
                <w:sz w:val="22"/>
                <w:szCs w:val="22"/>
              </w:rPr>
            </w:pPr>
          </w:p>
        </w:tc>
      </w:tr>
      <w:tr w:rsidR="00CB298B" w:rsidRPr="00CB298B" w14:paraId="652D56D8" w14:textId="77777777" w:rsidTr="00FF3964">
        <w:trPr>
          <w:trHeight w:val="2631"/>
        </w:trPr>
        <w:tc>
          <w:tcPr>
            <w:tcW w:w="0" w:type="auto"/>
            <w:shd w:val="clear" w:color="auto" w:fill="auto"/>
            <w:vAlign w:val="center"/>
          </w:tcPr>
          <w:p w14:paraId="44AE8CC9" w14:textId="0DBFCFA7" w:rsidR="000972E1" w:rsidRPr="00CB298B" w:rsidRDefault="000972E1" w:rsidP="00004FC4">
            <w:pPr>
              <w:pStyle w:val="OREtabela-punktory"/>
              <w:rPr>
                <w:color w:val="auto"/>
              </w:rPr>
            </w:pPr>
            <w:r w:rsidRPr="00CB298B">
              <w:rPr>
                <w:color w:val="auto"/>
              </w:rPr>
              <w:t>85</w:t>
            </w:r>
            <w:r w:rsidR="00004FC4" w:rsidRPr="00CB298B">
              <w:rPr>
                <w:color w:val="auto"/>
              </w:rPr>
              <w:t xml:space="preserve"> proc. </w:t>
            </w:r>
            <w:r w:rsidRPr="00CB298B">
              <w:rPr>
                <w:color w:val="auto"/>
              </w:rPr>
              <w:t>nauczycieli objętych wspomaganiem potrafi określać style uczenia się swoich p</w:t>
            </w:r>
            <w:r w:rsidRPr="00CB298B">
              <w:rPr>
                <w:color w:val="auto"/>
              </w:rPr>
              <w:t>o</w:t>
            </w:r>
            <w:r w:rsidRPr="00CB298B">
              <w:rPr>
                <w:color w:val="auto"/>
              </w:rPr>
              <w:t>dopiecznych.</w:t>
            </w:r>
          </w:p>
          <w:p w14:paraId="775BE1D1" w14:textId="238E2F2A" w:rsidR="000972E1" w:rsidRPr="00CB298B" w:rsidRDefault="000972E1" w:rsidP="00004FC4">
            <w:pPr>
              <w:pStyle w:val="OREtabela-punktory"/>
              <w:rPr>
                <w:color w:val="auto"/>
              </w:rPr>
            </w:pPr>
            <w:r w:rsidRPr="00CB298B">
              <w:rPr>
                <w:color w:val="auto"/>
              </w:rPr>
              <w:t>Wszystkie przeanalizowane plany pracy n</w:t>
            </w:r>
            <w:r w:rsidRPr="00CB298B">
              <w:rPr>
                <w:color w:val="auto"/>
              </w:rPr>
              <w:t>a</w:t>
            </w:r>
            <w:r w:rsidRPr="00CB298B">
              <w:rPr>
                <w:color w:val="auto"/>
              </w:rPr>
              <w:t>uczycieli uwzględniają określanie stylów uczenia się dzieci.</w:t>
            </w:r>
          </w:p>
          <w:p w14:paraId="1AF31739" w14:textId="1E01C56D" w:rsidR="000972E1" w:rsidRPr="00CB298B" w:rsidRDefault="000972E1" w:rsidP="00004FC4">
            <w:pPr>
              <w:pStyle w:val="OREtabela-punktory"/>
              <w:rPr>
                <w:color w:val="auto"/>
              </w:rPr>
            </w:pPr>
            <w:r w:rsidRPr="00CB298B">
              <w:rPr>
                <w:color w:val="auto"/>
              </w:rPr>
              <w:t>Na wszystkich obserwowanych zajęciach nauczyciele biorą pod uwagę różne style uczenia się dzieci.</w:t>
            </w:r>
          </w:p>
        </w:tc>
        <w:tc>
          <w:tcPr>
            <w:tcW w:w="0" w:type="auto"/>
            <w:shd w:val="clear" w:color="auto" w:fill="auto"/>
            <w:vAlign w:val="center"/>
          </w:tcPr>
          <w:p w14:paraId="47C82E7A" w14:textId="128DED99" w:rsidR="000972E1" w:rsidRPr="00CB298B" w:rsidRDefault="00FF3964" w:rsidP="00004FC4">
            <w:pPr>
              <w:pStyle w:val="OREtabela-punktory"/>
              <w:rPr>
                <w:color w:val="auto"/>
              </w:rPr>
            </w:pPr>
            <w:r w:rsidRPr="00CB298B">
              <w:rPr>
                <w:color w:val="auto"/>
              </w:rPr>
              <w:t>A</w:t>
            </w:r>
            <w:r w:rsidR="000972E1" w:rsidRPr="00CB298B">
              <w:rPr>
                <w:color w:val="auto"/>
              </w:rPr>
              <w:t xml:space="preserve">naliza dokumentacji (plany pracy, karty obserwacji </w:t>
            </w:r>
            <w:r w:rsidR="00F2209D" w:rsidRPr="00CB298B">
              <w:rPr>
                <w:color w:val="auto"/>
              </w:rPr>
              <w:t xml:space="preserve">rozwoju </w:t>
            </w:r>
            <w:r w:rsidR="000972E1" w:rsidRPr="00CB298B">
              <w:rPr>
                <w:color w:val="auto"/>
              </w:rPr>
              <w:t>dzieci)</w:t>
            </w:r>
            <w:r w:rsidRPr="00CB298B">
              <w:rPr>
                <w:color w:val="auto"/>
              </w:rPr>
              <w:t>.</w:t>
            </w:r>
          </w:p>
          <w:p w14:paraId="7ACEA8C4" w14:textId="69E0B556" w:rsidR="000972E1" w:rsidRPr="00CB298B" w:rsidRDefault="00FF3964" w:rsidP="00004FC4">
            <w:pPr>
              <w:pStyle w:val="OREtabela-punktory"/>
              <w:rPr>
                <w:color w:val="auto"/>
              </w:rPr>
            </w:pPr>
            <w:r w:rsidRPr="00CB298B">
              <w:rPr>
                <w:color w:val="auto"/>
              </w:rPr>
              <w:t>O</w:t>
            </w:r>
            <w:r w:rsidR="000972E1" w:rsidRPr="00CB298B">
              <w:rPr>
                <w:color w:val="auto"/>
              </w:rPr>
              <w:t>bserwacja zajęć</w:t>
            </w:r>
            <w:r w:rsidR="009933F4" w:rsidRPr="00CB298B">
              <w:rPr>
                <w:color w:val="auto"/>
              </w:rPr>
              <w:t xml:space="preserve"> (koleżeńska lub/i pr</w:t>
            </w:r>
            <w:r w:rsidR="009933F4" w:rsidRPr="00CB298B">
              <w:rPr>
                <w:color w:val="auto"/>
              </w:rPr>
              <w:t>o</w:t>
            </w:r>
            <w:r w:rsidR="009933F4" w:rsidRPr="00CB298B">
              <w:rPr>
                <w:color w:val="auto"/>
              </w:rPr>
              <w:t>wadzona w ramach nadzoru pedag</w:t>
            </w:r>
            <w:r w:rsidR="009933F4" w:rsidRPr="00CB298B">
              <w:rPr>
                <w:color w:val="auto"/>
              </w:rPr>
              <w:t>o</w:t>
            </w:r>
            <w:r w:rsidR="009933F4" w:rsidRPr="00CB298B">
              <w:rPr>
                <w:color w:val="auto"/>
              </w:rPr>
              <w:t>gicznego dyrektora)</w:t>
            </w:r>
            <w:r w:rsidRPr="00CB298B">
              <w:rPr>
                <w:color w:val="auto"/>
              </w:rPr>
              <w:t>.</w:t>
            </w:r>
          </w:p>
        </w:tc>
      </w:tr>
    </w:tbl>
    <w:p w14:paraId="029A47E1" w14:textId="2089D204" w:rsidR="00537EA9" w:rsidRPr="00CB298B" w:rsidRDefault="00537EA9" w:rsidP="00537EA9">
      <w:pPr>
        <w:pStyle w:val="Nagwek2"/>
        <w:numPr>
          <w:ilvl w:val="0"/>
          <w:numId w:val="0"/>
        </w:numPr>
        <w:spacing w:before="120" w:after="160" w:line="240" w:lineRule="auto"/>
        <w:jc w:val="left"/>
        <w:rPr>
          <w:sz w:val="22"/>
        </w:rPr>
      </w:pPr>
      <w:r w:rsidRPr="00CB298B">
        <w:rPr>
          <w:sz w:val="22"/>
        </w:rPr>
        <w:t>Tab. 12.</w:t>
      </w:r>
      <w:r w:rsidRPr="00CB298B">
        <w:rPr>
          <w:b w:val="0"/>
          <w:sz w:val="22"/>
        </w:rPr>
        <w:t xml:space="preserve"> Rezultat 3. Nauczyciele zapoznają dzieci</w:t>
      </w:r>
      <w:r w:rsidR="00401A7A">
        <w:rPr>
          <w:b w:val="0"/>
          <w:sz w:val="22"/>
        </w:rPr>
        <w:t xml:space="preserve"> z celami podejmowanych działań</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70"/>
        <w:gridCol w:w="4642"/>
      </w:tblGrid>
      <w:tr w:rsidR="00CB298B" w:rsidRPr="00CB298B" w14:paraId="09884DD2" w14:textId="77777777" w:rsidTr="00537EA9">
        <w:trPr>
          <w:trHeight w:val="499"/>
        </w:trPr>
        <w:tc>
          <w:tcPr>
            <w:tcW w:w="5070" w:type="dxa"/>
            <w:vMerge w:val="restart"/>
            <w:shd w:val="clear" w:color="auto" w:fill="auto"/>
            <w:vAlign w:val="center"/>
          </w:tcPr>
          <w:p w14:paraId="26160044" w14:textId="7214A306" w:rsidR="009933F4" w:rsidRPr="00CB298B" w:rsidRDefault="009933F4" w:rsidP="00E60951">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642" w:type="dxa"/>
            <w:vMerge w:val="restart"/>
            <w:shd w:val="clear" w:color="auto" w:fill="auto"/>
            <w:vAlign w:val="center"/>
          </w:tcPr>
          <w:p w14:paraId="0153DE6B" w14:textId="77777777" w:rsidR="009933F4" w:rsidRPr="00CB298B" w:rsidRDefault="009933F4" w:rsidP="00E60951">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3E480D1B" w14:textId="77777777" w:rsidTr="00FF3964">
        <w:trPr>
          <w:trHeight w:val="253"/>
        </w:trPr>
        <w:tc>
          <w:tcPr>
            <w:tcW w:w="5070" w:type="dxa"/>
            <w:vMerge/>
            <w:shd w:val="clear" w:color="auto" w:fill="auto"/>
            <w:vAlign w:val="center"/>
          </w:tcPr>
          <w:p w14:paraId="481313F7" w14:textId="77777777" w:rsidR="009933F4" w:rsidRPr="00CB298B" w:rsidRDefault="009933F4" w:rsidP="00E60951">
            <w:pPr>
              <w:spacing w:before="120" w:after="120" w:line="240" w:lineRule="auto"/>
              <w:contextualSpacing/>
              <w:jc w:val="center"/>
              <w:rPr>
                <w:rFonts w:ascii="Arial" w:hAnsi="Arial" w:cs="Arial"/>
                <w:b/>
                <w:sz w:val="22"/>
                <w:szCs w:val="22"/>
              </w:rPr>
            </w:pPr>
          </w:p>
        </w:tc>
        <w:tc>
          <w:tcPr>
            <w:tcW w:w="4642" w:type="dxa"/>
            <w:vMerge/>
            <w:shd w:val="clear" w:color="auto" w:fill="auto"/>
            <w:vAlign w:val="center"/>
          </w:tcPr>
          <w:p w14:paraId="1EF1D368" w14:textId="77777777" w:rsidR="009933F4" w:rsidRPr="00CB298B" w:rsidRDefault="009933F4" w:rsidP="00E60951">
            <w:pPr>
              <w:spacing w:before="120" w:after="120" w:line="240" w:lineRule="auto"/>
              <w:contextualSpacing/>
              <w:jc w:val="center"/>
              <w:rPr>
                <w:rFonts w:ascii="Arial" w:hAnsi="Arial" w:cs="Arial"/>
                <w:b/>
                <w:sz w:val="22"/>
                <w:szCs w:val="22"/>
              </w:rPr>
            </w:pPr>
          </w:p>
        </w:tc>
      </w:tr>
      <w:tr w:rsidR="00CB298B" w:rsidRPr="00CB298B" w14:paraId="71CA57EF" w14:textId="77777777" w:rsidTr="00FF3964">
        <w:trPr>
          <w:trHeight w:val="1917"/>
        </w:trPr>
        <w:tc>
          <w:tcPr>
            <w:tcW w:w="5070" w:type="dxa"/>
            <w:shd w:val="clear" w:color="auto" w:fill="auto"/>
            <w:vAlign w:val="center"/>
          </w:tcPr>
          <w:p w14:paraId="3BDDE7A5" w14:textId="3483AA8F" w:rsidR="009933F4" w:rsidRPr="00CB298B" w:rsidRDefault="009933F4" w:rsidP="00FF3964">
            <w:pPr>
              <w:pStyle w:val="OREtabela-punktory"/>
              <w:rPr>
                <w:color w:val="auto"/>
              </w:rPr>
            </w:pPr>
            <w:r w:rsidRPr="00CB298B">
              <w:rPr>
                <w:color w:val="auto"/>
              </w:rPr>
              <w:t>Wszyscy nauczyciele uczestniczący w proc</w:t>
            </w:r>
            <w:r w:rsidRPr="00CB298B">
              <w:rPr>
                <w:color w:val="auto"/>
              </w:rPr>
              <w:t>e</w:t>
            </w:r>
            <w:r w:rsidRPr="00CB298B">
              <w:rPr>
                <w:color w:val="auto"/>
              </w:rPr>
              <w:t>sie wspomagania przedszkola zapoznają dzieci z celami podejmowanych działań.</w:t>
            </w:r>
          </w:p>
          <w:p w14:paraId="4B0C7916" w14:textId="6C998B44" w:rsidR="009933F4" w:rsidRPr="00CB298B" w:rsidRDefault="009933F4" w:rsidP="00FF3964">
            <w:pPr>
              <w:pStyle w:val="OREtabela-punktory"/>
              <w:rPr>
                <w:color w:val="auto"/>
              </w:rPr>
            </w:pPr>
            <w:r w:rsidRPr="00CB298B">
              <w:rPr>
                <w:color w:val="auto"/>
              </w:rPr>
              <w:t>90</w:t>
            </w:r>
            <w:r w:rsidR="00FF3964" w:rsidRPr="00CB298B">
              <w:rPr>
                <w:color w:val="auto"/>
              </w:rPr>
              <w:t xml:space="preserve"> proc. </w:t>
            </w:r>
            <w:r w:rsidRPr="00CB298B">
              <w:rPr>
                <w:color w:val="auto"/>
              </w:rPr>
              <w:t>dzieci potrafi opisać (na miarę sw</w:t>
            </w:r>
            <w:r w:rsidRPr="00CB298B">
              <w:rPr>
                <w:color w:val="auto"/>
              </w:rPr>
              <w:t>o</w:t>
            </w:r>
            <w:r w:rsidRPr="00CB298B">
              <w:rPr>
                <w:color w:val="auto"/>
              </w:rPr>
              <w:t>ich możliwości) cele działań, w których uczestniczą w przedszkolu.</w:t>
            </w:r>
          </w:p>
        </w:tc>
        <w:tc>
          <w:tcPr>
            <w:tcW w:w="4642" w:type="dxa"/>
            <w:shd w:val="clear" w:color="auto" w:fill="auto"/>
            <w:vAlign w:val="center"/>
          </w:tcPr>
          <w:p w14:paraId="40F6BD7D" w14:textId="5980A68A" w:rsidR="00C23944" w:rsidRPr="00CB298B" w:rsidRDefault="00FF3964" w:rsidP="00FF3964">
            <w:pPr>
              <w:pStyle w:val="OREtabela-punktory"/>
              <w:rPr>
                <w:color w:val="auto"/>
              </w:rPr>
            </w:pPr>
            <w:r w:rsidRPr="00CB298B">
              <w:rPr>
                <w:color w:val="auto"/>
              </w:rPr>
              <w:t xml:space="preserve">Obserwacja </w:t>
            </w:r>
            <w:r w:rsidR="00C23944" w:rsidRPr="00CB298B">
              <w:rPr>
                <w:color w:val="auto"/>
              </w:rPr>
              <w:t>zajęć (koleżeńska lub/i wspierająca prowadzona w ramach na</w:t>
            </w:r>
            <w:r w:rsidR="00C23944" w:rsidRPr="00CB298B">
              <w:rPr>
                <w:color w:val="auto"/>
              </w:rPr>
              <w:t>d</w:t>
            </w:r>
            <w:r w:rsidR="00C23944" w:rsidRPr="00CB298B">
              <w:rPr>
                <w:color w:val="auto"/>
              </w:rPr>
              <w:t>zoru pedagogicznego dyrektora</w:t>
            </w:r>
            <w:r w:rsidR="00C23944" w:rsidRPr="00CB298B">
              <w:rPr>
                <w:rStyle w:val="Odwoanieprzypisudolnego"/>
                <w:color w:val="auto"/>
                <w:szCs w:val="22"/>
              </w:rPr>
              <w:footnoteReference w:id="52"/>
            </w:r>
            <w:r w:rsidR="00C23944" w:rsidRPr="00CB298B">
              <w:rPr>
                <w:color w:val="auto"/>
              </w:rPr>
              <w:t>)</w:t>
            </w:r>
            <w:r w:rsidRPr="00CB298B">
              <w:rPr>
                <w:color w:val="auto"/>
              </w:rPr>
              <w:t>.</w:t>
            </w:r>
          </w:p>
          <w:p w14:paraId="74A82618" w14:textId="5F12C1C9" w:rsidR="009933F4" w:rsidRPr="00CB298B" w:rsidRDefault="00FF3964" w:rsidP="00FF3964">
            <w:pPr>
              <w:pStyle w:val="OREtabela-punktory"/>
              <w:rPr>
                <w:color w:val="auto"/>
              </w:rPr>
            </w:pPr>
            <w:r w:rsidRPr="00CB298B">
              <w:rPr>
                <w:color w:val="auto"/>
              </w:rPr>
              <w:t xml:space="preserve">Rozmowa </w:t>
            </w:r>
            <w:r w:rsidR="009933F4" w:rsidRPr="00CB298B">
              <w:rPr>
                <w:color w:val="auto"/>
              </w:rPr>
              <w:t>z dziećmi (po obserwacji z</w:t>
            </w:r>
            <w:r w:rsidR="009933F4" w:rsidRPr="00CB298B">
              <w:rPr>
                <w:color w:val="auto"/>
              </w:rPr>
              <w:t>a</w:t>
            </w:r>
            <w:r w:rsidR="009933F4" w:rsidRPr="00CB298B">
              <w:rPr>
                <w:color w:val="auto"/>
              </w:rPr>
              <w:t>jęć)</w:t>
            </w:r>
            <w:r w:rsidR="007A491C" w:rsidRPr="00CB298B">
              <w:rPr>
                <w:color w:val="auto"/>
              </w:rPr>
              <w:t xml:space="preserve"> połączona z </w:t>
            </w:r>
            <w:r w:rsidRPr="00CB298B">
              <w:rPr>
                <w:color w:val="auto"/>
              </w:rPr>
              <w:t xml:space="preserve">wykorzystaniem metody </w:t>
            </w:r>
            <w:r w:rsidR="007A491C" w:rsidRPr="00CB298B">
              <w:rPr>
                <w:color w:val="auto"/>
              </w:rPr>
              <w:t>ruchom</w:t>
            </w:r>
            <w:r w:rsidRPr="00CB298B">
              <w:rPr>
                <w:color w:val="auto"/>
              </w:rPr>
              <w:t>ej</w:t>
            </w:r>
            <w:r w:rsidR="007A491C" w:rsidRPr="00CB298B">
              <w:rPr>
                <w:color w:val="auto"/>
              </w:rPr>
              <w:t xml:space="preserve"> tarcz</w:t>
            </w:r>
            <w:r w:rsidRPr="00CB298B">
              <w:rPr>
                <w:color w:val="auto"/>
              </w:rPr>
              <w:t>y</w:t>
            </w:r>
            <w:r w:rsidR="007A491C" w:rsidRPr="00CB298B">
              <w:rPr>
                <w:rStyle w:val="Odwoanieprzypisudolnego"/>
                <w:color w:val="auto"/>
                <w:szCs w:val="22"/>
              </w:rPr>
              <w:footnoteReference w:id="53"/>
            </w:r>
            <w:r w:rsidRPr="00CB298B">
              <w:rPr>
                <w:color w:val="auto"/>
              </w:rPr>
              <w:t>.</w:t>
            </w:r>
          </w:p>
        </w:tc>
      </w:tr>
    </w:tbl>
    <w:p w14:paraId="326364B0" w14:textId="5D22A3EB" w:rsidR="009933F4" w:rsidRPr="00CB298B" w:rsidRDefault="00EA3D96" w:rsidP="00537EA9">
      <w:pPr>
        <w:pStyle w:val="OREnormalny"/>
        <w:rPr>
          <w:color w:val="auto"/>
        </w:rPr>
      </w:pPr>
      <w:r w:rsidRPr="00CB298B">
        <w:rPr>
          <w:b/>
          <w:color w:val="auto"/>
        </w:rPr>
        <w:lastRenderedPageBreak/>
        <w:t>Przykład:</w:t>
      </w:r>
      <w:r w:rsidR="00A1042E" w:rsidRPr="00CB298B">
        <w:rPr>
          <w:color w:val="auto"/>
        </w:rPr>
        <w:t xml:space="preserve"> </w:t>
      </w:r>
      <w:r w:rsidRPr="00CB298B">
        <w:rPr>
          <w:color w:val="auto"/>
        </w:rPr>
        <w:t>J</w:t>
      </w:r>
      <w:r w:rsidR="00A1042E" w:rsidRPr="00CB298B">
        <w:rPr>
          <w:color w:val="auto"/>
        </w:rPr>
        <w:t>ak na podstawie zaprezentowanych wyżej rezultatów można ogólny cel wspomagania</w:t>
      </w:r>
      <w:r w:rsidRPr="00CB298B">
        <w:rPr>
          <w:color w:val="auto"/>
        </w:rPr>
        <w:t xml:space="preserve"> (</w:t>
      </w:r>
      <w:r w:rsidR="00A1042E" w:rsidRPr="00CB298B">
        <w:rPr>
          <w:color w:val="auto"/>
        </w:rPr>
        <w:t xml:space="preserve">„Nauczyciele kształtują u dzieci </w:t>
      </w:r>
      <w:r w:rsidRPr="00CB298B">
        <w:rPr>
          <w:color w:val="auto"/>
        </w:rPr>
        <w:t xml:space="preserve">umiejętność </w:t>
      </w:r>
      <w:r w:rsidR="00A1042E" w:rsidRPr="00CB298B">
        <w:rPr>
          <w:color w:val="auto"/>
        </w:rPr>
        <w:t>uczenia się”</w:t>
      </w:r>
      <w:r w:rsidRPr="00CB298B">
        <w:rPr>
          <w:color w:val="auto"/>
        </w:rPr>
        <w:t>)</w:t>
      </w:r>
      <w:r w:rsidR="00A1042E" w:rsidRPr="00CB298B">
        <w:rPr>
          <w:color w:val="auto"/>
        </w:rPr>
        <w:t xml:space="preserve"> przeformułować na cel SMART:</w:t>
      </w:r>
    </w:p>
    <w:p w14:paraId="479CE4FF" w14:textId="60E47ACC" w:rsidR="00A1042E" w:rsidRPr="00CB298B" w:rsidRDefault="00EA3D96" w:rsidP="00537EA9">
      <w:pPr>
        <w:pStyle w:val="OREnormalny"/>
        <w:rPr>
          <w:color w:val="auto"/>
        </w:rPr>
      </w:pPr>
      <w:r w:rsidRPr="00CB298B">
        <w:rPr>
          <w:color w:val="auto"/>
        </w:rPr>
        <w:t>„</w:t>
      </w:r>
      <w:r w:rsidR="009C1696" w:rsidRPr="00CB298B">
        <w:rPr>
          <w:color w:val="auto"/>
        </w:rPr>
        <w:t>Chcemy zmienić nasze nauczycielskie postawy dominacji na zajęciach z dziećmi</w:t>
      </w:r>
      <w:r w:rsidR="003E11BD" w:rsidRPr="00CB298B">
        <w:rPr>
          <w:color w:val="auto"/>
        </w:rPr>
        <w:t>,</w:t>
      </w:r>
      <w:r w:rsidR="009C1696" w:rsidRPr="00CB298B">
        <w:rPr>
          <w:color w:val="auto"/>
        </w:rPr>
        <w:t xml:space="preserve"> tak aby efektywnie uczyć je, jak się uczyć. Do końca września każdy wychowawca przepr</w:t>
      </w:r>
      <w:r w:rsidR="009C1696" w:rsidRPr="00CB298B">
        <w:rPr>
          <w:color w:val="auto"/>
        </w:rPr>
        <w:t>o</w:t>
      </w:r>
      <w:r w:rsidR="009C1696" w:rsidRPr="00CB298B">
        <w:rPr>
          <w:color w:val="auto"/>
        </w:rPr>
        <w:t>wadzi w swojej grupie diagnozę stylu uczenia się każdego dziecka (wykorzystując narz</w:t>
      </w:r>
      <w:r w:rsidR="009C1696" w:rsidRPr="00CB298B">
        <w:rPr>
          <w:color w:val="auto"/>
        </w:rPr>
        <w:t>ę</w:t>
      </w:r>
      <w:r w:rsidR="009C1696" w:rsidRPr="00CB298B">
        <w:rPr>
          <w:color w:val="auto"/>
        </w:rPr>
        <w:t xml:space="preserve">dzia dostępne na stronie ORE i IBE). </w:t>
      </w:r>
      <w:r w:rsidR="003E11BD" w:rsidRPr="00CB298B">
        <w:rPr>
          <w:color w:val="auto"/>
        </w:rPr>
        <w:t>W pierwszej połowie października zapoznamy r</w:t>
      </w:r>
      <w:r w:rsidR="003E11BD" w:rsidRPr="00CB298B">
        <w:rPr>
          <w:color w:val="auto"/>
        </w:rPr>
        <w:t>o</w:t>
      </w:r>
      <w:r w:rsidR="003E11BD" w:rsidRPr="00CB298B">
        <w:rPr>
          <w:color w:val="auto"/>
        </w:rPr>
        <w:t>dziców z</w:t>
      </w:r>
      <w:r w:rsidR="009C1696" w:rsidRPr="00CB298B">
        <w:rPr>
          <w:color w:val="auto"/>
        </w:rPr>
        <w:t xml:space="preserve"> wynikami diagnozy</w:t>
      </w:r>
      <w:r w:rsidR="003E11BD" w:rsidRPr="00CB298B">
        <w:rPr>
          <w:color w:val="auto"/>
        </w:rPr>
        <w:t xml:space="preserve">, a z dziećmi </w:t>
      </w:r>
      <w:r w:rsidR="009C1696" w:rsidRPr="00CB298B">
        <w:rPr>
          <w:color w:val="auto"/>
        </w:rPr>
        <w:t>porozmawiamy o ich talentach. Do końca pa</w:t>
      </w:r>
      <w:r w:rsidR="009C1696" w:rsidRPr="00CB298B">
        <w:rPr>
          <w:color w:val="auto"/>
        </w:rPr>
        <w:t>ź</w:t>
      </w:r>
      <w:r w:rsidR="009C1696" w:rsidRPr="00CB298B">
        <w:rPr>
          <w:color w:val="auto"/>
        </w:rPr>
        <w:t>dziernika naniesiemy w naszych planach pracy i kartach obserwacji pedagogicznej adn</w:t>
      </w:r>
      <w:r w:rsidR="009C1696" w:rsidRPr="00CB298B">
        <w:rPr>
          <w:color w:val="auto"/>
        </w:rPr>
        <w:t>o</w:t>
      </w:r>
      <w:r w:rsidR="009C1696" w:rsidRPr="00CB298B">
        <w:rPr>
          <w:color w:val="auto"/>
        </w:rPr>
        <w:t xml:space="preserve">tacje o wynikach diagnozy, a </w:t>
      </w:r>
      <w:r w:rsidR="003E11BD" w:rsidRPr="00CB298B">
        <w:rPr>
          <w:color w:val="auto"/>
        </w:rPr>
        <w:t xml:space="preserve">podczas warsztatów problemowych </w:t>
      </w:r>
      <w:r w:rsidR="009C1696" w:rsidRPr="00CB298B">
        <w:rPr>
          <w:color w:val="auto"/>
        </w:rPr>
        <w:t>stworzymy mapę m</w:t>
      </w:r>
      <w:r w:rsidR="009C1696" w:rsidRPr="00CB298B">
        <w:rPr>
          <w:color w:val="auto"/>
        </w:rPr>
        <w:t>e</w:t>
      </w:r>
      <w:r w:rsidR="009C1696" w:rsidRPr="00CB298B">
        <w:rPr>
          <w:color w:val="auto"/>
        </w:rPr>
        <w:t>tod do pracy z dziećmi o różnych stylach uczenia się. Od listopada na każdych zajęciach będziemy wprowadzać zindywidualizowane metody</w:t>
      </w:r>
      <w:r w:rsidR="003E11BD" w:rsidRPr="00CB298B">
        <w:rPr>
          <w:color w:val="auto"/>
        </w:rPr>
        <w:t xml:space="preserve"> pracy</w:t>
      </w:r>
      <w:r w:rsidR="009C1696" w:rsidRPr="00CB298B">
        <w:rPr>
          <w:color w:val="auto"/>
        </w:rPr>
        <w:t>, a dodatkowo konsekwentnie informować dzieci – w sposób dla nich zrozumiały – o celach podejmowanych aktywn</w:t>
      </w:r>
      <w:r w:rsidR="009C1696" w:rsidRPr="00CB298B">
        <w:rPr>
          <w:color w:val="auto"/>
        </w:rPr>
        <w:t>o</w:t>
      </w:r>
      <w:r w:rsidR="009C1696" w:rsidRPr="00CB298B">
        <w:rPr>
          <w:color w:val="auto"/>
        </w:rPr>
        <w:t xml:space="preserve">ści/działań. Będziemy </w:t>
      </w:r>
      <w:r w:rsidR="00BD07EC" w:rsidRPr="00CB298B">
        <w:rPr>
          <w:color w:val="auto"/>
        </w:rPr>
        <w:t xml:space="preserve">systematycznie </w:t>
      </w:r>
      <w:r w:rsidR="009C1696" w:rsidRPr="00CB298B">
        <w:rPr>
          <w:color w:val="auto"/>
        </w:rPr>
        <w:t xml:space="preserve">upewniać się, że dzieci zrozumiały cel. Od grudnia </w:t>
      </w:r>
      <w:r w:rsidR="003E11BD" w:rsidRPr="00CB298B">
        <w:rPr>
          <w:color w:val="auto"/>
        </w:rPr>
        <w:t xml:space="preserve">co najmniej </w:t>
      </w:r>
      <w:r w:rsidR="009C1696" w:rsidRPr="00CB298B">
        <w:rPr>
          <w:color w:val="auto"/>
        </w:rPr>
        <w:t xml:space="preserve">jedne zajęcia w miesiącu w każdej grupie poddamy obserwacji koleżeńskiej </w:t>
      </w:r>
      <w:r w:rsidR="00BD07EC" w:rsidRPr="00CB298B">
        <w:rPr>
          <w:color w:val="auto"/>
        </w:rPr>
        <w:t>ukierunkowanej na stosowanie metod adekwatnych do stylów uczenia się dzieci i na fo</w:t>
      </w:r>
      <w:r w:rsidR="00BD07EC" w:rsidRPr="00CB298B">
        <w:rPr>
          <w:color w:val="auto"/>
        </w:rPr>
        <w:t>r</w:t>
      </w:r>
      <w:r w:rsidR="00BD07EC" w:rsidRPr="00CB298B">
        <w:rPr>
          <w:color w:val="auto"/>
        </w:rPr>
        <w:t xml:space="preserve">mułowanie celów w </w:t>
      </w:r>
      <w:r w:rsidR="00F04AB7" w:rsidRPr="00CB298B">
        <w:rPr>
          <w:color w:val="auto"/>
        </w:rPr>
        <w:t>zrozumiałym dla nich języku</w:t>
      </w:r>
      <w:r w:rsidR="00BD07EC" w:rsidRPr="00CB298B">
        <w:rPr>
          <w:color w:val="auto"/>
        </w:rPr>
        <w:t>. Zakładamy, że w maju przynajmniej 95</w:t>
      </w:r>
      <w:r w:rsidR="00F04AB7" w:rsidRPr="00CB298B">
        <w:rPr>
          <w:color w:val="auto"/>
        </w:rPr>
        <w:t xml:space="preserve"> proc. </w:t>
      </w:r>
      <w:r w:rsidR="00BD07EC" w:rsidRPr="00CB298B">
        <w:rPr>
          <w:color w:val="auto"/>
        </w:rPr>
        <w:t>dzieci wykaże wzrost umiejętności uczenia się, 90</w:t>
      </w:r>
      <w:r w:rsidR="00F04AB7" w:rsidRPr="00CB298B">
        <w:rPr>
          <w:color w:val="auto"/>
        </w:rPr>
        <w:t xml:space="preserve"> proc. </w:t>
      </w:r>
      <w:r w:rsidR="00BD07EC" w:rsidRPr="00CB298B">
        <w:rPr>
          <w:color w:val="auto"/>
        </w:rPr>
        <w:t>będzie potrafiło samodzie</w:t>
      </w:r>
      <w:r w:rsidR="00BD07EC" w:rsidRPr="00CB298B">
        <w:rPr>
          <w:color w:val="auto"/>
        </w:rPr>
        <w:t>l</w:t>
      </w:r>
      <w:r w:rsidR="00BD07EC" w:rsidRPr="00CB298B">
        <w:rPr>
          <w:color w:val="auto"/>
        </w:rPr>
        <w:t xml:space="preserve">nie opisać cele podejmowanych działań, a wszyscy nauczyciele </w:t>
      </w:r>
      <w:r w:rsidR="00F04AB7" w:rsidRPr="00CB298B">
        <w:rPr>
          <w:color w:val="auto"/>
        </w:rPr>
        <w:t xml:space="preserve">dostrzegą </w:t>
      </w:r>
      <w:r w:rsidR="00BD07EC" w:rsidRPr="00CB298B">
        <w:rPr>
          <w:color w:val="auto"/>
        </w:rPr>
        <w:t>korzyści z</w:t>
      </w:r>
      <w:r w:rsidR="00F04AB7" w:rsidRPr="00CB298B">
        <w:rPr>
          <w:color w:val="auto"/>
        </w:rPr>
        <w:t> </w:t>
      </w:r>
      <w:r w:rsidR="00BD07EC" w:rsidRPr="00CB298B">
        <w:rPr>
          <w:color w:val="auto"/>
        </w:rPr>
        <w:t>wdrożonej zmiany</w:t>
      </w:r>
      <w:r w:rsidRPr="00CB298B">
        <w:rPr>
          <w:color w:val="auto"/>
        </w:rPr>
        <w:t>”</w:t>
      </w:r>
      <w:r w:rsidR="00BD07EC" w:rsidRPr="00CB298B">
        <w:rPr>
          <w:color w:val="auto"/>
        </w:rPr>
        <w:t>.</w:t>
      </w:r>
    </w:p>
    <w:p w14:paraId="368F604F" w14:textId="3847C119" w:rsidR="00AB38E4" w:rsidRPr="00CB298B" w:rsidRDefault="00AB38E4" w:rsidP="00843B1E">
      <w:pPr>
        <w:pStyle w:val="OREnormalny"/>
        <w:rPr>
          <w:color w:val="auto"/>
        </w:rPr>
      </w:pPr>
      <w:r w:rsidRPr="00CB298B">
        <w:rPr>
          <w:b/>
          <w:color w:val="auto"/>
        </w:rPr>
        <w:t>Cel procesu wspomagania</w:t>
      </w:r>
      <w:r w:rsidRPr="00CB298B">
        <w:rPr>
          <w:color w:val="auto"/>
        </w:rPr>
        <w:t xml:space="preserve">: Nauczyciele </w:t>
      </w:r>
      <w:r w:rsidR="00F04AB7" w:rsidRPr="00CB298B">
        <w:rPr>
          <w:color w:val="auto"/>
        </w:rPr>
        <w:t xml:space="preserve">rozbudzają </w:t>
      </w:r>
      <w:r w:rsidRPr="00CB298B">
        <w:rPr>
          <w:color w:val="auto"/>
        </w:rPr>
        <w:t>postawy kreatywności i innowacy</w:t>
      </w:r>
      <w:r w:rsidRPr="00CB298B">
        <w:rPr>
          <w:color w:val="auto"/>
        </w:rPr>
        <w:t>j</w:t>
      </w:r>
      <w:r w:rsidRPr="00CB298B">
        <w:rPr>
          <w:color w:val="auto"/>
        </w:rPr>
        <w:t>ności u dzieci</w:t>
      </w:r>
      <w:r w:rsidR="00F04AB7" w:rsidRPr="00CB298B">
        <w:rPr>
          <w:color w:val="auto"/>
        </w:rPr>
        <w:t>.</w:t>
      </w:r>
    </w:p>
    <w:p w14:paraId="29C39E08" w14:textId="624AA085" w:rsidR="00843B1E" w:rsidRPr="00CB298B" w:rsidRDefault="00843B1E" w:rsidP="00843B1E">
      <w:pPr>
        <w:pStyle w:val="Nagwek2"/>
        <w:numPr>
          <w:ilvl w:val="0"/>
          <w:numId w:val="0"/>
        </w:numPr>
        <w:spacing w:before="120" w:after="160" w:line="240" w:lineRule="auto"/>
        <w:jc w:val="left"/>
        <w:rPr>
          <w:sz w:val="22"/>
        </w:rPr>
      </w:pPr>
      <w:r w:rsidRPr="00CB298B">
        <w:rPr>
          <w:sz w:val="22"/>
        </w:rPr>
        <w:t>Tab. 13.</w:t>
      </w:r>
      <w:r w:rsidRPr="00CB298B">
        <w:rPr>
          <w:b w:val="0"/>
          <w:sz w:val="22"/>
        </w:rPr>
        <w:t xml:space="preserve"> Rezultat: Nauczyciele znają metody twórczego myślenia i działania </w:t>
      </w:r>
      <w:r w:rsidR="00F04AB7" w:rsidRPr="00CB298B">
        <w:rPr>
          <w:b w:val="0"/>
          <w:sz w:val="22"/>
        </w:rPr>
        <w:t>oraz</w:t>
      </w:r>
      <w:r w:rsidRPr="00CB298B">
        <w:rPr>
          <w:b w:val="0"/>
          <w:sz w:val="22"/>
        </w:rPr>
        <w:t xml:space="preserve"> potrafią zast</w:t>
      </w:r>
      <w:r w:rsidRPr="00CB298B">
        <w:rPr>
          <w:b w:val="0"/>
          <w:sz w:val="22"/>
        </w:rPr>
        <w:t>o</w:t>
      </w:r>
      <w:r w:rsidRPr="00CB298B">
        <w:rPr>
          <w:b w:val="0"/>
          <w:sz w:val="22"/>
        </w:rPr>
        <w:t>sować je w pracy z dziećmi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116DEF26" w14:textId="77777777" w:rsidTr="003373B2">
        <w:trPr>
          <w:trHeight w:val="499"/>
        </w:trPr>
        <w:tc>
          <w:tcPr>
            <w:tcW w:w="4928" w:type="dxa"/>
            <w:vMerge w:val="restart"/>
            <w:shd w:val="clear" w:color="auto" w:fill="auto"/>
            <w:vAlign w:val="center"/>
          </w:tcPr>
          <w:p w14:paraId="43C334FA" w14:textId="34901933" w:rsidR="00C23944" w:rsidRPr="00CB298B" w:rsidRDefault="00C23944" w:rsidP="00F04AB7">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32D43124" w14:textId="77777777" w:rsidR="00C23944" w:rsidRPr="00CB298B" w:rsidRDefault="00C23944" w:rsidP="00F04AB7">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4CABB8B9" w14:textId="77777777" w:rsidTr="003373B2">
        <w:trPr>
          <w:trHeight w:val="253"/>
        </w:trPr>
        <w:tc>
          <w:tcPr>
            <w:tcW w:w="4928" w:type="dxa"/>
            <w:vMerge/>
            <w:shd w:val="clear" w:color="auto" w:fill="auto"/>
            <w:vAlign w:val="center"/>
          </w:tcPr>
          <w:p w14:paraId="1F37E6E3" w14:textId="77777777" w:rsidR="00C23944" w:rsidRPr="00CB298B" w:rsidRDefault="00C23944" w:rsidP="00F04AB7">
            <w:pPr>
              <w:spacing w:before="120" w:after="120" w:line="240" w:lineRule="auto"/>
              <w:contextualSpacing/>
              <w:jc w:val="center"/>
              <w:rPr>
                <w:rFonts w:ascii="Arial" w:hAnsi="Arial" w:cs="Arial"/>
                <w:b/>
                <w:sz w:val="22"/>
                <w:szCs w:val="22"/>
              </w:rPr>
            </w:pPr>
          </w:p>
        </w:tc>
        <w:tc>
          <w:tcPr>
            <w:tcW w:w="4784" w:type="dxa"/>
            <w:vMerge/>
            <w:shd w:val="clear" w:color="auto" w:fill="auto"/>
            <w:vAlign w:val="center"/>
          </w:tcPr>
          <w:p w14:paraId="3EA14A49" w14:textId="77777777" w:rsidR="00C23944" w:rsidRPr="00CB298B" w:rsidRDefault="00C23944" w:rsidP="00F04AB7">
            <w:pPr>
              <w:spacing w:before="120" w:after="120" w:line="240" w:lineRule="auto"/>
              <w:contextualSpacing/>
              <w:jc w:val="center"/>
              <w:rPr>
                <w:rFonts w:ascii="Arial" w:hAnsi="Arial" w:cs="Arial"/>
                <w:b/>
                <w:sz w:val="22"/>
                <w:szCs w:val="22"/>
              </w:rPr>
            </w:pPr>
          </w:p>
        </w:tc>
      </w:tr>
      <w:tr w:rsidR="00CB298B" w:rsidRPr="00CB298B" w14:paraId="7F08B2D7" w14:textId="77777777" w:rsidTr="003373B2">
        <w:tc>
          <w:tcPr>
            <w:tcW w:w="4928" w:type="dxa"/>
            <w:shd w:val="clear" w:color="auto" w:fill="auto"/>
            <w:vAlign w:val="center"/>
          </w:tcPr>
          <w:p w14:paraId="7EDBA1B7" w14:textId="06967C96" w:rsidR="00C23944" w:rsidRPr="00CB298B" w:rsidRDefault="00C23944" w:rsidP="00F04AB7">
            <w:pPr>
              <w:pStyle w:val="OREtabela-punktory"/>
              <w:rPr>
                <w:color w:val="auto"/>
              </w:rPr>
            </w:pPr>
            <w:r w:rsidRPr="00CB298B">
              <w:rPr>
                <w:color w:val="auto"/>
              </w:rPr>
              <w:t>100</w:t>
            </w:r>
            <w:r w:rsidR="00830BB1" w:rsidRPr="00CB298B">
              <w:rPr>
                <w:color w:val="auto"/>
              </w:rPr>
              <w:t xml:space="preserve"> proc. </w:t>
            </w:r>
            <w:r w:rsidRPr="00CB298B">
              <w:rPr>
                <w:color w:val="auto"/>
              </w:rPr>
              <w:t xml:space="preserve">nauczycieli stosuje metody </w:t>
            </w:r>
            <w:r w:rsidR="00830BB1" w:rsidRPr="00CB298B">
              <w:rPr>
                <w:color w:val="auto"/>
              </w:rPr>
              <w:t>ro</w:t>
            </w:r>
            <w:r w:rsidR="00830BB1" w:rsidRPr="00CB298B">
              <w:rPr>
                <w:color w:val="auto"/>
              </w:rPr>
              <w:t>z</w:t>
            </w:r>
            <w:r w:rsidR="00830BB1" w:rsidRPr="00CB298B">
              <w:rPr>
                <w:color w:val="auto"/>
              </w:rPr>
              <w:t xml:space="preserve">budzające </w:t>
            </w:r>
            <w:r w:rsidRPr="00CB298B">
              <w:rPr>
                <w:color w:val="auto"/>
              </w:rPr>
              <w:t>kreatywność u dzieci</w:t>
            </w:r>
            <w:r w:rsidR="00830BB1" w:rsidRPr="00CB298B">
              <w:rPr>
                <w:color w:val="auto"/>
              </w:rPr>
              <w:t>.</w:t>
            </w:r>
          </w:p>
          <w:p w14:paraId="3F2589E4" w14:textId="79D36B55" w:rsidR="00C23944" w:rsidRPr="00CB298B" w:rsidRDefault="00C23944" w:rsidP="00F04AB7">
            <w:pPr>
              <w:pStyle w:val="OREtabela-punktory"/>
              <w:rPr>
                <w:color w:val="auto"/>
              </w:rPr>
            </w:pPr>
            <w:r w:rsidRPr="00CB298B">
              <w:rPr>
                <w:color w:val="auto"/>
              </w:rPr>
              <w:t>100</w:t>
            </w:r>
            <w:r w:rsidR="00830BB1" w:rsidRPr="00CB298B">
              <w:rPr>
                <w:color w:val="auto"/>
              </w:rPr>
              <w:t xml:space="preserve"> proc. </w:t>
            </w:r>
            <w:r w:rsidRPr="00CB298B">
              <w:rPr>
                <w:color w:val="auto"/>
              </w:rPr>
              <w:t>dzieci aktywnie uczestniczy w z</w:t>
            </w:r>
            <w:r w:rsidRPr="00CB298B">
              <w:rPr>
                <w:color w:val="auto"/>
              </w:rPr>
              <w:t>a</w:t>
            </w:r>
            <w:r w:rsidRPr="00CB298B">
              <w:rPr>
                <w:color w:val="auto"/>
              </w:rPr>
              <w:t xml:space="preserve">jęciach/działaniach ukierunkowanych na </w:t>
            </w:r>
            <w:r w:rsidR="00830BB1" w:rsidRPr="00CB298B">
              <w:rPr>
                <w:color w:val="auto"/>
              </w:rPr>
              <w:t>rozbudzanie w n</w:t>
            </w:r>
            <w:r w:rsidRPr="00CB298B">
              <w:rPr>
                <w:color w:val="auto"/>
              </w:rPr>
              <w:t>ich kreatywności.</w:t>
            </w:r>
          </w:p>
          <w:p w14:paraId="3C60F5A1" w14:textId="54734609" w:rsidR="00C23944" w:rsidRPr="00CB298B" w:rsidRDefault="00C23944" w:rsidP="00A74683">
            <w:pPr>
              <w:pStyle w:val="OREtabela-punktory"/>
              <w:rPr>
                <w:color w:val="auto"/>
              </w:rPr>
            </w:pPr>
            <w:r w:rsidRPr="00CB298B">
              <w:rPr>
                <w:color w:val="auto"/>
              </w:rPr>
              <w:t>60</w:t>
            </w:r>
            <w:r w:rsidR="00A74683" w:rsidRPr="00CB298B">
              <w:rPr>
                <w:color w:val="auto"/>
              </w:rPr>
              <w:t xml:space="preserve"> proc. </w:t>
            </w:r>
            <w:r w:rsidRPr="00CB298B">
              <w:rPr>
                <w:color w:val="auto"/>
              </w:rPr>
              <w:t>dzieci przynajmniej raz w miesiącu inicjuje kreatywne działanie (adekwatne do etapu rozwoju)</w:t>
            </w:r>
            <w:r w:rsidR="00A74683" w:rsidRPr="00CB298B">
              <w:rPr>
                <w:color w:val="auto"/>
              </w:rPr>
              <w:t>,</w:t>
            </w:r>
            <w:r w:rsidRPr="00CB298B">
              <w:rPr>
                <w:color w:val="auto"/>
              </w:rPr>
              <w:t xml:space="preserve"> np. zabawy ruchowe, ko</w:t>
            </w:r>
            <w:r w:rsidRPr="00CB298B">
              <w:rPr>
                <w:color w:val="auto"/>
              </w:rPr>
              <w:t>n</w:t>
            </w:r>
            <w:r w:rsidRPr="00CB298B">
              <w:rPr>
                <w:color w:val="auto"/>
              </w:rPr>
              <w:lastRenderedPageBreak/>
              <w:t>strukcyjne, interakcyjne, działania ar</w:t>
            </w:r>
            <w:r w:rsidR="00DD299C" w:rsidRPr="00CB298B">
              <w:rPr>
                <w:color w:val="auto"/>
              </w:rPr>
              <w:t>t</w:t>
            </w:r>
            <w:r w:rsidR="00DD299C" w:rsidRPr="00CB298B">
              <w:rPr>
                <w:color w:val="auto"/>
              </w:rPr>
              <w:t>y</w:t>
            </w:r>
            <w:r w:rsidR="00DD299C" w:rsidRPr="00CB298B">
              <w:rPr>
                <w:color w:val="auto"/>
              </w:rPr>
              <w:t>styczne, prace użyteczne itp.</w:t>
            </w:r>
          </w:p>
        </w:tc>
        <w:tc>
          <w:tcPr>
            <w:tcW w:w="4784" w:type="dxa"/>
            <w:shd w:val="clear" w:color="auto" w:fill="auto"/>
            <w:vAlign w:val="center"/>
          </w:tcPr>
          <w:p w14:paraId="294915B5" w14:textId="2DBF2390" w:rsidR="00C23944" w:rsidRPr="00CB298B" w:rsidRDefault="00A74683" w:rsidP="00F04AB7">
            <w:pPr>
              <w:pStyle w:val="OREtabela-punktory"/>
              <w:rPr>
                <w:color w:val="auto"/>
              </w:rPr>
            </w:pPr>
            <w:r w:rsidRPr="00CB298B">
              <w:rPr>
                <w:color w:val="auto"/>
              </w:rPr>
              <w:lastRenderedPageBreak/>
              <w:t xml:space="preserve">Obserwacja </w:t>
            </w:r>
            <w:r w:rsidR="00C23944" w:rsidRPr="00CB298B">
              <w:rPr>
                <w:color w:val="auto"/>
              </w:rPr>
              <w:t>zajęć (koleżeńska lub/i wspi</w:t>
            </w:r>
            <w:r w:rsidR="00C23944" w:rsidRPr="00CB298B">
              <w:rPr>
                <w:color w:val="auto"/>
              </w:rPr>
              <w:t>e</w:t>
            </w:r>
            <w:r w:rsidR="00C23944" w:rsidRPr="00CB298B">
              <w:rPr>
                <w:color w:val="auto"/>
              </w:rPr>
              <w:t>rająca prowadzona w</w:t>
            </w:r>
            <w:r w:rsidRPr="00CB298B">
              <w:rPr>
                <w:color w:val="auto"/>
              </w:rPr>
              <w:t> </w:t>
            </w:r>
            <w:r w:rsidR="00C23944" w:rsidRPr="00CB298B">
              <w:rPr>
                <w:color w:val="auto"/>
              </w:rPr>
              <w:t>ramach nadzoru p</w:t>
            </w:r>
            <w:r w:rsidR="00C23944" w:rsidRPr="00CB298B">
              <w:rPr>
                <w:color w:val="auto"/>
              </w:rPr>
              <w:t>e</w:t>
            </w:r>
            <w:r w:rsidR="00C23944" w:rsidRPr="00CB298B">
              <w:rPr>
                <w:color w:val="auto"/>
              </w:rPr>
              <w:t>dagogicznego dyrektora)</w:t>
            </w:r>
            <w:r w:rsidRPr="00CB298B">
              <w:rPr>
                <w:color w:val="auto"/>
              </w:rPr>
              <w:t>.</w:t>
            </w:r>
          </w:p>
          <w:p w14:paraId="39AEB955" w14:textId="5DEA6FCF" w:rsidR="00C23944" w:rsidRPr="00CB298B" w:rsidRDefault="00A74683" w:rsidP="00F04AB7">
            <w:pPr>
              <w:pStyle w:val="OREtabela-punktory"/>
              <w:rPr>
                <w:color w:val="auto"/>
              </w:rPr>
            </w:pPr>
            <w:r w:rsidRPr="00CB298B">
              <w:rPr>
                <w:color w:val="auto"/>
              </w:rPr>
              <w:t>G</w:t>
            </w:r>
            <w:r w:rsidR="00C23944" w:rsidRPr="00CB298B">
              <w:rPr>
                <w:color w:val="auto"/>
              </w:rPr>
              <w:t>adająca ściana w pokoju nauczycie</w:t>
            </w:r>
            <w:r w:rsidR="00C23944" w:rsidRPr="00CB298B">
              <w:rPr>
                <w:color w:val="auto"/>
              </w:rPr>
              <w:t>l</w:t>
            </w:r>
            <w:r w:rsidR="00C23944" w:rsidRPr="00CB298B">
              <w:rPr>
                <w:color w:val="auto"/>
              </w:rPr>
              <w:t>skim</w:t>
            </w:r>
            <w:r w:rsidR="00C23944" w:rsidRPr="00CB298B">
              <w:rPr>
                <w:rStyle w:val="Odwoanieprzypisudolnego"/>
                <w:color w:val="auto"/>
                <w:szCs w:val="22"/>
              </w:rPr>
              <w:footnoteReference w:id="54"/>
            </w:r>
            <w:r w:rsidRPr="00CB298B">
              <w:rPr>
                <w:color w:val="auto"/>
              </w:rPr>
              <w:t>.</w:t>
            </w:r>
          </w:p>
        </w:tc>
      </w:tr>
    </w:tbl>
    <w:p w14:paraId="47016D4D" w14:textId="2645BD51" w:rsidR="00AB38E4" w:rsidRPr="00CB298B" w:rsidRDefault="00AB38E4" w:rsidP="00701D9B">
      <w:pPr>
        <w:pStyle w:val="OREnormalny"/>
        <w:rPr>
          <w:color w:val="auto"/>
        </w:rPr>
      </w:pPr>
      <w:r w:rsidRPr="00CB298B">
        <w:rPr>
          <w:b/>
          <w:color w:val="auto"/>
        </w:rPr>
        <w:lastRenderedPageBreak/>
        <w:t>Cel procesu wspomagania:</w:t>
      </w:r>
      <w:r w:rsidRPr="00CB298B">
        <w:rPr>
          <w:color w:val="auto"/>
        </w:rPr>
        <w:t xml:space="preserve"> Nauczyciele stosują metody problemowe i empiryczne na różnych zajęciach</w:t>
      </w:r>
      <w:r w:rsidR="00A74683" w:rsidRPr="00CB298B">
        <w:rPr>
          <w:color w:val="auto"/>
        </w:rPr>
        <w:t>.</w:t>
      </w:r>
    </w:p>
    <w:p w14:paraId="51917846" w14:textId="7899B5BE" w:rsidR="00EE72F8" w:rsidRPr="00CB298B" w:rsidRDefault="00EE72F8" w:rsidP="00EE72F8">
      <w:pPr>
        <w:pStyle w:val="Nagwek2"/>
        <w:numPr>
          <w:ilvl w:val="0"/>
          <w:numId w:val="0"/>
        </w:numPr>
        <w:spacing w:before="120" w:after="160" w:line="240" w:lineRule="auto"/>
        <w:jc w:val="left"/>
        <w:rPr>
          <w:sz w:val="22"/>
        </w:rPr>
      </w:pPr>
      <w:r w:rsidRPr="00CB298B">
        <w:rPr>
          <w:sz w:val="22"/>
        </w:rPr>
        <w:t>Tab. 14.</w:t>
      </w:r>
      <w:r w:rsidRPr="00CB298B">
        <w:rPr>
          <w:b w:val="0"/>
          <w:sz w:val="22"/>
        </w:rPr>
        <w:t xml:space="preserve"> Rezultat 1. Nauczyciele uświadamiają sobie potrzebę częstszego stosowania me</w:t>
      </w:r>
      <w:r w:rsidR="00401A7A">
        <w:rPr>
          <w:b w:val="0"/>
          <w:sz w:val="22"/>
        </w:rPr>
        <w:t>tod problemowych i empirycznych</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21FBCA9C" w14:textId="77777777" w:rsidTr="003373B2">
        <w:trPr>
          <w:trHeight w:val="499"/>
        </w:trPr>
        <w:tc>
          <w:tcPr>
            <w:tcW w:w="4928" w:type="dxa"/>
            <w:vMerge w:val="restart"/>
            <w:shd w:val="clear" w:color="auto" w:fill="auto"/>
            <w:vAlign w:val="center"/>
          </w:tcPr>
          <w:p w14:paraId="6AD58023" w14:textId="006F5AA4" w:rsidR="00C23944" w:rsidRPr="00CB298B" w:rsidRDefault="000C5AAF" w:rsidP="00A74683">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1BA19C74" w14:textId="77777777" w:rsidR="00C23944" w:rsidRPr="00CB298B" w:rsidRDefault="00C23944" w:rsidP="00A74683">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16369089" w14:textId="77777777" w:rsidTr="000D66A6">
        <w:trPr>
          <w:trHeight w:val="253"/>
        </w:trPr>
        <w:tc>
          <w:tcPr>
            <w:tcW w:w="4928" w:type="dxa"/>
            <w:vMerge/>
            <w:shd w:val="clear" w:color="auto" w:fill="auto"/>
            <w:vAlign w:val="center"/>
          </w:tcPr>
          <w:p w14:paraId="3B896336" w14:textId="77777777" w:rsidR="00C23944" w:rsidRPr="00CB298B" w:rsidRDefault="00C23944" w:rsidP="00A74683">
            <w:pPr>
              <w:spacing w:before="120" w:after="120" w:line="240" w:lineRule="auto"/>
              <w:contextualSpacing/>
              <w:jc w:val="center"/>
              <w:rPr>
                <w:rFonts w:ascii="Arial" w:hAnsi="Arial" w:cs="Arial"/>
                <w:b/>
                <w:sz w:val="22"/>
                <w:szCs w:val="22"/>
              </w:rPr>
            </w:pPr>
          </w:p>
        </w:tc>
        <w:tc>
          <w:tcPr>
            <w:tcW w:w="4784" w:type="dxa"/>
            <w:vMerge/>
            <w:shd w:val="clear" w:color="auto" w:fill="auto"/>
            <w:vAlign w:val="center"/>
          </w:tcPr>
          <w:p w14:paraId="20AFE024" w14:textId="77777777" w:rsidR="00C23944" w:rsidRPr="00CB298B" w:rsidRDefault="00C23944" w:rsidP="00A74683">
            <w:pPr>
              <w:spacing w:before="120" w:after="120" w:line="240" w:lineRule="auto"/>
              <w:contextualSpacing/>
              <w:jc w:val="center"/>
              <w:rPr>
                <w:rFonts w:ascii="Arial" w:hAnsi="Arial" w:cs="Arial"/>
                <w:b/>
                <w:sz w:val="22"/>
                <w:szCs w:val="22"/>
              </w:rPr>
            </w:pPr>
          </w:p>
        </w:tc>
      </w:tr>
      <w:tr w:rsidR="00CB298B" w:rsidRPr="00CB298B" w14:paraId="21F9C97C" w14:textId="77777777" w:rsidTr="003373B2">
        <w:trPr>
          <w:trHeight w:val="2896"/>
        </w:trPr>
        <w:tc>
          <w:tcPr>
            <w:tcW w:w="4928" w:type="dxa"/>
            <w:shd w:val="clear" w:color="auto" w:fill="auto"/>
            <w:vAlign w:val="center"/>
          </w:tcPr>
          <w:p w14:paraId="1ADFBC98" w14:textId="05D02EE5" w:rsidR="00C23944" w:rsidRPr="00CB298B" w:rsidRDefault="00C23944" w:rsidP="009E13F5">
            <w:pPr>
              <w:pStyle w:val="OREtabela-punktory"/>
              <w:rPr>
                <w:color w:val="auto"/>
              </w:rPr>
            </w:pPr>
            <w:r w:rsidRPr="00CB298B">
              <w:rPr>
                <w:color w:val="auto"/>
              </w:rPr>
              <w:t>100</w:t>
            </w:r>
            <w:r w:rsidR="009E13F5" w:rsidRPr="00CB298B">
              <w:rPr>
                <w:color w:val="auto"/>
              </w:rPr>
              <w:t xml:space="preserve"> proc. </w:t>
            </w:r>
            <w:r w:rsidRPr="00CB298B">
              <w:rPr>
                <w:color w:val="auto"/>
              </w:rPr>
              <w:t>nauczycieli objętych wspomag</w:t>
            </w:r>
            <w:r w:rsidRPr="00CB298B">
              <w:rPr>
                <w:color w:val="auto"/>
              </w:rPr>
              <w:t>a</w:t>
            </w:r>
            <w:r w:rsidRPr="00CB298B">
              <w:rPr>
                <w:color w:val="auto"/>
              </w:rPr>
              <w:t xml:space="preserve">niem wymienia korzyści </w:t>
            </w:r>
            <w:r w:rsidR="003373B2" w:rsidRPr="00CB298B">
              <w:rPr>
                <w:color w:val="auto"/>
              </w:rPr>
              <w:t xml:space="preserve">płynące z </w:t>
            </w:r>
            <w:r w:rsidRPr="00CB298B">
              <w:rPr>
                <w:color w:val="auto"/>
              </w:rPr>
              <w:t>częstego stosowania metod problemowych i emp</w:t>
            </w:r>
            <w:r w:rsidRPr="00CB298B">
              <w:rPr>
                <w:color w:val="auto"/>
              </w:rPr>
              <w:t>i</w:t>
            </w:r>
            <w:r w:rsidRPr="00CB298B">
              <w:rPr>
                <w:color w:val="auto"/>
              </w:rPr>
              <w:t>rycznych na zajęciach</w:t>
            </w:r>
            <w:r w:rsidR="003373B2" w:rsidRPr="00CB298B">
              <w:rPr>
                <w:color w:val="auto"/>
              </w:rPr>
              <w:t>.</w:t>
            </w:r>
          </w:p>
          <w:p w14:paraId="0A715951" w14:textId="434BD95D" w:rsidR="00C23944" w:rsidRPr="00CB298B" w:rsidRDefault="00AD2891" w:rsidP="009E13F5">
            <w:pPr>
              <w:pStyle w:val="OREtabela-punktory"/>
              <w:rPr>
                <w:color w:val="auto"/>
                <w:szCs w:val="22"/>
              </w:rPr>
            </w:pPr>
            <w:r w:rsidRPr="00CB298B">
              <w:rPr>
                <w:color w:val="auto"/>
              </w:rPr>
              <w:t>Każdy nauczyciel realizujący ścieżkę awa</w:t>
            </w:r>
            <w:r w:rsidRPr="00CB298B">
              <w:rPr>
                <w:color w:val="auto"/>
              </w:rPr>
              <w:t>n</w:t>
            </w:r>
            <w:r w:rsidRPr="00CB298B">
              <w:rPr>
                <w:color w:val="auto"/>
              </w:rPr>
              <w:t>su zawodowego uwzględnia w swoich pl</w:t>
            </w:r>
            <w:r w:rsidRPr="00CB298B">
              <w:rPr>
                <w:color w:val="auto"/>
              </w:rPr>
              <w:t>a</w:t>
            </w:r>
            <w:r w:rsidRPr="00CB298B">
              <w:rPr>
                <w:color w:val="auto"/>
              </w:rPr>
              <w:t>nach rozwoju zawodowego</w:t>
            </w:r>
            <w:r w:rsidR="003373B2" w:rsidRPr="00CB298B">
              <w:rPr>
                <w:color w:val="auto"/>
              </w:rPr>
              <w:t>/</w:t>
            </w:r>
            <w:r w:rsidRPr="00CB298B">
              <w:rPr>
                <w:color w:val="auto"/>
              </w:rPr>
              <w:t>sprawozdaniach systematyczne stosowanie metod probl</w:t>
            </w:r>
            <w:r w:rsidRPr="00CB298B">
              <w:rPr>
                <w:color w:val="auto"/>
              </w:rPr>
              <w:t>e</w:t>
            </w:r>
            <w:r w:rsidRPr="00CB298B">
              <w:rPr>
                <w:color w:val="auto"/>
              </w:rPr>
              <w:t xml:space="preserve">mowych i empirycznych </w:t>
            </w:r>
            <w:r w:rsidR="003373B2" w:rsidRPr="00CB298B">
              <w:rPr>
                <w:color w:val="auto"/>
              </w:rPr>
              <w:t xml:space="preserve">oraz </w:t>
            </w:r>
            <w:r w:rsidRPr="00CB298B">
              <w:rPr>
                <w:color w:val="auto"/>
              </w:rPr>
              <w:t>opisuje efekty tych metod</w:t>
            </w:r>
            <w:r w:rsidR="003373B2" w:rsidRPr="00CB298B">
              <w:rPr>
                <w:color w:val="auto"/>
              </w:rPr>
              <w:t>.</w:t>
            </w:r>
          </w:p>
        </w:tc>
        <w:tc>
          <w:tcPr>
            <w:tcW w:w="4784" w:type="dxa"/>
            <w:shd w:val="clear" w:color="auto" w:fill="auto"/>
            <w:vAlign w:val="center"/>
          </w:tcPr>
          <w:p w14:paraId="381CBF10" w14:textId="4FDEA631" w:rsidR="00C23944" w:rsidRPr="00CB298B" w:rsidRDefault="003373B2" w:rsidP="009E13F5">
            <w:pPr>
              <w:pStyle w:val="OREtabela-punktory"/>
              <w:rPr>
                <w:color w:val="auto"/>
              </w:rPr>
            </w:pPr>
            <w:r w:rsidRPr="00CB298B">
              <w:rPr>
                <w:color w:val="auto"/>
              </w:rPr>
              <w:t>W</w:t>
            </w:r>
            <w:r w:rsidR="00C23944" w:rsidRPr="00CB298B">
              <w:rPr>
                <w:color w:val="auto"/>
              </w:rPr>
              <w:t>ywiad fokusowy z nauczycielami</w:t>
            </w:r>
            <w:r w:rsidRPr="00CB298B">
              <w:rPr>
                <w:color w:val="auto"/>
              </w:rPr>
              <w:t>.</w:t>
            </w:r>
          </w:p>
          <w:p w14:paraId="2A914466" w14:textId="285B2798" w:rsidR="00C23944" w:rsidRPr="00CB298B" w:rsidRDefault="003373B2" w:rsidP="009E13F5">
            <w:pPr>
              <w:pStyle w:val="OREtabela-punktory"/>
              <w:rPr>
                <w:color w:val="auto"/>
              </w:rPr>
            </w:pPr>
            <w:r w:rsidRPr="00CB298B">
              <w:rPr>
                <w:color w:val="auto"/>
              </w:rPr>
              <w:t>R</w:t>
            </w:r>
            <w:r w:rsidR="00AD2891" w:rsidRPr="00CB298B">
              <w:rPr>
                <w:color w:val="auto"/>
              </w:rPr>
              <w:t>ozmowy opiekunów stażu lub dyrektora z</w:t>
            </w:r>
            <w:r w:rsidR="000D66A6" w:rsidRPr="00CB298B">
              <w:rPr>
                <w:color w:val="auto"/>
              </w:rPr>
              <w:t> </w:t>
            </w:r>
            <w:r w:rsidR="00AD2891" w:rsidRPr="00CB298B">
              <w:rPr>
                <w:color w:val="auto"/>
              </w:rPr>
              <w:t>nauczycielami od</w:t>
            </w:r>
            <w:r w:rsidR="00F83E9A" w:rsidRPr="00CB298B">
              <w:rPr>
                <w:color w:val="auto"/>
              </w:rPr>
              <w:t>b</w:t>
            </w:r>
            <w:r w:rsidR="00AD2891" w:rsidRPr="00CB298B">
              <w:rPr>
                <w:color w:val="auto"/>
              </w:rPr>
              <w:t>ywającymi staż</w:t>
            </w:r>
            <w:r w:rsidRPr="00CB298B">
              <w:rPr>
                <w:color w:val="auto"/>
              </w:rPr>
              <w:t>.</w:t>
            </w:r>
          </w:p>
        </w:tc>
      </w:tr>
    </w:tbl>
    <w:p w14:paraId="01059BC4" w14:textId="571EF83C" w:rsidR="00EE72F8" w:rsidRPr="00CB298B" w:rsidRDefault="00EE72F8" w:rsidP="00EE72F8">
      <w:pPr>
        <w:pStyle w:val="Nagwek2"/>
        <w:numPr>
          <w:ilvl w:val="0"/>
          <w:numId w:val="0"/>
        </w:numPr>
        <w:spacing w:before="120" w:after="160" w:line="240" w:lineRule="auto"/>
        <w:jc w:val="left"/>
        <w:rPr>
          <w:sz w:val="22"/>
        </w:rPr>
      </w:pPr>
      <w:r w:rsidRPr="00CB298B">
        <w:rPr>
          <w:sz w:val="22"/>
        </w:rPr>
        <w:t>Tab. 15.</w:t>
      </w:r>
      <w:r w:rsidRPr="00CB298B">
        <w:rPr>
          <w:b w:val="0"/>
          <w:sz w:val="22"/>
        </w:rPr>
        <w:t xml:space="preserve"> Rezultat 2. Wzrost motywacji</w:t>
      </w:r>
      <w:r w:rsidR="00401A7A">
        <w:rPr>
          <w:b w:val="0"/>
          <w:sz w:val="22"/>
        </w:rPr>
        <w:t xml:space="preserve"> i ciekawości poznawczej dzieci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14"/>
        <w:gridCol w:w="4698"/>
      </w:tblGrid>
      <w:tr w:rsidR="00CB298B" w:rsidRPr="00CB298B" w14:paraId="42094D14" w14:textId="77777777" w:rsidTr="00EE72F8">
        <w:trPr>
          <w:trHeight w:val="499"/>
        </w:trPr>
        <w:tc>
          <w:tcPr>
            <w:tcW w:w="0" w:type="auto"/>
            <w:vMerge w:val="restart"/>
            <w:shd w:val="clear" w:color="auto" w:fill="auto"/>
            <w:vAlign w:val="center"/>
          </w:tcPr>
          <w:p w14:paraId="4B90BF0A" w14:textId="5778E61D" w:rsidR="00AD2891" w:rsidRPr="00CB298B" w:rsidRDefault="00F83E9A" w:rsidP="003373B2">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0" w:type="auto"/>
            <w:vMerge w:val="restart"/>
            <w:shd w:val="clear" w:color="auto" w:fill="auto"/>
            <w:vAlign w:val="center"/>
          </w:tcPr>
          <w:p w14:paraId="0AFDB4AF" w14:textId="77777777" w:rsidR="00AD2891" w:rsidRPr="00CB298B" w:rsidRDefault="00AD2891" w:rsidP="003373B2">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0E33F9B0" w14:textId="77777777" w:rsidTr="003373B2">
        <w:trPr>
          <w:trHeight w:val="253"/>
        </w:trPr>
        <w:tc>
          <w:tcPr>
            <w:tcW w:w="0" w:type="auto"/>
            <w:vMerge/>
            <w:shd w:val="clear" w:color="auto" w:fill="auto"/>
            <w:vAlign w:val="center"/>
          </w:tcPr>
          <w:p w14:paraId="1B522439" w14:textId="77777777" w:rsidR="00AD2891" w:rsidRPr="00CB298B" w:rsidRDefault="00AD2891" w:rsidP="003373B2">
            <w:pPr>
              <w:spacing w:before="120" w:after="120" w:line="240" w:lineRule="auto"/>
              <w:contextualSpacing/>
              <w:jc w:val="center"/>
              <w:rPr>
                <w:rFonts w:ascii="Arial" w:hAnsi="Arial" w:cs="Arial"/>
                <w:b/>
                <w:sz w:val="22"/>
                <w:szCs w:val="22"/>
              </w:rPr>
            </w:pPr>
          </w:p>
        </w:tc>
        <w:tc>
          <w:tcPr>
            <w:tcW w:w="0" w:type="auto"/>
            <w:vMerge/>
            <w:shd w:val="clear" w:color="auto" w:fill="auto"/>
            <w:vAlign w:val="center"/>
          </w:tcPr>
          <w:p w14:paraId="394459C0" w14:textId="77777777" w:rsidR="00AD2891" w:rsidRPr="00CB298B" w:rsidRDefault="00AD2891" w:rsidP="003373B2">
            <w:pPr>
              <w:spacing w:before="120" w:after="120" w:line="240" w:lineRule="auto"/>
              <w:contextualSpacing/>
              <w:jc w:val="center"/>
              <w:rPr>
                <w:rFonts w:ascii="Arial" w:hAnsi="Arial" w:cs="Arial"/>
                <w:b/>
                <w:sz w:val="22"/>
                <w:szCs w:val="22"/>
              </w:rPr>
            </w:pPr>
          </w:p>
        </w:tc>
      </w:tr>
      <w:tr w:rsidR="00CB298B" w:rsidRPr="00CB298B" w14:paraId="70A7BBB7" w14:textId="77777777" w:rsidTr="003373B2">
        <w:trPr>
          <w:trHeight w:val="1812"/>
        </w:trPr>
        <w:tc>
          <w:tcPr>
            <w:tcW w:w="0" w:type="auto"/>
            <w:shd w:val="clear" w:color="auto" w:fill="auto"/>
            <w:vAlign w:val="center"/>
          </w:tcPr>
          <w:p w14:paraId="5F72FB7C" w14:textId="4C0AB4AE" w:rsidR="00AD2891" w:rsidRPr="00CB298B" w:rsidRDefault="00AD2891" w:rsidP="003373B2">
            <w:pPr>
              <w:pStyle w:val="OREtabela-punktory"/>
              <w:rPr>
                <w:color w:val="auto"/>
              </w:rPr>
            </w:pPr>
            <w:r w:rsidRPr="00CB298B">
              <w:rPr>
                <w:color w:val="auto"/>
              </w:rPr>
              <w:t>Wszystkie dzieci twierdzą, że lubią eksper</w:t>
            </w:r>
            <w:r w:rsidRPr="00CB298B">
              <w:rPr>
                <w:color w:val="auto"/>
              </w:rPr>
              <w:t>y</w:t>
            </w:r>
            <w:r w:rsidRPr="00CB298B">
              <w:rPr>
                <w:color w:val="auto"/>
              </w:rPr>
              <w:t>mentować i prowadzić doświadczenia w</w:t>
            </w:r>
            <w:r w:rsidR="003373B2" w:rsidRPr="00CB298B">
              <w:rPr>
                <w:color w:val="auto"/>
              </w:rPr>
              <w:t> </w:t>
            </w:r>
            <w:r w:rsidRPr="00CB298B">
              <w:rPr>
                <w:color w:val="auto"/>
              </w:rPr>
              <w:t>przedszkolu.</w:t>
            </w:r>
          </w:p>
          <w:p w14:paraId="601DCBBE" w14:textId="212A30A2" w:rsidR="00AD2891" w:rsidRPr="00CB298B" w:rsidRDefault="00AD2891" w:rsidP="003373B2">
            <w:pPr>
              <w:pStyle w:val="OREtabela-punktory"/>
              <w:rPr>
                <w:color w:val="auto"/>
                <w:szCs w:val="22"/>
              </w:rPr>
            </w:pPr>
            <w:r w:rsidRPr="00CB298B">
              <w:rPr>
                <w:color w:val="auto"/>
              </w:rPr>
              <w:t>90</w:t>
            </w:r>
            <w:r w:rsidR="003373B2" w:rsidRPr="00CB298B">
              <w:rPr>
                <w:color w:val="auto"/>
              </w:rPr>
              <w:t xml:space="preserve"> proc. </w:t>
            </w:r>
            <w:r w:rsidRPr="00CB298B">
              <w:rPr>
                <w:color w:val="auto"/>
              </w:rPr>
              <w:t>rodziców potwierdza zainteresow</w:t>
            </w:r>
            <w:r w:rsidRPr="00CB298B">
              <w:rPr>
                <w:color w:val="auto"/>
              </w:rPr>
              <w:t>a</w:t>
            </w:r>
            <w:r w:rsidRPr="00CB298B">
              <w:rPr>
                <w:color w:val="auto"/>
              </w:rPr>
              <w:t>nie dzieci eksperymentami i doświadczeni</w:t>
            </w:r>
            <w:r w:rsidRPr="00CB298B">
              <w:rPr>
                <w:color w:val="auto"/>
              </w:rPr>
              <w:t>a</w:t>
            </w:r>
            <w:r w:rsidRPr="00CB298B">
              <w:rPr>
                <w:color w:val="auto"/>
              </w:rPr>
              <w:t>mi w przedszkolu</w:t>
            </w:r>
            <w:r w:rsidR="003373B2" w:rsidRPr="00CB298B">
              <w:rPr>
                <w:color w:val="auto"/>
              </w:rPr>
              <w:t>.</w:t>
            </w:r>
          </w:p>
        </w:tc>
        <w:tc>
          <w:tcPr>
            <w:tcW w:w="0" w:type="auto"/>
            <w:shd w:val="clear" w:color="auto" w:fill="auto"/>
            <w:vAlign w:val="center"/>
          </w:tcPr>
          <w:p w14:paraId="4C2BE706" w14:textId="6A9874D1" w:rsidR="00AD2891" w:rsidRPr="00CB298B" w:rsidRDefault="003373B2" w:rsidP="003373B2">
            <w:pPr>
              <w:pStyle w:val="OREtabela-punktory"/>
              <w:rPr>
                <w:color w:val="auto"/>
              </w:rPr>
            </w:pPr>
            <w:r w:rsidRPr="00CB298B">
              <w:rPr>
                <w:color w:val="auto"/>
              </w:rPr>
              <w:t xml:space="preserve">Ruchoma </w:t>
            </w:r>
            <w:r w:rsidR="00AD2891" w:rsidRPr="00CB298B">
              <w:rPr>
                <w:color w:val="auto"/>
              </w:rPr>
              <w:t>tarcza lub termometr</w:t>
            </w:r>
            <w:r w:rsidR="00AD2891" w:rsidRPr="00CB298B">
              <w:rPr>
                <w:rStyle w:val="Odwoanieprzypisudolnego"/>
                <w:color w:val="auto"/>
                <w:szCs w:val="22"/>
              </w:rPr>
              <w:footnoteReference w:id="55"/>
            </w:r>
            <w:r w:rsidR="00AD2891" w:rsidRPr="00CB298B">
              <w:rPr>
                <w:color w:val="auto"/>
              </w:rPr>
              <w:t xml:space="preserve"> (po z</w:t>
            </w:r>
            <w:r w:rsidR="00AD2891" w:rsidRPr="00CB298B">
              <w:rPr>
                <w:color w:val="auto"/>
              </w:rPr>
              <w:t>a</w:t>
            </w:r>
            <w:r w:rsidR="00AD2891" w:rsidRPr="00CB298B">
              <w:rPr>
                <w:color w:val="auto"/>
              </w:rPr>
              <w:t>jęciach z wykorzystaniem eksperymentu lub doświadczenia)</w:t>
            </w:r>
            <w:r w:rsidR="00F91AD1" w:rsidRPr="00CB298B">
              <w:rPr>
                <w:color w:val="auto"/>
              </w:rPr>
              <w:t>.</w:t>
            </w:r>
          </w:p>
          <w:p w14:paraId="43640F32" w14:textId="552DF585" w:rsidR="00AD2891" w:rsidRPr="00CB298B" w:rsidRDefault="00F91AD1" w:rsidP="003373B2">
            <w:pPr>
              <w:pStyle w:val="OREtabela-punktory"/>
              <w:rPr>
                <w:color w:val="auto"/>
              </w:rPr>
            </w:pPr>
            <w:r w:rsidRPr="00CB298B">
              <w:rPr>
                <w:color w:val="auto"/>
              </w:rPr>
              <w:t xml:space="preserve">Wywiad </w:t>
            </w:r>
            <w:r w:rsidR="00AD2891" w:rsidRPr="00CB298B">
              <w:rPr>
                <w:color w:val="auto"/>
              </w:rPr>
              <w:t>z rodzicami</w:t>
            </w:r>
            <w:r w:rsidRPr="00CB298B">
              <w:rPr>
                <w:color w:val="auto"/>
              </w:rPr>
              <w:t>.</w:t>
            </w:r>
          </w:p>
        </w:tc>
      </w:tr>
    </w:tbl>
    <w:p w14:paraId="01DFE0C1" w14:textId="7BC33941" w:rsidR="00981D55" w:rsidRPr="00CB298B" w:rsidRDefault="00981D55" w:rsidP="00981D55">
      <w:pPr>
        <w:pStyle w:val="Nagwek2"/>
        <w:numPr>
          <w:ilvl w:val="0"/>
          <w:numId w:val="0"/>
        </w:numPr>
        <w:spacing w:before="120" w:after="160" w:line="240" w:lineRule="auto"/>
        <w:jc w:val="left"/>
        <w:rPr>
          <w:sz w:val="22"/>
        </w:rPr>
      </w:pPr>
      <w:r w:rsidRPr="00CB298B">
        <w:rPr>
          <w:sz w:val="22"/>
        </w:rPr>
        <w:t>Tab. 16.</w:t>
      </w:r>
      <w:r w:rsidRPr="00CB298B">
        <w:rPr>
          <w:b w:val="0"/>
          <w:sz w:val="22"/>
        </w:rPr>
        <w:t xml:space="preserve"> Rezultat 3. Nauczyciele mają wiedzę na temat metod ucz</w:t>
      </w:r>
      <w:r w:rsidR="00401A7A">
        <w:rPr>
          <w:b w:val="0"/>
          <w:sz w:val="22"/>
        </w:rPr>
        <w:t>enia problemowego</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41F4C88C" w14:textId="77777777" w:rsidTr="003373B2">
        <w:trPr>
          <w:trHeight w:val="499"/>
        </w:trPr>
        <w:tc>
          <w:tcPr>
            <w:tcW w:w="4928" w:type="dxa"/>
            <w:vMerge w:val="restart"/>
            <w:shd w:val="clear" w:color="auto" w:fill="auto"/>
            <w:vAlign w:val="center"/>
          </w:tcPr>
          <w:p w14:paraId="597D9AC9" w14:textId="74CF1261" w:rsidR="00F83E9A" w:rsidRPr="00CB298B" w:rsidRDefault="00F83E9A"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42A7FF2A" w14:textId="00233C55" w:rsidR="00F83E9A" w:rsidRPr="00CB298B" w:rsidRDefault="00F83E9A"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1BB016F0" w14:textId="77777777" w:rsidTr="000D66A6">
        <w:trPr>
          <w:trHeight w:val="253"/>
        </w:trPr>
        <w:tc>
          <w:tcPr>
            <w:tcW w:w="4928" w:type="dxa"/>
            <w:vMerge/>
            <w:shd w:val="clear" w:color="auto" w:fill="auto"/>
            <w:vAlign w:val="center"/>
          </w:tcPr>
          <w:p w14:paraId="42C8639D" w14:textId="77777777" w:rsidR="00F83E9A" w:rsidRPr="00CB298B" w:rsidRDefault="00F83E9A" w:rsidP="000D66A6">
            <w:pPr>
              <w:spacing w:before="120" w:after="120" w:line="240" w:lineRule="auto"/>
              <w:contextualSpacing/>
              <w:jc w:val="center"/>
              <w:rPr>
                <w:rFonts w:ascii="Arial" w:hAnsi="Arial" w:cs="Arial"/>
                <w:b/>
                <w:sz w:val="22"/>
                <w:szCs w:val="22"/>
              </w:rPr>
            </w:pPr>
          </w:p>
        </w:tc>
        <w:tc>
          <w:tcPr>
            <w:tcW w:w="4784" w:type="dxa"/>
            <w:vMerge/>
            <w:shd w:val="clear" w:color="auto" w:fill="auto"/>
            <w:vAlign w:val="center"/>
          </w:tcPr>
          <w:p w14:paraId="1CA25BFF" w14:textId="77777777" w:rsidR="00F83E9A" w:rsidRPr="00CB298B" w:rsidRDefault="00F83E9A" w:rsidP="000D66A6">
            <w:pPr>
              <w:spacing w:before="120" w:after="120" w:line="240" w:lineRule="auto"/>
              <w:contextualSpacing/>
              <w:jc w:val="center"/>
              <w:rPr>
                <w:rFonts w:ascii="Arial" w:hAnsi="Arial" w:cs="Arial"/>
                <w:b/>
                <w:sz w:val="22"/>
                <w:szCs w:val="22"/>
              </w:rPr>
            </w:pPr>
          </w:p>
        </w:tc>
      </w:tr>
      <w:tr w:rsidR="00815235" w:rsidRPr="00CB298B" w14:paraId="007675B6" w14:textId="77777777" w:rsidTr="000D66A6">
        <w:trPr>
          <w:trHeight w:val="1645"/>
        </w:trPr>
        <w:tc>
          <w:tcPr>
            <w:tcW w:w="4928" w:type="dxa"/>
            <w:shd w:val="clear" w:color="auto" w:fill="auto"/>
            <w:vAlign w:val="center"/>
          </w:tcPr>
          <w:p w14:paraId="0E0E820F" w14:textId="6E0390CE" w:rsidR="00F83E9A" w:rsidRPr="00CB298B" w:rsidRDefault="00F83E9A" w:rsidP="000D66A6">
            <w:pPr>
              <w:pStyle w:val="OREtabela-punktory"/>
              <w:rPr>
                <w:color w:val="auto"/>
              </w:rPr>
            </w:pPr>
            <w:r w:rsidRPr="00CB298B">
              <w:rPr>
                <w:color w:val="auto"/>
              </w:rPr>
              <w:t>Wszyscy nauczyciele objęci wspomag</w:t>
            </w:r>
            <w:r w:rsidRPr="00CB298B">
              <w:rPr>
                <w:color w:val="auto"/>
              </w:rPr>
              <w:t>a</w:t>
            </w:r>
            <w:r w:rsidRPr="00CB298B">
              <w:rPr>
                <w:color w:val="auto"/>
              </w:rPr>
              <w:t>niem znają metody problemowe wspomag</w:t>
            </w:r>
            <w:r w:rsidRPr="00CB298B">
              <w:rPr>
                <w:color w:val="auto"/>
              </w:rPr>
              <w:t>a</w:t>
            </w:r>
            <w:r w:rsidRPr="00CB298B">
              <w:rPr>
                <w:color w:val="auto"/>
              </w:rPr>
              <w:t>jące kształtowanie myślenia matematyc</w:t>
            </w:r>
            <w:r w:rsidRPr="00CB298B">
              <w:rPr>
                <w:color w:val="auto"/>
              </w:rPr>
              <w:t>z</w:t>
            </w:r>
            <w:r w:rsidRPr="00CB298B">
              <w:rPr>
                <w:color w:val="auto"/>
              </w:rPr>
              <w:t>nego i podstawowych</w:t>
            </w:r>
            <w:r w:rsidR="009B1445" w:rsidRPr="00CB298B">
              <w:rPr>
                <w:color w:val="auto"/>
              </w:rPr>
              <w:t xml:space="preserve"> </w:t>
            </w:r>
            <w:r w:rsidRPr="00CB298B">
              <w:rPr>
                <w:color w:val="auto"/>
              </w:rPr>
              <w:t>kompetencji nauk</w:t>
            </w:r>
            <w:r w:rsidRPr="00CB298B">
              <w:rPr>
                <w:color w:val="auto"/>
              </w:rPr>
              <w:t>o</w:t>
            </w:r>
            <w:r w:rsidRPr="00CB298B">
              <w:rPr>
                <w:color w:val="auto"/>
              </w:rPr>
              <w:t xml:space="preserve">wo-technicznych </w:t>
            </w:r>
            <w:r w:rsidR="00F91AD1" w:rsidRPr="00CB298B">
              <w:rPr>
                <w:color w:val="auto"/>
              </w:rPr>
              <w:t xml:space="preserve">u </w:t>
            </w:r>
            <w:r w:rsidRPr="00CB298B">
              <w:rPr>
                <w:color w:val="auto"/>
              </w:rPr>
              <w:t>dzieci.</w:t>
            </w:r>
          </w:p>
        </w:tc>
        <w:tc>
          <w:tcPr>
            <w:tcW w:w="4784" w:type="dxa"/>
            <w:shd w:val="clear" w:color="auto" w:fill="auto"/>
            <w:vAlign w:val="center"/>
          </w:tcPr>
          <w:p w14:paraId="51332A85" w14:textId="7C25E379" w:rsidR="00F83E9A" w:rsidRPr="00CB298B" w:rsidRDefault="00F83E9A" w:rsidP="000D66A6">
            <w:pPr>
              <w:pStyle w:val="OREtabela-punktory"/>
              <w:rPr>
                <w:color w:val="auto"/>
              </w:rPr>
            </w:pPr>
            <w:r w:rsidRPr="00CB298B">
              <w:rPr>
                <w:color w:val="auto"/>
              </w:rPr>
              <w:t>Róża wiatrów</w:t>
            </w:r>
            <w:r w:rsidRPr="00CB298B">
              <w:rPr>
                <w:rStyle w:val="Odwoanieprzypisudolnego"/>
                <w:color w:val="auto"/>
                <w:szCs w:val="22"/>
              </w:rPr>
              <w:footnoteReference w:id="56"/>
            </w:r>
            <w:r w:rsidRPr="00CB298B">
              <w:rPr>
                <w:color w:val="auto"/>
              </w:rPr>
              <w:t xml:space="preserve"> (dla nauczycieli)</w:t>
            </w:r>
            <w:r w:rsidR="00F91AD1" w:rsidRPr="00CB298B">
              <w:rPr>
                <w:color w:val="auto"/>
              </w:rPr>
              <w:t>.</w:t>
            </w:r>
          </w:p>
          <w:p w14:paraId="71345A3B" w14:textId="77777777" w:rsidR="00F83E9A" w:rsidRPr="00CB298B" w:rsidRDefault="00F83E9A" w:rsidP="000D66A6">
            <w:pPr>
              <w:spacing w:before="120" w:after="120" w:line="240" w:lineRule="auto"/>
              <w:contextualSpacing/>
              <w:jc w:val="center"/>
              <w:rPr>
                <w:rFonts w:ascii="Arial" w:hAnsi="Arial" w:cs="Arial"/>
                <w:sz w:val="22"/>
                <w:szCs w:val="22"/>
              </w:rPr>
            </w:pPr>
          </w:p>
        </w:tc>
      </w:tr>
    </w:tbl>
    <w:p w14:paraId="4CD5FBD3" w14:textId="77777777" w:rsidR="000D66A6" w:rsidRPr="00CB298B" w:rsidRDefault="000D66A6" w:rsidP="002745CF">
      <w:pPr>
        <w:pStyle w:val="Nagwek2"/>
        <w:numPr>
          <w:ilvl w:val="0"/>
          <w:numId w:val="0"/>
        </w:numPr>
        <w:spacing w:before="120" w:after="160" w:line="240" w:lineRule="auto"/>
        <w:jc w:val="left"/>
        <w:rPr>
          <w:sz w:val="22"/>
        </w:rPr>
      </w:pPr>
    </w:p>
    <w:p w14:paraId="482AB4AE" w14:textId="77777777" w:rsidR="000D66A6" w:rsidRPr="00CB298B" w:rsidRDefault="000D66A6" w:rsidP="002745CF">
      <w:pPr>
        <w:pStyle w:val="Nagwek2"/>
        <w:numPr>
          <w:ilvl w:val="0"/>
          <w:numId w:val="0"/>
        </w:numPr>
        <w:spacing w:before="120" w:after="160" w:line="240" w:lineRule="auto"/>
        <w:jc w:val="left"/>
        <w:rPr>
          <w:sz w:val="22"/>
        </w:rPr>
      </w:pPr>
    </w:p>
    <w:p w14:paraId="2E6FAC3D" w14:textId="277D663A" w:rsidR="002745CF" w:rsidRPr="00CB298B" w:rsidRDefault="002745CF" w:rsidP="002745CF">
      <w:pPr>
        <w:pStyle w:val="Nagwek2"/>
        <w:numPr>
          <w:ilvl w:val="0"/>
          <w:numId w:val="0"/>
        </w:numPr>
        <w:spacing w:before="120" w:after="160" w:line="240" w:lineRule="auto"/>
        <w:jc w:val="left"/>
        <w:rPr>
          <w:sz w:val="22"/>
        </w:rPr>
      </w:pPr>
      <w:r w:rsidRPr="00CB298B">
        <w:rPr>
          <w:sz w:val="22"/>
        </w:rPr>
        <w:lastRenderedPageBreak/>
        <w:t>Tab. 17.</w:t>
      </w:r>
      <w:r w:rsidRPr="00CB298B">
        <w:rPr>
          <w:b w:val="0"/>
          <w:sz w:val="22"/>
        </w:rPr>
        <w:t xml:space="preserve"> Rezultat 4. Wykorzystanie metod probl</w:t>
      </w:r>
      <w:r w:rsidR="00401A7A">
        <w:rPr>
          <w:b w:val="0"/>
          <w:sz w:val="22"/>
        </w:rPr>
        <w:t>emowych podczas zajęć z dziećmi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6071E799" w14:textId="77777777" w:rsidTr="003373B2">
        <w:trPr>
          <w:trHeight w:val="499"/>
        </w:trPr>
        <w:tc>
          <w:tcPr>
            <w:tcW w:w="4928" w:type="dxa"/>
            <w:vMerge w:val="restart"/>
            <w:shd w:val="clear" w:color="auto" w:fill="auto"/>
            <w:vAlign w:val="center"/>
          </w:tcPr>
          <w:p w14:paraId="5959ACEE" w14:textId="428BBEE5" w:rsidR="00F83E9A" w:rsidRPr="00CB298B" w:rsidRDefault="00DD299C"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604C0BEA" w14:textId="77777777" w:rsidR="00F83E9A" w:rsidRPr="00CB298B" w:rsidRDefault="00F83E9A"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555A82A1" w14:textId="77777777" w:rsidTr="000D66A6">
        <w:trPr>
          <w:trHeight w:val="253"/>
        </w:trPr>
        <w:tc>
          <w:tcPr>
            <w:tcW w:w="4928" w:type="dxa"/>
            <w:vMerge/>
            <w:shd w:val="clear" w:color="auto" w:fill="auto"/>
            <w:vAlign w:val="center"/>
          </w:tcPr>
          <w:p w14:paraId="7ECE7DBB" w14:textId="77777777" w:rsidR="00F83E9A" w:rsidRPr="00CB298B" w:rsidRDefault="00F83E9A" w:rsidP="000D66A6">
            <w:pPr>
              <w:spacing w:before="120" w:after="120" w:line="240" w:lineRule="auto"/>
              <w:contextualSpacing/>
              <w:jc w:val="center"/>
              <w:rPr>
                <w:rFonts w:ascii="Arial" w:hAnsi="Arial" w:cs="Arial"/>
                <w:b/>
                <w:sz w:val="22"/>
                <w:szCs w:val="22"/>
              </w:rPr>
            </w:pPr>
          </w:p>
        </w:tc>
        <w:tc>
          <w:tcPr>
            <w:tcW w:w="4784" w:type="dxa"/>
            <w:vMerge/>
            <w:shd w:val="clear" w:color="auto" w:fill="auto"/>
            <w:vAlign w:val="center"/>
          </w:tcPr>
          <w:p w14:paraId="52BA6FA9" w14:textId="77777777" w:rsidR="00F83E9A" w:rsidRPr="00CB298B" w:rsidRDefault="00F83E9A" w:rsidP="000D66A6">
            <w:pPr>
              <w:spacing w:before="120" w:after="120" w:line="240" w:lineRule="auto"/>
              <w:contextualSpacing/>
              <w:jc w:val="center"/>
              <w:rPr>
                <w:rFonts w:ascii="Arial" w:hAnsi="Arial" w:cs="Arial"/>
                <w:b/>
                <w:sz w:val="22"/>
                <w:szCs w:val="22"/>
              </w:rPr>
            </w:pPr>
          </w:p>
        </w:tc>
      </w:tr>
      <w:tr w:rsidR="00CB298B" w:rsidRPr="00CB298B" w14:paraId="44C3717F" w14:textId="77777777" w:rsidTr="003373B2">
        <w:tc>
          <w:tcPr>
            <w:tcW w:w="4928" w:type="dxa"/>
            <w:shd w:val="clear" w:color="auto" w:fill="auto"/>
            <w:vAlign w:val="center"/>
          </w:tcPr>
          <w:p w14:paraId="7E48E229" w14:textId="52771AC5" w:rsidR="00F83E9A" w:rsidRPr="00CB298B" w:rsidRDefault="00F83E9A" w:rsidP="000D66A6">
            <w:pPr>
              <w:pStyle w:val="OREtabela-punktory"/>
              <w:rPr>
                <w:color w:val="auto"/>
              </w:rPr>
            </w:pPr>
            <w:r w:rsidRPr="00CB298B">
              <w:rPr>
                <w:color w:val="auto"/>
              </w:rPr>
              <w:t>50</w:t>
            </w:r>
            <w:r w:rsidR="00F91AD1" w:rsidRPr="00CB298B">
              <w:rPr>
                <w:color w:val="auto"/>
              </w:rPr>
              <w:t xml:space="preserve"> proc. </w:t>
            </w:r>
            <w:r w:rsidRPr="00CB298B">
              <w:rPr>
                <w:color w:val="auto"/>
              </w:rPr>
              <w:t>zajęć</w:t>
            </w:r>
            <w:r w:rsidR="00693BAF" w:rsidRPr="00CB298B">
              <w:rPr>
                <w:color w:val="auto"/>
              </w:rPr>
              <w:t xml:space="preserve"> </w:t>
            </w:r>
            <w:r w:rsidRPr="00CB298B">
              <w:rPr>
                <w:color w:val="auto"/>
              </w:rPr>
              <w:t>w półroczu jest realizow</w:t>
            </w:r>
            <w:r w:rsidRPr="00CB298B">
              <w:rPr>
                <w:color w:val="auto"/>
              </w:rPr>
              <w:t>a</w:t>
            </w:r>
            <w:r w:rsidRPr="00CB298B">
              <w:rPr>
                <w:color w:val="auto"/>
              </w:rPr>
              <w:t>nych z wykorzystaniem metod problem</w:t>
            </w:r>
            <w:r w:rsidRPr="00CB298B">
              <w:rPr>
                <w:color w:val="auto"/>
              </w:rPr>
              <w:t>o</w:t>
            </w:r>
            <w:r w:rsidRPr="00CB298B">
              <w:rPr>
                <w:color w:val="auto"/>
              </w:rPr>
              <w:t>wych</w:t>
            </w:r>
          </w:p>
          <w:p w14:paraId="5A90FF87" w14:textId="75C5CC43" w:rsidR="000C5AAF" w:rsidRPr="00CB298B" w:rsidRDefault="000C5AAF" w:rsidP="000D66A6">
            <w:pPr>
              <w:pStyle w:val="OREtabela-punktory"/>
              <w:rPr>
                <w:color w:val="auto"/>
              </w:rPr>
            </w:pPr>
            <w:r w:rsidRPr="00CB298B">
              <w:rPr>
                <w:color w:val="auto"/>
              </w:rPr>
              <w:t>Każdy nauczyciel realizujący ścieżkę awa</w:t>
            </w:r>
            <w:r w:rsidRPr="00CB298B">
              <w:rPr>
                <w:color w:val="auto"/>
              </w:rPr>
              <w:t>n</w:t>
            </w:r>
            <w:r w:rsidRPr="00CB298B">
              <w:rPr>
                <w:color w:val="auto"/>
              </w:rPr>
              <w:t>su zawodowego w ramach planu rozwoju zawodowego prowadzi zajęcia z zastos</w:t>
            </w:r>
            <w:r w:rsidRPr="00CB298B">
              <w:rPr>
                <w:color w:val="auto"/>
              </w:rPr>
              <w:t>o</w:t>
            </w:r>
            <w:r w:rsidRPr="00CB298B">
              <w:rPr>
                <w:color w:val="auto"/>
              </w:rPr>
              <w:t>waniem metod problemowych.</w:t>
            </w:r>
          </w:p>
          <w:p w14:paraId="0FF8A21E" w14:textId="6E5F88B6" w:rsidR="00F83E9A" w:rsidRPr="00CB298B" w:rsidRDefault="00F83E9A" w:rsidP="000D66A6">
            <w:pPr>
              <w:spacing w:before="120" w:after="120" w:line="240" w:lineRule="auto"/>
              <w:contextualSpacing/>
              <w:jc w:val="center"/>
              <w:rPr>
                <w:rFonts w:ascii="Arial" w:hAnsi="Arial" w:cs="Arial"/>
                <w:sz w:val="22"/>
                <w:szCs w:val="22"/>
              </w:rPr>
            </w:pPr>
          </w:p>
        </w:tc>
        <w:tc>
          <w:tcPr>
            <w:tcW w:w="4784" w:type="dxa"/>
            <w:shd w:val="clear" w:color="auto" w:fill="auto"/>
            <w:vAlign w:val="center"/>
          </w:tcPr>
          <w:p w14:paraId="41A23A3C" w14:textId="4117CE9D" w:rsidR="00F83E9A" w:rsidRPr="00CB298B" w:rsidRDefault="00F91AD1" w:rsidP="000D66A6">
            <w:pPr>
              <w:pStyle w:val="OREtabela-punktory"/>
              <w:rPr>
                <w:color w:val="auto"/>
              </w:rPr>
            </w:pPr>
            <w:r w:rsidRPr="00CB298B">
              <w:rPr>
                <w:color w:val="auto"/>
              </w:rPr>
              <w:t xml:space="preserve">Analiza </w:t>
            </w:r>
            <w:r w:rsidR="00F83E9A" w:rsidRPr="00CB298B">
              <w:rPr>
                <w:color w:val="auto"/>
              </w:rPr>
              <w:t>dokumentacji (dzienniki zajęć w</w:t>
            </w:r>
            <w:r w:rsidRPr="00CB298B">
              <w:rPr>
                <w:color w:val="auto"/>
              </w:rPr>
              <w:t> </w:t>
            </w:r>
            <w:r w:rsidR="00F83E9A" w:rsidRPr="00CB298B">
              <w:rPr>
                <w:color w:val="auto"/>
              </w:rPr>
              <w:t>przedszkolu, dzienniki zajęć rozwijaj</w:t>
            </w:r>
            <w:r w:rsidR="00F83E9A" w:rsidRPr="00CB298B">
              <w:rPr>
                <w:color w:val="auto"/>
              </w:rPr>
              <w:t>ą</w:t>
            </w:r>
            <w:r w:rsidR="00F83E9A" w:rsidRPr="00CB298B">
              <w:rPr>
                <w:color w:val="auto"/>
              </w:rPr>
              <w:t>cych uzdolnienia dzieci</w:t>
            </w:r>
            <w:r w:rsidR="000C5AAF" w:rsidRPr="00CB298B">
              <w:rPr>
                <w:color w:val="auto"/>
              </w:rPr>
              <w:t>, plany rozwoju z</w:t>
            </w:r>
            <w:r w:rsidR="000C5AAF" w:rsidRPr="00CB298B">
              <w:rPr>
                <w:color w:val="auto"/>
              </w:rPr>
              <w:t>a</w:t>
            </w:r>
            <w:r w:rsidR="000C5AAF" w:rsidRPr="00CB298B">
              <w:rPr>
                <w:color w:val="auto"/>
              </w:rPr>
              <w:t>wodowego nauczycieli</w:t>
            </w:r>
            <w:r w:rsidR="00A03199" w:rsidRPr="00CB298B">
              <w:rPr>
                <w:color w:val="auto"/>
              </w:rPr>
              <w:t>, wyniki i wnioski z</w:t>
            </w:r>
            <w:r w:rsidRPr="00CB298B">
              <w:rPr>
                <w:color w:val="auto"/>
              </w:rPr>
              <w:t> </w:t>
            </w:r>
            <w:r w:rsidR="00A03199" w:rsidRPr="00CB298B">
              <w:rPr>
                <w:color w:val="auto"/>
              </w:rPr>
              <w:t>nadzoru pedagogicznego dyrektora</w:t>
            </w:r>
            <w:r w:rsidR="00F83E9A" w:rsidRPr="00CB298B">
              <w:rPr>
                <w:color w:val="auto"/>
              </w:rPr>
              <w:t>)</w:t>
            </w:r>
            <w:r w:rsidRPr="00CB298B">
              <w:rPr>
                <w:color w:val="auto"/>
              </w:rPr>
              <w:t>.</w:t>
            </w:r>
          </w:p>
          <w:p w14:paraId="5BFAEF84" w14:textId="495E3586" w:rsidR="00F83E9A" w:rsidRPr="00CB298B" w:rsidRDefault="00F91AD1" w:rsidP="000D66A6">
            <w:pPr>
              <w:pStyle w:val="OREtabela-punktory"/>
              <w:rPr>
                <w:color w:val="auto"/>
              </w:rPr>
            </w:pPr>
            <w:r w:rsidRPr="00CB298B">
              <w:rPr>
                <w:color w:val="auto"/>
              </w:rPr>
              <w:t xml:space="preserve">Obserwacja </w:t>
            </w:r>
            <w:r w:rsidR="00F83E9A" w:rsidRPr="00CB298B">
              <w:rPr>
                <w:color w:val="auto"/>
              </w:rPr>
              <w:t>zajęć (koleżeńska lub/i wspi</w:t>
            </w:r>
            <w:r w:rsidR="00F83E9A" w:rsidRPr="00CB298B">
              <w:rPr>
                <w:color w:val="auto"/>
              </w:rPr>
              <w:t>e</w:t>
            </w:r>
            <w:r w:rsidR="00F83E9A" w:rsidRPr="00CB298B">
              <w:rPr>
                <w:color w:val="auto"/>
              </w:rPr>
              <w:t>rająca prowadzona w ramach nadzoru p</w:t>
            </w:r>
            <w:r w:rsidR="00F83E9A" w:rsidRPr="00CB298B">
              <w:rPr>
                <w:color w:val="auto"/>
              </w:rPr>
              <w:t>e</w:t>
            </w:r>
            <w:r w:rsidR="00F83E9A" w:rsidRPr="00CB298B">
              <w:rPr>
                <w:color w:val="auto"/>
              </w:rPr>
              <w:t>dagogicznego dyrektora</w:t>
            </w:r>
            <w:r w:rsidR="000C5AAF" w:rsidRPr="00CB298B">
              <w:rPr>
                <w:color w:val="auto"/>
              </w:rPr>
              <w:t xml:space="preserve"> lub/i prowadzona przez opiekunów stażu</w:t>
            </w:r>
            <w:r w:rsidR="00F83E9A" w:rsidRPr="00CB298B">
              <w:rPr>
                <w:color w:val="auto"/>
              </w:rPr>
              <w:t>)</w:t>
            </w:r>
            <w:r w:rsidRPr="00CB298B">
              <w:rPr>
                <w:color w:val="auto"/>
              </w:rPr>
              <w:t>.</w:t>
            </w:r>
          </w:p>
        </w:tc>
      </w:tr>
    </w:tbl>
    <w:p w14:paraId="4588B2EB" w14:textId="537B9D3D" w:rsidR="001511AF" w:rsidRPr="00CB298B" w:rsidRDefault="001511AF" w:rsidP="001511AF">
      <w:pPr>
        <w:pStyle w:val="Nagwek2"/>
        <w:numPr>
          <w:ilvl w:val="0"/>
          <w:numId w:val="0"/>
        </w:numPr>
        <w:spacing w:before="120" w:after="160" w:line="240" w:lineRule="auto"/>
        <w:jc w:val="left"/>
        <w:rPr>
          <w:sz w:val="22"/>
        </w:rPr>
      </w:pPr>
      <w:r w:rsidRPr="00CB298B">
        <w:rPr>
          <w:sz w:val="22"/>
        </w:rPr>
        <w:t>Tab. 18.</w:t>
      </w:r>
      <w:r w:rsidRPr="00CB298B">
        <w:rPr>
          <w:b w:val="0"/>
          <w:sz w:val="22"/>
        </w:rPr>
        <w:t xml:space="preserve"> Rezultat 5. Nauczyciele stosują eksperymenty i doświadczenia w pracy z</w:t>
      </w:r>
      <w:r w:rsidR="00401A7A">
        <w:rPr>
          <w:b w:val="0"/>
          <w:sz w:val="22"/>
        </w:rPr>
        <w:t xml:space="preserve"> dziećmi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1C4B13BF" w14:textId="77777777" w:rsidTr="003373B2">
        <w:trPr>
          <w:trHeight w:val="499"/>
        </w:trPr>
        <w:tc>
          <w:tcPr>
            <w:tcW w:w="4928" w:type="dxa"/>
            <w:vMerge w:val="restart"/>
            <w:shd w:val="clear" w:color="auto" w:fill="auto"/>
            <w:vAlign w:val="center"/>
          </w:tcPr>
          <w:p w14:paraId="668190FD" w14:textId="23405098" w:rsidR="000C5AAF" w:rsidRPr="00CB298B" w:rsidRDefault="000C5AAF"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13A42C7B" w14:textId="77777777" w:rsidR="000C5AAF" w:rsidRPr="00CB298B" w:rsidRDefault="000C5AAF"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5A2C65AE" w14:textId="77777777" w:rsidTr="000D66A6">
        <w:trPr>
          <w:trHeight w:val="253"/>
        </w:trPr>
        <w:tc>
          <w:tcPr>
            <w:tcW w:w="4928" w:type="dxa"/>
            <w:vMerge/>
            <w:shd w:val="clear" w:color="auto" w:fill="auto"/>
            <w:vAlign w:val="center"/>
          </w:tcPr>
          <w:p w14:paraId="68F95EAB" w14:textId="77777777" w:rsidR="000C5AAF" w:rsidRPr="00CB298B" w:rsidRDefault="000C5AAF" w:rsidP="000D66A6">
            <w:pPr>
              <w:spacing w:before="120" w:after="120" w:line="240" w:lineRule="auto"/>
              <w:contextualSpacing/>
              <w:jc w:val="center"/>
              <w:rPr>
                <w:rFonts w:ascii="Arial" w:hAnsi="Arial" w:cs="Arial"/>
                <w:b/>
                <w:sz w:val="22"/>
                <w:szCs w:val="22"/>
              </w:rPr>
            </w:pPr>
          </w:p>
        </w:tc>
        <w:tc>
          <w:tcPr>
            <w:tcW w:w="4784" w:type="dxa"/>
            <w:vMerge/>
            <w:shd w:val="clear" w:color="auto" w:fill="auto"/>
            <w:vAlign w:val="center"/>
          </w:tcPr>
          <w:p w14:paraId="41B1B9A9" w14:textId="77777777" w:rsidR="000C5AAF" w:rsidRPr="00CB298B" w:rsidRDefault="000C5AAF" w:rsidP="000D66A6">
            <w:pPr>
              <w:spacing w:before="120" w:after="120" w:line="240" w:lineRule="auto"/>
              <w:contextualSpacing/>
              <w:jc w:val="center"/>
              <w:rPr>
                <w:rFonts w:ascii="Arial" w:hAnsi="Arial" w:cs="Arial"/>
                <w:b/>
                <w:sz w:val="22"/>
                <w:szCs w:val="22"/>
              </w:rPr>
            </w:pPr>
          </w:p>
        </w:tc>
      </w:tr>
      <w:tr w:rsidR="00CB298B" w:rsidRPr="00CB298B" w14:paraId="4DB86573" w14:textId="77777777" w:rsidTr="005A783F">
        <w:trPr>
          <w:trHeight w:val="3552"/>
        </w:trPr>
        <w:tc>
          <w:tcPr>
            <w:tcW w:w="4928" w:type="dxa"/>
            <w:shd w:val="clear" w:color="auto" w:fill="auto"/>
            <w:vAlign w:val="center"/>
          </w:tcPr>
          <w:p w14:paraId="731D0735" w14:textId="5F25AA53" w:rsidR="000D66A6" w:rsidRPr="00CB298B" w:rsidRDefault="000D66A6" w:rsidP="000D66A6">
            <w:pPr>
              <w:pStyle w:val="OREtabela-punktory"/>
              <w:rPr>
                <w:color w:val="auto"/>
              </w:rPr>
            </w:pPr>
            <w:r w:rsidRPr="00CB298B">
              <w:rPr>
                <w:color w:val="auto"/>
              </w:rPr>
              <w:t>50</w:t>
            </w:r>
            <w:r w:rsidR="00F91AD1" w:rsidRPr="00CB298B">
              <w:rPr>
                <w:color w:val="auto"/>
              </w:rPr>
              <w:t xml:space="preserve"> proc. </w:t>
            </w:r>
            <w:r w:rsidRPr="00CB298B">
              <w:rPr>
                <w:color w:val="auto"/>
              </w:rPr>
              <w:t>zajęć w półroczu jest prowadz</w:t>
            </w:r>
            <w:r w:rsidRPr="00CB298B">
              <w:rPr>
                <w:color w:val="auto"/>
              </w:rPr>
              <w:t>o</w:t>
            </w:r>
            <w:r w:rsidRPr="00CB298B">
              <w:rPr>
                <w:color w:val="auto"/>
              </w:rPr>
              <w:t>nych z wykorzystaniem doświadczeń i ek</w:t>
            </w:r>
            <w:r w:rsidRPr="00CB298B">
              <w:rPr>
                <w:color w:val="auto"/>
              </w:rPr>
              <w:t>s</w:t>
            </w:r>
            <w:r w:rsidRPr="00CB298B">
              <w:rPr>
                <w:color w:val="auto"/>
              </w:rPr>
              <w:t>perymentów</w:t>
            </w:r>
            <w:r w:rsidR="00F91AD1" w:rsidRPr="00CB298B">
              <w:rPr>
                <w:color w:val="auto"/>
              </w:rPr>
              <w:t>.</w:t>
            </w:r>
          </w:p>
          <w:p w14:paraId="3BAA6202" w14:textId="77777777" w:rsidR="000D66A6" w:rsidRPr="00CB298B" w:rsidRDefault="000D66A6" w:rsidP="000D66A6">
            <w:pPr>
              <w:pStyle w:val="OREtabela-punktory"/>
              <w:rPr>
                <w:color w:val="auto"/>
              </w:rPr>
            </w:pPr>
            <w:r w:rsidRPr="00CB298B">
              <w:rPr>
                <w:color w:val="auto"/>
              </w:rPr>
              <w:t>Każdy nauczyciel realizujący ścieżkę awa</w:t>
            </w:r>
            <w:r w:rsidRPr="00CB298B">
              <w:rPr>
                <w:color w:val="auto"/>
              </w:rPr>
              <w:t>n</w:t>
            </w:r>
            <w:r w:rsidRPr="00CB298B">
              <w:rPr>
                <w:color w:val="auto"/>
              </w:rPr>
              <w:t>su zawodowego w ramach planu rozwoju zawodowego prowadzi zajęcia z zastos</w:t>
            </w:r>
            <w:r w:rsidRPr="00CB298B">
              <w:rPr>
                <w:color w:val="auto"/>
              </w:rPr>
              <w:t>o</w:t>
            </w:r>
            <w:r w:rsidRPr="00CB298B">
              <w:rPr>
                <w:color w:val="auto"/>
              </w:rPr>
              <w:t>waniem eksperymentów i doświadczeń.</w:t>
            </w:r>
          </w:p>
          <w:p w14:paraId="44C42FDA" w14:textId="6AC22B42" w:rsidR="000D66A6" w:rsidRPr="00CB298B" w:rsidRDefault="000D66A6" w:rsidP="000D66A6">
            <w:pPr>
              <w:spacing w:before="120" w:after="120" w:line="240" w:lineRule="auto"/>
              <w:contextualSpacing/>
              <w:jc w:val="center"/>
              <w:rPr>
                <w:rFonts w:ascii="Arial" w:hAnsi="Arial" w:cs="Arial"/>
                <w:sz w:val="22"/>
                <w:szCs w:val="22"/>
              </w:rPr>
            </w:pPr>
          </w:p>
        </w:tc>
        <w:tc>
          <w:tcPr>
            <w:tcW w:w="4784" w:type="dxa"/>
            <w:shd w:val="clear" w:color="auto" w:fill="auto"/>
            <w:vAlign w:val="center"/>
          </w:tcPr>
          <w:p w14:paraId="27BDDB60" w14:textId="430416EE" w:rsidR="000D66A6" w:rsidRPr="00CB298B" w:rsidRDefault="00F91AD1" w:rsidP="000D66A6">
            <w:pPr>
              <w:pStyle w:val="OREtabela-punktory"/>
              <w:rPr>
                <w:color w:val="auto"/>
              </w:rPr>
            </w:pPr>
            <w:r w:rsidRPr="00CB298B">
              <w:rPr>
                <w:color w:val="auto"/>
              </w:rPr>
              <w:t xml:space="preserve">Ankieta </w:t>
            </w:r>
            <w:r w:rsidR="000D66A6" w:rsidRPr="00CB298B">
              <w:rPr>
                <w:color w:val="auto"/>
              </w:rPr>
              <w:t>dla nauczycieli, analiza dokume</w:t>
            </w:r>
            <w:r w:rsidR="000D66A6" w:rsidRPr="00CB298B">
              <w:rPr>
                <w:color w:val="auto"/>
              </w:rPr>
              <w:t>n</w:t>
            </w:r>
            <w:r w:rsidR="000D66A6" w:rsidRPr="00CB298B">
              <w:rPr>
                <w:color w:val="auto"/>
              </w:rPr>
              <w:t>tacji (dzienniki zajęć w przedszkolu, wyniki i wnioski z nadzoru pedagogicznego d</w:t>
            </w:r>
            <w:r w:rsidR="000D66A6" w:rsidRPr="00CB298B">
              <w:rPr>
                <w:color w:val="auto"/>
              </w:rPr>
              <w:t>y</w:t>
            </w:r>
            <w:r w:rsidR="000D66A6" w:rsidRPr="00CB298B">
              <w:rPr>
                <w:color w:val="auto"/>
              </w:rPr>
              <w:t>rektora)</w:t>
            </w:r>
            <w:r w:rsidRPr="00CB298B">
              <w:rPr>
                <w:color w:val="auto"/>
              </w:rPr>
              <w:t>.</w:t>
            </w:r>
          </w:p>
          <w:p w14:paraId="3995AF18" w14:textId="0DF01EF1" w:rsidR="000D66A6" w:rsidRPr="00CB298B" w:rsidRDefault="00F91AD1" w:rsidP="000D66A6">
            <w:pPr>
              <w:pStyle w:val="OREtabela-punktory"/>
              <w:rPr>
                <w:color w:val="auto"/>
              </w:rPr>
            </w:pPr>
            <w:r w:rsidRPr="00CB298B">
              <w:rPr>
                <w:color w:val="auto"/>
              </w:rPr>
              <w:t xml:space="preserve">Analiza </w:t>
            </w:r>
            <w:r w:rsidR="000D66A6" w:rsidRPr="00CB298B">
              <w:rPr>
                <w:color w:val="auto"/>
              </w:rPr>
              <w:t>dokumentacji (dzienniki zajęć w</w:t>
            </w:r>
            <w:r w:rsidRPr="00CB298B">
              <w:rPr>
                <w:color w:val="auto"/>
              </w:rPr>
              <w:t> </w:t>
            </w:r>
            <w:r w:rsidR="000D66A6" w:rsidRPr="00CB298B">
              <w:rPr>
                <w:color w:val="auto"/>
              </w:rPr>
              <w:t>przedszkolu, dzienniki zajęć rozwijaj</w:t>
            </w:r>
            <w:r w:rsidR="000D66A6" w:rsidRPr="00CB298B">
              <w:rPr>
                <w:color w:val="auto"/>
              </w:rPr>
              <w:t>ą</w:t>
            </w:r>
            <w:r w:rsidR="000D66A6" w:rsidRPr="00CB298B">
              <w:rPr>
                <w:color w:val="auto"/>
              </w:rPr>
              <w:t>cych uzdolnienia dzieci, plany rozwoju z</w:t>
            </w:r>
            <w:r w:rsidR="000D66A6" w:rsidRPr="00CB298B">
              <w:rPr>
                <w:color w:val="auto"/>
              </w:rPr>
              <w:t>a</w:t>
            </w:r>
            <w:r w:rsidR="000D66A6" w:rsidRPr="00CB298B">
              <w:rPr>
                <w:color w:val="auto"/>
              </w:rPr>
              <w:t>wodowego nauczycieli, wyniki i wnioski z</w:t>
            </w:r>
            <w:r w:rsidRPr="00CB298B">
              <w:rPr>
                <w:color w:val="auto"/>
              </w:rPr>
              <w:t> </w:t>
            </w:r>
            <w:r w:rsidR="000D66A6" w:rsidRPr="00CB298B">
              <w:rPr>
                <w:color w:val="auto"/>
              </w:rPr>
              <w:t>nadzoru pedagogicznego dyrektora, r</w:t>
            </w:r>
            <w:r w:rsidR="000D66A6" w:rsidRPr="00CB298B">
              <w:rPr>
                <w:color w:val="auto"/>
              </w:rPr>
              <w:t>e</w:t>
            </w:r>
            <w:r w:rsidR="000D66A6" w:rsidRPr="00CB298B">
              <w:rPr>
                <w:color w:val="auto"/>
              </w:rPr>
              <w:t xml:space="preserve">lacje w nowej zakładce na stronie </w:t>
            </w:r>
            <w:r w:rsidRPr="00CB298B">
              <w:rPr>
                <w:color w:val="auto"/>
              </w:rPr>
              <w:t>intern</w:t>
            </w:r>
            <w:r w:rsidRPr="00CB298B">
              <w:rPr>
                <w:color w:val="auto"/>
              </w:rPr>
              <w:t>e</w:t>
            </w:r>
            <w:r w:rsidRPr="00CB298B">
              <w:rPr>
                <w:color w:val="auto"/>
              </w:rPr>
              <w:t xml:space="preserve">towej </w:t>
            </w:r>
            <w:r w:rsidR="000D66A6" w:rsidRPr="00CB298B">
              <w:rPr>
                <w:color w:val="auto"/>
              </w:rPr>
              <w:t>przedszkola „Przedszkolaki eksp</w:t>
            </w:r>
            <w:r w:rsidR="000D66A6" w:rsidRPr="00CB298B">
              <w:rPr>
                <w:color w:val="auto"/>
              </w:rPr>
              <w:t>e</w:t>
            </w:r>
            <w:r w:rsidR="000D66A6" w:rsidRPr="00CB298B">
              <w:rPr>
                <w:color w:val="auto"/>
              </w:rPr>
              <w:t>rymentują”)</w:t>
            </w:r>
            <w:r w:rsidRPr="00CB298B">
              <w:rPr>
                <w:color w:val="auto"/>
              </w:rPr>
              <w:t>.</w:t>
            </w:r>
          </w:p>
          <w:p w14:paraId="474C1B19" w14:textId="4FDFBF91" w:rsidR="000D66A6" w:rsidRPr="00CB298B" w:rsidRDefault="00F91AD1" w:rsidP="000D66A6">
            <w:pPr>
              <w:pStyle w:val="OREtabela-punktory"/>
              <w:rPr>
                <w:color w:val="auto"/>
              </w:rPr>
            </w:pPr>
            <w:r w:rsidRPr="00CB298B">
              <w:rPr>
                <w:color w:val="auto"/>
              </w:rPr>
              <w:t xml:space="preserve">Obserwacja </w:t>
            </w:r>
            <w:r w:rsidR="000D66A6" w:rsidRPr="00CB298B">
              <w:rPr>
                <w:color w:val="auto"/>
              </w:rPr>
              <w:t>zajęć (koleżeńska lub/i wspi</w:t>
            </w:r>
            <w:r w:rsidR="000D66A6" w:rsidRPr="00CB298B">
              <w:rPr>
                <w:color w:val="auto"/>
              </w:rPr>
              <w:t>e</w:t>
            </w:r>
            <w:r w:rsidR="000D66A6" w:rsidRPr="00CB298B">
              <w:rPr>
                <w:color w:val="auto"/>
              </w:rPr>
              <w:t>rająca prowadzona w ramach nadzoru p</w:t>
            </w:r>
            <w:r w:rsidR="000D66A6" w:rsidRPr="00CB298B">
              <w:rPr>
                <w:color w:val="auto"/>
              </w:rPr>
              <w:t>e</w:t>
            </w:r>
            <w:r w:rsidR="000D66A6" w:rsidRPr="00CB298B">
              <w:rPr>
                <w:color w:val="auto"/>
              </w:rPr>
              <w:t>dagogicznego dyrektora lub/i prowadzona przez opiekunów stażu)</w:t>
            </w:r>
            <w:r w:rsidRPr="00CB298B">
              <w:rPr>
                <w:color w:val="auto"/>
              </w:rPr>
              <w:t>.</w:t>
            </w:r>
          </w:p>
        </w:tc>
      </w:tr>
    </w:tbl>
    <w:p w14:paraId="28CF1B23" w14:textId="1F256F53" w:rsidR="001511AF" w:rsidRPr="00CB298B" w:rsidRDefault="001511AF" w:rsidP="001511AF">
      <w:pPr>
        <w:pStyle w:val="Nagwek2"/>
        <w:numPr>
          <w:ilvl w:val="0"/>
          <w:numId w:val="0"/>
        </w:numPr>
        <w:spacing w:before="120" w:after="160" w:line="240" w:lineRule="auto"/>
        <w:jc w:val="left"/>
        <w:rPr>
          <w:sz w:val="22"/>
        </w:rPr>
      </w:pPr>
      <w:r w:rsidRPr="00CB298B">
        <w:rPr>
          <w:sz w:val="22"/>
        </w:rPr>
        <w:t>Tab. 19.</w:t>
      </w:r>
      <w:r w:rsidRPr="00CB298B">
        <w:rPr>
          <w:b w:val="0"/>
          <w:sz w:val="22"/>
        </w:rPr>
        <w:t xml:space="preserve"> Rezultat 6. Organizowane są zajęcia w terenie, muzeach, placówkach badawczo-naukowych itp.</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1DB987A7" w14:textId="77777777" w:rsidTr="003373B2">
        <w:trPr>
          <w:trHeight w:val="499"/>
        </w:trPr>
        <w:tc>
          <w:tcPr>
            <w:tcW w:w="4928" w:type="dxa"/>
            <w:vMerge w:val="restart"/>
            <w:shd w:val="clear" w:color="auto" w:fill="auto"/>
            <w:vAlign w:val="center"/>
          </w:tcPr>
          <w:p w14:paraId="7AAEABC4" w14:textId="316D9C93" w:rsidR="00A03199" w:rsidRPr="00CB298B" w:rsidRDefault="00DD299C"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1A006F46" w14:textId="77777777" w:rsidR="00A03199" w:rsidRPr="00CB298B" w:rsidRDefault="00A03199" w:rsidP="000D66A6">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25359E21" w14:textId="77777777" w:rsidTr="000D66A6">
        <w:trPr>
          <w:trHeight w:val="253"/>
        </w:trPr>
        <w:tc>
          <w:tcPr>
            <w:tcW w:w="4928" w:type="dxa"/>
            <w:vMerge/>
            <w:shd w:val="clear" w:color="auto" w:fill="auto"/>
            <w:vAlign w:val="center"/>
          </w:tcPr>
          <w:p w14:paraId="42FF41D4" w14:textId="77777777" w:rsidR="00A03199" w:rsidRPr="00CB298B" w:rsidRDefault="00A03199" w:rsidP="000D66A6">
            <w:pPr>
              <w:spacing w:before="120" w:after="120" w:line="240" w:lineRule="auto"/>
              <w:contextualSpacing/>
              <w:jc w:val="center"/>
              <w:rPr>
                <w:rFonts w:ascii="Arial" w:hAnsi="Arial" w:cs="Arial"/>
                <w:b/>
                <w:sz w:val="22"/>
                <w:szCs w:val="22"/>
              </w:rPr>
            </w:pPr>
          </w:p>
        </w:tc>
        <w:tc>
          <w:tcPr>
            <w:tcW w:w="4784" w:type="dxa"/>
            <w:vMerge/>
            <w:shd w:val="clear" w:color="auto" w:fill="auto"/>
            <w:vAlign w:val="center"/>
          </w:tcPr>
          <w:p w14:paraId="558D34F6" w14:textId="77777777" w:rsidR="00A03199" w:rsidRPr="00CB298B" w:rsidRDefault="00A03199" w:rsidP="000D66A6">
            <w:pPr>
              <w:spacing w:before="120" w:after="120" w:line="240" w:lineRule="auto"/>
              <w:contextualSpacing/>
              <w:jc w:val="center"/>
              <w:rPr>
                <w:rFonts w:ascii="Arial" w:hAnsi="Arial" w:cs="Arial"/>
                <w:b/>
                <w:sz w:val="22"/>
                <w:szCs w:val="22"/>
              </w:rPr>
            </w:pPr>
          </w:p>
        </w:tc>
      </w:tr>
      <w:tr w:rsidR="00815235" w:rsidRPr="00CB298B" w14:paraId="7DF396E3" w14:textId="77777777" w:rsidTr="003373B2">
        <w:tc>
          <w:tcPr>
            <w:tcW w:w="4928" w:type="dxa"/>
            <w:shd w:val="clear" w:color="auto" w:fill="auto"/>
            <w:vAlign w:val="center"/>
          </w:tcPr>
          <w:p w14:paraId="08010C30" w14:textId="50AEEAE7" w:rsidR="00A03199" w:rsidRPr="00CB298B" w:rsidRDefault="00A03199" w:rsidP="000D66A6">
            <w:pPr>
              <w:pStyle w:val="OREtabela-punktory"/>
              <w:rPr>
                <w:color w:val="auto"/>
              </w:rPr>
            </w:pPr>
            <w:r w:rsidRPr="00CB298B">
              <w:rPr>
                <w:color w:val="auto"/>
              </w:rPr>
              <w:t>Co najmniej raz na dwa tygodnie organiz</w:t>
            </w:r>
            <w:r w:rsidRPr="00CB298B">
              <w:rPr>
                <w:color w:val="auto"/>
              </w:rPr>
              <w:t>o</w:t>
            </w:r>
            <w:r w:rsidRPr="00CB298B">
              <w:rPr>
                <w:color w:val="auto"/>
              </w:rPr>
              <w:t>wane są w każdej grupie zajęcia w terenie.</w:t>
            </w:r>
          </w:p>
          <w:p w14:paraId="646B6AB5" w14:textId="55C50A78" w:rsidR="00A03199" w:rsidRPr="00CB298B" w:rsidRDefault="00A03199" w:rsidP="000D66A6">
            <w:pPr>
              <w:pStyle w:val="OREtabela-punktory"/>
              <w:rPr>
                <w:color w:val="auto"/>
              </w:rPr>
            </w:pPr>
            <w:r w:rsidRPr="00CB298B">
              <w:rPr>
                <w:color w:val="auto"/>
              </w:rPr>
              <w:t xml:space="preserve">Co najmniej </w:t>
            </w:r>
            <w:r w:rsidR="00F91AD1" w:rsidRPr="00CB298B">
              <w:rPr>
                <w:color w:val="auto"/>
              </w:rPr>
              <w:t xml:space="preserve">cztery </w:t>
            </w:r>
            <w:r w:rsidRPr="00CB298B">
              <w:rPr>
                <w:color w:val="auto"/>
              </w:rPr>
              <w:t>razy w półroczu organ</w:t>
            </w:r>
            <w:r w:rsidRPr="00CB298B">
              <w:rPr>
                <w:color w:val="auto"/>
              </w:rPr>
              <w:t>i</w:t>
            </w:r>
            <w:r w:rsidRPr="00CB298B">
              <w:rPr>
                <w:color w:val="auto"/>
              </w:rPr>
              <w:t>zowane są zajęcia w muzeach, placówkach naukowo-badawczych itp.</w:t>
            </w:r>
          </w:p>
          <w:p w14:paraId="7615AC14" w14:textId="032F93E9" w:rsidR="00A03199" w:rsidRPr="00CB298B" w:rsidRDefault="00A03199" w:rsidP="000D66A6">
            <w:pPr>
              <w:pStyle w:val="OREtabela-punktory"/>
              <w:rPr>
                <w:color w:val="auto"/>
              </w:rPr>
            </w:pPr>
            <w:r w:rsidRPr="00CB298B">
              <w:rPr>
                <w:color w:val="auto"/>
              </w:rPr>
              <w:t>Wszystkie dzieci lubią zajęcia w terenie i</w:t>
            </w:r>
            <w:r w:rsidR="00F91AD1" w:rsidRPr="00CB298B">
              <w:rPr>
                <w:color w:val="auto"/>
              </w:rPr>
              <w:t> </w:t>
            </w:r>
            <w:r w:rsidRPr="00CB298B">
              <w:rPr>
                <w:color w:val="auto"/>
              </w:rPr>
              <w:t xml:space="preserve">organizowane w muzeach, placówkach naukowo-badawczych </w:t>
            </w:r>
            <w:r w:rsidR="00A627C3" w:rsidRPr="00CB298B">
              <w:rPr>
                <w:color w:val="auto"/>
              </w:rPr>
              <w:t>itp.</w:t>
            </w:r>
          </w:p>
        </w:tc>
        <w:tc>
          <w:tcPr>
            <w:tcW w:w="4784" w:type="dxa"/>
            <w:shd w:val="clear" w:color="auto" w:fill="auto"/>
            <w:vAlign w:val="center"/>
          </w:tcPr>
          <w:p w14:paraId="11C8E2C9" w14:textId="3EB157A6" w:rsidR="00A03199" w:rsidRPr="00CB298B" w:rsidRDefault="00F91AD1" w:rsidP="000D66A6">
            <w:pPr>
              <w:pStyle w:val="OREtabela-punktory"/>
              <w:rPr>
                <w:color w:val="auto"/>
              </w:rPr>
            </w:pPr>
            <w:r w:rsidRPr="00CB298B">
              <w:rPr>
                <w:color w:val="auto"/>
              </w:rPr>
              <w:t>A</w:t>
            </w:r>
            <w:r w:rsidR="00A03199" w:rsidRPr="00CB298B">
              <w:rPr>
                <w:color w:val="auto"/>
              </w:rPr>
              <w:t>naliza dokumentacji (dzienniki zajęć w</w:t>
            </w:r>
            <w:r w:rsidRPr="00CB298B">
              <w:rPr>
                <w:color w:val="auto"/>
              </w:rPr>
              <w:t> </w:t>
            </w:r>
            <w:r w:rsidR="00A03199" w:rsidRPr="00CB298B">
              <w:rPr>
                <w:color w:val="auto"/>
              </w:rPr>
              <w:t>przedszkolu, kronika przedszkola, spr</w:t>
            </w:r>
            <w:r w:rsidR="00A03199" w:rsidRPr="00CB298B">
              <w:rPr>
                <w:color w:val="auto"/>
              </w:rPr>
              <w:t>a</w:t>
            </w:r>
            <w:r w:rsidR="00A03199" w:rsidRPr="00CB298B">
              <w:rPr>
                <w:color w:val="auto"/>
              </w:rPr>
              <w:t>wozdania z pracy nauczycieli, relacje w</w:t>
            </w:r>
            <w:r w:rsidRPr="00CB298B">
              <w:rPr>
                <w:color w:val="auto"/>
              </w:rPr>
              <w:t> </w:t>
            </w:r>
            <w:r w:rsidR="00A03199" w:rsidRPr="00CB298B">
              <w:rPr>
                <w:color w:val="auto"/>
              </w:rPr>
              <w:t xml:space="preserve">aktualnościach i galeriach na stronie </w:t>
            </w:r>
            <w:r w:rsidRPr="00CB298B">
              <w:rPr>
                <w:color w:val="auto"/>
              </w:rPr>
              <w:t>i</w:t>
            </w:r>
            <w:r w:rsidRPr="00CB298B">
              <w:rPr>
                <w:color w:val="auto"/>
              </w:rPr>
              <w:t>n</w:t>
            </w:r>
            <w:r w:rsidRPr="00CB298B">
              <w:rPr>
                <w:color w:val="auto"/>
              </w:rPr>
              <w:t xml:space="preserve">ternetowej </w:t>
            </w:r>
            <w:r w:rsidR="00A03199" w:rsidRPr="00CB298B">
              <w:rPr>
                <w:color w:val="auto"/>
              </w:rPr>
              <w:t>przedszkola, wyniki i wnioski z</w:t>
            </w:r>
            <w:r w:rsidRPr="00CB298B">
              <w:rPr>
                <w:color w:val="auto"/>
              </w:rPr>
              <w:t> </w:t>
            </w:r>
            <w:r w:rsidR="00A03199" w:rsidRPr="00CB298B">
              <w:rPr>
                <w:color w:val="auto"/>
              </w:rPr>
              <w:t>nadzoru pedagogicznego dyrektora)</w:t>
            </w:r>
            <w:r w:rsidRPr="00CB298B">
              <w:rPr>
                <w:color w:val="auto"/>
              </w:rPr>
              <w:t>.</w:t>
            </w:r>
          </w:p>
          <w:p w14:paraId="49B69EB6" w14:textId="347C4B08" w:rsidR="00A03199" w:rsidRPr="00CB298B" w:rsidRDefault="00F91AD1" w:rsidP="000D66A6">
            <w:pPr>
              <w:pStyle w:val="OREtabela-punktory"/>
              <w:rPr>
                <w:color w:val="auto"/>
              </w:rPr>
            </w:pPr>
            <w:r w:rsidRPr="00CB298B">
              <w:rPr>
                <w:color w:val="auto"/>
              </w:rPr>
              <w:t>W</w:t>
            </w:r>
            <w:r w:rsidR="00A03199" w:rsidRPr="00CB298B">
              <w:rPr>
                <w:color w:val="auto"/>
              </w:rPr>
              <w:t>ywiad z dziećmi, termometr</w:t>
            </w:r>
            <w:r w:rsidR="0068698F" w:rsidRPr="00CB298B">
              <w:rPr>
                <w:color w:val="auto"/>
              </w:rPr>
              <w:t xml:space="preserve"> lub tarcza strzelnicza/ruchoma tarcza</w:t>
            </w:r>
            <w:r w:rsidR="00A03199" w:rsidRPr="00CB298B">
              <w:rPr>
                <w:color w:val="auto"/>
              </w:rPr>
              <w:t xml:space="preserve"> (po zajęciach w terenie i w placówkach)</w:t>
            </w:r>
            <w:r w:rsidRPr="00CB298B">
              <w:rPr>
                <w:color w:val="auto"/>
              </w:rPr>
              <w:t>.</w:t>
            </w:r>
          </w:p>
        </w:tc>
      </w:tr>
    </w:tbl>
    <w:p w14:paraId="1EAEF311" w14:textId="77777777" w:rsidR="000D66A6" w:rsidRPr="00CB298B" w:rsidRDefault="000D66A6" w:rsidP="00314049">
      <w:pPr>
        <w:pStyle w:val="OREnormalny"/>
        <w:rPr>
          <w:b/>
          <w:color w:val="auto"/>
        </w:rPr>
      </w:pPr>
    </w:p>
    <w:p w14:paraId="53CED6C4" w14:textId="1F572F93" w:rsidR="00862F67" w:rsidRPr="00CB298B" w:rsidRDefault="00541298" w:rsidP="00314049">
      <w:pPr>
        <w:pStyle w:val="OREnormalny"/>
        <w:rPr>
          <w:color w:val="auto"/>
        </w:rPr>
      </w:pPr>
      <w:r w:rsidRPr="00CB298B">
        <w:rPr>
          <w:b/>
          <w:color w:val="auto"/>
        </w:rPr>
        <w:lastRenderedPageBreak/>
        <w:t>Cel procesu wspomagania:</w:t>
      </w:r>
      <w:r w:rsidRPr="00CB298B">
        <w:rPr>
          <w:color w:val="auto"/>
        </w:rPr>
        <w:t xml:space="preserve"> Nauczyciele wykorzystują</w:t>
      </w:r>
      <w:r w:rsidR="006A6949" w:rsidRPr="00CB298B">
        <w:rPr>
          <w:color w:val="auto"/>
        </w:rPr>
        <w:t xml:space="preserve"> </w:t>
      </w:r>
      <w:r w:rsidRPr="00CB298B">
        <w:rPr>
          <w:color w:val="auto"/>
        </w:rPr>
        <w:t>metody kształtujące kompete</w:t>
      </w:r>
      <w:r w:rsidRPr="00CB298B">
        <w:rPr>
          <w:color w:val="auto"/>
        </w:rPr>
        <w:t>n</w:t>
      </w:r>
      <w:r w:rsidRPr="00CB298B">
        <w:rPr>
          <w:color w:val="auto"/>
        </w:rPr>
        <w:t xml:space="preserve">cje informatyczne </w:t>
      </w:r>
      <w:r w:rsidR="00F91AD1" w:rsidRPr="00CB298B">
        <w:rPr>
          <w:color w:val="auto"/>
        </w:rPr>
        <w:t xml:space="preserve">u </w:t>
      </w:r>
      <w:r w:rsidRPr="00CB298B">
        <w:rPr>
          <w:color w:val="auto"/>
        </w:rPr>
        <w:t>dzieci.</w:t>
      </w:r>
    </w:p>
    <w:p w14:paraId="5CD0BDC3" w14:textId="2A02A229" w:rsidR="00434AB0" w:rsidRPr="00CB298B" w:rsidRDefault="00434AB0" w:rsidP="00434AB0">
      <w:pPr>
        <w:pStyle w:val="Nagwek2"/>
        <w:numPr>
          <w:ilvl w:val="0"/>
          <w:numId w:val="0"/>
        </w:numPr>
        <w:spacing w:before="120" w:after="160" w:line="240" w:lineRule="auto"/>
        <w:jc w:val="left"/>
        <w:rPr>
          <w:sz w:val="22"/>
        </w:rPr>
      </w:pPr>
      <w:r w:rsidRPr="00CB298B">
        <w:rPr>
          <w:sz w:val="22"/>
        </w:rPr>
        <w:t>Tab. 20.</w:t>
      </w:r>
      <w:r w:rsidRPr="00CB298B">
        <w:rPr>
          <w:b w:val="0"/>
          <w:sz w:val="22"/>
        </w:rPr>
        <w:t xml:space="preserve"> Rezultat 1. Nauczyciele mają świadomość konieczności wykorzystywania w pracy z</w:t>
      </w:r>
      <w:r w:rsidR="00F91AD1" w:rsidRPr="00CB298B">
        <w:rPr>
          <w:b w:val="0"/>
          <w:sz w:val="22"/>
        </w:rPr>
        <w:t> </w:t>
      </w:r>
      <w:r w:rsidRPr="00CB298B">
        <w:rPr>
          <w:b w:val="0"/>
          <w:sz w:val="22"/>
        </w:rPr>
        <w:t>dziećmi zdobyczy nauk informatycznyc</w:t>
      </w:r>
      <w:r w:rsidR="00401A7A">
        <w:rPr>
          <w:b w:val="0"/>
          <w:sz w:val="22"/>
        </w:rPr>
        <w:t>h (wiedza, metodologia, środki)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1B8428FF" w14:textId="77777777" w:rsidTr="003373B2">
        <w:trPr>
          <w:trHeight w:val="523"/>
        </w:trPr>
        <w:tc>
          <w:tcPr>
            <w:tcW w:w="4928" w:type="dxa"/>
            <w:vMerge w:val="restart"/>
            <w:shd w:val="clear" w:color="auto" w:fill="auto"/>
            <w:vAlign w:val="center"/>
          </w:tcPr>
          <w:p w14:paraId="5ECCE11F" w14:textId="5979B6D9" w:rsidR="0068698F" w:rsidRPr="00CB298B" w:rsidRDefault="0068698F" w:rsidP="003373B2">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74E54B3C" w14:textId="1C4CAAB1" w:rsidR="0068698F" w:rsidRPr="00CB298B" w:rsidRDefault="0068698F" w:rsidP="003373B2">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1F3BEDB4" w14:textId="77777777" w:rsidTr="00F600F6">
        <w:trPr>
          <w:trHeight w:val="244"/>
        </w:trPr>
        <w:tc>
          <w:tcPr>
            <w:tcW w:w="4928" w:type="dxa"/>
            <w:vMerge/>
            <w:shd w:val="clear" w:color="auto" w:fill="auto"/>
            <w:vAlign w:val="center"/>
          </w:tcPr>
          <w:p w14:paraId="1FA89403" w14:textId="77777777" w:rsidR="0068698F" w:rsidRPr="00CB298B" w:rsidRDefault="0068698F" w:rsidP="003373B2">
            <w:pPr>
              <w:spacing w:before="120" w:after="120" w:line="240" w:lineRule="auto"/>
              <w:contextualSpacing/>
              <w:jc w:val="center"/>
              <w:rPr>
                <w:b/>
              </w:rPr>
            </w:pPr>
          </w:p>
        </w:tc>
        <w:tc>
          <w:tcPr>
            <w:tcW w:w="4784" w:type="dxa"/>
            <w:vMerge/>
            <w:shd w:val="clear" w:color="auto" w:fill="auto"/>
            <w:vAlign w:val="center"/>
          </w:tcPr>
          <w:p w14:paraId="2142EAF1" w14:textId="77777777" w:rsidR="0068698F" w:rsidRPr="00CB298B" w:rsidRDefault="0068698F" w:rsidP="003373B2">
            <w:pPr>
              <w:spacing w:before="120" w:after="120" w:line="240" w:lineRule="auto"/>
              <w:contextualSpacing/>
              <w:jc w:val="center"/>
              <w:rPr>
                <w:b/>
              </w:rPr>
            </w:pPr>
          </w:p>
        </w:tc>
      </w:tr>
      <w:tr w:rsidR="00CB298B" w:rsidRPr="00CB298B" w14:paraId="456FE03C" w14:textId="77777777" w:rsidTr="000D66A6">
        <w:trPr>
          <w:trHeight w:val="2408"/>
        </w:trPr>
        <w:tc>
          <w:tcPr>
            <w:tcW w:w="4928" w:type="dxa"/>
            <w:shd w:val="clear" w:color="auto" w:fill="auto"/>
            <w:vAlign w:val="center"/>
          </w:tcPr>
          <w:p w14:paraId="59A2EDCE" w14:textId="2B6081F3" w:rsidR="0068698F" w:rsidRPr="00CB298B" w:rsidRDefault="0068698F" w:rsidP="00F600F6">
            <w:pPr>
              <w:pStyle w:val="OREtabela-punktory"/>
              <w:rPr>
                <w:color w:val="auto"/>
              </w:rPr>
            </w:pPr>
            <w:r w:rsidRPr="00CB298B">
              <w:rPr>
                <w:color w:val="auto"/>
              </w:rPr>
              <w:t>90</w:t>
            </w:r>
            <w:r w:rsidR="00F91AD1" w:rsidRPr="00CB298B">
              <w:rPr>
                <w:color w:val="auto"/>
              </w:rPr>
              <w:t xml:space="preserve"> proc. </w:t>
            </w:r>
            <w:r w:rsidRPr="00CB298B">
              <w:rPr>
                <w:color w:val="auto"/>
              </w:rPr>
              <w:t>nauczycieli objętych wspomag</w:t>
            </w:r>
            <w:r w:rsidRPr="00CB298B">
              <w:rPr>
                <w:color w:val="auto"/>
              </w:rPr>
              <w:t>a</w:t>
            </w:r>
            <w:r w:rsidRPr="00CB298B">
              <w:rPr>
                <w:color w:val="auto"/>
              </w:rPr>
              <w:t>niem wskazuje korzyści z wykorzystywania w pracy z dziećmi zdobyczy nauk inform</w:t>
            </w:r>
            <w:r w:rsidRPr="00CB298B">
              <w:rPr>
                <w:color w:val="auto"/>
              </w:rPr>
              <w:t>a</w:t>
            </w:r>
            <w:r w:rsidRPr="00CB298B">
              <w:rPr>
                <w:color w:val="auto"/>
              </w:rPr>
              <w:t>tycznych.</w:t>
            </w:r>
          </w:p>
          <w:p w14:paraId="39D8AE6B" w14:textId="3066222B" w:rsidR="0068698F" w:rsidRPr="00CB298B" w:rsidRDefault="0068698F" w:rsidP="00F91AD1">
            <w:pPr>
              <w:pStyle w:val="OREtabela-punktory"/>
              <w:rPr>
                <w:color w:val="auto"/>
              </w:rPr>
            </w:pPr>
            <w:r w:rsidRPr="00CB298B">
              <w:rPr>
                <w:color w:val="auto"/>
              </w:rPr>
              <w:t>90</w:t>
            </w:r>
            <w:r w:rsidR="00F91AD1" w:rsidRPr="00CB298B">
              <w:rPr>
                <w:color w:val="auto"/>
              </w:rPr>
              <w:t xml:space="preserve"> proc. </w:t>
            </w:r>
            <w:r w:rsidRPr="00CB298B">
              <w:rPr>
                <w:color w:val="auto"/>
              </w:rPr>
              <w:t>nauczycieli uwzględnia w swoich planach pracy nowe (niestosowane wcz</w:t>
            </w:r>
            <w:r w:rsidRPr="00CB298B">
              <w:rPr>
                <w:color w:val="auto"/>
              </w:rPr>
              <w:t>e</w:t>
            </w:r>
            <w:r w:rsidRPr="00CB298B">
              <w:rPr>
                <w:color w:val="auto"/>
              </w:rPr>
              <w:t>śniej) metody i środki dydaktyczne z dzi</w:t>
            </w:r>
            <w:r w:rsidRPr="00CB298B">
              <w:rPr>
                <w:color w:val="auto"/>
              </w:rPr>
              <w:t>e</w:t>
            </w:r>
            <w:r w:rsidRPr="00CB298B">
              <w:rPr>
                <w:color w:val="auto"/>
              </w:rPr>
              <w:t>dziny nauk informatycznych.</w:t>
            </w:r>
          </w:p>
        </w:tc>
        <w:tc>
          <w:tcPr>
            <w:tcW w:w="4784" w:type="dxa"/>
            <w:shd w:val="clear" w:color="auto" w:fill="auto"/>
            <w:vAlign w:val="center"/>
          </w:tcPr>
          <w:p w14:paraId="6726C726" w14:textId="59398BC2" w:rsidR="0068698F" w:rsidRPr="00CB298B" w:rsidRDefault="00F91AD1" w:rsidP="00F600F6">
            <w:pPr>
              <w:pStyle w:val="OREtabela-punktory"/>
              <w:rPr>
                <w:color w:val="auto"/>
              </w:rPr>
            </w:pPr>
            <w:r w:rsidRPr="00CB298B">
              <w:rPr>
                <w:color w:val="auto"/>
              </w:rPr>
              <w:t xml:space="preserve">Wywiad </w:t>
            </w:r>
            <w:r w:rsidR="0068698F" w:rsidRPr="00CB298B">
              <w:rPr>
                <w:color w:val="auto"/>
              </w:rPr>
              <w:t>fokusowy z nauczycielami</w:t>
            </w:r>
            <w:r w:rsidRPr="00CB298B">
              <w:rPr>
                <w:color w:val="auto"/>
              </w:rPr>
              <w:t>.</w:t>
            </w:r>
          </w:p>
          <w:p w14:paraId="3C989A9A" w14:textId="0FB37DE7" w:rsidR="0068698F" w:rsidRPr="00CB298B" w:rsidRDefault="00F91AD1" w:rsidP="00F600F6">
            <w:pPr>
              <w:pStyle w:val="OREtabela-punktory"/>
              <w:rPr>
                <w:color w:val="auto"/>
              </w:rPr>
            </w:pPr>
            <w:r w:rsidRPr="00CB298B">
              <w:rPr>
                <w:color w:val="auto"/>
              </w:rPr>
              <w:t xml:space="preserve">Analiza </w:t>
            </w:r>
            <w:r w:rsidR="0068698F" w:rsidRPr="00CB298B">
              <w:rPr>
                <w:color w:val="auto"/>
              </w:rPr>
              <w:t>dokumentacji (plany pracy na</w:t>
            </w:r>
            <w:r w:rsidR="0068698F" w:rsidRPr="00CB298B">
              <w:rPr>
                <w:color w:val="auto"/>
              </w:rPr>
              <w:t>u</w:t>
            </w:r>
            <w:r w:rsidR="0068698F" w:rsidRPr="00CB298B">
              <w:rPr>
                <w:color w:val="auto"/>
              </w:rPr>
              <w:t>czycieli)</w:t>
            </w:r>
            <w:r w:rsidRPr="00CB298B">
              <w:rPr>
                <w:color w:val="auto"/>
              </w:rPr>
              <w:t>.</w:t>
            </w:r>
          </w:p>
        </w:tc>
      </w:tr>
    </w:tbl>
    <w:p w14:paraId="1335B5D2" w14:textId="0E3D982C" w:rsidR="00F278A8" w:rsidRPr="00CB298B" w:rsidRDefault="00F278A8" w:rsidP="00F278A8">
      <w:pPr>
        <w:pStyle w:val="Nagwek2"/>
        <w:numPr>
          <w:ilvl w:val="0"/>
          <w:numId w:val="0"/>
        </w:numPr>
        <w:spacing w:before="120" w:after="160" w:line="240" w:lineRule="auto"/>
        <w:jc w:val="left"/>
        <w:rPr>
          <w:sz w:val="22"/>
        </w:rPr>
      </w:pPr>
      <w:r w:rsidRPr="00CB298B">
        <w:rPr>
          <w:sz w:val="22"/>
        </w:rPr>
        <w:t>Tab. 21.</w:t>
      </w:r>
      <w:r w:rsidRPr="00CB298B">
        <w:rPr>
          <w:b w:val="0"/>
          <w:sz w:val="22"/>
        </w:rPr>
        <w:t xml:space="preserve"> Rezultat 2. Nauczyciele mają wiedzę o programach, aplikacjach, nowoczesnych źr</w:t>
      </w:r>
      <w:r w:rsidRPr="00CB298B">
        <w:rPr>
          <w:b w:val="0"/>
          <w:sz w:val="22"/>
        </w:rPr>
        <w:t>ó</w:t>
      </w:r>
      <w:r w:rsidRPr="00CB298B">
        <w:rPr>
          <w:b w:val="0"/>
          <w:sz w:val="22"/>
        </w:rPr>
        <w:t>dłach i nośnikach informacji adekwatnych do etapu rozwo</w:t>
      </w:r>
      <w:r w:rsidR="00401A7A">
        <w:rPr>
          <w:b w:val="0"/>
          <w:sz w:val="22"/>
        </w:rPr>
        <w:t>ju dzieci w wieku przedszkolnym</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78"/>
        <w:gridCol w:w="4734"/>
      </w:tblGrid>
      <w:tr w:rsidR="00CB298B" w:rsidRPr="00CB298B" w14:paraId="4AD0840B" w14:textId="77777777" w:rsidTr="00F278A8">
        <w:trPr>
          <w:trHeight w:val="499"/>
        </w:trPr>
        <w:tc>
          <w:tcPr>
            <w:tcW w:w="0" w:type="auto"/>
            <w:vMerge w:val="restart"/>
            <w:shd w:val="clear" w:color="auto" w:fill="auto"/>
            <w:vAlign w:val="center"/>
          </w:tcPr>
          <w:p w14:paraId="1AD1476C" w14:textId="61065CDB" w:rsidR="00410F85" w:rsidRPr="00CB298B" w:rsidRDefault="00410F85" w:rsidP="00F278A8">
            <w:pPr>
              <w:spacing w:before="120" w:after="120" w:line="240" w:lineRule="auto"/>
              <w:jc w:val="center"/>
              <w:rPr>
                <w:rFonts w:ascii="Arial" w:hAnsi="Arial" w:cs="Arial"/>
                <w:b/>
                <w:sz w:val="22"/>
                <w:szCs w:val="22"/>
              </w:rPr>
            </w:pPr>
            <w:r w:rsidRPr="00CB298B">
              <w:rPr>
                <w:rFonts w:ascii="Arial" w:hAnsi="Arial" w:cs="Arial"/>
                <w:b/>
                <w:sz w:val="22"/>
                <w:szCs w:val="22"/>
              </w:rPr>
              <w:t>Wskaźniki/mierniki</w:t>
            </w:r>
          </w:p>
        </w:tc>
        <w:tc>
          <w:tcPr>
            <w:tcW w:w="0" w:type="auto"/>
            <w:vMerge w:val="restart"/>
            <w:shd w:val="clear" w:color="auto" w:fill="auto"/>
            <w:vAlign w:val="center"/>
          </w:tcPr>
          <w:p w14:paraId="69ADC7A2" w14:textId="68215D53" w:rsidR="00410F85" w:rsidRPr="00CB298B" w:rsidRDefault="00410F85" w:rsidP="00F278A8">
            <w:pPr>
              <w:spacing w:before="120" w:after="120" w:line="240" w:lineRule="auto"/>
              <w:jc w:val="center"/>
              <w:rPr>
                <w:rFonts w:ascii="Arial" w:hAnsi="Arial" w:cs="Arial"/>
                <w:b/>
                <w:sz w:val="22"/>
                <w:szCs w:val="22"/>
              </w:rPr>
            </w:pPr>
            <w:r w:rsidRPr="00CB298B">
              <w:rPr>
                <w:rFonts w:ascii="Arial" w:hAnsi="Arial" w:cs="Arial"/>
                <w:b/>
                <w:sz w:val="22"/>
                <w:szCs w:val="22"/>
              </w:rPr>
              <w:t>Źródło pomiaru</w:t>
            </w:r>
          </w:p>
        </w:tc>
      </w:tr>
      <w:tr w:rsidR="00CB298B" w:rsidRPr="00CB298B" w14:paraId="3C869476" w14:textId="77777777" w:rsidTr="003373B2">
        <w:trPr>
          <w:trHeight w:val="484"/>
        </w:trPr>
        <w:tc>
          <w:tcPr>
            <w:tcW w:w="0" w:type="auto"/>
            <w:vMerge/>
            <w:shd w:val="clear" w:color="auto" w:fill="auto"/>
            <w:vAlign w:val="center"/>
          </w:tcPr>
          <w:p w14:paraId="5F266FF4" w14:textId="77777777" w:rsidR="00410F85" w:rsidRPr="00CB298B" w:rsidRDefault="00410F85" w:rsidP="00F278A8">
            <w:pPr>
              <w:spacing w:before="120" w:after="120" w:line="240" w:lineRule="auto"/>
              <w:jc w:val="center"/>
              <w:rPr>
                <w:b/>
              </w:rPr>
            </w:pPr>
          </w:p>
        </w:tc>
        <w:tc>
          <w:tcPr>
            <w:tcW w:w="0" w:type="auto"/>
            <w:vMerge/>
            <w:shd w:val="clear" w:color="auto" w:fill="auto"/>
            <w:vAlign w:val="center"/>
          </w:tcPr>
          <w:p w14:paraId="60A1DC20" w14:textId="77777777" w:rsidR="00410F85" w:rsidRPr="00CB298B" w:rsidRDefault="00410F85" w:rsidP="00F278A8">
            <w:pPr>
              <w:spacing w:before="120" w:after="120" w:line="240" w:lineRule="auto"/>
              <w:jc w:val="center"/>
              <w:rPr>
                <w:b/>
              </w:rPr>
            </w:pPr>
          </w:p>
        </w:tc>
      </w:tr>
      <w:tr w:rsidR="00CB298B" w:rsidRPr="00CB298B" w14:paraId="63FEF33D" w14:textId="77777777" w:rsidTr="003373B2">
        <w:trPr>
          <w:trHeight w:val="3885"/>
        </w:trPr>
        <w:tc>
          <w:tcPr>
            <w:tcW w:w="0" w:type="auto"/>
            <w:shd w:val="clear" w:color="auto" w:fill="auto"/>
            <w:vAlign w:val="center"/>
          </w:tcPr>
          <w:p w14:paraId="5723BC56" w14:textId="42364E8B" w:rsidR="00410F85" w:rsidRPr="00CB298B" w:rsidRDefault="00410F85" w:rsidP="003373B2">
            <w:pPr>
              <w:pStyle w:val="OREtabela-punktory"/>
              <w:rPr>
                <w:color w:val="auto"/>
              </w:rPr>
            </w:pPr>
            <w:r w:rsidRPr="00CB298B">
              <w:rPr>
                <w:color w:val="auto"/>
              </w:rPr>
              <w:t>W przeprowadzonych wywiadach 80</w:t>
            </w:r>
            <w:r w:rsidR="005A783F" w:rsidRPr="00CB298B">
              <w:rPr>
                <w:color w:val="auto"/>
              </w:rPr>
              <w:t xml:space="preserve"> proc. </w:t>
            </w:r>
            <w:r w:rsidRPr="00CB298B">
              <w:rPr>
                <w:color w:val="auto"/>
              </w:rPr>
              <w:t xml:space="preserve">nauczycieli wskazuje na </w:t>
            </w:r>
            <w:r w:rsidR="005A783F" w:rsidRPr="00CB298B">
              <w:rPr>
                <w:color w:val="auto"/>
              </w:rPr>
              <w:t xml:space="preserve">zwiększenie </w:t>
            </w:r>
            <w:r w:rsidRPr="00CB298B">
              <w:rPr>
                <w:color w:val="auto"/>
              </w:rPr>
              <w:t xml:space="preserve">swojej wiedzy i umiejętności </w:t>
            </w:r>
            <w:r w:rsidR="005A783F" w:rsidRPr="00CB298B">
              <w:rPr>
                <w:color w:val="auto"/>
              </w:rPr>
              <w:t>z zakresu</w:t>
            </w:r>
            <w:r w:rsidRPr="00CB298B">
              <w:rPr>
                <w:color w:val="auto"/>
              </w:rPr>
              <w:t xml:space="preserve"> wykorz</w:t>
            </w:r>
            <w:r w:rsidRPr="00CB298B">
              <w:rPr>
                <w:color w:val="auto"/>
              </w:rPr>
              <w:t>y</w:t>
            </w:r>
            <w:r w:rsidRPr="00CB298B">
              <w:rPr>
                <w:color w:val="auto"/>
              </w:rPr>
              <w:t>stywania w pracy z dziećmi narzędzi info</w:t>
            </w:r>
            <w:r w:rsidRPr="00CB298B">
              <w:rPr>
                <w:color w:val="auto"/>
              </w:rPr>
              <w:t>r</w:t>
            </w:r>
            <w:r w:rsidRPr="00CB298B">
              <w:rPr>
                <w:color w:val="auto"/>
              </w:rPr>
              <w:t>matycznych.</w:t>
            </w:r>
          </w:p>
          <w:p w14:paraId="5CD0DA17" w14:textId="38700636" w:rsidR="00410F85" w:rsidRPr="00CB298B" w:rsidRDefault="00410F85" w:rsidP="003373B2">
            <w:pPr>
              <w:pStyle w:val="OREtabela-punktory"/>
              <w:rPr>
                <w:color w:val="auto"/>
              </w:rPr>
            </w:pPr>
            <w:r w:rsidRPr="00CB298B">
              <w:rPr>
                <w:color w:val="auto"/>
              </w:rPr>
              <w:t>90</w:t>
            </w:r>
            <w:r w:rsidR="005A783F" w:rsidRPr="00CB298B">
              <w:rPr>
                <w:color w:val="auto"/>
              </w:rPr>
              <w:t xml:space="preserve"> proc. </w:t>
            </w:r>
            <w:r w:rsidRPr="00CB298B">
              <w:rPr>
                <w:color w:val="auto"/>
              </w:rPr>
              <w:t>nauczycieli uwzględnia w swoich planach pracy nowe (niestosowane wcz</w:t>
            </w:r>
            <w:r w:rsidRPr="00CB298B">
              <w:rPr>
                <w:color w:val="auto"/>
              </w:rPr>
              <w:t>e</w:t>
            </w:r>
            <w:r w:rsidRPr="00CB298B">
              <w:rPr>
                <w:color w:val="auto"/>
              </w:rPr>
              <w:t>śniej) metody i środki dydaktyczne z dzi</w:t>
            </w:r>
            <w:r w:rsidRPr="00CB298B">
              <w:rPr>
                <w:color w:val="auto"/>
              </w:rPr>
              <w:t>e</w:t>
            </w:r>
            <w:r w:rsidRPr="00CB298B">
              <w:rPr>
                <w:color w:val="auto"/>
              </w:rPr>
              <w:t>dziny nauk informatycznych.</w:t>
            </w:r>
          </w:p>
          <w:p w14:paraId="534B902D" w14:textId="1C0A0D65" w:rsidR="00410F85" w:rsidRPr="00CB298B" w:rsidRDefault="00410F85" w:rsidP="003373B2">
            <w:pPr>
              <w:pStyle w:val="OREtabela-punktory"/>
              <w:rPr>
                <w:color w:val="auto"/>
              </w:rPr>
            </w:pPr>
            <w:r w:rsidRPr="00CB298B">
              <w:rPr>
                <w:color w:val="auto"/>
              </w:rPr>
              <w:t>Każdy nauczyciel realizujący ścieżkę rozw</w:t>
            </w:r>
            <w:r w:rsidRPr="00CB298B">
              <w:rPr>
                <w:color w:val="auto"/>
              </w:rPr>
              <w:t>o</w:t>
            </w:r>
            <w:r w:rsidRPr="00CB298B">
              <w:rPr>
                <w:color w:val="auto"/>
              </w:rPr>
              <w:t>ju zawodowego uwzględnia w swoich pl</w:t>
            </w:r>
            <w:r w:rsidRPr="00CB298B">
              <w:rPr>
                <w:color w:val="auto"/>
              </w:rPr>
              <w:t>a</w:t>
            </w:r>
            <w:r w:rsidRPr="00CB298B">
              <w:rPr>
                <w:color w:val="auto"/>
              </w:rPr>
              <w:t>nach/sprawozdaniach nowe metody i środki dydaktyczne z dziedziny nauk informatyc</w:t>
            </w:r>
            <w:r w:rsidRPr="00CB298B">
              <w:rPr>
                <w:color w:val="auto"/>
              </w:rPr>
              <w:t>z</w:t>
            </w:r>
            <w:r w:rsidRPr="00CB298B">
              <w:rPr>
                <w:color w:val="auto"/>
              </w:rPr>
              <w:t>nych.</w:t>
            </w:r>
          </w:p>
        </w:tc>
        <w:tc>
          <w:tcPr>
            <w:tcW w:w="0" w:type="auto"/>
            <w:shd w:val="clear" w:color="auto" w:fill="auto"/>
            <w:vAlign w:val="center"/>
          </w:tcPr>
          <w:p w14:paraId="76256795" w14:textId="3CAB05AE" w:rsidR="00410F85" w:rsidRPr="00CB298B" w:rsidRDefault="005A783F" w:rsidP="003373B2">
            <w:pPr>
              <w:pStyle w:val="OREtabela-punktory"/>
              <w:rPr>
                <w:color w:val="auto"/>
              </w:rPr>
            </w:pPr>
            <w:r w:rsidRPr="00CB298B">
              <w:rPr>
                <w:color w:val="auto"/>
              </w:rPr>
              <w:t xml:space="preserve">Wywiad </w:t>
            </w:r>
            <w:r w:rsidR="00410F85" w:rsidRPr="00CB298B">
              <w:rPr>
                <w:color w:val="auto"/>
              </w:rPr>
              <w:t>fokusowy z nauczycielami</w:t>
            </w:r>
            <w:r w:rsidRPr="00CB298B">
              <w:rPr>
                <w:color w:val="auto"/>
              </w:rPr>
              <w:t>.</w:t>
            </w:r>
          </w:p>
          <w:p w14:paraId="7B96D1E3" w14:textId="0805C9AB" w:rsidR="00410F85" w:rsidRPr="00CB298B" w:rsidRDefault="005A783F" w:rsidP="003373B2">
            <w:pPr>
              <w:pStyle w:val="OREtabela-punktory"/>
              <w:rPr>
                <w:color w:val="auto"/>
              </w:rPr>
            </w:pPr>
            <w:r w:rsidRPr="00CB298B">
              <w:rPr>
                <w:color w:val="auto"/>
              </w:rPr>
              <w:t>A</w:t>
            </w:r>
            <w:r w:rsidR="00410F85" w:rsidRPr="00CB298B">
              <w:rPr>
                <w:color w:val="auto"/>
              </w:rPr>
              <w:t>naliza dokumentacji (plany pracy na</w:t>
            </w:r>
            <w:r w:rsidR="00410F85" w:rsidRPr="00CB298B">
              <w:rPr>
                <w:color w:val="auto"/>
              </w:rPr>
              <w:t>u</w:t>
            </w:r>
            <w:r w:rsidR="00410F85" w:rsidRPr="00CB298B">
              <w:rPr>
                <w:color w:val="auto"/>
              </w:rPr>
              <w:t>czycieli, plany rozwoju zawodow</w:t>
            </w:r>
            <w:r w:rsidR="00410F85" w:rsidRPr="00CB298B">
              <w:rPr>
                <w:color w:val="auto"/>
              </w:rPr>
              <w:t>e</w:t>
            </w:r>
            <w:r w:rsidR="00410F85" w:rsidRPr="00CB298B">
              <w:rPr>
                <w:color w:val="auto"/>
              </w:rPr>
              <w:t>go/sprawozdania nauczycieli realizuj</w:t>
            </w:r>
            <w:r w:rsidR="00410F85" w:rsidRPr="00CB298B">
              <w:rPr>
                <w:color w:val="auto"/>
              </w:rPr>
              <w:t>ą</w:t>
            </w:r>
            <w:r w:rsidR="00410F85" w:rsidRPr="00CB298B">
              <w:rPr>
                <w:color w:val="auto"/>
              </w:rPr>
              <w:t>cych ścieżkę awansu zawodowego)</w:t>
            </w:r>
            <w:r w:rsidRPr="00CB298B">
              <w:rPr>
                <w:color w:val="auto"/>
              </w:rPr>
              <w:t>.</w:t>
            </w:r>
          </w:p>
        </w:tc>
      </w:tr>
    </w:tbl>
    <w:p w14:paraId="401956A1" w14:textId="5CC603D3" w:rsidR="00F278A8" w:rsidRPr="00CB298B" w:rsidRDefault="00F278A8" w:rsidP="00F278A8">
      <w:pPr>
        <w:pStyle w:val="Nagwek2"/>
        <w:numPr>
          <w:ilvl w:val="0"/>
          <w:numId w:val="0"/>
        </w:numPr>
        <w:spacing w:before="120" w:after="160" w:line="240" w:lineRule="auto"/>
        <w:jc w:val="left"/>
        <w:rPr>
          <w:sz w:val="22"/>
        </w:rPr>
      </w:pPr>
      <w:r w:rsidRPr="00CB298B">
        <w:rPr>
          <w:sz w:val="22"/>
        </w:rPr>
        <w:t>Tab. 22.</w:t>
      </w:r>
      <w:r w:rsidRPr="00CB298B">
        <w:rPr>
          <w:b w:val="0"/>
          <w:sz w:val="22"/>
        </w:rPr>
        <w:t xml:space="preserve"> Rezultat 3. Nauczyciele wykorzystują na zajęciach programy, aplikacje, nowocze</w:t>
      </w:r>
      <w:r w:rsidR="00401A7A">
        <w:rPr>
          <w:b w:val="0"/>
          <w:sz w:val="22"/>
        </w:rPr>
        <w:t>sne źródła i nośniki informacji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70E6155B" w14:textId="77777777" w:rsidTr="003373B2">
        <w:trPr>
          <w:trHeight w:val="499"/>
        </w:trPr>
        <w:tc>
          <w:tcPr>
            <w:tcW w:w="4928" w:type="dxa"/>
            <w:vMerge w:val="restart"/>
            <w:shd w:val="clear" w:color="auto" w:fill="auto"/>
            <w:vAlign w:val="center"/>
          </w:tcPr>
          <w:p w14:paraId="0B258F14" w14:textId="3BC4E355" w:rsidR="007365F7" w:rsidRPr="00CB298B" w:rsidRDefault="007365F7" w:rsidP="00F278A8">
            <w:pPr>
              <w:spacing w:before="120" w:after="120" w:line="240" w:lineRule="auto"/>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3AEEA96A" w14:textId="1412641B" w:rsidR="007365F7" w:rsidRPr="00CB298B" w:rsidRDefault="007365F7" w:rsidP="00F278A8">
            <w:pPr>
              <w:spacing w:before="120" w:after="120" w:line="240" w:lineRule="auto"/>
              <w:jc w:val="center"/>
              <w:rPr>
                <w:rFonts w:ascii="Arial" w:hAnsi="Arial" w:cs="Arial"/>
                <w:b/>
                <w:sz w:val="22"/>
                <w:szCs w:val="22"/>
              </w:rPr>
            </w:pPr>
            <w:r w:rsidRPr="00CB298B">
              <w:rPr>
                <w:rFonts w:ascii="Arial" w:hAnsi="Arial" w:cs="Arial"/>
                <w:b/>
                <w:sz w:val="22"/>
                <w:szCs w:val="22"/>
              </w:rPr>
              <w:t>Źródło pomiaru</w:t>
            </w:r>
          </w:p>
        </w:tc>
      </w:tr>
      <w:tr w:rsidR="00CB298B" w:rsidRPr="00CB298B" w14:paraId="39400642" w14:textId="77777777" w:rsidTr="003373B2">
        <w:trPr>
          <w:trHeight w:val="484"/>
        </w:trPr>
        <w:tc>
          <w:tcPr>
            <w:tcW w:w="4928" w:type="dxa"/>
            <w:vMerge/>
            <w:shd w:val="clear" w:color="auto" w:fill="auto"/>
            <w:vAlign w:val="center"/>
          </w:tcPr>
          <w:p w14:paraId="0CEE0FD6" w14:textId="77777777" w:rsidR="007365F7" w:rsidRPr="00CB298B" w:rsidRDefault="007365F7" w:rsidP="00F278A8">
            <w:pPr>
              <w:spacing w:before="120" w:after="120" w:line="240" w:lineRule="auto"/>
              <w:jc w:val="center"/>
              <w:rPr>
                <w:b/>
              </w:rPr>
            </w:pPr>
          </w:p>
        </w:tc>
        <w:tc>
          <w:tcPr>
            <w:tcW w:w="4784" w:type="dxa"/>
            <w:vMerge/>
            <w:shd w:val="clear" w:color="auto" w:fill="auto"/>
            <w:vAlign w:val="center"/>
          </w:tcPr>
          <w:p w14:paraId="23E23CB7" w14:textId="77777777" w:rsidR="007365F7" w:rsidRPr="00CB298B" w:rsidRDefault="007365F7" w:rsidP="00F278A8">
            <w:pPr>
              <w:spacing w:before="120" w:after="120" w:line="240" w:lineRule="auto"/>
              <w:jc w:val="center"/>
              <w:rPr>
                <w:b/>
              </w:rPr>
            </w:pPr>
          </w:p>
        </w:tc>
      </w:tr>
      <w:tr w:rsidR="00CB298B" w:rsidRPr="00CB298B" w14:paraId="134FFC10" w14:textId="77777777" w:rsidTr="003373B2">
        <w:tc>
          <w:tcPr>
            <w:tcW w:w="4928" w:type="dxa"/>
            <w:shd w:val="clear" w:color="auto" w:fill="auto"/>
            <w:vAlign w:val="center"/>
          </w:tcPr>
          <w:p w14:paraId="0740A7C3" w14:textId="51FEF58A" w:rsidR="007365F7" w:rsidRPr="00CB298B" w:rsidRDefault="007365F7" w:rsidP="003373B2">
            <w:pPr>
              <w:pStyle w:val="OREtabela-punktory"/>
              <w:rPr>
                <w:color w:val="auto"/>
              </w:rPr>
            </w:pPr>
            <w:r w:rsidRPr="00CB298B">
              <w:rPr>
                <w:color w:val="auto"/>
              </w:rPr>
              <w:t>100</w:t>
            </w:r>
            <w:r w:rsidR="005A783F" w:rsidRPr="00CB298B">
              <w:rPr>
                <w:color w:val="auto"/>
              </w:rPr>
              <w:t xml:space="preserve"> proc. </w:t>
            </w:r>
            <w:r w:rsidRPr="00CB298B">
              <w:rPr>
                <w:color w:val="auto"/>
              </w:rPr>
              <w:t xml:space="preserve">dzieci jest </w:t>
            </w:r>
            <w:r w:rsidR="005A783F" w:rsidRPr="00CB298B">
              <w:rPr>
                <w:color w:val="auto"/>
              </w:rPr>
              <w:t xml:space="preserve">aktywnych </w:t>
            </w:r>
            <w:r w:rsidRPr="00CB298B">
              <w:rPr>
                <w:color w:val="auto"/>
              </w:rPr>
              <w:t>na zaj</w:t>
            </w:r>
            <w:r w:rsidRPr="00CB298B">
              <w:rPr>
                <w:color w:val="auto"/>
              </w:rPr>
              <w:t>ę</w:t>
            </w:r>
            <w:r w:rsidRPr="00CB298B">
              <w:rPr>
                <w:color w:val="auto"/>
              </w:rPr>
              <w:t>ciach z wykorzystaniem</w:t>
            </w:r>
            <w:r w:rsidR="009B1445" w:rsidRPr="00CB298B">
              <w:rPr>
                <w:color w:val="auto"/>
              </w:rPr>
              <w:t xml:space="preserve"> </w:t>
            </w:r>
            <w:r w:rsidRPr="00CB298B">
              <w:rPr>
                <w:color w:val="auto"/>
              </w:rPr>
              <w:t>programów, aplik</w:t>
            </w:r>
            <w:r w:rsidRPr="00CB298B">
              <w:rPr>
                <w:color w:val="auto"/>
              </w:rPr>
              <w:t>a</w:t>
            </w:r>
            <w:r w:rsidRPr="00CB298B">
              <w:rPr>
                <w:color w:val="auto"/>
              </w:rPr>
              <w:t>cji, nowoczesnych źródeł i nośników info</w:t>
            </w:r>
            <w:r w:rsidRPr="00CB298B">
              <w:rPr>
                <w:color w:val="auto"/>
              </w:rPr>
              <w:t>r</w:t>
            </w:r>
            <w:r w:rsidRPr="00CB298B">
              <w:rPr>
                <w:color w:val="auto"/>
              </w:rPr>
              <w:t>macji</w:t>
            </w:r>
            <w:r w:rsidR="005A783F" w:rsidRPr="00CB298B">
              <w:rPr>
                <w:color w:val="auto"/>
              </w:rPr>
              <w:t>.</w:t>
            </w:r>
          </w:p>
          <w:p w14:paraId="4BB397C2" w14:textId="75A9F21E" w:rsidR="007365F7" w:rsidRPr="00CB298B" w:rsidRDefault="007365F7" w:rsidP="003373B2">
            <w:pPr>
              <w:pStyle w:val="OREtabela-punktory"/>
              <w:rPr>
                <w:color w:val="auto"/>
              </w:rPr>
            </w:pPr>
            <w:r w:rsidRPr="00CB298B">
              <w:rPr>
                <w:color w:val="auto"/>
              </w:rPr>
              <w:t>Każdy nauczyciel uczestniczący w procesie wspomagania wykorzystuje na swoich zaj</w:t>
            </w:r>
            <w:r w:rsidRPr="00CB298B">
              <w:rPr>
                <w:color w:val="auto"/>
              </w:rPr>
              <w:t>ę</w:t>
            </w:r>
            <w:r w:rsidRPr="00CB298B">
              <w:rPr>
                <w:color w:val="auto"/>
              </w:rPr>
              <w:lastRenderedPageBreak/>
              <w:t>ciach programy, aplikacje, nowoczesne źródła i nośniki informacji.</w:t>
            </w:r>
          </w:p>
          <w:p w14:paraId="06CEC089" w14:textId="3D1E7F88" w:rsidR="007365F7" w:rsidRPr="00CB298B" w:rsidRDefault="007365F7" w:rsidP="005A783F">
            <w:pPr>
              <w:pStyle w:val="OREtabela-punktory"/>
              <w:rPr>
                <w:color w:val="auto"/>
              </w:rPr>
            </w:pPr>
            <w:r w:rsidRPr="00CB298B">
              <w:rPr>
                <w:color w:val="auto"/>
              </w:rPr>
              <w:t>30</w:t>
            </w:r>
            <w:r w:rsidR="005A783F" w:rsidRPr="00CB298B">
              <w:rPr>
                <w:color w:val="auto"/>
              </w:rPr>
              <w:t xml:space="preserve"> proc. </w:t>
            </w:r>
            <w:r w:rsidRPr="00CB298B">
              <w:rPr>
                <w:color w:val="auto"/>
              </w:rPr>
              <w:t>zajęć w roku odbywa się z wyk</w:t>
            </w:r>
            <w:r w:rsidRPr="00CB298B">
              <w:rPr>
                <w:color w:val="auto"/>
              </w:rPr>
              <w:t>o</w:t>
            </w:r>
            <w:r w:rsidRPr="00CB298B">
              <w:rPr>
                <w:color w:val="auto"/>
              </w:rPr>
              <w:t>rzystaniem zdobyczy nauk informatycznych.</w:t>
            </w:r>
          </w:p>
        </w:tc>
        <w:tc>
          <w:tcPr>
            <w:tcW w:w="4784" w:type="dxa"/>
            <w:shd w:val="clear" w:color="auto" w:fill="auto"/>
            <w:vAlign w:val="center"/>
          </w:tcPr>
          <w:p w14:paraId="7C6D6464" w14:textId="560F5A6C" w:rsidR="007365F7" w:rsidRPr="00CB298B" w:rsidRDefault="005A783F" w:rsidP="003373B2">
            <w:pPr>
              <w:pStyle w:val="OREtabela-punktory"/>
              <w:rPr>
                <w:color w:val="auto"/>
              </w:rPr>
            </w:pPr>
            <w:r w:rsidRPr="00CB298B">
              <w:rPr>
                <w:color w:val="auto"/>
              </w:rPr>
              <w:lastRenderedPageBreak/>
              <w:t xml:space="preserve">Obserwacja </w:t>
            </w:r>
            <w:r w:rsidR="007365F7" w:rsidRPr="00CB298B">
              <w:rPr>
                <w:color w:val="auto"/>
              </w:rPr>
              <w:t>zajęć (koleżeńska lub/i wspi</w:t>
            </w:r>
            <w:r w:rsidR="007365F7" w:rsidRPr="00CB298B">
              <w:rPr>
                <w:color w:val="auto"/>
              </w:rPr>
              <w:t>e</w:t>
            </w:r>
            <w:r w:rsidR="007365F7" w:rsidRPr="00CB298B">
              <w:rPr>
                <w:color w:val="auto"/>
              </w:rPr>
              <w:t>rająca prowadzona w ramach nadzoru p</w:t>
            </w:r>
            <w:r w:rsidR="007365F7" w:rsidRPr="00CB298B">
              <w:rPr>
                <w:color w:val="auto"/>
              </w:rPr>
              <w:t>e</w:t>
            </w:r>
            <w:r w:rsidR="007365F7" w:rsidRPr="00CB298B">
              <w:rPr>
                <w:color w:val="auto"/>
              </w:rPr>
              <w:t>dagogicznego dyrektora lub/i prowadzona przez opiekunów stażu)</w:t>
            </w:r>
            <w:r w:rsidRPr="00CB298B">
              <w:rPr>
                <w:color w:val="auto"/>
              </w:rPr>
              <w:t>.</w:t>
            </w:r>
          </w:p>
          <w:p w14:paraId="5E374FEA" w14:textId="260CCF28" w:rsidR="007365F7" w:rsidRPr="00CB298B" w:rsidRDefault="005A783F" w:rsidP="003373B2">
            <w:pPr>
              <w:pStyle w:val="OREtabela-punktory"/>
              <w:rPr>
                <w:color w:val="auto"/>
              </w:rPr>
            </w:pPr>
            <w:r w:rsidRPr="00CB298B">
              <w:rPr>
                <w:color w:val="auto"/>
              </w:rPr>
              <w:t xml:space="preserve">Wywiad </w:t>
            </w:r>
            <w:r w:rsidR="007365F7" w:rsidRPr="00CB298B">
              <w:rPr>
                <w:color w:val="auto"/>
              </w:rPr>
              <w:t>z dziećmi, termometr lub tarcza strzelnicza/ruchoma tarcza (po zajęciach)</w:t>
            </w:r>
            <w:r w:rsidRPr="00CB298B">
              <w:rPr>
                <w:color w:val="auto"/>
              </w:rPr>
              <w:t>.</w:t>
            </w:r>
          </w:p>
          <w:p w14:paraId="51DC810F" w14:textId="743F2519" w:rsidR="007365F7" w:rsidRPr="00CB298B" w:rsidRDefault="005A783F" w:rsidP="003373B2">
            <w:pPr>
              <w:pStyle w:val="OREtabela-punktory"/>
              <w:rPr>
                <w:color w:val="auto"/>
                <w:szCs w:val="22"/>
              </w:rPr>
            </w:pPr>
            <w:r w:rsidRPr="00CB298B">
              <w:rPr>
                <w:color w:val="auto"/>
              </w:rPr>
              <w:t xml:space="preserve">Analiza </w:t>
            </w:r>
            <w:r w:rsidR="007365F7" w:rsidRPr="00CB298B">
              <w:rPr>
                <w:color w:val="auto"/>
              </w:rPr>
              <w:t xml:space="preserve">dokumentacji (dzienniki zajęć </w:t>
            </w:r>
            <w:r w:rsidR="007365F7" w:rsidRPr="00CB298B">
              <w:rPr>
                <w:color w:val="auto"/>
              </w:rPr>
              <w:lastRenderedPageBreak/>
              <w:t>w</w:t>
            </w:r>
            <w:r w:rsidRPr="00CB298B">
              <w:rPr>
                <w:color w:val="auto"/>
              </w:rPr>
              <w:t> </w:t>
            </w:r>
            <w:r w:rsidR="007365F7" w:rsidRPr="00CB298B">
              <w:rPr>
                <w:color w:val="auto"/>
              </w:rPr>
              <w:t>przedszkolu, kronika przedszkola, spr</w:t>
            </w:r>
            <w:r w:rsidR="007365F7" w:rsidRPr="00CB298B">
              <w:rPr>
                <w:color w:val="auto"/>
              </w:rPr>
              <w:t>a</w:t>
            </w:r>
            <w:r w:rsidR="007365F7" w:rsidRPr="00CB298B">
              <w:rPr>
                <w:color w:val="auto"/>
              </w:rPr>
              <w:t>wozdania z pracy nauczycieli/realizacji planu rozwoju zawodowego, wyniki i wni</w:t>
            </w:r>
            <w:r w:rsidR="007365F7" w:rsidRPr="00CB298B">
              <w:rPr>
                <w:color w:val="auto"/>
              </w:rPr>
              <w:t>o</w:t>
            </w:r>
            <w:r w:rsidR="007365F7" w:rsidRPr="00CB298B">
              <w:rPr>
                <w:color w:val="auto"/>
              </w:rPr>
              <w:t>ski z nadzoru pedagogicznego dyrektora)</w:t>
            </w:r>
            <w:r w:rsidRPr="00CB298B">
              <w:rPr>
                <w:color w:val="auto"/>
              </w:rPr>
              <w:t>.</w:t>
            </w:r>
          </w:p>
        </w:tc>
      </w:tr>
    </w:tbl>
    <w:p w14:paraId="0ABC3A63" w14:textId="6FA155A7" w:rsidR="00F278A8" w:rsidRPr="00CB298B" w:rsidRDefault="00F278A8" w:rsidP="00F278A8">
      <w:pPr>
        <w:pStyle w:val="Nagwek2"/>
        <w:numPr>
          <w:ilvl w:val="0"/>
          <w:numId w:val="0"/>
        </w:numPr>
        <w:spacing w:before="120" w:after="160" w:line="240" w:lineRule="auto"/>
        <w:jc w:val="left"/>
        <w:rPr>
          <w:sz w:val="22"/>
        </w:rPr>
      </w:pPr>
      <w:r w:rsidRPr="00CB298B">
        <w:rPr>
          <w:sz w:val="22"/>
        </w:rPr>
        <w:lastRenderedPageBreak/>
        <w:t>Tab. 23.</w:t>
      </w:r>
      <w:r w:rsidRPr="00CB298B">
        <w:rPr>
          <w:b w:val="0"/>
          <w:sz w:val="22"/>
        </w:rPr>
        <w:t xml:space="preserve"> Rezultat 4. Nauczyciele przez wykorzystywanie programów, aplikacji, nowoczesnych źródeł i nośników informacji </w:t>
      </w:r>
      <w:r w:rsidR="005A783F" w:rsidRPr="00CB298B">
        <w:rPr>
          <w:b w:val="0"/>
          <w:sz w:val="22"/>
        </w:rPr>
        <w:t xml:space="preserve">rozwijają </w:t>
      </w:r>
      <w:r w:rsidRPr="00CB298B">
        <w:rPr>
          <w:b w:val="0"/>
          <w:sz w:val="22"/>
        </w:rPr>
        <w:t>możliwości odbioru rzeczywistości społecznej, przyrodn</w:t>
      </w:r>
      <w:r w:rsidRPr="00CB298B">
        <w:rPr>
          <w:b w:val="0"/>
          <w:sz w:val="22"/>
        </w:rPr>
        <w:t>i</w:t>
      </w:r>
      <w:r w:rsidR="0016767A">
        <w:rPr>
          <w:b w:val="0"/>
          <w:sz w:val="22"/>
        </w:rPr>
        <w:t>czej i kulturowej przez dzieci</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28"/>
        <w:gridCol w:w="4784"/>
      </w:tblGrid>
      <w:tr w:rsidR="00CB298B" w:rsidRPr="00CB298B" w14:paraId="55CA47E5" w14:textId="77777777" w:rsidTr="003373B2">
        <w:trPr>
          <w:trHeight w:val="499"/>
        </w:trPr>
        <w:tc>
          <w:tcPr>
            <w:tcW w:w="4928" w:type="dxa"/>
            <w:vMerge w:val="restart"/>
            <w:shd w:val="clear" w:color="auto" w:fill="auto"/>
            <w:vAlign w:val="center"/>
          </w:tcPr>
          <w:p w14:paraId="200E7475" w14:textId="30537E52" w:rsidR="007365F7" w:rsidRPr="00CB298B" w:rsidRDefault="00DD299C" w:rsidP="003373B2">
            <w:pPr>
              <w:spacing w:before="120" w:after="120" w:line="240" w:lineRule="auto"/>
              <w:contextualSpacing/>
              <w:jc w:val="center"/>
              <w:rPr>
                <w:rFonts w:ascii="Arial" w:hAnsi="Arial" w:cs="Arial"/>
                <w:b/>
                <w:sz w:val="22"/>
                <w:szCs w:val="22"/>
              </w:rPr>
            </w:pPr>
            <w:r w:rsidRPr="00CB298B">
              <w:rPr>
                <w:rFonts w:ascii="Arial" w:hAnsi="Arial" w:cs="Arial"/>
                <w:b/>
                <w:sz w:val="22"/>
                <w:szCs w:val="22"/>
              </w:rPr>
              <w:t>Wskaźniki/mierniki</w:t>
            </w:r>
          </w:p>
        </w:tc>
        <w:tc>
          <w:tcPr>
            <w:tcW w:w="4784" w:type="dxa"/>
            <w:vMerge w:val="restart"/>
            <w:shd w:val="clear" w:color="auto" w:fill="auto"/>
            <w:vAlign w:val="center"/>
          </w:tcPr>
          <w:p w14:paraId="659665BF" w14:textId="60E08290" w:rsidR="007365F7" w:rsidRPr="00CB298B" w:rsidRDefault="007365F7" w:rsidP="003373B2">
            <w:pPr>
              <w:spacing w:before="120" w:after="120" w:line="240" w:lineRule="auto"/>
              <w:contextualSpacing/>
              <w:jc w:val="center"/>
              <w:rPr>
                <w:rFonts w:ascii="Arial" w:hAnsi="Arial" w:cs="Arial"/>
                <w:b/>
                <w:sz w:val="22"/>
                <w:szCs w:val="22"/>
              </w:rPr>
            </w:pPr>
            <w:r w:rsidRPr="00CB298B">
              <w:rPr>
                <w:rFonts w:ascii="Arial" w:hAnsi="Arial" w:cs="Arial"/>
                <w:b/>
                <w:sz w:val="22"/>
                <w:szCs w:val="22"/>
              </w:rPr>
              <w:t>Źródło pomiaru</w:t>
            </w:r>
          </w:p>
        </w:tc>
      </w:tr>
      <w:tr w:rsidR="00CB298B" w:rsidRPr="00CB298B" w14:paraId="59ADBAD7" w14:textId="77777777" w:rsidTr="000D66A6">
        <w:trPr>
          <w:trHeight w:val="253"/>
        </w:trPr>
        <w:tc>
          <w:tcPr>
            <w:tcW w:w="4928" w:type="dxa"/>
            <w:vMerge/>
            <w:shd w:val="clear" w:color="auto" w:fill="auto"/>
            <w:vAlign w:val="center"/>
          </w:tcPr>
          <w:p w14:paraId="5B1B8513" w14:textId="77777777" w:rsidR="007365F7" w:rsidRPr="00CB298B" w:rsidRDefault="007365F7" w:rsidP="003373B2">
            <w:pPr>
              <w:spacing w:before="120" w:after="120" w:line="240" w:lineRule="auto"/>
              <w:contextualSpacing/>
              <w:jc w:val="center"/>
              <w:rPr>
                <w:rFonts w:ascii="Arial" w:hAnsi="Arial" w:cs="Arial"/>
                <w:b/>
                <w:sz w:val="22"/>
                <w:szCs w:val="22"/>
              </w:rPr>
            </w:pPr>
          </w:p>
        </w:tc>
        <w:tc>
          <w:tcPr>
            <w:tcW w:w="4784" w:type="dxa"/>
            <w:vMerge/>
            <w:shd w:val="clear" w:color="auto" w:fill="auto"/>
            <w:vAlign w:val="center"/>
          </w:tcPr>
          <w:p w14:paraId="49CD07B6" w14:textId="77777777" w:rsidR="007365F7" w:rsidRPr="00CB298B" w:rsidRDefault="007365F7" w:rsidP="003373B2">
            <w:pPr>
              <w:spacing w:before="120" w:after="120" w:line="240" w:lineRule="auto"/>
              <w:contextualSpacing/>
              <w:jc w:val="center"/>
              <w:rPr>
                <w:rFonts w:ascii="Arial" w:hAnsi="Arial" w:cs="Arial"/>
                <w:b/>
                <w:sz w:val="22"/>
                <w:szCs w:val="22"/>
              </w:rPr>
            </w:pPr>
          </w:p>
        </w:tc>
      </w:tr>
      <w:tr w:rsidR="00815235" w:rsidRPr="00CB298B" w14:paraId="3D2C2B4D" w14:textId="77777777" w:rsidTr="000D66A6">
        <w:trPr>
          <w:trHeight w:val="2998"/>
        </w:trPr>
        <w:tc>
          <w:tcPr>
            <w:tcW w:w="4928" w:type="dxa"/>
            <w:shd w:val="clear" w:color="auto" w:fill="auto"/>
            <w:vAlign w:val="center"/>
          </w:tcPr>
          <w:p w14:paraId="7295DA39" w14:textId="02AD3734" w:rsidR="007365F7" w:rsidRPr="00CB298B" w:rsidRDefault="007365F7" w:rsidP="003373B2">
            <w:pPr>
              <w:pStyle w:val="OREtabela-punktory"/>
              <w:rPr>
                <w:color w:val="auto"/>
              </w:rPr>
            </w:pPr>
            <w:r w:rsidRPr="00CB298B">
              <w:rPr>
                <w:color w:val="auto"/>
              </w:rPr>
              <w:t xml:space="preserve">Wszyscy nauczyciele </w:t>
            </w:r>
            <w:r w:rsidR="005A783F" w:rsidRPr="00CB298B">
              <w:rPr>
                <w:color w:val="auto"/>
              </w:rPr>
              <w:t>dysponują zasobami informatycznymi</w:t>
            </w:r>
            <w:r w:rsidRPr="00CB298B">
              <w:rPr>
                <w:color w:val="auto"/>
              </w:rPr>
              <w:t xml:space="preserve"> </w:t>
            </w:r>
            <w:r w:rsidR="005A783F" w:rsidRPr="00CB298B">
              <w:rPr>
                <w:color w:val="auto"/>
              </w:rPr>
              <w:t xml:space="preserve">wspomagającymi </w:t>
            </w:r>
            <w:r w:rsidRPr="00CB298B">
              <w:rPr>
                <w:color w:val="auto"/>
              </w:rPr>
              <w:t>realiz</w:t>
            </w:r>
            <w:r w:rsidRPr="00CB298B">
              <w:rPr>
                <w:color w:val="auto"/>
              </w:rPr>
              <w:t>a</w:t>
            </w:r>
            <w:r w:rsidRPr="00CB298B">
              <w:rPr>
                <w:color w:val="auto"/>
              </w:rPr>
              <w:t>cję celów edukacji społecznej, przyrodniczej i kulturowej.</w:t>
            </w:r>
          </w:p>
          <w:p w14:paraId="0DE74CD6" w14:textId="4A2B7D56" w:rsidR="007365F7" w:rsidRPr="00CB298B" w:rsidRDefault="007365F7" w:rsidP="003373B2">
            <w:pPr>
              <w:pStyle w:val="OREtabela-punktory"/>
              <w:rPr>
                <w:color w:val="auto"/>
              </w:rPr>
            </w:pPr>
            <w:r w:rsidRPr="00CB298B">
              <w:rPr>
                <w:color w:val="auto"/>
              </w:rPr>
              <w:t xml:space="preserve">Wszyscy nauczyciele wykorzystują </w:t>
            </w:r>
            <w:r w:rsidR="005A783F" w:rsidRPr="00CB298B">
              <w:rPr>
                <w:color w:val="auto"/>
              </w:rPr>
              <w:t>te</w:t>
            </w:r>
            <w:r w:rsidRPr="00CB298B">
              <w:rPr>
                <w:color w:val="auto"/>
              </w:rPr>
              <w:t xml:space="preserve"> zas</w:t>
            </w:r>
            <w:r w:rsidRPr="00CB298B">
              <w:rPr>
                <w:color w:val="auto"/>
              </w:rPr>
              <w:t>o</w:t>
            </w:r>
            <w:r w:rsidRPr="00CB298B">
              <w:rPr>
                <w:color w:val="auto"/>
              </w:rPr>
              <w:t>by na zajęciach z dziećmi.</w:t>
            </w:r>
          </w:p>
          <w:p w14:paraId="79E1B27E" w14:textId="017435F9" w:rsidR="007365F7" w:rsidRPr="00CB298B" w:rsidRDefault="008F614E" w:rsidP="005A783F">
            <w:pPr>
              <w:pStyle w:val="OREtabela-punktory"/>
              <w:rPr>
                <w:color w:val="auto"/>
              </w:rPr>
            </w:pPr>
            <w:r w:rsidRPr="00CB298B">
              <w:rPr>
                <w:color w:val="auto"/>
              </w:rPr>
              <w:t>Wszyscy nauczyciele realizujący ścieżkę rozwoju zawodowego określają w dokume</w:t>
            </w:r>
            <w:r w:rsidRPr="00CB298B">
              <w:rPr>
                <w:color w:val="auto"/>
              </w:rPr>
              <w:t>n</w:t>
            </w:r>
            <w:r w:rsidRPr="00CB298B">
              <w:rPr>
                <w:color w:val="auto"/>
              </w:rPr>
              <w:t xml:space="preserve">tacji stażu efekty wykorzystania </w:t>
            </w:r>
            <w:r w:rsidR="005A783F" w:rsidRPr="00CB298B">
              <w:rPr>
                <w:color w:val="auto"/>
              </w:rPr>
              <w:t>tych</w:t>
            </w:r>
            <w:r w:rsidRPr="00CB298B">
              <w:rPr>
                <w:color w:val="auto"/>
              </w:rPr>
              <w:t xml:space="preserve"> zas</w:t>
            </w:r>
            <w:r w:rsidRPr="00CB298B">
              <w:rPr>
                <w:color w:val="auto"/>
              </w:rPr>
              <w:t>o</w:t>
            </w:r>
            <w:r w:rsidRPr="00CB298B">
              <w:rPr>
                <w:color w:val="auto"/>
              </w:rPr>
              <w:t>bów w pracy z dziećmi.</w:t>
            </w:r>
          </w:p>
        </w:tc>
        <w:tc>
          <w:tcPr>
            <w:tcW w:w="4784" w:type="dxa"/>
            <w:shd w:val="clear" w:color="auto" w:fill="auto"/>
            <w:vAlign w:val="center"/>
          </w:tcPr>
          <w:p w14:paraId="1278C749" w14:textId="62911D7B" w:rsidR="007365F7" w:rsidRPr="00CB298B" w:rsidRDefault="005A783F" w:rsidP="003373B2">
            <w:pPr>
              <w:pStyle w:val="OREtabela-punktory"/>
              <w:rPr>
                <w:color w:val="auto"/>
              </w:rPr>
            </w:pPr>
            <w:r w:rsidRPr="00CB298B">
              <w:rPr>
                <w:color w:val="auto"/>
              </w:rPr>
              <w:t xml:space="preserve">Analiza </w:t>
            </w:r>
            <w:r w:rsidR="007365F7" w:rsidRPr="00CB298B">
              <w:rPr>
                <w:color w:val="auto"/>
              </w:rPr>
              <w:t>dokumentacji (spisy pom</w:t>
            </w:r>
            <w:r w:rsidR="008F614E" w:rsidRPr="00CB298B">
              <w:rPr>
                <w:color w:val="auto"/>
              </w:rPr>
              <w:t>ocy d</w:t>
            </w:r>
            <w:r w:rsidR="008F614E" w:rsidRPr="00CB298B">
              <w:rPr>
                <w:color w:val="auto"/>
              </w:rPr>
              <w:t>y</w:t>
            </w:r>
            <w:r w:rsidR="008F614E" w:rsidRPr="00CB298B">
              <w:rPr>
                <w:color w:val="auto"/>
              </w:rPr>
              <w:t>daktycznych)</w:t>
            </w:r>
            <w:r w:rsidR="004E2F28" w:rsidRPr="00CB298B">
              <w:rPr>
                <w:color w:val="auto"/>
              </w:rPr>
              <w:t>.</w:t>
            </w:r>
          </w:p>
          <w:p w14:paraId="44E9B2ED" w14:textId="44082D88" w:rsidR="008F614E" w:rsidRPr="00CB298B" w:rsidRDefault="004E2F28" w:rsidP="003373B2">
            <w:pPr>
              <w:pStyle w:val="OREtabela-punktory"/>
              <w:rPr>
                <w:color w:val="auto"/>
              </w:rPr>
            </w:pPr>
            <w:r w:rsidRPr="00CB298B">
              <w:rPr>
                <w:color w:val="auto"/>
              </w:rPr>
              <w:t xml:space="preserve">Ankieta </w:t>
            </w:r>
            <w:r w:rsidR="007365F7" w:rsidRPr="00CB298B">
              <w:rPr>
                <w:color w:val="auto"/>
              </w:rPr>
              <w:t>dla nauczyciel</w:t>
            </w:r>
            <w:r w:rsidRPr="00CB298B">
              <w:rPr>
                <w:color w:val="auto"/>
              </w:rPr>
              <w:t>i.</w:t>
            </w:r>
          </w:p>
          <w:p w14:paraId="529BC6F3" w14:textId="6C74FC36" w:rsidR="007365F7" w:rsidRPr="00CB298B" w:rsidRDefault="004E2F28" w:rsidP="003373B2">
            <w:pPr>
              <w:pStyle w:val="OREtabela-punktory"/>
              <w:rPr>
                <w:color w:val="auto"/>
              </w:rPr>
            </w:pPr>
            <w:r w:rsidRPr="00CB298B">
              <w:rPr>
                <w:color w:val="auto"/>
              </w:rPr>
              <w:t xml:space="preserve">Analiza </w:t>
            </w:r>
            <w:r w:rsidR="007365F7" w:rsidRPr="00CB298B">
              <w:rPr>
                <w:color w:val="auto"/>
              </w:rPr>
              <w:t>dokumentacji</w:t>
            </w:r>
            <w:r w:rsidR="008F614E" w:rsidRPr="00CB298B">
              <w:rPr>
                <w:color w:val="auto"/>
              </w:rPr>
              <w:t xml:space="preserve"> (dzienniki zajęć</w:t>
            </w:r>
            <w:r w:rsidRPr="00CB298B">
              <w:rPr>
                <w:color w:val="auto"/>
              </w:rPr>
              <w:t xml:space="preserve"> </w:t>
            </w:r>
            <w:r w:rsidR="008F614E" w:rsidRPr="00CB298B">
              <w:rPr>
                <w:color w:val="auto"/>
              </w:rPr>
              <w:t>przedszkolnych, dokumentacja awansu zawodowego nauczycieli)</w:t>
            </w:r>
            <w:r w:rsidRPr="00CB298B">
              <w:rPr>
                <w:color w:val="auto"/>
              </w:rPr>
              <w:t>.</w:t>
            </w:r>
          </w:p>
        </w:tc>
      </w:tr>
    </w:tbl>
    <w:p w14:paraId="4E76A1EC" w14:textId="77777777" w:rsidR="007C49F5" w:rsidRPr="00CB298B" w:rsidRDefault="007C49F5" w:rsidP="00F278A8">
      <w:pPr>
        <w:pStyle w:val="ORE3Naglowek"/>
        <w:rPr>
          <w:color w:val="auto"/>
        </w:rPr>
      </w:pPr>
    </w:p>
    <w:p w14:paraId="74309148" w14:textId="77777777" w:rsidR="007C49F5" w:rsidRPr="00CB298B" w:rsidRDefault="007C49F5">
      <w:pPr>
        <w:spacing w:after="0" w:line="240" w:lineRule="auto"/>
        <w:rPr>
          <w:rFonts w:ascii="Arial" w:eastAsia="Times New Roman" w:hAnsi="Arial" w:cs="Arial"/>
          <w:b/>
          <w:bCs/>
          <w:sz w:val="28"/>
          <w:szCs w:val="24"/>
        </w:rPr>
      </w:pPr>
      <w:r w:rsidRPr="00CB298B">
        <w:br w:type="page"/>
      </w:r>
    </w:p>
    <w:p w14:paraId="7CFE2ED6" w14:textId="19AA6921" w:rsidR="001820D8" w:rsidRPr="00CB298B" w:rsidRDefault="00F278A8" w:rsidP="00F278A8">
      <w:pPr>
        <w:pStyle w:val="ORE3Naglowek"/>
        <w:rPr>
          <w:color w:val="auto"/>
        </w:rPr>
      </w:pPr>
      <w:bookmarkStart w:id="41" w:name="_Toc496059923"/>
      <w:r w:rsidRPr="00CB298B">
        <w:rPr>
          <w:color w:val="auto"/>
        </w:rPr>
        <w:lastRenderedPageBreak/>
        <w:t xml:space="preserve">2.2. </w:t>
      </w:r>
      <w:r w:rsidR="001820D8" w:rsidRPr="00CB298B">
        <w:rPr>
          <w:color w:val="auto"/>
        </w:rPr>
        <w:t xml:space="preserve">Narzędzia do planowania procesu wspomagania </w:t>
      </w:r>
      <w:r w:rsidR="00D05DFB" w:rsidRPr="00CB298B">
        <w:rPr>
          <w:color w:val="auto"/>
        </w:rPr>
        <w:t>przedszkola</w:t>
      </w:r>
      <w:r w:rsidR="001820D8" w:rsidRPr="00CB298B">
        <w:rPr>
          <w:color w:val="auto"/>
        </w:rPr>
        <w:t xml:space="preserve"> </w:t>
      </w:r>
      <w:r w:rsidR="00D05DFB" w:rsidRPr="00CB298B">
        <w:rPr>
          <w:color w:val="auto"/>
        </w:rPr>
        <w:t>w</w:t>
      </w:r>
      <w:r w:rsidRPr="00CB298B">
        <w:rPr>
          <w:color w:val="auto"/>
        </w:rPr>
        <w:t> </w:t>
      </w:r>
      <w:r w:rsidR="00C43C03" w:rsidRPr="00CB298B">
        <w:rPr>
          <w:color w:val="auto"/>
        </w:rPr>
        <w:t xml:space="preserve">rozwijaniu </w:t>
      </w:r>
      <w:r w:rsidR="00D05DFB" w:rsidRPr="00CB298B">
        <w:rPr>
          <w:color w:val="auto"/>
        </w:rPr>
        <w:t>wybranyc</w:t>
      </w:r>
      <w:r w:rsidR="00E00CC0" w:rsidRPr="00CB298B">
        <w:rPr>
          <w:color w:val="auto"/>
        </w:rPr>
        <w:t xml:space="preserve">h kompetencji kluczowych </w:t>
      </w:r>
      <w:r w:rsidR="004E2F28" w:rsidRPr="00CB298B">
        <w:rPr>
          <w:color w:val="auto"/>
        </w:rPr>
        <w:t xml:space="preserve">u </w:t>
      </w:r>
      <w:r w:rsidR="00E00CC0" w:rsidRPr="00CB298B">
        <w:rPr>
          <w:color w:val="auto"/>
        </w:rPr>
        <w:t>dzieci</w:t>
      </w:r>
      <w:bookmarkEnd w:id="41"/>
      <w:r w:rsidR="00D05DFB" w:rsidRPr="00CB298B">
        <w:rPr>
          <w:color w:val="auto"/>
        </w:rPr>
        <w:t xml:space="preserve"> </w:t>
      </w:r>
    </w:p>
    <w:p w14:paraId="24CC87F5" w14:textId="7D7D5679" w:rsidR="00CC14A1" w:rsidRPr="00CB298B" w:rsidRDefault="00CC14A1" w:rsidP="00F278A8">
      <w:pPr>
        <w:pStyle w:val="OREnormalny"/>
        <w:rPr>
          <w:color w:val="auto"/>
        </w:rPr>
      </w:pPr>
      <w:r w:rsidRPr="00CB298B">
        <w:rPr>
          <w:color w:val="auto"/>
        </w:rPr>
        <w:t xml:space="preserve">Plan wspomagania, wstępnie </w:t>
      </w:r>
      <w:r w:rsidR="00573199" w:rsidRPr="00CB298B">
        <w:rPr>
          <w:color w:val="auto"/>
        </w:rPr>
        <w:t xml:space="preserve">opracowany </w:t>
      </w:r>
      <w:r w:rsidRPr="00CB298B">
        <w:rPr>
          <w:color w:val="auto"/>
        </w:rPr>
        <w:t xml:space="preserve">podczas </w:t>
      </w:r>
      <w:r w:rsidR="00573199" w:rsidRPr="00CB298B">
        <w:rPr>
          <w:color w:val="auto"/>
        </w:rPr>
        <w:t xml:space="preserve">początkowych </w:t>
      </w:r>
      <w:r w:rsidRPr="00CB298B">
        <w:rPr>
          <w:color w:val="auto"/>
        </w:rPr>
        <w:t>spotka</w:t>
      </w:r>
      <w:r w:rsidR="00B56BCD" w:rsidRPr="00CB298B">
        <w:rPr>
          <w:color w:val="auto"/>
        </w:rPr>
        <w:t>ń</w:t>
      </w:r>
      <w:r w:rsidRPr="00CB298B">
        <w:rPr>
          <w:color w:val="auto"/>
        </w:rPr>
        <w:t xml:space="preserve"> osoby wsp</w:t>
      </w:r>
      <w:r w:rsidRPr="00CB298B">
        <w:rPr>
          <w:color w:val="auto"/>
        </w:rPr>
        <w:t>o</w:t>
      </w:r>
      <w:r w:rsidRPr="00CB298B">
        <w:rPr>
          <w:color w:val="auto"/>
        </w:rPr>
        <w:t xml:space="preserve">magającej z dyrektorem przedszkola, powinien powstać najpóźniej na </w:t>
      </w:r>
      <w:r w:rsidR="00573199" w:rsidRPr="00CB298B">
        <w:rPr>
          <w:color w:val="auto"/>
        </w:rPr>
        <w:t>pierwszych wars</w:t>
      </w:r>
      <w:r w:rsidR="00573199" w:rsidRPr="00CB298B">
        <w:rPr>
          <w:color w:val="auto"/>
        </w:rPr>
        <w:t>z</w:t>
      </w:r>
      <w:r w:rsidR="00573199" w:rsidRPr="00CB298B">
        <w:rPr>
          <w:color w:val="auto"/>
        </w:rPr>
        <w:t xml:space="preserve">tatach diagnostycznych </w:t>
      </w:r>
      <w:r w:rsidRPr="00CB298B">
        <w:rPr>
          <w:color w:val="auto"/>
        </w:rPr>
        <w:t xml:space="preserve">z radą pedagogiczną. </w:t>
      </w:r>
      <w:r w:rsidR="00C063B6" w:rsidRPr="00CB298B">
        <w:rPr>
          <w:color w:val="auto"/>
        </w:rPr>
        <w:t>Jego</w:t>
      </w:r>
      <w:r w:rsidRPr="00CB298B">
        <w:rPr>
          <w:color w:val="auto"/>
        </w:rPr>
        <w:t xml:space="preserve"> uszczegółowieni</w:t>
      </w:r>
      <w:r w:rsidR="00C063B6" w:rsidRPr="00CB298B">
        <w:rPr>
          <w:color w:val="auto"/>
        </w:rPr>
        <w:t>e</w:t>
      </w:r>
      <w:r w:rsidRPr="00CB298B">
        <w:rPr>
          <w:color w:val="auto"/>
        </w:rPr>
        <w:t xml:space="preserve"> (</w:t>
      </w:r>
      <w:r w:rsidR="00C063B6" w:rsidRPr="00CB298B">
        <w:rPr>
          <w:color w:val="auto"/>
        </w:rPr>
        <w:t>w formie harm</w:t>
      </w:r>
      <w:r w:rsidR="00C063B6" w:rsidRPr="00CB298B">
        <w:rPr>
          <w:color w:val="auto"/>
        </w:rPr>
        <w:t>o</w:t>
      </w:r>
      <w:r w:rsidR="00C063B6" w:rsidRPr="00CB298B">
        <w:rPr>
          <w:color w:val="auto"/>
        </w:rPr>
        <w:t>nogramu</w:t>
      </w:r>
      <w:r w:rsidRPr="00CB298B">
        <w:rPr>
          <w:color w:val="auto"/>
        </w:rPr>
        <w:t>/</w:t>
      </w:r>
      <w:r w:rsidR="00C063B6" w:rsidRPr="00CB298B">
        <w:rPr>
          <w:color w:val="auto"/>
        </w:rPr>
        <w:t>terminarza</w:t>
      </w:r>
      <w:r w:rsidRPr="00CB298B">
        <w:rPr>
          <w:color w:val="auto"/>
        </w:rPr>
        <w:t xml:space="preserve">) </w:t>
      </w:r>
      <w:r w:rsidR="00C063B6" w:rsidRPr="00CB298B">
        <w:rPr>
          <w:color w:val="auto"/>
        </w:rPr>
        <w:t>nastąpi podczas kolejnych warsztatów –</w:t>
      </w:r>
      <w:r w:rsidR="000513DC" w:rsidRPr="00CB298B">
        <w:rPr>
          <w:color w:val="auto"/>
        </w:rPr>
        <w:t xml:space="preserve"> </w:t>
      </w:r>
      <w:r w:rsidRPr="00CB298B">
        <w:rPr>
          <w:color w:val="auto"/>
        </w:rPr>
        <w:t>d</w:t>
      </w:r>
      <w:r w:rsidR="000513DC" w:rsidRPr="00CB298B">
        <w:rPr>
          <w:color w:val="auto"/>
        </w:rPr>
        <w:t>iagnostyczno-rozwojowy</w:t>
      </w:r>
      <w:r w:rsidRPr="00CB298B">
        <w:rPr>
          <w:color w:val="auto"/>
        </w:rPr>
        <w:t xml:space="preserve">, na którym zapadną decyzje dotyczące </w:t>
      </w:r>
      <w:r w:rsidR="00C063B6" w:rsidRPr="00CB298B">
        <w:rPr>
          <w:color w:val="auto"/>
        </w:rPr>
        <w:t xml:space="preserve">liczby </w:t>
      </w:r>
      <w:r w:rsidRPr="00CB298B">
        <w:rPr>
          <w:color w:val="auto"/>
        </w:rPr>
        <w:t xml:space="preserve">i rodzaju zadań przyjętych do realizacji. </w:t>
      </w:r>
    </w:p>
    <w:p w14:paraId="19F0CB11" w14:textId="0ED6A827" w:rsidR="00CC14A1" w:rsidRPr="00CB298B" w:rsidRDefault="00C063B6" w:rsidP="00F278A8">
      <w:pPr>
        <w:pStyle w:val="OREnormalny"/>
        <w:rPr>
          <w:strike/>
          <w:color w:val="auto"/>
        </w:rPr>
      </w:pPr>
      <w:r w:rsidRPr="00CB298B">
        <w:rPr>
          <w:color w:val="auto"/>
        </w:rPr>
        <w:t>Forma</w:t>
      </w:r>
      <w:r w:rsidR="00A911F2" w:rsidRPr="00CB298B">
        <w:rPr>
          <w:color w:val="auto"/>
        </w:rPr>
        <w:t xml:space="preserve">, </w:t>
      </w:r>
      <w:r w:rsidRPr="00CB298B">
        <w:rPr>
          <w:color w:val="auto"/>
        </w:rPr>
        <w:t xml:space="preserve">treść </w:t>
      </w:r>
      <w:r w:rsidR="00A911F2" w:rsidRPr="00CB298B">
        <w:rPr>
          <w:color w:val="auto"/>
        </w:rPr>
        <w:t>i poziom uszczegółowienia dokumentu zależy od wspólnych decyzji osoby wspomagającej, dyrektora i nauczycieli</w:t>
      </w:r>
      <w:r w:rsidR="004B014E">
        <w:rPr>
          <w:color w:val="auto"/>
        </w:rPr>
        <w:t>.</w:t>
      </w:r>
    </w:p>
    <w:p w14:paraId="07B5891E" w14:textId="1B5FD6A4" w:rsidR="00A911F2" w:rsidRPr="00CB298B" w:rsidRDefault="00A83270" w:rsidP="00F278A8">
      <w:pPr>
        <w:pStyle w:val="OREnormalny"/>
        <w:rPr>
          <w:color w:val="auto"/>
        </w:rPr>
      </w:pPr>
      <w:r w:rsidRPr="00CB298B">
        <w:rPr>
          <w:color w:val="auto"/>
        </w:rPr>
        <w:t>J</w:t>
      </w:r>
      <w:r w:rsidR="00A911F2" w:rsidRPr="00CB298B">
        <w:rPr>
          <w:color w:val="auto"/>
        </w:rPr>
        <w:t>eśli plan i harmonogram przyjmą formę tabeli</w:t>
      </w:r>
      <w:r w:rsidRPr="00CB298B">
        <w:rPr>
          <w:color w:val="auto"/>
        </w:rPr>
        <w:t xml:space="preserve">, warto uwzględnić </w:t>
      </w:r>
      <w:r w:rsidR="00A911F2" w:rsidRPr="00CB298B">
        <w:rPr>
          <w:color w:val="auto"/>
        </w:rPr>
        <w:t>w niej zadania przyp</w:t>
      </w:r>
      <w:r w:rsidR="00A911F2" w:rsidRPr="00CB298B">
        <w:rPr>
          <w:color w:val="auto"/>
        </w:rPr>
        <w:t>i</w:t>
      </w:r>
      <w:r w:rsidR="00A911F2" w:rsidRPr="00CB298B">
        <w:rPr>
          <w:color w:val="auto"/>
        </w:rPr>
        <w:t xml:space="preserve">sane do poszczególnych etapów procesu wspomagania, a do zadań </w:t>
      </w:r>
      <w:r w:rsidR="00B029D6" w:rsidRPr="00CB298B">
        <w:rPr>
          <w:color w:val="auto"/>
        </w:rPr>
        <w:t xml:space="preserve">przyporządkować odpowiednie zakresy </w:t>
      </w:r>
      <w:r w:rsidR="00A911F2" w:rsidRPr="00CB298B">
        <w:rPr>
          <w:color w:val="auto"/>
        </w:rPr>
        <w:t>odpowiedzialności (osoby wspomagającej, ekspertów i nauczy</w:t>
      </w:r>
      <w:r w:rsidR="0016767A">
        <w:rPr>
          <w:color w:val="auto"/>
        </w:rPr>
        <w:t>-</w:t>
      </w:r>
      <w:r w:rsidR="00A911F2" w:rsidRPr="00CB298B">
        <w:rPr>
          <w:color w:val="auto"/>
        </w:rPr>
        <w:t xml:space="preserve">cieli). </w:t>
      </w:r>
    </w:p>
    <w:p w14:paraId="76C0ABAB" w14:textId="77442DF8" w:rsidR="008C0BD1" w:rsidRPr="00CB298B" w:rsidRDefault="005672E1" w:rsidP="00F278A8">
      <w:pPr>
        <w:pStyle w:val="OREnormalny"/>
        <w:rPr>
          <w:color w:val="auto"/>
        </w:rPr>
      </w:pPr>
      <w:r w:rsidRPr="00CB298B">
        <w:rPr>
          <w:color w:val="auto"/>
        </w:rPr>
        <w:t>Poniżej można zapoznać się z p</w:t>
      </w:r>
      <w:r w:rsidR="00A911F2" w:rsidRPr="00CB298B">
        <w:rPr>
          <w:color w:val="auto"/>
        </w:rPr>
        <w:t>ropozycj</w:t>
      </w:r>
      <w:r w:rsidRPr="00CB298B">
        <w:rPr>
          <w:color w:val="auto"/>
        </w:rPr>
        <w:t>ą</w:t>
      </w:r>
      <w:r w:rsidR="00A911F2" w:rsidRPr="00CB298B">
        <w:rPr>
          <w:color w:val="auto"/>
        </w:rPr>
        <w:t xml:space="preserve"> szablonu planu i harmonogramu wspomag</w:t>
      </w:r>
      <w:r w:rsidR="00A911F2" w:rsidRPr="00CB298B">
        <w:rPr>
          <w:color w:val="auto"/>
        </w:rPr>
        <w:t>a</w:t>
      </w:r>
      <w:r w:rsidR="00A911F2" w:rsidRPr="00CB298B">
        <w:rPr>
          <w:color w:val="auto"/>
        </w:rPr>
        <w:t>nia przedszkola w zakresie rozwijania</w:t>
      </w:r>
      <w:r w:rsidRPr="00CB298B">
        <w:rPr>
          <w:color w:val="auto"/>
        </w:rPr>
        <w:t xml:space="preserve"> u dzieci</w:t>
      </w:r>
      <w:r w:rsidR="00A911F2" w:rsidRPr="00CB298B">
        <w:rPr>
          <w:color w:val="auto"/>
        </w:rPr>
        <w:t xml:space="preserve"> kompetencji kluczowych</w:t>
      </w:r>
      <w:r w:rsidRPr="00CB298B">
        <w:rPr>
          <w:color w:val="auto"/>
        </w:rPr>
        <w:t>.</w:t>
      </w:r>
    </w:p>
    <w:tbl>
      <w:tblPr>
        <w:tblStyle w:val="Tabela-Siatka"/>
        <w:tblW w:w="0" w:type="auto"/>
        <w:tblLook w:val="04A0" w:firstRow="1" w:lastRow="0" w:firstColumn="1" w:lastColumn="0" w:noHBand="0" w:noVBand="1"/>
      </w:tblPr>
      <w:tblGrid>
        <w:gridCol w:w="9636"/>
      </w:tblGrid>
      <w:tr w:rsidR="00CB298B" w:rsidRPr="00CB298B" w14:paraId="50D01BE9" w14:textId="77777777" w:rsidTr="004469E7">
        <w:tc>
          <w:tcPr>
            <w:tcW w:w="9636" w:type="dxa"/>
          </w:tcPr>
          <w:p w14:paraId="27FDA5AD" w14:textId="38F07224" w:rsidR="004469E7" w:rsidRPr="00CB298B" w:rsidRDefault="004469E7" w:rsidP="004469E7">
            <w:pPr>
              <w:pStyle w:val="OREnormalny"/>
              <w:rPr>
                <w:b/>
                <w:color w:val="auto"/>
              </w:rPr>
            </w:pPr>
            <w:r w:rsidRPr="00CB298B">
              <w:rPr>
                <w:b/>
                <w:color w:val="auto"/>
              </w:rPr>
              <w:t xml:space="preserve">Plan i harmonogram wspomagania przedszkola: </w:t>
            </w:r>
          </w:p>
          <w:p w14:paraId="48C9A554" w14:textId="7D493657" w:rsidR="004469E7" w:rsidRPr="00CB298B" w:rsidRDefault="004469E7" w:rsidP="004469E7">
            <w:pPr>
              <w:pStyle w:val="OREnormalny"/>
              <w:rPr>
                <w:color w:val="auto"/>
                <w:sz w:val="20"/>
                <w:szCs w:val="20"/>
              </w:rPr>
            </w:pPr>
            <w:r w:rsidRPr="00CB298B">
              <w:rPr>
                <w:b/>
                <w:color w:val="auto"/>
              </w:rPr>
              <w:t xml:space="preserve">w zakresie: </w:t>
            </w:r>
            <w:r w:rsidRPr="00CB298B">
              <w:rPr>
                <w:color w:val="auto"/>
              </w:rPr>
              <w:br/>
            </w:r>
            <w:r w:rsidRPr="00CB298B">
              <w:rPr>
                <w:color w:val="auto"/>
                <w:sz w:val="20"/>
                <w:szCs w:val="20"/>
              </w:rPr>
              <w:t>(wybrany obszar)</w:t>
            </w:r>
          </w:p>
          <w:p w14:paraId="7AD86C4A" w14:textId="77777777" w:rsidR="004469E7" w:rsidRPr="00CB298B" w:rsidRDefault="004469E7" w:rsidP="004469E7">
            <w:pPr>
              <w:pStyle w:val="OREnormalny"/>
              <w:rPr>
                <w:b/>
                <w:color w:val="auto"/>
              </w:rPr>
            </w:pPr>
            <w:r w:rsidRPr="00CB298B">
              <w:rPr>
                <w:b/>
                <w:color w:val="auto"/>
              </w:rPr>
              <w:t>I. Część wstępna</w:t>
            </w:r>
          </w:p>
          <w:p w14:paraId="5E245221" w14:textId="1DBFE561" w:rsidR="004469E7" w:rsidRPr="00CB298B" w:rsidRDefault="004469E7" w:rsidP="004469E7">
            <w:pPr>
              <w:pStyle w:val="OREnormalny"/>
              <w:rPr>
                <w:color w:val="auto"/>
              </w:rPr>
            </w:pPr>
            <w:r w:rsidRPr="00CB298B">
              <w:rPr>
                <w:color w:val="auto"/>
              </w:rPr>
              <w:t xml:space="preserve">Okres objęcia przedszkola procesem wspomagania </w:t>
            </w:r>
            <w:r w:rsidRPr="00CB298B">
              <w:rPr>
                <w:color w:val="auto"/>
              </w:rPr>
              <w:br/>
              <w:t>od:</w:t>
            </w:r>
          </w:p>
          <w:p w14:paraId="5BBF5ED9" w14:textId="38185BAC" w:rsidR="004469E7" w:rsidRPr="00CB298B" w:rsidRDefault="004469E7" w:rsidP="004469E7">
            <w:pPr>
              <w:pStyle w:val="OREnormalny"/>
              <w:rPr>
                <w:color w:val="auto"/>
              </w:rPr>
            </w:pPr>
            <w:r w:rsidRPr="00CB298B">
              <w:rPr>
                <w:color w:val="auto"/>
              </w:rPr>
              <w:t>do:</w:t>
            </w:r>
          </w:p>
          <w:p w14:paraId="57A6905C" w14:textId="77777777" w:rsidR="004469E7" w:rsidRPr="00CB298B" w:rsidRDefault="004469E7" w:rsidP="004469E7">
            <w:pPr>
              <w:pStyle w:val="OREnormalny"/>
              <w:rPr>
                <w:color w:val="auto"/>
              </w:rPr>
            </w:pPr>
            <w:r w:rsidRPr="00CB298B">
              <w:rPr>
                <w:b/>
                <w:color w:val="auto"/>
              </w:rPr>
              <w:t>Osoba organizująca wspomaganie</w:t>
            </w:r>
            <w:r w:rsidRPr="00CB298B">
              <w:rPr>
                <w:color w:val="auto"/>
              </w:rPr>
              <w:t xml:space="preserve">: </w:t>
            </w:r>
          </w:p>
          <w:p w14:paraId="2BFCF7FC" w14:textId="77777777" w:rsidR="004469E7" w:rsidRPr="00CB298B" w:rsidRDefault="004469E7" w:rsidP="004469E7">
            <w:pPr>
              <w:pStyle w:val="OREnormalny"/>
              <w:rPr>
                <w:color w:val="auto"/>
              </w:rPr>
            </w:pPr>
            <w:r w:rsidRPr="00CB298B">
              <w:rPr>
                <w:b/>
                <w:color w:val="auto"/>
              </w:rPr>
              <w:t>Dyrektor przedszkola</w:t>
            </w:r>
            <w:r w:rsidRPr="00CB298B">
              <w:rPr>
                <w:color w:val="auto"/>
              </w:rPr>
              <w:t xml:space="preserve">: </w:t>
            </w:r>
          </w:p>
          <w:p w14:paraId="22C23ADE" w14:textId="77777777" w:rsidR="004469E7" w:rsidRPr="00CB298B" w:rsidRDefault="004469E7" w:rsidP="004469E7">
            <w:pPr>
              <w:pStyle w:val="OREnormalny"/>
              <w:rPr>
                <w:color w:val="auto"/>
              </w:rPr>
            </w:pPr>
            <w:r w:rsidRPr="00CB298B">
              <w:rPr>
                <w:b/>
                <w:color w:val="auto"/>
              </w:rPr>
              <w:t>Liczba nauczycieli</w:t>
            </w:r>
            <w:r w:rsidRPr="00CB298B">
              <w:rPr>
                <w:color w:val="auto"/>
              </w:rPr>
              <w:t xml:space="preserve"> objętych wspomaganiem w przedszkolu:</w:t>
            </w:r>
          </w:p>
          <w:p w14:paraId="10591298" w14:textId="77777777" w:rsidR="004469E7" w:rsidRPr="00CB298B" w:rsidRDefault="004469E7" w:rsidP="004469E7">
            <w:pPr>
              <w:pStyle w:val="OREnormalny"/>
              <w:rPr>
                <w:color w:val="auto"/>
              </w:rPr>
            </w:pPr>
            <w:r w:rsidRPr="00CB298B">
              <w:rPr>
                <w:b/>
                <w:color w:val="auto"/>
              </w:rPr>
              <w:t>Liczba specjalistów</w:t>
            </w:r>
            <w:r w:rsidRPr="00CB298B">
              <w:rPr>
                <w:color w:val="auto"/>
              </w:rPr>
              <w:t xml:space="preserve"> objętych wspomaganiem w przedszkolu: </w:t>
            </w:r>
          </w:p>
          <w:p w14:paraId="7CB691B3" w14:textId="77777777" w:rsidR="004469E7" w:rsidRPr="00CB298B" w:rsidRDefault="004469E7" w:rsidP="004469E7">
            <w:pPr>
              <w:pStyle w:val="OREnormalny"/>
              <w:rPr>
                <w:color w:val="auto"/>
              </w:rPr>
            </w:pPr>
            <w:r w:rsidRPr="00CB298B">
              <w:rPr>
                <w:b/>
                <w:color w:val="auto"/>
              </w:rPr>
              <w:t>Liczba pracowników niepedagogicznych</w:t>
            </w:r>
            <w:r w:rsidRPr="00CB298B">
              <w:rPr>
                <w:color w:val="auto"/>
              </w:rPr>
              <w:t xml:space="preserve"> objętych wspomaganiem </w:t>
            </w:r>
          </w:p>
          <w:p w14:paraId="442B10AF" w14:textId="03008807" w:rsidR="004469E7" w:rsidRPr="00CB298B" w:rsidRDefault="004469E7" w:rsidP="004469E7">
            <w:pPr>
              <w:pStyle w:val="OREnormalny"/>
              <w:rPr>
                <w:color w:val="auto"/>
              </w:rPr>
            </w:pPr>
            <w:r w:rsidRPr="00CB298B">
              <w:rPr>
                <w:color w:val="auto"/>
              </w:rPr>
              <w:t>w przedszkolu:</w:t>
            </w:r>
          </w:p>
          <w:p w14:paraId="432BDDA5" w14:textId="3F0F163B" w:rsidR="004469E7" w:rsidRPr="00CB298B" w:rsidRDefault="004469E7" w:rsidP="004469E7">
            <w:pPr>
              <w:pStyle w:val="OREnormalny"/>
              <w:rPr>
                <w:color w:val="auto"/>
              </w:rPr>
            </w:pPr>
            <w:r w:rsidRPr="00CB298B">
              <w:rPr>
                <w:b/>
                <w:color w:val="auto"/>
              </w:rPr>
              <w:lastRenderedPageBreak/>
              <w:t>Liczba godzin</w:t>
            </w:r>
            <w:r w:rsidRPr="00CB298B">
              <w:rPr>
                <w:color w:val="auto"/>
              </w:rPr>
              <w:t xml:space="preserve"> przewidzianych do realizacji w procesie wspomagania – ogółem:</w:t>
            </w:r>
          </w:p>
          <w:p w14:paraId="40D4A5FB" w14:textId="77777777" w:rsidR="004469E7" w:rsidRPr="00CB298B" w:rsidRDefault="004469E7" w:rsidP="004469E7">
            <w:pPr>
              <w:pStyle w:val="OREnormalny"/>
              <w:rPr>
                <w:color w:val="auto"/>
              </w:rPr>
            </w:pPr>
            <w:r w:rsidRPr="00CB298B">
              <w:rPr>
                <w:color w:val="auto"/>
              </w:rPr>
              <w:t>w tym:</w:t>
            </w:r>
          </w:p>
          <w:p w14:paraId="74EBE019" w14:textId="77777777" w:rsidR="004469E7" w:rsidRPr="00CB298B" w:rsidRDefault="004469E7" w:rsidP="004469E7">
            <w:pPr>
              <w:pStyle w:val="OREpunktor"/>
              <w:rPr>
                <w:color w:val="auto"/>
              </w:rPr>
            </w:pPr>
            <w:r w:rsidRPr="00CB298B">
              <w:rPr>
                <w:color w:val="auto"/>
              </w:rPr>
              <w:t>warsztatów:</w:t>
            </w:r>
          </w:p>
          <w:p w14:paraId="2B8C84E8" w14:textId="77777777" w:rsidR="004469E7" w:rsidRPr="00CB298B" w:rsidRDefault="004469E7" w:rsidP="004469E7">
            <w:pPr>
              <w:pStyle w:val="OREpunktor"/>
              <w:rPr>
                <w:color w:val="auto"/>
              </w:rPr>
            </w:pPr>
            <w:r w:rsidRPr="00CB298B">
              <w:rPr>
                <w:color w:val="auto"/>
              </w:rPr>
              <w:t>spotkań konsultacyjnych</w:t>
            </w:r>
          </w:p>
          <w:p w14:paraId="144B9F24" w14:textId="77777777" w:rsidR="004469E7" w:rsidRPr="00CB298B" w:rsidRDefault="004469E7" w:rsidP="004469E7">
            <w:pPr>
              <w:pStyle w:val="OREpunktor"/>
              <w:rPr>
                <w:color w:val="auto"/>
              </w:rPr>
            </w:pPr>
            <w:r w:rsidRPr="00CB298B">
              <w:rPr>
                <w:color w:val="auto"/>
              </w:rPr>
              <w:t>konsultacji indywidualnych dla jednego nauczyciela/specjalisty:</w:t>
            </w:r>
          </w:p>
          <w:p w14:paraId="5BE07DDF" w14:textId="77777777" w:rsidR="004469E7" w:rsidRPr="00CB298B" w:rsidRDefault="004469E7" w:rsidP="004469E7">
            <w:pPr>
              <w:pStyle w:val="OREpunktor"/>
              <w:rPr>
                <w:color w:val="auto"/>
              </w:rPr>
            </w:pPr>
            <w:r w:rsidRPr="00CB298B">
              <w:rPr>
                <w:color w:val="auto"/>
              </w:rPr>
              <w:t>konsultacji dla dyrektora:</w:t>
            </w:r>
          </w:p>
          <w:p w14:paraId="176393CF" w14:textId="77777777" w:rsidR="004469E7" w:rsidRPr="00CB298B" w:rsidRDefault="004469E7" w:rsidP="004469E7">
            <w:pPr>
              <w:pStyle w:val="OREpunktor"/>
              <w:rPr>
                <w:color w:val="auto"/>
              </w:rPr>
            </w:pPr>
            <w:r w:rsidRPr="00CB298B">
              <w:rPr>
                <w:color w:val="auto"/>
              </w:rPr>
              <w:t>zajęć/konsultacji e-learningowych:</w:t>
            </w:r>
          </w:p>
          <w:p w14:paraId="1B2E0DB2" w14:textId="6357B60E" w:rsidR="004469E7" w:rsidRPr="00CB298B" w:rsidRDefault="004469E7" w:rsidP="003225E6">
            <w:pPr>
              <w:pStyle w:val="OREpunktor"/>
              <w:rPr>
                <w:color w:val="auto"/>
              </w:rPr>
            </w:pPr>
            <w:r w:rsidRPr="00CB298B">
              <w:rPr>
                <w:color w:val="auto"/>
              </w:rPr>
              <w:t>innych form (jakich/ile godzin):</w:t>
            </w:r>
          </w:p>
        </w:tc>
      </w:tr>
    </w:tbl>
    <w:p w14:paraId="3CA99402" w14:textId="06511E5E" w:rsidR="002450C4" w:rsidRPr="00CB298B" w:rsidRDefault="003225E6" w:rsidP="003225E6">
      <w:pPr>
        <w:pStyle w:val="OREnormalny"/>
        <w:rPr>
          <w:b/>
          <w:color w:val="auto"/>
        </w:rPr>
      </w:pPr>
      <w:r w:rsidRPr="00CB298B">
        <w:rPr>
          <w:b/>
          <w:color w:val="auto"/>
        </w:rPr>
        <w:lastRenderedPageBreak/>
        <w:t xml:space="preserve">II. </w:t>
      </w:r>
      <w:r w:rsidR="00930655" w:rsidRPr="00CB298B">
        <w:rPr>
          <w:b/>
          <w:color w:val="auto"/>
        </w:rPr>
        <w:t>Ustalenia wynikające z diagnozy potrzeb rozwojowych</w:t>
      </w:r>
    </w:p>
    <w:p w14:paraId="096CA844" w14:textId="46BA0581" w:rsidR="00CF5632" w:rsidRPr="00CB298B" w:rsidRDefault="00CF5632" w:rsidP="00CF5632">
      <w:pPr>
        <w:pStyle w:val="Nagwek2"/>
        <w:numPr>
          <w:ilvl w:val="0"/>
          <w:numId w:val="0"/>
        </w:numPr>
        <w:spacing w:before="120" w:after="160" w:line="240" w:lineRule="auto"/>
        <w:jc w:val="left"/>
        <w:rPr>
          <w:sz w:val="22"/>
        </w:rPr>
      </w:pPr>
      <w:r w:rsidRPr="00CB298B">
        <w:rPr>
          <w:sz w:val="22"/>
        </w:rPr>
        <w:t>Tab. 24.</w:t>
      </w:r>
      <w:r w:rsidRPr="00CB298B">
        <w:rPr>
          <w:b w:val="0"/>
          <w:sz w:val="22"/>
        </w:rPr>
        <w:t xml:space="preserve"> Ustalenia wynikające z diagnozy potrzeb rozwojowych</w:t>
      </w:r>
    </w:p>
    <w:tbl>
      <w:tblPr>
        <w:tblStyle w:val="Tabela-Siatka"/>
        <w:tblW w:w="9712" w:type="dxa"/>
        <w:tblLayout w:type="fixed"/>
        <w:tblLook w:val="04A0" w:firstRow="1" w:lastRow="0" w:firstColumn="1" w:lastColumn="0" w:noHBand="0" w:noVBand="1"/>
      </w:tblPr>
      <w:tblGrid>
        <w:gridCol w:w="3510"/>
        <w:gridCol w:w="2127"/>
        <w:gridCol w:w="2126"/>
        <w:gridCol w:w="1949"/>
      </w:tblGrid>
      <w:tr w:rsidR="00CB298B" w:rsidRPr="00CB298B" w14:paraId="54EE6A7A" w14:textId="77777777" w:rsidTr="00BD60EF">
        <w:tc>
          <w:tcPr>
            <w:tcW w:w="3510" w:type="dxa"/>
            <w:shd w:val="clear" w:color="auto" w:fill="D9D9D9" w:themeFill="background1" w:themeFillShade="D9"/>
          </w:tcPr>
          <w:p w14:paraId="1BB74431" w14:textId="7984530F" w:rsidR="005514B0" w:rsidRPr="00CB298B" w:rsidRDefault="005514B0" w:rsidP="00CF5632">
            <w:pPr>
              <w:pStyle w:val="Nagwek2"/>
              <w:numPr>
                <w:ilvl w:val="0"/>
                <w:numId w:val="0"/>
              </w:numPr>
              <w:spacing w:before="120" w:line="240" w:lineRule="auto"/>
              <w:jc w:val="left"/>
              <w:outlineLvl w:val="1"/>
              <w:rPr>
                <w:sz w:val="22"/>
                <w:szCs w:val="22"/>
              </w:rPr>
            </w:pPr>
            <w:r w:rsidRPr="00CB298B">
              <w:rPr>
                <w:sz w:val="22"/>
                <w:szCs w:val="22"/>
              </w:rPr>
              <w:t>Wnioski z diagnozy potrzeb przedszkola</w:t>
            </w:r>
          </w:p>
        </w:tc>
        <w:tc>
          <w:tcPr>
            <w:tcW w:w="6202" w:type="dxa"/>
            <w:gridSpan w:val="3"/>
          </w:tcPr>
          <w:p w14:paraId="5B833E00" w14:textId="77777777" w:rsidR="005514B0" w:rsidRPr="00CB298B" w:rsidRDefault="005514B0" w:rsidP="00CF5632">
            <w:pPr>
              <w:pStyle w:val="Nagwek2"/>
              <w:numPr>
                <w:ilvl w:val="0"/>
                <w:numId w:val="0"/>
              </w:numPr>
              <w:spacing w:before="120" w:line="240" w:lineRule="auto"/>
              <w:jc w:val="left"/>
              <w:outlineLvl w:val="1"/>
              <w:rPr>
                <w:sz w:val="22"/>
                <w:szCs w:val="22"/>
              </w:rPr>
            </w:pPr>
          </w:p>
        </w:tc>
      </w:tr>
      <w:tr w:rsidR="00CB298B" w:rsidRPr="00CB298B" w14:paraId="5E434E32" w14:textId="77777777" w:rsidTr="00BD60EF">
        <w:tc>
          <w:tcPr>
            <w:tcW w:w="3510" w:type="dxa"/>
            <w:shd w:val="clear" w:color="auto" w:fill="D9D9D9" w:themeFill="background1" w:themeFillShade="D9"/>
          </w:tcPr>
          <w:p w14:paraId="5977BA69" w14:textId="38449CB7" w:rsidR="005514B0" w:rsidRPr="00CB298B" w:rsidRDefault="005514B0" w:rsidP="00CF5632">
            <w:pPr>
              <w:pStyle w:val="Nagwek2"/>
              <w:numPr>
                <w:ilvl w:val="0"/>
                <w:numId w:val="0"/>
              </w:numPr>
              <w:spacing w:before="120" w:line="240" w:lineRule="auto"/>
              <w:jc w:val="left"/>
              <w:outlineLvl w:val="1"/>
              <w:rPr>
                <w:sz w:val="22"/>
                <w:szCs w:val="22"/>
              </w:rPr>
            </w:pPr>
            <w:r w:rsidRPr="00CB298B">
              <w:rPr>
                <w:sz w:val="22"/>
                <w:szCs w:val="22"/>
              </w:rPr>
              <w:t>Cele rozwojowe przyjęte w</w:t>
            </w:r>
            <w:r w:rsidR="00735D7F" w:rsidRPr="00CB298B">
              <w:rPr>
                <w:sz w:val="22"/>
                <w:szCs w:val="22"/>
              </w:rPr>
              <w:t> </w:t>
            </w:r>
            <w:r w:rsidRPr="00CB298B">
              <w:rPr>
                <w:sz w:val="22"/>
                <w:szCs w:val="22"/>
              </w:rPr>
              <w:t>przedszkolu</w:t>
            </w:r>
          </w:p>
        </w:tc>
        <w:tc>
          <w:tcPr>
            <w:tcW w:w="6202" w:type="dxa"/>
            <w:gridSpan w:val="3"/>
          </w:tcPr>
          <w:p w14:paraId="092EAA2E" w14:textId="77777777" w:rsidR="005514B0" w:rsidRPr="00CB298B" w:rsidRDefault="005514B0" w:rsidP="00CF5632">
            <w:pPr>
              <w:pStyle w:val="Nagwek2"/>
              <w:numPr>
                <w:ilvl w:val="0"/>
                <w:numId w:val="0"/>
              </w:numPr>
              <w:spacing w:before="120" w:line="240" w:lineRule="auto"/>
              <w:jc w:val="left"/>
              <w:outlineLvl w:val="1"/>
              <w:rPr>
                <w:sz w:val="22"/>
                <w:szCs w:val="22"/>
              </w:rPr>
            </w:pPr>
          </w:p>
        </w:tc>
      </w:tr>
      <w:tr w:rsidR="00CB298B" w:rsidRPr="00CB298B" w14:paraId="02868BEC" w14:textId="77777777" w:rsidTr="00BD60EF">
        <w:tc>
          <w:tcPr>
            <w:tcW w:w="3510" w:type="dxa"/>
            <w:vMerge w:val="restart"/>
            <w:shd w:val="clear" w:color="auto" w:fill="D9D9D9" w:themeFill="background1" w:themeFillShade="D9"/>
          </w:tcPr>
          <w:p w14:paraId="017AFCF9" w14:textId="3B3CE1E9" w:rsidR="005514B0" w:rsidRPr="00CB298B" w:rsidRDefault="005514B0" w:rsidP="00CF5632">
            <w:pPr>
              <w:pStyle w:val="Nagwek2"/>
              <w:spacing w:before="120" w:line="240" w:lineRule="auto"/>
              <w:ind w:left="0"/>
              <w:jc w:val="left"/>
              <w:outlineLvl w:val="1"/>
              <w:rPr>
                <w:sz w:val="22"/>
                <w:szCs w:val="22"/>
              </w:rPr>
            </w:pPr>
            <w:r w:rsidRPr="00CB298B">
              <w:rPr>
                <w:sz w:val="22"/>
                <w:szCs w:val="22"/>
              </w:rPr>
              <w:t>Zakładane rezult</w:t>
            </w:r>
            <w:r w:rsidRPr="00CB298B">
              <w:rPr>
                <w:sz w:val="22"/>
                <w:szCs w:val="22"/>
              </w:rPr>
              <w:t>a</w:t>
            </w:r>
            <w:r w:rsidRPr="00CB298B">
              <w:rPr>
                <w:sz w:val="22"/>
                <w:szCs w:val="22"/>
              </w:rPr>
              <w:t>ty/przewidywane efekty</w:t>
            </w:r>
          </w:p>
        </w:tc>
        <w:tc>
          <w:tcPr>
            <w:tcW w:w="2127" w:type="dxa"/>
          </w:tcPr>
          <w:p w14:paraId="66477E66" w14:textId="29B381C9" w:rsidR="005514B0" w:rsidRPr="00CB298B" w:rsidRDefault="005514B0" w:rsidP="00CF5632">
            <w:pPr>
              <w:pStyle w:val="Nagwek2"/>
              <w:numPr>
                <w:ilvl w:val="0"/>
                <w:numId w:val="0"/>
              </w:numPr>
              <w:spacing w:before="120" w:line="240" w:lineRule="auto"/>
              <w:jc w:val="left"/>
              <w:outlineLvl w:val="1"/>
              <w:rPr>
                <w:sz w:val="22"/>
                <w:szCs w:val="22"/>
              </w:rPr>
            </w:pPr>
            <w:r w:rsidRPr="00CB298B">
              <w:rPr>
                <w:sz w:val="22"/>
                <w:szCs w:val="22"/>
              </w:rPr>
              <w:t>Rezultat 1</w:t>
            </w:r>
          </w:p>
        </w:tc>
        <w:tc>
          <w:tcPr>
            <w:tcW w:w="2126" w:type="dxa"/>
          </w:tcPr>
          <w:p w14:paraId="5FC90AC1" w14:textId="6686C333" w:rsidR="005514B0" w:rsidRPr="00CB298B" w:rsidRDefault="005514B0" w:rsidP="00CF5632">
            <w:pPr>
              <w:pStyle w:val="Nagwek2"/>
              <w:numPr>
                <w:ilvl w:val="0"/>
                <w:numId w:val="0"/>
              </w:numPr>
              <w:spacing w:before="120" w:line="240" w:lineRule="auto"/>
              <w:jc w:val="left"/>
              <w:outlineLvl w:val="1"/>
              <w:rPr>
                <w:sz w:val="22"/>
                <w:szCs w:val="22"/>
              </w:rPr>
            </w:pPr>
            <w:r w:rsidRPr="00CB298B">
              <w:rPr>
                <w:sz w:val="22"/>
                <w:szCs w:val="22"/>
              </w:rPr>
              <w:t>Rezultat 2</w:t>
            </w:r>
          </w:p>
        </w:tc>
        <w:tc>
          <w:tcPr>
            <w:tcW w:w="1949" w:type="dxa"/>
          </w:tcPr>
          <w:p w14:paraId="49920996" w14:textId="5AFB6ACB" w:rsidR="005514B0" w:rsidRPr="00CB298B" w:rsidRDefault="005514B0" w:rsidP="00CF5632">
            <w:pPr>
              <w:pStyle w:val="Nagwek2"/>
              <w:numPr>
                <w:ilvl w:val="0"/>
                <w:numId w:val="0"/>
              </w:numPr>
              <w:spacing w:before="120" w:line="240" w:lineRule="auto"/>
              <w:jc w:val="left"/>
              <w:outlineLvl w:val="1"/>
              <w:rPr>
                <w:sz w:val="22"/>
                <w:szCs w:val="22"/>
              </w:rPr>
            </w:pPr>
            <w:r w:rsidRPr="00CB298B">
              <w:rPr>
                <w:sz w:val="22"/>
                <w:szCs w:val="22"/>
              </w:rPr>
              <w:t>Rezultat 3</w:t>
            </w:r>
          </w:p>
        </w:tc>
      </w:tr>
      <w:tr w:rsidR="00CB298B" w:rsidRPr="00CB298B" w14:paraId="3C7F4FA6" w14:textId="77777777" w:rsidTr="00BD60EF">
        <w:tc>
          <w:tcPr>
            <w:tcW w:w="3510" w:type="dxa"/>
            <w:vMerge/>
            <w:shd w:val="clear" w:color="auto" w:fill="D9D9D9" w:themeFill="background1" w:themeFillShade="D9"/>
          </w:tcPr>
          <w:p w14:paraId="571BC9CD" w14:textId="4913744C" w:rsidR="005514B0" w:rsidRPr="00CB298B" w:rsidRDefault="005514B0" w:rsidP="00CF5632">
            <w:pPr>
              <w:pStyle w:val="Nagwek2"/>
              <w:numPr>
                <w:ilvl w:val="0"/>
                <w:numId w:val="0"/>
              </w:numPr>
              <w:spacing w:before="120" w:line="240" w:lineRule="auto"/>
              <w:jc w:val="left"/>
              <w:outlineLvl w:val="1"/>
              <w:rPr>
                <w:sz w:val="22"/>
                <w:szCs w:val="22"/>
              </w:rPr>
            </w:pPr>
          </w:p>
        </w:tc>
        <w:tc>
          <w:tcPr>
            <w:tcW w:w="2127" w:type="dxa"/>
          </w:tcPr>
          <w:p w14:paraId="60199E0E" w14:textId="77777777" w:rsidR="005514B0" w:rsidRPr="00CB298B" w:rsidRDefault="005514B0" w:rsidP="00CF5632">
            <w:pPr>
              <w:pStyle w:val="Nagwek2"/>
              <w:numPr>
                <w:ilvl w:val="0"/>
                <w:numId w:val="0"/>
              </w:numPr>
              <w:spacing w:before="120" w:line="240" w:lineRule="auto"/>
              <w:jc w:val="left"/>
              <w:outlineLvl w:val="1"/>
              <w:rPr>
                <w:sz w:val="22"/>
                <w:szCs w:val="22"/>
              </w:rPr>
            </w:pPr>
          </w:p>
        </w:tc>
        <w:tc>
          <w:tcPr>
            <w:tcW w:w="2126" w:type="dxa"/>
          </w:tcPr>
          <w:p w14:paraId="51D15E18" w14:textId="77777777" w:rsidR="005514B0" w:rsidRPr="00CB298B" w:rsidRDefault="005514B0" w:rsidP="00CF5632">
            <w:pPr>
              <w:pStyle w:val="Nagwek2"/>
              <w:numPr>
                <w:ilvl w:val="0"/>
                <w:numId w:val="0"/>
              </w:numPr>
              <w:spacing w:before="120" w:line="240" w:lineRule="auto"/>
              <w:jc w:val="left"/>
              <w:outlineLvl w:val="1"/>
              <w:rPr>
                <w:sz w:val="22"/>
                <w:szCs w:val="22"/>
              </w:rPr>
            </w:pPr>
          </w:p>
        </w:tc>
        <w:tc>
          <w:tcPr>
            <w:tcW w:w="1949" w:type="dxa"/>
          </w:tcPr>
          <w:p w14:paraId="47A5BE38" w14:textId="77777777" w:rsidR="005514B0" w:rsidRPr="00CB298B" w:rsidRDefault="005514B0" w:rsidP="00CF5632">
            <w:pPr>
              <w:pStyle w:val="Nagwek2"/>
              <w:numPr>
                <w:ilvl w:val="0"/>
                <w:numId w:val="0"/>
              </w:numPr>
              <w:spacing w:before="120" w:line="240" w:lineRule="auto"/>
              <w:jc w:val="left"/>
              <w:outlineLvl w:val="1"/>
              <w:rPr>
                <w:sz w:val="22"/>
                <w:szCs w:val="22"/>
              </w:rPr>
            </w:pPr>
          </w:p>
        </w:tc>
      </w:tr>
      <w:tr w:rsidR="00CB298B" w:rsidRPr="00CB298B" w14:paraId="73EECD9F" w14:textId="77777777" w:rsidTr="00BD60EF">
        <w:trPr>
          <w:trHeight w:val="538"/>
        </w:trPr>
        <w:tc>
          <w:tcPr>
            <w:tcW w:w="3510" w:type="dxa"/>
            <w:shd w:val="clear" w:color="auto" w:fill="D9D9D9" w:themeFill="background1" w:themeFillShade="D9"/>
          </w:tcPr>
          <w:p w14:paraId="1528BA76" w14:textId="7A3CE3D4" w:rsidR="005514B0" w:rsidRPr="00CB298B" w:rsidRDefault="005514B0" w:rsidP="00CF5632">
            <w:pPr>
              <w:pStyle w:val="Nagwek2"/>
              <w:numPr>
                <w:ilvl w:val="0"/>
                <w:numId w:val="0"/>
              </w:numPr>
              <w:spacing w:before="120" w:line="240" w:lineRule="auto"/>
              <w:jc w:val="left"/>
              <w:outlineLvl w:val="1"/>
              <w:rPr>
                <w:sz w:val="22"/>
                <w:szCs w:val="22"/>
              </w:rPr>
            </w:pPr>
            <w:r w:rsidRPr="00CB298B">
              <w:rPr>
                <w:sz w:val="22"/>
                <w:szCs w:val="22"/>
              </w:rPr>
              <w:t>Wskaźniki/mierniki</w:t>
            </w:r>
          </w:p>
        </w:tc>
        <w:tc>
          <w:tcPr>
            <w:tcW w:w="2127" w:type="dxa"/>
          </w:tcPr>
          <w:p w14:paraId="56860CEB" w14:textId="7BCED418" w:rsidR="005514B0" w:rsidRPr="00CB298B" w:rsidRDefault="005514B0" w:rsidP="00CF5632">
            <w:pPr>
              <w:pStyle w:val="Nagwek2"/>
              <w:numPr>
                <w:ilvl w:val="0"/>
                <w:numId w:val="0"/>
              </w:numPr>
              <w:spacing w:before="120" w:line="240" w:lineRule="auto"/>
              <w:jc w:val="left"/>
              <w:outlineLvl w:val="1"/>
              <w:rPr>
                <w:b w:val="0"/>
                <w:sz w:val="22"/>
                <w:szCs w:val="22"/>
              </w:rPr>
            </w:pPr>
          </w:p>
        </w:tc>
        <w:tc>
          <w:tcPr>
            <w:tcW w:w="2126" w:type="dxa"/>
          </w:tcPr>
          <w:p w14:paraId="6FAA7B38" w14:textId="77777777" w:rsidR="005514B0" w:rsidRPr="00CB298B" w:rsidRDefault="005514B0" w:rsidP="00CF5632">
            <w:pPr>
              <w:pStyle w:val="Nagwek2"/>
              <w:numPr>
                <w:ilvl w:val="0"/>
                <w:numId w:val="0"/>
              </w:numPr>
              <w:spacing w:before="120" w:line="240" w:lineRule="auto"/>
              <w:jc w:val="left"/>
              <w:outlineLvl w:val="1"/>
              <w:rPr>
                <w:sz w:val="22"/>
                <w:szCs w:val="22"/>
              </w:rPr>
            </w:pPr>
          </w:p>
        </w:tc>
        <w:tc>
          <w:tcPr>
            <w:tcW w:w="1949" w:type="dxa"/>
          </w:tcPr>
          <w:p w14:paraId="1E170385" w14:textId="77777777" w:rsidR="005514B0" w:rsidRPr="00CB298B" w:rsidRDefault="005514B0" w:rsidP="00CF5632">
            <w:pPr>
              <w:pStyle w:val="Nagwek2"/>
              <w:numPr>
                <w:ilvl w:val="0"/>
                <w:numId w:val="0"/>
              </w:numPr>
              <w:spacing w:before="120" w:line="240" w:lineRule="auto"/>
              <w:jc w:val="left"/>
              <w:outlineLvl w:val="1"/>
              <w:rPr>
                <w:sz w:val="22"/>
                <w:szCs w:val="22"/>
              </w:rPr>
            </w:pPr>
          </w:p>
        </w:tc>
      </w:tr>
    </w:tbl>
    <w:p w14:paraId="21C3FCA9" w14:textId="669948C5" w:rsidR="008C0BD1" w:rsidRPr="00CB298B" w:rsidRDefault="00CF5632" w:rsidP="00CF5632">
      <w:pPr>
        <w:pStyle w:val="OREnormalny"/>
        <w:rPr>
          <w:b/>
          <w:color w:val="auto"/>
        </w:rPr>
      </w:pPr>
      <w:r w:rsidRPr="00CB298B">
        <w:rPr>
          <w:b/>
          <w:color w:val="auto"/>
        </w:rPr>
        <w:t xml:space="preserve">III. </w:t>
      </w:r>
      <w:r w:rsidR="002F69C5" w:rsidRPr="00CB298B">
        <w:rPr>
          <w:b/>
          <w:color w:val="auto"/>
        </w:rPr>
        <w:t>Harmonogram działań podejmowanych w ramach planu wspomagania</w:t>
      </w:r>
    </w:p>
    <w:p w14:paraId="6B5A02FA" w14:textId="54B65636" w:rsidR="008D7118" w:rsidRPr="00CB298B" w:rsidRDefault="008D7118" w:rsidP="008D7118">
      <w:pPr>
        <w:pStyle w:val="Nagwek2"/>
        <w:numPr>
          <w:ilvl w:val="0"/>
          <w:numId w:val="0"/>
        </w:numPr>
        <w:spacing w:before="120" w:after="160" w:line="240" w:lineRule="auto"/>
        <w:jc w:val="left"/>
        <w:rPr>
          <w:sz w:val="22"/>
        </w:rPr>
      </w:pPr>
      <w:r w:rsidRPr="00CB298B">
        <w:rPr>
          <w:sz w:val="22"/>
        </w:rPr>
        <w:t>Tab. 25.</w:t>
      </w:r>
      <w:r w:rsidRPr="00CB298B">
        <w:rPr>
          <w:b w:val="0"/>
          <w:sz w:val="22"/>
        </w:rPr>
        <w:t xml:space="preserve"> Harmonogram działań podejmowa</w:t>
      </w:r>
      <w:r w:rsidR="0016767A">
        <w:rPr>
          <w:b w:val="0"/>
          <w:sz w:val="22"/>
        </w:rPr>
        <w:t>nych w ramach planu wspomagania</w:t>
      </w:r>
    </w:p>
    <w:tbl>
      <w:tblPr>
        <w:tblStyle w:val="Tabela-Siatka"/>
        <w:tblW w:w="9747" w:type="dxa"/>
        <w:tblLayout w:type="fixed"/>
        <w:tblLook w:val="04A0" w:firstRow="1" w:lastRow="0" w:firstColumn="1" w:lastColumn="0" w:noHBand="0" w:noVBand="1"/>
      </w:tblPr>
      <w:tblGrid>
        <w:gridCol w:w="2220"/>
        <w:gridCol w:w="1388"/>
        <w:gridCol w:w="1363"/>
        <w:gridCol w:w="1806"/>
        <w:gridCol w:w="1547"/>
        <w:gridCol w:w="1423"/>
      </w:tblGrid>
      <w:tr w:rsidR="00CB298B" w:rsidRPr="00CB298B" w14:paraId="1B428FEE" w14:textId="77777777" w:rsidTr="008B47E2">
        <w:tc>
          <w:tcPr>
            <w:tcW w:w="2220" w:type="dxa"/>
            <w:vMerge w:val="restart"/>
            <w:shd w:val="clear" w:color="auto" w:fill="D9D9D9" w:themeFill="background1" w:themeFillShade="D9"/>
          </w:tcPr>
          <w:p w14:paraId="50A55457" w14:textId="19C7E770" w:rsidR="005514B0" w:rsidRPr="00CB298B" w:rsidRDefault="005514B0" w:rsidP="00490CA4">
            <w:pPr>
              <w:pStyle w:val="Nagwek2"/>
              <w:spacing w:before="120" w:line="240" w:lineRule="auto"/>
              <w:ind w:left="0"/>
              <w:jc w:val="left"/>
              <w:outlineLvl w:val="1"/>
              <w:rPr>
                <w:b w:val="0"/>
                <w:sz w:val="22"/>
                <w:szCs w:val="22"/>
              </w:rPr>
            </w:pPr>
            <w:r w:rsidRPr="00CB298B">
              <w:rPr>
                <w:sz w:val="22"/>
                <w:szCs w:val="22"/>
              </w:rPr>
              <w:t>CO</w:t>
            </w:r>
            <w:r w:rsidRPr="00CB298B">
              <w:rPr>
                <w:b w:val="0"/>
                <w:sz w:val="22"/>
                <w:szCs w:val="22"/>
              </w:rPr>
              <w:t xml:space="preserve"> </w:t>
            </w:r>
            <w:r w:rsidRPr="00CB298B">
              <w:rPr>
                <w:b w:val="0"/>
                <w:sz w:val="22"/>
                <w:szCs w:val="22"/>
              </w:rPr>
              <w:br/>
            </w:r>
            <w:r w:rsidRPr="00CB298B">
              <w:rPr>
                <w:b w:val="0"/>
                <w:sz w:val="18"/>
                <w:szCs w:val="18"/>
              </w:rPr>
              <w:t>będzie realizowane? (działania)</w:t>
            </w:r>
            <w:r w:rsidRPr="00CB298B">
              <w:rPr>
                <w:b w:val="0"/>
                <w:sz w:val="22"/>
                <w:szCs w:val="22"/>
              </w:rPr>
              <w:t xml:space="preserve"> </w:t>
            </w:r>
          </w:p>
        </w:tc>
        <w:tc>
          <w:tcPr>
            <w:tcW w:w="1388" w:type="dxa"/>
            <w:vMerge w:val="restart"/>
            <w:shd w:val="clear" w:color="auto" w:fill="D9D9D9" w:themeFill="background1" w:themeFillShade="D9"/>
          </w:tcPr>
          <w:p w14:paraId="71A171B5" w14:textId="6B82F080" w:rsidR="005514B0" w:rsidRPr="00CB298B" w:rsidRDefault="005514B0" w:rsidP="00490CA4">
            <w:pPr>
              <w:pStyle w:val="Nagwek2"/>
              <w:spacing w:before="120" w:line="240" w:lineRule="auto"/>
              <w:ind w:left="0"/>
              <w:jc w:val="left"/>
              <w:outlineLvl w:val="1"/>
              <w:rPr>
                <w:b w:val="0"/>
                <w:sz w:val="22"/>
                <w:szCs w:val="22"/>
              </w:rPr>
            </w:pPr>
            <w:r w:rsidRPr="00CB298B">
              <w:rPr>
                <w:sz w:val="22"/>
                <w:szCs w:val="22"/>
              </w:rPr>
              <w:t xml:space="preserve">KIEDY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 (od</w:t>
            </w:r>
            <w:r w:rsidR="00BD60EF" w:rsidRPr="00CB298B">
              <w:rPr>
                <w:b w:val="0"/>
                <w:sz w:val="18"/>
                <w:szCs w:val="18"/>
              </w:rPr>
              <w:t>–</w:t>
            </w:r>
            <w:r w:rsidRPr="00CB298B">
              <w:rPr>
                <w:b w:val="0"/>
                <w:sz w:val="18"/>
                <w:szCs w:val="18"/>
              </w:rPr>
              <w:t>do)?</w:t>
            </w:r>
            <w:r w:rsidRPr="00CB298B">
              <w:rPr>
                <w:b w:val="0"/>
                <w:sz w:val="22"/>
                <w:szCs w:val="22"/>
              </w:rPr>
              <w:t xml:space="preserve"> </w:t>
            </w:r>
          </w:p>
        </w:tc>
        <w:tc>
          <w:tcPr>
            <w:tcW w:w="4716" w:type="dxa"/>
            <w:gridSpan w:val="3"/>
            <w:shd w:val="clear" w:color="auto" w:fill="D9D9D9" w:themeFill="background1" w:themeFillShade="D9"/>
          </w:tcPr>
          <w:p w14:paraId="05F51C7B" w14:textId="7D7EEBB9" w:rsidR="005514B0" w:rsidRPr="00CB298B" w:rsidRDefault="005514B0" w:rsidP="00490CA4">
            <w:pPr>
              <w:pStyle w:val="Nagwek2"/>
              <w:numPr>
                <w:ilvl w:val="0"/>
                <w:numId w:val="0"/>
              </w:numPr>
              <w:spacing w:before="120" w:line="240" w:lineRule="auto"/>
              <w:jc w:val="left"/>
              <w:outlineLvl w:val="1"/>
              <w:rPr>
                <w:sz w:val="22"/>
                <w:szCs w:val="22"/>
              </w:rPr>
            </w:pPr>
            <w:r w:rsidRPr="00CB298B">
              <w:rPr>
                <w:sz w:val="22"/>
                <w:szCs w:val="22"/>
              </w:rPr>
              <w:t>KTO</w:t>
            </w:r>
          </w:p>
        </w:tc>
        <w:tc>
          <w:tcPr>
            <w:tcW w:w="1423" w:type="dxa"/>
            <w:vMerge w:val="restart"/>
            <w:shd w:val="clear" w:color="auto" w:fill="D9D9D9" w:themeFill="background1" w:themeFillShade="D9"/>
          </w:tcPr>
          <w:p w14:paraId="27524C37" w14:textId="612C4F60" w:rsidR="005514B0" w:rsidRPr="00CB298B" w:rsidRDefault="005514B0" w:rsidP="00490CA4">
            <w:pPr>
              <w:pStyle w:val="Nagwek2"/>
              <w:spacing w:before="120" w:line="240" w:lineRule="auto"/>
              <w:ind w:left="0"/>
              <w:jc w:val="left"/>
              <w:outlineLvl w:val="1"/>
              <w:rPr>
                <w:b w:val="0"/>
                <w:sz w:val="22"/>
                <w:szCs w:val="22"/>
              </w:rPr>
            </w:pPr>
            <w:r w:rsidRPr="00CB298B">
              <w:rPr>
                <w:sz w:val="22"/>
                <w:szCs w:val="22"/>
              </w:rPr>
              <w:t xml:space="preserve">GDZIE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w:t>
            </w:r>
            <w:r w:rsidRPr="00CB298B">
              <w:rPr>
                <w:b w:val="0"/>
                <w:sz w:val="22"/>
                <w:szCs w:val="22"/>
              </w:rPr>
              <w:t xml:space="preserve"> </w:t>
            </w:r>
          </w:p>
        </w:tc>
      </w:tr>
      <w:tr w:rsidR="00CB298B" w:rsidRPr="00CB298B" w14:paraId="6095A333" w14:textId="77777777" w:rsidTr="008B47E2">
        <w:tc>
          <w:tcPr>
            <w:tcW w:w="2220" w:type="dxa"/>
            <w:vMerge/>
            <w:shd w:val="clear" w:color="auto" w:fill="D9D9D9" w:themeFill="background1" w:themeFillShade="D9"/>
          </w:tcPr>
          <w:p w14:paraId="55CA805D" w14:textId="5BECCE6D" w:rsidR="005514B0" w:rsidRPr="00CB298B" w:rsidRDefault="005514B0" w:rsidP="00490CA4">
            <w:pPr>
              <w:pStyle w:val="Nagwek2"/>
              <w:numPr>
                <w:ilvl w:val="0"/>
                <w:numId w:val="0"/>
              </w:numPr>
              <w:spacing w:before="120" w:line="240" w:lineRule="auto"/>
              <w:jc w:val="left"/>
              <w:outlineLvl w:val="1"/>
              <w:rPr>
                <w:b w:val="0"/>
                <w:sz w:val="22"/>
                <w:szCs w:val="22"/>
              </w:rPr>
            </w:pPr>
          </w:p>
        </w:tc>
        <w:tc>
          <w:tcPr>
            <w:tcW w:w="1388" w:type="dxa"/>
            <w:vMerge/>
            <w:shd w:val="clear" w:color="auto" w:fill="D9D9D9" w:themeFill="background1" w:themeFillShade="D9"/>
          </w:tcPr>
          <w:p w14:paraId="54AB60DA" w14:textId="217B0752" w:rsidR="005514B0" w:rsidRPr="00CB298B" w:rsidRDefault="005514B0" w:rsidP="00490CA4">
            <w:pPr>
              <w:pStyle w:val="Nagwek2"/>
              <w:numPr>
                <w:ilvl w:val="0"/>
                <w:numId w:val="0"/>
              </w:numPr>
              <w:spacing w:before="120" w:line="240" w:lineRule="auto"/>
              <w:jc w:val="left"/>
              <w:outlineLvl w:val="1"/>
              <w:rPr>
                <w:b w:val="0"/>
                <w:sz w:val="22"/>
                <w:szCs w:val="22"/>
              </w:rPr>
            </w:pPr>
          </w:p>
        </w:tc>
        <w:tc>
          <w:tcPr>
            <w:tcW w:w="1363" w:type="dxa"/>
            <w:shd w:val="clear" w:color="auto" w:fill="D9D9D9" w:themeFill="background1" w:themeFillShade="D9"/>
          </w:tcPr>
          <w:p w14:paraId="4DAF68B5" w14:textId="7BB8FB45" w:rsidR="005514B0" w:rsidRPr="00CB298B" w:rsidRDefault="005514B0" w:rsidP="00490CA4">
            <w:pPr>
              <w:pStyle w:val="Nagwek2"/>
              <w:numPr>
                <w:ilvl w:val="0"/>
                <w:numId w:val="0"/>
              </w:numPr>
              <w:spacing w:before="120" w:line="240" w:lineRule="auto"/>
              <w:jc w:val="left"/>
              <w:outlineLvl w:val="1"/>
              <w:rPr>
                <w:b w:val="0"/>
                <w:sz w:val="18"/>
                <w:szCs w:val="18"/>
              </w:rPr>
            </w:pPr>
            <w:r w:rsidRPr="00CB298B">
              <w:rPr>
                <w:b w:val="0"/>
                <w:sz w:val="18"/>
                <w:szCs w:val="18"/>
              </w:rPr>
              <w:t>realizuje dzi</w:t>
            </w:r>
            <w:r w:rsidRPr="00CB298B">
              <w:rPr>
                <w:b w:val="0"/>
                <w:sz w:val="18"/>
                <w:szCs w:val="18"/>
              </w:rPr>
              <w:t>a</w:t>
            </w:r>
            <w:r w:rsidRPr="00CB298B">
              <w:rPr>
                <w:b w:val="0"/>
                <w:sz w:val="18"/>
                <w:szCs w:val="18"/>
              </w:rPr>
              <w:t>łanie?</w:t>
            </w:r>
          </w:p>
        </w:tc>
        <w:tc>
          <w:tcPr>
            <w:tcW w:w="1806" w:type="dxa"/>
            <w:shd w:val="clear" w:color="auto" w:fill="D9D9D9" w:themeFill="background1" w:themeFillShade="D9"/>
          </w:tcPr>
          <w:p w14:paraId="5D50B59A" w14:textId="19514DD9" w:rsidR="005514B0" w:rsidRPr="00CB298B" w:rsidRDefault="005514B0" w:rsidP="00490CA4">
            <w:pPr>
              <w:pStyle w:val="Nagwek2"/>
              <w:numPr>
                <w:ilvl w:val="0"/>
                <w:numId w:val="0"/>
              </w:numPr>
              <w:spacing w:before="120" w:line="240" w:lineRule="auto"/>
              <w:jc w:val="left"/>
              <w:outlineLvl w:val="1"/>
              <w:rPr>
                <w:b w:val="0"/>
                <w:sz w:val="18"/>
                <w:szCs w:val="18"/>
              </w:rPr>
            </w:pPr>
            <w:r w:rsidRPr="00CB298B">
              <w:rPr>
                <w:b w:val="0"/>
                <w:sz w:val="18"/>
                <w:szCs w:val="18"/>
              </w:rPr>
              <w:t>odpowiada za ko</w:t>
            </w:r>
            <w:r w:rsidRPr="00CB298B">
              <w:rPr>
                <w:b w:val="0"/>
                <w:sz w:val="18"/>
                <w:szCs w:val="18"/>
              </w:rPr>
              <w:t>n</w:t>
            </w:r>
            <w:r w:rsidRPr="00CB298B">
              <w:rPr>
                <w:b w:val="0"/>
                <w:sz w:val="18"/>
                <w:szCs w:val="18"/>
              </w:rPr>
              <w:t>takty z osobą</w:t>
            </w:r>
            <w:r w:rsidR="00BD60EF" w:rsidRPr="00CB298B">
              <w:rPr>
                <w:b w:val="0"/>
                <w:sz w:val="18"/>
                <w:szCs w:val="18"/>
              </w:rPr>
              <w:t xml:space="preserve"> </w:t>
            </w:r>
            <w:r w:rsidRPr="00CB298B">
              <w:rPr>
                <w:b w:val="0"/>
                <w:sz w:val="18"/>
                <w:szCs w:val="18"/>
              </w:rPr>
              <w:t xml:space="preserve">wspomagającą? </w:t>
            </w:r>
          </w:p>
        </w:tc>
        <w:tc>
          <w:tcPr>
            <w:tcW w:w="1547" w:type="dxa"/>
            <w:shd w:val="clear" w:color="auto" w:fill="D9D9D9" w:themeFill="background1" w:themeFillShade="D9"/>
          </w:tcPr>
          <w:p w14:paraId="7C53CA94" w14:textId="7BEC096E" w:rsidR="005514B0" w:rsidRPr="00CB298B" w:rsidRDefault="005514B0" w:rsidP="00490CA4">
            <w:pPr>
              <w:pStyle w:val="Nagwek2"/>
              <w:numPr>
                <w:ilvl w:val="0"/>
                <w:numId w:val="0"/>
              </w:numPr>
              <w:spacing w:before="120" w:line="240" w:lineRule="auto"/>
              <w:jc w:val="left"/>
              <w:outlineLvl w:val="1"/>
              <w:rPr>
                <w:b w:val="0"/>
                <w:sz w:val="18"/>
                <w:szCs w:val="18"/>
              </w:rPr>
            </w:pPr>
            <w:r w:rsidRPr="00CB298B">
              <w:rPr>
                <w:b w:val="0"/>
                <w:sz w:val="18"/>
                <w:szCs w:val="18"/>
              </w:rPr>
              <w:t xml:space="preserve">jest partnerem przedszkola? </w:t>
            </w:r>
          </w:p>
        </w:tc>
        <w:tc>
          <w:tcPr>
            <w:tcW w:w="1423" w:type="dxa"/>
            <w:vMerge/>
            <w:shd w:val="clear" w:color="auto" w:fill="D9D9D9" w:themeFill="background1" w:themeFillShade="D9"/>
          </w:tcPr>
          <w:p w14:paraId="358F96B6" w14:textId="4F829F76" w:rsidR="005514B0" w:rsidRPr="00CB298B" w:rsidRDefault="005514B0" w:rsidP="00490CA4">
            <w:pPr>
              <w:pStyle w:val="Nagwek2"/>
              <w:numPr>
                <w:ilvl w:val="0"/>
                <w:numId w:val="0"/>
              </w:numPr>
              <w:spacing w:before="120" w:line="240" w:lineRule="auto"/>
              <w:jc w:val="left"/>
              <w:outlineLvl w:val="1"/>
              <w:rPr>
                <w:b w:val="0"/>
                <w:sz w:val="22"/>
                <w:szCs w:val="22"/>
              </w:rPr>
            </w:pPr>
          </w:p>
        </w:tc>
      </w:tr>
      <w:tr w:rsidR="00CB298B" w:rsidRPr="00CB298B" w14:paraId="3656A687" w14:textId="77777777" w:rsidTr="009C105B">
        <w:tc>
          <w:tcPr>
            <w:tcW w:w="9747" w:type="dxa"/>
            <w:gridSpan w:val="6"/>
            <w:shd w:val="clear" w:color="auto" w:fill="D9D9D9" w:themeFill="background1" w:themeFillShade="D9"/>
          </w:tcPr>
          <w:p w14:paraId="7B48E3C3" w14:textId="5F242E29" w:rsidR="000513DC" w:rsidRPr="00CB298B" w:rsidRDefault="000513DC" w:rsidP="00BD60EF">
            <w:pPr>
              <w:pStyle w:val="Nagwek2"/>
              <w:numPr>
                <w:ilvl w:val="0"/>
                <w:numId w:val="0"/>
              </w:numPr>
              <w:spacing w:before="120" w:line="240" w:lineRule="auto"/>
              <w:jc w:val="left"/>
              <w:outlineLvl w:val="1"/>
              <w:rPr>
                <w:sz w:val="22"/>
                <w:szCs w:val="22"/>
              </w:rPr>
            </w:pPr>
            <w:r w:rsidRPr="00CB298B">
              <w:rPr>
                <w:sz w:val="22"/>
                <w:szCs w:val="22"/>
              </w:rPr>
              <w:t>Etap: Diagnoza potrzeb przedszkola</w:t>
            </w:r>
            <w:r w:rsidR="00BD60EF" w:rsidRPr="00CB298B">
              <w:rPr>
                <w:sz w:val="22"/>
                <w:szCs w:val="22"/>
              </w:rPr>
              <w:t>, np.</w:t>
            </w:r>
            <w:r w:rsidRPr="00CB298B">
              <w:rPr>
                <w:sz w:val="22"/>
                <w:szCs w:val="22"/>
              </w:rPr>
              <w:t xml:space="preserve"> w zakresie rozwijania wybranej/wybranych ko</w:t>
            </w:r>
            <w:r w:rsidRPr="00CB298B">
              <w:rPr>
                <w:sz w:val="22"/>
                <w:szCs w:val="22"/>
              </w:rPr>
              <w:t>m</w:t>
            </w:r>
            <w:r w:rsidRPr="00CB298B">
              <w:rPr>
                <w:sz w:val="22"/>
                <w:szCs w:val="22"/>
              </w:rPr>
              <w:t xml:space="preserve">petencji </w:t>
            </w:r>
            <w:r w:rsidR="00BD60EF" w:rsidRPr="00CB298B">
              <w:rPr>
                <w:sz w:val="22"/>
                <w:szCs w:val="22"/>
              </w:rPr>
              <w:t xml:space="preserve">u </w:t>
            </w:r>
            <w:r w:rsidRPr="00CB298B">
              <w:rPr>
                <w:sz w:val="22"/>
                <w:szCs w:val="22"/>
              </w:rPr>
              <w:t>dzieci</w:t>
            </w:r>
          </w:p>
        </w:tc>
      </w:tr>
      <w:tr w:rsidR="00CB298B" w:rsidRPr="00CB298B" w14:paraId="1B193A14" w14:textId="77777777" w:rsidTr="008B47E2">
        <w:tc>
          <w:tcPr>
            <w:tcW w:w="2220" w:type="dxa"/>
          </w:tcPr>
          <w:p w14:paraId="353F5818" w14:textId="3965300B"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5A235C65"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199C7A11"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23039CD1"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5CA3D212"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13BED5B5"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4FFEFBA7" w14:textId="77777777" w:rsidTr="008B47E2">
        <w:tc>
          <w:tcPr>
            <w:tcW w:w="2220" w:type="dxa"/>
          </w:tcPr>
          <w:p w14:paraId="31D5C305" w14:textId="2AC35B33"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70A761AB"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605AC891"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15CD4ECD"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0054C613"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4F3F71D6"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186FAC56" w14:textId="77777777" w:rsidTr="009C105B">
        <w:tc>
          <w:tcPr>
            <w:tcW w:w="9747" w:type="dxa"/>
            <w:gridSpan w:val="6"/>
            <w:shd w:val="clear" w:color="auto" w:fill="D9D9D9" w:themeFill="background1" w:themeFillShade="D9"/>
          </w:tcPr>
          <w:p w14:paraId="7866BD0E" w14:textId="1CF164DB" w:rsidR="000513DC" w:rsidRPr="00CB298B" w:rsidRDefault="000513DC" w:rsidP="00490CA4">
            <w:pPr>
              <w:pStyle w:val="Nagwek2"/>
              <w:numPr>
                <w:ilvl w:val="0"/>
                <w:numId w:val="0"/>
              </w:numPr>
              <w:spacing w:before="120" w:line="240" w:lineRule="auto"/>
              <w:jc w:val="left"/>
              <w:outlineLvl w:val="1"/>
              <w:rPr>
                <w:sz w:val="22"/>
                <w:szCs w:val="22"/>
              </w:rPr>
            </w:pPr>
            <w:r w:rsidRPr="00CB298B">
              <w:rPr>
                <w:sz w:val="22"/>
                <w:szCs w:val="22"/>
              </w:rPr>
              <w:t xml:space="preserve">Etap: </w:t>
            </w:r>
            <w:r w:rsidR="009C105B" w:rsidRPr="00CB298B">
              <w:rPr>
                <w:sz w:val="22"/>
                <w:szCs w:val="22"/>
              </w:rPr>
              <w:t>Planowanie form wspomagania</w:t>
            </w:r>
          </w:p>
        </w:tc>
      </w:tr>
      <w:tr w:rsidR="00CB298B" w:rsidRPr="00CB298B" w14:paraId="31E6490C" w14:textId="77777777" w:rsidTr="008B47E2">
        <w:tc>
          <w:tcPr>
            <w:tcW w:w="2220" w:type="dxa"/>
            <w:vMerge w:val="restart"/>
            <w:shd w:val="clear" w:color="auto" w:fill="D9D9D9" w:themeFill="background1" w:themeFillShade="D9"/>
          </w:tcPr>
          <w:p w14:paraId="1D3A2E93" w14:textId="0C04F324" w:rsidR="009A314C" w:rsidRPr="00CB298B" w:rsidRDefault="009A314C" w:rsidP="009A314C">
            <w:pPr>
              <w:pStyle w:val="Nagwek2"/>
              <w:numPr>
                <w:ilvl w:val="0"/>
                <w:numId w:val="0"/>
              </w:numPr>
              <w:spacing w:before="120" w:line="240" w:lineRule="auto"/>
              <w:jc w:val="left"/>
              <w:outlineLvl w:val="1"/>
              <w:rPr>
                <w:b w:val="0"/>
                <w:sz w:val="22"/>
                <w:szCs w:val="22"/>
              </w:rPr>
            </w:pPr>
            <w:r w:rsidRPr="00CB298B">
              <w:rPr>
                <w:sz w:val="22"/>
                <w:szCs w:val="22"/>
              </w:rPr>
              <w:t>CO</w:t>
            </w:r>
            <w:r w:rsidRPr="00CB298B">
              <w:rPr>
                <w:b w:val="0"/>
                <w:sz w:val="22"/>
                <w:szCs w:val="22"/>
              </w:rPr>
              <w:t xml:space="preserve"> </w:t>
            </w:r>
            <w:r w:rsidRPr="00CB298B">
              <w:rPr>
                <w:b w:val="0"/>
                <w:sz w:val="22"/>
                <w:szCs w:val="22"/>
              </w:rPr>
              <w:br/>
            </w:r>
            <w:r w:rsidRPr="00CB298B">
              <w:rPr>
                <w:b w:val="0"/>
                <w:sz w:val="18"/>
                <w:szCs w:val="18"/>
              </w:rPr>
              <w:t>będzie realizowane? (działania)</w:t>
            </w:r>
            <w:r w:rsidRPr="00CB298B">
              <w:rPr>
                <w:b w:val="0"/>
                <w:sz w:val="22"/>
                <w:szCs w:val="22"/>
              </w:rPr>
              <w:t xml:space="preserve"> </w:t>
            </w:r>
          </w:p>
        </w:tc>
        <w:tc>
          <w:tcPr>
            <w:tcW w:w="1388" w:type="dxa"/>
            <w:vMerge w:val="restart"/>
            <w:shd w:val="clear" w:color="auto" w:fill="D9D9D9" w:themeFill="background1" w:themeFillShade="D9"/>
          </w:tcPr>
          <w:p w14:paraId="5C197D17" w14:textId="45FFC1A0" w:rsidR="009A314C" w:rsidRPr="00CB298B" w:rsidRDefault="009A314C" w:rsidP="00D336CB">
            <w:pPr>
              <w:pStyle w:val="Nagwek2"/>
              <w:spacing w:before="120" w:line="240" w:lineRule="auto"/>
              <w:ind w:left="0"/>
              <w:jc w:val="left"/>
              <w:outlineLvl w:val="1"/>
              <w:rPr>
                <w:b w:val="0"/>
                <w:sz w:val="22"/>
                <w:szCs w:val="22"/>
              </w:rPr>
            </w:pPr>
            <w:r w:rsidRPr="00CB298B">
              <w:rPr>
                <w:sz w:val="22"/>
                <w:szCs w:val="22"/>
              </w:rPr>
              <w:t xml:space="preserve">KIEDY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 (od</w:t>
            </w:r>
            <w:r w:rsidR="00D336CB" w:rsidRPr="00CB298B">
              <w:rPr>
                <w:b w:val="0"/>
                <w:sz w:val="18"/>
                <w:szCs w:val="18"/>
              </w:rPr>
              <w:t>–</w:t>
            </w:r>
            <w:r w:rsidRPr="00CB298B">
              <w:rPr>
                <w:b w:val="0"/>
                <w:sz w:val="18"/>
                <w:szCs w:val="18"/>
              </w:rPr>
              <w:t>do)?</w:t>
            </w:r>
            <w:r w:rsidRPr="00CB298B">
              <w:rPr>
                <w:b w:val="0"/>
                <w:sz w:val="22"/>
                <w:szCs w:val="22"/>
              </w:rPr>
              <w:t xml:space="preserve"> </w:t>
            </w:r>
          </w:p>
        </w:tc>
        <w:tc>
          <w:tcPr>
            <w:tcW w:w="4716" w:type="dxa"/>
            <w:gridSpan w:val="3"/>
            <w:shd w:val="clear" w:color="auto" w:fill="D9D9D9" w:themeFill="background1" w:themeFillShade="D9"/>
          </w:tcPr>
          <w:p w14:paraId="58E0C454" w14:textId="77777777" w:rsidR="009A314C" w:rsidRPr="00CB298B" w:rsidRDefault="009A314C" w:rsidP="00490CA4">
            <w:pPr>
              <w:pStyle w:val="Nagwek2"/>
              <w:numPr>
                <w:ilvl w:val="0"/>
                <w:numId w:val="0"/>
              </w:numPr>
              <w:spacing w:before="120" w:line="240" w:lineRule="auto"/>
              <w:jc w:val="left"/>
              <w:outlineLvl w:val="1"/>
              <w:rPr>
                <w:sz w:val="22"/>
                <w:szCs w:val="22"/>
              </w:rPr>
            </w:pPr>
            <w:r w:rsidRPr="00CB298B">
              <w:rPr>
                <w:sz w:val="22"/>
                <w:szCs w:val="22"/>
              </w:rPr>
              <w:t>KTO</w:t>
            </w:r>
          </w:p>
        </w:tc>
        <w:tc>
          <w:tcPr>
            <w:tcW w:w="1423" w:type="dxa"/>
            <w:vMerge w:val="restart"/>
            <w:shd w:val="clear" w:color="auto" w:fill="D9D9D9" w:themeFill="background1" w:themeFillShade="D9"/>
          </w:tcPr>
          <w:p w14:paraId="41D8B6B6" w14:textId="77777777" w:rsidR="009A314C" w:rsidRPr="00CB298B" w:rsidRDefault="009A314C" w:rsidP="00490CA4">
            <w:pPr>
              <w:pStyle w:val="Nagwek2"/>
              <w:spacing w:before="120" w:line="240" w:lineRule="auto"/>
              <w:ind w:left="0"/>
              <w:jc w:val="left"/>
              <w:outlineLvl w:val="1"/>
              <w:rPr>
                <w:b w:val="0"/>
                <w:sz w:val="22"/>
                <w:szCs w:val="22"/>
              </w:rPr>
            </w:pPr>
            <w:r w:rsidRPr="00CB298B">
              <w:rPr>
                <w:sz w:val="22"/>
                <w:szCs w:val="22"/>
              </w:rPr>
              <w:t xml:space="preserve">GDZIE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w:t>
            </w:r>
            <w:r w:rsidRPr="00CB298B">
              <w:rPr>
                <w:b w:val="0"/>
                <w:sz w:val="22"/>
                <w:szCs w:val="22"/>
              </w:rPr>
              <w:t xml:space="preserve"> </w:t>
            </w:r>
          </w:p>
        </w:tc>
      </w:tr>
      <w:tr w:rsidR="00CB298B" w:rsidRPr="00CB298B" w14:paraId="5F004D95" w14:textId="77777777" w:rsidTr="008B47E2">
        <w:tc>
          <w:tcPr>
            <w:tcW w:w="2220" w:type="dxa"/>
            <w:vMerge/>
            <w:shd w:val="clear" w:color="auto" w:fill="D9D9D9" w:themeFill="background1" w:themeFillShade="D9"/>
          </w:tcPr>
          <w:p w14:paraId="42D94B0E"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88" w:type="dxa"/>
            <w:vMerge/>
            <w:shd w:val="clear" w:color="auto" w:fill="D9D9D9" w:themeFill="background1" w:themeFillShade="D9"/>
          </w:tcPr>
          <w:p w14:paraId="25213766"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63" w:type="dxa"/>
            <w:shd w:val="clear" w:color="auto" w:fill="D9D9D9" w:themeFill="background1" w:themeFillShade="D9"/>
          </w:tcPr>
          <w:p w14:paraId="0656F955"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realizuje dzi</w:t>
            </w:r>
            <w:r w:rsidRPr="00CB298B">
              <w:rPr>
                <w:b w:val="0"/>
                <w:sz w:val="18"/>
                <w:szCs w:val="18"/>
              </w:rPr>
              <w:t>a</w:t>
            </w:r>
            <w:r w:rsidRPr="00CB298B">
              <w:rPr>
                <w:b w:val="0"/>
                <w:sz w:val="18"/>
                <w:szCs w:val="18"/>
              </w:rPr>
              <w:t>łanie?</w:t>
            </w:r>
          </w:p>
        </w:tc>
        <w:tc>
          <w:tcPr>
            <w:tcW w:w="1806" w:type="dxa"/>
            <w:shd w:val="clear" w:color="auto" w:fill="D9D9D9" w:themeFill="background1" w:themeFillShade="D9"/>
          </w:tcPr>
          <w:p w14:paraId="51A7EAF9" w14:textId="7FB403B1"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odpowiada za ko</w:t>
            </w:r>
            <w:r w:rsidRPr="00CB298B">
              <w:rPr>
                <w:b w:val="0"/>
                <w:sz w:val="18"/>
                <w:szCs w:val="18"/>
              </w:rPr>
              <w:t>n</w:t>
            </w:r>
            <w:r w:rsidRPr="00CB298B">
              <w:rPr>
                <w:b w:val="0"/>
                <w:sz w:val="18"/>
                <w:szCs w:val="18"/>
              </w:rPr>
              <w:t>takty z osobą</w:t>
            </w:r>
            <w:r w:rsidR="00D336CB" w:rsidRPr="00CB298B">
              <w:rPr>
                <w:b w:val="0"/>
                <w:sz w:val="18"/>
                <w:szCs w:val="18"/>
              </w:rPr>
              <w:t xml:space="preserve"> </w:t>
            </w:r>
            <w:r w:rsidRPr="00CB298B">
              <w:rPr>
                <w:b w:val="0"/>
                <w:sz w:val="18"/>
                <w:szCs w:val="18"/>
              </w:rPr>
              <w:t xml:space="preserve">wspomagającą? </w:t>
            </w:r>
          </w:p>
        </w:tc>
        <w:tc>
          <w:tcPr>
            <w:tcW w:w="1547" w:type="dxa"/>
            <w:shd w:val="clear" w:color="auto" w:fill="D9D9D9" w:themeFill="background1" w:themeFillShade="D9"/>
          </w:tcPr>
          <w:p w14:paraId="31EE3C08"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 xml:space="preserve">jest partnerem przedszkola? </w:t>
            </w:r>
          </w:p>
        </w:tc>
        <w:tc>
          <w:tcPr>
            <w:tcW w:w="1423" w:type="dxa"/>
            <w:vMerge/>
            <w:shd w:val="clear" w:color="auto" w:fill="D9D9D9" w:themeFill="background1" w:themeFillShade="D9"/>
          </w:tcPr>
          <w:p w14:paraId="1B81D620"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r>
      <w:tr w:rsidR="00CB298B" w:rsidRPr="00CB298B" w14:paraId="64488950" w14:textId="77777777" w:rsidTr="008B47E2">
        <w:tc>
          <w:tcPr>
            <w:tcW w:w="2220" w:type="dxa"/>
          </w:tcPr>
          <w:p w14:paraId="0F33289A" w14:textId="1783CACA"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38A948C1"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5158DF6A"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597FD467"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180446AB"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7717BA07"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12F69418" w14:textId="77777777" w:rsidTr="008B47E2">
        <w:tc>
          <w:tcPr>
            <w:tcW w:w="2220" w:type="dxa"/>
          </w:tcPr>
          <w:p w14:paraId="4DC8BC1F" w14:textId="54D928B6"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28E5C6FB"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120F5D3C"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7278764C"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125F47F5"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6C584FB4"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4A697319" w14:textId="77777777" w:rsidTr="009C105B">
        <w:tc>
          <w:tcPr>
            <w:tcW w:w="9747" w:type="dxa"/>
            <w:gridSpan w:val="6"/>
            <w:shd w:val="clear" w:color="auto" w:fill="D9D9D9" w:themeFill="background1" w:themeFillShade="D9"/>
          </w:tcPr>
          <w:p w14:paraId="059BF097" w14:textId="3F02C4B1" w:rsidR="009C105B" w:rsidRPr="00CB298B" w:rsidRDefault="009C105B" w:rsidP="00490CA4">
            <w:pPr>
              <w:pStyle w:val="Nagwek2"/>
              <w:numPr>
                <w:ilvl w:val="0"/>
                <w:numId w:val="0"/>
              </w:numPr>
              <w:spacing w:before="120" w:line="240" w:lineRule="auto"/>
              <w:jc w:val="left"/>
              <w:outlineLvl w:val="1"/>
              <w:rPr>
                <w:sz w:val="22"/>
                <w:szCs w:val="22"/>
              </w:rPr>
            </w:pPr>
            <w:r w:rsidRPr="00CB298B">
              <w:rPr>
                <w:sz w:val="22"/>
                <w:szCs w:val="22"/>
              </w:rPr>
              <w:t>Etap: Realizacja form wspomagania</w:t>
            </w:r>
            <w:r w:rsidR="00C43C03" w:rsidRPr="00CB298B">
              <w:rPr>
                <w:sz w:val="22"/>
                <w:szCs w:val="22"/>
              </w:rPr>
              <w:t xml:space="preserve"> i wdrażani</w:t>
            </w:r>
            <w:r w:rsidR="00D16CDB" w:rsidRPr="00CB298B">
              <w:rPr>
                <w:sz w:val="22"/>
                <w:szCs w:val="22"/>
              </w:rPr>
              <w:t>e</w:t>
            </w:r>
            <w:r w:rsidR="00C43C03" w:rsidRPr="00CB298B">
              <w:rPr>
                <w:sz w:val="22"/>
                <w:szCs w:val="22"/>
              </w:rPr>
              <w:t xml:space="preserve"> zmian</w:t>
            </w:r>
          </w:p>
        </w:tc>
      </w:tr>
      <w:tr w:rsidR="00CB298B" w:rsidRPr="00CB298B" w14:paraId="1B4F65BA" w14:textId="77777777" w:rsidTr="008B47E2">
        <w:tc>
          <w:tcPr>
            <w:tcW w:w="2220" w:type="dxa"/>
            <w:vMerge w:val="restart"/>
            <w:shd w:val="clear" w:color="auto" w:fill="D9D9D9" w:themeFill="background1" w:themeFillShade="D9"/>
          </w:tcPr>
          <w:p w14:paraId="60D541C3" w14:textId="5C16C85D" w:rsidR="009A314C" w:rsidRPr="00CB298B" w:rsidRDefault="009A314C" w:rsidP="009A314C">
            <w:pPr>
              <w:pStyle w:val="Nagwek2"/>
              <w:numPr>
                <w:ilvl w:val="0"/>
                <w:numId w:val="0"/>
              </w:numPr>
              <w:spacing w:before="120" w:line="240" w:lineRule="auto"/>
              <w:jc w:val="left"/>
              <w:outlineLvl w:val="1"/>
              <w:rPr>
                <w:b w:val="0"/>
                <w:sz w:val="22"/>
                <w:szCs w:val="22"/>
              </w:rPr>
            </w:pPr>
            <w:r w:rsidRPr="00CB298B">
              <w:rPr>
                <w:sz w:val="22"/>
                <w:szCs w:val="22"/>
              </w:rPr>
              <w:t>CO</w:t>
            </w:r>
            <w:r w:rsidRPr="00CB298B">
              <w:rPr>
                <w:b w:val="0"/>
                <w:sz w:val="22"/>
                <w:szCs w:val="22"/>
              </w:rPr>
              <w:t xml:space="preserve"> </w:t>
            </w:r>
            <w:r w:rsidRPr="00CB298B">
              <w:rPr>
                <w:b w:val="0"/>
                <w:sz w:val="22"/>
                <w:szCs w:val="22"/>
              </w:rPr>
              <w:br/>
            </w:r>
            <w:r w:rsidRPr="00CB298B">
              <w:rPr>
                <w:b w:val="0"/>
                <w:sz w:val="18"/>
                <w:szCs w:val="18"/>
              </w:rPr>
              <w:t>będzie realizowane? (działania)</w:t>
            </w:r>
            <w:r w:rsidRPr="00CB298B">
              <w:rPr>
                <w:b w:val="0"/>
                <w:sz w:val="22"/>
                <w:szCs w:val="22"/>
              </w:rPr>
              <w:t xml:space="preserve"> </w:t>
            </w:r>
          </w:p>
        </w:tc>
        <w:tc>
          <w:tcPr>
            <w:tcW w:w="1388" w:type="dxa"/>
            <w:vMerge w:val="restart"/>
            <w:shd w:val="clear" w:color="auto" w:fill="D9D9D9" w:themeFill="background1" w:themeFillShade="D9"/>
          </w:tcPr>
          <w:p w14:paraId="7048D19E" w14:textId="510D3B1E" w:rsidR="009A314C" w:rsidRPr="00CB298B" w:rsidRDefault="009A314C" w:rsidP="00D336CB">
            <w:pPr>
              <w:pStyle w:val="Nagwek2"/>
              <w:spacing w:before="120" w:line="240" w:lineRule="auto"/>
              <w:ind w:left="0"/>
              <w:jc w:val="left"/>
              <w:outlineLvl w:val="1"/>
              <w:rPr>
                <w:b w:val="0"/>
                <w:sz w:val="22"/>
                <w:szCs w:val="22"/>
              </w:rPr>
            </w:pPr>
            <w:r w:rsidRPr="00CB298B">
              <w:rPr>
                <w:sz w:val="22"/>
                <w:szCs w:val="22"/>
              </w:rPr>
              <w:t xml:space="preserve">KIEDY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 (od</w:t>
            </w:r>
            <w:r w:rsidR="00D336CB" w:rsidRPr="00CB298B">
              <w:rPr>
                <w:b w:val="0"/>
                <w:sz w:val="18"/>
                <w:szCs w:val="18"/>
              </w:rPr>
              <w:t>–</w:t>
            </w:r>
            <w:r w:rsidRPr="00CB298B">
              <w:rPr>
                <w:b w:val="0"/>
                <w:sz w:val="18"/>
                <w:szCs w:val="18"/>
              </w:rPr>
              <w:t>do)?</w:t>
            </w:r>
            <w:r w:rsidRPr="00CB298B">
              <w:rPr>
                <w:b w:val="0"/>
                <w:sz w:val="22"/>
                <w:szCs w:val="22"/>
              </w:rPr>
              <w:t xml:space="preserve"> </w:t>
            </w:r>
          </w:p>
        </w:tc>
        <w:tc>
          <w:tcPr>
            <w:tcW w:w="4716" w:type="dxa"/>
            <w:gridSpan w:val="3"/>
            <w:shd w:val="clear" w:color="auto" w:fill="D9D9D9" w:themeFill="background1" w:themeFillShade="D9"/>
          </w:tcPr>
          <w:p w14:paraId="349E9D4D" w14:textId="77777777" w:rsidR="009A314C" w:rsidRPr="00CB298B" w:rsidRDefault="009A314C" w:rsidP="00490CA4">
            <w:pPr>
              <w:pStyle w:val="Nagwek2"/>
              <w:numPr>
                <w:ilvl w:val="0"/>
                <w:numId w:val="0"/>
              </w:numPr>
              <w:spacing w:before="120" w:line="240" w:lineRule="auto"/>
              <w:jc w:val="left"/>
              <w:outlineLvl w:val="1"/>
              <w:rPr>
                <w:sz w:val="22"/>
                <w:szCs w:val="22"/>
              </w:rPr>
            </w:pPr>
            <w:r w:rsidRPr="00CB298B">
              <w:rPr>
                <w:sz w:val="22"/>
                <w:szCs w:val="22"/>
              </w:rPr>
              <w:t>KTO</w:t>
            </w:r>
          </w:p>
        </w:tc>
        <w:tc>
          <w:tcPr>
            <w:tcW w:w="1423" w:type="dxa"/>
            <w:vMerge w:val="restart"/>
            <w:shd w:val="clear" w:color="auto" w:fill="D9D9D9" w:themeFill="background1" w:themeFillShade="D9"/>
          </w:tcPr>
          <w:p w14:paraId="44055309" w14:textId="77777777" w:rsidR="009A314C" w:rsidRPr="00CB298B" w:rsidRDefault="009A314C" w:rsidP="00490CA4">
            <w:pPr>
              <w:pStyle w:val="Nagwek2"/>
              <w:spacing w:before="120" w:line="240" w:lineRule="auto"/>
              <w:ind w:left="0"/>
              <w:jc w:val="left"/>
              <w:outlineLvl w:val="1"/>
              <w:rPr>
                <w:b w:val="0"/>
                <w:sz w:val="22"/>
                <w:szCs w:val="22"/>
              </w:rPr>
            </w:pPr>
            <w:r w:rsidRPr="00CB298B">
              <w:rPr>
                <w:sz w:val="22"/>
                <w:szCs w:val="22"/>
              </w:rPr>
              <w:t xml:space="preserve">GDZIE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w:t>
            </w:r>
            <w:r w:rsidRPr="00CB298B">
              <w:rPr>
                <w:b w:val="0"/>
                <w:sz w:val="22"/>
                <w:szCs w:val="22"/>
              </w:rPr>
              <w:t xml:space="preserve"> </w:t>
            </w:r>
          </w:p>
        </w:tc>
      </w:tr>
      <w:tr w:rsidR="00CB298B" w:rsidRPr="00CB298B" w14:paraId="06F532C7" w14:textId="77777777" w:rsidTr="008B47E2">
        <w:tc>
          <w:tcPr>
            <w:tcW w:w="2220" w:type="dxa"/>
            <w:vMerge/>
            <w:shd w:val="clear" w:color="auto" w:fill="D9D9D9" w:themeFill="background1" w:themeFillShade="D9"/>
          </w:tcPr>
          <w:p w14:paraId="682F15E9"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88" w:type="dxa"/>
            <w:vMerge/>
            <w:shd w:val="clear" w:color="auto" w:fill="D9D9D9" w:themeFill="background1" w:themeFillShade="D9"/>
          </w:tcPr>
          <w:p w14:paraId="71686D93"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63" w:type="dxa"/>
            <w:shd w:val="clear" w:color="auto" w:fill="D9D9D9" w:themeFill="background1" w:themeFillShade="D9"/>
          </w:tcPr>
          <w:p w14:paraId="4E4089C0"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realizuje dzi</w:t>
            </w:r>
            <w:r w:rsidRPr="00CB298B">
              <w:rPr>
                <w:b w:val="0"/>
                <w:sz w:val="18"/>
                <w:szCs w:val="18"/>
              </w:rPr>
              <w:t>a</w:t>
            </w:r>
            <w:r w:rsidRPr="00CB298B">
              <w:rPr>
                <w:b w:val="0"/>
                <w:sz w:val="18"/>
                <w:szCs w:val="18"/>
              </w:rPr>
              <w:t>łanie?</w:t>
            </w:r>
          </w:p>
        </w:tc>
        <w:tc>
          <w:tcPr>
            <w:tcW w:w="1806" w:type="dxa"/>
            <w:shd w:val="clear" w:color="auto" w:fill="D9D9D9" w:themeFill="background1" w:themeFillShade="D9"/>
          </w:tcPr>
          <w:p w14:paraId="1CF1736D"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odpowiada za ko</w:t>
            </w:r>
            <w:r w:rsidRPr="00CB298B">
              <w:rPr>
                <w:b w:val="0"/>
                <w:sz w:val="18"/>
                <w:szCs w:val="18"/>
              </w:rPr>
              <w:t>n</w:t>
            </w:r>
            <w:r w:rsidRPr="00CB298B">
              <w:rPr>
                <w:b w:val="0"/>
                <w:sz w:val="18"/>
                <w:szCs w:val="18"/>
              </w:rPr>
              <w:t xml:space="preserve">takty z osobą wspomagającą? </w:t>
            </w:r>
          </w:p>
        </w:tc>
        <w:tc>
          <w:tcPr>
            <w:tcW w:w="1547" w:type="dxa"/>
            <w:shd w:val="clear" w:color="auto" w:fill="D9D9D9" w:themeFill="background1" w:themeFillShade="D9"/>
          </w:tcPr>
          <w:p w14:paraId="75E5ECEB"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 xml:space="preserve">jest partnerem przedszkola? </w:t>
            </w:r>
          </w:p>
        </w:tc>
        <w:tc>
          <w:tcPr>
            <w:tcW w:w="1423" w:type="dxa"/>
            <w:vMerge/>
            <w:shd w:val="clear" w:color="auto" w:fill="D9D9D9" w:themeFill="background1" w:themeFillShade="D9"/>
          </w:tcPr>
          <w:p w14:paraId="10BEE8C9"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r>
      <w:tr w:rsidR="00CB298B" w:rsidRPr="00CB298B" w14:paraId="5951C7C4" w14:textId="77777777" w:rsidTr="008B47E2">
        <w:tc>
          <w:tcPr>
            <w:tcW w:w="2220" w:type="dxa"/>
          </w:tcPr>
          <w:p w14:paraId="79EAD50F" w14:textId="77777777"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40FCA2D3"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36FF5497"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7C5CF9D2"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15E8ECBF"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23CF0DD1"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45B7F281" w14:textId="77777777" w:rsidTr="008B47E2">
        <w:tc>
          <w:tcPr>
            <w:tcW w:w="2220" w:type="dxa"/>
          </w:tcPr>
          <w:p w14:paraId="42CD189C" w14:textId="77777777"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5135E71F"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1BF070EC"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7228CD59"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225AB157"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0C522090"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72DE2A05" w14:textId="77777777" w:rsidTr="009C105B">
        <w:tc>
          <w:tcPr>
            <w:tcW w:w="9747" w:type="dxa"/>
            <w:gridSpan w:val="6"/>
            <w:shd w:val="clear" w:color="auto" w:fill="D9D9D9" w:themeFill="background1" w:themeFillShade="D9"/>
          </w:tcPr>
          <w:p w14:paraId="347B2243" w14:textId="6B0DA74D" w:rsidR="009C105B" w:rsidRPr="00CB298B" w:rsidRDefault="009C105B" w:rsidP="00490CA4">
            <w:pPr>
              <w:pStyle w:val="Nagwek2"/>
              <w:numPr>
                <w:ilvl w:val="0"/>
                <w:numId w:val="0"/>
              </w:numPr>
              <w:spacing w:before="120" w:line="240" w:lineRule="auto"/>
              <w:jc w:val="left"/>
              <w:outlineLvl w:val="1"/>
              <w:rPr>
                <w:sz w:val="22"/>
                <w:szCs w:val="22"/>
              </w:rPr>
            </w:pPr>
            <w:r w:rsidRPr="00CB298B">
              <w:rPr>
                <w:sz w:val="22"/>
                <w:szCs w:val="22"/>
              </w:rPr>
              <w:t>Etap: Monitorowanie działań</w:t>
            </w:r>
          </w:p>
        </w:tc>
      </w:tr>
      <w:tr w:rsidR="00CB298B" w:rsidRPr="00CB298B" w14:paraId="491C9ED3" w14:textId="77777777" w:rsidTr="008B47E2">
        <w:tc>
          <w:tcPr>
            <w:tcW w:w="2220" w:type="dxa"/>
            <w:vMerge w:val="restart"/>
            <w:shd w:val="clear" w:color="auto" w:fill="D9D9D9" w:themeFill="background1" w:themeFillShade="D9"/>
          </w:tcPr>
          <w:p w14:paraId="3D8AE090" w14:textId="6EA6C448" w:rsidR="009A314C" w:rsidRPr="00CB298B" w:rsidRDefault="009A314C" w:rsidP="009A314C">
            <w:pPr>
              <w:pStyle w:val="Nagwek2"/>
              <w:numPr>
                <w:ilvl w:val="0"/>
                <w:numId w:val="0"/>
              </w:numPr>
              <w:spacing w:before="120" w:line="240" w:lineRule="auto"/>
              <w:jc w:val="left"/>
              <w:outlineLvl w:val="1"/>
              <w:rPr>
                <w:b w:val="0"/>
                <w:sz w:val="22"/>
                <w:szCs w:val="22"/>
              </w:rPr>
            </w:pPr>
            <w:r w:rsidRPr="00CB298B">
              <w:rPr>
                <w:sz w:val="22"/>
                <w:szCs w:val="22"/>
              </w:rPr>
              <w:t xml:space="preserve"> CO</w:t>
            </w:r>
            <w:r w:rsidRPr="00CB298B">
              <w:rPr>
                <w:b w:val="0"/>
                <w:sz w:val="22"/>
                <w:szCs w:val="22"/>
              </w:rPr>
              <w:t xml:space="preserve"> </w:t>
            </w:r>
            <w:r w:rsidRPr="00CB298B">
              <w:rPr>
                <w:b w:val="0"/>
                <w:sz w:val="22"/>
                <w:szCs w:val="22"/>
              </w:rPr>
              <w:br/>
            </w:r>
            <w:r w:rsidRPr="00CB298B">
              <w:rPr>
                <w:b w:val="0"/>
                <w:sz w:val="18"/>
                <w:szCs w:val="18"/>
              </w:rPr>
              <w:t>będzie realizowane? (działania)</w:t>
            </w:r>
            <w:r w:rsidRPr="00CB298B">
              <w:rPr>
                <w:b w:val="0"/>
                <w:sz w:val="22"/>
                <w:szCs w:val="22"/>
              </w:rPr>
              <w:t xml:space="preserve"> </w:t>
            </w:r>
          </w:p>
        </w:tc>
        <w:tc>
          <w:tcPr>
            <w:tcW w:w="1388" w:type="dxa"/>
            <w:vMerge w:val="restart"/>
            <w:shd w:val="clear" w:color="auto" w:fill="D9D9D9" w:themeFill="background1" w:themeFillShade="D9"/>
          </w:tcPr>
          <w:p w14:paraId="13D5CFCE" w14:textId="32DE0985" w:rsidR="009A314C" w:rsidRPr="00CB298B" w:rsidRDefault="009A314C" w:rsidP="00D336CB">
            <w:pPr>
              <w:pStyle w:val="Nagwek2"/>
              <w:spacing w:before="120" w:line="240" w:lineRule="auto"/>
              <w:ind w:left="0"/>
              <w:jc w:val="left"/>
              <w:outlineLvl w:val="1"/>
              <w:rPr>
                <w:b w:val="0"/>
                <w:sz w:val="22"/>
                <w:szCs w:val="22"/>
              </w:rPr>
            </w:pPr>
            <w:r w:rsidRPr="00CB298B">
              <w:rPr>
                <w:sz w:val="22"/>
                <w:szCs w:val="22"/>
              </w:rPr>
              <w:t xml:space="preserve">KIEDY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 (od</w:t>
            </w:r>
            <w:r w:rsidR="00D336CB" w:rsidRPr="00CB298B">
              <w:rPr>
                <w:b w:val="0"/>
                <w:sz w:val="18"/>
                <w:szCs w:val="18"/>
              </w:rPr>
              <w:t>–</w:t>
            </w:r>
            <w:r w:rsidRPr="00CB298B">
              <w:rPr>
                <w:b w:val="0"/>
                <w:sz w:val="18"/>
                <w:szCs w:val="18"/>
              </w:rPr>
              <w:t>do)?</w:t>
            </w:r>
            <w:r w:rsidRPr="00CB298B">
              <w:rPr>
                <w:b w:val="0"/>
                <w:sz w:val="22"/>
                <w:szCs w:val="22"/>
              </w:rPr>
              <w:t xml:space="preserve"> </w:t>
            </w:r>
          </w:p>
        </w:tc>
        <w:tc>
          <w:tcPr>
            <w:tcW w:w="4716" w:type="dxa"/>
            <w:gridSpan w:val="3"/>
            <w:shd w:val="clear" w:color="auto" w:fill="D9D9D9" w:themeFill="background1" w:themeFillShade="D9"/>
          </w:tcPr>
          <w:p w14:paraId="0C91BD00" w14:textId="77777777" w:rsidR="009A314C" w:rsidRPr="00CB298B" w:rsidRDefault="009A314C" w:rsidP="00490CA4">
            <w:pPr>
              <w:pStyle w:val="Nagwek2"/>
              <w:numPr>
                <w:ilvl w:val="0"/>
                <w:numId w:val="0"/>
              </w:numPr>
              <w:spacing w:before="120" w:line="240" w:lineRule="auto"/>
              <w:jc w:val="left"/>
              <w:outlineLvl w:val="1"/>
              <w:rPr>
                <w:sz w:val="22"/>
                <w:szCs w:val="22"/>
              </w:rPr>
            </w:pPr>
            <w:r w:rsidRPr="00CB298B">
              <w:rPr>
                <w:sz w:val="22"/>
                <w:szCs w:val="22"/>
              </w:rPr>
              <w:t>KTO</w:t>
            </w:r>
          </w:p>
        </w:tc>
        <w:tc>
          <w:tcPr>
            <w:tcW w:w="1423" w:type="dxa"/>
            <w:vMerge w:val="restart"/>
            <w:shd w:val="clear" w:color="auto" w:fill="D9D9D9" w:themeFill="background1" w:themeFillShade="D9"/>
          </w:tcPr>
          <w:p w14:paraId="4E0C4E17" w14:textId="77777777" w:rsidR="009A314C" w:rsidRPr="00CB298B" w:rsidRDefault="009A314C" w:rsidP="00490CA4">
            <w:pPr>
              <w:pStyle w:val="Nagwek2"/>
              <w:spacing w:before="120" w:line="240" w:lineRule="auto"/>
              <w:ind w:left="0"/>
              <w:jc w:val="left"/>
              <w:outlineLvl w:val="1"/>
              <w:rPr>
                <w:b w:val="0"/>
                <w:sz w:val="22"/>
                <w:szCs w:val="22"/>
              </w:rPr>
            </w:pPr>
            <w:r w:rsidRPr="00CB298B">
              <w:rPr>
                <w:sz w:val="22"/>
                <w:szCs w:val="22"/>
              </w:rPr>
              <w:t xml:space="preserve">GDZIE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w:t>
            </w:r>
            <w:r w:rsidRPr="00CB298B">
              <w:rPr>
                <w:b w:val="0"/>
                <w:sz w:val="22"/>
                <w:szCs w:val="22"/>
              </w:rPr>
              <w:t xml:space="preserve"> </w:t>
            </w:r>
          </w:p>
        </w:tc>
      </w:tr>
      <w:tr w:rsidR="00CB298B" w:rsidRPr="00CB298B" w14:paraId="41956856" w14:textId="77777777" w:rsidTr="008B47E2">
        <w:tc>
          <w:tcPr>
            <w:tcW w:w="2220" w:type="dxa"/>
            <w:vMerge/>
            <w:shd w:val="clear" w:color="auto" w:fill="D9D9D9" w:themeFill="background1" w:themeFillShade="D9"/>
          </w:tcPr>
          <w:p w14:paraId="7BFC330C"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88" w:type="dxa"/>
            <w:vMerge/>
            <w:shd w:val="clear" w:color="auto" w:fill="D9D9D9" w:themeFill="background1" w:themeFillShade="D9"/>
          </w:tcPr>
          <w:p w14:paraId="153F5D75"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63" w:type="dxa"/>
            <w:shd w:val="clear" w:color="auto" w:fill="D9D9D9" w:themeFill="background1" w:themeFillShade="D9"/>
          </w:tcPr>
          <w:p w14:paraId="3AF0FBFD"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realizuje dzi</w:t>
            </w:r>
            <w:r w:rsidRPr="00CB298B">
              <w:rPr>
                <w:b w:val="0"/>
                <w:sz w:val="18"/>
                <w:szCs w:val="18"/>
              </w:rPr>
              <w:t>a</w:t>
            </w:r>
            <w:r w:rsidRPr="00CB298B">
              <w:rPr>
                <w:b w:val="0"/>
                <w:sz w:val="18"/>
                <w:szCs w:val="18"/>
              </w:rPr>
              <w:t>łanie?</w:t>
            </w:r>
          </w:p>
        </w:tc>
        <w:tc>
          <w:tcPr>
            <w:tcW w:w="1806" w:type="dxa"/>
            <w:shd w:val="clear" w:color="auto" w:fill="D9D9D9" w:themeFill="background1" w:themeFillShade="D9"/>
          </w:tcPr>
          <w:p w14:paraId="49FFF260"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odpowiada za ko</w:t>
            </w:r>
            <w:r w:rsidRPr="00CB298B">
              <w:rPr>
                <w:b w:val="0"/>
                <w:sz w:val="18"/>
                <w:szCs w:val="18"/>
              </w:rPr>
              <w:t>n</w:t>
            </w:r>
            <w:r w:rsidRPr="00CB298B">
              <w:rPr>
                <w:b w:val="0"/>
                <w:sz w:val="18"/>
                <w:szCs w:val="18"/>
              </w:rPr>
              <w:t xml:space="preserve">takty z osobą wspomagającą? </w:t>
            </w:r>
          </w:p>
        </w:tc>
        <w:tc>
          <w:tcPr>
            <w:tcW w:w="1547" w:type="dxa"/>
            <w:shd w:val="clear" w:color="auto" w:fill="D9D9D9" w:themeFill="background1" w:themeFillShade="D9"/>
          </w:tcPr>
          <w:p w14:paraId="7B022211"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 xml:space="preserve">jest partnerem przedszkola? </w:t>
            </w:r>
          </w:p>
        </w:tc>
        <w:tc>
          <w:tcPr>
            <w:tcW w:w="1423" w:type="dxa"/>
            <w:vMerge/>
            <w:shd w:val="clear" w:color="auto" w:fill="D9D9D9" w:themeFill="background1" w:themeFillShade="D9"/>
          </w:tcPr>
          <w:p w14:paraId="1BE1D42C"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r>
      <w:tr w:rsidR="00CB298B" w:rsidRPr="00CB298B" w14:paraId="72055ED3" w14:textId="77777777" w:rsidTr="008B47E2">
        <w:tc>
          <w:tcPr>
            <w:tcW w:w="2220" w:type="dxa"/>
          </w:tcPr>
          <w:p w14:paraId="712EBC4A" w14:textId="77777777"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28FA53CD"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266DAF20"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58E41552"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4112DB8E"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0B7DBE97"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49089CD1" w14:textId="77777777" w:rsidTr="008B47E2">
        <w:tc>
          <w:tcPr>
            <w:tcW w:w="2220" w:type="dxa"/>
          </w:tcPr>
          <w:p w14:paraId="1B0905EC" w14:textId="77777777" w:rsidR="005514B0" w:rsidRPr="00CB298B" w:rsidRDefault="005514B0" w:rsidP="00490CA4">
            <w:pPr>
              <w:pStyle w:val="Nagwek2"/>
              <w:numPr>
                <w:ilvl w:val="0"/>
                <w:numId w:val="0"/>
              </w:numPr>
              <w:spacing w:before="120" w:line="240" w:lineRule="auto"/>
              <w:jc w:val="left"/>
              <w:outlineLvl w:val="1"/>
              <w:rPr>
                <w:b w:val="0"/>
              </w:rPr>
            </w:pPr>
          </w:p>
        </w:tc>
        <w:tc>
          <w:tcPr>
            <w:tcW w:w="1388" w:type="dxa"/>
          </w:tcPr>
          <w:p w14:paraId="4434F192" w14:textId="77777777" w:rsidR="005514B0" w:rsidRPr="00CB298B" w:rsidRDefault="005514B0" w:rsidP="00490CA4">
            <w:pPr>
              <w:pStyle w:val="Nagwek2"/>
              <w:numPr>
                <w:ilvl w:val="0"/>
                <w:numId w:val="0"/>
              </w:numPr>
              <w:spacing w:before="120" w:line="240" w:lineRule="auto"/>
              <w:jc w:val="left"/>
              <w:outlineLvl w:val="1"/>
              <w:rPr>
                <w:b w:val="0"/>
              </w:rPr>
            </w:pPr>
          </w:p>
        </w:tc>
        <w:tc>
          <w:tcPr>
            <w:tcW w:w="1363" w:type="dxa"/>
          </w:tcPr>
          <w:p w14:paraId="3E2448C7" w14:textId="77777777" w:rsidR="005514B0" w:rsidRPr="00CB298B" w:rsidRDefault="005514B0" w:rsidP="00490CA4">
            <w:pPr>
              <w:pStyle w:val="Nagwek2"/>
              <w:numPr>
                <w:ilvl w:val="0"/>
                <w:numId w:val="0"/>
              </w:numPr>
              <w:spacing w:before="120" w:line="240" w:lineRule="auto"/>
              <w:jc w:val="left"/>
              <w:outlineLvl w:val="1"/>
              <w:rPr>
                <w:b w:val="0"/>
              </w:rPr>
            </w:pPr>
          </w:p>
        </w:tc>
        <w:tc>
          <w:tcPr>
            <w:tcW w:w="1806" w:type="dxa"/>
          </w:tcPr>
          <w:p w14:paraId="1108D2DD" w14:textId="77777777" w:rsidR="005514B0" w:rsidRPr="00CB298B" w:rsidRDefault="005514B0" w:rsidP="00490CA4">
            <w:pPr>
              <w:pStyle w:val="Nagwek2"/>
              <w:numPr>
                <w:ilvl w:val="0"/>
                <w:numId w:val="0"/>
              </w:numPr>
              <w:spacing w:before="120" w:line="240" w:lineRule="auto"/>
              <w:jc w:val="left"/>
              <w:outlineLvl w:val="1"/>
              <w:rPr>
                <w:b w:val="0"/>
              </w:rPr>
            </w:pPr>
          </w:p>
        </w:tc>
        <w:tc>
          <w:tcPr>
            <w:tcW w:w="1547" w:type="dxa"/>
          </w:tcPr>
          <w:p w14:paraId="1A8E1039" w14:textId="77777777" w:rsidR="005514B0" w:rsidRPr="00CB298B" w:rsidRDefault="005514B0" w:rsidP="00490CA4">
            <w:pPr>
              <w:pStyle w:val="Nagwek2"/>
              <w:numPr>
                <w:ilvl w:val="0"/>
                <w:numId w:val="0"/>
              </w:numPr>
              <w:spacing w:before="120" w:line="240" w:lineRule="auto"/>
              <w:jc w:val="left"/>
              <w:outlineLvl w:val="1"/>
              <w:rPr>
                <w:b w:val="0"/>
              </w:rPr>
            </w:pPr>
          </w:p>
        </w:tc>
        <w:tc>
          <w:tcPr>
            <w:tcW w:w="1423" w:type="dxa"/>
          </w:tcPr>
          <w:p w14:paraId="57112D6D" w14:textId="77777777" w:rsidR="005514B0" w:rsidRPr="00CB298B" w:rsidRDefault="005514B0" w:rsidP="00490CA4">
            <w:pPr>
              <w:pStyle w:val="Nagwek2"/>
              <w:numPr>
                <w:ilvl w:val="0"/>
                <w:numId w:val="0"/>
              </w:numPr>
              <w:spacing w:before="120" w:line="240" w:lineRule="auto"/>
              <w:jc w:val="left"/>
              <w:outlineLvl w:val="1"/>
              <w:rPr>
                <w:b w:val="0"/>
              </w:rPr>
            </w:pPr>
          </w:p>
        </w:tc>
      </w:tr>
      <w:tr w:rsidR="00CB298B" w:rsidRPr="00CB298B" w14:paraId="2AD3F9D8" w14:textId="77777777" w:rsidTr="009C105B">
        <w:tc>
          <w:tcPr>
            <w:tcW w:w="9747" w:type="dxa"/>
            <w:gridSpan w:val="6"/>
            <w:shd w:val="clear" w:color="auto" w:fill="D9D9D9" w:themeFill="background1" w:themeFillShade="D9"/>
          </w:tcPr>
          <w:p w14:paraId="522D3195" w14:textId="7A7E41FD" w:rsidR="009C105B" w:rsidRPr="00CB298B" w:rsidRDefault="009C105B" w:rsidP="00490CA4">
            <w:pPr>
              <w:pStyle w:val="Nagwek2"/>
              <w:numPr>
                <w:ilvl w:val="0"/>
                <w:numId w:val="0"/>
              </w:numPr>
              <w:spacing w:before="120" w:line="240" w:lineRule="auto"/>
              <w:jc w:val="left"/>
              <w:outlineLvl w:val="1"/>
              <w:rPr>
                <w:sz w:val="22"/>
                <w:szCs w:val="22"/>
              </w:rPr>
            </w:pPr>
            <w:r w:rsidRPr="00CB298B">
              <w:rPr>
                <w:sz w:val="22"/>
                <w:szCs w:val="22"/>
              </w:rPr>
              <w:t>Etap: Ewaluacja procesu wspomagania</w:t>
            </w:r>
            <w:r w:rsidR="00C14915" w:rsidRPr="00CB298B">
              <w:rPr>
                <w:rStyle w:val="Odwoanieprzypisudolnego"/>
                <w:sz w:val="22"/>
                <w:szCs w:val="22"/>
              </w:rPr>
              <w:footnoteReference w:id="57"/>
            </w:r>
            <w:r w:rsidRPr="00CB298B">
              <w:rPr>
                <w:sz w:val="22"/>
                <w:szCs w:val="22"/>
              </w:rPr>
              <w:t xml:space="preserve"> i opracowanie wniosków</w:t>
            </w:r>
          </w:p>
        </w:tc>
      </w:tr>
      <w:tr w:rsidR="00CB298B" w:rsidRPr="00CB298B" w14:paraId="5BF55246" w14:textId="77777777" w:rsidTr="008B47E2">
        <w:tc>
          <w:tcPr>
            <w:tcW w:w="2220" w:type="dxa"/>
            <w:vMerge w:val="restart"/>
            <w:shd w:val="clear" w:color="auto" w:fill="D9D9D9" w:themeFill="background1" w:themeFillShade="D9"/>
          </w:tcPr>
          <w:p w14:paraId="532EDE0C" w14:textId="65D6BE06" w:rsidR="009A314C" w:rsidRPr="00CB298B" w:rsidRDefault="009A314C" w:rsidP="009A314C">
            <w:pPr>
              <w:pStyle w:val="Nagwek2"/>
              <w:numPr>
                <w:ilvl w:val="0"/>
                <w:numId w:val="0"/>
              </w:numPr>
              <w:spacing w:before="120" w:line="240" w:lineRule="auto"/>
              <w:jc w:val="left"/>
              <w:outlineLvl w:val="1"/>
              <w:rPr>
                <w:b w:val="0"/>
                <w:sz w:val="22"/>
                <w:szCs w:val="22"/>
              </w:rPr>
            </w:pPr>
            <w:r w:rsidRPr="00CB298B">
              <w:rPr>
                <w:sz w:val="22"/>
                <w:szCs w:val="22"/>
              </w:rPr>
              <w:t xml:space="preserve"> CO</w:t>
            </w:r>
            <w:r w:rsidRPr="00CB298B">
              <w:rPr>
                <w:b w:val="0"/>
                <w:sz w:val="22"/>
                <w:szCs w:val="22"/>
              </w:rPr>
              <w:t xml:space="preserve"> </w:t>
            </w:r>
            <w:r w:rsidRPr="00CB298B">
              <w:rPr>
                <w:b w:val="0"/>
                <w:sz w:val="22"/>
                <w:szCs w:val="22"/>
              </w:rPr>
              <w:br/>
            </w:r>
            <w:r w:rsidRPr="00CB298B">
              <w:rPr>
                <w:b w:val="0"/>
                <w:sz w:val="18"/>
                <w:szCs w:val="18"/>
              </w:rPr>
              <w:t>będzie realizowane? (działania)</w:t>
            </w:r>
            <w:r w:rsidRPr="00CB298B">
              <w:rPr>
                <w:b w:val="0"/>
                <w:sz w:val="22"/>
                <w:szCs w:val="22"/>
              </w:rPr>
              <w:t xml:space="preserve"> </w:t>
            </w:r>
          </w:p>
        </w:tc>
        <w:tc>
          <w:tcPr>
            <w:tcW w:w="1388" w:type="dxa"/>
            <w:vMerge w:val="restart"/>
            <w:shd w:val="clear" w:color="auto" w:fill="D9D9D9" w:themeFill="background1" w:themeFillShade="D9"/>
          </w:tcPr>
          <w:p w14:paraId="48095E8E" w14:textId="3D0E4CBD" w:rsidR="009A314C" w:rsidRPr="00CB298B" w:rsidRDefault="009A314C" w:rsidP="00D336CB">
            <w:pPr>
              <w:pStyle w:val="Nagwek2"/>
              <w:spacing w:before="120" w:line="240" w:lineRule="auto"/>
              <w:ind w:left="0"/>
              <w:jc w:val="left"/>
              <w:outlineLvl w:val="1"/>
              <w:rPr>
                <w:b w:val="0"/>
                <w:sz w:val="22"/>
                <w:szCs w:val="22"/>
              </w:rPr>
            </w:pPr>
            <w:r w:rsidRPr="00CB298B">
              <w:rPr>
                <w:sz w:val="22"/>
                <w:szCs w:val="22"/>
              </w:rPr>
              <w:t xml:space="preserve">KIEDY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 (od</w:t>
            </w:r>
            <w:r w:rsidR="00D336CB" w:rsidRPr="00CB298B">
              <w:rPr>
                <w:b w:val="0"/>
                <w:sz w:val="18"/>
                <w:szCs w:val="18"/>
              </w:rPr>
              <w:t>–</w:t>
            </w:r>
            <w:r w:rsidRPr="00CB298B">
              <w:rPr>
                <w:b w:val="0"/>
                <w:sz w:val="18"/>
                <w:szCs w:val="18"/>
              </w:rPr>
              <w:t>do)?</w:t>
            </w:r>
            <w:r w:rsidRPr="00CB298B">
              <w:rPr>
                <w:b w:val="0"/>
                <w:sz w:val="22"/>
                <w:szCs w:val="22"/>
              </w:rPr>
              <w:t xml:space="preserve"> </w:t>
            </w:r>
          </w:p>
        </w:tc>
        <w:tc>
          <w:tcPr>
            <w:tcW w:w="4716" w:type="dxa"/>
            <w:gridSpan w:val="3"/>
            <w:shd w:val="clear" w:color="auto" w:fill="D9D9D9" w:themeFill="background1" w:themeFillShade="D9"/>
          </w:tcPr>
          <w:p w14:paraId="2A7D5284" w14:textId="77777777" w:rsidR="009A314C" w:rsidRPr="00CB298B" w:rsidRDefault="009A314C" w:rsidP="00490CA4">
            <w:pPr>
              <w:pStyle w:val="Nagwek2"/>
              <w:numPr>
                <w:ilvl w:val="0"/>
                <w:numId w:val="0"/>
              </w:numPr>
              <w:spacing w:before="120" w:line="240" w:lineRule="auto"/>
              <w:jc w:val="left"/>
              <w:outlineLvl w:val="1"/>
              <w:rPr>
                <w:sz w:val="22"/>
                <w:szCs w:val="22"/>
              </w:rPr>
            </w:pPr>
            <w:r w:rsidRPr="00CB298B">
              <w:rPr>
                <w:sz w:val="22"/>
                <w:szCs w:val="22"/>
              </w:rPr>
              <w:t>KTO</w:t>
            </w:r>
          </w:p>
        </w:tc>
        <w:tc>
          <w:tcPr>
            <w:tcW w:w="1423" w:type="dxa"/>
            <w:vMerge w:val="restart"/>
            <w:shd w:val="clear" w:color="auto" w:fill="D9D9D9" w:themeFill="background1" w:themeFillShade="D9"/>
          </w:tcPr>
          <w:p w14:paraId="24D35F22" w14:textId="77777777" w:rsidR="009A314C" w:rsidRPr="00CB298B" w:rsidRDefault="009A314C" w:rsidP="00490CA4">
            <w:pPr>
              <w:pStyle w:val="Nagwek2"/>
              <w:spacing w:before="120" w:line="240" w:lineRule="auto"/>
              <w:ind w:left="0"/>
              <w:jc w:val="left"/>
              <w:outlineLvl w:val="1"/>
              <w:rPr>
                <w:b w:val="0"/>
                <w:sz w:val="22"/>
                <w:szCs w:val="22"/>
              </w:rPr>
            </w:pPr>
            <w:r w:rsidRPr="00CB298B">
              <w:rPr>
                <w:sz w:val="22"/>
                <w:szCs w:val="22"/>
              </w:rPr>
              <w:t xml:space="preserve">GDZIE </w:t>
            </w:r>
            <w:r w:rsidRPr="00CB298B">
              <w:rPr>
                <w:b w:val="0"/>
                <w:sz w:val="18"/>
                <w:szCs w:val="18"/>
              </w:rPr>
              <w:t>będzie real</w:t>
            </w:r>
            <w:r w:rsidRPr="00CB298B">
              <w:rPr>
                <w:b w:val="0"/>
                <w:sz w:val="18"/>
                <w:szCs w:val="18"/>
              </w:rPr>
              <w:t>i</w:t>
            </w:r>
            <w:r w:rsidRPr="00CB298B">
              <w:rPr>
                <w:b w:val="0"/>
                <w:sz w:val="18"/>
                <w:szCs w:val="18"/>
              </w:rPr>
              <w:t>zowane dzi</w:t>
            </w:r>
            <w:r w:rsidRPr="00CB298B">
              <w:rPr>
                <w:b w:val="0"/>
                <w:sz w:val="18"/>
                <w:szCs w:val="18"/>
              </w:rPr>
              <w:t>a</w:t>
            </w:r>
            <w:r w:rsidRPr="00CB298B">
              <w:rPr>
                <w:b w:val="0"/>
                <w:sz w:val="18"/>
                <w:szCs w:val="18"/>
              </w:rPr>
              <w:t>łanie?</w:t>
            </w:r>
            <w:r w:rsidRPr="00CB298B">
              <w:rPr>
                <w:b w:val="0"/>
                <w:sz w:val="22"/>
                <w:szCs w:val="22"/>
              </w:rPr>
              <w:t xml:space="preserve"> </w:t>
            </w:r>
          </w:p>
        </w:tc>
      </w:tr>
      <w:tr w:rsidR="00CB298B" w:rsidRPr="00CB298B" w14:paraId="7A9FC56E" w14:textId="77777777" w:rsidTr="008B47E2">
        <w:tc>
          <w:tcPr>
            <w:tcW w:w="2220" w:type="dxa"/>
            <w:vMerge/>
            <w:shd w:val="clear" w:color="auto" w:fill="D9D9D9" w:themeFill="background1" w:themeFillShade="D9"/>
          </w:tcPr>
          <w:p w14:paraId="6974FC4C"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88" w:type="dxa"/>
            <w:vMerge/>
            <w:shd w:val="clear" w:color="auto" w:fill="D9D9D9" w:themeFill="background1" w:themeFillShade="D9"/>
          </w:tcPr>
          <w:p w14:paraId="47FFCF25"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c>
          <w:tcPr>
            <w:tcW w:w="1363" w:type="dxa"/>
            <w:shd w:val="clear" w:color="auto" w:fill="D9D9D9" w:themeFill="background1" w:themeFillShade="D9"/>
          </w:tcPr>
          <w:p w14:paraId="3BBA889F"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realizuje dzi</w:t>
            </w:r>
            <w:r w:rsidRPr="00CB298B">
              <w:rPr>
                <w:b w:val="0"/>
                <w:sz w:val="18"/>
                <w:szCs w:val="18"/>
              </w:rPr>
              <w:t>a</w:t>
            </w:r>
            <w:r w:rsidRPr="00CB298B">
              <w:rPr>
                <w:b w:val="0"/>
                <w:sz w:val="18"/>
                <w:szCs w:val="18"/>
              </w:rPr>
              <w:t>łanie?</w:t>
            </w:r>
          </w:p>
        </w:tc>
        <w:tc>
          <w:tcPr>
            <w:tcW w:w="1806" w:type="dxa"/>
            <w:shd w:val="clear" w:color="auto" w:fill="D9D9D9" w:themeFill="background1" w:themeFillShade="D9"/>
          </w:tcPr>
          <w:p w14:paraId="7E180EDB"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odpowiada za ko</w:t>
            </w:r>
            <w:r w:rsidRPr="00CB298B">
              <w:rPr>
                <w:b w:val="0"/>
                <w:sz w:val="18"/>
                <w:szCs w:val="18"/>
              </w:rPr>
              <w:t>n</w:t>
            </w:r>
            <w:r w:rsidRPr="00CB298B">
              <w:rPr>
                <w:b w:val="0"/>
                <w:sz w:val="18"/>
                <w:szCs w:val="18"/>
              </w:rPr>
              <w:t xml:space="preserve">takty z osobą wspomagającą? </w:t>
            </w:r>
          </w:p>
        </w:tc>
        <w:tc>
          <w:tcPr>
            <w:tcW w:w="1547" w:type="dxa"/>
            <w:shd w:val="clear" w:color="auto" w:fill="D9D9D9" w:themeFill="background1" w:themeFillShade="D9"/>
          </w:tcPr>
          <w:p w14:paraId="7BFED241" w14:textId="77777777" w:rsidR="009A314C" w:rsidRPr="00CB298B" w:rsidRDefault="009A314C" w:rsidP="00490CA4">
            <w:pPr>
              <w:pStyle w:val="Nagwek2"/>
              <w:numPr>
                <w:ilvl w:val="0"/>
                <w:numId w:val="0"/>
              </w:numPr>
              <w:spacing w:before="120" w:line="240" w:lineRule="auto"/>
              <w:jc w:val="left"/>
              <w:outlineLvl w:val="1"/>
              <w:rPr>
                <w:b w:val="0"/>
                <w:sz w:val="18"/>
                <w:szCs w:val="18"/>
              </w:rPr>
            </w:pPr>
            <w:r w:rsidRPr="00CB298B">
              <w:rPr>
                <w:b w:val="0"/>
                <w:sz w:val="18"/>
                <w:szCs w:val="18"/>
              </w:rPr>
              <w:t xml:space="preserve">jest partnerem przedszkola? </w:t>
            </w:r>
          </w:p>
        </w:tc>
        <w:tc>
          <w:tcPr>
            <w:tcW w:w="1423" w:type="dxa"/>
            <w:vMerge/>
            <w:shd w:val="clear" w:color="auto" w:fill="D9D9D9" w:themeFill="background1" w:themeFillShade="D9"/>
          </w:tcPr>
          <w:p w14:paraId="79D4FAA0" w14:textId="77777777" w:rsidR="009A314C" w:rsidRPr="00CB298B" w:rsidRDefault="009A314C" w:rsidP="00490CA4">
            <w:pPr>
              <w:pStyle w:val="Nagwek2"/>
              <w:numPr>
                <w:ilvl w:val="0"/>
                <w:numId w:val="0"/>
              </w:numPr>
              <w:spacing w:before="120" w:line="240" w:lineRule="auto"/>
              <w:jc w:val="left"/>
              <w:outlineLvl w:val="1"/>
              <w:rPr>
                <w:b w:val="0"/>
                <w:sz w:val="22"/>
                <w:szCs w:val="22"/>
              </w:rPr>
            </w:pPr>
          </w:p>
        </w:tc>
      </w:tr>
      <w:tr w:rsidR="00CB298B" w:rsidRPr="00CB298B" w14:paraId="10FBCC71" w14:textId="77777777" w:rsidTr="008B47E2">
        <w:tc>
          <w:tcPr>
            <w:tcW w:w="2220" w:type="dxa"/>
          </w:tcPr>
          <w:p w14:paraId="43C14764" w14:textId="77777777" w:rsidR="00735D7F" w:rsidRPr="00CB298B" w:rsidRDefault="00735D7F" w:rsidP="00490CA4">
            <w:pPr>
              <w:pStyle w:val="Nagwek2"/>
              <w:numPr>
                <w:ilvl w:val="0"/>
                <w:numId w:val="0"/>
              </w:numPr>
              <w:spacing w:before="120" w:line="240" w:lineRule="auto"/>
              <w:jc w:val="left"/>
              <w:outlineLvl w:val="1"/>
              <w:rPr>
                <w:b w:val="0"/>
              </w:rPr>
            </w:pPr>
          </w:p>
        </w:tc>
        <w:tc>
          <w:tcPr>
            <w:tcW w:w="1388" w:type="dxa"/>
          </w:tcPr>
          <w:p w14:paraId="68DCA330" w14:textId="77777777" w:rsidR="00735D7F" w:rsidRPr="00CB298B" w:rsidRDefault="00735D7F" w:rsidP="00490CA4">
            <w:pPr>
              <w:pStyle w:val="Nagwek2"/>
              <w:numPr>
                <w:ilvl w:val="0"/>
                <w:numId w:val="0"/>
              </w:numPr>
              <w:spacing w:before="120" w:line="240" w:lineRule="auto"/>
              <w:jc w:val="left"/>
              <w:outlineLvl w:val="1"/>
              <w:rPr>
                <w:b w:val="0"/>
              </w:rPr>
            </w:pPr>
          </w:p>
        </w:tc>
        <w:tc>
          <w:tcPr>
            <w:tcW w:w="1363" w:type="dxa"/>
          </w:tcPr>
          <w:p w14:paraId="736D5CCC" w14:textId="77777777" w:rsidR="00735D7F" w:rsidRPr="00CB298B" w:rsidRDefault="00735D7F" w:rsidP="00490CA4">
            <w:pPr>
              <w:pStyle w:val="Nagwek2"/>
              <w:numPr>
                <w:ilvl w:val="0"/>
                <w:numId w:val="0"/>
              </w:numPr>
              <w:spacing w:before="120" w:line="240" w:lineRule="auto"/>
              <w:jc w:val="left"/>
              <w:outlineLvl w:val="1"/>
              <w:rPr>
                <w:b w:val="0"/>
              </w:rPr>
            </w:pPr>
          </w:p>
        </w:tc>
        <w:tc>
          <w:tcPr>
            <w:tcW w:w="1806" w:type="dxa"/>
          </w:tcPr>
          <w:p w14:paraId="458E01AF" w14:textId="77777777" w:rsidR="00735D7F" w:rsidRPr="00CB298B" w:rsidRDefault="00735D7F" w:rsidP="00490CA4">
            <w:pPr>
              <w:pStyle w:val="Nagwek2"/>
              <w:numPr>
                <w:ilvl w:val="0"/>
                <w:numId w:val="0"/>
              </w:numPr>
              <w:spacing w:before="120" w:line="240" w:lineRule="auto"/>
              <w:jc w:val="left"/>
              <w:outlineLvl w:val="1"/>
              <w:rPr>
                <w:b w:val="0"/>
              </w:rPr>
            </w:pPr>
          </w:p>
        </w:tc>
        <w:tc>
          <w:tcPr>
            <w:tcW w:w="1547" w:type="dxa"/>
          </w:tcPr>
          <w:p w14:paraId="73E36EE9" w14:textId="77777777" w:rsidR="00735D7F" w:rsidRPr="00CB298B" w:rsidRDefault="00735D7F" w:rsidP="00490CA4">
            <w:pPr>
              <w:pStyle w:val="Nagwek2"/>
              <w:numPr>
                <w:ilvl w:val="0"/>
                <w:numId w:val="0"/>
              </w:numPr>
              <w:spacing w:before="120" w:line="240" w:lineRule="auto"/>
              <w:jc w:val="left"/>
              <w:outlineLvl w:val="1"/>
              <w:rPr>
                <w:b w:val="0"/>
              </w:rPr>
            </w:pPr>
          </w:p>
        </w:tc>
        <w:tc>
          <w:tcPr>
            <w:tcW w:w="1423" w:type="dxa"/>
          </w:tcPr>
          <w:p w14:paraId="7722E6C3" w14:textId="77777777" w:rsidR="00735D7F" w:rsidRPr="00CB298B" w:rsidRDefault="00735D7F" w:rsidP="00490CA4">
            <w:pPr>
              <w:pStyle w:val="Nagwek2"/>
              <w:numPr>
                <w:ilvl w:val="0"/>
                <w:numId w:val="0"/>
              </w:numPr>
              <w:spacing w:before="120" w:line="240" w:lineRule="auto"/>
              <w:jc w:val="left"/>
              <w:outlineLvl w:val="1"/>
              <w:rPr>
                <w:b w:val="0"/>
              </w:rPr>
            </w:pPr>
          </w:p>
        </w:tc>
      </w:tr>
      <w:tr w:rsidR="00735D7F" w:rsidRPr="00CB298B" w14:paraId="4D80B0C4" w14:textId="77777777" w:rsidTr="008B47E2">
        <w:tc>
          <w:tcPr>
            <w:tcW w:w="2220" w:type="dxa"/>
          </w:tcPr>
          <w:p w14:paraId="4AB428BA" w14:textId="77777777" w:rsidR="00735D7F" w:rsidRPr="00CB298B" w:rsidRDefault="00735D7F" w:rsidP="00490CA4">
            <w:pPr>
              <w:pStyle w:val="Nagwek2"/>
              <w:numPr>
                <w:ilvl w:val="0"/>
                <w:numId w:val="0"/>
              </w:numPr>
              <w:spacing w:before="120" w:line="240" w:lineRule="auto"/>
              <w:jc w:val="left"/>
              <w:outlineLvl w:val="1"/>
              <w:rPr>
                <w:b w:val="0"/>
              </w:rPr>
            </w:pPr>
          </w:p>
        </w:tc>
        <w:tc>
          <w:tcPr>
            <w:tcW w:w="1388" w:type="dxa"/>
          </w:tcPr>
          <w:p w14:paraId="7C8B3E8F" w14:textId="77777777" w:rsidR="00735D7F" w:rsidRPr="00CB298B" w:rsidRDefault="00735D7F" w:rsidP="00490CA4">
            <w:pPr>
              <w:pStyle w:val="Nagwek2"/>
              <w:numPr>
                <w:ilvl w:val="0"/>
                <w:numId w:val="0"/>
              </w:numPr>
              <w:spacing w:before="120" w:line="240" w:lineRule="auto"/>
              <w:jc w:val="left"/>
              <w:outlineLvl w:val="1"/>
              <w:rPr>
                <w:b w:val="0"/>
              </w:rPr>
            </w:pPr>
          </w:p>
        </w:tc>
        <w:tc>
          <w:tcPr>
            <w:tcW w:w="1363" w:type="dxa"/>
          </w:tcPr>
          <w:p w14:paraId="04EBEFBC" w14:textId="77777777" w:rsidR="00735D7F" w:rsidRPr="00CB298B" w:rsidRDefault="00735D7F" w:rsidP="00490CA4">
            <w:pPr>
              <w:pStyle w:val="Nagwek2"/>
              <w:numPr>
                <w:ilvl w:val="0"/>
                <w:numId w:val="0"/>
              </w:numPr>
              <w:spacing w:before="120" w:line="240" w:lineRule="auto"/>
              <w:jc w:val="left"/>
              <w:outlineLvl w:val="1"/>
              <w:rPr>
                <w:b w:val="0"/>
              </w:rPr>
            </w:pPr>
          </w:p>
        </w:tc>
        <w:tc>
          <w:tcPr>
            <w:tcW w:w="1806" w:type="dxa"/>
          </w:tcPr>
          <w:p w14:paraId="6A58B578" w14:textId="77777777" w:rsidR="00735D7F" w:rsidRPr="00CB298B" w:rsidRDefault="00735D7F" w:rsidP="00490CA4">
            <w:pPr>
              <w:pStyle w:val="Nagwek2"/>
              <w:numPr>
                <w:ilvl w:val="0"/>
                <w:numId w:val="0"/>
              </w:numPr>
              <w:spacing w:before="120" w:line="240" w:lineRule="auto"/>
              <w:jc w:val="left"/>
              <w:outlineLvl w:val="1"/>
              <w:rPr>
                <w:b w:val="0"/>
              </w:rPr>
            </w:pPr>
          </w:p>
        </w:tc>
        <w:tc>
          <w:tcPr>
            <w:tcW w:w="1547" w:type="dxa"/>
          </w:tcPr>
          <w:p w14:paraId="6836A2F2" w14:textId="77777777" w:rsidR="00735D7F" w:rsidRPr="00CB298B" w:rsidRDefault="00735D7F" w:rsidP="00490CA4">
            <w:pPr>
              <w:pStyle w:val="Nagwek2"/>
              <w:numPr>
                <w:ilvl w:val="0"/>
                <w:numId w:val="0"/>
              </w:numPr>
              <w:spacing w:before="120" w:line="240" w:lineRule="auto"/>
              <w:jc w:val="left"/>
              <w:outlineLvl w:val="1"/>
              <w:rPr>
                <w:b w:val="0"/>
              </w:rPr>
            </w:pPr>
          </w:p>
        </w:tc>
        <w:tc>
          <w:tcPr>
            <w:tcW w:w="1423" w:type="dxa"/>
          </w:tcPr>
          <w:p w14:paraId="1315FC67" w14:textId="77777777" w:rsidR="00735D7F" w:rsidRPr="00CB298B" w:rsidRDefault="00735D7F" w:rsidP="00490CA4">
            <w:pPr>
              <w:pStyle w:val="Nagwek2"/>
              <w:numPr>
                <w:ilvl w:val="0"/>
                <w:numId w:val="0"/>
              </w:numPr>
              <w:spacing w:before="120" w:line="240" w:lineRule="auto"/>
              <w:jc w:val="left"/>
              <w:outlineLvl w:val="1"/>
              <w:rPr>
                <w:b w:val="0"/>
              </w:rPr>
            </w:pPr>
          </w:p>
        </w:tc>
      </w:tr>
    </w:tbl>
    <w:p w14:paraId="5FF01E02" w14:textId="77777777" w:rsidR="00D336CB" w:rsidRPr="00CB298B" w:rsidRDefault="00D336CB" w:rsidP="00693BAF">
      <w:pPr>
        <w:pStyle w:val="Nagwek2"/>
        <w:numPr>
          <w:ilvl w:val="0"/>
          <w:numId w:val="0"/>
        </w:numPr>
        <w:spacing w:after="0" w:line="360" w:lineRule="auto"/>
        <w:jc w:val="left"/>
      </w:pPr>
    </w:p>
    <w:p w14:paraId="5FE17556" w14:textId="77777777" w:rsidR="00D336CB" w:rsidRPr="00CB298B" w:rsidRDefault="00D336CB">
      <w:pPr>
        <w:spacing w:after="0" w:line="240" w:lineRule="auto"/>
        <w:rPr>
          <w:rFonts w:ascii="Arial" w:eastAsia="Times New Roman" w:hAnsi="Arial" w:cs="Arial"/>
          <w:b/>
          <w:bCs/>
          <w:sz w:val="24"/>
          <w:szCs w:val="36"/>
        </w:rPr>
      </w:pPr>
      <w:r w:rsidRPr="00CB298B">
        <w:br w:type="page"/>
      </w:r>
    </w:p>
    <w:p w14:paraId="44D4A034" w14:textId="19BC1795" w:rsidR="002F69C5" w:rsidRPr="00CB298B" w:rsidRDefault="00930655" w:rsidP="00693BAF">
      <w:pPr>
        <w:pStyle w:val="Nagwek2"/>
        <w:numPr>
          <w:ilvl w:val="0"/>
          <w:numId w:val="0"/>
        </w:numPr>
        <w:spacing w:after="0" w:line="360" w:lineRule="auto"/>
        <w:jc w:val="left"/>
      </w:pPr>
      <w:r w:rsidRPr="00CB298B">
        <w:lastRenderedPageBreak/>
        <w:t xml:space="preserve">IV. </w:t>
      </w:r>
      <w:r w:rsidR="009C105B" w:rsidRPr="00CB298B">
        <w:t xml:space="preserve">Zadania osób </w:t>
      </w:r>
      <w:r w:rsidR="00D44545" w:rsidRPr="00CB298B">
        <w:t>prowadzących wspomaganie przedszkola</w:t>
      </w:r>
      <w:r w:rsidR="0058611A" w:rsidRPr="00CB298B">
        <w:rPr>
          <w:rStyle w:val="Odwoanieprzypisudolnego"/>
        </w:rPr>
        <w:footnoteReference w:id="58"/>
      </w:r>
    </w:p>
    <w:p w14:paraId="6C6E9F92" w14:textId="56C01D57" w:rsidR="00490CA4" w:rsidRPr="00CB298B" w:rsidRDefault="00490CA4" w:rsidP="00490CA4">
      <w:pPr>
        <w:pStyle w:val="Nagwek2"/>
        <w:numPr>
          <w:ilvl w:val="0"/>
          <w:numId w:val="0"/>
        </w:numPr>
        <w:spacing w:before="120" w:after="160" w:line="240" w:lineRule="auto"/>
        <w:jc w:val="left"/>
        <w:rPr>
          <w:sz w:val="22"/>
        </w:rPr>
      </w:pPr>
      <w:r w:rsidRPr="00CB298B">
        <w:rPr>
          <w:sz w:val="22"/>
        </w:rPr>
        <w:t>Tab. 26.</w:t>
      </w:r>
      <w:r w:rsidRPr="00CB298B">
        <w:rPr>
          <w:b w:val="0"/>
          <w:sz w:val="22"/>
        </w:rPr>
        <w:t xml:space="preserve"> Zadania osób prowa</w:t>
      </w:r>
      <w:r w:rsidR="0016767A">
        <w:rPr>
          <w:b w:val="0"/>
          <w:sz w:val="22"/>
        </w:rPr>
        <w:t>dzących wspomaganie przedszkola</w:t>
      </w:r>
    </w:p>
    <w:tbl>
      <w:tblPr>
        <w:tblStyle w:val="Tabela-Siatka"/>
        <w:tblW w:w="0" w:type="auto"/>
        <w:tblLook w:val="04A0" w:firstRow="1" w:lastRow="0" w:firstColumn="1" w:lastColumn="0" w:noHBand="0" w:noVBand="1"/>
      </w:tblPr>
      <w:tblGrid>
        <w:gridCol w:w="3373"/>
        <w:gridCol w:w="4536"/>
        <w:gridCol w:w="1731"/>
      </w:tblGrid>
      <w:tr w:rsidR="00CB298B" w:rsidRPr="00CB298B" w14:paraId="2B32FB7B" w14:textId="77777777" w:rsidTr="008B47E2">
        <w:tc>
          <w:tcPr>
            <w:tcW w:w="3373" w:type="dxa"/>
            <w:shd w:val="clear" w:color="auto" w:fill="D9D9D9" w:themeFill="background1" w:themeFillShade="D9"/>
            <w:vAlign w:val="center"/>
          </w:tcPr>
          <w:p w14:paraId="621EA320" w14:textId="29D66597" w:rsidR="005514B0" w:rsidRPr="00CB298B" w:rsidRDefault="005514B0" w:rsidP="008B47E2">
            <w:pPr>
              <w:pStyle w:val="Nagwek2"/>
              <w:numPr>
                <w:ilvl w:val="0"/>
                <w:numId w:val="0"/>
              </w:numPr>
              <w:spacing w:before="120" w:line="240" w:lineRule="auto"/>
              <w:contextualSpacing/>
              <w:jc w:val="center"/>
              <w:outlineLvl w:val="1"/>
              <w:rPr>
                <w:sz w:val="22"/>
                <w:szCs w:val="22"/>
              </w:rPr>
            </w:pPr>
            <w:r w:rsidRPr="00CB298B">
              <w:rPr>
                <w:sz w:val="22"/>
                <w:szCs w:val="22"/>
              </w:rPr>
              <w:t>Rola w procesie</w:t>
            </w:r>
          </w:p>
        </w:tc>
        <w:tc>
          <w:tcPr>
            <w:tcW w:w="4536" w:type="dxa"/>
            <w:shd w:val="clear" w:color="auto" w:fill="D9D9D9" w:themeFill="background1" w:themeFillShade="D9"/>
            <w:vAlign w:val="center"/>
          </w:tcPr>
          <w:p w14:paraId="4C64DF16" w14:textId="3E50E1E5" w:rsidR="005514B0" w:rsidRPr="00CB298B" w:rsidRDefault="005514B0" w:rsidP="008B47E2">
            <w:pPr>
              <w:pStyle w:val="Nagwek2"/>
              <w:numPr>
                <w:ilvl w:val="0"/>
                <w:numId w:val="0"/>
              </w:numPr>
              <w:spacing w:before="120" w:line="240" w:lineRule="auto"/>
              <w:contextualSpacing/>
              <w:jc w:val="center"/>
              <w:outlineLvl w:val="1"/>
              <w:rPr>
                <w:sz w:val="22"/>
                <w:szCs w:val="22"/>
              </w:rPr>
            </w:pPr>
            <w:r w:rsidRPr="00CB298B">
              <w:rPr>
                <w:sz w:val="22"/>
                <w:szCs w:val="22"/>
              </w:rPr>
              <w:t>Zadania</w:t>
            </w:r>
          </w:p>
        </w:tc>
        <w:tc>
          <w:tcPr>
            <w:tcW w:w="1731" w:type="dxa"/>
            <w:shd w:val="clear" w:color="auto" w:fill="D9D9D9" w:themeFill="background1" w:themeFillShade="D9"/>
            <w:vAlign w:val="center"/>
          </w:tcPr>
          <w:p w14:paraId="54CF2E60" w14:textId="3FF6F2AC" w:rsidR="005514B0" w:rsidRPr="00CB298B" w:rsidRDefault="005514B0" w:rsidP="008B47E2">
            <w:pPr>
              <w:pStyle w:val="Nagwek2"/>
              <w:numPr>
                <w:ilvl w:val="0"/>
                <w:numId w:val="0"/>
              </w:numPr>
              <w:spacing w:before="120" w:line="240" w:lineRule="auto"/>
              <w:contextualSpacing/>
              <w:jc w:val="center"/>
              <w:outlineLvl w:val="1"/>
              <w:rPr>
                <w:sz w:val="22"/>
                <w:szCs w:val="22"/>
              </w:rPr>
            </w:pPr>
            <w:r w:rsidRPr="00CB298B">
              <w:rPr>
                <w:sz w:val="22"/>
                <w:szCs w:val="22"/>
              </w:rPr>
              <w:t>Uwagi</w:t>
            </w:r>
          </w:p>
        </w:tc>
      </w:tr>
      <w:tr w:rsidR="00CB298B" w:rsidRPr="00CB298B" w14:paraId="4BE68059" w14:textId="77777777" w:rsidTr="008B47E2">
        <w:tc>
          <w:tcPr>
            <w:tcW w:w="3373" w:type="dxa"/>
            <w:vAlign w:val="center"/>
          </w:tcPr>
          <w:p w14:paraId="6DBD9EC3" w14:textId="44944EF8" w:rsidR="005514B0" w:rsidRPr="00CB298B" w:rsidRDefault="005514B0"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Osoba organizująca wspom</w:t>
            </w:r>
            <w:r w:rsidRPr="00CB298B">
              <w:rPr>
                <w:b w:val="0"/>
                <w:sz w:val="22"/>
                <w:szCs w:val="22"/>
              </w:rPr>
              <w:t>a</w:t>
            </w:r>
            <w:r w:rsidRPr="00CB298B">
              <w:rPr>
                <w:b w:val="0"/>
                <w:sz w:val="22"/>
                <w:szCs w:val="22"/>
              </w:rPr>
              <w:t>ganie</w:t>
            </w:r>
          </w:p>
        </w:tc>
        <w:tc>
          <w:tcPr>
            <w:tcW w:w="4536" w:type="dxa"/>
            <w:vAlign w:val="center"/>
          </w:tcPr>
          <w:p w14:paraId="1E8098E7"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c>
          <w:tcPr>
            <w:tcW w:w="1731" w:type="dxa"/>
            <w:vAlign w:val="center"/>
          </w:tcPr>
          <w:p w14:paraId="46768559"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r>
      <w:tr w:rsidR="00CB298B" w:rsidRPr="00CB298B" w14:paraId="4420FAC5" w14:textId="77777777" w:rsidTr="008B47E2">
        <w:tc>
          <w:tcPr>
            <w:tcW w:w="3373" w:type="dxa"/>
            <w:vAlign w:val="center"/>
          </w:tcPr>
          <w:p w14:paraId="19FAE7A0" w14:textId="6477A8CD" w:rsidR="005514B0" w:rsidRPr="00CB298B" w:rsidRDefault="005514B0"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Ekspert</w:t>
            </w:r>
          </w:p>
        </w:tc>
        <w:tc>
          <w:tcPr>
            <w:tcW w:w="4536" w:type="dxa"/>
            <w:vAlign w:val="center"/>
          </w:tcPr>
          <w:p w14:paraId="4994AF3B"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c>
          <w:tcPr>
            <w:tcW w:w="1731" w:type="dxa"/>
            <w:vAlign w:val="center"/>
          </w:tcPr>
          <w:p w14:paraId="6813368F"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r>
      <w:tr w:rsidR="00CB298B" w:rsidRPr="00CB298B" w14:paraId="41B636D1" w14:textId="77777777" w:rsidTr="008B47E2">
        <w:tc>
          <w:tcPr>
            <w:tcW w:w="3373" w:type="dxa"/>
            <w:vAlign w:val="center"/>
          </w:tcPr>
          <w:p w14:paraId="1E08EBDD" w14:textId="08A6622E" w:rsidR="005514B0" w:rsidRPr="00CB298B" w:rsidRDefault="005514B0"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Trener</w:t>
            </w:r>
          </w:p>
        </w:tc>
        <w:tc>
          <w:tcPr>
            <w:tcW w:w="4536" w:type="dxa"/>
            <w:vAlign w:val="center"/>
          </w:tcPr>
          <w:p w14:paraId="574D4152"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c>
          <w:tcPr>
            <w:tcW w:w="1731" w:type="dxa"/>
            <w:vAlign w:val="center"/>
          </w:tcPr>
          <w:p w14:paraId="49CFBDEE"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r>
      <w:tr w:rsidR="00CB298B" w:rsidRPr="00CB298B" w14:paraId="3E5C8247" w14:textId="77777777" w:rsidTr="008B47E2">
        <w:tc>
          <w:tcPr>
            <w:tcW w:w="3373" w:type="dxa"/>
            <w:vAlign w:val="center"/>
          </w:tcPr>
          <w:p w14:paraId="6FB17F71" w14:textId="72112944" w:rsidR="005514B0" w:rsidRPr="00CB298B" w:rsidRDefault="008B47E2"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w:t>
            </w:r>
          </w:p>
        </w:tc>
        <w:tc>
          <w:tcPr>
            <w:tcW w:w="4536" w:type="dxa"/>
            <w:vAlign w:val="center"/>
          </w:tcPr>
          <w:p w14:paraId="07730FDC"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c>
          <w:tcPr>
            <w:tcW w:w="1731" w:type="dxa"/>
            <w:vAlign w:val="center"/>
          </w:tcPr>
          <w:p w14:paraId="64341D7F" w14:textId="77777777" w:rsidR="005514B0" w:rsidRPr="00CB298B" w:rsidRDefault="005514B0" w:rsidP="008B47E2">
            <w:pPr>
              <w:pStyle w:val="Nagwek2"/>
              <w:numPr>
                <w:ilvl w:val="0"/>
                <w:numId w:val="0"/>
              </w:numPr>
              <w:spacing w:before="120" w:line="240" w:lineRule="auto"/>
              <w:contextualSpacing/>
              <w:jc w:val="left"/>
              <w:outlineLvl w:val="1"/>
              <w:rPr>
                <w:sz w:val="22"/>
                <w:szCs w:val="22"/>
              </w:rPr>
            </w:pPr>
          </w:p>
        </w:tc>
      </w:tr>
    </w:tbl>
    <w:p w14:paraId="10B6214F" w14:textId="260B7DC9" w:rsidR="00D44545" w:rsidRPr="00CB298B" w:rsidRDefault="00930655" w:rsidP="00693BAF">
      <w:pPr>
        <w:pStyle w:val="Nagwek2"/>
        <w:numPr>
          <w:ilvl w:val="0"/>
          <w:numId w:val="0"/>
        </w:numPr>
        <w:spacing w:after="0" w:line="360" w:lineRule="auto"/>
        <w:jc w:val="left"/>
      </w:pPr>
      <w:r w:rsidRPr="00CB298B">
        <w:t xml:space="preserve">V. </w:t>
      </w:r>
      <w:r w:rsidR="00D44545" w:rsidRPr="00CB298B">
        <w:t>Zadania osób uczestniczących w procesie wspomagania – odbiorców formy</w:t>
      </w:r>
    </w:p>
    <w:p w14:paraId="0AAE4A6A" w14:textId="62DE4769" w:rsidR="00490CA4" w:rsidRPr="00CB298B" w:rsidRDefault="00490CA4" w:rsidP="00490CA4">
      <w:pPr>
        <w:pStyle w:val="Nagwek2"/>
        <w:numPr>
          <w:ilvl w:val="0"/>
          <w:numId w:val="0"/>
        </w:numPr>
        <w:spacing w:before="120" w:after="160" w:line="240" w:lineRule="auto"/>
        <w:jc w:val="left"/>
        <w:rPr>
          <w:sz w:val="22"/>
        </w:rPr>
      </w:pPr>
      <w:r w:rsidRPr="00CB298B">
        <w:rPr>
          <w:sz w:val="22"/>
        </w:rPr>
        <w:t>Tab. 27.</w:t>
      </w:r>
      <w:r w:rsidRPr="00CB298B">
        <w:rPr>
          <w:b w:val="0"/>
          <w:sz w:val="22"/>
        </w:rPr>
        <w:t xml:space="preserve"> Zadania osób uczestniczących w procesi</w:t>
      </w:r>
      <w:r w:rsidR="0016767A">
        <w:rPr>
          <w:b w:val="0"/>
          <w:sz w:val="22"/>
        </w:rPr>
        <w:t>e wspomagania – odbiorców formy</w:t>
      </w:r>
    </w:p>
    <w:tbl>
      <w:tblPr>
        <w:tblStyle w:val="Tabela-Siatka"/>
        <w:tblW w:w="0" w:type="auto"/>
        <w:tblLook w:val="04A0" w:firstRow="1" w:lastRow="0" w:firstColumn="1" w:lastColumn="0" w:noHBand="0" w:noVBand="1"/>
      </w:tblPr>
      <w:tblGrid>
        <w:gridCol w:w="2943"/>
        <w:gridCol w:w="4962"/>
        <w:gridCol w:w="1731"/>
      </w:tblGrid>
      <w:tr w:rsidR="00CB298B" w:rsidRPr="00CB298B" w14:paraId="29D724C6" w14:textId="77777777" w:rsidTr="008B47E2">
        <w:tc>
          <w:tcPr>
            <w:tcW w:w="2943" w:type="dxa"/>
            <w:shd w:val="clear" w:color="auto" w:fill="D9D9D9" w:themeFill="background1" w:themeFillShade="D9"/>
            <w:vAlign w:val="center"/>
          </w:tcPr>
          <w:p w14:paraId="0FF9D357" w14:textId="6311E4DD" w:rsidR="005514B0" w:rsidRPr="00CB298B" w:rsidRDefault="005514B0" w:rsidP="008B47E2">
            <w:pPr>
              <w:pStyle w:val="Nagwek2"/>
              <w:numPr>
                <w:ilvl w:val="0"/>
                <w:numId w:val="0"/>
              </w:numPr>
              <w:spacing w:before="120" w:line="240" w:lineRule="auto"/>
              <w:contextualSpacing/>
              <w:jc w:val="center"/>
              <w:outlineLvl w:val="1"/>
              <w:rPr>
                <w:sz w:val="22"/>
                <w:szCs w:val="22"/>
              </w:rPr>
            </w:pPr>
            <w:r w:rsidRPr="00CB298B">
              <w:rPr>
                <w:sz w:val="22"/>
                <w:szCs w:val="22"/>
              </w:rPr>
              <w:t>Stanowisko/funkcja w</w:t>
            </w:r>
            <w:r w:rsidR="008B47E2" w:rsidRPr="00CB298B">
              <w:rPr>
                <w:sz w:val="22"/>
                <w:szCs w:val="22"/>
              </w:rPr>
              <w:t> </w:t>
            </w:r>
            <w:r w:rsidRPr="00CB298B">
              <w:rPr>
                <w:sz w:val="22"/>
                <w:szCs w:val="22"/>
              </w:rPr>
              <w:t>przedszkolu</w:t>
            </w:r>
          </w:p>
        </w:tc>
        <w:tc>
          <w:tcPr>
            <w:tcW w:w="4962" w:type="dxa"/>
            <w:shd w:val="clear" w:color="auto" w:fill="D9D9D9" w:themeFill="background1" w:themeFillShade="D9"/>
            <w:vAlign w:val="center"/>
          </w:tcPr>
          <w:p w14:paraId="7E2D7875"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r w:rsidRPr="00CB298B">
              <w:rPr>
                <w:sz w:val="22"/>
                <w:szCs w:val="22"/>
              </w:rPr>
              <w:t>Zadania</w:t>
            </w:r>
          </w:p>
        </w:tc>
        <w:tc>
          <w:tcPr>
            <w:tcW w:w="1731" w:type="dxa"/>
            <w:shd w:val="clear" w:color="auto" w:fill="D9D9D9" w:themeFill="background1" w:themeFillShade="D9"/>
            <w:vAlign w:val="center"/>
          </w:tcPr>
          <w:p w14:paraId="31732820"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r w:rsidRPr="00CB298B">
              <w:rPr>
                <w:sz w:val="22"/>
                <w:szCs w:val="22"/>
              </w:rPr>
              <w:t>Uwagi</w:t>
            </w:r>
          </w:p>
        </w:tc>
      </w:tr>
      <w:tr w:rsidR="00CB298B" w:rsidRPr="00CB298B" w14:paraId="6E801F06" w14:textId="77777777" w:rsidTr="008B47E2">
        <w:tc>
          <w:tcPr>
            <w:tcW w:w="2943" w:type="dxa"/>
            <w:vAlign w:val="center"/>
          </w:tcPr>
          <w:p w14:paraId="53391EFD" w14:textId="4085E1C7" w:rsidR="005514B0" w:rsidRPr="00CB298B" w:rsidRDefault="005514B0"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Dyrektor przedszkola</w:t>
            </w:r>
          </w:p>
        </w:tc>
        <w:tc>
          <w:tcPr>
            <w:tcW w:w="4962" w:type="dxa"/>
            <w:vAlign w:val="center"/>
          </w:tcPr>
          <w:p w14:paraId="5166BF67"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c>
          <w:tcPr>
            <w:tcW w:w="1731" w:type="dxa"/>
            <w:vAlign w:val="center"/>
          </w:tcPr>
          <w:p w14:paraId="6DC9B70B"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r>
      <w:tr w:rsidR="00CB298B" w:rsidRPr="00CB298B" w14:paraId="23044F9E" w14:textId="77777777" w:rsidTr="008B47E2">
        <w:tc>
          <w:tcPr>
            <w:tcW w:w="2943" w:type="dxa"/>
            <w:vAlign w:val="center"/>
          </w:tcPr>
          <w:p w14:paraId="770A05E7" w14:textId="6B3373EB" w:rsidR="005514B0" w:rsidRPr="00CB298B" w:rsidRDefault="005514B0"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Nauczyciele</w:t>
            </w:r>
          </w:p>
        </w:tc>
        <w:tc>
          <w:tcPr>
            <w:tcW w:w="4962" w:type="dxa"/>
            <w:vAlign w:val="center"/>
          </w:tcPr>
          <w:p w14:paraId="5691575E"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c>
          <w:tcPr>
            <w:tcW w:w="1731" w:type="dxa"/>
            <w:vAlign w:val="center"/>
          </w:tcPr>
          <w:p w14:paraId="20D19315"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r>
      <w:tr w:rsidR="00CB298B" w:rsidRPr="00CB298B" w14:paraId="4CDCEF56" w14:textId="77777777" w:rsidTr="008B47E2">
        <w:tc>
          <w:tcPr>
            <w:tcW w:w="2943" w:type="dxa"/>
            <w:vAlign w:val="center"/>
          </w:tcPr>
          <w:p w14:paraId="1E8AE7E8" w14:textId="2FF2FC67" w:rsidR="005514B0" w:rsidRPr="00CB298B" w:rsidRDefault="005514B0"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Specjaliści</w:t>
            </w:r>
          </w:p>
        </w:tc>
        <w:tc>
          <w:tcPr>
            <w:tcW w:w="4962" w:type="dxa"/>
            <w:vAlign w:val="center"/>
          </w:tcPr>
          <w:p w14:paraId="51EF84EC"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c>
          <w:tcPr>
            <w:tcW w:w="1731" w:type="dxa"/>
            <w:vAlign w:val="center"/>
          </w:tcPr>
          <w:p w14:paraId="6CCB432C"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r>
      <w:tr w:rsidR="00CB298B" w:rsidRPr="00CB298B" w14:paraId="0EE313AB" w14:textId="77777777" w:rsidTr="008B47E2">
        <w:tc>
          <w:tcPr>
            <w:tcW w:w="2943" w:type="dxa"/>
            <w:vAlign w:val="center"/>
          </w:tcPr>
          <w:p w14:paraId="6619CAD6" w14:textId="14620D51" w:rsidR="005514B0" w:rsidRPr="00CB298B" w:rsidRDefault="008B47E2" w:rsidP="008B47E2">
            <w:pPr>
              <w:pStyle w:val="Nagwek2"/>
              <w:numPr>
                <w:ilvl w:val="0"/>
                <w:numId w:val="0"/>
              </w:numPr>
              <w:spacing w:before="120" w:line="240" w:lineRule="auto"/>
              <w:contextualSpacing/>
              <w:jc w:val="left"/>
              <w:outlineLvl w:val="1"/>
              <w:rPr>
                <w:b w:val="0"/>
                <w:sz w:val="22"/>
                <w:szCs w:val="22"/>
              </w:rPr>
            </w:pPr>
            <w:r w:rsidRPr="00CB298B">
              <w:rPr>
                <w:b w:val="0"/>
                <w:sz w:val="22"/>
                <w:szCs w:val="22"/>
              </w:rPr>
              <w:t>…</w:t>
            </w:r>
          </w:p>
        </w:tc>
        <w:tc>
          <w:tcPr>
            <w:tcW w:w="4962" w:type="dxa"/>
            <w:vAlign w:val="center"/>
          </w:tcPr>
          <w:p w14:paraId="06877419"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c>
          <w:tcPr>
            <w:tcW w:w="1731" w:type="dxa"/>
            <w:vAlign w:val="center"/>
          </w:tcPr>
          <w:p w14:paraId="157D9C55" w14:textId="77777777" w:rsidR="005514B0" w:rsidRPr="00CB298B" w:rsidRDefault="005514B0" w:rsidP="008B47E2">
            <w:pPr>
              <w:pStyle w:val="Nagwek2"/>
              <w:numPr>
                <w:ilvl w:val="0"/>
                <w:numId w:val="0"/>
              </w:numPr>
              <w:spacing w:before="120" w:line="240" w:lineRule="auto"/>
              <w:contextualSpacing/>
              <w:jc w:val="center"/>
              <w:outlineLvl w:val="1"/>
              <w:rPr>
                <w:sz w:val="22"/>
                <w:szCs w:val="22"/>
              </w:rPr>
            </w:pPr>
          </w:p>
        </w:tc>
      </w:tr>
    </w:tbl>
    <w:p w14:paraId="22D12023" w14:textId="1AE05466" w:rsidR="00D44545" w:rsidRPr="00CB298B" w:rsidRDefault="00930655" w:rsidP="00693BAF">
      <w:pPr>
        <w:pStyle w:val="Nagwek2"/>
        <w:numPr>
          <w:ilvl w:val="0"/>
          <w:numId w:val="0"/>
        </w:numPr>
        <w:spacing w:after="0" w:line="360" w:lineRule="auto"/>
        <w:jc w:val="left"/>
      </w:pPr>
      <w:r w:rsidRPr="00CB298B">
        <w:t>VI. Wnioski z ewaluacji i rekomendacje</w:t>
      </w:r>
    </w:p>
    <w:p w14:paraId="402D18D6" w14:textId="66A37537" w:rsidR="00490CA4" w:rsidRPr="00CB298B" w:rsidRDefault="00490CA4" w:rsidP="00490CA4">
      <w:pPr>
        <w:pStyle w:val="Nagwek2"/>
        <w:numPr>
          <w:ilvl w:val="0"/>
          <w:numId w:val="0"/>
        </w:numPr>
        <w:spacing w:before="120" w:after="160" w:line="240" w:lineRule="auto"/>
        <w:jc w:val="left"/>
        <w:rPr>
          <w:sz w:val="22"/>
        </w:rPr>
      </w:pPr>
      <w:r w:rsidRPr="00CB298B">
        <w:rPr>
          <w:sz w:val="22"/>
        </w:rPr>
        <w:t>Tab. 28.</w:t>
      </w:r>
      <w:r w:rsidRPr="00CB298B">
        <w:rPr>
          <w:b w:val="0"/>
          <w:sz w:val="22"/>
        </w:rPr>
        <w:t xml:space="preserve"> Wni</w:t>
      </w:r>
      <w:r w:rsidR="0016767A">
        <w:rPr>
          <w:b w:val="0"/>
          <w:sz w:val="22"/>
        </w:rPr>
        <w:t>oski z ewaluacji i rekomendacje</w:t>
      </w:r>
    </w:p>
    <w:tbl>
      <w:tblPr>
        <w:tblStyle w:val="Tabela-Siatka"/>
        <w:tblW w:w="0" w:type="auto"/>
        <w:tblLook w:val="04A0" w:firstRow="1" w:lastRow="0" w:firstColumn="1" w:lastColumn="0" w:noHBand="0" w:noVBand="1"/>
      </w:tblPr>
      <w:tblGrid>
        <w:gridCol w:w="3212"/>
        <w:gridCol w:w="6394"/>
      </w:tblGrid>
      <w:tr w:rsidR="00CB298B" w:rsidRPr="00CB298B" w14:paraId="0C4EB3F0" w14:textId="77777777" w:rsidTr="00A53B29">
        <w:tc>
          <w:tcPr>
            <w:tcW w:w="9606" w:type="dxa"/>
            <w:gridSpan w:val="2"/>
            <w:shd w:val="clear" w:color="auto" w:fill="D9D9D9" w:themeFill="background1" w:themeFillShade="D9"/>
            <w:vAlign w:val="center"/>
          </w:tcPr>
          <w:p w14:paraId="2FB51033" w14:textId="17C9C2D4" w:rsidR="00930655" w:rsidRPr="00CB298B" w:rsidRDefault="00930655" w:rsidP="00A53B29">
            <w:pPr>
              <w:pStyle w:val="Nagwek2"/>
              <w:numPr>
                <w:ilvl w:val="0"/>
                <w:numId w:val="0"/>
              </w:numPr>
              <w:spacing w:before="120" w:line="240" w:lineRule="auto"/>
              <w:contextualSpacing/>
              <w:jc w:val="left"/>
              <w:outlineLvl w:val="1"/>
              <w:rPr>
                <w:sz w:val="22"/>
                <w:szCs w:val="22"/>
              </w:rPr>
            </w:pPr>
            <w:r w:rsidRPr="00CB298B">
              <w:rPr>
                <w:sz w:val="22"/>
                <w:szCs w:val="22"/>
              </w:rPr>
              <w:t xml:space="preserve">Data </w:t>
            </w:r>
            <w:r w:rsidR="00490CA4" w:rsidRPr="00CB298B">
              <w:rPr>
                <w:sz w:val="22"/>
                <w:szCs w:val="22"/>
              </w:rPr>
              <w:t xml:space="preserve">upowszechnienia </w:t>
            </w:r>
            <w:r w:rsidRPr="00CB298B">
              <w:rPr>
                <w:sz w:val="22"/>
                <w:szCs w:val="22"/>
              </w:rPr>
              <w:t>wyników ewaluacji w radzie pedagogicznej:</w:t>
            </w:r>
          </w:p>
        </w:tc>
      </w:tr>
      <w:tr w:rsidR="00CB298B" w:rsidRPr="00CB298B" w14:paraId="7765D906" w14:textId="77777777" w:rsidTr="00A53B29">
        <w:trPr>
          <w:trHeight w:val="512"/>
        </w:trPr>
        <w:tc>
          <w:tcPr>
            <w:tcW w:w="3212" w:type="dxa"/>
          </w:tcPr>
          <w:p w14:paraId="4259BF60" w14:textId="2F205BEA" w:rsidR="00C75917" w:rsidRPr="00CB298B" w:rsidRDefault="00930655" w:rsidP="00A53B29">
            <w:pPr>
              <w:pStyle w:val="Nagwek2"/>
              <w:numPr>
                <w:ilvl w:val="0"/>
                <w:numId w:val="0"/>
              </w:numPr>
              <w:spacing w:before="120" w:line="240" w:lineRule="auto"/>
              <w:contextualSpacing/>
              <w:jc w:val="left"/>
              <w:outlineLvl w:val="1"/>
              <w:rPr>
                <w:b w:val="0"/>
                <w:sz w:val="22"/>
                <w:szCs w:val="22"/>
              </w:rPr>
            </w:pPr>
            <w:r w:rsidRPr="00CB298B">
              <w:rPr>
                <w:b w:val="0"/>
                <w:sz w:val="22"/>
                <w:szCs w:val="22"/>
              </w:rPr>
              <w:t>Wnioski z ewaluacji</w:t>
            </w:r>
          </w:p>
        </w:tc>
        <w:tc>
          <w:tcPr>
            <w:tcW w:w="6394" w:type="dxa"/>
          </w:tcPr>
          <w:p w14:paraId="080FA0C4" w14:textId="77777777" w:rsidR="00930655" w:rsidRPr="00CB298B" w:rsidRDefault="00930655" w:rsidP="00A53B29">
            <w:pPr>
              <w:pStyle w:val="Nagwek2"/>
              <w:numPr>
                <w:ilvl w:val="0"/>
                <w:numId w:val="0"/>
              </w:numPr>
              <w:spacing w:before="120" w:line="240" w:lineRule="auto"/>
              <w:contextualSpacing/>
              <w:jc w:val="left"/>
              <w:outlineLvl w:val="1"/>
              <w:rPr>
                <w:sz w:val="22"/>
                <w:szCs w:val="22"/>
              </w:rPr>
            </w:pPr>
          </w:p>
        </w:tc>
      </w:tr>
      <w:tr w:rsidR="00815235" w:rsidRPr="00CB298B" w14:paraId="0CE0A710" w14:textId="77777777" w:rsidTr="00A53B29">
        <w:trPr>
          <w:trHeight w:val="987"/>
        </w:trPr>
        <w:tc>
          <w:tcPr>
            <w:tcW w:w="3212" w:type="dxa"/>
          </w:tcPr>
          <w:p w14:paraId="1943B504" w14:textId="1ACDF417" w:rsidR="00930655" w:rsidRPr="00CB298B" w:rsidRDefault="00930655" w:rsidP="00A53B29">
            <w:pPr>
              <w:pStyle w:val="Nagwek2"/>
              <w:numPr>
                <w:ilvl w:val="0"/>
                <w:numId w:val="0"/>
              </w:numPr>
              <w:spacing w:before="120" w:line="240" w:lineRule="auto"/>
              <w:contextualSpacing/>
              <w:jc w:val="left"/>
              <w:outlineLvl w:val="1"/>
              <w:rPr>
                <w:b w:val="0"/>
                <w:sz w:val="22"/>
                <w:szCs w:val="22"/>
              </w:rPr>
            </w:pPr>
            <w:r w:rsidRPr="00CB298B">
              <w:rPr>
                <w:b w:val="0"/>
                <w:sz w:val="22"/>
                <w:szCs w:val="22"/>
              </w:rPr>
              <w:t>Rekomendacje – propozycje działań rozwojowych w prz</w:t>
            </w:r>
            <w:r w:rsidRPr="00CB298B">
              <w:rPr>
                <w:b w:val="0"/>
                <w:sz w:val="22"/>
                <w:szCs w:val="22"/>
              </w:rPr>
              <w:t>y</w:t>
            </w:r>
            <w:r w:rsidRPr="00CB298B">
              <w:rPr>
                <w:b w:val="0"/>
                <w:sz w:val="22"/>
                <w:szCs w:val="22"/>
              </w:rPr>
              <w:t>szłości</w:t>
            </w:r>
          </w:p>
        </w:tc>
        <w:tc>
          <w:tcPr>
            <w:tcW w:w="6394" w:type="dxa"/>
          </w:tcPr>
          <w:p w14:paraId="55841B6A" w14:textId="77777777" w:rsidR="00930655" w:rsidRPr="00CB298B" w:rsidRDefault="00930655" w:rsidP="00A53B29">
            <w:pPr>
              <w:pStyle w:val="Nagwek2"/>
              <w:numPr>
                <w:ilvl w:val="0"/>
                <w:numId w:val="0"/>
              </w:numPr>
              <w:spacing w:before="120" w:line="240" w:lineRule="auto"/>
              <w:contextualSpacing/>
              <w:jc w:val="left"/>
              <w:outlineLvl w:val="1"/>
              <w:rPr>
                <w:sz w:val="22"/>
                <w:szCs w:val="22"/>
              </w:rPr>
            </w:pPr>
          </w:p>
        </w:tc>
      </w:tr>
    </w:tbl>
    <w:p w14:paraId="23536E10" w14:textId="77777777" w:rsidR="00A53B29" w:rsidRPr="00CB298B" w:rsidRDefault="00A53B29" w:rsidP="001C50F8">
      <w:pPr>
        <w:pStyle w:val="ORE4Naglowek"/>
        <w:rPr>
          <w:color w:val="auto"/>
        </w:rPr>
      </w:pPr>
    </w:p>
    <w:p w14:paraId="17E3EED0" w14:textId="77777777" w:rsidR="00A53B29" w:rsidRPr="00CB298B" w:rsidRDefault="00A53B29">
      <w:pPr>
        <w:spacing w:after="0" w:line="240" w:lineRule="auto"/>
        <w:rPr>
          <w:rFonts w:ascii="Arial" w:eastAsia="Times New Roman" w:hAnsi="Arial" w:cs="Arial"/>
          <w:b/>
          <w:bCs/>
          <w:sz w:val="26"/>
          <w:szCs w:val="26"/>
        </w:rPr>
      </w:pPr>
      <w:r w:rsidRPr="00CB298B">
        <w:br w:type="page"/>
      </w:r>
    </w:p>
    <w:p w14:paraId="4F852C12" w14:textId="3E6A901F" w:rsidR="00BA3F1F" w:rsidRPr="00CB298B" w:rsidRDefault="00C55117" w:rsidP="001C50F8">
      <w:pPr>
        <w:pStyle w:val="ORE4Naglowek"/>
        <w:rPr>
          <w:color w:val="auto"/>
        </w:rPr>
      </w:pPr>
      <w:bookmarkStart w:id="42" w:name="_Toc496059924"/>
      <w:r w:rsidRPr="00CB298B">
        <w:rPr>
          <w:color w:val="auto"/>
        </w:rPr>
        <w:lastRenderedPageBreak/>
        <w:t>2.</w:t>
      </w:r>
      <w:r w:rsidR="001C50F8" w:rsidRPr="00CB298B">
        <w:rPr>
          <w:color w:val="auto"/>
        </w:rPr>
        <w:t>2</w:t>
      </w:r>
      <w:r w:rsidRPr="00CB298B">
        <w:rPr>
          <w:color w:val="auto"/>
        </w:rPr>
        <w:t>.</w:t>
      </w:r>
      <w:r w:rsidR="001C50F8" w:rsidRPr="00CB298B">
        <w:rPr>
          <w:color w:val="auto"/>
        </w:rPr>
        <w:t>1.</w:t>
      </w:r>
      <w:r w:rsidRPr="00CB298B">
        <w:rPr>
          <w:color w:val="auto"/>
        </w:rPr>
        <w:t xml:space="preserve"> </w:t>
      </w:r>
      <w:r w:rsidR="00F93CE4" w:rsidRPr="00CB298B">
        <w:rPr>
          <w:color w:val="auto"/>
        </w:rPr>
        <w:t xml:space="preserve">Narzędzia do planowania działań przedszkola w zakresie rozwijania </w:t>
      </w:r>
      <w:r w:rsidR="00BE4C56" w:rsidRPr="00CB298B">
        <w:rPr>
          <w:color w:val="auto"/>
        </w:rPr>
        <w:t xml:space="preserve">u dzieci </w:t>
      </w:r>
      <w:r w:rsidR="00F93CE4" w:rsidRPr="00CB298B">
        <w:rPr>
          <w:color w:val="auto"/>
        </w:rPr>
        <w:t>kompetencji kluczowych</w:t>
      </w:r>
      <w:bookmarkEnd w:id="42"/>
    </w:p>
    <w:p w14:paraId="2FE925B0" w14:textId="0BF3075D" w:rsidR="00870392" w:rsidRPr="00CB298B" w:rsidRDefault="006155FD" w:rsidP="001C50F8">
      <w:pPr>
        <w:pStyle w:val="OREnormalny"/>
        <w:rPr>
          <w:color w:val="auto"/>
        </w:rPr>
      </w:pPr>
      <w:r w:rsidRPr="00CB298B">
        <w:rPr>
          <w:color w:val="auto"/>
        </w:rPr>
        <w:t>Katalog metod planowania procesów rozwojowych jest bogaty</w:t>
      </w:r>
      <w:r w:rsidR="00BE4C56" w:rsidRPr="00CB298B">
        <w:rPr>
          <w:color w:val="auto"/>
        </w:rPr>
        <w:t xml:space="preserve"> i został</w:t>
      </w:r>
      <w:r w:rsidRPr="00CB298B">
        <w:rPr>
          <w:color w:val="auto"/>
        </w:rPr>
        <w:t xml:space="preserve"> opisany w wielu opracowaniach, także </w:t>
      </w:r>
      <w:r w:rsidR="00BE4C56" w:rsidRPr="00CB298B">
        <w:rPr>
          <w:color w:val="auto"/>
        </w:rPr>
        <w:t xml:space="preserve">tych </w:t>
      </w:r>
      <w:r w:rsidRPr="00CB298B">
        <w:rPr>
          <w:color w:val="auto"/>
        </w:rPr>
        <w:t xml:space="preserve">dotyczących wspomagania szkół. </w:t>
      </w:r>
      <w:r w:rsidR="00870392" w:rsidRPr="00CB298B">
        <w:rPr>
          <w:color w:val="auto"/>
        </w:rPr>
        <w:t xml:space="preserve">W </w:t>
      </w:r>
      <w:r w:rsidR="00BE4C56" w:rsidRPr="00CB298B">
        <w:rPr>
          <w:color w:val="auto"/>
        </w:rPr>
        <w:t xml:space="preserve">niniejszym </w:t>
      </w:r>
      <w:r w:rsidR="00870392" w:rsidRPr="00CB298B">
        <w:rPr>
          <w:color w:val="auto"/>
        </w:rPr>
        <w:t xml:space="preserve">opracowaniu </w:t>
      </w:r>
      <w:r w:rsidR="000D702C" w:rsidRPr="00CB298B">
        <w:rPr>
          <w:color w:val="auto"/>
        </w:rPr>
        <w:t>zostaną przedstawione sposoby</w:t>
      </w:r>
      <w:r w:rsidR="00AC010F" w:rsidRPr="00CB298B">
        <w:rPr>
          <w:color w:val="auto"/>
        </w:rPr>
        <w:t xml:space="preserve"> </w:t>
      </w:r>
      <w:r w:rsidR="000D702C" w:rsidRPr="00CB298B">
        <w:rPr>
          <w:color w:val="auto"/>
        </w:rPr>
        <w:t xml:space="preserve">wykorzystania metod planowania </w:t>
      </w:r>
      <w:r w:rsidR="00870392" w:rsidRPr="00CB298B">
        <w:rPr>
          <w:color w:val="auto"/>
        </w:rPr>
        <w:t xml:space="preserve">z przyszłości, </w:t>
      </w:r>
      <w:r w:rsidR="000D702C" w:rsidRPr="00CB298B">
        <w:rPr>
          <w:color w:val="auto"/>
        </w:rPr>
        <w:t xml:space="preserve">gwiazdy </w:t>
      </w:r>
      <w:r w:rsidR="00AC010F" w:rsidRPr="00CB298B">
        <w:rPr>
          <w:color w:val="auto"/>
        </w:rPr>
        <w:t>pytań o</w:t>
      </w:r>
      <w:r w:rsidR="00870392" w:rsidRPr="00CB298B">
        <w:rPr>
          <w:color w:val="auto"/>
        </w:rPr>
        <w:t xml:space="preserve">raz </w:t>
      </w:r>
      <w:r w:rsidR="000D702C" w:rsidRPr="00CB298B">
        <w:rPr>
          <w:color w:val="auto"/>
        </w:rPr>
        <w:t xml:space="preserve">techniki </w:t>
      </w:r>
      <w:r w:rsidR="00870392" w:rsidRPr="00CB298B">
        <w:rPr>
          <w:color w:val="auto"/>
        </w:rPr>
        <w:t>Walta Disneya</w:t>
      </w:r>
      <w:r w:rsidR="000D702C" w:rsidRPr="00CB298B">
        <w:rPr>
          <w:color w:val="auto"/>
        </w:rPr>
        <w:t>.</w:t>
      </w:r>
    </w:p>
    <w:p w14:paraId="29600C5F" w14:textId="5790D16A" w:rsidR="00AC010F" w:rsidRPr="00CB298B" w:rsidRDefault="00870392" w:rsidP="001C50F8">
      <w:pPr>
        <w:pStyle w:val="OREnormalny"/>
        <w:rPr>
          <w:color w:val="auto"/>
        </w:rPr>
      </w:pPr>
      <w:r w:rsidRPr="00CB298B">
        <w:rPr>
          <w:b/>
          <w:color w:val="auto"/>
        </w:rPr>
        <w:t>Planowanie z przyszłości</w:t>
      </w:r>
      <w:r w:rsidRPr="00CB298B">
        <w:rPr>
          <w:color w:val="auto"/>
        </w:rPr>
        <w:t xml:space="preserve"> zakłada inne niż tradycyjnie stosowane podejście do procesu planowania. Zwykle zaczynamy </w:t>
      </w:r>
      <w:r w:rsidR="00AC010F" w:rsidRPr="00CB298B">
        <w:rPr>
          <w:color w:val="auto"/>
        </w:rPr>
        <w:t xml:space="preserve">bowiem </w:t>
      </w:r>
      <w:r w:rsidRPr="00CB298B">
        <w:rPr>
          <w:color w:val="auto"/>
        </w:rPr>
        <w:t xml:space="preserve">od „tu i teraz”, projektując kolejne kroki/działania umiejscowione w przyszłości. W planowaniu z </w:t>
      </w:r>
      <w:r w:rsidRPr="00CB298B">
        <w:rPr>
          <w:b/>
          <w:color w:val="auto"/>
        </w:rPr>
        <w:t>przyszłości zaczynamy od stworzenia realistycznej wizji umiejscowionej w przyszłości (określonej terminem)</w:t>
      </w:r>
      <w:r w:rsidRPr="00CB298B">
        <w:rPr>
          <w:color w:val="auto"/>
        </w:rPr>
        <w:t>, opisując – w formie dokonanej – nasze wyobrażenie już osiągniętego celu</w:t>
      </w:r>
      <w:r w:rsidR="00181167" w:rsidRPr="00CB298B">
        <w:rPr>
          <w:color w:val="auto"/>
        </w:rPr>
        <w:t>.</w:t>
      </w:r>
    </w:p>
    <w:p w14:paraId="5BB6C597" w14:textId="55E8E52C" w:rsidR="00C75917" w:rsidRPr="00CB298B" w:rsidRDefault="00AC010F" w:rsidP="001C50F8">
      <w:pPr>
        <w:pStyle w:val="OREnormalny"/>
        <w:rPr>
          <w:color w:val="auto"/>
        </w:rPr>
      </w:pPr>
      <w:r w:rsidRPr="00CB298B">
        <w:rPr>
          <w:b/>
          <w:color w:val="auto"/>
        </w:rPr>
        <w:t xml:space="preserve">Patrząc z przyszłości, niejako cofamy się w czasie, </w:t>
      </w:r>
      <w:r w:rsidR="00F456F0" w:rsidRPr="00CB298B">
        <w:rPr>
          <w:b/>
          <w:color w:val="auto"/>
        </w:rPr>
        <w:t>precyzując</w:t>
      </w:r>
      <w:r w:rsidR="00181167" w:rsidRPr="00CB298B">
        <w:rPr>
          <w:b/>
          <w:color w:val="auto"/>
        </w:rPr>
        <w:t xml:space="preserve"> </w:t>
      </w:r>
      <w:r w:rsidRPr="00CB298B">
        <w:rPr>
          <w:b/>
          <w:color w:val="auto"/>
        </w:rPr>
        <w:t>działania i ich te</w:t>
      </w:r>
      <w:r w:rsidRPr="00CB298B">
        <w:rPr>
          <w:b/>
          <w:color w:val="auto"/>
        </w:rPr>
        <w:t>r</w:t>
      </w:r>
      <w:r w:rsidRPr="00CB298B">
        <w:rPr>
          <w:b/>
          <w:color w:val="auto"/>
        </w:rPr>
        <w:t>miny</w:t>
      </w:r>
      <w:r w:rsidRPr="00CB298B">
        <w:rPr>
          <w:color w:val="auto"/>
        </w:rPr>
        <w:t>, jakie powinniśmy wykonać (a raczej – patrząc z perspektywy przyszłości – wyk</w:t>
      </w:r>
      <w:r w:rsidRPr="00CB298B">
        <w:rPr>
          <w:color w:val="auto"/>
        </w:rPr>
        <w:t>o</w:t>
      </w:r>
      <w:r w:rsidRPr="00CB298B">
        <w:rPr>
          <w:color w:val="auto"/>
        </w:rPr>
        <w:t xml:space="preserve">naliśmy), </w:t>
      </w:r>
      <w:r w:rsidRPr="00CB298B">
        <w:rPr>
          <w:b/>
          <w:color w:val="auto"/>
        </w:rPr>
        <w:t>aby uzyskać zamierzone rezultaty</w:t>
      </w:r>
      <w:r w:rsidRPr="00CB298B">
        <w:rPr>
          <w:color w:val="auto"/>
        </w:rPr>
        <w:t xml:space="preserve">. </w:t>
      </w:r>
      <w:r w:rsidR="00F456F0" w:rsidRPr="00CB298B">
        <w:rPr>
          <w:b/>
          <w:color w:val="auto"/>
        </w:rPr>
        <w:t>Określamy zasoby</w:t>
      </w:r>
      <w:r w:rsidR="00F456F0" w:rsidRPr="00CB298B">
        <w:rPr>
          <w:color w:val="auto"/>
        </w:rPr>
        <w:t>, jakie są nam p</w:t>
      </w:r>
      <w:r w:rsidR="00F456F0" w:rsidRPr="00CB298B">
        <w:rPr>
          <w:color w:val="auto"/>
        </w:rPr>
        <w:t>o</w:t>
      </w:r>
      <w:r w:rsidR="00F456F0" w:rsidRPr="00CB298B">
        <w:rPr>
          <w:color w:val="auto"/>
        </w:rPr>
        <w:t xml:space="preserve">trzebne do wykonania poszczególnych działań (kto i co nam w tym pomógł). </w:t>
      </w:r>
    </w:p>
    <w:p w14:paraId="4F501CD6" w14:textId="7061318C" w:rsidR="00AC010F" w:rsidRPr="00CB298B" w:rsidRDefault="00F456F0" w:rsidP="001C50F8">
      <w:pPr>
        <w:pStyle w:val="OREnormalny"/>
        <w:rPr>
          <w:b/>
          <w:color w:val="auto"/>
        </w:rPr>
      </w:pPr>
      <w:r w:rsidRPr="00CB298B">
        <w:rPr>
          <w:b/>
          <w:color w:val="auto"/>
        </w:rPr>
        <w:t>Oto przykład planowania</w:t>
      </w:r>
      <w:r w:rsidR="0045462A" w:rsidRPr="00CB298B">
        <w:rPr>
          <w:b/>
          <w:color w:val="auto"/>
        </w:rPr>
        <w:t xml:space="preserve"> </w:t>
      </w:r>
      <w:r w:rsidR="0023134B" w:rsidRPr="00CB298B">
        <w:rPr>
          <w:b/>
          <w:color w:val="auto"/>
        </w:rPr>
        <w:t>z przyszłości:</w:t>
      </w:r>
    </w:p>
    <w:p w14:paraId="55636BA0" w14:textId="27A60086" w:rsidR="00985382" w:rsidRPr="00CB298B" w:rsidRDefault="00985382" w:rsidP="00985382">
      <w:pPr>
        <w:pStyle w:val="Nagwek2"/>
        <w:numPr>
          <w:ilvl w:val="0"/>
          <w:numId w:val="0"/>
        </w:numPr>
        <w:spacing w:before="120" w:after="160" w:line="240" w:lineRule="auto"/>
        <w:jc w:val="left"/>
        <w:rPr>
          <w:sz w:val="22"/>
        </w:rPr>
      </w:pPr>
      <w:r w:rsidRPr="00CB298B">
        <w:rPr>
          <w:sz w:val="22"/>
        </w:rPr>
        <w:t>Tab. 29.</w:t>
      </w:r>
      <w:r w:rsidRPr="00CB298B">
        <w:rPr>
          <w:b w:val="0"/>
          <w:sz w:val="22"/>
        </w:rPr>
        <w:t xml:space="preserve"> Pr</w:t>
      </w:r>
      <w:r w:rsidR="0016767A">
        <w:rPr>
          <w:b w:val="0"/>
          <w:sz w:val="22"/>
        </w:rPr>
        <w:t>zykład planowania z przyszłości</w:t>
      </w:r>
    </w:p>
    <w:tbl>
      <w:tblPr>
        <w:tblStyle w:val="Tabela-Siatka"/>
        <w:tblW w:w="0" w:type="auto"/>
        <w:tblInd w:w="360" w:type="dxa"/>
        <w:tblLook w:val="04A0" w:firstRow="1" w:lastRow="0" w:firstColumn="1" w:lastColumn="0" w:noHBand="0" w:noVBand="1"/>
        <w:tblCaption w:val="Przykład planowania z przyszłości"/>
        <w:tblDescription w:val="1) 18-21.06.2018 r.: W naszym przedszkolu trwa Festiwal Projektów. Wszystkie dzieci z każdej grupy odważnie i w różnorodnej formie prezentują projekty zrealizowane w roku szkolnym 2017/18. Nauczyciele każdej grupy prezentują plakaty z opisem swoich działań, lapbooki projektowe itp. Odwiedzają nas goście – przedszkolaki z innych placówek z nauczycielami, rodzice, nasi partnerzy. Nasze święto jest relacjonowane w lokalnej telewizji w codziennym programie „Przedszkolak w akcji”. Na stronie internetowej przedszkola odnotowujemy wiele wejść na naszą publikację pt. „Przedszkolak i nauczyciele w akcji”, zawierającą opowieści nauczycielskie, opisy projektów, scenariusze zajęć projektowych, fotorelacje. &#10;2) 30.05.2018 r.: opracowanie publikacji „Przedszkolak i nauczyciele w akcji”. Jesteśmy przygotowani (nauczyciele i przedszkolaki) do prezentacji w czasie Festiwalu Projektów (plakaty, fotoreportaże, lapbooki, stacje uczenia się, inscenizacje itp.). Wszyscy goście są zaproszeni na Festiwal.   &#10;3) 20.04.2018 r.: Nasze przedszkolaki odwiedzają się w grupach – poznają projekty realizowane przez inne dzieci. Są otwarte na kontakty z innymi, zadają pytania, chętnie na nie odpowiadają. Przeprowadziliśmy badanie diagnostyczne postępu dzieci w zakresie myślenia matematycznego i podstawowych kompetencji naukowo-technicznych – stwierdziliśmy znaczne postępy u każdego dziecka. &#10;4) 28.02.2018 r.: Każda grupa rozpoczęła realizację kolejnego projektu – dzieci same ustaliły jego temat. Trwają prace grup nad wiosennym zagospodarowaniem ogrodowych grządek. W lokalnej gazecie ukazał się artykuł o projektowych działaniach przedszkola. Nagraliśmy audycję w lokalnej telewizji (nauczyciele i dzieci o projektach). &#10;5) 28.01.2018 r.: Podsumowaliśmy – z udziałem dzieci i rodziców – projekt w każdej grupie. Każda nauczycielka przynajmniej raz uczestniczyła w konsultacjach indywidualnych – znamy i wykorzystujemy w codziennej pracy techniki coachingowe (rozmowy po obserwacjach zajęć, wsparcie koleżeńskie, mentoring w relacjach nauczyciel-opiekun stażu). Każda grupa codziennie przebywa na dworze, przynajmniej raz w tygodniu prowadzi badania i działania w ogrodzie przedszkolnym, przynajmniej raz była na leśnej wyprawie, przynajmniej raz eksperymentowała na zajęciach w Parku Technologicznym, przynajmniej raz gościła na zajęciach „eksperta” (w zależności od tematu projektu – leśnika, ornitologa, geologa, naukowca, ogrodnika, architekta przestrzeni itp.).&#10;6) 30.11.2017 r.: Każda grupa kończy działania w swoim projekcie. Systematycznie aktualizowana zakładka „ABC projektu” ma dwukrotnie większą liczbę odwiedzin niż na początku roku. Zebraliśmy opinie rodziców o wpływie działań projektowych na rozwój kompetencji kluczowych dzieci, wyciągnęliśmy z badań wnioski. Każda z nauczycielek przynajmniej raz obserwowała zajęcia projektowe w innej grupie i przynajmniej raz gościła na swoich zajęciach obserwatora. Uczestniczyliśmy w spotkaniu konsultacyjnym dla rady pedagogicznej – wymieniliśmy się doświadczeniami, podsumowaliśmy dotychczasowe działania. &#10;7) 13.10.2017 r.: Przeprowadziliśmy diagnozę wstępną w zakresie myślenia matematycznego i podstawowych kompetencji naukowo-technicznych każdego dziecka (narzędzia zaadaptowane z „Niezbędników Dobrego Nauczyciela” IBE). &#10;8) 15.09.2017 r.: Każda grupa posadziła w ogrodzie swoje iglaki oraz zagospodarowała swoją grządkę roślinami. Każda grupa przynajmniej raz pracowała w „Sali pod Chmurką” nad zadaniem projektowym. W zakładce „ABC projektu” i na tablicy „Przedszkolaki w akcji” zamieściliśmy tematy pierwszych projektów z każdej grupy. Każde dziecko ma w swojej „wyprawce” kalosze i sztormiak.&#10;9) 31.08.2017 r.: W planie pracy przedszkola, w programie wychowawczo-profilaktycznym na rok szk. 2017/18 są uwzględnione dwa projekty. W planie pracy każdej grupy i w planach rozwoju zawodowego uwzględniliśmy dwa projekty (po jednym w każdym półroczu). &#10;10) 25.08.2017 r.: W szkolnym ogrodzie stanęła altana – „Sala pod Chmurką” (dar „Tajemniczego ogrodu”, zamontowana przez rodziców). Przygotowane są grządki do posadzenia iglaków i jesiennych roślin (od Przedsiębiorstwa Zieleń Miejska). &#10;11) 28. 07.2017 r.: Mamy deklaracje wsparcia od partnerów, z którymi dyrektor przedszkola i nauczyciele odbyli spotkania (Wójt i Gminna Komisja Edukacji, Lasy Państwowe, Przedsiębiorstwo Zieleń Miejska, hurtownia „Tajemniczy Ogród”, Park Technologiczny, Towarzystwo Ornitologiczne, Technikum Geologiczne, Zespół Szkół Leśnych). Ustaliliśmy z nimi wzajemne zobowiązania. &#10;12) 5.07.2017 r.: Jesteśmy po warsztatach dotyczących metody projektu w przedszkolu. Nauczyciele z każdej grupy mają opracowany wstępny pomysł (lapbook) na projekt realizowany w 1. półroczu. Sporządziliśmy wykaz potrzeb (pomoce i środki dydaktyczne).&#10;13) 30.06.2017 r.: Uzyskaliśmy od rodziców akceptację modyfikacji koncepcji pracy przedszkola (spotkania z rodzicami w każdej grupie, zebrania rady rodziców). Zebraliśmy ich pomysły i deklaracje wsparcia w planowanych działaniach.  &#10;14) 15.06.2017 r.: Na naszej stronie internetowej założyliśmy zakładkę „ABC projektu” z linkami na najciekawsze publikacje i filmy. Poinformowaliśmy o niej rodziców (maile, plakaty w przedszkolu)&#10;15) 30.05.2017 r.: Przeczytałyśmy dostępną w Internecie literaturę na temat projektów badawczych i nauczania ekspedycyjnego w przedszkolu, obejrzałyśmy filmy i relacje z realizacji projektów. Mamy pierwsze książki w przedszkolnej biblioteczce (poradniki ORE, podręczniki „Dzieci odkrywają świat” Federacji Inicjatyw Oświatowych, &quot;Ostatnie dziecko lasu&quot; Richarda Louv'a).&#10;16) 15.05.2017 r.: Uświadomiliśmy sobie potrzebę modyfikacji własnej pracy – postanowiliśmy w całym przedszkolu, w każdej grupie, wprowadzić projekt edukacyjny, włączając do koncepcji pracy przedszkola nauczanie ekspedycyjne. Podjęliśmy taką decyzję na warsztacie diagnostycznym, wybierając jako przedmiot wspomagania przedszkola rozwijanie myślenia matematycznego i kompetencji naukowo-technicznych naszych dzieci.&#10;"/>
      </w:tblPr>
      <w:tblGrid>
        <w:gridCol w:w="1337"/>
        <w:gridCol w:w="1813"/>
        <w:gridCol w:w="6202"/>
      </w:tblGrid>
      <w:tr w:rsidR="00CB298B" w:rsidRPr="00CB298B" w14:paraId="534E60D7" w14:textId="77777777" w:rsidTr="006A3364">
        <w:tc>
          <w:tcPr>
            <w:tcW w:w="1337" w:type="dxa"/>
            <w:vMerge w:val="restart"/>
          </w:tcPr>
          <w:p w14:paraId="5292482D" w14:textId="62AC9F13" w:rsidR="00105EA7" w:rsidRPr="00CB298B" w:rsidRDefault="00105EA7" w:rsidP="00B53EE3">
            <w:pPr>
              <w:pStyle w:val="Nagwek2"/>
              <w:numPr>
                <w:ilvl w:val="0"/>
                <w:numId w:val="0"/>
              </w:numPr>
              <w:spacing w:before="120" w:line="240" w:lineRule="auto"/>
              <w:jc w:val="left"/>
              <w:outlineLvl w:val="1"/>
              <w:rPr>
                <w:b w:val="0"/>
              </w:rPr>
            </w:pPr>
            <w:r w:rsidRPr="00CB298B">
              <w:rPr>
                <w:b w:val="0"/>
                <w:noProof/>
              </w:rPr>
              <w:drawing>
                <wp:inline distT="0" distB="0" distL="0" distR="0" wp14:anchorId="7358E8EA" wp14:editId="1F455B64">
                  <wp:extent cx="712381" cy="691304"/>
                  <wp:effectExtent l="0" t="0" r="0" b="0"/>
                  <wp:docPr id="240" name="Obraz 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uzka1.png"/>
                          <pic:cNvPicPr/>
                        </pic:nvPicPr>
                        <pic:blipFill>
                          <a:blip r:embed="rId86">
                            <a:extLst>
                              <a:ext uri="{28A0092B-C50C-407E-A947-70E740481C1C}">
                                <a14:useLocalDpi xmlns:a14="http://schemas.microsoft.com/office/drawing/2010/main" val="0"/>
                              </a:ext>
                            </a:extLst>
                          </a:blip>
                          <a:stretch>
                            <a:fillRect/>
                          </a:stretch>
                        </pic:blipFill>
                        <pic:spPr>
                          <a:xfrm>
                            <a:off x="0" y="0"/>
                            <a:ext cx="713808" cy="692689"/>
                          </a:xfrm>
                          <a:prstGeom prst="rect">
                            <a:avLst/>
                          </a:prstGeom>
                        </pic:spPr>
                      </pic:pic>
                    </a:graphicData>
                  </a:graphic>
                </wp:inline>
              </w:drawing>
            </w:r>
          </w:p>
          <w:p w14:paraId="50E7BCBD" w14:textId="135F90CB" w:rsidR="00105EA7" w:rsidRPr="00CB298B" w:rsidRDefault="00105EA7" w:rsidP="00B53EE3">
            <w:pPr>
              <w:pStyle w:val="Nagwek2"/>
              <w:numPr>
                <w:ilvl w:val="0"/>
                <w:numId w:val="0"/>
              </w:numPr>
              <w:spacing w:before="120" w:line="240" w:lineRule="auto"/>
              <w:jc w:val="left"/>
              <w:outlineLvl w:val="1"/>
              <w:rPr>
                <w:b w:val="0"/>
                <w:noProof/>
              </w:rPr>
            </w:pPr>
          </w:p>
          <w:p w14:paraId="6540890E" w14:textId="54427D02" w:rsidR="00105EA7" w:rsidRPr="00CB298B" w:rsidRDefault="00105EA7" w:rsidP="00B53EE3">
            <w:pPr>
              <w:pStyle w:val="Nagwek2"/>
              <w:numPr>
                <w:ilvl w:val="0"/>
                <w:numId w:val="0"/>
              </w:numPr>
              <w:spacing w:before="120" w:line="240" w:lineRule="auto"/>
              <w:jc w:val="left"/>
              <w:outlineLvl w:val="1"/>
              <w:rPr>
                <w:b w:val="0"/>
                <w:noProof/>
              </w:rPr>
            </w:pPr>
          </w:p>
          <w:p w14:paraId="77D6DB96" w14:textId="15C29796" w:rsidR="00105EA7" w:rsidRPr="00CB298B" w:rsidRDefault="00105EA7" w:rsidP="00B53EE3">
            <w:pPr>
              <w:pStyle w:val="Nagwek2"/>
              <w:numPr>
                <w:ilvl w:val="0"/>
                <w:numId w:val="0"/>
              </w:numPr>
              <w:spacing w:before="120" w:line="240" w:lineRule="auto"/>
              <w:jc w:val="left"/>
              <w:outlineLvl w:val="1"/>
              <w:rPr>
                <w:b w:val="0"/>
                <w:noProof/>
              </w:rPr>
            </w:pPr>
          </w:p>
          <w:p w14:paraId="08B31337" w14:textId="653E1182" w:rsidR="00105EA7" w:rsidRPr="00CB298B" w:rsidRDefault="006A3364" w:rsidP="00B53EE3">
            <w:pPr>
              <w:pStyle w:val="Nagwek2"/>
              <w:numPr>
                <w:ilvl w:val="0"/>
                <w:numId w:val="0"/>
              </w:numPr>
              <w:spacing w:before="120" w:line="240" w:lineRule="auto"/>
              <w:jc w:val="left"/>
              <w:outlineLvl w:val="1"/>
              <w:rPr>
                <w:b w:val="0"/>
                <w:noProof/>
              </w:rPr>
            </w:pPr>
            <w:r w:rsidRPr="00CB298B">
              <w:rPr>
                <w:b w:val="0"/>
                <w:noProof/>
              </w:rPr>
              <mc:AlternateContent>
                <mc:Choice Requires="wps">
                  <w:drawing>
                    <wp:anchor distT="0" distB="0" distL="114300" distR="114300" simplePos="0" relativeHeight="251995136" behindDoc="0" locked="0" layoutInCell="1" allowOverlap="1" wp14:anchorId="06B90B40" wp14:editId="4F8F584B">
                      <wp:simplePos x="0" y="0"/>
                      <wp:positionH relativeFrom="column">
                        <wp:posOffset>-4445</wp:posOffset>
                      </wp:positionH>
                      <wp:positionV relativeFrom="paragraph">
                        <wp:posOffset>-722630</wp:posOffset>
                      </wp:positionV>
                      <wp:extent cx="709930" cy="2847975"/>
                      <wp:effectExtent l="19050" t="0" r="13970" b="47625"/>
                      <wp:wrapNone/>
                      <wp:docPr id="29702" name="Strzałka w dół 29702"/>
                      <wp:cNvGraphicFramePr/>
                      <a:graphic xmlns:a="http://schemas.openxmlformats.org/drawingml/2006/main">
                        <a:graphicData uri="http://schemas.microsoft.com/office/word/2010/wordprocessingShape">
                          <wps:wsp>
                            <wps:cNvSpPr/>
                            <wps:spPr>
                              <a:xfrm>
                                <a:off x="0" y="0"/>
                                <a:ext cx="709930" cy="2847975"/>
                              </a:xfrm>
                              <a:prstGeom prst="downArrow">
                                <a:avLst/>
                              </a:prstGeom>
                              <a:solidFill>
                                <a:schemeClr val="accent1">
                                  <a:lumMod val="40000"/>
                                  <a:lumOff val="60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Strzałka w dół 29702" o:spid="_x0000_s1026" type="#_x0000_t67" style="position:absolute;margin-left:-.35pt;margin-top:-56.9pt;width:55.9pt;height:224.25pt;z-index:251995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I+jFwAIAAAAGAAAOAAAAZHJzL2Uyb0RvYy54bWysVM1OGzEQvlfqO1i+l92kgZCIDYpAVJVo&#10;QQ0VZ+P1sqvaHtd2sglHXqmPUPFeHdubJeWnlarmsLHn55uZzzNzdLxWkqyEdQ3ogg72ckqE5lA2&#10;+ragX6/O3h1S4jzTJZOgRUE3wtHj2ds3R62ZiiHUIEthCYJoN21NQWvvzTTLHK+FYm4PjNCorMAq&#10;5vFqb7PSshbRlcyGeX6QtWBLY4EL51B6mpR0FvGrSnB/UVVOeCILirn5+LXxexO+2eyITW8tM3XD&#10;uzTYP2ShWKMxaA91yjwjS9s8g1INt+Cg8nscVAZV1XARa8BqBvmTahY1MyLWguQ409Pk/h8s/7y6&#10;tKQpCzqcjPMhJZopfKaFt3fs4f4bIy0pf/54uCdJjXS1xk3Ra2EubXdzeAy1ryurwj9WRdaR4k1P&#10;sVh7wlE4zieT9/gQHFXDw9F4Mt4Pb5A9ehvr/AcBioRDQUto9dxaaCO9bHXufLLf2oWIDmRTnjVS&#10;xkvoHXEiLVkxfHXGudB+EN3lUn2CMslHOf7S+6MYuySJD7ZiTCl2YUCKCf4WROq/xfXrQVfZjiOC&#10;Bs8skJhoiye/kSLgSf1FVPgaSNQwJtxn8LwWV7NSJPH+qzlHwIBcITk9diLjFezEbmcfXEUco945&#10;/1Niybn3iJFB+95ZNRrsSwASX6iLnOy3JCVqAks3UG6wVy2kIXaGnzXYIufM+UtmcWqxrXAT+Qv8&#10;VBLagkJ3oqQGe/eSPNjjMKGWkha3QEHd9yWzghL5UeOYTQajUVgb8TLaHw/xYnc1N7savVQngC03&#10;wJ1neDwGey+3x8qCusaFNQ9RUcU0x9gF5d5uLyc+bSdceVzM59EMV4Vh/lwvDA/ggdXQ/Vfra2ZN&#10;NyceJ+wzbDcGmz6ZlGQbPDXMlx6qJo7RI68d37hmYrN3KzHssd17tHpc3LNfAAAA//8DAFBLAwQU&#10;AAYACAAAACEAVdqAFuAAAAAKAQAADwAAAGRycy9kb3ducmV2LnhtbEyPwU7DMBBE70j8g7VI3Fon&#10;BFEU4lSIUqGKXmj7AU68TVLitRW7bejXsz3BXlarGc2+Keaj7cUJh9A5UpBOExBItTMdNQp22+Xk&#10;GUSImozuHaGCHwwwL29vCp0bd6YvPG1iIziEQq4VtDH6XMpQt2h1mDqPxNreDVZHPodGmkGfOdz2&#10;8iFJnqTVHfGHVnt8a7H+3hytgqVd1353OXwu3MfFx5VcVO+rrVL3d+PrC4iIY/wzwxWf0aFkpsod&#10;yQTRK5jM2MgrTTOucDXwgKgUZNnjDGRZyP8Vyl8AAAD//wMAUEsBAi0AFAAGAAgAAAAhALaDOJL+&#10;AAAA4QEAABMAAAAAAAAAAAAAAAAAAAAAAFtDb250ZW50X1R5cGVzXS54bWxQSwECLQAUAAYACAAA&#10;ACEAOP0h/9YAAACUAQAACwAAAAAAAAAAAAAAAAAvAQAAX3JlbHMvLnJlbHNQSwECLQAUAAYACAAA&#10;ACEACyPoxcACAAAABgAADgAAAAAAAAAAAAAAAAAuAgAAZHJzL2Uyb0RvYy54bWxQSwECLQAUAAYA&#10;CAAAACEAVdqAFuAAAAAKAQAADwAAAAAAAAAAAAAAAAAaBQAAZHJzL2Rvd25yZXYueG1sUEsFBgAA&#10;AAAEAAQA8wAAACcGAAAAAA==&#10;" adj="18908" fillcolor="#bdd6ee [1300]" strokecolor="black [3213]" strokeweight="1pt"/>
                  </w:pict>
                </mc:Fallback>
              </mc:AlternateContent>
            </w:r>
          </w:p>
          <w:p w14:paraId="58F4D2E9" w14:textId="19329506" w:rsidR="00105EA7" w:rsidRPr="00CB298B" w:rsidRDefault="00105EA7" w:rsidP="00B53EE3">
            <w:pPr>
              <w:pStyle w:val="Nagwek2"/>
              <w:numPr>
                <w:ilvl w:val="0"/>
                <w:numId w:val="0"/>
              </w:numPr>
              <w:spacing w:before="120" w:line="240" w:lineRule="auto"/>
              <w:jc w:val="left"/>
              <w:outlineLvl w:val="1"/>
              <w:rPr>
                <w:b w:val="0"/>
                <w:noProof/>
              </w:rPr>
            </w:pPr>
          </w:p>
          <w:p w14:paraId="434C1BBF" w14:textId="43C8DF8F" w:rsidR="00105EA7" w:rsidRPr="00CB298B" w:rsidRDefault="00105EA7" w:rsidP="00B53EE3">
            <w:pPr>
              <w:pStyle w:val="Nagwek2"/>
              <w:numPr>
                <w:ilvl w:val="0"/>
                <w:numId w:val="0"/>
              </w:numPr>
              <w:spacing w:before="120" w:line="240" w:lineRule="auto"/>
              <w:jc w:val="left"/>
              <w:outlineLvl w:val="1"/>
              <w:rPr>
                <w:b w:val="0"/>
                <w:noProof/>
              </w:rPr>
            </w:pPr>
          </w:p>
          <w:p w14:paraId="59D145D4" w14:textId="0C35513C" w:rsidR="00105EA7" w:rsidRPr="00CB298B" w:rsidRDefault="00105EA7" w:rsidP="00B53EE3">
            <w:pPr>
              <w:pStyle w:val="Nagwek2"/>
              <w:numPr>
                <w:ilvl w:val="0"/>
                <w:numId w:val="0"/>
              </w:numPr>
              <w:spacing w:before="120" w:line="240" w:lineRule="auto"/>
              <w:jc w:val="left"/>
              <w:outlineLvl w:val="1"/>
              <w:rPr>
                <w:b w:val="0"/>
              </w:rPr>
            </w:pPr>
          </w:p>
          <w:p w14:paraId="4C70AEE1" w14:textId="747A2DEE" w:rsidR="00105EA7" w:rsidRPr="00CB298B" w:rsidRDefault="00105EA7" w:rsidP="00B53EE3">
            <w:pPr>
              <w:pStyle w:val="Nagwek2"/>
              <w:numPr>
                <w:ilvl w:val="0"/>
                <w:numId w:val="0"/>
              </w:numPr>
              <w:spacing w:before="120" w:line="240" w:lineRule="auto"/>
              <w:jc w:val="left"/>
              <w:outlineLvl w:val="1"/>
              <w:rPr>
                <w:b w:val="0"/>
              </w:rPr>
            </w:pPr>
          </w:p>
          <w:p w14:paraId="19F1D7EA" w14:textId="0E40FA13" w:rsidR="00105EA7" w:rsidRPr="00CB298B" w:rsidRDefault="00105EA7" w:rsidP="00B53EE3">
            <w:pPr>
              <w:pStyle w:val="Nagwek2"/>
              <w:numPr>
                <w:ilvl w:val="0"/>
                <w:numId w:val="0"/>
              </w:numPr>
              <w:spacing w:before="120" w:line="240" w:lineRule="auto"/>
              <w:jc w:val="left"/>
              <w:outlineLvl w:val="1"/>
              <w:rPr>
                <w:b w:val="0"/>
              </w:rPr>
            </w:pPr>
          </w:p>
          <w:p w14:paraId="6DF4EE3E" w14:textId="6DC6730E" w:rsidR="00105EA7" w:rsidRPr="00CB298B" w:rsidRDefault="00105EA7" w:rsidP="00B53EE3">
            <w:pPr>
              <w:pStyle w:val="Nagwek2"/>
              <w:numPr>
                <w:ilvl w:val="0"/>
                <w:numId w:val="0"/>
              </w:numPr>
              <w:spacing w:before="120" w:line="240" w:lineRule="auto"/>
              <w:jc w:val="left"/>
              <w:outlineLvl w:val="1"/>
              <w:rPr>
                <w:b w:val="0"/>
              </w:rPr>
            </w:pPr>
          </w:p>
          <w:p w14:paraId="6864B03D" w14:textId="7138DD37" w:rsidR="00105EA7" w:rsidRPr="00CB298B" w:rsidRDefault="00105EA7" w:rsidP="00B53EE3">
            <w:pPr>
              <w:pStyle w:val="Nagwek2"/>
              <w:numPr>
                <w:ilvl w:val="0"/>
                <w:numId w:val="0"/>
              </w:numPr>
              <w:spacing w:before="120" w:line="240" w:lineRule="auto"/>
              <w:jc w:val="left"/>
              <w:outlineLvl w:val="1"/>
              <w:rPr>
                <w:b w:val="0"/>
              </w:rPr>
            </w:pPr>
          </w:p>
          <w:p w14:paraId="79CA0DC4" w14:textId="59025388" w:rsidR="00105EA7" w:rsidRPr="00CB298B" w:rsidRDefault="00105EA7" w:rsidP="00B53EE3">
            <w:pPr>
              <w:pStyle w:val="Nagwek2"/>
              <w:numPr>
                <w:ilvl w:val="0"/>
                <w:numId w:val="0"/>
              </w:numPr>
              <w:spacing w:before="120" w:line="240" w:lineRule="auto"/>
              <w:jc w:val="left"/>
              <w:outlineLvl w:val="1"/>
              <w:rPr>
                <w:b w:val="0"/>
              </w:rPr>
            </w:pPr>
          </w:p>
          <w:p w14:paraId="577F10D6" w14:textId="494B749A" w:rsidR="00105EA7" w:rsidRPr="00CB298B" w:rsidRDefault="00105EA7" w:rsidP="00B53EE3">
            <w:pPr>
              <w:pStyle w:val="Nagwek2"/>
              <w:numPr>
                <w:ilvl w:val="0"/>
                <w:numId w:val="0"/>
              </w:numPr>
              <w:spacing w:before="120" w:line="240" w:lineRule="auto"/>
              <w:jc w:val="left"/>
              <w:outlineLvl w:val="1"/>
              <w:rPr>
                <w:b w:val="0"/>
              </w:rPr>
            </w:pPr>
          </w:p>
          <w:p w14:paraId="40B5CC84" w14:textId="6EC51CDF" w:rsidR="00105EA7" w:rsidRPr="00CB298B" w:rsidRDefault="00105EA7" w:rsidP="00B53EE3">
            <w:pPr>
              <w:pStyle w:val="Nagwek2"/>
              <w:numPr>
                <w:ilvl w:val="0"/>
                <w:numId w:val="0"/>
              </w:numPr>
              <w:spacing w:before="120" w:line="240" w:lineRule="auto"/>
              <w:jc w:val="left"/>
              <w:outlineLvl w:val="1"/>
              <w:rPr>
                <w:b w:val="0"/>
              </w:rPr>
            </w:pPr>
          </w:p>
          <w:p w14:paraId="1973B793" w14:textId="46684539" w:rsidR="00105EA7" w:rsidRPr="00CB298B" w:rsidRDefault="00105EA7" w:rsidP="00B53EE3">
            <w:pPr>
              <w:pStyle w:val="Nagwek2"/>
              <w:numPr>
                <w:ilvl w:val="0"/>
                <w:numId w:val="0"/>
              </w:numPr>
              <w:spacing w:before="120" w:line="240" w:lineRule="auto"/>
              <w:jc w:val="left"/>
              <w:outlineLvl w:val="1"/>
              <w:rPr>
                <w:b w:val="0"/>
              </w:rPr>
            </w:pPr>
          </w:p>
          <w:p w14:paraId="33027E20" w14:textId="73DB2D26" w:rsidR="00105EA7" w:rsidRPr="00CB298B" w:rsidRDefault="00105EA7" w:rsidP="00B53EE3">
            <w:pPr>
              <w:pStyle w:val="Nagwek2"/>
              <w:numPr>
                <w:ilvl w:val="0"/>
                <w:numId w:val="0"/>
              </w:numPr>
              <w:spacing w:before="120" w:line="240" w:lineRule="auto"/>
              <w:jc w:val="center"/>
              <w:outlineLvl w:val="1"/>
              <w:rPr>
                <w:b w:val="0"/>
              </w:rPr>
            </w:pPr>
          </w:p>
          <w:p w14:paraId="051B8098" w14:textId="77777777" w:rsidR="00BF05A8" w:rsidRPr="00CB298B" w:rsidRDefault="00BF05A8" w:rsidP="00B53EE3">
            <w:pPr>
              <w:pStyle w:val="Nagwek2"/>
              <w:numPr>
                <w:ilvl w:val="0"/>
                <w:numId w:val="0"/>
              </w:numPr>
              <w:spacing w:before="120" w:line="240" w:lineRule="auto"/>
              <w:jc w:val="center"/>
              <w:outlineLvl w:val="1"/>
              <w:rPr>
                <w:b w:val="0"/>
              </w:rPr>
            </w:pPr>
          </w:p>
          <w:p w14:paraId="0B21074A" w14:textId="1FC134A9" w:rsidR="00BF05A8" w:rsidRPr="00CB298B" w:rsidRDefault="001628FA" w:rsidP="00B53EE3">
            <w:pPr>
              <w:pStyle w:val="Nagwek2"/>
              <w:numPr>
                <w:ilvl w:val="0"/>
                <w:numId w:val="0"/>
              </w:numPr>
              <w:spacing w:before="120" w:line="240" w:lineRule="auto"/>
              <w:jc w:val="center"/>
              <w:outlineLvl w:val="1"/>
              <w:rPr>
                <w:b w:val="0"/>
              </w:rPr>
            </w:pPr>
            <w:r w:rsidRPr="00CB298B">
              <w:rPr>
                <w:b w:val="0"/>
                <w:noProof/>
              </w:rPr>
              <mc:AlternateContent>
                <mc:Choice Requires="wps">
                  <w:drawing>
                    <wp:anchor distT="0" distB="0" distL="114300" distR="114300" simplePos="0" relativeHeight="252020736" behindDoc="0" locked="0" layoutInCell="1" allowOverlap="1" wp14:anchorId="374EB2F7" wp14:editId="7D96008C">
                      <wp:simplePos x="0" y="0"/>
                      <wp:positionH relativeFrom="column">
                        <wp:posOffset>-17780</wp:posOffset>
                      </wp:positionH>
                      <wp:positionV relativeFrom="paragraph">
                        <wp:posOffset>-1238250</wp:posOffset>
                      </wp:positionV>
                      <wp:extent cx="709930" cy="8441690"/>
                      <wp:effectExtent l="19050" t="0" r="13970" b="35560"/>
                      <wp:wrapNone/>
                      <wp:docPr id="35855" name="Strzałka w dół 35855"/>
                      <wp:cNvGraphicFramePr/>
                      <a:graphic xmlns:a="http://schemas.openxmlformats.org/drawingml/2006/main">
                        <a:graphicData uri="http://schemas.microsoft.com/office/word/2010/wordprocessingShape">
                          <wps:wsp>
                            <wps:cNvSpPr/>
                            <wps:spPr>
                              <a:xfrm>
                                <a:off x="0" y="0"/>
                                <a:ext cx="709930" cy="8441690"/>
                              </a:xfrm>
                              <a:prstGeom prst="downArrow">
                                <a:avLst/>
                              </a:prstGeom>
                              <a:solidFill>
                                <a:schemeClr val="accent1">
                                  <a:lumMod val="40000"/>
                                  <a:lumOff val="60000"/>
                                </a:schemeClr>
                              </a:solid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Strzałka w dół 35855" o:spid="_x0000_s1026" type="#_x0000_t67" style="position:absolute;margin-left:-1.4pt;margin-top:-97.5pt;width:55.9pt;height:664.7pt;z-index:252020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eDJKsAIAAFgFAAAOAAAAZHJzL2Uyb0RvYy54bWysVM1OGzEQvlfqO1i+l01CAiQiQRGIqhIF&#10;pFBxHrzeZFX/1XayCUdeqY9Q8V797E0g0J6q7sE7f56fb2Z8erbWiq2kD7U1Y9496HAmjbBlbeZj&#10;/u3u8tMJZyGSKUlZI8d8IwM/m3z8cNq4kezZhVWl9AxOTBg1bswXMbpRUQSxkJrCgXXSQFlZrymC&#10;9fOi9NTAu1ZFr9M5KhrrS+etkCFAetEq+ST7ryop4k1VBRmZGnPkFvPp8/mQzmJySqO5J7eoxTYN&#10;+ocsNNUGQV9cXVAktvT1H650LbwNtooHwurCVlUtZK4B1XQ776qZLcjJXAvACe4FpvD/3Irr1a1n&#10;dTnmh4OTwYAzQxptmkX/SM9P34k1rPz18/mJtWrA1bgwwq2Zu/VbLoBMta8rr9MfVbF1hnjzArFc&#10;RyYgPO4Mh4dohIDqpN/vHg1zD4rX286H+FlazRIx5qVtzNR722R4aXUVIsLCfmeXIgar6vKyVioz&#10;aXbkufJsReg6CSFN7Obraqm/2rKV9zv42v5DjClpxUc7MULkKUyecsA3QZRhDea9dwwfTBAmt1IU&#10;QWoHLIOZc0ZqjpUQ0efQb26HTXjJD8OMGu8AEGeKQoQCqOUvZZfS2K8ulX1BYdFmm1VtEbqO2CRV&#10;awC7f1uZBIrMu7AFL7WwbVqiHmy5wQx42y5HcOKyRpAr5HJLHtuACrHh8QZHpSzKtluKs4X1j3+T&#10;J3sMKbScNdguQPJjSV6ixC8G4zvs9vtwGzPTHxz3wPh9zcO+xiz1uUUru3hLnMhkso9qR1be6ns8&#10;BNMUFSoyArFb8LfMeWy3Hk+JkNNpNsMKOopXZuZEcp5wSvDere/Ju+38RTTm2u42kUbvJrC1TTeN&#10;nS6jreo8nq+4ooOJwfrmXm6fmvQ+7PPZ6vVBnPwGAAD//wMAUEsDBBQABgAIAAAAIQDETuXB4gAA&#10;AAwBAAAPAAAAZHJzL2Rvd25yZXYueG1sTI9BSwMxEIXvgv8hjOBF2uy2tbrrZksVCoIg2OrBW7qJ&#10;m6XJZEnS7fbfOz3pad4wjzffq1ajs2zQIXYeBeTTDJjGxqsOWwGfu83kEVhMEpW0HrWAs46wqq+v&#10;Klkqf8IPPWxTyygEYykFmJT6kvPYGO1knPpeI91+fHAy0RparoI8UbizfJZlS+5kh/TByF6/GN0c&#10;tkcnoHnemOFQ3FlM629z/noPD/PXNyFub8b1E7Ckx/Rnhgs+oUNNTHt/RBWZFTCZEXmimRf3VOri&#10;yAoSexL5fLEAXlf8f4n6FwAA//8DAFBLAQItABQABgAIAAAAIQC2gziS/gAAAOEBAAATAAAAAAAA&#10;AAAAAAAAAAAAAABbQ29udGVudF9UeXBlc10ueG1sUEsBAi0AFAAGAAgAAAAhADj9If/WAAAAlAEA&#10;AAsAAAAAAAAAAAAAAAAALwEAAF9yZWxzLy5yZWxzUEsBAi0AFAAGAAgAAAAhACh4MkqwAgAAWAUA&#10;AA4AAAAAAAAAAAAAAAAALgIAAGRycy9lMm9Eb2MueG1sUEsBAi0AFAAGAAgAAAAhAMRO5cHiAAAA&#10;DAEAAA8AAAAAAAAAAAAAAAAACgUAAGRycy9kb3ducmV2LnhtbFBLBQYAAAAABAAEAPMAAAAZBgAA&#10;AAA=&#10;" adj="20692" fillcolor="#bdd6ee [1300]" strokecolor="windowText" strokeweight="1pt"/>
                  </w:pict>
                </mc:Fallback>
              </mc:AlternateContent>
            </w:r>
          </w:p>
          <w:p w14:paraId="0D21461D" w14:textId="77777777" w:rsidR="00BF05A8" w:rsidRPr="00CB298B" w:rsidRDefault="00BF05A8" w:rsidP="00B53EE3">
            <w:pPr>
              <w:pStyle w:val="Nagwek2"/>
              <w:numPr>
                <w:ilvl w:val="0"/>
                <w:numId w:val="0"/>
              </w:numPr>
              <w:spacing w:before="120" w:line="240" w:lineRule="auto"/>
              <w:jc w:val="center"/>
              <w:outlineLvl w:val="1"/>
              <w:rPr>
                <w:b w:val="0"/>
              </w:rPr>
            </w:pPr>
          </w:p>
          <w:p w14:paraId="508B8669" w14:textId="77777777" w:rsidR="00BF05A8" w:rsidRPr="00CB298B" w:rsidRDefault="00BF05A8" w:rsidP="00B53EE3">
            <w:pPr>
              <w:pStyle w:val="Nagwek2"/>
              <w:numPr>
                <w:ilvl w:val="0"/>
                <w:numId w:val="0"/>
              </w:numPr>
              <w:spacing w:before="120" w:line="240" w:lineRule="auto"/>
              <w:jc w:val="center"/>
              <w:outlineLvl w:val="1"/>
              <w:rPr>
                <w:b w:val="0"/>
              </w:rPr>
            </w:pPr>
          </w:p>
          <w:p w14:paraId="13B0515C" w14:textId="77777777" w:rsidR="00BF05A8" w:rsidRPr="00CB298B" w:rsidRDefault="00BF05A8" w:rsidP="00B53EE3">
            <w:pPr>
              <w:pStyle w:val="Nagwek2"/>
              <w:numPr>
                <w:ilvl w:val="0"/>
                <w:numId w:val="0"/>
              </w:numPr>
              <w:spacing w:before="120" w:line="240" w:lineRule="auto"/>
              <w:jc w:val="center"/>
              <w:outlineLvl w:val="1"/>
              <w:rPr>
                <w:b w:val="0"/>
              </w:rPr>
            </w:pPr>
          </w:p>
          <w:p w14:paraId="6E2E052B" w14:textId="77777777" w:rsidR="00BF05A8" w:rsidRPr="00CB298B" w:rsidRDefault="00BF05A8" w:rsidP="00B53EE3">
            <w:pPr>
              <w:pStyle w:val="Nagwek2"/>
              <w:numPr>
                <w:ilvl w:val="0"/>
                <w:numId w:val="0"/>
              </w:numPr>
              <w:spacing w:before="120" w:line="240" w:lineRule="auto"/>
              <w:jc w:val="center"/>
              <w:outlineLvl w:val="1"/>
              <w:rPr>
                <w:b w:val="0"/>
              </w:rPr>
            </w:pPr>
          </w:p>
          <w:p w14:paraId="76893F26" w14:textId="77777777" w:rsidR="00BF05A8" w:rsidRPr="00CB298B" w:rsidRDefault="00BF05A8" w:rsidP="00B53EE3">
            <w:pPr>
              <w:pStyle w:val="Nagwek2"/>
              <w:numPr>
                <w:ilvl w:val="0"/>
                <w:numId w:val="0"/>
              </w:numPr>
              <w:spacing w:before="120" w:line="240" w:lineRule="auto"/>
              <w:jc w:val="center"/>
              <w:outlineLvl w:val="1"/>
              <w:rPr>
                <w:b w:val="0"/>
              </w:rPr>
            </w:pPr>
          </w:p>
          <w:p w14:paraId="0A4890AA" w14:textId="77777777" w:rsidR="00BF05A8" w:rsidRPr="00CB298B" w:rsidRDefault="00BF05A8" w:rsidP="00B53EE3">
            <w:pPr>
              <w:pStyle w:val="Nagwek2"/>
              <w:numPr>
                <w:ilvl w:val="0"/>
                <w:numId w:val="0"/>
              </w:numPr>
              <w:spacing w:before="120" w:line="240" w:lineRule="auto"/>
              <w:jc w:val="center"/>
              <w:outlineLvl w:val="1"/>
              <w:rPr>
                <w:b w:val="0"/>
              </w:rPr>
            </w:pPr>
          </w:p>
          <w:p w14:paraId="1CE286FA" w14:textId="77777777" w:rsidR="00BF05A8" w:rsidRPr="00CB298B" w:rsidRDefault="00BF05A8" w:rsidP="00B53EE3">
            <w:pPr>
              <w:pStyle w:val="Nagwek2"/>
              <w:numPr>
                <w:ilvl w:val="0"/>
                <w:numId w:val="0"/>
              </w:numPr>
              <w:spacing w:before="120" w:line="240" w:lineRule="auto"/>
              <w:jc w:val="center"/>
              <w:outlineLvl w:val="1"/>
              <w:rPr>
                <w:b w:val="0"/>
              </w:rPr>
            </w:pPr>
          </w:p>
          <w:p w14:paraId="3960E7A8" w14:textId="77777777" w:rsidR="00BF05A8" w:rsidRPr="00CB298B" w:rsidRDefault="00BF05A8" w:rsidP="00B53EE3">
            <w:pPr>
              <w:pStyle w:val="Nagwek2"/>
              <w:numPr>
                <w:ilvl w:val="0"/>
                <w:numId w:val="0"/>
              </w:numPr>
              <w:spacing w:before="120" w:line="240" w:lineRule="auto"/>
              <w:jc w:val="center"/>
              <w:outlineLvl w:val="1"/>
              <w:rPr>
                <w:b w:val="0"/>
              </w:rPr>
            </w:pPr>
          </w:p>
          <w:p w14:paraId="55A3F2C5" w14:textId="0E5195EB" w:rsidR="00BF05A8" w:rsidRPr="00CB298B" w:rsidRDefault="00BF05A8" w:rsidP="00B53EE3">
            <w:pPr>
              <w:pStyle w:val="Nagwek2"/>
              <w:numPr>
                <w:ilvl w:val="0"/>
                <w:numId w:val="0"/>
              </w:numPr>
              <w:spacing w:before="120" w:line="240" w:lineRule="auto"/>
              <w:jc w:val="center"/>
              <w:outlineLvl w:val="1"/>
              <w:rPr>
                <w:b w:val="0"/>
              </w:rPr>
            </w:pPr>
          </w:p>
          <w:p w14:paraId="0DA54823" w14:textId="71D4D962" w:rsidR="00BF05A8" w:rsidRPr="00CB298B" w:rsidRDefault="00BF05A8" w:rsidP="00B53EE3">
            <w:pPr>
              <w:pStyle w:val="Nagwek2"/>
              <w:numPr>
                <w:ilvl w:val="0"/>
                <w:numId w:val="0"/>
              </w:numPr>
              <w:spacing w:before="120" w:line="240" w:lineRule="auto"/>
              <w:jc w:val="center"/>
              <w:outlineLvl w:val="1"/>
              <w:rPr>
                <w:b w:val="0"/>
              </w:rPr>
            </w:pPr>
          </w:p>
          <w:p w14:paraId="18CD0EA8" w14:textId="030DB96C" w:rsidR="00BF05A8" w:rsidRPr="00CB298B" w:rsidRDefault="00BF05A8" w:rsidP="00B53EE3">
            <w:pPr>
              <w:pStyle w:val="Nagwek2"/>
              <w:numPr>
                <w:ilvl w:val="0"/>
                <w:numId w:val="0"/>
              </w:numPr>
              <w:spacing w:before="120" w:line="240" w:lineRule="auto"/>
              <w:jc w:val="center"/>
              <w:outlineLvl w:val="1"/>
              <w:rPr>
                <w:b w:val="0"/>
              </w:rPr>
            </w:pPr>
          </w:p>
          <w:p w14:paraId="0DB7EF64" w14:textId="4E95052B" w:rsidR="00BF05A8" w:rsidRPr="00CB298B" w:rsidRDefault="00BF05A8" w:rsidP="00B53EE3">
            <w:pPr>
              <w:pStyle w:val="Nagwek2"/>
              <w:numPr>
                <w:ilvl w:val="0"/>
                <w:numId w:val="0"/>
              </w:numPr>
              <w:spacing w:before="120" w:line="240" w:lineRule="auto"/>
              <w:jc w:val="center"/>
              <w:outlineLvl w:val="1"/>
              <w:rPr>
                <w:b w:val="0"/>
              </w:rPr>
            </w:pPr>
          </w:p>
          <w:p w14:paraId="6467972F" w14:textId="4B762AAA" w:rsidR="00BF05A8" w:rsidRPr="00CB298B" w:rsidRDefault="00BF05A8" w:rsidP="00B53EE3">
            <w:pPr>
              <w:pStyle w:val="Nagwek2"/>
              <w:numPr>
                <w:ilvl w:val="0"/>
                <w:numId w:val="0"/>
              </w:numPr>
              <w:spacing w:before="120" w:line="240" w:lineRule="auto"/>
              <w:jc w:val="center"/>
              <w:outlineLvl w:val="1"/>
              <w:rPr>
                <w:b w:val="0"/>
              </w:rPr>
            </w:pPr>
          </w:p>
          <w:p w14:paraId="751FC754" w14:textId="495E31A1" w:rsidR="00BF05A8" w:rsidRPr="00CB298B" w:rsidRDefault="00BF05A8" w:rsidP="00B53EE3">
            <w:pPr>
              <w:pStyle w:val="Nagwek2"/>
              <w:numPr>
                <w:ilvl w:val="0"/>
                <w:numId w:val="0"/>
              </w:numPr>
              <w:spacing w:before="120" w:line="240" w:lineRule="auto"/>
              <w:jc w:val="center"/>
              <w:outlineLvl w:val="1"/>
              <w:rPr>
                <w:b w:val="0"/>
              </w:rPr>
            </w:pPr>
          </w:p>
          <w:p w14:paraId="5F2ED8E0" w14:textId="3FAD7673" w:rsidR="00BF05A8" w:rsidRPr="00CB298B" w:rsidRDefault="00BF05A8" w:rsidP="00B53EE3">
            <w:pPr>
              <w:pStyle w:val="Nagwek2"/>
              <w:numPr>
                <w:ilvl w:val="0"/>
                <w:numId w:val="0"/>
              </w:numPr>
              <w:spacing w:before="120" w:line="240" w:lineRule="auto"/>
              <w:jc w:val="center"/>
              <w:outlineLvl w:val="1"/>
              <w:rPr>
                <w:b w:val="0"/>
              </w:rPr>
            </w:pPr>
          </w:p>
          <w:p w14:paraId="2342F0DA" w14:textId="2CBF00E6" w:rsidR="00BF05A8" w:rsidRPr="00CB298B" w:rsidRDefault="00BF05A8" w:rsidP="00B53EE3">
            <w:pPr>
              <w:pStyle w:val="Nagwek2"/>
              <w:numPr>
                <w:ilvl w:val="0"/>
                <w:numId w:val="0"/>
              </w:numPr>
              <w:spacing w:before="120" w:line="240" w:lineRule="auto"/>
              <w:jc w:val="center"/>
              <w:outlineLvl w:val="1"/>
              <w:rPr>
                <w:b w:val="0"/>
              </w:rPr>
            </w:pPr>
          </w:p>
          <w:p w14:paraId="5A1EAF1D" w14:textId="29AD7AC1" w:rsidR="00BF05A8" w:rsidRPr="00CB298B" w:rsidRDefault="00BF05A8" w:rsidP="00B53EE3">
            <w:pPr>
              <w:pStyle w:val="Nagwek2"/>
              <w:numPr>
                <w:ilvl w:val="0"/>
                <w:numId w:val="0"/>
              </w:numPr>
              <w:spacing w:before="120" w:line="240" w:lineRule="auto"/>
              <w:jc w:val="center"/>
              <w:outlineLvl w:val="1"/>
              <w:rPr>
                <w:b w:val="0"/>
              </w:rPr>
            </w:pPr>
          </w:p>
          <w:p w14:paraId="6630D628" w14:textId="77777777" w:rsidR="00BF05A8" w:rsidRPr="00CB298B" w:rsidRDefault="00BF05A8" w:rsidP="00B53EE3">
            <w:pPr>
              <w:pStyle w:val="Nagwek2"/>
              <w:numPr>
                <w:ilvl w:val="0"/>
                <w:numId w:val="0"/>
              </w:numPr>
              <w:spacing w:before="120" w:line="240" w:lineRule="auto"/>
              <w:jc w:val="center"/>
              <w:outlineLvl w:val="1"/>
              <w:rPr>
                <w:b w:val="0"/>
              </w:rPr>
            </w:pPr>
          </w:p>
          <w:p w14:paraId="7A94A893" w14:textId="77777777" w:rsidR="00BF05A8" w:rsidRPr="00CB298B" w:rsidRDefault="00BF05A8" w:rsidP="00B53EE3">
            <w:pPr>
              <w:pStyle w:val="Nagwek2"/>
              <w:numPr>
                <w:ilvl w:val="0"/>
                <w:numId w:val="0"/>
              </w:numPr>
              <w:spacing w:before="120" w:line="240" w:lineRule="auto"/>
              <w:jc w:val="center"/>
              <w:outlineLvl w:val="1"/>
              <w:rPr>
                <w:b w:val="0"/>
              </w:rPr>
            </w:pPr>
          </w:p>
          <w:p w14:paraId="34140CC2" w14:textId="77777777" w:rsidR="00BF05A8" w:rsidRPr="00CB298B" w:rsidRDefault="00BF05A8" w:rsidP="00B53EE3">
            <w:pPr>
              <w:pStyle w:val="Nagwek2"/>
              <w:numPr>
                <w:ilvl w:val="0"/>
                <w:numId w:val="0"/>
              </w:numPr>
              <w:spacing w:before="120" w:line="240" w:lineRule="auto"/>
              <w:jc w:val="center"/>
              <w:outlineLvl w:val="1"/>
              <w:rPr>
                <w:b w:val="0"/>
              </w:rPr>
            </w:pPr>
          </w:p>
          <w:p w14:paraId="003A43F9" w14:textId="77777777" w:rsidR="00BF05A8" w:rsidRPr="00CB298B" w:rsidRDefault="00BF05A8" w:rsidP="00B53EE3">
            <w:pPr>
              <w:pStyle w:val="Nagwek2"/>
              <w:numPr>
                <w:ilvl w:val="0"/>
                <w:numId w:val="0"/>
              </w:numPr>
              <w:spacing w:before="120" w:line="240" w:lineRule="auto"/>
              <w:jc w:val="center"/>
              <w:outlineLvl w:val="1"/>
              <w:rPr>
                <w:b w:val="0"/>
              </w:rPr>
            </w:pPr>
          </w:p>
          <w:p w14:paraId="564E6499" w14:textId="77777777" w:rsidR="00BF05A8" w:rsidRPr="00CB298B" w:rsidRDefault="00BF05A8" w:rsidP="00B53EE3">
            <w:pPr>
              <w:pStyle w:val="Nagwek2"/>
              <w:numPr>
                <w:ilvl w:val="0"/>
                <w:numId w:val="0"/>
              </w:numPr>
              <w:spacing w:before="120" w:line="240" w:lineRule="auto"/>
              <w:jc w:val="center"/>
              <w:outlineLvl w:val="1"/>
              <w:rPr>
                <w:b w:val="0"/>
              </w:rPr>
            </w:pPr>
          </w:p>
          <w:p w14:paraId="3F3171DD" w14:textId="77777777" w:rsidR="00B53EE3" w:rsidRPr="00CB298B" w:rsidRDefault="00B53EE3" w:rsidP="00B53EE3">
            <w:pPr>
              <w:pStyle w:val="Nagwek2"/>
              <w:numPr>
                <w:ilvl w:val="0"/>
                <w:numId w:val="0"/>
              </w:numPr>
              <w:spacing w:before="120" w:line="240" w:lineRule="auto"/>
              <w:jc w:val="center"/>
              <w:outlineLvl w:val="1"/>
              <w:rPr>
                <w:b w:val="0"/>
              </w:rPr>
            </w:pPr>
          </w:p>
          <w:p w14:paraId="66E9FA1C" w14:textId="77777777" w:rsidR="00B53EE3" w:rsidRPr="00CB298B" w:rsidRDefault="00B53EE3" w:rsidP="00B53EE3">
            <w:pPr>
              <w:pStyle w:val="Nagwek2"/>
              <w:numPr>
                <w:ilvl w:val="0"/>
                <w:numId w:val="0"/>
              </w:numPr>
              <w:spacing w:before="120" w:line="240" w:lineRule="auto"/>
              <w:jc w:val="center"/>
              <w:outlineLvl w:val="1"/>
              <w:rPr>
                <w:b w:val="0"/>
              </w:rPr>
            </w:pPr>
          </w:p>
          <w:p w14:paraId="392CE14F" w14:textId="77777777" w:rsidR="00B53EE3" w:rsidRPr="00CB298B" w:rsidRDefault="00B53EE3" w:rsidP="00B53EE3">
            <w:pPr>
              <w:pStyle w:val="Nagwek2"/>
              <w:numPr>
                <w:ilvl w:val="0"/>
                <w:numId w:val="0"/>
              </w:numPr>
              <w:spacing w:before="120" w:line="240" w:lineRule="auto"/>
              <w:jc w:val="center"/>
              <w:outlineLvl w:val="1"/>
              <w:rPr>
                <w:b w:val="0"/>
              </w:rPr>
            </w:pPr>
          </w:p>
          <w:p w14:paraId="09CC6513" w14:textId="77777777" w:rsidR="00B53EE3" w:rsidRPr="00CB298B" w:rsidRDefault="00B53EE3" w:rsidP="00B53EE3">
            <w:pPr>
              <w:pStyle w:val="Nagwek2"/>
              <w:numPr>
                <w:ilvl w:val="0"/>
                <w:numId w:val="0"/>
              </w:numPr>
              <w:spacing w:before="120" w:line="240" w:lineRule="auto"/>
              <w:jc w:val="center"/>
              <w:outlineLvl w:val="1"/>
              <w:rPr>
                <w:b w:val="0"/>
              </w:rPr>
            </w:pPr>
          </w:p>
          <w:p w14:paraId="014E476C" w14:textId="77777777" w:rsidR="00B53EE3" w:rsidRPr="00CB298B" w:rsidRDefault="00B53EE3" w:rsidP="00B53EE3">
            <w:pPr>
              <w:pStyle w:val="Nagwek2"/>
              <w:numPr>
                <w:ilvl w:val="0"/>
                <w:numId w:val="0"/>
              </w:numPr>
              <w:spacing w:before="120" w:line="240" w:lineRule="auto"/>
              <w:jc w:val="center"/>
              <w:outlineLvl w:val="1"/>
              <w:rPr>
                <w:b w:val="0"/>
              </w:rPr>
            </w:pPr>
          </w:p>
          <w:p w14:paraId="3316B295" w14:textId="77777777" w:rsidR="00B53EE3" w:rsidRPr="00CB298B" w:rsidRDefault="00B53EE3" w:rsidP="00B53EE3">
            <w:pPr>
              <w:pStyle w:val="Nagwek2"/>
              <w:numPr>
                <w:ilvl w:val="0"/>
                <w:numId w:val="0"/>
              </w:numPr>
              <w:spacing w:before="120" w:line="240" w:lineRule="auto"/>
              <w:jc w:val="center"/>
              <w:outlineLvl w:val="1"/>
              <w:rPr>
                <w:b w:val="0"/>
              </w:rPr>
            </w:pPr>
          </w:p>
          <w:p w14:paraId="08CDC863" w14:textId="77777777" w:rsidR="00B53EE3" w:rsidRPr="00CB298B" w:rsidRDefault="00B53EE3" w:rsidP="00B53EE3">
            <w:pPr>
              <w:pStyle w:val="Nagwek2"/>
              <w:numPr>
                <w:ilvl w:val="0"/>
                <w:numId w:val="0"/>
              </w:numPr>
              <w:spacing w:before="120" w:line="240" w:lineRule="auto"/>
              <w:jc w:val="center"/>
              <w:outlineLvl w:val="1"/>
              <w:rPr>
                <w:b w:val="0"/>
              </w:rPr>
            </w:pPr>
          </w:p>
          <w:p w14:paraId="598D3D2A" w14:textId="77777777" w:rsidR="00B53EE3" w:rsidRPr="00CB298B" w:rsidRDefault="00B53EE3" w:rsidP="00B53EE3">
            <w:pPr>
              <w:pStyle w:val="Nagwek2"/>
              <w:numPr>
                <w:ilvl w:val="0"/>
                <w:numId w:val="0"/>
              </w:numPr>
              <w:spacing w:before="120" w:line="240" w:lineRule="auto"/>
              <w:jc w:val="center"/>
              <w:outlineLvl w:val="1"/>
              <w:rPr>
                <w:b w:val="0"/>
              </w:rPr>
            </w:pPr>
          </w:p>
          <w:p w14:paraId="1A70697C" w14:textId="0ADB4936" w:rsidR="00B53EE3" w:rsidRPr="00CB298B" w:rsidRDefault="006A3364" w:rsidP="00B53EE3">
            <w:pPr>
              <w:pStyle w:val="Nagwek2"/>
              <w:numPr>
                <w:ilvl w:val="0"/>
                <w:numId w:val="0"/>
              </w:numPr>
              <w:spacing w:before="120" w:line="240" w:lineRule="auto"/>
              <w:jc w:val="center"/>
              <w:outlineLvl w:val="1"/>
              <w:rPr>
                <w:b w:val="0"/>
              </w:rPr>
            </w:pPr>
            <w:r w:rsidRPr="00CB298B">
              <w:rPr>
                <w:b w:val="0"/>
                <w:noProof/>
              </w:rPr>
              <w:lastRenderedPageBreak/>
              <mc:AlternateContent>
                <mc:Choice Requires="wps">
                  <w:drawing>
                    <wp:anchor distT="0" distB="0" distL="114300" distR="114300" simplePos="0" relativeHeight="252022784" behindDoc="0" locked="0" layoutInCell="1" allowOverlap="1" wp14:anchorId="1B13D64A" wp14:editId="1EF5669A">
                      <wp:simplePos x="0" y="0"/>
                      <wp:positionH relativeFrom="column">
                        <wp:posOffset>-10160</wp:posOffset>
                      </wp:positionH>
                      <wp:positionV relativeFrom="paragraph">
                        <wp:posOffset>117475</wp:posOffset>
                      </wp:positionV>
                      <wp:extent cx="709930" cy="6991350"/>
                      <wp:effectExtent l="19050" t="0" r="33020" b="38100"/>
                      <wp:wrapNone/>
                      <wp:docPr id="35856" name="Strzałka w dół 35856"/>
                      <wp:cNvGraphicFramePr/>
                      <a:graphic xmlns:a="http://schemas.openxmlformats.org/drawingml/2006/main">
                        <a:graphicData uri="http://schemas.microsoft.com/office/word/2010/wordprocessingShape">
                          <wps:wsp>
                            <wps:cNvSpPr/>
                            <wps:spPr>
                              <a:xfrm>
                                <a:off x="0" y="0"/>
                                <a:ext cx="709930" cy="6991350"/>
                              </a:xfrm>
                              <a:prstGeom prst="downArrow">
                                <a:avLst/>
                              </a:prstGeom>
                              <a:solidFill>
                                <a:srgbClr val="5B9BD5">
                                  <a:lumMod val="40000"/>
                                  <a:lumOff val="60000"/>
                                </a:srgbClr>
                              </a:solidFill>
                              <a:ln w="12700" cap="flat" cmpd="sng" algn="ctr">
                                <a:solidFill>
                                  <a:sysClr val="windowText" lastClr="000000"/>
                                </a:solid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Strzałka w dół 35856" o:spid="_x0000_s1026" type="#_x0000_t67" style="position:absolute;margin-left:-.8pt;margin-top:9.25pt;width:55.9pt;height:550.5pt;z-index:252022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HlJAsQIAAFMFAAAOAAAAZHJzL2Uyb0RvYy54bWysVMtuGjEU3VfqP1jeNwMECKAMEQlKVSlN&#10;IpEqa+PxwKh+1TYMZJlf6idU+a8ee4CQtKuqs/Dcl+/j3Ht9frFRkqyF85XROW2ftCgRmpui0ouc&#10;fnu4/jSgxAemCyaNFjndCk8vxh8/nNd2JDpmaWQhHIET7Ue1zekyBDvKMs+XQjF/YqzQUJbGKRbA&#10;ukVWOFbDu5JZp9XqZ7VxhXWGC+8hnTZKOk7+y1LwcFeWXgQic4rcQjpdOufxzMbnbLRwzC4rvkuD&#10;/UMWilUaQQ+upiwwsnLVH65UxZ3xpgwn3KjMlGXFRaoB1bRb76qZLZkVqRaA4+0BJv//3PLb9b0j&#10;VZHT096g16dEM4U2zYJ7Yi/P3xmpSfHr58szadSAq7Z+hFsze+92nAcZa9+UTsU/qiKbBPH2ALHY&#10;BMIhPGsNh6doBIeqPxy2T3upB9nrbet8+CyMIpHIaWFqPXHO1Aletr7xAWFhv7eLEb2RVXFdSZkY&#10;t5hfSUfWDD3vXQ4vp710V67UV1M04m4LX9N8iDEijbi/F8O/b9ykWG/8S01qjHrnDB4IZxjaUrIA&#10;UlnA6PWCEiYX2AYeXAr85rbf+kNymGOU9wBsKJHMBygAWPpibjGJ48JixVPml02uSdWUoKqAJZKV&#10;yung+LbUEQ+R1mCHW+xe069IzU2xRfudafbCW35dIcgNcrlnDouACrHc4Q5HKQ3KNjuKkqVxT3+T&#10;R3vMJ7SU1FgsQPJjxZxAiV80JnfY7nbhNiSm2zvrgHHHmvmxRq/UlUEf23hGLE9ktA9yT5bOqEe8&#10;AZMYFSqmOWI34O+Yq9AsPF4RLiaTZIbtsyzc6Jnl0XnEKcL7sHlkzu5GL6Axt2a/hGz0bvga23hT&#10;m8kqmLJKk/mKKzoYGWxu6uXulYlPwzGfrF7fwvFvAAAA//8DAFBLAwQUAAYACAAAACEAjwKzMdsA&#10;AAAKAQAADwAAAGRycy9kb3ducmV2LnhtbEyPQU/DMAyF70j8h8hI3LaklTZGaTqhSjtx2oC715i2&#10;InFKk3Xdvyc9wc32e3r+XrmfnRUTjaH3rCFbKxDEjTc9txo+3g+rHYgQkQ1az6ThRgH21f1diYXx&#10;Vz7SdIqtSCEcCtTQxTgUUoamI4dh7QfipH350WFM69hKM+I1hTsrc6W20mHP6UOHA9UdNd+ni9OA&#10;gxrtj7u9eRuOT309feZYH7R+fJhfX0BEmuOfGRb8hA5VYjr7C5sgrIZVtk3OdN9tQCx6pnIQ52XI&#10;njcgq1L+r1D9AgAA//8DAFBLAQItABQABgAIAAAAIQC2gziS/gAAAOEBAAATAAAAAAAAAAAAAAAA&#10;AAAAAABbQ29udGVudF9UeXBlc10ueG1sUEsBAi0AFAAGAAgAAAAhADj9If/WAAAAlAEAAAsAAAAA&#10;AAAAAAAAAAAALwEAAF9yZWxzLy5yZWxzUEsBAi0AFAAGAAgAAAAhAJ4eUkCxAgAAUwUAAA4AAAAA&#10;AAAAAAAAAAAALgIAAGRycy9lMm9Eb2MueG1sUEsBAi0AFAAGAAgAAAAhAI8CszHbAAAACgEAAA8A&#10;AAAAAAAAAAAAAAAACwUAAGRycy9kb3ducmV2LnhtbFBLBQYAAAAABAAEAPMAAAATBgAAAAA=&#10;" adj="20503" fillcolor="#bdd7ee" strokecolor="windowText" strokeweight="1pt"/>
                  </w:pict>
                </mc:Fallback>
              </mc:AlternateContent>
            </w:r>
          </w:p>
          <w:p w14:paraId="658B8785" w14:textId="3C5B04FE" w:rsidR="00B53EE3" w:rsidRPr="00CB298B" w:rsidRDefault="00B53EE3" w:rsidP="00B53EE3">
            <w:pPr>
              <w:pStyle w:val="Nagwek2"/>
              <w:numPr>
                <w:ilvl w:val="0"/>
                <w:numId w:val="0"/>
              </w:numPr>
              <w:spacing w:before="120" w:line="240" w:lineRule="auto"/>
              <w:jc w:val="center"/>
              <w:outlineLvl w:val="1"/>
              <w:rPr>
                <w:b w:val="0"/>
              </w:rPr>
            </w:pPr>
          </w:p>
          <w:p w14:paraId="34DAF27A" w14:textId="77777777" w:rsidR="00B53EE3" w:rsidRPr="00CB298B" w:rsidRDefault="00B53EE3" w:rsidP="00B53EE3">
            <w:pPr>
              <w:pStyle w:val="Nagwek2"/>
              <w:numPr>
                <w:ilvl w:val="0"/>
                <w:numId w:val="0"/>
              </w:numPr>
              <w:spacing w:before="120" w:line="240" w:lineRule="auto"/>
              <w:jc w:val="center"/>
              <w:outlineLvl w:val="1"/>
              <w:rPr>
                <w:b w:val="0"/>
              </w:rPr>
            </w:pPr>
          </w:p>
          <w:p w14:paraId="4E950125" w14:textId="77777777" w:rsidR="00B53EE3" w:rsidRPr="00CB298B" w:rsidRDefault="00B53EE3" w:rsidP="00B53EE3">
            <w:pPr>
              <w:pStyle w:val="Nagwek2"/>
              <w:numPr>
                <w:ilvl w:val="0"/>
                <w:numId w:val="0"/>
              </w:numPr>
              <w:spacing w:before="120" w:line="240" w:lineRule="auto"/>
              <w:jc w:val="center"/>
              <w:outlineLvl w:val="1"/>
              <w:rPr>
                <w:b w:val="0"/>
              </w:rPr>
            </w:pPr>
          </w:p>
          <w:p w14:paraId="4559C594" w14:textId="77777777" w:rsidR="00B53EE3" w:rsidRPr="00CB298B" w:rsidRDefault="00B53EE3" w:rsidP="00B53EE3">
            <w:pPr>
              <w:pStyle w:val="Nagwek2"/>
              <w:numPr>
                <w:ilvl w:val="0"/>
                <w:numId w:val="0"/>
              </w:numPr>
              <w:spacing w:before="120" w:line="240" w:lineRule="auto"/>
              <w:jc w:val="center"/>
              <w:outlineLvl w:val="1"/>
              <w:rPr>
                <w:b w:val="0"/>
              </w:rPr>
            </w:pPr>
          </w:p>
          <w:p w14:paraId="1FFD9024" w14:textId="77777777" w:rsidR="00B53EE3" w:rsidRPr="00CB298B" w:rsidRDefault="00B53EE3" w:rsidP="00B53EE3">
            <w:pPr>
              <w:pStyle w:val="Nagwek2"/>
              <w:numPr>
                <w:ilvl w:val="0"/>
                <w:numId w:val="0"/>
              </w:numPr>
              <w:spacing w:before="120" w:line="240" w:lineRule="auto"/>
              <w:jc w:val="center"/>
              <w:outlineLvl w:val="1"/>
              <w:rPr>
                <w:b w:val="0"/>
              </w:rPr>
            </w:pPr>
          </w:p>
          <w:p w14:paraId="5D8F7298" w14:textId="77777777" w:rsidR="00B53EE3" w:rsidRPr="00CB298B" w:rsidRDefault="00B53EE3" w:rsidP="00B53EE3">
            <w:pPr>
              <w:pStyle w:val="Nagwek2"/>
              <w:numPr>
                <w:ilvl w:val="0"/>
                <w:numId w:val="0"/>
              </w:numPr>
              <w:spacing w:before="120" w:line="240" w:lineRule="auto"/>
              <w:jc w:val="center"/>
              <w:outlineLvl w:val="1"/>
              <w:rPr>
                <w:b w:val="0"/>
              </w:rPr>
            </w:pPr>
          </w:p>
          <w:p w14:paraId="632C0FED" w14:textId="77777777" w:rsidR="00B53EE3" w:rsidRPr="00CB298B" w:rsidRDefault="00B53EE3" w:rsidP="00B53EE3">
            <w:pPr>
              <w:pStyle w:val="Nagwek2"/>
              <w:numPr>
                <w:ilvl w:val="0"/>
                <w:numId w:val="0"/>
              </w:numPr>
              <w:spacing w:before="120" w:line="240" w:lineRule="auto"/>
              <w:jc w:val="center"/>
              <w:outlineLvl w:val="1"/>
              <w:rPr>
                <w:b w:val="0"/>
              </w:rPr>
            </w:pPr>
          </w:p>
          <w:p w14:paraId="2C6BE7B7" w14:textId="77777777" w:rsidR="00B53EE3" w:rsidRPr="00CB298B" w:rsidRDefault="00B53EE3" w:rsidP="00B53EE3">
            <w:pPr>
              <w:pStyle w:val="Nagwek2"/>
              <w:numPr>
                <w:ilvl w:val="0"/>
                <w:numId w:val="0"/>
              </w:numPr>
              <w:spacing w:before="120" w:line="240" w:lineRule="auto"/>
              <w:jc w:val="center"/>
              <w:outlineLvl w:val="1"/>
              <w:rPr>
                <w:b w:val="0"/>
              </w:rPr>
            </w:pPr>
          </w:p>
          <w:p w14:paraId="42A5318B" w14:textId="77777777" w:rsidR="00B53EE3" w:rsidRPr="00CB298B" w:rsidRDefault="00B53EE3" w:rsidP="00B53EE3">
            <w:pPr>
              <w:pStyle w:val="Nagwek2"/>
              <w:numPr>
                <w:ilvl w:val="0"/>
                <w:numId w:val="0"/>
              </w:numPr>
              <w:spacing w:before="120" w:line="240" w:lineRule="auto"/>
              <w:jc w:val="center"/>
              <w:outlineLvl w:val="1"/>
              <w:rPr>
                <w:b w:val="0"/>
              </w:rPr>
            </w:pPr>
          </w:p>
          <w:p w14:paraId="566A8812" w14:textId="77777777" w:rsidR="00B53EE3" w:rsidRPr="00CB298B" w:rsidRDefault="00B53EE3" w:rsidP="00B53EE3">
            <w:pPr>
              <w:pStyle w:val="Nagwek2"/>
              <w:numPr>
                <w:ilvl w:val="0"/>
                <w:numId w:val="0"/>
              </w:numPr>
              <w:spacing w:before="120" w:line="240" w:lineRule="auto"/>
              <w:jc w:val="center"/>
              <w:outlineLvl w:val="1"/>
              <w:rPr>
                <w:b w:val="0"/>
              </w:rPr>
            </w:pPr>
          </w:p>
          <w:p w14:paraId="4FF30DEE" w14:textId="77777777" w:rsidR="00B53EE3" w:rsidRPr="00CB298B" w:rsidRDefault="00B53EE3" w:rsidP="00B53EE3">
            <w:pPr>
              <w:pStyle w:val="Nagwek2"/>
              <w:numPr>
                <w:ilvl w:val="0"/>
                <w:numId w:val="0"/>
              </w:numPr>
              <w:spacing w:before="120" w:line="240" w:lineRule="auto"/>
              <w:jc w:val="center"/>
              <w:outlineLvl w:val="1"/>
              <w:rPr>
                <w:b w:val="0"/>
              </w:rPr>
            </w:pPr>
          </w:p>
          <w:p w14:paraId="3A6A32D0" w14:textId="77777777" w:rsidR="00B53EE3" w:rsidRPr="00CB298B" w:rsidRDefault="00B53EE3" w:rsidP="00B53EE3">
            <w:pPr>
              <w:pStyle w:val="Nagwek2"/>
              <w:numPr>
                <w:ilvl w:val="0"/>
                <w:numId w:val="0"/>
              </w:numPr>
              <w:spacing w:before="120" w:line="240" w:lineRule="auto"/>
              <w:jc w:val="center"/>
              <w:outlineLvl w:val="1"/>
              <w:rPr>
                <w:b w:val="0"/>
              </w:rPr>
            </w:pPr>
          </w:p>
          <w:p w14:paraId="172C16C1" w14:textId="77777777" w:rsidR="00B53EE3" w:rsidRPr="00CB298B" w:rsidRDefault="00B53EE3" w:rsidP="00B53EE3">
            <w:pPr>
              <w:pStyle w:val="Nagwek2"/>
              <w:numPr>
                <w:ilvl w:val="0"/>
                <w:numId w:val="0"/>
              </w:numPr>
              <w:spacing w:before="120" w:line="240" w:lineRule="auto"/>
              <w:jc w:val="center"/>
              <w:outlineLvl w:val="1"/>
              <w:rPr>
                <w:b w:val="0"/>
              </w:rPr>
            </w:pPr>
          </w:p>
          <w:p w14:paraId="187623D1" w14:textId="6B9742AE" w:rsidR="00BF05A8" w:rsidRPr="00CB298B" w:rsidRDefault="00BF05A8" w:rsidP="00B53EE3">
            <w:pPr>
              <w:pStyle w:val="Nagwek2"/>
              <w:numPr>
                <w:ilvl w:val="0"/>
                <w:numId w:val="0"/>
              </w:numPr>
              <w:spacing w:before="120" w:line="240" w:lineRule="auto"/>
              <w:jc w:val="center"/>
              <w:outlineLvl w:val="1"/>
              <w:rPr>
                <w:b w:val="0"/>
              </w:rPr>
            </w:pPr>
          </w:p>
          <w:p w14:paraId="0748CFD0" w14:textId="19C5BE49" w:rsidR="00BF05A8" w:rsidRPr="00CB298B" w:rsidRDefault="00BF05A8" w:rsidP="00B53EE3">
            <w:pPr>
              <w:pStyle w:val="Nagwek2"/>
              <w:numPr>
                <w:ilvl w:val="0"/>
                <w:numId w:val="0"/>
              </w:numPr>
              <w:spacing w:before="120" w:line="240" w:lineRule="auto"/>
              <w:jc w:val="center"/>
              <w:outlineLvl w:val="1"/>
              <w:rPr>
                <w:b w:val="0"/>
              </w:rPr>
            </w:pPr>
          </w:p>
          <w:p w14:paraId="37474E53" w14:textId="5FD6D2C6" w:rsidR="00B53EE3" w:rsidRPr="00CB298B" w:rsidRDefault="00B53EE3" w:rsidP="00B53EE3">
            <w:pPr>
              <w:pStyle w:val="Nagwek2"/>
              <w:numPr>
                <w:ilvl w:val="0"/>
                <w:numId w:val="0"/>
              </w:numPr>
              <w:spacing w:before="120" w:line="240" w:lineRule="auto"/>
              <w:jc w:val="center"/>
              <w:outlineLvl w:val="1"/>
              <w:rPr>
                <w:b w:val="0"/>
              </w:rPr>
            </w:pPr>
          </w:p>
          <w:p w14:paraId="4594980D" w14:textId="77777777" w:rsidR="00B53EE3" w:rsidRPr="00CB298B" w:rsidRDefault="00B53EE3" w:rsidP="00B53EE3">
            <w:pPr>
              <w:pStyle w:val="Nagwek2"/>
              <w:numPr>
                <w:ilvl w:val="0"/>
                <w:numId w:val="0"/>
              </w:numPr>
              <w:spacing w:before="120" w:line="240" w:lineRule="auto"/>
              <w:jc w:val="center"/>
              <w:outlineLvl w:val="1"/>
              <w:rPr>
                <w:b w:val="0"/>
              </w:rPr>
            </w:pPr>
          </w:p>
          <w:p w14:paraId="7099F2A7" w14:textId="77777777" w:rsidR="00B53EE3" w:rsidRPr="00CB298B" w:rsidRDefault="00B53EE3" w:rsidP="00B53EE3">
            <w:pPr>
              <w:pStyle w:val="Nagwek2"/>
              <w:numPr>
                <w:ilvl w:val="0"/>
                <w:numId w:val="0"/>
              </w:numPr>
              <w:spacing w:before="120" w:line="240" w:lineRule="auto"/>
              <w:jc w:val="center"/>
              <w:outlineLvl w:val="1"/>
              <w:rPr>
                <w:b w:val="0"/>
              </w:rPr>
            </w:pPr>
          </w:p>
          <w:p w14:paraId="5CFED8E4" w14:textId="77777777" w:rsidR="00B53EE3" w:rsidRPr="00CB298B" w:rsidRDefault="00B53EE3" w:rsidP="00B53EE3">
            <w:pPr>
              <w:pStyle w:val="Nagwek2"/>
              <w:numPr>
                <w:ilvl w:val="0"/>
                <w:numId w:val="0"/>
              </w:numPr>
              <w:spacing w:before="120" w:line="240" w:lineRule="auto"/>
              <w:jc w:val="center"/>
              <w:outlineLvl w:val="1"/>
              <w:rPr>
                <w:b w:val="0"/>
              </w:rPr>
            </w:pPr>
          </w:p>
          <w:p w14:paraId="37D39625" w14:textId="77777777" w:rsidR="00B53EE3" w:rsidRPr="00CB298B" w:rsidRDefault="00B53EE3" w:rsidP="00B53EE3">
            <w:pPr>
              <w:pStyle w:val="Nagwek2"/>
              <w:numPr>
                <w:ilvl w:val="0"/>
                <w:numId w:val="0"/>
              </w:numPr>
              <w:spacing w:before="120" w:line="240" w:lineRule="auto"/>
              <w:jc w:val="center"/>
              <w:outlineLvl w:val="1"/>
              <w:rPr>
                <w:b w:val="0"/>
              </w:rPr>
            </w:pPr>
          </w:p>
          <w:p w14:paraId="4B33D1D2" w14:textId="77777777" w:rsidR="00B53EE3" w:rsidRPr="00CB298B" w:rsidRDefault="00B53EE3" w:rsidP="00B53EE3">
            <w:pPr>
              <w:pStyle w:val="Nagwek2"/>
              <w:numPr>
                <w:ilvl w:val="0"/>
                <w:numId w:val="0"/>
              </w:numPr>
              <w:spacing w:before="120" w:line="240" w:lineRule="auto"/>
              <w:jc w:val="center"/>
              <w:outlineLvl w:val="1"/>
              <w:rPr>
                <w:b w:val="0"/>
              </w:rPr>
            </w:pPr>
          </w:p>
          <w:p w14:paraId="79DBD15E" w14:textId="77777777" w:rsidR="006A3364" w:rsidRPr="00CB298B" w:rsidRDefault="006A3364" w:rsidP="00B53EE3">
            <w:pPr>
              <w:pStyle w:val="Nagwek2"/>
              <w:numPr>
                <w:ilvl w:val="0"/>
                <w:numId w:val="0"/>
              </w:numPr>
              <w:spacing w:before="120" w:line="240" w:lineRule="auto"/>
              <w:jc w:val="center"/>
              <w:outlineLvl w:val="1"/>
              <w:rPr>
                <w:b w:val="0"/>
              </w:rPr>
            </w:pPr>
          </w:p>
          <w:p w14:paraId="00FC0B86" w14:textId="77777777" w:rsidR="006A3364" w:rsidRPr="00CB298B" w:rsidRDefault="006A3364" w:rsidP="00B53EE3">
            <w:pPr>
              <w:pStyle w:val="Nagwek2"/>
              <w:numPr>
                <w:ilvl w:val="0"/>
                <w:numId w:val="0"/>
              </w:numPr>
              <w:spacing w:before="120" w:line="240" w:lineRule="auto"/>
              <w:jc w:val="center"/>
              <w:outlineLvl w:val="1"/>
              <w:rPr>
                <w:b w:val="0"/>
              </w:rPr>
            </w:pPr>
          </w:p>
          <w:p w14:paraId="6052C50E" w14:textId="77777777" w:rsidR="006A3364" w:rsidRPr="00CB298B" w:rsidRDefault="006A3364" w:rsidP="00B53EE3">
            <w:pPr>
              <w:pStyle w:val="Nagwek2"/>
              <w:numPr>
                <w:ilvl w:val="0"/>
                <w:numId w:val="0"/>
              </w:numPr>
              <w:spacing w:before="120" w:line="240" w:lineRule="auto"/>
              <w:jc w:val="center"/>
              <w:outlineLvl w:val="1"/>
              <w:rPr>
                <w:b w:val="0"/>
              </w:rPr>
            </w:pPr>
          </w:p>
          <w:p w14:paraId="625E9ED3" w14:textId="77777777" w:rsidR="006A3364" w:rsidRPr="00CB298B" w:rsidRDefault="006A3364" w:rsidP="00B53EE3">
            <w:pPr>
              <w:pStyle w:val="Nagwek2"/>
              <w:numPr>
                <w:ilvl w:val="0"/>
                <w:numId w:val="0"/>
              </w:numPr>
              <w:spacing w:before="120" w:line="240" w:lineRule="auto"/>
              <w:jc w:val="center"/>
              <w:outlineLvl w:val="1"/>
              <w:rPr>
                <w:b w:val="0"/>
              </w:rPr>
            </w:pPr>
          </w:p>
          <w:p w14:paraId="62FFE9CE" w14:textId="77777777" w:rsidR="006A3364" w:rsidRPr="00CB298B" w:rsidRDefault="006A3364" w:rsidP="00B53EE3">
            <w:pPr>
              <w:pStyle w:val="Nagwek2"/>
              <w:numPr>
                <w:ilvl w:val="0"/>
                <w:numId w:val="0"/>
              </w:numPr>
              <w:spacing w:before="120" w:line="240" w:lineRule="auto"/>
              <w:jc w:val="center"/>
              <w:outlineLvl w:val="1"/>
              <w:rPr>
                <w:b w:val="0"/>
              </w:rPr>
            </w:pPr>
          </w:p>
          <w:p w14:paraId="0EB965EC" w14:textId="77777777" w:rsidR="006A3364" w:rsidRPr="00CB298B" w:rsidRDefault="006A3364" w:rsidP="00B53EE3">
            <w:pPr>
              <w:pStyle w:val="Nagwek2"/>
              <w:numPr>
                <w:ilvl w:val="0"/>
                <w:numId w:val="0"/>
              </w:numPr>
              <w:spacing w:before="120" w:line="240" w:lineRule="auto"/>
              <w:jc w:val="center"/>
              <w:outlineLvl w:val="1"/>
              <w:rPr>
                <w:b w:val="0"/>
              </w:rPr>
            </w:pPr>
          </w:p>
          <w:p w14:paraId="5799CE65" w14:textId="77777777" w:rsidR="006A3364" w:rsidRPr="00CB298B" w:rsidRDefault="006A3364" w:rsidP="006A3364">
            <w:pPr>
              <w:pStyle w:val="Nagwek2"/>
              <w:numPr>
                <w:ilvl w:val="0"/>
                <w:numId w:val="0"/>
              </w:numPr>
              <w:spacing w:before="120" w:line="240" w:lineRule="auto"/>
              <w:outlineLvl w:val="1"/>
              <w:rPr>
                <w:b w:val="0"/>
              </w:rPr>
            </w:pPr>
          </w:p>
          <w:p w14:paraId="7782DE30" w14:textId="23FC3569" w:rsidR="00105EA7" w:rsidRPr="00CB298B" w:rsidRDefault="00105EA7" w:rsidP="00B53EE3">
            <w:pPr>
              <w:pStyle w:val="Nagwek2"/>
              <w:numPr>
                <w:ilvl w:val="0"/>
                <w:numId w:val="0"/>
              </w:numPr>
              <w:spacing w:before="120" w:line="240" w:lineRule="auto"/>
              <w:jc w:val="center"/>
              <w:outlineLvl w:val="1"/>
              <w:rPr>
                <w:b w:val="0"/>
              </w:rPr>
            </w:pPr>
            <w:r w:rsidRPr="00CB298B">
              <w:rPr>
                <w:b w:val="0"/>
                <w:noProof/>
              </w:rPr>
              <w:drawing>
                <wp:inline distT="0" distB="0" distL="0" distR="0" wp14:anchorId="3C1A7723" wp14:editId="5E593BBA">
                  <wp:extent cx="691307" cy="648586"/>
                  <wp:effectExtent l="0" t="0" r="0" b="0"/>
                  <wp:docPr id="224" name="Obraz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uzka2.png"/>
                          <pic:cNvPicPr/>
                        </pic:nvPicPr>
                        <pic:blipFill>
                          <a:blip r:embed="rId87" cstate="print">
                            <a:extLst>
                              <a:ext uri="{28A0092B-C50C-407E-A947-70E740481C1C}">
                                <a14:useLocalDpi xmlns:a14="http://schemas.microsoft.com/office/drawing/2010/main" val="0"/>
                              </a:ext>
                            </a:extLst>
                          </a:blip>
                          <a:stretch>
                            <a:fillRect/>
                          </a:stretch>
                        </pic:blipFill>
                        <pic:spPr>
                          <a:xfrm>
                            <a:off x="0" y="0"/>
                            <a:ext cx="697035" cy="653960"/>
                          </a:xfrm>
                          <a:prstGeom prst="rect">
                            <a:avLst/>
                          </a:prstGeom>
                        </pic:spPr>
                      </pic:pic>
                    </a:graphicData>
                  </a:graphic>
                </wp:inline>
              </w:drawing>
            </w:r>
          </w:p>
        </w:tc>
        <w:tc>
          <w:tcPr>
            <w:tcW w:w="1813" w:type="dxa"/>
          </w:tcPr>
          <w:p w14:paraId="7292E26D" w14:textId="296E0C68" w:rsidR="00105EA7" w:rsidRPr="00CB298B" w:rsidRDefault="00105EA7" w:rsidP="006A3364">
            <w:pPr>
              <w:pStyle w:val="Nagwek2"/>
              <w:numPr>
                <w:ilvl w:val="0"/>
                <w:numId w:val="0"/>
              </w:numPr>
              <w:spacing w:before="120" w:line="240" w:lineRule="auto"/>
              <w:jc w:val="left"/>
              <w:outlineLvl w:val="1"/>
              <w:rPr>
                <w:sz w:val="22"/>
              </w:rPr>
            </w:pPr>
            <w:r w:rsidRPr="00CB298B">
              <w:rPr>
                <w:sz w:val="22"/>
              </w:rPr>
              <w:lastRenderedPageBreak/>
              <w:t>18</w:t>
            </w:r>
            <w:r w:rsidR="006A3364" w:rsidRPr="00CB298B">
              <w:rPr>
                <w:sz w:val="22"/>
              </w:rPr>
              <w:t>–</w:t>
            </w:r>
            <w:r w:rsidRPr="00CB298B">
              <w:rPr>
                <w:sz w:val="22"/>
              </w:rPr>
              <w:t>21.06.201</w:t>
            </w:r>
            <w:r w:rsidR="006A3364" w:rsidRPr="00CB298B">
              <w:rPr>
                <w:sz w:val="22"/>
              </w:rPr>
              <w:t>8</w:t>
            </w:r>
          </w:p>
        </w:tc>
        <w:tc>
          <w:tcPr>
            <w:tcW w:w="6202" w:type="dxa"/>
          </w:tcPr>
          <w:p w14:paraId="08056DB5" w14:textId="5BFDAB8B" w:rsidR="00105EA7" w:rsidRPr="00CB298B" w:rsidRDefault="00105EA7" w:rsidP="002935F2">
            <w:pPr>
              <w:pStyle w:val="Nagwek2"/>
              <w:numPr>
                <w:ilvl w:val="0"/>
                <w:numId w:val="0"/>
              </w:numPr>
              <w:spacing w:before="120" w:line="240" w:lineRule="auto"/>
              <w:jc w:val="left"/>
              <w:outlineLvl w:val="1"/>
              <w:rPr>
                <w:b w:val="0"/>
                <w:sz w:val="22"/>
                <w:szCs w:val="22"/>
              </w:rPr>
            </w:pPr>
            <w:r w:rsidRPr="00CB298B">
              <w:rPr>
                <w:b w:val="0"/>
                <w:sz w:val="22"/>
                <w:szCs w:val="22"/>
              </w:rPr>
              <w:t>W naszym przedszkolu trwa Festiwal Projektów. Wszystkie dzieci z każdej grupy odważnie i w różnorodnej formie pr</w:t>
            </w:r>
            <w:r w:rsidRPr="00CB298B">
              <w:rPr>
                <w:b w:val="0"/>
                <w:sz w:val="22"/>
                <w:szCs w:val="22"/>
              </w:rPr>
              <w:t>e</w:t>
            </w:r>
            <w:r w:rsidRPr="00CB298B">
              <w:rPr>
                <w:b w:val="0"/>
                <w:sz w:val="22"/>
                <w:szCs w:val="22"/>
              </w:rPr>
              <w:t>zentują projekty zrealizowane w roku szkolnym 2017/18. N</w:t>
            </w:r>
            <w:r w:rsidRPr="00CB298B">
              <w:rPr>
                <w:b w:val="0"/>
                <w:sz w:val="22"/>
                <w:szCs w:val="22"/>
              </w:rPr>
              <w:t>a</w:t>
            </w:r>
            <w:r w:rsidRPr="00CB298B">
              <w:rPr>
                <w:b w:val="0"/>
                <w:sz w:val="22"/>
                <w:szCs w:val="22"/>
              </w:rPr>
              <w:t xml:space="preserve">uczyciele każdej grupy prezentują plakaty z opisem swoich działań, </w:t>
            </w:r>
            <w:proofErr w:type="spellStart"/>
            <w:r w:rsidRPr="00CB298B">
              <w:rPr>
                <w:b w:val="0"/>
                <w:sz w:val="22"/>
                <w:szCs w:val="22"/>
              </w:rPr>
              <w:t>lapbooki</w:t>
            </w:r>
            <w:proofErr w:type="spellEnd"/>
            <w:r w:rsidRPr="00CB298B">
              <w:rPr>
                <w:b w:val="0"/>
                <w:sz w:val="22"/>
                <w:szCs w:val="22"/>
              </w:rPr>
              <w:t xml:space="preserve"> projektowe itp. Odwiedzają nas goście – przedszkolaki z innych placówek z nauczycielami, rodzice, nasi partnerzy. Nasze święto jest relacjonowane w lokalnej telewizji w codziennym programie „Przedszkolak w akcji”. Na stronie internetowej przedszkola odnotowujemy wiele </w:t>
            </w:r>
            <w:r w:rsidR="002935F2" w:rsidRPr="00CB298B">
              <w:rPr>
                <w:b w:val="0"/>
                <w:sz w:val="22"/>
                <w:szCs w:val="22"/>
              </w:rPr>
              <w:t>pobrań naszej</w:t>
            </w:r>
            <w:r w:rsidRPr="00CB298B">
              <w:rPr>
                <w:b w:val="0"/>
                <w:sz w:val="22"/>
                <w:szCs w:val="22"/>
              </w:rPr>
              <w:t xml:space="preserve"> </w:t>
            </w:r>
            <w:r w:rsidR="002935F2" w:rsidRPr="00CB298B">
              <w:rPr>
                <w:b w:val="0"/>
                <w:sz w:val="22"/>
                <w:szCs w:val="22"/>
              </w:rPr>
              <w:t xml:space="preserve">publikacji </w:t>
            </w:r>
            <w:r w:rsidRPr="00CB298B">
              <w:rPr>
                <w:b w:val="0"/>
                <w:sz w:val="22"/>
                <w:szCs w:val="22"/>
              </w:rPr>
              <w:t xml:space="preserve">pt. </w:t>
            </w:r>
            <w:r w:rsidRPr="00CB298B">
              <w:rPr>
                <w:b w:val="0"/>
                <w:i/>
                <w:sz w:val="22"/>
                <w:szCs w:val="22"/>
              </w:rPr>
              <w:t>Przedszkolak i nauczyciele w akcji</w:t>
            </w:r>
            <w:r w:rsidRPr="00CB298B">
              <w:rPr>
                <w:b w:val="0"/>
                <w:sz w:val="22"/>
                <w:szCs w:val="22"/>
              </w:rPr>
              <w:t xml:space="preserve">, </w:t>
            </w:r>
            <w:r w:rsidR="002935F2" w:rsidRPr="00CB298B">
              <w:rPr>
                <w:b w:val="0"/>
                <w:sz w:val="22"/>
                <w:szCs w:val="22"/>
              </w:rPr>
              <w:t>z</w:t>
            </w:r>
            <w:r w:rsidR="002935F2" w:rsidRPr="00CB298B">
              <w:rPr>
                <w:b w:val="0"/>
                <w:sz w:val="22"/>
                <w:szCs w:val="22"/>
              </w:rPr>
              <w:t>a</w:t>
            </w:r>
            <w:r w:rsidR="002935F2" w:rsidRPr="00CB298B">
              <w:rPr>
                <w:b w:val="0"/>
                <w:sz w:val="22"/>
                <w:szCs w:val="22"/>
              </w:rPr>
              <w:t xml:space="preserve">wierającej </w:t>
            </w:r>
            <w:r w:rsidRPr="00CB298B">
              <w:rPr>
                <w:b w:val="0"/>
                <w:sz w:val="22"/>
                <w:szCs w:val="22"/>
              </w:rPr>
              <w:t>opowieści nauczycielskie, opisy projektów, scen</w:t>
            </w:r>
            <w:r w:rsidRPr="00CB298B">
              <w:rPr>
                <w:b w:val="0"/>
                <w:sz w:val="22"/>
                <w:szCs w:val="22"/>
              </w:rPr>
              <w:t>a</w:t>
            </w:r>
            <w:r w:rsidRPr="00CB298B">
              <w:rPr>
                <w:b w:val="0"/>
                <w:sz w:val="22"/>
                <w:szCs w:val="22"/>
              </w:rPr>
              <w:t>riusze zajęć projektowych, fotorelacje.</w:t>
            </w:r>
            <w:r w:rsidR="0096411C">
              <w:rPr>
                <w:b w:val="0"/>
                <w:sz w:val="22"/>
                <w:szCs w:val="22"/>
              </w:rPr>
              <w:t xml:space="preserve"> </w:t>
            </w:r>
          </w:p>
        </w:tc>
      </w:tr>
      <w:tr w:rsidR="00CB298B" w:rsidRPr="00CB298B" w14:paraId="084E74F6" w14:textId="77777777" w:rsidTr="006A3364">
        <w:tc>
          <w:tcPr>
            <w:tcW w:w="1337" w:type="dxa"/>
            <w:vMerge/>
          </w:tcPr>
          <w:p w14:paraId="42C0D373" w14:textId="55DB211D" w:rsidR="00105EA7" w:rsidRPr="00CB298B" w:rsidRDefault="00105EA7" w:rsidP="00B53EE3">
            <w:pPr>
              <w:pStyle w:val="Nagwek2"/>
              <w:spacing w:before="120" w:line="240" w:lineRule="auto"/>
              <w:ind w:left="0"/>
              <w:jc w:val="center"/>
              <w:outlineLvl w:val="1"/>
              <w:rPr>
                <w:b w:val="0"/>
                <w:noProof/>
              </w:rPr>
            </w:pPr>
          </w:p>
        </w:tc>
        <w:tc>
          <w:tcPr>
            <w:tcW w:w="1813" w:type="dxa"/>
          </w:tcPr>
          <w:p w14:paraId="7A7CC0CF" w14:textId="4C796BCD" w:rsidR="00105EA7" w:rsidRPr="00CB298B" w:rsidRDefault="00105EA7" w:rsidP="006A3364">
            <w:pPr>
              <w:pStyle w:val="Nagwek2"/>
              <w:numPr>
                <w:ilvl w:val="0"/>
                <w:numId w:val="0"/>
              </w:numPr>
              <w:spacing w:before="120" w:line="240" w:lineRule="auto"/>
              <w:jc w:val="left"/>
              <w:outlineLvl w:val="1"/>
              <w:rPr>
                <w:sz w:val="22"/>
              </w:rPr>
            </w:pPr>
            <w:r w:rsidRPr="00CB298B">
              <w:rPr>
                <w:sz w:val="22"/>
              </w:rPr>
              <w:t>30.05.2018</w:t>
            </w:r>
          </w:p>
        </w:tc>
        <w:tc>
          <w:tcPr>
            <w:tcW w:w="6202" w:type="dxa"/>
          </w:tcPr>
          <w:p w14:paraId="1EFDC3D5" w14:textId="3E29C0E8" w:rsidR="00105EA7" w:rsidRPr="00CB298B" w:rsidRDefault="00105EA7" w:rsidP="002935F2">
            <w:pPr>
              <w:pStyle w:val="Nagwek2"/>
              <w:numPr>
                <w:ilvl w:val="0"/>
                <w:numId w:val="0"/>
              </w:numPr>
              <w:spacing w:before="120" w:line="240" w:lineRule="auto"/>
              <w:jc w:val="left"/>
              <w:outlineLvl w:val="1"/>
              <w:rPr>
                <w:b w:val="0"/>
                <w:sz w:val="22"/>
                <w:szCs w:val="22"/>
              </w:rPr>
            </w:pPr>
            <w:r w:rsidRPr="00CB298B">
              <w:rPr>
                <w:b w:val="0"/>
                <w:sz w:val="22"/>
                <w:szCs w:val="22"/>
              </w:rPr>
              <w:t xml:space="preserve">Zakończyliśmy opracowanie publikacji </w:t>
            </w:r>
            <w:r w:rsidRPr="00CB298B">
              <w:rPr>
                <w:b w:val="0"/>
                <w:i/>
                <w:sz w:val="22"/>
                <w:szCs w:val="22"/>
              </w:rPr>
              <w:t>Przedszkolak i na</w:t>
            </w:r>
            <w:r w:rsidRPr="00CB298B">
              <w:rPr>
                <w:b w:val="0"/>
                <w:i/>
                <w:sz w:val="22"/>
                <w:szCs w:val="22"/>
              </w:rPr>
              <w:t>u</w:t>
            </w:r>
            <w:r w:rsidRPr="00CB298B">
              <w:rPr>
                <w:b w:val="0"/>
                <w:i/>
                <w:sz w:val="22"/>
                <w:szCs w:val="22"/>
              </w:rPr>
              <w:t>czyciele w akcji</w:t>
            </w:r>
            <w:r w:rsidRPr="00CB298B">
              <w:rPr>
                <w:b w:val="0"/>
                <w:sz w:val="22"/>
                <w:szCs w:val="22"/>
              </w:rPr>
              <w:t>. Jesteśmy przygotowani (nauczyciele i</w:t>
            </w:r>
            <w:r w:rsidR="002935F2" w:rsidRPr="00CB298B">
              <w:rPr>
                <w:b w:val="0"/>
                <w:sz w:val="22"/>
                <w:szCs w:val="22"/>
              </w:rPr>
              <w:t> </w:t>
            </w:r>
            <w:r w:rsidRPr="00CB298B">
              <w:rPr>
                <w:b w:val="0"/>
                <w:sz w:val="22"/>
                <w:szCs w:val="22"/>
              </w:rPr>
              <w:t xml:space="preserve">przedszkolaki) do prezentacji w czasie Festiwalu Projektów (plakaty, fotoreportaże, </w:t>
            </w:r>
            <w:proofErr w:type="spellStart"/>
            <w:r w:rsidRPr="00CB298B">
              <w:rPr>
                <w:b w:val="0"/>
                <w:sz w:val="22"/>
                <w:szCs w:val="22"/>
              </w:rPr>
              <w:t>lapbooki</w:t>
            </w:r>
            <w:proofErr w:type="spellEnd"/>
            <w:r w:rsidRPr="00CB298B">
              <w:rPr>
                <w:b w:val="0"/>
                <w:sz w:val="22"/>
                <w:szCs w:val="22"/>
              </w:rPr>
              <w:t>, stacje uczenia się, inscen</w:t>
            </w:r>
            <w:r w:rsidRPr="00CB298B">
              <w:rPr>
                <w:b w:val="0"/>
                <w:sz w:val="22"/>
                <w:szCs w:val="22"/>
              </w:rPr>
              <w:t>i</w:t>
            </w:r>
            <w:r w:rsidRPr="00CB298B">
              <w:rPr>
                <w:b w:val="0"/>
                <w:sz w:val="22"/>
                <w:szCs w:val="22"/>
              </w:rPr>
              <w:t>zacje itp.). Wszyscy goście są zaproszeni na Festiwal.</w:t>
            </w:r>
          </w:p>
        </w:tc>
      </w:tr>
      <w:tr w:rsidR="00CB298B" w:rsidRPr="00CB298B" w14:paraId="59A8154D" w14:textId="77777777" w:rsidTr="006A3364">
        <w:tc>
          <w:tcPr>
            <w:tcW w:w="1337" w:type="dxa"/>
            <w:vMerge/>
          </w:tcPr>
          <w:p w14:paraId="2966CCF5" w14:textId="0B6E28F4" w:rsidR="00105EA7" w:rsidRPr="00CB298B" w:rsidRDefault="00105EA7" w:rsidP="00B53EE3">
            <w:pPr>
              <w:pStyle w:val="Nagwek2"/>
              <w:spacing w:before="120" w:line="240" w:lineRule="auto"/>
              <w:ind w:left="0"/>
              <w:jc w:val="center"/>
              <w:outlineLvl w:val="1"/>
              <w:rPr>
                <w:b w:val="0"/>
                <w:noProof/>
              </w:rPr>
            </w:pPr>
          </w:p>
        </w:tc>
        <w:tc>
          <w:tcPr>
            <w:tcW w:w="1813" w:type="dxa"/>
          </w:tcPr>
          <w:p w14:paraId="67D197B6" w14:textId="6C823224" w:rsidR="00105EA7" w:rsidRPr="00CB298B" w:rsidRDefault="00105EA7" w:rsidP="00B53EE3">
            <w:pPr>
              <w:pStyle w:val="Nagwek2"/>
              <w:numPr>
                <w:ilvl w:val="0"/>
                <w:numId w:val="0"/>
              </w:numPr>
              <w:spacing w:before="120" w:line="240" w:lineRule="auto"/>
              <w:jc w:val="left"/>
              <w:outlineLvl w:val="1"/>
              <w:rPr>
                <w:sz w:val="22"/>
              </w:rPr>
            </w:pPr>
            <w:r w:rsidRPr="00CB298B">
              <w:rPr>
                <w:sz w:val="22"/>
              </w:rPr>
              <w:t>18.05.2018</w:t>
            </w:r>
          </w:p>
        </w:tc>
        <w:tc>
          <w:tcPr>
            <w:tcW w:w="6202" w:type="dxa"/>
          </w:tcPr>
          <w:p w14:paraId="6EB6109C" w14:textId="59CA8025" w:rsidR="00105EA7" w:rsidRPr="00CB298B" w:rsidRDefault="00105EA7" w:rsidP="00B53EE3">
            <w:pPr>
              <w:pStyle w:val="Nagwek2"/>
              <w:numPr>
                <w:ilvl w:val="0"/>
                <w:numId w:val="0"/>
              </w:numPr>
              <w:spacing w:before="120" w:line="240" w:lineRule="auto"/>
              <w:jc w:val="left"/>
              <w:outlineLvl w:val="1"/>
              <w:rPr>
                <w:b w:val="0"/>
                <w:sz w:val="22"/>
                <w:szCs w:val="22"/>
              </w:rPr>
            </w:pPr>
            <w:r w:rsidRPr="00CB298B">
              <w:rPr>
                <w:b w:val="0"/>
                <w:sz w:val="22"/>
                <w:szCs w:val="22"/>
              </w:rPr>
              <w:t>Podsumowaliśmy proces wspomagania przedszkola. Wiemy, jakie są nasze sukcesy i nad czym będziemy pracować w</w:t>
            </w:r>
            <w:r w:rsidR="002935F2" w:rsidRPr="00CB298B">
              <w:rPr>
                <w:b w:val="0"/>
                <w:sz w:val="22"/>
                <w:szCs w:val="22"/>
              </w:rPr>
              <w:t> </w:t>
            </w:r>
            <w:r w:rsidRPr="00CB298B">
              <w:rPr>
                <w:b w:val="0"/>
                <w:sz w:val="22"/>
                <w:szCs w:val="22"/>
              </w:rPr>
              <w:t>kolejnym roku szkolnym. Mamy ustalone wszystkie szcz</w:t>
            </w:r>
            <w:r w:rsidRPr="00CB298B">
              <w:rPr>
                <w:b w:val="0"/>
                <w:sz w:val="22"/>
                <w:szCs w:val="22"/>
              </w:rPr>
              <w:t>e</w:t>
            </w:r>
            <w:r w:rsidRPr="00CB298B">
              <w:rPr>
                <w:b w:val="0"/>
                <w:sz w:val="22"/>
                <w:szCs w:val="22"/>
              </w:rPr>
              <w:t xml:space="preserve">góły organizacji Festiwalu Projektów. </w:t>
            </w:r>
          </w:p>
        </w:tc>
      </w:tr>
      <w:tr w:rsidR="00CB298B" w:rsidRPr="00CB298B" w14:paraId="5A787744" w14:textId="77777777" w:rsidTr="006A3364">
        <w:tc>
          <w:tcPr>
            <w:tcW w:w="1337" w:type="dxa"/>
            <w:vMerge/>
          </w:tcPr>
          <w:p w14:paraId="2A8E5148" w14:textId="116C9596" w:rsidR="00105EA7" w:rsidRPr="00CB298B" w:rsidRDefault="00105EA7" w:rsidP="00B53EE3">
            <w:pPr>
              <w:pStyle w:val="Nagwek2"/>
              <w:spacing w:before="120" w:line="240" w:lineRule="auto"/>
              <w:ind w:left="0"/>
              <w:jc w:val="center"/>
              <w:outlineLvl w:val="1"/>
              <w:rPr>
                <w:b w:val="0"/>
                <w:noProof/>
              </w:rPr>
            </w:pPr>
          </w:p>
        </w:tc>
        <w:tc>
          <w:tcPr>
            <w:tcW w:w="1813" w:type="dxa"/>
          </w:tcPr>
          <w:p w14:paraId="30D1011D" w14:textId="2CD2865D" w:rsidR="00105EA7" w:rsidRPr="00CB298B" w:rsidRDefault="00105EA7" w:rsidP="006A3364">
            <w:pPr>
              <w:pStyle w:val="Nagwek2"/>
              <w:numPr>
                <w:ilvl w:val="0"/>
                <w:numId w:val="0"/>
              </w:numPr>
              <w:spacing w:before="120" w:line="240" w:lineRule="auto"/>
              <w:jc w:val="left"/>
              <w:outlineLvl w:val="1"/>
              <w:rPr>
                <w:sz w:val="22"/>
              </w:rPr>
            </w:pPr>
            <w:r w:rsidRPr="00CB298B">
              <w:rPr>
                <w:sz w:val="22"/>
              </w:rPr>
              <w:t>20.04.2018</w:t>
            </w:r>
          </w:p>
        </w:tc>
        <w:tc>
          <w:tcPr>
            <w:tcW w:w="6202" w:type="dxa"/>
          </w:tcPr>
          <w:p w14:paraId="5D2473B9" w14:textId="237968F1" w:rsidR="00105EA7" w:rsidRPr="00CB298B" w:rsidRDefault="00105EA7" w:rsidP="00B53EE3">
            <w:pPr>
              <w:pStyle w:val="Nagwek2"/>
              <w:numPr>
                <w:ilvl w:val="0"/>
                <w:numId w:val="0"/>
              </w:numPr>
              <w:spacing w:before="120" w:line="240" w:lineRule="auto"/>
              <w:jc w:val="left"/>
              <w:outlineLvl w:val="1"/>
              <w:rPr>
                <w:b w:val="0"/>
                <w:sz w:val="22"/>
                <w:szCs w:val="22"/>
              </w:rPr>
            </w:pPr>
            <w:r w:rsidRPr="00CB298B">
              <w:rPr>
                <w:b w:val="0"/>
                <w:sz w:val="22"/>
                <w:szCs w:val="22"/>
              </w:rPr>
              <w:t>Nasze przedszkolaki odwiedzają się w grupach – poznają projekty realizowane przez inne dzieci. Są otwarte na konta</w:t>
            </w:r>
            <w:r w:rsidRPr="00CB298B">
              <w:rPr>
                <w:b w:val="0"/>
                <w:sz w:val="22"/>
                <w:szCs w:val="22"/>
              </w:rPr>
              <w:t>k</w:t>
            </w:r>
            <w:r w:rsidRPr="00CB298B">
              <w:rPr>
                <w:b w:val="0"/>
                <w:sz w:val="22"/>
                <w:szCs w:val="22"/>
              </w:rPr>
              <w:t>ty z innymi, zadają pytania, chętnie na nie odpowiadają. Przeprowadziliśmy badanie diagnostyczne postępu dzieci w</w:t>
            </w:r>
            <w:r w:rsidR="00CA22BE" w:rsidRPr="00CB298B">
              <w:rPr>
                <w:b w:val="0"/>
                <w:sz w:val="22"/>
                <w:szCs w:val="22"/>
              </w:rPr>
              <w:t> </w:t>
            </w:r>
            <w:r w:rsidRPr="00CB298B">
              <w:rPr>
                <w:b w:val="0"/>
                <w:sz w:val="22"/>
                <w:szCs w:val="22"/>
              </w:rPr>
              <w:t>zakresie myślenia matematycznego i podstawowych ko</w:t>
            </w:r>
            <w:r w:rsidRPr="00CB298B">
              <w:rPr>
                <w:b w:val="0"/>
                <w:sz w:val="22"/>
                <w:szCs w:val="22"/>
              </w:rPr>
              <w:t>m</w:t>
            </w:r>
            <w:r w:rsidRPr="00CB298B">
              <w:rPr>
                <w:b w:val="0"/>
                <w:sz w:val="22"/>
                <w:szCs w:val="22"/>
              </w:rPr>
              <w:t xml:space="preserve">petencji naukowo-technicznych – stwierdziliśmy znaczne postępy u każdego dziecka. </w:t>
            </w:r>
          </w:p>
        </w:tc>
      </w:tr>
      <w:tr w:rsidR="00CB298B" w:rsidRPr="00CB298B" w14:paraId="026957F0" w14:textId="77777777" w:rsidTr="006A3364">
        <w:tc>
          <w:tcPr>
            <w:tcW w:w="1337" w:type="dxa"/>
            <w:vMerge/>
          </w:tcPr>
          <w:p w14:paraId="7BCF6257" w14:textId="1513FDC7" w:rsidR="00105EA7" w:rsidRPr="00CB298B" w:rsidRDefault="00105EA7" w:rsidP="00B53EE3">
            <w:pPr>
              <w:pStyle w:val="Nagwek2"/>
              <w:spacing w:before="120" w:line="240" w:lineRule="auto"/>
              <w:ind w:left="0"/>
              <w:jc w:val="center"/>
              <w:outlineLvl w:val="1"/>
              <w:rPr>
                <w:b w:val="0"/>
                <w:noProof/>
              </w:rPr>
            </w:pPr>
          </w:p>
        </w:tc>
        <w:tc>
          <w:tcPr>
            <w:tcW w:w="1813" w:type="dxa"/>
          </w:tcPr>
          <w:p w14:paraId="5DFC9B0A" w14:textId="4FFB86EE" w:rsidR="00105EA7" w:rsidRPr="00CB298B" w:rsidRDefault="00105EA7" w:rsidP="00B53EE3">
            <w:pPr>
              <w:pStyle w:val="Nagwek2"/>
              <w:numPr>
                <w:ilvl w:val="0"/>
                <w:numId w:val="0"/>
              </w:numPr>
              <w:spacing w:before="120" w:line="240" w:lineRule="auto"/>
              <w:jc w:val="left"/>
              <w:outlineLvl w:val="1"/>
              <w:rPr>
                <w:sz w:val="22"/>
              </w:rPr>
            </w:pPr>
            <w:r w:rsidRPr="00CB298B">
              <w:rPr>
                <w:sz w:val="22"/>
              </w:rPr>
              <w:t>28.02.2018</w:t>
            </w:r>
          </w:p>
        </w:tc>
        <w:tc>
          <w:tcPr>
            <w:tcW w:w="6202" w:type="dxa"/>
          </w:tcPr>
          <w:p w14:paraId="3ED4BD27" w14:textId="7F7429FB" w:rsidR="00105EA7" w:rsidRPr="00CB298B" w:rsidRDefault="00105EA7" w:rsidP="00B53EE3">
            <w:pPr>
              <w:pStyle w:val="Nagwek2"/>
              <w:numPr>
                <w:ilvl w:val="0"/>
                <w:numId w:val="0"/>
              </w:numPr>
              <w:spacing w:before="120" w:line="240" w:lineRule="auto"/>
              <w:jc w:val="left"/>
              <w:outlineLvl w:val="1"/>
              <w:rPr>
                <w:b w:val="0"/>
                <w:sz w:val="22"/>
                <w:szCs w:val="22"/>
              </w:rPr>
            </w:pPr>
            <w:r w:rsidRPr="00CB298B">
              <w:rPr>
                <w:b w:val="0"/>
                <w:sz w:val="22"/>
                <w:szCs w:val="22"/>
              </w:rPr>
              <w:t>Każda grupa rozpoczęła realizację kolejnego projektu – dzi</w:t>
            </w:r>
            <w:r w:rsidRPr="00CB298B">
              <w:rPr>
                <w:b w:val="0"/>
                <w:sz w:val="22"/>
                <w:szCs w:val="22"/>
              </w:rPr>
              <w:t>e</w:t>
            </w:r>
            <w:r w:rsidRPr="00CB298B">
              <w:rPr>
                <w:b w:val="0"/>
                <w:sz w:val="22"/>
                <w:szCs w:val="22"/>
              </w:rPr>
              <w:t>ci same ustaliły jego temat. Trwają prace grup nad wiose</w:t>
            </w:r>
            <w:r w:rsidRPr="00CB298B">
              <w:rPr>
                <w:b w:val="0"/>
                <w:sz w:val="22"/>
                <w:szCs w:val="22"/>
              </w:rPr>
              <w:t>n</w:t>
            </w:r>
            <w:r w:rsidRPr="00CB298B">
              <w:rPr>
                <w:b w:val="0"/>
                <w:sz w:val="22"/>
                <w:szCs w:val="22"/>
              </w:rPr>
              <w:t>nym zagospodarowaniem ogrodowych grządek. W lokalnej gazecie ukazał się artykuł o projektowych działaniach prze</w:t>
            </w:r>
            <w:r w:rsidRPr="00CB298B">
              <w:rPr>
                <w:b w:val="0"/>
                <w:sz w:val="22"/>
                <w:szCs w:val="22"/>
              </w:rPr>
              <w:t>d</w:t>
            </w:r>
            <w:r w:rsidRPr="00CB298B">
              <w:rPr>
                <w:b w:val="0"/>
                <w:sz w:val="22"/>
                <w:szCs w:val="22"/>
              </w:rPr>
              <w:t>szkola. Nagraliśmy audycję w lokalnej telewizji (nauczyciele i</w:t>
            </w:r>
            <w:r w:rsidR="00CA22BE" w:rsidRPr="00CB298B">
              <w:rPr>
                <w:b w:val="0"/>
                <w:sz w:val="22"/>
                <w:szCs w:val="22"/>
              </w:rPr>
              <w:t> </w:t>
            </w:r>
            <w:r w:rsidRPr="00CB298B">
              <w:rPr>
                <w:b w:val="0"/>
                <w:sz w:val="22"/>
                <w:szCs w:val="22"/>
              </w:rPr>
              <w:t xml:space="preserve">dzieci o projektach). </w:t>
            </w:r>
          </w:p>
        </w:tc>
      </w:tr>
      <w:tr w:rsidR="00CB298B" w:rsidRPr="00CB298B" w14:paraId="5C078EA3" w14:textId="77777777" w:rsidTr="006A3364">
        <w:tc>
          <w:tcPr>
            <w:tcW w:w="1337" w:type="dxa"/>
            <w:vMerge/>
          </w:tcPr>
          <w:p w14:paraId="3A1FF454" w14:textId="7586B1B4" w:rsidR="00105EA7" w:rsidRPr="00CB298B" w:rsidRDefault="00105EA7" w:rsidP="00B53EE3">
            <w:pPr>
              <w:pStyle w:val="Nagwek2"/>
              <w:spacing w:before="120" w:line="240" w:lineRule="auto"/>
              <w:ind w:left="0"/>
              <w:jc w:val="center"/>
              <w:outlineLvl w:val="1"/>
              <w:rPr>
                <w:b w:val="0"/>
                <w:noProof/>
              </w:rPr>
            </w:pPr>
          </w:p>
        </w:tc>
        <w:tc>
          <w:tcPr>
            <w:tcW w:w="1813" w:type="dxa"/>
          </w:tcPr>
          <w:p w14:paraId="76ED1E78" w14:textId="691DFA8A" w:rsidR="00105EA7" w:rsidRPr="00CB298B" w:rsidRDefault="00105EA7" w:rsidP="00B53EE3">
            <w:pPr>
              <w:pStyle w:val="Nagwek2"/>
              <w:numPr>
                <w:ilvl w:val="0"/>
                <w:numId w:val="0"/>
              </w:numPr>
              <w:spacing w:before="120" w:line="240" w:lineRule="auto"/>
              <w:jc w:val="left"/>
              <w:outlineLvl w:val="1"/>
              <w:rPr>
                <w:sz w:val="22"/>
              </w:rPr>
            </w:pPr>
            <w:r w:rsidRPr="00CB298B">
              <w:rPr>
                <w:sz w:val="22"/>
              </w:rPr>
              <w:t>28.01.2018</w:t>
            </w:r>
          </w:p>
        </w:tc>
        <w:tc>
          <w:tcPr>
            <w:tcW w:w="6202" w:type="dxa"/>
          </w:tcPr>
          <w:p w14:paraId="01B6C747" w14:textId="10C73D8D" w:rsidR="00105EA7" w:rsidRPr="00CB298B" w:rsidRDefault="00105EA7" w:rsidP="00533E83">
            <w:pPr>
              <w:pStyle w:val="Nagwek2"/>
              <w:numPr>
                <w:ilvl w:val="0"/>
                <w:numId w:val="0"/>
              </w:numPr>
              <w:spacing w:before="120" w:line="240" w:lineRule="auto"/>
              <w:jc w:val="left"/>
              <w:outlineLvl w:val="1"/>
              <w:rPr>
                <w:b w:val="0"/>
                <w:sz w:val="22"/>
                <w:szCs w:val="22"/>
              </w:rPr>
            </w:pPr>
            <w:r w:rsidRPr="00CB298B">
              <w:rPr>
                <w:b w:val="0"/>
                <w:sz w:val="22"/>
                <w:szCs w:val="22"/>
              </w:rPr>
              <w:t xml:space="preserve">Podsumowaliśmy – z udziałem dzieci i rodziców – projekt </w:t>
            </w:r>
            <w:r w:rsidR="00533E83" w:rsidRPr="00CB298B">
              <w:rPr>
                <w:b w:val="0"/>
                <w:sz w:val="22"/>
                <w:szCs w:val="22"/>
              </w:rPr>
              <w:t>we wszystkich grupach</w:t>
            </w:r>
            <w:r w:rsidRPr="00CB298B">
              <w:rPr>
                <w:b w:val="0"/>
                <w:sz w:val="22"/>
                <w:szCs w:val="22"/>
              </w:rPr>
              <w:t>. Każda nauczycielka przynajmniej raz uczestniczyła w konsultacjach indywidualnych</w:t>
            </w:r>
            <w:r w:rsidR="00533E83" w:rsidRPr="00CB298B">
              <w:rPr>
                <w:b w:val="0"/>
                <w:sz w:val="22"/>
                <w:szCs w:val="22"/>
              </w:rPr>
              <w:t>.</w:t>
            </w:r>
            <w:r w:rsidR="0096411C">
              <w:rPr>
                <w:b w:val="0"/>
                <w:sz w:val="22"/>
                <w:szCs w:val="22"/>
              </w:rPr>
              <w:t xml:space="preserve"> </w:t>
            </w:r>
            <w:r w:rsidR="00533E83" w:rsidRPr="00CB298B">
              <w:rPr>
                <w:b w:val="0"/>
                <w:sz w:val="22"/>
                <w:szCs w:val="22"/>
              </w:rPr>
              <w:t>Z</w:t>
            </w:r>
            <w:r w:rsidRPr="00CB298B">
              <w:rPr>
                <w:b w:val="0"/>
                <w:sz w:val="22"/>
                <w:szCs w:val="22"/>
              </w:rPr>
              <w:t>namy i w</w:t>
            </w:r>
            <w:r w:rsidRPr="00CB298B">
              <w:rPr>
                <w:b w:val="0"/>
                <w:sz w:val="22"/>
                <w:szCs w:val="22"/>
              </w:rPr>
              <w:t>y</w:t>
            </w:r>
            <w:r w:rsidRPr="00CB298B">
              <w:rPr>
                <w:b w:val="0"/>
                <w:sz w:val="22"/>
                <w:szCs w:val="22"/>
              </w:rPr>
              <w:t xml:space="preserve">korzystujemy w codziennej pracy techniki </w:t>
            </w:r>
            <w:proofErr w:type="spellStart"/>
            <w:r w:rsidRPr="00CB298B">
              <w:rPr>
                <w:b w:val="0"/>
                <w:sz w:val="22"/>
                <w:szCs w:val="22"/>
              </w:rPr>
              <w:t>coachingowe</w:t>
            </w:r>
            <w:proofErr w:type="spellEnd"/>
            <w:r w:rsidRPr="00CB298B">
              <w:rPr>
                <w:b w:val="0"/>
                <w:sz w:val="22"/>
                <w:szCs w:val="22"/>
              </w:rPr>
              <w:t xml:space="preserve"> (rozmowy po obserwacjach zajęć, wsparcie koleżeńskie, mentoring w relacjach nauczyciel</w:t>
            </w:r>
            <w:r w:rsidR="00533E83" w:rsidRPr="00CB298B">
              <w:rPr>
                <w:b w:val="0"/>
                <w:sz w:val="22"/>
                <w:szCs w:val="22"/>
              </w:rPr>
              <w:t>–</w:t>
            </w:r>
            <w:r w:rsidRPr="00CB298B">
              <w:rPr>
                <w:b w:val="0"/>
                <w:sz w:val="22"/>
                <w:szCs w:val="22"/>
              </w:rPr>
              <w:t>opiekun stażu). Każda grupa codziennie przebywa na dworze</w:t>
            </w:r>
            <w:r w:rsidR="00533E83" w:rsidRPr="00CB298B">
              <w:rPr>
                <w:b w:val="0"/>
                <w:sz w:val="22"/>
                <w:szCs w:val="22"/>
              </w:rPr>
              <w:t xml:space="preserve">; co najmniej </w:t>
            </w:r>
            <w:r w:rsidRPr="00CB298B">
              <w:rPr>
                <w:b w:val="0"/>
                <w:sz w:val="22"/>
                <w:szCs w:val="22"/>
              </w:rPr>
              <w:t>raz w</w:t>
            </w:r>
            <w:r w:rsidR="00533E83" w:rsidRPr="00CB298B">
              <w:rPr>
                <w:b w:val="0"/>
                <w:sz w:val="22"/>
                <w:szCs w:val="22"/>
              </w:rPr>
              <w:t> </w:t>
            </w:r>
            <w:r w:rsidRPr="00CB298B">
              <w:rPr>
                <w:b w:val="0"/>
                <w:sz w:val="22"/>
                <w:szCs w:val="22"/>
              </w:rPr>
              <w:t>tygodniu prowadzi badania i działania w ogrodzie prze</w:t>
            </w:r>
            <w:r w:rsidRPr="00CB298B">
              <w:rPr>
                <w:b w:val="0"/>
                <w:sz w:val="22"/>
                <w:szCs w:val="22"/>
              </w:rPr>
              <w:t>d</w:t>
            </w:r>
            <w:r w:rsidRPr="00CB298B">
              <w:rPr>
                <w:b w:val="0"/>
                <w:sz w:val="22"/>
                <w:szCs w:val="22"/>
              </w:rPr>
              <w:t xml:space="preserve">szkolnym, </w:t>
            </w:r>
            <w:r w:rsidR="00533E83" w:rsidRPr="00CB298B">
              <w:rPr>
                <w:b w:val="0"/>
                <w:sz w:val="22"/>
                <w:szCs w:val="22"/>
              </w:rPr>
              <w:t xml:space="preserve">co najmniej </w:t>
            </w:r>
            <w:r w:rsidRPr="00CB298B">
              <w:rPr>
                <w:b w:val="0"/>
                <w:sz w:val="22"/>
                <w:szCs w:val="22"/>
              </w:rPr>
              <w:t>raz była na leśnej wyprawie, eksper</w:t>
            </w:r>
            <w:r w:rsidRPr="00CB298B">
              <w:rPr>
                <w:b w:val="0"/>
                <w:sz w:val="22"/>
                <w:szCs w:val="22"/>
              </w:rPr>
              <w:t>y</w:t>
            </w:r>
            <w:r w:rsidRPr="00CB298B">
              <w:rPr>
                <w:b w:val="0"/>
                <w:sz w:val="22"/>
                <w:szCs w:val="22"/>
              </w:rPr>
              <w:t>mentowała na zajęciach w Parku Technologicznym</w:t>
            </w:r>
            <w:r w:rsidR="00533E83" w:rsidRPr="00CB298B">
              <w:rPr>
                <w:b w:val="0"/>
                <w:sz w:val="22"/>
                <w:szCs w:val="22"/>
              </w:rPr>
              <w:t xml:space="preserve"> i </w:t>
            </w:r>
            <w:r w:rsidRPr="00CB298B">
              <w:rPr>
                <w:b w:val="0"/>
                <w:sz w:val="22"/>
                <w:szCs w:val="22"/>
              </w:rPr>
              <w:t>gościła na zajęciach eksperta (w zależności od tematu projektu – leśnika, ornitologa, geologa, naukowca, ogrodnika, architekta przestrzeni itp.).</w:t>
            </w:r>
          </w:p>
        </w:tc>
      </w:tr>
      <w:tr w:rsidR="00CB298B" w:rsidRPr="00CB298B" w14:paraId="60003877" w14:textId="77777777" w:rsidTr="006A3364">
        <w:tc>
          <w:tcPr>
            <w:tcW w:w="1337" w:type="dxa"/>
            <w:vMerge/>
          </w:tcPr>
          <w:p w14:paraId="0DF9F66D" w14:textId="36A884FE" w:rsidR="00105EA7" w:rsidRPr="00CB298B" w:rsidRDefault="00105EA7" w:rsidP="00B53EE3">
            <w:pPr>
              <w:pStyle w:val="Nagwek2"/>
              <w:spacing w:before="120" w:line="240" w:lineRule="auto"/>
              <w:ind w:left="0"/>
              <w:jc w:val="center"/>
              <w:outlineLvl w:val="1"/>
              <w:rPr>
                <w:b w:val="0"/>
                <w:noProof/>
              </w:rPr>
            </w:pPr>
          </w:p>
        </w:tc>
        <w:tc>
          <w:tcPr>
            <w:tcW w:w="1813" w:type="dxa"/>
          </w:tcPr>
          <w:p w14:paraId="496F6C18" w14:textId="4DD13C26" w:rsidR="00105EA7" w:rsidRPr="00CB298B" w:rsidRDefault="00105EA7" w:rsidP="00B53EE3">
            <w:pPr>
              <w:pStyle w:val="Nagwek2"/>
              <w:numPr>
                <w:ilvl w:val="0"/>
                <w:numId w:val="0"/>
              </w:numPr>
              <w:spacing w:before="120" w:line="240" w:lineRule="auto"/>
              <w:jc w:val="left"/>
              <w:outlineLvl w:val="1"/>
              <w:rPr>
                <w:sz w:val="22"/>
              </w:rPr>
            </w:pPr>
            <w:r w:rsidRPr="00CB298B">
              <w:rPr>
                <w:sz w:val="22"/>
              </w:rPr>
              <w:t>30.11.2017</w:t>
            </w:r>
          </w:p>
        </w:tc>
        <w:tc>
          <w:tcPr>
            <w:tcW w:w="6202" w:type="dxa"/>
          </w:tcPr>
          <w:p w14:paraId="5292ACE9" w14:textId="0C59D469" w:rsidR="00105EA7" w:rsidRPr="00CB298B" w:rsidRDefault="00105EA7" w:rsidP="00F25DFE">
            <w:pPr>
              <w:pStyle w:val="Nagwek2"/>
              <w:numPr>
                <w:ilvl w:val="0"/>
                <w:numId w:val="0"/>
              </w:numPr>
              <w:spacing w:before="120" w:line="240" w:lineRule="auto"/>
              <w:jc w:val="left"/>
              <w:outlineLvl w:val="1"/>
              <w:rPr>
                <w:b w:val="0"/>
                <w:sz w:val="22"/>
                <w:szCs w:val="22"/>
              </w:rPr>
            </w:pPr>
            <w:r w:rsidRPr="00CB298B">
              <w:rPr>
                <w:b w:val="0"/>
                <w:sz w:val="22"/>
                <w:szCs w:val="22"/>
              </w:rPr>
              <w:t>Każda grupa kończy działania w swoim projekcie. System</w:t>
            </w:r>
            <w:r w:rsidRPr="00CB298B">
              <w:rPr>
                <w:b w:val="0"/>
                <w:sz w:val="22"/>
                <w:szCs w:val="22"/>
              </w:rPr>
              <w:t>a</w:t>
            </w:r>
            <w:r w:rsidRPr="00CB298B">
              <w:rPr>
                <w:b w:val="0"/>
                <w:sz w:val="22"/>
                <w:szCs w:val="22"/>
              </w:rPr>
              <w:t xml:space="preserve">tycznie aktualizowana zakładka „ABC projektu” </w:t>
            </w:r>
            <w:r w:rsidR="00533E83" w:rsidRPr="00CB298B">
              <w:rPr>
                <w:b w:val="0"/>
                <w:sz w:val="22"/>
                <w:szCs w:val="22"/>
              </w:rPr>
              <w:t xml:space="preserve">na stronie internetowej </w:t>
            </w:r>
            <w:r w:rsidRPr="00CB298B">
              <w:rPr>
                <w:b w:val="0"/>
                <w:sz w:val="22"/>
                <w:szCs w:val="22"/>
              </w:rPr>
              <w:t xml:space="preserve">ma dwukrotnie większą liczbę odwiedzin niż na początku roku. Zebraliśmy opinie rodziców </w:t>
            </w:r>
            <w:r w:rsidR="00533E83" w:rsidRPr="00CB298B">
              <w:rPr>
                <w:b w:val="0"/>
                <w:sz w:val="22"/>
                <w:szCs w:val="22"/>
              </w:rPr>
              <w:t xml:space="preserve">na temat wpływu </w:t>
            </w:r>
            <w:r w:rsidRPr="00CB298B">
              <w:rPr>
                <w:b w:val="0"/>
                <w:sz w:val="22"/>
                <w:szCs w:val="22"/>
              </w:rPr>
              <w:t xml:space="preserve">działań projektowych na rozwój kompetencji kluczowych </w:t>
            </w:r>
            <w:r w:rsidR="00533E83" w:rsidRPr="00CB298B">
              <w:rPr>
                <w:b w:val="0"/>
                <w:sz w:val="22"/>
                <w:szCs w:val="22"/>
              </w:rPr>
              <w:t>u </w:t>
            </w:r>
            <w:r w:rsidRPr="00CB298B">
              <w:rPr>
                <w:b w:val="0"/>
                <w:sz w:val="22"/>
                <w:szCs w:val="22"/>
              </w:rPr>
              <w:t>dzieci</w:t>
            </w:r>
            <w:r w:rsidR="00F25DFE" w:rsidRPr="00CB298B">
              <w:rPr>
                <w:b w:val="0"/>
                <w:sz w:val="22"/>
                <w:szCs w:val="22"/>
              </w:rPr>
              <w:t xml:space="preserve"> i </w:t>
            </w:r>
            <w:r w:rsidRPr="00CB298B">
              <w:rPr>
                <w:b w:val="0"/>
                <w:sz w:val="22"/>
                <w:szCs w:val="22"/>
              </w:rPr>
              <w:t xml:space="preserve">wyciągnęliśmy </w:t>
            </w:r>
            <w:r w:rsidR="00F25DFE" w:rsidRPr="00CB298B">
              <w:rPr>
                <w:b w:val="0"/>
                <w:sz w:val="22"/>
                <w:szCs w:val="22"/>
              </w:rPr>
              <w:t xml:space="preserve">wnioski </w:t>
            </w:r>
            <w:r w:rsidRPr="00CB298B">
              <w:rPr>
                <w:b w:val="0"/>
                <w:sz w:val="22"/>
                <w:szCs w:val="22"/>
              </w:rPr>
              <w:t>z badań. Każda z naucz</w:t>
            </w:r>
            <w:r w:rsidRPr="00CB298B">
              <w:rPr>
                <w:b w:val="0"/>
                <w:sz w:val="22"/>
                <w:szCs w:val="22"/>
              </w:rPr>
              <w:t>y</w:t>
            </w:r>
            <w:r w:rsidRPr="00CB298B">
              <w:rPr>
                <w:b w:val="0"/>
                <w:sz w:val="22"/>
                <w:szCs w:val="22"/>
              </w:rPr>
              <w:t xml:space="preserve">cielek </w:t>
            </w:r>
            <w:r w:rsidR="00F25DFE" w:rsidRPr="00CB298B">
              <w:rPr>
                <w:b w:val="0"/>
                <w:sz w:val="22"/>
                <w:szCs w:val="22"/>
              </w:rPr>
              <w:t xml:space="preserve">co najmniej </w:t>
            </w:r>
            <w:r w:rsidRPr="00CB298B">
              <w:rPr>
                <w:b w:val="0"/>
                <w:sz w:val="22"/>
                <w:szCs w:val="22"/>
              </w:rPr>
              <w:t>raz obserwowała zajęcia projektowe w</w:t>
            </w:r>
            <w:r w:rsidR="00F25DFE" w:rsidRPr="00CB298B">
              <w:rPr>
                <w:b w:val="0"/>
                <w:sz w:val="22"/>
                <w:szCs w:val="22"/>
              </w:rPr>
              <w:t> </w:t>
            </w:r>
            <w:r w:rsidRPr="00CB298B">
              <w:rPr>
                <w:b w:val="0"/>
                <w:sz w:val="22"/>
                <w:szCs w:val="22"/>
              </w:rPr>
              <w:t>innej grupie i gościła na swoich zajęciach obserwatora. Uczestniczyliśmy w spotkaniu konsultacyjnym dla rady ped</w:t>
            </w:r>
            <w:r w:rsidRPr="00CB298B">
              <w:rPr>
                <w:b w:val="0"/>
                <w:sz w:val="22"/>
                <w:szCs w:val="22"/>
              </w:rPr>
              <w:t>a</w:t>
            </w:r>
            <w:r w:rsidRPr="00CB298B">
              <w:rPr>
                <w:b w:val="0"/>
                <w:sz w:val="22"/>
                <w:szCs w:val="22"/>
              </w:rPr>
              <w:t>gogicznej</w:t>
            </w:r>
            <w:r w:rsidR="00F25DFE" w:rsidRPr="00CB298B">
              <w:rPr>
                <w:b w:val="0"/>
                <w:sz w:val="22"/>
                <w:szCs w:val="22"/>
              </w:rPr>
              <w:t>, na którym</w:t>
            </w:r>
            <w:r w:rsidRPr="00CB298B">
              <w:rPr>
                <w:b w:val="0"/>
                <w:sz w:val="22"/>
                <w:szCs w:val="22"/>
              </w:rPr>
              <w:t xml:space="preserve"> wymieniliśmy się doświadczeniami</w:t>
            </w:r>
            <w:r w:rsidR="00F25DFE" w:rsidRPr="00CB298B">
              <w:rPr>
                <w:b w:val="0"/>
                <w:sz w:val="22"/>
                <w:szCs w:val="22"/>
              </w:rPr>
              <w:t xml:space="preserve"> i </w:t>
            </w:r>
            <w:r w:rsidRPr="00CB298B">
              <w:rPr>
                <w:b w:val="0"/>
                <w:sz w:val="22"/>
                <w:szCs w:val="22"/>
              </w:rPr>
              <w:t xml:space="preserve">podsumowaliśmy dotychczasowe działania. </w:t>
            </w:r>
          </w:p>
        </w:tc>
      </w:tr>
      <w:tr w:rsidR="00CB298B" w:rsidRPr="00CB298B" w14:paraId="4AD07208" w14:textId="77777777" w:rsidTr="006A3364">
        <w:tc>
          <w:tcPr>
            <w:tcW w:w="1337" w:type="dxa"/>
            <w:vMerge/>
          </w:tcPr>
          <w:p w14:paraId="001B0B81" w14:textId="7064F7D3" w:rsidR="00105EA7" w:rsidRPr="00CB298B" w:rsidRDefault="00105EA7" w:rsidP="00B53EE3">
            <w:pPr>
              <w:pStyle w:val="Nagwek2"/>
              <w:spacing w:before="120" w:line="240" w:lineRule="auto"/>
              <w:ind w:left="0"/>
              <w:jc w:val="center"/>
              <w:outlineLvl w:val="1"/>
              <w:rPr>
                <w:b w:val="0"/>
                <w:noProof/>
              </w:rPr>
            </w:pPr>
          </w:p>
        </w:tc>
        <w:tc>
          <w:tcPr>
            <w:tcW w:w="1813" w:type="dxa"/>
          </w:tcPr>
          <w:p w14:paraId="2894FECD" w14:textId="5B7A5DE4" w:rsidR="00105EA7" w:rsidRPr="00CB298B" w:rsidRDefault="00105EA7" w:rsidP="00B53EE3">
            <w:pPr>
              <w:pStyle w:val="Nagwek2"/>
              <w:numPr>
                <w:ilvl w:val="0"/>
                <w:numId w:val="0"/>
              </w:numPr>
              <w:spacing w:before="120" w:line="240" w:lineRule="auto"/>
              <w:jc w:val="left"/>
              <w:outlineLvl w:val="1"/>
              <w:rPr>
                <w:sz w:val="22"/>
              </w:rPr>
            </w:pPr>
            <w:r w:rsidRPr="00CB298B">
              <w:rPr>
                <w:sz w:val="22"/>
              </w:rPr>
              <w:t>13.10.2017</w:t>
            </w:r>
          </w:p>
        </w:tc>
        <w:tc>
          <w:tcPr>
            <w:tcW w:w="6202" w:type="dxa"/>
          </w:tcPr>
          <w:p w14:paraId="76FFB505" w14:textId="7A194179" w:rsidR="00105EA7" w:rsidRPr="00CB298B" w:rsidRDefault="00105EA7" w:rsidP="00B22B40">
            <w:pPr>
              <w:pStyle w:val="Nagwek2"/>
              <w:numPr>
                <w:ilvl w:val="0"/>
                <w:numId w:val="0"/>
              </w:numPr>
              <w:spacing w:before="120" w:line="240" w:lineRule="auto"/>
              <w:jc w:val="left"/>
              <w:outlineLvl w:val="1"/>
              <w:rPr>
                <w:b w:val="0"/>
                <w:sz w:val="22"/>
                <w:szCs w:val="22"/>
              </w:rPr>
            </w:pPr>
            <w:r w:rsidRPr="00CB298B">
              <w:rPr>
                <w:b w:val="0"/>
                <w:sz w:val="22"/>
                <w:szCs w:val="22"/>
              </w:rPr>
              <w:t>Przeprowadziliśmy diagnozę wstępną w zakresie myślenia matematycznego i podstawowych kompetencji naukowo-technicznych każdego dziecka (narzędzia zaadaptowane z</w:t>
            </w:r>
            <w:r w:rsidR="00B22B40" w:rsidRPr="00CB298B">
              <w:rPr>
                <w:b w:val="0"/>
                <w:sz w:val="22"/>
                <w:szCs w:val="22"/>
              </w:rPr>
              <w:t xml:space="preserve"> serii </w:t>
            </w:r>
            <w:r w:rsidRPr="00CB298B">
              <w:rPr>
                <w:b w:val="0"/>
                <w:i/>
                <w:sz w:val="22"/>
                <w:szCs w:val="22"/>
              </w:rPr>
              <w:t>Niezbędnik</w:t>
            </w:r>
            <w:r w:rsidR="00B22B40" w:rsidRPr="00CB298B">
              <w:rPr>
                <w:b w:val="0"/>
                <w:i/>
                <w:sz w:val="22"/>
                <w:szCs w:val="22"/>
              </w:rPr>
              <w:t xml:space="preserve"> </w:t>
            </w:r>
            <w:r w:rsidRPr="00CB298B">
              <w:rPr>
                <w:b w:val="0"/>
                <w:i/>
                <w:sz w:val="22"/>
                <w:szCs w:val="22"/>
              </w:rPr>
              <w:t>Dobrego Nauczyciela</w:t>
            </w:r>
            <w:r w:rsidRPr="00CB298B">
              <w:rPr>
                <w:b w:val="0"/>
                <w:sz w:val="22"/>
                <w:szCs w:val="22"/>
              </w:rPr>
              <w:t xml:space="preserve">). </w:t>
            </w:r>
          </w:p>
        </w:tc>
      </w:tr>
      <w:tr w:rsidR="00CB298B" w:rsidRPr="00CB298B" w14:paraId="391D61C5" w14:textId="77777777" w:rsidTr="006A3364">
        <w:tc>
          <w:tcPr>
            <w:tcW w:w="1337" w:type="dxa"/>
            <w:vMerge/>
          </w:tcPr>
          <w:p w14:paraId="20E21598" w14:textId="18B70D91" w:rsidR="00105EA7" w:rsidRPr="00CB298B" w:rsidRDefault="00105EA7" w:rsidP="00B53EE3">
            <w:pPr>
              <w:pStyle w:val="Nagwek2"/>
              <w:spacing w:before="120" w:line="240" w:lineRule="auto"/>
              <w:ind w:left="0"/>
              <w:jc w:val="center"/>
              <w:outlineLvl w:val="1"/>
              <w:rPr>
                <w:b w:val="0"/>
              </w:rPr>
            </w:pPr>
          </w:p>
        </w:tc>
        <w:tc>
          <w:tcPr>
            <w:tcW w:w="1813" w:type="dxa"/>
          </w:tcPr>
          <w:p w14:paraId="1C633446" w14:textId="159B80F1" w:rsidR="00105EA7" w:rsidRPr="00CB298B" w:rsidRDefault="00105EA7" w:rsidP="00B53EE3">
            <w:pPr>
              <w:pStyle w:val="Nagwek2"/>
              <w:numPr>
                <w:ilvl w:val="0"/>
                <w:numId w:val="0"/>
              </w:numPr>
              <w:spacing w:before="120" w:line="240" w:lineRule="auto"/>
              <w:jc w:val="left"/>
              <w:outlineLvl w:val="1"/>
              <w:rPr>
                <w:sz w:val="22"/>
              </w:rPr>
            </w:pPr>
            <w:r w:rsidRPr="00CB298B">
              <w:rPr>
                <w:sz w:val="22"/>
              </w:rPr>
              <w:t>15.09.2017</w:t>
            </w:r>
          </w:p>
        </w:tc>
        <w:tc>
          <w:tcPr>
            <w:tcW w:w="6202" w:type="dxa"/>
          </w:tcPr>
          <w:p w14:paraId="24D922EB" w14:textId="706E4814" w:rsidR="00105EA7" w:rsidRPr="00CB298B" w:rsidRDefault="00105EA7" w:rsidP="00B22B40">
            <w:pPr>
              <w:pStyle w:val="Nagwek2"/>
              <w:numPr>
                <w:ilvl w:val="0"/>
                <w:numId w:val="0"/>
              </w:numPr>
              <w:spacing w:before="120" w:line="240" w:lineRule="auto"/>
              <w:jc w:val="left"/>
              <w:outlineLvl w:val="1"/>
              <w:rPr>
                <w:b w:val="0"/>
                <w:sz w:val="22"/>
                <w:szCs w:val="22"/>
              </w:rPr>
            </w:pPr>
            <w:r w:rsidRPr="00CB298B">
              <w:rPr>
                <w:b w:val="0"/>
                <w:sz w:val="22"/>
                <w:szCs w:val="22"/>
              </w:rPr>
              <w:t xml:space="preserve">Każda grupa </w:t>
            </w:r>
            <w:r w:rsidR="00B22B40" w:rsidRPr="00CB298B">
              <w:rPr>
                <w:b w:val="0"/>
                <w:sz w:val="22"/>
                <w:szCs w:val="22"/>
              </w:rPr>
              <w:t xml:space="preserve">zasadziła </w:t>
            </w:r>
            <w:r w:rsidRPr="00CB298B">
              <w:rPr>
                <w:b w:val="0"/>
                <w:sz w:val="22"/>
                <w:szCs w:val="22"/>
              </w:rPr>
              <w:t>w ogrodzie swoje iglaki oraz zag</w:t>
            </w:r>
            <w:r w:rsidRPr="00CB298B">
              <w:rPr>
                <w:b w:val="0"/>
                <w:sz w:val="22"/>
                <w:szCs w:val="22"/>
              </w:rPr>
              <w:t>o</w:t>
            </w:r>
            <w:r w:rsidRPr="00CB298B">
              <w:rPr>
                <w:b w:val="0"/>
                <w:sz w:val="22"/>
                <w:szCs w:val="22"/>
              </w:rPr>
              <w:t xml:space="preserve">spodarowała swoją grządkę roślinami. Każda grupa </w:t>
            </w:r>
            <w:r w:rsidR="00B22B40" w:rsidRPr="00CB298B">
              <w:rPr>
                <w:b w:val="0"/>
                <w:sz w:val="22"/>
                <w:szCs w:val="22"/>
              </w:rPr>
              <w:t>co na</w:t>
            </w:r>
            <w:r w:rsidR="00B22B40" w:rsidRPr="00CB298B">
              <w:rPr>
                <w:b w:val="0"/>
                <w:sz w:val="22"/>
                <w:szCs w:val="22"/>
              </w:rPr>
              <w:t>j</w:t>
            </w:r>
            <w:r w:rsidR="00B22B40" w:rsidRPr="00CB298B">
              <w:rPr>
                <w:b w:val="0"/>
                <w:sz w:val="22"/>
                <w:szCs w:val="22"/>
              </w:rPr>
              <w:t xml:space="preserve">mniej </w:t>
            </w:r>
            <w:r w:rsidRPr="00CB298B">
              <w:rPr>
                <w:b w:val="0"/>
                <w:sz w:val="22"/>
                <w:szCs w:val="22"/>
              </w:rPr>
              <w:t>raz pracowała w „Sali pod Chmurką” nad zadaniem projektowym. W zakładce „ABC projektu”</w:t>
            </w:r>
            <w:r w:rsidR="00B22B40" w:rsidRPr="00CB298B">
              <w:rPr>
                <w:b w:val="0"/>
                <w:sz w:val="22"/>
                <w:szCs w:val="22"/>
              </w:rPr>
              <w:t xml:space="preserve"> na stronie intern</w:t>
            </w:r>
            <w:r w:rsidR="00B22B40" w:rsidRPr="00CB298B">
              <w:rPr>
                <w:b w:val="0"/>
                <w:sz w:val="22"/>
                <w:szCs w:val="22"/>
              </w:rPr>
              <w:t>e</w:t>
            </w:r>
            <w:r w:rsidR="00B22B40" w:rsidRPr="00CB298B">
              <w:rPr>
                <w:b w:val="0"/>
                <w:sz w:val="22"/>
                <w:szCs w:val="22"/>
              </w:rPr>
              <w:t>towej</w:t>
            </w:r>
            <w:r w:rsidRPr="00CB298B">
              <w:rPr>
                <w:b w:val="0"/>
                <w:sz w:val="22"/>
                <w:szCs w:val="22"/>
              </w:rPr>
              <w:t xml:space="preserve"> i na tablicy „Przedszkolaki w akcji” zamieściliśmy tem</w:t>
            </w:r>
            <w:r w:rsidRPr="00CB298B">
              <w:rPr>
                <w:b w:val="0"/>
                <w:sz w:val="22"/>
                <w:szCs w:val="22"/>
              </w:rPr>
              <w:t>a</w:t>
            </w:r>
            <w:r w:rsidRPr="00CB298B">
              <w:rPr>
                <w:b w:val="0"/>
                <w:sz w:val="22"/>
                <w:szCs w:val="22"/>
              </w:rPr>
              <w:t>ty pierwszych projektów z każdej grupy. Każde dziecko ma w</w:t>
            </w:r>
            <w:r w:rsidR="00B22B40" w:rsidRPr="00CB298B">
              <w:rPr>
                <w:b w:val="0"/>
                <w:sz w:val="22"/>
                <w:szCs w:val="22"/>
              </w:rPr>
              <w:t> </w:t>
            </w:r>
            <w:r w:rsidRPr="00CB298B">
              <w:rPr>
                <w:b w:val="0"/>
                <w:sz w:val="22"/>
                <w:szCs w:val="22"/>
              </w:rPr>
              <w:t>swojej wyprawce kalosze i sztormiak.</w:t>
            </w:r>
          </w:p>
        </w:tc>
      </w:tr>
      <w:tr w:rsidR="00CB298B" w:rsidRPr="00CB298B" w14:paraId="465DC182" w14:textId="77777777" w:rsidTr="006A3364">
        <w:tc>
          <w:tcPr>
            <w:tcW w:w="1337" w:type="dxa"/>
            <w:vMerge/>
          </w:tcPr>
          <w:p w14:paraId="007A9153" w14:textId="0F320766" w:rsidR="00105EA7" w:rsidRPr="00CB298B" w:rsidRDefault="00105EA7" w:rsidP="00B53EE3">
            <w:pPr>
              <w:pStyle w:val="Nagwek2"/>
              <w:spacing w:before="120" w:line="240" w:lineRule="auto"/>
              <w:ind w:left="0"/>
              <w:jc w:val="center"/>
              <w:outlineLvl w:val="1"/>
              <w:rPr>
                <w:b w:val="0"/>
              </w:rPr>
            </w:pPr>
          </w:p>
        </w:tc>
        <w:tc>
          <w:tcPr>
            <w:tcW w:w="1813" w:type="dxa"/>
          </w:tcPr>
          <w:p w14:paraId="7925CCBB" w14:textId="39FFB2E9" w:rsidR="00105EA7" w:rsidRPr="00CB298B" w:rsidRDefault="00105EA7" w:rsidP="00B53EE3">
            <w:pPr>
              <w:pStyle w:val="Nagwek2"/>
              <w:numPr>
                <w:ilvl w:val="0"/>
                <w:numId w:val="0"/>
              </w:numPr>
              <w:spacing w:before="120" w:line="240" w:lineRule="auto"/>
              <w:jc w:val="left"/>
              <w:outlineLvl w:val="1"/>
              <w:rPr>
                <w:sz w:val="22"/>
              </w:rPr>
            </w:pPr>
            <w:r w:rsidRPr="00CB298B">
              <w:rPr>
                <w:sz w:val="22"/>
              </w:rPr>
              <w:t>31.08.2017</w:t>
            </w:r>
          </w:p>
        </w:tc>
        <w:tc>
          <w:tcPr>
            <w:tcW w:w="6202" w:type="dxa"/>
          </w:tcPr>
          <w:p w14:paraId="3A2C08E3" w14:textId="4690F681" w:rsidR="00105EA7" w:rsidRPr="00CB298B" w:rsidRDefault="00105EA7" w:rsidP="00614479">
            <w:pPr>
              <w:pStyle w:val="Nagwek2"/>
              <w:numPr>
                <w:ilvl w:val="0"/>
                <w:numId w:val="0"/>
              </w:numPr>
              <w:spacing w:before="120" w:line="240" w:lineRule="auto"/>
              <w:jc w:val="left"/>
              <w:outlineLvl w:val="1"/>
              <w:rPr>
                <w:b w:val="0"/>
                <w:sz w:val="22"/>
                <w:szCs w:val="22"/>
              </w:rPr>
            </w:pPr>
            <w:r w:rsidRPr="00CB298B">
              <w:rPr>
                <w:b w:val="0"/>
                <w:sz w:val="22"/>
                <w:szCs w:val="22"/>
              </w:rPr>
              <w:t>W planie pracy przedszkola, na rok szk</w:t>
            </w:r>
            <w:r w:rsidR="00B22B40" w:rsidRPr="00CB298B">
              <w:rPr>
                <w:b w:val="0"/>
                <w:sz w:val="22"/>
                <w:szCs w:val="22"/>
              </w:rPr>
              <w:t xml:space="preserve">olny </w:t>
            </w:r>
            <w:r w:rsidRPr="00CB298B">
              <w:rPr>
                <w:b w:val="0"/>
                <w:sz w:val="22"/>
                <w:szCs w:val="22"/>
              </w:rPr>
              <w:t xml:space="preserve">2017/18 </w:t>
            </w:r>
            <w:r w:rsidR="00B22B40" w:rsidRPr="00CB298B">
              <w:rPr>
                <w:b w:val="0"/>
                <w:sz w:val="22"/>
                <w:szCs w:val="22"/>
              </w:rPr>
              <w:t xml:space="preserve">zostały </w:t>
            </w:r>
            <w:r w:rsidRPr="00CB298B">
              <w:rPr>
                <w:b w:val="0"/>
                <w:sz w:val="22"/>
                <w:szCs w:val="22"/>
              </w:rPr>
              <w:lastRenderedPageBreak/>
              <w:t>uwzględnione dwa projekty. W planie pracy każdej grupy i w planach rozwoju zawodowego uwzględniliśmy dwa projekty (po jednym w każdym półroczu).</w:t>
            </w:r>
          </w:p>
        </w:tc>
      </w:tr>
      <w:tr w:rsidR="00CB298B" w:rsidRPr="00CB298B" w14:paraId="70F6DA4F" w14:textId="77777777" w:rsidTr="006A3364">
        <w:tc>
          <w:tcPr>
            <w:tcW w:w="1337" w:type="dxa"/>
            <w:vMerge/>
          </w:tcPr>
          <w:p w14:paraId="20D77EB0" w14:textId="2E9F81B1" w:rsidR="00105EA7" w:rsidRPr="00CB298B" w:rsidRDefault="00105EA7" w:rsidP="00B53EE3">
            <w:pPr>
              <w:pStyle w:val="Nagwek2"/>
              <w:spacing w:before="120" w:line="240" w:lineRule="auto"/>
              <w:ind w:left="0"/>
              <w:jc w:val="center"/>
              <w:outlineLvl w:val="1"/>
              <w:rPr>
                <w:b w:val="0"/>
              </w:rPr>
            </w:pPr>
          </w:p>
        </w:tc>
        <w:tc>
          <w:tcPr>
            <w:tcW w:w="1813" w:type="dxa"/>
          </w:tcPr>
          <w:p w14:paraId="0623EBC6" w14:textId="645E2C5B" w:rsidR="00105EA7" w:rsidRPr="00CB298B" w:rsidRDefault="00105EA7" w:rsidP="00B53EE3">
            <w:pPr>
              <w:pStyle w:val="Nagwek2"/>
              <w:numPr>
                <w:ilvl w:val="0"/>
                <w:numId w:val="0"/>
              </w:numPr>
              <w:spacing w:before="120" w:line="240" w:lineRule="auto"/>
              <w:jc w:val="left"/>
              <w:outlineLvl w:val="1"/>
              <w:rPr>
                <w:sz w:val="22"/>
              </w:rPr>
            </w:pPr>
            <w:r w:rsidRPr="00CB298B">
              <w:rPr>
                <w:sz w:val="22"/>
              </w:rPr>
              <w:t>25.08.2017</w:t>
            </w:r>
          </w:p>
        </w:tc>
        <w:tc>
          <w:tcPr>
            <w:tcW w:w="6202" w:type="dxa"/>
          </w:tcPr>
          <w:p w14:paraId="2B18C97F" w14:textId="0056F61F" w:rsidR="00105EA7" w:rsidRPr="00CB298B" w:rsidRDefault="00105EA7" w:rsidP="00B53EE3">
            <w:pPr>
              <w:pStyle w:val="Nagwek2"/>
              <w:numPr>
                <w:ilvl w:val="0"/>
                <w:numId w:val="0"/>
              </w:numPr>
              <w:spacing w:before="120" w:line="240" w:lineRule="auto"/>
              <w:jc w:val="left"/>
              <w:outlineLvl w:val="1"/>
              <w:rPr>
                <w:b w:val="0"/>
                <w:sz w:val="22"/>
                <w:szCs w:val="22"/>
              </w:rPr>
            </w:pPr>
            <w:r w:rsidRPr="00CB298B">
              <w:rPr>
                <w:b w:val="0"/>
                <w:sz w:val="22"/>
                <w:szCs w:val="22"/>
              </w:rPr>
              <w:t xml:space="preserve">W szkolnym ogrodzie stanęła altana – „Sala pod Chmurką” (dar „Tajemniczego ogrodu”, zamontowana przez rodziców). Przygotowane są grządki do posadzenia iglaków i jesiennych roślin (od PZM). </w:t>
            </w:r>
          </w:p>
        </w:tc>
      </w:tr>
      <w:tr w:rsidR="00CB298B" w:rsidRPr="00CB298B" w14:paraId="6E469347" w14:textId="77777777" w:rsidTr="006A3364">
        <w:tc>
          <w:tcPr>
            <w:tcW w:w="1337" w:type="dxa"/>
            <w:vMerge/>
          </w:tcPr>
          <w:p w14:paraId="00E5F8C4" w14:textId="6256E068" w:rsidR="00105EA7" w:rsidRPr="00CB298B" w:rsidRDefault="00105EA7" w:rsidP="00B53EE3">
            <w:pPr>
              <w:pStyle w:val="Nagwek2"/>
              <w:spacing w:before="120" w:line="240" w:lineRule="auto"/>
              <w:ind w:left="0"/>
              <w:jc w:val="center"/>
              <w:outlineLvl w:val="1"/>
              <w:rPr>
                <w:b w:val="0"/>
              </w:rPr>
            </w:pPr>
          </w:p>
        </w:tc>
        <w:tc>
          <w:tcPr>
            <w:tcW w:w="1813" w:type="dxa"/>
          </w:tcPr>
          <w:p w14:paraId="118536D2" w14:textId="36C54C09" w:rsidR="00105EA7" w:rsidRPr="00CB298B" w:rsidRDefault="00105EA7" w:rsidP="00B53EE3">
            <w:pPr>
              <w:pStyle w:val="Nagwek2"/>
              <w:numPr>
                <w:ilvl w:val="0"/>
                <w:numId w:val="0"/>
              </w:numPr>
              <w:spacing w:before="120" w:line="240" w:lineRule="auto"/>
              <w:jc w:val="left"/>
              <w:outlineLvl w:val="1"/>
              <w:rPr>
                <w:sz w:val="22"/>
              </w:rPr>
            </w:pPr>
            <w:r w:rsidRPr="00CB298B">
              <w:rPr>
                <w:sz w:val="22"/>
              </w:rPr>
              <w:t>28.07.201</w:t>
            </w:r>
            <w:r w:rsidR="006A3364" w:rsidRPr="00CB298B">
              <w:rPr>
                <w:sz w:val="22"/>
              </w:rPr>
              <w:t>7</w:t>
            </w:r>
          </w:p>
        </w:tc>
        <w:tc>
          <w:tcPr>
            <w:tcW w:w="6202" w:type="dxa"/>
          </w:tcPr>
          <w:p w14:paraId="3E94D1EF" w14:textId="014D77A0" w:rsidR="00105EA7" w:rsidRPr="00CB298B" w:rsidRDefault="00B22B40" w:rsidP="00B22B40">
            <w:pPr>
              <w:pStyle w:val="Nagwek2"/>
              <w:numPr>
                <w:ilvl w:val="0"/>
                <w:numId w:val="0"/>
              </w:numPr>
              <w:spacing w:before="120" w:line="240" w:lineRule="auto"/>
              <w:jc w:val="left"/>
              <w:outlineLvl w:val="1"/>
              <w:rPr>
                <w:b w:val="0"/>
                <w:sz w:val="22"/>
                <w:szCs w:val="22"/>
              </w:rPr>
            </w:pPr>
            <w:r w:rsidRPr="00CB298B">
              <w:rPr>
                <w:b w:val="0"/>
                <w:sz w:val="22"/>
                <w:szCs w:val="22"/>
              </w:rPr>
              <w:t xml:space="preserve">Otrzymaliśmy </w:t>
            </w:r>
            <w:r w:rsidR="00105EA7" w:rsidRPr="00CB298B">
              <w:rPr>
                <w:b w:val="0"/>
                <w:sz w:val="22"/>
                <w:szCs w:val="22"/>
              </w:rPr>
              <w:t>deklaracje wsparcia od partnerów, z którymi dyrektor przedszkola i nauczyciele odbyli spotkania (</w:t>
            </w:r>
            <w:r w:rsidRPr="00CB298B">
              <w:rPr>
                <w:b w:val="0"/>
                <w:sz w:val="22"/>
                <w:szCs w:val="22"/>
              </w:rPr>
              <w:t xml:space="preserve">wójt </w:t>
            </w:r>
            <w:r w:rsidR="00105EA7" w:rsidRPr="00CB298B">
              <w:rPr>
                <w:b w:val="0"/>
                <w:sz w:val="22"/>
                <w:szCs w:val="22"/>
              </w:rPr>
              <w:t>i</w:t>
            </w:r>
            <w:r w:rsidRPr="00CB298B">
              <w:rPr>
                <w:b w:val="0"/>
                <w:sz w:val="22"/>
                <w:szCs w:val="22"/>
              </w:rPr>
              <w:t> </w:t>
            </w:r>
            <w:r w:rsidR="00105EA7" w:rsidRPr="00CB298B">
              <w:rPr>
                <w:b w:val="0"/>
                <w:sz w:val="22"/>
                <w:szCs w:val="22"/>
              </w:rPr>
              <w:t>Gminna Komisja Edukacji, Lasy Państwowe, Przedsiębio</w:t>
            </w:r>
            <w:r w:rsidR="00105EA7" w:rsidRPr="00CB298B">
              <w:rPr>
                <w:b w:val="0"/>
                <w:sz w:val="22"/>
                <w:szCs w:val="22"/>
              </w:rPr>
              <w:t>r</w:t>
            </w:r>
            <w:r w:rsidR="00105EA7" w:rsidRPr="00CB298B">
              <w:rPr>
                <w:b w:val="0"/>
                <w:sz w:val="22"/>
                <w:szCs w:val="22"/>
              </w:rPr>
              <w:t>stwo Zieleń Miejska, hurtownia „Tajemniczy Ogród”, Park Technologiczny, Towarzystwo Ornitologiczne, Technikum Geologiczne, Zespół Szkół Leśnych). Ustaliliśmy z nimi wz</w:t>
            </w:r>
            <w:r w:rsidR="00105EA7" w:rsidRPr="00CB298B">
              <w:rPr>
                <w:b w:val="0"/>
                <w:sz w:val="22"/>
                <w:szCs w:val="22"/>
              </w:rPr>
              <w:t>a</w:t>
            </w:r>
            <w:r w:rsidR="00105EA7" w:rsidRPr="00CB298B">
              <w:rPr>
                <w:b w:val="0"/>
                <w:sz w:val="22"/>
                <w:szCs w:val="22"/>
              </w:rPr>
              <w:t xml:space="preserve">jemne zobowiązania. </w:t>
            </w:r>
          </w:p>
        </w:tc>
      </w:tr>
      <w:tr w:rsidR="00CB298B" w:rsidRPr="00CB298B" w14:paraId="37A4B644" w14:textId="77777777" w:rsidTr="006A3364">
        <w:tc>
          <w:tcPr>
            <w:tcW w:w="1337" w:type="dxa"/>
            <w:vMerge/>
          </w:tcPr>
          <w:p w14:paraId="0AE2BE82" w14:textId="3E039AD6" w:rsidR="00105EA7" w:rsidRPr="00CB298B" w:rsidRDefault="00105EA7" w:rsidP="00B53EE3">
            <w:pPr>
              <w:pStyle w:val="Nagwek2"/>
              <w:spacing w:before="120" w:line="240" w:lineRule="auto"/>
              <w:ind w:left="0"/>
              <w:jc w:val="center"/>
              <w:outlineLvl w:val="1"/>
              <w:rPr>
                <w:b w:val="0"/>
              </w:rPr>
            </w:pPr>
          </w:p>
        </w:tc>
        <w:tc>
          <w:tcPr>
            <w:tcW w:w="1813" w:type="dxa"/>
          </w:tcPr>
          <w:p w14:paraId="37B33767" w14:textId="68D7ED5C" w:rsidR="00105EA7" w:rsidRPr="00CB298B" w:rsidRDefault="00105EA7" w:rsidP="00B53EE3">
            <w:pPr>
              <w:pStyle w:val="Nagwek2"/>
              <w:numPr>
                <w:ilvl w:val="0"/>
                <w:numId w:val="0"/>
              </w:numPr>
              <w:spacing w:before="120" w:line="240" w:lineRule="auto"/>
              <w:jc w:val="left"/>
              <w:outlineLvl w:val="1"/>
              <w:rPr>
                <w:sz w:val="22"/>
              </w:rPr>
            </w:pPr>
            <w:r w:rsidRPr="00CB298B">
              <w:rPr>
                <w:sz w:val="22"/>
              </w:rPr>
              <w:t>5.07.2017</w:t>
            </w:r>
          </w:p>
        </w:tc>
        <w:tc>
          <w:tcPr>
            <w:tcW w:w="6202" w:type="dxa"/>
          </w:tcPr>
          <w:p w14:paraId="71612A67" w14:textId="21F5C751" w:rsidR="00105EA7" w:rsidRPr="00CB298B" w:rsidRDefault="00B22B40" w:rsidP="00B22B40">
            <w:pPr>
              <w:pStyle w:val="Nagwek2"/>
              <w:numPr>
                <w:ilvl w:val="0"/>
                <w:numId w:val="0"/>
              </w:numPr>
              <w:spacing w:before="120" w:line="240" w:lineRule="auto"/>
              <w:jc w:val="left"/>
              <w:outlineLvl w:val="1"/>
              <w:rPr>
                <w:b w:val="0"/>
                <w:sz w:val="22"/>
                <w:szCs w:val="22"/>
              </w:rPr>
            </w:pPr>
            <w:r w:rsidRPr="00CB298B">
              <w:rPr>
                <w:b w:val="0"/>
                <w:sz w:val="22"/>
                <w:szCs w:val="22"/>
              </w:rPr>
              <w:t>Uczestniczyliśmy w warsztatach</w:t>
            </w:r>
            <w:r w:rsidR="00105EA7" w:rsidRPr="00CB298B">
              <w:rPr>
                <w:b w:val="0"/>
                <w:sz w:val="22"/>
                <w:szCs w:val="22"/>
              </w:rPr>
              <w:t xml:space="preserve"> dotyczących metody proje</w:t>
            </w:r>
            <w:r w:rsidR="00105EA7" w:rsidRPr="00CB298B">
              <w:rPr>
                <w:b w:val="0"/>
                <w:sz w:val="22"/>
                <w:szCs w:val="22"/>
              </w:rPr>
              <w:t>k</w:t>
            </w:r>
            <w:r w:rsidR="00105EA7" w:rsidRPr="00CB298B">
              <w:rPr>
                <w:b w:val="0"/>
                <w:sz w:val="22"/>
                <w:szCs w:val="22"/>
              </w:rPr>
              <w:t>tu w</w:t>
            </w:r>
            <w:r w:rsidRPr="00CB298B">
              <w:rPr>
                <w:b w:val="0"/>
                <w:sz w:val="22"/>
                <w:szCs w:val="22"/>
              </w:rPr>
              <w:t> </w:t>
            </w:r>
            <w:r w:rsidR="00105EA7" w:rsidRPr="00CB298B">
              <w:rPr>
                <w:b w:val="0"/>
                <w:sz w:val="22"/>
                <w:szCs w:val="22"/>
              </w:rPr>
              <w:t>przedszkolu. Nauczyciele z każdej grupy mają oprac</w:t>
            </w:r>
            <w:r w:rsidR="00105EA7" w:rsidRPr="00CB298B">
              <w:rPr>
                <w:b w:val="0"/>
                <w:sz w:val="22"/>
                <w:szCs w:val="22"/>
              </w:rPr>
              <w:t>o</w:t>
            </w:r>
            <w:r w:rsidR="00105EA7" w:rsidRPr="00CB298B">
              <w:rPr>
                <w:b w:val="0"/>
                <w:sz w:val="22"/>
                <w:szCs w:val="22"/>
              </w:rPr>
              <w:t>wany wstępny pomysł (</w:t>
            </w:r>
            <w:proofErr w:type="spellStart"/>
            <w:r w:rsidR="00105EA7" w:rsidRPr="00CB298B">
              <w:rPr>
                <w:b w:val="0"/>
                <w:sz w:val="22"/>
                <w:szCs w:val="22"/>
              </w:rPr>
              <w:t>lapbook</w:t>
            </w:r>
            <w:proofErr w:type="spellEnd"/>
            <w:r w:rsidR="00105EA7" w:rsidRPr="00CB298B">
              <w:rPr>
                <w:b w:val="0"/>
                <w:sz w:val="22"/>
                <w:szCs w:val="22"/>
              </w:rPr>
              <w:t xml:space="preserve">) na projekt realizowany w </w:t>
            </w:r>
            <w:r w:rsidRPr="00CB298B">
              <w:rPr>
                <w:b w:val="0"/>
                <w:sz w:val="22"/>
                <w:szCs w:val="22"/>
              </w:rPr>
              <w:t>pierwszym</w:t>
            </w:r>
            <w:r w:rsidR="00105EA7" w:rsidRPr="00CB298B">
              <w:rPr>
                <w:b w:val="0"/>
                <w:sz w:val="22"/>
                <w:szCs w:val="22"/>
              </w:rPr>
              <w:t xml:space="preserve"> półroczu. Sporządziliśmy wykaz potrzeb (pomoce i środki dydaktyczne).</w:t>
            </w:r>
          </w:p>
        </w:tc>
      </w:tr>
      <w:tr w:rsidR="00CB298B" w:rsidRPr="00CB298B" w14:paraId="63AD4B48" w14:textId="77777777" w:rsidTr="006A3364">
        <w:tc>
          <w:tcPr>
            <w:tcW w:w="1337" w:type="dxa"/>
            <w:vMerge/>
          </w:tcPr>
          <w:p w14:paraId="248CFE09" w14:textId="6BE2E1FC" w:rsidR="00105EA7" w:rsidRPr="00CB298B" w:rsidRDefault="00105EA7" w:rsidP="00B53EE3">
            <w:pPr>
              <w:pStyle w:val="Nagwek2"/>
              <w:spacing w:before="120" w:line="240" w:lineRule="auto"/>
              <w:ind w:left="0"/>
              <w:jc w:val="center"/>
              <w:outlineLvl w:val="1"/>
              <w:rPr>
                <w:b w:val="0"/>
              </w:rPr>
            </w:pPr>
          </w:p>
        </w:tc>
        <w:tc>
          <w:tcPr>
            <w:tcW w:w="1813" w:type="dxa"/>
          </w:tcPr>
          <w:p w14:paraId="4FFA60D5" w14:textId="3CCE8AB5" w:rsidR="00105EA7" w:rsidRPr="00CB298B" w:rsidRDefault="00105EA7" w:rsidP="00B53EE3">
            <w:pPr>
              <w:pStyle w:val="Nagwek2"/>
              <w:numPr>
                <w:ilvl w:val="0"/>
                <w:numId w:val="0"/>
              </w:numPr>
              <w:spacing w:before="120" w:line="240" w:lineRule="auto"/>
              <w:jc w:val="left"/>
              <w:outlineLvl w:val="1"/>
              <w:rPr>
                <w:sz w:val="22"/>
              </w:rPr>
            </w:pPr>
            <w:r w:rsidRPr="00CB298B">
              <w:rPr>
                <w:sz w:val="22"/>
              </w:rPr>
              <w:t>30.06.2017</w:t>
            </w:r>
          </w:p>
        </w:tc>
        <w:tc>
          <w:tcPr>
            <w:tcW w:w="6202" w:type="dxa"/>
          </w:tcPr>
          <w:p w14:paraId="5361A2BF" w14:textId="5AAC1599" w:rsidR="00105EA7" w:rsidRPr="00CB298B" w:rsidRDefault="00105EA7" w:rsidP="00B53EE3">
            <w:pPr>
              <w:pStyle w:val="Nagwek2"/>
              <w:numPr>
                <w:ilvl w:val="0"/>
                <w:numId w:val="0"/>
              </w:numPr>
              <w:spacing w:before="120" w:line="240" w:lineRule="auto"/>
              <w:jc w:val="left"/>
              <w:outlineLvl w:val="1"/>
              <w:rPr>
                <w:b w:val="0"/>
                <w:sz w:val="22"/>
                <w:szCs w:val="22"/>
              </w:rPr>
            </w:pPr>
            <w:r w:rsidRPr="00CB298B">
              <w:rPr>
                <w:b w:val="0"/>
                <w:sz w:val="22"/>
                <w:szCs w:val="22"/>
              </w:rPr>
              <w:t xml:space="preserve">Uzyskaliśmy od rodziców akceptację modyfikacji koncepcji pracy przedszkola (spotkania z rodzicami w każdej grupie, zebrania rady rodziców). Zebraliśmy ich pomysły i deklaracje wsparcia w planowanych działaniach. </w:t>
            </w:r>
          </w:p>
        </w:tc>
      </w:tr>
      <w:tr w:rsidR="00CB298B" w:rsidRPr="00CB298B" w14:paraId="72F869EF" w14:textId="77777777" w:rsidTr="006A3364">
        <w:tc>
          <w:tcPr>
            <w:tcW w:w="1337" w:type="dxa"/>
            <w:vMerge/>
          </w:tcPr>
          <w:p w14:paraId="0A2DF774" w14:textId="32DA1531" w:rsidR="00105EA7" w:rsidRPr="00CB298B" w:rsidRDefault="00105EA7" w:rsidP="00B53EE3">
            <w:pPr>
              <w:pStyle w:val="Nagwek2"/>
              <w:spacing w:before="120" w:line="240" w:lineRule="auto"/>
              <w:ind w:left="0"/>
              <w:jc w:val="center"/>
              <w:outlineLvl w:val="1"/>
              <w:rPr>
                <w:b w:val="0"/>
              </w:rPr>
            </w:pPr>
          </w:p>
        </w:tc>
        <w:tc>
          <w:tcPr>
            <w:tcW w:w="1813" w:type="dxa"/>
          </w:tcPr>
          <w:p w14:paraId="207ADF01" w14:textId="2FBC57F7" w:rsidR="00105EA7" w:rsidRPr="00CB298B" w:rsidRDefault="00105EA7" w:rsidP="00B53EE3">
            <w:pPr>
              <w:pStyle w:val="Nagwek2"/>
              <w:numPr>
                <w:ilvl w:val="0"/>
                <w:numId w:val="0"/>
              </w:numPr>
              <w:spacing w:before="120" w:line="240" w:lineRule="auto"/>
              <w:jc w:val="left"/>
              <w:outlineLvl w:val="1"/>
              <w:rPr>
                <w:sz w:val="22"/>
              </w:rPr>
            </w:pPr>
            <w:r w:rsidRPr="00CB298B">
              <w:rPr>
                <w:sz w:val="22"/>
              </w:rPr>
              <w:t xml:space="preserve">15.06.2017 </w:t>
            </w:r>
          </w:p>
        </w:tc>
        <w:tc>
          <w:tcPr>
            <w:tcW w:w="6202" w:type="dxa"/>
          </w:tcPr>
          <w:p w14:paraId="24C9F63E" w14:textId="15AC4F1B" w:rsidR="00105EA7" w:rsidRPr="00CB298B" w:rsidRDefault="00105EA7" w:rsidP="00B22B40">
            <w:pPr>
              <w:pStyle w:val="Nagwek2"/>
              <w:numPr>
                <w:ilvl w:val="0"/>
                <w:numId w:val="0"/>
              </w:numPr>
              <w:spacing w:before="120" w:line="240" w:lineRule="auto"/>
              <w:jc w:val="left"/>
              <w:outlineLvl w:val="1"/>
              <w:rPr>
                <w:b w:val="0"/>
                <w:sz w:val="22"/>
                <w:szCs w:val="22"/>
              </w:rPr>
            </w:pPr>
            <w:r w:rsidRPr="00CB298B">
              <w:rPr>
                <w:b w:val="0"/>
                <w:sz w:val="22"/>
                <w:szCs w:val="22"/>
              </w:rPr>
              <w:t xml:space="preserve">Na naszej stronie internetowej </w:t>
            </w:r>
            <w:r w:rsidR="00B22B40" w:rsidRPr="00CB298B">
              <w:rPr>
                <w:b w:val="0"/>
                <w:sz w:val="22"/>
                <w:szCs w:val="22"/>
              </w:rPr>
              <w:t xml:space="preserve">utworzyliśmy </w:t>
            </w:r>
            <w:r w:rsidRPr="00CB298B">
              <w:rPr>
                <w:b w:val="0"/>
                <w:sz w:val="22"/>
                <w:szCs w:val="22"/>
              </w:rPr>
              <w:t xml:space="preserve">zakładkę „ABC projektu” z linkami </w:t>
            </w:r>
            <w:r w:rsidR="00B22B40" w:rsidRPr="00CB298B">
              <w:rPr>
                <w:b w:val="0"/>
                <w:sz w:val="22"/>
                <w:szCs w:val="22"/>
              </w:rPr>
              <w:t xml:space="preserve">do najciekawszych publikacji </w:t>
            </w:r>
            <w:r w:rsidRPr="00CB298B">
              <w:rPr>
                <w:b w:val="0"/>
                <w:sz w:val="22"/>
                <w:szCs w:val="22"/>
              </w:rPr>
              <w:t xml:space="preserve">i </w:t>
            </w:r>
            <w:r w:rsidR="00B22B40" w:rsidRPr="00CB298B">
              <w:rPr>
                <w:b w:val="0"/>
                <w:sz w:val="22"/>
                <w:szCs w:val="22"/>
              </w:rPr>
              <w:t>filmów</w:t>
            </w:r>
            <w:r w:rsidRPr="00CB298B">
              <w:rPr>
                <w:b w:val="0"/>
                <w:sz w:val="22"/>
                <w:szCs w:val="22"/>
              </w:rPr>
              <w:t>. P</w:t>
            </w:r>
            <w:r w:rsidRPr="00CB298B">
              <w:rPr>
                <w:b w:val="0"/>
                <w:sz w:val="22"/>
                <w:szCs w:val="22"/>
              </w:rPr>
              <w:t>o</w:t>
            </w:r>
            <w:r w:rsidRPr="00CB298B">
              <w:rPr>
                <w:b w:val="0"/>
                <w:sz w:val="22"/>
                <w:szCs w:val="22"/>
              </w:rPr>
              <w:t>informowaliśmy o niej rodziców (maile, plakaty w przedszk</w:t>
            </w:r>
            <w:r w:rsidRPr="00CB298B">
              <w:rPr>
                <w:b w:val="0"/>
                <w:sz w:val="22"/>
                <w:szCs w:val="22"/>
              </w:rPr>
              <w:t>o</w:t>
            </w:r>
            <w:r w:rsidRPr="00CB298B">
              <w:rPr>
                <w:b w:val="0"/>
                <w:sz w:val="22"/>
                <w:szCs w:val="22"/>
              </w:rPr>
              <w:t>lu)</w:t>
            </w:r>
            <w:r w:rsidR="00B22B40" w:rsidRPr="00CB298B">
              <w:rPr>
                <w:b w:val="0"/>
                <w:sz w:val="22"/>
                <w:szCs w:val="22"/>
              </w:rPr>
              <w:t>.</w:t>
            </w:r>
          </w:p>
        </w:tc>
      </w:tr>
      <w:tr w:rsidR="00CB298B" w:rsidRPr="00CB298B" w14:paraId="3AF7E555" w14:textId="77777777" w:rsidTr="006A3364">
        <w:tc>
          <w:tcPr>
            <w:tcW w:w="1337" w:type="dxa"/>
            <w:vMerge/>
          </w:tcPr>
          <w:p w14:paraId="3F04E59E" w14:textId="6B609AA3" w:rsidR="00105EA7" w:rsidRPr="00CB298B" w:rsidRDefault="00105EA7" w:rsidP="00B53EE3">
            <w:pPr>
              <w:pStyle w:val="Nagwek2"/>
              <w:spacing w:before="120" w:line="240" w:lineRule="auto"/>
              <w:ind w:left="0"/>
              <w:jc w:val="center"/>
              <w:outlineLvl w:val="1"/>
              <w:rPr>
                <w:b w:val="0"/>
              </w:rPr>
            </w:pPr>
          </w:p>
        </w:tc>
        <w:tc>
          <w:tcPr>
            <w:tcW w:w="1813" w:type="dxa"/>
          </w:tcPr>
          <w:p w14:paraId="39E9B88A" w14:textId="17A891C1" w:rsidR="00105EA7" w:rsidRPr="00CB298B" w:rsidRDefault="00105EA7" w:rsidP="00B53EE3">
            <w:pPr>
              <w:pStyle w:val="Nagwek2"/>
              <w:numPr>
                <w:ilvl w:val="0"/>
                <w:numId w:val="0"/>
              </w:numPr>
              <w:spacing w:before="120" w:line="240" w:lineRule="auto"/>
              <w:jc w:val="left"/>
              <w:outlineLvl w:val="1"/>
              <w:rPr>
                <w:sz w:val="22"/>
              </w:rPr>
            </w:pPr>
            <w:r w:rsidRPr="00CB298B">
              <w:rPr>
                <w:sz w:val="22"/>
              </w:rPr>
              <w:t>30.05.201</w:t>
            </w:r>
            <w:r w:rsidR="006A3364" w:rsidRPr="00CB298B">
              <w:rPr>
                <w:sz w:val="22"/>
              </w:rPr>
              <w:t>7</w:t>
            </w:r>
          </w:p>
        </w:tc>
        <w:tc>
          <w:tcPr>
            <w:tcW w:w="6202" w:type="dxa"/>
          </w:tcPr>
          <w:p w14:paraId="56594D50" w14:textId="1B8021E1" w:rsidR="00105EA7" w:rsidRPr="00CB298B" w:rsidRDefault="00B22B40" w:rsidP="00B22B40">
            <w:pPr>
              <w:pStyle w:val="Nagwek2"/>
              <w:numPr>
                <w:ilvl w:val="0"/>
                <w:numId w:val="0"/>
              </w:numPr>
              <w:spacing w:before="120" w:line="240" w:lineRule="auto"/>
              <w:jc w:val="left"/>
              <w:outlineLvl w:val="1"/>
              <w:rPr>
                <w:b w:val="0"/>
                <w:sz w:val="22"/>
                <w:szCs w:val="22"/>
              </w:rPr>
            </w:pPr>
            <w:r w:rsidRPr="00CB298B">
              <w:rPr>
                <w:b w:val="0"/>
                <w:sz w:val="22"/>
                <w:szCs w:val="22"/>
              </w:rPr>
              <w:t xml:space="preserve">Przeczytaliśmy </w:t>
            </w:r>
            <w:r w:rsidR="00105EA7" w:rsidRPr="00CB298B">
              <w:rPr>
                <w:b w:val="0"/>
                <w:sz w:val="22"/>
                <w:szCs w:val="22"/>
              </w:rPr>
              <w:t xml:space="preserve">dostępną w </w:t>
            </w:r>
            <w:proofErr w:type="spellStart"/>
            <w:r w:rsidRPr="00CB298B">
              <w:rPr>
                <w:b w:val="0"/>
                <w:sz w:val="22"/>
                <w:szCs w:val="22"/>
              </w:rPr>
              <w:t>internecie</w:t>
            </w:r>
            <w:proofErr w:type="spellEnd"/>
            <w:r w:rsidRPr="00CB298B">
              <w:rPr>
                <w:b w:val="0"/>
                <w:sz w:val="22"/>
                <w:szCs w:val="22"/>
              </w:rPr>
              <w:t xml:space="preserve"> </w:t>
            </w:r>
            <w:r w:rsidR="00105EA7" w:rsidRPr="00CB298B">
              <w:rPr>
                <w:b w:val="0"/>
                <w:sz w:val="22"/>
                <w:szCs w:val="22"/>
              </w:rPr>
              <w:t>literaturę na temat projektów badawczych i nauczania ekspedycyjnego w prze</w:t>
            </w:r>
            <w:r w:rsidR="00105EA7" w:rsidRPr="00CB298B">
              <w:rPr>
                <w:b w:val="0"/>
                <w:sz w:val="22"/>
                <w:szCs w:val="22"/>
              </w:rPr>
              <w:t>d</w:t>
            </w:r>
            <w:r w:rsidR="00105EA7" w:rsidRPr="00CB298B">
              <w:rPr>
                <w:b w:val="0"/>
                <w:sz w:val="22"/>
                <w:szCs w:val="22"/>
              </w:rPr>
              <w:t xml:space="preserve">szkolu, </w:t>
            </w:r>
            <w:r w:rsidRPr="00CB298B">
              <w:rPr>
                <w:b w:val="0"/>
                <w:sz w:val="22"/>
                <w:szCs w:val="22"/>
              </w:rPr>
              <w:t xml:space="preserve">obejrzeliśmy </w:t>
            </w:r>
            <w:r w:rsidR="00105EA7" w:rsidRPr="00CB298B">
              <w:rPr>
                <w:b w:val="0"/>
                <w:sz w:val="22"/>
                <w:szCs w:val="22"/>
              </w:rPr>
              <w:t>filmy i relacje z realizacji projektów. Mamy pierwsze książki w przedszkolnej biblioteczce (pora</w:t>
            </w:r>
            <w:r w:rsidR="00105EA7" w:rsidRPr="00CB298B">
              <w:rPr>
                <w:b w:val="0"/>
                <w:sz w:val="22"/>
                <w:szCs w:val="22"/>
              </w:rPr>
              <w:t>d</w:t>
            </w:r>
            <w:r w:rsidR="00105EA7" w:rsidRPr="00CB298B">
              <w:rPr>
                <w:b w:val="0"/>
                <w:sz w:val="22"/>
                <w:szCs w:val="22"/>
              </w:rPr>
              <w:t xml:space="preserve">niki ORE, podręczniki </w:t>
            </w:r>
            <w:r w:rsidR="00105EA7" w:rsidRPr="00CB298B">
              <w:rPr>
                <w:b w:val="0"/>
                <w:i/>
                <w:sz w:val="22"/>
                <w:szCs w:val="22"/>
              </w:rPr>
              <w:t>Dzieci odkrywają</w:t>
            </w:r>
            <w:r w:rsidR="00105EA7" w:rsidRPr="00CB298B">
              <w:rPr>
                <w:b w:val="0"/>
                <w:sz w:val="22"/>
                <w:szCs w:val="22"/>
              </w:rPr>
              <w:t xml:space="preserve"> świat Federacji In</w:t>
            </w:r>
            <w:r w:rsidR="00105EA7" w:rsidRPr="00CB298B">
              <w:rPr>
                <w:b w:val="0"/>
                <w:sz w:val="22"/>
                <w:szCs w:val="22"/>
              </w:rPr>
              <w:t>i</w:t>
            </w:r>
            <w:r w:rsidR="00105EA7" w:rsidRPr="00CB298B">
              <w:rPr>
                <w:b w:val="0"/>
                <w:sz w:val="22"/>
                <w:szCs w:val="22"/>
              </w:rPr>
              <w:t xml:space="preserve">cjatyw Oświatowych, </w:t>
            </w:r>
            <w:r w:rsidR="00105EA7" w:rsidRPr="00CB298B">
              <w:rPr>
                <w:b w:val="0"/>
                <w:i/>
                <w:sz w:val="22"/>
                <w:szCs w:val="22"/>
              </w:rPr>
              <w:t>Ostatnie dziecko lasu</w:t>
            </w:r>
            <w:r w:rsidR="00105EA7" w:rsidRPr="00CB298B">
              <w:rPr>
                <w:b w:val="0"/>
                <w:sz w:val="22"/>
                <w:szCs w:val="22"/>
              </w:rPr>
              <w:t xml:space="preserve"> Richarda </w:t>
            </w:r>
            <w:proofErr w:type="spellStart"/>
            <w:r w:rsidR="00105EA7" w:rsidRPr="00CB298B">
              <w:rPr>
                <w:b w:val="0"/>
                <w:sz w:val="22"/>
                <w:szCs w:val="22"/>
              </w:rPr>
              <w:t>Louva</w:t>
            </w:r>
            <w:proofErr w:type="spellEnd"/>
            <w:r w:rsidR="00105EA7" w:rsidRPr="00CB298B">
              <w:rPr>
                <w:b w:val="0"/>
                <w:sz w:val="22"/>
                <w:szCs w:val="22"/>
              </w:rPr>
              <w:t>).</w:t>
            </w:r>
          </w:p>
        </w:tc>
      </w:tr>
      <w:tr w:rsidR="00105EA7" w:rsidRPr="00CB298B" w14:paraId="795B96D1" w14:textId="77777777" w:rsidTr="006A3364">
        <w:tc>
          <w:tcPr>
            <w:tcW w:w="1337" w:type="dxa"/>
            <w:vMerge/>
          </w:tcPr>
          <w:p w14:paraId="5325BD9A" w14:textId="676D0B4C" w:rsidR="00105EA7" w:rsidRPr="00CB298B" w:rsidRDefault="00105EA7" w:rsidP="00B53EE3">
            <w:pPr>
              <w:pStyle w:val="Nagwek2"/>
              <w:numPr>
                <w:ilvl w:val="0"/>
                <w:numId w:val="0"/>
              </w:numPr>
              <w:spacing w:before="120" w:line="240" w:lineRule="auto"/>
              <w:jc w:val="center"/>
              <w:outlineLvl w:val="1"/>
              <w:rPr>
                <w:b w:val="0"/>
              </w:rPr>
            </w:pPr>
          </w:p>
        </w:tc>
        <w:tc>
          <w:tcPr>
            <w:tcW w:w="1813" w:type="dxa"/>
          </w:tcPr>
          <w:p w14:paraId="69E7A0F9" w14:textId="31BBCA43" w:rsidR="00105EA7" w:rsidRPr="00CB298B" w:rsidRDefault="00105EA7" w:rsidP="00B53EE3">
            <w:pPr>
              <w:pStyle w:val="Nagwek2"/>
              <w:numPr>
                <w:ilvl w:val="0"/>
                <w:numId w:val="0"/>
              </w:numPr>
              <w:spacing w:before="120" w:line="240" w:lineRule="auto"/>
              <w:jc w:val="left"/>
              <w:outlineLvl w:val="1"/>
              <w:rPr>
                <w:sz w:val="22"/>
              </w:rPr>
            </w:pPr>
            <w:r w:rsidRPr="00CB298B">
              <w:rPr>
                <w:sz w:val="22"/>
              </w:rPr>
              <w:t>15.05.2017</w:t>
            </w:r>
          </w:p>
        </w:tc>
        <w:tc>
          <w:tcPr>
            <w:tcW w:w="6202" w:type="dxa"/>
          </w:tcPr>
          <w:p w14:paraId="76175D1A" w14:textId="1F305BD5" w:rsidR="00105EA7" w:rsidRPr="00CB298B" w:rsidRDefault="00105EA7" w:rsidP="0047507D">
            <w:pPr>
              <w:pStyle w:val="Nagwek2"/>
              <w:numPr>
                <w:ilvl w:val="0"/>
                <w:numId w:val="0"/>
              </w:numPr>
              <w:spacing w:before="120" w:line="240" w:lineRule="auto"/>
              <w:jc w:val="left"/>
              <w:outlineLvl w:val="1"/>
              <w:rPr>
                <w:b w:val="0"/>
                <w:sz w:val="22"/>
                <w:szCs w:val="22"/>
              </w:rPr>
            </w:pPr>
            <w:r w:rsidRPr="00CB298B">
              <w:rPr>
                <w:b w:val="0"/>
                <w:sz w:val="22"/>
                <w:szCs w:val="22"/>
              </w:rPr>
              <w:t>Uświadomiliśmy sobie potrzebę modyfikacji własnej pracy – postanowiliśmy w każdej grupie wprowadzić projekt eduk</w:t>
            </w:r>
            <w:r w:rsidRPr="00CB298B">
              <w:rPr>
                <w:b w:val="0"/>
                <w:sz w:val="22"/>
                <w:szCs w:val="22"/>
              </w:rPr>
              <w:t>a</w:t>
            </w:r>
            <w:r w:rsidRPr="00CB298B">
              <w:rPr>
                <w:b w:val="0"/>
                <w:sz w:val="22"/>
                <w:szCs w:val="22"/>
              </w:rPr>
              <w:t xml:space="preserve">cyjny, włączając do koncepcji pracy przedszkola nauczanie ekspedycyjne. Podjęliśmy taką decyzję na </w:t>
            </w:r>
            <w:r w:rsidR="0047507D" w:rsidRPr="00CB298B">
              <w:rPr>
                <w:b w:val="0"/>
                <w:sz w:val="22"/>
                <w:szCs w:val="22"/>
              </w:rPr>
              <w:t>warsztatach di</w:t>
            </w:r>
            <w:r w:rsidR="0047507D" w:rsidRPr="00CB298B">
              <w:rPr>
                <w:b w:val="0"/>
                <w:sz w:val="22"/>
                <w:szCs w:val="22"/>
              </w:rPr>
              <w:t>a</w:t>
            </w:r>
            <w:r w:rsidR="0047507D" w:rsidRPr="00CB298B">
              <w:rPr>
                <w:b w:val="0"/>
                <w:sz w:val="22"/>
                <w:szCs w:val="22"/>
              </w:rPr>
              <w:t>gnostycznych</w:t>
            </w:r>
            <w:r w:rsidRPr="00CB298B">
              <w:rPr>
                <w:b w:val="0"/>
                <w:sz w:val="22"/>
                <w:szCs w:val="22"/>
              </w:rPr>
              <w:t>, wybierając jako przedmiot wspomagania przedszkola rozwijanie myślenia matematycznego i komp</w:t>
            </w:r>
            <w:r w:rsidRPr="00CB298B">
              <w:rPr>
                <w:b w:val="0"/>
                <w:sz w:val="22"/>
                <w:szCs w:val="22"/>
              </w:rPr>
              <w:t>e</w:t>
            </w:r>
            <w:r w:rsidRPr="00CB298B">
              <w:rPr>
                <w:b w:val="0"/>
                <w:sz w:val="22"/>
                <w:szCs w:val="22"/>
              </w:rPr>
              <w:t xml:space="preserve">tencji naukowo-technicznych </w:t>
            </w:r>
            <w:r w:rsidR="0047507D" w:rsidRPr="00CB298B">
              <w:rPr>
                <w:b w:val="0"/>
                <w:sz w:val="22"/>
                <w:szCs w:val="22"/>
              </w:rPr>
              <w:t xml:space="preserve">u </w:t>
            </w:r>
            <w:r w:rsidRPr="00CB298B">
              <w:rPr>
                <w:b w:val="0"/>
                <w:sz w:val="22"/>
                <w:szCs w:val="22"/>
              </w:rPr>
              <w:t>naszych dzieci.</w:t>
            </w:r>
          </w:p>
        </w:tc>
      </w:tr>
    </w:tbl>
    <w:p w14:paraId="728CD001" w14:textId="77777777" w:rsidR="0047507D" w:rsidRPr="00CB298B" w:rsidRDefault="0047507D" w:rsidP="00AA0A88">
      <w:pPr>
        <w:pStyle w:val="OREnormalny"/>
        <w:rPr>
          <w:color w:val="auto"/>
        </w:rPr>
      </w:pPr>
    </w:p>
    <w:p w14:paraId="74FDD4D7" w14:textId="77777777" w:rsidR="0047507D" w:rsidRPr="00CB298B" w:rsidRDefault="0047507D">
      <w:pPr>
        <w:spacing w:after="0" w:line="240" w:lineRule="auto"/>
        <w:rPr>
          <w:rFonts w:ascii="Arial" w:eastAsia="Arial" w:hAnsi="Arial" w:cs="Arial"/>
          <w:sz w:val="24"/>
          <w:szCs w:val="24"/>
        </w:rPr>
      </w:pPr>
      <w:r w:rsidRPr="00CB298B">
        <w:br w:type="page"/>
      </w:r>
    </w:p>
    <w:p w14:paraId="2ED1BEA7" w14:textId="2B121B89" w:rsidR="000B13B3" w:rsidRPr="00CB298B" w:rsidRDefault="00DD0D7E" w:rsidP="00AA0A88">
      <w:pPr>
        <w:pStyle w:val="OREnormalny"/>
        <w:rPr>
          <w:color w:val="auto"/>
        </w:rPr>
      </w:pPr>
      <w:r w:rsidRPr="00CB298B">
        <w:rPr>
          <w:color w:val="auto"/>
        </w:rPr>
        <w:lastRenderedPageBreak/>
        <w:t>Podczas szczegółowego</w:t>
      </w:r>
      <w:r w:rsidR="00F5200A" w:rsidRPr="00CB298B">
        <w:rPr>
          <w:color w:val="auto"/>
        </w:rPr>
        <w:t xml:space="preserve"> planowania działań można </w:t>
      </w:r>
      <w:r w:rsidRPr="00CB298B">
        <w:rPr>
          <w:color w:val="auto"/>
        </w:rPr>
        <w:t>wykorzystać</w:t>
      </w:r>
      <w:r w:rsidR="00F5200A" w:rsidRPr="00CB298B">
        <w:rPr>
          <w:b/>
          <w:color w:val="auto"/>
        </w:rPr>
        <w:t xml:space="preserve"> gwiazd</w:t>
      </w:r>
      <w:r w:rsidRPr="00CB298B">
        <w:rPr>
          <w:b/>
          <w:color w:val="auto"/>
        </w:rPr>
        <w:t>ę</w:t>
      </w:r>
      <w:r w:rsidR="00F5200A" w:rsidRPr="00CB298B">
        <w:rPr>
          <w:b/>
          <w:color w:val="auto"/>
        </w:rPr>
        <w:t xml:space="preserve"> pytań</w:t>
      </w:r>
      <w:r w:rsidR="00F5200A" w:rsidRPr="00CB298B">
        <w:rPr>
          <w:color w:val="auto"/>
        </w:rPr>
        <w:t>, odp</w:t>
      </w:r>
      <w:r w:rsidR="00F5200A" w:rsidRPr="00CB298B">
        <w:rPr>
          <w:color w:val="auto"/>
        </w:rPr>
        <w:t>o</w:t>
      </w:r>
      <w:r w:rsidR="00F5200A" w:rsidRPr="00CB298B">
        <w:rPr>
          <w:color w:val="auto"/>
        </w:rPr>
        <w:t>wiadając na pytania zapisane na jej ramionach</w:t>
      </w:r>
      <w:r w:rsidR="00AB3334" w:rsidRPr="00CB298B">
        <w:rPr>
          <w:color w:val="auto"/>
        </w:rPr>
        <w:t xml:space="preserve">. </w:t>
      </w:r>
      <w:r w:rsidR="000B13B3" w:rsidRPr="00CB298B">
        <w:rPr>
          <w:color w:val="auto"/>
        </w:rPr>
        <w:t>Gwiazda pytań to metoda, która może służyć do planowania działań lub do rozwiązywania problemów. Jest także użyteczna przy prezentacji szczegółów różnych przedsięwzięć, wydarzeń itp. Najważniejsze w</w:t>
      </w:r>
      <w:r w:rsidRPr="00CB298B">
        <w:rPr>
          <w:color w:val="auto"/>
        </w:rPr>
        <w:t> </w:t>
      </w:r>
      <w:r w:rsidR="000B13B3" w:rsidRPr="00CB298B">
        <w:rPr>
          <w:color w:val="auto"/>
        </w:rPr>
        <w:t xml:space="preserve">gwieździe pytań jest pytanie o cel(e): PO CO? Zwykle od niego zaczyna się pracę lub prezentację. </w:t>
      </w:r>
    </w:p>
    <w:p w14:paraId="6338A3FD" w14:textId="3E3B2912" w:rsidR="00C75917" w:rsidRPr="00CB298B" w:rsidRDefault="00AB3334" w:rsidP="00AA0A88">
      <w:pPr>
        <w:pStyle w:val="OREnormalny"/>
        <w:rPr>
          <w:color w:val="auto"/>
        </w:rPr>
      </w:pPr>
      <w:r w:rsidRPr="00CB298B">
        <w:rPr>
          <w:color w:val="auto"/>
        </w:rPr>
        <w:t xml:space="preserve">Oto </w:t>
      </w:r>
      <w:r w:rsidR="00FA2763" w:rsidRPr="00CB298B">
        <w:rPr>
          <w:color w:val="auto"/>
        </w:rPr>
        <w:t>przykład odnoszący się do działania</w:t>
      </w:r>
      <w:r w:rsidR="00DD0D7E" w:rsidRPr="00CB298B">
        <w:rPr>
          <w:color w:val="auto"/>
        </w:rPr>
        <w:t>:</w:t>
      </w:r>
      <w:r w:rsidR="00FA2763" w:rsidRPr="00CB298B">
        <w:rPr>
          <w:color w:val="auto"/>
        </w:rPr>
        <w:t xml:space="preserve"> </w:t>
      </w:r>
      <w:r w:rsidR="00FA2763" w:rsidRPr="00CB298B">
        <w:rPr>
          <w:b/>
          <w:color w:val="auto"/>
        </w:rPr>
        <w:t xml:space="preserve">„Każda grupa </w:t>
      </w:r>
      <w:r w:rsidR="00DD0D7E" w:rsidRPr="00CB298B">
        <w:rPr>
          <w:b/>
          <w:color w:val="auto"/>
        </w:rPr>
        <w:t xml:space="preserve">co najmniej </w:t>
      </w:r>
      <w:r w:rsidR="00FA2763" w:rsidRPr="00CB298B">
        <w:rPr>
          <w:b/>
          <w:color w:val="auto"/>
        </w:rPr>
        <w:t>raz w półroczu była na leśnej wyprawie”</w:t>
      </w:r>
      <w:r w:rsidR="00FA2763" w:rsidRPr="00CB298B">
        <w:rPr>
          <w:color w:val="auto"/>
        </w:rPr>
        <w:t>.</w:t>
      </w:r>
    </w:p>
    <w:p w14:paraId="17F52203" w14:textId="34C05614" w:rsidR="00BD07EC" w:rsidRPr="00CB298B" w:rsidRDefault="001F5B1B" w:rsidP="0047507D">
      <w:pPr>
        <w:spacing w:after="0" w:line="240" w:lineRule="auto"/>
        <w:jc w:val="center"/>
        <w:rPr>
          <w:rFonts w:ascii="Arial" w:hAnsi="Arial" w:cs="Arial"/>
          <w:sz w:val="24"/>
          <w:szCs w:val="24"/>
        </w:rPr>
      </w:pPr>
      <w:r w:rsidRPr="00CB298B">
        <w:rPr>
          <w:noProof/>
          <w:sz w:val="16"/>
          <w:szCs w:val="16"/>
        </w:rPr>
        <w:drawing>
          <wp:inline distT="0" distB="0" distL="0" distR="0" wp14:anchorId="51B30532" wp14:editId="45BDD4F8">
            <wp:extent cx="6029960" cy="3763010"/>
            <wp:effectExtent l="19050" t="19050" r="27940" b="27940"/>
            <wp:docPr id="35866" name="Obraz 358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wiazda2.jpg"/>
                    <pic:cNvPicPr/>
                  </pic:nvPicPr>
                  <pic:blipFill>
                    <a:blip r:embed="rId88" cstate="print">
                      <a:extLst>
                        <a:ext uri="{28A0092B-C50C-407E-A947-70E740481C1C}">
                          <a14:useLocalDpi xmlns:a14="http://schemas.microsoft.com/office/drawing/2010/main" val="0"/>
                        </a:ext>
                      </a:extLst>
                    </a:blip>
                    <a:stretch>
                      <a:fillRect/>
                    </a:stretch>
                  </pic:blipFill>
                  <pic:spPr>
                    <a:xfrm>
                      <a:off x="0" y="0"/>
                      <a:ext cx="6029960" cy="3763010"/>
                    </a:xfrm>
                    <a:prstGeom prst="rect">
                      <a:avLst/>
                    </a:prstGeom>
                    <a:ln>
                      <a:solidFill>
                        <a:schemeClr val="bg2"/>
                      </a:solidFill>
                    </a:ln>
                  </pic:spPr>
                </pic:pic>
              </a:graphicData>
            </a:graphic>
          </wp:inline>
        </w:drawing>
      </w:r>
    </w:p>
    <w:p w14:paraId="77F2C88F" w14:textId="06A4CE4E" w:rsidR="005D1D3A" w:rsidRPr="00CB298B" w:rsidRDefault="005D1D3A" w:rsidP="005D1D3A">
      <w:pPr>
        <w:pStyle w:val="RysunekORE"/>
      </w:pPr>
      <w:r w:rsidRPr="00CB298B">
        <w:rPr>
          <w:b/>
        </w:rPr>
        <w:t>Rys. 15.</w:t>
      </w:r>
      <w:r w:rsidR="0016767A">
        <w:t xml:space="preserve"> Gwiazda pytań</w:t>
      </w:r>
    </w:p>
    <w:p w14:paraId="52E83A42" w14:textId="39ED2490" w:rsidR="00656AF1" w:rsidRPr="00CB298B" w:rsidRDefault="00870ADD" w:rsidP="005D1D3A">
      <w:pPr>
        <w:pStyle w:val="OREnormalny"/>
        <w:rPr>
          <w:color w:val="auto"/>
        </w:rPr>
      </w:pPr>
      <w:r w:rsidRPr="00CB298B">
        <w:rPr>
          <w:color w:val="auto"/>
        </w:rPr>
        <w:t xml:space="preserve">Do weryfikacji pomysłów działań warto wykorzystać </w:t>
      </w:r>
      <w:r w:rsidRPr="00CB298B">
        <w:rPr>
          <w:b/>
          <w:color w:val="auto"/>
        </w:rPr>
        <w:t>metodę Walta Disneya</w:t>
      </w:r>
      <w:r w:rsidRPr="00CB298B">
        <w:rPr>
          <w:color w:val="auto"/>
        </w:rPr>
        <w:t xml:space="preserve"> – narzędzie </w:t>
      </w:r>
      <w:r w:rsidR="00473770" w:rsidRPr="00CB298B">
        <w:rPr>
          <w:color w:val="auto"/>
        </w:rPr>
        <w:t>twórczego myślenia, refleksji oraz planowania</w:t>
      </w:r>
      <w:r w:rsidR="0020462A" w:rsidRPr="00CB298B">
        <w:rPr>
          <w:color w:val="auto"/>
        </w:rPr>
        <w:t>, przydatne podczas spotkań poświęc</w:t>
      </w:r>
      <w:r w:rsidR="0020462A" w:rsidRPr="00CB298B">
        <w:rPr>
          <w:color w:val="auto"/>
        </w:rPr>
        <w:t>o</w:t>
      </w:r>
      <w:r w:rsidR="0020462A" w:rsidRPr="00CB298B">
        <w:rPr>
          <w:color w:val="auto"/>
        </w:rPr>
        <w:t xml:space="preserve">nych analizie pomysłu albo podjęciu decyzji w wybranej kwestii. </w:t>
      </w:r>
      <w:r w:rsidR="00473770" w:rsidRPr="00CB298B">
        <w:rPr>
          <w:color w:val="auto"/>
        </w:rPr>
        <w:t xml:space="preserve">Najważniejsze </w:t>
      </w:r>
      <w:r w:rsidRPr="00CB298B">
        <w:rPr>
          <w:color w:val="auto"/>
        </w:rPr>
        <w:t>w pracy tą metodą jest świadom</w:t>
      </w:r>
      <w:r w:rsidR="00473770" w:rsidRPr="00CB298B">
        <w:rPr>
          <w:color w:val="auto"/>
        </w:rPr>
        <w:t>e i celow</w:t>
      </w:r>
      <w:r w:rsidRPr="00CB298B">
        <w:rPr>
          <w:color w:val="auto"/>
        </w:rPr>
        <w:t>e oddzielanie</w:t>
      </w:r>
      <w:r w:rsidR="00473770" w:rsidRPr="00CB298B">
        <w:rPr>
          <w:color w:val="auto"/>
        </w:rPr>
        <w:t xml:space="preserve"> każd</w:t>
      </w:r>
      <w:r w:rsidRPr="00CB298B">
        <w:rPr>
          <w:color w:val="auto"/>
        </w:rPr>
        <w:t>ej</w:t>
      </w:r>
      <w:r w:rsidR="00473770" w:rsidRPr="00CB298B">
        <w:rPr>
          <w:color w:val="auto"/>
        </w:rPr>
        <w:t xml:space="preserve"> z </w:t>
      </w:r>
      <w:r w:rsidRPr="00CB298B">
        <w:rPr>
          <w:color w:val="auto"/>
        </w:rPr>
        <w:t xml:space="preserve">trzech </w:t>
      </w:r>
      <w:r w:rsidR="0020462A" w:rsidRPr="00CB298B">
        <w:rPr>
          <w:color w:val="auto"/>
        </w:rPr>
        <w:t xml:space="preserve">niżej opisanych </w:t>
      </w:r>
      <w:r w:rsidR="00473770" w:rsidRPr="00CB298B">
        <w:rPr>
          <w:color w:val="auto"/>
        </w:rPr>
        <w:t>ról</w:t>
      </w:r>
      <w:r w:rsidR="0020462A" w:rsidRPr="00CB298B">
        <w:rPr>
          <w:color w:val="auto"/>
        </w:rPr>
        <w:t xml:space="preserve">. </w:t>
      </w:r>
      <w:r w:rsidR="00473770" w:rsidRPr="00CB298B">
        <w:rPr>
          <w:color w:val="auto"/>
        </w:rPr>
        <w:t>W pr</w:t>
      </w:r>
      <w:r w:rsidR="00473770" w:rsidRPr="00CB298B">
        <w:rPr>
          <w:color w:val="auto"/>
        </w:rPr>
        <w:t>a</w:t>
      </w:r>
      <w:r w:rsidR="00473770" w:rsidRPr="00CB298B">
        <w:rPr>
          <w:color w:val="auto"/>
        </w:rPr>
        <w:t>cy z grup</w:t>
      </w:r>
      <w:r w:rsidR="0020462A" w:rsidRPr="00CB298B">
        <w:rPr>
          <w:color w:val="auto"/>
        </w:rPr>
        <w:t>ą</w:t>
      </w:r>
      <w:r w:rsidR="00473770" w:rsidRPr="00CB298B">
        <w:rPr>
          <w:color w:val="auto"/>
        </w:rPr>
        <w:t xml:space="preserve"> wykorzystujemy dwie główne zasady:</w:t>
      </w:r>
    </w:p>
    <w:p w14:paraId="0F0B7FDA" w14:textId="79DF6FAE" w:rsidR="00B23AF3" w:rsidRPr="00CB298B" w:rsidRDefault="00473770" w:rsidP="005D1D3A">
      <w:pPr>
        <w:pStyle w:val="OREpunktor"/>
        <w:rPr>
          <w:color w:val="auto"/>
        </w:rPr>
      </w:pPr>
      <w:r w:rsidRPr="00CB298B">
        <w:rPr>
          <w:b/>
          <w:color w:val="auto"/>
        </w:rPr>
        <w:t>Nie łączymy ze sobą trzech różnych sposobów myślenia</w:t>
      </w:r>
      <w:r w:rsidRPr="00CB298B">
        <w:rPr>
          <w:color w:val="auto"/>
        </w:rPr>
        <w:t>. Oznacza to na prz</w:t>
      </w:r>
      <w:r w:rsidRPr="00CB298B">
        <w:rPr>
          <w:color w:val="auto"/>
        </w:rPr>
        <w:t>y</w:t>
      </w:r>
      <w:r w:rsidRPr="00CB298B">
        <w:rPr>
          <w:color w:val="auto"/>
        </w:rPr>
        <w:t>kład, że z pozycji realisty możemy analizować pomysły marzyciela, ale nie moż</w:t>
      </w:r>
      <w:r w:rsidRPr="00CB298B">
        <w:rPr>
          <w:color w:val="auto"/>
        </w:rPr>
        <w:t>e</w:t>
      </w:r>
      <w:r w:rsidRPr="00CB298B">
        <w:rPr>
          <w:color w:val="auto"/>
        </w:rPr>
        <w:t xml:space="preserve">my </w:t>
      </w:r>
      <w:r w:rsidR="001E1895" w:rsidRPr="00CB298B">
        <w:rPr>
          <w:color w:val="auto"/>
        </w:rPr>
        <w:t xml:space="preserve">tworzyć </w:t>
      </w:r>
      <w:r w:rsidRPr="00CB298B">
        <w:rPr>
          <w:color w:val="auto"/>
        </w:rPr>
        <w:t xml:space="preserve">nowych wizji </w:t>
      </w:r>
      <w:r w:rsidR="001E1895" w:rsidRPr="00CB298B">
        <w:rPr>
          <w:color w:val="auto"/>
        </w:rPr>
        <w:t xml:space="preserve">albo </w:t>
      </w:r>
      <w:r w:rsidRPr="00CB298B">
        <w:rPr>
          <w:color w:val="auto"/>
        </w:rPr>
        <w:t>krytykować koncepcji</w:t>
      </w:r>
      <w:r w:rsidR="00656AF1" w:rsidRPr="00CB298B">
        <w:rPr>
          <w:color w:val="auto"/>
        </w:rPr>
        <w:t>.</w:t>
      </w:r>
    </w:p>
    <w:p w14:paraId="085DABE7" w14:textId="381509A0" w:rsidR="00B23AF3" w:rsidRPr="00CB298B" w:rsidRDefault="00473770" w:rsidP="005D1D3A">
      <w:pPr>
        <w:pStyle w:val="OREpunktor"/>
        <w:rPr>
          <w:color w:val="auto"/>
        </w:rPr>
      </w:pPr>
      <w:r w:rsidRPr="00CB298B">
        <w:rPr>
          <w:b/>
          <w:color w:val="auto"/>
        </w:rPr>
        <w:lastRenderedPageBreak/>
        <w:t>Wzmacniamy pracę związaną z odrębnością przeżyć przez stosowanie r</w:t>
      </w:r>
      <w:r w:rsidRPr="00CB298B">
        <w:rPr>
          <w:b/>
          <w:color w:val="auto"/>
        </w:rPr>
        <w:t>e</w:t>
      </w:r>
      <w:r w:rsidRPr="00CB298B">
        <w:rPr>
          <w:b/>
          <w:color w:val="auto"/>
        </w:rPr>
        <w:t>kwizytów</w:t>
      </w:r>
      <w:r w:rsidRPr="00CB298B">
        <w:rPr>
          <w:color w:val="auto"/>
        </w:rPr>
        <w:t xml:space="preserve">, </w:t>
      </w:r>
      <w:r w:rsidR="001E1895" w:rsidRPr="00CB298B">
        <w:rPr>
          <w:color w:val="auto"/>
        </w:rPr>
        <w:t xml:space="preserve">takich jak </w:t>
      </w:r>
      <w:r w:rsidRPr="00CB298B">
        <w:rPr>
          <w:color w:val="auto"/>
        </w:rPr>
        <w:t xml:space="preserve">trzy krzesła, trzy </w:t>
      </w:r>
      <w:r w:rsidR="00B23AF3" w:rsidRPr="00CB298B">
        <w:rPr>
          <w:color w:val="auto"/>
        </w:rPr>
        <w:t xml:space="preserve">różnokolorowe </w:t>
      </w:r>
      <w:r w:rsidRPr="00CB298B">
        <w:rPr>
          <w:color w:val="auto"/>
        </w:rPr>
        <w:t xml:space="preserve">kapelusze, trzy kolorowe kartki itp. </w:t>
      </w:r>
    </w:p>
    <w:p w14:paraId="7E90A0B0" w14:textId="1A1F0F73" w:rsidR="00B23AF3" w:rsidRPr="00CB298B" w:rsidRDefault="00473770" w:rsidP="005D1D3A">
      <w:pPr>
        <w:pStyle w:val="OREnormalny"/>
        <w:rPr>
          <w:color w:val="auto"/>
        </w:rPr>
      </w:pPr>
      <w:r w:rsidRPr="00CB298B">
        <w:rPr>
          <w:color w:val="auto"/>
        </w:rPr>
        <w:t xml:space="preserve">Na początku wyjaśniamy uczestnikom, na czym polega doświadczenie, tak aby w </w:t>
      </w:r>
      <w:r w:rsidR="001E1895" w:rsidRPr="00CB298B">
        <w:rPr>
          <w:color w:val="auto"/>
        </w:rPr>
        <w:t xml:space="preserve">jego </w:t>
      </w:r>
      <w:r w:rsidRPr="00CB298B">
        <w:rPr>
          <w:color w:val="auto"/>
        </w:rPr>
        <w:t>trakcie og</w:t>
      </w:r>
      <w:r w:rsidR="00B23AF3" w:rsidRPr="00CB298B">
        <w:rPr>
          <w:color w:val="auto"/>
        </w:rPr>
        <w:t>raniczyć do minimum komentarze:</w:t>
      </w:r>
    </w:p>
    <w:p w14:paraId="36002E37" w14:textId="6F58397C" w:rsidR="00B23AF3" w:rsidRPr="00CB298B" w:rsidRDefault="000451B2" w:rsidP="005D1D3A">
      <w:pPr>
        <w:pStyle w:val="ORE123"/>
        <w:numPr>
          <w:ilvl w:val="0"/>
          <w:numId w:val="262"/>
        </w:numPr>
        <w:rPr>
          <w:color w:val="auto"/>
        </w:rPr>
      </w:pPr>
      <w:r w:rsidRPr="00CB298B">
        <w:rPr>
          <w:b/>
          <w:color w:val="auto"/>
        </w:rPr>
        <w:t xml:space="preserve">Pierwszy krok </w:t>
      </w:r>
      <w:r w:rsidRPr="00CB298B">
        <w:rPr>
          <w:color w:val="auto"/>
        </w:rPr>
        <w:t>to</w:t>
      </w:r>
      <w:r w:rsidR="00B23AF3" w:rsidRPr="00CB298B">
        <w:rPr>
          <w:color w:val="auto"/>
        </w:rPr>
        <w:t xml:space="preserve"> </w:t>
      </w:r>
      <w:r w:rsidRPr="00CB298B">
        <w:rPr>
          <w:color w:val="auto"/>
        </w:rPr>
        <w:t>tworzenie</w:t>
      </w:r>
      <w:r w:rsidR="00473770" w:rsidRPr="00CB298B">
        <w:rPr>
          <w:color w:val="auto"/>
        </w:rPr>
        <w:t xml:space="preserve"> najbardziej fantazyjn</w:t>
      </w:r>
      <w:r w:rsidRPr="00CB298B">
        <w:rPr>
          <w:color w:val="auto"/>
        </w:rPr>
        <w:t>ych</w:t>
      </w:r>
      <w:r w:rsidR="00473770" w:rsidRPr="00CB298B">
        <w:rPr>
          <w:color w:val="auto"/>
        </w:rPr>
        <w:t xml:space="preserve"> ide</w:t>
      </w:r>
      <w:r w:rsidRPr="00CB298B">
        <w:rPr>
          <w:color w:val="auto"/>
        </w:rPr>
        <w:t>i –</w:t>
      </w:r>
      <w:r w:rsidR="00B23AF3" w:rsidRPr="00CB298B">
        <w:rPr>
          <w:color w:val="auto"/>
        </w:rPr>
        <w:t xml:space="preserve"> w</w:t>
      </w:r>
      <w:r w:rsidRPr="00CB298B">
        <w:rPr>
          <w:color w:val="auto"/>
        </w:rPr>
        <w:t xml:space="preserve">ejście </w:t>
      </w:r>
      <w:r w:rsidR="00B23AF3" w:rsidRPr="00CB298B">
        <w:rPr>
          <w:b/>
          <w:color w:val="auto"/>
        </w:rPr>
        <w:t>w rolę marz</w:t>
      </w:r>
      <w:r w:rsidR="00B23AF3" w:rsidRPr="00CB298B">
        <w:rPr>
          <w:b/>
          <w:color w:val="auto"/>
        </w:rPr>
        <w:t>y</w:t>
      </w:r>
      <w:r w:rsidR="00B23AF3" w:rsidRPr="00CB298B">
        <w:rPr>
          <w:b/>
          <w:color w:val="auto"/>
        </w:rPr>
        <w:t>ciela</w:t>
      </w:r>
      <w:r w:rsidR="00473770" w:rsidRPr="00CB298B">
        <w:rPr>
          <w:color w:val="auto"/>
        </w:rPr>
        <w:t xml:space="preserve">. Bawimy się opcjami </w:t>
      </w:r>
      <w:r w:rsidR="001E1895" w:rsidRPr="00CB298B">
        <w:rPr>
          <w:color w:val="auto"/>
        </w:rPr>
        <w:t>– i</w:t>
      </w:r>
      <w:r w:rsidR="00473770" w:rsidRPr="00CB298B">
        <w:rPr>
          <w:color w:val="auto"/>
        </w:rPr>
        <w:t xml:space="preserve"> wszystko staje się możliwe. Tworzymy koncepcje bez obaw, zgłasz</w:t>
      </w:r>
      <w:r w:rsidR="00B23AF3" w:rsidRPr="00CB298B">
        <w:rPr>
          <w:color w:val="auto"/>
        </w:rPr>
        <w:t>amy najbardziej szalone pomysły.</w:t>
      </w:r>
    </w:p>
    <w:p w14:paraId="3E865BF0" w14:textId="3A2CD4D4" w:rsidR="00B23AF3" w:rsidRPr="00CB298B" w:rsidRDefault="00B23AF3" w:rsidP="005D1D3A">
      <w:pPr>
        <w:pStyle w:val="ORE123"/>
        <w:rPr>
          <w:color w:val="auto"/>
        </w:rPr>
      </w:pPr>
      <w:r w:rsidRPr="00CB298B">
        <w:rPr>
          <w:b/>
          <w:color w:val="auto"/>
        </w:rPr>
        <w:t>Następnie w</w:t>
      </w:r>
      <w:r w:rsidR="00473770" w:rsidRPr="00CB298B">
        <w:rPr>
          <w:b/>
          <w:color w:val="auto"/>
        </w:rPr>
        <w:t xml:space="preserve"> roli realisty</w:t>
      </w:r>
      <w:r w:rsidR="00473770" w:rsidRPr="00CB298B">
        <w:rPr>
          <w:color w:val="auto"/>
        </w:rPr>
        <w:t xml:space="preserve"> trzeźwo oceniamy pomysły marzyciel</w:t>
      </w:r>
      <w:r w:rsidRPr="00CB298B">
        <w:rPr>
          <w:color w:val="auto"/>
        </w:rPr>
        <w:t>i, kierując się gł</w:t>
      </w:r>
      <w:r w:rsidRPr="00CB298B">
        <w:rPr>
          <w:color w:val="auto"/>
        </w:rPr>
        <w:t>o</w:t>
      </w:r>
      <w:r w:rsidRPr="00CB298B">
        <w:rPr>
          <w:color w:val="auto"/>
        </w:rPr>
        <w:t>sem rozsądku. P</w:t>
      </w:r>
      <w:r w:rsidR="00473770" w:rsidRPr="00CB298B">
        <w:rPr>
          <w:color w:val="auto"/>
        </w:rPr>
        <w:t>ostępujemy pragmatycznie, systematycznie i rozważnie. Szuk</w:t>
      </w:r>
      <w:r w:rsidR="00473770" w:rsidRPr="00CB298B">
        <w:rPr>
          <w:color w:val="auto"/>
        </w:rPr>
        <w:t>a</w:t>
      </w:r>
      <w:r w:rsidR="00473770" w:rsidRPr="00CB298B">
        <w:rPr>
          <w:color w:val="auto"/>
        </w:rPr>
        <w:t>my krótkiej</w:t>
      </w:r>
      <w:r w:rsidRPr="00CB298B">
        <w:rPr>
          <w:color w:val="auto"/>
        </w:rPr>
        <w:t>, ale pewnej i efektywnej drogi.</w:t>
      </w:r>
    </w:p>
    <w:p w14:paraId="30768729" w14:textId="29DF5CD1" w:rsidR="00B23AF3" w:rsidRPr="00CB298B" w:rsidRDefault="00B37B8C" w:rsidP="005D1D3A">
      <w:pPr>
        <w:pStyle w:val="ORE123"/>
        <w:rPr>
          <w:color w:val="auto"/>
        </w:rPr>
      </w:pPr>
      <w:r w:rsidRPr="00CB298B">
        <w:rPr>
          <w:b/>
          <w:color w:val="auto"/>
        </w:rPr>
        <w:t>Odgrywając rolę</w:t>
      </w:r>
      <w:r w:rsidR="00B23AF3" w:rsidRPr="00CB298B">
        <w:rPr>
          <w:b/>
          <w:color w:val="auto"/>
        </w:rPr>
        <w:t xml:space="preserve"> </w:t>
      </w:r>
      <w:r w:rsidR="00473770" w:rsidRPr="00CB298B">
        <w:rPr>
          <w:b/>
          <w:color w:val="auto"/>
        </w:rPr>
        <w:t>krytyka</w:t>
      </w:r>
      <w:r w:rsidR="001E1895" w:rsidRPr="00CB298B">
        <w:rPr>
          <w:b/>
          <w:color w:val="auto"/>
        </w:rPr>
        <w:t>,</w:t>
      </w:r>
      <w:r w:rsidR="00473770" w:rsidRPr="00CB298B">
        <w:rPr>
          <w:color w:val="auto"/>
        </w:rPr>
        <w:t xml:space="preserve"> wyrażamy obawy związane z omawianym pomysłem. Materiał opracowany przez realistę poddajemy wartościującej krytyce, wyliczając </w:t>
      </w:r>
      <w:r w:rsidRPr="00CB298B">
        <w:rPr>
          <w:color w:val="auto"/>
        </w:rPr>
        <w:t>jego słabe strony.</w:t>
      </w:r>
    </w:p>
    <w:p w14:paraId="0B2101C1" w14:textId="71174C13" w:rsidR="00B23AF3" w:rsidRPr="00CB298B" w:rsidRDefault="00473770" w:rsidP="005D1D3A">
      <w:pPr>
        <w:pStyle w:val="ORE123"/>
        <w:rPr>
          <w:color w:val="auto"/>
        </w:rPr>
      </w:pPr>
      <w:r w:rsidRPr="00CB298B">
        <w:rPr>
          <w:color w:val="auto"/>
        </w:rPr>
        <w:t xml:space="preserve">Kolejnym etapem jest </w:t>
      </w:r>
      <w:r w:rsidRPr="00CB298B">
        <w:rPr>
          <w:b/>
          <w:color w:val="auto"/>
        </w:rPr>
        <w:t>powrót do pozycji realisty</w:t>
      </w:r>
      <w:r w:rsidRPr="00CB298B">
        <w:rPr>
          <w:color w:val="auto"/>
        </w:rPr>
        <w:t xml:space="preserve">, który </w:t>
      </w:r>
      <w:r w:rsidR="00B37B8C" w:rsidRPr="00CB298B">
        <w:rPr>
          <w:color w:val="auto"/>
        </w:rPr>
        <w:t xml:space="preserve">bierze pod uwagę </w:t>
      </w:r>
      <w:r w:rsidRPr="00CB298B">
        <w:rPr>
          <w:color w:val="auto"/>
        </w:rPr>
        <w:t xml:space="preserve">obawy krytyka </w:t>
      </w:r>
      <w:r w:rsidR="00B23AF3" w:rsidRPr="00CB298B">
        <w:rPr>
          <w:color w:val="auto"/>
        </w:rPr>
        <w:t>i</w:t>
      </w:r>
      <w:r w:rsidR="00B37B8C" w:rsidRPr="00CB298B">
        <w:rPr>
          <w:color w:val="auto"/>
        </w:rPr>
        <w:t> </w:t>
      </w:r>
      <w:r w:rsidRPr="00CB298B">
        <w:rPr>
          <w:color w:val="auto"/>
        </w:rPr>
        <w:t>opracowuje rozwiązanie</w:t>
      </w:r>
      <w:r w:rsidR="00656AF1" w:rsidRPr="00CB298B">
        <w:rPr>
          <w:color w:val="auto"/>
        </w:rPr>
        <w:t>.</w:t>
      </w:r>
    </w:p>
    <w:p w14:paraId="5DDF81E0" w14:textId="77777777" w:rsidR="00B23AF3" w:rsidRPr="00CB298B" w:rsidRDefault="00473770" w:rsidP="005D1D3A">
      <w:pPr>
        <w:pStyle w:val="ORE123"/>
        <w:rPr>
          <w:color w:val="auto"/>
        </w:rPr>
      </w:pPr>
      <w:r w:rsidRPr="00CB298B">
        <w:rPr>
          <w:b/>
          <w:color w:val="auto"/>
        </w:rPr>
        <w:t>Następnie marzyciel ponownie poszukuje inspiracji</w:t>
      </w:r>
      <w:r w:rsidRPr="00CB298B">
        <w:rPr>
          <w:color w:val="auto"/>
        </w:rPr>
        <w:t xml:space="preserve"> i pozytywnych myśli, a </w:t>
      </w:r>
      <w:r w:rsidRPr="00CB298B">
        <w:rPr>
          <w:b/>
          <w:color w:val="auto"/>
        </w:rPr>
        <w:t>r</w:t>
      </w:r>
      <w:r w:rsidRPr="00CB298B">
        <w:rPr>
          <w:b/>
          <w:color w:val="auto"/>
        </w:rPr>
        <w:t>e</w:t>
      </w:r>
      <w:r w:rsidRPr="00CB298B">
        <w:rPr>
          <w:b/>
          <w:color w:val="auto"/>
        </w:rPr>
        <w:t>alista je ocenia</w:t>
      </w:r>
      <w:r w:rsidRPr="00CB298B">
        <w:rPr>
          <w:color w:val="auto"/>
        </w:rPr>
        <w:t>.</w:t>
      </w:r>
    </w:p>
    <w:p w14:paraId="3B26A157" w14:textId="25CE6B11" w:rsidR="00656AF1" w:rsidRPr="00CB298B" w:rsidRDefault="00473770" w:rsidP="005D1D3A">
      <w:pPr>
        <w:pStyle w:val="ORE123"/>
        <w:rPr>
          <w:color w:val="auto"/>
        </w:rPr>
      </w:pPr>
      <w:r w:rsidRPr="00CB298B">
        <w:rPr>
          <w:color w:val="auto"/>
        </w:rPr>
        <w:t xml:space="preserve">Postępujemy tak </w:t>
      </w:r>
      <w:r w:rsidRPr="00CB298B">
        <w:rPr>
          <w:b/>
          <w:color w:val="auto"/>
        </w:rPr>
        <w:t>aż do momentu, kiedy uzna</w:t>
      </w:r>
      <w:r w:rsidR="00B23AF3" w:rsidRPr="00CB298B">
        <w:rPr>
          <w:b/>
          <w:color w:val="auto"/>
        </w:rPr>
        <w:t>my</w:t>
      </w:r>
      <w:r w:rsidRPr="00CB298B">
        <w:rPr>
          <w:b/>
          <w:color w:val="auto"/>
        </w:rPr>
        <w:t>, że pomysł nabrał ostatec</w:t>
      </w:r>
      <w:r w:rsidRPr="00CB298B">
        <w:rPr>
          <w:b/>
          <w:color w:val="auto"/>
        </w:rPr>
        <w:t>z</w:t>
      </w:r>
      <w:r w:rsidRPr="00CB298B">
        <w:rPr>
          <w:b/>
          <w:color w:val="auto"/>
        </w:rPr>
        <w:t>nego kształtu</w:t>
      </w:r>
      <w:r w:rsidRPr="00CB298B">
        <w:rPr>
          <w:color w:val="auto"/>
        </w:rPr>
        <w:t xml:space="preserve"> i nadaje się do wdrożenia.</w:t>
      </w:r>
    </w:p>
    <w:p w14:paraId="10BEDA21" w14:textId="3B635A14" w:rsidR="00B23AF3" w:rsidRPr="00CB298B" w:rsidRDefault="00B23AF3" w:rsidP="005D1D3A">
      <w:pPr>
        <w:pStyle w:val="OREnormalny"/>
        <w:rPr>
          <w:color w:val="auto"/>
        </w:rPr>
      </w:pPr>
      <w:r w:rsidRPr="00CB298B">
        <w:rPr>
          <w:color w:val="auto"/>
        </w:rPr>
        <w:t xml:space="preserve">Osoba prowadząca spotkanie metodą Walta Disneya powinna </w:t>
      </w:r>
      <w:r w:rsidR="00473770" w:rsidRPr="00CB298B">
        <w:rPr>
          <w:color w:val="auto"/>
        </w:rPr>
        <w:t>zwrócić uwagę</w:t>
      </w:r>
      <w:r w:rsidR="00B37B8C" w:rsidRPr="00CB298B">
        <w:rPr>
          <w:color w:val="auto"/>
        </w:rPr>
        <w:t xml:space="preserve"> na to,</w:t>
      </w:r>
      <w:r w:rsidR="00473770" w:rsidRPr="00CB298B">
        <w:rPr>
          <w:color w:val="auto"/>
        </w:rPr>
        <w:t xml:space="preserve"> by grupa nie </w:t>
      </w:r>
      <w:r w:rsidR="00B37B8C" w:rsidRPr="00CB298B">
        <w:rPr>
          <w:color w:val="auto"/>
        </w:rPr>
        <w:t>odgrywała danej</w:t>
      </w:r>
      <w:r w:rsidR="00473770" w:rsidRPr="00CB298B">
        <w:rPr>
          <w:color w:val="auto"/>
        </w:rPr>
        <w:t xml:space="preserve"> roli </w:t>
      </w:r>
      <w:r w:rsidR="00B37B8C" w:rsidRPr="00CB298B">
        <w:rPr>
          <w:color w:val="auto"/>
        </w:rPr>
        <w:t xml:space="preserve">zbyt </w:t>
      </w:r>
      <w:r w:rsidR="00473770" w:rsidRPr="00CB298B">
        <w:rPr>
          <w:color w:val="auto"/>
        </w:rPr>
        <w:t>długo. Ważna jest zmiana ról</w:t>
      </w:r>
      <w:r w:rsidR="00B37B8C" w:rsidRPr="00CB298B">
        <w:rPr>
          <w:color w:val="auto"/>
        </w:rPr>
        <w:t xml:space="preserve"> –</w:t>
      </w:r>
      <w:r w:rsidRPr="00CB298B">
        <w:rPr>
          <w:color w:val="auto"/>
        </w:rPr>
        <w:t xml:space="preserve"> </w:t>
      </w:r>
      <w:r w:rsidR="00B37B8C" w:rsidRPr="00CB298B">
        <w:rPr>
          <w:color w:val="auto"/>
        </w:rPr>
        <w:t>postrzeganie pomysłu</w:t>
      </w:r>
      <w:r w:rsidRPr="00CB298B">
        <w:rPr>
          <w:color w:val="auto"/>
        </w:rPr>
        <w:t xml:space="preserve"> z różnych</w:t>
      </w:r>
      <w:r w:rsidR="00473770" w:rsidRPr="00CB298B">
        <w:rPr>
          <w:color w:val="auto"/>
        </w:rPr>
        <w:t xml:space="preserve"> perspektyw.</w:t>
      </w:r>
    </w:p>
    <w:p w14:paraId="5CCF9586" w14:textId="1BB339B1" w:rsidR="00137982" w:rsidRPr="00CB298B" w:rsidRDefault="00B23AF3" w:rsidP="005D1D3A">
      <w:pPr>
        <w:pStyle w:val="OREnormalny"/>
        <w:rPr>
          <w:color w:val="auto"/>
        </w:rPr>
      </w:pPr>
      <w:r w:rsidRPr="00CB298B">
        <w:rPr>
          <w:b/>
          <w:color w:val="auto"/>
        </w:rPr>
        <w:t xml:space="preserve">Spotkanie </w:t>
      </w:r>
      <w:r w:rsidR="00473770" w:rsidRPr="00CB298B">
        <w:rPr>
          <w:b/>
          <w:color w:val="auto"/>
        </w:rPr>
        <w:t>kończymy zawsze w pozycji realisty</w:t>
      </w:r>
      <w:r w:rsidR="00473770" w:rsidRPr="00CB298B">
        <w:rPr>
          <w:color w:val="auto"/>
        </w:rPr>
        <w:t>.</w:t>
      </w:r>
      <w:r w:rsidR="00656AF1" w:rsidRPr="00CB298B">
        <w:rPr>
          <w:color w:val="auto"/>
        </w:rPr>
        <w:t xml:space="preserve"> </w:t>
      </w:r>
      <w:r w:rsidR="00B37B8C" w:rsidRPr="00CB298B">
        <w:rPr>
          <w:color w:val="auto"/>
        </w:rPr>
        <w:t xml:space="preserve">Podsumowując </w:t>
      </w:r>
      <w:r w:rsidR="00473770" w:rsidRPr="00CB298B">
        <w:rPr>
          <w:color w:val="auto"/>
        </w:rPr>
        <w:t>wszystkie przemyśl</w:t>
      </w:r>
      <w:r w:rsidR="00473770" w:rsidRPr="00CB298B">
        <w:rPr>
          <w:color w:val="auto"/>
        </w:rPr>
        <w:t>e</w:t>
      </w:r>
      <w:r w:rsidR="00473770" w:rsidRPr="00CB298B">
        <w:rPr>
          <w:color w:val="auto"/>
        </w:rPr>
        <w:t>nia, proponujemy rozwiązanie</w:t>
      </w:r>
      <w:r w:rsidR="00B37B8C" w:rsidRPr="00CB298B">
        <w:rPr>
          <w:color w:val="auto"/>
        </w:rPr>
        <w:t xml:space="preserve"> i</w:t>
      </w:r>
      <w:r w:rsidR="00137982" w:rsidRPr="00CB298B">
        <w:rPr>
          <w:color w:val="auto"/>
        </w:rPr>
        <w:t xml:space="preserve"> podejmujemy ostateczne decyzje.</w:t>
      </w:r>
    </w:p>
    <w:p w14:paraId="28168263" w14:textId="636E0548" w:rsidR="00B37B8C" w:rsidRPr="00CB298B" w:rsidRDefault="00473770" w:rsidP="005D1D3A">
      <w:pPr>
        <w:pStyle w:val="OREnormalny"/>
        <w:rPr>
          <w:color w:val="auto"/>
        </w:rPr>
      </w:pPr>
      <w:r w:rsidRPr="00CB298B">
        <w:rPr>
          <w:color w:val="auto"/>
        </w:rPr>
        <w:t xml:space="preserve">Gdy grupa wczuwa się w poszczególne role, </w:t>
      </w:r>
      <w:r w:rsidRPr="00CB298B">
        <w:rPr>
          <w:b/>
          <w:color w:val="auto"/>
        </w:rPr>
        <w:t xml:space="preserve">prowadzący </w:t>
      </w:r>
      <w:r w:rsidR="00B37B8C" w:rsidRPr="00CB298B">
        <w:rPr>
          <w:b/>
          <w:color w:val="auto"/>
        </w:rPr>
        <w:t>zachęca</w:t>
      </w:r>
      <w:r w:rsidRPr="00CB298B">
        <w:rPr>
          <w:b/>
          <w:color w:val="auto"/>
        </w:rPr>
        <w:t xml:space="preserve"> do snucia przem</w:t>
      </w:r>
      <w:r w:rsidRPr="00CB298B">
        <w:rPr>
          <w:b/>
          <w:color w:val="auto"/>
        </w:rPr>
        <w:t>y</w:t>
      </w:r>
      <w:r w:rsidRPr="00CB298B">
        <w:rPr>
          <w:b/>
          <w:color w:val="auto"/>
        </w:rPr>
        <w:t xml:space="preserve">śleń. Może zadawać pytania pomocnicze i pogłębiające. </w:t>
      </w:r>
      <w:r w:rsidR="00B37B8C" w:rsidRPr="00CB298B">
        <w:rPr>
          <w:b/>
          <w:color w:val="auto"/>
        </w:rPr>
        <w:t>Ważne,</w:t>
      </w:r>
      <w:r w:rsidRPr="00CB298B">
        <w:rPr>
          <w:b/>
          <w:color w:val="auto"/>
        </w:rPr>
        <w:t xml:space="preserve"> by w tym czasie notować wszystkie pomysły uczestników</w:t>
      </w:r>
      <w:r w:rsidRPr="00CB298B">
        <w:rPr>
          <w:color w:val="auto"/>
        </w:rPr>
        <w:t xml:space="preserve">. Może się </w:t>
      </w:r>
      <w:r w:rsidR="00137982" w:rsidRPr="00CB298B">
        <w:rPr>
          <w:color w:val="auto"/>
        </w:rPr>
        <w:t xml:space="preserve">to </w:t>
      </w:r>
      <w:r w:rsidRPr="00CB298B">
        <w:rPr>
          <w:color w:val="auto"/>
        </w:rPr>
        <w:t xml:space="preserve">okazać pomocne przy zmianie ról, kiedy uczestnicy zechcą odtworzyć </w:t>
      </w:r>
      <w:r w:rsidR="00B37B8C" w:rsidRPr="00CB298B">
        <w:rPr>
          <w:color w:val="auto"/>
        </w:rPr>
        <w:t>przemyślenia</w:t>
      </w:r>
      <w:r w:rsidRPr="00CB298B">
        <w:rPr>
          <w:color w:val="auto"/>
        </w:rPr>
        <w:t>, aby poddać je dalszej analizie.</w:t>
      </w:r>
      <w:r w:rsidR="00656AF1" w:rsidRPr="00CB298B">
        <w:rPr>
          <w:color w:val="auto"/>
        </w:rPr>
        <w:t xml:space="preserve"> </w:t>
      </w:r>
    </w:p>
    <w:p w14:paraId="5E428D06" w14:textId="21854FBA" w:rsidR="00473770" w:rsidRPr="00CB298B" w:rsidRDefault="00473770" w:rsidP="005D1D3A">
      <w:pPr>
        <w:pStyle w:val="OREnormalny"/>
        <w:rPr>
          <w:color w:val="auto"/>
        </w:rPr>
      </w:pPr>
      <w:r w:rsidRPr="00CB298B">
        <w:rPr>
          <w:color w:val="auto"/>
        </w:rPr>
        <w:t xml:space="preserve">Bezpośrednio po zastosowaniu </w:t>
      </w:r>
      <w:r w:rsidR="00B37B8C" w:rsidRPr="00CB298B">
        <w:rPr>
          <w:color w:val="auto"/>
        </w:rPr>
        <w:t xml:space="preserve">metody </w:t>
      </w:r>
      <w:r w:rsidRPr="00CB298B">
        <w:rPr>
          <w:color w:val="auto"/>
        </w:rPr>
        <w:t>Disneya dobrze jest poświecić chwil</w:t>
      </w:r>
      <w:r w:rsidR="00B37B8C" w:rsidRPr="00CB298B">
        <w:rPr>
          <w:color w:val="auto"/>
        </w:rPr>
        <w:t>ę na spisanie</w:t>
      </w:r>
      <w:r w:rsidR="00137982" w:rsidRPr="00CB298B">
        <w:rPr>
          <w:color w:val="auto"/>
        </w:rPr>
        <w:t xml:space="preserve"> </w:t>
      </w:r>
      <w:r w:rsidR="00B37B8C" w:rsidRPr="00CB298B">
        <w:rPr>
          <w:color w:val="auto"/>
        </w:rPr>
        <w:t xml:space="preserve">końcowej wizji </w:t>
      </w:r>
      <w:r w:rsidRPr="00CB298B">
        <w:rPr>
          <w:color w:val="auto"/>
        </w:rPr>
        <w:t>planu działania/celu, nad który</w:t>
      </w:r>
      <w:r w:rsidR="00137982" w:rsidRPr="00CB298B">
        <w:rPr>
          <w:color w:val="auto"/>
        </w:rPr>
        <w:t>m pracowaliśmy. Należy opisać ją</w:t>
      </w:r>
      <w:r w:rsidRPr="00CB298B">
        <w:rPr>
          <w:color w:val="auto"/>
        </w:rPr>
        <w:t xml:space="preserve"> w </w:t>
      </w:r>
      <w:r w:rsidR="000D77BF" w:rsidRPr="00CB298B">
        <w:rPr>
          <w:color w:val="auto"/>
        </w:rPr>
        <w:t>trybie oznajmującym</w:t>
      </w:r>
      <w:r w:rsidRPr="00CB298B">
        <w:rPr>
          <w:color w:val="auto"/>
        </w:rPr>
        <w:t xml:space="preserve"> i </w:t>
      </w:r>
      <w:r w:rsidR="000D77BF" w:rsidRPr="00CB298B">
        <w:rPr>
          <w:color w:val="auto"/>
        </w:rPr>
        <w:t xml:space="preserve">w </w:t>
      </w:r>
      <w:r w:rsidRPr="00CB298B">
        <w:rPr>
          <w:color w:val="auto"/>
        </w:rPr>
        <w:t>czasie teraźniejszym</w:t>
      </w:r>
      <w:r w:rsidR="000D77BF" w:rsidRPr="00CB298B">
        <w:rPr>
          <w:color w:val="auto"/>
        </w:rPr>
        <w:t xml:space="preserve">, tj. </w:t>
      </w:r>
      <w:r w:rsidRPr="00CB298B">
        <w:rPr>
          <w:color w:val="auto"/>
        </w:rPr>
        <w:t xml:space="preserve">nie piszemy: </w:t>
      </w:r>
      <w:r w:rsidR="00137982" w:rsidRPr="00CB298B">
        <w:rPr>
          <w:color w:val="auto"/>
        </w:rPr>
        <w:t>„</w:t>
      </w:r>
      <w:r w:rsidRPr="00CB298B">
        <w:rPr>
          <w:color w:val="auto"/>
        </w:rPr>
        <w:t xml:space="preserve">Chcielibyśmy zorganizować </w:t>
      </w:r>
      <w:r w:rsidRPr="00CB298B">
        <w:rPr>
          <w:color w:val="auto"/>
        </w:rPr>
        <w:lastRenderedPageBreak/>
        <w:t>10</w:t>
      </w:r>
      <w:r w:rsidR="0016767A">
        <w:rPr>
          <w:color w:val="auto"/>
        </w:rPr>
        <w:t> </w:t>
      </w:r>
      <w:r w:rsidR="00137982" w:rsidRPr="00CB298B">
        <w:rPr>
          <w:color w:val="auto"/>
        </w:rPr>
        <w:t>leśnych wypraw”</w:t>
      </w:r>
      <w:r w:rsidRPr="00CB298B">
        <w:rPr>
          <w:color w:val="auto"/>
        </w:rPr>
        <w:t>, ale</w:t>
      </w:r>
      <w:r w:rsidR="000D77BF" w:rsidRPr="00CB298B">
        <w:rPr>
          <w:color w:val="auto"/>
        </w:rPr>
        <w:t>:</w:t>
      </w:r>
      <w:r w:rsidRPr="00CB298B">
        <w:rPr>
          <w:color w:val="auto"/>
        </w:rPr>
        <w:t xml:space="preserve"> „O</w:t>
      </w:r>
      <w:r w:rsidR="00137982" w:rsidRPr="00CB298B">
        <w:rPr>
          <w:color w:val="auto"/>
        </w:rPr>
        <w:t>d września 2017</w:t>
      </w:r>
      <w:r w:rsidR="000D77BF" w:rsidRPr="00CB298B">
        <w:rPr>
          <w:color w:val="auto"/>
        </w:rPr>
        <w:t xml:space="preserve"> r.</w:t>
      </w:r>
      <w:r w:rsidR="00137982" w:rsidRPr="00CB298B">
        <w:rPr>
          <w:color w:val="auto"/>
        </w:rPr>
        <w:t xml:space="preserve"> do stycznia 2018 r. o</w:t>
      </w:r>
      <w:r w:rsidRPr="00CB298B">
        <w:rPr>
          <w:color w:val="auto"/>
        </w:rPr>
        <w:t>rganizujemy</w:t>
      </w:r>
      <w:r w:rsidR="000D77BF" w:rsidRPr="00CB298B">
        <w:rPr>
          <w:color w:val="auto"/>
        </w:rPr>
        <w:t xml:space="preserve"> </w:t>
      </w:r>
      <w:r w:rsidRPr="00CB298B">
        <w:rPr>
          <w:color w:val="auto"/>
        </w:rPr>
        <w:t xml:space="preserve">10 </w:t>
      </w:r>
      <w:r w:rsidR="00137982" w:rsidRPr="00CB298B">
        <w:rPr>
          <w:color w:val="auto"/>
        </w:rPr>
        <w:t>l</w:t>
      </w:r>
      <w:r w:rsidR="00137982" w:rsidRPr="00CB298B">
        <w:rPr>
          <w:color w:val="auto"/>
        </w:rPr>
        <w:t>e</w:t>
      </w:r>
      <w:r w:rsidR="00137982" w:rsidRPr="00CB298B">
        <w:rPr>
          <w:color w:val="auto"/>
        </w:rPr>
        <w:t>śnych wypraw</w:t>
      </w:r>
      <w:r w:rsidR="000D77BF" w:rsidRPr="00CB298B">
        <w:rPr>
          <w:color w:val="auto"/>
        </w:rPr>
        <w:t xml:space="preserve"> –</w:t>
      </w:r>
      <w:r w:rsidR="00137982" w:rsidRPr="00CB298B">
        <w:rPr>
          <w:color w:val="auto"/>
        </w:rPr>
        <w:t xml:space="preserve"> po jednej w każdej grupie”</w:t>
      </w:r>
      <w:r w:rsidRPr="00CB298B">
        <w:rPr>
          <w:color w:val="auto"/>
        </w:rPr>
        <w:t>. Opis powinien być szczegółowy, konkretny, zwięzły.</w:t>
      </w:r>
    </w:p>
    <w:p w14:paraId="37E52B4D" w14:textId="2843E614" w:rsidR="005D1D3A" w:rsidRPr="00CB298B" w:rsidRDefault="005D1D3A" w:rsidP="005D1D3A">
      <w:pPr>
        <w:pStyle w:val="Nagwek2"/>
        <w:numPr>
          <w:ilvl w:val="0"/>
          <w:numId w:val="0"/>
        </w:numPr>
        <w:spacing w:before="120" w:after="160" w:line="240" w:lineRule="auto"/>
        <w:jc w:val="left"/>
        <w:rPr>
          <w:sz w:val="22"/>
        </w:rPr>
      </w:pPr>
      <w:r w:rsidRPr="00CB298B">
        <w:rPr>
          <w:sz w:val="22"/>
        </w:rPr>
        <w:t>Tab. 30.</w:t>
      </w:r>
      <w:r w:rsidRPr="00CB298B">
        <w:rPr>
          <w:b w:val="0"/>
          <w:sz w:val="22"/>
        </w:rPr>
        <w:t xml:space="preserve"> Charakterystyka ról w </w:t>
      </w:r>
      <w:r w:rsidR="0016767A">
        <w:rPr>
          <w:b w:val="0"/>
          <w:sz w:val="22"/>
        </w:rPr>
        <w:t>metodzie Walta Disneya</w:t>
      </w:r>
    </w:p>
    <w:tbl>
      <w:tblPr>
        <w:tblStyle w:val="Tabela-Siatka"/>
        <w:tblW w:w="0" w:type="auto"/>
        <w:tblLayout w:type="fixed"/>
        <w:tblLook w:val="04A0" w:firstRow="1" w:lastRow="0" w:firstColumn="1" w:lastColumn="0" w:noHBand="0" w:noVBand="1"/>
        <w:tblCaption w:val="Charakterystyka ról w metodzie Walta Disney'a"/>
        <w:tblDescription w:val="W tabeli scharkateryzowano trzy role występujące w metodzie:&#10;1) Rola: Marzyciel &#10;a) Pytania: Jak chcę, żeby było? Co dzięki temu zyskam? &#10;b) Kompetencje: Korzysta z wyobraźni - przed oczyma potrafi zobaczyć film przyszłości, którego jest scenarzystą, reżyserem i widzem jednocześnie.  &#10;c) Postawa: Myśli w kategoriach „szklanka w połowie pełna”, szuka korzyści. &#10;d) Przekonania: Wszystko jest możliwe! &#10;e) Korzyści: Tworząc nowe perspektywy, daje szansę na rozwój, doskonalenie, innowacje. &#10;2) Rola: Realista&#10;a) Pytania: Jak to osiągnąć? Kiedy i co zrobić, by zrealizować cel? &#10;b) Kompetencje: Potrafi przekładać ogół na szczegół. Ma silna potrzebę kontroli, zatem wszystko musi być uporządkowane, w określonej kolejności i we właściwym czasie.&#10;c) Postawa: Neutralna – skupia się na tym co jest do zrobienia. &#10;d) Przekonania: Wszystko musi być uporządkowane i zaplanowane. &#10;e) Korzyści: Zmieniając abstrakcje na konkret umożliwia działanie.&#10;3) Rola: Krytyk &#10;a) Pytania: Co może się nie powieść? Co stracę? &#10;b) Kompetencje: Potrafi wyszukać niedoskonałości. &#10;c) Postawa: Unikająca – myśli w kategoriach „szklanka w połowie pusta”, jest nastawiony na znajdowanie barier i  niepowodzeń. &#10;d) Przekonania: Zawsze coś nie wypali! &#10;e) Korzyści: Zabezpiecza plan przed porażką.&#10;"/>
      </w:tblPr>
      <w:tblGrid>
        <w:gridCol w:w="1207"/>
        <w:gridCol w:w="1736"/>
        <w:gridCol w:w="1843"/>
        <w:gridCol w:w="1701"/>
        <w:gridCol w:w="1588"/>
        <w:gridCol w:w="1637"/>
      </w:tblGrid>
      <w:tr w:rsidR="00CB298B" w:rsidRPr="00CB298B" w14:paraId="1EC0237C" w14:textId="77777777" w:rsidTr="00CB5B0A">
        <w:tc>
          <w:tcPr>
            <w:tcW w:w="1207" w:type="dxa"/>
          </w:tcPr>
          <w:p w14:paraId="5A6030D2" w14:textId="25E2D551" w:rsidR="00137982" w:rsidRPr="00CB298B" w:rsidRDefault="00137982" w:rsidP="00D22C1C">
            <w:pPr>
              <w:spacing w:before="120" w:after="120" w:line="240" w:lineRule="auto"/>
              <w:jc w:val="center"/>
              <w:rPr>
                <w:rFonts w:ascii="Arial" w:hAnsi="Arial" w:cs="Arial"/>
                <w:b/>
              </w:rPr>
            </w:pPr>
            <w:r w:rsidRPr="00CB298B">
              <w:rPr>
                <w:rFonts w:ascii="Arial" w:hAnsi="Arial" w:cs="Arial"/>
                <w:b/>
              </w:rPr>
              <w:t>Rola</w:t>
            </w:r>
          </w:p>
        </w:tc>
        <w:tc>
          <w:tcPr>
            <w:tcW w:w="1736" w:type="dxa"/>
          </w:tcPr>
          <w:p w14:paraId="373DC1FB" w14:textId="0A1E386E" w:rsidR="00137982" w:rsidRPr="00CB298B" w:rsidRDefault="00137982" w:rsidP="00D22C1C">
            <w:pPr>
              <w:spacing w:before="120" w:after="120" w:line="240" w:lineRule="auto"/>
              <w:jc w:val="center"/>
              <w:rPr>
                <w:rFonts w:ascii="Arial" w:hAnsi="Arial" w:cs="Arial"/>
                <w:b/>
              </w:rPr>
            </w:pPr>
            <w:r w:rsidRPr="00CB298B">
              <w:rPr>
                <w:rFonts w:ascii="Arial" w:hAnsi="Arial" w:cs="Arial"/>
                <w:b/>
              </w:rPr>
              <w:t>Pytania</w:t>
            </w:r>
          </w:p>
        </w:tc>
        <w:tc>
          <w:tcPr>
            <w:tcW w:w="1843" w:type="dxa"/>
          </w:tcPr>
          <w:p w14:paraId="57477DEB" w14:textId="446789AF" w:rsidR="00137982" w:rsidRPr="00CB298B" w:rsidRDefault="00137982" w:rsidP="00D22C1C">
            <w:pPr>
              <w:spacing w:before="120" w:after="120" w:line="240" w:lineRule="auto"/>
              <w:jc w:val="center"/>
              <w:rPr>
                <w:rFonts w:ascii="Arial" w:hAnsi="Arial" w:cs="Arial"/>
                <w:b/>
              </w:rPr>
            </w:pPr>
            <w:r w:rsidRPr="00CB298B">
              <w:rPr>
                <w:rFonts w:ascii="Arial" w:hAnsi="Arial" w:cs="Arial"/>
                <w:b/>
              </w:rPr>
              <w:t>Kompetencje</w:t>
            </w:r>
          </w:p>
        </w:tc>
        <w:tc>
          <w:tcPr>
            <w:tcW w:w="1701" w:type="dxa"/>
          </w:tcPr>
          <w:p w14:paraId="6CB68200" w14:textId="5319E17B" w:rsidR="00137982" w:rsidRPr="00CB298B" w:rsidRDefault="00137982" w:rsidP="00D22C1C">
            <w:pPr>
              <w:spacing w:before="120" w:after="120" w:line="240" w:lineRule="auto"/>
              <w:jc w:val="center"/>
              <w:rPr>
                <w:rFonts w:ascii="Arial" w:hAnsi="Arial" w:cs="Arial"/>
                <w:b/>
              </w:rPr>
            </w:pPr>
            <w:r w:rsidRPr="00CB298B">
              <w:rPr>
                <w:rFonts w:ascii="Arial" w:hAnsi="Arial" w:cs="Arial"/>
                <w:b/>
              </w:rPr>
              <w:t>Postawa</w:t>
            </w:r>
          </w:p>
        </w:tc>
        <w:tc>
          <w:tcPr>
            <w:tcW w:w="1588" w:type="dxa"/>
          </w:tcPr>
          <w:p w14:paraId="30A62DD7" w14:textId="22EBFC89" w:rsidR="00137982" w:rsidRPr="00CB298B" w:rsidRDefault="00137982" w:rsidP="00D22C1C">
            <w:pPr>
              <w:spacing w:before="120" w:after="120" w:line="240" w:lineRule="auto"/>
              <w:jc w:val="center"/>
              <w:rPr>
                <w:rFonts w:ascii="Arial" w:hAnsi="Arial" w:cs="Arial"/>
                <w:b/>
              </w:rPr>
            </w:pPr>
            <w:r w:rsidRPr="00CB298B">
              <w:rPr>
                <w:rFonts w:ascii="Arial" w:hAnsi="Arial" w:cs="Arial"/>
                <w:b/>
              </w:rPr>
              <w:t>Przekonania</w:t>
            </w:r>
          </w:p>
        </w:tc>
        <w:tc>
          <w:tcPr>
            <w:tcW w:w="1637" w:type="dxa"/>
          </w:tcPr>
          <w:p w14:paraId="7239640C" w14:textId="5243C6DF" w:rsidR="00137982" w:rsidRPr="00CB298B" w:rsidRDefault="00137982" w:rsidP="00D22C1C">
            <w:pPr>
              <w:spacing w:before="120" w:after="120" w:line="240" w:lineRule="auto"/>
              <w:jc w:val="center"/>
              <w:rPr>
                <w:rFonts w:ascii="Arial" w:hAnsi="Arial" w:cs="Arial"/>
                <w:b/>
              </w:rPr>
            </w:pPr>
            <w:r w:rsidRPr="00CB298B">
              <w:rPr>
                <w:rFonts w:ascii="Arial" w:hAnsi="Arial" w:cs="Arial"/>
                <w:b/>
              </w:rPr>
              <w:t>Korzyści</w:t>
            </w:r>
          </w:p>
        </w:tc>
      </w:tr>
      <w:tr w:rsidR="00CB298B" w:rsidRPr="00CB298B" w14:paraId="674F0166" w14:textId="77777777" w:rsidTr="00CB5B0A">
        <w:tc>
          <w:tcPr>
            <w:tcW w:w="1207" w:type="dxa"/>
          </w:tcPr>
          <w:p w14:paraId="4C1E2117" w14:textId="0D312E35" w:rsidR="00137982" w:rsidRPr="00CB298B" w:rsidRDefault="00137982" w:rsidP="00D22C1C">
            <w:pPr>
              <w:spacing w:before="120" w:after="120" w:line="240" w:lineRule="auto"/>
              <w:jc w:val="center"/>
              <w:rPr>
                <w:rFonts w:ascii="Arial" w:hAnsi="Arial" w:cs="Arial"/>
                <w:b/>
              </w:rPr>
            </w:pPr>
            <w:r w:rsidRPr="00CB298B">
              <w:rPr>
                <w:rFonts w:ascii="Arial" w:hAnsi="Arial" w:cs="Arial"/>
                <w:b/>
              </w:rPr>
              <w:t>Marzyciel</w:t>
            </w:r>
          </w:p>
        </w:tc>
        <w:tc>
          <w:tcPr>
            <w:tcW w:w="1736" w:type="dxa"/>
          </w:tcPr>
          <w:p w14:paraId="3AE84F6A" w14:textId="5B875B2A" w:rsidR="00137982" w:rsidRPr="00CB298B" w:rsidRDefault="00137982" w:rsidP="005D1D3A">
            <w:pPr>
              <w:spacing w:before="120" w:after="120" w:line="240" w:lineRule="auto"/>
              <w:rPr>
                <w:rFonts w:ascii="Arial" w:hAnsi="Arial" w:cs="Arial"/>
              </w:rPr>
            </w:pPr>
            <w:r w:rsidRPr="00CB298B">
              <w:rPr>
                <w:rFonts w:ascii="Arial" w:hAnsi="Arial" w:cs="Arial"/>
              </w:rPr>
              <w:t>Jak chcę, żeby było? Co dzięki temu zyskam?</w:t>
            </w:r>
          </w:p>
        </w:tc>
        <w:tc>
          <w:tcPr>
            <w:tcW w:w="1843" w:type="dxa"/>
          </w:tcPr>
          <w:p w14:paraId="7D3B6A19" w14:textId="6B9FB8BE" w:rsidR="00137982" w:rsidRPr="00CB298B" w:rsidRDefault="00137982" w:rsidP="00291F68">
            <w:pPr>
              <w:spacing w:before="120" w:after="120" w:line="240" w:lineRule="auto"/>
              <w:rPr>
                <w:rFonts w:ascii="Arial" w:hAnsi="Arial" w:cs="Arial"/>
              </w:rPr>
            </w:pPr>
            <w:r w:rsidRPr="00CB298B">
              <w:rPr>
                <w:rFonts w:ascii="Arial" w:hAnsi="Arial" w:cs="Arial"/>
              </w:rPr>
              <w:t>Korzysta</w:t>
            </w:r>
            <w:r w:rsidR="00CB5B0A" w:rsidRPr="00CB298B">
              <w:rPr>
                <w:rFonts w:ascii="Arial" w:hAnsi="Arial" w:cs="Arial"/>
              </w:rPr>
              <w:t xml:space="preserve"> </w:t>
            </w:r>
            <w:r w:rsidRPr="00CB298B">
              <w:rPr>
                <w:rFonts w:ascii="Arial" w:hAnsi="Arial" w:cs="Arial"/>
              </w:rPr>
              <w:t>z</w:t>
            </w:r>
            <w:r w:rsidR="00291F68" w:rsidRPr="00CB298B">
              <w:rPr>
                <w:rFonts w:ascii="Arial" w:hAnsi="Arial" w:cs="Arial"/>
              </w:rPr>
              <w:t> </w:t>
            </w:r>
            <w:r w:rsidRPr="00CB298B">
              <w:rPr>
                <w:rFonts w:ascii="Arial" w:hAnsi="Arial" w:cs="Arial"/>
              </w:rPr>
              <w:t>wyobraźni</w:t>
            </w:r>
            <w:r w:rsidR="00A54743" w:rsidRPr="00CB298B">
              <w:rPr>
                <w:rFonts w:ascii="Arial" w:hAnsi="Arial" w:cs="Arial"/>
              </w:rPr>
              <w:t xml:space="preserve"> </w:t>
            </w:r>
            <w:r w:rsidR="00291F68" w:rsidRPr="00CB298B">
              <w:rPr>
                <w:rFonts w:ascii="Arial" w:hAnsi="Arial" w:cs="Arial"/>
              </w:rPr>
              <w:t>–</w:t>
            </w:r>
            <w:r w:rsidRPr="00CB298B">
              <w:rPr>
                <w:rFonts w:ascii="Arial" w:hAnsi="Arial" w:cs="Arial"/>
              </w:rPr>
              <w:t xml:space="preserve">potrafi zobaczyć film przyszłości, </w:t>
            </w:r>
            <w:r w:rsidR="00A54743" w:rsidRPr="00CB298B">
              <w:rPr>
                <w:rFonts w:ascii="Arial" w:hAnsi="Arial" w:cs="Arial"/>
              </w:rPr>
              <w:t>którego jest scenarzystą, reżyserem i w</w:t>
            </w:r>
            <w:r w:rsidR="00A54743" w:rsidRPr="00CB298B">
              <w:rPr>
                <w:rFonts w:ascii="Arial" w:hAnsi="Arial" w:cs="Arial"/>
              </w:rPr>
              <w:t>i</w:t>
            </w:r>
            <w:r w:rsidR="00A54743" w:rsidRPr="00CB298B">
              <w:rPr>
                <w:rFonts w:ascii="Arial" w:hAnsi="Arial" w:cs="Arial"/>
              </w:rPr>
              <w:t>dzem jednocz</w:t>
            </w:r>
            <w:r w:rsidR="00A54743" w:rsidRPr="00CB298B">
              <w:rPr>
                <w:rFonts w:ascii="Arial" w:hAnsi="Arial" w:cs="Arial"/>
              </w:rPr>
              <w:t>e</w:t>
            </w:r>
            <w:r w:rsidR="00A54743" w:rsidRPr="00CB298B">
              <w:rPr>
                <w:rFonts w:ascii="Arial" w:hAnsi="Arial" w:cs="Arial"/>
              </w:rPr>
              <w:t xml:space="preserve">śnie. </w:t>
            </w:r>
          </w:p>
        </w:tc>
        <w:tc>
          <w:tcPr>
            <w:tcW w:w="1701" w:type="dxa"/>
          </w:tcPr>
          <w:p w14:paraId="6B62440E" w14:textId="54928D49" w:rsidR="00137982" w:rsidRPr="00CB298B" w:rsidRDefault="00A54743" w:rsidP="00CB5B0A">
            <w:pPr>
              <w:spacing w:before="120" w:after="120" w:line="240" w:lineRule="auto"/>
              <w:rPr>
                <w:rFonts w:ascii="Arial" w:hAnsi="Arial" w:cs="Arial"/>
              </w:rPr>
            </w:pPr>
            <w:r w:rsidRPr="00CB298B">
              <w:rPr>
                <w:rFonts w:ascii="Arial" w:hAnsi="Arial" w:cs="Arial"/>
              </w:rPr>
              <w:t>Myśli w kat</w:t>
            </w:r>
            <w:r w:rsidRPr="00CB298B">
              <w:rPr>
                <w:rFonts w:ascii="Arial" w:hAnsi="Arial" w:cs="Arial"/>
              </w:rPr>
              <w:t>e</w:t>
            </w:r>
            <w:r w:rsidRPr="00CB298B">
              <w:rPr>
                <w:rFonts w:ascii="Arial" w:hAnsi="Arial" w:cs="Arial"/>
              </w:rPr>
              <w:t>goriach</w:t>
            </w:r>
            <w:r w:rsidR="00CB5B0A" w:rsidRPr="00CB298B">
              <w:rPr>
                <w:rFonts w:ascii="Arial" w:hAnsi="Arial" w:cs="Arial"/>
              </w:rPr>
              <w:t xml:space="preserve"> </w:t>
            </w:r>
            <w:r w:rsidRPr="00CB298B">
              <w:rPr>
                <w:rFonts w:ascii="Arial" w:hAnsi="Arial" w:cs="Arial"/>
              </w:rPr>
              <w:t xml:space="preserve">„szklanka </w:t>
            </w:r>
            <w:r w:rsidR="00CB5B0A" w:rsidRPr="00CB298B">
              <w:rPr>
                <w:rFonts w:ascii="Arial" w:hAnsi="Arial" w:cs="Arial"/>
              </w:rPr>
              <w:t>do połowy</w:t>
            </w:r>
            <w:r w:rsidRPr="00CB298B">
              <w:rPr>
                <w:rFonts w:ascii="Arial" w:hAnsi="Arial" w:cs="Arial"/>
              </w:rPr>
              <w:t xml:space="preserve"> pełna”, szuka korz</w:t>
            </w:r>
            <w:r w:rsidRPr="00CB298B">
              <w:rPr>
                <w:rFonts w:ascii="Arial" w:hAnsi="Arial" w:cs="Arial"/>
              </w:rPr>
              <w:t>y</w:t>
            </w:r>
            <w:r w:rsidRPr="00CB298B">
              <w:rPr>
                <w:rFonts w:ascii="Arial" w:hAnsi="Arial" w:cs="Arial"/>
              </w:rPr>
              <w:t>ści.</w:t>
            </w:r>
          </w:p>
        </w:tc>
        <w:tc>
          <w:tcPr>
            <w:tcW w:w="1588" w:type="dxa"/>
          </w:tcPr>
          <w:p w14:paraId="33D9BA68" w14:textId="6338817D" w:rsidR="00137982" w:rsidRPr="00CB298B" w:rsidRDefault="00A54743" w:rsidP="005D1D3A">
            <w:pPr>
              <w:spacing w:before="120" w:after="120" w:line="240" w:lineRule="auto"/>
              <w:rPr>
                <w:rFonts w:ascii="Arial" w:hAnsi="Arial" w:cs="Arial"/>
              </w:rPr>
            </w:pPr>
            <w:r w:rsidRPr="00CB298B">
              <w:rPr>
                <w:rFonts w:ascii="Arial" w:hAnsi="Arial" w:cs="Arial"/>
              </w:rPr>
              <w:t>Wszystko jest możliwe!</w:t>
            </w:r>
          </w:p>
        </w:tc>
        <w:tc>
          <w:tcPr>
            <w:tcW w:w="1637" w:type="dxa"/>
          </w:tcPr>
          <w:p w14:paraId="42D10238" w14:textId="1BE403DF" w:rsidR="00137982" w:rsidRPr="00CB298B" w:rsidRDefault="00A54743" w:rsidP="005D1D3A">
            <w:pPr>
              <w:spacing w:before="120" w:after="120" w:line="240" w:lineRule="auto"/>
              <w:rPr>
                <w:rFonts w:ascii="Arial" w:hAnsi="Arial" w:cs="Arial"/>
              </w:rPr>
            </w:pPr>
            <w:r w:rsidRPr="00CB298B">
              <w:rPr>
                <w:rFonts w:ascii="Arial" w:hAnsi="Arial" w:cs="Arial"/>
              </w:rPr>
              <w:t xml:space="preserve">Tworząc nowe perspektywy, daje szansę na rozwój, doskonalenie, innowacje. </w:t>
            </w:r>
          </w:p>
        </w:tc>
      </w:tr>
      <w:tr w:rsidR="00CB298B" w:rsidRPr="00CB298B" w14:paraId="610BFFAC" w14:textId="77777777" w:rsidTr="00CB5B0A">
        <w:tc>
          <w:tcPr>
            <w:tcW w:w="1207" w:type="dxa"/>
          </w:tcPr>
          <w:p w14:paraId="5CF584D6" w14:textId="1575400E" w:rsidR="00137982" w:rsidRPr="00CB298B" w:rsidRDefault="00A54743" w:rsidP="00D22C1C">
            <w:pPr>
              <w:spacing w:before="120" w:after="120" w:line="240" w:lineRule="auto"/>
              <w:jc w:val="center"/>
              <w:rPr>
                <w:rFonts w:ascii="Arial" w:hAnsi="Arial" w:cs="Arial"/>
                <w:b/>
              </w:rPr>
            </w:pPr>
            <w:r w:rsidRPr="00CB298B">
              <w:rPr>
                <w:rFonts w:ascii="Arial" w:hAnsi="Arial" w:cs="Arial"/>
                <w:b/>
              </w:rPr>
              <w:t>Realista</w:t>
            </w:r>
          </w:p>
        </w:tc>
        <w:tc>
          <w:tcPr>
            <w:tcW w:w="1736" w:type="dxa"/>
          </w:tcPr>
          <w:p w14:paraId="51F5FD54" w14:textId="46971596" w:rsidR="00137982" w:rsidRPr="00CB298B" w:rsidRDefault="00A54743" w:rsidP="005D1D3A">
            <w:pPr>
              <w:spacing w:before="120" w:after="120" w:line="240" w:lineRule="auto"/>
              <w:rPr>
                <w:rFonts w:ascii="Arial" w:hAnsi="Arial" w:cs="Arial"/>
              </w:rPr>
            </w:pPr>
            <w:r w:rsidRPr="00CB298B">
              <w:rPr>
                <w:rFonts w:ascii="Arial" w:hAnsi="Arial" w:cs="Arial"/>
              </w:rPr>
              <w:t>Jak to osi</w:t>
            </w:r>
            <w:r w:rsidRPr="00CB298B">
              <w:rPr>
                <w:rFonts w:ascii="Arial" w:hAnsi="Arial" w:cs="Arial"/>
              </w:rPr>
              <w:t>ą</w:t>
            </w:r>
            <w:r w:rsidRPr="00CB298B">
              <w:rPr>
                <w:rFonts w:ascii="Arial" w:hAnsi="Arial" w:cs="Arial"/>
              </w:rPr>
              <w:t>gnąć? Kiedy i</w:t>
            </w:r>
            <w:r w:rsidR="00291F68" w:rsidRPr="00CB298B">
              <w:rPr>
                <w:rFonts w:ascii="Arial" w:hAnsi="Arial" w:cs="Arial"/>
              </w:rPr>
              <w:t> </w:t>
            </w:r>
            <w:r w:rsidRPr="00CB298B">
              <w:rPr>
                <w:rFonts w:ascii="Arial" w:hAnsi="Arial" w:cs="Arial"/>
              </w:rPr>
              <w:t>co zrobić, by</w:t>
            </w:r>
            <w:r w:rsidR="00291F68" w:rsidRPr="00CB298B">
              <w:rPr>
                <w:rFonts w:ascii="Arial" w:hAnsi="Arial" w:cs="Arial"/>
              </w:rPr>
              <w:t xml:space="preserve"> </w:t>
            </w:r>
            <w:r w:rsidRPr="00CB298B">
              <w:rPr>
                <w:rFonts w:ascii="Arial" w:hAnsi="Arial" w:cs="Arial"/>
              </w:rPr>
              <w:t>zrealizować cel?</w:t>
            </w:r>
          </w:p>
        </w:tc>
        <w:tc>
          <w:tcPr>
            <w:tcW w:w="1843" w:type="dxa"/>
          </w:tcPr>
          <w:p w14:paraId="65045575" w14:textId="449C92B4" w:rsidR="00137982" w:rsidRPr="00CB298B" w:rsidRDefault="00A54743" w:rsidP="00291F68">
            <w:pPr>
              <w:spacing w:before="120" w:after="120" w:line="240" w:lineRule="auto"/>
              <w:rPr>
                <w:rFonts w:ascii="Arial" w:hAnsi="Arial" w:cs="Arial"/>
              </w:rPr>
            </w:pPr>
            <w:r w:rsidRPr="00CB298B">
              <w:rPr>
                <w:rFonts w:ascii="Arial" w:hAnsi="Arial" w:cs="Arial"/>
              </w:rPr>
              <w:t>Potrafi przekł</w:t>
            </w:r>
            <w:r w:rsidRPr="00CB298B">
              <w:rPr>
                <w:rFonts w:ascii="Arial" w:hAnsi="Arial" w:cs="Arial"/>
              </w:rPr>
              <w:t>a</w:t>
            </w:r>
            <w:r w:rsidRPr="00CB298B">
              <w:rPr>
                <w:rFonts w:ascii="Arial" w:hAnsi="Arial" w:cs="Arial"/>
              </w:rPr>
              <w:t xml:space="preserve">dać ogół na szczegół. Ma </w:t>
            </w:r>
            <w:r w:rsidR="00291F68" w:rsidRPr="00CB298B">
              <w:rPr>
                <w:rFonts w:ascii="Arial" w:hAnsi="Arial" w:cs="Arial"/>
              </w:rPr>
              <w:t xml:space="preserve">silną </w:t>
            </w:r>
            <w:r w:rsidRPr="00CB298B">
              <w:rPr>
                <w:rFonts w:ascii="Arial" w:hAnsi="Arial" w:cs="Arial"/>
              </w:rPr>
              <w:t>potrzebę kontroli, zatem wszystko musi być uporządk</w:t>
            </w:r>
            <w:r w:rsidRPr="00CB298B">
              <w:rPr>
                <w:rFonts w:ascii="Arial" w:hAnsi="Arial" w:cs="Arial"/>
              </w:rPr>
              <w:t>o</w:t>
            </w:r>
            <w:r w:rsidRPr="00CB298B">
              <w:rPr>
                <w:rFonts w:ascii="Arial" w:hAnsi="Arial" w:cs="Arial"/>
              </w:rPr>
              <w:t>w</w:t>
            </w:r>
            <w:r w:rsidRPr="00CB298B">
              <w:rPr>
                <w:rFonts w:ascii="Arial" w:hAnsi="Arial" w:cs="Arial"/>
              </w:rPr>
              <w:t>a</w:t>
            </w:r>
            <w:r w:rsidRPr="00CB298B">
              <w:rPr>
                <w:rFonts w:ascii="Arial" w:hAnsi="Arial" w:cs="Arial"/>
              </w:rPr>
              <w:t>ne,</w:t>
            </w:r>
            <w:r w:rsidR="00CB5B0A" w:rsidRPr="00CB298B">
              <w:rPr>
                <w:rFonts w:ascii="Arial" w:hAnsi="Arial" w:cs="Arial"/>
              </w:rPr>
              <w:t> </w:t>
            </w:r>
            <w:r w:rsidRPr="00CB298B">
              <w:rPr>
                <w:rFonts w:ascii="Arial" w:hAnsi="Arial" w:cs="Arial"/>
              </w:rPr>
              <w:t>w</w:t>
            </w:r>
            <w:r w:rsidR="00291F68" w:rsidRPr="00CB298B">
              <w:rPr>
                <w:rFonts w:ascii="Arial" w:hAnsi="Arial" w:cs="Arial"/>
              </w:rPr>
              <w:t> </w:t>
            </w:r>
            <w:r w:rsidRPr="00CB298B">
              <w:rPr>
                <w:rFonts w:ascii="Arial" w:hAnsi="Arial" w:cs="Arial"/>
              </w:rPr>
              <w:t>określonej kolejności i we właściwym cz</w:t>
            </w:r>
            <w:r w:rsidRPr="00CB298B">
              <w:rPr>
                <w:rFonts w:ascii="Arial" w:hAnsi="Arial" w:cs="Arial"/>
              </w:rPr>
              <w:t>a</w:t>
            </w:r>
            <w:r w:rsidRPr="00CB298B">
              <w:rPr>
                <w:rFonts w:ascii="Arial" w:hAnsi="Arial" w:cs="Arial"/>
              </w:rPr>
              <w:t>sie.</w:t>
            </w:r>
          </w:p>
        </w:tc>
        <w:tc>
          <w:tcPr>
            <w:tcW w:w="1701" w:type="dxa"/>
          </w:tcPr>
          <w:p w14:paraId="724F5074" w14:textId="45B4D822" w:rsidR="00137982" w:rsidRPr="00CB298B" w:rsidRDefault="00A54743" w:rsidP="00CB5B0A">
            <w:pPr>
              <w:spacing w:before="120" w:after="120" w:line="240" w:lineRule="auto"/>
              <w:rPr>
                <w:rFonts w:ascii="Arial" w:hAnsi="Arial" w:cs="Arial"/>
              </w:rPr>
            </w:pPr>
            <w:r w:rsidRPr="00CB298B">
              <w:rPr>
                <w:rFonts w:ascii="Arial" w:hAnsi="Arial" w:cs="Arial"/>
              </w:rPr>
              <w:t>Neutralna</w:t>
            </w:r>
            <w:r w:rsidR="00CB5B0A" w:rsidRPr="00CB298B">
              <w:rPr>
                <w:rFonts w:ascii="Arial" w:hAnsi="Arial" w:cs="Arial"/>
              </w:rPr>
              <w:t xml:space="preserve"> –</w:t>
            </w:r>
            <w:r w:rsidRPr="00CB298B">
              <w:rPr>
                <w:rFonts w:ascii="Arial" w:hAnsi="Arial" w:cs="Arial"/>
              </w:rPr>
              <w:t xml:space="preserve"> skupia się na tym</w:t>
            </w:r>
            <w:r w:rsidR="00CB5B0A" w:rsidRPr="00CB298B">
              <w:rPr>
                <w:rFonts w:ascii="Arial" w:hAnsi="Arial" w:cs="Arial"/>
              </w:rPr>
              <w:t>,</w:t>
            </w:r>
            <w:r w:rsidRPr="00CB298B">
              <w:rPr>
                <w:rFonts w:ascii="Arial" w:hAnsi="Arial" w:cs="Arial"/>
              </w:rPr>
              <w:t xml:space="preserve"> co jest do zrobienia.</w:t>
            </w:r>
          </w:p>
        </w:tc>
        <w:tc>
          <w:tcPr>
            <w:tcW w:w="1588" w:type="dxa"/>
          </w:tcPr>
          <w:p w14:paraId="67CE6202" w14:textId="025CB4A8" w:rsidR="00137982" w:rsidRPr="00CB298B" w:rsidRDefault="00A54743" w:rsidP="005D1D3A">
            <w:pPr>
              <w:spacing w:before="120" w:after="120" w:line="240" w:lineRule="auto"/>
              <w:rPr>
                <w:rFonts w:ascii="Arial" w:hAnsi="Arial" w:cs="Arial"/>
              </w:rPr>
            </w:pPr>
            <w:r w:rsidRPr="00CB298B">
              <w:rPr>
                <w:rFonts w:ascii="Arial" w:hAnsi="Arial" w:cs="Arial"/>
              </w:rPr>
              <w:t>Wszystko musi być up</w:t>
            </w:r>
            <w:r w:rsidRPr="00CB298B">
              <w:rPr>
                <w:rFonts w:ascii="Arial" w:hAnsi="Arial" w:cs="Arial"/>
              </w:rPr>
              <w:t>o</w:t>
            </w:r>
            <w:r w:rsidRPr="00CB298B">
              <w:rPr>
                <w:rFonts w:ascii="Arial" w:hAnsi="Arial" w:cs="Arial"/>
              </w:rPr>
              <w:t>rządkowane i zaplanowane.</w:t>
            </w:r>
          </w:p>
        </w:tc>
        <w:tc>
          <w:tcPr>
            <w:tcW w:w="1637" w:type="dxa"/>
          </w:tcPr>
          <w:p w14:paraId="7392C7E8" w14:textId="45D47AE6" w:rsidR="00137982" w:rsidRPr="00CB298B" w:rsidRDefault="00A54743" w:rsidP="001222CC">
            <w:pPr>
              <w:spacing w:before="120" w:after="120" w:line="240" w:lineRule="auto"/>
              <w:rPr>
                <w:rFonts w:ascii="Arial" w:hAnsi="Arial" w:cs="Arial"/>
              </w:rPr>
            </w:pPr>
            <w:r w:rsidRPr="00CB298B">
              <w:rPr>
                <w:rFonts w:ascii="Arial" w:hAnsi="Arial" w:cs="Arial"/>
              </w:rPr>
              <w:t xml:space="preserve">Zmieniając </w:t>
            </w:r>
            <w:r w:rsidR="001222CC" w:rsidRPr="00CB298B">
              <w:rPr>
                <w:rFonts w:ascii="Arial" w:hAnsi="Arial" w:cs="Arial"/>
              </w:rPr>
              <w:t xml:space="preserve">abstrakcję </w:t>
            </w:r>
            <w:r w:rsidRPr="00CB298B">
              <w:rPr>
                <w:rFonts w:ascii="Arial" w:hAnsi="Arial" w:cs="Arial"/>
              </w:rPr>
              <w:t>na konkret</w:t>
            </w:r>
            <w:r w:rsidR="001222CC" w:rsidRPr="00CB298B">
              <w:rPr>
                <w:rFonts w:ascii="Arial" w:hAnsi="Arial" w:cs="Arial"/>
              </w:rPr>
              <w:t>,</w:t>
            </w:r>
            <w:r w:rsidRPr="00CB298B">
              <w:rPr>
                <w:rFonts w:ascii="Arial" w:hAnsi="Arial" w:cs="Arial"/>
              </w:rPr>
              <w:t xml:space="preserve"> umożliwia działanie.</w:t>
            </w:r>
          </w:p>
        </w:tc>
      </w:tr>
      <w:tr w:rsidR="00A54743" w:rsidRPr="00CB298B" w14:paraId="483B4C16" w14:textId="77777777" w:rsidTr="00CB5B0A">
        <w:tc>
          <w:tcPr>
            <w:tcW w:w="1207" w:type="dxa"/>
          </w:tcPr>
          <w:p w14:paraId="245C5502" w14:textId="52D05B73" w:rsidR="00137982" w:rsidRPr="00CB298B" w:rsidRDefault="00A54743" w:rsidP="00D22C1C">
            <w:pPr>
              <w:spacing w:before="120" w:after="120" w:line="240" w:lineRule="auto"/>
              <w:jc w:val="center"/>
              <w:rPr>
                <w:rFonts w:ascii="Arial" w:hAnsi="Arial" w:cs="Arial"/>
                <w:b/>
              </w:rPr>
            </w:pPr>
            <w:r w:rsidRPr="00CB298B">
              <w:rPr>
                <w:rFonts w:ascii="Arial" w:hAnsi="Arial" w:cs="Arial"/>
                <w:b/>
              </w:rPr>
              <w:t>Krytyk</w:t>
            </w:r>
          </w:p>
        </w:tc>
        <w:tc>
          <w:tcPr>
            <w:tcW w:w="1736" w:type="dxa"/>
          </w:tcPr>
          <w:p w14:paraId="0535FA4F" w14:textId="3AE757F7" w:rsidR="00137982" w:rsidRPr="00CB298B" w:rsidRDefault="00A54743" w:rsidP="00291F68">
            <w:pPr>
              <w:spacing w:before="120" w:after="120" w:line="240" w:lineRule="auto"/>
              <w:rPr>
                <w:rFonts w:ascii="Arial" w:hAnsi="Arial" w:cs="Arial"/>
              </w:rPr>
            </w:pPr>
            <w:r w:rsidRPr="00CB298B">
              <w:rPr>
                <w:rFonts w:ascii="Arial" w:hAnsi="Arial" w:cs="Arial"/>
              </w:rPr>
              <w:t xml:space="preserve">Co może się nie </w:t>
            </w:r>
            <w:r w:rsidR="00291F68" w:rsidRPr="00CB298B">
              <w:rPr>
                <w:rFonts w:ascii="Arial" w:hAnsi="Arial" w:cs="Arial"/>
              </w:rPr>
              <w:t>udać</w:t>
            </w:r>
            <w:r w:rsidRPr="00CB298B">
              <w:rPr>
                <w:rFonts w:ascii="Arial" w:hAnsi="Arial" w:cs="Arial"/>
              </w:rPr>
              <w:t>? Co stracę?</w:t>
            </w:r>
          </w:p>
        </w:tc>
        <w:tc>
          <w:tcPr>
            <w:tcW w:w="1843" w:type="dxa"/>
          </w:tcPr>
          <w:p w14:paraId="02D04E3E" w14:textId="563452FD" w:rsidR="00137982" w:rsidRPr="00CB298B" w:rsidRDefault="00A54743" w:rsidP="00CB5B0A">
            <w:pPr>
              <w:spacing w:before="120" w:after="120" w:line="240" w:lineRule="auto"/>
              <w:rPr>
                <w:rFonts w:ascii="Arial" w:hAnsi="Arial" w:cs="Arial"/>
              </w:rPr>
            </w:pPr>
            <w:r w:rsidRPr="00CB298B">
              <w:rPr>
                <w:rFonts w:ascii="Arial" w:hAnsi="Arial" w:cs="Arial"/>
              </w:rPr>
              <w:t>Potrafi wysz</w:t>
            </w:r>
            <w:r w:rsidRPr="00CB298B">
              <w:rPr>
                <w:rFonts w:ascii="Arial" w:hAnsi="Arial" w:cs="Arial"/>
              </w:rPr>
              <w:t>u</w:t>
            </w:r>
            <w:r w:rsidRPr="00CB298B">
              <w:rPr>
                <w:rFonts w:ascii="Arial" w:hAnsi="Arial" w:cs="Arial"/>
              </w:rPr>
              <w:t xml:space="preserve">kać </w:t>
            </w:r>
            <w:r w:rsidR="00CB5B0A" w:rsidRPr="00CB298B">
              <w:rPr>
                <w:rFonts w:ascii="Arial" w:hAnsi="Arial" w:cs="Arial"/>
              </w:rPr>
              <w:t>mankame</w:t>
            </w:r>
            <w:r w:rsidR="00CB5B0A" w:rsidRPr="00CB298B">
              <w:rPr>
                <w:rFonts w:ascii="Arial" w:hAnsi="Arial" w:cs="Arial"/>
              </w:rPr>
              <w:t>n</w:t>
            </w:r>
            <w:r w:rsidR="00CB5B0A" w:rsidRPr="00CB298B">
              <w:rPr>
                <w:rFonts w:ascii="Arial" w:hAnsi="Arial" w:cs="Arial"/>
              </w:rPr>
              <w:t>ty</w:t>
            </w:r>
            <w:r w:rsidRPr="00CB298B">
              <w:rPr>
                <w:rFonts w:ascii="Arial" w:hAnsi="Arial" w:cs="Arial"/>
              </w:rPr>
              <w:t>.</w:t>
            </w:r>
          </w:p>
        </w:tc>
        <w:tc>
          <w:tcPr>
            <w:tcW w:w="1701" w:type="dxa"/>
          </w:tcPr>
          <w:p w14:paraId="0C565414" w14:textId="5ED17CBA" w:rsidR="00137982" w:rsidRPr="00CB298B" w:rsidRDefault="00A54743" w:rsidP="00CB5B0A">
            <w:pPr>
              <w:spacing w:before="120" w:after="120" w:line="240" w:lineRule="auto"/>
              <w:rPr>
                <w:rFonts w:ascii="Arial" w:hAnsi="Arial" w:cs="Arial"/>
              </w:rPr>
            </w:pPr>
            <w:r w:rsidRPr="00CB298B">
              <w:rPr>
                <w:rFonts w:ascii="Arial" w:hAnsi="Arial" w:cs="Arial"/>
              </w:rPr>
              <w:t>Unikająca – myśli w kat</w:t>
            </w:r>
            <w:r w:rsidRPr="00CB298B">
              <w:rPr>
                <w:rFonts w:ascii="Arial" w:hAnsi="Arial" w:cs="Arial"/>
              </w:rPr>
              <w:t>e</w:t>
            </w:r>
            <w:r w:rsidRPr="00CB298B">
              <w:rPr>
                <w:rFonts w:ascii="Arial" w:hAnsi="Arial" w:cs="Arial"/>
              </w:rPr>
              <w:t xml:space="preserve">goriach „szklanka </w:t>
            </w:r>
            <w:r w:rsidR="00CB5B0A" w:rsidRPr="00CB298B">
              <w:rPr>
                <w:rFonts w:ascii="Arial" w:hAnsi="Arial" w:cs="Arial"/>
              </w:rPr>
              <w:t>do połowy</w:t>
            </w:r>
            <w:r w:rsidRPr="00CB298B">
              <w:rPr>
                <w:rFonts w:ascii="Arial" w:hAnsi="Arial" w:cs="Arial"/>
              </w:rPr>
              <w:t xml:space="preserve"> pusta”, jest nastawi</w:t>
            </w:r>
            <w:r w:rsidRPr="00CB298B">
              <w:rPr>
                <w:rFonts w:ascii="Arial" w:hAnsi="Arial" w:cs="Arial"/>
              </w:rPr>
              <w:t>o</w:t>
            </w:r>
            <w:r w:rsidRPr="00CB298B">
              <w:rPr>
                <w:rFonts w:ascii="Arial" w:hAnsi="Arial" w:cs="Arial"/>
              </w:rPr>
              <w:t xml:space="preserve">ny na </w:t>
            </w:r>
            <w:r w:rsidR="00CB5B0A" w:rsidRPr="00CB298B">
              <w:rPr>
                <w:rFonts w:ascii="Arial" w:hAnsi="Arial" w:cs="Arial"/>
              </w:rPr>
              <w:t xml:space="preserve">szukanie </w:t>
            </w:r>
            <w:r w:rsidRPr="00CB298B">
              <w:rPr>
                <w:rFonts w:ascii="Arial" w:hAnsi="Arial" w:cs="Arial"/>
              </w:rPr>
              <w:t>barier i</w:t>
            </w:r>
            <w:r w:rsidR="009B1445" w:rsidRPr="00CB298B">
              <w:rPr>
                <w:rFonts w:ascii="Arial" w:hAnsi="Arial" w:cs="Arial"/>
              </w:rPr>
              <w:t xml:space="preserve"> </w:t>
            </w:r>
            <w:r w:rsidR="00CB5B0A" w:rsidRPr="00CB298B">
              <w:rPr>
                <w:rFonts w:ascii="Arial" w:hAnsi="Arial" w:cs="Arial"/>
              </w:rPr>
              <w:t>słabych stron</w:t>
            </w:r>
            <w:r w:rsidRPr="00CB298B">
              <w:rPr>
                <w:rFonts w:ascii="Arial" w:hAnsi="Arial" w:cs="Arial"/>
              </w:rPr>
              <w:t>.</w:t>
            </w:r>
          </w:p>
        </w:tc>
        <w:tc>
          <w:tcPr>
            <w:tcW w:w="1588" w:type="dxa"/>
          </w:tcPr>
          <w:p w14:paraId="66E4358B" w14:textId="10ACB57A" w:rsidR="00137982" w:rsidRPr="00CB298B" w:rsidRDefault="00A54743" w:rsidP="005D1D3A">
            <w:pPr>
              <w:spacing w:before="120" w:after="120" w:line="240" w:lineRule="auto"/>
              <w:rPr>
                <w:rFonts w:ascii="Arial" w:hAnsi="Arial" w:cs="Arial"/>
              </w:rPr>
            </w:pPr>
            <w:r w:rsidRPr="00CB298B">
              <w:rPr>
                <w:rFonts w:ascii="Arial" w:hAnsi="Arial" w:cs="Arial"/>
              </w:rPr>
              <w:t>Zawsze coś nie wypali!</w:t>
            </w:r>
          </w:p>
        </w:tc>
        <w:tc>
          <w:tcPr>
            <w:tcW w:w="1637" w:type="dxa"/>
          </w:tcPr>
          <w:p w14:paraId="5BE701C2" w14:textId="2415850E" w:rsidR="00137982" w:rsidRPr="00CB298B" w:rsidRDefault="00A54743" w:rsidP="005D1D3A">
            <w:pPr>
              <w:spacing w:before="120" w:after="120" w:line="240" w:lineRule="auto"/>
              <w:rPr>
                <w:rFonts w:ascii="Arial" w:hAnsi="Arial" w:cs="Arial"/>
              </w:rPr>
            </w:pPr>
            <w:r w:rsidRPr="00CB298B">
              <w:rPr>
                <w:rFonts w:ascii="Arial" w:hAnsi="Arial" w:cs="Arial"/>
              </w:rPr>
              <w:t>Zabezpiecza plan przed porażką.</w:t>
            </w:r>
          </w:p>
        </w:tc>
      </w:tr>
    </w:tbl>
    <w:p w14:paraId="4B6564F4" w14:textId="5851176C" w:rsidR="001E1895" w:rsidRPr="00CB298B" w:rsidRDefault="001E1895" w:rsidP="00490CA4">
      <w:pPr>
        <w:pStyle w:val="ORE3Naglowek"/>
        <w:rPr>
          <w:b w:val="0"/>
          <w:color w:val="auto"/>
        </w:rPr>
      </w:pPr>
    </w:p>
    <w:p w14:paraId="39FC5CCE" w14:textId="77777777" w:rsidR="001E1895" w:rsidRPr="00CB298B" w:rsidRDefault="001E1895">
      <w:pPr>
        <w:spacing w:after="0" w:line="240" w:lineRule="auto"/>
        <w:rPr>
          <w:rFonts w:ascii="Arial" w:eastAsia="Times New Roman" w:hAnsi="Arial" w:cs="Arial"/>
          <w:bCs/>
          <w:sz w:val="28"/>
          <w:szCs w:val="24"/>
        </w:rPr>
      </w:pPr>
      <w:r w:rsidRPr="00CB298B">
        <w:rPr>
          <w:b/>
        </w:rPr>
        <w:br w:type="page"/>
      </w:r>
    </w:p>
    <w:p w14:paraId="1FFFD0EE" w14:textId="2888A396" w:rsidR="003F58A1" w:rsidRPr="00CB298B" w:rsidRDefault="00490CA4" w:rsidP="00490CA4">
      <w:pPr>
        <w:pStyle w:val="ORE3Naglowek"/>
        <w:rPr>
          <w:color w:val="auto"/>
        </w:rPr>
      </w:pPr>
      <w:bookmarkStart w:id="43" w:name="_Toc496059925"/>
      <w:r w:rsidRPr="00CB298B">
        <w:rPr>
          <w:color w:val="auto"/>
        </w:rPr>
        <w:lastRenderedPageBreak/>
        <w:t xml:space="preserve">2.3. </w:t>
      </w:r>
      <w:r w:rsidR="001820D8" w:rsidRPr="00CB298B">
        <w:rPr>
          <w:color w:val="auto"/>
        </w:rPr>
        <w:t xml:space="preserve">Scenariusz </w:t>
      </w:r>
      <w:r w:rsidRPr="00CB298B">
        <w:rPr>
          <w:color w:val="auto"/>
        </w:rPr>
        <w:t xml:space="preserve">warsztatów </w:t>
      </w:r>
      <w:r w:rsidR="001820D8" w:rsidRPr="00CB298B">
        <w:rPr>
          <w:color w:val="auto"/>
        </w:rPr>
        <w:t>dla rady pedagogicznej d</w:t>
      </w:r>
      <w:r w:rsidR="00135036" w:rsidRPr="00CB298B">
        <w:rPr>
          <w:color w:val="auto"/>
        </w:rPr>
        <w:t>otyczący</w:t>
      </w:r>
      <w:r w:rsidR="001820D8" w:rsidRPr="00CB298B">
        <w:rPr>
          <w:color w:val="auto"/>
        </w:rPr>
        <w:t xml:space="preserve"> rozwij</w:t>
      </w:r>
      <w:r w:rsidR="001820D8" w:rsidRPr="00CB298B">
        <w:rPr>
          <w:color w:val="auto"/>
        </w:rPr>
        <w:t>a</w:t>
      </w:r>
      <w:r w:rsidR="001820D8" w:rsidRPr="00CB298B">
        <w:rPr>
          <w:color w:val="auto"/>
        </w:rPr>
        <w:t xml:space="preserve">nia </w:t>
      </w:r>
      <w:r w:rsidR="00135036" w:rsidRPr="00CB298B">
        <w:rPr>
          <w:color w:val="auto"/>
        </w:rPr>
        <w:t xml:space="preserve">wybranych </w:t>
      </w:r>
      <w:r w:rsidR="001820D8" w:rsidRPr="00CB298B">
        <w:rPr>
          <w:color w:val="auto"/>
        </w:rPr>
        <w:t xml:space="preserve">kompetencji </w:t>
      </w:r>
      <w:r w:rsidR="00135036" w:rsidRPr="00CB298B">
        <w:rPr>
          <w:color w:val="auto"/>
        </w:rPr>
        <w:t xml:space="preserve">kluczowych </w:t>
      </w:r>
      <w:r w:rsidR="00A36809" w:rsidRPr="00CB298B">
        <w:rPr>
          <w:color w:val="auto"/>
        </w:rPr>
        <w:t xml:space="preserve">u </w:t>
      </w:r>
      <w:r w:rsidR="00135036" w:rsidRPr="00CB298B">
        <w:rPr>
          <w:color w:val="auto"/>
        </w:rPr>
        <w:t>dzieci</w:t>
      </w:r>
      <w:bookmarkEnd w:id="43"/>
      <w:r w:rsidR="00135036" w:rsidRPr="00CB298B">
        <w:rPr>
          <w:color w:val="auto"/>
        </w:rPr>
        <w:t xml:space="preserve"> </w:t>
      </w:r>
    </w:p>
    <w:p w14:paraId="79D549F1" w14:textId="47817BE7" w:rsidR="002C162A" w:rsidRPr="00CB298B" w:rsidRDefault="00B42732" w:rsidP="00973ECD">
      <w:pPr>
        <w:pStyle w:val="OREnormalny"/>
        <w:rPr>
          <w:color w:val="auto"/>
        </w:rPr>
      </w:pPr>
      <w:r w:rsidRPr="00CB298B">
        <w:rPr>
          <w:color w:val="auto"/>
        </w:rPr>
        <w:t>P</w:t>
      </w:r>
      <w:r w:rsidR="005A4F0D" w:rsidRPr="00CB298B">
        <w:rPr>
          <w:color w:val="auto"/>
        </w:rPr>
        <w:t>rzykładowy scenariusz</w:t>
      </w:r>
      <w:r w:rsidR="006A2BB1" w:rsidRPr="00CB298B">
        <w:rPr>
          <w:color w:val="auto"/>
        </w:rPr>
        <w:t xml:space="preserve"> czterogodzinnych</w:t>
      </w:r>
      <w:r w:rsidR="005A4F0D" w:rsidRPr="00CB298B">
        <w:rPr>
          <w:color w:val="auto"/>
        </w:rPr>
        <w:t xml:space="preserve"> </w:t>
      </w:r>
      <w:r w:rsidR="00A36809" w:rsidRPr="00CB298B">
        <w:rPr>
          <w:color w:val="auto"/>
        </w:rPr>
        <w:t xml:space="preserve">warsztatów </w:t>
      </w:r>
      <w:r w:rsidR="005A4F0D" w:rsidRPr="00CB298B">
        <w:rPr>
          <w:color w:val="auto"/>
        </w:rPr>
        <w:t>dla wszystkich na</w:t>
      </w:r>
      <w:r w:rsidRPr="00CB298B">
        <w:rPr>
          <w:color w:val="auto"/>
        </w:rPr>
        <w:t xml:space="preserve">uczycieli (rady pedagogicznej) </w:t>
      </w:r>
      <w:r w:rsidR="005A4F0D" w:rsidRPr="00CB298B">
        <w:rPr>
          <w:color w:val="auto"/>
        </w:rPr>
        <w:t>ukazuj</w:t>
      </w:r>
      <w:r w:rsidRPr="00CB298B">
        <w:rPr>
          <w:color w:val="auto"/>
        </w:rPr>
        <w:t>e</w:t>
      </w:r>
      <w:r w:rsidR="005A4F0D" w:rsidRPr="00CB298B">
        <w:rPr>
          <w:color w:val="auto"/>
        </w:rPr>
        <w:t xml:space="preserve"> wielorakie aspekty i</w:t>
      </w:r>
      <w:r w:rsidR="00EF7A6F" w:rsidRPr="00CB298B">
        <w:rPr>
          <w:color w:val="auto"/>
        </w:rPr>
        <w:t> </w:t>
      </w:r>
      <w:r w:rsidR="005A4F0D" w:rsidRPr="00CB298B">
        <w:rPr>
          <w:color w:val="auto"/>
        </w:rPr>
        <w:t xml:space="preserve">sposoby rozwijania kompetencji kluczowych </w:t>
      </w:r>
      <w:r w:rsidR="00EF7A6F" w:rsidRPr="00CB298B">
        <w:rPr>
          <w:color w:val="auto"/>
        </w:rPr>
        <w:t xml:space="preserve">u </w:t>
      </w:r>
      <w:r w:rsidR="005A4F0D" w:rsidRPr="00CB298B">
        <w:rPr>
          <w:color w:val="auto"/>
        </w:rPr>
        <w:t xml:space="preserve">dzieci. Podstawą treści scenariusza </w:t>
      </w:r>
      <w:r w:rsidRPr="00CB298B">
        <w:rPr>
          <w:color w:val="auto"/>
        </w:rPr>
        <w:t>są</w:t>
      </w:r>
      <w:r w:rsidR="005A4F0D" w:rsidRPr="00CB298B">
        <w:rPr>
          <w:color w:val="auto"/>
        </w:rPr>
        <w:t xml:space="preserve"> </w:t>
      </w:r>
      <w:r w:rsidR="005A4F0D" w:rsidRPr="00CB298B">
        <w:rPr>
          <w:b/>
          <w:color w:val="auto"/>
        </w:rPr>
        <w:t>przykłady dobrych praktyk</w:t>
      </w:r>
      <w:r w:rsidR="006A2BB1" w:rsidRPr="00CB298B">
        <w:rPr>
          <w:b/>
          <w:color w:val="auto"/>
        </w:rPr>
        <w:t xml:space="preserve"> w tym zakresie</w:t>
      </w:r>
      <w:r w:rsidR="005A4F0D" w:rsidRPr="00CB298B">
        <w:rPr>
          <w:b/>
          <w:color w:val="auto"/>
        </w:rPr>
        <w:t xml:space="preserve"> – koncepcje, modele, strategie stosowane w</w:t>
      </w:r>
      <w:r w:rsidR="00EF7A6F" w:rsidRPr="00CB298B">
        <w:rPr>
          <w:b/>
          <w:color w:val="auto"/>
        </w:rPr>
        <w:t> </w:t>
      </w:r>
      <w:r w:rsidR="005A4F0D" w:rsidRPr="00CB298B">
        <w:rPr>
          <w:b/>
          <w:color w:val="auto"/>
        </w:rPr>
        <w:t>przedszkolach w Polsce i na świecie</w:t>
      </w:r>
      <w:r w:rsidR="006A2BB1" w:rsidRPr="00CB298B">
        <w:rPr>
          <w:color w:val="auto"/>
        </w:rPr>
        <w:t>,</w:t>
      </w:r>
      <w:r w:rsidR="006A2BB1" w:rsidRPr="00CB298B">
        <w:rPr>
          <w:b/>
          <w:color w:val="auto"/>
        </w:rPr>
        <w:t xml:space="preserve"> </w:t>
      </w:r>
      <w:r w:rsidR="005A4F0D" w:rsidRPr="00CB298B">
        <w:rPr>
          <w:color w:val="auto"/>
        </w:rPr>
        <w:t xml:space="preserve">sposoby organizacji procesów w przedszkolu, które wpisują się w </w:t>
      </w:r>
      <w:r w:rsidR="005A4F0D" w:rsidRPr="00CB298B">
        <w:rPr>
          <w:b/>
          <w:color w:val="auto"/>
        </w:rPr>
        <w:t>trendy edukacyjne przyszłości</w:t>
      </w:r>
      <w:r w:rsidR="005A4F0D" w:rsidRPr="00CB298B">
        <w:rPr>
          <w:color w:val="auto"/>
        </w:rPr>
        <w:t>.</w:t>
      </w:r>
    </w:p>
    <w:p w14:paraId="1E2A2EF1" w14:textId="361E2FEA" w:rsidR="000B66D3" w:rsidRPr="00CB298B" w:rsidRDefault="00E13613" w:rsidP="00973ECD">
      <w:pPr>
        <w:pStyle w:val="OREnormalny"/>
        <w:rPr>
          <w:color w:val="auto"/>
        </w:rPr>
      </w:pPr>
      <w:r w:rsidRPr="00CB298B">
        <w:rPr>
          <w:color w:val="auto"/>
        </w:rPr>
        <w:t xml:space="preserve">Osoba prowadząca wspomaganie </w:t>
      </w:r>
      <w:r w:rsidR="006A2BB1" w:rsidRPr="00CB298B">
        <w:rPr>
          <w:color w:val="auto"/>
        </w:rPr>
        <w:t>(</w:t>
      </w:r>
      <w:r w:rsidRPr="00CB298B">
        <w:rPr>
          <w:color w:val="auto"/>
        </w:rPr>
        <w:t>lub trener</w:t>
      </w:r>
      <w:r w:rsidR="006A2BB1" w:rsidRPr="00CB298B">
        <w:rPr>
          <w:color w:val="auto"/>
        </w:rPr>
        <w:t>)</w:t>
      </w:r>
      <w:r w:rsidRPr="00CB298B">
        <w:rPr>
          <w:color w:val="auto"/>
        </w:rPr>
        <w:t xml:space="preserve"> </w:t>
      </w:r>
      <w:r w:rsidR="00B42732" w:rsidRPr="00CB298B">
        <w:rPr>
          <w:color w:val="auto"/>
        </w:rPr>
        <w:t>może</w:t>
      </w:r>
      <w:r w:rsidRPr="00CB298B">
        <w:rPr>
          <w:color w:val="auto"/>
        </w:rPr>
        <w:t xml:space="preserve"> wybrać przykłady, które </w:t>
      </w:r>
      <w:r w:rsidR="006A2BB1" w:rsidRPr="00CB298B">
        <w:rPr>
          <w:color w:val="auto"/>
        </w:rPr>
        <w:t>uwzględni w </w:t>
      </w:r>
      <w:r w:rsidRPr="00CB298B">
        <w:rPr>
          <w:color w:val="auto"/>
        </w:rPr>
        <w:t>scenariusz</w:t>
      </w:r>
      <w:r w:rsidR="006A2BB1" w:rsidRPr="00CB298B">
        <w:rPr>
          <w:color w:val="auto"/>
        </w:rPr>
        <w:t>u</w:t>
      </w:r>
      <w:r w:rsidRPr="00CB298B">
        <w:rPr>
          <w:color w:val="auto"/>
        </w:rPr>
        <w:t xml:space="preserve"> dla rady pedagogicznej</w:t>
      </w:r>
      <w:r w:rsidR="0096411C">
        <w:rPr>
          <w:color w:val="auto"/>
        </w:rPr>
        <w:t xml:space="preserve"> </w:t>
      </w:r>
      <w:r w:rsidR="006A2BB1" w:rsidRPr="00CB298B">
        <w:rPr>
          <w:color w:val="auto"/>
        </w:rPr>
        <w:t xml:space="preserve">odpowiednio </w:t>
      </w:r>
      <w:r w:rsidR="00AB79E6" w:rsidRPr="00CB298B">
        <w:rPr>
          <w:color w:val="auto"/>
        </w:rPr>
        <w:t>do potrzeb/tematów zgłoszonych przez nauczycieli</w:t>
      </w:r>
      <w:r w:rsidRPr="00CB298B">
        <w:rPr>
          <w:color w:val="auto"/>
        </w:rPr>
        <w:t xml:space="preserve">. </w:t>
      </w:r>
    </w:p>
    <w:p w14:paraId="22411BFE" w14:textId="6659EFB4" w:rsidR="00E27757" w:rsidRPr="00CB298B" w:rsidRDefault="005A4F0D" w:rsidP="00973ECD">
      <w:pPr>
        <w:pStyle w:val="OREnormalny"/>
        <w:rPr>
          <w:color w:val="auto"/>
        </w:rPr>
      </w:pPr>
      <w:r w:rsidRPr="00CB298B">
        <w:rPr>
          <w:b/>
          <w:color w:val="auto"/>
        </w:rPr>
        <w:t xml:space="preserve">Scenariusz </w:t>
      </w:r>
      <w:r w:rsidR="00B42732" w:rsidRPr="00CB298B">
        <w:rPr>
          <w:b/>
          <w:color w:val="auto"/>
        </w:rPr>
        <w:t>jest</w:t>
      </w:r>
      <w:r w:rsidRPr="00CB298B">
        <w:rPr>
          <w:b/>
          <w:color w:val="auto"/>
        </w:rPr>
        <w:t xml:space="preserve"> oparty na wykorzystaniu strategii</w:t>
      </w:r>
      <w:r w:rsidR="00DA6C2B" w:rsidRPr="00CB298B">
        <w:rPr>
          <w:b/>
          <w:color w:val="auto"/>
        </w:rPr>
        <w:t xml:space="preserve"> kształcenia wyprzedzającego</w:t>
      </w:r>
      <w:r w:rsidR="00B42732" w:rsidRPr="00CB298B">
        <w:rPr>
          <w:b/>
          <w:color w:val="auto"/>
        </w:rPr>
        <w:t xml:space="preserve">, </w:t>
      </w:r>
      <w:r w:rsidR="00B42732" w:rsidRPr="00CB298B">
        <w:rPr>
          <w:color w:val="auto"/>
        </w:rPr>
        <w:t xml:space="preserve">opracowanej i upowszechnionej </w:t>
      </w:r>
      <w:r w:rsidR="00054BDC" w:rsidRPr="00CB298B">
        <w:rPr>
          <w:color w:val="auto"/>
        </w:rPr>
        <w:t xml:space="preserve">w Polsce </w:t>
      </w:r>
      <w:r w:rsidR="00B42732" w:rsidRPr="00CB298B">
        <w:rPr>
          <w:color w:val="auto"/>
        </w:rPr>
        <w:t xml:space="preserve">przez </w:t>
      </w:r>
      <w:r w:rsidR="00E27757" w:rsidRPr="00CB298B">
        <w:rPr>
          <w:color w:val="auto"/>
        </w:rPr>
        <w:t xml:space="preserve">specjalistów z Uniwersytetu </w:t>
      </w:r>
      <w:r w:rsidR="00851787" w:rsidRPr="00CB298B">
        <w:rPr>
          <w:color w:val="auto"/>
        </w:rPr>
        <w:t xml:space="preserve">im. </w:t>
      </w:r>
      <w:r w:rsidR="00E27757" w:rsidRPr="00CB298B">
        <w:rPr>
          <w:color w:val="auto"/>
        </w:rPr>
        <w:t xml:space="preserve">Adama Mickiewicza </w:t>
      </w:r>
      <w:r w:rsidR="00851787" w:rsidRPr="00CB298B">
        <w:rPr>
          <w:color w:val="auto"/>
        </w:rPr>
        <w:t xml:space="preserve">w Poznaniu </w:t>
      </w:r>
      <w:r w:rsidR="00E27757" w:rsidRPr="00CB298B">
        <w:rPr>
          <w:color w:val="auto"/>
        </w:rPr>
        <w:t>oraz Ogólnopolskiej Fundacji Edukacji Komputerowej w ramach projektu „Kolegium Śniadeckich”</w:t>
      </w:r>
      <w:r w:rsidR="005B3C36" w:rsidRPr="00CB298B">
        <w:rPr>
          <w:rStyle w:val="Odwoanieprzypisudolnego"/>
          <w:color w:val="auto"/>
        </w:rPr>
        <w:footnoteReference w:id="59"/>
      </w:r>
      <w:r w:rsidR="00E27757" w:rsidRPr="00CB298B">
        <w:rPr>
          <w:color w:val="auto"/>
        </w:rPr>
        <w:t>. Kształcenie wyprzedzające polega na udostępnianiu uczniom</w:t>
      </w:r>
      <w:r w:rsidR="00E74151" w:rsidRPr="00CB298B">
        <w:rPr>
          <w:color w:val="auto"/>
        </w:rPr>
        <w:t>, np. za pośrednictwem platformy e-learningowej,</w:t>
      </w:r>
      <w:r w:rsidR="00E27757" w:rsidRPr="00CB298B">
        <w:rPr>
          <w:color w:val="auto"/>
        </w:rPr>
        <w:t xml:space="preserve"> materiałów przed lekcją</w:t>
      </w:r>
      <w:r w:rsidR="00851787" w:rsidRPr="00CB298B">
        <w:rPr>
          <w:color w:val="auto"/>
        </w:rPr>
        <w:t xml:space="preserve"> –</w:t>
      </w:r>
      <w:r w:rsidR="00E27757" w:rsidRPr="00CB298B">
        <w:rPr>
          <w:color w:val="auto"/>
        </w:rPr>
        <w:t xml:space="preserve"> po to, aby samodzielnie, we własnym tempie i w sposób adekwatny do </w:t>
      </w:r>
      <w:r w:rsidR="00851787" w:rsidRPr="00CB298B">
        <w:rPr>
          <w:color w:val="auto"/>
        </w:rPr>
        <w:t xml:space="preserve">swojego </w:t>
      </w:r>
      <w:r w:rsidR="00E27757" w:rsidRPr="00CB298B">
        <w:rPr>
          <w:color w:val="auto"/>
        </w:rPr>
        <w:t>stylu ucz</w:t>
      </w:r>
      <w:r w:rsidR="00E27757" w:rsidRPr="00CB298B">
        <w:rPr>
          <w:color w:val="auto"/>
        </w:rPr>
        <w:t>e</w:t>
      </w:r>
      <w:r w:rsidR="00E27757" w:rsidRPr="00CB298B">
        <w:rPr>
          <w:color w:val="auto"/>
        </w:rPr>
        <w:t xml:space="preserve">nia się, </w:t>
      </w:r>
      <w:r w:rsidR="00871204" w:rsidRPr="00CB298B">
        <w:rPr>
          <w:color w:val="auto"/>
        </w:rPr>
        <w:t xml:space="preserve">przyswoili wiadomości, wyszukali </w:t>
      </w:r>
      <w:r w:rsidR="00851787" w:rsidRPr="00CB298B">
        <w:rPr>
          <w:color w:val="auto"/>
        </w:rPr>
        <w:t>dodatkowych informacji i</w:t>
      </w:r>
      <w:r w:rsidR="00871204" w:rsidRPr="00CB298B">
        <w:rPr>
          <w:color w:val="auto"/>
        </w:rPr>
        <w:t xml:space="preserve"> powiązali nowe treści ze zdobytymi wcześniej. </w:t>
      </w:r>
      <w:r w:rsidR="00E27757" w:rsidRPr="00CB298B">
        <w:rPr>
          <w:color w:val="auto"/>
        </w:rPr>
        <w:t xml:space="preserve">Dzięki </w:t>
      </w:r>
      <w:r w:rsidR="00E74151" w:rsidRPr="00CB298B">
        <w:rPr>
          <w:color w:val="auto"/>
        </w:rPr>
        <w:t xml:space="preserve">takiemu rozwiązaniu uczniowie przystępują </w:t>
      </w:r>
      <w:r w:rsidR="00E27757" w:rsidRPr="00CB298B">
        <w:rPr>
          <w:color w:val="auto"/>
        </w:rPr>
        <w:t xml:space="preserve">do zajęć już </w:t>
      </w:r>
      <w:r w:rsidR="00851787" w:rsidRPr="00CB298B">
        <w:rPr>
          <w:color w:val="auto"/>
        </w:rPr>
        <w:t>z </w:t>
      </w:r>
      <w:r w:rsidR="00E27757" w:rsidRPr="00CB298B">
        <w:rPr>
          <w:color w:val="auto"/>
        </w:rPr>
        <w:t>konkretną, samodzielnie zdoby</w:t>
      </w:r>
      <w:r w:rsidR="00E74151" w:rsidRPr="00CB298B">
        <w:rPr>
          <w:color w:val="auto"/>
        </w:rPr>
        <w:t xml:space="preserve">tą wiedzą. Na lekcji głównie ją </w:t>
      </w:r>
      <w:r w:rsidR="00E27757" w:rsidRPr="00CB298B">
        <w:rPr>
          <w:color w:val="auto"/>
        </w:rPr>
        <w:t>utrwalają i pogłębiają</w:t>
      </w:r>
      <w:r w:rsidR="006261CF" w:rsidRPr="00CB298B">
        <w:rPr>
          <w:rStyle w:val="Odwoanieprzypisudolnego"/>
          <w:color w:val="auto"/>
        </w:rPr>
        <w:footnoteReference w:id="60"/>
      </w:r>
      <w:r w:rsidR="00E27757" w:rsidRPr="00CB298B">
        <w:rPr>
          <w:color w:val="auto"/>
        </w:rPr>
        <w:t>.</w:t>
      </w:r>
    </w:p>
    <w:p w14:paraId="40EF0407" w14:textId="2CE6953E" w:rsidR="00414DF8" w:rsidRPr="00CB298B" w:rsidRDefault="00324D0B" w:rsidP="00973ECD">
      <w:pPr>
        <w:pStyle w:val="OREnormalny"/>
        <w:rPr>
          <w:color w:val="auto"/>
        </w:rPr>
      </w:pPr>
      <w:r w:rsidRPr="00CB298B">
        <w:rPr>
          <w:b/>
          <w:color w:val="auto"/>
        </w:rPr>
        <w:t xml:space="preserve">Nauczyciele spotykają się na </w:t>
      </w:r>
      <w:r w:rsidR="001352A3" w:rsidRPr="00CB298B">
        <w:rPr>
          <w:b/>
          <w:color w:val="auto"/>
        </w:rPr>
        <w:t>warsztatach stacjonarnych</w:t>
      </w:r>
      <w:r w:rsidR="001352A3" w:rsidRPr="00CB298B">
        <w:rPr>
          <w:color w:val="auto"/>
        </w:rPr>
        <w:t xml:space="preserve"> </w:t>
      </w:r>
      <w:r w:rsidRPr="00CB298B">
        <w:rPr>
          <w:color w:val="auto"/>
        </w:rPr>
        <w:t>(</w:t>
      </w:r>
      <w:r w:rsidR="001352A3" w:rsidRPr="00CB298B">
        <w:rPr>
          <w:color w:val="auto"/>
        </w:rPr>
        <w:t>4 godziny dydaktyczne)</w:t>
      </w:r>
      <w:r w:rsidR="00414DF8" w:rsidRPr="00CB298B">
        <w:rPr>
          <w:color w:val="auto"/>
        </w:rPr>
        <w:t xml:space="preserve"> </w:t>
      </w:r>
      <w:r w:rsidR="001352A3" w:rsidRPr="00CB298B">
        <w:rPr>
          <w:color w:val="auto"/>
        </w:rPr>
        <w:t>podczas których</w:t>
      </w:r>
      <w:r w:rsidR="00414DF8" w:rsidRPr="00CB298B">
        <w:rPr>
          <w:color w:val="auto"/>
        </w:rPr>
        <w:t>:</w:t>
      </w:r>
    </w:p>
    <w:p w14:paraId="3F5BC3BB" w14:textId="1A8E7153" w:rsidR="00414DF8" w:rsidRPr="00CB298B" w:rsidRDefault="00324D0B" w:rsidP="00973ECD">
      <w:pPr>
        <w:pStyle w:val="OREpunktor"/>
        <w:rPr>
          <w:color w:val="auto"/>
        </w:rPr>
      </w:pPr>
      <w:r w:rsidRPr="00CB298B">
        <w:rPr>
          <w:color w:val="auto"/>
        </w:rPr>
        <w:t xml:space="preserve">wchodzą w </w:t>
      </w:r>
      <w:r w:rsidR="00D231C1" w:rsidRPr="00CB298B">
        <w:rPr>
          <w:color w:val="auto"/>
        </w:rPr>
        <w:t xml:space="preserve">role </w:t>
      </w:r>
      <w:r w:rsidRPr="00CB298B">
        <w:rPr>
          <w:color w:val="auto"/>
        </w:rPr>
        <w:t xml:space="preserve">ekspertów i wykorzystują zdobytą wiedzę (oraz </w:t>
      </w:r>
      <w:r w:rsidR="00414DF8" w:rsidRPr="00CB298B">
        <w:rPr>
          <w:color w:val="auto"/>
        </w:rPr>
        <w:t xml:space="preserve">przygotowane pomoce) </w:t>
      </w:r>
      <w:r w:rsidR="00D231C1" w:rsidRPr="00CB298B">
        <w:rPr>
          <w:color w:val="auto"/>
        </w:rPr>
        <w:t xml:space="preserve">w </w:t>
      </w:r>
      <w:r w:rsidR="00414DF8" w:rsidRPr="00CB298B">
        <w:rPr>
          <w:color w:val="auto"/>
        </w:rPr>
        <w:t>uczeni</w:t>
      </w:r>
      <w:r w:rsidR="00D231C1" w:rsidRPr="00CB298B">
        <w:rPr>
          <w:color w:val="auto"/>
        </w:rPr>
        <w:t>u</w:t>
      </w:r>
      <w:r w:rsidR="009E3093" w:rsidRPr="00CB298B">
        <w:rPr>
          <w:color w:val="auto"/>
        </w:rPr>
        <w:t xml:space="preserve"> </w:t>
      </w:r>
      <w:r w:rsidR="00414DF8" w:rsidRPr="00CB298B">
        <w:rPr>
          <w:color w:val="auto"/>
        </w:rPr>
        <w:t>innych</w:t>
      </w:r>
      <w:r w:rsidR="00D231C1" w:rsidRPr="00CB298B">
        <w:rPr>
          <w:color w:val="auto"/>
        </w:rPr>
        <w:t xml:space="preserve">; </w:t>
      </w:r>
    </w:p>
    <w:p w14:paraId="516194D3" w14:textId="3F20F4A2" w:rsidR="00414DF8" w:rsidRPr="00CB298B" w:rsidRDefault="00D231C1" w:rsidP="00973ECD">
      <w:pPr>
        <w:pStyle w:val="OREpunktor"/>
        <w:rPr>
          <w:color w:val="auto"/>
        </w:rPr>
      </w:pPr>
      <w:r w:rsidRPr="00CB298B">
        <w:rPr>
          <w:color w:val="auto"/>
        </w:rPr>
        <w:t xml:space="preserve">praca </w:t>
      </w:r>
      <w:r w:rsidR="00414DF8" w:rsidRPr="00CB298B">
        <w:rPr>
          <w:color w:val="auto"/>
        </w:rPr>
        <w:t>przebiega metodą grup eksperckich – modyfikowaną przez osobę prow</w:t>
      </w:r>
      <w:r w:rsidR="00414DF8" w:rsidRPr="00CB298B">
        <w:rPr>
          <w:color w:val="auto"/>
        </w:rPr>
        <w:t>a</w:t>
      </w:r>
      <w:r w:rsidR="00414DF8" w:rsidRPr="00CB298B">
        <w:rPr>
          <w:color w:val="auto"/>
        </w:rPr>
        <w:t>dzącą zajęcia w zależności od</w:t>
      </w:r>
      <w:r w:rsidRPr="00CB298B">
        <w:rPr>
          <w:color w:val="auto"/>
        </w:rPr>
        <w:t xml:space="preserve"> liczby</w:t>
      </w:r>
      <w:r w:rsidR="00414DF8" w:rsidRPr="00CB298B">
        <w:rPr>
          <w:color w:val="auto"/>
        </w:rPr>
        <w:t xml:space="preserve"> uczestników (szczegółowe propozycje ro</w:t>
      </w:r>
      <w:r w:rsidR="00414DF8" w:rsidRPr="00CB298B">
        <w:rPr>
          <w:color w:val="auto"/>
        </w:rPr>
        <w:t>z</w:t>
      </w:r>
      <w:r w:rsidR="00414DF8" w:rsidRPr="00CB298B">
        <w:rPr>
          <w:color w:val="auto"/>
        </w:rPr>
        <w:t>wiązań będą zawarte w scenariuszu</w:t>
      </w:r>
      <w:r w:rsidRPr="00CB298B">
        <w:rPr>
          <w:color w:val="auto"/>
        </w:rPr>
        <w:t>);</w:t>
      </w:r>
    </w:p>
    <w:p w14:paraId="20DFAC26" w14:textId="14B22A28" w:rsidR="005A4F0D" w:rsidRPr="00CB298B" w:rsidRDefault="00414DF8" w:rsidP="0060373E">
      <w:pPr>
        <w:pStyle w:val="OREpunktor"/>
        <w:rPr>
          <w:color w:val="auto"/>
        </w:rPr>
      </w:pPr>
      <w:r w:rsidRPr="00CB298B">
        <w:rPr>
          <w:color w:val="auto"/>
        </w:rPr>
        <w:lastRenderedPageBreak/>
        <w:t>z poznanych koncepcji/przykładów dobrych praktyk</w:t>
      </w:r>
      <w:r w:rsidR="0060373E" w:rsidRPr="00CB298B">
        <w:rPr>
          <w:color w:val="auto"/>
        </w:rPr>
        <w:t xml:space="preserve"> zostają wybrane rozwiązania</w:t>
      </w:r>
      <w:r w:rsidRPr="00CB298B">
        <w:rPr>
          <w:color w:val="auto"/>
        </w:rPr>
        <w:t xml:space="preserve">, które nauczyciele </w:t>
      </w:r>
      <w:r w:rsidR="0060373E" w:rsidRPr="00CB298B">
        <w:rPr>
          <w:color w:val="auto"/>
        </w:rPr>
        <w:t xml:space="preserve">włączą </w:t>
      </w:r>
      <w:r w:rsidRPr="00CB298B">
        <w:rPr>
          <w:color w:val="auto"/>
        </w:rPr>
        <w:t>do swojej pracy w zakresie rozwijania u dzieci komp</w:t>
      </w:r>
      <w:r w:rsidRPr="00CB298B">
        <w:rPr>
          <w:color w:val="auto"/>
        </w:rPr>
        <w:t>e</w:t>
      </w:r>
      <w:r w:rsidRPr="00CB298B">
        <w:rPr>
          <w:color w:val="auto"/>
        </w:rPr>
        <w:t>tencji kluczowej</w:t>
      </w:r>
      <w:r w:rsidR="0060373E" w:rsidRPr="00CB298B">
        <w:rPr>
          <w:color w:val="auto"/>
        </w:rPr>
        <w:t xml:space="preserve"> – wskazanej na wcześniejszych etapach</w:t>
      </w:r>
      <w:r w:rsidRPr="00CB298B">
        <w:rPr>
          <w:color w:val="auto"/>
        </w:rPr>
        <w:t>.</w:t>
      </w:r>
    </w:p>
    <w:p w14:paraId="7F2E3A6B" w14:textId="6FDBD249" w:rsidR="00414DF8" w:rsidRPr="00CB298B" w:rsidRDefault="00D231C1" w:rsidP="003A3942">
      <w:pPr>
        <w:pStyle w:val="OREnormalny"/>
        <w:rPr>
          <w:color w:val="auto"/>
        </w:rPr>
      </w:pPr>
      <w:r w:rsidRPr="00CB298B">
        <w:rPr>
          <w:color w:val="auto"/>
        </w:rPr>
        <w:t>Po</w:t>
      </w:r>
      <w:r w:rsidR="00414DF8" w:rsidRPr="00CB298B">
        <w:rPr>
          <w:color w:val="auto"/>
        </w:rPr>
        <w:t xml:space="preserve"> </w:t>
      </w:r>
      <w:r w:rsidRPr="00CB298B">
        <w:rPr>
          <w:color w:val="auto"/>
        </w:rPr>
        <w:t xml:space="preserve">warsztatach stacjonarnych </w:t>
      </w:r>
      <w:r w:rsidR="00414DF8" w:rsidRPr="00CB298B">
        <w:rPr>
          <w:color w:val="auto"/>
        </w:rPr>
        <w:t xml:space="preserve">osoba koordynująca proces </w:t>
      </w:r>
      <w:r w:rsidR="0060373E" w:rsidRPr="00CB298B">
        <w:rPr>
          <w:color w:val="auto"/>
        </w:rPr>
        <w:t>(</w:t>
      </w:r>
      <w:r w:rsidR="00414DF8" w:rsidRPr="00CB298B">
        <w:rPr>
          <w:color w:val="auto"/>
        </w:rPr>
        <w:t>lub ekspert prowadzący</w:t>
      </w:r>
      <w:r w:rsidR="0060373E" w:rsidRPr="00CB298B">
        <w:rPr>
          <w:color w:val="auto"/>
        </w:rPr>
        <w:t xml:space="preserve"> </w:t>
      </w:r>
      <w:r w:rsidR="00414DF8" w:rsidRPr="00CB298B">
        <w:rPr>
          <w:color w:val="auto"/>
        </w:rPr>
        <w:t>warsztat</w:t>
      </w:r>
      <w:r w:rsidR="0060373E" w:rsidRPr="00CB298B">
        <w:rPr>
          <w:color w:val="auto"/>
        </w:rPr>
        <w:t>y)</w:t>
      </w:r>
      <w:r w:rsidR="00414DF8" w:rsidRPr="00CB298B">
        <w:rPr>
          <w:color w:val="auto"/>
        </w:rPr>
        <w:t xml:space="preserve"> </w:t>
      </w:r>
      <w:r w:rsidR="0060373E" w:rsidRPr="00CB298B">
        <w:rPr>
          <w:color w:val="auto"/>
        </w:rPr>
        <w:t>inicjuje i moderuje</w:t>
      </w:r>
      <w:r w:rsidR="00414DF8" w:rsidRPr="00CB298B">
        <w:rPr>
          <w:color w:val="auto"/>
        </w:rPr>
        <w:t xml:space="preserve"> </w:t>
      </w:r>
      <w:r w:rsidR="00414DF8" w:rsidRPr="00CB298B">
        <w:rPr>
          <w:b/>
          <w:color w:val="auto"/>
        </w:rPr>
        <w:t xml:space="preserve">dyskusję na platformie e-learningowej </w:t>
      </w:r>
      <w:r w:rsidR="00414DF8" w:rsidRPr="00CB298B">
        <w:rPr>
          <w:color w:val="auto"/>
        </w:rPr>
        <w:t xml:space="preserve">przedszkola </w:t>
      </w:r>
      <w:r w:rsidR="00943AAC" w:rsidRPr="00CB298B">
        <w:rPr>
          <w:color w:val="auto"/>
        </w:rPr>
        <w:t>(</w:t>
      </w:r>
      <w:r w:rsidR="00414DF8" w:rsidRPr="00CB298B">
        <w:rPr>
          <w:color w:val="auto"/>
        </w:rPr>
        <w:t>lub na platformie doskonaleniewsieci.pl</w:t>
      </w:r>
      <w:r w:rsidR="00943AAC" w:rsidRPr="00CB298B">
        <w:rPr>
          <w:color w:val="auto"/>
        </w:rPr>
        <w:t>, jeśli przedszkole nie ma własnej</w:t>
      </w:r>
      <w:r w:rsidR="00414DF8" w:rsidRPr="00CB298B">
        <w:rPr>
          <w:color w:val="auto"/>
        </w:rPr>
        <w:t xml:space="preserve">) </w:t>
      </w:r>
      <w:r w:rsidR="00414DF8" w:rsidRPr="00CB298B">
        <w:rPr>
          <w:b/>
          <w:color w:val="auto"/>
        </w:rPr>
        <w:t>albo w innej przestrzeni wirtualnej</w:t>
      </w:r>
      <w:r w:rsidR="00943AAC" w:rsidRPr="00CB298B">
        <w:rPr>
          <w:color w:val="auto"/>
        </w:rPr>
        <w:t xml:space="preserve">, </w:t>
      </w:r>
      <w:r w:rsidR="00414DF8" w:rsidRPr="00CB298B">
        <w:rPr>
          <w:color w:val="auto"/>
        </w:rPr>
        <w:t xml:space="preserve">np. </w:t>
      </w:r>
      <w:hyperlink r:id="rId89" w:history="1">
        <w:proofErr w:type="spellStart"/>
        <w:r w:rsidR="00414DF8" w:rsidRPr="00CB298B">
          <w:rPr>
            <w:rStyle w:val="Hipercze"/>
            <w:color w:val="auto"/>
          </w:rPr>
          <w:t>Padlet</w:t>
        </w:r>
        <w:proofErr w:type="spellEnd"/>
      </w:hyperlink>
      <w:r w:rsidR="00943AAC" w:rsidRPr="00CB298B">
        <w:rPr>
          <w:color w:val="auto"/>
        </w:rPr>
        <w:t>.</w:t>
      </w:r>
      <w:r w:rsidR="00414DF8" w:rsidRPr="00CB298B">
        <w:rPr>
          <w:color w:val="auto"/>
        </w:rPr>
        <w:t xml:space="preserve"> Nauczyciele </w:t>
      </w:r>
      <w:r w:rsidR="00976545" w:rsidRPr="00CB298B">
        <w:rPr>
          <w:color w:val="auto"/>
        </w:rPr>
        <w:t xml:space="preserve">będą mieli </w:t>
      </w:r>
      <w:r w:rsidR="00AB18B4" w:rsidRPr="00CB298B">
        <w:rPr>
          <w:color w:val="auto"/>
        </w:rPr>
        <w:t xml:space="preserve">okazję </w:t>
      </w:r>
      <w:r w:rsidR="00414DF8" w:rsidRPr="00CB298B">
        <w:rPr>
          <w:color w:val="auto"/>
        </w:rPr>
        <w:t>dziel</w:t>
      </w:r>
      <w:r w:rsidR="00AB18B4" w:rsidRPr="00CB298B">
        <w:rPr>
          <w:color w:val="auto"/>
        </w:rPr>
        <w:t>ić</w:t>
      </w:r>
      <w:r w:rsidR="00414DF8" w:rsidRPr="00CB298B">
        <w:rPr>
          <w:color w:val="auto"/>
        </w:rPr>
        <w:t xml:space="preserve"> się podczas dyskusji opiniami, prezent</w:t>
      </w:r>
      <w:r w:rsidR="00AB18B4" w:rsidRPr="00CB298B">
        <w:rPr>
          <w:color w:val="auto"/>
        </w:rPr>
        <w:t>ować</w:t>
      </w:r>
      <w:r w:rsidR="00414DF8" w:rsidRPr="00CB298B">
        <w:rPr>
          <w:color w:val="auto"/>
        </w:rPr>
        <w:t xml:space="preserve"> pomysły na zastosowanie wybranych rozwiązań itp. </w:t>
      </w:r>
    </w:p>
    <w:p w14:paraId="6B9724D9" w14:textId="5F1F27FD" w:rsidR="0003028E" w:rsidRPr="00CB298B" w:rsidRDefault="0003028E" w:rsidP="003A3942">
      <w:pPr>
        <w:pStyle w:val="OREnormalny"/>
        <w:rPr>
          <w:b/>
          <w:color w:val="auto"/>
        </w:rPr>
      </w:pPr>
      <w:r w:rsidRPr="00CB298B">
        <w:rPr>
          <w:b/>
          <w:color w:val="auto"/>
        </w:rPr>
        <w:t>Cel ogólny</w:t>
      </w:r>
    </w:p>
    <w:p w14:paraId="206D7A9E" w14:textId="494DFD49" w:rsidR="0003028E" w:rsidRPr="00CB298B" w:rsidRDefault="00C9019B" w:rsidP="003A3942">
      <w:pPr>
        <w:pStyle w:val="OREnormalny"/>
        <w:rPr>
          <w:color w:val="auto"/>
        </w:rPr>
      </w:pPr>
      <w:r w:rsidRPr="00CB298B">
        <w:rPr>
          <w:color w:val="auto"/>
        </w:rPr>
        <w:t xml:space="preserve">Doskonalenie warsztatu metodycznego nauczycieli w zakresie rozwijania kompetencji kluczowych </w:t>
      </w:r>
      <w:r w:rsidR="00943AAC" w:rsidRPr="00CB298B">
        <w:rPr>
          <w:color w:val="auto"/>
        </w:rPr>
        <w:t xml:space="preserve">u </w:t>
      </w:r>
      <w:r w:rsidRPr="00CB298B">
        <w:rPr>
          <w:color w:val="auto"/>
        </w:rPr>
        <w:t>dzieci</w:t>
      </w:r>
    </w:p>
    <w:p w14:paraId="2305B486" w14:textId="5FE50069" w:rsidR="0003028E" w:rsidRPr="00CB298B" w:rsidRDefault="0003028E" w:rsidP="003A3942">
      <w:pPr>
        <w:pStyle w:val="OREnormalny"/>
        <w:rPr>
          <w:b/>
          <w:color w:val="auto"/>
        </w:rPr>
      </w:pPr>
      <w:r w:rsidRPr="00CB298B">
        <w:rPr>
          <w:b/>
          <w:color w:val="auto"/>
        </w:rPr>
        <w:t xml:space="preserve">Cele szczegółowe </w:t>
      </w:r>
      <w:r w:rsidR="003A3942" w:rsidRPr="00CB298B">
        <w:rPr>
          <w:b/>
          <w:color w:val="auto"/>
        </w:rPr>
        <w:t>(</w:t>
      </w:r>
      <w:r w:rsidRPr="00CB298B">
        <w:rPr>
          <w:b/>
          <w:color w:val="auto"/>
        </w:rPr>
        <w:t>efekty</w:t>
      </w:r>
      <w:r w:rsidR="003A3942" w:rsidRPr="00CB298B">
        <w:rPr>
          <w:b/>
          <w:color w:val="auto"/>
        </w:rPr>
        <w:t>)</w:t>
      </w:r>
    </w:p>
    <w:p w14:paraId="2CEB4A34" w14:textId="77777777" w:rsidR="0003028E" w:rsidRPr="00CB298B" w:rsidRDefault="0003028E" w:rsidP="003A3942">
      <w:pPr>
        <w:pStyle w:val="OREnormalny"/>
        <w:rPr>
          <w:color w:val="auto"/>
        </w:rPr>
      </w:pPr>
      <w:r w:rsidRPr="00CB298B">
        <w:rPr>
          <w:color w:val="auto"/>
        </w:rPr>
        <w:t>Uczestnik szkolenia:</w:t>
      </w:r>
    </w:p>
    <w:p w14:paraId="598A7858" w14:textId="5A297821" w:rsidR="0003028E" w:rsidRPr="00CB298B" w:rsidRDefault="00943AAC" w:rsidP="003A3942">
      <w:pPr>
        <w:pStyle w:val="OREpunktor"/>
        <w:rPr>
          <w:color w:val="auto"/>
        </w:rPr>
      </w:pPr>
      <w:r w:rsidRPr="00CB298B">
        <w:rPr>
          <w:color w:val="auto"/>
        </w:rPr>
        <w:t xml:space="preserve">zna </w:t>
      </w:r>
      <w:r w:rsidR="00C9019B" w:rsidRPr="00CB298B">
        <w:rPr>
          <w:color w:val="auto"/>
        </w:rPr>
        <w:t>nowatorskie koncepcje, modele</w:t>
      </w:r>
      <w:r w:rsidRPr="00CB298B">
        <w:rPr>
          <w:color w:val="auto"/>
        </w:rPr>
        <w:t xml:space="preserve"> oraz </w:t>
      </w:r>
      <w:r w:rsidR="00C9019B" w:rsidRPr="00CB298B">
        <w:rPr>
          <w:color w:val="auto"/>
        </w:rPr>
        <w:t xml:space="preserve">strategie stosowane w przedszkolach </w:t>
      </w:r>
      <w:r w:rsidRPr="00CB298B">
        <w:rPr>
          <w:color w:val="auto"/>
        </w:rPr>
        <w:t>polskich i zagranicznych</w:t>
      </w:r>
      <w:r w:rsidR="00C9019B" w:rsidRPr="00CB298B">
        <w:rPr>
          <w:color w:val="auto"/>
        </w:rPr>
        <w:t xml:space="preserve"> w zakresie rozwijania kompetencji kluczowych </w:t>
      </w:r>
      <w:r w:rsidRPr="00CB298B">
        <w:rPr>
          <w:color w:val="auto"/>
        </w:rPr>
        <w:t xml:space="preserve">u </w:t>
      </w:r>
      <w:r w:rsidR="00C9019B" w:rsidRPr="00CB298B">
        <w:rPr>
          <w:color w:val="auto"/>
        </w:rPr>
        <w:t>dzieci</w:t>
      </w:r>
      <w:r w:rsidRPr="00CB298B">
        <w:rPr>
          <w:color w:val="auto"/>
        </w:rPr>
        <w:t>;</w:t>
      </w:r>
    </w:p>
    <w:p w14:paraId="6BD85D2B" w14:textId="046293E6" w:rsidR="00C9019B" w:rsidRPr="00CB298B" w:rsidRDefault="00943AAC" w:rsidP="003A3942">
      <w:pPr>
        <w:pStyle w:val="OREpunktor"/>
        <w:rPr>
          <w:color w:val="auto"/>
        </w:rPr>
      </w:pPr>
      <w:r w:rsidRPr="00CB298B">
        <w:rPr>
          <w:color w:val="auto"/>
        </w:rPr>
        <w:t xml:space="preserve">wybiera </w:t>
      </w:r>
      <w:r w:rsidR="00C9019B" w:rsidRPr="00CB298B">
        <w:rPr>
          <w:color w:val="auto"/>
        </w:rPr>
        <w:t xml:space="preserve">do swojej pracy nowe metody i techniki ukierunkowane na rozwijanie kompetencji kluczowych </w:t>
      </w:r>
      <w:r w:rsidRPr="00CB298B">
        <w:rPr>
          <w:color w:val="auto"/>
        </w:rPr>
        <w:t xml:space="preserve">u </w:t>
      </w:r>
      <w:r w:rsidR="00C9019B" w:rsidRPr="00CB298B">
        <w:rPr>
          <w:color w:val="auto"/>
        </w:rPr>
        <w:t>wychowanków</w:t>
      </w:r>
      <w:r w:rsidRPr="00CB298B">
        <w:rPr>
          <w:color w:val="auto"/>
        </w:rPr>
        <w:t>;</w:t>
      </w:r>
    </w:p>
    <w:p w14:paraId="02C77C52" w14:textId="6153C502" w:rsidR="00C9019B" w:rsidRPr="00CB298B" w:rsidRDefault="00AF59EE" w:rsidP="003A3942">
      <w:pPr>
        <w:pStyle w:val="OREpunktor"/>
        <w:rPr>
          <w:color w:val="auto"/>
        </w:rPr>
      </w:pPr>
      <w:r w:rsidRPr="00CB298B">
        <w:rPr>
          <w:color w:val="auto"/>
        </w:rPr>
        <w:t xml:space="preserve">poddaje </w:t>
      </w:r>
      <w:r w:rsidR="00C9019B" w:rsidRPr="00CB298B">
        <w:rPr>
          <w:color w:val="auto"/>
        </w:rPr>
        <w:t>refleksji własny warsztat pracy i dokonuje jego twórczych modyfikacji</w:t>
      </w:r>
      <w:r w:rsidRPr="00CB298B">
        <w:rPr>
          <w:color w:val="auto"/>
        </w:rPr>
        <w:t>;</w:t>
      </w:r>
    </w:p>
    <w:p w14:paraId="39F8FB1B" w14:textId="20FD84C3" w:rsidR="00C9019B" w:rsidRPr="00CB298B" w:rsidRDefault="00AF59EE" w:rsidP="003A3942">
      <w:pPr>
        <w:pStyle w:val="OREpunktor"/>
        <w:rPr>
          <w:color w:val="auto"/>
        </w:rPr>
      </w:pPr>
      <w:r w:rsidRPr="00CB298B">
        <w:rPr>
          <w:color w:val="auto"/>
        </w:rPr>
        <w:t xml:space="preserve">wykorzystuje </w:t>
      </w:r>
      <w:r w:rsidR="00C9019B" w:rsidRPr="00CB298B">
        <w:rPr>
          <w:color w:val="auto"/>
        </w:rPr>
        <w:t>w procesie uczenia się technologie informacyjno-komunikacyjne</w:t>
      </w:r>
      <w:r w:rsidRPr="00CB298B">
        <w:rPr>
          <w:color w:val="auto"/>
        </w:rPr>
        <w:t>;</w:t>
      </w:r>
    </w:p>
    <w:p w14:paraId="09F3F0F0" w14:textId="38DB0089" w:rsidR="00C9019B" w:rsidRPr="00CB298B" w:rsidRDefault="00AF59EE" w:rsidP="003A3942">
      <w:pPr>
        <w:pStyle w:val="OREpunktor"/>
        <w:rPr>
          <w:color w:val="auto"/>
        </w:rPr>
      </w:pPr>
      <w:r w:rsidRPr="00CB298B">
        <w:rPr>
          <w:color w:val="auto"/>
        </w:rPr>
        <w:t xml:space="preserve">współpracuje </w:t>
      </w:r>
      <w:r w:rsidR="00C9019B" w:rsidRPr="00CB298B">
        <w:rPr>
          <w:color w:val="auto"/>
        </w:rPr>
        <w:t>z innymi nauczycielami podczas wykonywania zadania.</w:t>
      </w:r>
    </w:p>
    <w:p w14:paraId="769F3E82" w14:textId="358C1865" w:rsidR="0003028E" w:rsidRPr="00CB298B" w:rsidRDefault="0003028E" w:rsidP="00693BAF">
      <w:pPr>
        <w:spacing w:before="120" w:after="120" w:line="360" w:lineRule="auto"/>
        <w:rPr>
          <w:rFonts w:ascii="Arial" w:hAnsi="Arial" w:cs="Arial"/>
          <w:b/>
          <w:sz w:val="24"/>
          <w:szCs w:val="24"/>
        </w:rPr>
      </w:pPr>
      <w:r w:rsidRPr="00CB298B">
        <w:rPr>
          <w:rFonts w:ascii="Arial" w:hAnsi="Arial" w:cs="Arial"/>
          <w:b/>
          <w:sz w:val="24"/>
          <w:szCs w:val="24"/>
        </w:rPr>
        <w:t>Treści – wymagania szczegółowe:</w:t>
      </w:r>
    </w:p>
    <w:p w14:paraId="562DEED8" w14:textId="44B05D7D" w:rsidR="0003028E" w:rsidRPr="00CB298B" w:rsidRDefault="00AF59EE" w:rsidP="003A3942">
      <w:pPr>
        <w:pStyle w:val="ORE123"/>
        <w:numPr>
          <w:ilvl w:val="0"/>
          <w:numId w:val="267"/>
        </w:numPr>
        <w:rPr>
          <w:color w:val="auto"/>
        </w:rPr>
      </w:pPr>
      <w:r w:rsidRPr="00CB298B">
        <w:rPr>
          <w:color w:val="auto"/>
        </w:rPr>
        <w:t xml:space="preserve">Koncepcje </w:t>
      </w:r>
      <w:r w:rsidR="00C9019B" w:rsidRPr="00CB298B">
        <w:rPr>
          <w:color w:val="auto"/>
        </w:rPr>
        <w:t>pedagogiczne</w:t>
      </w:r>
      <w:r w:rsidRPr="00CB298B">
        <w:rPr>
          <w:color w:val="auto"/>
        </w:rPr>
        <w:t>.</w:t>
      </w:r>
    </w:p>
    <w:p w14:paraId="3EEE7F08" w14:textId="3CFF5675" w:rsidR="00C9019B" w:rsidRPr="00CB298B" w:rsidRDefault="00AF59EE" w:rsidP="003A3942">
      <w:pPr>
        <w:pStyle w:val="ORE123"/>
        <w:rPr>
          <w:color w:val="auto"/>
        </w:rPr>
      </w:pPr>
      <w:r w:rsidRPr="00CB298B">
        <w:rPr>
          <w:color w:val="auto"/>
        </w:rPr>
        <w:t xml:space="preserve">Strategia </w:t>
      </w:r>
      <w:r w:rsidR="00C9019B" w:rsidRPr="00CB298B">
        <w:rPr>
          <w:color w:val="auto"/>
        </w:rPr>
        <w:t>kształcenia wyprzedzającego, odwrócona klasa</w:t>
      </w:r>
      <w:r w:rsidRPr="00CB298B">
        <w:rPr>
          <w:color w:val="auto"/>
        </w:rPr>
        <w:t>.</w:t>
      </w:r>
    </w:p>
    <w:p w14:paraId="25725980" w14:textId="2AA49C60" w:rsidR="00117E39" w:rsidRPr="00CB298B" w:rsidRDefault="00AF59EE" w:rsidP="003A3942">
      <w:pPr>
        <w:pStyle w:val="ORE123"/>
        <w:rPr>
          <w:color w:val="auto"/>
        </w:rPr>
      </w:pPr>
      <w:r w:rsidRPr="00CB298B">
        <w:rPr>
          <w:color w:val="auto"/>
        </w:rPr>
        <w:t xml:space="preserve">Rozwijanie </w:t>
      </w:r>
      <w:r w:rsidR="0003028E" w:rsidRPr="00CB298B">
        <w:rPr>
          <w:color w:val="auto"/>
        </w:rPr>
        <w:t>kompetencj</w:t>
      </w:r>
      <w:r w:rsidR="00C9019B" w:rsidRPr="00CB298B">
        <w:rPr>
          <w:color w:val="auto"/>
        </w:rPr>
        <w:t xml:space="preserve">i </w:t>
      </w:r>
      <w:r w:rsidR="0003028E" w:rsidRPr="00CB298B">
        <w:rPr>
          <w:color w:val="auto"/>
        </w:rPr>
        <w:t xml:space="preserve">kluczowych </w:t>
      </w:r>
      <w:r w:rsidRPr="00CB298B">
        <w:rPr>
          <w:color w:val="auto"/>
        </w:rPr>
        <w:t xml:space="preserve">u </w:t>
      </w:r>
      <w:r w:rsidR="00C9019B" w:rsidRPr="00CB298B">
        <w:rPr>
          <w:color w:val="auto"/>
        </w:rPr>
        <w:t xml:space="preserve">dzieci w </w:t>
      </w:r>
      <w:r w:rsidR="00117E39" w:rsidRPr="00CB298B">
        <w:rPr>
          <w:color w:val="auto"/>
        </w:rPr>
        <w:t>koncepcjach pracy przedszkola opartych na</w:t>
      </w:r>
      <w:r w:rsidR="00D61FC0" w:rsidRPr="00CB298B">
        <w:rPr>
          <w:color w:val="auto"/>
        </w:rPr>
        <w:t xml:space="preserve"> wybranych teoriach pedagogicznych</w:t>
      </w:r>
      <w:r w:rsidR="00D91F8F" w:rsidRPr="00CB298B">
        <w:rPr>
          <w:color w:val="auto"/>
        </w:rPr>
        <w:t>.</w:t>
      </w:r>
    </w:p>
    <w:p w14:paraId="3B30CAC8" w14:textId="080FC880" w:rsidR="0003028E" w:rsidRPr="00CB298B" w:rsidRDefault="00D91F8F" w:rsidP="003A3942">
      <w:pPr>
        <w:pStyle w:val="ORE123"/>
        <w:rPr>
          <w:color w:val="auto"/>
        </w:rPr>
      </w:pPr>
      <w:r w:rsidRPr="00CB298B">
        <w:rPr>
          <w:color w:val="auto"/>
        </w:rPr>
        <w:t xml:space="preserve">Przestrzeń </w:t>
      </w:r>
      <w:r w:rsidR="00D33715" w:rsidRPr="00CB298B">
        <w:rPr>
          <w:color w:val="auto"/>
        </w:rPr>
        <w:t>edukacyjna, aranżacja przestrzeni</w:t>
      </w:r>
      <w:r w:rsidRPr="00CB298B">
        <w:rPr>
          <w:color w:val="auto"/>
        </w:rPr>
        <w:t>.</w:t>
      </w:r>
    </w:p>
    <w:p w14:paraId="0C25C68C" w14:textId="62648292" w:rsidR="00D33715" w:rsidRPr="00CB298B" w:rsidRDefault="00D91F8F" w:rsidP="003A3942">
      <w:pPr>
        <w:pStyle w:val="ORE123"/>
        <w:rPr>
          <w:color w:val="auto"/>
        </w:rPr>
      </w:pPr>
      <w:r w:rsidRPr="00CB298B">
        <w:rPr>
          <w:color w:val="auto"/>
        </w:rPr>
        <w:t xml:space="preserve">Kompetencje </w:t>
      </w:r>
      <w:r w:rsidR="00D33715" w:rsidRPr="00CB298B">
        <w:rPr>
          <w:color w:val="auto"/>
        </w:rPr>
        <w:t>nauczyciela przedszkola</w:t>
      </w:r>
      <w:r w:rsidRPr="00CB298B">
        <w:rPr>
          <w:color w:val="auto"/>
        </w:rPr>
        <w:t>.</w:t>
      </w:r>
    </w:p>
    <w:p w14:paraId="4AB26832" w14:textId="0A9A68A8" w:rsidR="0003028E" w:rsidRPr="00CB298B" w:rsidRDefault="003A3942" w:rsidP="00693BAF">
      <w:pPr>
        <w:spacing w:before="120" w:after="120" w:line="360" w:lineRule="auto"/>
        <w:rPr>
          <w:rFonts w:ascii="Arial" w:hAnsi="Arial" w:cs="Arial"/>
          <w:b/>
          <w:sz w:val="24"/>
          <w:szCs w:val="24"/>
        </w:rPr>
      </w:pPr>
      <w:r w:rsidRPr="00CB298B">
        <w:rPr>
          <w:rFonts w:ascii="Arial" w:hAnsi="Arial" w:cs="Arial"/>
          <w:b/>
          <w:sz w:val="24"/>
          <w:szCs w:val="24"/>
        </w:rPr>
        <w:t>M</w:t>
      </w:r>
      <w:r w:rsidR="0003028E" w:rsidRPr="00CB298B">
        <w:rPr>
          <w:rFonts w:ascii="Arial" w:hAnsi="Arial" w:cs="Arial"/>
          <w:b/>
          <w:sz w:val="24"/>
          <w:szCs w:val="24"/>
        </w:rPr>
        <w:t>etody i technik</w:t>
      </w:r>
      <w:r w:rsidRPr="00CB298B">
        <w:rPr>
          <w:rFonts w:ascii="Arial" w:hAnsi="Arial" w:cs="Arial"/>
          <w:b/>
          <w:sz w:val="24"/>
          <w:szCs w:val="24"/>
        </w:rPr>
        <w:t>i pracy</w:t>
      </w:r>
      <w:r w:rsidR="0003028E" w:rsidRPr="00CB298B">
        <w:rPr>
          <w:rFonts w:ascii="Arial" w:hAnsi="Arial" w:cs="Arial"/>
          <w:b/>
          <w:sz w:val="24"/>
          <w:szCs w:val="24"/>
        </w:rPr>
        <w:t xml:space="preserve">: </w:t>
      </w:r>
    </w:p>
    <w:p w14:paraId="69ECA896" w14:textId="31679C1A" w:rsidR="0003028E" w:rsidRPr="00CB298B" w:rsidRDefault="0003028E" w:rsidP="003A3942">
      <w:pPr>
        <w:pStyle w:val="OREpunktor"/>
        <w:rPr>
          <w:color w:val="auto"/>
        </w:rPr>
      </w:pPr>
      <w:r w:rsidRPr="00CB298B">
        <w:rPr>
          <w:color w:val="auto"/>
        </w:rPr>
        <w:t xml:space="preserve">metody podające: wykład z wykorzystaniem prezentacji </w:t>
      </w:r>
      <w:r w:rsidR="00DD579D" w:rsidRPr="00CB298B">
        <w:rPr>
          <w:color w:val="auto"/>
        </w:rPr>
        <w:t>multimedialnej</w:t>
      </w:r>
      <w:r w:rsidR="00D91F8F" w:rsidRPr="00CB298B">
        <w:rPr>
          <w:color w:val="auto"/>
        </w:rPr>
        <w:t>;</w:t>
      </w:r>
    </w:p>
    <w:p w14:paraId="370C78A8" w14:textId="7574CBAA" w:rsidR="0003028E" w:rsidRPr="00CB298B" w:rsidRDefault="0003028E" w:rsidP="003A3942">
      <w:pPr>
        <w:pStyle w:val="OREpunktor"/>
        <w:rPr>
          <w:color w:val="auto"/>
        </w:rPr>
      </w:pPr>
      <w:r w:rsidRPr="00CB298B">
        <w:rPr>
          <w:color w:val="auto"/>
        </w:rPr>
        <w:t>metody eksponujące: film</w:t>
      </w:r>
      <w:r w:rsidR="00D91F8F" w:rsidRPr="00CB298B">
        <w:rPr>
          <w:color w:val="auto"/>
        </w:rPr>
        <w:t>;</w:t>
      </w:r>
    </w:p>
    <w:p w14:paraId="747D89AA" w14:textId="023A487D" w:rsidR="0003028E" w:rsidRPr="00CB298B" w:rsidRDefault="0003028E" w:rsidP="003A3942">
      <w:pPr>
        <w:pStyle w:val="OREpunktor"/>
        <w:rPr>
          <w:color w:val="auto"/>
        </w:rPr>
      </w:pPr>
      <w:r w:rsidRPr="00CB298B">
        <w:rPr>
          <w:color w:val="auto"/>
        </w:rPr>
        <w:t>metody problemowe: dyskusja</w:t>
      </w:r>
      <w:r w:rsidR="00D91F8F" w:rsidRPr="00CB298B">
        <w:rPr>
          <w:color w:val="auto"/>
        </w:rPr>
        <w:t xml:space="preserve">; </w:t>
      </w:r>
    </w:p>
    <w:p w14:paraId="0F172749" w14:textId="53516C69" w:rsidR="0003028E" w:rsidRPr="00CB298B" w:rsidRDefault="0003028E" w:rsidP="003A3942">
      <w:pPr>
        <w:pStyle w:val="OREpunktor"/>
        <w:rPr>
          <w:color w:val="auto"/>
        </w:rPr>
      </w:pPr>
      <w:r w:rsidRPr="00CB298B">
        <w:rPr>
          <w:color w:val="auto"/>
        </w:rPr>
        <w:lastRenderedPageBreak/>
        <w:t>metody praktyczne: metoda przewodniego tekstu</w:t>
      </w:r>
      <w:r w:rsidR="00DD579D" w:rsidRPr="00CB298B">
        <w:rPr>
          <w:color w:val="auto"/>
        </w:rPr>
        <w:t>, strategia wyprzedzająca</w:t>
      </w:r>
      <w:r w:rsidR="00D91F8F" w:rsidRPr="00CB298B">
        <w:rPr>
          <w:color w:val="auto"/>
        </w:rPr>
        <w:t>.</w:t>
      </w:r>
    </w:p>
    <w:p w14:paraId="064ADDFC" w14:textId="5EC2702F" w:rsidR="0003028E" w:rsidRPr="00CB298B" w:rsidRDefault="0003028E" w:rsidP="00693BAF">
      <w:pPr>
        <w:spacing w:before="120" w:after="120" w:line="360" w:lineRule="auto"/>
        <w:rPr>
          <w:rFonts w:ascii="Arial" w:hAnsi="Arial" w:cs="Arial"/>
          <w:sz w:val="24"/>
          <w:szCs w:val="24"/>
        </w:rPr>
      </w:pPr>
      <w:r w:rsidRPr="00CB298B">
        <w:rPr>
          <w:rFonts w:ascii="Arial" w:hAnsi="Arial" w:cs="Arial"/>
          <w:b/>
          <w:sz w:val="24"/>
          <w:szCs w:val="24"/>
        </w:rPr>
        <w:t>Czas zajęć</w:t>
      </w:r>
      <w:r w:rsidR="00C643D9" w:rsidRPr="00CB298B">
        <w:rPr>
          <w:rFonts w:ascii="Arial" w:hAnsi="Arial" w:cs="Arial"/>
          <w:b/>
          <w:sz w:val="24"/>
          <w:szCs w:val="24"/>
        </w:rPr>
        <w:t xml:space="preserve"> (stacjonarnych)</w:t>
      </w:r>
      <w:r w:rsidRPr="00CB298B">
        <w:rPr>
          <w:rFonts w:ascii="Arial" w:hAnsi="Arial" w:cs="Arial"/>
          <w:b/>
          <w:sz w:val="24"/>
          <w:szCs w:val="24"/>
        </w:rPr>
        <w:t xml:space="preserve">: </w:t>
      </w:r>
      <w:r w:rsidRPr="00CB298B">
        <w:rPr>
          <w:rFonts w:ascii="Arial" w:hAnsi="Arial" w:cs="Arial"/>
          <w:sz w:val="24"/>
          <w:szCs w:val="24"/>
        </w:rPr>
        <w:t>4 godziny dydaktyczne</w:t>
      </w:r>
    </w:p>
    <w:p w14:paraId="0132C473" w14:textId="10FB8A73" w:rsidR="0003028E" w:rsidRPr="00CB298B" w:rsidRDefault="0003028E" w:rsidP="00F156E5">
      <w:pPr>
        <w:pStyle w:val="OREnormalny"/>
        <w:rPr>
          <w:b/>
          <w:color w:val="auto"/>
        </w:rPr>
      </w:pPr>
      <w:r w:rsidRPr="00CB298B">
        <w:rPr>
          <w:b/>
          <w:color w:val="auto"/>
        </w:rPr>
        <w:t>Wykaz materiałów pomocniczych</w:t>
      </w:r>
      <w:r w:rsidR="00555429" w:rsidRPr="00CB298B">
        <w:rPr>
          <w:b/>
          <w:color w:val="auto"/>
        </w:rPr>
        <w:t>:</w:t>
      </w:r>
    </w:p>
    <w:p w14:paraId="13A71039" w14:textId="77777777" w:rsidR="0003028E" w:rsidRPr="00CB298B" w:rsidRDefault="0003028E" w:rsidP="00F156E5">
      <w:pPr>
        <w:pStyle w:val="ORE123"/>
        <w:numPr>
          <w:ilvl w:val="0"/>
          <w:numId w:val="268"/>
        </w:numPr>
        <w:rPr>
          <w:color w:val="auto"/>
        </w:rPr>
      </w:pPr>
      <w:r w:rsidRPr="00CB298B">
        <w:rPr>
          <w:color w:val="auto"/>
        </w:rPr>
        <w:t>Materiały dla uczestników:</w:t>
      </w:r>
    </w:p>
    <w:p w14:paraId="38882DF6" w14:textId="1CFB299C" w:rsidR="00DD579D" w:rsidRPr="00CB298B" w:rsidRDefault="00D91F8F" w:rsidP="00F156E5">
      <w:pPr>
        <w:pStyle w:val="OREpunktor"/>
        <w:rPr>
          <w:color w:val="auto"/>
        </w:rPr>
      </w:pPr>
      <w:r w:rsidRPr="00CB298B">
        <w:rPr>
          <w:b/>
          <w:color w:val="auto"/>
        </w:rPr>
        <w:t xml:space="preserve">załącznik </w:t>
      </w:r>
      <w:r w:rsidR="008D2022" w:rsidRPr="00CB298B">
        <w:rPr>
          <w:b/>
          <w:color w:val="auto"/>
        </w:rPr>
        <w:t>1.</w:t>
      </w:r>
      <w:r w:rsidR="008D2022" w:rsidRPr="00CB298B">
        <w:rPr>
          <w:color w:val="auto"/>
        </w:rPr>
        <w:t xml:space="preserve"> </w:t>
      </w:r>
      <w:r w:rsidR="00DD579D" w:rsidRPr="00CB298B">
        <w:rPr>
          <w:color w:val="auto"/>
        </w:rPr>
        <w:t>Tekst przewodni do pracy przed spotkaniem stacjonarnym</w:t>
      </w:r>
      <w:r w:rsidRPr="00CB298B">
        <w:rPr>
          <w:color w:val="auto"/>
        </w:rPr>
        <w:t>;</w:t>
      </w:r>
    </w:p>
    <w:p w14:paraId="0B262723" w14:textId="293E530F" w:rsidR="0003028E" w:rsidRPr="00CB298B" w:rsidRDefault="00D91F8F" w:rsidP="00F156E5">
      <w:pPr>
        <w:pStyle w:val="OREpunktor"/>
        <w:rPr>
          <w:color w:val="auto"/>
        </w:rPr>
      </w:pPr>
      <w:r w:rsidRPr="00CB298B">
        <w:rPr>
          <w:color w:val="auto"/>
        </w:rPr>
        <w:t xml:space="preserve">materiały </w:t>
      </w:r>
      <w:r w:rsidR="0003028E" w:rsidRPr="00CB298B">
        <w:rPr>
          <w:color w:val="auto"/>
        </w:rPr>
        <w:t xml:space="preserve">z </w:t>
      </w:r>
      <w:r w:rsidR="00DD579D" w:rsidRPr="00CB298B">
        <w:rPr>
          <w:color w:val="auto"/>
        </w:rPr>
        <w:t>opisem wybranych koncepcji pedagogicznych i rozwiązań metodyc</w:t>
      </w:r>
      <w:r w:rsidR="00DD579D" w:rsidRPr="00CB298B">
        <w:rPr>
          <w:color w:val="auto"/>
        </w:rPr>
        <w:t>z</w:t>
      </w:r>
      <w:r w:rsidR="00DD579D" w:rsidRPr="00CB298B">
        <w:rPr>
          <w:color w:val="auto"/>
        </w:rPr>
        <w:t>nych funkcjonujących w przedszkolach</w:t>
      </w:r>
      <w:r w:rsidRPr="00CB298B">
        <w:rPr>
          <w:color w:val="auto"/>
        </w:rPr>
        <w:t xml:space="preserve"> (zob. rozdział 5):</w:t>
      </w:r>
    </w:p>
    <w:p w14:paraId="7270B052" w14:textId="25EFCA9A" w:rsidR="00DD579D" w:rsidRPr="00CB298B" w:rsidRDefault="008D2022" w:rsidP="00F156E5">
      <w:pPr>
        <w:pStyle w:val="OREpunktory2"/>
      </w:pPr>
      <w:r w:rsidRPr="00CB298B">
        <w:t>P</w:t>
      </w:r>
      <w:r w:rsidR="00DD579D" w:rsidRPr="00CB298B">
        <w:t xml:space="preserve">edagogika daltońska </w:t>
      </w:r>
      <w:r w:rsidR="00A83729" w:rsidRPr="00CB298B">
        <w:t xml:space="preserve">jako </w:t>
      </w:r>
      <w:r w:rsidR="005A18FE" w:rsidRPr="00CB298B">
        <w:t>sposób na kształtowanie kompetencji klucz</w:t>
      </w:r>
      <w:r w:rsidR="005A18FE" w:rsidRPr="00CB298B">
        <w:t>o</w:t>
      </w:r>
      <w:r w:rsidR="005A18FE" w:rsidRPr="00CB298B">
        <w:t xml:space="preserve">wych </w:t>
      </w:r>
      <w:r w:rsidR="005E5B0D" w:rsidRPr="00CB298B">
        <w:t xml:space="preserve">u </w:t>
      </w:r>
      <w:r w:rsidR="005A18FE" w:rsidRPr="00CB298B">
        <w:t>dzieci w przedszkolu</w:t>
      </w:r>
      <w:r w:rsidR="00EA5C04" w:rsidRPr="00CB298B">
        <w:t>;</w:t>
      </w:r>
    </w:p>
    <w:p w14:paraId="4E5A2790" w14:textId="5E7A41CE" w:rsidR="00DD579D" w:rsidRPr="00CB298B" w:rsidRDefault="008D2022" w:rsidP="00F156E5">
      <w:pPr>
        <w:pStyle w:val="OREpunktory2"/>
      </w:pPr>
      <w:r w:rsidRPr="00CB298B">
        <w:t>E</w:t>
      </w:r>
      <w:r w:rsidR="00DD579D" w:rsidRPr="00CB298B">
        <w:t>dukacja spersonalizowana</w:t>
      </w:r>
      <w:r w:rsidR="005A18FE" w:rsidRPr="00CB298B">
        <w:t xml:space="preserve"> jako sposób na kształtowanie kompetencji kl</w:t>
      </w:r>
      <w:r w:rsidR="005A18FE" w:rsidRPr="00CB298B">
        <w:t>u</w:t>
      </w:r>
      <w:r w:rsidR="005A18FE" w:rsidRPr="00CB298B">
        <w:t xml:space="preserve">czowych </w:t>
      </w:r>
      <w:r w:rsidR="005E5B0D" w:rsidRPr="00CB298B">
        <w:t xml:space="preserve">u </w:t>
      </w:r>
      <w:r w:rsidR="005A18FE" w:rsidRPr="00CB298B">
        <w:t>dzieci w przedszkolu</w:t>
      </w:r>
      <w:r w:rsidR="005E5B0D" w:rsidRPr="00CB298B">
        <w:t>;</w:t>
      </w:r>
    </w:p>
    <w:p w14:paraId="0465E533" w14:textId="31ED7573" w:rsidR="00DD579D" w:rsidRPr="00CB298B" w:rsidRDefault="008D2022" w:rsidP="00F156E5">
      <w:pPr>
        <w:pStyle w:val="OREpunktory2"/>
      </w:pPr>
      <w:r w:rsidRPr="00CB298B">
        <w:t>P</w:t>
      </w:r>
      <w:r w:rsidR="00DD579D" w:rsidRPr="00CB298B">
        <w:t xml:space="preserve">edagogika </w:t>
      </w:r>
      <w:proofErr w:type="spellStart"/>
      <w:r w:rsidR="00DD579D" w:rsidRPr="00CB298B">
        <w:t>froeblowsk</w:t>
      </w:r>
      <w:r w:rsidRPr="00CB298B">
        <w:t>a</w:t>
      </w:r>
      <w:proofErr w:type="spellEnd"/>
      <w:r w:rsidR="00DD579D" w:rsidRPr="00CB298B">
        <w:t xml:space="preserve"> </w:t>
      </w:r>
      <w:r w:rsidR="005A18FE" w:rsidRPr="00CB298B">
        <w:t>jako sposób na kształtowanie kompetencji kl</w:t>
      </w:r>
      <w:r w:rsidR="005A18FE" w:rsidRPr="00CB298B">
        <w:t>u</w:t>
      </w:r>
      <w:r w:rsidR="005A18FE" w:rsidRPr="00CB298B">
        <w:t xml:space="preserve">czowych </w:t>
      </w:r>
      <w:r w:rsidR="005E5B0D" w:rsidRPr="00CB298B">
        <w:t xml:space="preserve">u </w:t>
      </w:r>
      <w:r w:rsidR="005A18FE" w:rsidRPr="00CB298B">
        <w:t>dzieci w przedszkolu</w:t>
      </w:r>
      <w:r w:rsidR="005E5B0D" w:rsidRPr="00CB298B">
        <w:t>;</w:t>
      </w:r>
    </w:p>
    <w:p w14:paraId="08FF8FF6" w14:textId="42F037BC" w:rsidR="00DD579D" w:rsidRPr="00CB298B" w:rsidRDefault="008D2022" w:rsidP="00F156E5">
      <w:pPr>
        <w:pStyle w:val="OREpunktory2"/>
      </w:pPr>
      <w:r w:rsidRPr="00CB298B">
        <w:t>P</w:t>
      </w:r>
      <w:r w:rsidR="00DD579D" w:rsidRPr="00CB298B">
        <w:t>edagogika Reggio Emilia</w:t>
      </w:r>
      <w:r w:rsidR="005A18FE" w:rsidRPr="00CB298B">
        <w:t xml:space="preserve"> jako sposób na kształtowanie kompetencji kl</w:t>
      </w:r>
      <w:r w:rsidR="005A18FE" w:rsidRPr="00CB298B">
        <w:t>u</w:t>
      </w:r>
      <w:r w:rsidR="005A18FE" w:rsidRPr="00CB298B">
        <w:t xml:space="preserve">czowych </w:t>
      </w:r>
      <w:r w:rsidR="005E5B0D" w:rsidRPr="00CB298B">
        <w:t xml:space="preserve">u </w:t>
      </w:r>
      <w:r w:rsidR="005A18FE" w:rsidRPr="00CB298B">
        <w:t>dzieci w przedszkolu</w:t>
      </w:r>
      <w:r w:rsidR="005E5B0D" w:rsidRPr="00CB298B">
        <w:t>;</w:t>
      </w:r>
    </w:p>
    <w:p w14:paraId="350DF79D" w14:textId="3C53AFCB" w:rsidR="00BC6181" w:rsidRPr="00CB298B" w:rsidRDefault="00BC6181" w:rsidP="00F156E5">
      <w:pPr>
        <w:pStyle w:val="OREpunktory2"/>
      </w:pPr>
      <w:r w:rsidRPr="00CB298B">
        <w:t xml:space="preserve">Koncepcja pracy przedszkola promującego zdrowie </w:t>
      </w:r>
      <w:r w:rsidR="005A18FE" w:rsidRPr="00CB298B">
        <w:t>jako sposób na kszta</w:t>
      </w:r>
      <w:r w:rsidR="005A18FE" w:rsidRPr="00CB298B">
        <w:t>ł</w:t>
      </w:r>
      <w:r w:rsidR="005A18FE" w:rsidRPr="00CB298B">
        <w:t xml:space="preserve">towanie kompetencji kluczowych </w:t>
      </w:r>
      <w:r w:rsidR="005E5B0D" w:rsidRPr="00CB298B">
        <w:t xml:space="preserve">u </w:t>
      </w:r>
      <w:r w:rsidR="005A18FE" w:rsidRPr="00CB298B">
        <w:t>dzieci w przedszkolu</w:t>
      </w:r>
      <w:r w:rsidR="005E5B0D" w:rsidRPr="00CB298B">
        <w:t>;</w:t>
      </w:r>
    </w:p>
    <w:p w14:paraId="4C81E29D" w14:textId="308FDA6C" w:rsidR="00DD579D" w:rsidRPr="00CB298B" w:rsidRDefault="008D2022" w:rsidP="00F156E5">
      <w:pPr>
        <w:pStyle w:val="OREpunktory2"/>
      </w:pPr>
      <w:r w:rsidRPr="00CB298B">
        <w:t>P</w:t>
      </w:r>
      <w:r w:rsidR="00DD579D" w:rsidRPr="00CB298B">
        <w:t>rzykłady nowoczesnej aranżacji przestrzeni przedszkol</w:t>
      </w:r>
      <w:r w:rsidR="004A21E4" w:rsidRPr="00CB298B">
        <w:t>a i jego otoczenia, sprzyjając</w:t>
      </w:r>
      <w:r w:rsidR="00DD579D" w:rsidRPr="00CB298B">
        <w:t xml:space="preserve">ej rozwojowi kompetencji kluczowych </w:t>
      </w:r>
      <w:r w:rsidR="005E5B0D" w:rsidRPr="00CB298B">
        <w:t xml:space="preserve">u </w:t>
      </w:r>
      <w:r w:rsidR="00DD579D" w:rsidRPr="00CB298B">
        <w:t>dzieci</w:t>
      </w:r>
      <w:r w:rsidR="005E5B0D" w:rsidRPr="00CB298B">
        <w:t>;</w:t>
      </w:r>
    </w:p>
    <w:p w14:paraId="0EB034C5" w14:textId="5DB4DC45" w:rsidR="004A21E4" w:rsidRPr="00CB298B" w:rsidRDefault="005E5B0D" w:rsidP="001123B1">
      <w:pPr>
        <w:pStyle w:val="OREpunktor"/>
        <w:rPr>
          <w:color w:val="auto"/>
        </w:rPr>
      </w:pPr>
      <w:r w:rsidRPr="00CB298B">
        <w:rPr>
          <w:b/>
          <w:color w:val="auto"/>
        </w:rPr>
        <w:t xml:space="preserve">załącznik </w:t>
      </w:r>
      <w:r w:rsidR="00C019A5" w:rsidRPr="00CB298B">
        <w:rPr>
          <w:b/>
          <w:color w:val="auto"/>
        </w:rPr>
        <w:t>2</w:t>
      </w:r>
      <w:r w:rsidR="00187CF9" w:rsidRPr="00CB298B">
        <w:rPr>
          <w:b/>
          <w:color w:val="auto"/>
        </w:rPr>
        <w:t>.</w:t>
      </w:r>
      <w:r w:rsidR="00187CF9" w:rsidRPr="00CB298B">
        <w:rPr>
          <w:color w:val="auto"/>
        </w:rPr>
        <w:t xml:space="preserve"> Karta ewaluacji </w:t>
      </w:r>
      <w:r w:rsidRPr="00CB298B">
        <w:rPr>
          <w:color w:val="auto"/>
        </w:rPr>
        <w:t>warsztatów;</w:t>
      </w:r>
    </w:p>
    <w:p w14:paraId="54D2DDA0" w14:textId="25F14ADD" w:rsidR="00D61FC0" w:rsidRPr="00CB298B" w:rsidRDefault="005E5B0D" w:rsidP="00F156E5">
      <w:pPr>
        <w:pStyle w:val="OREpunktor"/>
        <w:rPr>
          <w:color w:val="auto"/>
        </w:rPr>
      </w:pPr>
      <w:r w:rsidRPr="00CB298B">
        <w:rPr>
          <w:color w:val="auto"/>
        </w:rPr>
        <w:t xml:space="preserve">uwagi </w:t>
      </w:r>
      <w:r w:rsidR="00187CF9" w:rsidRPr="00CB298B">
        <w:rPr>
          <w:color w:val="auto"/>
        </w:rPr>
        <w:t>dla osób prowadzących warsztat</w:t>
      </w:r>
      <w:r w:rsidRPr="00CB298B">
        <w:rPr>
          <w:color w:val="auto"/>
        </w:rPr>
        <w:t>y</w:t>
      </w:r>
      <w:r w:rsidR="00187CF9" w:rsidRPr="00CB298B">
        <w:rPr>
          <w:color w:val="auto"/>
        </w:rPr>
        <w:t xml:space="preserve"> dla rady pedagogicznej </w:t>
      </w:r>
      <w:r w:rsidRPr="00CB298B">
        <w:rPr>
          <w:color w:val="auto"/>
        </w:rPr>
        <w:t xml:space="preserve">dotyczące </w:t>
      </w:r>
      <w:r w:rsidR="00187CF9" w:rsidRPr="00CB298B">
        <w:rPr>
          <w:color w:val="auto"/>
        </w:rPr>
        <w:t>rozw</w:t>
      </w:r>
      <w:r w:rsidR="00187CF9" w:rsidRPr="00CB298B">
        <w:rPr>
          <w:color w:val="auto"/>
        </w:rPr>
        <w:t>i</w:t>
      </w:r>
      <w:r w:rsidR="00187CF9" w:rsidRPr="00CB298B">
        <w:rPr>
          <w:color w:val="auto"/>
        </w:rPr>
        <w:t xml:space="preserve">jania wybranych kompetencji kluczowych </w:t>
      </w:r>
      <w:r w:rsidRPr="00CB298B">
        <w:rPr>
          <w:color w:val="auto"/>
        </w:rPr>
        <w:t xml:space="preserve">u </w:t>
      </w:r>
      <w:r w:rsidR="00187CF9" w:rsidRPr="00CB298B">
        <w:rPr>
          <w:color w:val="auto"/>
        </w:rPr>
        <w:t>dzieci</w:t>
      </w:r>
      <w:r w:rsidRPr="00CB298B">
        <w:rPr>
          <w:color w:val="auto"/>
        </w:rPr>
        <w:t>.</w:t>
      </w:r>
    </w:p>
    <w:p w14:paraId="28F67902" w14:textId="47015FBF" w:rsidR="0003028E" w:rsidRPr="00CB298B" w:rsidRDefault="0003028E" w:rsidP="00F156E5">
      <w:pPr>
        <w:pStyle w:val="ORE123"/>
        <w:rPr>
          <w:color w:val="auto"/>
        </w:rPr>
      </w:pPr>
      <w:r w:rsidRPr="00CB298B">
        <w:rPr>
          <w:color w:val="auto"/>
        </w:rPr>
        <w:t>Materiały biurowe:</w:t>
      </w:r>
    </w:p>
    <w:p w14:paraId="128CFA73" w14:textId="4449F0E0" w:rsidR="0003028E" w:rsidRPr="00CB298B" w:rsidRDefault="0003028E" w:rsidP="00F156E5">
      <w:pPr>
        <w:pStyle w:val="OREpunktor"/>
        <w:rPr>
          <w:color w:val="auto"/>
        </w:rPr>
      </w:pPr>
      <w:r w:rsidRPr="00CB298B">
        <w:rPr>
          <w:color w:val="auto"/>
        </w:rPr>
        <w:t>papier plakatowy</w:t>
      </w:r>
      <w:r w:rsidR="005E5B0D" w:rsidRPr="00CB298B">
        <w:rPr>
          <w:color w:val="auto"/>
        </w:rPr>
        <w:t>;</w:t>
      </w:r>
    </w:p>
    <w:p w14:paraId="4570D482" w14:textId="792CBB48" w:rsidR="0003028E" w:rsidRPr="00CB298B" w:rsidRDefault="0003028E" w:rsidP="00F156E5">
      <w:pPr>
        <w:pStyle w:val="OREpunktor"/>
        <w:rPr>
          <w:color w:val="auto"/>
        </w:rPr>
      </w:pPr>
      <w:r w:rsidRPr="00CB298B">
        <w:rPr>
          <w:color w:val="auto"/>
        </w:rPr>
        <w:t>markery</w:t>
      </w:r>
      <w:r w:rsidR="005E5B0D" w:rsidRPr="00CB298B">
        <w:rPr>
          <w:color w:val="auto"/>
        </w:rPr>
        <w:t>;</w:t>
      </w:r>
    </w:p>
    <w:p w14:paraId="38027CDA" w14:textId="34D1BC74" w:rsidR="000A79B3" w:rsidRPr="00CB298B" w:rsidRDefault="008C3808" w:rsidP="00F156E5">
      <w:pPr>
        <w:pStyle w:val="OREpunktor"/>
        <w:rPr>
          <w:b/>
          <w:color w:val="auto"/>
        </w:rPr>
      </w:pPr>
      <w:r w:rsidRPr="00CB298B">
        <w:rPr>
          <w:color w:val="auto"/>
        </w:rPr>
        <w:t>kartki samoprzylepne</w:t>
      </w:r>
      <w:r w:rsidR="005E5B0D" w:rsidRPr="00CB298B">
        <w:rPr>
          <w:color w:val="auto"/>
        </w:rPr>
        <w:t>.</w:t>
      </w:r>
    </w:p>
    <w:p w14:paraId="373B7199" w14:textId="6D378282" w:rsidR="0003028E" w:rsidRPr="00CB298B" w:rsidRDefault="00BE7381" w:rsidP="00693BAF">
      <w:pPr>
        <w:spacing w:before="120" w:after="120" w:line="360" w:lineRule="auto"/>
        <w:rPr>
          <w:rFonts w:ascii="Arial" w:hAnsi="Arial" w:cs="Arial"/>
          <w:b/>
          <w:sz w:val="24"/>
          <w:szCs w:val="24"/>
        </w:rPr>
      </w:pPr>
      <w:r w:rsidRPr="00CB298B">
        <w:rPr>
          <w:rFonts w:ascii="Arial" w:hAnsi="Arial" w:cs="Arial"/>
          <w:b/>
          <w:sz w:val="24"/>
          <w:szCs w:val="24"/>
        </w:rPr>
        <w:t>Zasoby edukacyjne:</w:t>
      </w:r>
    </w:p>
    <w:p w14:paraId="12D92BB1" w14:textId="03E3B3C0" w:rsidR="000A79B3" w:rsidRPr="00CB298B" w:rsidRDefault="000A79B3" w:rsidP="00BE7381">
      <w:pPr>
        <w:pStyle w:val="OREpunktor"/>
        <w:rPr>
          <w:color w:val="auto"/>
        </w:rPr>
      </w:pPr>
      <w:proofErr w:type="spellStart"/>
      <w:r w:rsidRPr="00CB298B">
        <w:rPr>
          <w:color w:val="auto"/>
        </w:rPr>
        <w:t>netografia</w:t>
      </w:r>
      <w:proofErr w:type="spellEnd"/>
      <w:r w:rsidRPr="00CB298B">
        <w:rPr>
          <w:color w:val="auto"/>
        </w:rPr>
        <w:t xml:space="preserve"> zgodna z wykazem zamieszczonym w załącznikach</w:t>
      </w:r>
      <w:r w:rsidR="005E5B0D" w:rsidRPr="00CB298B">
        <w:rPr>
          <w:color w:val="auto"/>
        </w:rPr>
        <w:t>.</w:t>
      </w:r>
    </w:p>
    <w:p w14:paraId="40DED858" w14:textId="77777777" w:rsidR="0003028E" w:rsidRPr="00CB298B" w:rsidRDefault="0003028E" w:rsidP="00BE7381">
      <w:pPr>
        <w:pStyle w:val="OREnormalny"/>
        <w:rPr>
          <w:b/>
          <w:color w:val="auto"/>
        </w:rPr>
      </w:pPr>
      <w:r w:rsidRPr="00CB298B">
        <w:rPr>
          <w:b/>
          <w:color w:val="auto"/>
        </w:rPr>
        <w:t>Pomoce i środki dydaktyczne:</w:t>
      </w:r>
    </w:p>
    <w:p w14:paraId="401E8F98" w14:textId="4FB2DC4A" w:rsidR="0003028E" w:rsidRPr="00CB298B" w:rsidRDefault="0003028E" w:rsidP="00BE7381">
      <w:pPr>
        <w:pStyle w:val="OREpunktor"/>
        <w:rPr>
          <w:color w:val="auto"/>
        </w:rPr>
      </w:pPr>
      <w:r w:rsidRPr="00CB298B">
        <w:rPr>
          <w:color w:val="auto"/>
        </w:rPr>
        <w:t>plakat z zapisanymi celami spotkania</w:t>
      </w:r>
      <w:r w:rsidR="005E5B0D" w:rsidRPr="00CB298B">
        <w:rPr>
          <w:color w:val="auto"/>
        </w:rPr>
        <w:t>;</w:t>
      </w:r>
    </w:p>
    <w:p w14:paraId="1FC022E1" w14:textId="653C3E81" w:rsidR="000A79B3" w:rsidRPr="00CB298B" w:rsidRDefault="000A79B3" w:rsidP="00BE7381">
      <w:pPr>
        <w:pStyle w:val="OREpunktor"/>
        <w:rPr>
          <w:color w:val="auto"/>
        </w:rPr>
      </w:pPr>
      <w:r w:rsidRPr="00CB298B">
        <w:rPr>
          <w:color w:val="auto"/>
        </w:rPr>
        <w:lastRenderedPageBreak/>
        <w:t>plakat z nagłówkiem „Kupuję”</w:t>
      </w:r>
      <w:r w:rsidR="005E5B0D" w:rsidRPr="00CB298B">
        <w:rPr>
          <w:color w:val="auto"/>
        </w:rPr>
        <w:t>;</w:t>
      </w:r>
    </w:p>
    <w:p w14:paraId="51052F83" w14:textId="0596A34D" w:rsidR="000A79B3" w:rsidRPr="00CB298B" w:rsidRDefault="000A79B3" w:rsidP="00BE7381">
      <w:pPr>
        <w:pStyle w:val="OREpunktor"/>
        <w:rPr>
          <w:color w:val="auto"/>
        </w:rPr>
      </w:pPr>
      <w:r w:rsidRPr="00CB298B">
        <w:rPr>
          <w:color w:val="auto"/>
        </w:rPr>
        <w:t xml:space="preserve">kartki </w:t>
      </w:r>
      <w:r w:rsidR="005E5B0D" w:rsidRPr="00CB298B">
        <w:rPr>
          <w:color w:val="auto"/>
        </w:rPr>
        <w:t xml:space="preserve">formatu </w:t>
      </w:r>
      <w:r w:rsidRPr="00CB298B">
        <w:rPr>
          <w:color w:val="auto"/>
        </w:rPr>
        <w:t>A4</w:t>
      </w:r>
      <w:r w:rsidR="005E5B0D" w:rsidRPr="00CB298B">
        <w:rPr>
          <w:color w:val="auto"/>
        </w:rPr>
        <w:t>;</w:t>
      </w:r>
    </w:p>
    <w:p w14:paraId="049B63A1" w14:textId="051C7B57" w:rsidR="009F6691" w:rsidRPr="00CB298B" w:rsidRDefault="008C3808" w:rsidP="00BE7381">
      <w:pPr>
        <w:pStyle w:val="OREpunktor"/>
        <w:rPr>
          <w:color w:val="auto"/>
        </w:rPr>
      </w:pPr>
      <w:r w:rsidRPr="00CB298B">
        <w:rPr>
          <w:color w:val="auto"/>
        </w:rPr>
        <w:t>prezentacja multimedialna (schemat pracy metodą grup eksperckich</w:t>
      </w:r>
      <w:r w:rsidR="000A79B3" w:rsidRPr="00CB298B">
        <w:rPr>
          <w:color w:val="auto"/>
        </w:rPr>
        <w:t>, ewentualnie wybrane koncepcje pedagogiczne – inne niż opracowane przez uczestników</w:t>
      </w:r>
      <w:r w:rsidRPr="00CB298B">
        <w:rPr>
          <w:color w:val="auto"/>
        </w:rPr>
        <w:t>)</w:t>
      </w:r>
      <w:r w:rsidR="005E5B0D" w:rsidRPr="00CB298B">
        <w:rPr>
          <w:color w:val="auto"/>
        </w:rPr>
        <w:t>;</w:t>
      </w:r>
    </w:p>
    <w:p w14:paraId="17075216" w14:textId="2D7B0F82" w:rsidR="0003028E" w:rsidRPr="00CB298B" w:rsidRDefault="0003028E" w:rsidP="00BE7381">
      <w:pPr>
        <w:pStyle w:val="OREpunktor"/>
        <w:rPr>
          <w:color w:val="auto"/>
        </w:rPr>
      </w:pPr>
      <w:r w:rsidRPr="00CB298B">
        <w:rPr>
          <w:color w:val="auto"/>
        </w:rPr>
        <w:t>rzutnik, komputer/laptop, głośniki</w:t>
      </w:r>
      <w:r w:rsidR="005E5B0D" w:rsidRPr="00CB298B">
        <w:rPr>
          <w:color w:val="auto"/>
        </w:rPr>
        <w:t>.</w:t>
      </w:r>
    </w:p>
    <w:p w14:paraId="7BE37D50" w14:textId="419FFC92" w:rsidR="0003028E" w:rsidRPr="00CB298B" w:rsidRDefault="0003028E" w:rsidP="00BE7381">
      <w:pPr>
        <w:pStyle w:val="OREnormalny"/>
        <w:rPr>
          <w:b/>
          <w:color w:val="auto"/>
        </w:rPr>
      </w:pPr>
      <w:r w:rsidRPr="00CB298B">
        <w:rPr>
          <w:b/>
          <w:color w:val="auto"/>
        </w:rPr>
        <w:t xml:space="preserve">Przebieg </w:t>
      </w:r>
      <w:r w:rsidR="00C643D9" w:rsidRPr="00CB298B">
        <w:rPr>
          <w:b/>
          <w:color w:val="auto"/>
        </w:rPr>
        <w:t>warsztat</w:t>
      </w:r>
      <w:r w:rsidR="00BE7381" w:rsidRPr="00CB298B">
        <w:rPr>
          <w:b/>
          <w:color w:val="auto"/>
        </w:rPr>
        <w:t>ów</w:t>
      </w:r>
    </w:p>
    <w:p w14:paraId="2432DD30" w14:textId="391669EA" w:rsidR="00D91CF8" w:rsidRPr="00CB298B" w:rsidRDefault="0003028E" w:rsidP="00BE7381">
      <w:pPr>
        <w:pStyle w:val="OREnormalny"/>
        <w:rPr>
          <w:b/>
          <w:color w:val="auto"/>
        </w:rPr>
      </w:pPr>
      <w:r w:rsidRPr="00CB298B">
        <w:rPr>
          <w:b/>
          <w:color w:val="auto"/>
        </w:rPr>
        <w:t xml:space="preserve">Część I. </w:t>
      </w:r>
      <w:r w:rsidR="00D91CF8" w:rsidRPr="00CB298B">
        <w:rPr>
          <w:b/>
          <w:color w:val="auto"/>
        </w:rPr>
        <w:t xml:space="preserve">Przed spotkaniem stacjonarnym – </w:t>
      </w:r>
      <w:r w:rsidR="00A655C9" w:rsidRPr="00CB298B">
        <w:rPr>
          <w:b/>
          <w:color w:val="auto"/>
        </w:rPr>
        <w:t>uczenie się zgodnie ze strategią</w:t>
      </w:r>
      <w:r w:rsidR="00D91CF8" w:rsidRPr="00CB298B">
        <w:rPr>
          <w:b/>
          <w:color w:val="auto"/>
        </w:rPr>
        <w:t xml:space="preserve"> kszta</w:t>
      </w:r>
      <w:r w:rsidR="00D91CF8" w:rsidRPr="00CB298B">
        <w:rPr>
          <w:b/>
          <w:color w:val="auto"/>
        </w:rPr>
        <w:t>ł</w:t>
      </w:r>
      <w:r w:rsidR="00D91CF8" w:rsidRPr="00CB298B">
        <w:rPr>
          <w:b/>
          <w:color w:val="auto"/>
        </w:rPr>
        <w:t>cenia wyprzedzającego</w:t>
      </w:r>
    </w:p>
    <w:p w14:paraId="4840D3D2" w14:textId="2C8D4A32" w:rsidR="00D91CF8" w:rsidRPr="00CB298B" w:rsidRDefault="00D91CF8" w:rsidP="00BE7381">
      <w:pPr>
        <w:pStyle w:val="OREnormalny"/>
        <w:rPr>
          <w:color w:val="auto"/>
        </w:rPr>
      </w:pPr>
      <w:r w:rsidRPr="00CB298B">
        <w:rPr>
          <w:color w:val="auto"/>
        </w:rPr>
        <w:t>Nauczyciele otrzymują przed spotkaniem stacjonarnym tekst przewodni (</w:t>
      </w:r>
      <w:r w:rsidR="00AE03E3" w:rsidRPr="00CB298B">
        <w:rPr>
          <w:color w:val="auto"/>
        </w:rPr>
        <w:t xml:space="preserve">zob. załącznik </w:t>
      </w:r>
      <w:r w:rsidRPr="00CB298B">
        <w:rPr>
          <w:color w:val="auto"/>
        </w:rPr>
        <w:t xml:space="preserve">1) </w:t>
      </w:r>
      <w:r w:rsidR="009E6302" w:rsidRPr="00CB298B">
        <w:rPr>
          <w:color w:val="auto"/>
        </w:rPr>
        <w:t xml:space="preserve">oraz odpowiedni </w:t>
      </w:r>
      <w:r w:rsidR="00C019A5" w:rsidRPr="00CB298B">
        <w:rPr>
          <w:color w:val="auto"/>
        </w:rPr>
        <w:t xml:space="preserve">fragment opracowania </w:t>
      </w:r>
      <w:r w:rsidR="009E6302" w:rsidRPr="00CB298B">
        <w:rPr>
          <w:color w:val="auto"/>
        </w:rPr>
        <w:t xml:space="preserve">z opisem wybranej koncepcji </w:t>
      </w:r>
      <w:r w:rsidR="00AE03E3" w:rsidRPr="00CB298B">
        <w:rPr>
          <w:color w:val="auto"/>
        </w:rPr>
        <w:t xml:space="preserve">i </w:t>
      </w:r>
      <w:r w:rsidR="009E6302" w:rsidRPr="00CB298B">
        <w:rPr>
          <w:color w:val="auto"/>
        </w:rPr>
        <w:t>przykładem jej zastosowania w przedszkolach</w:t>
      </w:r>
      <w:r w:rsidR="00C019A5" w:rsidRPr="00CB298B">
        <w:rPr>
          <w:color w:val="auto"/>
        </w:rPr>
        <w:t xml:space="preserve"> (por. rozdz</w:t>
      </w:r>
      <w:r w:rsidR="00AE03E3" w:rsidRPr="00CB298B">
        <w:rPr>
          <w:color w:val="auto"/>
        </w:rPr>
        <w:t xml:space="preserve">iał </w:t>
      </w:r>
      <w:r w:rsidR="00C019A5" w:rsidRPr="00CB298B">
        <w:rPr>
          <w:color w:val="auto"/>
        </w:rPr>
        <w:t>5)</w:t>
      </w:r>
      <w:r w:rsidR="009E6302" w:rsidRPr="00CB298B">
        <w:rPr>
          <w:color w:val="auto"/>
        </w:rPr>
        <w:t>.</w:t>
      </w:r>
    </w:p>
    <w:p w14:paraId="1215DB9F" w14:textId="5B487827" w:rsidR="0003028E" w:rsidRPr="00CB298B" w:rsidRDefault="00152450" w:rsidP="00BE7381">
      <w:pPr>
        <w:pStyle w:val="OREnormalny"/>
        <w:rPr>
          <w:color w:val="auto"/>
        </w:rPr>
      </w:pPr>
      <w:r w:rsidRPr="00CB298B">
        <w:rPr>
          <w:color w:val="auto"/>
        </w:rPr>
        <w:t>Nauczyciele, p</w:t>
      </w:r>
      <w:r w:rsidR="00D91CF8" w:rsidRPr="00CB298B">
        <w:rPr>
          <w:color w:val="auto"/>
        </w:rPr>
        <w:t>racuj</w:t>
      </w:r>
      <w:r w:rsidR="009E6302" w:rsidRPr="00CB298B">
        <w:rPr>
          <w:color w:val="auto"/>
        </w:rPr>
        <w:t>ąc</w:t>
      </w:r>
      <w:r w:rsidR="00AE03E3" w:rsidRPr="00CB298B">
        <w:rPr>
          <w:color w:val="auto"/>
        </w:rPr>
        <w:t xml:space="preserve"> </w:t>
      </w:r>
      <w:r w:rsidR="009E6302" w:rsidRPr="00CB298B">
        <w:rPr>
          <w:color w:val="auto"/>
        </w:rPr>
        <w:t>w parach lub większych zespołach</w:t>
      </w:r>
      <w:r w:rsidR="00AE03E3" w:rsidRPr="00CB298B">
        <w:rPr>
          <w:color w:val="auto"/>
        </w:rPr>
        <w:t xml:space="preserve"> (w zależności od liczebności rady pedagogicznej)</w:t>
      </w:r>
      <w:r w:rsidR="009E6302" w:rsidRPr="00CB298B">
        <w:rPr>
          <w:color w:val="auto"/>
        </w:rPr>
        <w:t xml:space="preserve">, </w:t>
      </w:r>
      <w:r w:rsidR="00D91CF8" w:rsidRPr="00CB298B">
        <w:rPr>
          <w:color w:val="auto"/>
        </w:rPr>
        <w:t>na podstawie tych materiałów</w:t>
      </w:r>
      <w:r w:rsidR="009E6302" w:rsidRPr="00CB298B">
        <w:rPr>
          <w:color w:val="auto"/>
        </w:rPr>
        <w:t xml:space="preserve"> </w:t>
      </w:r>
      <w:r w:rsidR="00D91CF8" w:rsidRPr="00CB298B">
        <w:rPr>
          <w:color w:val="auto"/>
        </w:rPr>
        <w:t xml:space="preserve">przygotowują się do roli ekspertów – sporządzają notatki (np. w formie </w:t>
      </w:r>
      <w:r w:rsidRPr="00CB298B">
        <w:rPr>
          <w:color w:val="auto"/>
        </w:rPr>
        <w:t>plakatu</w:t>
      </w:r>
      <w:r w:rsidR="00D91CF8" w:rsidRPr="00CB298B">
        <w:rPr>
          <w:color w:val="auto"/>
        </w:rPr>
        <w:t>, map</w:t>
      </w:r>
      <w:r w:rsidRPr="00CB298B">
        <w:rPr>
          <w:color w:val="auto"/>
        </w:rPr>
        <w:t>y</w:t>
      </w:r>
      <w:r w:rsidR="00D91CF8" w:rsidRPr="00CB298B">
        <w:rPr>
          <w:color w:val="auto"/>
        </w:rPr>
        <w:t xml:space="preserve"> myśli, kolażu), </w:t>
      </w:r>
      <w:r w:rsidRPr="00CB298B">
        <w:rPr>
          <w:color w:val="auto"/>
        </w:rPr>
        <w:t xml:space="preserve">opracowują </w:t>
      </w:r>
      <w:r w:rsidR="00D91CF8" w:rsidRPr="00CB298B">
        <w:rPr>
          <w:color w:val="auto"/>
        </w:rPr>
        <w:t>materiał il</w:t>
      </w:r>
      <w:r w:rsidR="00D91CF8" w:rsidRPr="00CB298B">
        <w:rPr>
          <w:color w:val="auto"/>
        </w:rPr>
        <w:t>u</w:t>
      </w:r>
      <w:r w:rsidR="00D91CF8" w:rsidRPr="00CB298B">
        <w:rPr>
          <w:color w:val="auto"/>
        </w:rPr>
        <w:t xml:space="preserve">stracyjny </w:t>
      </w:r>
      <w:r w:rsidR="009E6302" w:rsidRPr="00CB298B">
        <w:rPr>
          <w:color w:val="auto"/>
        </w:rPr>
        <w:t xml:space="preserve">(np. w formie prezentacji multimedialnej) </w:t>
      </w:r>
      <w:r w:rsidR="00D91CF8" w:rsidRPr="00CB298B">
        <w:rPr>
          <w:color w:val="auto"/>
        </w:rPr>
        <w:t xml:space="preserve">itp. </w:t>
      </w:r>
      <w:r w:rsidR="00BA423E" w:rsidRPr="00CB298B">
        <w:rPr>
          <w:color w:val="auto"/>
        </w:rPr>
        <w:t>W</w:t>
      </w:r>
      <w:r w:rsidR="00D91CF8" w:rsidRPr="00CB298B">
        <w:rPr>
          <w:color w:val="auto"/>
        </w:rPr>
        <w:t xml:space="preserve">ykorzystają </w:t>
      </w:r>
      <w:r w:rsidR="00BA423E" w:rsidRPr="00CB298B">
        <w:rPr>
          <w:color w:val="auto"/>
        </w:rPr>
        <w:t>te pomoce na wars</w:t>
      </w:r>
      <w:r w:rsidR="00BA423E" w:rsidRPr="00CB298B">
        <w:rPr>
          <w:color w:val="auto"/>
        </w:rPr>
        <w:t>z</w:t>
      </w:r>
      <w:r w:rsidR="00BA423E" w:rsidRPr="00CB298B">
        <w:rPr>
          <w:color w:val="auto"/>
        </w:rPr>
        <w:t>tatach stacjonarnych</w:t>
      </w:r>
      <w:r w:rsidR="00D91CF8" w:rsidRPr="00CB298B">
        <w:rPr>
          <w:color w:val="auto"/>
        </w:rPr>
        <w:t>, kiedy będą przekazywać zdobytą wiedzę swoim koleża</w:t>
      </w:r>
      <w:r w:rsidR="00BA423E" w:rsidRPr="00CB298B">
        <w:rPr>
          <w:color w:val="auto"/>
        </w:rPr>
        <w:t>n</w:t>
      </w:r>
      <w:r w:rsidR="00D91CF8" w:rsidRPr="00CB298B">
        <w:rPr>
          <w:color w:val="auto"/>
        </w:rPr>
        <w:t>kom/kolegom z rady pedagogicznej.</w:t>
      </w:r>
    </w:p>
    <w:p w14:paraId="17A39F96" w14:textId="26E7B3FC" w:rsidR="00C643D9" w:rsidRPr="00CB298B" w:rsidRDefault="00C643D9" w:rsidP="00D6722E">
      <w:pPr>
        <w:pStyle w:val="OREnormalny"/>
        <w:rPr>
          <w:b/>
          <w:color w:val="auto"/>
        </w:rPr>
      </w:pPr>
      <w:r w:rsidRPr="00CB298B">
        <w:rPr>
          <w:b/>
          <w:color w:val="auto"/>
        </w:rPr>
        <w:t xml:space="preserve">Część II. </w:t>
      </w:r>
      <w:r w:rsidR="00AF6063" w:rsidRPr="00CB298B">
        <w:rPr>
          <w:b/>
          <w:color w:val="auto"/>
        </w:rPr>
        <w:t>Warsztat</w:t>
      </w:r>
      <w:r w:rsidR="00D6722E" w:rsidRPr="00CB298B">
        <w:rPr>
          <w:b/>
          <w:color w:val="auto"/>
        </w:rPr>
        <w:t>y</w:t>
      </w:r>
      <w:r w:rsidR="00C118A0" w:rsidRPr="00CB298B">
        <w:rPr>
          <w:b/>
          <w:color w:val="auto"/>
        </w:rPr>
        <w:t xml:space="preserve"> (spotkanie stacjonarne) </w:t>
      </w:r>
    </w:p>
    <w:p w14:paraId="6936CF14" w14:textId="2923EB97" w:rsidR="00C118A0" w:rsidRPr="00CB298B" w:rsidRDefault="00C118A0" w:rsidP="00D6722E">
      <w:pPr>
        <w:pStyle w:val="OREnormalny"/>
        <w:rPr>
          <w:b/>
          <w:color w:val="auto"/>
        </w:rPr>
      </w:pPr>
      <w:r w:rsidRPr="00CB298B">
        <w:rPr>
          <w:b/>
          <w:color w:val="auto"/>
        </w:rPr>
        <w:t>Przebieg spotkania:</w:t>
      </w:r>
    </w:p>
    <w:p w14:paraId="52C6A139" w14:textId="636103BB" w:rsidR="00C118A0" w:rsidRPr="00CB298B" w:rsidRDefault="001F5C91" w:rsidP="00D6722E">
      <w:pPr>
        <w:pStyle w:val="ORE123"/>
        <w:numPr>
          <w:ilvl w:val="0"/>
          <w:numId w:val="269"/>
        </w:numPr>
        <w:rPr>
          <w:color w:val="auto"/>
        </w:rPr>
      </w:pPr>
      <w:r w:rsidRPr="00CB298B">
        <w:rPr>
          <w:color w:val="auto"/>
        </w:rPr>
        <w:t xml:space="preserve">(15 minut) </w:t>
      </w:r>
      <w:r w:rsidR="009F6691" w:rsidRPr="00CB298B">
        <w:rPr>
          <w:color w:val="auto"/>
        </w:rPr>
        <w:t>Trener prosi uczestników, aby każdy – po lekturze materiałów – zast</w:t>
      </w:r>
      <w:r w:rsidR="009F6691" w:rsidRPr="00CB298B">
        <w:rPr>
          <w:color w:val="auto"/>
        </w:rPr>
        <w:t>a</w:t>
      </w:r>
      <w:r w:rsidR="009F6691" w:rsidRPr="00CB298B">
        <w:rPr>
          <w:color w:val="auto"/>
        </w:rPr>
        <w:t xml:space="preserve">nowił się nad uzupełnieniem zdania: „Spotkanie z (tu – odpowiednio – temat, np. pedagogiką Reggio Emilia, nowoczesną </w:t>
      </w:r>
      <w:r w:rsidR="00A63D59" w:rsidRPr="00CB298B">
        <w:rPr>
          <w:color w:val="auto"/>
        </w:rPr>
        <w:t>aranżacją przestrzeni</w:t>
      </w:r>
      <w:r w:rsidR="009F6691" w:rsidRPr="00CB298B">
        <w:rPr>
          <w:color w:val="auto"/>
        </w:rPr>
        <w:t xml:space="preserve"> w przedszkolach, planem daltońskim itp.) było dla mnie jak</w:t>
      </w:r>
      <w:r w:rsidR="00BA423E" w:rsidRPr="00CB298B">
        <w:rPr>
          <w:color w:val="auto"/>
        </w:rPr>
        <w:t>…,</w:t>
      </w:r>
      <w:r w:rsidR="009F6691" w:rsidRPr="00CB298B">
        <w:rPr>
          <w:color w:val="auto"/>
        </w:rPr>
        <w:t xml:space="preserve"> ponieważ</w:t>
      </w:r>
      <w:r w:rsidR="00BA423E" w:rsidRPr="00CB298B">
        <w:rPr>
          <w:color w:val="auto"/>
        </w:rPr>
        <w:t>...</w:t>
      </w:r>
      <w:r w:rsidR="009F6691" w:rsidRPr="00CB298B">
        <w:rPr>
          <w:color w:val="auto"/>
        </w:rPr>
        <w:t xml:space="preserve">.”. </w:t>
      </w:r>
      <w:r w:rsidR="00755B9C" w:rsidRPr="00CB298B">
        <w:rPr>
          <w:color w:val="auto"/>
        </w:rPr>
        <w:t xml:space="preserve">Uczestnicy </w:t>
      </w:r>
      <w:r w:rsidR="00BA423E" w:rsidRPr="00CB298B">
        <w:rPr>
          <w:color w:val="auto"/>
        </w:rPr>
        <w:t>w trakcie rundy</w:t>
      </w:r>
      <w:r w:rsidR="00755B9C" w:rsidRPr="00CB298B">
        <w:rPr>
          <w:color w:val="auto"/>
        </w:rPr>
        <w:t xml:space="preserve"> wygłaszają zdania, a </w:t>
      </w:r>
      <w:r w:rsidR="00BA423E" w:rsidRPr="00CB298B">
        <w:rPr>
          <w:color w:val="auto"/>
        </w:rPr>
        <w:t xml:space="preserve">prowadzący </w:t>
      </w:r>
      <w:r w:rsidR="00755B9C" w:rsidRPr="00CB298B">
        <w:rPr>
          <w:color w:val="auto"/>
        </w:rPr>
        <w:t>p</w:t>
      </w:r>
      <w:r w:rsidR="009F6691" w:rsidRPr="00CB298B">
        <w:rPr>
          <w:color w:val="auto"/>
        </w:rPr>
        <w:t xml:space="preserve">o ostatniej wypowiedzi podsumowuje ćwiczenie, interpretując pojawiające się metafory i uzasadnienia, wskazując na powtarzające się wątki itp. </w:t>
      </w:r>
    </w:p>
    <w:p w14:paraId="764F518A" w14:textId="1ECDB7A6" w:rsidR="009F6691" w:rsidRPr="00CB298B" w:rsidRDefault="001F5C91" w:rsidP="00D6722E">
      <w:pPr>
        <w:pStyle w:val="ORE123"/>
        <w:rPr>
          <w:color w:val="auto"/>
        </w:rPr>
      </w:pPr>
      <w:r w:rsidRPr="00CB298B">
        <w:rPr>
          <w:color w:val="auto"/>
        </w:rPr>
        <w:t xml:space="preserve">(60 minut) </w:t>
      </w:r>
      <w:r w:rsidR="009F6691" w:rsidRPr="00CB298B">
        <w:rPr>
          <w:color w:val="auto"/>
        </w:rPr>
        <w:t xml:space="preserve">Nauczyciele </w:t>
      </w:r>
      <w:r w:rsidR="00E431E7" w:rsidRPr="00CB298B">
        <w:rPr>
          <w:color w:val="auto"/>
        </w:rPr>
        <w:t>– eksperci w dziedzinie, którą się zajmowali</w:t>
      </w:r>
      <w:r w:rsidR="001647B2" w:rsidRPr="00CB298B">
        <w:rPr>
          <w:color w:val="auto"/>
        </w:rPr>
        <w:t xml:space="preserve"> –</w:t>
      </w:r>
      <w:r w:rsidR="00E431E7" w:rsidRPr="00CB298B">
        <w:rPr>
          <w:color w:val="auto"/>
        </w:rPr>
        <w:t xml:space="preserve"> uczą innych tego, czego się dowiedzieli z lektury materiałów. W zależności od liczebności rady pedagogicznej t</w:t>
      </w:r>
      <w:r w:rsidRPr="00CB298B">
        <w:rPr>
          <w:color w:val="auto"/>
        </w:rPr>
        <w:t>rener wybiera metodę</w:t>
      </w:r>
      <w:r w:rsidR="00E431E7" w:rsidRPr="00CB298B">
        <w:rPr>
          <w:color w:val="auto"/>
        </w:rPr>
        <w:t>:</w:t>
      </w:r>
    </w:p>
    <w:p w14:paraId="67A1B95E" w14:textId="550B123A" w:rsidR="00E431E7" w:rsidRPr="00CB298B" w:rsidRDefault="00E431E7" w:rsidP="00D6722E">
      <w:pPr>
        <w:pStyle w:val="OREpunktor"/>
        <w:rPr>
          <w:color w:val="auto"/>
        </w:rPr>
      </w:pPr>
      <w:r w:rsidRPr="00CB298B">
        <w:rPr>
          <w:color w:val="auto"/>
        </w:rPr>
        <w:t>w</w:t>
      </w:r>
      <w:r w:rsidR="001F5C91" w:rsidRPr="00CB298B">
        <w:rPr>
          <w:color w:val="auto"/>
        </w:rPr>
        <w:t xml:space="preserve"> małych zespołach mogą</w:t>
      </w:r>
      <w:r w:rsidRPr="00CB298B">
        <w:rPr>
          <w:color w:val="auto"/>
        </w:rPr>
        <w:t xml:space="preserve"> to być krótki</w:t>
      </w:r>
      <w:r w:rsidR="001F5C91" w:rsidRPr="00CB298B">
        <w:rPr>
          <w:color w:val="auto"/>
        </w:rPr>
        <w:t>e</w:t>
      </w:r>
      <w:r w:rsidRPr="00CB298B">
        <w:rPr>
          <w:color w:val="auto"/>
        </w:rPr>
        <w:t xml:space="preserve"> wykład</w:t>
      </w:r>
      <w:r w:rsidR="001F5C91" w:rsidRPr="00CB298B">
        <w:rPr>
          <w:color w:val="auto"/>
        </w:rPr>
        <w:t>y</w:t>
      </w:r>
      <w:r w:rsidRPr="00CB298B">
        <w:rPr>
          <w:color w:val="auto"/>
        </w:rPr>
        <w:t xml:space="preserve"> (podając</w:t>
      </w:r>
      <w:r w:rsidR="001F5C91" w:rsidRPr="00CB298B">
        <w:rPr>
          <w:color w:val="auto"/>
        </w:rPr>
        <w:t>e</w:t>
      </w:r>
      <w:r w:rsidRPr="00CB298B">
        <w:rPr>
          <w:color w:val="auto"/>
        </w:rPr>
        <w:t>, problemow</w:t>
      </w:r>
      <w:r w:rsidR="001F5C91" w:rsidRPr="00CB298B">
        <w:rPr>
          <w:color w:val="auto"/>
        </w:rPr>
        <w:t>e</w:t>
      </w:r>
      <w:r w:rsidRPr="00CB298B">
        <w:rPr>
          <w:color w:val="auto"/>
        </w:rPr>
        <w:t xml:space="preserve"> lub konwersatoryjn</w:t>
      </w:r>
      <w:r w:rsidR="001F5C91" w:rsidRPr="00CB298B">
        <w:rPr>
          <w:color w:val="auto"/>
        </w:rPr>
        <w:t>e</w:t>
      </w:r>
      <w:r w:rsidRPr="00CB298B">
        <w:rPr>
          <w:color w:val="auto"/>
        </w:rPr>
        <w:t>) ilustrowan</w:t>
      </w:r>
      <w:r w:rsidR="001F5C91" w:rsidRPr="00CB298B">
        <w:rPr>
          <w:color w:val="auto"/>
        </w:rPr>
        <w:t>e</w:t>
      </w:r>
      <w:r w:rsidRPr="00CB298B">
        <w:rPr>
          <w:color w:val="auto"/>
        </w:rPr>
        <w:t xml:space="preserve"> przygotowanymi przez uczestników plak</w:t>
      </w:r>
      <w:r w:rsidR="001F5C91" w:rsidRPr="00CB298B">
        <w:rPr>
          <w:color w:val="auto"/>
        </w:rPr>
        <w:t>atami, n</w:t>
      </w:r>
      <w:r w:rsidR="001F5C91" w:rsidRPr="00CB298B">
        <w:rPr>
          <w:color w:val="auto"/>
        </w:rPr>
        <w:t>o</w:t>
      </w:r>
      <w:r w:rsidR="001F5C91" w:rsidRPr="00CB298B">
        <w:rPr>
          <w:color w:val="auto"/>
        </w:rPr>
        <w:t xml:space="preserve">tatkami </w:t>
      </w:r>
      <w:r w:rsidR="001647B2" w:rsidRPr="00CB298B">
        <w:rPr>
          <w:color w:val="auto"/>
        </w:rPr>
        <w:t xml:space="preserve">bądź </w:t>
      </w:r>
      <w:r w:rsidR="001F5C91" w:rsidRPr="00CB298B">
        <w:rPr>
          <w:color w:val="auto"/>
        </w:rPr>
        <w:t>prezentacjami multimedialnymi</w:t>
      </w:r>
      <w:r w:rsidRPr="00CB298B">
        <w:rPr>
          <w:color w:val="auto"/>
        </w:rPr>
        <w:t>;</w:t>
      </w:r>
    </w:p>
    <w:p w14:paraId="62E5D4CB" w14:textId="497F2ED5" w:rsidR="00E431E7" w:rsidRPr="00CB298B" w:rsidRDefault="00E431E7" w:rsidP="00D6722E">
      <w:pPr>
        <w:pStyle w:val="OREpunktor"/>
        <w:rPr>
          <w:color w:val="auto"/>
        </w:rPr>
      </w:pPr>
      <w:r w:rsidRPr="00CB298B">
        <w:rPr>
          <w:color w:val="auto"/>
        </w:rPr>
        <w:lastRenderedPageBreak/>
        <w:t xml:space="preserve">w większych zespołach można zastosować metodę grup eksperckich (inaczej: </w:t>
      </w:r>
      <w:r w:rsidR="001647B2" w:rsidRPr="00CB298B">
        <w:rPr>
          <w:color w:val="auto"/>
        </w:rPr>
        <w:t>JIGSAW</w:t>
      </w:r>
      <w:r w:rsidRPr="00CB298B">
        <w:rPr>
          <w:color w:val="auto"/>
        </w:rPr>
        <w:t xml:space="preserve">, </w:t>
      </w:r>
      <w:r w:rsidR="001647B2" w:rsidRPr="00CB298B">
        <w:rPr>
          <w:color w:val="auto"/>
        </w:rPr>
        <w:t>układanka</w:t>
      </w:r>
      <w:r w:rsidRPr="00CB298B">
        <w:rPr>
          <w:color w:val="auto"/>
        </w:rPr>
        <w:t xml:space="preserve">), której klasyczny przebieg </w:t>
      </w:r>
      <w:r w:rsidR="001647B2" w:rsidRPr="00CB298B">
        <w:rPr>
          <w:color w:val="auto"/>
        </w:rPr>
        <w:t>sprowadza się do trzech etapów</w:t>
      </w:r>
      <w:r w:rsidRPr="00CB298B">
        <w:rPr>
          <w:color w:val="auto"/>
        </w:rPr>
        <w:t>:</w:t>
      </w:r>
    </w:p>
    <w:p w14:paraId="545D096D" w14:textId="0DC389DC" w:rsidR="00A32FC7" w:rsidRPr="00CB298B" w:rsidRDefault="00E431E7" w:rsidP="00D6722E">
      <w:pPr>
        <w:pStyle w:val="OREnormalny"/>
        <w:rPr>
          <w:color w:val="auto"/>
        </w:rPr>
      </w:pPr>
      <w:r w:rsidRPr="00CB298B">
        <w:rPr>
          <w:b/>
          <w:color w:val="auto"/>
        </w:rPr>
        <w:t>Etap I.</w:t>
      </w:r>
      <w:r w:rsidRPr="00CB298B">
        <w:rPr>
          <w:color w:val="auto"/>
        </w:rPr>
        <w:t xml:space="preserve"> Praca w grupach eksperckich (w </w:t>
      </w:r>
      <w:r w:rsidR="001647B2" w:rsidRPr="00CB298B">
        <w:rPr>
          <w:color w:val="auto"/>
        </w:rPr>
        <w:t>tym wypadku</w:t>
      </w:r>
      <w:r w:rsidRPr="00CB298B">
        <w:rPr>
          <w:color w:val="auto"/>
        </w:rPr>
        <w:t xml:space="preserve"> etap uczenia się przed </w:t>
      </w:r>
      <w:r w:rsidR="00515686" w:rsidRPr="00CB298B">
        <w:rPr>
          <w:color w:val="auto"/>
        </w:rPr>
        <w:t>warsztat</w:t>
      </w:r>
      <w:r w:rsidR="00515686" w:rsidRPr="00CB298B">
        <w:rPr>
          <w:color w:val="auto"/>
        </w:rPr>
        <w:t>a</w:t>
      </w:r>
      <w:r w:rsidR="00515686" w:rsidRPr="00CB298B">
        <w:rPr>
          <w:color w:val="auto"/>
        </w:rPr>
        <w:t>mi</w:t>
      </w:r>
      <w:r w:rsidRPr="00CB298B">
        <w:rPr>
          <w:color w:val="auto"/>
        </w:rPr>
        <w:t>).</w:t>
      </w:r>
      <w:r w:rsidR="007E5B87" w:rsidRPr="00CB298B">
        <w:rPr>
          <w:color w:val="auto"/>
        </w:rPr>
        <w:t xml:space="preserve"> Jeśli rada pedagogiczna liczy 25 osób, to na tym etapie nauczyciele pracują w pięciu pięcioosobowych grupach („jedynek”, „dwójek”, „trójek”, „czwórek” i „piątek”). </w:t>
      </w:r>
    </w:p>
    <w:p w14:paraId="6E727437" w14:textId="0E8AF976" w:rsidR="00E431E7" w:rsidRPr="00CB298B" w:rsidRDefault="00E431E7" w:rsidP="00C13F6A">
      <w:pPr>
        <w:spacing w:before="120" w:line="360" w:lineRule="auto"/>
        <w:jc w:val="center"/>
        <w:rPr>
          <w:rFonts w:ascii="Arial" w:hAnsi="Arial" w:cs="Arial"/>
          <w:sz w:val="24"/>
          <w:szCs w:val="24"/>
        </w:rPr>
      </w:pPr>
      <w:r w:rsidRPr="00CB298B">
        <w:rPr>
          <w:rFonts w:ascii="Arial" w:hAnsi="Arial" w:cs="Arial"/>
          <w:noProof/>
          <w:sz w:val="24"/>
          <w:szCs w:val="24"/>
        </w:rPr>
        <w:drawing>
          <wp:inline distT="0" distB="0" distL="0" distR="0" wp14:anchorId="284E8439" wp14:editId="39B1D015">
            <wp:extent cx="1721795" cy="1342417"/>
            <wp:effectExtent l="0" t="0" r="0" b="0"/>
            <wp:docPr id="233" name="Diagram 23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0" r:lo="rId91" r:qs="rId92" r:cs="rId93"/>
              </a:graphicData>
            </a:graphic>
          </wp:inline>
        </w:drawing>
      </w:r>
      <w:r w:rsidRPr="00CB298B">
        <w:rPr>
          <w:rFonts w:ascii="Arial" w:hAnsi="Arial" w:cs="Arial"/>
          <w:noProof/>
          <w:sz w:val="24"/>
          <w:szCs w:val="24"/>
        </w:rPr>
        <w:drawing>
          <wp:inline distT="0" distB="0" distL="0" distR="0" wp14:anchorId="2031A93A" wp14:editId="2150F41D">
            <wp:extent cx="1721795" cy="1342417"/>
            <wp:effectExtent l="0" t="0" r="0" b="0"/>
            <wp:docPr id="234" name="Diagram 23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5" r:lo="rId96" r:qs="rId97" r:cs="rId98"/>
              </a:graphicData>
            </a:graphic>
          </wp:inline>
        </w:drawing>
      </w:r>
      <w:r w:rsidR="006310B6" w:rsidRPr="00CB298B">
        <w:rPr>
          <w:rFonts w:ascii="Arial" w:hAnsi="Arial" w:cs="Arial"/>
          <w:noProof/>
          <w:sz w:val="24"/>
          <w:szCs w:val="24"/>
        </w:rPr>
        <w:drawing>
          <wp:inline distT="0" distB="0" distL="0" distR="0" wp14:anchorId="0490EB81" wp14:editId="027A1A56">
            <wp:extent cx="1721795" cy="1342417"/>
            <wp:effectExtent l="0" t="0" r="0" b="0"/>
            <wp:docPr id="235" name="Diagram 23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0" r:lo="rId101" r:qs="rId102" r:cs="rId103"/>
              </a:graphicData>
            </a:graphic>
          </wp:inline>
        </w:drawing>
      </w:r>
    </w:p>
    <w:p w14:paraId="5A330933" w14:textId="72F4CCCE" w:rsidR="001628FA" w:rsidRPr="00CB298B" w:rsidRDefault="006310B6" w:rsidP="001628FA">
      <w:pPr>
        <w:pStyle w:val="Akapitzlist"/>
        <w:spacing w:before="120" w:line="360" w:lineRule="auto"/>
        <w:ind w:left="0"/>
        <w:jc w:val="center"/>
        <w:rPr>
          <w:rFonts w:ascii="Arial" w:hAnsi="Arial" w:cs="Arial"/>
        </w:rPr>
      </w:pPr>
      <w:r w:rsidRPr="00CB298B">
        <w:rPr>
          <w:rFonts w:ascii="Arial" w:hAnsi="Arial" w:cs="Arial"/>
          <w:noProof/>
        </w:rPr>
        <w:drawing>
          <wp:inline distT="0" distB="0" distL="0" distR="0" wp14:anchorId="54B10146" wp14:editId="6306DC9C">
            <wp:extent cx="1721795" cy="1342417"/>
            <wp:effectExtent l="0" t="0" r="0" b="0"/>
            <wp:docPr id="236" name="Diagram 23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5" r:lo="rId106" r:qs="rId107" r:cs="rId108"/>
              </a:graphicData>
            </a:graphic>
          </wp:inline>
        </w:drawing>
      </w:r>
      <w:r w:rsidRPr="00CB298B">
        <w:rPr>
          <w:rFonts w:ascii="Arial" w:hAnsi="Arial" w:cs="Arial"/>
          <w:noProof/>
        </w:rPr>
        <w:drawing>
          <wp:inline distT="0" distB="0" distL="0" distR="0" wp14:anchorId="6D03C6B6" wp14:editId="1F0D4CDA">
            <wp:extent cx="1721795" cy="1342417"/>
            <wp:effectExtent l="0" t="0" r="0" b="0"/>
            <wp:docPr id="237" name="Diagram 23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0" r:lo="rId111" r:qs="rId112" r:cs="rId113"/>
              </a:graphicData>
            </a:graphic>
          </wp:inline>
        </w:drawing>
      </w:r>
    </w:p>
    <w:p w14:paraId="744BD844" w14:textId="2CA1CBC6" w:rsidR="00D6722E" w:rsidRPr="00CB298B" w:rsidRDefault="00D6722E" w:rsidP="00D6722E">
      <w:pPr>
        <w:pStyle w:val="RysunekORE"/>
      </w:pPr>
      <w:r w:rsidRPr="00CB298B">
        <w:rPr>
          <w:b/>
        </w:rPr>
        <w:t>Rys. 16.</w:t>
      </w:r>
      <w:r w:rsidRPr="00CB298B">
        <w:t xml:space="preserve"> </w:t>
      </w:r>
      <w:r w:rsidR="0016767A">
        <w:t>Grupy (etap I)</w:t>
      </w:r>
    </w:p>
    <w:p w14:paraId="077698DA" w14:textId="00B2E410" w:rsidR="006310B6" w:rsidRPr="00CB298B" w:rsidRDefault="006310B6" w:rsidP="00D6722E">
      <w:pPr>
        <w:pStyle w:val="OREnormalny"/>
        <w:rPr>
          <w:color w:val="auto"/>
        </w:rPr>
      </w:pPr>
      <w:r w:rsidRPr="00CB298B">
        <w:rPr>
          <w:b/>
          <w:color w:val="auto"/>
        </w:rPr>
        <w:t>Etap II.</w:t>
      </w:r>
      <w:r w:rsidRPr="00CB298B">
        <w:rPr>
          <w:color w:val="auto"/>
        </w:rPr>
        <w:t xml:space="preserve"> Praca w grupach mieszanych</w:t>
      </w:r>
      <w:r w:rsidR="007E5B87" w:rsidRPr="00CB298B">
        <w:rPr>
          <w:color w:val="auto"/>
        </w:rPr>
        <w:t xml:space="preserve"> (w skład </w:t>
      </w:r>
      <w:r w:rsidR="00515686" w:rsidRPr="00CB298B">
        <w:rPr>
          <w:color w:val="auto"/>
        </w:rPr>
        <w:t>każdej z nich</w:t>
      </w:r>
      <w:r w:rsidR="007E5B87" w:rsidRPr="00CB298B">
        <w:rPr>
          <w:color w:val="auto"/>
        </w:rPr>
        <w:t xml:space="preserve"> wchodzi </w:t>
      </w:r>
      <w:r w:rsidR="00515686" w:rsidRPr="00CB298B">
        <w:rPr>
          <w:color w:val="auto"/>
        </w:rPr>
        <w:t>jeden przedstaw</w:t>
      </w:r>
      <w:r w:rsidR="00515686" w:rsidRPr="00CB298B">
        <w:rPr>
          <w:color w:val="auto"/>
        </w:rPr>
        <w:t>i</w:t>
      </w:r>
      <w:r w:rsidR="00515686" w:rsidRPr="00CB298B">
        <w:rPr>
          <w:color w:val="auto"/>
        </w:rPr>
        <w:t>ciel</w:t>
      </w:r>
      <w:r w:rsidR="007E5B87" w:rsidRPr="00CB298B">
        <w:rPr>
          <w:color w:val="auto"/>
        </w:rPr>
        <w:t xml:space="preserve"> grup eksperckich z pierwszego etapu)</w:t>
      </w:r>
      <w:r w:rsidRPr="00CB298B">
        <w:rPr>
          <w:color w:val="auto"/>
        </w:rPr>
        <w:t xml:space="preserve"> – każdy ma </w:t>
      </w:r>
      <w:r w:rsidR="00515686" w:rsidRPr="00CB298B">
        <w:rPr>
          <w:color w:val="auto"/>
        </w:rPr>
        <w:t xml:space="preserve">pięć </w:t>
      </w:r>
      <w:r w:rsidRPr="00CB298B">
        <w:rPr>
          <w:color w:val="auto"/>
        </w:rPr>
        <w:t>minut na rzeczowe przek</w:t>
      </w:r>
      <w:r w:rsidRPr="00CB298B">
        <w:rPr>
          <w:color w:val="auto"/>
        </w:rPr>
        <w:t>a</w:t>
      </w:r>
      <w:r w:rsidRPr="00CB298B">
        <w:rPr>
          <w:color w:val="auto"/>
        </w:rPr>
        <w:t xml:space="preserve">zanie innym </w:t>
      </w:r>
      <w:r w:rsidR="00515686" w:rsidRPr="00CB298B">
        <w:rPr>
          <w:color w:val="auto"/>
        </w:rPr>
        <w:t xml:space="preserve">swojej </w:t>
      </w:r>
      <w:r w:rsidRPr="00CB298B">
        <w:rPr>
          <w:color w:val="auto"/>
        </w:rPr>
        <w:t xml:space="preserve">wiedzy w sposób atrakcyjny dla słuchaczy. Można ostatnie </w:t>
      </w:r>
      <w:r w:rsidR="00515686" w:rsidRPr="00CB298B">
        <w:rPr>
          <w:color w:val="auto"/>
        </w:rPr>
        <w:t xml:space="preserve">pięć </w:t>
      </w:r>
      <w:r w:rsidRPr="00CB298B">
        <w:rPr>
          <w:color w:val="auto"/>
        </w:rPr>
        <w:t xml:space="preserve">minut przeznaczyć na zadawanie sobie nawzajem pytań i udzielanie odpowiedzi lub swobodną dyskusję w tej grupie. </w:t>
      </w:r>
    </w:p>
    <w:p w14:paraId="356078C9" w14:textId="073BD7A8" w:rsidR="006310B6" w:rsidRPr="00CB298B" w:rsidRDefault="006310B6" w:rsidP="00C13F6A">
      <w:pPr>
        <w:pStyle w:val="Akapitzlist"/>
        <w:spacing w:before="120" w:line="360" w:lineRule="auto"/>
        <w:ind w:left="0"/>
        <w:jc w:val="center"/>
        <w:rPr>
          <w:rFonts w:ascii="Arial" w:hAnsi="Arial" w:cs="Arial"/>
        </w:rPr>
      </w:pPr>
      <w:r w:rsidRPr="00CB298B">
        <w:rPr>
          <w:rFonts w:ascii="Arial" w:hAnsi="Arial" w:cs="Arial"/>
          <w:noProof/>
        </w:rPr>
        <w:drawing>
          <wp:inline distT="0" distB="0" distL="0" distR="0" wp14:anchorId="41E4C0FB" wp14:editId="28265EE7">
            <wp:extent cx="1507787" cy="1235413"/>
            <wp:effectExtent l="0" t="19050" r="0" b="3175"/>
            <wp:docPr id="238" name="Diagram 23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5" r:lo="rId116" r:qs="rId117" r:cs="rId118"/>
              </a:graphicData>
            </a:graphic>
          </wp:inline>
        </w:drawing>
      </w:r>
      <w:r w:rsidR="00F31FF2" w:rsidRPr="00CB298B">
        <w:rPr>
          <w:rFonts w:ascii="Arial" w:hAnsi="Arial" w:cs="Arial"/>
          <w:noProof/>
        </w:rPr>
        <w:drawing>
          <wp:inline distT="0" distB="0" distL="0" distR="0" wp14:anchorId="2FDEA9AB" wp14:editId="0C1FCBDB">
            <wp:extent cx="1721795" cy="1342417"/>
            <wp:effectExtent l="0" t="0" r="0" b="0"/>
            <wp:docPr id="239" name="Diagram 23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0" r:lo="rId121" r:qs="rId122" r:cs="rId123"/>
              </a:graphicData>
            </a:graphic>
          </wp:inline>
        </w:drawing>
      </w:r>
      <w:r w:rsidR="00F31FF2" w:rsidRPr="00CB298B">
        <w:rPr>
          <w:rFonts w:ascii="Arial" w:hAnsi="Arial" w:cs="Arial"/>
          <w:noProof/>
        </w:rPr>
        <w:drawing>
          <wp:inline distT="0" distB="0" distL="0" distR="0" wp14:anchorId="1DCCF7B0" wp14:editId="5B46E27E">
            <wp:extent cx="1721795" cy="1342417"/>
            <wp:effectExtent l="0" t="0" r="0" b="0"/>
            <wp:docPr id="241" name="Diagram 24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5" r:lo="rId126" r:qs="rId127" r:cs="rId128"/>
              </a:graphicData>
            </a:graphic>
          </wp:inline>
        </w:drawing>
      </w:r>
      <w:r w:rsidR="00F31FF2" w:rsidRPr="00CB298B">
        <w:rPr>
          <w:rFonts w:ascii="Arial" w:hAnsi="Arial" w:cs="Arial"/>
          <w:noProof/>
        </w:rPr>
        <w:drawing>
          <wp:inline distT="0" distB="0" distL="0" distR="0" wp14:anchorId="18ABFD4F" wp14:editId="19216CBC">
            <wp:extent cx="1721795" cy="1342417"/>
            <wp:effectExtent l="0" t="0" r="0" b="0"/>
            <wp:docPr id="244" name="Diagram 24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0" r:lo="rId131" r:qs="rId132" r:cs="rId133"/>
              </a:graphicData>
            </a:graphic>
          </wp:inline>
        </w:drawing>
      </w:r>
      <w:r w:rsidR="00F31FF2" w:rsidRPr="00CB298B">
        <w:rPr>
          <w:rFonts w:ascii="Arial" w:hAnsi="Arial" w:cs="Arial"/>
          <w:noProof/>
        </w:rPr>
        <w:drawing>
          <wp:inline distT="0" distB="0" distL="0" distR="0" wp14:anchorId="749E3B1B" wp14:editId="754E6A86">
            <wp:extent cx="1721795" cy="1342417"/>
            <wp:effectExtent l="0" t="0" r="0" b="0"/>
            <wp:docPr id="243" name="Diagram 24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5" r:lo="rId136" r:qs="rId137" r:cs="rId138"/>
              </a:graphicData>
            </a:graphic>
          </wp:inline>
        </w:drawing>
      </w:r>
    </w:p>
    <w:p w14:paraId="6D5AE7EA" w14:textId="5A052535" w:rsidR="00C13F6A" w:rsidRPr="00CB298B" w:rsidRDefault="00C13F6A" w:rsidP="00C13F6A">
      <w:pPr>
        <w:pStyle w:val="RysunekORE"/>
      </w:pPr>
      <w:r w:rsidRPr="00CB298B">
        <w:rPr>
          <w:b/>
        </w:rPr>
        <w:lastRenderedPageBreak/>
        <w:t>Rys. 17.</w:t>
      </w:r>
      <w:r w:rsidRPr="00CB298B">
        <w:t xml:space="preserve"> Grupy (etap II).</w:t>
      </w:r>
    </w:p>
    <w:p w14:paraId="732846FB" w14:textId="3AF49A3E" w:rsidR="002725E8" w:rsidRPr="00CB298B" w:rsidRDefault="00F31FF2" w:rsidP="00D6722E">
      <w:pPr>
        <w:pStyle w:val="OREnormalny"/>
        <w:rPr>
          <w:color w:val="auto"/>
        </w:rPr>
      </w:pPr>
      <w:r w:rsidRPr="00CB298B">
        <w:rPr>
          <w:b/>
          <w:color w:val="auto"/>
        </w:rPr>
        <w:t>Etap III.</w:t>
      </w:r>
      <w:r w:rsidRPr="00CB298B">
        <w:rPr>
          <w:color w:val="auto"/>
        </w:rPr>
        <w:t xml:space="preserve"> P</w:t>
      </w:r>
      <w:r w:rsidR="007B170B" w:rsidRPr="00CB298B">
        <w:rPr>
          <w:color w:val="auto"/>
        </w:rPr>
        <w:t>owrót do</w:t>
      </w:r>
      <w:r w:rsidR="0016767A">
        <w:rPr>
          <w:color w:val="auto"/>
        </w:rPr>
        <w:t xml:space="preserve"> jednorodnych grup eksperckich</w:t>
      </w:r>
      <w:r w:rsidRPr="00CB298B">
        <w:rPr>
          <w:color w:val="auto"/>
        </w:rPr>
        <w:t xml:space="preserve"> </w:t>
      </w:r>
    </w:p>
    <w:p w14:paraId="57502B59" w14:textId="77777777" w:rsidR="002725E8" w:rsidRPr="00CB298B" w:rsidRDefault="002725E8" w:rsidP="00C13F6A">
      <w:pPr>
        <w:spacing w:before="120" w:line="360" w:lineRule="auto"/>
        <w:jc w:val="center"/>
        <w:rPr>
          <w:rFonts w:ascii="Arial" w:hAnsi="Arial" w:cs="Arial"/>
          <w:sz w:val="24"/>
          <w:szCs w:val="24"/>
        </w:rPr>
      </w:pPr>
      <w:r w:rsidRPr="00CB298B">
        <w:rPr>
          <w:rFonts w:ascii="Arial" w:hAnsi="Arial" w:cs="Arial"/>
          <w:noProof/>
          <w:sz w:val="24"/>
          <w:szCs w:val="24"/>
        </w:rPr>
        <w:drawing>
          <wp:inline distT="0" distB="0" distL="0" distR="0" wp14:anchorId="7ED9ADBC" wp14:editId="7FEAFEFA">
            <wp:extent cx="1721795" cy="1342417"/>
            <wp:effectExtent l="0" t="0" r="0" b="0"/>
            <wp:docPr id="245" name="Diagram 24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0" r:lo="rId141" r:qs="rId142" r:cs="rId143"/>
              </a:graphicData>
            </a:graphic>
          </wp:inline>
        </w:drawing>
      </w:r>
      <w:r w:rsidRPr="00CB298B">
        <w:rPr>
          <w:rFonts w:ascii="Arial" w:hAnsi="Arial" w:cs="Arial"/>
          <w:noProof/>
          <w:sz w:val="24"/>
          <w:szCs w:val="24"/>
        </w:rPr>
        <w:drawing>
          <wp:inline distT="0" distB="0" distL="0" distR="0" wp14:anchorId="7544BC6C" wp14:editId="68FD61F5">
            <wp:extent cx="1721795" cy="1342417"/>
            <wp:effectExtent l="0" t="0" r="0" b="0"/>
            <wp:docPr id="246" name="Diagram 24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5" r:lo="rId146" r:qs="rId147" r:cs="rId148"/>
              </a:graphicData>
            </a:graphic>
          </wp:inline>
        </w:drawing>
      </w:r>
      <w:r w:rsidRPr="00CB298B">
        <w:rPr>
          <w:rFonts w:ascii="Arial" w:hAnsi="Arial" w:cs="Arial"/>
          <w:noProof/>
          <w:sz w:val="24"/>
          <w:szCs w:val="24"/>
        </w:rPr>
        <w:drawing>
          <wp:inline distT="0" distB="0" distL="0" distR="0" wp14:anchorId="5BA3F567" wp14:editId="3C0A64DB">
            <wp:extent cx="1721795" cy="1342417"/>
            <wp:effectExtent l="0" t="0" r="0" b="0"/>
            <wp:docPr id="247" name="Diagram 24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0" r:lo="rId151" r:qs="rId152" r:cs="rId153"/>
              </a:graphicData>
            </a:graphic>
          </wp:inline>
        </w:drawing>
      </w:r>
    </w:p>
    <w:p w14:paraId="2232335B" w14:textId="1489E301" w:rsidR="002725E8" w:rsidRPr="00CB298B" w:rsidRDefault="002725E8" w:rsidP="00C13F6A">
      <w:pPr>
        <w:pStyle w:val="Akapitzlist"/>
        <w:spacing w:before="120" w:line="360" w:lineRule="auto"/>
        <w:ind w:left="0"/>
        <w:jc w:val="center"/>
        <w:rPr>
          <w:rFonts w:ascii="Arial" w:hAnsi="Arial" w:cs="Arial"/>
        </w:rPr>
      </w:pPr>
      <w:r w:rsidRPr="00CB298B">
        <w:rPr>
          <w:rFonts w:ascii="Arial" w:hAnsi="Arial" w:cs="Arial"/>
          <w:noProof/>
        </w:rPr>
        <w:drawing>
          <wp:inline distT="0" distB="0" distL="0" distR="0" wp14:anchorId="75CC09BC" wp14:editId="2F9E6BE2">
            <wp:extent cx="1721795" cy="1342417"/>
            <wp:effectExtent l="0" t="0" r="0" b="0"/>
            <wp:docPr id="248" name="Diagram 24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5" r:lo="rId156" r:qs="rId157" r:cs="rId158"/>
              </a:graphicData>
            </a:graphic>
          </wp:inline>
        </w:drawing>
      </w:r>
      <w:r w:rsidRPr="00CB298B">
        <w:rPr>
          <w:rFonts w:ascii="Arial" w:hAnsi="Arial" w:cs="Arial"/>
          <w:noProof/>
        </w:rPr>
        <w:drawing>
          <wp:inline distT="0" distB="0" distL="0" distR="0" wp14:anchorId="6B9D76DE" wp14:editId="12E62494">
            <wp:extent cx="1721795" cy="1342417"/>
            <wp:effectExtent l="0" t="0" r="0" b="0"/>
            <wp:docPr id="249" name="Diagram 24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0" r:lo="rId161" r:qs="rId162" r:cs="rId163"/>
              </a:graphicData>
            </a:graphic>
          </wp:inline>
        </w:drawing>
      </w:r>
    </w:p>
    <w:p w14:paraId="7C281C57" w14:textId="7E1223EC" w:rsidR="00C13F6A" w:rsidRPr="00CB298B" w:rsidRDefault="00C13F6A" w:rsidP="00C13F6A">
      <w:pPr>
        <w:pStyle w:val="RysunekORE"/>
      </w:pPr>
      <w:r w:rsidRPr="00CB298B">
        <w:rPr>
          <w:b/>
        </w:rPr>
        <w:t>Rys. 18.</w:t>
      </w:r>
      <w:r w:rsidRPr="00CB298B">
        <w:t xml:space="preserve"> Gr</w:t>
      </w:r>
      <w:r w:rsidR="0016767A">
        <w:t>upy (etap III)</w:t>
      </w:r>
    </w:p>
    <w:p w14:paraId="716211B5" w14:textId="66CB504C" w:rsidR="00F31FF2" w:rsidRPr="00CB298B" w:rsidRDefault="005F6518" w:rsidP="00D6722E">
      <w:pPr>
        <w:pStyle w:val="OREnormalny"/>
        <w:rPr>
          <w:color w:val="auto"/>
        </w:rPr>
      </w:pPr>
      <w:r w:rsidRPr="00CB298B">
        <w:rPr>
          <w:b/>
          <w:color w:val="auto"/>
        </w:rPr>
        <w:t>O</w:t>
      </w:r>
      <w:r w:rsidR="00F31FF2" w:rsidRPr="00CB298B">
        <w:rPr>
          <w:b/>
          <w:color w:val="auto"/>
        </w:rPr>
        <w:t>statni etap</w:t>
      </w:r>
      <w:r w:rsidR="00F31FF2" w:rsidRPr="00CB298B">
        <w:rPr>
          <w:color w:val="auto"/>
        </w:rPr>
        <w:t xml:space="preserve"> </w:t>
      </w:r>
      <w:r w:rsidRPr="00CB298B">
        <w:rPr>
          <w:color w:val="auto"/>
        </w:rPr>
        <w:t xml:space="preserve">można </w:t>
      </w:r>
      <w:r w:rsidR="00F31FF2" w:rsidRPr="00CB298B">
        <w:rPr>
          <w:color w:val="auto"/>
        </w:rPr>
        <w:t>wykorzystać do:</w:t>
      </w:r>
    </w:p>
    <w:p w14:paraId="5A8B10C5" w14:textId="109567EE" w:rsidR="00F31FF2" w:rsidRPr="00CB298B" w:rsidRDefault="00F31FF2" w:rsidP="00D6722E">
      <w:pPr>
        <w:pStyle w:val="OREpunktor"/>
        <w:rPr>
          <w:color w:val="auto"/>
        </w:rPr>
      </w:pPr>
      <w:r w:rsidRPr="00CB298B">
        <w:rPr>
          <w:color w:val="auto"/>
        </w:rPr>
        <w:t xml:space="preserve">sprawdzenia wiedzy – </w:t>
      </w:r>
      <w:r w:rsidR="005F6518" w:rsidRPr="00CB298B">
        <w:rPr>
          <w:color w:val="auto"/>
        </w:rPr>
        <w:t xml:space="preserve">każda grupa </w:t>
      </w:r>
      <w:r w:rsidRPr="00CB298B">
        <w:rPr>
          <w:color w:val="auto"/>
        </w:rPr>
        <w:t xml:space="preserve">układa kilka pytań do quizu, a zespoły wzorem teleturnieju </w:t>
      </w:r>
      <w:r w:rsidRPr="00CB298B">
        <w:rPr>
          <w:i/>
          <w:color w:val="auto"/>
        </w:rPr>
        <w:t>Jeden z dziesięciu</w:t>
      </w:r>
      <w:r w:rsidRPr="00CB298B">
        <w:rPr>
          <w:color w:val="auto"/>
        </w:rPr>
        <w:t xml:space="preserve"> zgłaszają się do odpowiedzi; wygrywa zespół, który zdobędzie największą </w:t>
      </w:r>
      <w:r w:rsidR="005F6518" w:rsidRPr="00CB298B">
        <w:rPr>
          <w:color w:val="auto"/>
        </w:rPr>
        <w:t xml:space="preserve">liczbę </w:t>
      </w:r>
      <w:r w:rsidRPr="00CB298B">
        <w:rPr>
          <w:color w:val="auto"/>
        </w:rPr>
        <w:t>punktów</w:t>
      </w:r>
      <w:r w:rsidR="005F6518" w:rsidRPr="00CB298B">
        <w:rPr>
          <w:color w:val="auto"/>
        </w:rPr>
        <w:t xml:space="preserve">; </w:t>
      </w:r>
    </w:p>
    <w:p w14:paraId="505C9200" w14:textId="5359E2D6" w:rsidR="00F31FF2" w:rsidRPr="00CB298B" w:rsidRDefault="00F31FF2" w:rsidP="00D6722E">
      <w:pPr>
        <w:pStyle w:val="OREpunktor"/>
        <w:rPr>
          <w:color w:val="auto"/>
        </w:rPr>
      </w:pPr>
      <w:r w:rsidRPr="00CB298B">
        <w:rPr>
          <w:color w:val="auto"/>
        </w:rPr>
        <w:t xml:space="preserve">dyskusji w grupie o tym, co było najciekawsze w prezentowanych koncepcjach lub/i co pomagało, a co przeszkadzało w przekazywaniu treści </w:t>
      </w:r>
      <w:r w:rsidR="005F6518" w:rsidRPr="00CB298B">
        <w:rPr>
          <w:color w:val="auto"/>
        </w:rPr>
        <w:t xml:space="preserve">albo </w:t>
      </w:r>
      <w:r w:rsidRPr="00CB298B">
        <w:rPr>
          <w:color w:val="auto"/>
        </w:rPr>
        <w:t>w ich odbiorze na</w:t>
      </w:r>
      <w:r w:rsidR="005F6518" w:rsidRPr="00CB298B">
        <w:rPr>
          <w:color w:val="auto"/>
        </w:rPr>
        <w:t xml:space="preserve"> wcześniejszym</w:t>
      </w:r>
      <w:r w:rsidRPr="00CB298B">
        <w:rPr>
          <w:color w:val="auto"/>
        </w:rPr>
        <w:t xml:space="preserve"> etapie itp. </w:t>
      </w:r>
    </w:p>
    <w:p w14:paraId="08D650C5" w14:textId="104D1C1B" w:rsidR="002725E8" w:rsidRPr="00CB298B" w:rsidRDefault="002725E8" w:rsidP="00D6722E">
      <w:pPr>
        <w:pStyle w:val="OREpunktor"/>
        <w:rPr>
          <w:color w:val="auto"/>
        </w:rPr>
      </w:pPr>
      <w:r w:rsidRPr="00CB298B">
        <w:rPr>
          <w:color w:val="auto"/>
        </w:rPr>
        <w:t>dyskusji o tym, jakie kompetencje kluczowe rozwijał udział w ćwiczeniu (łącznie z</w:t>
      </w:r>
      <w:r w:rsidR="005F6518" w:rsidRPr="00CB298B">
        <w:rPr>
          <w:color w:val="auto"/>
        </w:rPr>
        <w:t> </w:t>
      </w:r>
      <w:r w:rsidRPr="00CB298B">
        <w:rPr>
          <w:color w:val="auto"/>
        </w:rPr>
        <w:t xml:space="preserve">etapem „wyprzedzającym”), czy/jak można </w:t>
      </w:r>
      <w:r w:rsidR="00462488" w:rsidRPr="00CB298B">
        <w:rPr>
          <w:color w:val="auto"/>
        </w:rPr>
        <w:t xml:space="preserve">metodę JIGSAW </w:t>
      </w:r>
      <w:r w:rsidRPr="00CB298B">
        <w:rPr>
          <w:color w:val="auto"/>
        </w:rPr>
        <w:t>wykorzystać w pr</w:t>
      </w:r>
      <w:r w:rsidRPr="00CB298B">
        <w:rPr>
          <w:color w:val="auto"/>
        </w:rPr>
        <w:t>a</w:t>
      </w:r>
      <w:r w:rsidRPr="00CB298B">
        <w:rPr>
          <w:color w:val="auto"/>
        </w:rPr>
        <w:t xml:space="preserve">cy z dziećmi itp. </w:t>
      </w:r>
    </w:p>
    <w:p w14:paraId="5106877E" w14:textId="0CFFE733" w:rsidR="006310B6" w:rsidRPr="00CB298B" w:rsidRDefault="001F5C91" w:rsidP="00D6722E">
      <w:pPr>
        <w:pStyle w:val="ORE123"/>
        <w:rPr>
          <w:color w:val="auto"/>
        </w:rPr>
      </w:pPr>
      <w:r w:rsidRPr="00CB298B">
        <w:rPr>
          <w:color w:val="auto"/>
        </w:rPr>
        <w:t xml:space="preserve">(15 minut) </w:t>
      </w:r>
      <w:r w:rsidR="00AF6063" w:rsidRPr="00CB298B">
        <w:rPr>
          <w:color w:val="auto"/>
        </w:rPr>
        <w:t>Trener zaprasza uczestników warsztat</w:t>
      </w:r>
      <w:r w:rsidR="00462488" w:rsidRPr="00CB298B">
        <w:rPr>
          <w:color w:val="auto"/>
        </w:rPr>
        <w:t>ów</w:t>
      </w:r>
      <w:r w:rsidR="00AF6063" w:rsidRPr="00CB298B">
        <w:rPr>
          <w:color w:val="auto"/>
        </w:rPr>
        <w:t xml:space="preserve"> do „sklepu” – każdy</w:t>
      </w:r>
      <w:r w:rsidR="00462488" w:rsidRPr="00CB298B">
        <w:rPr>
          <w:color w:val="auto"/>
        </w:rPr>
        <w:t xml:space="preserve"> naucz</w:t>
      </w:r>
      <w:r w:rsidR="00462488" w:rsidRPr="00CB298B">
        <w:rPr>
          <w:color w:val="auto"/>
        </w:rPr>
        <w:t>y</w:t>
      </w:r>
      <w:r w:rsidR="00462488" w:rsidRPr="00CB298B">
        <w:rPr>
          <w:color w:val="auto"/>
        </w:rPr>
        <w:t>ciel</w:t>
      </w:r>
      <w:r w:rsidR="00AF6063" w:rsidRPr="00CB298B">
        <w:rPr>
          <w:color w:val="auto"/>
        </w:rPr>
        <w:t xml:space="preserve"> wybiera z</w:t>
      </w:r>
      <w:r w:rsidR="00462488" w:rsidRPr="00CB298B">
        <w:rPr>
          <w:color w:val="auto"/>
        </w:rPr>
        <w:t> </w:t>
      </w:r>
      <w:r w:rsidR="00AF6063" w:rsidRPr="00CB298B">
        <w:rPr>
          <w:color w:val="auto"/>
        </w:rPr>
        <w:t>poznanych rozwiązań metodycznych te, które uważa za warte wł</w:t>
      </w:r>
      <w:r w:rsidR="00AF6063" w:rsidRPr="00CB298B">
        <w:rPr>
          <w:color w:val="auto"/>
        </w:rPr>
        <w:t>ą</w:t>
      </w:r>
      <w:r w:rsidR="00AF6063" w:rsidRPr="00CB298B">
        <w:rPr>
          <w:color w:val="auto"/>
        </w:rPr>
        <w:t>czenia do własnego warsztatu pracy. Swoje „zakupy” zapisuje na samoprzyle</w:t>
      </w:r>
      <w:r w:rsidR="00AF6063" w:rsidRPr="00CB298B">
        <w:rPr>
          <w:color w:val="auto"/>
        </w:rPr>
        <w:t>p</w:t>
      </w:r>
      <w:r w:rsidR="00AF6063" w:rsidRPr="00CB298B">
        <w:rPr>
          <w:color w:val="auto"/>
        </w:rPr>
        <w:t>nych kartkach (jedno rozwiązanie na jednej kartce, kolejne na innej itp.), a nastę</w:t>
      </w:r>
      <w:r w:rsidR="00AF6063" w:rsidRPr="00CB298B">
        <w:rPr>
          <w:color w:val="auto"/>
        </w:rPr>
        <w:t>p</w:t>
      </w:r>
      <w:r w:rsidR="00AF6063" w:rsidRPr="00CB298B">
        <w:rPr>
          <w:color w:val="auto"/>
        </w:rPr>
        <w:t xml:space="preserve">nie umieszcza notatki na plakacie </w:t>
      </w:r>
      <w:r w:rsidR="00462488" w:rsidRPr="00CB298B">
        <w:rPr>
          <w:color w:val="auto"/>
        </w:rPr>
        <w:t xml:space="preserve">opatrzonym nagłówkiem </w:t>
      </w:r>
      <w:r w:rsidR="00AF6063" w:rsidRPr="00CB298B">
        <w:rPr>
          <w:color w:val="auto"/>
        </w:rPr>
        <w:t xml:space="preserve">„Kupuję”. </w:t>
      </w:r>
    </w:p>
    <w:p w14:paraId="3E71803A" w14:textId="79B2480D" w:rsidR="00AF6063" w:rsidRPr="00CB298B" w:rsidRDefault="00485D28" w:rsidP="00485D28">
      <w:pPr>
        <w:pStyle w:val="ORE123"/>
        <w:rPr>
          <w:color w:val="auto"/>
        </w:rPr>
      </w:pPr>
      <w:r w:rsidRPr="00CB298B">
        <w:rPr>
          <w:color w:val="auto"/>
        </w:rPr>
        <w:t xml:space="preserve">(15 minut) </w:t>
      </w:r>
      <w:r w:rsidR="00DA7C4A" w:rsidRPr="00CB298B">
        <w:rPr>
          <w:color w:val="auto"/>
        </w:rPr>
        <w:t>Po przerwie t</w:t>
      </w:r>
      <w:r w:rsidR="00AF6063" w:rsidRPr="00CB298B">
        <w:rPr>
          <w:color w:val="auto"/>
        </w:rPr>
        <w:t xml:space="preserve">rener </w:t>
      </w:r>
      <w:r w:rsidRPr="00CB298B">
        <w:rPr>
          <w:color w:val="auto"/>
        </w:rPr>
        <w:t>analizuje</w:t>
      </w:r>
      <w:r w:rsidR="00AF6063" w:rsidRPr="00CB298B">
        <w:rPr>
          <w:color w:val="auto"/>
        </w:rPr>
        <w:t xml:space="preserve"> </w:t>
      </w:r>
      <w:r w:rsidRPr="00CB298B">
        <w:rPr>
          <w:color w:val="auto"/>
        </w:rPr>
        <w:t xml:space="preserve">dokonane wybory </w:t>
      </w:r>
      <w:r w:rsidR="001F5C91" w:rsidRPr="00CB298B">
        <w:rPr>
          <w:color w:val="auto"/>
        </w:rPr>
        <w:t>(</w:t>
      </w:r>
      <w:r w:rsidRPr="00CB298B">
        <w:rPr>
          <w:color w:val="auto"/>
        </w:rPr>
        <w:t>zgromadzone dane</w:t>
      </w:r>
      <w:r w:rsidR="001F5C91" w:rsidRPr="00CB298B">
        <w:rPr>
          <w:color w:val="auto"/>
        </w:rPr>
        <w:t>)</w:t>
      </w:r>
      <w:r w:rsidR="00AF6063" w:rsidRPr="00CB298B">
        <w:rPr>
          <w:color w:val="auto"/>
        </w:rPr>
        <w:t xml:space="preserve"> – kategoryzuje wypowiedzi</w:t>
      </w:r>
      <w:r w:rsidR="006F7FB7" w:rsidRPr="00CB298B">
        <w:rPr>
          <w:color w:val="auto"/>
        </w:rPr>
        <w:t xml:space="preserve"> </w:t>
      </w:r>
      <w:r w:rsidRPr="00CB298B">
        <w:rPr>
          <w:color w:val="auto"/>
        </w:rPr>
        <w:t xml:space="preserve">według </w:t>
      </w:r>
      <w:r w:rsidR="006F7FB7" w:rsidRPr="00CB298B">
        <w:rPr>
          <w:color w:val="auto"/>
        </w:rPr>
        <w:t>przyjętego przez siebie klucza (np. nazwy metod lub kompetencji, do których przypisuje metody</w:t>
      </w:r>
      <w:r w:rsidRPr="00CB298B">
        <w:rPr>
          <w:color w:val="auto"/>
        </w:rPr>
        <w:t xml:space="preserve">) i </w:t>
      </w:r>
      <w:r w:rsidR="00AF6063" w:rsidRPr="00CB298B">
        <w:rPr>
          <w:color w:val="auto"/>
        </w:rPr>
        <w:t xml:space="preserve">zlicza </w:t>
      </w:r>
      <w:r w:rsidRPr="00CB298B">
        <w:rPr>
          <w:color w:val="auto"/>
        </w:rPr>
        <w:t>głosy</w:t>
      </w:r>
      <w:r w:rsidR="00AF6063" w:rsidRPr="00CB298B">
        <w:rPr>
          <w:color w:val="auto"/>
        </w:rPr>
        <w:t xml:space="preserve"> w utworzonych kat</w:t>
      </w:r>
      <w:r w:rsidR="00AF6063" w:rsidRPr="00CB298B">
        <w:rPr>
          <w:color w:val="auto"/>
        </w:rPr>
        <w:t>e</w:t>
      </w:r>
      <w:r w:rsidR="00AF6063" w:rsidRPr="00CB298B">
        <w:rPr>
          <w:color w:val="auto"/>
        </w:rPr>
        <w:lastRenderedPageBreak/>
        <w:t>goriach</w:t>
      </w:r>
      <w:r w:rsidR="001F5C91" w:rsidRPr="00CB298B">
        <w:rPr>
          <w:color w:val="auto"/>
        </w:rPr>
        <w:t xml:space="preserve">. W </w:t>
      </w:r>
      <w:r w:rsidR="00AF6063" w:rsidRPr="00CB298B">
        <w:rPr>
          <w:color w:val="auto"/>
        </w:rPr>
        <w:t xml:space="preserve">ten sposób </w:t>
      </w:r>
      <w:r w:rsidR="006F7FB7" w:rsidRPr="00CB298B">
        <w:rPr>
          <w:color w:val="auto"/>
        </w:rPr>
        <w:t>ucz</w:t>
      </w:r>
      <w:r w:rsidR="001F5C91" w:rsidRPr="00CB298B">
        <w:rPr>
          <w:color w:val="auto"/>
        </w:rPr>
        <w:t>estnicy uczą się analizy danych</w:t>
      </w:r>
      <w:r w:rsidR="006F7FB7" w:rsidRPr="00CB298B">
        <w:rPr>
          <w:color w:val="auto"/>
        </w:rPr>
        <w:t xml:space="preserve">. </w:t>
      </w:r>
      <w:r w:rsidRPr="00CB298B">
        <w:rPr>
          <w:color w:val="auto"/>
        </w:rPr>
        <w:t>Trener p</w:t>
      </w:r>
      <w:r w:rsidR="006F7FB7" w:rsidRPr="00CB298B">
        <w:rPr>
          <w:color w:val="auto"/>
        </w:rPr>
        <w:t xml:space="preserve">rosi </w:t>
      </w:r>
      <w:r w:rsidRPr="00CB298B">
        <w:rPr>
          <w:color w:val="auto"/>
        </w:rPr>
        <w:t xml:space="preserve">ich </w:t>
      </w:r>
      <w:r w:rsidR="006F7FB7" w:rsidRPr="00CB298B">
        <w:rPr>
          <w:color w:val="auto"/>
        </w:rPr>
        <w:t>o</w:t>
      </w:r>
      <w:r w:rsidR="000B1CAF" w:rsidRPr="00CB298B">
        <w:rPr>
          <w:color w:val="auto"/>
        </w:rPr>
        <w:t> </w:t>
      </w:r>
      <w:r w:rsidR="006F7FB7" w:rsidRPr="00CB298B">
        <w:rPr>
          <w:color w:val="auto"/>
        </w:rPr>
        <w:t>sformułowanie wniosku, wykorzystując ten moment do doskonalenia tej</w:t>
      </w:r>
      <w:r w:rsidR="004116E0" w:rsidRPr="00CB298B">
        <w:rPr>
          <w:color w:val="auto"/>
        </w:rPr>
        <w:t xml:space="preserve"> </w:t>
      </w:r>
      <w:r w:rsidR="006F7FB7" w:rsidRPr="00CB298B">
        <w:rPr>
          <w:color w:val="auto"/>
        </w:rPr>
        <w:t>umieję</w:t>
      </w:r>
      <w:r w:rsidR="006F7FB7" w:rsidRPr="00CB298B">
        <w:rPr>
          <w:color w:val="auto"/>
        </w:rPr>
        <w:t>t</w:t>
      </w:r>
      <w:r w:rsidR="006F7FB7" w:rsidRPr="00CB298B">
        <w:rPr>
          <w:color w:val="auto"/>
        </w:rPr>
        <w:t xml:space="preserve">ności nauczycieli. </w:t>
      </w:r>
      <w:r w:rsidR="003E0784" w:rsidRPr="00CB298B">
        <w:rPr>
          <w:color w:val="auto"/>
        </w:rPr>
        <w:t>Zapisuje wniosek/wnioski na plakacie.</w:t>
      </w:r>
    </w:p>
    <w:p w14:paraId="3A07A396" w14:textId="4F40421A" w:rsidR="001F5C91" w:rsidRPr="00CB298B" w:rsidRDefault="004116E0" w:rsidP="004116E0">
      <w:pPr>
        <w:pStyle w:val="ORE123"/>
        <w:rPr>
          <w:color w:val="auto"/>
        </w:rPr>
      </w:pPr>
      <w:r w:rsidRPr="00CB298B">
        <w:rPr>
          <w:color w:val="auto"/>
        </w:rPr>
        <w:t xml:space="preserve">(20 minut) </w:t>
      </w:r>
      <w:r w:rsidR="00A2547C" w:rsidRPr="00CB298B">
        <w:rPr>
          <w:color w:val="auto"/>
        </w:rPr>
        <w:t>T</w:t>
      </w:r>
      <w:r w:rsidR="004769FD" w:rsidRPr="00CB298B">
        <w:rPr>
          <w:color w:val="auto"/>
        </w:rPr>
        <w:t xml:space="preserve">rener prezentuje </w:t>
      </w:r>
      <w:r w:rsidR="001F5C91" w:rsidRPr="00CB298B">
        <w:rPr>
          <w:color w:val="auto"/>
        </w:rPr>
        <w:t xml:space="preserve">koncepcje, które nie były przedmiotem pracy </w:t>
      </w:r>
      <w:r w:rsidRPr="00CB298B">
        <w:rPr>
          <w:color w:val="auto"/>
        </w:rPr>
        <w:t>uczes</w:t>
      </w:r>
      <w:r w:rsidRPr="00CB298B">
        <w:rPr>
          <w:color w:val="auto"/>
        </w:rPr>
        <w:t>t</w:t>
      </w:r>
      <w:r w:rsidRPr="00CB298B">
        <w:rPr>
          <w:color w:val="auto"/>
        </w:rPr>
        <w:t xml:space="preserve">ników </w:t>
      </w:r>
      <w:r w:rsidR="009E7F97" w:rsidRPr="00CB298B">
        <w:rPr>
          <w:color w:val="auto"/>
        </w:rPr>
        <w:t xml:space="preserve">przed </w:t>
      </w:r>
      <w:r w:rsidRPr="00CB298B">
        <w:rPr>
          <w:color w:val="auto"/>
        </w:rPr>
        <w:t>warsztatami</w:t>
      </w:r>
      <w:r w:rsidR="001F5C91" w:rsidRPr="00CB298B">
        <w:rPr>
          <w:color w:val="auto"/>
        </w:rPr>
        <w:t>. Po wykładz</w:t>
      </w:r>
      <w:r w:rsidR="004769FD" w:rsidRPr="00CB298B">
        <w:rPr>
          <w:color w:val="auto"/>
        </w:rPr>
        <w:t>ie ponownie zaprasza</w:t>
      </w:r>
      <w:r w:rsidR="001F5C91" w:rsidRPr="00CB298B">
        <w:rPr>
          <w:color w:val="auto"/>
        </w:rPr>
        <w:t xml:space="preserve"> do „sklepu”</w:t>
      </w:r>
      <w:r w:rsidR="004769FD" w:rsidRPr="00CB298B">
        <w:rPr>
          <w:color w:val="auto"/>
        </w:rPr>
        <w:t>, a nastę</w:t>
      </w:r>
      <w:r w:rsidR="004769FD" w:rsidRPr="00CB298B">
        <w:rPr>
          <w:color w:val="auto"/>
        </w:rPr>
        <w:t>p</w:t>
      </w:r>
      <w:r w:rsidR="004769FD" w:rsidRPr="00CB298B">
        <w:rPr>
          <w:color w:val="auto"/>
        </w:rPr>
        <w:t xml:space="preserve">nie </w:t>
      </w:r>
      <w:r w:rsidR="001F5C91" w:rsidRPr="00CB298B">
        <w:rPr>
          <w:color w:val="auto"/>
        </w:rPr>
        <w:t xml:space="preserve">dwoje nauczycieli dokonuje, z pomocą trenera, analizy </w:t>
      </w:r>
      <w:r w:rsidR="003E0784" w:rsidRPr="00CB298B">
        <w:rPr>
          <w:color w:val="auto"/>
        </w:rPr>
        <w:t>nowych danych (może stworzyć nowe kategorie lub uzupełnić już istniejące). Inna para nauczycieli form</w:t>
      </w:r>
      <w:r w:rsidR="003E0784" w:rsidRPr="00CB298B">
        <w:rPr>
          <w:color w:val="auto"/>
        </w:rPr>
        <w:t>u</w:t>
      </w:r>
      <w:r w:rsidR="003E0784" w:rsidRPr="00CB298B">
        <w:rPr>
          <w:color w:val="auto"/>
        </w:rPr>
        <w:t>łuje, jeśli jest to zasadne, kolejny wniosek.</w:t>
      </w:r>
    </w:p>
    <w:p w14:paraId="5F15BD77" w14:textId="44E864AC" w:rsidR="003E0784" w:rsidRPr="00CB298B" w:rsidRDefault="00A2547C" w:rsidP="00D6722E">
      <w:pPr>
        <w:pStyle w:val="ORE123"/>
        <w:rPr>
          <w:color w:val="auto"/>
        </w:rPr>
      </w:pPr>
      <w:r w:rsidRPr="00CB298B">
        <w:rPr>
          <w:color w:val="auto"/>
        </w:rPr>
        <w:t>(25 minut) Uczestnicy dzielą się na tyle zespołów, ile kategorii powstało podczas analizy danych na poprzednich etapach warsztat</w:t>
      </w:r>
      <w:r w:rsidR="004116E0" w:rsidRPr="00CB298B">
        <w:rPr>
          <w:color w:val="auto"/>
        </w:rPr>
        <w:t>ów</w:t>
      </w:r>
      <w:r w:rsidRPr="00CB298B">
        <w:rPr>
          <w:color w:val="auto"/>
        </w:rPr>
        <w:t xml:space="preserve">. Każdy zespół </w:t>
      </w:r>
      <w:r w:rsidR="004116E0" w:rsidRPr="00CB298B">
        <w:rPr>
          <w:color w:val="auto"/>
        </w:rPr>
        <w:t xml:space="preserve">zajmuje </w:t>
      </w:r>
      <w:r w:rsidRPr="00CB298B">
        <w:rPr>
          <w:color w:val="auto"/>
        </w:rPr>
        <w:t>się i</w:t>
      </w:r>
      <w:r w:rsidRPr="00CB298B">
        <w:rPr>
          <w:color w:val="auto"/>
        </w:rPr>
        <w:t>n</w:t>
      </w:r>
      <w:r w:rsidRPr="00CB298B">
        <w:rPr>
          <w:color w:val="auto"/>
        </w:rPr>
        <w:t>ną kategorią</w:t>
      </w:r>
      <w:r w:rsidR="004116E0" w:rsidRPr="00CB298B">
        <w:rPr>
          <w:color w:val="auto"/>
        </w:rPr>
        <w:t>, ustalając i zapisując</w:t>
      </w:r>
      <w:r w:rsidRPr="00CB298B">
        <w:rPr>
          <w:color w:val="auto"/>
        </w:rPr>
        <w:t xml:space="preserve"> na plakacie:</w:t>
      </w:r>
    </w:p>
    <w:p w14:paraId="6546C9F8" w14:textId="226AE112" w:rsidR="00A2547C" w:rsidRPr="00CB298B" w:rsidRDefault="00A2547C" w:rsidP="00D6722E">
      <w:pPr>
        <w:pStyle w:val="OREpunktor"/>
        <w:rPr>
          <w:color w:val="auto"/>
        </w:rPr>
      </w:pPr>
      <w:r w:rsidRPr="00CB298B">
        <w:rPr>
          <w:color w:val="auto"/>
        </w:rPr>
        <w:t>pomysły na sposoby wdrożenia rozwiązań do pracy nauczycieli przedszkola</w:t>
      </w:r>
      <w:r w:rsidR="004116E0" w:rsidRPr="00CB298B">
        <w:rPr>
          <w:color w:val="auto"/>
        </w:rPr>
        <w:t>;</w:t>
      </w:r>
    </w:p>
    <w:p w14:paraId="343A65E7" w14:textId="066C5B25" w:rsidR="00A2547C" w:rsidRPr="00CB298B" w:rsidRDefault="00A2547C" w:rsidP="00D6722E">
      <w:pPr>
        <w:pStyle w:val="OREpunktor"/>
        <w:rPr>
          <w:color w:val="auto"/>
        </w:rPr>
      </w:pPr>
      <w:r w:rsidRPr="00CB298B">
        <w:rPr>
          <w:color w:val="auto"/>
        </w:rPr>
        <w:t>potrzeby związane z wdrażaniem rozwiązań (</w:t>
      </w:r>
      <w:r w:rsidR="0036044F" w:rsidRPr="00CB298B">
        <w:rPr>
          <w:color w:val="auto"/>
        </w:rPr>
        <w:t>„</w:t>
      </w:r>
      <w:r w:rsidRPr="00CB298B">
        <w:rPr>
          <w:color w:val="auto"/>
        </w:rPr>
        <w:t>Co nam w tym może pomóc?</w:t>
      </w:r>
      <w:r w:rsidR="0036044F" w:rsidRPr="00CB298B">
        <w:rPr>
          <w:color w:val="auto"/>
        </w:rPr>
        <w:t>”,</w:t>
      </w:r>
      <w:r w:rsidRPr="00CB298B">
        <w:rPr>
          <w:color w:val="auto"/>
        </w:rPr>
        <w:t xml:space="preserve"> </w:t>
      </w:r>
      <w:r w:rsidR="0036044F" w:rsidRPr="00CB298B">
        <w:rPr>
          <w:color w:val="auto"/>
        </w:rPr>
        <w:t>„</w:t>
      </w:r>
      <w:r w:rsidRPr="00CB298B">
        <w:rPr>
          <w:color w:val="auto"/>
        </w:rPr>
        <w:t xml:space="preserve">Kto i jak może nam w tym pomóc w </w:t>
      </w:r>
      <w:r w:rsidR="00532940" w:rsidRPr="00CB298B">
        <w:rPr>
          <w:color w:val="auto"/>
        </w:rPr>
        <w:t>czasie</w:t>
      </w:r>
      <w:r w:rsidRPr="00CB298B">
        <w:rPr>
          <w:color w:val="auto"/>
        </w:rPr>
        <w:t xml:space="preserve"> procesu wspomagania?</w:t>
      </w:r>
      <w:r w:rsidR="00532940" w:rsidRPr="00CB298B">
        <w:rPr>
          <w:color w:val="auto"/>
        </w:rPr>
        <w:t>”</w:t>
      </w:r>
      <w:r w:rsidRPr="00CB298B">
        <w:rPr>
          <w:color w:val="auto"/>
        </w:rPr>
        <w:t xml:space="preserve"> itp.)</w:t>
      </w:r>
      <w:r w:rsidR="00532940" w:rsidRPr="00CB298B">
        <w:rPr>
          <w:color w:val="auto"/>
        </w:rPr>
        <w:t>;</w:t>
      </w:r>
    </w:p>
    <w:p w14:paraId="6F322BEA" w14:textId="71EFABE6" w:rsidR="003A2816" w:rsidRPr="00CB298B" w:rsidRDefault="003A2816" w:rsidP="00D6722E">
      <w:pPr>
        <w:pStyle w:val="OREpunktor"/>
        <w:rPr>
          <w:color w:val="auto"/>
        </w:rPr>
      </w:pPr>
      <w:r w:rsidRPr="00CB298B">
        <w:rPr>
          <w:color w:val="auto"/>
        </w:rPr>
        <w:t>wstępne planowanie (</w:t>
      </w:r>
      <w:r w:rsidR="00532940" w:rsidRPr="00CB298B">
        <w:rPr>
          <w:color w:val="auto"/>
        </w:rPr>
        <w:t>„</w:t>
      </w:r>
      <w:r w:rsidRPr="00CB298B">
        <w:rPr>
          <w:color w:val="auto"/>
        </w:rPr>
        <w:t>Jakie będą nasze pierwsze kroki?</w:t>
      </w:r>
      <w:r w:rsidR="00532940" w:rsidRPr="00CB298B">
        <w:rPr>
          <w:color w:val="auto"/>
        </w:rPr>
        <w:t>”</w:t>
      </w:r>
      <w:r w:rsidRPr="00CB298B">
        <w:rPr>
          <w:color w:val="auto"/>
        </w:rPr>
        <w:t>)</w:t>
      </w:r>
      <w:r w:rsidR="00532940" w:rsidRPr="00CB298B">
        <w:rPr>
          <w:color w:val="auto"/>
        </w:rPr>
        <w:t>.</w:t>
      </w:r>
    </w:p>
    <w:p w14:paraId="566C413A" w14:textId="37E0112C" w:rsidR="00A2547C" w:rsidRPr="00CB298B" w:rsidRDefault="004769FD" w:rsidP="00D6722E">
      <w:pPr>
        <w:pStyle w:val="ORE123"/>
        <w:rPr>
          <w:color w:val="auto"/>
        </w:rPr>
      </w:pPr>
      <w:r w:rsidRPr="00CB298B">
        <w:rPr>
          <w:color w:val="auto"/>
        </w:rPr>
        <w:t xml:space="preserve">(20 minut) Zespoły prezentują swoje ustalenia na forum. </w:t>
      </w:r>
    </w:p>
    <w:p w14:paraId="4F5A773A" w14:textId="165AF5A1" w:rsidR="00E33EBE" w:rsidRPr="00CB298B" w:rsidRDefault="004769FD" w:rsidP="00D6722E">
      <w:pPr>
        <w:pStyle w:val="ORE123"/>
        <w:rPr>
          <w:color w:val="auto"/>
        </w:rPr>
      </w:pPr>
      <w:r w:rsidRPr="00CB298B">
        <w:rPr>
          <w:color w:val="auto"/>
        </w:rPr>
        <w:t>(10 minut)</w:t>
      </w:r>
      <w:r w:rsidR="00BD59FC" w:rsidRPr="00CB298B">
        <w:rPr>
          <w:color w:val="auto"/>
        </w:rPr>
        <w:t xml:space="preserve"> Trener zaprasza uczestników do ewaluacji warsztat</w:t>
      </w:r>
      <w:r w:rsidR="00532940" w:rsidRPr="00CB298B">
        <w:rPr>
          <w:color w:val="auto"/>
        </w:rPr>
        <w:t>ów</w:t>
      </w:r>
      <w:r w:rsidR="00BD59FC" w:rsidRPr="00CB298B">
        <w:rPr>
          <w:color w:val="auto"/>
        </w:rPr>
        <w:t>,</w:t>
      </w:r>
      <w:r w:rsidR="004A21E4" w:rsidRPr="00CB298B">
        <w:rPr>
          <w:color w:val="auto"/>
        </w:rPr>
        <w:t xml:space="preserve"> np. metodą t</w:t>
      </w:r>
      <w:r w:rsidR="002D6B97" w:rsidRPr="00CB298B">
        <w:rPr>
          <w:color w:val="auto"/>
        </w:rPr>
        <w:t>a</w:t>
      </w:r>
      <w:r w:rsidR="002D6B97" w:rsidRPr="00CB298B">
        <w:rPr>
          <w:color w:val="auto"/>
        </w:rPr>
        <w:t>r</w:t>
      </w:r>
      <w:r w:rsidR="002D6B97" w:rsidRPr="00CB298B">
        <w:rPr>
          <w:color w:val="auto"/>
        </w:rPr>
        <w:t>czy strzelniczej (</w:t>
      </w:r>
      <w:r w:rsidR="00532940" w:rsidRPr="00CB298B">
        <w:rPr>
          <w:color w:val="auto"/>
        </w:rPr>
        <w:t>zob. z</w:t>
      </w:r>
      <w:r w:rsidR="002D6B97" w:rsidRPr="00CB298B">
        <w:rPr>
          <w:color w:val="auto"/>
        </w:rPr>
        <w:t>ałącznik 2</w:t>
      </w:r>
      <w:r w:rsidR="004A21E4" w:rsidRPr="00CB298B">
        <w:rPr>
          <w:color w:val="auto"/>
        </w:rPr>
        <w:t xml:space="preserve">). </w:t>
      </w:r>
    </w:p>
    <w:p w14:paraId="4C9237D8" w14:textId="77777777" w:rsidR="004A21E4" w:rsidRPr="00CB298B" w:rsidRDefault="004A21E4" w:rsidP="00D6722E">
      <w:pPr>
        <w:pStyle w:val="OREnormalny"/>
        <w:rPr>
          <w:b/>
          <w:color w:val="auto"/>
        </w:rPr>
      </w:pPr>
      <w:r w:rsidRPr="00CB298B">
        <w:rPr>
          <w:b/>
          <w:color w:val="auto"/>
        </w:rPr>
        <w:t>Załącznik 1. Tekst przewodni do pracy przed spotkaniem stacjonarnym</w:t>
      </w:r>
    </w:p>
    <w:p w14:paraId="54127FA8" w14:textId="3A8DEEE4" w:rsidR="004A21E4" w:rsidRPr="00CB298B" w:rsidRDefault="004A21E4" w:rsidP="00D6722E">
      <w:pPr>
        <w:pStyle w:val="OREnormalny"/>
        <w:rPr>
          <w:color w:val="auto"/>
        </w:rPr>
      </w:pPr>
      <w:r w:rsidRPr="00CB298B">
        <w:rPr>
          <w:color w:val="auto"/>
        </w:rPr>
        <w:t>Szanowna Pani, Szanowny Panie</w:t>
      </w:r>
      <w:r w:rsidR="00532940" w:rsidRPr="00CB298B">
        <w:rPr>
          <w:color w:val="auto"/>
        </w:rPr>
        <w:t>,</w:t>
      </w:r>
    </w:p>
    <w:p w14:paraId="5FFB54F7" w14:textId="15C1F4CC" w:rsidR="00FF36B2" w:rsidRPr="00CB298B" w:rsidRDefault="00532940" w:rsidP="00D6722E">
      <w:pPr>
        <w:pStyle w:val="OREnormalny"/>
        <w:rPr>
          <w:color w:val="auto"/>
        </w:rPr>
      </w:pPr>
      <w:r w:rsidRPr="00CB298B">
        <w:rPr>
          <w:color w:val="auto"/>
        </w:rPr>
        <w:t xml:space="preserve">zapraszam </w:t>
      </w:r>
      <w:r w:rsidR="004A21E4" w:rsidRPr="00CB298B">
        <w:rPr>
          <w:color w:val="auto"/>
        </w:rPr>
        <w:t xml:space="preserve">do </w:t>
      </w:r>
      <w:r w:rsidR="000D2811" w:rsidRPr="00CB298B">
        <w:rPr>
          <w:color w:val="auto"/>
        </w:rPr>
        <w:t xml:space="preserve">wirtualnej </w:t>
      </w:r>
      <w:r w:rsidR="004A21E4" w:rsidRPr="00CB298B">
        <w:rPr>
          <w:color w:val="auto"/>
        </w:rPr>
        <w:t xml:space="preserve">wędrówki </w:t>
      </w:r>
      <w:r w:rsidR="000D2811" w:rsidRPr="00CB298B">
        <w:rPr>
          <w:color w:val="auto"/>
        </w:rPr>
        <w:t>po ścieżkach nowatorskich rozwiązań w zakresie o</w:t>
      </w:r>
      <w:r w:rsidR="000D2811" w:rsidRPr="00CB298B">
        <w:rPr>
          <w:color w:val="auto"/>
        </w:rPr>
        <w:t>r</w:t>
      </w:r>
      <w:r w:rsidR="000D2811" w:rsidRPr="00CB298B">
        <w:rPr>
          <w:color w:val="auto"/>
        </w:rPr>
        <w:t xml:space="preserve">ganizacji procesów edukacyjnych w przedszkolach. </w:t>
      </w:r>
      <w:r w:rsidR="00FF36B2" w:rsidRPr="00CB298B">
        <w:rPr>
          <w:color w:val="auto"/>
        </w:rPr>
        <w:t>Pozna Pan</w:t>
      </w:r>
      <w:r w:rsidR="0037693C" w:rsidRPr="00CB298B">
        <w:rPr>
          <w:color w:val="auto"/>
        </w:rPr>
        <w:t>i</w:t>
      </w:r>
      <w:r w:rsidR="00FF36B2" w:rsidRPr="00CB298B">
        <w:rPr>
          <w:color w:val="auto"/>
        </w:rPr>
        <w:t xml:space="preserve">/Pan przykłady dobrych praktyk, koncepcje, modele, strategie stosowane w przedszkolach </w:t>
      </w:r>
      <w:r w:rsidR="0037693C" w:rsidRPr="00CB298B">
        <w:rPr>
          <w:color w:val="auto"/>
        </w:rPr>
        <w:t>polskich i zagranic</w:t>
      </w:r>
      <w:r w:rsidR="0037693C" w:rsidRPr="00CB298B">
        <w:rPr>
          <w:color w:val="auto"/>
        </w:rPr>
        <w:t>z</w:t>
      </w:r>
      <w:r w:rsidR="0037693C" w:rsidRPr="00CB298B">
        <w:rPr>
          <w:color w:val="auto"/>
        </w:rPr>
        <w:t>nych</w:t>
      </w:r>
      <w:r w:rsidR="00FF36B2" w:rsidRPr="00CB298B">
        <w:rPr>
          <w:color w:val="auto"/>
        </w:rPr>
        <w:t xml:space="preserve"> w zakresie rozwijania kompetencji kluczowych </w:t>
      </w:r>
      <w:r w:rsidR="0037693C" w:rsidRPr="00CB298B">
        <w:rPr>
          <w:color w:val="auto"/>
        </w:rPr>
        <w:t xml:space="preserve">u </w:t>
      </w:r>
      <w:r w:rsidR="00FF36B2" w:rsidRPr="00CB298B">
        <w:rPr>
          <w:color w:val="auto"/>
        </w:rPr>
        <w:t>dzieci</w:t>
      </w:r>
      <w:r w:rsidR="0037693C" w:rsidRPr="00CB298B">
        <w:rPr>
          <w:color w:val="auto"/>
        </w:rPr>
        <w:t xml:space="preserve">, </w:t>
      </w:r>
      <w:r w:rsidR="00FF36B2" w:rsidRPr="00CB298B">
        <w:rPr>
          <w:color w:val="auto"/>
        </w:rPr>
        <w:t>sposoby organizacji proc</w:t>
      </w:r>
      <w:r w:rsidR="00FF36B2" w:rsidRPr="00CB298B">
        <w:rPr>
          <w:color w:val="auto"/>
        </w:rPr>
        <w:t>e</w:t>
      </w:r>
      <w:r w:rsidR="00FF36B2" w:rsidRPr="00CB298B">
        <w:rPr>
          <w:color w:val="auto"/>
        </w:rPr>
        <w:t>sów w przedszkolu</w:t>
      </w:r>
      <w:r w:rsidR="0037693C" w:rsidRPr="00CB298B">
        <w:rPr>
          <w:color w:val="auto"/>
        </w:rPr>
        <w:t xml:space="preserve"> odpowiadające</w:t>
      </w:r>
      <w:r w:rsidR="00FF36B2" w:rsidRPr="00CB298B">
        <w:rPr>
          <w:color w:val="auto"/>
        </w:rPr>
        <w:t xml:space="preserve"> trend</w:t>
      </w:r>
      <w:r w:rsidR="0037693C" w:rsidRPr="00CB298B">
        <w:rPr>
          <w:color w:val="auto"/>
        </w:rPr>
        <w:t>om</w:t>
      </w:r>
      <w:r w:rsidR="00FF36B2" w:rsidRPr="00CB298B">
        <w:rPr>
          <w:color w:val="auto"/>
        </w:rPr>
        <w:t xml:space="preserve"> edukacyjn</w:t>
      </w:r>
      <w:r w:rsidR="0037693C" w:rsidRPr="00CB298B">
        <w:rPr>
          <w:color w:val="auto"/>
        </w:rPr>
        <w:t>ym</w:t>
      </w:r>
      <w:r w:rsidR="00FF36B2" w:rsidRPr="00CB298B">
        <w:rPr>
          <w:color w:val="auto"/>
        </w:rPr>
        <w:t xml:space="preserve"> przyszłości. </w:t>
      </w:r>
    </w:p>
    <w:p w14:paraId="1E9EA09D" w14:textId="1E537A84" w:rsidR="00FF36B2" w:rsidRPr="00CB298B" w:rsidRDefault="000D2811" w:rsidP="00D6722E">
      <w:pPr>
        <w:pStyle w:val="OREnormalny"/>
        <w:rPr>
          <w:color w:val="auto"/>
        </w:rPr>
      </w:pPr>
      <w:r w:rsidRPr="00CB298B">
        <w:rPr>
          <w:color w:val="auto"/>
        </w:rPr>
        <w:t>P</w:t>
      </w:r>
      <w:r w:rsidR="00FF36B2" w:rsidRPr="00CB298B">
        <w:rPr>
          <w:color w:val="auto"/>
        </w:rPr>
        <w:t xml:space="preserve">raca własna wpisuje się </w:t>
      </w:r>
      <w:r w:rsidR="003A2816" w:rsidRPr="00CB298B">
        <w:rPr>
          <w:color w:val="auto"/>
        </w:rPr>
        <w:t xml:space="preserve">w </w:t>
      </w:r>
      <w:r w:rsidR="00FF36B2" w:rsidRPr="00CB298B">
        <w:rPr>
          <w:color w:val="auto"/>
        </w:rPr>
        <w:t>strategię kształcenia wyprzedzającego, opracowaną i up</w:t>
      </w:r>
      <w:r w:rsidR="00FF36B2" w:rsidRPr="00CB298B">
        <w:rPr>
          <w:color w:val="auto"/>
        </w:rPr>
        <w:t>o</w:t>
      </w:r>
      <w:r w:rsidR="00FF36B2" w:rsidRPr="00CB298B">
        <w:rPr>
          <w:color w:val="auto"/>
        </w:rPr>
        <w:t xml:space="preserve">wszechnioną w Polsce przez specjalistów z Uniwersytetu </w:t>
      </w:r>
      <w:r w:rsidR="0037693C" w:rsidRPr="00CB298B">
        <w:rPr>
          <w:color w:val="auto"/>
        </w:rPr>
        <w:t xml:space="preserve">im. </w:t>
      </w:r>
      <w:r w:rsidR="00FF36B2" w:rsidRPr="00CB298B">
        <w:rPr>
          <w:color w:val="auto"/>
        </w:rPr>
        <w:t>Adama Mickiewicza</w:t>
      </w:r>
      <w:r w:rsidR="0037693C" w:rsidRPr="00CB298B">
        <w:rPr>
          <w:color w:val="auto"/>
        </w:rPr>
        <w:t xml:space="preserve"> w P</w:t>
      </w:r>
      <w:r w:rsidR="0037693C" w:rsidRPr="00CB298B">
        <w:rPr>
          <w:color w:val="auto"/>
        </w:rPr>
        <w:t>o</w:t>
      </w:r>
      <w:r w:rsidR="0037693C" w:rsidRPr="00CB298B">
        <w:rPr>
          <w:color w:val="auto"/>
        </w:rPr>
        <w:t>znaniu</w:t>
      </w:r>
      <w:r w:rsidR="00FF36B2" w:rsidRPr="00CB298B">
        <w:rPr>
          <w:color w:val="auto"/>
        </w:rPr>
        <w:t xml:space="preserve"> oraz Ogólnopolskiej Fundacji Edukacji Komputerowej w ramach projektu „Kol</w:t>
      </w:r>
      <w:r w:rsidR="00FF36B2" w:rsidRPr="00CB298B">
        <w:rPr>
          <w:color w:val="auto"/>
        </w:rPr>
        <w:t>e</w:t>
      </w:r>
      <w:r w:rsidR="00FF36B2" w:rsidRPr="00CB298B">
        <w:rPr>
          <w:color w:val="auto"/>
        </w:rPr>
        <w:t xml:space="preserve">gium Śniadeckich”. Kształcenie wyprzedzające polega na udostępnianiu uczniom, np. za pośrednictwem platformy e-learningowej, materiałów przed lekcją </w:t>
      </w:r>
      <w:r w:rsidR="00450176" w:rsidRPr="00CB298B">
        <w:rPr>
          <w:color w:val="auto"/>
        </w:rPr>
        <w:t xml:space="preserve">– </w:t>
      </w:r>
      <w:r w:rsidR="00FF36B2" w:rsidRPr="00CB298B">
        <w:rPr>
          <w:color w:val="auto"/>
        </w:rPr>
        <w:t>po to, aby</w:t>
      </w:r>
      <w:r w:rsidR="00450176" w:rsidRPr="00CB298B">
        <w:rPr>
          <w:color w:val="auto"/>
        </w:rPr>
        <w:t xml:space="preserve"> </w:t>
      </w:r>
      <w:r w:rsidR="00FF36B2" w:rsidRPr="00CB298B">
        <w:rPr>
          <w:color w:val="auto"/>
        </w:rPr>
        <w:t>sam</w:t>
      </w:r>
      <w:r w:rsidR="00FF36B2" w:rsidRPr="00CB298B">
        <w:rPr>
          <w:color w:val="auto"/>
        </w:rPr>
        <w:t>o</w:t>
      </w:r>
      <w:r w:rsidR="00FF36B2" w:rsidRPr="00CB298B">
        <w:rPr>
          <w:color w:val="auto"/>
        </w:rPr>
        <w:t xml:space="preserve">dzielnie, we własnym tempie i w sposób adekwatny do </w:t>
      </w:r>
      <w:r w:rsidR="0037693C" w:rsidRPr="00CB298B">
        <w:rPr>
          <w:color w:val="auto"/>
        </w:rPr>
        <w:t xml:space="preserve">swojego </w:t>
      </w:r>
      <w:r w:rsidR="00FF36B2" w:rsidRPr="00CB298B">
        <w:rPr>
          <w:color w:val="auto"/>
        </w:rPr>
        <w:t>stylu uczenia się prz</w:t>
      </w:r>
      <w:r w:rsidR="00FF36B2" w:rsidRPr="00CB298B">
        <w:rPr>
          <w:color w:val="auto"/>
        </w:rPr>
        <w:t>y</w:t>
      </w:r>
      <w:r w:rsidR="00FF36B2" w:rsidRPr="00CB298B">
        <w:rPr>
          <w:color w:val="auto"/>
        </w:rPr>
        <w:t xml:space="preserve">swoili wiadomości, wyszukali </w:t>
      </w:r>
      <w:r w:rsidR="00853225" w:rsidRPr="00CB298B">
        <w:rPr>
          <w:color w:val="auto"/>
        </w:rPr>
        <w:t xml:space="preserve">dodatkowych </w:t>
      </w:r>
      <w:r w:rsidR="00FF36B2" w:rsidRPr="00CB298B">
        <w:rPr>
          <w:color w:val="auto"/>
        </w:rPr>
        <w:t>informacj</w:t>
      </w:r>
      <w:r w:rsidR="00853225" w:rsidRPr="00CB298B">
        <w:rPr>
          <w:color w:val="auto"/>
        </w:rPr>
        <w:t>i</w:t>
      </w:r>
      <w:r w:rsidR="00450176" w:rsidRPr="00CB298B">
        <w:rPr>
          <w:color w:val="auto"/>
        </w:rPr>
        <w:t xml:space="preserve"> i</w:t>
      </w:r>
      <w:r w:rsidR="00FF36B2" w:rsidRPr="00CB298B">
        <w:rPr>
          <w:color w:val="auto"/>
        </w:rPr>
        <w:t xml:space="preserve"> powiązali nowe treści ze zdob</w:t>
      </w:r>
      <w:r w:rsidR="00FF36B2" w:rsidRPr="00CB298B">
        <w:rPr>
          <w:color w:val="auto"/>
        </w:rPr>
        <w:t>y</w:t>
      </w:r>
      <w:r w:rsidR="00FF36B2" w:rsidRPr="00CB298B">
        <w:rPr>
          <w:color w:val="auto"/>
        </w:rPr>
        <w:lastRenderedPageBreak/>
        <w:t xml:space="preserve">tymi wcześniej. Dzięki takiemu rozwiązaniu uczniowie przystępują do zajęć już </w:t>
      </w:r>
      <w:r w:rsidR="00450176" w:rsidRPr="00CB298B">
        <w:rPr>
          <w:color w:val="auto"/>
        </w:rPr>
        <w:t xml:space="preserve">z </w:t>
      </w:r>
      <w:r w:rsidR="00FF36B2" w:rsidRPr="00CB298B">
        <w:rPr>
          <w:color w:val="auto"/>
        </w:rPr>
        <w:t>ko</w:t>
      </w:r>
      <w:r w:rsidR="00FF36B2" w:rsidRPr="00CB298B">
        <w:rPr>
          <w:color w:val="auto"/>
        </w:rPr>
        <w:t>n</w:t>
      </w:r>
      <w:r w:rsidR="00FF36B2" w:rsidRPr="00CB298B">
        <w:rPr>
          <w:color w:val="auto"/>
        </w:rPr>
        <w:t xml:space="preserve">kretną, samodzielnie zdobytą wiedzą. Na </w:t>
      </w:r>
      <w:r w:rsidR="003A2816" w:rsidRPr="00CB298B">
        <w:rPr>
          <w:color w:val="auto"/>
        </w:rPr>
        <w:t>zaj</w:t>
      </w:r>
      <w:r w:rsidR="008339B6" w:rsidRPr="00CB298B">
        <w:rPr>
          <w:color w:val="auto"/>
        </w:rPr>
        <w:t>ę</w:t>
      </w:r>
      <w:r w:rsidR="003A2816" w:rsidRPr="00CB298B">
        <w:rPr>
          <w:color w:val="auto"/>
        </w:rPr>
        <w:t xml:space="preserve">ciach </w:t>
      </w:r>
      <w:r w:rsidR="00FF36B2" w:rsidRPr="00CB298B">
        <w:rPr>
          <w:color w:val="auto"/>
        </w:rPr>
        <w:t>głównie ją utrwalają i pogłębiają.</w:t>
      </w:r>
    </w:p>
    <w:p w14:paraId="2842FA50" w14:textId="77777777" w:rsidR="0016767A" w:rsidRDefault="0016767A">
      <w:pPr>
        <w:spacing w:after="0" w:line="240" w:lineRule="auto"/>
        <w:rPr>
          <w:rFonts w:ascii="Arial" w:eastAsia="Arial" w:hAnsi="Arial" w:cs="Arial"/>
          <w:b/>
          <w:sz w:val="24"/>
          <w:szCs w:val="24"/>
        </w:rPr>
      </w:pPr>
      <w:r>
        <w:rPr>
          <w:b/>
        </w:rPr>
        <w:br w:type="page"/>
      </w:r>
    </w:p>
    <w:p w14:paraId="794A87FD" w14:textId="18F91FBB" w:rsidR="00066991" w:rsidRPr="00CB298B" w:rsidRDefault="00066991" w:rsidP="00D6722E">
      <w:pPr>
        <w:pStyle w:val="OREnormalny"/>
        <w:rPr>
          <w:b/>
          <w:color w:val="auto"/>
        </w:rPr>
      </w:pPr>
      <w:r w:rsidRPr="00CB298B">
        <w:rPr>
          <w:b/>
          <w:color w:val="auto"/>
        </w:rPr>
        <w:lastRenderedPageBreak/>
        <w:t xml:space="preserve">Na czym polega Pani/Pana zadanie? </w:t>
      </w:r>
    </w:p>
    <w:p w14:paraId="581782FD" w14:textId="038FDD05" w:rsidR="00066991" w:rsidRPr="00CB298B" w:rsidRDefault="00066991" w:rsidP="00D6722E">
      <w:pPr>
        <w:pStyle w:val="OREnormalny"/>
        <w:rPr>
          <w:color w:val="auto"/>
        </w:rPr>
      </w:pPr>
      <w:r w:rsidRPr="00CB298B">
        <w:rPr>
          <w:color w:val="auto"/>
        </w:rPr>
        <w:t xml:space="preserve">Pierwszy krok to </w:t>
      </w:r>
      <w:r w:rsidRPr="00CB298B">
        <w:rPr>
          <w:b/>
          <w:color w:val="auto"/>
        </w:rPr>
        <w:t>zapoznanie się z odpowiednim materiałem</w:t>
      </w:r>
      <w:r w:rsidR="00853225" w:rsidRPr="00CB298B">
        <w:rPr>
          <w:b/>
          <w:color w:val="auto"/>
        </w:rPr>
        <w:t xml:space="preserve"> </w:t>
      </w:r>
      <w:r w:rsidR="00853225" w:rsidRPr="00CB298B">
        <w:rPr>
          <w:color w:val="auto"/>
        </w:rPr>
        <w:t>(</w:t>
      </w:r>
      <w:r w:rsidRPr="00CB298B">
        <w:rPr>
          <w:color w:val="auto"/>
        </w:rPr>
        <w:t>opisanym w oddzielnym załączniku</w:t>
      </w:r>
      <w:r w:rsidR="00853225" w:rsidRPr="00CB298B">
        <w:rPr>
          <w:color w:val="auto"/>
        </w:rPr>
        <w:t>)</w:t>
      </w:r>
      <w:r w:rsidRPr="00CB298B">
        <w:rPr>
          <w:color w:val="auto"/>
        </w:rPr>
        <w:t xml:space="preserve">. </w:t>
      </w:r>
    </w:p>
    <w:p w14:paraId="0D5E787F" w14:textId="68007812" w:rsidR="004A21E4" w:rsidRPr="00CB298B" w:rsidRDefault="000D2811" w:rsidP="00D6722E">
      <w:pPr>
        <w:pStyle w:val="OREnormalny"/>
        <w:rPr>
          <w:color w:val="auto"/>
        </w:rPr>
      </w:pPr>
      <w:r w:rsidRPr="00CB298B">
        <w:rPr>
          <w:color w:val="auto"/>
        </w:rPr>
        <w:t xml:space="preserve">Na podstawie </w:t>
      </w:r>
      <w:r w:rsidR="00066991" w:rsidRPr="00CB298B">
        <w:rPr>
          <w:color w:val="auto"/>
        </w:rPr>
        <w:t>lektury i materiałów ilustracyjnych (fotografie, filmy)</w:t>
      </w:r>
      <w:r w:rsidR="009B1445" w:rsidRPr="00CB298B">
        <w:rPr>
          <w:color w:val="auto"/>
        </w:rPr>
        <w:t xml:space="preserve"> </w:t>
      </w:r>
      <w:r w:rsidR="00066991" w:rsidRPr="00CB298B">
        <w:rPr>
          <w:color w:val="auto"/>
        </w:rPr>
        <w:t xml:space="preserve">należy następnie </w:t>
      </w:r>
      <w:r w:rsidR="00066991" w:rsidRPr="00CB298B">
        <w:rPr>
          <w:b/>
          <w:color w:val="auto"/>
        </w:rPr>
        <w:t>przygotować się</w:t>
      </w:r>
      <w:r w:rsidRPr="00CB298B">
        <w:rPr>
          <w:b/>
          <w:color w:val="auto"/>
        </w:rPr>
        <w:t xml:space="preserve"> do roli eksperta </w:t>
      </w:r>
      <w:r w:rsidR="00450176" w:rsidRPr="00CB298B">
        <w:rPr>
          <w:b/>
          <w:color w:val="auto"/>
        </w:rPr>
        <w:t>podczas warsztatów stacjonarnych</w:t>
      </w:r>
      <w:r w:rsidRPr="00CB298B">
        <w:rPr>
          <w:color w:val="auto"/>
        </w:rPr>
        <w:t xml:space="preserve">, </w:t>
      </w:r>
      <w:r w:rsidR="00450176" w:rsidRPr="00CB298B">
        <w:rPr>
          <w:color w:val="auto"/>
        </w:rPr>
        <w:t xml:space="preserve">na których </w:t>
      </w:r>
      <w:r w:rsidRPr="00CB298B">
        <w:rPr>
          <w:color w:val="auto"/>
        </w:rPr>
        <w:t>będzie Pan</w:t>
      </w:r>
      <w:r w:rsidR="00450176" w:rsidRPr="00CB298B">
        <w:rPr>
          <w:color w:val="auto"/>
        </w:rPr>
        <w:t>i</w:t>
      </w:r>
      <w:r w:rsidRPr="00CB298B">
        <w:rPr>
          <w:color w:val="auto"/>
        </w:rPr>
        <w:t>/Pan przekazywać zdobytą wiedzę swoim koleżankom/kolegom z rady ped</w:t>
      </w:r>
      <w:r w:rsidRPr="00CB298B">
        <w:rPr>
          <w:color w:val="auto"/>
        </w:rPr>
        <w:t>a</w:t>
      </w:r>
      <w:r w:rsidRPr="00CB298B">
        <w:rPr>
          <w:color w:val="auto"/>
        </w:rPr>
        <w:t>gogicznej. Warto zatem</w:t>
      </w:r>
      <w:r w:rsidR="00450176" w:rsidRPr="00CB298B">
        <w:rPr>
          <w:color w:val="auto"/>
        </w:rPr>
        <w:t xml:space="preserve"> </w:t>
      </w:r>
      <w:r w:rsidR="00066991" w:rsidRPr="00CB298B">
        <w:rPr>
          <w:color w:val="auto"/>
        </w:rPr>
        <w:t>przygotować się do</w:t>
      </w:r>
      <w:r w:rsidR="00450176" w:rsidRPr="00CB298B">
        <w:rPr>
          <w:color w:val="auto"/>
        </w:rPr>
        <w:t xml:space="preserve"> tej roli</w:t>
      </w:r>
      <w:r w:rsidRPr="00CB298B">
        <w:rPr>
          <w:color w:val="auto"/>
        </w:rPr>
        <w:t xml:space="preserve"> – </w:t>
      </w:r>
      <w:r w:rsidR="004A21E4" w:rsidRPr="00CB298B">
        <w:rPr>
          <w:color w:val="auto"/>
        </w:rPr>
        <w:t>sporzą</w:t>
      </w:r>
      <w:r w:rsidRPr="00CB298B">
        <w:rPr>
          <w:color w:val="auto"/>
        </w:rPr>
        <w:t>dzić notatki (np. w formie pl</w:t>
      </w:r>
      <w:r w:rsidRPr="00CB298B">
        <w:rPr>
          <w:color w:val="auto"/>
        </w:rPr>
        <w:t>a</w:t>
      </w:r>
      <w:r w:rsidRPr="00CB298B">
        <w:rPr>
          <w:color w:val="auto"/>
        </w:rPr>
        <w:t>katu</w:t>
      </w:r>
      <w:r w:rsidR="004A21E4" w:rsidRPr="00CB298B">
        <w:rPr>
          <w:color w:val="auto"/>
        </w:rPr>
        <w:t>, map</w:t>
      </w:r>
      <w:r w:rsidR="007A3590" w:rsidRPr="00CB298B">
        <w:rPr>
          <w:color w:val="auto"/>
        </w:rPr>
        <w:t>y myśli, kolażu), opracować</w:t>
      </w:r>
      <w:r w:rsidR="004A21E4" w:rsidRPr="00CB298B">
        <w:rPr>
          <w:color w:val="auto"/>
        </w:rPr>
        <w:t xml:space="preserve"> materiał ilustracyjny (np. w formie prezentacji mu</w:t>
      </w:r>
      <w:r w:rsidR="004A21E4" w:rsidRPr="00CB298B">
        <w:rPr>
          <w:color w:val="auto"/>
        </w:rPr>
        <w:t>l</w:t>
      </w:r>
      <w:r w:rsidR="004A21E4" w:rsidRPr="00CB298B">
        <w:rPr>
          <w:color w:val="auto"/>
        </w:rPr>
        <w:t xml:space="preserve">timedialnej) itp. </w:t>
      </w:r>
    </w:p>
    <w:p w14:paraId="57F70336" w14:textId="3A43120C" w:rsidR="00066991" w:rsidRPr="00CB298B" w:rsidRDefault="00066991" w:rsidP="00D6722E">
      <w:pPr>
        <w:pStyle w:val="OREnormalny"/>
        <w:rPr>
          <w:color w:val="auto"/>
        </w:rPr>
      </w:pPr>
      <w:r w:rsidRPr="00CB298B">
        <w:rPr>
          <w:color w:val="auto"/>
        </w:rPr>
        <w:t>Powodzenia!</w:t>
      </w:r>
    </w:p>
    <w:p w14:paraId="605DC57F" w14:textId="1D5C183D" w:rsidR="00FB37C3" w:rsidRPr="00CB298B" w:rsidRDefault="00EB43A0" w:rsidP="004C50CB">
      <w:pPr>
        <w:pStyle w:val="OREnormalny"/>
        <w:rPr>
          <w:b/>
          <w:color w:val="auto"/>
        </w:rPr>
      </w:pPr>
      <w:bookmarkStart w:id="44" w:name="_Toc87246597"/>
      <w:bookmarkStart w:id="45" w:name="_Toc117648065"/>
      <w:r w:rsidRPr="00CB298B">
        <w:rPr>
          <w:b/>
          <w:color w:val="auto"/>
        </w:rPr>
        <w:t>Załącznik</w:t>
      </w:r>
      <w:r w:rsidR="00C019A5" w:rsidRPr="00CB298B">
        <w:rPr>
          <w:b/>
          <w:color w:val="auto"/>
        </w:rPr>
        <w:t xml:space="preserve"> 2</w:t>
      </w:r>
      <w:r w:rsidR="00FB37C3" w:rsidRPr="00CB298B">
        <w:rPr>
          <w:b/>
          <w:color w:val="auto"/>
        </w:rPr>
        <w:t xml:space="preserve">. Karta ewaluacji </w:t>
      </w:r>
      <w:r w:rsidR="00C13F6A" w:rsidRPr="00CB298B">
        <w:rPr>
          <w:b/>
          <w:color w:val="auto"/>
        </w:rPr>
        <w:t>warsztatów</w:t>
      </w:r>
    </w:p>
    <w:p w14:paraId="0FFA4731" w14:textId="711AB0FA" w:rsidR="00BD59FC" w:rsidRPr="00CB298B" w:rsidRDefault="00BD59FC" w:rsidP="00937CFD">
      <w:pPr>
        <w:pStyle w:val="OREnormalny"/>
        <w:rPr>
          <w:color w:val="auto"/>
        </w:rPr>
      </w:pPr>
      <w:r w:rsidRPr="00CB298B">
        <w:rPr>
          <w:color w:val="auto"/>
        </w:rPr>
        <w:t>Szanowna Pani, Szanowny Panie</w:t>
      </w:r>
      <w:r w:rsidR="00937CFD" w:rsidRPr="00CB298B">
        <w:rPr>
          <w:color w:val="auto"/>
        </w:rPr>
        <w:t>,</w:t>
      </w:r>
    </w:p>
    <w:p w14:paraId="2A089946" w14:textId="49815B44" w:rsidR="00BD59FC" w:rsidRPr="00CB298B" w:rsidRDefault="00937CFD" w:rsidP="00937CFD">
      <w:pPr>
        <w:pStyle w:val="OREnormalny"/>
        <w:rPr>
          <w:color w:val="auto"/>
        </w:rPr>
      </w:pPr>
      <w:r w:rsidRPr="00CB298B">
        <w:rPr>
          <w:color w:val="auto"/>
        </w:rPr>
        <w:t xml:space="preserve">proszę </w:t>
      </w:r>
      <w:r w:rsidR="00BD59FC" w:rsidRPr="00CB298B">
        <w:rPr>
          <w:color w:val="auto"/>
        </w:rPr>
        <w:t xml:space="preserve">o wyrażenie opinii na temat </w:t>
      </w:r>
      <w:r w:rsidRPr="00CB298B">
        <w:rPr>
          <w:color w:val="auto"/>
        </w:rPr>
        <w:t>dzisiejszych warsztatów –</w:t>
      </w:r>
      <w:r w:rsidR="00BD59FC" w:rsidRPr="00CB298B">
        <w:rPr>
          <w:color w:val="auto"/>
        </w:rPr>
        <w:t xml:space="preserve"> zaznaczenie na tarczy strzelniczej swojej oceny każdego z wymienionych aspektów szkolenia. Proszę</w:t>
      </w:r>
      <w:r w:rsidR="009B1445" w:rsidRPr="00CB298B">
        <w:rPr>
          <w:color w:val="auto"/>
        </w:rPr>
        <w:t xml:space="preserve"> </w:t>
      </w:r>
      <w:r w:rsidR="00BD59FC" w:rsidRPr="00CB298B">
        <w:rPr>
          <w:color w:val="auto"/>
        </w:rPr>
        <w:t>pami</w:t>
      </w:r>
      <w:r w:rsidR="00BD59FC" w:rsidRPr="00CB298B">
        <w:rPr>
          <w:color w:val="auto"/>
        </w:rPr>
        <w:t>ę</w:t>
      </w:r>
      <w:r w:rsidR="00BD59FC" w:rsidRPr="00CB298B">
        <w:rPr>
          <w:color w:val="auto"/>
        </w:rPr>
        <w:t xml:space="preserve">tać, że </w:t>
      </w:r>
      <w:r w:rsidR="002E6536" w:rsidRPr="00CB298B">
        <w:rPr>
          <w:color w:val="auto"/>
        </w:rPr>
        <w:t>5</w:t>
      </w:r>
      <w:r w:rsidR="00BD59FC" w:rsidRPr="00CB298B">
        <w:rPr>
          <w:color w:val="auto"/>
        </w:rPr>
        <w:t xml:space="preserve"> (wewnętrzny okrąg</w:t>
      </w:r>
      <w:r w:rsidR="002E6536" w:rsidRPr="00CB298B">
        <w:rPr>
          <w:color w:val="auto"/>
        </w:rPr>
        <w:t xml:space="preserve">) oznacza najwyższą ocenę (jak strzał w środek </w:t>
      </w:r>
      <w:r w:rsidR="00BD59FC" w:rsidRPr="00CB298B">
        <w:rPr>
          <w:color w:val="auto"/>
        </w:rPr>
        <w:t>tarczy), a</w:t>
      </w:r>
      <w:r w:rsidR="00CD4D5C" w:rsidRPr="00CB298B">
        <w:rPr>
          <w:color w:val="auto"/>
        </w:rPr>
        <w:t> </w:t>
      </w:r>
      <w:r w:rsidR="00BD59FC" w:rsidRPr="00CB298B">
        <w:rPr>
          <w:color w:val="auto"/>
        </w:rPr>
        <w:t xml:space="preserve">zero (zewnętrzny okrąg) – ocenę najniższą. </w:t>
      </w:r>
    </w:p>
    <w:p w14:paraId="26ECE41A" w14:textId="02971C8B" w:rsidR="00BD59FC" w:rsidRPr="00CB298B" w:rsidRDefault="009D7B52" w:rsidP="00CC7269">
      <w:pPr>
        <w:pStyle w:val="A6-wkrokstrzaka"/>
        <w:numPr>
          <w:ilvl w:val="0"/>
          <w:numId w:val="0"/>
        </w:numPr>
        <w:jc w:val="left"/>
      </w:pPr>
      <w:r w:rsidRPr="00CB298B">
        <w:rPr>
          <w:rFonts w:ascii="Calibri" w:eastAsia="Calibri" w:hAnsi="Calibri"/>
          <w:noProof/>
          <w:sz w:val="16"/>
          <w:szCs w:val="16"/>
        </w:rPr>
        <w:drawing>
          <wp:inline distT="0" distB="0" distL="0" distR="0" wp14:anchorId="2368126B" wp14:editId="49119B4A">
            <wp:extent cx="5696614" cy="3376216"/>
            <wp:effectExtent l="19050" t="19050" r="18415" b="15240"/>
            <wp:docPr id="1" name="Obraz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kolo2.jpg"/>
                    <pic:cNvPicPr/>
                  </pic:nvPicPr>
                  <pic:blipFill>
                    <a:blip r:embed="rId165" cstate="print">
                      <a:extLst>
                        <a:ext uri="{28A0092B-C50C-407E-A947-70E740481C1C}">
                          <a14:useLocalDpi xmlns:a14="http://schemas.microsoft.com/office/drawing/2010/main" val="0"/>
                        </a:ext>
                      </a:extLst>
                    </a:blip>
                    <a:stretch>
                      <a:fillRect/>
                    </a:stretch>
                  </pic:blipFill>
                  <pic:spPr>
                    <a:xfrm>
                      <a:off x="0" y="0"/>
                      <a:ext cx="5725994" cy="3393628"/>
                    </a:xfrm>
                    <a:prstGeom prst="rect">
                      <a:avLst/>
                    </a:prstGeom>
                    <a:ln>
                      <a:solidFill>
                        <a:schemeClr val="bg2"/>
                      </a:solidFill>
                    </a:ln>
                  </pic:spPr>
                </pic:pic>
              </a:graphicData>
            </a:graphic>
          </wp:inline>
        </w:drawing>
      </w:r>
    </w:p>
    <w:p w14:paraId="2C7B0A69" w14:textId="3669AB61" w:rsidR="00C13F6A" w:rsidRPr="00CB298B" w:rsidRDefault="00C13F6A" w:rsidP="00C13F6A">
      <w:pPr>
        <w:pStyle w:val="RysunekORE"/>
      </w:pPr>
      <w:r w:rsidRPr="00CB298B">
        <w:rPr>
          <w:b/>
        </w:rPr>
        <w:t>Rys. 19.</w:t>
      </w:r>
      <w:r w:rsidR="0016767A">
        <w:t xml:space="preserve"> Karta ewaluacji warsztatów</w:t>
      </w:r>
    </w:p>
    <w:bookmarkEnd w:id="44"/>
    <w:bookmarkEnd w:id="45"/>
    <w:p w14:paraId="05C9A9A1" w14:textId="71BA51E2" w:rsidR="000408A9" w:rsidRPr="00CB298B" w:rsidRDefault="00BD59FC" w:rsidP="0016767A">
      <w:pPr>
        <w:pStyle w:val="OREnormalny"/>
        <w:spacing w:after="0"/>
        <w:rPr>
          <w:b/>
          <w:color w:val="auto"/>
        </w:rPr>
      </w:pPr>
      <w:r w:rsidRPr="00CB298B">
        <w:rPr>
          <w:b/>
          <w:color w:val="auto"/>
        </w:rPr>
        <w:t xml:space="preserve">Dziękuję za </w:t>
      </w:r>
      <w:r w:rsidR="004B1A63" w:rsidRPr="00CB298B">
        <w:rPr>
          <w:b/>
          <w:color w:val="auto"/>
        </w:rPr>
        <w:t>udział w zajęciach</w:t>
      </w:r>
      <w:r w:rsidRPr="00CB298B">
        <w:rPr>
          <w:b/>
          <w:color w:val="auto"/>
        </w:rPr>
        <w:t xml:space="preserve"> i poświęcenie c</w:t>
      </w:r>
      <w:r w:rsidR="004B1A63" w:rsidRPr="00CB298B">
        <w:rPr>
          <w:b/>
          <w:color w:val="auto"/>
        </w:rPr>
        <w:t>zasu na wypełnienie ankiety.</w:t>
      </w:r>
    </w:p>
    <w:p w14:paraId="2FB5CEE2" w14:textId="6D08C5A3" w:rsidR="00BD59FC" w:rsidRPr="00CB298B" w:rsidRDefault="001F7B93" w:rsidP="0016767A">
      <w:pPr>
        <w:pStyle w:val="OREnormalny"/>
        <w:spacing w:before="0"/>
        <w:rPr>
          <w:color w:val="auto"/>
        </w:rPr>
      </w:pPr>
      <w:r w:rsidRPr="00CB298B">
        <w:rPr>
          <w:color w:val="auto"/>
        </w:rPr>
        <w:t>Na odwrocie karty</w:t>
      </w:r>
      <w:r w:rsidR="00BD59FC" w:rsidRPr="00CB298B">
        <w:rPr>
          <w:color w:val="auto"/>
        </w:rPr>
        <w:t xml:space="preserve"> </w:t>
      </w:r>
      <w:r w:rsidR="000408A9" w:rsidRPr="00CB298B">
        <w:rPr>
          <w:color w:val="auto"/>
        </w:rPr>
        <w:t xml:space="preserve">może Pani/Pan </w:t>
      </w:r>
      <w:r w:rsidR="00BD59FC" w:rsidRPr="00CB298B">
        <w:rPr>
          <w:color w:val="auto"/>
        </w:rPr>
        <w:t>przekazać swoje dodatkowe</w:t>
      </w:r>
      <w:r w:rsidR="000408A9" w:rsidRPr="00CB298B">
        <w:rPr>
          <w:color w:val="auto"/>
        </w:rPr>
        <w:t xml:space="preserve"> opinie o zajęciach.</w:t>
      </w:r>
      <w:r w:rsidR="009B1445" w:rsidRPr="00CB298B">
        <w:rPr>
          <w:color w:val="auto"/>
        </w:rPr>
        <w:t xml:space="preserve"> </w:t>
      </w:r>
    </w:p>
    <w:p w14:paraId="44F9AF65" w14:textId="48E4A4A5" w:rsidR="006D4975" w:rsidRPr="00CB298B" w:rsidRDefault="005B061B" w:rsidP="005B061B">
      <w:pPr>
        <w:pStyle w:val="ORE3Naglowek"/>
        <w:rPr>
          <w:color w:val="auto"/>
        </w:rPr>
      </w:pPr>
      <w:bookmarkStart w:id="46" w:name="_Toc496059926"/>
      <w:r w:rsidRPr="00CB298B">
        <w:rPr>
          <w:color w:val="auto"/>
        </w:rPr>
        <w:lastRenderedPageBreak/>
        <w:t xml:space="preserve">2.4. </w:t>
      </w:r>
      <w:r w:rsidR="001820D8" w:rsidRPr="00CB298B">
        <w:rPr>
          <w:color w:val="auto"/>
        </w:rPr>
        <w:t xml:space="preserve">Scenariusz warsztatów </w:t>
      </w:r>
      <w:r w:rsidR="009D7B52" w:rsidRPr="00CB298B">
        <w:rPr>
          <w:color w:val="auto"/>
        </w:rPr>
        <w:t>dla</w:t>
      </w:r>
      <w:r w:rsidR="006D4975" w:rsidRPr="00CB298B">
        <w:rPr>
          <w:color w:val="auto"/>
        </w:rPr>
        <w:t xml:space="preserve"> nauczycieli z zakresu konkretnych </w:t>
      </w:r>
      <w:r w:rsidR="0016767A">
        <w:rPr>
          <w:color w:val="auto"/>
        </w:rPr>
        <w:br/>
      </w:r>
      <w:r w:rsidR="006D4975" w:rsidRPr="00CB298B">
        <w:rPr>
          <w:color w:val="auto"/>
        </w:rPr>
        <w:t xml:space="preserve">sposobów rozwijania wybranych kompetencji </w:t>
      </w:r>
      <w:r w:rsidRPr="00CB298B">
        <w:rPr>
          <w:color w:val="auto"/>
        </w:rPr>
        <w:t xml:space="preserve">u </w:t>
      </w:r>
      <w:r w:rsidR="006D4975" w:rsidRPr="00CB298B">
        <w:rPr>
          <w:color w:val="auto"/>
        </w:rPr>
        <w:t>dzieci (z</w:t>
      </w:r>
      <w:r w:rsidRPr="00CB298B">
        <w:rPr>
          <w:color w:val="auto"/>
        </w:rPr>
        <w:t> </w:t>
      </w:r>
      <w:r w:rsidR="006D4975" w:rsidRPr="00CB298B">
        <w:rPr>
          <w:color w:val="auto"/>
        </w:rPr>
        <w:t>przykładami zadań)</w:t>
      </w:r>
      <w:bookmarkEnd w:id="46"/>
    </w:p>
    <w:p w14:paraId="3ECA96D9" w14:textId="4D881B3A" w:rsidR="0045330D" w:rsidRPr="00CB298B" w:rsidRDefault="008D321F" w:rsidP="005B061B">
      <w:pPr>
        <w:pStyle w:val="OREnormalny"/>
        <w:rPr>
          <w:color w:val="auto"/>
        </w:rPr>
      </w:pPr>
      <w:r w:rsidRPr="00CB298B">
        <w:rPr>
          <w:color w:val="auto"/>
        </w:rPr>
        <w:t>Przykładowy scenariusz warsztat</w:t>
      </w:r>
      <w:r w:rsidR="005B061B" w:rsidRPr="00CB298B">
        <w:rPr>
          <w:color w:val="auto"/>
        </w:rPr>
        <w:t>ów</w:t>
      </w:r>
      <w:r w:rsidRPr="00CB298B">
        <w:rPr>
          <w:color w:val="auto"/>
        </w:rPr>
        <w:t xml:space="preserve"> dla nauczycieli ukazuje </w:t>
      </w:r>
      <w:r w:rsidR="00DE64ED" w:rsidRPr="00CB298B">
        <w:rPr>
          <w:color w:val="auto"/>
        </w:rPr>
        <w:t>projekt edukacyjny</w:t>
      </w:r>
      <w:r w:rsidRPr="00CB298B">
        <w:rPr>
          <w:color w:val="auto"/>
        </w:rPr>
        <w:t xml:space="preserve"> jako sp</w:t>
      </w:r>
      <w:r w:rsidRPr="00CB298B">
        <w:rPr>
          <w:color w:val="auto"/>
        </w:rPr>
        <w:t>o</w:t>
      </w:r>
      <w:r w:rsidRPr="00CB298B">
        <w:rPr>
          <w:color w:val="auto"/>
        </w:rPr>
        <w:t>sób rozwijania</w:t>
      </w:r>
      <w:r w:rsidR="009B1445" w:rsidRPr="00CB298B">
        <w:rPr>
          <w:color w:val="auto"/>
        </w:rPr>
        <w:t xml:space="preserve"> </w:t>
      </w:r>
      <w:r w:rsidR="007F7330" w:rsidRPr="00CB298B">
        <w:rPr>
          <w:color w:val="auto"/>
        </w:rPr>
        <w:t xml:space="preserve">u dzieci </w:t>
      </w:r>
      <w:r w:rsidRPr="00CB298B">
        <w:rPr>
          <w:color w:val="auto"/>
        </w:rPr>
        <w:t>kompetencji kluczowych. Nauczyciele poznają możliwości zast</w:t>
      </w:r>
      <w:r w:rsidRPr="00CB298B">
        <w:rPr>
          <w:color w:val="auto"/>
        </w:rPr>
        <w:t>o</w:t>
      </w:r>
      <w:r w:rsidRPr="00CB298B">
        <w:rPr>
          <w:color w:val="auto"/>
        </w:rPr>
        <w:t>sowania tej metody w pracy z dziećmi w wieku przedszkolnym</w:t>
      </w:r>
      <w:r w:rsidR="005A727B" w:rsidRPr="00CB298B">
        <w:rPr>
          <w:color w:val="auto"/>
        </w:rPr>
        <w:t xml:space="preserve"> i </w:t>
      </w:r>
      <w:r w:rsidR="00834C17" w:rsidRPr="00CB298B">
        <w:rPr>
          <w:color w:val="auto"/>
        </w:rPr>
        <w:t xml:space="preserve">planują </w:t>
      </w:r>
      <w:r w:rsidR="005A727B" w:rsidRPr="00CB298B">
        <w:rPr>
          <w:color w:val="auto"/>
        </w:rPr>
        <w:t xml:space="preserve">jej wykorzystanie </w:t>
      </w:r>
      <w:r w:rsidR="00834C17" w:rsidRPr="00CB298B">
        <w:rPr>
          <w:color w:val="auto"/>
        </w:rPr>
        <w:t xml:space="preserve">w prowadzonej przez siebie grupie. Swoje pomysły dokumentują w </w:t>
      </w:r>
      <w:proofErr w:type="spellStart"/>
      <w:r w:rsidR="00834C17" w:rsidRPr="00CB298B">
        <w:rPr>
          <w:color w:val="auto"/>
        </w:rPr>
        <w:t>lapbookach</w:t>
      </w:r>
      <w:proofErr w:type="spellEnd"/>
      <w:r w:rsidR="005A727B" w:rsidRPr="00CB298B">
        <w:rPr>
          <w:color w:val="auto"/>
        </w:rPr>
        <w:t xml:space="preserve"> tworz</w:t>
      </w:r>
      <w:r w:rsidR="005A727B" w:rsidRPr="00CB298B">
        <w:rPr>
          <w:color w:val="auto"/>
        </w:rPr>
        <w:t>o</w:t>
      </w:r>
      <w:r w:rsidR="005A727B" w:rsidRPr="00CB298B">
        <w:rPr>
          <w:color w:val="auto"/>
        </w:rPr>
        <w:t>nych podczas warsztatów</w:t>
      </w:r>
      <w:r w:rsidR="00DE64ED" w:rsidRPr="00CB298B">
        <w:rPr>
          <w:color w:val="auto"/>
        </w:rPr>
        <w:t>, ucząc się zastosowania kolejnej metody</w:t>
      </w:r>
      <w:r w:rsidR="009E50F1" w:rsidRPr="00CB298B">
        <w:rPr>
          <w:color w:val="auto"/>
        </w:rPr>
        <w:t xml:space="preserve"> w </w:t>
      </w:r>
      <w:r w:rsidR="00DE64ED" w:rsidRPr="00CB298B">
        <w:rPr>
          <w:color w:val="auto"/>
        </w:rPr>
        <w:t>realizacji proje</w:t>
      </w:r>
      <w:r w:rsidR="00DE64ED" w:rsidRPr="00CB298B">
        <w:rPr>
          <w:color w:val="auto"/>
        </w:rPr>
        <w:t>k</w:t>
      </w:r>
      <w:r w:rsidR="00DE64ED" w:rsidRPr="00CB298B">
        <w:rPr>
          <w:color w:val="auto"/>
        </w:rPr>
        <w:t>tów.</w:t>
      </w:r>
      <w:r w:rsidR="009E50F1" w:rsidRPr="00CB298B">
        <w:rPr>
          <w:color w:val="auto"/>
        </w:rPr>
        <w:t xml:space="preserve"> </w:t>
      </w:r>
      <w:proofErr w:type="spellStart"/>
      <w:r w:rsidR="009E50F1" w:rsidRPr="00CB298B">
        <w:rPr>
          <w:color w:val="auto"/>
        </w:rPr>
        <w:t>Lapbook</w:t>
      </w:r>
      <w:proofErr w:type="spellEnd"/>
      <w:r w:rsidR="009E50F1" w:rsidRPr="00CB298B">
        <w:rPr>
          <w:color w:val="auto"/>
        </w:rPr>
        <w:t xml:space="preserve"> (w wolnym tłumaczeniu: książka na kolanach) jest rodzajem książki</w:t>
      </w:r>
      <w:r w:rsidR="0045330D" w:rsidRPr="00CB298B">
        <w:rPr>
          <w:color w:val="auto"/>
        </w:rPr>
        <w:t>/teczki</w:t>
      </w:r>
      <w:r w:rsidR="009E50F1" w:rsidRPr="00CB298B">
        <w:rPr>
          <w:color w:val="auto"/>
        </w:rPr>
        <w:t xml:space="preserve"> tematycznej z niespodziankami</w:t>
      </w:r>
      <w:r w:rsidR="0045330D" w:rsidRPr="00CB298B">
        <w:rPr>
          <w:color w:val="auto"/>
        </w:rPr>
        <w:t xml:space="preserve"> ukrytymi w kieszonkach, kopertach, zakładkach itp. K</w:t>
      </w:r>
      <w:r w:rsidR="0045330D" w:rsidRPr="00CB298B">
        <w:rPr>
          <w:color w:val="auto"/>
        </w:rPr>
        <w:t>o</w:t>
      </w:r>
      <w:r w:rsidR="0045330D" w:rsidRPr="00CB298B">
        <w:rPr>
          <w:color w:val="auto"/>
        </w:rPr>
        <w:t xml:space="preserve">rzystanie z </w:t>
      </w:r>
      <w:proofErr w:type="spellStart"/>
      <w:r w:rsidR="0045330D" w:rsidRPr="00CB298B">
        <w:rPr>
          <w:color w:val="auto"/>
        </w:rPr>
        <w:t>lapbooka</w:t>
      </w:r>
      <w:proofErr w:type="spellEnd"/>
      <w:r w:rsidR="0045330D" w:rsidRPr="00CB298B">
        <w:rPr>
          <w:color w:val="auto"/>
        </w:rPr>
        <w:t xml:space="preserve"> jest więc interaktywną formą tworzenia i utrwalania wiedzy. </w:t>
      </w:r>
      <w:proofErr w:type="spellStart"/>
      <w:r w:rsidR="0045330D" w:rsidRPr="00CB298B">
        <w:rPr>
          <w:color w:val="auto"/>
        </w:rPr>
        <w:t>Lapb</w:t>
      </w:r>
      <w:r w:rsidR="0045330D" w:rsidRPr="00CB298B">
        <w:rPr>
          <w:color w:val="auto"/>
        </w:rPr>
        <w:t>o</w:t>
      </w:r>
      <w:r w:rsidR="0045330D" w:rsidRPr="00CB298B">
        <w:rPr>
          <w:color w:val="auto"/>
        </w:rPr>
        <w:t>ok</w:t>
      </w:r>
      <w:proofErr w:type="spellEnd"/>
      <w:r w:rsidR="0045330D" w:rsidRPr="00CB298B">
        <w:rPr>
          <w:color w:val="auto"/>
        </w:rPr>
        <w:t xml:space="preserve"> można zaprojektować</w:t>
      </w:r>
      <w:r w:rsidR="009034DD" w:rsidRPr="00CB298B">
        <w:rPr>
          <w:color w:val="auto"/>
        </w:rPr>
        <w:t xml:space="preserve"> samemu lub</w:t>
      </w:r>
      <w:r w:rsidR="0045330D" w:rsidRPr="00CB298B">
        <w:rPr>
          <w:color w:val="auto"/>
        </w:rPr>
        <w:t xml:space="preserve"> wykorzystując dostępne w </w:t>
      </w:r>
      <w:proofErr w:type="spellStart"/>
      <w:r w:rsidR="005A727B" w:rsidRPr="00CB298B">
        <w:rPr>
          <w:color w:val="auto"/>
        </w:rPr>
        <w:t>i</w:t>
      </w:r>
      <w:r w:rsidR="0045330D" w:rsidRPr="00CB298B">
        <w:rPr>
          <w:color w:val="auto"/>
        </w:rPr>
        <w:t>nternecie</w:t>
      </w:r>
      <w:proofErr w:type="spellEnd"/>
      <w:r w:rsidR="0045330D" w:rsidRPr="00CB298B">
        <w:rPr>
          <w:color w:val="auto"/>
        </w:rPr>
        <w:t xml:space="preserve"> gotowe sz</w:t>
      </w:r>
      <w:r w:rsidR="0045330D" w:rsidRPr="00CB298B">
        <w:rPr>
          <w:color w:val="auto"/>
        </w:rPr>
        <w:t>a</w:t>
      </w:r>
      <w:r w:rsidR="0045330D" w:rsidRPr="00CB298B">
        <w:rPr>
          <w:color w:val="auto"/>
        </w:rPr>
        <w:t>blony. To metoda pracy możliwa do zastosowania z dziećmi w wieku przedszkolnym i</w:t>
      </w:r>
      <w:r w:rsidR="009034DD" w:rsidRPr="00CB298B">
        <w:rPr>
          <w:color w:val="auto"/>
        </w:rPr>
        <w:t> </w:t>
      </w:r>
      <w:r w:rsidR="0045330D" w:rsidRPr="00CB298B">
        <w:rPr>
          <w:color w:val="auto"/>
        </w:rPr>
        <w:t>z</w:t>
      </w:r>
      <w:r w:rsidR="007F5C76" w:rsidRPr="00CB298B">
        <w:rPr>
          <w:color w:val="auto"/>
        </w:rPr>
        <w:t> </w:t>
      </w:r>
      <w:r w:rsidR="0045330D" w:rsidRPr="00CB298B">
        <w:rPr>
          <w:color w:val="auto"/>
        </w:rPr>
        <w:t xml:space="preserve">uczniami. </w:t>
      </w:r>
      <w:proofErr w:type="spellStart"/>
      <w:r w:rsidR="0045330D" w:rsidRPr="00CB298B">
        <w:rPr>
          <w:color w:val="auto"/>
        </w:rPr>
        <w:t>Lapbooki</w:t>
      </w:r>
      <w:proofErr w:type="spellEnd"/>
      <w:r w:rsidR="0045330D" w:rsidRPr="00CB298B">
        <w:rPr>
          <w:color w:val="auto"/>
        </w:rPr>
        <w:t xml:space="preserve"> tworzone przez nauczycieli (pracujących w parach, najlepiej pr</w:t>
      </w:r>
      <w:r w:rsidR="0045330D" w:rsidRPr="00CB298B">
        <w:rPr>
          <w:color w:val="auto"/>
        </w:rPr>
        <w:t>o</w:t>
      </w:r>
      <w:r w:rsidR="0045330D" w:rsidRPr="00CB298B">
        <w:rPr>
          <w:color w:val="auto"/>
        </w:rPr>
        <w:t xml:space="preserve">wadzących tę samą grupę) będą dotyczyć projektu w przedszkolu – pomysłów na pracę tą metodą z dziećmi. </w:t>
      </w:r>
    </w:p>
    <w:p w14:paraId="20271B1A" w14:textId="79896D63" w:rsidR="008D321F" w:rsidRPr="00CB298B" w:rsidRDefault="008D321F" w:rsidP="005B061B">
      <w:pPr>
        <w:pStyle w:val="OREnormalny"/>
        <w:rPr>
          <w:b/>
          <w:color w:val="auto"/>
        </w:rPr>
      </w:pPr>
      <w:r w:rsidRPr="00CB298B">
        <w:rPr>
          <w:b/>
          <w:color w:val="auto"/>
        </w:rPr>
        <w:t>Cel ogólny</w:t>
      </w:r>
    </w:p>
    <w:p w14:paraId="1747812D" w14:textId="28366FB2" w:rsidR="008D321F" w:rsidRPr="00CB298B" w:rsidRDefault="008D321F" w:rsidP="005B061B">
      <w:pPr>
        <w:pStyle w:val="OREnormalny"/>
        <w:rPr>
          <w:color w:val="auto"/>
        </w:rPr>
      </w:pPr>
      <w:r w:rsidRPr="00CB298B">
        <w:rPr>
          <w:color w:val="auto"/>
        </w:rPr>
        <w:t xml:space="preserve">Doskonalenie warsztatu metodycznego nauczycieli w zakresie rozwijania </w:t>
      </w:r>
      <w:r w:rsidR="009034DD" w:rsidRPr="00CB298B">
        <w:rPr>
          <w:color w:val="auto"/>
        </w:rPr>
        <w:t xml:space="preserve">u dzieci </w:t>
      </w:r>
      <w:r w:rsidRPr="00CB298B">
        <w:rPr>
          <w:color w:val="auto"/>
        </w:rPr>
        <w:t>ko</w:t>
      </w:r>
      <w:r w:rsidRPr="00CB298B">
        <w:rPr>
          <w:color w:val="auto"/>
        </w:rPr>
        <w:t>m</w:t>
      </w:r>
      <w:r w:rsidRPr="00CB298B">
        <w:rPr>
          <w:color w:val="auto"/>
        </w:rPr>
        <w:t>petencji kluczowych</w:t>
      </w:r>
    </w:p>
    <w:p w14:paraId="2D334ED3" w14:textId="4B67B563" w:rsidR="008D321F" w:rsidRPr="00CB298B" w:rsidRDefault="008D321F" w:rsidP="005B061B">
      <w:pPr>
        <w:pStyle w:val="OREnormalny"/>
        <w:rPr>
          <w:b/>
          <w:color w:val="auto"/>
        </w:rPr>
      </w:pPr>
      <w:r w:rsidRPr="00CB298B">
        <w:rPr>
          <w:b/>
          <w:color w:val="auto"/>
        </w:rPr>
        <w:t xml:space="preserve">Cele szczegółowe </w:t>
      </w:r>
      <w:r w:rsidR="005B061B" w:rsidRPr="00CB298B">
        <w:rPr>
          <w:b/>
          <w:color w:val="auto"/>
        </w:rPr>
        <w:t>(efekty)</w:t>
      </w:r>
    </w:p>
    <w:p w14:paraId="2463C654" w14:textId="77777777" w:rsidR="008D321F" w:rsidRPr="00CB298B" w:rsidRDefault="008D321F" w:rsidP="005B061B">
      <w:pPr>
        <w:pStyle w:val="OREnormalny"/>
        <w:rPr>
          <w:color w:val="auto"/>
        </w:rPr>
      </w:pPr>
      <w:r w:rsidRPr="00CB298B">
        <w:rPr>
          <w:color w:val="auto"/>
        </w:rPr>
        <w:t>Uczestnik szkolenia:</w:t>
      </w:r>
    </w:p>
    <w:p w14:paraId="75EC0465" w14:textId="619E30DC" w:rsidR="00F90F9B" w:rsidRPr="00CB298B" w:rsidRDefault="005B061B" w:rsidP="005B061B">
      <w:pPr>
        <w:pStyle w:val="OREpunktor"/>
        <w:rPr>
          <w:color w:val="auto"/>
        </w:rPr>
      </w:pPr>
      <w:r w:rsidRPr="00CB298B">
        <w:rPr>
          <w:color w:val="auto"/>
        </w:rPr>
        <w:t xml:space="preserve">zna </w:t>
      </w:r>
      <w:r w:rsidR="00F90F9B" w:rsidRPr="00CB298B">
        <w:rPr>
          <w:color w:val="auto"/>
        </w:rPr>
        <w:t>metodę projektu edukacyjnego, rozumie istotę projektu w pracy z dziećmi w</w:t>
      </w:r>
      <w:r w:rsidR="005202F3" w:rsidRPr="00CB298B">
        <w:rPr>
          <w:color w:val="auto"/>
        </w:rPr>
        <w:t> </w:t>
      </w:r>
      <w:r w:rsidR="00F90F9B" w:rsidRPr="00CB298B">
        <w:rPr>
          <w:color w:val="auto"/>
        </w:rPr>
        <w:t>wieku przedszkolnym</w:t>
      </w:r>
      <w:r w:rsidRPr="00CB298B">
        <w:rPr>
          <w:color w:val="auto"/>
        </w:rPr>
        <w:t>;</w:t>
      </w:r>
    </w:p>
    <w:p w14:paraId="7D63D7CC" w14:textId="066A482A" w:rsidR="00F90F9B" w:rsidRPr="00CB298B" w:rsidRDefault="005B061B" w:rsidP="005B061B">
      <w:pPr>
        <w:pStyle w:val="OREpunktor"/>
        <w:rPr>
          <w:color w:val="auto"/>
        </w:rPr>
      </w:pPr>
      <w:r w:rsidRPr="00CB298B">
        <w:rPr>
          <w:color w:val="auto"/>
        </w:rPr>
        <w:t xml:space="preserve">zna </w:t>
      </w:r>
      <w:proofErr w:type="spellStart"/>
      <w:r w:rsidR="00F90F9B" w:rsidRPr="00CB298B">
        <w:rPr>
          <w:color w:val="auto"/>
        </w:rPr>
        <w:t>lapbook</w:t>
      </w:r>
      <w:proofErr w:type="spellEnd"/>
      <w:r w:rsidR="00F90F9B" w:rsidRPr="00CB298B">
        <w:rPr>
          <w:color w:val="auto"/>
        </w:rPr>
        <w:t xml:space="preserve"> jako metodę pracy z dziećmi w wieku przedszkolnym, planuje </w:t>
      </w:r>
      <w:r w:rsidR="005202F3" w:rsidRPr="00CB298B">
        <w:rPr>
          <w:color w:val="auto"/>
        </w:rPr>
        <w:t>zast</w:t>
      </w:r>
      <w:r w:rsidR="005202F3" w:rsidRPr="00CB298B">
        <w:rPr>
          <w:color w:val="auto"/>
        </w:rPr>
        <w:t>o</w:t>
      </w:r>
      <w:r w:rsidR="005202F3" w:rsidRPr="00CB298B">
        <w:rPr>
          <w:color w:val="auto"/>
        </w:rPr>
        <w:t xml:space="preserve">sowanie </w:t>
      </w:r>
      <w:proofErr w:type="spellStart"/>
      <w:r w:rsidR="00F90F9B" w:rsidRPr="00CB298B">
        <w:rPr>
          <w:color w:val="auto"/>
        </w:rPr>
        <w:t>lapbooka</w:t>
      </w:r>
      <w:proofErr w:type="spellEnd"/>
      <w:r w:rsidR="00F90F9B" w:rsidRPr="00CB298B">
        <w:rPr>
          <w:color w:val="auto"/>
        </w:rPr>
        <w:t xml:space="preserve"> w rozwijaniu kompetencji kluczowych </w:t>
      </w:r>
      <w:r w:rsidR="005202F3" w:rsidRPr="00CB298B">
        <w:rPr>
          <w:color w:val="auto"/>
        </w:rPr>
        <w:t xml:space="preserve">u </w:t>
      </w:r>
      <w:r w:rsidR="00F90F9B" w:rsidRPr="00CB298B">
        <w:rPr>
          <w:color w:val="auto"/>
        </w:rPr>
        <w:t>dzieci realizujących pr</w:t>
      </w:r>
      <w:r w:rsidR="00F90F9B" w:rsidRPr="00CB298B">
        <w:rPr>
          <w:color w:val="auto"/>
        </w:rPr>
        <w:t>o</w:t>
      </w:r>
      <w:r w:rsidR="00F90F9B" w:rsidRPr="00CB298B">
        <w:rPr>
          <w:color w:val="auto"/>
        </w:rPr>
        <w:t>jekt edukacyjny</w:t>
      </w:r>
      <w:r w:rsidRPr="00CB298B">
        <w:rPr>
          <w:color w:val="auto"/>
        </w:rPr>
        <w:t>;</w:t>
      </w:r>
    </w:p>
    <w:p w14:paraId="29AB9DB9" w14:textId="2B903F0E" w:rsidR="008D321F" w:rsidRPr="00CB298B" w:rsidRDefault="005B061B" w:rsidP="005B061B">
      <w:pPr>
        <w:pStyle w:val="OREpunktor"/>
        <w:rPr>
          <w:color w:val="auto"/>
        </w:rPr>
      </w:pPr>
      <w:r w:rsidRPr="00CB298B">
        <w:rPr>
          <w:color w:val="auto"/>
        </w:rPr>
        <w:t xml:space="preserve">wdraża </w:t>
      </w:r>
      <w:r w:rsidR="005202F3" w:rsidRPr="00CB298B">
        <w:rPr>
          <w:color w:val="auto"/>
        </w:rPr>
        <w:t xml:space="preserve">w </w:t>
      </w:r>
      <w:r w:rsidR="008D321F" w:rsidRPr="00CB298B">
        <w:rPr>
          <w:color w:val="auto"/>
        </w:rPr>
        <w:t>swojej pracy nowe metody i techniki ukierunkowane na rozwijanie ko</w:t>
      </w:r>
      <w:r w:rsidR="008D321F" w:rsidRPr="00CB298B">
        <w:rPr>
          <w:color w:val="auto"/>
        </w:rPr>
        <w:t>m</w:t>
      </w:r>
      <w:r w:rsidR="008D321F" w:rsidRPr="00CB298B">
        <w:rPr>
          <w:color w:val="auto"/>
        </w:rPr>
        <w:t xml:space="preserve">petencji kluczowych </w:t>
      </w:r>
      <w:r w:rsidR="005202F3" w:rsidRPr="00CB298B">
        <w:rPr>
          <w:color w:val="auto"/>
        </w:rPr>
        <w:t xml:space="preserve">u </w:t>
      </w:r>
      <w:r w:rsidR="008D321F" w:rsidRPr="00CB298B">
        <w:rPr>
          <w:color w:val="auto"/>
        </w:rPr>
        <w:t>wychowanków</w:t>
      </w:r>
      <w:r w:rsidRPr="00CB298B">
        <w:rPr>
          <w:color w:val="auto"/>
        </w:rPr>
        <w:t>;</w:t>
      </w:r>
    </w:p>
    <w:p w14:paraId="37CE8DF6" w14:textId="576C2384" w:rsidR="008D321F" w:rsidRPr="00CB298B" w:rsidRDefault="005B061B" w:rsidP="005B061B">
      <w:pPr>
        <w:pStyle w:val="OREpunktor"/>
        <w:rPr>
          <w:color w:val="auto"/>
        </w:rPr>
      </w:pPr>
      <w:r w:rsidRPr="00CB298B">
        <w:rPr>
          <w:color w:val="auto"/>
        </w:rPr>
        <w:t xml:space="preserve">poddaje </w:t>
      </w:r>
      <w:r w:rsidR="008D321F" w:rsidRPr="00CB298B">
        <w:rPr>
          <w:color w:val="auto"/>
        </w:rPr>
        <w:t>refleksji własny warsztat pracy i dokonuje jego twórczych modyfikacji</w:t>
      </w:r>
      <w:r w:rsidRPr="00CB298B">
        <w:rPr>
          <w:color w:val="auto"/>
        </w:rPr>
        <w:t>;</w:t>
      </w:r>
    </w:p>
    <w:p w14:paraId="5D802AD9" w14:textId="6A9B5EC9" w:rsidR="008D321F" w:rsidRPr="00CB298B" w:rsidRDefault="005B061B" w:rsidP="005B061B">
      <w:pPr>
        <w:pStyle w:val="OREpunktor"/>
        <w:rPr>
          <w:color w:val="auto"/>
        </w:rPr>
      </w:pPr>
      <w:r w:rsidRPr="00CB298B">
        <w:rPr>
          <w:color w:val="auto"/>
        </w:rPr>
        <w:t xml:space="preserve">współpracuje </w:t>
      </w:r>
      <w:r w:rsidR="008D321F" w:rsidRPr="00CB298B">
        <w:rPr>
          <w:color w:val="auto"/>
        </w:rPr>
        <w:t>z innymi nauczycielami podczas wykonywania zadania.</w:t>
      </w:r>
    </w:p>
    <w:p w14:paraId="6DE6103A" w14:textId="77777777" w:rsidR="0016767A" w:rsidRDefault="0016767A">
      <w:pPr>
        <w:spacing w:after="0" w:line="240" w:lineRule="auto"/>
        <w:rPr>
          <w:rFonts w:ascii="Arial" w:eastAsia="Arial" w:hAnsi="Arial" w:cs="Arial"/>
          <w:b/>
          <w:sz w:val="24"/>
          <w:szCs w:val="24"/>
        </w:rPr>
      </w:pPr>
      <w:r>
        <w:rPr>
          <w:b/>
        </w:rPr>
        <w:br w:type="page"/>
      </w:r>
    </w:p>
    <w:p w14:paraId="18F8C1B8" w14:textId="068D1833" w:rsidR="008D321F" w:rsidRPr="00CB298B" w:rsidRDefault="008D321F" w:rsidP="005B061B">
      <w:pPr>
        <w:pStyle w:val="OREnormalny"/>
        <w:rPr>
          <w:b/>
          <w:color w:val="auto"/>
        </w:rPr>
      </w:pPr>
      <w:r w:rsidRPr="00CB298B">
        <w:rPr>
          <w:b/>
          <w:color w:val="auto"/>
        </w:rPr>
        <w:lastRenderedPageBreak/>
        <w:t>Treści – wymagania szczegółowe:</w:t>
      </w:r>
    </w:p>
    <w:p w14:paraId="1A2C5F20" w14:textId="65902B12" w:rsidR="008D321F" w:rsidRPr="00CB298B" w:rsidRDefault="005B061B" w:rsidP="005B061B">
      <w:pPr>
        <w:pStyle w:val="ORE123"/>
        <w:numPr>
          <w:ilvl w:val="0"/>
          <w:numId w:val="270"/>
        </w:numPr>
        <w:rPr>
          <w:color w:val="auto"/>
        </w:rPr>
      </w:pPr>
      <w:r w:rsidRPr="00CB298B">
        <w:rPr>
          <w:color w:val="auto"/>
        </w:rPr>
        <w:t xml:space="preserve">Projekt </w:t>
      </w:r>
      <w:r w:rsidR="001B3DC1" w:rsidRPr="00CB298B">
        <w:rPr>
          <w:color w:val="auto"/>
        </w:rPr>
        <w:t>edukacyjny</w:t>
      </w:r>
      <w:r w:rsidRPr="00CB298B">
        <w:rPr>
          <w:color w:val="auto"/>
        </w:rPr>
        <w:t>.</w:t>
      </w:r>
    </w:p>
    <w:p w14:paraId="334A19B4" w14:textId="66D13A83" w:rsidR="008D321F" w:rsidRPr="00CB298B" w:rsidRDefault="005B061B" w:rsidP="005B061B">
      <w:pPr>
        <w:pStyle w:val="ORE123"/>
        <w:rPr>
          <w:color w:val="auto"/>
        </w:rPr>
      </w:pPr>
      <w:proofErr w:type="spellStart"/>
      <w:r w:rsidRPr="00CB298B">
        <w:rPr>
          <w:color w:val="auto"/>
        </w:rPr>
        <w:t>Lapbook</w:t>
      </w:r>
      <w:proofErr w:type="spellEnd"/>
      <w:r w:rsidRPr="00CB298B">
        <w:rPr>
          <w:color w:val="auto"/>
        </w:rPr>
        <w:t>.</w:t>
      </w:r>
    </w:p>
    <w:p w14:paraId="3CC8E861" w14:textId="4304C6F3" w:rsidR="008D321F" w:rsidRPr="00CB298B" w:rsidRDefault="005B061B" w:rsidP="005B061B">
      <w:pPr>
        <w:pStyle w:val="ORE123"/>
        <w:rPr>
          <w:color w:val="auto"/>
        </w:rPr>
      </w:pPr>
      <w:r w:rsidRPr="00CB298B">
        <w:rPr>
          <w:color w:val="auto"/>
        </w:rPr>
        <w:t xml:space="preserve">Rozwijanie </w:t>
      </w:r>
      <w:r w:rsidR="008D321F" w:rsidRPr="00CB298B">
        <w:rPr>
          <w:color w:val="auto"/>
        </w:rPr>
        <w:t>kompetencji kluczowych</w:t>
      </w:r>
      <w:r w:rsidR="005202F3" w:rsidRPr="00CB298B">
        <w:rPr>
          <w:color w:val="auto"/>
        </w:rPr>
        <w:t xml:space="preserve"> u</w:t>
      </w:r>
      <w:r w:rsidR="008D321F" w:rsidRPr="00CB298B">
        <w:rPr>
          <w:color w:val="auto"/>
        </w:rPr>
        <w:t xml:space="preserve"> dzieci </w:t>
      </w:r>
      <w:r w:rsidR="001B3DC1" w:rsidRPr="00CB298B">
        <w:rPr>
          <w:color w:val="auto"/>
        </w:rPr>
        <w:t>z zastosowaniem metody projektu</w:t>
      </w:r>
      <w:r w:rsidRPr="00CB298B">
        <w:rPr>
          <w:color w:val="auto"/>
        </w:rPr>
        <w:t>.</w:t>
      </w:r>
    </w:p>
    <w:p w14:paraId="2EC17D29" w14:textId="2916B06E" w:rsidR="008D321F" w:rsidRPr="00CB298B" w:rsidRDefault="005B061B" w:rsidP="005B061B">
      <w:pPr>
        <w:pStyle w:val="OREnormalny"/>
        <w:rPr>
          <w:b/>
          <w:color w:val="auto"/>
        </w:rPr>
      </w:pPr>
      <w:r w:rsidRPr="00CB298B">
        <w:rPr>
          <w:b/>
          <w:color w:val="auto"/>
        </w:rPr>
        <w:t>M</w:t>
      </w:r>
      <w:r w:rsidR="008D321F" w:rsidRPr="00CB298B">
        <w:rPr>
          <w:b/>
          <w:color w:val="auto"/>
        </w:rPr>
        <w:t>etody i techniki</w:t>
      </w:r>
      <w:r w:rsidRPr="00CB298B">
        <w:rPr>
          <w:b/>
          <w:color w:val="auto"/>
        </w:rPr>
        <w:t xml:space="preserve"> pracy</w:t>
      </w:r>
      <w:r w:rsidR="008D321F" w:rsidRPr="00CB298B">
        <w:rPr>
          <w:b/>
          <w:color w:val="auto"/>
        </w:rPr>
        <w:t xml:space="preserve">: </w:t>
      </w:r>
    </w:p>
    <w:p w14:paraId="153F45BD" w14:textId="5A27BF68" w:rsidR="008D321F" w:rsidRPr="00CB298B" w:rsidRDefault="008D321F" w:rsidP="005B061B">
      <w:pPr>
        <w:pStyle w:val="OREpunktor"/>
        <w:rPr>
          <w:color w:val="auto"/>
        </w:rPr>
      </w:pPr>
      <w:r w:rsidRPr="00CB298B">
        <w:rPr>
          <w:color w:val="auto"/>
        </w:rPr>
        <w:t>metody podające: wykład z wykorzystaniem prezentacji multimedialnej</w:t>
      </w:r>
      <w:r w:rsidR="005B061B" w:rsidRPr="00CB298B">
        <w:rPr>
          <w:color w:val="auto"/>
        </w:rPr>
        <w:t>;</w:t>
      </w:r>
    </w:p>
    <w:p w14:paraId="376322C0" w14:textId="41E6E74D" w:rsidR="008D321F" w:rsidRPr="00CB298B" w:rsidRDefault="008D321F" w:rsidP="005B061B">
      <w:pPr>
        <w:pStyle w:val="OREpunktor"/>
        <w:rPr>
          <w:color w:val="auto"/>
        </w:rPr>
      </w:pPr>
      <w:r w:rsidRPr="00CB298B">
        <w:rPr>
          <w:color w:val="auto"/>
        </w:rPr>
        <w:t>metody eksponujące: film</w:t>
      </w:r>
      <w:r w:rsidR="005B061B" w:rsidRPr="00CB298B">
        <w:rPr>
          <w:color w:val="auto"/>
        </w:rPr>
        <w:t>;</w:t>
      </w:r>
    </w:p>
    <w:p w14:paraId="7138F757" w14:textId="667B24E8" w:rsidR="008D321F" w:rsidRPr="00CB298B" w:rsidRDefault="008D321F" w:rsidP="005B061B">
      <w:pPr>
        <w:pStyle w:val="OREpunktor"/>
        <w:rPr>
          <w:color w:val="auto"/>
        </w:rPr>
      </w:pPr>
      <w:r w:rsidRPr="00CB298B">
        <w:rPr>
          <w:color w:val="auto"/>
        </w:rPr>
        <w:t>metody problemowe: dyskusja</w:t>
      </w:r>
      <w:r w:rsidR="005B061B" w:rsidRPr="00CB298B">
        <w:rPr>
          <w:color w:val="auto"/>
        </w:rPr>
        <w:t>;</w:t>
      </w:r>
    </w:p>
    <w:p w14:paraId="3175AB69" w14:textId="6A934AD6" w:rsidR="008D321F" w:rsidRPr="00CB298B" w:rsidRDefault="008D321F" w:rsidP="005B061B">
      <w:pPr>
        <w:pStyle w:val="OREpunktor"/>
        <w:rPr>
          <w:color w:val="auto"/>
        </w:rPr>
      </w:pPr>
      <w:r w:rsidRPr="00CB298B">
        <w:rPr>
          <w:color w:val="auto"/>
        </w:rPr>
        <w:t>metody praktyczne: metoda przewodniego tekstu</w:t>
      </w:r>
      <w:r w:rsidR="005B061B" w:rsidRPr="00CB298B">
        <w:rPr>
          <w:color w:val="auto"/>
        </w:rPr>
        <w:t>.</w:t>
      </w:r>
    </w:p>
    <w:p w14:paraId="0A3D96B7" w14:textId="2219ABE7" w:rsidR="008D321F" w:rsidRPr="00CB298B" w:rsidRDefault="008D321F" w:rsidP="005B061B">
      <w:pPr>
        <w:pStyle w:val="OREnormalny"/>
        <w:rPr>
          <w:color w:val="auto"/>
        </w:rPr>
      </w:pPr>
      <w:r w:rsidRPr="00CB298B">
        <w:rPr>
          <w:b/>
          <w:color w:val="auto"/>
        </w:rPr>
        <w:t xml:space="preserve">Czas zajęć: </w:t>
      </w:r>
      <w:r w:rsidRPr="00CB298B">
        <w:rPr>
          <w:color w:val="auto"/>
        </w:rPr>
        <w:t>4 godziny dydaktyczne</w:t>
      </w:r>
    </w:p>
    <w:p w14:paraId="77CBAD77" w14:textId="1D43B3EC" w:rsidR="008D321F" w:rsidRPr="00CB298B" w:rsidRDefault="008D321F" w:rsidP="005B061B">
      <w:pPr>
        <w:pStyle w:val="OREnormalny"/>
        <w:rPr>
          <w:b/>
          <w:color w:val="auto"/>
        </w:rPr>
      </w:pPr>
      <w:r w:rsidRPr="00CB298B">
        <w:rPr>
          <w:b/>
          <w:color w:val="auto"/>
        </w:rPr>
        <w:t>Wykaz materiałów pomocniczych</w:t>
      </w:r>
      <w:r w:rsidR="00555429" w:rsidRPr="00CB298B">
        <w:rPr>
          <w:b/>
          <w:color w:val="auto"/>
        </w:rPr>
        <w:t>:</w:t>
      </w:r>
    </w:p>
    <w:p w14:paraId="5BCA96E7" w14:textId="77777777" w:rsidR="008D321F" w:rsidRPr="00CB298B" w:rsidRDefault="008D321F" w:rsidP="005B061B">
      <w:pPr>
        <w:pStyle w:val="ORE123"/>
        <w:numPr>
          <w:ilvl w:val="0"/>
          <w:numId w:val="271"/>
        </w:numPr>
        <w:rPr>
          <w:color w:val="auto"/>
        </w:rPr>
      </w:pPr>
      <w:r w:rsidRPr="00CB298B">
        <w:rPr>
          <w:color w:val="auto"/>
        </w:rPr>
        <w:t>Materiały dla uczestników:</w:t>
      </w:r>
    </w:p>
    <w:p w14:paraId="060C12AF" w14:textId="6E55AF69" w:rsidR="008D321F" w:rsidRPr="00CB298B" w:rsidRDefault="00022B38" w:rsidP="005B061B">
      <w:pPr>
        <w:pStyle w:val="OREpunktor"/>
        <w:rPr>
          <w:color w:val="auto"/>
        </w:rPr>
      </w:pPr>
      <w:r w:rsidRPr="00CB298B">
        <w:rPr>
          <w:color w:val="auto"/>
        </w:rPr>
        <w:t xml:space="preserve">Projekt STUDNIE w Podkarpackim Ośrodku Przedszkolnym w Żurawiczkach nr 1, realizowany pod kierunkiem nauczycielki Wioletty </w:t>
      </w:r>
      <w:r w:rsidR="00614479">
        <w:rPr>
          <w:color w:val="auto"/>
        </w:rPr>
        <w:t>Jaskuły</w:t>
      </w:r>
      <w:r w:rsidR="00614479" w:rsidRPr="00CB298B">
        <w:rPr>
          <w:color w:val="auto"/>
        </w:rPr>
        <w:t xml:space="preserve"> </w:t>
      </w:r>
      <w:r w:rsidR="00C019A5" w:rsidRPr="00CB298B">
        <w:rPr>
          <w:color w:val="auto"/>
        </w:rPr>
        <w:t>(</w:t>
      </w:r>
      <w:r w:rsidR="00A704EF" w:rsidRPr="00CB298B">
        <w:rPr>
          <w:color w:val="auto"/>
        </w:rPr>
        <w:t>zob. rozdział 5</w:t>
      </w:r>
      <w:r w:rsidR="00C019A5" w:rsidRPr="00CB298B">
        <w:rPr>
          <w:color w:val="auto"/>
        </w:rPr>
        <w:t>)</w:t>
      </w:r>
      <w:r w:rsidR="00A704EF" w:rsidRPr="00CB298B">
        <w:rPr>
          <w:color w:val="auto"/>
        </w:rPr>
        <w:t>.</w:t>
      </w:r>
    </w:p>
    <w:p w14:paraId="2ED4B4B0" w14:textId="77777777" w:rsidR="008D321F" w:rsidRPr="00CB298B" w:rsidRDefault="008D321F" w:rsidP="005B061B">
      <w:pPr>
        <w:pStyle w:val="ORE123"/>
        <w:rPr>
          <w:color w:val="auto"/>
        </w:rPr>
      </w:pPr>
      <w:r w:rsidRPr="00CB298B">
        <w:rPr>
          <w:color w:val="auto"/>
        </w:rPr>
        <w:t>Materiały biurowe:</w:t>
      </w:r>
    </w:p>
    <w:p w14:paraId="676A4C7B" w14:textId="657EE575" w:rsidR="00A745DD" w:rsidRPr="00CB298B" w:rsidRDefault="005B061B" w:rsidP="005B061B">
      <w:pPr>
        <w:pStyle w:val="OREpunktor"/>
        <w:rPr>
          <w:color w:val="auto"/>
        </w:rPr>
      </w:pPr>
      <w:r w:rsidRPr="00CB298B">
        <w:rPr>
          <w:color w:val="auto"/>
        </w:rPr>
        <w:t xml:space="preserve">materiały </w:t>
      </w:r>
      <w:r w:rsidR="00A745DD" w:rsidRPr="00CB298B">
        <w:rPr>
          <w:color w:val="auto"/>
        </w:rPr>
        <w:t xml:space="preserve">do wykonania </w:t>
      </w:r>
      <w:proofErr w:type="spellStart"/>
      <w:r w:rsidR="00A745DD" w:rsidRPr="00CB298B">
        <w:rPr>
          <w:color w:val="auto"/>
        </w:rPr>
        <w:t>lapbooków</w:t>
      </w:r>
      <w:proofErr w:type="spellEnd"/>
      <w:r w:rsidR="00A745DD" w:rsidRPr="00CB298B">
        <w:rPr>
          <w:color w:val="auto"/>
        </w:rPr>
        <w:t>: kolorowe kartony lub teczki</w:t>
      </w:r>
      <w:r w:rsidR="00270E68" w:rsidRPr="00CB298B">
        <w:rPr>
          <w:color w:val="auto"/>
        </w:rPr>
        <w:t xml:space="preserve">, kartki </w:t>
      </w:r>
      <w:r w:rsidR="00A704EF" w:rsidRPr="00CB298B">
        <w:rPr>
          <w:color w:val="auto"/>
        </w:rPr>
        <w:t xml:space="preserve">formatu </w:t>
      </w:r>
      <w:r w:rsidR="00270E68" w:rsidRPr="00CB298B">
        <w:rPr>
          <w:color w:val="auto"/>
        </w:rPr>
        <w:t xml:space="preserve">A4 w różnych kolorach, </w:t>
      </w:r>
      <w:r w:rsidR="00022B38" w:rsidRPr="00CB298B">
        <w:rPr>
          <w:color w:val="auto"/>
        </w:rPr>
        <w:t xml:space="preserve">kartki samoprzylepne, </w:t>
      </w:r>
      <w:r w:rsidR="00270E68" w:rsidRPr="00CB298B">
        <w:rPr>
          <w:color w:val="auto"/>
        </w:rPr>
        <w:t xml:space="preserve">nożyczki, kleje, </w:t>
      </w:r>
      <w:r w:rsidR="00022B38" w:rsidRPr="00CB298B">
        <w:rPr>
          <w:color w:val="auto"/>
        </w:rPr>
        <w:t xml:space="preserve">taśma klejąca, </w:t>
      </w:r>
      <w:r w:rsidR="00270E68" w:rsidRPr="00CB298B">
        <w:rPr>
          <w:color w:val="auto"/>
        </w:rPr>
        <w:t xml:space="preserve">koperty, dziurkacze, zszywacze, </w:t>
      </w:r>
      <w:r w:rsidR="00022B38" w:rsidRPr="00CB298B">
        <w:rPr>
          <w:color w:val="auto"/>
        </w:rPr>
        <w:t>kolorowe czasopisma</w:t>
      </w:r>
      <w:r w:rsidR="006E4C1F" w:rsidRPr="00CB298B">
        <w:rPr>
          <w:color w:val="auto"/>
        </w:rPr>
        <w:t xml:space="preserve"> itp</w:t>
      </w:r>
      <w:r w:rsidRPr="00CB298B">
        <w:rPr>
          <w:color w:val="auto"/>
        </w:rPr>
        <w:t>.;</w:t>
      </w:r>
    </w:p>
    <w:p w14:paraId="3124867A" w14:textId="174DF132" w:rsidR="008D321F" w:rsidRPr="00CB298B" w:rsidRDefault="008D321F" w:rsidP="005B061B">
      <w:pPr>
        <w:pStyle w:val="OREpunktor"/>
        <w:rPr>
          <w:color w:val="auto"/>
        </w:rPr>
      </w:pPr>
      <w:r w:rsidRPr="00CB298B">
        <w:rPr>
          <w:color w:val="auto"/>
        </w:rPr>
        <w:t>papier plakatowy</w:t>
      </w:r>
      <w:r w:rsidR="005B061B" w:rsidRPr="00CB298B">
        <w:rPr>
          <w:color w:val="auto"/>
        </w:rPr>
        <w:t>;</w:t>
      </w:r>
    </w:p>
    <w:p w14:paraId="6147B52F" w14:textId="242AC6BC" w:rsidR="008D321F" w:rsidRPr="00CB298B" w:rsidRDefault="008D321F" w:rsidP="005B061B">
      <w:pPr>
        <w:pStyle w:val="OREpunktor"/>
        <w:rPr>
          <w:color w:val="auto"/>
        </w:rPr>
      </w:pPr>
      <w:r w:rsidRPr="00CB298B">
        <w:rPr>
          <w:color w:val="auto"/>
        </w:rPr>
        <w:t>markery</w:t>
      </w:r>
      <w:r w:rsidR="005B061B" w:rsidRPr="00CB298B">
        <w:rPr>
          <w:color w:val="auto"/>
        </w:rPr>
        <w:t>;</w:t>
      </w:r>
    </w:p>
    <w:p w14:paraId="35639628" w14:textId="5035A0FB" w:rsidR="001A340E" w:rsidRPr="00CB298B" w:rsidRDefault="001A340E" w:rsidP="005B061B">
      <w:pPr>
        <w:pStyle w:val="OREpunktor"/>
        <w:rPr>
          <w:color w:val="auto"/>
        </w:rPr>
      </w:pPr>
      <w:r w:rsidRPr="00CB298B">
        <w:rPr>
          <w:color w:val="auto"/>
        </w:rPr>
        <w:t xml:space="preserve">koperta formatu A4 (ewaluacja </w:t>
      </w:r>
      <w:r w:rsidR="005B061B" w:rsidRPr="00CB298B">
        <w:rPr>
          <w:color w:val="auto"/>
        </w:rPr>
        <w:t>warsztatów</w:t>
      </w:r>
      <w:r w:rsidRPr="00CB298B">
        <w:rPr>
          <w:color w:val="auto"/>
        </w:rPr>
        <w:t>)</w:t>
      </w:r>
      <w:r w:rsidR="005B061B" w:rsidRPr="00CB298B">
        <w:rPr>
          <w:color w:val="auto"/>
        </w:rPr>
        <w:t>.</w:t>
      </w:r>
    </w:p>
    <w:p w14:paraId="4477596D" w14:textId="2C1EE139" w:rsidR="008D321F" w:rsidRPr="00CB298B" w:rsidRDefault="00A704EF" w:rsidP="00693BAF">
      <w:pPr>
        <w:spacing w:before="120" w:after="120" w:line="360" w:lineRule="auto"/>
        <w:rPr>
          <w:rFonts w:ascii="Arial" w:hAnsi="Arial" w:cs="Arial"/>
          <w:sz w:val="24"/>
          <w:szCs w:val="24"/>
        </w:rPr>
      </w:pPr>
      <w:r w:rsidRPr="00CB298B">
        <w:rPr>
          <w:rFonts w:ascii="Arial" w:hAnsi="Arial" w:cs="Arial"/>
          <w:b/>
          <w:sz w:val="24"/>
          <w:szCs w:val="24"/>
        </w:rPr>
        <w:t>Zasoby edukacyjne</w:t>
      </w:r>
      <w:r w:rsidR="00C019A5" w:rsidRPr="00CB298B">
        <w:rPr>
          <w:rFonts w:ascii="Arial" w:hAnsi="Arial" w:cs="Arial"/>
          <w:b/>
          <w:sz w:val="24"/>
          <w:szCs w:val="24"/>
        </w:rPr>
        <w:t xml:space="preserve"> </w:t>
      </w:r>
      <w:r w:rsidRPr="00CB298B">
        <w:rPr>
          <w:rFonts w:ascii="Arial" w:hAnsi="Arial" w:cs="Arial"/>
          <w:sz w:val="24"/>
          <w:szCs w:val="24"/>
        </w:rPr>
        <w:t xml:space="preserve">[online, </w:t>
      </w:r>
      <w:r w:rsidR="00C019A5" w:rsidRPr="00CB298B">
        <w:rPr>
          <w:rFonts w:ascii="Arial" w:hAnsi="Arial" w:cs="Arial"/>
          <w:sz w:val="24"/>
          <w:szCs w:val="24"/>
        </w:rPr>
        <w:t xml:space="preserve">dostęp </w:t>
      </w:r>
      <w:r w:rsidR="00937CFD" w:rsidRPr="00CB298B">
        <w:rPr>
          <w:rFonts w:ascii="Arial" w:hAnsi="Arial" w:cs="Arial"/>
          <w:sz w:val="24"/>
          <w:szCs w:val="24"/>
        </w:rPr>
        <w:t xml:space="preserve">dn. </w:t>
      </w:r>
      <w:r w:rsidR="00C019A5" w:rsidRPr="00CB298B">
        <w:rPr>
          <w:rFonts w:ascii="Arial" w:hAnsi="Arial" w:cs="Arial"/>
          <w:sz w:val="24"/>
          <w:szCs w:val="24"/>
        </w:rPr>
        <w:t>18.06.2017</w:t>
      </w:r>
      <w:r w:rsidRPr="00CB298B">
        <w:rPr>
          <w:rFonts w:ascii="Arial" w:hAnsi="Arial" w:cs="Arial"/>
          <w:sz w:val="24"/>
          <w:szCs w:val="24"/>
        </w:rPr>
        <w:t>]</w:t>
      </w:r>
      <w:r w:rsidR="008D321F" w:rsidRPr="00CB298B">
        <w:rPr>
          <w:rFonts w:ascii="Arial" w:hAnsi="Arial" w:cs="Arial"/>
          <w:sz w:val="24"/>
          <w:szCs w:val="24"/>
        </w:rPr>
        <w:t>:</w:t>
      </w:r>
    </w:p>
    <w:p w14:paraId="31AE8B68" w14:textId="37B31EB3" w:rsidR="008D321F" w:rsidRPr="00CB298B" w:rsidRDefault="00A704EF" w:rsidP="00937CFD">
      <w:pPr>
        <w:pStyle w:val="ORE123"/>
        <w:numPr>
          <w:ilvl w:val="0"/>
          <w:numId w:val="272"/>
        </w:numPr>
        <w:rPr>
          <w:color w:val="auto"/>
        </w:rPr>
      </w:pPr>
      <w:proofErr w:type="spellStart"/>
      <w:r w:rsidRPr="00CB298B">
        <w:rPr>
          <w:color w:val="auto"/>
        </w:rPr>
        <w:t>N</w:t>
      </w:r>
      <w:r w:rsidR="008D321F" w:rsidRPr="00CB298B">
        <w:rPr>
          <w:color w:val="auto"/>
        </w:rPr>
        <w:t>etografia</w:t>
      </w:r>
      <w:proofErr w:type="spellEnd"/>
      <w:r w:rsidR="008D321F" w:rsidRPr="00CB298B">
        <w:rPr>
          <w:color w:val="auto"/>
        </w:rPr>
        <w:t xml:space="preserve"> </w:t>
      </w:r>
      <w:r w:rsidR="008C666B" w:rsidRPr="00CB298B">
        <w:rPr>
          <w:color w:val="auto"/>
        </w:rPr>
        <w:t xml:space="preserve">dotycząca </w:t>
      </w:r>
      <w:proofErr w:type="spellStart"/>
      <w:r w:rsidR="008C666B" w:rsidRPr="00CB298B">
        <w:rPr>
          <w:color w:val="auto"/>
        </w:rPr>
        <w:t>lapbooków</w:t>
      </w:r>
      <w:proofErr w:type="spellEnd"/>
      <w:r w:rsidR="008C666B" w:rsidRPr="00CB298B">
        <w:rPr>
          <w:color w:val="auto"/>
        </w:rPr>
        <w:t>:</w:t>
      </w:r>
    </w:p>
    <w:p w14:paraId="0C590E8B" w14:textId="6F1082BF" w:rsidR="008C666B" w:rsidRPr="00CB298B" w:rsidRDefault="00D90492" w:rsidP="00937CFD">
      <w:pPr>
        <w:pStyle w:val="OREpunktor"/>
        <w:rPr>
          <w:color w:val="auto"/>
        </w:rPr>
      </w:pPr>
      <w:hyperlink r:id="rId166" w:history="1">
        <w:r w:rsidR="008C666B" w:rsidRPr="00CB298B">
          <w:rPr>
            <w:rStyle w:val="Hipercze"/>
            <w:color w:val="auto"/>
          </w:rPr>
          <w:t>Dobra praktyka Przedszkola Miejskiego nr 86 w Łodzi</w:t>
        </w:r>
      </w:hyperlink>
      <w:r w:rsidR="00DE139A" w:rsidRPr="00CB298B">
        <w:rPr>
          <w:rStyle w:val="Hipercze"/>
          <w:color w:val="auto"/>
        </w:rPr>
        <w:t>.</w:t>
      </w:r>
    </w:p>
    <w:p w14:paraId="52E0144F" w14:textId="14C2245F" w:rsidR="008C666B" w:rsidRPr="00CB298B" w:rsidRDefault="00D90492" w:rsidP="00937CFD">
      <w:pPr>
        <w:pStyle w:val="OREpunktor"/>
        <w:rPr>
          <w:color w:val="auto"/>
        </w:rPr>
      </w:pPr>
      <w:hyperlink r:id="rId167" w:history="1">
        <w:proofErr w:type="spellStart"/>
        <w:r w:rsidR="008C666B" w:rsidRPr="00CB298B">
          <w:rPr>
            <w:rStyle w:val="Hipercze"/>
            <w:color w:val="auto"/>
          </w:rPr>
          <w:t>Lapbooki</w:t>
        </w:r>
        <w:proofErr w:type="spellEnd"/>
        <w:r w:rsidR="008C666B" w:rsidRPr="00CB298B">
          <w:rPr>
            <w:rStyle w:val="Hipercze"/>
            <w:color w:val="auto"/>
          </w:rPr>
          <w:t xml:space="preserve"> w Przedszkolu „Pod Bocianem” w Runowie</w:t>
        </w:r>
      </w:hyperlink>
      <w:r w:rsidR="00DE139A" w:rsidRPr="00CB298B">
        <w:rPr>
          <w:rStyle w:val="Hipercze"/>
          <w:color w:val="auto"/>
        </w:rPr>
        <w:t>.</w:t>
      </w:r>
    </w:p>
    <w:p w14:paraId="29C241F4" w14:textId="766B5668" w:rsidR="008C666B" w:rsidRPr="00CB298B" w:rsidRDefault="00D90492" w:rsidP="00937CFD">
      <w:pPr>
        <w:pStyle w:val="OREpunktor"/>
        <w:rPr>
          <w:color w:val="auto"/>
        </w:rPr>
      </w:pPr>
      <w:hyperlink r:id="rId168" w:history="1">
        <w:proofErr w:type="spellStart"/>
        <w:r w:rsidR="008C666B" w:rsidRPr="00CB298B">
          <w:rPr>
            <w:rStyle w:val="Hipercze"/>
            <w:color w:val="auto"/>
          </w:rPr>
          <w:t>Lapbookowe</w:t>
        </w:r>
        <w:proofErr w:type="spellEnd"/>
        <w:r w:rsidR="008C666B" w:rsidRPr="00CB298B">
          <w:rPr>
            <w:rStyle w:val="Hipercze"/>
            <w:color w:val="auto"/>
          </w:rPr>
          <w:t xml:space="preserve"> ABC, czyli jak zrobić </w:t>
        </w:r>
        <w:proofErr w:type="spellStart"/>
        <w:r w:rsidR="008C666B" w:rsidRPr="00CB298B">
          <w:rPr>
            <w:rStyle w:val="Hipercze"/>
            <w:color w:val="auto"/>
          </w:rPr>
          <w:t>lapbook</w:t>
        </w:r>
        <w:proofErr w:type="spellEnd"/>
      </w:hyperlink>
      <w:r w:rsidR="00DE139A" w:rsidRPr="00CB298B">
        <w:rPr>
          <w:rStyle w:val="Hipercze"/>
          <w:color w:val="auto"/>
        </w:rPr>
        <w:t>.</w:t>
      </w:r>
    </w:p>
    <w:p w14:paraId="79780C23" w14:textId="6DAD8E71" w:rsidR="008C666B" w:rsidRPr="00CB298B" w:rsidRDefault="00D90492" w:rsidP="00937CFD">
      <w:pPr>
        <w:pStyle w:val="OREpunktor"/>
        <w:rPr>
          <w:color w:val="auto"/>
        </w:rPr>
      </w:pPr>
      <w:hyperlink r:id="rId169" w:history="1">
        <w:r w:rsidR="00C019A5" w:rsidRPr="00CB298B">
          <w:rPr>
            <w:rStyle w:val="Hipercze"/>
            <w:color w:val="auto"/>
          </w:rPr>
          <w:t xml:space="preserve">Jak zrobić </w:t>
        </w:r>
        <w:proofErr w:type="spellStart"/>
        <w:r w:rsidR="00C019A5" w:rsidRPr="00CB298B">
          <w:rPr>
            <w:rStyle w:val="Hipercze"/>
            <w:color w:val="auto"/>
          </w:rPr>
          <w:t>lapbook</w:t>
        </w:r>
        <w:proofErr w:type="spellEnd"/>
        <w:r w:rsidR="00C019A5" w:rsidRPr="00CB298B">
          <w:rPr>
            <w:rStyle w:val="Hipercze"/>
            <w:color w:val="auto"/>
          </w:rPr>
          <w:t>?</w:t>
        </w:r>
      </w:hyperlink>
      <w:r w:rsidR="00DE139A" w:rsidRPr="00CB298B">
        <w:rPr>
          <w:color w:val="auto"/>
        </w:rPr>
        <w:t>.</w:t>
      </w:r>
    </w:p>
    <w:p w14:paraId="0D769B12" w14:textId="363E87F4" w:rsidR="008C666B" w:rsidRPr="00CB298B" w:rsidRDefault="00D90492" w:rsidP="00937CFD">
      <w:pPr>
        <w:pStyle w:val="OREpunktor"/>
        <w:rPr>
          <w:color w:val="auto"/>
        </w:rPr>
      </w:pPr>
      <w:hyperlink r:id="rId170" w:history="1">
        <w:proofErr w:type="spellStart"/>
        <w:r w:rsidR="008C666B" w:rsidRPr="00CB298B">
          <w:rPr>
            <w:rStyle w:val="Hipercze"/>
            <w:color w:val="auto"/>
          </w:rPr>
          <w:t>L</w:t>
        </w:r>
        <w:r w:rsidR="00C019A5" w:rsidRPr="00CB298B">
          <w:rPr>
            <w:rStyle w:val="Hipercze"/>
            <w:color w:val="auto"/>
          </w:rPr>
          <w:t>apbook</w:t>
        </w:r>
        <w:proofErr w:type="spellEnd"/>
        <w:r w:rsidR="00C019A5" w:rsidRPr="00CB298B">
          <w:rPr>
            <w:rStyle w:val="Hipercze"/>
            <w:color w:val="auto"/>
          </w:rPr>
          <w:t xml:space="preserve"> o porach roku i pogodzie</w:t>
        </w:r>
      </w:hyperlink>
      <w:r w:rsidR="00DE139A" w:rsidRPr="00CB298B">
        <w:rPr>
          <w:color w:val="auto"/>
        </w:rPr>
        <w:t>.</w:t>
      </w:r>
    </w:p>
    <w:p w14:paraId="1A27BADD" w14:textId="03154F10" w:rsidR="008C666B" w:rsidRPr="00CB298B" w:rsidRDefault="00D90492" w:rsidP="00937CFD">
      <w:pPr>
        <w:pStyle w:val="OREpunktor"/>
        <w:rPr>
          <w:color w:val="auto"/>
        </w:rPr>
      </w:pPr>
      <w:hyperlink r:id="rId171" w:history="1">
        <w:r w:rsidR="008C666B" w:rsidRPr="00CB298B">
          <w:rPr>
            <w:rStyle w:val="Hipercze"/>
            <w:color w:val="auto"/>
          </w:rPr>
          <w:t>Jak</w:t>
        </w:r>
        <w:r w:rsidR="00C019A5" w:rsidRPr="00CB298B">
          <w:rPr>
            <w:rStyle w:val="Hipercze"/>
            <w:color w:val="auto"/>
          </w:rPr>
          <w:t xml:space="preserve"> zrobić samodzielnie </w:t>
        </w:r>
        <w:proofErr w:type="spellStart"/>
        <w:r w:rsidR="00C019A5" w:rsidRPr="00CB298B">
          <w:rPr>
            <w:rStyle w:val="Hipercze"/>
            <w:color w:val="auto"/>
          </w:rPr>
          <w:t>lapbooka</w:t>
        </w:r>
        <w:proofErr w:type="spellEnd"/>
        <w:r w:rsidR="00C019A5" w:rsidRPr="00CB298B">
          <w:rPr>
            <w:rStyle w:val="Hipercze"/>
            <w:color w:val="auto"/>
          </w:rPr>
          <w:t>?</w:t>
        </w:r>
      </w:hyperlink>
      <w:r w:rsidR="00DE139A" w:rsidRPr="00CB298B">
        <w:rPr>
          <w:rStyle w:val="Hipercze"/>
          <w:color w:val="auto"/>
        </w:rPr>
        <w:t>.</w:t>
      </w:r>
    </w:p>
    <w:p w14:paraId="0138620B" w14:textId="62493B10" w:rsidR="008C666B" w:rsidRPr="00CB298B" w:rsidRDefault="00D90492" w:rsidP="00937CFD">
      <w:pPr>
        <w:pStyle w:val="OREpunktor"/>
        <w:rPr>
          <w:color w:val="auto"/>
        </w:rPr>
      </w:pPr>
      <w:hyperlink r:id="rId172" w:history="1">
        <w:r w:rsidR="008C666B" w:rsidRPr="00CB298B">
          <w:rPr>
            <w:rStyle w:val="Hipercze"/>
            <w:color w:val="auto"/>
          </w:rPr>
          <w:t xml:space="preserve">Jak samodzielnie wykonać elementy do </w:t>
        </w:r>
        <w:proofErr w:type="spellStart"/>
        <w:r w:rsidR="008C666B" w:rsidRPr="00CB298B">
          <w:rPr>
            <w:rStyle w:val="Hipercze"/>
            <w:color w:val="auto"/>
          </w:rPr>
          <w:t>lapbooka</w:t>
        </w:r>
        <w:proofErr w:type="spellEnd"/>
        <w:r w:rsidR="008C666B" w:rsidRPr="00CB298B">
          <w:rPr>
            <w:rStyle w:val="Hipercze"/>
            <w:color w:val="auto"/>
          </w:rPr>
          <w:t xml:space="preserve"> </w:t>
        </w:r>
        <w:r w:rsidR="00DC0CCF" w:rsidRPr="00CB298B">
          <w:rPr>
            <w:rStyle w:val="Hipercze"/>
            <w:color w:val="auto"/>
          </w:rPr>
          <w:t>(b</w:t>
        </w:r>
        <w:r w:rsidR="008C666B" w:rsidRPr="00CB298B">
          <w:rPr>
            <w:rStyle w:val="Hipercze"/>
            <w:color w:val="auto"/>
          </w:rPr>
          <w:t>ez użyc</w:t>
        </w:r>
        <w:r w:rsidR="00C019A5" w:rsidRPr="00CB298B">
          <w:rPr>
            <w:rStyle w:val="Hipercze"/>
            <w:color w:val="auto"/>
          </w:rPr>
          <w:t>ia szablonów, drukarki i ksera</w:t>
        </w:r>
        <w:r w:rsidR="00DC0CCF" w:rsidRPr="00CB298B">
          <w:rPr>
            <w:rStyle w:val="Hipercze"/>
            <w:color w:val="auto"/>
          </w:rPr>
          <w:t>)?</w:t>
        </w:r>
      </w:hyperlink>
      <w:r w:rsidR="00DE139A" w:rsidRPr="00CB298B">
        <w:rPr>
          <w:color w:val="auto"/>
        </w:rPr>
        <w:t>.</w:t>
      </w:r>
    </w:p>
    <w:p w14:paraId="14583D53" w14:textId="2E6BB46C" w:rsidR="008C666B" w:rsidRPr="00CB298B" w:rsidRDefault="00D90492" w:rsidP="00937CFD">
      <w:pPr>
        <w:pStyle w:val="OREpunktor"/>
        <w:rPr>
          <w:color w:val="auto"/>
        </w:rPr>
      </w:pPr>
      <w:hyperlink r:id="rId173" w:history="1">
        <w:r w:rsidR="008C666B" w:rsidRPr="00CB298B">
          <w:rPr>
            <w:rStyle w:val="Hipercze"/>
            <w:color w:val="auto"/>
          </w:rPr>
          <w:t xml:space="preserve">Jak prosto zrobić fajnego </w:t>
        </w:r>
        <w:proofErr w:type="spellStart"/>
        <w:r w:rsidR="008C666B" w:rsidRPr="00CB298B">
          <w:rPr>
            <w:rStyle w:val="Hipercze"/>
            <w:color w:val="auto"/>
          </w:rPr>
          <w:t>lapb</w:t>
        </w:r>
        <w:r w:rsidR="00D71DA5" w:rsidRPr="00CB298B">
          <w:rPr>
            <w:rStyle w:val="Hipercze"/>
            <w:color w:val="auto"/>
          </w:rPr>
          <w:t>ooka</w:t>
        </w:r>
        <w:proofErr w:type="spellEnd"/>
        <w:r w:rsidR="008C666B" w:rsidRPr="00CB298B">
          <w:rPr>
            <w:rStyle w:val="Hipercze"/>
            <w:color w:val="auto"/>
          </w:rPr>
          <w:t>?</w:t>
        </w:r>
      </w:hyperlink>
      <w:r w:rsidR="00DE139A" w:rsidRPr="00CB298B">
        <w:rPr>
          <w:color w:val="auto"/>
        </w:rPr>
        <w:t>.</w:t>
      </w:r>
    </w:p>
    <w:p w14:paraId="4015B8C7" w14:textId="74F56461" w:rsidR="008C666B" w:rsidRPr="00CB298B" w:rsidRDefault="00A704EF" w:rsidP="00937CFD">
      <w:pPr>
        <w:pStyle w:val="ORE123"/>
        <w:rPr>
          <w:color w:val="auto"/>
        </w:rPr>
      </w:pPr>
      <w:proofErr w:type="spellStart"/>
      <w:r w:rsidRPr="00CB298B">
        <w:rPr>
          <w:color w:val="auto"/>
        </w:rPr>
        <w:t>N</w:t>
      </w:r>
      <w:r w:rsidR="008C666B" w:rsidRPr="00CB298B">
        <w:rPr>
          <w:color w:val="auto"/>
        </w:rPr>
        <w:t>etografia</w:t>
      </w:r>
      <w:proofErr w:type="spellEnd"/>
      <w:r w:rsidR="008C666B" w:rsidRPr="00CB298B">
        <w:rPr>
          <w:color w:val="auto"/>
        </w:rPr>
        <w:t xml:space="preserve"> dotycząca metody projektu w przedszkolu: </w:t>
      </w:r>
    </w:p>
    <w:p w14:paraId="74BFDA9D" w14:textId="24533C7A" w:rsidR="008C666B" w:rsidRPr="00CB298B" w:rsidRDefault="008C666B" w:rsidP="00937CFD">
      <w:pPr>
        <w:pStyle w:val="OREpunktor"/>
        <w:rPr>
          <w:color w:val="auto"/>
        </w:rPr>
      </w:pPr>
      <w:r w:rsidRPr="00CB298B">
        <w:rPr>
          <w:color w:val="auto"/>
        </w:rPr>
        <w:t xml:space="preserve">Program </w:t>
      </w:r>
      <w:hyperlink r:id="rId174" w:history="1">
        <w:r w:rsidRPr="00CB298B">
          <w:rPr>
            <w:rStyle w:val="Hipercze"/>
            <w:color w:val="auto"/>
          </w:rPr>
          <w:t>„Mali Badacze”</w:t>
        </w:r>
      </w:hyperlink>
      <w:r w:rsidRPr="00CB298B">
        <w:rPr>
          <w:color w:val="auto"/>
        </w:rPr>
        <w:t xml:space="preserve"> Fund</w:t>
      </w:r>
      <w:r w:rsidR="00C019A5" w:rsidRPr="00CB298B">
        <w:rPr>
          <w:color w:val="auto"/>
        </w:rPr>
        <w:t>acji Rozwoju Dzieci</w:t>
      </w:r>
      <w:r w:rsidR="00DE139A" w:rsidRPr="00CB298B">
        <w:rPr>
          <w:color w:val="auto"/>
        </w:rPr>
        <w:t>.</w:t>
      </w:r>
    </w:p>
    <w:p w14:paraId="584F6707" w14:textId="4E936968" w:rsidR="008C666B" w:rsidRPr="00CB298B" w:rsidRDefault="00C019A5" w:rsidP="00937CFD">
      <w:pPr>
        <w:pStyle w:val="OREpunktor"/>
        <w:rPr>
          <w:color w:val="auto"/>
        </w:rPr>
      </w:pPr>
      <w:r w:rsidRPr="00CB298B">
        <w:rPr>
          <w:color w:val="auto"/>
        </w:rPr>
        <w:t xml:space="preserve">Relacja </w:t>
      </w:r>
      <w:r w:rsidR="008C666B" w:rsidRPr="00CB298B">
        <w:rPr>
          <w:color w:val="auto"/>
        </w:rPr>
        <w:t>Elżbiety Brzozowskiej z realizacji projektu</w:t>
      </w:r>
      <w:r w:rsidRPr="00CB298B">
        <w:rPr>
          <w:color w:val="auto"/>
        </w:rPr>
        <w:t xml:space="preserve"> pt. </w:t>
      </w:r>
      <w:hyperlink r:id="rId175" w:history="1">
        <w:r w:rsidRPr="00CB298B">
          <w:rPr>
            <w:rStyle w:val="Hipercze"/>
            <w:color w:val="auto"/>
          </w:rPr>
          <w:t>„Zegary”</w:t>
        </w:r>
      </w:hyperlink>
      <w:r w:rsidRPr="00CB298B">
        <w:rPr>
          <w:color w:val="auto"/>
        </w:rPr>
        <w:t xml:space="preserve"> w grupie </w:t>
      </w:r>
      <w:r w:rsidR="00DC0CCF" w:rsidRPr="00CB298B">
        <w:rPr>
          <w:color w:val="auto"/>
        </w:rPr>
        <w:t>sześci</w:t>
      </w:r>
      <w:r w:rsidR="00DC0CCF" w:rsidRPr="00CB298B">
        <w:rPr>
          <w:color w:val="auto"/>
        </w:rPr>
        <w:t>o</w:t>
      </w:r>
      <w:r w:rsidRPr="00CB298B">
        <w:rPr>
          <w:color w:val="auto"/>
        </w:rPr>
        <w:t>latków</w:t>
      </w:r>
      <w:r w:rsidR="00DE139A" w:rsidRPr="00CB298B">
        <w:rPr>
          <w:color w:val="auto"/>
        </w:rPr>
        <w:t>.</w:t>
      </w:r>
    </w:p>
    <w:p w14:paraId="77FB0563" w14:textId="09E20D30" w:rsidR="008C666B" w:rsidRPr="00CB298B" w:rsidRDefault="008C666B" w:rsidP="00937CFD">
      <w:pPr>
        <w:pStyle w:val="OREpunktor"/>
        <w:rPr>
          <w:color w:val="auto"/>
        </w:rPr>
      </w:pPr>
      <w:r w:rsidRPr="00CB298B">
        <w:rPr>
          <w:color w:val="auto"/>
        </w:rPr>
        <w:t xml:space="preserve">Projekt pt. </w:t>
      </w:r>
      <w:hyperlink r:id="rId176" w:history="1">
        <w:r w:rsidRPr="00CB298B">
          <w:rPr>
            <w:rStyle w:val="Hipercze"/>
            <w:color w:val="auto"/>
          </w:rPr>
          <w:t>„Mój przyjaciel pies”</w:t>
        </w:r>
      </w:hyperlink>
      <w:r w:rsidRPr="00CB298B">
        <w:rPr>
          <w:color w:val="auto"/>
        </w:rPr>
        <w:t xml:space="preserve"> w grupie </w:t>
      </w:r>
      <w:r w:rsidR="00DC0CCF" w:rsidRPr="00CB298B">
        <w:rPr>
          <w:color w:val="auto"/>
        </w:rPr>
        <w:t>trzy- i cztero</w:t>
      </w:r>
      <w:r w:rsidRPr="00CB298B">
        <w:rPr>
          <w:color w:val="auto"/>
        </w:rPr>
        <w:t>latków pod kieru</w:t>
      </w:r>
      <w:r w:rsidR="00C019A5" w:rsidRPr="00CB298B">
        <w:rPr>
          <w:color w:val="auto"/>
        </w:rPr>
        <w:t>nkiem Wa</w:t>
      </w:r>
      <w:r w:rsidR="00C019A5" w:rsidRPr="00CB298B">
        <w:rPr>
          <w:color w:val="auto"/>
        </w:rPr>
        <w:t>n</w:t>
      </w:r>
      <w:r w:rsidR="00C019A5" w:rsidRPr="00CB298B">
        <w:rPr>
          <w:color w:val="auto"/>
        </w:rPr>
        <w:t>dy Małgorzaty Walaszek</w:t>
      </w:r>
      <w:r w:rsidR="00DE139A" w:rsidRPr="00CB298B">
        <w:rPr>
          <w:color w:val="auto"/>
        </w:rPr>
        <w:t>.</w:t>
      </w:r>
    </w:p>
    <w:p w14:paraId="5244D769" w14:textId="3EEF44D3" w:rsidR="009653A1" w:rsidRPr="00CB298B" w:rsidRDefault="009653A1" w:rsidP="00937CFD">
      <w:pPr>
        <w:pStyle w:val="OREpunktor"/>
        <w:rPr>
          <w:color w:val="auto"/>
        </w:rPr>
      </w:pPr>
      <w:r w:rsidRPr="00CB298B">
        <w:rPr>
          <w:color w:val="auto"/>
        </w:rPr>
        <w:t>Marta</w:t>
      </w:r>
      <w:r w:rsidR="00C019A5" w:rsidRPr="00CB298B">
        <w:rPr>
          <w:color w:val="auto"/>
        </w:rPr>
        <w:t xml:space="preserve"> Misztela, Scenariusz projektu </w:t>
      </w:r>
      <w:hyperlink r:id="rId177" w:history="1">
        <w:r w:rsidR="00DC0CCF" w:rsidRPr="00CB298B">
          <w:rPr>
            <w:rStyle w:val="Hipercze"/>
            <w:color w:val="auto"/>
          </w:rPr>
          <w:t>„Z książką za pan brat”</w:t>
        </w:r>
      </w:hyperlink>
      <w:r w:rsidR="00DE139A" w:rsidRPr="00CB298B">
        <w:rPr>
          <w:color w:val="auto"/>
        </w:rPr>
        <w:t>.</w:t>
      </w:r>
    </w:p>
    <w:p w14:paraId="7226E5AD" w14:textId="7D1F4F0C" w:rsidR="003A02C8" w:rsidRPr="00CB298B" w:rsidRDefault="00D90492" w:rsidP="00937CFD">
      <w:pPr>
        <w:pStyle w:val="OREpunktor"/>
        <w:rPr>
          <w:color w:val="auto"/>
        </w:rPr>
      </w:pPr>
      <w:hyperlink r:id="rId178" w:history="1">
        <w:r w:rsidR="003A02C8" w:rsidRPr="00CB298B">
          <w:rPr>
            <w:rStyle w:val="Hipercze"/>
            <w:color w:val="auto"/>
          </w:rPr>
          <w:t>Projekty edukacyjne w przedszkolu</w:t>
        </w:r>
      </w:hyperlink>
      <w:r w:rsidR="00DE139A" w:rsidRPr="00CB298B">
        <w:rPr>
          <w:rStyle w:val="Hipercze"/>
          <w:color w:val="auto"/>
        </w:rPr>
        <w:t>.</w:t>
      </w:r>
    </w:p>
    <w:p w14:paraId="64FCA001" w14:textId="7C3037CD" w:rsidR="00C019A5" w:rsidRPr="00CB298B" w:rsidRDefault="00DC0CCF" w:rsidP="00937CFD">
      <w:pPr>
        <w:pStyle w:val="OREpunktor"/>
        <w:rPr>
          <w:color w:val="auto"/>
        </w:rPr>
      </w:pPr>
      <w:r w:rsidRPr="00CB298B">
        <w:rPr>
          <w:color w:val="auto"/>
        </w:rPr>
        <w:t>R</w:t>
      </w:r>
      <w:r w:rsidR="00C019A5" w:rsidRPr="00CB298B">
        <w:rPr>
          <w:color w:val="auto"/>
        </w:rPr>
        <w:t xml:space="preserve">eportaż z realizacji projektu </w:t>
      </w:r>
      <w:hyperlink r:id="rId179" w:history="1">
        <w:r w:rsidR="00C019A5" w:rsidRPr="00CB298B">
          <w:rPr>
            <w:rStyle w:val="Hipercze"/>
            <w:color w:val="auto"/>
          </w:rPr>
          <w:t>„Szpital”</w:t>
        </w:r>
      </w:hyperlink>
      <w:r w:rsidR="00C019A5" w:rsidRPr="00CB298B">
        <w:rPr>
          <w:color w:val="auto"/>
        </w:rPr>
        <w:t xml:space="preserve"> w Punkcie Przedszkolnym w </w:t>
      </w:r>
      <w:proofErr w:type="spellStart"/>
      <w:r w:rsidR="00C019A5" w:rsidRPr="00CB298B">
        <w:rPr>
          <w:color w:val="auto"/>
        </w:rPr>
        <w:t>Bogatem</w:t>
      </w:r>
      <w:proofErr w:type="spellEnd"/>
      <w:r w:rsidRPr="00CB298B">
        <w:rPr>
          <w:color w:val="auto"/>
        </w:rPr>
        <w:t>;</w:t>
      </w:r>
    </w:p>
    <w:p w14:paraId="5C993410" w14:textId="1C0AF75F" w:rsidR="009653A1" w:rsidRPr="00CB298B" w:rsidRDefault="009653A1" w:rsidP="00937CFD">
      <w:pPr>
        <w:pStyle w:val="OREpunktor"/>
        <w:rPr>
          <w:color w:val="auto"/>
        </w:rPr>
      </w:pPr>
      <w:r w:rsidRPr="00CB298B">
        <w:rPr>
          <w:color w:val="auto"/>
        </w:rPr>
        <w:t xml:space="preserve">Scenariusze projektów – </w:t>
      </w:r>
      <w:hyperlink r:id="rId180" w:history="1">
        <w:r w:rsidR="00DC0CCF" w:rsidRPr="00CB298B">
          <w:rPr>
            <w:rStyle w:val="Hipercze"/>
            <w:color w:val="auto"/>
          </w:rPr>
          <w:t>T@BLIT – Innowacyjna edukacja przedszkolna</w:t>
        </w:r>
      </w:hyperlink>
      <w:r w:rsidR="00DE139A" w:rsidRPr="00CB298B">
        <w:rPr>
          <w:color w:val="auto"/>
        </w:rPr>
        <w:t>.</w:t>
      </w:r>
    </w:p>
    <w:p w14:paraId="072E1F4B" w14:textId="6BC0B88C" w:rsidR="00692C92" w:rsidRPr="00CB298B" w:rsidRDefault="00692C92" w:rsidP="00937CFD">
      <w:pPr>
        <w:pStyle w:val="OREpunktor"/>
        <w:rPr>
          <w:color w:val="auto"/>
        </w:rPr>
      </w:pPr>
      <w:r w:rsidRPr="00CB298B">
        <w:rPr>
          <w:color w:val="auto"/>
        </w:rPr>
        <w:t xml:space="preserve">Marta Kobza, </w:t>
      </w:r>
      <w:hyperlink r:id="rId181" w:history="1">
        <w:r w:rsidRPr="00CB298B">
          <w:rPr>
            <w:rStyle w:val="Hipercze"/>
            <w:i/>
            <w:color w:val="auto"/>
          </w:rPr>
          <w:t>Projekt edukacyjny w przedszkolu. Przykła</w:t>
        </w:r>
        <w:r w:rsidR="00C019A5" w:rsidRPr="00CB298B">
          <w:rPr>
            <w:rStyle w:val="Hipercze"/>
            <w:i/>
            <w:color w:val="auto"/>
          </w:rPr>
          <w:t>dy działań</w:t>
        </w:r>
      </w:hyperlink>
      <w:r w:rsidR="00C019A5" w:rsidRPr="00CB298B">
        <w:rPr>
          <w:color w:val="auto"/>
        </w:rPr>
        <w:t xml:space="preserve">, </w:t>
      </w:r>
      <w:r w:rsidR="00DC0CCF" w:rsidRPr="00CB298B">
        <w:rPr>
          <w:color w:val="auto"/>
        </w:rPr>
        <w:t>Ośrodek Rozwoju Edukacji,</w:t>
      </w:r>
      <w:r w:rsidR="00C019A5" w:rsidRPr="00CB298B">
        <w:rPr>
          <w:color w:val="auto"/>
        </w:rPr>
        <w:t xml:space="preserve"> Warszawa 2014</w:t>
      </w:r>
      <w:r w:rsidR="00DC0CCF" w:rsidRPr="00CB298B">
        <w:rPr>
          <w:color w:val="auto"/>
        </w:rPr>
        <w:t>.</w:t>
      </w:r>
    </w:p>
    <w:p w14:paraId="1026E256" w14:textId="77777777" w:rsidR="008D321F" w:rsidRPr="00CB298B" w:rsidRDefault="008D321F" w:rsidP="00937CFD">
      <w:pPr>
        <w:pStyle w:val="OREnormalny"/>
        <w:rPr>
          <w:b/>
          <w:color w:val="auto"/>
        </w:rPr>
      </w:pPr>
      <w:r w:rsidRPr="00CB298B">
        <w:rPr>
          <w:b/>
          <w:color w:val="auto"/>
        </w:rPr>
        <w:t>Pomoce i środki dydaktyczne:</w:t>
      </w:r>
    </w:p>
    <w:p w14:paraId="3EC5B0A5" w14:textId="220D0CA7" w:rsidR="008D321F" w:rsidRPr="00CB298B" w:rsidRDefault="008D321F" w:rsidP="00937CFD">
      <w:pPr>
        <w:pStyle w:val="OREpunktor"/>
        <w:rPr>
          <w:color w:val="auto"/>
        </w:rPr>
      </w:pPr>
      <w:r w:rsidRPr="00CB298B">
        <w:rPr>
          <w:color w:val="auto"/>
        </w:rPr>
        <w:t>plakat z zapisanymi celami spotkania</w:t>
      </w:r>
      <w:r w:rsidR="00DC0CCF" w:rsidRPr="00CB298B">
        <w:rPr>
          <w:color w:val="auto"/>
        </w:rPr>
        <w:t>;</w:t>
      </w:r>
    </w:p>
    <w:p w14:paraId="2600D715" w14:textId="5B74C62C" w:rsidR="00B51A7E" w:rsidRPr="00CB298B" w:rsidRDefault="00B51A7E" w:rsidP="00937CFD">
      <w:pPr>
        <w:pStyle w:val="OREpunktor"/>
        <w:rPr>
          <w:color w:val="auto"/>
        </w:rPr>
      </w:pPr>
      <w:r w:rsidRPr="00CB298B">
        <w:rPr>
          <w:color w:val="auto"/>
        </w:rPr>
        <w:t>plakat z zapisanymi pytaniami do filmu</w:t>
      </w:r>
      <w:r w:rsidR="00DC0CCF" w:rsidRPr="00CB298B">
        <w:rPr>
          <w:color w:val="auto"/>
        </w:rPr>
        <w:t>;</w:t>
      </w:r>
    </w:p>
    <w:p w14:paraId="5658EA52" w14:textId="29E374CE" w:rsidR="001A340E" w:rsidRPr="00CB298B" w:rsidRDefault="001A340E" w:rsidP="00937CFD">
      <w:pPr>
        <w:pStyle w:val="OREpunktor"/>
        <w:rPr>
          <w:color w:val="auto"/>
        </w:rPr>
      </w:pPr>
      <w:r w:rsidRPr="00CB298B">
        <w:rPr>
          <w:color w:val="auto"/>
        </w:rPr>
        <w:t>plakat z zapisanymi niedokończonymi zdaniami (ewaluacja warsztat</w:t>
      </w:r>
      <w:r w:rsidR="00DC0CCF" w:rsidRPr="00CB298B">
        <w:rPr>
          <w:color w:val="auto"/>
        </w:rPr>
        <w:t>ów</w:t>
      </w:r>
      <w:r w:rsidRPr="00CB298B">
        <w:rPr>
          <w:color w:val="auto"/>
        </w:rPr>
        <w:t>)</w:t>
      </w:r>
      <w:r w:rsidR="00DC0CCF" w:rsidRPr="00CB298B">
        <w:rPr>
          <w:color w:val="auto"/>
        </w:rPr>
        <w:t>;</w:t>
      </w:r>
    </w:p>
    <w:p w14:paraId="46751EFE" w14:textId="2DFB918E" w:rsidR="008D321F" w:rsidRPr="00CB298B" w:rsidRDefault="008D321F" w:rsidP="00937CFD">
      <w:pPr>
        <w:pStyle w:val="OREpunktor"/>
        <w:rPr>
          <w:color w:val="auto"/>
        </w:rPr>
      </w:pPr>
      <w:r w:rsidRPr="00CB298B">
        <w:rPr>
          <w:color w:val="auto"/>
        </w:rPr>
        <w:t>prezentacja multimedialna (</w:t>
      </w:r>
      <w:r w:rsidR="00022B38" w:rsidRPr="00CB298B">
        <w:rPr>
          <w:color w:val="auto"/>
        </w:rPr>
        <w:t xml:space="preserve">dotycząca </w:t>
      </w:r>
      <w:proofErr w:type="spellStart"/>
      <w:r w:rsidR="00022B38" w:rsidRPr="00CB298B">
        <w:rPr>
          <w:color w:val="auto"/>
        </w:rPr>
        <w:t>lapbooków</w:t>
      </w:r>
      <w:proofErr w:type="spellEnd"/>
      <w:r w:rsidR="00022B38" w:rsidRPr="00CB298B">
        <w:rPr>
          <w:color w:val="auto"/>
        </w:rPr>
        <w:t xml:space="preserve"> i metody projektu</w:t>
      </w:r>
      <w:r w:rsidRPr="00CB298B">
        <w:rPr>
          <w:color w:val="auto"/>
        </w:rPr>
        <w:t>)</w:t>
      </w:r>
      <w:r w:rsidR="00DE139A" w:rsidRPr="00CB298B">
        <w:rPr>
          <w:color w:val="auto"/>
        </w:rPr>
        <w:t>;</w:t>
      </w:r>
    </w:p>
    <w:p w14:paraId="51712B4A" w14:textId="270BC536" w:rsidR="00022B38" w:rsidRPr="00CB298B" w:rsidRDefault="008D321F" w:rsidP="00937CFD">
      <w:pPr>
        <w:pStyle w:val="OREpunktor"/>
        <w:rPr>
          <w:color w:val="auto"/>
        </w:rPr>
      </w:pPr>
      <w:r w:rsidRPr="00CB298B">
        <w:rPr>
          <w:color w:val="auto"/>
        </w:rPr>
        <w:t>rzutnik, komputer/laptop, głośniki</w:t>
      </w:r>
      <w:r w:rsidR="00DE139A" w:rsidRPr="00CB298B">
        <w:rPr>
          <w:color w:val="auto"/>
        </w:rPr>
        <w:t>;</w:t>
      </w:r>
    </w:p>
    <w:p w14:paraId="4D7D6C7D" w14:textId="0C33FF1A" w:rsidR="00022B38" w:rsidRPr="00CB298B" w:rsidRDefault="00022B38" w:rsidP="00937CFD">
      <w:pPr>
        <w:pStyle w:val="OREpunktor"/>
        <w:rPr>
          <w:color w:val="auto"/>
        </w:rPr>
      </w:pPr>
      <w:r w:rsidRPr="00CB298B">
        <w:rPr>
          <w:color w:val="auto"/>
        </w:rPr>
        <w:t>O metodzie projektu w przedszkolu</w:t>
      </w:r>
      <w:r w:rsidR="00DE139A" w:rsidRPr="00CB298B">
        <w:rPr>
          <w:color w:val="auto"/>
        </w:rPr>
        <w:t xml:space="preserve"> (zob. rozdział 5</w:t>
      </w:r>
      <w:r w:rsidR="00C019A5" w:rsidRPr="00CB298B">
        <w:rPr>
          <w:color w:val="auto"/>
        </w:rPr>
        <w:t xml:space="preserve">). </w:t>
      </w:r>
    </w:p>
    <w:p w14:paraId="34D16C71" w14:textId="41CE492F" w:rsidR="008D321F" w:rsidRPr="00CB298B" w:rsidRDefault="008D321F" w:rsidP="00937CFD">
      <w:pPr>
        <w:pStyle w:val="OREnormalny"/>
        <w:rPr>
          <w:b/>
          <w:color w:val="auto"/>
        </w:rPr>
      </w:pPr>
      <w:r w:rsidRPr="00CB298B">
        <w:rPr>
          <w:b/>
          <w:color w:val="auto"/>
        </w:rPr>
        <w:t xml:space="preserve">Przebieg </w:t>
      </w:r>
      <w:r w:rsidR="00937CFD" w:rsidRPr="00CB298B">
        <w:rPr>
          <w:b/>
          <w:color w:val="auto"/>
        </w:rPr>
        <w:t>warsztatów</w:t>
      </w:r>
      <w:r w:rsidRPr="00CB298B">
        <w:rPr>
          <w:b/>
          <w:color w:val="auto"/>
        </w:rPr>
        <w:t xml:space="preserve">: </w:t>
      </w:r>
    </w:p>
    <w:p w14:paraId="1193B80E" w14:textId="794C3B19" w:rsidR="00E74A8F" w:rsidRPr="00CB298B" w:rsidRDefault="00DE139A" w:rsidP="00DE139A">
      <w:pPr>
        <w:pStyle w:val="ORE123"/>
        <w:numPr>
          <w:ilvl w:val="0"/>
          <w:numId w:val="273"/>
        </w:numPr>
        <w:rPr>
          <w:color w:val="auto"/>
        </w:rPr>
      </w:pPr>
      <w:r w:rsidRPr="00CB298B">
        <w:rPr>
          <w:color w:val="auto"/>
        </w:rPr>
        <w:t xml:space="preserve">(15 minut) </w:t>
      </w:r>
      <w:r w:rsidR="009E50F1" w:rsidRPr="00CB298B">
        <w:rPr>
          <w:color w:val="auto"/>
        </w:rPr>
        <w:t>Osoba prowadząca prezentuje uczestnikom cele spotkania, po czym – w krótkim wykładzie ilustrowanym prezentacją multimedialną i fragmentami w</w:t>
      </w:r>
      <w:r w:rsidR="009E50F1" w:rsidRPr="00CB298B">
        <w:rPr>
          <w:color w:val="auto"/>
        </w:rPr>
        <w:t>y</w:t>
      </w:r>
      <w:r w:rsidR="009E50F1" w:rsidRPr="00CB298B">
        <w:rPr>
          <w:color w:val="auto"/>
        </w:rPr>
        <w:t xml:space="preserve">branych filmów – wprowadza ich w zagadnienia związane z tworzeniem </w:t>
      </w:r>
      <w:proofErr w:type="spellStart"/>
      <w:r w:rsidR="009E50F1" w:rsidRPr="00CB298B">
        <w:rPr>
          <w:color w:val="auto"/>
        </w:rPr>
        <w:t>lapbo</w:t>
      </w:r>
      <w:r w:rsidR="009E50F1" w:rsidRPr="00CB298B">
        <w:rPr>
          <w:color w:val="auto"/>
        </w:rPr>
        <w:t>o</w:t>
      </w:r>
      <w:r w:rsidR="009E50F1" w:rsidRPr="00CB298B">
        <w:rPr>
          <w:color w:val="auto"/>
        </w:rPr>
        <w:t>ków</w:t>
      </w:r>
      <w:proofErr w:type="spellEnd"/>
      <w:r w:rsidR="009E50F1" w:rsidRPr="00CB298B">
        <w:rPr>
          <w:color w:val="auto"/>
        </w:rPr>
        <w:t xml:space="preserve"> (</w:t>
      </w:r>
      <w:r w:rsidRPr="00CB298B">
        <w:rPr>
          <w:color w:val="auto"/>
        </w:rPr>
        <w:t>zob.</w:t>
      </w:r>
      <w:r w:rsidR="009E50F1" w:rsidRPr="00CB298B">
        <w:rPr>
          <w:color w:val="auto"/>
        </w:rPr>
        <w:t xml:space="preserve"> </w:t>
      </w:r>
      <w:proofErr w:type="spellStart"/>
      <w:r w:rsidR="009E50F1" w:rsidRPr="00CB298B">
        <w:rPr>
          <w:color w:val="auto"/>
        </w:rPr>
        <w:t>netografia</w:t>
      </w:r>
      <w:proofErr w:type="spellEnd"/>
      <w:r w:rsidR="009E50F1" w:rsidRPr="00CB298B">
        <w:rPr>
          <w:color w:val="auto"/>
        </w:rPr>
        <w:t xml:space="preserve"> dotycząca </w:t>
      </w:r>
      <w:proofErr w:type="spellStart"/>
      <w:r w:rsidR="009E50F1" w:rsidRPr="00CB298B">
        <w:rPr>
          <w:color w:val="auto"/>
        </w:rPr>
        <w:t>lapbooków</w:t>
      </w:r>
      <w:proofErr w:type="spellEnd"/>
      <w:r w:rsidR="009E50F1" w:rsidRPr="00CB298B">
        <w:rPr>
          <w:color w:val="auto"/>
        </w:rPr>
        <w:t xml:space="preserve">). </w:t>
      </w:r>
    </w:p>
    <w:p w14:paraId="7733B9B6" w14:textId="0C325B1B" w:rsidR="001A0853" w:rsidRPr="00CB298B" w:rsidRDefault="00DE139A" w:rsidP="00DE139A">
      <w:pPr>
        <w:pStyle w:val="ORE123"/>
        <w:rPr>
          <w:color w:val="auto"/>
        </w:rPr>
      </w:pPr>
      <w:r w:rsidRPr="00CB298B">
        <w:rPr>
          <w:color w:val="auto"/>
        </w:rPr>
        <w:t xml:space="preserve">(10 minut) </w:t>
      </w:r>
      <w:r w:rsidR="001A0853" w:rsidRPr="00CB298B">
        <w:rPr>
          <w:color w:val="auto"/>
        </w:rPr>
        <w:t>Odbywa się dyskusja, podczas której uczestnicy zgłaszają, a</w:t>
      </w:r>
      <w:r w:rsidR="00AF1912" w:rsidRPr="00CB298B">
        <w:rPr>
          <w:color w:val="auto"/>
        </w:rPr>
        <w:t xml:space="preserve"> </w:t>
      </w:r>
      <w:r w:rsidR="001A0853" w:rsidRPr="00CB298B">
        <w:rPr>
          <w:color w:val="auto"/>
        </w:rPr>
        <w:t>prow</w:t>
      </w:r>
      <w:r w:rsidR="001A0853" w:rsidRPr="00CB298B">
        <w:rPr>
          <w:color w:val="auto"/>
        </w:rPr>
        <w:t>a</w:t>
      </w:r>
      <w:r w:rsidR="001A0853" w:rsidRPr="00CB298B">
        <w:rPr>
          <w:color w:val="auto"/>
        </w:rPr>
        <w:t xml:space="preserve">dzący zapisuje </w:t>
      </w:r>
      <w:r w:rsidRPr="00CB298B">
        <w:rPr>
          <w:color w:val="auto"/>
        </w:rPr>
        <w:t xml:space="preserve">w formie haseł </w:t>
      </w:r>
      <w:r w:rsidR="001A0853" w:rsidRPr="00CB298B">
        <w:rPr>
          <w:color w:val="auto"/>
        </w:rPr>
        <w:t>na plakatach</w:t>
      </w:r>
      <w:r w:rsidRPr="00CB298B">
        <w:rPr>
          <w:color w:val="auto"/>
        </w:rPr>
        <w:t>:</w:t>
      </w:r>
    </w:p>
    <w:p w14:paraId="5F13516D" w14:textId="7C3A92DD" w:rsidR="001A0853" w:rsidRPr="00CB298B" w:rsidRDefault="001A0853" w:rsidP="00937CFD">
      <w:pPr>
        <w:pStyle w:val="OREpunktor"/>
        <w:rPr>
          <w:color w:val="auto"/>
        </w:rPr>
      </w:pPr>
      <w:r w:rsidRPr="00CB298B">
        <w:rPr>
          <w:color w:val="auto"/>
        </w:rPr>
        <w:t xml:space="preserve">korzyści wynikające z zastosowania </w:t>
      </w:r>
      <w:proofErr w:type="spellStart"/>
      <w:r w:rsidRPr="00CB298B">
        <w:rPr>
          <w:color w:val="auto"/>
        </w:rPr>
        <w:t>lapbooków</w:t>
      </w:r>
      <w:proofErr w:type="spellEnd"/>
      <w:r w:rsidRPr="00CB298B">
        <w:rPr>
          <w:color w:val="auto"/>
        </w:rPr>
        <w:t xml:space="preserve"> w pracy z dziećmi,</w:t>
      </w:r>
    </w:p>
    <w:p w14:paraId="10B0055C" w14:textId="2A606AA2" w:rsidR="001A0853" w:rsidRPr="00CB298B" w:rsidRDefault="001A0853" w:rsidP="00937CFD">
      <w:pPr>
        <w:pStyle w:val="OREpunktor"/>
        <w:rPr>
          <w:color w:val="auto"/>
        </w:rPr>
      </w:pPr>
      <w:r w:rsidRPr="00CB298B">
        <w:rPr>
          <w:color w:val="auto"/>
        </w:rPr>
        <w:t xml:space="preserve">kompetencje kluczowe, których kształtowanie ułatwiają </w:t>
      </w:r>
      <w:proofErr w:type="spellStart"/>
      <w:r w:rsidRPr="00CB298B">
        <w:rPr>
          <w:color w:val="auto"/>
        </w:rPr>
        <w:t>lapbooki</w:t>
      </w:r>
      <w:proofErr w:type="spellEnd"/>
      <w:r w:rsidRPr="00CB298B">
        <w:rPr>
          <w:color w:val="auto"/>
        </w:rPr>
        <w:t xml:space="preserve">, </w:t>
      </w:r>
    </w:p>
    <w:p w14:paraId="4BCA4907" w14:textId="02DDBFE7" w:rsidR="001A0853" w:rsidRPr="00CB298B" w:rsidRDefault="001A0853" w:rsidP="00937CFD">
      <w:pPr>
        <w:pStyle w:val="OREpunktor"/>
        <w:rPr>
          <w:color w:val="auto"/>
        </w:rPr>
      </w:pPr>
      <w:r w:rsidRPr="00CB298B">
        <w:rPr>
          <w:color w:val="auto"/>
        </w:rPr>
        <w:lastRenderedPageBreak/>
        <w:t xml:space="preserve">pomysły na tematy </w:t>
      </w:r>
      <w:proofErr w:type="spellStart"/>
      <w:r w:rsidRPr="00CB298B">
        <w:rPr>
          <w:color w:val="auto"/>
        </w:rPr>
        <w:t>lapbooków</w:t>
      </w:r>
      <w:proofErr w:type="spellEnd"/>
      <w:r w:rsidRPr="00CB298B">
        <w:rPr>
          <w:color w:val="auto"/>
        </w:rPr>
        <w:t xml:space="preserve"> w przedszkolu</w:t>
      </w:r>
      <w:r w:rsidR="00DE139A" w:rsidRPr="00CB298B">
        <w:rPr>
          <w:color w:val="auto"/>
        </w:rPr>
        <w:t>.</w:t>
      </w:r>
    </w:p>
    <w:p w14:paraId="7218B9BD" w14:textId="163EF7DD" w:rsidR="001A0853" w:rsidRPr="00CB298B" w:rsidRDefault="00DE139A" w:rsidP="00DE139A">
      <w:pPr>
        <w:pStyle w:val="ORE123"/>
        <w:rPr>
          <w:color w:val="auto"/>
        </w:rPr>
      </w:pPr>
      <w:r w:rsidRPr="00CB298B">
        <w:rPr>
          <w:color w:val="auto"/>
        </w:rPr>
        <w:t xml:space="preserve">(15 minut) </w:t>
      </w:r>
      <w:r w:rsidR="001A0853" w:rsidRPr="00CB298B">
        <w:rPr>
          <w:color w:val="auto"/>
        </w:rPr>
        <w:t>Prowadzący zaprasza uczestników do obejrzenia filmu prezentującego pracę metodą projektu w przedszkolu (</w:t>
      </w:r>
      <w:r w:rsidR="00B51A7E" w:rsidRPr="00CB298B">
        <w:rPr>
          <w:color w:val="auto"/>
        </w:rPr>
        <w:t xml:space="preserve">reportaż z realizacji projektu </w:t>
      </w:r>
      <w:hyperlink r:id="rId182" w:history="1">
        <w:r w:rsidR="00B51A7E" w:rsidRPr="00CB298B">
          <w:rPr>
            <w:rStyle w:val="Hipercze"/>
            <w:color w:val="auto"/>
          </w:rPr>
          <w:t>„Szpital”</w:t>
        </w:r>
      </w:hyperlink>
      <w:r w:rsidR="00B51A7E" w:rsidRPr="00CB298B">
        <w:rPr>
          <w:color w:val="auto"/>
        </w:rPr>
        <w:t xml:space="preserve"> w</w:t>
      </w:r>
      <w:r w:rsidRPr="00CB298B">
        <w:rPr>
          <w:color w:val="auto"/>
        </w:rPr>
        <w:t> </w:t>
      </w:r>
      <w:r w:rsidR="00B51A7E" w:rsidRPr="00CB298B">
        <w:rPr>
          <w:color w:val="auto"/>
        </w:rPr>
        <w:t xml:space="preserve">Punkcie Przedszkolnym w </w:t>
      </w:r>
      <w:proofErr w:type="spellStart"/>
      <w:r w:rsidR="00B51A7E" w:rsidRPr="00CB298B">
        <w:rPr>
          <w:color w:val="auto"/>
        </w:rPr>
        <w:t>Bogatem</w:t>
      </w:r>
      <w:proofErr w:type="spellEnd"/>
      <w:r w:rsidRPr="00CB298B">
        <w:rPr>
          <w:color w:val="auto"/>
        </w:rPr>
        <w:t xml:space="preserve">). </w:t>
      </w:r>
      <w:r w:rsidR="00B51A7E" w:rsidRPr="00CB298B">
        <w:rPr>
          <w:color w:val="auto"/>
        </w:rPr>
        <w:t>Prosi o poszukiwanie w reportażu odp</w:t>
      </w:r>
      <w:r w:rsidR="00B51A7E" w:rsidRPr="00CB298B">
        <w:rPr>
          <w:color w:val="auto"/>
        </w:rPr>
        <w:t>o</w:t>
      </w:r>
      <w:r w:rsidR="00B51A7E" w:rsidRPr="00CB298B">
        <w:rPr>
          <w:color w:val="auto"/>
        </w:rPr>
        <w:t xml:space="preserve">wiedzi na pytania </w:t>
      </w:r>
      <w:r w:rsidR="001A340E" w:rsidRPr="00CB298B">
        <w:rPr>
          <w:color w:val="auto"/>
        </w:rPr>
        <w:t xml:space="preserve">zapisane </w:t>
      </w:r>
      <w:r w:rsidR="00B51A7E" w:rsidRPr="00CB298B">
        <w:rPr>
          <w:color w:val="auto"/>
        </w:rPr>
        <w:t>na plakacie:</w:t>
      </w:r>
    </w:p>
    <w:p w14:paraId="1C104797" w14:textId="08B785A5" w:rsidR="00F84ED9" w:rsidRPr="00CB298B" w:rsidRDefault="00F84ED9" w:rsidP="00AF1912">
      <w:pPr>
        <w:pStyle w:val="OREpunktor"/>
        <w:numPr>
          <w:ilvl w:val="0"/>
          <w:numId w:val="276"/>
        </w:numPr>
        <w:rPr>
          <w:color w:val="auto"/>
        </w:rPr>
      </w:pPr>
      <w:r w:rsidRPr="00CB298B">
        <w:rPr>
          <w:color w:val="auto"/>
        </w:rPr>
        <w:t>Na czym polega metoda projektu? Co jest celem projektów realizowanych w</w:t>
      </w:r>
      <w:r w:rsidR="00AF1912" w:rsidRPr="00CB298B">
        <w:rPr>
          <w:color w:val="auto"/>
        </w:rPr>
        <w:t> </w:t>
      </w:r>
      <w:r w:rsidRPr="00CB298B">
        <w:rPr>
          <w:color w:val="auto"/>
        </w:rPr>
        <w:t>przedszkolu?</w:t>
      </w:r>
    </w:p>
    <w:p w14:paraId="4E07C6E5" w14:textId="038ED2CD" w:rsidR="00F84ED9" w:rsidRPr="00CB298B" w:rsidRDefault="00F84ED9" w:rsidP="00AF1912">
      <w:pPr>
        <w:pStyle w:val="OREpunktor"/>
        <w:numPr>
          <w:ilvl w:val="0"/>
          <w:numId w:val="276"/>
        </w:numPr>
        <w:rPr>
          <w:color w:val="auto"/>
        </w:rPr>
      </w:pPr>
      <w:r w:rsidRPr="00CB298B">
        <w:rPr>
          <w:color w:val="auto"/>
        </w:rPr>
        <w:t>Jakie kompetencje kluczowe</w:t>
      </w:r>
      <w:r w:rsidR="00AF1912" w:rsidRPr="00CB298B">
        <w:rPr>
          <w:color w:val="auto"/>
        </w:rPr>
        <w:t xml:space="preserve"> u</w:t>
      </w:r>
      <w:r w:rsidRPr="00CB298B">
        <w:rPr>
          <w:color w:val="auto"/>
        </w:rPr>
        <w:t xml:space="preserve"> dzieci kształtuje praca metodą projektu w</w:t>
      </w:r>
      <w:r w:rsidR="00AF1912" w:rsidRPr="00CB298B">
        <w:rPr>
          <w:color w:val="auto"/>
        </w:rPr>
        <w:t> </w:t>
      </w:r>
      <w:r w:rsidRPr="00CB298B">
        <w:rPr>
          <w:color w:val="auto"/>
        </w:rPr>
        <w:t xml:space="preserve">przedszkolu? </w:t>
      </w:r>
    </w:p>
    <w:p w14:paraId="6F290F62" w14:textId="15401039" w:rsidR="00F84ED9" w:rsidRPr="00CB298B" w:rsidRDefault="00F84ED9" w:rsidP="00AF1912">
      <w:pPr>
        <w:pStyle w:val="OREpunktor"/>
        <w:numPr>
          <w:ilvl w:val="0"/>
          <w:numId w:val="276"/>
        </w:numPr>
        <w:rPr>
          <w:color w:val="auto"/>
        </w:rPr>
      </w:pPr>
      <w:r w:rsidRPr="00CB298B">
        <w:rPr>
          <w:color w:val="auto"/>
        </w:rPr>
        <w:t>Z jakich etapów składa się projekt badawczy w przedszkolu?</w:t>
      </w:r>
    </w:p>
    <w:p w14:paraId="6609108B" w14:textId="04CC993D" w:rsidR="00733779" w:rsidRPr="00CB298B" w:rsidRDefault="00733779" w:rsidP="00AF1912">
      <w:pPr>
        <w:pStyle w:val="OREpunktor"/>
        <w:numPr>
          <w:ilvl w:val="0"/>
          <w:numId w:val="276"/>
        </w:numPr>
        <w:rPr>
          <w:color w:val="auto"/>
        </w:rPr>
      </w:pPr>
      <w:r w:rsidRPr="00CB298B">
        <w:rPr>
          <w:color w:val="auto"/>
        </w:rPr>
        <w:t xml:space="preserve">Jakie czynności/aktywności dzieci wpisują się w każdy z etapów projektu? </w:t>
      </w:r>
    </w:p>
    <w:p w14:paraId="44D4EB1E" w14:textId="17B2B980" w:rsidR="001C022E" w:rsidRPr="00CB298B" w:rsidRDefault="001C022E" w:rsidP="00AF1912">
      <w:pPr>
        <w:pStyle w:val="OREpunktor"/>
        <w:numPr>
          <w:ilvl w:val="0"/>
          <w:numId w:val="276"/>
        </w:numPr>
        <w:rPr>
          <w:color w:val="auto"/>
        </w:rPr>
      </w:pPr>
      <w:r w:rsidRPr="00CB298B">
        <w:rPr>
          <w:color w:val="auto"/>
        </w:rPr>
        <w:t xml:space="preserve">O czym powinien pamiętać nauczyciel organizujący pracę dzieci w projekcie na każdym z etapów? Co powinien (z)robić? </w:t>
      </w:r>
    </w:p>
    <w:p w14:paraId="2EC9DF21" w14:textId="57229025" w:rsidR="000409D6" w:rsidRPr="00CB298B" w:rsidRDefault="001C022E" w:rsidP="009A08D2">
      <w:pPr>
        <w:pStyle w:val="ORE123"/>
        <w:rPr>
          <w:color w:val="auto"/>
        </w:rPr>
      </w:pPr>
      <w:r w:rsidRPr="00CB298B">
        <w:rPr>
          <w:color w:val="auto"/>
        </w:rPr>
        <w:t xml:space="preserve">Prowadzący </w:t>
      </w:r>
      <w:r w:rsidR="001A340E" w:rsidRPr="00CB298B">
        <w:rPr>
          <w:color w:val="auto"/>
        </w:rPr>
        <w:t>prosi, aby podczas rozmów</w:t>
      </w:r>
      <w:r w:rsidR="000409D6" w:rsidRPr="00CB298B">
        <w:rPr>
          <w:color w:val="auto"/>
        </w:rPr>
        <w:t xml:space="preserve"> w parach ustalono odpowiedzi na pytania a</w:t>
      </w:r>
      <w:r w:rsidR="00AF1912" w:rsidRPr="00CB298B">
        <w:rPr>
          <w:color w:val="auto"/>
        </w:rPr>
        <w:t>–</w:t>
      </w:r>
      <w:r w:rsidR="000409D6" w:rsidRPr="00CB298B">
        <w:rPr>
          <w:color w:val="auto"/>
        </w:rPr>
        <w:t xml:space="preserve">c (5 minut). Podczas </w:t>
      </w:r>
      <w:r w:rsidR="00AF1912" w:rsidRPr="00CB298B">
        <w:rPr>
          <w:color w:val="auto"/>
        </w:rPr>
        <w:t xml:space="preserve">rundy </w:t>
      </w:r>
      <w:r w:rsidR="000409D6" w:rsidRPr="00CB298B">
        <w:rPr>
          <w:color w:val="auto"/>
        </w:rPr>
        <w:t>pary zgłaszają swoje ustalenia, a trener zapisuje je na plakacie (10 minut).</w:t>
      </w:r>
    </w:p>
    <w:p w14:paraId="03A89390" w14:textId="2854300D" w:rsidR="000409D6" w:rsidRPr="00CB298B" w:rsidRDefault="007B468B" w:rsidP="007B468B">
      <w:pPr>
        <w:pStyle w:val="ORE123"/>
        <w:rPr>
          <w:color w:val="auto"/>
        </w:rPr>
      </w:pPr>
      <w:r w:rsidRPr="00CB298B">
        <w:rPr>
          <w:color w:val="auto"/>
        </w:rPr>
        <w:t xml:space="preserve">(10 minut) </w:t>
      </w:r>
      <w:r w:rsidR="000409D6" w:rsidRPr="00CB298B">
        <w:rPr>
          <w:color w:val="auto"/>
        </w:rPr>
        <w:t>Uczestnicy dzielą się na trzy grupy – każda zajmuje się innym etapem projektu badawczego (I – diagnoza/rozpoczęcie projektu, II – badania, III –</w:t>
      </w:r>
      <w:r w:rsidR="00AF1912" w:rsidRPr="00CB298B">
        <w:rPr>
          <w:color w:val="auto"/>
        </w:rPr>
        <w:t xml:space="preserve"> </w:t>
      </w:r>
      <w:r w:rsidR="000409D6" w:rsidRPr="00CB298B">
        <w:rPr>
          <w:color w:val="auto"/>
        </w:rPr>
        <w:t>po</w:t>
      </w:r>
      <w:r w:rsidR="000409D6" w:rsidRPr="00CB298B">
        <w:rPr>
          <w:color w:val="auto"/>
        </w:rPr>
        <w:t>d</w:t>
      </w:r>
      <w:r w:rsidR="000409D6" w:rsidRPr="00CB298B">
        <w:rPr>
          <w:color w:val="auto"/>
        </w:rPr>
        <w:t>sumowanie)</w:t>
      </w:r>
      <w:r w:rsidR="00AF1912" w:rsidRPr="00CB298B">
        <w:rPr>
          <w:color w:val="auto"/>
        </w:rPr>
        <w:t xml:space="preserve"> i</w:t>
      </w:r>
      <w:r w:rsidR="0096411C">
        <w:rPr>
          <w:color w:val="auto"/>
        </w:rPr>
        <w:t xml:space="preserve"> </w:t>
      </w:r>
      <w:r w:rsidR="000409D6" w:rsidRPr="00CB298B">
        <w:rPr>
          <w:color w:val="auto"/>
        </w:rPr>
        <w:t>zapisu</w:t>
      </w:r>
      <w:r w:rsidR="00AF1912" w:rsidRPr="00CB298B">
        <w:rPr>
          <w:color w:val="auto"/>
        </w:rPr>
        <w:t>je</w:t>
      </w:r>
      <w:r w:rsidR="000409D6" w:rsidRPr="00CB298B">
        <w:rPr>
          <w:color w:val="auto"/>
        </w:rPr>
        <w:t xml:space="preserve"> na plakatach odpowiedzi na pytania d</w:t>
      </w:r>
      <w:r w:rsidR="00AF1912" w:rsidRPr="00CB298B">
        <w:rPr>
          <w:color w:val="auto"/>
        </w:rPr>
        <w:t>–</w:t>
      </w:r>
      <w:r w:rsidR="000409D6" w:rsidRPr="00CB298B">
        <w:rPr>
          <w:color w:val="auto"/>
        </w:rPr>
        <w:t xml:space="preserve">e </w:t>
      </w:r>
      <w:r w:rsidRPr="00CB298B">
        <w:rPr>
          <w:color w:val="auto"/>
        </w:rPr>
        <w:t>.</w:t>
      </w:r>
    </w:p>
    <w:p w14:paraId="64D93C29" w14:textId="3B44E96F" w:rsidR="000409D6" w:rsidRPr="00CB298B" w:rsidRDefault="007B468B" w:rsidP="007B468B">
      <w:pPr>
        <w:pStyle w:val="ORE123"/>
        <w:rPr>
          <w:color w:val="auto"/>
        </w:rPr>
      </w:pPr>
      <w:r w:rsidRPr="00CB298B">
        <w:rPr>
          <w:color w:val="auto"/>
        </w:rPr>
        <w:t xml:space="preserve">(15 minut) </w:t>
      </w:r>
      <w:r w:rsidR="000409D6" w:rsidRPr="00CB298B">
        <w:rPr>
          <w:color w:val="auto"/>
        </w:rPr>
        <w:t>Grupy prezentują not</w:t>
      </w:r>
      <w:r w:rsidR="00261B6B" w:rsidRPr="00CB298B">
        <w:rPr>
          <w:color w:val="auto"/>
        </w:rPr>
        <w:t>atki na forum</w:t>
      </w:r>
      <w:r w:rsidRPr="00CB298B">
        <w:rPr>
          <w:color w:val="auto"/>
        </w:rPr>
        <w:t>.</w:t>
      </w:r>
    </w:p>
    <w:p w14:paraId="3E830F2F" w14:textId="51464C4F" w:rsidR="001C022E" w:rsidRPr="00CB298B" w:rsidRDefault="007B468B" w:rsidP="007B468B">
      <w:pPr>
        <w:pStyle w:val="ORE123"/>
        <w:rPr>
          <w:color w:val="auto"/>
        </w:rPr>
      </w:pPr>
      <w:r w:rsidRPr="00CB298B">
        <w:rPr>
          <w:color w:val="auto"/>
        </w:rPr>
        <w:t xml:space="preserve">(20 minut) </w:t>
      </w:r>
      <w:r w:rsidR="00C05A3C" w:rsidRPr="00CB298B">
        <w:rPr>
          <w:color w:val="auto"/>
        </w:rPr>
        <w:t>T</w:t>
      </w:r>
      <w:r w:rsidR="00261B6B" w:rsidRPr="00CB298B">
        <w:rPr>
          <w:color w:val="auto"/>
        </w:rPr>
        <w:t>rener zaprasza uczestników do lektury relacji z realizacji projektu „Studnie” (</w:t>
      </w:r>
      <w:r w:rsidRPr="00CB298B">
        <w:rPr>
          <w:color w:val="auto"/>
        </w:rPr>
        <w:t>zob. rozdział 5</w:t>
      </w:r>
      <w:r w:rsidR="00261B6B" w:rsidRPr="00CB298B">
        <w:rPr>
          <w:color w:val="auto"/>
        </w:rPr>
        <w:t>), a następnie pyta, o jakie zapisy można</w:t>
      </w:r>
      <w:r w:rsidRPr="00CB298B">
        <w:rPr>
          <w:color w:val="auto"/>
        </w:rPr>
        <w:t xml:space="preserve"> –</w:t>
      </w:r>
      <w:r w:rsidR="00261B6B" w:rsidRPr="00CB298B">
        <w:rPr>
          <w:color w:val="auto"/>
        </w:rPr>
        <w:t xml:space="preserve"> na podstawie tego materiału</w:t>
      </w:r>
      <w:r w:rsidRPr="00CB298B">
        <w:rPr>
          <w:color w:val="auto"/>
        </w:rPr>
        <w:t xml:space="preserve"> –</w:t>
      </w:r>
      <w:r w:rsidR="00261B6B" w:rsidRPr="00CB298B">
        <w:rPr>
          <w:color w:val="auto"/>
        </w:rPr>
        <w:t xml:space="preserve"> uzupełnić plakaty. Autorzy propozycji dopisują na plakatach d</w:t>
      </w:r>
      <w:r w:rsidR="00261B6B" w:rsidRPr="00CB298B">
        <w:rPr>
          <w:color w:val="auto"/>
        </w:rPr>
        <w:t>o</w:t>
      </w:r>
      <w:r w:rsidR="00261B6B" w:rsidRPr="00CB298B">
        <w:rPr>
          <w:color w:val="auto"/>
        </w:rPr>
        <w:t>datkowe informacje</w:t>
      </w:r>
      <w:r w:rsidRPr="00CB298B">
        <w:rPr>
          <w:color w:val="auto"/>
        </w:rPr>
        <w:t>.</w:t>
      </w:r>
    </w:p>
    <w:p w14:paraId="3E7EDC0B" w14:textId="7F2033B4" w:rsidR="00261B6B" w:rsidRPr="00CB298B" w:rsidRDefault="007B468B" w:rsidP="007B468B">
      <w:pPr>
        <w:pStyle w:val="ORE123"/>
        <w:rPr>
          <w:color w:val="auto"/>
        </w:rPr>
      </w:pPr>
      <w:r w:rsidRPr="00CB298B">
        <w:rPr>
          <w:color w:val="auto"/>
        </w:rPr>
        <w:t xml:space="preserve">(15 minut) </w:t>
      </w:r>
      <w:r w:rsidR="00C05A3C" w:rsidRPr="00CB298B">
        <w:rPr>
          <w:color w:val="auto"/>
        </w:rPr>
        <w:t>Po przerwie t</w:t>
      </w:r>
      <w:r w:rsidR="00261B6B" w:rsidRPr="00CB298B">
        <w:rPr>
          <w:color w:val="auto"/>
        </w:rPr>
        <w:t xml:space="preserve">rener podsumowuje </w:t>
      </w:r>
      <w:r w:rsidR="00CB13D8" w:rsidRPr="00CB298B">
        <w:rPr>
          <w:color w:val="auto"/>
        </w:rPr>
        <w:t xml:space="preserve">ćwiczenie – przekazuje, jeśli nie </w:t>
      </w:r>
      <w:r w:rsidRPr="00CB298B">
        <w:rPr>
          <w:color w:val="auto"/>
        </w:rPr>
        <w:t>p</w:t>
      </w:r>
      <w:r w:rsidRPr="00CB298B">
        <w:rPr>
          <w:color w:val="auto"/>
        </w:rPr>
        <w:t>o</w:t>
      </w:r>
      <w:r w:rsidRPr="00CB298B">
        <w:rPr>
          <w:color w:val="auto"/>
        </w:rPr>
        <w:t xml:space="preserve">jawiły się </w:t>
      </w:r>
      <w:r w:rsidR="00CB13D8" w:rsidRPr="00CB298B">
        <w:rPr>
          <w:color w:val="auto"/>
        </w:rPr>
        <w:t xml:space="preserve">na plakatach, inne ważne dane </w:t>
      </w:r>
      <w:r w:rsidR="00612BD3" w:rsidRPr="00CB298B">
        <w:rPr>
          <w:color w:val="auto"/>
        </w:rPr>
        <w:t xml:space="preserve">dotyczące metody </w:t>
      </w:r>
      <w:r w:rsidR="00CB13D8" w:rsidRPr="00CB298B">
        <w:rPr>
          <w:color w:val="auto"/>
        </w:rPr>
        <w:t>projektu w przedszk</w:t>
      </w:r>
      <w:r w:rsidR="00CB13D8" w:rsidRPr="00CB298B">
        <w:rPr>
          <w:color w:val="auto"/>
        </w:rPr>
        <w:t>o</w:t>
      </w:r>
      <w:r w:rsidR="00CB13D8" w:rsidRPr="00CB298B">
        <w:rPr>
          <w:color w:val="auto"/>
        </w:rPr>
        <w:t>lu (</w:t>
      </w:r>
      <w:r w:rsidR="00612BD3" w:rsidRPr="00CB298B">
        <w:rPr>
          <w:color w:val="auto"/>
        </w:rPr>
        <w:t>zob. rozdział 5</w:t>
      </w:r>
      <w:r w:rsidR="00CB13D8" w:rsidRPr="00CB298B">
        <w:rPr>
          <w:color w:val="auto"/>
        </w:rPr>
        <w:t xml:space="preserve">). </w:t>
      </w:r>
      <w:r w:rsidR="00612BD3" w:rsidRPr="00CB298B">
        <w:rPr>
          <w:color w:val="auto"/>
        </w:rPr>
        <w:t xml:space="preserve">Prezentuje </w:t>
      </w:r>
      <w:r w:rsidR="00CB13D8" w:rsidRPr="00CB298B">
        <w:rPr>
          <w:color w:val="auto"/>
        </w:rPr>
        <w:t>źródła – przykłady dobrych praktyk realizacji pr</w:t>
      </w:r>
      <w:r w:rsidR="00CB13D8" w:rsidRPr="00CB298B">
        <w:rPr>
          <w:color w:val="auto"/>
        </w:rPr>
        <w:t>o</w:t>
      </w:r>
      <w:r w:rsidR="00CB13D8" w:rsidRPr="00CB298B">
        <w:rPr>
          <w:color w:val="auto"/>
        </w:rPr>
        <w:t>jektów badawczych w przedszkolach (</w:t>
      </w:r>
      <w:r w:rsidR="00612BD3" w:rsidRPr="00CB298B">
        <w:rPr>
          <w:color w:val="auto"/>
        </w:rPr>
        <w:t>zob.</w:t>
      </w:r>
      <w:r w:rsidR="00CB13D8" w:rsidRPr="00CB298B">
        <w:rPr>
          <w:color w:val="auto"/>
        </w:rPr>
        <w:t xml:space="preserve"> </w:t>
      </w:r>
      <w:proofErr w:type="spellStart"/>
      <w:r w:rsidR="00CB13D8" w:rsidRPr="00CB298B">
        <w:rPr>
          <w:color w:val="auto"/>
        </w:rPr>
        <w:t>netografia</w:t>
      </w:r>
      <w:proofErr w:type="spellEnd"/>
      <w:r w:rsidR="00CB13D8" w:rsidRPr="00CB298B">
        <w:rPr>
          <w:color w:val="auto"/>
        </w:rPr>
        <w:t xml:space="preserve"> dotycząca metody projektu w przedszkolu).</w:t>
      </w:r>
    </w:p>
    <w:p w14:paraId="22EB084E" w14:textId="700C9632" w:rsidR="00E96422" w:rsidRPr="00CB298B" w:rsidRDefault="00612BD3" w:rsidP="009A08D2">
      <w:pPr>
        <w:pStyle w:val="ORE123"/>
        <w:rPr>
          <w:color w:val="auto"/>
        </w:rPr>
      </w:pPr>
      <w:r w:rsidRPr="00CB298B">
        <w:rPr>
          <w:color w:val="auto"/>
        </w:rPr>
        <w:t xml:space="preserve">(10 minut) </w:t>
      </w:r>
      <w:r w:rsidR="00C05A3C" w:rsidRPr="00CB298B">
        <w:rPr>
          <w:color w:val="auto"/>
        </w:rPr>
        <w:t>T</w:t>
      </w:r>
      <w:r w:rsidR="00E96422" w:rsidRPr="00CB298B">
        <w:rPr>
          <w:color w:val="auto"/>
        </w:rPr>
        <w:t>rener objaśnia kolejne zadanie, którym będzie zaprojektowanie i w</w:t>
      </w:r>
      <w:r w:rsidR="00E96422" w:rsidRPr="00CB298B">
        <w:rPr>
          <w:color w:val="auto"/>
        </w:rPr>
        <w:t>y</w:t>
      </w:r>
      <w:r w:rsidR="00E96422" w:rsidRPr="00CB298B">
        <w:rPr>
          <w:color w:val="auto"/>
        </w:rPr>
        <w:t xml:space="preserve">konanie (np. w parach </w:t>
      </w:r>
      <w:r w:rsidRPr="00CB298B">
        <w:rPr>
          <w:color w:val="auto"/>
        </w:rPr>
        <w:t>tworzonych przez</w:t>
      </w:r>
      <w:r w:rsidR="00E96422" w:rsidRPr="00CB298B">
        <w:rPr>
          <w:color w:val="auto"/>
        </w:rPr>
        <w:t xml:space="preserve"> </w:t>
      </w:r>
      <w:r w:rsidRPr="00CB298B">
        <w:rPr>
          <w:color w:val="auto"/>
        </w:rPr>
        <w:t xml:space="preserve">nauczycieli </w:t>
      </w:r>
      <w:r w:rsidR="00E96422" w:rsidRPr="00CB298B">
        <w:rPr>
          <w:color w:val="auto"/>
        </w:rPr>
        <w:t>prowad</w:t>
      </w:r>
      <w:r w:rsidR="002E5B8C" w:rsidRPr="00CB298B">
        <w:rPr>
          <w:color w:val="auto"/>
        </w:rPr>
        <w:t>zących tę samą gr</w:t>
      </w:r>
      <w:r w:rsidR="002E5B8C" w:rsidRPr="00CB298B">
        <w:rPr>
          <w:color w:val="auto"/>
        </w:rPr>
        <w:t>u</w:t>
      </w:r>
      <w:r w:rsidR="002E5B8C" w:rsidRPr="00CB298B">
        <w:rPr>
          <w:color w:val="auto"/>
        </w:rPr>
        <w:t xml:space="preserve">pę) </w:t>
      </w:r>
      <w:proofErr w:type="spellStart"/>
      <w:r w:rsidR="002E5B8C" w:rsidRPr="00CB298B">
        <w:rPr>
          <w:color w:val="auto"/>
        </w:rPr>
        <w:t>lapbooka</w:t>
      </w:r>
      <w:proofErr w:type="spellEnd"/>
      <w:r w:rsidR="002E5B8C" w:rsidRPr="00CB298B">
        <w:rPr>
          <w:color w:val="auto"/>
        </w:rPr>
        <w:t xml:space="preserve"> na temat</w:t>
      </w:r>
      <w:r w:rsidRPr="00CB298B">
        <w:rPr>
          <w:color w:val="auto"/>
        </w:rPr>
        <w:t>:</w:t>
      </w:r>
      <w:r w:rsidR="002E5B8C" w:rsidRPr="00CB298B">
        <w:rPr>
          <w:color w:val="auto"/>
        </w:rPr>
        <w:t xml:space="preserve"> „Projekt badawczy w naszej grupie przedszkolnej</w:t>
      </w:r>
      <w:r w:rsidRPr="00CB298B">
        <w:rPr>
          <w:color w:val="auto"/>
        </w:rPr>
        <w:t>”</w:t>
      </w:r>
      <w:r w:rsidR="002E5B8C" w:rsidRPr="00CB298B">
        <w:rPr>
          <w:color w:val="auto"/>
        </w:rPr>
        <w:t xml:space="preserve">). </w:t>
      </w:r>
      <w:r w:rsidR="002E5B8C" w:rsidRPr="00CB298B">
        <w:rPr>
          <w:color w:val="auto"/>
        </w:rPr>
        <w:lastRenderedPageBreak/>
        <w:t>Uczestnicy przygotowują swoje miejsce pracy, gromadzą</w:t>
      </w:r>
      <w:r w:rsidR="008A7052" w:rsidRPr="00CB298B">
        <w:rPr>
          <w:color w:val="auto"/>
        </w:rPr>
        <w:t>c</w:t>
      </w:r>
      <w:r w:rsidR="002E5B8C" w:rsidRPr="00CB298B">
        <w:rPr>
          <w:color w:val="auto"/>
        </w:rPr>
        <w:t xml:space="preserve"> na stole potrzebne m</w:t>
      </w:r>
      <w:r w:rsidR="002E5B8C" w:rsidRPr="00CB298B">
        <w:rPr>
          <w:color w:val="auto"/>
        </w:rPr>
        <w:t>a</w:t>
      </w:r>
      <w:r w:rsidR="002E5B8C" w:rsidRPr="00CB298B">
        <w:rPr>
          <w:color w:val="auto"/>
        </w:rPr>
        <w:t>teriały.</w:t>
      </w:r>
    </w:p>
    <w:p w14:paraId="6211974C" w14:textId="5258E395" w:rsidR="002E5B8C" w:rsidRPr="00CB298B" w:rsidRDefault="00C05A3C" w:rsidP="009A08D2">
      <w:pPr>
        <w:pStyle w:val="ORE123"/>
        <w:rPr>
          <w:color w:val="auto"/>
        </w:rPr>
      </w:pPr>
      <w:r w:rsidRPr="00CB298B">
        <w:rPr>
          <w:color w:val="auto"/>
        </w:rPr>
        <w:t xml:space="preserve"> P</w:t>
      </w:r>
      <w:r w:rsidR="002E5B8C" w:rsidRPr="00CB298B">
        <w:rPr>
          <w:color w:val="auto"/>
        </w:rPr>
        <w:t xml:space="preserve">owstają </w:t>
      </w:r>
      <w:proofErr w:type="spellStart"/>
      <w:r w:rsidR="002E5B8C" w:rsidRPr="00CB298B">
        <w:rPr>
          <w:color w:val="auto"/>
        </w:rPr>
        <w:t>lapbooki</w:t>
      </w:r>
      <w:proofErr w:type="spellEnd"/>
      <w:r w:rsidRPr="00CB298B">
        <w:rPr>
          <w:color w:val="auto"/>
        </w:rPr>
        <w:t xml:space="preserve"> (90</w:t>
      </w:r>
      <w:r w:rsidR="001A340E" w:rsidRPr="00CB298B">
        <w:rPr>
          <w:color w:val="auto"/>
        </w:rPr>
        <w:t xml:space="preserve"> min</w:t>
      </w:r>
      <w:r w:rsidR="008A7052" w:rsidRPr="00CB298B">
        <w:rPr>
          <w:color w:val="auto"/>
        </w:rPr>
        <w:t>ut</w:t>
      </w:r>
      <w:r w:rsidR="001A340E" w:rsidRPr="00CB298B">
        <w:rPr>
          <w:color w:val="auto"/>
        </w:rPr>
        <w:t>)</w:t>
      </w:r>
      <w:r w:rsidR="008A7052" w:rsidRPr="00CB298B">
        <w:rPr>
          <w:color w:val="auto"/>
        </w:rPr>
        <w:t xml:space="preserve"> –</w:t>
      </w:r>
      <w:r w:rsidR="0011449E" w:rsidRPr="00CB298B">
        <w:rPr>
          <w:color w:val="auto"/>
        </w:rPr>
        <w:t xml:space="preserve"> prezentowane </w:t>
      </w:r>
      <w:r w:rsidRPr="00CB298B">
        <w:rPr>
          <w:color w:val="auto"/>
        </w:rPr>
        <w:t>po zakończeniu pracy</w:t>
      </w:r>
      <w:r w:rsidR="001A340E" w:rsidRPr="00CB298B">
        <w:rPr>
          <w:color w:val="auto"/>
        </w:rPr>
        <w:t xml:space="preserve"> podczas w</w:t>
      </w:r>
      <w:r w:rsidR="001A340E" w:rsidRPr="00CB298B">
        <w:rPr>
          <w:color w:val="auto"/>
        </w:rPr>
        <w:t>ę</w:t>
      </w:r>
      <w:r w:rsidR="001A340E" w:rsidRPr="00CB298B">
        <w:rPr>
          <w:color w:val="auto"/>
        </w:rPr>
        <w:t>dró</w:t>
      </w:r>
      <w:r w:rsidR="007A5797" w:rsidRPr="00CB298B">
        <w:rPr>
          <w:color w:val="auto"/>
        </w:rPr>
        <w:t>wki zespołów między stolikami (2</w:t>
      </w:r>
      <w:r w:rsidR="001A340E" w:rsidRPr="00CB298B">
        <w:rPr>
          <w:color w:val="auto"/>
        </w:rPr>
        <w:t>5 min</w:t>
      </w:r>
      <w:r w:rsidR="008A7052" w:rsidRPr="00CB298B">
        <w:rPr>
          <w:color w:val="auto"/>
        </w:rPr>
        <w:t>ut</w:t>
      </w:r>
      <w:r w:rsidR="001A340E" w:rsidRPr="00CB298B">
        <w:rPr>
          <w:color w:val="auto"/>
        </w:rPr>
        <w:t>)</w:t>
      </w:r>
      <w:r w:rsidR="008A7052" w:rsidRPr="00CB298B">
        <w:rPr>
          <w:color w:val="auto"/>
        </w:rPr>
        <w:t>.</w:t>
      </w:r>
    </w:p>
    <w:p w14:paraId="0A2F0BDE" w14:textId="0E82E5BB" w:rsidR="001A340E" w:rsidRPr="00CB298B" w:rsidRDefault="001A340E" w:rsidP="009A08D2">
      <w:pPr>
        <w:pStyle w:val="ORE123"/>
        <w:rPr>
          <w:color w:val="auto"/>
        </w:rPr>
      </w:pPr>
      <w:r w:rsidRPr="00CB298B">
        <w:rPr>
          <w:color w:val="auto"/>
        </w:rPr>
        <w:t xml:space="preserve"> </w:t>
      </w:r>
      <w:r w:rsidR="008A7052" w:rsidRPr="00CB298B">
        <w:rPr>
          <w:color w:val="auto"/>
        </w:rPr>
        <w:t xml:space="preserve">(10 minut) </w:t>
      </w:r>
      <w:r w:rsidRPr="00CB298B">
        <w:rPr>
          <w:color w:val="auto"/>
        </w:rPr>
        <w:t>Podsumowaniem spotkania jest ewaluacja warsztat</w:t>
      </w:r>
      <w:r w:rsidR="008A7052" w:rsidRPr="00CB298B">
        <w:rPr>
          <w:color w:val="auto"/>
        </w:rPr>
        <w:t>ów</w:t>
      </w:r>
      <w:r w:rsidRPr="00CB298B">
        <w:rPr>
          <w:color w:val="auto"/>
        </w:rPr>
        <w:t xml:space="preserve"> – uczestnicy uzupełniają niedokończone zdania</w:t>
      </w:r>
      <w:r w:rsidR="008A7052" w:rsidRPr="00CB298B">
        <w:rPr>
          <w:color w:val="auto"/>
        </w:rPr>
        <w:t>:</w:t>
      </w:r>
    </w:p>
    <w:p w14:paraId="5A438A9D" w14:textId="4EB3DCFF" w:rsidR="001A340E" w:rsidRPr="00CB298B" w:rsidRDefault="008A7052" w:rsidP="009A08D2">
      <w:pPr>
        <w:pStyle w:val="OREpunktor"/>
        <w:rPr>
          <w:color w:val="auto"/>
        </w:rPr>
      </w:pPr>
      <w:r w:rsidRPr="00CB298B">
        <w:rPr>
          <w:color w:val="auto"/>
        </w:rPr>
        <w:t>„</w:t>
      </w:r>
      <w:r w:rsidR="009A08D2" w:rsidRPr="00CB298B">
        <w:rPr>
          <w:color w:val="auto"/>
        </w:rPr>
        <w:t xml:space="preserve">Dzisiejsze </w:t>
      </w:r>
      <w:r w:rsidR="001A340E" w:rsidRPr="00CB298B">
        <w:rPr>
          <w:color w:val="auto"/>
        </w:rPr>
        <w:t>warsztat</w:t>
      </w:r>
      <w:r w:rsidR="009A08D2" w:rsidRPr="00CB298B">
        <w:rPr>
          <w:color w:val="auto"/>
        </w:rPr>
        <w:t>y</w:t>
      </w:r>
      <w:r w:rsidR="001A340E" w:rsidRPr="00CB298B">
        <w:rPr>
          <w:color w:val="auto"/>
        </w:rPr>
        <w:t xml:space="preserve"> był</w:t>
      </w:r>
      <w:r w:rsidR="009A08D2" w:rsidRPr="00CB298B">
        <w:rPr>
          <w:color w:val="auto"/>
        </w:rPr>
        <w:t>y</w:t>
      </w:r>
      <w:r w:rsidR="001A340E" w:rsidRPr="00CB298B">
        <w:rPr>
          <w:color w:val="auto"/>
        </w:rPr>
        <w:t xml:space="preserve"> dla mnie…</w:t>
      </w:r>
      <w:r w:rsidRPr="00CB298B">
        <w:rPr>
          <w:color w:val="auto"/>
        </w:rPr>
        <w:t>”;</w:t>
      </w:r>
    </w:p>
    <w:p w14:paraId="269220A2" w14:textId="6744CD2A" w:rsidR="001A340E" w:rsidRPr="00CB298B" w:rsidRDefault="008A7052" w:rsidP="009A08D2">
      <w:pPr>
        <w:pStyle w:val="OREpunktor"/>
        <w:rPr>
          <w:color w:val="auto"/>
        </w:rPr>
      </w:pPr>
      <w:r w:rsidRPr="00CB298B">
        <w:rPr>
          <w:color w:val="auto"/>
        </w:rPr>
        <w:t>„</w:t>
      </w:r>
      <w:r w:rsidR="001A340E" w:rsidRPr="00CB298B">
        <w:rPr>
          <w:color w:val="auto"/>
        </w:rPr>
        <w:t>Nauczyłam/nauczyłem się dzisiaj…</w:t>
      </w:r>
      <w:r w:rsidRPr="00CB298B">
        <w:rPr>
          <w:color w:val="auto"/>
        </w:rPr>
        <w:t>”;</w:t>
      </w:r>
    </w:p>
    <w:p w14:paraId="19D04B10" w14:textId="4F6D6881" w:rsidR="001A340E" w:rsidRPr="00CB298B" w:rsidRDefault="008A7052" w:rsidP="009A08D2">
      <w:pPr>
        <w:pStyle w:val="OREpunktor"/>
        <w:rPr>
          <w:color w:val="auto"/>
        </w:rPr>
      </w:pPr>
      <w:r w:rsidRPr="00CB298B">
        <w:rPr>
          <w:color w:val="auto"/>
        </w:rPr>
        <w:t>„</w:t>
      </w:r>
      <w:r w:rsidR="001A340E" w:rsidRPr="00CB298B">
        <w:rPr>
          <w:color w:val="auto"/>
        </w:rPr>
        <w:t>Odkryłam/odkryłem dzisiaj…</w:t>
      </w:r>
      <w:r w:rsidRPr="00CB298B">
        <w:rPr>
          <w:color w:val="auto"/>
        </w:rPr>
        <w:t>”;</w:t>
      </w:r>
    </w:p>
    <w:p w14:paraId="3BB334DD" w14:textId="52A92246" w:rsidR="001A340E" w:rsidRPr="00CB298B" w:rsidRDefault="008A7052" w:rsidP="009A08D2">
      <w:pPr>
        <w:pStyle w:val="OREpunktor"/>
        <w:rPr>
          <w:color w:val="auto"/>
        </w:rPr>
      </w:pPr>
      <w:r w:rsidRPr="00CB298B">
        <w:rPr>
          <w:color w:val="auto"/>
        </w:rPr>
        <w:t>„</w:t>
      </w:r>
      <w:r w:rsidR="001A340E" w:rsidRPr="00CB298B">
        <w:rPr>
          <w:color w:val="auto"/>
        </w:rPr>
        <w:t>Na pewno wykorzystam w swojej pracy…</w:t>
      </w:r>
      <w:r w:rsidRPr="00CB298B">
        <w:rPr>
          <w:color w:val="auto"/>
        </w:rPr>
        <w:t>”;</w:t>
      </w:r>
    </w:p>
    <w:p w14:paraId="2708F17B" w14:textId="22C41F7E" w:rsidR="001A340E" w:rsidRPr="00CB298B" w:rsidRDefault="008A7052" w:rsidP="009A08D2">
      <w:pPr>
        <w:pStyle w:val="OREpunktor"/>
        <w:rPr>
          <w:color w:val="auto"/>
        </w:rPr>
      </w:pPr>
      <w:r w:rsidRPr="00CB298B">
        <w:rPr>
          <w:color w:val="auto"/>
        </w:rPr>
        <w:t>„</w:t>
      </w:r>
      <w:r w:rsidR="001A340E" w:rsidRPr="00CB298B">
        <w:rPr>
          <w:color w:val="auto"/>
        </w:rPr>
        <w:t>Dzisiaj przekonałam/przekonałem się, że…</w:t>
      </w:r>
      <w:r w:rsidRPr="00CB298B">
        <w:rPr>
          <w:color w:val="auto"/>
        </w:rPr>
        <w:t>”;</w:t>
      </w:r>
    </w:p>
    <w:p w14:paraId="246F164C" w14:textId="5B778EC8" w:rsidR="00677913" w:rsidRPr="00CB298B" w:rsidRDefault="008A7052" w:rsidP="009A08D2">
      <w:pPr>
        <w:pStyle w:val="OREpunktor"/>
        <w:rPr>
          <w:color w:val="auto"/>
        </w:rPr>
      </w:pPr>
      <w:r w:rsidRPr="00CB298B">
        <w:rPr>
          <w:color w:val="auto"/>
        </w:rPr>
        <w:t>„</w:t>
      </w:r>
      <w:r w:rsidR="00677913" w:rsidRPr="00CB298B">
        <w:rPr>
          <w:color w:val="auto"/>
        </w:rPr>
        <w:t>W przyszłości…</w:t>
      </w:r>
      <w:r w:rsidRPr="00CB298B">
        <w:rPr>
          <w:color w:val="auto"/>
        </w:rPr>
        <w:t>”.</w:t>
      </w:r>
    </w:p>
    <w:p w14:paraId="1862BBBB" w14:textId="2E0967A6" w:rsidR="001A340E" w:rsidRPr="00CB298B" w:rsidRDefault="001A340E" w:rsidP="009A08D2">
      <w:pPr>
        <w:pStyle w:val="ORE123"/>
        <w:numPr>
          <w:ilvl w:val="0"/>
          <w:numId w:val="0"/>
        </w:numPr>
        <w:ind w:left="714"/>
        <w:rPr>
          <w:color w:val="auto"/>
        </w:rPr>
      </w:pPr>
      <w:r w:rsidRPr="00CB298B">
        <w:rPr>
          <w:color w:val="auto"/>
        </w:rPr>
        <w:t xml:space="preserve">Kartki z uzupełnionymi zdaniami wrzucają do przygotowanej przez trenera </w:t>
      </w:r>
      <w:r w:rsidR="0016767A">
        <w:rPr>
          <w:color w:val="auto"/>
        </w:rPr>
        <w:br/>
      </w:r>
      <w:r w:rsidRPr="00CB298B">
        <w:rPr>
          <w:color w:val="auto"/>
        </w:rPr>
        <w:t xml:space="preserve">koperty. </w:t>
      </w:r>
    </w:p>
    <w:p w14:paraId="0F1FE6BC" w14:textId="653206F7" w:rsidR="00322654" w:rsidRPr="00CB298B" w:rsidRDefault="005B061B" w:rsidP="005B061B">
      <w:pPr>
        <w:pStyle w:val="ORE3Naglowek"/>
        <w:rPr>
          <w:color w:val="auto"/>
        </w:rPr>
      </w:pPr>
      <w:bookmarkStart w:id="47" w:name="_Toc496059927"/>
      <w:r w:rsidRPr="00CB298B">
        <w:rPr>
          <w:color w:val="auto"/>
        </w:rPr>
        <w:t xml:space="preserve">2.5. </w:t>
      </w:r>
      <w:r w:rsidR="00FF0091" w:rsidRPr="00CB298B">
        <w:rPr>
          <w:color w:val="auto"/>
        </w:rPr>
        <w:t>Narzędzia do obserwacji zajęć</w:t>
      </w:r>
      <w:r w:rsidR="001820D8" w:rsidRPr="00CB298B">
        <w:rPr>
          <w:color w:val="auto"/>
        </w:rPr>
        <w:t xml:space="preserve">, w tym obserwacji koleżeńskich, pod kątem rozwijania </w:t>
      </w:r>
      <w:r w:rsidR="00FF0091" w:rsidRPr="00CB298B">
        <w:rPr>
          <w:color w:val="auto"/>
        </w:rPr>
        <w:t xml:space="preserve">wybranych </w:t>
      </w:r>
      <w:r w:rsidR="001820D8" w:rsidRPr="00CB298B">
        <w:rPr>
          <w:color w:val="auto"/>
        </w:rPr>
        <w:t>kompetencji</w:t>
      </w:r>
      <w:r w:rsidR="00802C33" w:rsidRPr="00CB298B">
        <w:rPr>
          <w:color w:val="auto"/>
        </w:rPr>
        <w:t xml:space="preserve"> </w:t>
      </w:r>
      <w:r w:rsidR="00FF0091" w:rsidRPr="00CB298B">
        <w:rPr>
          <w:color w:val="auto"/>
        </w:rPr>
        <w:t>dzieci</w:t>
      </w:r>
      <w:bookmarkEnd w:id="47"/>
    </w:p>
    <w:p w14:paraId="79A771EF" w14:textId="6CC83BCB" w:rsidR="00C34574" w:rsidRPr="00CB298B" w:rsidRDefault="00C34574" w:rsidP="009A08D2">
      <w:pPr>
        <w:pStyle w:val="OREnormalny"/>
        <w:rPr>
          <w:color w:val="auto"/>
        </w:rPr>
      </w:pPr>
      <w:r w:rsidRPr="00CB298B">
        <w:rPr>
          <w:color w:val="auto"/>
        </w:rPr>
        <w:t>Gdy próbujemy odpowiedzieć na pytanie: „Jak obserwować zajęcia, by wiedzieć więcej i</w:t>
      </w:r>
      <w:r w:rsidR="008A7052" w:rsidRPr="00CB298B">
        <w:rPr>
          <w:color w:val="auto"/>
        </w:rPr>
        <w:t> </w:t>
      </w:r>
      <w:r w:rsidRPr="00CB298B">
        <w:rPr>
          <w:color w:val="auto"/>
        </w:rPr>
        <w:t xml:space="preserve">wprowadzać zmiany?”, pierwsza odpowiedź brzmi: </w:t>
      </w:r>
      <w:r w:rsidRPr="00CB298B">
        <w:rPr>
          <w:b/>
          <w:color w:val="auto"/>
        </w:rPr>
        <w:t>celowo</w:t>
      </w:r>
      <w:r w:rsidRPr="00CB298B">
        <w:rPr>
          <w:color w:val="auto"/>
        </w:rPr>
        <w:t xml:space="preserve">. </w:t>
      </w:r>
      <w:r w:rsidR="008A7052" w:rsidRPr="00CB298B">
        <w:rPr>
          <w:color w:val="auto"/>
        </w:rPr>
        <w:t xml:space="preserve">W przeciwnym wypadku </w:t>
      </w:r>
      <w:r w:rsidRPr="00CB298B">
        <w:rPr>
          <w:color w:val="auto"/>
        </w:rPr>
        <w:t>obserwacja tego, co dzieje się w sali przedszkolnej, a raczej obserwacja działań naucz</w:t>
      </w:r>
      <w:r w:rsidRPr="00CB298B">
        <w:rPr>
          <w:color w:val="auto"/>
        </w:rPr>
        <w:t>y</w:t>
      </w:r>
      <w:r w:rsidRPr="00CB298B">
        <w:rPr>
          <w:color w:val="auto"/>
        </w:rPr>
        <w:t xml:space="preserve">ciela i wpływu tych działań na dzieci, będzie czasem straconym. Kluczowym momentem jest zatem </w:t>
      </w:r>
      <w:r w:rsidRPr="00CB298B">
        <w:rPr>
          <w:b/>
          <w:color w:val="auto"/>
        </w:rPr>
        <w:t xml:space="preserve">wybór przedmiotu </w:t>
      </w:r>
      <w:r w:rsidR="00BC1E18" w:rsidRPr="00CB298B">
        <w:rPr>
          <w:b/>
          <w:color w:val="auto"/>
        </w:rPr>
        <w:t xml:space="preserve">i celu </w:t>
      </w:r>
      <w:r w:rsidRPr="00CB298B">
        <w:rPr>
          <w:b/>
          <w:color w:val="auto"/>
        </w:rPr>
        <w:t>obserwacji</w:t>
      </w:r>
      <w:r w:rsidR="00CB04B2" w:rsidRPr="00CB298B">
        <w:rPr>
          <w:b/>
          <w:color w:val="auto"/>
        </w:rPr>
        <w:t xml:space="preserve"> </w:t>
      </w:r>
      <w:r w:rsidR="008A7052" w:rsidRPr="00CB298B">
        <w:rPr>
          <w:b/>
          <w:color w:val="auto"/>
        </w:rPr>
        <w:t xml:space="preserve">adekwatnych </w:t>
      </w:r>
      <w:r w:rsidR="00CB04B2" w:rsidRPr="00CB298B">
        <w:rPr>
          <w:b/>
          <w:color w:val="auto"/>
        </w:rPr>
        <w:t>do obszaru wspom</w:t>
      </w:r>
      <w:r w:rsidR="00CB04B2" w:rsidRPr="00CB298B">
        <w:rPr>
          <w:b/>
          <w:color w:val="auto"/>
        </w:rPr>
        <w:t>a</w:t>
      </w:r>
      <w:r w:rsidR="00CB04B2" w:rsidRPr="00CB298B">
        <w:rPr>
          <w:b/>
          <w:color w:val="auto"/>
        </w:rPr>
        <w:t>gania</w:t>
      </w:r>
      <w:r w:rsidR="008A7052" w:rsidRPr="00CB298B">
        <w:rPr>
          <w:b/>
          <w:color w:val="auto"/>
        </w:rPr>
        <w:t>.</w:t>
      </w:r>
      <w:r w:rsidR="00336587" w:rsidRPr="00CB298B">
        <w:rPr>
          <w:b/>
          <w:color w:val="auto"/>
        </w:rPr>
        <w:t xml:space="preserve"> </w:t>
      </w:r>
      <w:r w:rsidR="008A7052" w:rsidRPr="00CB298B">
        <w:rPr>
          <w:b/>
          <w:color w:val="auto"/>
        </w:rPr>
        <w:t>W</w:t>
      </w:r>
      <w:r w:rsidR="00336587" w:rsidRPr="00CB298B">
        <w:rPr>
          <w:b/>
          <w:color w:val="auto"/>
        </w:rPr>
        <w:t xml:space="preserve"> tym powinna</w:t>
      </w:r>
      <w:r w:rsidR="009B1445" w:rsidRPr="00CB298B">
        <w:rPr>
          <w:b/>
          <w:color w:val="auto"/>
        </w:rPr>
        <w:t xml:space="preserve"> </w:t>
      </w:r>
      <w:r w:rsidR="00336587" w:rsidRPr="00CB298B">
        <w:rPr>
          <w:b/>
          <w:color w:val="auto"/>
        </w:rPr>
        <w:t>pomóc nauczycielom osoba wspomagająca</w:t>
      </w:r>
      <w:r w:rsidRPr="00CB298B">
        <w:rPr>
          <w:color w:val="auto"/>
        </w:rPr>
        <w:t>.</w:t>
      </w:r>
      <w:r w:rsidR="008A7052" w:rsidRPr="00CB298B">
        <w:rPr>
          <w:color w:val="auto"/>
        </w:rPr>
        <w:t xml:space="preserve"> </w:t>
      </w:r>
      <w:r w:rsidRPr="00CB298B">
        <w:rPr>
          <w:color w:val="auto"/>
        </w:rPr>
        <w:t xml:space="preserve">Ważne też, by ta decyzja wynikała </w:t>
      </w:r>
      <w:r w:rsidR="00F61645" w:rsidRPr="00CB298B">
        <w:rPr>
          <w:color w:val="auto"/>
        </w:rPr>
        <w:t>z przekonania</w:t>
      </w:r>
      <w:r w:rsidRPr="00CB298B">
        <w:rPr>
          <w:color w:val="auto"/>
        </w:rPr>
        <w:t>, że obserwowany aspekt jest ważny dla nauczyciela o</w:t>
      </w:r>
      <w:r w:rsidRPr="00CB298B">
        <w:rPr>
          <w:color w:val="auto"/>
        </w:rPr>
        <w:t>r</w:t>
      </w:r>
      <w:r w:rsidRPr="00CB298B">
        <w:rPr>
          <w:color w:val="auto"/>
        </w:rPr>
        <w:t xml:space="preserve">ganizującego </w:t>
      </w:r>
      <w:r w:rsidR="008A2038" w:rsidRPr="00CB298B">
        <w:rPr>
          <w:color w:val="auto"/>
        </w:rPr>
        <w:t>procesy</w:t>
      </w:r>
      <w:r w:rsidR="00B52393" w:rsidRPr="00CB298B">
        <w:rPr>
          <w:color w:val="auto"/>
        </w:rPr>
        <w:t xml:space="preserve"> </w:t>
      </w:r>
      <w:r w:rsidR="00CB04B2" w:rsidRPr="00CB298B">
        <w:rPr>
          <w:color w:val="auto"/>
        </w:rPr>
        <w:t>edukacyjne</w:t>
      </w:r>
      <w:r w:rsidRPr="00CB298B">
        <w:rPr>
          <w:color w:val="auto"/>
        </w:rPr>
        <w:t xml:space="preserve">, bo np. nauczyciel nie wie, jak działają stosowane przez niego metody, w jakim stopniu pomagają </w:t>
      </w:r>
      <w:r w:rsidR="008A2038" w:rsidRPr="00CB298B">
        <w:rPr>
          <w:color w:val="auto"/>
        </w:rPr>
        <w:t>dzieciom</w:t>
      </w:r>
      <w:r w:rsidRPr="00CB298B">
        <w:rPr>
          <w:color w:val="auto"/>
        </w:rPr>
        <w:t xml:space="preserve"> zrozumieć poznawany materiał, jak jego relacje z </w:t>
      </w:r>
      <w:r w:rsidR="008A2038" w:rsidRPr="00CB298B">
        <w:rPr>
          <w:color w:val="auto"/>
        </w:rPr>
        <w:t>dziećmi</w:t>
      </w:r>
      <w:r w:rsidRPr="00CB298B">
        <w:rPr>
          <w:color w:val="auto"/>
        </w:rPr>
        <w:t xml:space="preserve"> wpływają na efektywność ich uczenia się</w:t>
      </w:r>
      <w:r w:rsidR="00336587" w:rsidRPr="00CB298B">
        <w:rPr>
          <w:color w:val="auto"/>
        </w:rPr>
        <w:t>, jaki jest</w:t>
      </w:r>
      <w:r w:rsidR="00CB04B2" w:rsidRPr="00CB298B">
        <w:rPr>
          <w:color w:val="auto"/>
        </w:rPr>
        <w:t xml:space="preserve"> wpływ </w:t>
      </w:r>
      <w:r w:rsidR="00336587" w:rsidRPr="00CB298B">
        <w:rPr>
          <w:color w:val="auto"/>
        </w:rPr>
        <w:t xml:space="preserve">relacji i metod </w:t>
      </w:r>
      <w:r w:rsidR="00CB04B2" w:rsidRPr="00CB298B">
        <w:rPr>
          <w:color w:val="auto"/>
        </w:rPr>
        <w:t xml:space="preserve">na rozwój konkretnych kompetencji kluczowych </w:t>
      </w:r>
      <w:r w:rsidR="00F61645" w:rsidRPr="00CB298B">
        <w:rPr>
          <w:color w:val="auto"/>
        </w:rPr>
        <w:t xml:space="preserve">u </w:t>
      </w:r>
      <w:r w:rsidR="00CB04B2" w:rsidRPr="00CB298B">
        <w:rPr>
          <w:color w:val="auto"/>
        </w:rPr>
        <w:t>dzieci</w:t>
      </w:r>
      <w:r w:rsidR="009B1445" w:rsidRPr="00CB298B">
        <w:rPr>
          <w:color w:val="auto"/>
        </w:rPr>
        <w:t xml:space="preserve"> </w:t>
      </w:r>
      <w:r w:rsidRPr="00CB298B">
        <w:rPr>
          <w:color w:val="auto"/>
        </w:rPr>
        <w:t>itp.</w:t>
      </w:r>
    </w:p>
    <w:p w14:paraId="1A25085F" w14:textId="70F21288" w:rsidR="00CB04B2" w:rsidRPr="00CB298B" w:rsidRDefault="00CB04B2" w:rsidP="009A08D2">
      <w:pPr>
        <w:pStyle w:val="OREnormalny"/>
        <w:rPr>
          <w:color w:val="auto"/>
        </w:rPr>
      </w:pPr>
      <w:r w:rsidRPr="00CB298B">
        <w:rPr>
          <w:color w:val="auto"/>
        </w:rPr>
        <w:t xml:space="preserve">W procesie wspomagania mogą pojawić się różne </w:t>
      </w:r>
      <w:r w:rsidR="00F61645" w:rsidRPr="00CB298B">
        <w:rPr>
          <w:color w:val="auto"/>
        </w:rPr>
        <w:t xml:space="preserve">rodzaje </w:t>
      </w:r>
      <w:r w:rsidRPr="00CB298B">
        <w:rPr>
          <w:color w:val="auto"/>
        </w:rPr>
        <w:t>obserwacji i różne osoby pr</w:t>
      </w:r>
      <w:r w:rsidRPr="00CB298B">
        <w:rPr>
          <w:color w:val="auto"/>
        </w:rPr>
        <w:t>o</w:t>
      </w:r>
      <w:r w:rsidRPr="00CB298B">
        <w:rPr>
          <w:color w:val="auto"/>
        </w:rPr>
        <w:t xml:space="preserve">wadzące obserwację. Obserwację wspierającą może prowadzić osoba wspomagająca (jeśli </w:t>
      </w:r>
      <w:r w:rsidR="00F61645" w:rsidRPr="00CB298B">
        <w:rPr>
          <w:color w:val="auto"/>
        </w:rPr>
        <w:t>jest odpowiednio przygotowana</w:t>
      </w:r>
      <w:r w:rsidRPr="00CB298B">
        <w:rPr>
          <w:color w:val="auto"/>
        </w:rPr>
        <w:t>), dyrektor przedszkola (w ramach wspomagania nauczycieli), nauczyciel (w ramach obserwacji koleżeńskich)</w:t>
      </w:r>
      <w:r w:rsidR="00F61645" w:rsidRPr="00CB298B">
        <w:rPr>
          <w:color w:val="auto"/>
        </w:rPr>
        <w:t xml:space="preserve"> lub</w:t>
      </w:r>
      <w:r w:rsidRPr="00CB298B">
        <w:rPr>
          <w:color w:val="auto"/>
        </w:rPr>
        <w:t xml:space="preserve"> ekspe</w:t>
      </w:r>
      <w:r w:rsidR="00F61645" w:rsidRPr="00CB298B">
        <w:rPr>
          <w:color w:val="auto"/>
        </w:rPr>
        <w:t>rt</w:t>
      </w:r>
      <w:r w:rsidR="007D2CE9" w:rsidRPr="00CB298B">
        <w:rPr>
          <w:color w:val="auto"/>
        </w:rPr>
        <w:t xml:space="preserve"> </w:t>
      </w:r>
      <w:r w:rsidR="00F61645" w:rsidRPr="00CB298B">
        <w:rPr>
          <w:color w:val="auto"/>
        </w:rPr>
        <w:t xml:space="preserve">zatrudniony </w:t>
      </w:r>
      <w:r w:rsidRPr="00CB298B">
        <w:rPr>
          <w:color w:val="auto"/>
        </w:rPr>
        <w:t>w</w:t>
      </w:r>
      <w:r w:rsidR="00F61645" w:rsidRPr="00CB298B">
        <w:rPr>
          <w:color w:val="auto"/>
        </w:rPr>
        <w:t> </w:t>
      </w:r>
      <w:r w:rsidRPr="00CB298B">
        <w:rPr>
          <w:color w:val="auto"/>
        </w:rPr>
        <w:t xml:space="preserve">procesie wspomagania. </w:t>
      </w:r>
    </w:p>
    <w:p w14:paraId="27CAC78D" w14:textId="19954729" w:rsidR="00C34574" w:rsidRPr="00CB298B" w:rsidRDefault="00C34574" w:rsidP="009A08D2">
      <w:pPr>
        <w:pStyle w:val="OREnormalny"/>
        <w:rPr>
          <w:color w:val="auto"/>
        </w:rPr>
      </w:pPr>
      <w:r w:rsidRPr="00CB298B">
        <w:rPr>
          <w:color w:val="auto"/>
        </w:rPr>
        <w:lastRenderedPageBreak/>
        <w:t xml:space="preserve">W literaturze </w:t>
      </w:r>
      <w:r w:rsidR="007D2CE9" w:rsidRPr="00CB298B">
        <w:rPr>
          <w:color w:val="auto"/>
        </w:rPr>
        <w:t xml:space="preserve">pojawiają się </w:t>
      </w:r>
      <w:r w:rsidRPr="00CB298B">
        <w:rPr>
          <w:color w:val="auto"/>
        </w:rPr>
        <w:t>różne wskazówki</w:t>
      </w:r>
      <w:r w:rsidR="007D2CE9" w:rsidRPr="00CB298B">
        <w:rPr>
          <w:color w:val="auto"/>
        </w:rPr>
        <w:t xml:space="preserve"> dotyczące</w:t>
      </w:r>
      <w:r w:rsidRPr="00CB298B">
        <w:rPr>
          <w:color w:val="auto"/>
        </w:rPr>
        <w:t xml:space="preserve"> obszarów</w:t>
      </w:r>
      <w:r w:rsidR="007D2CE9" w:rsidRPr="00CB298B">
        <w:rPr>
          <w:color w:val="auto"/>
        </w:rPr>
        <w:t>, jakich</w:t>
      </w:r>
      <w:r w:rsidR="008A2038" w:rsidRPr="00CB298B">
        <w:rPr>
          <w:color w:val="auto"/>
        </w:rPr>
        <w:t xml:space="preserve"> może dotyczyć obserwacja</w:t>
      </w:r>
      <w:r w:rsidRPr="00CB298B">
        <w:rPr>
          <w:color w:val="auto"/>
        </w:rPr>
        <w:t>.</w:t>
      </w:r>
    </w:p>
    <w:p w14:paraId="29562B17" w14:textId="0ED7B14F" w:rsidR="00C34574" w:rsidRPr="00CB298B" w:rsidRDefault="00C34574" w:rsidP="009A08D2">
      <w:pPr>
        <w:pStyle w:val="OREnormalny"/>
        <w:rPr>
          <w:b/>
          <w:color w:val="auto"/>
        </w:rPr>
      </w:pPr>
      <w:r w:rsidRPr="00CB298B">
        <w:rPr>
          <w:b/>
          <w:color w:val="auto"/>
        </w:rPr>
        <w:t xml:space="preserve">Edward C. </w:t>
      </w:r>
      <w:proofErr w:type="spellStart"/>
      <w:r w:rsidRPr="00CB298B">
        <w:rPr>
          <w:b/>
          <w:color w:val="auto"/>
        </w:rPr>
        <w:t>Wragg</w:t>
      </w:r>
      <w:proofErr w:type="spellEnd"/>
      <w:r w:rsidRPr="00CB298B">
        <w:rPr>
          <w:b/>
          <w:color w:val="auto"/>
        </w:rPr>
        <w:t xml:space="preserve"> </w:t>
      </w:r>
      <w:r w:rsidRPr="00CB298B">
        <w:rPr>
          <w:color w:val="auto"/>
        </w:rPr>
        <w:t>wymienia np.</w:t>
      </w:r>
    </w:p>
    <w:p w14:paraId="69BFD40A" w14:textId="555862E3" w:rsidR="00C34574" w:rsidRPr="00CB298B" w:rsidRDefault="007D2CE9" w:rsidP="009A08D2">
      <w:pPr>
        <w:pStyle w:val="OREpunktor"/>
        <w:rPr>
          <w:color w:val="auto"/>
        </w:rPr>
      </w:pPr>
      <w:r w:rsidRPr="00CB298B">
        <w:rPr>
          <w:color w:val="auto"/>
        </w:rPr>
        <w:t xml:space="preserve">cechy </w:t>
      </w:r>
      <w:r w:rsidR="00C34574" w:rsidRPr="00CB298B">
        <w:rPr>
          <w:color w:val="auto"/>
        </w:rPr>
        <w:t xml:space="preserve">osobowości nauczyciela i </w:t>
      </w:r>
      <w:r w:rsidR="008A2038" w:rsidRPr="00CB298B">
        <w:rPr>
          <w:color w:val="auto"/>
        </w:rPr>
        <w:t>dzieci</w:t>
      </w:r>
      <w:r w:rsidR="00C34574" w:rsidRPr="00CB298B">
        <w:rPr>
          <w:color w:val="auto"/>
        </w:rPr>
        <w:t xml:space="preserve"> (czy nauczyciel jest </w:t>
      </w:r>
      <w:r w:rsidRPr="00CB298B">
        <w:rPr>
          <w:color w:val="auto"/>
        </w:rPr>
        <w:t>serdeczny</w:t>
      </w:r>
      <w:r w:rsidR="00C34574" w:rsidRPr="00CB298B">
        <w:rPr>
          <w:color w:val="auto"/>
        </w:rPr>
        <w:t>, czy p</w:t>
      </w:r>
      <w:r w:rsidR="00C34574" w:rsidRPr="00CB298B">
        <w:rPr>
          <w:color w:val="auto"/>
        </w:rPr>
        <w:t>o</w:t>
      </w:r>
      <w:r w:rsidR="00C34574" w:rsidRPr="00CB298B">
        <w:rPr>
          <w:color w:val="auto"/>
        </w:rPr>
        <w:t>wściągliwy</w:t>
      </w:r>
      <w:r w:rsidRPr="00CB298B">
        <w:rPr>
          <w:color w:val="auto"/>
        </w:rPr>
        <w:t xml:space="preserve">; </w:t>
      </w:r>
      <w:r w:rsidR="00C34574" w:rsidRPr="00CB298B">
        <w:rPr>
          <w:color w:val="auto"/>
        </w:rPr>
        <w:t>czy dan</w:t>
      </w:r>
      <w:r w:rsidR="008A2038" w:rsidRPr="00CB298B">
        <w:rPr>
          <w:color w:val="auto"/>
        </w:rPr>
        <w:t>e dziecko</w:t>
      </w:r>
      <w:r w:rsidR="00C34574" w:rsidRPr="00CB298B">
        <w:rPr>
          <w:color w:val="auto"/>
        </w:rPr>
        <w:t xml:space="preserve"> jest chętn</w:t>
      </w:r>
      <w:r w:rsidR="008A2038" w:rsidRPr="00CB298B">
        <w:rPr>
          <w:color w:val="auto"/>
        </w:rPr>
        <w:t>e</w:t>
      </w:r>
      <w:r w:rsidR="00C34574" w:rsidRPr="00CB298B">
        <w:rPr>
          <w:color w:val="auto"/>
        </w:rPr>
        <w:t xml:space="preserve"> do współpracy z nauczycielem, czy nie itp.)</w:t>
      </w:r>
      <w:r w:rsidR="00863B57" w:rsidRPr="00CB298B">
        <w:rPr>
          <w:color w:val="auto"/>
        </w:rPr>
        <w:t>;</w:t>
      </w:r>
    </w:p>
    <w:p w14:paraId="7F3676CB" w14:textId="3771127D" w:rsidR="00C34574" w:rsidRPr="00CB298B" w:rsidRDefault="00863B57" w:rsidP="009A08D2">
      <w:pPr>
        <w:pStyle w:val="OREpunktor"/>
        <w:rPr>
          <w:color w:val="auto"/>
        </w:rPr>
      </w:pPr>
      <w:r w:rsidRPr="00CB298B">
        <w:rPr>
          <w:color w:val="auto"/>
        </w:rPr>
        <w:t xml:space="preserve">interakcje </w:t>
      </w:r>
      <w:r w:rsidR="00C34574" w:rsidRPr="00CB298B">
        <w:rPr>
          <w:color w:val="auto"/>
        </w:rPr>
        <w:t>słowne (co mówi</w:t>
      </w:r>
      <w:r w:rsidRPr="00CB298B">
        <w:rPr>
          <w:color w:val="auto"/>
        </w:rPr>
        <w:t>ą</w:t>
      </w:r>
      <w:r w:rsidR="00C34574" w:rsidRPr="00CB298B">
        <w:rPr>
          <w:color w:val="auto"/>
        </w:rPr>
        <w:t xml:space="preserve"> nauczyciel i </w:t>
      </w:r>
      <w:r w:rsidR="008A2038" w:rsidRPr="00CB298B">
        <w:rPr>
          <w:color w:val="auto"/>
        </w:rPr>
        <w:t>dzieci</w:t>
      </w:r>
      <w:r w:rsidRPr="00CB298B">
        <w:rPr>
          <w:color w:val="auto"/>
        </w:rPr>
        <w:t xml:space="preserve">; </w:t>
      </w:r>
      <w:r w:rsidR="00C34574" w:rsidRPr="00CB298B">
        <w:rPr>
          <w:color w:val="auto"/>
        </w:rPr>
        <w:t xml:space="preserve">w jakich sytuacjach mówi </w:t>
      </w:r>
      <w:r w:rsidR="008A2038" w:rsidRPr="00CB298B">
        <w:rPr>
          <w:color w:val="auto"/>
        </w:rPr>
        <w:t>naucz</w:t>
      </w:r>
      <w:r w:rsidR="008A2038" w:rsidRPr="00CB298B">
        <w:rPr>
          <w:color w:val="auto"/>
        </w:rPr>
        <w:t>y</w:t>
      </w:r>
      <w:r w:rsidR="008A2038" w:rsidRPr="00CB298B">
        <w:rPr>
          <w:color w:val="auto"/>
        </w:rPr>
        <w:t>ciel, a w jakich dzieci</w:t>
      </w:r>
      <w:r w:rsidRPr="00CB298B">
        <w:rPr>
          <w:color w:val="auto"/>
        </w:rPr>
        <w:t xml:space="preserve">; </w:t>
      </w:r>
      <w:r w:rsidR="00C34574" w:rsidRPr="00CB298B">
        <w:rPr>
          <w:color w:val="auto"/>
        </w:rPr>
        <w:t xml:space="preserve">jakim językiem posługuje się nauczyciel – zrozumiałość dla </w:t>
      </w:r>
      <w:r w:rsidR="008A2038" w:rsidRPr="00CB298B">
        <w:rPr>
          <w:color w:val="auto"/>
        </w:rPr>
        <w:t>podopiecznych</w:t>
      </w:r>
      <w:r w:rsidR="00C34574" w:rsidRPr="00CB298B">
        <w:rPr>
          <w:color w:val="auto"/>
        </w:rPr>
        <w:t>, adekwatność do sytuacji</w:t>
      </w:r>
      <w:r w:rsidRPr="00CB298B">
        <w:rPr>
          <w:color w:val="auto"/>
        </w:rPr>
        <w:t xml:space="preserve"> i</w:t>
      </w:r>
      <w:r w:rsidR="00C34574" w:rsidRPr="00CB298B">
        <w:rPr>
          <w:color w:val="auto"/>
        </w:rPr>
        <w:t xml:space="preserve"> przyjętych norm społecznych itp.)</w:t>
      </w:r>
      <w:r w:rsidRPr="00CB298B">
        <w:rPr>
          <w:color w:val="auto"/>
        </w:rPr>
        <w:t>;</w:t>
      </w:r>
    </w:p>
    <w:p w14:paraId="677850EA" w14:textId="07DF24F3" w:rsidR="00C34574" w:rsidRPr="00CB298B" w:rsidRDefault="00863B57" w:rsidP="009A08D2">
      <w:pPr>
        <w:pStyle w:val="OREpunktor"/>
        <w:rPr>
          <w:color w:val="auto"/>
        </w:rPr>
      </w:pPr>
      <w:r w:rsidRPr="00CB298B">
        <w:rPr>
          <w:color w:val="auto"/>
        </w:rPr>
        <w:t xml:space="preserve">język </w:t>
      </w:r>
      <w:r w:rsidR="008A2038" w:rsidRPr="00CB298B">
        <w:rPr>
          <w:color w:val="auto"/>
        </w:rPr>
        <w:t>ciała (</w:t>
      </w:r>
      <w:r w:rsidR="00C34574" w:rsidRPr="00CB298B">
        <w:rPr>
          <w:color w:val="auto"/>
        </w:rPr>
        <w:t>ruch, gestykulacja, wyraz twarzy itp.)</w:t>
      </w:r>
      <w:r w:rsidR="00B94D2E" w:rsidRPr="00CB298B">
        <w:rPr>
          <w:color w:val="auto"/>
        </w:rPr>
        <w:t>;</w:t>
      </w:r>
    </w:p>
    <w:p w14:paraId="0DC514ED" w14:textId="16992219" w:rsidR="00C34574" w:rsidRPr="00CB298B" w:rsidRDefault="00B94D2E" w:rsidP="009A08D2">
      <w:pPr>
        <w:pStyle w:val="OREpunktor"/>
        <w:rPr>
          <w:color w:val="auto"/>
        </w:rPr>
      </w:pPr>
      <w:r w:rsidRPr="00CB298B">
        <w:rPr>
          <w:color w:val="auto"/>
        </w:rPr>
        <w:t xml:space="preserve">czynności </w:t>
      </w:r>
      <w:r w:rsidR="00C34574" w:rsidRPr="00CB298B">
        <w:rPr>
          <w:color w:val="auto"/>
        </w:rPr>
        <w:t xml:space="preserve">(jakie zadania wykonują </w:t>
      </w:r>
      <w:r w:rsidR="008A2038" w:rsidRPr="00CB298B">
        <w:rPr>
          <w:color w:val="auto"/>
        </w:rPr>
        <w:t>dzieci</w:t>
      </w:r>
      <w:r w:rsidR="00C34574" w:rsidRPr="00CB298B">
        <w:rPr>
          <w:color w:val="auto"/>
        </w:rPr>
        <w:t>, jakie aktywności na lekcji podejmuje nauczyciel itp.)</w:t>
      </w:r>
      <w:r w:rsidRPr="00CB298B">
        <w:rPr>
          <w:color w:val="auto"/>
        </w:rPr>
        <w:t>;</w:t>
      </w:r>
    </w:p>
    <w:p w14:paraId="5CC07B7F" w14:textId="006A213D" w:rsidR="00C34574" w:rsidRPr="00CB298B" w:rsidRDefault="00FD0073" w:rsidP="009A08D2">
      <w:pPr>
        <w:pStyle w:val="OREpunktor"/>
        <w:rPr>
          <w:color w:val="auto"/>
        </w:rPr>
      </w:pPr>
      <w:r w:rsidRPr="00CB298B">
        <w:rPr>
          <w:color w:val="auto"/>
        </w:rPr>
        <w:t xml:space="preserve">umiejętności </w:t>
      </w:r>
      <w:r w:rsidR="00C34574" w:rsidRPr="00CB298B">
        <w:rPr>
          <w:color w:val="auto"/>
        </w:rPr>
        <w:t>dydaktyczne (</w:t>
      </w:r>
      <w:r w:rsidRPr="00CB298B">
        <w:rPr>
          <w:color w:val="auto"/>
        </w:rPr>
        <w:t xml:space="preserve">w jaki sposób </w:t>
      </w:r>
      <w:r w:rsidR="00C34574" w:rsidRPr="00CB298B">
        <w:rPr>
          <w:color w:val="auto"/>
        </w:rPr>
        <w:t>nauczyciel objaśnia, sprawd</w:t>
      </w:r>
      <w:r w:rsidR="008A2038" w:rsidRPr="00CB298B">
        <w:rPr>
          <w:color w:val="auto"/>
        </w:rPr>
        <w:t>za wiedzę i</w:t>
      </w:r>
      <w:r w:rsidRPr="00CB298B">
        <w:rPr>
          <w:color w:val="auto"/>
        </w:rPr>
        <w:t> </w:t>
      </w:r>
      <w:r w:rsidR="008A2038" w:rsidRPr="00CB298B">
        <w:rPr>
          <w:color w:val="auto"/>
        </w:rPr>
        <w:t>umiejętności dzieci</w:t>
      </w:r>
      <w:r w:rsidR="00C34574" w:rsidRPr="00CB298B">
        <w:rPr>
          <w:color w:val="auto"/>
        </w:rPr>
        <w:t>, rozbudza ich zainteresowanie itp.)</w:t>
      </w:r>
      <w:r w:rsidRPr="00CB298B">
        <w:rPr>
          <w:color w:val="auto"/>
        </w:rPr>
        <w:t>;</w:t>
      </w:r>
    </w:p>
    <w:p w14:paraId="5F4EA834" w14:textId="3C7FD79D" w:rsidR="00C34574" w:rsidRPr="00CB298B" w:rsidRDefault="009D0555" w:rsidP="009A08D2">
      <w:pPr>
        <w:pStyle w:val="OREpunktor"/>
        <w:rPr>
          <w:color w:val="auto"/>
        </w:rPr>
      </w:pPr>
      <w:r w:rsidRPr="00CB298B">
        <w:rPr>
          <w:color w:val="auto"/>
        </w:rPr>
        <w:t xml:space="preserve">kierowanie </w:t>
      </w:r>
      <w:r w:rsidR="008A2038" w:rsidRPr="00CB298B">
        <w:rPr>
          <w:color w:val="auto"/>
        </w:rPr>
        <w:t>grupą</w:t>
      </w:r>
      <w:r w:rsidR="00C34574" w:rsidRPr="00CB298B">
        <w:rPr>
          <w:color w:val="auto"/>
        </w:rPr>
        <w:t xml:space="preserve"> (</w:t>
      </w:r>
      <w:r w:rsidRPr="00CB298B">
        <w:rPr>
          <w:color w:val="auto"/>
        </w:rPr>
        <w:t xml:space="preserve">w jaki sposób </w:t>
      </w:r>
      <w:r w:rsidR="00C34574" w:rsidRPr="00CB298B">
        <w:rPr>
          <w:color w:val="auto"/>
        </w:rPr>
        <w:t xml:space="preserve">nauczyciel aranżuje ład organizacyjny na </w:t>
      </w:r>
      <w:r w:rsidR="008A2038" w:rsidRPr="00CB298B">
        <w:rPr>
          <w:color w:val="auto"/>
        </w:rPr>
        <w:t>zaj</w:t>
      </w:r>
      <w:r w:rsidR="008A2038" w:rsidRPr="00CB298B">
        <w:rPr>
          <w:color w:val="auto"/>
        </w:rPr>
        <w:t>ę</w:t>
      </w:r>
      <w:r w:rsidR="008A2038" w:rsidRPr="00CB298B">
        <w:rPr>
          <w:color w:val="auto"/>
        </w:rPr>
        <w:t>ciach</w:t>
      </w:r>
      <w:r w:rsidR="00C34574" w:rsidRPr="00CB298B">
        <w:rPr>
          <w:color w:val="auto"/>
        </w:rPr>
        <w:t>, zarządza dyscypliną, tworzy przestrzeń edukacyjną, organizuje pracę ind</w:t>
      </w:r>
      <w:r w:rsidR="00C34574" w:rsidRPr="00CB298B">
        <w:rPr>
          <w:color w:val="auto"/>
        </w:rPr>
        <w:t>y</w:t>
      </w:r>
      <w:r w:rsidR="00C34574" w:rsidRPr="00CB298B">
        <w:rPr>
          <w:color w:val="auto"/>
        </w:rPr>
        <w:t>widualną</w:t>
      </w:r>
      <w:r w:rsidRPr="00CB298B">
        <w:rPr>
          <w:color w:val="auto"/>
        </w:rPr>
        <w:t xml:space="preserve"> i </w:t>
      </w:r>
      <w:r w:rsidR="00C34574" w:rsidRPr="00CB298B">
        <w:rPr>
          <w:color w:val="auto"/>
        </w:rPr>
        <w:t>zespołową itp.)</w:t>
      </w:r>
      <w:r w:rsidRPr="00CB298B">
        <w:rPr>
          <w:color w:val="auto"/>
        </w:rPr>
        <w:t>;</w:t>
      </w:r>
    </w:p>
    <w:p w14:paraId="6797B066" w14:textId="0F7F6E17" w:rsidR="00C34574" w:rsidRPr="00CB298B" w:rsidRDefault="009D0555" w:rsidP="009A08D2">
      <w:pPr>
        <w:pStyle w:val="OREpunktor"/>
        <w:rPr>
          <w:color w:val="auto"/>
        </w:rPr>
      </w:pPr>
      <w:r w:rsidRPr="00CB298B">
        <w:rPr>
          <w:color w:val="auto"/>
        </w:rPr>
        <w:t xml:space="preserve">środki </w:t>
      </w:r>
      <w:r w:rsidR="00C34574" w:rsidRPr="00CB298B">
        <w:rPr>
          <w:color w:val="auto"/>
        </w:rPr>
        <w:t>dydaktyczne (jakie środki wykorzystuje, w jakich sytuacjach itp.)</w:t>
      </w:r>
      <w:r w:rsidRPr="00CB298B">
        <w:rPr>
          <w:color w:val="auto"/>
        </w:rPr>
        <w:t>;</w:t>
      </w:r>
    </w:p>
    <w:p w14:paraId="41572D45" w14:textId="3AA4C4AE" w:rsidR="00C34574" w:rsidRPr="00CB298B" w:rsidRDefault="009D0555" w:rsidP="009A08D2">
      <w:pPr>
        <w:pStyle w:val="OREpunktor"/>
        <w:rPr>
          <w:color w:val="auto"/>
        </w:rPr>
      </w:pPr>
      <w:r w:rsidRPr="00CB298B">
        <w:rPr>
          <w:color w:val="auto"/>
        </w:rPr>
        <w:t xml:space="preserve">czynniki </w:t>
      </w:r>
      <w:r w:rsidR="00C34574" w:rsidRPr="00CB298B">
        <w:rPr>
          <w:color w:val="auto"/>
        </w:rPr>
        <w:t>emocjonalne (</w:t>
      </w:r>
      <w:r w:rsidRPr="00CB298B">
        <w:rPr>
          <w:color w:val="auto"/>
        </w:rPr>
        <w:t xml:space="preserve">relacje </w:t>
      </w:r>
      <w:r w:rsidR="00C34574" w:rsidRPr="00CB298B">
        <w:rPr>
          <w:color w:val="auto"/>
        </w:rPr>
        <w:t xml:space="preserve">interpersonalne, emocje nauczyciela i </w:t>
      </w:r>
      <w:r w:rsidR="008A2038" w:rsidRPr="00CB298B">
        <w:rPr>
          <w:color w:val="auto"/>
        </w:rPr>
        <w:t>dzieci</w:t>
      </w:r>
      <w:r w:rsidR="00C34574" w:rsidRPr="00CB298B">
        <w:rPr>
          <w:color w:val="auto"/>
        </w:rPr>
        <w:t>, tw</w:t>
      </w:r>
      <w:r w:rsidR="00C34574" w:rsidRPr="00CB298B">
        <w:rPr>
          <w:color w:val="auto"/>
        </w:rPr>
        <w:t>o</w:t>
      </w:r>
      <w:r w:rsidR="00C34574" w:rsidRPr="00CB298B">
        <w:rPr>
          <w:color w:val="auto"/>
        </w:rPr>
        <w:t>rzenie poczucia bezpieczeństwa itp.)</w:t>
      </w:r>
      <w:r w:rsidRPr="00CB298B">
        <w:rPr>
          <w:color w:val="auto"/>
        </w:rPr>
        <w:t>;</w:t>
      </w:r>
    </w:p>
    <w:p w14:paraId="48707F57" w14:textId="6F23D1B3" w:rsidR="00C34574" w:rsidRPr="00CB298B" w:rsidRDefault="009D0555" w:rsidP="009A08D2">
      <w:pPr>
        <w:pStyle w:val="OREpunktor"/>
        <w:rPr>
          <w:color w:val="auto"/>
        </w:rPr>
      </w:pPr>
      <w:r w:rsidRPr="00CB298B">
        <w:rPr>
          <w:color w:val="auto"/>
        </w:rPr>
        <w:t xml:space="preserve">czynniki </w:t>
      </w:r>
      <w:r w:rsidR="00C34574" w:rsidRPr="00CB298B">
        <w:rPr>
          <w:color w:val="auto"/>
        </w:rPr>
        <w:t xml:space="preserve">poznawcze (jakie rodzaje myślenia </w:t>
      </w:r>
      <w:r w:rsidRPr="00CB298B">
        <w:rPr>
          <w:color w:val="auto"/>
        </w:rPr>
        <w:t xml:space="preserve">aktywizuje </w:t>
      </w:r>
      <w:r w:rsidR="00C34574" w:rsidRPr="00CB298B">
        <w:rPr>
          <w:color w:val="auto"/>
        </w:rPr>
        <w:t xml:space="preserve">nauczyciel u </w:t>
      </w:r>
      <w:r w:rsidR="008A2038" w:rsidRPr="00CB298B">
        <w:rPr>
          <w:color w:val="auto"/>
        </w:rPr>
        <w:t>dzieci,</w:t>
      </w:r>
      <w:r w:rsidRPr="00CB298B">
        <w:rPr>
          <w:color w:val="auto"/>
        </w:rPr>
        <w:t xml:space="preserve"> w jaki sposób</w:t>
      </w:r>
      <w:r w:rsidR="008A2038" w:rsidRPr="00CB298B">
        <w:rPr>
          <w:color w:val="auto"/>
        </w:rPr>
        <w:t xml:space="preserve"> wdraża je</w:t>
      </w:r>
      <w:r w:rsidR="00C34574" w:rsidRPr="00CB298B">
        <w:rPr>
          <w:color w:val="auto"/>
        </w:rPr>
        <w:t xml:space="preserve"> do argumentowania i wnioskowania itp.)</w:t>
      </w:r>
      <w:r w:rsidRPr="00CB298B">
        <w:rPr>
          <w:color w:val="auto"/>
        </w:rPr>
        <w:t>;</w:t>
      </w:r>
    </w:p>
    <w:p w14:paraId="1ED20D31" w14:textId="4C30B0F2" w:rsidR="00C34574" w:rsidRPr="00CB298B" w:rsidRDefault="009D0555" w:rsidP="009A08D2">
      <w:pPr>
        <w:pStyle w:val="OREpunktor"/>
        <w:rPr>
          <w:color w:val="auto"/>
        </w:rPr>
      </w:pPr>
      <w:r w:rsidRPr="00CB298B">
        <w:rPr>
          <w:color w:val="auto"/>
        </w:rPr>
        <w:t xml:space="preserve">czynniki </w:t>
      </w:r>
      <w:r w:rsidR="00C34574" w:rsidRPr="00CB298B">
        <w:rPr>
          <w:color w:val="auto"/>
        </w:rPr>
        <w:t xml:space="preserve">socjologiczne (role w </w:t>
      </w:r>
      <w:r w:rsidR="008A2038" w:rsidRPr="00CB298B">
        <w:rPr>
          <w:color w:val="auto"/>
        </w:rPr>
        <w:t>grupie</w:t>
      </w:r>
      <w:r w:rsidR="00C34574" w:rsidRPr="00CB298B">
        <w:rPr>
          <w:color w:val="auto"/>
        </w:rPr>
        <w:t>, normy i zasady, zwyczaje, status, władza, efekt pochodzenia społecznego, równość itp.)</w:t>
      </w:r>
      <w:r w:rsidR="00C34574" w:rsidRPr="00CB298B">
        <w:rPr>
          <w:rStyle w:val="Odwoanieprzypisudolnego"/>
          <w:color w:val="auto"/>
        </w:rPr>
        <w:footnoteReference w:id="61"/>
      </w:r>
      <w:r w:rsidRPr="00CB298B">
        <w:rPr>
          <w:color w:val="auto"/>
        </w:rPr>
        <w:t>.</w:t>
      </w:r>
    </w:p>
    <w:p w14:paraId="7B50C971" w14:textId="77777777" w:rsidR="00C34574" w:rsidRPr="00CB298B" w:rsidRDefault="00C34574" w:rsidP="009A08D2">
      <w:pPr>
        <w:pStyle w:val="OREnormalny"/>
        <w:rPr>
          <w:color w:val="auto"/>
        </w:rPr>
      </w:pPr>
      <w:r w:rsidRPr="00CB298B">
        <w:rPr>
          <w:b/>
          <w:color w:val="auto"/>
        </w:rPr>
        <w:t>Robert M. Marzano</w:t>
      </w:r>
      <w:r w:rsidRPr="00CB298B">
        <w:rPr>
          <w:color w:val="auto"/>
        </w:rPr>
        <w:t xml:space="preserve"> proponuje następujące obszary badawcze:</w:t>
      </w:r>
    </w:p>
    <w:p w14:paraId="654D008A" w14:textId="58F2885F" w:rsidR="00C34574" w:rsidRPr="00CB298B" w:rsidRDefault="009D0555" w:rsidP="009A08D2">
      <w:pPr>
        <w:pStyle w:val="OREpunktor"/>
        <w:rPr>
          <w:color w:val="auto"/>
        </w:rPr>
      </w:pPr>
      <w:r w:rsidRPr="00CB298B">
        <w:rPr>
          <w:color w:val="auto"/>
        </w:rPr>
        <w:t xml:space="preserve">formułowanie </w:t>
      </w:r>
      <w:r w:rsidR="00C34574" w:rsidRPr="00CB298B">
        <w:rPr>
          <w:color w:val="auto"/>
        </w:rPr>
        <w:t>i komunikowanie celów</w:t>
      </w:r>
      <w:r w:rsidR="008A2038" w:rsidRPr="00CB298B">
        <w:rPr>
          <w:color w:val="auto"/>
        </w:rPr>
        <w:t>, monitorowanie postępów dzieci</w:t>
      </w:r>
      <w:r w:rsidR="00C34574" w:rsidRPr="00CB298B">
        <w:rPr>
          <w:color w:val="auto"/>
        </w:rPr>
        <w:t>, wzmacni</w:t>
      </w:r>
      <w:r w:rsidR="00C34574" w:rsidRPr="00CB298B">
        <w:rPr>
          <w:color w:val="auto"/>
        </w:rPr>
        <w:t>a</w:t>
      </w:r>
      <w:r w:rsidR="00C34574" w:rsidRPr="00CB298B">
        <w:rPr>
          <w:color w:val="auto"/>
        </w:rPr>
        <w:t>nie ich sukcesów</w:t>
      </w:r>
      <w:r w:rsidR="0026035B" w:rsidRPr="00CB298B">
        <w:rPr>
          <w:color w:val="auto"/>
        </w:rPr>
        <w:t>;</w:t>
      </w:r>
    </w:p>
    <w:p w14:paraId="561A9E26" w14:textId="5979C3CC" w:rsidR="00C34574" w:rsidRPr="00CB298B" w:rsidRDefault="009D0555" w:rsidP="009A08D2">
      <w:pPr>
        <w:pStyle w:val="OREpunktor"/>
        <w:rPr>
          <w:color w:val="auto"/>
        </w:rPr>
      </w:pPr>
      <w:r w:rsidRPr="00CB298B">
        <w:rPr>
          <w:color w:val="auto"/>
        </w:rPr>
        <w:t xml:space="preserve">wykorzystywanie </w:t>
      </w:r>
      <w:r w:rsidR="00BC1E18" w:rsidRPr="00CB298B">
        <w:rPr>
          <w:color w:val="auto"/>
        </w:rPr>
        <w:t>dziecięcej</w:t>
      </w:r>
      <w:r w:rsidR="00C34574" w:rsidRPr="00CB298B">
        <w:rPr>
          <w:color w:val="auto"/>
        </w:rPr>
        <w:t xml:space="preserve"> wiedzy w praktyce</w:t>
      </w:r>
      <w:r w:rsidR="0026035B" w:rsidRPr="00CB298B">
        <w:rPr>
          <w:color w:val="auto"/>
        </w:rPr>
        <w:t xml:space="preserve">; </w:t>
      </w:r>
    </w:p>
    <w:p w14:paraId="563206D9" w14:textId="0DBDBDB6" w:rsidR="00C34574" w:rsidRPr="00CB298B" w:rsidRDefault="008A5302" w:rsidP="009A08D2">
      <w:pPr>
        <w:pStyle w:val="OREpunktor"/>
        <w:rPr>
          <w:color w:val="auto"/>
        </w:rPr>
      </w:pPr>
      <w:r w:rsidRPr="00CB298B">
        <w:rPr>
          <w:color w:val="auto"/>
        </w:rPr>
        <w:t xml:space="preserve">utrwalanie </w:t>
      </w:r>
      <w:r w:rsidR="00C34574" w:rsidRPr="00CB298B">
        <w:rPr>
          <w:color w:val="auto"/>
        </w:rPr>
        <w:t>i pogłębianie zdobytej wiedzy</w:t>
      </w:r>
      <w:r w:rsidR="0026035B" w:rsidRPr="00CB298B">
        <w:rPr>
          <w:color w:val="auto"/>
        </w:rPr>
        <w:t>;</w:t>
      </w:r>
    </w:p>
    <w:p w14:paraId="583D9403" w14:textId="445141F2" w:rsidR="00C34574" w:rsidRPr="00CB298B" w:rsidRDefault="009D0555" w:rsidP="009A08D2">
      <w:pPr>
        <w:pStyle w:val="OREpunktor"/>
        <w:rPr>
          <w:color w:val="auto"/>
        </w:rPr>
      </w:pPr>
      <w:r w:rsidRPr="00CB298B">
        <w:rPr>
          <w:color w:val="auto"/>
        </w:rPr>
        <w:t xml:space="preserve">stawianie </w:t>
      </w:r>
      <w:r w:rsidR="00C34574" w:rsidRPr="00CB298B">
        <w:rPr>
          <w:color w:val="auto"/>
        </w:rPr>
        <w:t xml:space="preserve">przez </w:t>
      </w:r>
      <w:r w:rsidR="008A2038" w:rsidRPr="00CB298B">
        <w:rPr>
          <w:color w:val="auto"/>
        </w:rPr>
        <w:t>dzieci</w:t>
      </w:r>
      <w:r w:rsidR="00C34574" w:rsidRPr="00CB298B">
        <w:rPr>
          <w:color w:val="auto"/>
        </w:rPr>
        <w:t xml:space="preserve"> hipotez i sprawdzanie </w:t>
      </w:r>
      <w:r w:rsidR="0026035B" w:rsidRPr="00CB298B">
        <w:rPr>
          <w:color w:val="auto"/>
        </w:rPr>
        <w:t>ich;</w:t>
      </w:r>
      <w:r w:rsidR="00C34574" w:rsidRPr="00CB298B">
        <w:rPr>
          <w:color w:val="auto"/>
        </w:rPr>
        <w:t xml:space="preserve"> </w:t>
      </w:r>
    </w:p>
    <w:p w14:paraId="4D64277B" w14:textId="6551F8B5" w:rsidR="00C34574" w:rsidRPr="00CB298B" w:rsidRDefault="00A033D4" w:rsidP="009A08D2">
      <w:pPr>
        <w:pStyle w:val="OREpunktor"/>
        <w:rPr>
          <w:color w:val="auto"/>
        </w:rPr>
      </w:pPr>
      <w:r w:rsidRPr="00CB298B">
        <w:rPr>
          <w:color w:val="auto"/>
        </w:rPr>
        <w:t xml:space="preserve">wzbudzanie </w:t>
      </w:r>
      <w:r w:rsidR="00C34574" w:rsidRPr="00CB298B">
        <w:rPr>
          <w:color w:val="auto"/>
        </w:rPr>
        <w:t xml:space="preserve">zaangażowania </w:t>
      </w:r>
      <w:r w:rsidR="008A2038" w:rsidRPr="00CB298B">
        <w:rPr>
          <w:color w:val="auto"/>
        </w:rPr>
        <w:t>dzieci</w:t>
      </w:r>
      <w:r w:rsidRPr="00CB298B">
        <w:rPr>
          <w:color w:val="auto"/>
        </w:rPr>
        <w:t>;</w:t>
      </w:r>
    </w:p>
    <w:p w14:paraId="164B8535" w14:textId="0362EB41" w:rsidR="00C34574" w:rsidRPr="00CB298B" w:rsidRDefault="00A033D4" w:rsidP="009A08D2">
      <w:pPr>
        <w:pStyle w:val="OREpunktor"/>
        <w:rPr>
          <w:color w:val="auto"/>
        </w:rPr>
      </w:pPr>
      <w:r w:rsidRPr="00CB298B">
        <w:rPr>
          <w:color w:val="auto"/>
        </w:rPr>
        <w:lastRenderedPageBreak/>
        <w:t>zasady</w:t>
      </w:r>
      <w:r w:rsidR="00C34574" w:rsidRPr="00CB298B">
        <w:rPr>
          <w:color w:val="auto"/>
        </w:rPr>
        <w:t xml:space="preserve">, normy i procedury zachowania w </w:t>
      </w:r>
      <w:r w:rsidR="008A2038" w:rsidRPr="00CB298B">
        <w:rPr>
          <w:color w:val="auto"/>
        </w:rPr>
        <w:t>grupie</w:t>
      </w:r>
      <w:r w:rsidRPr="00CB298B">
        <w:rPr>
          <w:color w:val="auto"/>
        </w:rPr>
        <w:t>;</w:t>
      </w:r>
    </w:p>
    <w:p w14:paraId="6A420ED4" w14:textId="4B57DD57" w:rsidR="00C34574" w:rsidRPr="00CB298B" w:rsidRDefault="00A033D4" w:rsidP="009A08D2">
      <w:pPr>
        <w:pStyle w:val="OREpunktor"/>
        <w:rPr>
          <w:color w:val="auto"/>
        </w:rPr>
      </w:pPr>
      <w:r w:rsidRPr="00CB298B">
        <w:rPr>
          <w:color w:val="auto"/>
        </w:rPr>
        <w:t xml:space="preserve">relacje </w:t>
      </w:r>
      <w:r w:rsidR="008A2038" w:rsidRPr="00CB298B">
        <w:rPr>
          <w:color w:val="auto"/>
        </w:rPr>
        <w:t>z dziećmi</w:t>
      </w:r>
      <w:r w:rsidRPr="00CB298B">
        <w:rPr>
          <w:color w:val="auto"/>
        </w:rPr>
        <w:t>;</w:t>
      </w:r>
    </w:p>
    <w:p w14:paraId="033FCD49" w14:textId="32C4B574" w:rsidR="00C34574" w:rsidRPr="00CB298B" w:rsidRDefault="00A033D4" w:rsidP="009A08D2">
      <w:pPr>
        <w:pStyle w:val="OREpunktor"/>
        <w:rPr>
          <w:color w:val="auto"/>
        </w:rPr>
      </w:pPr>
      <w:r w:rsidRPr="00CB298B">
        <w:rPr>
          <w:color w:val="auto"/>
        </w:rPr>
        <w:t xml:space="preserve">komunikowanie </w:t>
      </w:r>
      <w:r w:rsidR="008A2038" w:rsidRPr="00CB298B">
        <w:rPr>
          <w:color w:val="auto"/>
        </w:rPr>
        <w:t>dzieciom</w:t>
      </w:r>
      <w:r w:rsidR="00C34574" w:rsidRPr="00CB298B">
        <w:rPr>
          <w:color w:val="auto"/>
        </w:rPr>
        <w:t xml:space="preserve"> wymagań, rozbudzanie ich aspiracji edukacyjnych</w:t>
      </w:r>
      <w:r w:rsidRPr="00CB298B">
        <w:rPr>
          <w:color w:val="auto"/>
        </w:rPr>
        <w:t xml:space="preserve">; </w:t>
      </w:r>
    </w:p>
    <w:p w14:paraId="3BFD3B29" w14:textId="3F71DFE8" w:rsidR="008A2038" w:rsidRPr="00CB298B" w:rsidRDefault="00A033D4" w:rsidP="009A08D2">
      <w:pPr>
        <w:pStyle w:val="OREpunktor"/>
        <w:rPr>
          <w:color w:val="auto"/>
        </w:rPr>
      </w:pPr>
      <w:r w:rsidRPr="00CB298B">
        <w:rPr>
          <w:color w:val="auto"/>
        </w:rPr>
        <w:t xml:space="preserve">organizacja </w:t>
      </w:r>
      <w:r w:rsidR="008A2038" w:rsidRPr="00CB298B">
        <w:rPr>
          <w:color w:val="auto"/>
        </w:rPr>
        <w:t>zajęć</w:t>
      </w:r>
      <w:r w:rsidR="00C34574" w:rsidRPr="00CB298B">
        <w:rPr>
          <w:color w:val="auto"/>
        </w:rPr>
        <w:t xml:space="preserve"> w kontekście spójności z szerszymi treściami, działami </w:t>
      </w:r>
      <w:r w:rsidR="008A2038" w:rsidRPr="00CB298B">
        <w:rPr>
          <w:color w:val="auto"/>
        </w:rPr>
        <w:t>progr</w:t>
      </w:r>
      <w:r w:rsidR="008A2038" w:rsidRPr="00CB298B">
        <w:rPr>
          <w:color w:val="auto"/>
        </w:rPr>
        <w:t>a</w:t>
      </w:r>
      <w:r w:rsidR="008A2038" w:rsidRPr="00CB298B">
        <w:rPr>
          <w:color w:val="auto"/>
        </w:rPr>
        <w:t>mowymi</w:t>
      </w:r>
      <w:r w:rsidR="00C34574" w:rsidRPr="00CB298B">
        <w:rPr>
          <w:color w:val="auto"/>
        </w:rPr>
        <w:t xml:space="preserve"> itp.</w:t>
      </w:r>
      <w:r w:rsidR="00C34574" w:rsidRPr="00CB298B">
        <w:rPr>
          <w:rStyle w:val="Odwoanieprzypisudolnego"/>
          <w:color w:val="auto"/>
        </w:rPr>
        <w:footnoteReference w:id="62"/>
      </w:r>
      <w:r w:rsidRPr="00CB298B">
        <w:rPr>
          <w:color w:val="auto"/>
        </w:rPr>
        <w:t>.</w:t>
      </w:r>
    </w:p>
    <w:p w14:paraId="263C6C19" w14:textId="0EA7AD0A" w:rsidR="00D9049B" w:rsidRPr="00CB298B" w:rsidRDefault="002D6B97" w:rsidP="00A27156">
      <w:pPr>
        <w:pStyle w:val="ORE4Naglowek"/>
        <w:rPr>
          <w:color w:val="auto"/>
        </w:rPr>
      </w:pPr>
      <w:bookmarkStart w:id="48" w:name="_Toc496059928"/>
      <w:r w:rsidRPr="00CB298B">
        <w:rPr>
          <w:color w:val="auto"/>
        </w:rPr>
        <w:t>2.5.</w:t>
      </w:r>
      <w:r w:rsidR="00F93CE4" w:rsidRPr="00CB298B">
        <w:rPr>
          <w:color w:val="auto"/>
        </w:rPr>
        <w:t>1</w:t>
      </w:r>
      <w:r w:rsidR="00A27156" w:rsidRPr="00CB298B">
        <w:rPr>
          <w:color w:val="auto"/>
        </w:rPr>
        <w:t xml:space="preserve">. </w:t>
      </w:r>
      <w:r w:rsidR="00BF2458" w:rsidRPr="00CB298B">
        <w:rPr>
          <w:color w:val="auto"/>
        </w:rPr>
        <w:t>Jak zaplanować i przeprowadzić obserwację</w:t>
      </w:r>
      <w:bookmarkEnd w:id="48"/>
    </w:p>
    <w:p w14:paraId="36BBD1B3" w14:textId="6842B5D4" w:rsidR="00105EBC" w:rsidRPr="00CB298B" w:rsidRDefault="00105EBC" w:rsidP="00A27156">
      <w:pPr>
        <w:pStyle w:val="OREnormalny"/>
        <w:rPr>
          <w:color w:val="auto"/>
        </w:rPr>
      </w:pPr>
      <w:r w:rsidRPr="00CB298B">
        <w:rPr>
          <w:color w:val="auto"/>
        </w:rPr>
        <w:t>Istnieje wiele metod obserwacyjnych</w:t>
      </w:r>
      <w:r w:rsidR="00490A37" w:rsidRPr="00CB298B">
        <w:rPr>
          <w:color w:val="auto"/>
        </w:rPr>
        <w:t>,</w:t>
      </w:r>
      <w:r w:rsidRPr="00CB298B">
        <w:rPr>
          <w:color w:val="auto"/>
        </w:rPr>
        <w:t xml:space="preserve"> różniących się przede wszystkim stopniem ing</w:t>
      </w:r>
      <w:r w:rsidRPr="00CB298B">
        <w:rPr>
          <w:color w:val="auto"/>
        </w:rPr>
        <w:t>e</w:t>
      </w:r>
      <w:r w:rsidRPr="00CB298B">
        <w:rPr>
          <w:color w:val="auto"/>
        </w:rPr>
        <w:t>rencji obserwatora w obserwowane sytuacje, sposobami rejestracji i analizy oraz czasem trwania</w:t>
      </w:r>
      <w:r w:rsidR="00490A37" w:rsidRPr="00CB298B">
        <w:rPr>
          <w:color w:val="auto"/>
        </w:rPr>
        <w:t>.</w:t>
      </w:r>
    </w:p>
    <w:p w14:paraId="4429E634" w14:textId="62466972" w:rsidR="00D47F7C" w:rsidRPr="00CB298B" w:rsidRDefault="00FD0073" w:rsidP="00A27156">
      <w:pPr>
        <w:pStyle w:val="OREpunktor"/>
        <w:rPr>
          <w:b/>
          <w:color w:val="auto"/>
        </w:rPr>
      </w:pPr>
      <w:r w:rsidRPr="00CB298B">
        <w:rPr>
          <w:b/>
          <w:color w:val="auto"/>
        </w:rPr>
        <w:t xml:space="preserve">Obserwacja </w:t>
      </w:r>
      <w:r w:rsidR="00D47F7C" w:rsidRPr="00CB298B">
        <w:rPr>
          <w:b/>
          <w:color w:val="auto"/>
        </w:rPr>
        <w:t xml:space="preserve">wspierająca </w:t>
      </w:r>
    </w:p>
    <w:p w14:paraId="77AD5297" w14:textId="7BE2FAC6" w:rsidR="00D47F7C" w:rsidRPr="00CB298B" w:rsidRDefault="00D47F7C" w:rsidP="00A27156">
      <w:pPr>
        <w:pStyle w:val="OREnormalny"/>
        <w:rPr>
          <w:color w:val="auto"/>
        </w:rPr>
      </w:pPr>
      <w:r w:rsidRPr="00CB298B">
        <w:rPr>
          <w:color w:val="auto"/>
        </w:rPr>
        <w:t xml:space="preserve">Dyrektor przedszkola lub jego zastępca odwiedza nauczyciela, by obserwować zajęcia </w:t>
      </w:r>
      <w:r w:rsidR="00500247" w:rsidRPr="00CB298B">
        <w:rPr>
          <w:color w:val="auto"/>
        </w:rPr>
        <w:t>w</w:t>
      </w:r>
      <w:r w:rsidR="00A648C1" w:rsidRPr="00CB298B">
        <w:rPr>
          <w:color w:val="auto"/>
        </w:rPr>
        <w:t> </w:t>
      </w:r>
      <w:r w:rsidR="00500247" w:rsidRPr="00CB298B">
        <w:rPr>
          <w:color w:val="auto"/>
        </w:rPr>
        <w:t>zakresie</w:t>
      </w:r>
      <w:r w:rsidRPr="00CB298B">
        <w:rPr>
          <w:color w:val="auto"/>
        </w:rPr>
        <w:t>, który został wcześniej określony i jest ważny dla nauczyciela. Jeśli członk</w:t>
      </w:r>
      <w:r w:rsidRPr="00CB298B">
        <w:rPr>
          <w:color w:val="auto"/>
        </w:rPr>
        <w:t>o</w:t>
      </w:r>
      <w:r w:rsidRPr="00CB298B">
        <w:rPr>
          <w:color w:val="auto"/>
        </w:rPr>
        <w:t xml:space="preserve">wie zespołu kierowniczego będą w trakcie procesu wspomagania prowadzić obserwacje wspierające, muszą wyjść z roli kontrolno-oceniającej. Obserwację wspierającą może prowadzić także osoba wspomagająca (jeśli jest do tego </w:t>
      </w:r>
      <w:r w:rsidR="00A648C1" w:rsidRPr="00CB298B">
        <w:rPr>
          <w:color w:val="auto"/>
        </w:rPr>
        <w:t>przygotowana</w:t>
      </w:r>
      <w:r w:rsidRPr="00CB298B">
        <w:rPr>
          <w:color w:val="auto"/>
        </w:rPr>
        <w:t>)</w:t>
      </w:r>
      <w:r w:rsidR="00A648C1" w:rsidRPr="00CB298B">
        <w:rPr>
          <w:color w:val="auto"/>
        </w:rPr>
        <w:t>,</w:t>
      </w:r>
      <w:r w:rsidRPr="00CB298B">
        <w:rPr>
          <w:color w:val="auto"/>
        </w:rPr>
        <w:t xml:space="preserve"> konsultant </w:t>
      </w:r>
      <w:r w:rsidR="00A648C1" w:rsidRPr="00CB298B">
        <w:rPr>
          <w:color w:val="auto"/>
        </w:rPr>
        <w:t xml:space="preserve">lub </w:t>
      </w:r>
      <w:r w:rsidRPr="00CB298B">
        <w:rPr>
          <w:color w:val="auto"/>
        </w:rPr>
        <w:t xml:space="preserve">doradca (metodyczny) </w:t>
      </w:r>
      <w:r w:rsidR="009F660F" w:rsidRPr="00CB298B">
        <w:rPr>
          <w:color w:val="auto"/>
        </w:rPr>
        <w:t>zaangażowany w realizację tego działania</w:t>
      </w:r>
      <w:r w:rsidR="00A648C1" w:rsidRPr="00CB298B">
        <w:rPr>
          <w:color w:val="auto"/>
        </w:rPr>
        <w:t>.</w:t>
      </w:r>
    </w:p>
    <w:p w14:paraId="063770FA" w14:textId="4DBB6867" w:rsidR="00FF1883" w:rsidRPr="00CB298B" w:rsidRDefault="00FD0073" w:rsidP="00A27156">
      <w:pPr>
        <w:pStyle w:val="OREpunktor"/>
        <w:rPr>
          <w:b/>
          <w:color w:val="auto"/>
        </w:rPr>
      </w:pPr>
      <w:r w:rsidRPr="00CB298B">
        <w:rPr>
          <w:b/>
          <w:color w:val="auto"/>
        </w:rPr>
        <w:t xml:space="preserve">Obserwacja </w:t>
      </w:r>
      <w:r w:rsidR="00C34574" w:rsidRPr="00CB298B">
        <w:rPr>
          <w:b/>
          <w:color w:val="auto"/>
        </w:rPr>
        <w:t>koleżeńska</w:t>
      </w:r>
      <w:r w:rsidR="00772396" w:rsidRPr="00CB298B">
        <w:rPr>
          <w:b/>
          <w:color w:val="auto"/>
        </w:rPr>
        <w:t xml:space="preserve"> </w:t>
      </w:r>
    </w:p>
    <w:p w14:paraId="437D8B85" w14:textId="23C69B26" w:rsidR="009F660F" w:rsidRPr="00CB298B" w:rsidRDefault="009F660F" w:rsidP="00A27156">
      <w:pPr>
        <w:pStyle w:val="OREnormalny"/>
        <w:rPr>
          <w:color w:val="auto"/>
        </w:rPr>
      </w:pPr>
      <w:r w:rsidRPr="00CB298B">
        <w:rPr>
          <w:color w:val="auto"/>
        </w:rPr>
        <w:t>Jest odmianą obserwacji wspierającej, ale mówimy o niej wówczas, gdy nauczyciele o</w:t>
      </w:r>
      <w:r w:rsidR="00A648C1" w:rsidRPr="00CB298B">
        <w:rPr>
          <w:color w:val="auto"/>
        </w:rPr>
        <w:t> </w:t>
      </w:r>
      <w:r w:rsidRPr="00CB298B">
        <w:rPr>
          <w:color w:val="auto"/>
        </w:rPr>
        <w:t>podobnej pozycji zawodowej obserwują nawzajem swoje zajęcia, a potem przekazują sobie spostrzeżenia dotyczące ustalonych wcześniej aspektów</w:t>
      </w:r>
      <w:r w:rsidR="00F046D8" w:rsidRPr="00CB298B">
        <w:rPr>
          <w:color w:val="auto"/>
        </w:rPr>
        <w:t xml:space="preserve"> prowadzonych lekcji</w:t>
      </w:r>
      <w:r w:rsidRPr="00CB298B">
        <w:rPr>
          <w:color w:val="auto"/>
        </w:rPr>
        <w:t>. Jej skuteczność w doskonaleniu pracy jest duża – odbywa się bowiem w atmosferze wz</w:t>
      </w:r>
      <w:r w:rsidRPr="00CB298B">
        <w:rPr>
          <w:color w:val="auto"/>
        </w:rPr>
        <w:t>a</w:t>
      </w:r>
      <w:r w:rsidRPr="00CB298B">
        <w:rPr>
          <w:color w:val="auto"/>
        </w:rPr>
        <w:t xml:space="preserve">jemnego zaufania, bez elementu rywalizacji </w:t>
      </w:r>
      <w:r w:rsidR="00F046D8" w:rsidRPr="00CB298B">
        <w:rPr>
          <w:color w:val="auto"/>
        </w:rPr>
        <w:t xml:space="preserve">lub </w:t>
      </w:r>
      <w:r w:rsidRPr="00CB298B">
        <w:rPr>
          <w:color w:val="auto"/>
        </w:rPr>
        <w:t xml:space="preserve">oceny. </w:t>
      </w:r>
    </w:p>
    <w:p w14:paraId="13A755AE" w14:textId="153AD15B" w:rsidR="009F660F" w:rsidRPr="00CB298B" w:rsidRDefault="00FD0073" w:rsidP="00A27156">
      <w:pPr>
        <w:pStyle w:val="OREpunktor"/>
        <w:rPr>
          <w:b/>
          <w:color w:val="auto"/>
        </w:rPr>
      </w:pPr>
      <w:proofErr w:type="spellStart"/>
      <w:r w:rsidRPr="00CB298B">
        <w:rPr>
          <w:b/>
          <w:color w:val="auto"/>
        </w:rPr>
        <w:t>Wideo</w:t>
      </w:r>
      <w:r w:rsidR="009F660F" w:rsidRPr="00CB298B">
        <w:rPr>
          <w:b/>
          <w:color w:val="auto"/>
        </w:rPr>
        <w:t>obserwacja</w:t>
      </w:r>
      <w:proofErr w:type="spellEnd"/>
      <w:r w:rsidR="009F660F" w:rsidRPr="00CB298B">
        <w:rPr>
          <w:b/>
          <w:color w:val="auto"/>
        </w:rPr>
        <w:t xml:space="preserve"> </w:t>
      </w:r>
    </w:p>
    <w:p w14:paraId="12686875" w14:textId="6101E6C4" w:rsidR="00D9049B" w:rsidRPr="00CB298B" w:rsidRDefault="009F660F" w:rsidP="00A27156">
      <w:pPr>
        <w:pStyle w:val="OREnormalny"/>
        <w:rPr>
          <w:color w:val="auto"/>
        </w:rPr>
      </w:pPr>
      <w:r w:rsidRPr="00CB298B">
        <w:rPr>
          <w:color w:val="auto"/>
        </w:rPr>
        <w:t xml:space="preserve">Jest to </w:t>
      </w:r>
      <w:r w:rsidR="00C34574" w:rsidRPr="00CB298B">
        <w:rPr>
          <w:color w:val="auto"/>
        </w:rPr>
        <w:t>analiza nauczania i uczenia się na podst</w:t>
      </w:r>
      <w:r w:rsidR="008F4DC4" w:rsidRPr="00CB298B">
        <w:rPr>
          <w:color w:val="auto"/>
        </w:rPr>
        <w:t>awie</w:t>
      </w:r>
      <w:r w:rsidR="00C34574" w:rsidRPr="00CB298B">
        <w:rPr>
          <w:color w:val="auto"/>
        </w:rPr>
        <w:t xml:space="preserve"> nagran</w:t>
      </w:r>
      <w:r w:rsidRPr="00CB298B">
        <w:rPr>
          <w:color w:val="auto"/>
        </w:rPr>
        <w:t>ia</w:t>
      </w:r>
      <w:r w:rsidR="00B06EB4" w:rsidRPr="00CB298B">
        <w:rPr>
          <w:rStyle w:val="Odwoanieprzypisudolnego"/>
          <w:color w:val="auto"/>
        </w:rPr>
        <w:footnoteReference w:id="63"/>
      </w:r>
      <w:r w:rsidRPr="00CB298B">
        <w:rPr>
          <w:color w:val="auto"/>
        </w:rPr>
        <w:t>. Nauczyciel nagrywa swoje zajęcia, a potem sam (lub w towarzystwie innego nauczyciela</w:t>
      </w:r>
      <w:r w:rsidR="00F046D8" w:rsidRPr="00CB298B">
        <w:rPr>
          <w:color w:val="auto"/>
        </w:rPr>
        <w:t xml:space="preserve"> –</w:t>
      </w:r>
      <w:r w:rsidRPr="00CB298B">
        <w:rPr>
          <w:color w:val="auto"/>
        </w:rPr>
        <w:t xml:space="preserve"> występującego w</w:t>
      </w:r>
      <w:r w:rsidR="00F046D8" w:rsidRPr="00CB298B">
        <w:rPr>
          <w:color w:val="auto"/>
        </w:rPr>
        <w:t> </w:t>
      </w:r>
      <w:r w:rsidRPr="00CB298B">
        <w:rPr>
          <w:color w:val="auto"/>
        </w:rPr>
        <w:t>roli krytycznego przyjaciela lub mentora</w:t>
      </w:r>
      <w:r w:rsidR="003B3F0C" w:rsidRPr="00CB298B">
        <w:rPr>
          <w:color w:val="auto"/>
        </w:rPr>
        <w:t xml:space="preserve"> –</w:t>
      </w:r>
      <w:r w:rsidRPr="00CB298B">
        <w:rPr>
          <w:color w:val="auto"/>
        </w:rPr>
        <w:t xml:space="preserve"> albo w obecności osoby wspomagającej/ konsultanta/doradcy/eksperta w procesie wspomagania) ogląda film, analizując </w:t>
      </w:r>
      <w:r w:rsidR="003B3F0C" w:rsidRPr="00CB298B">
        <w:rPr>
          <w:color w:val="auto"/>
        </w:rPr>
        <w:t xml:space="preserve">swoje sposoby </w:t>
      </w:r>
      <w:r w:rsidRPr="00CB298B">
        <w:rPr>
          <w:color w:val="auto"/>
        </w:rPr>
        <w:t xml:space="preserve">komunikacji z dziećmi, </w:t>
      </w:r>
      <w:r w:rsidR="003B3F0C" w:rsidRPr="00CB298B">
        <w:rPr>
          <w:color w:val="auto"/>
        </w:rPr>
        <w:t xml:space="preserve">stosowania </w:t>
      </w:r>
      <w:r w:rsidRPr="00CB298B">
        <w:rPr>
          <w:color w:val="auto"/>
        </w:rPr>
        <w:t xml:space="preserve">wybranej metody, dyscyplinowania grupy lub zachęcania dzieci do aktywności, </w:t>
      </w:r>
      <w:r w:rsidR="003B3F0C" w:rsidRPr="00CB298B">
        <w:rPr>
          <w:color w:val="auto"/>
        </w:rPr>
        <w:t xml:space="preserve">a także </w:t>
      </w:r>
      <w:r w:rsidR="00F9071B" w:rsidRPr="00CB298B">
        <w:rPr>
          <w:color w:val="auto"/>
        </w:rPr>
        <w:t xml:space="preserve">zachowanie w sytuacjach trudnych itp. </w:t>
      </w:r>
      <w:proofErr w:type="spellStart"/>
      <w:r w:rsidR="003B3F0C" w:rsidRPr="00CB298B">
        <w:rPr>
          <w:color w:val="auto"/>
        </w:rPr>
        <w:t>Wide</w:t>
      </w:r>
      <w:r w:rsidR="003B3F0C" w:rsidRPr="00CB298B">
        <w:rPr>
          <w:color w:val="auto"/>
        </w:rPr>
        <w:t>o</w:t>
      </w:r>
      <w:r w:rsidR="003B3F0C" w:rsidRPr="00CB298B">
        <w:rPr>
          <w:color w:val="auto"/>
        </w:rPr>
        <w:lastRenderedPageBreak/>
        <w:t>obserwacja</w:t>
      </w:r>
      <w:proofErr w:type="spellEnd"/>
      <w:r w:rsidR="003B3F0C" w:rsidRPr="00CB298B">
        <w:rPr>
          <w:color w:val="auto"/>
        </w:rPr>
        <w:t xml:space="preserve"> zostanie szerzej omówiona</w:t>
      </w:r>
      <w:r w:rsidR="00F9071B" w:rsidRPr="00CB298B">
        <w:rPr>
          <w:color w:val="auto"/>
        </w:rPr>
        <w:t xml:space="preserve"> w rozdziale poświęconym metodom autorefleksji nauczyciela.</w:t>
      </w:r>
    </w:p>
    <w:p w14:paraId="7AEBA8DA" w14:textId="7CA3D463" w:rsidR="007243DA" w:rsidRPr="00CB298B" w:rsidRDefault="00F9071B" w:rsidP="007243DA">
      <w:pPr>
        <w:pStyle w:val="OREnormalny"/>
        <w:rPr>
          <w:color w:val="auto"/>
        </w:rPr>
      </w:pPr>
      <w:r w:rsidRPr="00CB298B">
        <w:rPr>
          <w:color w:val="auto"/>
        </w:rPr>
        <w:t>Przedszkole jest specyficzną placówką – dzieci uczą się tutaj w każdej sytuacji</w:t>
      </w:r>
      <w:r w:rsidR="0016192E" w:rsidRPr="00CB298B">
        <w:rPr>
          <w:color w:val="auto"/>
        </w:rPr>
        <w:t>.</w:t>
      </w:r>
      <w:r w:rsidR="003B3F0C" w:rsidRPr="00CB298B">
        <w:rPr>
          <w:color w:val="auto"/>
        </w:rPr>
        <w:t xml:space="preserve"> </w:t>
      </w:r>
      <w:r w:rsidR="0016192E" w:rsidRPr="00CB298B">
        <w:rPr>
          <w:color w:val="auto"/>
        </w:rPr>
        <w:t>Obse</w:t>
      </w:r>
      <w:r w:rsidR="0016192E" w:rsidRPr="00CB298B">
        <w:rPr>
          <w:color w:val="auto"/>
        </w:rPr>
        <w:t>r</w:t>
      </w:r>
      <w:r w:rsidR="0016192E" w:rsidRPr="00CB298B">
        <w:rPr>
          <w:color w:val="auto"/>
        </w:rPr>
        <w:t xml:space="preserve">wacji w przedszkolu będą podlegać zatem nie tylko tzw. zajęcia otwarte </w:t>
      </w:r>
      <w:r w:rsidR="001223D9" w:rsidRPr="00CB298B">
        <w:rPr>
          <w:color w:val="auto"/>
        </w:rPr>
        <w:t xml:space="preserve">lub </w:t>
      </w:r>
      <w:r w:rsidR="0016192E" w:rsidRPr="00CB298B">
        <w:rPr>
          <w:color w:val="auto"/>
        </w:rPr>
        <w:t>pokazowe, ale także te, które na co dzień</w:t>
      </w:r>
      <w:r w:rsidR="001223D9" w:rsidRPr="00CB298B">
        <w:rPr>
          <w:color w:val="auto"/>
        </w:rPr>
        <w:t xml:space="preserve"> </w:t>
      </w:r>
      <w:r w:rsidR="0016192E" w:rsidRPr="00CB298B">
        <w:rPr>
          <w:color w:val="auto"/>
        </w:rPr>
        <w:t>odbywają się w przedszkolu. W rozwoju kompetencji kl</w:t>
      </w:r>
      <w:r w:rsidR="0016192E" w:rsidRPr="00CB298B">
        <w:rPr>
          <w:color w:val="auto"/>
        </w:rPr>
        <w:t>u</w:t>
      </w:r>
      <w:r w:rsidR="0016192E" w:rsidRPr="00CB298B">
        <w:rPr>
          <w:color w:val="auto"/>
        </w:rPr>
        <w:t xml:space="preserve">czowych </w:t>
      </w:r>
      <w:r w:rsidR="001223D9" w:rsidRPr="00CB298B">
        <w:rPr>
          <w:color w:val="auto"/>
        </w:rPr>
        <w:t>u przedszkolaka</w:t>
      </w:r>
      <w:r w:rsidR="0016192E" w:rsidRPr="00CB298B">
        <w:rPr>
          <w:color w:val="auto"/>
        </w:rPr>
        <w:t xml:space="preserve"> ważny jest każdy moment, jego udział w zajęciach kierow</w:t>
      </w:r>
      <w:r w:rsidR="0016192E" w:rsidRPr="00CB298B">
        <w:rPr>
          <w:color w:val="auto"/>
        </w:rPr>
        <w:t>a</w:t>
      </w:r>
      <w:r w:rsidR="0016192E" w:rsidRPr="00CB298B">
        <w:rPr>
          <w:color w:val="auto"/>
        </w:rPr>
        <w:t>nych</w:t>
      </w:r>
      <w:r w:rsidR="001223D9" w:rsidRPr="00CB298B">
        <w:rPr>
          <w:color w:val="auto"/>
        </w:rPr>
        <w:t>,</w:t>
      </w:r>
      <w:r w:rsidR="0016192E" w:rsidRPr="00CB298B">
        <w:rPr>
          <w:color w:val="auto"/>
        </w:rPr>
        <w:t xml:space="preserve"> w zabawach swobodnych itp. Można przyjąć zasadę, że obserwacji </w:t>
      </w:r>
      <w:r w:rsidR="001223D9" w:rsidRPr="00CB298B">
        <w:rPr>
          <w:color w:val="auto"/>
        </w:rPr>
        <w:t>zostanie po</w:t>
      </w:r>
      <w:r w:rsidR="001223D9" w:rsidRPr="00CB298B">
        <w:rPr>
          <w:color w:val="auto"/>
        </w:rPr>
        <w:t>d</w:t>
      </w:r>
      <w:r w:rsidR="001223D9" w:rsidRPr="00CB298B">
        <w:rPr>
          <w:color w:val="auto"/>
        </w:rPr>
        <w:t xml:space="preserve">dany – zgodnie z ramowym lub szczegółowym rozkładem dnia w przedszkolu – </w:t>
      </w:r>
      <w:r w:rsidR="0016192E" w:rsidRPr="00CB298B">
        <w:rPr>
          <w:color w:val="auto"/>
        </w:rPr>
        <w:t>wybrany, moment, np.</w:t>
      </w:r>
    </w:p>
    <w:p w14:paraId="7B025D07" w14:textId="1CE1599A" w:rsidR="0016192E" w:rsidRPr="00CB298B" w:rsidRDefault="0016192E" w:rsidP="007243DA">
      <w:pPr>
        <w:pStyle w:val="OREpunktor"/>
        <w:rPr>
          <w:color w:val="auto"/>
        </w:rPr>
      </w:pPr>
      <w:r w:rsidRPr="00CB298B">
        <w:rPr>
          <w:color w:val="auto"/>
        </w:rPr>
        <w:t>fragment porannego pobytu dzieci w przedszkolu (w godz</w:t>
      </w:r>
      <w:r w:rsidR="006E5E82" w:rsidRPr="00CB298B">
        <w:rPr>
          <w:color w:val="auto"/>
        </w:rPr>
        <w:t xml:space="preserve">inach </w:t>
      </w:r>
      <w:r w:rsidRPr="00CB298B">
        <w:rPr>
          <w:color w:val="auto"/>
        </w:rPr>
        <w:t>6.00</w:t>
      </w:r>
      <w:r w:rsidR="006E5E82" w:rsidRPr="00CB298B">
        <w:rPr>
          <w:color w:val="auto"/>
        </w:rPr>
        <w:t>–</w:t>
      </w:r>
      <w:r w:rsidRPr="00CB298B">
        <w:rPr>
          <w:color w:val="auto"/>
        </w:rPr>
        <w:t>8.15), w kt</w:t>
      </w:r>
      <w:r w:rsidRPr="00CB298B">
        <w:rPr>
          <w:color w:val="auto"/>
        </w:rPr>
        <w:t>ó</w:t>
      </w:r>
      <w:r w:rsidRPr="00CB298B">
        <w:rPr>
          <w:color w:val="auto"/>
        </w:rPr>
        <w:t xml:space="preserve">rym w ramowym rozkładzie dnia przewidziano: zabawy </w:t>
      </w:r>
      <w:r w:rsidR="006E5E82" w:rsidRPr="00CB298B">
        <w:rPr>
          <w:color w:val="auto"/>
        </w:rPr>
        <w:t xml:space="preserve">według </w:t>
      </w:r>
      <w:r w:rsidRPr="00CB298B">
        <w:rPr>
          <w:color w:val="auto"/>
        </w:rPr>
        <w:t>inwencji dzieci w</w:t>
      </w:r>
      <w:r w:rsidR="006E5E82" w:rsidRPr="00CB298B">
        <w:rPr>
          <w:color w:val="auto"/>
        </w:rPr>
        <w:t> </w:t>
      </w:r>
      <w:r w:rsidRPr="00CB298B">
        <w:rPr>
          <w:color w:val="auto"/>
        </w:rPr>
        <w:t xml:space="preserve">kącikach tematycznych, ćwiczenia poranne, pracę </w:t>
      </w:r>
      <w:r w:rsidR="00B30BFA" w:rsidRPr="00CB298B">
        <w:rPr>
          <w:color w:val="auto"/>
        </w:rPr>
        <w:t>zespołową lub</w:t>
      </w:r>
      <w:r w:rsidRPr="00CB298B">
        <w:rPr>
          <w:color w:val="auto"/>
        </w:rPr>
        <w:t xml:space="preserve"> indywidualną o charakterze obserwacyjnym, artystycznym, stymulująco -kompensacyjnym i w</w:t>
      </w:r>
      <w:r w:rsidRPr="00CB298B">
        <w:rPr>
          <w:color w:val="auto"/>
        </w:rPr>
        <w:t>y</w:t>
      </w:r>
      <w:r w:rsidRPr="00CB298B">
        <w:rPr>
          <w:color w:val="auto"/>
        </w:rPr>
        <w:t>chowawczym, pracę z dzieckiem zdolnym, gry dydaktyczne, prace porządkowe, zabawy ruchowe</w:t>
      </w:r>
      <w:r w:rsidRPr="00CB298B">
        <w:rPr>
          <w:rStyle w:val="Odwoanieprzypisudolnego"/>
          <w:color w:val="auto"/>
        </w:rPr>
        <w:footnoteReference w:id="64"/>
      </w:r>
      <w:r w:rsidRPr="00CB298B">
        <w:rPr>
          <w:color w:val="auto"/>
        </w:rPr>
        <w:t xml:space="preserve"> </w:t>
      </w:r>
      <w:r w:rsidR="00B30BFA" w:rsidRPr="00CB298B">
        <w:rPr>
          <w:color w:val="auto"/>
        </w:rPr>
        <w:t>–</w:t>
      </w:r>
      <w:r w:rsidRPr="00CB298B">
        <w:rPr>
          <w:color w:val="auto"/>
        </w:rPr>
        <w:t xml:space="preserve"> gdy chcemy obserwować, jak nauczyciel aranżuje sytuacje, w</w:t>
      </w:r>
      <w:r w:rsidR="00B30BFA" w:rsidRPr="00CB298B">
        <w:rPr>
          <w:color w:val="auto"/>
        </w:rPr>
        <w:t> </w:t>
      </w:r>
      <w:r w:rsidRPr="00CB298B">
        <w:rPr>
          <w:color w:val="auto"/>
        </w:rPr>
        <w:t>których dzieci uczą się respektowania norm społecznych (powitanie z dorosłym, z rówieśnikiem, zaproszenie lub przyjęcie kolegi do zabawy), samodzielność dzi</w:t>
      </w:r>
      <w:r w:rsidRPr="00CB298B">
        <w:rPr>
          <w:color w:val="auto"/>
        </w:rPr>
        <w:t>e</w:t>
      </w:r>
      <w:r w:rsidRPr="00CB298B">
        <w:rPr>
          <w:color w:val="auto"/>
        </w:rPr>
        <w:t>ci, ich kreatywność, przedsiębiorczość i inicjatywność w organizacji własnej pracy i</w:t>
      </w:r>
      <w:r w:rsidR="00B30BFA" w:rsidRPr="00CB298B">
        <w:rPr>
          <w:color w:val="auto"/>
        </w:rPr>
        <w:t> </w:t>
      </w:r>
      <w:r w:rsidRPr="00CB298B">
        <w:rPr>
          <w:color w:val="auto"/>
        </w:rPr>
        <w:t>zabawy;</w:t>
      </w:r>
    </w:p>
    <w:p w14:paraId="24B7C0FE" w14:textId="15A97042" w:rsidR="0016192E" w:rsidRPr="00CB298B" w:rsidRDefault="0016192E" w:rsidP="007243DA">
      <w:pPr>
        <w:pStyle w:val="OREpunktor"/>
        <w:rPr>
          <w:color w:val="auto"/>
        </w:rPr>
      </w:pPr>
      <w:r w:rsidRPr="00CB298B">
        <w:rPr>
          <w:color w:val="auto"/>
        </w:rPr>
        <w:t>czas przewidziany na zabiegi higieniczno-porządkowe, przygotowanie do śniad</w:t>
      </w:r>
      <w:r w:rsidRPr="00CB298B">
        <w:rPr>
          <w:color w:val="auto"/>
        </w:rPr>
        <w:t>a</w:t>
      </w:r>
      <w:r w:rsidRPr="00CB298B">
        <w:rPr>
          <w:color w:val="auto"/>
        </w:rPr>
        <w:t>nia (w ramowym rozkładzie dnia w godz</w:t>
      </w:r>
      <w:r w:rsidR="00B30BFA" w:rsidRPr="00CB298B">
        <w:rPr>
          <w:color w:val="auto"/>
        </w:rPr>
        <w:t xml:space="preserve">inach </w:t>
      </w:r>
      <w:r w:rsidRPr="00CB298B">
        <w:rPr>
          <w:color w:val="auto"/>
        </w:rPr>
        <w:t>8.15</w:t>
      </w:r>
      <w:r w:rsidR="00B30BFA" w:rsidRPr="00CB298B">
        <w:rPr>
          <w:color w:val="auto"/>
        </w:rPr>
        <w:t>–</w:t>
      </w:r>
      <w:r w:rsidRPr="00CB298B">
        <w:rPr>
          <w:color w:val="auto"/>
        </w:rPr>
        <w:t>8.30) – gdy chcemy obserw</w:t>
      </w:r>
      <w:r w:rsidRPr="00CB298B">
        <w:rPr>
          <w:color w:val="auto"/>
        </w:rPr>
        <w:t>o</w:t>
      </w:r>
      <w:r w:rsidRPr="00CB298B">
        <w:rPr>
          <w:color w:val="auto"/>
        </w:rPr>
        <w:t>wać, jak nauczyciel stymuluje samodzielność dzieci, pogłębia nawyk stosowania się do zasad porządkowych przyjętych w oddziale przedszkolnym</w:t>
      </w:r>
      <w:r w:rsidR="009B1445" w:rsidRPr="00CB298B">
        <w:rPr>
          <w:color w:val="auto"/>
        </w:rPr>
        <w:t xml:space="preserve"> </w:t>
      </w:r>
      <w:r w:rsidRPr="00CB298B">
        <w:rPr>
          <w:color w:val="auto"/>
        </w:rPr>
        <w:t>itp</w:t>
      </w:r>
      <w:r w:rsidR="00B30BFA" w:rsidRPr="00CB298B">
        <w:rPr>
          <w:color w:val="auto"/>
        </w:rPr>
        <w:t>.;</w:t>
      </w:r>
    </w:p>
    <w:p w14:paraId="387395E2" w14:textId="48B0E54E" w:rsidR="0016192E" w:rsidRPr="00CB298B" w:rsidRDefault="0016192E" w:rsidP="007243DA">
      <w:pPr>
        <w:pStyle w:val="OREpunktor"/>
        <w:rPr>
          <w:color w:val="auto"/>
        </w:rPr>
      </w:pPr>
      <w:r w:rsidRPr="00CB298B">
        <w:rPr>
          <w:color w:val="auto"/>
        </w:rPr>
        <w:t>czas</w:t>
      </w:r>
      <w:r w:rsidR="00B30BFA" w:rsidRPr="00CB298B">
        <w:rPr>
          <w:color w:val="auto"/>
        </w:rPr>
        <w:t xml:space="preserve"> przeznaczony na spożycie</w:t>
      </w:r>
      <w:r w:rsidRPr="00CB298B">
        <w:rPr>
          <w:color w:val="auto"/>
        </w:rPr>
        <w:t xml:space="preserve"> śniadani</w:t>
      </w:r>
      <w:r w:rsidR="00B30BFA" w:rsidRPr="00CB298B">
        <w:rPr>
          <w:color w:val="auto"/>
        </w:rPr>
        <w:t>a</w:t>
      </w:r>
      <w:r w:rsidRPr="00CB298B">
        <w:rPr>
          <w:color w:val="auto"/>
        </w:rPr>
        <w:t xml:space="preserve"> (8.30</w:t>
      </w:r>
      <w:r w:rsidR="00B30BFA" w:rsidRPr="00CB298B">
        <w:rPr>
          <w:color w:val="auto"/>
        </w:rPr>
        <w:t>–</w:t>
      </w:r>
      <w:r w:rsidRPr="00CB298B">
        <w:rPr>
          <w:color w:val="auto"/>
        </w:rPr>
        <w:t xml:space="preserve">9.00) – gdy chcemy obserwować, </w:t>
      </w:r>
      <w:r w:rsidR="00B30BFA" w:rsidRPr="00CB298B">
        <w:rPr>
          <w:color w:val="auto"/>
        </w:rPr>
        <w:t xml:space="preserve">w jaki sposób </w:t>
      </w:r>
      <w:r w:rsidRPr="00CB298B">
        <w:rPr>
          <w:color w:val="auto"/>
        </w:rPr>
        <w:t xml:space="preserve">nauczyciel </w:t>
      </w:r>
      <w:r w:rsidR="00B30BFA" w:rsidRPr="00CB298B">
        <w:rPr>
          <w:color w:val="auto"/>
        </w:rPr>
        <w:t xml:space="preserve">pogłębia </w:t>
      </w:r>
      <w:r w:rsidRPr="00CB298B">
        <w:rPr>
          <w:color w:val="auto"/>
        </w:rPr>
        <w:t>ich świadomość roli zdrowego stylu życia</w:t>
      </w:r>
      <w:r w:rsidR="00B30BFA" w:rsidRPr="00CB298B">
        <w:rPr>
          <w:color w:val="auto"/>
        </w:rPr>
        <w:t xml:space="preserve"> (</w:t>
      </w:r>
      <w:r w:rsidRPr="00CB298B">
        <w:rPr>
          <w:color w:val="auto"/>
        </w:rPr>
        <w:t>wp</w:t>
      </w:r>
      <w:r w:rsidRPr="00CB298B">
        <w:rPr>
          <w:color w:val="auto"/>
        </w:rPr>
        <w:t>i</w:t>
      </w:r>
      <w:r w:rsidRPr="00CB298B">
        <w:rPr>
          <w:color w:val="auto"/>
        </w:rPr>
        <w:t>sującą się w kompetencje społeczne</w:t>
      </w:r>
      <w:r w:rsidR="00B30BFA" w:rsidRPr="00CB298B">
        <w:rPr>
          <w:color w:val="auto"/>
        </w:rPr>
        <w:t>)</w:t>
      </w:r>
      <w:r w:rsidRPr="00CB298B">
        <w:rPr>
          <w:color w:val="auto"/>
        </w:rPr>
        <w:t xml:space="preserve">, jak sytuacja spożywania posiłku służy wzmacnianiu norm współżycia społecznego, jak nauczyciel wykorzystuje czas śniadania na kształtowanie kompetencji porozumiewania się w języku ojczystym (zasady zwracania się do siebie, zwroty grzecznościowe) </w:t>
      </w:r>
      <w:r w:rsidR="00B30BFA" w:rsidRPr="00CB298B">
        <w:rPr>
          <w:color w:val="auto"/>
        </w:rPr>
        <w:t xml:space="preserve">lub </w:t>
      </w:r>
      <w:r w:rsidRPr="00CB298B">
        <w:rPr>
          <w:color w:val="auto"/>
        </w:rPr>
        <w:t>kompetencji por</w:t>
      </w:r>
      <w:r w:rsidRPr="00CB298B">
        <w:rPr>
          <w:color w:val="auto"/>
        </w:rPr>
        <w:t>o</w:t>
      </w:r>
      <w:r w:rsidRPr="00CB298B">
        <w:rPr>
          <w:color w:val="auto"/>
        </w:rPr>
        <w:t>zumiewania się w języku obcym (nazwy produktów i dań, zwroty grzecznościowe w języku obcym) itp</w:t>
      </w:r>
      <w:r w:rsidR="00B30BFA" w:rsidRPr="00CB298B">
        <w:rPr>
          <w:color w:val="auto"/>
        </w:rPr>
        <w:t>.;</w:t>
      </w:r>
    </w:p>
    <w:p w14:paraId="4549CF20" w14:textId="77837ABD" w:rsidR="0016192E" w:rsidRPr="00CB298B" w:rsidRDefault="0016192E" w:rsidP="007243DA">
      <w:pPr>
        <w:pStyle w:val="OREpunktor"/>
        <w:rPr>
          <w:color w:val="auto"/>
        </w:rPr>
      </w:pPr>
      <w:r w:rsidRPr="00CB298B">
        <w:rPr>
          <w:color w:val="auto"/>
        </w:rPr>
        <w:lastRenderedPageBreak/>
        <w:t>fragment zajęć edukacyjno-wychowawczych, zabaw dydaktycznych, ruchowych, plastyczno-technicznych (9.00</w:t>
      </w:r>
      <w:r w:rsidR="003439B2" w:rsidRPr="00CB298B">
        <w:rPr>
          <w:color w:val="auto"/>
        </w:rPr>
        <w:t>–</w:t>
      </w:r>
      <w:r w:rsidRPr="00CB298B">
        <w:rPr>
          <w:color w:val="auto"/>
        </w:rPr>
        <w:t>10.15) – gdy chcemy obserwować, jakie aktywn</w:t>
      </w:r>
      <w:r w:rsidRPr="00CB298B">
        <w:rPr>
          <w:color w:val="auto"/>
        </w:rPr>
        <w:t>o</w:t>
      </w:r>
      <w:r w:rsidRPr="00CB298B">
        <w:rPr>
          <w:color w:val="auto"/>
        </w:rPr>
        <w:t>ści podejmują dzieci na zajęciach</w:t>
      </w:r>
      <w:r w:rsidR="003439B2" w:rsidRPr="00CB298B">
        <w:rPr>
          <w:color w:val="auto"/>
        </w:rPr>
        <w:t>,</w:t>
      </w:r>
      <w:r w:rsidRPr="00CB298B">
        <w:rPr>
          <w:color w:val="auto"/>
        </w:rPr>
        <w:t xml:space="preserve"> jakie kompetencje kluczowe rozwijają podczas tych aktywności, jakie pomoce dydaktyczne </w:t>
      </w:r>
      <w:r w:rsidR="003439B2" w:rsidRPr="00CB298B">
        <w:rPr>
          <w:color w:val="auto"/>
        </w:rPr>
        <w:t xml:space="preserve">i w jaki sposób </w:t>
      </w:r>
      <w:r w:rsidRPr="00CB298B">
        <w:rPr>
          <w:color w:val="auto"/>
        </w:rPr>
        <w:t>wykorzystuje naucz</w:t>
      </w:r>
      <w:r w:rsidRPr="00CB298B">
        <w:rPr>
          <w:color w:val="auto"/>
        </w:rPr>
        <w:t>y</w:t>
      </w:r>
      <w:r w:rsidRPr="00CB298B">
        <w:rPr>
          <w:color w:val="auto"/>
        </w:rPr>
        <w:t xml:space="preserve">ciel w ramach rozwijania wybranej kompetencji kluczowej </w:t>
      </w:r>
      <w:r w:rsidR="003439B2" w:rsidRPr="00CB298B">
        <w:rPr>
          <w:color w:val="auto"/>
        </w:rPr>
        <w:t xml:space="preserve">u </w:t>
      </w:r>
      <w:r w:rsidRPr="00CB298B">
        <w:rPr>
          <w:color w:val="auto"/>
        </w:rPr>
        <w:t>dzieci, jak stymuluje inicjatywność i przedsiębiorczość dzieci itp.)</w:t>
      </w:r>
      <w:r w:rsidR="003439B2" w:rsidRPr="00CB298B">
        <w:rPr>
          <w:color w:val="auto"/>
        </w:rPr>
        <w:t>.</w:t>
      </w:r>
    </w:p>
    <w:p w14:paraId="000D5E6A" w14:textId="616582A2" w:rsidR="00C31986" w:rsidRPr="00CB298B" w:rsidRDefault="003439B2" w:rsidP="00386444">
      <w:pPr>
        <w:pStyle w:val="OREnormalny"/>
        <w:rPr>
          <w:color w:val="auto"/>
        </w:rPr>
      </w:pPr>
      <w:r w:rsidRPr="00CB298B">
        <w:rPr>
          <w:color w:val="auto"/>
        </w:rPr>
        <w:t>A</w:t>
      </w:r>
      <w:r w:rsidR="002D06D1" w:rsidRPr="00CB298B">
        <w:rPr>
          <w:color w:val="auto"/>
        </w:rPr>
        <w:t>by obserwacja była celowa (</w:t>
      </w:r>
      <w:r w:rsidRPr="00CB298B">
        <w:rPr>
          <w:color w:val="auto"/>
        </w:rPr>
        <w:t xml:space="preserve">adekwatna </w:t>
      </w:r>
      <w:r w:rsidR="002D06D1" w:rsidRPr="00CB298B">
        <w:rPr>
          <w:color w:val="auto"/>
        </w:rPr>
        <w:t xml:space="preserve">do celów procesu wspomagania) i użyteczna (dla </w:t>
      </w:r>
      <w:r w:rsidR="00884559" w:rsidRPr="00CB298B">
        <w:rPr>
          <w:color w:val="auto"/>
        </w:rPr>
        <w:t>doskonalenia</w:t>
      </w:r>
      <w:r w:rsidR="002D06D1" w:rsidRPr="00CB298B">
        <w:rPr>
          <w:color w:val="auto"/>
        </w:rPr>
        <w:t xml:space="preserve"> </w:t>
      </w:r>
      <w:r w:rsidR="00884559" w:rsidRPr="00CB298B">
        <w:rPr>
          <w:color w:val="auto"/>
        </w:rPr>
        <w:t xml:space="preserve">wybranych umiejętności w zakresie rozwijania kompetencji kluczowych </w:t>
      </w:r>
      <w:r w:rsidRPr="00CB298B">
        <w:rPr>
          <w:color w:val="auto"/>
        </w:rPr>
        <w:t xml:space="preserve">u </w:t>
      </w:r>
      <w:r w:rsidR="00884559" w:rsidRPr="00CB298B">
        <w:rPr>
          <w:color w:val="auto"/>
        </w:rPr>
        <w:t>dzieci)</w:t>
      </w:r>
      <w:r w:rsidRPr="00CB298B">
        <w:rPr>
          <w:color w:val="auto"/>
        </w:rPr>
        <w:t xml:space="preserve"> w każdej z opisanych sytuacji</w:t>
      </w:r>
      <w:r w:rsidR="00884559" w:rsidRPr="00CB298B">
        <w:rPr>
          <w:color w:val="auto"/>
        </w:rPr>
        <w:t xml:space="preserve">, obserwator i obserwowany nauczyciel powinni ustalić wcześniej </w:t>
      </w:r>
      <w:r w:rsidR="001B79F7" w:rsidRPr="00CB298B">
        <w:rPr>
          <w:b/>
          <w:color w:val="auto"/>
        </w:rPr>
        <w:t xml:space="preserve">przedmiot i </w:t>
      </w:r>
      <w:r w:rsidR="00884559" w:rsidRPr="00CB298B">
        <w:rPr>
          <w:b/>
          <w:color w:val="auto"/>
        </w:rPr>
        <w:t>zakres</w:t>
      </w:r>
      <w:r w:rsidR="00884559" w:rsidRPr="00CB298B">
        <w:rPr>
          <w:color w:val="auto"/>
        </w:rPr>
        <w:t xml:space="preserve"> obserwacji </w:t>
      </w:r>
      <w:r w:rsidR="00672E33" w:rsidRPr="00CB298B">
        <w:rPr>
          <w:color w:val="auto"/>
        </w:rPr>
        <w:t xml:space="preserve">oraz </w:t>
      </w:r>
      <w:r w:rsidR="00884559" w:rsidRPr="00CB298B">
        <w:rPr>
          <w:color w:val="auto"/>
        </w:rPr>
        <w:t>sformułować</w:t>
      </w:r>
      <w:r w:rsidR="00672E33" w:rsidRPr="00CB298B">
        <w:rPr>
          <w:color w:val="auto"/>
        </w:rPr>
        <w:t xml:space="preserve"> </w:t>
      </w:r>
      <w:r w:rsidR="00672E33" w:rsidRPr="00CB298B">
        <w:rPr>
          <w:b/>
          <w:color w:val="auto"/>
        </w:rPr>
        <w:t>dyspozycje</w:t>
      </w:r>
      <w:r w:rsidR="00884559" w:rsidRPr="00CB298B">
        <w:rPr>
          <w:color w:val="auto"/>
        </w:rPr>
        <w:t xml:space="preserve"> ad</w:t>
      </w:r>
      <w:r w:rsidR="00884559" w:rsidRPr="00CB298B">
        <w:rPr>
          <w:color w:val="auto"/>
        </w:rPr>
        <w:t>e</w:t>
      </w:r>
      <w:r w:rsidR="00884559" w:rsidRPr="00CB298B">
        <w:rPr>
          <w:color w:val="auto"/>
        </w:rPr>
        <w:t xml:space="preserve">kwatne </w:t>
      </w:r>
      <w:r w:rsidR="008F4DC4" w:rsidRPr="00CB298B">
        <w:rPr>
          <w:color w:val="auto"/>
        </w:rPr>
        <w:t xml:space="preserve">do </w:t>
      </w:r>
      <w:r w:rsidR="00672E33" w:rsidRPr="00CB298B">
        <w:rPr>
          <w:color w:val="auto"/>
        </w:rPr>
        <w:t xml:space="preserve">jego </w:t>
      </w:r>
      <w:r w:rsidR="00884559" w:rsidRPr="00CB298B">
        <w:rPr>
          <w:color w:val="auto"/>
        </w:rPr>
        <w:t>przedmiotu/zakresu. Nie wszystko da się zaobserwować</w:t>
      </w:r>
      <w:r w:rsidR="00672E33" w:rsidRPr="00CB298B">
        <w:rPr>
          <w:color w:val="auto"/>
        </w:rPr>
        <w:t xml:space="preserve">, np. </w:t>
      </w:r>
      <w:r w:rsidR="00C34574" w:rsidRPr="00CB298B">
        <w:rPr>
          <w:color w:val="auto"/>
        </w:rPr>
        <w:t>dowodów świadczących o współpracy nauczycieli w zakresie planowania działań służących kszta</w:t>
      </w:r>
      <w:r w:rsidR="00C34574" w:rsidRPr="00CB298B">
        <w:rPr>
          <w:color w:val="auto"/>
        </w:rPr>
        <w:t>ł</w:t>
      </w:r>
      <w:r w:rsidR="00C34574" w:rsidRPr="00CB298B">
        <w:rPr>
          <w:color w:val="auto"/>
        </w:rPr>
        <w:t>towaniu kompetenc</w:t>
      </w:r>
      <w:r w:rsidR="00884559" w:rsidRPr="00CB298B">
        <w:rPr>
          <w:color w:val="auto"/>
        </w:rPr>
        <w:t xml:space="preserve">ji kluczowych </w:t>
      </w:r>
      <w:r w:rsidR="00672E33" w:rsidRPr="00CB298B">
        <w:rPr>
          <w:color w:val="auto"/>
        </w:rPr>
        <w:t xml:space="preserve">u </w:t>
      </w:r>
      <w:r w:rsidR="00884559" w:rsidRPr="00CB298B">
        <w:rPr>
          <w:color w:val="auto"/>
        </w:rPr>
        <w:t xml:space="preserve">dzieci, ale </w:t>
      </w:r>
      <w:r w:rsidR="00672E33" w:rsidRPr="00CB298B">
        <w:rPr>
          <w:color w:val="auto"/>
        </w:rPr>
        <w:t xml:space="preserve">można </w:t>
      </w:r>
      <w:r w:rsidR="00C34574" w:rsidRPr="00CB298B">
        <w:rPr>
          <w:color w:val="auto"/>
        </w:rPr>
        <w:t xml:space="preserve">zaobserwować różne aktywności wychowanków i nauczyciela na </w:t>
      </w:r>
      <w:r w:rsidR="003438D9" w:rsidRPr="00CB298B">
        <w:rPr>
          <w:color w:val="auto"/>
        </w:rPr>
        <w:t>zajęciach</w:t>
      </w:r>
      <w:r w:rsidR="00C34574" w:rsidRPr="00CB298B">
        <w:rPr>
          <w:color w:val="auto"/>
        </w:rPr>
        <w:t>, sposób aranżacji przestrzeni edukacyjnej</w:t>
      </w:r>
      <w:r w:rsidR="00884559" w:rsidRPr="00CB298B">
        <w:rPr>
          <w:color w:val="auto"/>
        </w:rPr>
        <w:t xml:space="preserve"> przez nauczyciela</w:t>
      </w:r>
      <w:r w:rsidR="00C34574" w:rsidRPr="00CB298B">
        <w:rPr>
          <w:color w:val="auto"/>
        </w:rPr>
        <w:t xml:space="preserve">, </w:t>
      </w:r>
      <w:r w:rsidR="00672E33" w:rsidRPr="00CB298B">
        <w:rPr>
          <w:color w:val="auto"/>
        </w:rPr>
        <w:t xml:space="preserve">sposoby </w:t>
      </w:r>
      <w:r w:rsidR="00C34574" w:rsidRPr="00CB298B">
        <w:rPr>
          <w:color w:val="auto"/>
        </w:rPr>
        <w:t>wykorzystywania pomocy dydaktycznych</w:t>
      </w:r>
      <w:r w:rsidR="00884559" w:rsidRPr="00CB298B">
        <w:rPr>
          <w:color w:val="auto"/>
        </w:rPr>
        <w:t xml:space="preserve">, zachęcania dzieci do </w:t>
      </w:r>
      <w:r w:rsidR="009E50CB" w:rsidRPr="00CB298B">
        <w:rPr>
          <w:color w:val="auto"/>
        </w:rPr>
        <w:t>szukania</w:t>
      </w:r>
      <w:r w:rsidR="00884559" w:rsidRPr="00CB298B">
        <w:rPr>
          <w:color w:val="auto"/>
        </w:rPr>
        <w:t xml:space="preserve"> </w:t>
      </w:r>
      <w:r w:rsidR="009E50CB" w:rsidRPr="00CB298B">
        <w:rPr>
          <w:color w:val="auto"/>
        </w:rPr>
        <w:t xml:space="preserve">rozwiązań </w:t>
      </w:r>
      <w:r w:rsidR="00884559" w:rsidRPr="00CB298B">
        <w:rPr>
          <w:color w:val="auto"/>
        </w:rPr>
        <w:t>problemu</w:t>
      </w:r>
      <w:r w:rsidR="00C31986" w:rsidRPr="00CB298B">
        <w:rPr>
          <w:color w:val="auto"/>
        </w:rPr>
        <w:t xml:space="preserve"> i </w:t>
      </w:r>
      <w:r w:rsidR="00672E33" w:rsidRPr="00CB298B">
        <w:rPr>
          <w:color w:val="auto"/>
        </w:rPr>
        <w:t>ich reakcje</w:t>
      </w:r>
      <w:r w:rsidR="00C31986" w:rsidRPr="00CB298B">
        <w:rPr>
          <w:color w:val="auto"/>
        </w:rPr>
        <w:t xml:space="preserve"> w tych sytuacjach</w:t>
      </w:r>
      <w:r w:rsidR="00C34574" w:rsidRPr="00CB298B">
        <w:rPr>
          <w:color w:val="auto"/>
        </w:rPr>
        <w:t xml:space="preserve"> itp. </w:t>
      </w:r>
    </w:p>
    <w:p w14:paraId="4AD65EC4" w14:textId="40C42137" w:rsidR="00C31986" w:rsidRPr="00CB298B" w:rsidRDefault="00C31986" w:rsidP="00386444">
      <w:pPr>
        <w:pStyle w:val="OREnormalny"/>
        <w:rPr>
          <w:color w:val="auto"/>
        </w:rPr>
      </w:pPr>
      <w:r w:rsidRPr="00CB298B">
        <w:rPr>
          <w:color w:val="auto"/>
        </w:rPr>
        <w:t xml:space="preserve">Wspomaganie przedszkola to długofalowy proces, a więc jeśli obserwacje staną się jego systematycznie realizowanym elementem, to </w:t>
      </w:r>
      <w:r w:rsidR="001B79F7" w:rsidRPr="00CB298B">
        <w:rPr>
          <w:color w:val="auto"/>
        </w:rPr>
        <w:t xml:space="preserve">zakres obserwacji i dyspozycje będą się zmieniać – bo będą rozwijać się umiejętności nauczyciela, jego biegłość w stosowaniu nowych metod itp. </w:t>
      </w:r>
      <w:r w:rsidR="00672E33" w:rsidRPr="00CB298B">
        <w:rPr>
          <w:color w:val="auto"/>
        </w:rPr>
        <w:t>Z tego względu</w:t>
      </w:r>
      <w:r w:rsidR="00963D14" w:rsidRPr="00CB298B">
        <w:rPr>
          <w:color w:val="auto"/>
        </w:rPr>
        <w:t xml:space="preserve"> zamiast stosować popularne w szkołach, często ni</w:t>
      </w:r>
      <w:r w:rsidR="00963D14" w:rsidRPr="00CB298B">
        <w:rPr>
          <w:color w:val="auto"/>
        </w:rPr>
        <w:t>e</w:t>
      </w:r>
      <w:r w:rsidR="00963D14" w:rsidRPr="00CB298B">
        <w:rPr>
          <w:color w:val="auto"/>
        </w:rPr>
        <w:t xml:space="preserve">zmienne w treściach, karty obserwacji, warto skupić się na </w:t>
      </w:r>
      <w:r w:rsidR="00672E33" w:rsidRPr="00CB298B">
        <w:rPr>
          <w:color w:val="auto"/>
        </w:rPr>
        <w:t>określeniu przedmiotu obse</w:t>
      </w:r>
      <w:r w:rsidR="00672E33" w:rsidRPr="00CB298B">
        <w:rPr>
          <w:color w:val="auto"/>
        </w:rPr>
        <w:t>r</w:t>
      </w:r>
      <w:r w:rsidR="00672E33" w:rsidRPr="00CB298B">
        <w:rPr>
          <w:color w:val="auto"/>
        </w:rPr>
        <w:t>wacji</w:t>
      </w:r>
      <w:r w:rsidR="00963D14" w:rsidRPr="00CB298B">
        <w:rPr>
          <w:color w:val="auto"/>
        </w:rPr>
        <w:t xml:space="preserve"> i sformułowaniu nielicznych, ale trafnych dyspozycji. </w:t>
      </w:r>
    </w:p>
    <w:p w14:paraId="79CD0645" w14:textId="4C8AD7FB" w:rsidR="00963D14" w:rsidRPr="00CB298B" w:rsidRDefault="009E50CB" w:rsidP="00887943">
      <w:pPr>
        <w:pStyle w:val="OREnormalny"/>
        <w:rPr>
          <w:b/>
          <w:color w:val="auto"/>
        </w:rPr>
      </w:pPr>
      <w:r w:rsidRPr="00CB298B">
        <w:rPr>
          <w:b/>
          <w:color w:val="auto"/>
        </w:rPr>
        <w:t>PRZYKŁAD</w:t>
      </w:r>
    </w:p>
    <w:p w14:paraId="47339E49" w14:textId="7FE6FE06" w:rsidR="00C34574" w:rsidRPr="00CB298B" w:rsidRDefault="00963D14" w:rsidP="00887943">
      <w:pPr>
        <w:pStyle w:val="OREnormalny"/>
        <w:rPr>
          <w:color w:val="auto"/>
        </w:rPr>
      </w:pPr>
      <w:r w:rsidRPr="00CB298B">
        <w:rPr>
          <w:b/>
          <w:color w:val="auto"/>
        </w:rPr>
        <w:t>Przedmiot obserwacji:</w:t>
      </w:r>
      <w:r w:rsidR="00887943" w:rsidRPr="00CB298B">
        <w:rPr>
          <w:b/>
          <w:color w:val="auto"/>
        </w:rPr>
        <w:t xml:space="preserve"> </w:t>
      </w:r>
      <w:r w:rsidRPr="00CB298B">
        <w:rPr>
          <w:color w:val="auto"/>
        </w:rPr>
        <w:t>Działania nauczycieli stymulujące aktywność dzieci na zajęciach</w:t>
      </w:r>
      <w:r w:rsidR="00276F4A" w:rsidRPr="00CB298B">
        <w:rPr>
          <w:color w:val="auto"/>
        </w:rPr>
        <w:t xml:space="preserve"> –</w:t>
      </w:r>
      <w:r w:rsidRPr="00CB298B">
        <w:rPr>
          <w:color w:val="auto"/>
        </w:rPr>
        <w:t xml:space="preserve"> ich przedsiębiorczość i inicjatywność</w:t>
      </w:r>
    </w:p>
    <w:p w14:paraId="1C77773A" w14:textId="5AE4A52A" w:rsidR="00963D14" w:rsidRPr="00CB298B" w:rsidRDefault="00963D14" w:rsidP="00887943">
      <w:pPr>
        <w:pStyle w:val="OREnormalny"/>
        <w:rPr>
          <w:b/>
          <w:color w:val="auto"/>
        </w:rPr>
      </w:pPr>
      <w:r w:rsidRPr="00CB298B">
        <w:rPr>
          <w:b/>
          <w:color w:val="auto"/>
        </w:rPr>
        <w:t>Dyspozycje:</w:t>
      </w:r>
    </w:p>
    <w:p w14:paraId="3A4DEF5D" w14:textId="36A0F8CF" w:rsidR="00963D14" w:rsidRPr="00CB298B" w:rsidRDefault="00963D14" w:rsidP="00887943">
      <w:pPr>
        <w:pStyle w:val="OREpunktor"/>
        <w:rPr>
          <w:color w:val="auto"/>
        </w:rPr>
      </w:pPr>
      <w:r w:rsidRPr="00CB298B">
        <w:rPr>
          <w:color w:val="auto"/>
        </w:rPr>
        <w:t xml:space="preserve">Jakie sposoby zachęcania dzieci do aktywności stosuje nauczyciel(ka)? Jak </w:t>
      </w:r>
      <w:r w:rsidR="00276F4A" w:rsidRPr="00CB298B">
        <w:rPr>
          <w:color w:val="auto"/>
        </w:rPr>
        <w:t>st</w:t>
      </w:r>
      <w:r w:rsidR="00276F4A" w:rsidRPr="00CB298B">
        <w:rPr>
          <w:color w:val="auto"/>
        </w:rPr>
        <w:t>y</w:t>
      </w:r>
      <w:r w:rsidR="00276F4A" w:rsidRPr="00CB298B">
        <w:rPr>
          <w:color w:val="auto"/>
        </w:rPr>
        <w:t xml:space="preserve">muluje </w:t>
      </w:r>
      <w:r w:rsidRPr="00CB298B">
        <w:rPr>
          <w:color w:val="auto"/>
        </w:rPr>
        <w:t xml:space="preserve">inicjatywność </w:t>
      </w:r>
      <w:r w:rsidR="00276F4A" w:rsidRPr="00CB298B">
        <w:rPr>
          <w:color w:val="auto"/>
        </w:rPr>
        <w:t xml:space="preserve">u </w:t>
      </w:r>
      <w:r w:rsidRPr="00CB298B">
        <w:rPr>
          <w:color w:val="auto"/>
        </w:rPr>
        <w:t>dzieci?</w:t>
      </w:r>
    </w:p>
    <w:p w14:paraId="23918D6E" w14:textId="77777777" w:rsidR="00963D14" w:rsidRPr="00CB298B" w:rsidRDefault="00963D14" w:rsidP="00887943">
      <w:pPr>
        <w:pStyle w:val="OREpunktor"/>
        <w:rPr>
          <w:color w:val="auto"/>
        </w:rPr>
      </w:pPr>
      <w:r w:rsidRPr="00CB298B">
        <w:rPr>
          <w:color w:val="auto"/>
        </w:rPr>
        <w:t xml:space="preserve">Jak reagują dzieci na te sposoby zachęcania ich do aktywności/inicjatywności? </w:t>
      </w:r>
    </w:p>
    <w:p w14:paraId="6B42349D" w14:textId="3FC4159E" w:rsidR="00C12550" w:rsidRPr="00CB298B" w:rsidRDefault="00C12550" w:rsidP="00887943">
      <w:pPr>
        <w:pStyle w:val="OREpunktor"/>
        <w:rPr>
          <w:color w:val="auto"/>
        </w:rPr>
      </w:pPr>
      <w:r w:rsidRPr="00CB298B">
        <w:rPr>
          <w:color w:val="auto"/>
        </w:rPr>
        <w:t xml:space="preserve">Jak reaguje nauczyciel(ka), gdy dzieci występują z inicjatywami, zgłaszają </w:t>
      </w:r>
      <w:r w:rsidR="00862328" w:rsidRPr="00CB298B">
        <w:rPr>
          <w:color w:val="auto"/>
        </w:rPr>
        <w:t>swoje</w:t>
      </w:r>
      <w:r w:rsidRPr="00CB298B">
        <w:rPr>
          <w:color w:val="auto"/>
        </w:rPr>
        <w:t xml:space="preserve"> pomysły, oczekiwania? </w:t>
      </w:r>
    </w:p>
    <w:p w14:paraId="3A5D3E30" w14:textId="618DBCC8" w:rsidR="00963D14" w:rsidRPr="00CB298B" w:rsidRDefault="00963D14" w:rsidP="00887943">
      <w:pPr>
        <w:pStyle w:val="OREpunktor"/>
        <w:rPr>
          <w:color w:val="auto"/>
        </w:rPr>
      </w:pPr>
      <w:r w:rsidRPr="00CB298B">
        <w:rPr>
          <w:color w:val="auto"/>
        </w:rPr>
        <w:t>Jak postępuje nauczyciel(ka) w sytuacjach, gdy aktywność dzieci spada?</w:t>
      </w:r>
    </w:p>
    <w:p w14:paraId="5F9A2D06" w14:textId="607E1D99" w:rsidR="00AF0577" w:rsidRPr="00CB298B" w:rsidRDefault="00033E33" w:rsidP="00887943">
      <w:pPr>
        <w:pStyle w:val="OREpunktor"/>
        <w:rPr>
          <w:color w:val="auto"/>
        </w:rPr>
      </w:pPr>
      <w:r w:rsidRPr="00CB298B">
        <w:rPr>
          <w:color w:val="auto"/>
        </w:rPr>
        <w:lastRenderedPageBreak/>
        <w:t xml:space="preserve">W jaki sposób </w:t>
      </w:r>
      <w:r w:rsidR="00AF0577" w:rsidRPr="00CB298B">
        <w:rPr>
          <w:color w:val="auto"/>
        </w:rPr>
        <w:t>nauczyciel(ka) organizuje aktywność dzieci? Co robią dzieci na z</w:t>
      </w:r>
      <w:r w:rsidR="00AF0577" w:rsidRPr="00CB298B">
        <w:rPr>
          <w:color w:val="auto"/>
        </w:rPr>
        <w:t>a</w:t>
      </w:r>
      <w:r w:rsidR="00AF0577" w:rsidRPr="00CB298B">
        <w:rPr>
          <w:color w:val="auto"/>
        </w:rPr>
        <w:t xml:space="preserve">jęciach? </w:t>
      </w:r>
    </w:p>
    <w:p w14:paraId="2BAABBB5" w14:textId="0D469AEE" w:rsidR="00D15E22" w:rsidRPr="00CB298B" w:rsidRDefault="00D15E22" w:rsidP="00D15E22">
      <w:pPr>
        <w:pStyle w:val="TabelaORE"/>
        <w:rPr>
          <w:color w:val="auto"/>
        </w:rPr>
      </w:pPr>
      <w:r w:rsidRPr="00CB298B">
        <w:rPr>
          <w:b/>
          <w:color w:val="auto"/>
        </w:rPr>
        <w:t xml:space="preserve">Tab. 31. </w:t>
      </w:r>
      <w:r w:rsidR="0016767A">
        <w:rPr>
          <w:color w:val="auto"/>
        </w:rPr>
        <w:t>Aktywność dzieci</w:t>
      </w:r>
    </w:p>
    <w:tbl>
      <w:tblPr>
        <w:tblStyle w:val="Tabela-Siatka"/>
        <w:tblW w:w="5000" w:type="pct"/>
        <w:tblLayout w:type="fixed"/>
        <w:tblLook w:val="04A0" w:firstRow="1" w:lastRow="0" w:firstColumn="1" w:lastColumn="0" w:noHBand="0" w:noVBand="1"/>
        <w:tblCaption w:val="Co widzę? Dyspozycje do obserwacji aktywności dzieci"/>
        <w:tblDescription w:val="Tabela składająca się z dwóch kolumn - pierwsza zawiera kafeterię możliwych aktywności dzieci z ostatnim polem otwartym, do ewentualnego uzupełnienia przez obserwatora nazwą aktywności, która nie wystąpiła w kafeterii; druga - pusta, do nanoszenia notatek przez obserwatora. &#10;Kafeteria w pierwszej kolumnie:&#10;Co widzę? Dzieci:  &#10;1) Słuchają nauczyciela/nauczycielki &#10;2) Słuchają kolegi/koleżanki &#10;3) Pracują indywidualnie &#10;4) Pracują w parach &#10;5) Pracują w grupach &#10;6) Pracują zbiorowo  &#10;7) Dyskutują  &#10;8) Eksperymentują &#10;9) Wykonują doświadczenia &#10;10) Majsterkują z wykorzystaniem gotowych zestawów edukacyjnych &#10;11) Majsterkują z wykorzystaniem niestandardowych materiałów &#10;12) Rozwiązują łamigłówki, krzyżówki, quizy itp.  &#10;13) Uczą się od siebie nawzajem &#10;14) Oglądają film lub prezentację multimedialną &#10;15) Słuchają muzyki &#10;16) Pracują z wykorzystaniem zasobów Internetu &#10;17) Wykonują ćwiczenia na tablicy interaktywnej &#10;18) Są w ruchu, przemieszczają się  &#10;19) Zadają pytania nauczycielowi/ce &#10;20) Zadają pytania rówieśnikom &#10;21) Odpowiadają na pytania nauczyciela/ki &#10;22) Odpowiadają na pytania rówieśników &#10;23) Sami konstruują wypowiedzi ustne &#10;24) Tworzą notatkę w formie map myśli, rysunków itp. &#10;25) Grają w gry planszowe &#10;"/>
      </w:tblPr>
      <w:tblGrid>
        <w:gridCol w:w="6346"/>
        <w:gridCol w:w="3366"/>
      </w:tblGrid>
      <w:tr w:rsidR="00CB298B" w:rsidRPr="00CB298B" w14:paraId="57896C55" w14:textId="77777777" w:rsidTr="00AF0577">
        <w:tc>
          <w:tcPr>
            <w:tcW w:w="5000" w:type="pct"/>
            <w:gridSpan w:val="2"/>
          </w:tcPr>
          <w:p w14:paraId="325DE791" w14:textId="77777777" w:rsidR="00AF0577" w:rsidRPr="00CB298B" w:rsidRDefault="00AF0577" w:rsidP="00E72B9B">
            <w:pPr>
              <w:spacing w:before="120" w:after="120" w:line="240" w:lineRule="auto"/>
              <w:ind w:right="-42"/>
              <w:rPr>
                <w:rFonts w:ascii="Arial" w:hAnsi="Arial" w:cs="Arial"/>
                <w:b/>
              </w:rPr>
            </w:pPr>
            <w:r w:rsidRPr="00CB298B">
              <w:rPr>
                <w:rFonts w:ascii="Arial" w:hAnsi="Arial" w:cs="Arial"/>
                <w:b/>
              </w:rPr>
              <w:t xml:space="preserve">Co widzę? </w:t>
            </w:r>
          </w:p>
        </w:tc>
      </w:tr>
      <w:tr w:rsidR="00CB298B" w:rsidRPr="00CB298B" w14:paraId="74F7A544" w14:textId="77777777" w:rsidTr="002D6B97">
        <w:trPr>
          <w:trHeight w:val="179"/>
        </w:trPr>
        <w:tc>
          <w:tcPr>
            <w:tcW w:w="3267" w:type="pct"/>
          </w:tcPr>
          <w:p w14:paraId="4E0DDDBB" w14:textId="77777777" w:rsidR="00AF0577" w:rsidRPr="00CB298B" w:rsidRDefault="00AF0577" w:rsidP="00E72B9B">
            <w:pPr>
              <w:spacing w:before="120" w:after="120" w:line="240" w:lineRule="auto"/>
              <w:ind w:right="-42"/>
              <w:rPr>
                <w:rFonts w:ascii="Arial" w:hAnsi="Arial" w:cs="Arial"/>
                <w:b/>
              </w:rPr>
            </w:pPr>
            <w:r w:rsidRPr="00CB298B">
              <w:rPr>
                <w:rFonts w:ascii="Arial" w:hAnsi="Arial" w:cs="Arial"/>
                <w:b/>
              </w:rPr>
              <w:t xml:space="preserve">Dzieci: </w:t>
            </w:r>
          </w:p>
        </w:tc>
        <w:tc>
          <w:tcPr>
            <w:tcW w:w="1733" w:type="pct"/>
          </w:tcPr>
          <w:p w14:paraId="05003B82" w14:textId="77777777" w:rsidR="00AF0577" w:rsidRPr="00CB298B" w:rsidRDefault="00AF0577" w:rsidP="00E72B9B">
            <w:pPr>
              <w:spacing w:before="120" w:after="120" w:line="240" w:lineRule="auto"/>
              <w:ind w:right="-42"/>
              <w:rPr>
                <w:rFonts w:ascii="Arial" w:hAnsi="Arial" w:cs="Arial"/>
              </w:rPr>
            </w:pPr>
          </w:p>
        </w:tc>
      </w:tr>
      <w:tr w:rsidR="00CB298B" w:rsidRPr="00CB298B" w14:paraId="4AB27477" w14:textId="77777777" w:rsidTr="002D6B97">
        <w:trPr>
          <w:trHeight w:val="177"/>
        </w:trPr>
        <w:tc>
          <w:tcPr>
            <w:tcW w:w="3267" w:type="pct"/>
          </w:tcPr>
          <w:p w14:paraId="5B8C2700" w14:textId="61425032" w:rsidR="00AF0577" w:rsidRPr="00CB298B" w:rsidRDefault="00AF0577" w:rsidP="00276F4A">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Słuchają nauczycielki</w:t>
            </w:r>
            <w:r w:rsidR="00276F4A" w:rsidRPr="00CB298B">
              <w:t>/</w:t>
            </w:r>
            <w:r w:rsidR="00276F4A" w:rsidRPr="00CB298B">
              <w:rPr>
                <w:rFonts w:ascii="Arial" w:hAnsi="Arial" w:cs="Arial"/>
                <w:sz w:val="22"/>
                <w:szCs w:val="22"/>
              </w:rPr>
              <w:t>nauczyciela.</w:t>
            </w:r>
          </w:p>
        </w:tc>
        <w:tc>
          <w:tcPr>
            <w:tcW w:w="1733" w:type="pct"/>
          </w:tcPr>
          <w:p w14:paraId="2AC10A3C" w14:textId="77777777" w:rsidR="00AF0577" w:rsidRPr="00CB298B" w:rsidRDefault="00AF0577" w:rsidP="00E72B9B">
            <w:pPr>
              <w:spacing w:before="120" w:after="120" w:line="240" w:lineRule="auto"/>
              <w:ind w:right="-42"/>
              <w:rPr>
                <w:rFonts w:ascii="Arial" w:hAnsi="Arial" w:cs="Arial"/>
              </w:rPr>
            </w:pPr>
          </w:p>
        </w:tc>
      </w:tr>
      <w:tr w:rsidR="00CB298B" w:rsidRPr="00CB298B" w14:paraId="3C7855CB" w14:textId="77777777" w:rsidTr="002D6B97">
        <w:trPr>
          <w:trHeight w:val="219"/>
        </w:trPr>
        <w:tc>
          <w:tcPr>
            <w:tcW w:w="3267" w:type="pct"/>
          </w:tcPr>
          <w:p w14:paraId="3B2ADCD0" w14:textId="480B714B" w:rsidR="00AF0577" w:rsidRPr="00CB298B" w:rsidRDefault="00AF0577" w:rsidP="00033E33">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Słuchają koleżanki</w:t>
            </w:r>
            <w:r w:rsidR="00033E33" w:rsidRPr="00CB298B">
              <w:t>/</w:t>
            </w:r>
            <w:r w:rsidR="00033E33" w:rsidRPr="00CB298B">
              <w:rPr>
                <w:rFonts w:ascii="Arial" w:hAnsi="Arial" w:cs="Arial"/>
                <w:sz w:val="22"/>
                <w:szCs w:val="22"/>
              </w:rPr>
              <w:t>kolegi</w:t>
            </w:r>
            <w:r w:rsidR="00276F4A" w:rsidRPr="00CB298B">
              <w:rPr>
                <w:rFonts w:ascii="Arial" w:hAnsi="Arial" w:cs="Arial"/>
                <w:sz w:val="22"/>
                <w:szCs w:val="22"/>
              </w:rPr>
              <w:t>.</w:t>
            </w:r>
          </w:p>
        </w:tc>
        <w:tc>
          <w:tcPr>
            <w:tcW w:w="1733" w:type="pct"/>
          </w:tcPr>
          <w:p w14:paraId="7665DA65" w14:textId="77777777" w:rsidR="00AF0577" w:rsidRPr="00CB298B" w:rsidRDefault="00AF0577" w:rsidP="00E72B9B">
            <w:pPr>
              <w:spacing w:before="120" w:after="120" w:line="240" w:lineRule="auto"/>
              <w:ind w:right="-42"/>
              <w:rPr>
                <w:rFonts w:ascii="Arial" w:hAnsi="Arial" w:cs="Arial"/>
              </w:rPr>
            </w:pPr>
          </w:p>
        </w:tc>
      </w:tr>
      <w:tr w:rsidR="00CB298B" w:rsidRPr="00CB298B" w14:paraId="5172F865" w14:textId="77777777" w:rsidTr="002D6B97">
        <w:trPr>
          <w:trHeight w:val="177"/>
        </w:trPr>
        <w:tc>
          <w:tcPr>
            <w:tcW w:w="3267" w:type="pct"/>
          </w:tcPr>
          <w:p w14:paraId="6F802562" w14:textId="38F6C35E"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Pracują indywidualnie</w:t>
            </w:r>
            <w:r w:rsidR="00033E33" w:rsidRPr="00CB298B">
              <w:rPr>
                <w:rFonts w:ascii="Arial" w:hAnsi="Arial" w:cs="Arial"/>
                <w:sz w:val="22"/>
                <w:szCs w:val="22"/>
              </w:rPr>
              <w:t>.</w:t>
            </w:r>
          </w:p>
        </w:tc>
        <w:tc>
          <w:tcPr>
            <w:tcW w:w="1733" w:type="pct"/>
          </w:tcPr>
          <w:p w14:paraId="22271C3C" w14:textId="77777777" w:rsidR="00AF0577" w:rsidRPr="00CB298B" w:rsidRDefault="00AF0577" w:rsidP="00E72B9B">
            <w:pPr>
              <w:spacing w:before="120" w:after="120" w:line="240" w:lineRule="auto"/>
              <w:ind w:right="-42"/>
              <w:rPr>
                <w:rFonts w:ascii="Arial" w:hAnsi="Arial" w:cs="Arial"/>
              </w:rPr>
            </w:pPr>
          </w:p>
        </w:tc>
      </w:tr>
      <w:tr w:rsidR="00CB298B" w:rsidRPr="00CB298B" w14:paraId="7CE5A75E" w14:textId="77777777" w:rsidTr="002D6B97">
        <w:trPr>
          <w:trHeight w:val="177"/>
        </w:trPr>
        <w:tc>
          <w:tcPr>
            <w:tcW w:w="3267" w:type="pct"/>
          </w:tcPr>
          <w:p w14:paraId="42B02949" w14:textId="6DB1BC0C"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Pracują w parach</w:t>
            </w:r>
            <w:r w:rsidR="00033E33" w:rsidRPr="00CB298B">
              <w:rPr>
                <w:rFonts w:ascii="Arial" w:hAnsi="Arial" w:cs="Arial"/>
                <w:sz w:val="22"/>
                <w:szCs w:val="22"/>
              </w:rPr>
              <w:t>.</w:t>
            </w:r>
          </w:p>
        </w:tc>
        <w:tc>
          <w:tcPr>
            <w:tcW w:w="1733" w:type="pct"/>
          </w:tcPr>
          <w:p w14:paraId="7B2CB340" w14:textId="77777777" w:rsidR="00AF0577" w:rsidRPr="00CB298B" w:rsidRDefault="00AF0577" w:rsidP="00E72B9B">
            <w:pPr>
              <w:spacing w:before="120" w:after="120" w:line="240" w:lineRule="auto"/>
              <w:ind w:right="-42"/>
              <w:rPr>
                <w:rFonts w:ascii="Arial" w:hAnsi="Arial" w:cs="Arial"/>
              </w:rPr>
            </w:pPr>
          </w:p>
        </w:tc>
      </w:tr>
      <w:tr w:rsidR="00CB298B" w:rsidRPr="00CB298B" w14:paraId="3C8C1BDE" w14:textId="77777777" w:rsidTr="002D6B97">
        <w:trPr>
          <w:trHeight w:val="177"/>
        </w:trPr>
        <w:tc>
          <w:tcPr>
            <w:tcW w:w="3267" w:type="pct"/>
          </w:tcPr>
          <w:p w14:paraId="1152AA6D" w14:textId="5687FC76"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Pracują w grupach</w:t>
            </w:r>
            <w:r w:rsidR="00033E33" w:rsidRPr="00CB298B">
              <w:rPr>
                <w:rFonts w:ascii="Arial" w:hAnsi="Arial" w:cs="Arial"/>
                <w:sz w:val="22"/>
                <w:szCs w:val="22"/>
              </w:rPr>
              <w:t>.</w:t>
            </w:r>
          </w:p>
        </w:tc>
        <w:tc>
          <w:tcPr>
            <w:tcW w:w="1733" w:type="pct"/>
          </w:tcPr>
          <w:p w14:paraId="2B60D304" w14:textId="77777777" w:rsidR="00AF0577" w:rsidRPr="00CB298B" w:rsidRDefault="00AF0577" w:rsidP="00E72B9B">
            <w:pPr>
              <w:spacing w:before="120" w:after="120" w:line="240" w:lineRule="auto"/>
              <w:ind w:right="-42"/>
              <w:rPr>
                <w:rFonts w:ascii="Arial" w:hAnsi="Arial" w:cs="Arial"/>
              </w:rPr>
            </w:pPr>
          </w:p>
        </w:tc>
      </w:tr>
      <w:tr w:rsidR="00CB298B" w:rsidRPr="00CB298B" w14:paraId="6E87EB52" w14:textId="77777777" w:rsidTr="002D6B97">
        <w:trPr>
          <w:trHeight w:val="177"/>
        </w:trPr>
        <w:tc>
          <w:tcPr>
            <w:tcW w:w="3267" w:type="pct"/>
          </w:tcPr>
          <w:p w14:paraId="6615DE33" w14:textId="7A062FFF"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Pracują zbiorowo</w:t>
            </w:r>
            <w:r w:rsidR="00033E33" w:rsidRPr="00CB298B">
              <w:rPr>
                <w:rFonts w:ascii="Arial" w:hAnsi="Arial" w:cs="Arial"/>
                <w:sz w:val="22"/>
                <w:szCs w:val="22"/>
              </w:rPr>
              <w:t>.</w:t>
            </w:r>
          </w:p>
        </w:tc>
        <w:tc>
          <w:tcPr>
            <w:tcW w:w="1733" w:type="pct"/>
          </w:tcPr>
          <w:p w14:paraId="6FFA4076" w14:textId="77777777" w:rsidR="00AF0577" w:rsidRPr="00CB298B" w:rsidRDefault="00AF0577" w:rsidP="00E72B9B">
            <w:pPr>
              <w:spacing w:before="120" w:after="120" w:line="240" w:lineRule="auto"/>
              <w:ind w:right="-42"/>
              <w:rPr>
                <w:rFonts w:ascii="Arial" w:hAnsi="Arial" w:cs="Arial"/>
              </w:rPr>
            </w:pPr>
          </w:p>
        </w:tc>
      </w:tr>
      <w:tr w:rsidR="00CB298B" w:rsidRPr="00CB298B" w14:paraId="5ED296A6" w14:textId="77777777" w:rsidTr="002D6B97">
        <w:trPr>
          <w:trHeight w:val="177"/>
        </w:trPr>
        <w:tc>
          <w:tcPr>
            <w:tcW w:w="3267" w:type="pct"/>
          </w:tcPr>
          <w:p w14:paraId="6F5B9DC0" w14:textId="5A6C3D1A"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Dyskutują</w:t>
            </w:r>
            <w:r w:rsidR="00033E33" w:rsidRPr="00CB298B">
              <w:rPr>
                <w:rFonts w:ascii="Arial" w:hAnsi="Arial" w:cs="Arial"/>
                <w:sz w:val="22"/>
                <w:szCs w:val="22"/>
              </w:rPr>
              <w:t>.</w:t>
            </w:r>
          </w:p>
        </w:tc>
        <w:tc>
          <w:tcPr>
            <w:tcW w:w="1733" w:type="pct"/>
          </w:tcPr>
          <w:p w14:paraId="28BFBD6C" w14:textId="77777777" w:rsidR="00AF0577" w:rsidRPr="00CB298B" w:rsidRDefault="00AF0577" w:rsidP="00E72B9B">
            <w:pPr>
              <w:spacing w:before="120" w:after="120" w:line="240" w:lineRule="auto"/>
              <w:ind w:right="-42"/>
              <w:rPr>
                <w:rFonts w:ascii="Arial" w:hAnsi="Arial" w:cs="Arial"/>
              </w:rPr>
            </w:pPr>
          </w:p>
        </w:tc>
      </w:tr>
      <w:tr w:rsidR="00CB298B" w:rsidRPr="00CB298B" w14:paraId="3DF7E3C2" w14:textId="77777777" w:rsidTr="002D6B97">
        <w:trPr>
          <w:trHeight w:val="177"/>
        </w:trPr>
        <w:tc>
          <w:tcPr>
            <w:tcW w:w="3267" w:type="pct"/>
          </w:tcPr>
          <w:p w14:paraId="4FEA43E8" w14:textId="03ECBA61"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Eksperymentują</w:t>
            </w:r>
            <w:r w:rsidR="00033E33" w:rsidRPr="00CB298B">
              <w:rPr>
                <w:rFonts w:ascii="Arial" w:hAnsi="Arial" w:cs="Arial"/>
                <w:sz w:val="22"/>
                <w:szCs w:val="22"/>
              </w:rPr>
              <w:t>.</w:t>
            </w:r>
          </w:p>
        </w:tc>
        <w:tc>
          <w:tcPr>
            <w:tcW w:w="1733" w:type="pct"/>
          </w:tcPr>
          <w:p w14:paraId="693C00CF" w14:textId="77777777" w:rsidR="00AF0577" w:rsidRPr="00CB298B" w:rsidRDefault="00AF0577" w:rsidP="00E72B9B">
            <w:pPr>
              <w:spacing w:before="120" w:after="120" w:line="240" w:lineRule="auto"/>
              <w:ind w:right="-42"/>
              <w:rPr>
                <w:rFonts w:ascii="Arial" w:hAnsi="Arial" w:cs="Arial"/>
              </w:rPr>
            </w:pPr>
          </w:p>
        </w:tc>
      </w:tr>
      <w:tr w:rsidR="00CB298B" w:rsidRPr="00CB298B" w14:paraId="4F4A2392" w14:textId="77777777" w:rsidTr="002D6B97">
        <w:trPr>
          <w:trHeight w:val="177"/>
        </w:trPr>
        <w:tc>
          <w:tcPr>
            <w:tcW w:w="3267" w:type="pct"/>
          </w:tcPr>
          <w:p w14:paraId="69E96C28" w14:textId="0570E4D7" w:rsidR="00AF0577" w:rsidRPr="00CB298B" w:rsidRDefault="00033E33"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 xml:space="preserve">Przeprowadzają </w:t>
            </w:r>
            <w:r w:rsidR="00AF0577" w:rsidRPr="00CB298B">
              <w:rPr>
                <w:rFonts w:ascii="Arial" w:hAnsi="Arial" w:cs="Arial"/>
                <w:sz w:val="22"/>
                <w:szCs w:val="22"/>
              </w:rPr>
              <w:t>doświadczenia</w:t>
            </w:r>
            <w:r w:rsidRPr="00CB298B">
              <w:rPr>
                <w:rFonts w:ascii="Arial" w:hAnsi="Arial" w:cs="Arial"/>
                <w:sz w:val="22"/>
                <w:szCs w:val="22"/>
              </w:rPr>
              <w:t>.</w:t>
            </w:r>
          </w:p>
        </w:tc>
        <w:tc>
          <w:tcPr>
            <w:tcW w:w="1733" w:type="pct"/>
          </w:tcPr>
          <w:p w14:paraId="3AE71CD6" w14:textId="77777777" w:rsidR="00AF0577" w:rsidRPr="00CB298B" w:rsidRDefault="00AF0577" w:rsidP="00E72B9B">
            <w:pPr>
              <w:spacing w:before="120" w:after="120" w:line="240" w:lineRule="auto"/>
              <w:ind w:right="-42"/>
              <w:rPr>
                <w:rFonts w:ascii="Arial" w:hAnsi="Arial" w:cs="Arial"/>
              </w:rPr>
            </w:pPr>
          </w:p>
        </w:tc>
      </w:tr>
      <w:tr w:rsidR="00CB298B" w:rsidRPr="00CB298B" w14:paraId="408D39F4" w14:textId="77777777" w:rsidTr="002D6B97">
        <w:trPr>
          <w:trHeight w:val="177"/>
        </w:trPr>
        <w:tc>
          <w:tcPr>
            <w:tcW w:w="3267" w:type="pct"/>
          </w:tcPr>
          <w:p w14:paraId="6A436C1B" w14:textId="681091E8"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Majsterkują z wykorzystaniem gotowych zestawów eduk</w:t>
            </w:r>
            <w:r w:rsidRPr="00CB298B">
              <w:rPr>
                <w:rFonts w:ascii="Arial" w:hAnsi="Arial" w:cs="Arial"/>
                <w:sz w:val="22"/>
                <w:szCs w:val="22"/>
              </w:rPr>
              <w:t>a</w:t>
            </w:r>
            <w:r w:rsidRPr="00CB298B">
              <w:rPr>
                <w:rFonts w:ascii="Arial" w:hAnsi="Arial" w:cs="Arial"/>
                <w:sz w:val="22"/>
                <w:szCs w:val="22"/>
              </w:rPr>
              <w:t>cyjnych</w:t>
            </w:r>
            <w:r w:rsidR="00033E33" w:rsidRPr="00CB298B">
              <w:rPr>
                <w:rFonts w:ascii="Arial" w:hAnsi="Arial" w:cs="Arial"/>
                <w:sz w:val="22"/>
                <w:szCs w:val="22"/>
              </w:rPr>
              <w:t>.</w:t>
            </w:r>
          </w:p>
        </w:tc>
        <w:tc>
          <w:tcPr>
            <w:tcW w:w="1733" w:type="pct"/>
          </w:tcPr>
          <w:p w14:paraId="3797405E" w14:textId="77777777" w:rsidR="00AF0577" w:rsidRPr="00CB298B" w:rsidRDefault="00AF0577" w:rsidP="00E72B9B">
            <w:pPr>
              <w:spacing w:before="120" w:after="120" w:line="240" w:lineRule="auto"/>
              <w:ind w:right="-42"/>
              <w:rPr>
                <w:rFonts w:ascii="Arial" w:hAnsi="Arial" w:cs="Arial"/>
              </w:rPr>
            </w:pPr>
          </w:p>
        </w:tc>
      </w:tr>
      <w:tr w:rsidR="00CB298B" w:rsidRPr="00CB298B" w14:paraId="06997E83" w14:textId="77777777" w:rsidTr="002D6B97">
        <w:trPr>
          <w:trHeight w:val="177"/>
        </w:trPr>
        <w:tc>
          <w:tcPr>
            <w:tcW w:w="3267" w:type="pct"/>
          </w:tcPr>
          <w:p w14:paraId="04F51D63" w14:textId="5EBA53A9"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Majsterkują z wykorzystaniem niestandardowych materi</w:t>
            </w:r>
            <w:r w:rsidRPr="00CB298B">
              <w:rPr>
                <w:rFonts w:ascii="Arial" w:hAnsi="Arial" w:cs="Arial"/>
                <w:sz w:val="22"/>
                <w:szCs w:val="22"/>
              </w:rPr>
              <w:t>a</w:t>
            </w:r>
            <w:r w:rsidRPr="00CB298B">
              <w:rPr>
                <w:rFonts w:ascii="Arial" w:hAnsi="Arial" w:cs="Arial"/>
                <w:sz w:val="22"/>
                <w:szCs w:val="22"/>
              </w:rPr>
              <w:t>łów</w:t>
            </w:r>
            <w:r w:rsidR="00033E33" w:rsidRPr="00CB298B">
              <w:rPr>
                <w:rFonts w:ascii="Arial" w:hAnsi="Arial" w:cs="Arial"/>
                <w:sz w:val="22"/>
                <w:szCs w:val="22"/>
              </w:rPr>
              <w:t>.</w:t>
            </w:r>
          </w:p>
        </w:tc>
        <w:tc>
          <w:tcPr>
            <w:tcW w:w="1733" w:type="pct"/>
          </w:tcPr>
          <w:p w14:paraId="4A7506FA" w14:textId="77777777" w:rsidR="00AF0577" w:rsidRPr="00CB298B" w:rsidRDefault="00AF0577" w:rsidP="00E72B9B">
            <w:pPr>
              <w:spacing w:before="120" w:after="120" w:line="240" w:lineRule="auto"/>
              <w:ind w:right="-42"/>
              <w:rPr>
                <w:rFonts w:ascii="Arial" w:hAnsi="Arial" w:cs="Arial"/>
              </w:rPr>
            </w:pPr>
          </w:p>
        </w:tc>
      </w:tr>
      <w:tr w:rsidR="00CB298B" w:rsidRPr="00CB298B" w14:paraId="2CD31C7F" w14:textId="77777777" w:rsidTr="002D6B97">
        <w:trPr>
          <w:trHeight w:val="177"/>
        </w:trPr>
        <w:tc>
          <w:tcPr>
            <w:tcW w:w="3267" w:type="pct"/>
          </w:tcPr>
          <w:p w14:paraId="49972B53" w14:textId="77777777"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 xml:space="preserve">Rozwiązują łamigłówki, krzyżówki, quizy itp. </w:t>
            </w:r>
          </w:p>
        </w:tc>
        <w:tc>
          <w:tcPr>
            <w:tcW w:w="1733" w:type="pct"/>
          </w:tcPr>
          <w:p w14:paraId="4765F0C9" w14:textId="77777777" w:rsidR="00AF0577" w:rsidRPr="00CB298B" w:rsidRDefault="00AF0577" w:rsidP="00E72B9B">
            <w:pPr>
              <w:spacing w:before="120" w:after="120" w:line="240" w:lineRule="auto"/>
              <w:ind w:right="-42"/>
              <w:rPr>
                <w:rFonts w:ascii="Arial" w:hAnsi="Arial" w:cs="Arial"/>
              </w:rPr>
            </w:pPr>
          </w:p>
        </w:tc>
      </w:tr>
      <w:tr w:rsidR="00CB298B" w:rsidRPr="00CB298B" w14:paraId="0B5D3672" w14:textId="77777777" w:rsidTr="002D6B97">
        <w:trPr>
          <w:trHeight w:val="177"/>
        </w:trPr>
        <w:tc>
          <w:tcPr>
            <w:tcW w:w="3267" w:type="pct"/>
          </w:tcPr>
          <w:p w14:paraId="39F906EF" w14:textId="2D286731"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Uczą się od siebie nawzajem</w:t>
            </w:r>
            <w:r w:rsidR="00033E33" w:rsidRPr="00CB298B">
              <w:rPr>
                <w:rFonts w:ascii="Arial" w:hAnsi="Arial" w:cs="Arial"/>
                <w:sz w:val="22"/>
                <w:szCs w:val="22"/>
              </w:rPr>
              <w:t>.</w:t>
            </w:r>
          </w:p>
        </w:tc>
        <w:tc>
          <w:tcPr>
            <w:tcW w:w="1733" w:type="pct"/>
          </w:tcPr>
          <w:p w14:paraId="218BCDA7" w14:textId="77777777" w:rsidR="00AF0577" w:rsidRPr="00CB298B" w:rsidRDefault="00AF0577" w:rsidP="00E72B9B">
            <w:pPr>
              <w:spacing w:before="120" w:after="120" w:line="240" w:lineRule="auto"/>
              <w:ind w:right="-42"/>
              <w:rPr>
                <w:rFonts w:ascii="Arial" w:hAnsi="Arial" w:cs="Arial"/>
              </w:rPr>
            </w:pPr>
          </w:p>
        </w:tc>
      </w:tr>
      <w:tr w:rsidR="00CB298B" w:rsidRPr="00CB298B" w14:paraId="5390EC3E" w14:textId="77777777" w:rsidTr="002D6B97">
        <w:trPr>
          <w:trHeight w:val="177"/>
        </w:trPr>
        <w:tc>
          <w:tcPr>
            <w:tcW w:w="3267" w:type="pct"/>
          </w:tcPr>
          <w:p w14:paraId="11FE5E6D" w14:textId="020B92C1"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Oglądają film lub prezentację multimedialną</w:t>
            </w:r>
            <w:r w:rsidR="00033E33" w:rsidRPr="00CB298B">
              <w:rPr>
                <w:rFonts w:ascii="Arial" w:hAnsi="Arial" w:cs="Arial"/>
                <w:sz w:val="22"/>
                <w:szCs w:val="22"/>
              </w:rPr>
              <w:t>.</w:t>
            </w:r>
          </w:p>
        </w:tc>
        <w:tc>
          <w:tcPr>
            <w:tcW w:w="1733" w:type="pct"/>
          </w:tcPr>
          <w:p w14:paraId="6679391D" w14:textId="77777777" w:rsidR="00AF0577" w:rsidRPr="00CB298B" w:rsidRDefault="00AF0577" w:rsidP="00E72B9B">
            <w:pPr>
              <w:spacing w:before="120" w:after="120" w:line="240" w:lineRule="auto"/>
              <w:ind w:right="-42"/>
              <w:rPr>
                <w:rFonts w:ascii="Arial" w:hAnsi="Arial" w:cs="Arial"/>
              </w:rPr>
            </w:pPr>
          </w:p>
        </w:tc>
      </w:tr>
      <w:tr w:rsidR="00CB298B" w:rsidRPr="00CB298B" w14:paraId="37451DA8" w14:textId="77777777" w:rsidTr="002D6B97">
        <w:trPr>
          <w:trHeight w:val="177"/>
        </w:trPr>
        <w:tc>
          <w:tcPr>
            <w:tcW w:w="3267" w:type="pct"/>
          </w:tcPr>
          <w:p w14:paraId="79C3F723" w14:textId="77777777"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Słuchają muzyki.</w:t>
            </w:r>
          </w:p>
        </w:tc>
        <w:tc>
          <w:tcPr>
            <w:tcW w:w="1733" w:type="pct"/>
          </w:tcPr>
          <w:p w14:paraId="6DECFA24" w14:textId="77777777" w:rsidR="00AF0577" w:rsidRPr="00CB298B" w:rsidRDefault="00AF0577" w:rsidP="00E72B9B">
            <w:pPr>
              <w:spacing w:before="120" w:after="120" w:line="240" w:lineRule="auto"/>
              <w:ind w:right="-42"/>
              <w:rPr>
                <w:rFonts w:ascii="Arial" w:hAnsi="Arial" w:cs="Arial"/>
              </w:rPr>
            </w:pPr>
          </w:p>
        </w:tc>
      </w:tr>
      <w:tr w:rsidR="00CB298B" w:rsidRPr="00CB298B" w14:paraId="7462D48C" w14:textId="77777777" w:rsidTr="002D6B97">
        <w:trPr>
          <w:trHeight w:val="177"/>
        </w:trPr>
        <w:tc>
          <w:tcPr>
            <w:tcW w:w="3267" w:type="pct"/>
          </w:tcPr>
          <w:p w14:paraId="718F8321" w14:textId="5707D024" w:rsidR="00AF0577" w:rsidRPr="00CB298B" w:rsidRDefault="00AF0577" w:rsidP="00033E33">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 xml:space="preserve">Pracują z wykorzystaniem zasobów </w:t>
            </w:r>
            <w:proofErr w:type="spellStart"/>
            <w:r w:rsidR="00033E33" w:rsidRPr="00CB298B">
              <w:rPr>
                <w:rFonts w:ascii="Arial" w:hAnsi="Arial" w:cs="Arial"/>
                <w:sz w:val="22"/>
                <w:szCs w:val="22"/>
              </w:rPr>
              <w:t>internetu</w:t>
            </w:r>
            <w:proofErr w:type="spellEnd"/>
            <w:r w:rsidR="00033E33" w:rsidRPr="00CB298B">
              <w:rPr>
                <w:rFonts w:ascii="Arial" w:hAnsi="Arial" w:cs="Arial"/>
                <w:sz w:val="22"/>
                <w:szCs w:val="22"/>
              </w:rPr>
              <w:t>.</w:t>
            </w:r>
          </w:p>
        </w:tc>
        <w:tc>
          <w:tcPr>
            <w:tcW w:w="1733" w:type="pct"/>
          </w:tcPr>
          <w:p w14:paraId="29A685AC" w14:textId="77777777" w:rsidR="00AF0577" w:rsidRPr="00CB298B" w:rsidRDefault="00AF0577" w:rsidP="00E72B9B">
            <w:pPr>
              <w:spacing w:before="120" w:after="120" w:line="240" w:lineRule="auto"/>
              <w:ind w:right="-42"/>
              <w:rPr>
                <w:rFonts w:ascii="Arial" w:hAnsi="Arial" w:cs="Arial"/>
              </w:rPr>
            </w:pPr>
          </w:p>
        </w:tc>
      </w:tr>
      <w:tr w:rsidR="00CB298B" w:rsidRPr="00CB298B" w14:paraId="41957C5C" w14:textId="77777777" w:rsidTr="002D6B97">
        <w:trPr>
          <w:trHeight w:val="177"/>
        </w:trPr>
        <w:tc>
          <w:tcPr>
            <w:tcW w:w="3267" w:type="pct"/>
          </w:tcPr>
          <w:p w14:paraId="0E81007D" w14:textId="052F091D"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Wykonują ćwiczenia na tablicy interaktywnej</w:t>
            </w:r>
            <w:r w:rsidR="00033E33" w:rsidRPr="00CB298B">
              <w:rPr>
                <w:rFonts w:ascii="Arial" w:hAnsi="Arial" w:cs="Arial"/>
                <w:sz w:val="22"/>
                <w:szCs w:val="22"/>
              </w:rPr>
              <w:t>.</w:t>
            </w:r>
          </w:p>
        </w:tc>
        <w:tc>
          <w:tcPr>
            <w:tcW w:w="1733" w:type="pct"/>
          </w:tcPr>
          <w:p w14:paraId="05FC7808" w14:textId="77777777" w:rsidR="00AF0577" w:rsidRPr="00CB298B" w:rsidRDefault="00AF0577" w:rsidP="00E72B9B">
            <w:pPr>
              <w:spacing w:before="120" w:after="120" w:line="240" w:lineRule="auto"/>
              <w:ind w:right="-42"/>
              <w:rPr>
                <w:rFonts w:ascii="Arial" w:hAnsi="Arial" w:cs="Arial"/>
              </w:rPr>
            </w:pPr>
          </w:p>
        </w:tc>
      </w:tr>
      <w:tr w:rsidR="00CB298B" w:rsidRPr="00CB298B" w14:paraId="528ECE0A" w14:textId="77777777" w:rsidTr="002D6B97">
        <w:trPr>
          <w:trHeight w:val="177"/>
        </w:trPr>
        <w:tc>
          <w:tcPr>
            <w:tcW w:w="3267" w:type="pct"/>
          </w:tcPr>
          <w:p w14:paraId="1ED0AAC4" w14:textId="61C8CC38"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Są w ruchu, przemieszczają się</w:t>
            </w:r>
            <w:r w:rsidR="00033E33" w:rsidRPr="00CB298B">
              <w:rPr>
                <w:rFonts w:ascii="Arial" w:hAnsi="Arial" w:cs="Arial"/>
                <w:sz w:val="22"/>
                <w:szCs w:val="22"/>
              </w:rPr>
              <w:t>.</w:t>
            </w:r>
          </w:p>
        </w:tc>
        <w:tc>
          <w:tcPr>
            <w:tcW w:w="1733" w:type="pct"/>
          </w:tcPr>
          <w:p w14:paraId="4633F6C5" w14:textId="77777777" w:rsidR="00AF0577" w:rsidRPr="00CB298B" w:rsidRDefault="00AF0577" w:rsidP="00E72B9B">
            <w:pPr>
              <w:spacing w:before="120" w:after="120" w:line="240" w:lineRule="auto"/>
              <w:ind w:right="-42"/>
              <w:rPr>
                <w:rFonts w:ascii="Arial" w:hAnsi="Arial" w:cs="Arial"/>
              </w:rPr>
            </w:pPr>
          </w:p>
        </w:tc>
      </w:tr>
      <w:tr w:rsidR="00CB298B" w:rsidRPr="00CB298B" w14:paraId="4FD5BBA5" w14:textId="77777777" w:rsidTr="002D6B97">
        <w:trPr>
          <w:trHeight w:val="177"/>
        </w:trPr>
        <w:tc>
          <w:tcPr>
            <w:tcW w:w="3267" w:type="pct"/>
          </w:tcPr>
          <w:p w14:paraId="4B8333BE" w14:textId="53B09E52" w:rsidR="00AF0577" w:rsidRPr="00CB298B" w:rsidRDefault="00AF0577" w:rsidP="00033E33">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 xml:space="preserve">Zadają </w:t>
            </w:r>
            <w:r w:rsidR="00033E33" w:rsidRPr="00CB298B">
              <w:rPr>
                <w:rFonts w:ascii="Arial" w:hAnsi="Arial" w:cs="Arial"/>
                <w:sz w:val="22"/>
                <w:szCs w:val="22"/>
              </w:rPr>
              <w:t>pytania nauczycielce/</w:t>
            </w:r>
            <w:r w:rsidRPr="00CB298B">
              <w:rPr>
                <w:rFonts w:ascii="Arial" w:hAnsi="Arial" w:cs="Arial"/>
                <w:sz w:val="22"/>
                <w:szCs w:val="22"/>
              </w:rPr>
              <w:t>nauczycielowi</w:t>
            </w:r>
            <w:r w:rsidR="00033E33" w:rsidRPr="00CB298B">
              <w:rPr>
                <w:rFonts w:ascii="Arial" w:hAnsi="Arial" w:cs="Arial"/>
                <w:sz w:val="22"/>
                <w:szCs w:val="22"/>
              </w:rPr>
              <w:t>.</w:t>
            </w:r>
          </w:p>
        </w:tc>
        <w:tc>
          <w:tcPr>
            <w:tcW w:w="1733" w:type="pct"/>
          </w:tcPr>
          <w:p w14:paraId="0364DF43" w14:textId="77777777" w:rsidR="00AF0577" w:rsidRPr="00CB298B" w:rsidRDefault="00AF0577" w:rsidP="00E72B9B">
            <w:pPr>
              <w:spacing w:before="120" w:after="120" w:line="240" w:lineRule="auto"/>
              <w:ind w:right="-42"/>
              <w:rPr>
                <w:rFonts w:ascii="Arial" w:hAnsi="Arial" w:cs="Arial"/>
              </w:rPr>
            </w:pPr>
          </w:p>
        </w:tc>
      </w:tr>
      <w:tr w:rsidR="00CB298B" w:rsidRPr="00CB298B" w14:paraId="38AEA9B1" w14:textId="77777777" w:rsidTr="002D6B97">
        <w:trPr>
          <w:trHeight w:val="177"/>
        </w:trPr>
        <w:tc>
          <w:tcPr>
            <w:tcW w:w="3267" w:type="pct"/>
          </w:tcPr>
          <w:p w14:paraId="558C8C85" w14:textId="224EE87A"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Zadają pytania rówieśnikom</w:t>
            </w:r>
            <w:r w:rsidR="004F7FA8" w:rsidRPr="00CB298B">
              <w:rPr>
                <w:rFonts w:ascii="Arial" w:hAnsi="Arial" w:cs="Arial"/>
                <w:sz w:val="22"/>
                <w:szCs w:val="22"/>
              </w:rPr>
              <w:t>.</w:t>
            </w:r>
          </w:p>
        </w:tc>
        <w:tc>
          <w:tcPr>
            <w:tcW w:w="1733" w:type="pct"/>
          </w:tcPr>
          <w:p w14:paraId="0BF7B385" w14:textId="77777777" w:rsidR="00AF0577" w:rsidRPr="00CB298B" w:rsidRDefault="00AF0577" w:rsidP="00E72B9B">
            <w:pPr>
              <w:spacing w:before="120" w:after="120" w:line="240" w:lineRule="auto"/>
              <w:ind w:right="-42"/>
              <w:rPr>
                <w:rFonts w:ascii="Arial" w:hAnsi="Arial" w:cs="Arial"/>
              </w:rPr>
            </w:pPr>
          </w:p>
        </w:tc>
      </w:tr>
      <w:tr w:rsidR="00CB298B" w:rsidRPr="00CB298B" w14:paraId="3059E200" w14:textId="77777777" w:rsidTr="002D6B97">
        <w:trPr>
          <w:trHeight w:val="177"/>
        </w:trPr>
        <w:tc>
          <w:tcPr>
            <w:tcW w:w="3267" w:type="pct"/>
          </w:tcPr>
          <w:p w14:paraId="1FB0C3DE" w14:textId="39B696F7" w:rsidR="00AF0577" w:rsidRPr="00CB298B" w:rsidRDefault="00AF0577" w:rsidP="004F7FA8">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Odpowiadają na pytania nauczyciel</w:t>
            </w:r>
            <w:r w:rsidR="004F7FA8" w:rsidRPr="00CB298B">
              <w:rPr>
                <w:rFonts w:ascii="Arial" w:hAnsi="Arial" w:cs="Arial"/>
                <w:sz w:val="22"/>
                <w:szCs w:val="22"/>
              </w:rPr>
              <w:t>ki/nauczyciela.</w:t>
            </w:r>
          </w:p>
        </w:tc>
        <w:tc>
          <w:tcPr>
            <w:tcW w:w="1733" w:type="pct"/>
          </w:tcPr>
          <w:p w14:paraId="5B56E9F2" w14:textId="77777777" w:rsidR="00AF0577" w:rsidRPr="00CB298B" w:rsidRDefault="00AF0577" w:rsidP="00E72B9B">
            <w:pPr>
              <w:spacing w:before="120" w:after="120" w:line="240" w:lineRule="auto"/>
              <w:ind w:right="-42"/>
              <w:rPr>
                <w:rFonts w:ascii="Arial" w:hAnsi="Arial" w:cs="Arial"/>
              </w:rPr>
            </w:pPr>
          </w:p>
        </w:tc>
      </w:tr>
      <w:tr w:rsidR="00CB298B" w:rsidRPr="00CB298B" w14:paraId="587675ED" w14:textId="77777777" w:rsidTr="002D6B97">
        <w:trPr>
          <w:trHeight w:val="177"/>
        </w:trPr>
        <w:tc>
          <w:tcPr>
            <w:tcW w:w="3267" w:type="pct"/>
          </w:tcPr>
          <w:p w14:paraId="033FE1DC" w14:textId="023856CB"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Odpowiadają na pytania rówieśników</w:t>
            </w:r>
            <w:r w:rsidR="004F7FA8" w:rsidRPr="00CB298B">
              <w:rPr>
                <w:rFonts w:ascii="Arial" w:hAnsi="Arial" w:cs="Arial"/>
                <w:sz w:val="22"/>
                <w:szCs w:val="22"/>
              </w:rPr>
              <w:t>.</w:t>
            </w:r>
          </w:p>
        </w:tc>
        <w:tc>
          <w:tcPr>
            <w:tcW w:w="1733" w:type="pct"/>
          </w:tcPr>
          <w:p w14:paraId="44C86FD1" w14:textId="77777777" w:rsidR="00AF0577" w:rsidRPr="00CB298B" w:rsidRDefault="00AF0577" w:rsidP="00E72B9B">
            <w:pPr>
              <w:spacing w:before="120" w:after="120" w:line="240" w:lineRule="auto"/>
              <w:ind w:right="-42"/>
              <w:rPr>
                <w:rFonts w:ascii="Arial" w:hAnsi="Arial" w:cs="Arial"/>
              </w:rPr>
            </w:pPr>
          </w:p>
        </w:tc>
      </w:tr>
      <w:tr w:rsidR="00CB298B" w:rsidRPr="00CB298B" w14:paraId="0856D9F0" w14:textId="77777777" w:rsidTr="002D6B97">
        <w:trPr>
          <w:trHeight w:val="331"/>
        </w:trPr>
        <w:tc>
          <w:tcPr>
            <w:tcW w:w="3267" w:type="pct"/>
          </w:tcPr>
          <w:p w14:paraId="5396DD23" w14:textId="46666BAF"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lastRenderedPageBreak/>
              <w:t>Sami konstruują wypowiedzi ustne</w:t>
            </w:r>
            <w:r w:rsidR="004F7FA8" w:rsidRPr="00CB298B">
              <w:rPr>
                <w:rFonts w:ascii="Arial" w:hAnsi="Arial" w:cs="Arial"/>
                <w:sz w:val="22"/>
                <w:szCs w:val="22"/>
              </w:rPr>
              <w:t>.</w:t>
            </w:r>
          </w:p>
        </w:tc>
        <w:tc>
          <w:tcPr>
            <w:tcW w:w="1733" w:type="pct"/>
          </w:tcPr>
          <w:p w14:paraId="5DAE71F6" w14:textId="77777777" w:rsidR="00AF0577" w:rsidRPr="00CB298B" w:rsidRDefault="00AF0577" w:rsidP="00E72B9B">
            <w:pPr>
              <w:spacing w:before="120" w:after="120" w:line="240" w:lineRule="auto"/>
              <w:ind w:right="-42"/>
              <w:rPr>
                <w:rFonts w:ascii="Arial" w:hAnsi="Arial" w:cs="Arial"/>
              </w:rPr>
            </w:pPr>
          </w:p>
        </w:tc>
      </w:tr>
      <w:tr w:rsidR="00CB298B" w:rsidRPr="00CB298B" w14:paraId="394A5370" w14:textId="77777777" w:rsidTr="002D6B97">
        <w:trPr>
          <w:trHeight w:val="177"/>
        </w:trPr>
        <w:tc>
          <w:tcPr>
            <w:tcW w:w="3267" w:type="pct"/>
          </w:tcPr>
          <w:p w14:paraId="06F3916D" w14:textId="2CCA6024" w:rsidR="00AF0577" w:rsidRPr="00CB298B" w:rsidRDefault="00AF0577" w:rsidP="004F7FA8">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 xml:space="preserve">Tworzą </w:t>
            </w:r>
            <w:r w:rsidR="004F7FA8" w:rsidRPr="00CB298B">
              <w:rPr>
                <w:rFonts w:ascii="Arial" w:hAnsi="Arial" w:cs="Arial"/>
                <w:sz w:val="22"/>
                <w:szCs w:val="22"/>
              </w:rPr>
              <w:t xml:space="preserve">notatki </w:t>
            </w:r>
            <w:r w:rsidRPr="00CB298B">
              <w:rPr>
                <w:rFonts w:ascii="Arial" w:hAnsi="Arial" w:cs="Arial"/>
                <w:sz w:val="22"/>
                <w:szCs w:val="22"/>
              </w:rPr>
              <w:t>w formie map myśli, rysunków itp.</w:t>
            </w:r>
          </w:p>
        </w:tc>
        <w:tc>
          <w:tcPr>
            <w:tcW w:w="1733" w:type="pct"/>
          </w:tcPr>
          <w:p w14:paraId="491EAFC7" w14:textId="77777777" w:rsidR="00AF0577" w:rsidRPr="00CB298B" w:rsidRDefault="00AF0577" w:rsidP="00E72B9B">
            <w:pPr>
              <w:spacing w:before="120" w:after="120" w:line="240" w:lineRule="auto"/>
              <w:ind w:right="-42"/>
              <w:rPr>
                <w:rFonts w:ascii="Arial" w:hAnsi="Arial" w:cs="Arial"/>
              </w:rPr>
            </w:pPr>
          </w:p>
        </w:tc>
      </w:tr>
      <w:tr w:rsidR="00CB298B" w:rsidRPr="00CB298B" w14:paraId="14C1EE38" w14:textId="77777777" w:rsidTr="002D6B97">
        <w:trPr>
          <w:trHeight w:val="177"/>
        </w:trPr>
        <w:tc>
          <w:tcPr>
            <w:tcW w:w="3267" w:type="pct"/>
          </w:tcPr>
          <w:p w14:paraId="736FC9F9" w14:textId="45125056" w:rsidR="00AF0577" w:rsidRPr="00CB298B" w:rsidRDefault="00AF0577"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Grają w gry planszowe</w:t>
            </w:r>
            <w:r w:rsidR="004F7FA8" w:rsidRPr="00CB298B">
              <w:rPr>
                <w:rFonts w:ascii="Arial" w:hAnsi="Arial" w:cs="Arial"/>
                <w:sz w:val="22"/>
                <w:szCs w:val="22"/>
              </w:rPr>
              <w:t>.</w:t>
            </w:r>
          </w:p>
        </w:tc>
        <w:tc>
          <w:tcPr>
            <w:tcW w:w="1733" w:type="pct"/>
          </w:tcPr>
          <w:p w14:paraId="22A450F1" w14:textId="77777777" w:rsidR="00AF0577" w:rsidRPr="00CB298B" w:rsidRDefault="00AF0577" w:rsidP="00E72B9B">
            <w:pPr>
              <w:spacing w:before="120" w:after="120" w:line="240" w:lineRule="auto"/>
              <w:ind w:right="-42"/>
              <w:rPr>
                <w:rFonts w:ascii="Arial" w:hAnsi="Arial" w:cs="Arial"/>
              </w:rPr>
            </w:pPr>
          </w:p>
        </w:tc>
      </w:tr>
      <w:tr w:rsidR="00CB298B" w:rsidRPr="00CB298B" w14:paraId="47003C80" w14:textId="77777777" w:rsidTr="002D6B97">
        <w:trPr>
          <w:trHeight w:val="177"/>
        </w:trPr>
        <w:tc>
          <w:tcPr>
            <w:tcW w:w="3267" w:type="pct"/>
          </w:tcPr>
          <w:p w14:paraId="6EDC8473" w14:textId="6AD719D2" w:rsidR="00AF0577" w:rsidRPr="00CB298B" w:rsidRDefault="004F7FA8" w:rsidP="00E72B9B">
            <w:pPr>
              <w:pStyle w:val="Akapitzlist"/>
              <w:numPr>
                <w:ilvl w:val="0"/>
                <w:numId w:val="274"/>
              </w:numPr>
              <w:spacing w:before="120" w:after="120"/>
              <w:ind w:right="-42"/>
              <w:contextualSpacing w:val="0"/>
              <w:rPr>
                <w:rFonts w:ascii="Arial" w:hAnsi="Arial" w:cs="Arial"/>
                <w:sz w:val="22"/>
                <w:szCs w:val="22"/>
              </w:rPr>
            </w:pPr>
            <w:r w:rsidRPr="00CB298B">
              <w:rPr>
                <w:rFonts w:ascii="Arial" w:hAnsi="Arial" w:cs="Arial"/>
                <w:sz w:val="22"/>
                <w:szCs w:val="22"/>
              </w:rPr>
              <w:t>…</w:t>
            </w:r>
          </w:p>
        </w:tc>
        <w:tc>
          <w:tcPr>
            <w:tcW w:w="1733" w:type="pct"/>
          </w:tcPr>
          <w:p w14:paraId="1CD23321" w14:textId="77777777" w:rsidR="00AF0577" w:rsidRPr="00CB298B" w:rsidRDefault="00AF0577" w:rsidP="00E72B9B">
            <w:pPr>
              <w:spacing w:before="120" w:after="120" w:line="240" w:lineRule="auto"/>
              <w:ind w:right="-42"/>
              <w:rPr>
                <w:rFonts w:ascii="Arial" w:hAnsi="Arial" w:cs="Arial"/>
              </w:rPr>
            </w:pPr>
          </w:p>
        </w:tc>
      </w:tr>
    </w:tbl>
    <w:p w14:paraId="4447C001" w14:textId="02FCE206" w:rsidR="00AF0577" w:rsidRPr="00CB298B" w:rsidRDefault="00AF0577" w:rsidP="00887943">
      <w:pPr>
        <w:pStyle w:val="OREpunktor"/>
        <w:rPr>
          <w:color w:val="auto"/>
        </w:rPr>
      </w:pPr>
      <w:r w:rsidRPr="00CB298B">
        <w:rPr>
          <w:color w:val="auto"/>
        </w:rPr>
        <w:t>Jakie pomoce dydaktyczne wykorzystuje nauczyciel/ka na zajęciach?</w:t>
      </w:r>
    </w:p>
    <w:p w14:paraId="3011A186" w14:textId="1E1B800F" w:rsidR="00D15E22" w:rsidRPr="00CB298B" w:rsidRDefault="00D15E22" w:rsidP="00D15E22">
      <w:pPr>
        <w:pStyle w:val="TabelaORE"/>
        <w:rPr>
          <w:color w:val="auto"/>
        </w:rPr>
      </w:pPr>
      <w:r w:rsidRPr="00CB298B">
        <w:rPr>
          <w:b/>
          <w:color w:val="auto"/>
        </w:rPr>
        <w:t xml:space="preserve">Tab. 32. </w:t>
      </w:r>
      <w:r w:rsidR="0016767A">
        <w:rPr>
          <w:color w:val="auto"/>
        </w:rPr>
        <w:t>Pomoce dydaktyczne</w:t>
      </w:r>
    </w:p>
    <w:tbl>
      <w:tblPr>
        <w:tblStyle w:val="Tabela-Siatka"/>
        <w:tblW w:w="5000" w:type="pct"/>
        <w:tblLayout w:type="fixed"/>
        <w:tblLook w:val="04A0" w:firstRow="1" w:lastRow="0" w:firstColumn="1" w:lastColumn="0" w:noHBand="0" w:noVBand="1"/>
        <w:tblCaption w:val="Co widzę? Jakie pomoce dydaktyczne wykorzystuje nauczyciel/ka na zajęciach?"/>
        <w:tblDescription w:val="Tabela składająca się z dwóch kolumn - pierwsza zawiera kafeterię pomocy dydaktycznych, z ostatnim polem otwartym, do ewentualnego uzupełnienia przez obserwatora nazwą środka dydaktycznego, który nie wystąpił w kafeterii; druga - pusta, do nanoszenia notatek przez obserwatora. &#10;Kafeteria w pierwszej kolumnie:&#10;1) Podręcznik, zeszyt ćwiczeń, gotowe karty pracy&#10;2) Karty pracy przygotowane przez nauczyciela&#10;3) Plansze poglądowe &#10;4) Eksponaty (modele)&#10;5) Plakaty &#10;6) Nagranie audio lub video&#10;7) Prezentacja multimedialna &#10;8) Ćwiczenia interaktywne na tablicy&#10;9) Naturalne materiały, przedmioty codziennego użytku itp.&#10;10) Gry planszowe&#10;11) Układanki, puzzle itp. &#10;&#10;"/>
      </w:tblPr>
      <w:tblGrid>
        <w:gridCol w:w="6346"/>
        <w:gridCol w:w="3366"/>
      </w:tblGrid>
      <w:tr w:rsidR="00CB298B" w:rsidRPr="00CB298B" w14:paraId="0EF6D6FF" w14:textId="77777777" w:rsidTr="00AF0577">
        <w:tc>
          <w:tcPr>
            <w:tcW w:w="5000" w:type="pct"/>
            <w:gridSpan w:val="2"/>
          </w:tcPr>
          <w:p w14:paraId="0E989773" w14:textId="77777777" w:rsidR="00AF0577" w:rsidRPr="00CB298B" w:rsidRDefault="00AF0577" w:rsidP="00E72B9B">
            <w:pPr>
              <w:spacing w:before="120" w:after="120" w:line="240" w:lineRule="auto"/>
              <w:ind w:right="-40"/>
              <w:rPr>
                <w:rFonts w:ascii="Arial" w:hAnsi="Arial" w:cs="Arial"/>
                <w:b/>
              </w:rPr>
            </w:pPr>
            <w:r w:rsidRPr="00CB298B">
              <w:rPr>
                <w:rFonts w:ascii="Arial" w:hAnsi="Arial" w:cs="Arial"/>
                <w:b/>
              </w:rPr>
              <w:t xml:space="preserve">Co widzę? </w:t>
            </w:r>
          </w:p>
        </w:tc>
      </w:tr>
      <w:tr w:rsidR="00CB298B" w:rsidRPr="00CB298B" w14:paraId="5F423957" w14:textId="77777777" w:rsidTr="00BF73CB">
        <w:trPr>
          <w:trHeight w:val="151"/>
        </w:trPr>
        <w:tc>
          <w:tcPr>
            <w:tcW w:w="3267" w:type="pct"/>
          </w:tcPr>
          <w:p w14:paraId="2EA29B4D" w14:textId="1A1E523B"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Podręcznik, zeszyt ćwiczeń, gotowe karty pracy</w:t>
            </w:r>
            <w:r w:rsidR="004F7FA8" w:rsidRPr="00CB298B">
              <w:rPr>
                <w:rFonts w:ascii="Arial" w:hAnsi="Arial" w:cs="Arial"/>
                <w:sz w:val="22"/>
                <w:szCs w:val="20"/>
              </w:rPr>
              <w:t>.</w:t>
            </w:r>
          </w:p>
        </w:tc>
        <w:tc>
          <w:tcPr>
            <w:tcW w:w="1733" w:type="pct"/>
          </w:tcPr>
          <w:p w14:paraId="2F2CA853" w14:textId="77777777" w:rsidR="00AF0577" w:rsidRPr="00CB298B" w:rsidRDefault="00AF0577" w:rsidP="00E72B9B">
            <w:pPr>
              <w:spacing w:before="120" w:after="120" w:line="240" w:lineRule="auto"/>
              <w:ind w:right="-40"/>
              <w:rPr>
                <w:rFonts w:ascii="Arial" w:hAnsi="Arial" w:cs="Arial"/>
              </w:rPr>
            </w:pPr>
          </w:p>
        </w:tc>
      </w:tr>
      <w:tr w:rsidR="00CB298B" w:rsidRPr="00CB298B" w14:paraId="41CE32DA" w14:textId="77777777" w:rsidTr="00BF73CB">
        <w:trPr>
          <w:trHeight w:val="151"/>
        </w:trPr>
        <w:tc>
          <w:tcPr>
            <w:tcW w:w="3267" w:type="pct"/>
          </w:tcPr>
          <w:p w14:paraId="0A9E997F" w14:textId="590677D6"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Karty pracy przygotowane przez nauczyciel</w:t>
            </w:r>
            <w:r w:rsidR="004F7FA8" w:rsidRPr="00CB298B">
              <w:rPr>
                <w:rFonts w:ascii="Arial" w:hAnsi="Arial" w:cs="Arial"/>
                <w:sz w:val="22"/>
                <w:szCs w:val="20"/>
              </w:rPr>
              <w:t>kę/nauczyciela..</w:t>
            </w:r>
          </w:p>
        </w:tc>
        <w:tc>
          <w:tcPr>
            <w:tcW w:w="1733" w:type="pct"/>
          </w:tcPr>
          <w:p w14:paraId="01735D48" w14:textId="77777777" w:rsidR="00AF0577" w:rsidRPr="00CB298B" w:rsidRDefault="00AF0577" w:rsidP="00E72B9B">
            <w:pPr>
              <w:spacing w:before="120" w:after="120" w:line="240" w:lineRule="auto"/>
              <w:ind w:right="-40"/>
              <w:rPr>
                <w:rFonts w:ascii="Arial" w:hAnsi="Arial" w:cs="Arial"/>
              </w:rPr>
            </w:pPr>
          </w:p>
        </w:tc>
      </w:tr>
      <w:tr w:rsidR="00CB298B" w:rsidRPr="00CB298B" w14:paraId="30EE4373" w14:textId="77777777" w:rsidTr="00BF73CB">
        <w:trPr>
          <w:trHeight w:val="150"/>
        </w:trPr>
        <w:tc>
          <w:tcPr>
            <w:tcW w:w="3267" w:type="pct"/>
          </w:tcPr>
          <w:p w14:paraId="1E81A8AB" w14:textId="683031D1"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Plansze poglądowe</w:t>
            </w:r>
            <w:r w:rsidR="004F7FA8" w:rsidRPr="00CB298B">
              <w:rPr>
                <w:rFonts w:ascii="Arial" w:hAnsi="Arial" w:cs="Arial"/>
                <w:sz w:val="22"/>
                <w:szCs w:val="20"/>
              </w:rPr>
              <w:t>.</w:t>
            </w:r>
          </w:p>
        </w:tc>
        <w:tc>
          <w:tcPr>
            <w:tcW w:w="1733" w:type="pct"/>
          </w:tcPr>
          <w:p w14:paraId="6F307465" w14:textId="77777777" w:rsidR="00AF0577" w:rsidRPr="00CB298B" w:rsidRDefault="00AF0577" w:rsidP="00E72B9B">
            <w:pPr>
              <w:spacing w:before="120" w:after="120" w:line="240" w:lineRule="auto"/>
              <w:ind w:right="-40"/>
              <w:rPr>
                <w:rFonts w:ascii="Arial" w:hAnsi="Arial" w:cs="Arial"/>
              </w:rPr>
            </w:pPr>
          </w:p>
        </w:tc>
      </w:tr>
      <w:tr w:rsidR="00CB298B" w:rsidRPr="00CB298B" w14:paraId="738686A2" w14:textId="77777777" w:rsidTr="00BF73CB">
        <w:trPr>
          <w:trHeight w:val="150"/>
        </w:trPr>
        <w:tc>
          <w:tcPr>
            <w:tcW w:w="3267" w:type="pct"/>
          </w:tcPr>
          <w:p w14:paraId="3F9E56E3" w14:textId="26600FD7"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Eksponaty (modele)</w:t>
            </w:r>
            <w:r w:rsidR="004F7FA8" w:rsidRPr="00CB298B">
              <w:rPr>
                <w:rFonts w:ascii="Arial" w:hAnsi="Arial" w:cs="Arial"/>
                <w:sz w:val="22"/>
                <w:szCs w:val="20"/>
              </w:rPr>
              <w:t>.</w:t>
            </w:r>
          </w:p>
        </w:tc>
        <w:tc>
          <w:tcPr>
            <w:tcW w:w="1733" w:type="pct"/>
          </w:tcPr>
          <w:p w14:paraId="38782093" w14:textId="77777777" w:rsidR="00AF0577" w:rsidRPr="00CB298B" w:rsidRDefault="00AF0577" w:rsidP="00E72B9B">
            <w:pPr>
              <w:spacing w:before="120" w:after="120" w:line="240" w:lineRule="auto"/>
              <w:ind w:right="-40"/>
              <w:rPr>
                <w:rFonts w:ascii="Arial" w:hAnsi="Arial" w:cs="Arial"/>
              </w:rPr>
            </w:pPr>
          </w:p>
        </w:tc>
      </w:tr>
      <w:tr w:rsidR="00CB298B" w:rsidRPr="00CB298B" w14:paraId="0856C06A" w14:textId="77777777" w:rsidTr="00BF73CB">
        <w:trPr>
          <w:trHeight w:val="150"/>
        </w:trPr>
        <w:tc>
          <w:tcPr>
            <w:tcW w:w="3267" w:type="pct"/>
          </w:tcPr>
          <w:p w14:paraId="0AE7EFE3" w14:textId="1BF42068"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Plakaty</w:t>
            </w:r>
            <w:r w:rsidR="004F7FA8" w:rsidRPr="00CB298B">
              <w:rPr>
                <w:rFonts w:ascii="Arial" w:hAnsi="Arial" w:cs="Arial"/>
                <w:sz w:val="22"/>
                <w:szCs w:val="20"/>
              </w:rPr>
              <w:t>.</w:t>
            </w:r>
          </w:p>
        </w:tc>
        <w:tc>
          <w:tcPr>
            <w:tcW w:w="1733" w:type="pct"/>
          </w:tcPr>
          <w:p w14:paraId="7EEA94AE" w14:textId="77777777" w:rsidR="00AF0577" w:rsidRPr="00CB298B" w:rsidRDefault="00AF0577" w:rsidP="00E72B9B">
            <w:pPr>
              <w:spacing w:before="120" w:after="120" w:line="240" w:lineRule="auto"/>
              <w:ind w:right="-40"/>
              <w:rPr>
                <w:rFonts w:ascii="Arial" w:hAnsi="Arial" w:cs="Arial"/>
              </w:rPr>
            </w:pPr>
          </w:p>
        </w:tc>
      </w:tr>
      <w:tr w:rsidR="00CB298B" w:rsidRPr="00CB298B" w14:paraId="6804126C" w14:textId="77777777" w:rsidTr="00BF73CB">
        <w:trPr>
          <w:trHeight w:val="150"/>
        </w:trPr>
        <w:tc>
          <w:tcPr>
            <w:tcW w:w="3267" w:type="pct"/>
          </w:tcPr>
          <w:p w14:paraId="032056E3" w14:textId="7F8BE475" w:rsidR="00AF0577" w:rsidRPr="00CB298B" w:rsidRDefault="00AF0577" w:rsidP="004F7FA8">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 xml:space="preserve">Nagranie audio lub </w:t>
            </w:r>
            <w:r w:rsidR="004F7FA8" w:rsidRPr="00CB298B">
              <w:rPr>
                <w:rFonts w:ascii="Arial" w:hAnsi="Arial" w:cs="Arial"/>
                <w:sz w:val="22"/>
                <w:szCs w:val="20"/>
              </w:rPr>
              <w:t>wideo.</w:t>
            </w:r>
          </w:p>
        </w:tc>
        <w:tc>
          <w:tcPr>
            <w:tcW w:w="1733" w:type="pct"/>
          </w:tcPr>
          <w:p w14:paraId="0AB1F4AC" w14:textId="77777777" w:rsidR="00AF0577" w:rsidRPr="00CB298B" w:rsidRDefault="00AF0577" w:rsidP="00E72B9B">
            <w:pPr>
              <w:spacing w:before="120" w:after="120" w:line="240" w:lineRule="auto"/>
              <w:ind w:right="-40"/>
              <w:rPr>
                <w:rFonts w:ascii="Arial" w:hAnsi="Arial" w:cs="Arial"/>
              </w:rPr>
            </w:pPr>
          </w:p>
        </w:tc>
      </w:tr>
      <w:tr w:rsidR="00CB298B" w:rsidRPr="00CB298B" w14:paraId="042ADD6E" w14:textId="77777777" w:rsidTr="00BF73CB">
        <w:trPr>
          <w:trHeight w:val="150"/>
        </w:trPr>
        <w:tc>
          <w:tcPr>
            <w:tcW w:w="3267" w:type="pct"/>
          </w:tcPr>
          <w:p w14:paraId="7F43A2F2" w14:textId="34C862ED"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Prezentacja multimedialna</w:t>
            </w:r>
            <w:r w:rsidR="004F7FA8" w:rsidRPr="00CB298B">
              <w:rPr>
                <w:rFonts w:ascii="Arial" w:hAnsi="Arial" w:cs="Arial"/>
                <w:sz w:val="22"/>
                <w:szCs w:val="20"/>
              </w:rPr>
              <w:t>.</w:t>
            </w:r>
          </w:p>
        </w:tc>
        <w:tc>
          <w:tcPr>
            <w:tcW w:w="1733" w:type="pct"/>
          </w:tcPr>
          <w:p w14:paraId="60CF1A25" w14:textId="77777777" w:rsidR="00AF0577" w:rsidRPr="00CB298B" w:rsidRDefault="00AF0577" w:rsidP="00E72B9B">
            <w:pPr>
              <w:spacing w:before="120" w:after="120" w:line="240" w:lineRule="auto"/>
              <w:ind w:right="-40"/>
              <w:rPr>
                <w:rFonts w:ascii="Arial" w:hAnsi="Arial" w:cs="Arial"/>
              </w:rPr>
            </w:pPr>
          </w:p>
        </w:tc>
      </w:tr>
      <w:tr w:rsidR="00CB298B" w:rsidRPr="00CB298B" w14:paraId="41FD60B5" w14:textId="77777777" w:rsidTr="00BF73CB">
        <w:trPr>
          <w:trHeight w:val="150"/>
        </w:trPr>
        <w:tc>
          <w:tcPr>
            <w:tcW w:w="3267" w:type="pct"/>
          </w:tcPr>
          <w:p w14:paraId="7B7D6C38" w14:textId="7977B258"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Ćwiczenia interaktywne na tablicy</w:t>
            </w:r>
            <w:r w:rsidR="004F7FA8" w:rsidRPr="00CB298B">
              <w:rPr>
                <w:rFonts w:ascii="Arial" w:hAnsi="Arial" w:cs="Arial"/>
                <w:sz w:val="22"/>
                <w:szCs w:val="20"/>
              </w:rPr>
              <w:t>.</w:t>
            </w:r>
          </w:p>
        </w:tc>
        <w:tc>
          <w:tcPr>
            <w:tcW w:w="1733" w:type="pct"/>
          </w:tcPr>
          <w:p w14:paraId="15ADA771" w14:textId="77777777" w:rsidR="00AF0577" w:rsidRPr="00CB298B" w:rsidRDefault="00AF0577" w:rsidP="00E72B9B">
            <w:pPr>
              <w:spacing w:before="120" w:after="120" w:line="240" w:lineRule="auto"/>
              <w:ind w:right="-40"/>
              <w:rPr>
                <w:rFonts w:ascii="Arial" w:hAnsi="Arial" w:cs="Arial"/>
              </w:rPr>
            </w:pPr>
          </w:p>
        </w:tc>
      </w:tr>
      <w:tr w:rsidR="00CB298B" w:rsidRPr="00CB298B" w14:paraId="0B466B26" w14:textId="77777777" w:rsidTr="00BF73CB">
        <w:trPr>
          <w:trHeight w:val="150"/>
        </w:trPr>
        <w:tc>
          <w:tcPr>
            <w:tcW w:w="3267" w:type="pct"/>
          </w:tcPr>
          <w:p w14:paraId="3073E49C" w14:textId="77777777"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Naturalne materiały, przedmioty codziennego użytku itp.</w:t>
            </w:r>
          </w:p>
        </w:tc>
        <w:tc>
          <w:tcPr>
            <w:tcW w:w="1733" w:type="pct"/>
          </w:tcPr>
          <w:p w14:paraId="6915FAE1" w14:textId="77777777" w:rsidR="00AF0577" w:rsidRPr="00CB298B" w:rsidRDefault="00AF0577" w:rsidP="00E72B9B">
            <w:pPr>
              <w:spacing w:before="120" w:after="120" w:line="240" w:lineRule="auto"/>
              <w:ind w:right="-40"/>
              <w:rPr>
                <w:rFonts w:ascii="Arial" w:hAnsi="Arial" w:cs="Arial"/>
              </w:rPr>
            </w:pPr>
          </w:p>
        </w:tc>
      </w:tr>
      <w:tr w:rsidR="00CB298B" w:rsidRPr="00CB298B" w14:paraId="5C7071F8" w14:textId="77777777" w:rsidTr="00BF73CB">
        <w:trPr>
          <w:trHeight w:val="150"/>
        </w:trPr>
        <w:tc>
          <w:tcPr>
            <w:tcW w:w="3267" w:type="pct"/>
          </w:tcPr>
          <w:p w14:paraId="27894961" w14:textId="0001E1BE"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Gry planszowe</w:t>
            </w:r>
            <w:r w:rsidR="004F7FA8" w:rsidRPr="00CB298B">
              <w:rPr>
                <w:rFonts w:ascii="Arial" w:hAnsi="Arial" w:cs="Arial"/>
                <w:sz w:val="22"/>
                <w:szCs w:val="20"/>
              </w:rPr>
              <w:t>.</w:t>
            </w:r>
          </w:p>
        </w:tc>
        <w:tc>
          <w:tcPr>
            <w:tcW w:w="1733" w:type="pct"/>
          </w:tcPr>
          <w:p w14:paraId="58D0C708" w14:textId="77777777" w:rsidR="00AF0577" w:rsidRPr="00CB298B" w:rsidRDefault="00AF0577" w:rsidP="00E72B9B">
            <w:pPr>
              <w:spacing w:before="120" w:after="120" w:line="240" w:lineRule="auto"/>
              <w:ind w:right="-40"/>
              <w:rPr>
                <w:rFonts w:ascii="Arial" w:hAnsi="Arial" w:cs="Arial"/>
              </w:rPr>
            </w:pPr>
          </w:p>
        </w:tc>
      </w:tr>
      <w:tr w:rsidR="00CB298B" w:rsidRPr="00CB298B" w14:paraId="31AED14D" w14:textId="77777777" w:rsidTr="00BF73CB">
        <w:trPr>
          <w:trHeight w:val="150"/>
        </w:trPr>
        <w:tc>
          <w:tcPr>
            <w:tcW w:w="3267" w:type="pct"/>
          </w:tcPr>
          <w:p w14:paraId="60D11ECB" w14:textId="77777777" w:rsidR="00AF0577" w:rsidRPr="00CB298B" w:rsidRDefault="00AF0577"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 xml:space="preserve">Układanki, puzzle itp. </w:t>
            </w:r>
          </w:p>
        </w:tc>
        <w:tc>
          <w:tcPr>
            <w:tcW w:w="1733" w:type="pct"/>
          </w:tcPr>
          <w:p w14:paraId="51973A92" w14:textId="77777777" w:rsidR="00AF0577" w:rsidRPr="00CB298B" w:rsidRDefault="00AF0577" w:rsidP="00E72B9B">
            <w:pPr>
              <w:spacing w:before="120" w:after="120" w:line="240" w:lineRule="auto"/>
              <w:ind w:right="-40"/>
              <w:rPr>
                <w:rFonts w:ascii="Arial" w:hAnsi="Arial" w:cs="Arial"/>
              </w:rPr>
            </w:pPr>
          </w:p>
        </w:tc>
      </w:tr>
      <w:tr w:rsidR="00CB298B" w:rsidRPr="00CB298B" w14:paraId="1926393B" w14:textId="77777777" w:rsidTr="00BF73CB">
        <w:trPr>
          <w:trHeight w:val="150"/>
        </w:trPr>
        <w:tc>
          <w:tcPr>
            <w:tcW w:w="3267" w:type="pct"/>
          </w:tcPr>
          <w:p w14:paraId="7E1226F5" w14:textId="732E8EB6" w:rsidR="00E72B9B" w:rsidRPr="00CB298B" w:rsidRDefault="00E72B9B" w:rsidP="00E72B9B">
            <w:pPr>
              <w:pStyle w:val="Akapitzlist"/>
              <w:numPr>
                <w:ilvl w:val="0"/>
                <w:numId w:val="275"/>
              </w:numPr>
              <w:spacing w:before="120" w:after="120"/>
              <w:ind w:right="-40"/>
              <w:contextualSpacing w:val="0"/>
              <w:rPr>
                <w:rFonts w:ascii="Arial" w:hAnsi="Arial" w:cs="Arial"/>
                <w:sz w:val="22"/>
                <w:szCs w:val="20"/>
              </w:rPr>
            </w:pPr>
            <w:r w:rsidRPr="00CB298B">
              <w:rPr>
                <w:rFonts w:ascii="Arial" w:hAnsi="Arial" w:cs="Arial"/>
                <w:sz w:val="22"/>
                <w:szCs w:val="20"/>
              </w:rPr>
              <w:t>Inne (jakie?)</w:t>
            </w:r>
          </w:p>
        </w:tc>
        <w:tc>
          <w:tcPr>
            <w:tcW w:w="1733" w:type="pct"/>
          </w:tcPr>
          <w:p w14:paraId="196D8223" w14:textId="77777777" w:rsidR="00E72B9B" w:rsidRPr="00CB298B" w:rsidRDefault="00E72B9B" w:rsidP="00E72B9B">
            <w:pPr>
              <w:spacing w:before="120" w:after="120" w:line="240" w:lineRule="auto"/>
              <w:ind w:right="-40"/>
              <w:rPr>
                <w:rFonts w:ascii="Arial" w:hAnsi="Arial" w:cs="Arial"/>
              </w:rPr>
            </w:pPr>
          </w:p>
        </w:tc>
      </w:tr>
    </w:tbl>
    <w:p w14:paraId="0CC72322" w14:textId="7D5CD54D" w:rsidR="00D15E22" w:rsidRPr="00CB298B" w:rsidRDefault="00AF0577" w:rsidP="00D15E22">
      <w:pPr>
        <w:pStyle w:val="OREpunktor"/>
        <w:rPr>
          <w:color w:val="auto"/>
        </w:rPr>
      </w:pPr>
      <w:r w:rsidRPr="00CB298B">
        <w:rPr>
          <w:color w:val="auto"/>
        </w:rPr>
        <w:t>Ile dzieci aktywnie korzysta z tych pomocy? Jaka jest „dostępność” pomocy dla dzieci?</w:t>
      </w:r>
    </w:p>
    <w:p w14:paraId="11DA68DC" w14:textId="658005B1" w:rsidR="00D15E22" w:rsidRPr="00CB298B" w:rsidRDefault="00D15E22" w:rsidP="00D15E22">
      <w:pPr>
        <w:pStyle w:val="OREpunktor"/>
        <w:numPr>
          <w:ilvl w:val="0"/>
          <w:numId w:val="0"/>
        </w:numPr>
        <w:ind w:left="714"/>
        <w:rPr>
          <w:color w:val="auto"/>
        </w:rPr>
      </w:pPr>
      <w:r w:rsidRPr="00CB298B">
        <w:rPr>
          <w:color w:val="auto"/>
        </w:rPr>
        <w:t>Każde dziecko/</w:t>
      </w:r>
      <w:r w:rsidR="009D02BC" w:rsidRPr="00CB298B">
        <w:rPr>
          <w:color w:val="auto"/>
        </w:rPr>
        <w:t xml:space="preserve"> </w:t>
      </w:r>
      <w:r w:rsidRPr="00CB298B">
        <w:rPr>
          <w:color w:val="auto"/>
        </w:rPr>
        <w:t>większość dzieci/</w:t>
      </w:r>
      <w:r w:rsidR="009D02BC" w:rsidRPr="00CB298B">
        <w:rPr>
          <w:color w:val="auto"/>
        </w:rPr>
        <w:t xml:space="preserve"> </w:t>
      </w:r>
      <w:r w:rsidRPr="00CB298B">
        <w:rPr>
          <w:color w:val="auto"/>
        </w:rPr>
        <w:t>połowa dzieci/</w:t>
      </w:r>
      <w:r w:rsidR="009D02BC" w:rsidRPr="00CB298B">
        <w:rPr>
          <w:color w:val="auto"/>
        </w:rPr>
        <w:t xml:space="preserve"> </w:t>
      </w:r>
      <w:r w:rsidRPr="00CB298B">
        <w:rPr>
          <w:color w:val="auto"/>
        </w:rPr>
        <w:t>mniejszość dzieci/</w:t>
      </w:r>
      <w:r w:rsidR="009D02BC" w:rsidRPr="00CB298B">
        <w:rPr>
          <w:color w:val="auto"/>
        </w:rPr>
        <w:t xml:space="preserve"> </w:t>
      </w:r>
      <w:r w:rsidRPr="00CB298B">
        <w:rPr>
          <w:color w:val="auto"/>
        </w:rPr>
        <w:t>pojedyncze dzieci.</w:t>
      </w:r>
    </w:p>
    <w:p w14:paraId="5E4DEB64" w14:textId="30B49A8A" w:rsidR="00AF0577" w:rsidRPr="00CB298B" w:rsidRDefault="00AF0577" w:rsidP="00E72B9B">
      <w:pPr>
        <w:pStyle w:val="OREpunktor"/>
        <w:rPr>
          <w:color w:val="auto"/>
        </w:rPr>
      </w:pPr>
      <w:r w:rsidRPr="00CB298B">
        <w:rPr>
          <w:color w:val="auto"/>
        </w:rPr>
        <w:t>Które ze sposobów pracy nauczycielki/nauczyciela mają największy wpływ na a</w:t>
      </w:r>
      <w:r w:rsidRPr="00CB298B">
        <w:rPr>
          <w:color w:val="auto"/>
        </w:rPr>
        <w:t>k</w:t>
      </w:r>
      <w:r w:rsidRPr="00CB298B">
        <w:rPr>
          <w:color w:val="auto"/>
        </w:rPr>
        <w:t>tywność i inicjatywność dzieci?</w:t>
      </w:r>
    </w:p>
    <w:p w14:paraId="4EF79D89" w14:textId="28764CEA" w:rsidR="00AF0577" w:rsidRPr="00CB298B" w:rsidRDefault="00AF0577" w:rsidP="00E72B9B">
      <w:pPr>
        <w:pStyle w:val="OREpunktor"/>
        <w:rPr>
          <w:color w:val="auto"/>
        </w:rPr>
      </w:pPr>
      <w:r w:rsidRPr="00CB298B">
        <w:rPr>
          <w:color w:val="auto"/>
        </w:rPr>
        <w:t>W jaki sposób nauczyciel</w:t>
      </w:r>
      <w:r w:rsidR="00C12550" w:rsidRPr="00CB298B">
        <w:rPr>
          <w:color w:val="auto"/>
        </w:rPr>
        <w:t>(</w:t>
      </w:r>
      <w:r w:rsidRPr="00CB298B">
        <w:rPr>
          <w:color w:val="auto"/>
        </w:rPr>
        <w:t>ka</w:t>
      </w:r>
      <w:r w:rsidR="00C12550" w:rsidRPr="00CB298B">
        <w:rPr>
          <w:color w:val="auto"/>
        </w:rPr>
        <w:t>) indywidualizuje</w:t>
      </w:r>
      <w:r w:rsidRPr="00CB298B">
        <w:rPr>
          <w:color w:val="auto"/>
        </w:rPr>
        <w:t xml:space="preserve"> </w:t>
      </w:r>
      <w:r w:rsidR="00C12550" w:rsidRPr="00CB298B">
        <w:rPr>
          <w:color w:val="auto"/>
        </w:rPr>
        <w:t>pracę z dziećmi?</w:t>
      </w:r>
      <w:r w:rsidR="009B1445" w:rsidRPr="00CB298B">
        <w:rPr>
          <w:color w:val="auto"/>
        </w:rPr>
        <w:t xml:space="preserve"> </w:t>
      </w:r>
    </w:p>
    <w:p w14:paraId="5B29296C" w14:textId="780890CC" w:rsidR="00AF0577" w:rsidRPr="00CB298B" w:rsidRDefault="00AF0577" w:rsidP="00E72B9B">
      <w:pPr>
        <w:pStyle w:val="OREpunktor"/>
        <w:rPr>
          <w:color w:val="auto"/>
        </w:rPr>
      </w:pPr>
      <w:r w:rsidRPr="00CB298B">
        <w:rPr>
          <w:color w:val="auto"/>
        </w:rPr>
        <w:t>Jaki był stosunek nauczycielki</w:t>
      </w:r>
      <w:r w:rsidR="004F7FA8" w:rsidRPr="00CB298B">
        <w:rPr>
          <w:color w:val="auto"/>
        </w:rPr>
        <w:t>/nauczyciela</w:t>
      </w:r>
      <w:r w:rsidRPr="00CB298B">
        <w:rPr>
          <w:color w:val="auto"/>
        </w:rPr>
        <w:t xml:space="preserve"> do inicjatyw dzieci na zajęciach? Jak reagował</w:t>
      </w:r>
      <w:r w:rsidR="004F7FA8" w:rsidRPr="00CB298B">
        <w:rPr>
          <w:color w:val="auto"/>
        </w:rPr>
        <w:t>(</w:t>
      </w:r>
      <w:r w:rsidRPr="00CB298B">
        <w:rPr>
          <w:color w:val="auto"/>
        </w:rPr>
        <w:t>a</w:t>
      </w:r>
      <w:r w:rsidR="004F7FA8" w:rsidRPr="00CB298B">
        <w:rPr>
          <w:color w:val="auto"/>
        </w:rPr>
        <w:t>)</w:t>
      </w:r>
      <w:r w:rsidRPr="00CB298B">
        <w:rPr>
          <w:color w:val="auto"/>
        </w:rPr>
        <w:t xml:space="preserve"> na inicjatywy dzieci? </w:t>
      </w:r>
    </w:p>
    <w:p w14:paraId="30BA37A1" w14:textId="5D7173F7" w:rsidR="0060094F" w:rsidRPr="00CB298B" w:rsidRDefault="0060094F" w:rsidP="00E72B9B">
      <w:pPr>
        <w:pStyle w:val="OREnormalny"/>
        <w:rPr>
          <w:color w:val="auto"/>
        </w:rPr>
      </w:pPr>
      <w:r w:rsidRPr="00CB298B">
        <w:rPr>
          <w:b/>
          <w:color w:val="auto"/>
        </w:rPr>
        <w:lastRenderedPageBreak/>
        <w:t>Przedmiot obserwacji</w:t>
      </w:r>
      <w:r w:rsidR="0023435D" w:rsidRPr="00CB298B">
        <w:rPr>
          <w:b/>
          <w:color w:val="auto"/>
        </w:rPr>
        <w:t>:</w:t>
      </w:r>
      <w:r w:rsidR="00E72B9B" w:rsidRPr="00CB298B">
        <w:rPr>
          <w:b/>
          <w:color w:val="auto"/>
        </w:rPr>
        <w:t xml:space="preserve"> </w:t>
      </w:r>
      <w:r w:rsidR="00384FF8" w:rsidRPr="00CB298B">
        <w:rPr>
          <w:color w:val="auto"/>
        </w:rPr>
        <w:t xml:space="preserve">Stosowanie przez nauczycieli doświadczeń i eksperymentów rozwijających podstawowe kompetencje naukowo-techniczne </w:t>
      </w:r>
      <w:r w:rsidR="004F7FA8" w:rsidRPr="00CB298B">
        <w:rPr>
          <w:color w:val="auto"/>
        </w:rPr>
        <w:t xml:space="preserve">u </w:t>
      </w:r>
      <w:r w:rsidR="00384FF8" w:rsidRPr="00CB298B">
        <w:rPr>
          <w:color w:val="auto"/>
        </w:rPr>
        <w:t>dzieci i ich umiejętność uczenia się</w:t>
      </w:r>
    </w:p>
    <w:p w14:paraId="4FD5DBDB" w14:textId="5A60488F" w:rsidR="0023435D" w:rsidRPr="00CB298B" w:rsidRDefault="0023435D" w:rsidP="00E72B9B">
      <w:pPr>
        <w:pStyle w:val="OREnormalny"/>
        <w:rPr>
          <w:b/>
          <w:color w:val="auto"/>
        </w:rPr>
      </w:pPr>
      <w:r w:rsidRPr="00CB298B">
        <w:rPr>
          <w:b/>
          <w:color w:val="auto"/>
        </w:rPr>
        <w:t>Dyspozycje:</w:t>
      </w:r>
    </w:p>
    <w:p w14:paraId="3E2852C1" w14:textId="647AA518" w:rsidR="0023435D" w:rsidRPr="00CB298B" w:rsidRDefault="000D5FEC" w:rsidP="00E72B9B">
      <w:pPr>
        <w:pStyle w:val="OREpunktor"/>
        <w:rPr>
          <w:color w:val="auto"/>
        </w:rPr>
      </w:pPr>
      <w:r w:rsidRPr="00CB298B">
        <w:rPr>
          <w:color w:val="auto"/>
        </w:rPr>
        <w:t>Nauczyciel(ka) wyjaśnia dzieciom cel doświadczenia/eksperymentu</w:t>
      </w:r>
      <w:r w:rsidR="00D20616" w:rsidRPr="00CB298B">
        <w:rPr>
          <w:color w:val="auto"/>
        </w:rPr>
        <w:t>.</w:t>
      </w:r>
    </w:p>
    <w:p w14:paraId="5DDD8BF0" w14:textId="01FCB995" w:rsidR="000D5FEC" w:rsidRPr="00CB298B" w:rsidRDefault="000D5FEC"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3F7B5F43" w14:textId="17754575" w:rsidR="000D5FEC" w:rsidRPr="00CB298B" w:rsidRDefault="000D5FEC" w:rsidP="00E72B9B">
      <w:pPr>
        <w:pStyle w:val="OREpunktor"/>
        <w:rPr>
          <w:color w:val="auto"/>
        </w:rPr>
      </w:pPr>
      <w:r w:rsidRPr="00CB298B">
        <w:rPr>
          <w:color w:val="auto"/>
        </w:rPr>
        <w:t>Nauczyciel(ka) posługuje się językiem zrozumiałym dla dzieci, adekwatnym do ich wieku/okresu rozwojowego</w:t>
      </w:r>
      <w:r w:rsidR="00D20616" w:rsidRPr="00CB298B">
        <w:rPr>
          <w:color w:val="auto"/>
        </w:rPr>
        <w:t>.</w:t>
      </w:r>
    </w:p>
    <w:p w14:paraId="7CE291D1" w14:textId="563FE898" w:rsidR="000D5FEC" w:rsidRPr="00CB298B" w:rsidRDefault="000D5FEC"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ZAWSZE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0F0EE67E" w14:textId="6AE2F724" w:rsidR="000D5FEC" w:rsidRPr="00CB298B" w:rsidRDefault="000D5FEC" w:rsidP="00E72B9B">
      <w:pPr>
        <w:pStyle w:val="OREpunktor"/>
        <w:rPr>
          <w:color w:val="auto"/>
        </w:rPr>
      </w:pPr>
      <w:r w:rsidRPr="00CB298B">
        <w:rPr>
          <w:color w:val="auto"/>
        </w:rPr>
        <w:t>Nauczyciel(ka) upewnia się, czy dzieci rozumieją jej</w:t>
      </w:r>
      <w:r w:rsidR="00D20616" w:rsidRPr="00CB298B">
        <w:rPr>
          <w:color w:val="auto"/>
        </w:rPr>
        <w:t>/jego</w:t>
      </w:r>
      <w:r w:rsidRPr="00CB298B">
        <w:rPr>
          <w:color w:val="auto"/>
        </w:rPr>
        <w:t xml:space="preserve"> objaśnienia i pytania</w:t>
      </w:r>
      <w:r w:rsidR="00D20616" w:rsidRPr="00CB298B">
        <w:rPr>
          <w:color w:val="auto"/>
        </w:rPr>
        <w:t>.</w:t>
      </w:r>
    </w:p>
    <w:p w14:paraId="10A451A5" w14:textId="3E3C430E" w:rsidR="000D5FEC" w:rsidRPr="00CB298B" w:rsidRDefault="000D5FEC"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ZAWSZE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31ED9714" w14:textId="20300156" w:rsidR="0076757E" w:rsidRPr="00CB298B" w:rsidRDefault="000D5FEC" w:rsidP="00E72B9B">
      <w:pPr>
        <w:pStyle w:val="OREpunktor"/>
        <w:rPr>
          <w:color w:val="auto"/>
        </w:rPr>
      </w:pPr>
      <w:r w:rsidRPr="00CB298B">
        <w:rPr>
          <w:color w:val="auto"/>
        </w:rPr>
        <w:t>Nauczyciel(ka) zadaje dzieciom pytania otwierające</w:t>
      </w:r>
      <w:r w:rsidR="0076757E" w:rsidRPr="00CB298B">
        <w:rPr>
          <w:color w:val="auto"/>
        </w:rPr>
        <w:t xml:space="preserve"> i zachęcające je do formuł</w:t>
      </w:r>
      <w:r w:rsidR="0076757E" w:rsidRPr="00CB298B">
        <w:rPr>
          <w:color w:val="auto"/>
        </w:rPr>
        <w:t>o</w:t>
      </w:r>
      <w:r w:rsidR="0076757E" w:rsidRPr="00CB298B">
        <w:rPr>
          <w:color w:val="auto"/>
        </w:rPr>
        <w:t>wania problemów przyrodniczych/technicznych</w:t>
      </w:r>
      <w:r w:rsidR="00D20616" w:rsidRPr="00CB298B">
        <w:rPr>
          <w:color w:val="auto"/>
        </w:rPr>
        <w:t>.</w:t>
      </w:r>
    </w:p>
    <w:p w14:paraId="0CC4DBDE" w14:textId="7DC52C9D" w:rsidR="0076757E" w:rsidRPr="00CB298B" w:rsidRDefault="0076757E"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ZAWSZE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696D1C3D" w14:textId="6CB0113D" w:rsidR="0023435D" w:rsidRPr="00CB298B" w:rsidRDefault="0076757E" w:rsidP="00E72B9B">
      <w:pPr>
        <w:pStyle w:val="OREpunktor"/>
        <w:rPr>
          <w:color w:val="auto"/>
        </w:rPr>
      </w:pPr>
      <w:r w:rsidRPr="00CB298B">
        <w:rPr>
          <w:color w:val="auto"/>
        </w:rPr>
        <w:t>Dzieci współpracują ze sobą przy wykonywaniu zadań</w:t>
      </w:r>
      <w:r w:rsidR="00D20616" w:rsidRPr="00CB298B">
        <w:rPr>
          <w:color w:val="auto"/>
        </w:rPr>
        <w:t>.</w:t>
      </w:r>
    </w:p>
    <w:p w14:paraId="268D1E18" w14:textId="079C9953" w:rsidR="0076757E" w:rsidRPr="00CB298B" w:rsidRDefault="0076757E" w:rsidP="00E72B9B">
      <w:pPr>
        <w:pStyle w:val="OREpunktor"/>
        <w:numPr>
          <w:ilvl w:val="0"/>
          <w:numId w:val="0"/>
        </w:numPr>
        <w:ind w:left="714"/>
        <w:rPr>
          <w:color w:val="auto"/>
        </w:rPr>
      </w:pPr>
      <w:r w:rsidRPr="00CB298B">
        <w:rPr>
          <w:color w:val="auto"/>
        </w:rPr>
        <w:t>WSZYSTKIE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WSZYSTKIE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WSPÓŁPRACUJĄ</w:t>
      </w:r>
    </w:p>
    <w:p w14:paraId="09930AAC" w14:textId="39923890" w:rsidR="0076757E" w:rsidRPr="00CB298B" w:rsidRDefault="0076757E" w:rsidP="00E72B9B">
      <w:pPr>
        <w:pStyle w:val="OREpunktor"/>
        <w:rPr>
          <w:color w:val="auto"/>
        </w:rPr>
      </w:pPr>
      <w:r w:rsidRPr="00CB298B">
        <w:rPr>
          <w:color w:val="auto"/>
        </w:rPr>
        <w:t>Nauczyciel(ka) organizuje sytuacje, w których dzieci uczą się od siebie nawzajem</w:t>
      </w:r>
      <w:r w:rsidR="00D20616" w:rsidRPr="00CB298B">
        <w:rPr>
          <w:color w:val="auto"/>
        </w:rPr>
        <w:t>.</w:t>
      </w:r>
      <w:r w:rsidRPr="00CB298B">
        <w:rPr>
          <w:color w:val="auto"/>
        </w:rPr>
        <w:t xml:space="preserve"> </w:t>
      </w:r>
    </w:p>
    <w:p w14:paraId="16464DE3" w14:textId="6F27CA37" w:rsidR="0076757E" w:rsidRPr="00CB298B" w:rsidRDefault="0076757E" w:rsidP="00E72B9B">
      <w:pPr>
        <w:pStyle w:val="OREpunktor"/>
        <w:numPr>
          <w:ilvl w:val="0"/>
          <w:numId w:val="0"/>
        </w:numPr>
        <w:ind w:left="714"/>
        <w:rPr>
          <w:color w:val="auto"/>
        </w:rPr>
      </w:pPr>
      <w:r w:rsidRPr="00CB298B">
        <w:rPr>
          <w:color w:val="auto"/>
        </w:rPr>
        <w:t>WSZYSTKIE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WSZYSTKIE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WSPÓŁPRACUJĄ</w:t>
      </w:r>
    </w:p>
    <w:p w14:paraId="50B46BA8" w14:textId="01439CE3" w:rsidR="0076757E" w:rsidRPr="00CB298B" w:rsidRDefault="0076757E" w:rsidP="00D20616">
      <w:pPr>
        <w:pStyle w:val="OREpunktor"/>
        <w:rPr>
          <w:color w:val="auto"/>
        </w:rPr>
      </w:pPr>
      <w:r w:rsidRPr="00CB298B">
        <w:rPr>
          <w:color w:val="auto"/>
        </w:rPr>
        <w:t xml:space="preserve">Pomoce i przyrządy są dostępne dla dzieci </w:t>
      </w:r>
      <w:r w:rsidR="00D20616" w:rsidRPr="00CB298B">
        <w:rPr>
          <w:color w:val="auto"/>
        </w:rPr>
        <w:t>podczas doświadcz</w:t>
      </w:r>
      <w:r w:rsidR="00D20616" w:rsidRPr="00CB298B">
        <w:rPr>
          <w:color w:val="auto"/>
        </w:rPr>
        <w:t>e</w:t>
      </w:r>
      <w:r w:rsidR="00D20616" w:rsidRPr="00CB298B">
        <w:rPr>
          <w:color w:val="auto"/>
        </w:rPr>
        <w:t>nia/eksperymentu.</w:t>
      </w:r>
    </w:p>
    <w:p w14:paraId="23BFF5D2" w14:textId="64858B47" w:rsidR="0076757E" w:rsidRPr="00CB298B" w:rsidRDefault="0076757E" w:rsidP="00E72B9B">
      <w:pPr>
        <w:pStyle w:val="OREpunktor"/>
        <w:numPr>
          <w:ilvl w:val="0"/>
          <w:numId w:val="0"/>
        </w:numPr>
        <w:ind w:left="714"/>
        <w:rPr>
          <w:color w:val="auto"/>
        </w:rPr>
      </w:pPr>
      <w:r w:rsidRPr="00CB298B">
        <w:rPr>
          <w:color w:val="auto"/>
        </w:rPr>
        <w:t>DLA WSZYSTKICH</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DLA WSZYSTKICH</w:t>
      </w:r>
      <w:r w:rsidR="00862328" w:rsidRPr="00CB298B">
        <w:rPr>
          <w:color w:val="auto"/>
        </w:rPr>
        <w:t>/</w:t>
      </w:r>
      <w:r w:rsidR="009D02BC" w:rsidRPr="00CB298B">
        <w:rPr>
          <w:color w:val="auto"/>
        </w:rPr>
        <w:t xml:space="preserve"> </w:t>
      </w:r>
      <w:r w:rsidRPr="00CB298B">
        <w:rPr>
          <w:color w:val="auto"/>
        </w:rPr>
        <w:t xml:space="preserve">NIE </w:t>
      </w:r>
    </w:p>
    <w:p w14:paraId="5EB86895" w14:textId="39BFBFF5" w:rsidR="0023435D" w:rsidRPr="00CB298B" w:rsidRDefault="0076757E" w:rsidP="00E72B9B">
      <w:pPr>
        <w:pStyle w:val="OREpunktor"/>
        <w:rPr>
          <w:color w:val="auto"/>
        </w:rPr>
      </w:pPr>
      <w:r w:rsidRPr="00CB298B">
        <w:rPr>
          <w:color w:val="auto"/>
        </w:rPr>
        <w:t xml:space="preserve">Nauczyciel(ka) zadaje pytania, na które dzieci </w:t>
      </w:r>
      <w:r w:rsidR="0023435D" w:rsidRPr="00CB298B">
        <w:rPr>
          <w:color w:val="auto"/>
        </w:rPr>
        <w:t>poszukują odpowiedzi samodzielnie lub zespołowo</w:t>
      </w:r>
      <w:r w:rsidR="00D20616" w:rsidRPr="00CB298B">
        <w:rPr>
          <w:color w:val="auto"/>
        </w:rPr>
        <w:t>.</w:t>
      </w:r>
    </w:p>
    <w:p w14:paraId="07CA9A99" w14:textId="7632D99E" w:rsidR="0076757E" w:rsidRPr="00CB298B" w:rsidRDefault="0076757E"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 W KAŻDEJ SYTUACJI</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1E3F5F49" w14:textId="3E99BA2E" w:rsidR="000153F2" w:rsidRPr="00CB298B" w:rsidRDefault="000153F2" w:rsidP="00E72B9B">
      <w:pPr>
        <w:pStyle w:val="OREpunktor"/>
        <w:rPr>
          <w:color w:val="auto"/>
        </w:rPr>
      </w:pPr>
      <w:r w:rsidRPr="00CB298B">
        <w:rPr>
          <w:color w:val="auto"/>
        </w:rPr>
        <w:t>Nauczyciel(ka) zachęca</w:t>
      </w:r>
      <w:r w:rsidR="0023435D" w:rsidRPr="00CB298B">
        <w:rPr>
          <w:color w:val="auto"/>
        </w:rPr>
        <w:t xml:space="preserve"> dzieci do formułowania pytań </w:t>
      </w:r>
      <w:r w:rsidRPr="00CB298B">
        <w:rPr>
          <w:color w:val="auto"/>
        </w:rPr>
        <w:t>dotyczących problemów</w:t>
      </w:r>
      <w:r w:rsidR="00D20616" w:rsidRPr="00CB298B">
        <w:rPr>
          <w:color w:val="auto"/>
        </w:rPr>
        <w:t xml:space="preserve"> </w:t>
      </w:r>
      <w:r w:rsidRPr="00CB298B">
        <w:rPr>
          <w:color w:val="auto"/>
        </w:rPr>
        <w:t>będących przedmiotem doświadczenia/eksperymentu</w:t>
      </w:r>
      <w:r w:rsidR="00D20616" w:rsidRPr="00CB298B">
        <w:rPr>
          <w:color w:val="auto"/>
        </w:rPr>
        <w:t>.</w:t>
      </w:r>
    </w:p>
    <w:p w14:paraId="62860C47" w14:textId="40F4461F" w:rsidR="000153F2" w:rsidRPr="00CB298B" w:rsidRDefault="000153F2"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RACZEJ 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RACZEJ NIE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0F2C4881" w14:textId="505334D3" w:rsidR="000153F2" w:rsidRPr="00CB298B" w:rsidRDefault="000153F2" w:rsidP="00E72B9B">
      <w:pPr>
        <w:pStyle w:val="OREpunktor"/>
        <w:rPr>
          <w:color w:val="auto"/>
        </w:rPr>
      </w:pPr>
      <w:r w:rsidRPr="00CB298B">
        <w:rPr>
          <w:color w:val="auto"/>
        </w:rPr>
        <w:t>Nauczyciel(ka) organizuje pracę dzieci tak, aby rozwiązały – samodzielnie lub z</w:t>
      </w:r>
      <w:r w:rsidRPr="00CB298B">
        <w:rPr>
          <w:color w:val="auto"/>
        </w:rPr>
        <w:t>e</w:t>
      </w:r>
      <w:r w:rsidRPr="00CB298B">
        <w:rPr>
          <w:color w:val="auto"/>
        </w:rPr>
        <w:t>społowo – problemy przyrodnicze/techniczne</w:t>
      </w:r>
      <w:r w:rsidR="00D20616" w:rsidRPr="00CB298B">
        <w:rPr>
          <w:color w:val="auto"/>
        </w:rPr>
        <w:t>.</w:t>
      </w:r>
    </w:p>
    <w:p w14:paraId="0C041252" w14:textId="3954B864" w:rsidR="000153F2" w:rsidRPr="00CB298B" w:rsidRDefault="000153F2"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RACZEJ 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RACZEJ NIE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6CAAA11E" w14:textId="082F0A31" w:rsidR="0023435D" w:rsidRPr="00CB298B" w:rsidRDefault="005B7020" w:rsidP="00E72B9B">
      <w:pPr>
        <w:pStyle w:val="OREpunktor"/>
        <w:rPr>
          <w:color w:val="auto"/>
        </w:rPr>
      </w:pPr>
      <w:r w:rsidRPr="00CB298B">
        <w:rPr>
          <w:color w:val="auto"/>
        </w:rPr>
        <w:t>Nauczyciel(ka) organizuje doświadczenie/obserwację/pomiary</w:t>
      </w:r>
      <w:r w:rsidR="0023435D" w:rsidRPr="00CB298B">
        <w:rPr>
          <w:color w:val="auto"/>
        </w:rPr>
        <w:t xml:space="preserve"> z zastosowaniem metody naukowej dostosowanej pod względem </w:t>
      </w:r>
      <w:r w:rsidRPr="00CB298B">
        <w:rPr>
          <w:color w:val="auto"/>
        </w:rPr>
        <w:t>języka przekazu do wieku dzieci</w:t>
      </w:r>
      <w:r w:rsidR="00954205" w:rsidRPr="00CB298B">
        <w:rPr>
          <w:color w:val="auto"/>
        </w:rPr>
        <w:t>.</w:t>
      </w:r>
    </w:p>
    <w:p w14:paraId="0F7F3038" w14:textId="7CE027A0" w:rsidR="005B7020" w:rsidRPr="00CB298B" w:rsidRDefault="005B7020" w:rsidP="00E72B9B">
      <w:pPr>
        <w:pStyle w:val="OREpunktor"/>
        <w:numPr>
          <w:ilvl w:val="0"/>
          <w:numId w:val="0"/>
        </w:numPr>
        <w:ind w:left="714"/>
        <w:rPr>
          <w:color w:val="auto"/>
        </w:rPr>
      </w:pPr>
      <w:r w:rsidRPr="00CB298B">
        <w:rPr>
          <w:color w:val="auto"/>
        </w:rPr>
        <w:t>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RACZEJ TAK</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RACZEJ NIE</w:t>
      </w:r>
      <w:r w:rsidR="00494AA6">
        <w:rPr>
          <w:color w:val="auto"/>
        </w:rPr>
        <w:t xml:space="preserve"> </w:t>
      </w:r>
      <w:r w:rsidR="00862328" w:rsidRPr="00CB298B">
        <w:rPr>
          <w:color w:val="auto"/>
        </w:rPr>
        <w:t>/</w:t>
      </w:r>
      <w:r w:rsidR="009D02BC" w:rsidRPr="00CB298B">
        <w:rPr>
          <w:color w:val="auto"/>
        </w:rPr>
        <w:t xml:space="preserve"> </w:t>
      </w:r>
      <w:r w:rsidRPr="00CB298B">
        <w:rPr>
          <w:color w:val="auto"/>
        </w:rPr>
        <w:t>NIE</w:t>
      </w:r>
    </w:p>
    <w:p w14:paraId="6F556EA5" w14:textId="0A8B9CFD" w:rsidR="0023435D" w:rsidRPr="00CB298B" w:rsidRDefault="005B7020" w:rsidP="00E72B9B">
      <w:pPr>
        <w:pStyle w:val="OREpunktor"/>
        <w:rPr>
          <w:color w:val="auto"/>
        </w:rPr>
      </w:pPr>
      <w:r w:rsidRPr="00CB298B">
        <w:rPr>
          <w:color w:val="auto"/>
        </w:rPr>
        <w:lastRenderedPageBreak/>
        <w:t>Nauczyciel(ka) a</w:t>
      </w:r>
      <w:r w:rsidR="0023435D" w:rsidRPr="00CB298B">
        <w:rPr>
          <w:color w:val="auto"/>
        </w:rPr>
        <w:t>ngaż</w:t>
      </w:r>
      <w:r w:rsidRPr="00CB298B">
        <w:rPr>
          <w:color w:val="auto"/>
        </w:rPr>
        <w:t>uje</w:t>
      </w:r>
      <w:r w:rsidR="0023435D" w:rsidRPr="00CB298B">
        <w:rPr>
          <w:color w:val="auto"/>
        </w:rPr>
        <w:t xml:space="preserve"> dzieci w</w:t>
      </w:r>
      <w:r w:rsidR="009B1445" w:rsidRPr="00CB298B">
        <w:rPr>
          <w:color w:val="auto"/>
        </w:rPr>
        <w:t xml:space="preserve"> </w:t>
      </w:r>
      <w:r w:rsidR="0023435D" w:rsidRPr="00CB298B">
        <w:rPr>
          <w:color w:val="auto"/>
        </w:rPr>
        <w:t>proste dokumentowanie prowadzonych obse</w:t>
      </w:r>
      <w:r w:rsidR="0023435D" w:rsidRPr="00CB298B">
        <w:rPr>
          <w:color w:val="auto"/>
        </w:rPr>
        <w:t>r</w:t>
      </w:r>
      <w:r w:rsidR="0023435D" w:rsidRPr="00CB298B">
        <w:rPr>
          <w:color w:val="auto"/>
        </w:rPr>
        <w:t>wacji i eksperymentów</w:t>
      </w:r>
      <w:r w:rsidR="00954205" w:rsidRPr="00CB298B">
        <w:rPr>
          <w:color w:val="auto"/>
        </w:rPr>
        <w:t>.</w:t>
      </w:r>
    </w:p>
    <w:p w14:paraId="7BE43943" w14:textId="1542E6B7" w:rsidR="000A205E" w:rsidRPr="00CB298B" w:rsidRDefault="000A205E" w:rsidP="00E72B9B">
      <w:pPr>
        <w:pStyle w:val="OREpunktor"/>
        <w:numPr>
          <w:ilvl w:val="0"/>
          <w:numId w:val="0"/>
        </w:numPr>
        <w:ind w:left="714"/>
        <w:rPr>
          <w:color w:val="auto"/>
        </w:rPr>
      </w:pPr>
      <w:r w:rsidRPr="00CB298B">
        <w:rPr>
          <w:color w:val="auto"/>
        </w:rPr>
        <w:t>TAK (jaka to forma</w:t>
      </w:r>
      <w:r w:rsidR="00862328" w:rsidRPr="00CB298B">
        <w:rPr>
          <w:color w:val="auto"/>
        </w:rPr>
        <w:t>?</w:t>
      </w:r>
      <w:r w:rsidRPr="00CB298B">
        <w:rPr>
          <w:color w:val="auto"/>
        </w:rPr>
        <w:t>)</w:t>
      </w:r>
      <w:r w:rsidR="00494AA6">
        <w:rPr>
          <w:color w:val="auto"/>
        </w:rPr>
        <w:t xml:space="preserve"> </w:t>
      </w:r>
      <w:r w:rsidR="00862328" w:rsidRPr="00CB298B">
        <w:rPr>
          <w:color w:val="auto"/>
        </w:rPr>
        <w:t>/</w:t>
      </w:r>
      <w:r w:rsidR="00494AA6">
        <w:rPr>
          <w:color w:val="auto"/>
        </w:rPr>
        <w:t xml:space="preserve"> </w:t>
      </w:r>
      <w:r w:rsidRPr="00CB298B">
        <w:rPr>
          <w:color w:val="auto"/>
        </w:rPr>
        <w:t>NIE</w:t>
      </w:r>
    </w:p>
    <w:p w14:paraId="28E91CA6" w14:textId="0C7EF25E" w:rsidR="005E417A" w:rsidRPr="00CB298B" w:rsidRDefault="00862328" w:rsidP="00862328">
      <w:pPr>
        <w:pStyle w:val="ORE4Naglowek"/>
        <w:rPr>
          <w:color w:val="auto"/>
        </w:rPr>
      </w:pPr>
      <w:bookmarkStart w:id="49" w:name="_Toc496059929"/>
      <w:r w:rsidRPr="00CB298B">
        <w:rPr>
          <w:color w:val="auto"/>
        </w:rPr>
        <w:t xml:space="preserve">2.5.2. </w:t>
      </w:r>
      <w:r w:rsidR="00B06EB4" w:rsidRPr="00CB298B">
        <w:rPr>
          <w:color w:val="auto"/>
        </w:rPr>
        <w:t>Jak udzielać informacji zwrotnej po obserwacji?</w:t>
      </w:r>
      <w:bookmarkEnd w:id="49"/>
      <w:r w:rsidR="00B06EB4" w:rsidRPr="00CB298B">
        <w:rPr>
          <w:color w:val="auto"/>
        </w:rPr>
        <w:t xml:space="preserve"> </w:t>
      </w:r>
    </w:p>
    <w:p w14:paraId="2CEBC042" w14:textId="7D24AA2E" w:rsidR="00C31986" w:rsidRPr="00CB298B" w:rsidRDefault="00C31986" w:rsidP="00954205">
      <w:pPr>
        <w:pStyle w:val="OREnormalny"/>
        <w:rPr>
          <w:color w:val="auto"/>
        </w:rPr>
      </w:pPr>
      <w:r w:rsidRPr="00CB298B">
        <w:rPr>
          <w:color w:val="auto"/>
        </w:rPr>
        <w:t>W</w:t>
      </w:r>
      <w:r w:rsidR="001A2101" w:rsidRPr="00CB298B">
        <w:rPr>
          <w:color w:val="auto"/>
        </w:rPr>
        <w:t xml:space="preserve"> procesie wspomagania warto </w:t>
      </w:r>
      <w:r w:rsidRPr="00CB298B">
        <w:rPr>
          <w:color w:val="auto"/>
        </w:rPr>
        <w:t xml:space="preserve">zwrócić szczególną uwagę </w:t>
      </w:r>
      <w:r w:rsidR="00D574D4" w:rsidRPr="00CB298B">
        <w:rPr>
          <w:color w:val="auto"/>
        </w:rPr>
        <w:t xml:space="preserve">na </w:t>
      </w:r>
      <w:r w:rsidR="001A2101" w:rsidRPr="00CB298B">
        <w:rPr>
          <w:color w:val="auto"/>
        </w:rPr>
        <w:t xml:space="preserve">doskonalenie </w:t>
      </w:r>
      <w:r w:rsidR="000F7F90" w:rsidRPr="00CB298B">
        <w:rPr>
          <w:color w:val="auto"/>
        </w:rPr>
        <w:t>u naucz</w:t>
      </w:r>
      <w:r w:rsidR="000F7F90" w:rsidRPr="00CB298B">
        <w:rPr>
          <w:color w:val="auto"/>
        </w:rPr>
        <w:t>y</w:t>
      </w:r>
      <w:r w:rsidR="000F7F90" w:rsidRPr="00CB298B">
        <w:rPr>
          <w:color w:val="auto"/>
        </w:rPr>
        <w:t xml:space="preserve">cieli i dyrektora </w:t>
      </w:r>
      <w:r w:rsidR="001A2101" w:rsidRPr="00CB298B">
        <w:rPr>
          <w:color w:val="auto"/>
        </w:rPr>
        <w:t xml:space="preserve">umiejętności udzielania konstruktywnej informacji zwrotnej po obserwacji. </w:t>
      </w:r>
      <w:r w:rsidRPr="00CB298B">
        <w:rPr>
          <w:color w:val="auto"/>
        </w:rPr>
        <w:t>Najważniejsze zasady to:</w:t>
      </w:r>
    </w:p>
    <w:p w14:paraId="6B3B8010" w14:textId="618A442D" w:rsidR="00C31986" w:rsidRPr="00CB298B" w:rsidRDefault="00C31986" w:rsidP="00954205">
      <w:pPr>
        <w:pStyle w:val="OREpunktor"/>
        <w:rPr>
          <w:color w:val="auto"/>
        </w:rPr>
      </w:pPr>
      <w:r w:rsidRPr="00CB298B">
        <w:rPr>
          <w:color w:val="auto"/>
        </w:rPr>
        <w:t>unikanie elementu oceniania – rozmawiamy o t</w:t>
      </w:r>
      <w:r w:rsidR="00D574D4" w:rsidRPr="00CB298B">
        <w:rPr>
          <w:color w:val="auto"/>
        </w:rPr>
        <w:t xml:space="preserve">ym, co udało nam się </w:t>
      </w:r>
      <w:r w:rsidR="00D574D4" w:rsidRPr="00CB298B">
        <w:rPr>
          <w:b/>
          <w:color w:val="auto"/>
        </w:rPr>
        <w:t>dostrzec</w:t>
      </w:r>
      <w:r w:rsidRPr="00CB298B">
        <w:rPr>
          <w:color w:val="auto"/>
        </w:rPr>
        <w:t xml:space="preserve"> (</w:t>
      </w:r>
      <w:r w:rsidR="00050BDC" w:rsidRPr="00CB298B">
        <w:rPr>
          <w:color w:val="auto"/>
        </w:rPr>
        <w:t>zgodnie</w:t>
      </w:r>
      <w:r w:rsidRPr="00CB298B">
        <w:rPr>
          <w:color w:val="auto"/>
        </w:rPr>
        <w:t xml:space="preserve"> z dyspozycjami do obserwacji), a nie o tym, czy/co nam </w:t>
      </w:r>
      <w:r w:rsidR="0010477F" w:rsidRPr="00CB298B">
        <w:rPr>
          <w:color w:val="auto"/>
        </w:rPr>
        <w:t>się podobało, co wymaga poprawy itp.</w:t>
      </w:r>
      <w:r w:rsidRPr="00CB298B">
        <w:rPr>
          <w:color w:val="auto"/>
        </w:rPr>
        <w:t xml:space="preserve">; </w:t>
      </w:r>
    </w:p>
    <w:p w14:paraId="64ACC8B7" w14:textId="10666AD6" w:rsidR="00C31986" w:rsidRPr="00CB298B" w:rsidRDefault="00C31986" w:rsidP="00954205">
      <w:pPr>
        <w:pStyle w:val="OREpunktor"/>
        <w:rPr>
          <w:color w:val="auto"/>
        </w:rPr>
      </w:pPr>
      <w:r w:rsidRPr="00CB298B">
        <w:rPr>
          <w:color w:val="auto"/>
        </w:rPr>
        <w:t xml:space="preserve">trzymanie się sedna, czyli </w:t>
      </w:r>
      <w:r w:rsidR="0010477F" w:rsidRPr="00CB298B">
        <w:rPr>
          <w:color w:val="auto"/>
        </w:rPr>
        <w:t>przedmiotu/zakresu</w:t>
      </w:r>
      <w:r w:rsidRPr="00CB298B">
        <w:rPr>
          <w:color w:val="auto"/>
        </w:rPr>
        <w:t xml:space="preserve"> obserwacji i </w:t>
      </w:r>
      <w:r w:rsidR="00050BDC" w:rsidRPr="00CB298B">
        <w:rPr>
          <w:color w:val="auto"/>
        </w:rPr>
        <w:t xml:space="preserve">fragmentu </w:t>
      </w:r>
      <w:r w:rsidRPr="00CB298B">
        <w:rPr>
          <w:color w:val="auto"/>
        </w:rPr>
        <w:t>rzeczyw</w:t>
      </w:r>
      <w:r w:rsidRPr="00CB298B">
        <w:rPr>
          <w:color w:val="auto"/>
        </w:rPr>
        <w:t>i</w:t>
      </w:r>
      <w:r w:rsidRPr="00CB298B">
        <w:rPr>
          <w:color w:val="auto"/>
        </w:rPr>
        <w:t>stości określonego dyspozycją/dyspozycjami;</w:t>
      </w:r>
    </w:p>
    <w:p w14:paraId="539D0BB1" w14:textId="441D4A37" w:rsidR="00C31986" w:rsidRPr="00CB298B" w:rsidRDefault="00C31986" w:rsidP="00954205">
      <w:pPr>
        <w:pStyle w:val="OREpunktor"/>
        <w:rPr>
          <w:color w:val="auto"/>
        </w:rPr>
      </w:pPr>
      <w:r w:rsidRPr="00CB298B">
        <w:rPr>
          <w:color w:val="auto"/>
        </w:rPr>
        <w:t>posługiwanie się notatkami</w:t>
      </w:r>
      <w:r w:rsidR="0010477F" w:rsidRPr="00CB298B">
        <w:rPr>
          <w:color w:val="auto"/>
        </w:rPr>
        <w:t xml:space="preserve"> </w:t>
      </w:r>
      <w:r w:rsidRPr="00CB298B">
        <w:rPr>
          <w:color w:val="auto"/>
        </w:rPr>
        <w:t>– pamięć jest ulotna i skłonna do (nad)interpretacji, a</w:t>
      </w:r>
      <w:r w:rsidR="00C26F4D" w:rsidRPr="00CB298B">
        <w:rPr>
          <w:color w:val="auto"/>
        </w:rPr>
        <w:t> </w:t>
      </w:r>
      <w:r w:rsidRPr="00CB298B">
        <w:rPr>
          <w:color w:val="auto"/>
        </w:rPr>
        <w:t>więc notatka jest tu szczególnie ważna.</w:t>
      </w:r>
    </w:p>
    <w:p w14:paraId="0810C0B7" w14:textId="32B4FBD8" w:rsidR="005E417A" w:rsidRPr="00CB298B" w:rsidRDefault="005E417A" w:rsidP="00954205">
      <w:pPr>
        <w:pStyle w:val="OREnormalny"/>
        <w:rPr>
          <w:color w:val="auto"/>
        </w:rPr>
      </w:pPr>
      <w:r w:rsidRPr="00CB298B">
        <w:rPr>
          <w:color w:val="auto"/>
        </w:rPr>
        <w:t>Aby informacja zwrotna</w:t>
      </w:r>
      <w:r w:rsidR="00D574D4" w:rsidRPr="00CB298B">
        <w:rPr>
          <w:color w:val="auto"/>
        </w:rPr>
        <w:t xml:space="preserve"> była podstawą do</w:t>
      </w:r>
      <w:r w:rsidRPr="00CB298B">
        <w:rPr>
          <w:color w:val="auto"/>
        </w:rPr>
        <w:t xml:space="preserve"> refleksji nad własną pracą (a w konsekwencji – wspólnej refleksji </w:t>
      </w:r>
      <w:r w:rsidR="00D574D4" w:rsidRPr="00CB298B">
        <w:rPr>
          <w:color w:val="auto"/>
        </w:rPr>
        <w:t xml:space="preserve">kadry </w:t>
      </w:r>
      <w:r w:rsidRPr="00CB298B">
        <w:rPr>
          <w:color w:val="auto"/>
        </w:rPr>
        <w:t>nad jakością działań przedszkola), powinny zostać określone warunki jej udzielania, np.</w:t>
      </w:r>
    </w:p>
    <w:p w14:paraId="4815761B" w14:textId="51F8BD45" w:rsidR="005E417A" w:rsidRPr="00CB298B" w:rsidRDefault="00050BDC" w:rsidP="00954205">
      <w:pPr>
        <w:pStyle w:val="OREpunktor"/>
        <w:rPr>
          <w:color w:val="auto"/>
        </w:rPr>
      </w:pPr>
      <w:r w:rsidRPr="00CB298B">
        <w:rPr>
          <w:color w:val="auto"/>
        </w:rPr>
        <w:t xml:space="preserve">zwracamy </w:t>
      </w:r>
      <w:r w:rsidR="005E417A" w:rsidRPr="00CB298B">
        <w:rPr>
          <w:color w:val="auto"/>
        </w:rPr>
        <w:t>się bezpośrednio do osoby, której zajęcia obserwowaliśmy – wyrażamy opinię (opartą na materiale empirycznym) nie o niej samej, ale o jej działaniach/</w:t>
      </w:r>
      <w:r w:rsidR="009D02BC" w:rsidRPr="00CB298B">
        <w:rPr>
          <w:color w:val="auto"/>
        </w:rPr>
        <w:t xml:space="preserve"> </w:t>
      </w:r>
      <w:proofErr w:type="spellStart"/>
      <w:r w:rsidR="005E417A" w:rsidRPr="00CB298B">
        <w:rPr>
          <w:color w:val="auto"/>
        </w:rPr>
        <w:t>zachowaniach</w:t>
      </w:r>
      <w:proofErr w:type="spellEnd"/>
      <w:r w:rsidR="00D574D4" w:rsidRPr="00CB298B">
        <w:rPr>
          <w:color w:val="auto"/>
        </w:rPr>
        <w:t xml:space="preserve"> podczas zajęć</w:t>
      </w:r>
      <w:r w:rsidR="00757491" w:rsidRPr="00CB298B">
        <w:rPr>
          <w:color w:val="auto"/>
        </w:rPr>
        <w:t>;</w:t>
      </w:r>
    </w:p>
    <w:p w14:paraId="63DFDC5C" w14:textId="5CCE781B" w:rsidR="005E417A" w:rsidRPr="00CB298B" w:rsidRDefault="00757491" w:rsidP="00954205">
      <w:pPr>
        <w:pStyle w:val="OREpunktor"/>
        <w:rPr>
          <w:color w:val="auto"/>
        </w:rPr>
      </w:pPr>
      <w:r w:rsidRPr="00CB298B">
        <w:rPr>
          <w:color w:val="auto"/>
        </w:rPr>
        <w:t xml:space="preserve">nie </w:t>
      </w:r>
      <w:r w:rsidR="005E417A" w:rsidRPr="00CB298B">
        <w:rPr>
          <w:color w:val="auto"/>
        </w:rPr>
        <w:t>odwlekamy w czasie rozmowy po obserwacji – przeprowadzamy ją jak na</w:t>
      </w:r>
      <w:r w:rsidR="005E417A" w:rsidRPr="00CB298B">
        <w:rPr>
          <w:color w:val="auto"/>
        </w:rPr>
        <w:t>j</w:t>
      </w:r>
      <w:r w:rsidR="005E417A" w:rsidRPr="00CB298B">
        <w:rPr>
          <w:color w:val="auto"/>
        </w:rPr>
        <w:t>szybciej po zajęciach</w:t>
      </w:r>
      <w:r w:rsidRPr="00CB298B">
        <w:rPr>
          <w:color w:val="auto"/>
        </w:rPr>
        <w:t>;</w:t>
      </w:r>
    </w:p>
    <w:p w14:paraId="2B1B960F" w14:textId="47C451EC" w:rsidR="005E417A" w:rsidRPr="00CB298B" w:rsidRDefault="00757491" w:rsidP="00954205">
      <w:pPr>
        <w:pStyle w:val="OREpunktor"/>
        <w:rPr>
          <w:color w:val="auto"/>
        </w:rPr>
      </w:pPr>
      <w:r w:rsidRPr="00CB298B">
        <w:rPr>
          <w:color w:val="auto"/>
        </w:rPr>
        <w:t xml:space="preserve">jesteśmy </w:t>
      </w:r>
      <w:r w:rsidR="005E417A" w:rsidRPr="00CB298B">
        <w:rPr>
          <w:color w:val="auto"/>
        </w:rPr>
        <w:t>konkretni, odnosimy się do faktów</w:t>
      </w:r>
      <w:r w:rsidR="003A5ED1" w:rsidRPr="00CB298B">
        <w:rPr>
          <w:color w:val="auto"/>
        </w:rPr>
        <w:t xml:space="preserve"> (dyspozycji do obserwacji), a nie do naszych emocji, przypuszczeń itp.</w:t>
      </w:r>
      <w:r w:rsidR="004C50CB" w:rsidRPr="00CB298B">
        <w:rPr>
          <w:color w:val="auto"/>
        </w:rPr>
        <w:t>;</w:t>
      </w:r>
    </w:p>
    <w:p w14:paraId="469C98B9" w14:textId="0885910E" w:rsidR="003A5ED1" w:rsidRPr="00CB298B" w:rsidRDefault="004C50CB" w:rsidP="00954205">
      <w:pPr>
        <w:pStyle w:val="OREpunktor"/>
        <w:rPr>
          <w:color w:val="auto"/>
        </w:rPr>
      </w:pPr>
      <w:r w:rsidRPr="00CB298B">
        <w:rPr>
          <w:color w:val="auto"/>
        </w:rPr>
        <w:t xml:space="preserve">unikamy wyciągania </w:t>
      </w:r>
      <w:r w:rsidR="003A5ED1" w:rsidRPr="00CB298B">
        <w:rPr>
          <w:color w:val="auto"/>
        </w:rPr>
        <w:t>pochopnych wniosków – do ich sformułowania zachęcamy przede wszystkim osobę, której pracę obserwowaliśmy</w:t>
      </w:r>
      <w:r w:rsidRPr="00CB298B">
        <w:rPr>
          <w:color w:val="auto"/>
        </w:rPr>
        <w:t>;</w:t>
      </w:r>
    </w:p>
    <w:p w14:paraId="1EBE7C00" w14:textId="1DF2B845" w:rsidR="003A5ED1" w:rsidRPr="00CB298B" w:rsidRDefault="004C50CB" w:rsidP="00954205">
      <w:pPr>
        <w:pStyle w:val="OREpunktor"/>
        <w:rPr>
          <w:color w:val="auto"/>
        </w:rPr>
      </w:pPr>
      <w:r w:rsidRPr="00CB298B">
        <w:rPr>
          <w:color w:val="auto"/>
        </w:rPr>
        <w:t xml:space="preserve">skupiamy </w:t>
      </w:r>
      <w:r w:rsidR="003A5ED1" w:rsidRPr="00CB298B">
        <w:rPr>
          <w:color w:val="auto"/>
        </w:rPr>
        <w:t>się na „tu i teraz” – nie uogólniamy zjawisk, zachowań itp.</w:t>
      </w:r>
      <w:r w:rsidRPr="00CB298B">
        <w:rPr>
          <w:color w:val="auto"/>
        </w:rPr>
        <w:t>;</w:t>
      </w:r>
    </w:p>
    <w:p w14:paraId="08227EB9" w14:textId="5F9CAFAB" w:rsidR="003A5ED1" w:rsidRPr="00CB298B" w:rsidRDefault="004C50CB" w:rsidP="00954205">
      <w:pPr>
        <w:pStyle w:val="OREpunktor"/>
        <w:rPr>
          <w:color w:val="auto"/>
        </w:rPr>
      </w:pPr>
      <w:r w:rsidRPr="00CB298B">
        <w:rPr>
          <w:color w:val="auto"/>
        </w:rPr>
        <w:t xml:space="preserve">nie </w:t>
      </w:r>
      <w:r w:rsidR="003A5ED1" w:rsidRPr="00CB298B">
        <w:rPr>
          <w:color w:val="auto"/>
        </w:rPr>
        <w:t>udzielamy rad – jeśli osoba, której udzielamy informacji zwrotnej</w:t>
      </w:r>
      <w:r w:rsidRPr="00CB298B">
        <w:rPr>
          <w:color w:val="auto"/>
        </w:rPr>
        <w:t>,</w:t>
      </w:r>
      <w:r w:rsidR="003A5ED1" w:rsidRPr="00CB298B">
        <w:rPr>
          <w:color w:val="auto"/>
        </w:rPr>
        <w:t xml:space="preserve"> tego oczek</w:t>
      </w:r>
      <w:r w:rsidR="003A5ED1" w:rsidRPr="00CB298B">
        <w:rPr>
          <w:color w:val="auto"/>
        </w:rPr>
        <w:t>u</w:t>
      </w:r>
      <w:r w:rsidR="003A5ED1" w:rsidRPr="00CB298B">
        <w:rPr>
          <w:color w:val="auto"/>
        </w:rPr>
        <w:t>je, możemy podzielić się z nią swoimi pomysłami</w:t>
      </w:r>
      <w:r w:rsidRPr="00CB298B">
        <w:rPr>
          <w:color w:val="auto"/>
        </w:rPr>
        <w:t>;</w:t>
      </w:r>
    </w:p>
    <w:p w14:paraId="7D714A6F" w14:textId="190C2803" w:rsidR="003A5ED1" w:rsidRPr="00CB298B" w:rsidRDefault="004C50CB" w:rsidP="00954205">
      <w:pPr>
        <w:pStyle w:val="OREpunktor"/>
        <w:rPr>
          <w:color w:val="auto"/>
        </w:rPr>
      </w:pPr>
      <w:r w:rsidRPr="00CB298B">
        <w:rPr>
          <w:color w:val="auto"/>
        </w:rPr>
        <w:t xml:space="preserve">mamy </w:t>
      </w:r>
      <w:r w:rsidR="003A5ED1" w:rsidRPr="00CB298B">
        <w:rPr>
          <w:color w:val="auto"/>
        </w:rPr>
        <w:t>zawsze na uwadze korzyści, jakie nasza informacja zwrotna powinna prz</w:t>
      </w:r>
      <w:r w:rsidR="003A5ED1" w:rsidRPr="00CB298B">
        <w:rPr>
          <w:color w:val="auto"/>
        </w:rPr>
        <w:t>y</w:t>
      </w:r>
      <w:r w:rsidR="003A5ED1" w:rsidRPr="00CB298B">
        <w:rPr>
          <w:color w:val="auto"/>
        </w:rPr>
        <w:t>nieść osobie, która prowadziła zajęcia</w:t>
      </w:r>
      <w:r w:rsidRPr="00CB298B">
        <w:rPr>
          <w:color w:val="auto"/>
        </w:rPr>
        <w:t>,</w:t>
      </w:r>
      <w:r w:rsidR="003A5ED1" w:rsidRPr="00CB298B">
        <w:rPr>
          <w:color w:val="auto"/>
        </w:rPr>
        <w:t xml:space="preserve"> oraz jej podopiecznym. </w:t>
      </w:r>
    </w:p>
    <w:p w14:paraId="4559442A" w14:textId="2CFCD31F" w:rsidR="006E22EE" w:rsidRPr="00CB298B" w:rsidRDefault="006E22EE" w:rsidP="00C26F4D">
      <w:pPr>
        <w:pStyle w:val="OREnormalny"/>
        <w:rPr>
          <w:color w:val="auto"/>
        </w:rPr>
      </w:pPr>
      <w:r w:rsidRPr="00CB298B">
        <w:rPr>
          <w:color w:val="auto"/>
        </w:rPr>
        <w:lastRenderedPageBreak/>
        <w:t>Jeśli obserwatorem jest osoba wspomagająca lub ekspe</w:t>
      </w:r>
      <w:r w:rsidR="00A544A1" w:rsidRPr="00CB298B">
        <w:rPr>
          <w:color w:val="auto"/>
        </w:rPr>
        <w:t xml:space="preserve">rt zaangażowany w realizację wspomagania, a obserwacja </w:t>
      </w:r>
      <w:r w:rsidR="00E370EB" w:rsidRPr="00CB298B">
        <w:rPr>
          <w:color w:val="auto"/>
        </w:rPr>
        <w:t xml:space="preserve">stanowi </w:t>
      </w:r>
      <w:r w:rsidR="00A544A1" w:rsidRPr="00CB298B">
        <w:rPr>
          <w:color w:val="auto"/>
        </w:rPr>
        <w:t xml:space="preserve">element związany z konsultacjami lub/i doradztwem indywidualnym, </w:t>
      </w:r>
      <w:r w:rsidR="00E370EB" w:rsidRPr="00CB298B">
        <w:rPr>
          <w:color w:val="auto"/>
        </w:rPr>
        <w:t>należy zachęcać</w:t>
      </w:r>
      <w:r w:rsidR="003D5E30" w:rsidRPr="00CB298B">
        <w:rPr>
          <w:color w:val="auto"/>
        </w:rPr>
        <w:t xml:space="preserve"> do zaplanowania sposobów na doskonalenie </w:t>
      </w:r>
      <w:r w:rsidR="00D574D4" w:rsidRPr="00CB298B">
        <w:rPr>
          <w:color w:val="auto"/>
        </w:rPr>
        <w:t xml:space="preserve">tych </w:t>
      </w:r>
      <w:r w:rsidR="003D5E30" w:rsidRPr="00CB298B">
        <w:rPr>
          <w:color w:val="auto"/>
        </w:rPr>
        <w:t xml:space="preserve">aspektów, które nie są dla </w:t>
      </w:r>
      <w:r w:rsidR="00D574D4" w:rsidRPr="00CB298B">
        <w:rPr>
          <w:color w:val="auto"/>
        </w:rPr>
        <w:t xml:space="preserve">nauczyciela </w:t>
      </w:r>
      <w:r w:rsidR="003D5E30" w:rsidRPr="00CB298B">
        <w:rPr>
          <w:color w:val="auto"/>
        </w:rPr>
        <w:t>satysfakcjonujące</w:t>
      </w:r>
      <w:r w:rsidR="007F19D8" w:rsidRPr="00CB298B">
        <w:rPr>
          <w:color w:val="auto"/>
        </w:rPr>
        <w:t>,</w:t>
      </w:r>
      <w:r w:rsidR="003D5E30" w:rsidRPr="00CB298B">
        <w:rPr>
          <w:color w:val="auto"/>
        </w:rPr>
        <w:t xml:space="preserve"> i </w:t>
      </w:r>
      <w:r w:rsidR="007F19D8" w:rsidRPr="00CB298B">
        <w:rPr>
          <w:color w:val="auto"/>
        </w:rPr>
        <w:t xml:space="preserve">ustalenia </w:t>
      </w:r>
      <w:r w:rsidR="00D574D4" w:rsidRPr="00CB298B">
        <w:rPr>
          <w:color w:val="auto"/>
        </w:rPr>
        <w:t xml:space="preserve">daty </w:t>
      </w:r>
      <w:r w:rsidR="003D5E30" w:rsidRPr="00CB298B">
        <w:rPr>
          <w:color w:val="auto"/>
        </w:rPr>
        <w:t>kolejnego sp</w:t>
      </w:r>
      <w:r w:rsidR="003D5E30" w:rsidRPr="00CB298B">
        <w:rPr>
          <w:color w:val="auto"/>
        </w:rPr>
        <w:t>o</w:t>
      </w:r>
      <w:r w:rsidR="003D5E30" w:rsidRPr="00CB298B">
        <w:rPr>
          <w:color w:val="auto"/>
        </w:rPr>
        <w:t xml:space="preserve">tkania – te </w:t>
      </w:r>
      <w:r w:rsidR="00D574D4" w:rsidRPr="00CB298B">
        <w:rPr>
          <w:color w:val="auto"/>
        </w:rPr>
        <w:t xml:space="preserve">dwa </w:t>
      </w:r>
      <w:r w:rsidR="003D5E30" w:rsidRPr="00CB298B">
        <w:rPr>
          <w:color w:val="auto"/>
        </w:rPr>
        <w:t xml:space="preserve">elementy </w:t>
      </w:r>
      <w:r w:rsidR="007F19D8" w:rsidRPr="00CB298B">
        <w:rPr>
          <w:color w:val="auto"/>
        </w:rPr>
        <w:t>składają się bowiem na</w:t>
      </w:r>
      <w:r w:rsidR="003D5E30" w:rsidRPr="00CB298B">
        <w:rPr>
          <w:color w:val="auto"/>
        </w:rPr>
        <w:t xml:space="preserve"> model STAGES udzielania informacji zwrotnej</w:t>
      </w:r>
      <w:r w:rsidR="007F19D8" w:rsidRPr="00CB298B">
        <w:rPr>
          <w:color w:val="auto"/>
        </w:rPr>
        <w:t>.</w:t>
      </w:r>
    </w:p>
    <w:p w14:paraId="183A6191" w14:textId="77777777" w:rsidR="00C26F4B" w:rsidRPr="00CB298B" w:rsidRDefault="00C26F4B" w:rsidP="00C26F4D">
      <w:pPr>
        <w:pStyle w:val="OREnormalny"/>
        <w:rPr>
          <w:b/>
          <w:color w:val="auto"/>
        </w:rPr>
      </w:pPr>
      <w:r w:rsidRPr="00CB298B">
        <w:rPr>
          <w:b/>
          <w:color w:val="auto"/>
        </w:rPr>
        <w:t>Model STAGES udzielania informacji zwrotnej</w:t>
      </w:r>
      <w:r w:rsidRPr="00CB298B">
        <w:rPr>
          <w:rStyle w:val="Odwoanieprzypisudolnego"/>
          <w:b/>
          <w:color w:val="auto"/>
        </w:rPr>
        <w:footnoteReference w:id="65"/>
      </w:r>
    </w:p>
    <w:p w14:paraId="13613190" w14:textId="77777777" w:rsidR="00C26F4B" w:rsidRPr="00CB298B" w:rsidRDefault="00C26F4B" w:rsidP="00C26F4D">
      <w:pPr>
        <w:pStyle w:val="ORE123"/>
        <w:numPr>
          <w:ilvl w:val="0"/>
          <w:numId w:val="277"/>
        </w:numPr>
        <w:rPr>
          <w:color w:val="auto"/>
        </w:rPr>
      </w:pPr>
      <w:proofErr w:type="spellStart"/>
      <w:r w:rsidRPr="00CB298B">
        <w:rPr>
          <w:b/>
          <w:color w:val="auto"/>
        </w:rPr>
        <w:t>S</w:t>
      </w:r>
      <w:r w:rsidRPr="00CB298B">
        <w:rPr>
          <w:color w:val="auto"/>
        </w:rPr>
        <w:t>etting</w:t>
      </w:r>
      <w:proofErr w:type="spellEnd"/>
      <w:r w:rsidRPr="00CB298B">
        <w:rPr>
          <w:color w:val="auto"/>
        </w:rPr>
        <w:t xml:space="preserve"> – zadbaj o otoczenie, w którym będziesz przekazywał/a informacje zwro</w:t>
      </w:r>
      <w:r w:rsidRPr="00CB298B">
        <w:rPr>
          <w:color w:val="auto"/>
        </w:rPr>
        <w:t>t</w:t>
      </w:r>
      <w:r w:rsidRPr="00CB298B">
        <w:rPr>
          <w:color w:val="auto"/>
        </w:rPr>
        <w:t>ne, tak by warunki były komfortowe zarówno dla ciebie, jak i dla rozmówcy.</w:t>
      </w:r>
    </w:p>
    <w:p w14:paraId="12B72DD1" w14:textId="77777777" w:rsidR="00C26F4B" w:rsidRPr="00CB298B" w:rsidRDefault="00C26F4B" w:rsidP="00C26F4D">
      <w:pPr>
        <w:pStyle w:val="ORE123"/>
        <w:rPr>
          <w:color w:val="auto"/>
        </w:rPr>
      </w:pPr>
      <w:proofErr w:type="spellStart"/>
      <w:r w:rsidRPr="00CB298B">
        <w:rPr>
          <w:b/>
          <w:color w:val="auto"/>
        </w:rPr>
        <w:t>T</w:t>
      </w:r>
      <w:r w:rsidRPr="00CB298B">
        <w:rPr>
          <w:color w:val="auto"/>
        </w:rPr>
        <w:t>opic</w:t>
      </w:r>
      <w:proofErr w:type="spellEnd"/>
      <w:r w:rsidRPr="00CB298B">
        <w:rPr>
          <w:color w:val="auto"/>
        </w:rPr>
        <w:t xml:space="preserve"> of feedback – podaj temat informacji zwrotnej, którą chcesz przekazać.</w:t>
      </w:r>
    </w:p>
    <w:p w14:paraId="18656FDD" w14:textId="7A3C0714" w:rsidR="00C26F4B" w:rsidRPr="00CB298B" w:rsidRDefault="00C26F4B" w:rsidP="00C26F4D">
      <w:pPr>
        <w:pStyle w:val="ORE123"/>
        <w:rPr>
          <w:color w:val="auto"/>
        </w:rPr>
      </w:pPr>
      <w:proofErr w:type="spellStart"/>
      <w:r w:rsidRPr="00CB298B">
        <w:rPr>
          <w:b/>
          <w:color w:val="auto"/>
        </w:rPr>
        <w:t>A</w:t>
      </w:r>
      <w:r w:rsidRPr="00CB298B">
        <w:rPr>
          <w:color w:val="auto"/>
        </w:rPr>
        <w:t>sk</w:t>
      </w:r>
      <w:proofErr w:type="spellEnd"/>
      <w:r w:rsidRPr="00CB298B">
        <w:rPr>
          <w:color w:val="auto"/>
        </w:rPr>
        <w:t xml:space="preserve"> for </w:t>
      </w:r>
      <w:proofErr w:type="spellStart"/>
      <w:r w:rsidRPr="00CB298B">
        <w:rPr>
          <w:color w:val="auto"/>
        </w:rPr>
        <w:t>opinion</w:t>
      </w:r>
      <w:proofErr w:type="spellEnd"/>
      <w:r w:rsidRPr="00CB298B">
        <w:rPr>
          <w:color w:val="auto"/>
        </w:rPr>
        <w:t xml:space="preserve"> – zapytaj nauczyciela o jego opinię na temat zajęć, sytuacji </w:t>
      </w:r>
      <w:r w:rsidR="007F19D8" w:rsidRPr="00CB298B">
        <w:rPr>
          <w:color w:val="auto"/>
        </w:rPr>
        <w:t xml:space="preserve">lub </w:t>
      </w:r>
      <w:r w:rsidRPr="00CB298B">
        <w:rPr>
          <w:color w:val="auto"/>
        </w:rPr>
        <w:t>wydarzenia, którego dotyczy rozmowa.</w:t>
      </w:r>
    </w:p>
    <w:p w14:paraId="068128F6" w14:textId="77777777" w:rsidR="00C26F4B" w:rsidRPr="00CB298B" w:rsidRDefault="00C26F4B" w:rsidP="00C26F4D">
      <w:pPr>
        <w:pStyle w:val="ORE123"/>
        <w:rPr>
          <w:color w:val="auto"/>
        </w:rPr>
      </w:pPr>
      <w:proofErr w:type="spellStart"/>
      <w:r w:rsidRPr="00CB298B">
        <w:rPr>
          <w:b/>
          <w:color w:val="auto"/>
        </w:rPr>
        <w:t>G</w:t>
      </w:r>
      <w:r w:rsidRPr="00CB298B">
        <w:rPr>
          <w:color w:val="auto"/>
        </w:rPr>
        <w:t>ive</w:t>
      </w:r>
      <w:proofErr w:type="spellEnd"/>
      <w:r w:rsidRPr="00CB298B">
        <w:rPr>
          <w:color w:val="auto"/>
        </w:rPr>
        <w:t xml:space="preserve"> feedback – przekaż nauczycielowi informację zwrotną i zapytaj go o opinię na jej temat.</w:t>
      </w:r>
    </w:p>
    <w:p w14:paraId="240D1745" w14:textId="75E77C8A" w:rsidR="00C26F4B" w:rsidRPr="00CB298B" w:rsidRDefault="00C26F4B" w:rsidP="00C26F4D">
      <w:pPr>
        <w:pStyle w:val="ORE123"/>
        <w:rPr>
          <w:color w:val="auto"/>
        </w:rPr>
      </w:pPr>
      <w:proofErr w:type="spellStart"/>
      <w:r w:rsidRPr="00CB298B">
        <w:rPr>
          <w:b/>
          <w:color w:val="auto"/>
        </w:rPr>
        <w:t>E</w:t>
      </w:r>
      <w:r w:rsidRPr="00CB298B">
        <w:rPr>
          <w:color w:val="auto"/>
        </w:rPr>
        <w:t>stablish</w:t>
      </w:r>
      <w:proofErr w:type="spellEnd"/>
      <w:r w:rsidRPr="00CB298B">
        <w:rPr>
          <w:color w:val="auto"/>
        </w:rPr>
        <w:t xml:space="preserve"> </w:t>
      </w:r>
      <w:proofErr w:type="spellStart"/>
      <w:r w:rsidRPr="00CB298B">
        <w:rPr>
          <w:color w:val="auto"/>
        </w:rPr>
        <w:t>action</w:t>
      </w:r>
      <w:proofErr w:type="spellEnd"/>
      <w:r w:rsidRPr="00CB298B">
        <w:rPr>
          <w:color w:val="auto"/>
        </w:rPr>
        <w:t xml:space="preserve"> plan – zachęć rozmówcę</w:t>
      </w:r>
      <w:r w:rsidR="003D5E30" w:rsidRPr="00CB298B">
        <w:rPr>
          <w:color w:val="auto"/>
        </w:rPr>
        <w:t xml:space="preserve"> do opracowania planu działania </w:t>
      </w:r>
      <w:r w:rsidR="000C2F75" w:rsidRPr="00CB298B">
        <w:rPr>
          <w:color w:val="auto"/>
        </w:rPr>
        <w:t>uki</w:t>
      </w:r>
      <w:r w:rsidR="000C2F75" w:rsidRPr="00CB298B">
        <w:rPr>
          <w:color w:val="auto"/>
        </w:rPr>
        <w:t>e</w:t>
      </w:r>
      <w:r w:rsidR="000C2F75" w:rsidRPr="00CB298B">
        <w:rPr>
          <w:color w:val="auto"/>
        </w:rPr>
        <w:t>runkowanego na</w:t>
      </w:r>
      <w:r w:rsidR="003D5E30" w:rsidRPr="00CB298B">
        <w:rPr>
          <w:color w:val="auto"/>
        </w:rPr>
        <w:t xml:space="preserve"> dosko</w:t>
      </w:r>
      <w:r w:rsidR="000C2F75" w:rsidRPr="00CB298B">
        <w:rPr>
          <w:color w:val="auto"/>
        </w:rPr>
        <w:t>nalenie</w:t>
      </w:r>
      <w:r w:rsidR="003D5E30" w:rsidRPr="00CB298B">
        <w:rPr>
          <w:color w:val="auto"/>
        </w:rPr>
        <w:t xml:space="preserve"> wybran</w:t>
      </w:r>
      <w:r w:rsidR="000C2F75" w:rsidRPr="00CB298B">
        <w:rPr>
          <w:color w:val="auto"/>
        </w:rPr>
        <w:t>ego</w:t>
      </w:r>
      <w:r w:rsidR="003D5E30" w:rsidRPr="00CB298B">
        <w:rPr>
          <w:color w:val="auto"/>
        </w:rPr>
        <w:t xml:space="preserve"> aspekt</w:t>
      </w:r>
      <w:r w:rsidR="000C2F75" w:rsidRPr="00CB298B">
        <w:rPr>
          <w:color w:val="auto"/>
        </w:rPr>
        <w:t>u</w:t>
      </w:r>
      <w:r w:rsidR="003D5E30" w:rsidRPr="00CB298B">
        <w:rPr>
          <w:color w:val="auto"/>
        </w:rPr>
        <w:t xml:space="preserve"> jego warsztatu pracy. </w:t>
      </w:r>
    </w:p>
    <w:p w14:paraId="3B353B55" w14:textId="4CA1C0E4" w:rsidR="00C26F4B" w:rsidRPr="00CB298B" w:rsidRDefault="00C26F4B" w:rsidP="00C26F4D">
      <w:pPr>
        <w:pStyle w:val="ORE123"/>
        <w:rPr>
          <w:color w:val="auto"/>
        </w:rPr>
      </w:pPr>
      <w:r w:rsidRPr="00CB298B">
        <w:rPr>
          <w:b/>
          <w:color w:val="auto"/>
        </w:rPr>
        <w:t>S</w:t>
      </w:r>
      <w:r w:rsidRPr="00CB298B">
        <w:rPr>
          <w:color w:val="auto"/>
        </w:rPr>
        <w:t xml:space="preserve">et </w:t>
      </w:r>
      <w:proofErr w:type="spellStart"/>
      <w:r w:rsidRPr="00CB298B">
        <w:rPr>
          <w:color w:val="auto"/>
        </w:rPr>
        <w:t>review</w:t>
      </w:r>
      <w:proofErr w:type="spellEnd"/>
      <w:r w:rsidRPr="00CB298B">
        <w:rPr>
          <w:color w:val="auto"/>
        </w:rPr>
        <w:t xml:space="preserve"> </w:t>
      </w:r>
      <w:proofErr w:type="spellStart"/>
      <w:r w:rsidRPr="00CB298B">
        <w:rPr>
          <w:color w:val="auto"/>
        </w:rPr>
        <w:t>date</w:t>
      </w:r>
      <w:proofErr w:type="spellEnd"/>
      <w:r w:rsidRPr="00CB298B">
        <w:rPr>
          <w:color w:val="auto"/>
        </w:rPr>
        <w:t xml:space="preserve"> – ustal datę następnego spotkania</w:t>
      </w:r>
      <w:r w:rsidR="00BC3F19" w:rsidRPr="00CB298B">
        <w:rPr>
          <w:color w:val="auto"/>
        </w:rPr>
        <w:t xml:space="preserve">, </w:t>
      </w:r>
      <w:r w:rsidRPr="00CB298B">
        <w:rPr>
          <w:color w:val="auto"/>
        </w:rPr>
        <w:t>w czasie którego wspólnie d</w:t>
      </w:r>
      <w:r w:rsidRPr="00CB298B">
        <w:rPr>
          <w:color w:val="auto"/>
        </w:rPr>
        <w:t>o</w:t>
      </w:r>
      <w:r w:rsidRPr="00CB298B">
        <w:rPr>
          <w:color w:val="auto"/>
        </w:rPr>
        <w:t>konacie przeglądu tego, co nauczyciel osiągnął.</w:t>
      </w:r>
    </w:p>
    <w:p w14:paraId="62E6BFF9" w14:textId="4C9B19E5" w:rsidR="003413A3" w:rsidRPr="00CB298B" w:rsidRDefault="003413A3" w:rsidP="00C26F4D">
      <w:pPr>
        <w:pStyle w:val="OREnormalny"/>
        <w:rPr>
          <w:color w:val="auto"/>
        </w:rPr>
      </w:pPr>
      <w:r w:rsidRPr="00CB298B">
        <w:rPr>
          <w:color w:val="auto"/>
        </w:rPr>
        <w:t xml:space="preserve">Osobie </w:t>
      </w:r>
      <w:r w:rsidR="00D574D4" w:rsidRPr="00CB298B">
        <w:rPr>
          <w:color w:val="auto"/>
        </w:rPr>
        <w:t xml:space="preserve">prowadzącej </w:t>
      </w:r>
      <w:r w:rsidRPr="00CB298B">
        <w:rPr>
          <w:color w:val="auto"/>
        </w:rPr>
        <w:t>rozmowę</w:t>
      </w:r>
      <w:r w:rsidR="00BC3F19" w:rsidRPr="00CB298B">
        <w:rPr>
          <w:color w:val="auto"/>
        </w:rPr>
        <w:t xml:space="preserve"> po obserwacji</w:t>
      </w:r>
      <w:r w:rsidR="00D574D4" w:rsidRPr="00CB298B">
        <w:rPr>
          <w:color w:val="auto"/>
        </w:rPr>
        <w:t>, niezależnie od roli, jaką pełni w przedszk</w:t>
      </w:r>
      <w:r w:rsidR="00D574D4" w:rsidRPr="00CB298B">
        <w:rPr>
          <w:color w:val="auto"/>
        </w:rPr>
        <w:t>o</w:t>
      </w:r>
      <w:r w:rsidR="00D574D4" w:rsidRPr="00CB298B">
        <w:rPr>
          <w:color w:val="auto"/>
        </w:rPr>
        <w:t>lu/procesie wspomagania,</w:t>
      </w:r>
      <w:r w:rsidRPr="00CB298B">
        <w:rPr>
          <w:color w:val="auto"/>
        </w:rPr>
        <w:t xml:space="preserve"> warto polecić </w:t>
      </w:r>
      <w:r w:rsidR="00D574D4" w:rsidRPr="00CB298B">
        <w:rPr>
          <w:color w:val="auto"/>
        </w:rPr>
        <w:t xml:space="preserve">stosowanie pytań </w:t>
      </w:r>
      <w:proofErr w:type="spellStart"/>
      <w:r w:rsidR="00D574D4" w:rsidRPr="00CB298B">
        <w:rPr>
          <w:color w:val="auto"/>
        </w:rPr>
        <w:t>coachingowych</w:t>
      </w:r>
      <w:proofErr w:type="spellEnd"/>
      <w:r w:rsidR="00D574D4" w:rsidRPr="00CB298B">
        <w:rPr>
          <w:color w:val="auto"/>
        </w:rPr>
        <w:t xml:space="preserve"> – </w:t>
      </w:r>
      <w:r w:rsidRPr="00CB298B">
        <w:rPr>
          <w:color w:val="auto"/>
        </w:rPr>
        <w:t>otwieraj</w:t>
      </w:r>
      <w:r w:rsidRPr="00CB298B">
        <w:rPr>
          <w:color w:val="auto"/>
        </w:rPr>
        <w:t>ą</w:t>
      </w:r>
      <w:r w:rsidRPr="00CB298B">
        <w:rPr>
          <w:color w:val="auto"/>
        </w:rPr>
        <w:t>cych</w:t>
      </w:r>
      <w:r w:rsidR="00417222" w:rsidRPr="00CB298B">
        <w:rPr>
          <w:color w:val="auto"/>
        </w:rPr>
        <w:t xml:space="preserve"> i skłaniających nauczyciela do autorefleksji, np.</w:t>
      </w:r>
      <w:r w:rsidRPr="00CB298B">
        <w:rPr>
          <w:color w:val="auto"/>
        </w:rPr>
        <w:t xml:space="preserve"> </w:t>
      </w:r>
    </w:p>
    <w:p w14:paraId="5E2FD631" w14:textId="02067E63" w:rsidR="003413A3" w:rsidRPr="00CB298B" w:rsidRDefault="003413A3" w:rsidP="00C26F4D">
      <w:pPr>
        <w:pStyle w:val="OREpunktor"/>
        <w:rPr>
          <w:color w:val="auto"/>
        </w:rPr>
      </w:pPr>
      <w:r w:rsidRPr="00CB298B">
        <w:rPr>
          <w:color w:val="auto"/>
        </w:rPr>
        <w:t xml:space="preserve">Co było celem zajęć? </w:t>
      </w:r>
    </w:p>
    <w:p w14:paraId="6C38FF5F" w14:textId="4A7A29AD" w:rsidR="003413A3" w:rsidRPr="00CB298B" w:rsidRDefault="003413A3" w:rsidP="00C26F4D">
      <w:pPr>
        <w:pStyle w:val="OREpunktor"/>
        <w:rPr>
          <w:color w:val="auto"/>
        </w:rPr>
      </w:pPr>
      <w:r w:rsidRPr="00CB298B">
        <w:rPr>
          <w:color w:val="auto"/>
        </w:rPr>
        <w:t>Jakich jeszcze efektów oczekiwałaś/eś?</w:t>
      </w:r>
    </w:p>
    <w:p w14:paraId="61A9DD17" w14:textId="4761C491" w:rsidR="003413A3" w:rsidRPr="00CB298B" w:rsidRDefault="003413A3" w:rsidP="00C26F4D">
      <w:pPr>
        <w:pStyle w:val="OREpunktor"/>
        <w:rPr>
          <w:color w:val="auto"/>
        </w:rPr>
      </w:pPr>
      <w:r w:rsidRPr="00CB298B">
        <w:rPr>
          <w:color w:val="auto"/>
        </w:rPr>
        <w:t>Jak sądzisz, na ile udało się osiągnąć cele?</w:t>
      </w:r>
    </w:p>
    <w:p w14:paraId="4C93A5AE" w14:textId="350492F8" w:rsidR="003413A3" w:rsidRPr="00CB298B" w:rsidRDefault="003413A3" w:rsidP="00C26F4D">
      <w:pPr>
        <w:pStyle w:val="OREpunktor"/>
        <w:rPr>
          <w:color w:val="auto"/>
        </w:rPr>
      </w:pPr>
      <w:r w:rsidRPr="00CB298B">
        <w:rPr>
          <w:color w:val="auto"/>
        </w:rPr>
        <w:t>Skąd o tym wiesz? Na jakiej podstawie tak sądzisz?</w:t>
      </w:r>
    </w:p>
    <w:p w14:paraId="5747D462" w14:textId="6C061A36" w:rsidR="003413A3" w:rsidRPr="00CB298B" w:rsidRDefault="003413A3" w:rsidP="00C26F4D">
      <w:pPr>
        <w:pStyle w:val="OREpunktor"/>
        <w:rPr>
          <w:color w:val="auto"/>
        </w:rPr>
      </w:pPr>
      <w:r w:rsidRPr="00CB298B">
        <w:rPr>
          <w:color w:val="auto"/>
        </w:rPr>
        <w:t>Jak myślisz, co sprawiło, że cele zostały osiągnięte?</w:t>
      </w:r>
    </w:p>
    <w:p w14:paraId="79AB9B13" w14:textId="5DC72085" w:rsidR="003413A3" w:rsidRPr="00CB298B" w:rsidRDefault="003413A3" w:rsidP="00C26F4D">
      <w:pPr>
        <w:pStyle w:val="OREpunktor"/>
        <w:rPr>
          <w:color w:val="auto"/>
        </w:rPr>
      </w:pPr>
      <w:r w:rsidRPr="00CB298B">
        <w:rPr>
          <w:color w:val="auto"/>
        </w:rPr>
        <w:t>Co zrobił</w:t>
      </w:r>
      <w:r w:rsidR="00417222" w:rsidRPr="00CB298B">
        <w:rPr>
          <w:color w:val="auto"/>
        </w:rPr>
        <w:t>(</w:t>
      </w:r>
      <w:r w:rsidRPr="00CB298B">
        <w:rPr>
          <w:color w:val="auto"/>
        </w:rPr>
        <w:t>a</w:t>
      </w:r>
      <w:r w:rsidR="00417222" w:rsidRPr="00CB298B">
        <w:rPr>
          <w:color w:val="auto"/>
        </w:rPr>
        <w:t>)</w:t>
      </w:r>
      <w:r w:rsidRPr="00CB298B">
        <w:rPr>
          <w:color w:val="auto"/>
        </w:rPr>
        <w:t>byś inaczej? Co byś zmienił/a?</w:t>
      </w:r>
    </w:p>
    <w:p w14:paraId="56BE68E3" w14:textId="67948C5B" w:rsidR="00C26F4B" w:rsidRPr="00CB298B" w:rsidRDefault="003413A3" w:rsidP="00C26F4D">
      <w:pPr>
        <w:pStyle w:val="OREpunktor"/>
        <w:rPr>
          <w:color w:val="auto"/>
        </w:rPr>
      </w:pPr>
      <w:r w:rsidRPr="00CB298B">
        <w:rPr>
          <w:color w:val="auto"/>
        </w:rPr>
        <w:t>Co mogło pójść lepiej? Jak mogłoby do tego dojść?</w:t>
      </w:r>
    </w:p>
    <w:p w14:paraId="58114699" w14:textId="2B1050AE" w:rsidR="003413A3" w:rsidRPr="00CB298B" w:rsidRDefault="008A71D6" w:rsidP="00C26F4D">
      <w:pPr>
        <w:pStyle w:val="OREnormalny"/>
        <w:rPr>
          <w:color w:val="auto"/>
        </w:rPr>
      </w:pPr>
      <w:r w:rsidRPr="00CB298B">
        <w:rPr>
          <w:color w:val="auto"/>
        </w:rPr>
        <w:t>S</w:t>
      </w:r>
      <w:r w:rsidR="00500247" w:rsidRPr="00CB298B">
        <w:rPr>
          <w:color w:val="auto"/>
        </w:rPr>
        <w:t xml:space="preserve">ztuka udzielania informacji zwrotnej i jej przyjmowania powinna być </w:t>
      </w:r>
      <w:r w:rsidRPr="00CB298B">
        <w:rPr>
          <w:color w:val="auto"/>
        </w:rPr>
        <w:t xml:space="preserve">także </w:t>
      </w:r>
      <w:r w:rsidR="00500247" w:rsidRPr="00CB298B">
        <w:rPr>
          <w:color w:val="auto"/>
        </w:rPr>
        <w:t xml:space="preserve">nieodłącznym elementem kompetencji osoby wspomagającej przedszkole. To również ona </w:t>
      </w:r>
      <w:r w:rsidRPr="00CB298B">
        <w:rPr>
          <w:color w:val="auto"/>
        </w:rPr>
        <w:t>znajdzie się</w:t>
      </w:r>
      <w:r w:rsidR="00500247" w:rsidRPr="00CB298B">
        <w:rPr>
          <w:color w:val="auto"/>
        </w:rPr>
        <w:t xml:space="preserve"> </w:t>
      </w:r>
      <w:r w:rsidR="00500247" w:rsidRPr="00CB298B">
        <w:rPr>
          <w:color w:val="auto"/>
        </w:rPr>
        <w:lastRenderedPageBreak/>
        <w:t xml:space="preserve">w sytuacjach, gdy dyrektor </w:t>
      </w:r>
      <w:r w:rsidR="00CB35DC" w:rsidRPr="00CB298B">
        <w:rPr>
          <w:color w:val="auto"/>
        </w:rPr>
        <w:t xml:space="preserve">lub </w:t>
      </w:r>
      <w:r w:rsidR="00500247" w:rsidRPr="00CB298B">
        <w:rPr>
          <w:color w:val="auto"/>
        </w:rPr>
        <w:t>nauczyciele poproszą o udzielenie im informacji zwrotnej (</w:t>
      </w:r>
      <w:r w:rsidR="00E474D6" w:rsidRPr="00CB298B">
        <w:rPr>
          <w:color w:val="auto"/>
        </w:rPr>
        <w:t xml:space="preserve">na temat </w:t>
      </w:r>
      <w:r w:rsidR="00500247" w:rsidRPr="00CB298B">
        <w:rPr>
          <w:color w:val="auto"/>
        </w:rPr>
        <w:t>wartości własnych działań, sposob</w:t>
      </w:r>
      <w:r w:rsidR="00E474D6" w:rsidRPr="00CB298B">
        <w:rPr>
          <w:color w:val="auto"/>
        </w:rPr>
        <w:t>u</w:t>
      </w:r>
      <w:r w:rsidR="00500247" w:rsidRPr="00CB298B">
        <w:rPr>
          <w:color w:val="auto"/>
        </w:rPr>
        <w:t xml:space="preserve"> realizacji zadań, </w:t>
      </w:r>
      <w:r w:rsidR="00E474D6" w:rsidRPr="00CB298B">
        <w:rPr>
          <w:color w:val="auto"/>
        </w:rPr>
        <w:t xml:space="preserve">a </w:t>
      </w:r>
      <w:r w:rsidR="00500247" w:rsidRPr="00CB298B">
        <w:rPr>
          <w:color w:val="auto"/>
        </w:rPr>
        <w:t>czasem –</w:t>
      </w:r>
      <w:r w:rsidR="00E474D6" w:rsidRPr="00CB298B">
        <w:rPr>
          <w:color w:val="auto"/>
        </w:rPr>
        <w:t xml:space="preserve"> </w:t>
      </w:r>
      <w:r w:rsidR="00500247" w:rsidRPr="00CB298B">
        <w:rPr>
          <w:color w:val="auto"/>
        </w:rPr>
        <w:t>mocnych i</w:t>
      </w:r>
      <w:r w:rsidR="00E474D6" w:rsidRPr="00CB298B">
        <w:rPr>
          <w:color w:val="auto"/>
        </w:rPr>
        <w:t> </w:t>
      </w:r>
      <w:r w:rsidR="00500247" w:rsidRPr="00CB298B">
        <w:rPr>
          <w:color w:val="auto"/>
        </w:rPr>
        <w:t>słabych stron zajęć</w:t>
      </w:r>
      <w:r w:rsidR="00E474D6" w:rsidRPr="00CB298B">
        <w:rPr>
          <w:color w:val="auto"/>
        </w:rPr>
        <w:t xml:space="preserve"> obserwowanych przez osobę wspomagającą).</w:t>
      </w:r>
    </w:p>
    <w:p w14:paraId="517D152A" w14:textId="497C3630" w:rsidR="00500247" w:rsidRPr="00CB298B" w:rsidRDefault="00E474D6" w:rsidP="00C26F4D">
      <w:pPr>
        <w:pStyle w:val="OREnormalny"/>
        <w:rPr>
          <w:color w:val="auto"/>
        </w:rPr>
      </w:pPr>
      <w:r w:rsidRPr="00CB298B">
        <w:rPr>
          <w:color w:val="auto"/>
        </w:rPr>
        <w:t>Także</w:t>
      </w:r>
      <w:r w:rsidR="00500247" w:rsidRPr="00CB298B">
        <w:rPr>
          <w:color w:val="auto"/>
        </w:rPr>
        <w:t xml:space="preserve"> osoba wspomagająca, jeśli chce rozwijać swój warsztat pracy w tej roli i doskon</w:t>
      </w:r>
      <w:r w:rsidR="00500247" w:rsidRPr="00CB298B">
        <w:rPr>
          <w:color w:val="auto"/>
        </w:rPr>
        <w:t>a</w:t>
      </w:r>
      <w:r w:rsidR="00500247" w:rsidRPr="00CB298B">
        <w:rPr>
          <w:color w:val="auto"/>
        </w:rPr>
        <w:t xml:space="preserve">lić kompetencje, powinna prosić odbiorców swoich usług o konstruktywną informację zwrotną. </w:t>
      </w:r>
    </w:p>
    <w:p w14:paraId="089918C7" w14:textId="200C6ECE" w:rsidR="00C26F4B" w:rsidRPr="00CB298B" w:rsidRDefault="009F496F" w:rsidP="00C26F4D">
      <w:pPr>
        <w:pStyle w:val="ORE3Naglowek"/>
        <w:rPr>
          <w:color w:val="auto"/>
        </w:rPr>
      </w:pPr>
      <w:bookmarkStart w:id="50" w:name="_Toc496059930"/>
      <w:r w:rsidRPr="00CB298B">
        <w:rPr>
          <w:color w:val="auto"/>
        </w:rPr>
        <w:t xml:space="preserve">2.6. </w:t>
      </w:r>
      <w:r w:rsidR="005344AE" w:rsidRPr="00CB298B">
        <w:rPr>
          <w:color w:val="auto"/>
        </w:rPr>
        <w:t xml:space="preserve">Metody pracy służące </w:t>
      </w:r>
      <w:r w:rsidRPr="00CB298B">
        <w:rPr>
          <w:color w:val="auto"/>
        </w:rPr>
        <w:t xml:space="preserve">wspomaganiu </w:t>
      </w:r>
      <w:r w:rsidR="005344AE" w:rsidRPr="00CB298B">
        <w:rPr>
          <w:color w:val="auto"/>
        </w:rPr>
        <w:t xml:space="preserve">nauczycieli w rozwijaniu </w:t>
      </w:r>
      <w:r w:rsidR="0016767A">
        <w:rPr>
          <w:color w:val="auto"/>
        </w:rPr>
        <w:br/>
      </w:r>
      <w:r w:rsidR="005344AE" w:rsidRPr="00CB298B">
        <w:rPr>
          <w:color w:val="auto"/>
        </w:rPr>
        <w:t>wybranych kompetencji dzieci</w:t>
      </w:r>
      <w:bookmarkEnd w:id="50"/>
      <w:r w:rsidR="00461D38" w:rsidRPr="00CB298B">
        <w:rPr>
          <w:color w:val="auto"/>
        </w:rPr>
        <w:t xml:space="preserve"> </w:t>
      </w:r>
    </w:p>
    <w:p w14:paraId="56B84149" w14:textId="03D7D75A" w:rsidR="001558C1" w:rsidRPr="00CB298B" w:rsidRDefault="001558C1" w:rsidP="00C26F4D">
      <w:pPr>
        <w:pStyle w:val="OREnormalny"/>
        <w:rPr>
          <w:color w:val="auto"/>
        </w:rPr>
      </w:pPr>
      <w:r w:rsidRPr="00CB298B">
        <w:rPr>
          <w:color w:val="auto"/>
        </w:rPr>
        <w:t>W przedszkolach stosowane są wielorakie metody i formy pracy z dziećmi wspomagaj</w:t>
      </w:r>
      <w:r w:rsidRPr="00CB298B">
        <w:rPr>
          <w:color w:val="auto"/>
        </w:rPr>
        <w:t>ą</w:t>
      </w:r>
      <w:r w:rsidRPr="00CB298B">
        <w:rPr>
          <w:color w:val="auto"/>
        </w:rPr>
        <w:t>ce kształtowan</w:t>
      </w:r>
      <w:r w:rsidR="00034C5D" w:rsidRPr="00CB298B">
        <w:rPr>
          <w:color w:val="auto"/>
        </w:rPr>
        <w:t>ie ich kompetencji kluczowych</w:t>
      </w:r>
      <w:r w:rsidRPr="00CB298B">
        <w:rPr>
          <w:color w:val="auto"/>
        </w:rPr>
        <w:t xml:space="preserve">. Metody te nie tylko pomagają w osiąganiu celów poznawczych wychowania przedszkolnego, ale także </w:t>
      </w:r>
      <w:r w:rsidR="00B0115E" w:rsidRPr="00CB298B">
        <w:rPr>
          <w:color w:val="auto"/>
        </w:rPr>
        <w:t xml:space="preserve">rozwijają </w:t>
      </w:r>
      <w:r w:rsidRPr="00CB298B">
        <w:rPr>
          <w:color w:val="auto"/>
        </w:rPr>
        <w:t>dziecięcą akty</w:t>
      </w:r>
      <w:r w:rsidRPr="00CB298B">
        <w:rPr>
          <w:color w:val="auto"/>
        </w:rPr>
        <w:t>w</w:t>
      </w:r>
      <w:r w:rsidRPr="00CB298B">
        <w:rPr>
          <w:color w:val="auto"/>
        </w:rPr>
        <w:t xml:space="preserve">ność, pomysłowość i inwencję twórczą, uczą wzajemnej współpracy, komunikowania się, podejmowania nowych wyzwań i odpowiedzialności za wynik własnej pracy </w:t>
      </w:r>
      <w:r w:rsidR="00B0115E" w:rsidRPr="00CB298B">
        <w:rPr>
          <w:color w:val="auto"/>
        </w:rPr>
        <w:t xml:space="preserve">oraz </w:t>
      </w:r>
      <w:r w:rsidRPr="00CB298B">
        <w:rPr>
          <w:color w:val="auto"/>
        </w:rPr>
        <w:t xml:space="preserve">pracy grupy. </w:t>
      </w:r>
    </w:p>
    <w:p w14:paraId="75AD700C" w14:textId="139B0299" w:rsidR="001558C1" w:rsidRPr="00CB298B" w:rsidRDefault="001558C1" w:rsidP="00C26F4D">
      <w:pPr>
        <w:pStyle w:val="OREnormalny"/>
        <w:rPr>
          <w:color w:val="auto"/>
        </w:rPr>
      </w:pPr>
      <w:r w:rsidRPr="00CB298B">
        <w:rPr>
          <w:color w:val="auto"/>
        </w:rPr>
        <w:t xml:space="preserve">Osoba wspomagająca powinna rozumieć specyfikę pracy nauczycieli przedszkola i </w:t>
      </w:r>
      <w:r w:rsidR="00B0115E" w:rsidRPr="00CB298B">
        <w:rPr>
          <w:color w:val="auto"/>
        </w:rPr>
        <w:t>mieć</w:t>
      </w:r>
      <w:r w:rsidRPr="00CB298B">
        <w:rPr>
          <w:color w:val="auto"/>
        </w:rPr>
        <w:t xml:space="preserve"> podstawową wiedzę </w:t>
      </w:r>
      <w:r w:rsidR="002C414A" w:rsidRPr="00CB298B">
        <w:rPr>
          <w:color w:val="auto"/>
        </w:rPr>
        <w:t xml:space="preserve">na temat </w:t>
      </w:r>
      <w:r w:rsidRPr="00CB298B">
        <w:rPr>
          <w:color w:val="auto"/>
        </w:rPr>
        <w:t>nowatorskich metod wpisanych w autorskie,</w:t>
      </w:r>
      <w:r w:rsidR="00BD01C4" w:rsidRPr="00CB298B">
        <w:rPr>
          <w:color w:val="auto"/>
        </w:rPr>
        <w:t xml:space="preserve"> </w:t>
      </w:r>
      <w:r w:rsidRPr="00CB298B">
        <w:rPr>
          <w:color w:val="auto"/>
        </w:rPr>
        <w:t>rozpoznawa</w:t>
      </w:r>
      <w:r w:rsidRPr="00CB298B">
        <w:rPr>
          <w:color w:val="auto"/>
        </w:rPr>
        <w:t>l</w:t>
      </w:r>
      <w:r w:rsidRPr="00CB298B">
        <w:rPr>
          <w:color w:val="auto"/>
        </w:rPr>
        <w:t>ne w przedszkolach</w:t>
      </w:r>
      <w:r w:rsidR="009B1445" w:rsidRPr="00CB298B">
        <w:rPr>
          <w:color w:val="auto"/>
        </w:rPr>
        <w:t xml:space="preserve"> </w:t>
      </w:r>
      <w:r w:rsidRPr="00CB298B">
        <w:rPr>
          <w:color w:val="auto"/>
        </w:rPr>
        <w:t xml:space="preserve">programy, </w:t>
      </w:r>
      <w:r w:rsidR="002C414A" w:rsidRPr="00CB298B">
        <w:rPr>
          <w:color w:val="auto"/>
        </w:rPr>
        <w:t>mające bogate zaplecze</w:t>
      </w:r>
      <w:r w:rsidRPr="00CB298B">
        <w:rPr>
          <w:color w:val="auto"/>
        </w:rPr>
        <w:t xml:space="preserve"> metodyczne </w:t>
      </w:r>
      <w:r w:rsidR="00BD01C4" w:rsidRPr="00CB298B">
        <w:rPr>
          <w:color w:val="auto"/>
        </w:rPr>
        <w:t>(opublikowane pr</w:t>
      </w:r>
      <w:r w:rsidR="00BD01C4" w:rsidRPr="00CB298B">
        <w:rPr>
          <w:color w:val="auto"/>
        </w:rPr>
        <w:t>o</w:t>
      </w:r>
      <w:r w:rsidR="00BD01C4" w:rsidRPr="00CB298B">
        <w:rPr>
          <w:color w:val="auto"/>
        </w:rPr>
        <w:t>gramy</w:t>
      </w:r>
      <w:r w:rsidRPr="00CB298B">
        <w:rPr>
          <w:color w:val="auto"/>
        </w:rPr>
        <w:t xml:space="preserve">, </w:t>
      </w:r>
      <w:r w:rsidR="00BD01C4" w:rsidRPr="00CB298B">
        <w:rPr>
          <w:color w:val="auto"/>
        </w:rPr>
        <w:t>poradniki metodyczne</w:t>
      </w:r>
      <w:r w:rsidRPr="00CB298B">
        <w:rPr>
          <w:color w:val="auto"/>
        </w:rPr>
        <w:t xml:space="preserve">, </w:t>
      </w:r>
      <w:r w:rsidR="00BD01C4" w:rsidRPr="00CB298B">
        <w:rPr>
          <w:color w:val="auto"/>
        </w:rPr>
        <w:t xml:space="preserve">filmy instruktażowe </w:t>
      </w:r>
      <w:r w:rsidRPr="00CB298B">
        <w:rPr>
          <w:color w:val="auto"/>
        </w:rPr>
        <w:t>itp.</w:t>
      </w:r>
      <w:r w:rsidR="00BD01C4" w:rsidRPr="00CB298B">
        <w:rPr>
          <w:color w:val="auto"/>
        </w:rPr>
        <w:t>).</w:t>
      </w:r>
      <w:r w:rsidRPr="00CB298B">
        <w:rPr>
          <w:color w:val="auto"/>
        </w:rPr>
        <w:t xml:space="preserve"> </w:t>
      </w:r>
    </w:p>
    <w:p w14:paraId="0CDC0BB7" w14:textId="7B309702" w:rsidR="001558C1" w:rsidRPr="00CB298B" w:rsidRDefault="00034C5D" w:rsidP="00C26F4D">
      <w:pPr>
        <w:pStyle w:val="OREnormalny"/>
        <w:rPr>
          <w:color w:val="auto"/>
        </w:rPr>
      </w:pPr>
      <w:r w:rsidRPr="00CB298B">
        <w:rPr>
          <w:color w:val="auto"/>
        </w:rPr>
        <w:t>W rozdziale 5</w:t>
      </w:r>
      <w:r w:rsidR="001558C1" w:rsidRPr="00CB298B">
        <w:rPr>
          <w:color w:val="auto"/>
        </w:rPr>
        <w:t xml:space="preserve"> </w:t>
      </w:r>
      <w:r w:rsidR="00BD01C4" w:rsidRPr="00CB298B">
        <w:rPr>
          <w:color w:val="auto"/>
        </w:rPr>
        <w:t xml:space="preserve">został zamieszczony </w:t>
      </w:r>
      <w:r w:rsidRPr="00CB298B">
        <w:rPr>
          <w:color w:val="auto"/>
        </w:rPr>
        <w:t>opis</w:t>
      </w:r>
      <w:r w:rsidR="001558C1" w:rsidRPr="00CB298B">
        <w:rPr>
          <w:color w:val="auto"/>
        </w:rPr>
        <w:t xml:space="preserve"> </w:t>
      </w:r>
      <w:r w:rsidR="00254926" w:rsidRPr="00CB298B">
        <w:rPr>
          <w:color w:val="auto"/>
        </w:rPr>
        <w:t xml:space="preserve">kilkunastu </w:t>
      </w:r>
      <w:r w:rsidR="001558C1" w:rsidRPr="00CB298B">
        <w:rPr>
          <w:color w:val="auto"/>
        </w:rPr>
        <w:t xml:space="preserve">metod, które zdaniem Kingi </w:t>
      </w:r>
      <w:proofErr w:type="spellStart"/>
      <w:r w:rsidR="001558C1" w:rsidRPr="00CB298B">
        <w:rPr>
          <w:color w:val="auto"/>
        </w:rPr>
        <w:t>Sarad-Deć</w:t>
      </w:r>
      <w:proofErr w:type="spellEnd"/>
      <w:r w:rsidR="001558C1" w:rsidRPr="00CB298B">
        <w:rPr>
          <w:color w:val="auto"/>
        </w:rPr>
        <w:t xml:space="preserve">, autorki </w:t>
      </w:r>
      <w:r w:rsidR="001558C1" w:rsidRPr="00CB298B">
        <w:rPr>
          <w:i/>
          <w:color w:val="auto"/>
        </w:rPr>
        <w:t>Ramowego programu szkolenia w zakresie wspomagania przedszkoli w</w:t>
      </w:r>
      <w:r w:rsidR="00B82144" w:rsidRPr="00CB298B">
        <w:rPr>
          <w:i/>
          <w:color w:val="auto"/>
        </w:rPr>
        <w:t> </w:t>
      </w:r>
      <w:r w:rsidR="001558C1" w:rsidRPr="00CB298B">
        <w:rPr>
          <w:i/>
          <w:color w:val="auto"/>
        </w:rPr>
        <w:t>rozwijaniu kompetencji kluczowych dzieci</w:t>
      </w:r>
      <w:r w:rsidR="001558C1" w:rsidRPr="00CB298B">
        <w:rPr>
          <w:color w:val="auto"/>
        </w:rPr>
        <w:t>, sprzyjają wszechstronnemu rozwojowi dzi</w:t>
      </w:r>
      <w:r w:rsidR="001558C1" w:rsidRPr="00CB298B">
        <w:rPr>
          <w:color w:val="auto"/>
        </w:rPr>
        <w:t>e</w:t>
      </w:r>
      <w:r w:rsidR="001558C1" w:rsidRPr="00CB298B">
        <w:rPr>
          <w:color w:val="auto"/>
        </w:rPr>
        <w:t>ci</w:t>
      </w:r>
      <w:r w:rsidR="00254926" w:rsidRPr="00CB298B">
        <w:rPr>
          <w:color w:val="auto"/>
        </w:rPr>
        <w:t>. Są to:</w:t>
      </w:r>
    </w:p>
    <w:p w14:paraId="18E44216" w14:textId="2687AE52" w:rsidR="00254926" w:rsidRPr="00CB298B" w:rsidRDefault="00EB46A8" w:rsidP="00C26F4D">
      <w:pPr>
        <w:pStyle w:val="OREpunktor"/>
        <w:rPr>
          <w:color w:val="auto"/>
        </w:rPr>
      </w:pPr>
      <w:r w:rsidRPr="00CB298B">
        <w:rPr>
          <w:color w:val="auto"/>
        </w:rPr>
        <w:t>mapy</w:t>
      </w:r>
      <w:r w:rsidRPr="00CB298B">
        <w:rPr>
          <w:color w:val="auto"/>
          <w:spacing w:val="-12"/>
        </w:rPr>
        <w:t xml:space="preserve"> </w:t>
      </w:r>
      <w:r w:rsidR="00254926" w:rsidRPr="00CB298B">
        <w:rPr>
          <w:color w:val="auto"/>
        </w:rPr>
        <w:t>pojęciowe</w:t>
      </w:r>
      <w:r w:rsidR="00B82144" w:rsidRPr="00CB298B">
        <w:rPr>
          <w:color w:val="auto"/>
        </w:rPr>
        <w:t>;</w:t>
      </w:r>
    </w:p>
    <w:p w14:paraId="663A95D5" w14:textId="3E3747DF" w:rsidR="00254926" w:rsidRPr="00CB298B" w:rsidRDefault="00EB46A8" w:rsidP="00C26F4D">
      <w:pPr>
        <w:pStyle w:val="OREpunktor"/>
        <w:rPr>
          <w:color w:val="auto"/>
        </w:rPr>
      </w:pPr>
      <w:r w:rsidRPr="00CB298B">
        <w:rPr>
          <w:color w:val="auto"/>
        </w:rPr>
        <w:t xml:space="preserve">metoda </w:t>
      </w:r>
      <w:r w:rsidR="00254926" w:rsidRPr="00CB298B">
        <w:rPr>
          <w:color w:val="auto"/>
        </w:rPr>
        <w:t xml:space="preserve">twórczego myślenia </w:t>
      </w:r>
      <w:proofErr w:type="spellStart"/>
      <w:r w:rsidR="00254926" w:rsidRPr="00CB298B">
        <w:rPr>
          <w:color w:val="auto"/>
        </w:rPr>
        <w:t>Alexa</w:t>
      </w:r>
      <w:proofErr w:type="spellEnd"/>
      <w:r w:rsidR="00254926" w:rsidRPr="00CB298B">
        <w:rPr>
          <w:color w:val="auto"/>
          <w:spacing w:val="-10"/>
        </w:rPr>
        <w:t xml:space="preserve"> </w:t>
      </w:r>
      <w:proofErr w:type="spellStart"/>
      <w:r w:rsidR="00254926" w:rsidRPr="00CB298B">
        <w:rPr>
          <w:color w:val="auto"/>
        </w:rPr>
        <w:t>Osborne’a</w:t>
      </w:r>
      <w:proofErr w:type="spellEnd"/>
      <w:r w:rsidR="00254926" w:rsidRPr="00CB298B">
        <w:rPr>
          <w:color w:val="auto"/>
        </w:rPr>
        <w:t xml:space="preserve"> (burza mózgów)</w:t>
      </w:r>
      <w:r w:rsidR="00B82144" w:rsidRPr="00CB298B">
        <w:rPr>
          <w:color w:val="auto"/>
        </w:rPr>
        <w:t>;</w:t>
      </w:r>
    </w:p>
    <w:p w14:paraId="0499E259" w14:textId="69CD05CF" w:rsidR="00254926" w:rsidRPr="00CB298B" w:rsidRDefault="00EB46A8" w:rsidP="00C26F4D">
      <w:pPr>
        <w:pStyle w:val="OREpunktor"/>
        <w:rPr>
          <w:color w:val="auto"/>
        </w:rPr>
      </w:pPr>
      <w:r w:rsidRPr="00CB298B">
        <w:rPr>
          <w:color w:val="auto"/>
        </w:rPr>
        <w:t xml:space="preserve">metoda </w:t>
      </w:r>
      <w:r w:rsidR="00254926" w:rsidRPr="00CB298B">
        <w:rPr>
          <w:color w:val="auto"/>
        </w:rPr>
        <w:t>Carla</w:t>
      </w:r>
      <w:r w:rsidR="00254926" w:rsidRPr="00CB298B">
        <w:rPr>
          <w:color w:val="auto"/>
          <w:spacing w:val="-8"/>
        </w:rPr>
        <w:t xml:space="preserve"> </w:t>
      </w:r>
      <w:r w:rsidR="00254926" w:rsidRPr="00CB298B">
        <w:rPr>
          <w:color w:val="auto"/>
        </w:rPr>
        <w:t>Orffa</w:t>
      </w:r>
      <w:r w:rsidR="00B82144" w:rsidRPr="00CB298B">
        <w:rPr>
          <w:color w:val="auto"/>
        </w:rPr>
        <w:t>;</w:t>
      </w:r>
    </w:p>
    <w:p w14:paraId="4847A328" w14:textId="7964C132" w:rsidR="00254926" w:rsidRPr="00CB298B" w:rsidRDefault="00EB46A8" w:rsidP="00C26F4D">
      <w:pPr>
        <w:pStyle w:val="OREpunktor"/>
        <w:rPr>
          <w:color w:val="auto"/>
        </w:rPr>
      </w:pPr>
      <w:r w:rsidRPr="00CB298B">
        <w:rPr>
          <w:bCs/>
          <w:color w:val="auto"/>
        </w:rPr>
        <w:t xml:space="preserve">metoda </w:t>
      </w:r>
      <w:r w:rsidR="00254926" w:rsidRPr="00CB298B">
        <w:rPr>
          <w:bCs/>
          <w:color w:val="auto"/>
        </w:rPr>
        <w:t xml:space="preserve">gimnastyki twórczej (ekspresyjnej) Rudolfa </w:t>
      </w:r>
      <w:proofErr w:type="spellStart"/>
      <w:r w:rsidR="00254926" w:rsidRPr="00CB298B">
        <w:rPr>
          <w:bCs/>
          <w:color w:val="auto"/>
        </w:rPr>
        <w:t>Labana</w:t>
      </w:r>
      <w:proofErr w:type="spellEnd"/>
      <w:r w:rsidR="00B82144" w:rsidRPr="00CB298B">
        <w:rPr>
          <w:bCs/>
          <w:color w:val="auto"/>
        </w:rPr>
        <w:t>;</w:t>
      </w:r>
    </w:p>
    <w:p w14:paraId="407C6283" w14:textId="295483B1" w:rsidR="00254926" w:rsidRPr="00CB298B" w:rsidRDefault="00EB46A8" w:rsidP="00C26F4D">
      <w:pPr>
        <w:pStyle w:val="OREpunktor"/>
        <w:rPr>
          <w:color w:val="auto"/>
        </w:rPr>
      </w:pPr>
      <w:r w:rsidRPr="00CB298B">
        <w:rPr>
          <w:color w:val="auto"/>
        </w:rPr>
        <w:t xml:space="preserve">ruch </w:t>
      </w:r>
      <w:r w:rsidR="00254926" w:rsidRPr="00CB298B">
        <w:rPr>
          <w:color w:val="auto"/>
        </w:rPr>
        <w:t xml:space="preserve">rozwijający </w:t>
      </w:r>
      <w:r w:rsidR="00B82144" w:rsidRPr="00CB298B">
        <w:rPr>
          <w:color w:val="auto"/>
        </w:rPr>
        <w:t xml:space="preserve">według </w:t>
      </w:r>
      <w:r w:rsidR="00254926" w:rsidRPr="00CB298B">
        <w:rPr>
          <w:color w:val="auto"/>
        </w:rPr>
        <w:t>Veroniki</w:t>
      </w:r>
      <w:r w:rsidR="00254926" w:rsidRPr="00CB298B">
        <w:rPr>
          <w:color w:val="auto"/>
          <w:spacing w:val="-5"/>
        </w:rPr>
        <w:t xml:space="preserve"> </w:t>
      </w:r>
      <w:proofErr w:type="spellStart"/>
      <w:r w:rsidR="00254926" w:rsidRPr="00CB298B">
        <w:rPr>
          <w:color w:val="auto"/>
        </w:rPr>
        <w:t>Sherborn</w:t>
      </w:r>
      <w:proofErr w:type="spellEnd"/>
      <w:r w:rsidR="00B82144" w:rsidRPr="00CB298B">
        <w:rPr>
          <w:color w:val="auto"/>
        </w:rPr>
        <w:t>;</w:t>
      </w:r>
    </w:p>
    <w:p w14:paraId="482D4D4C" w14:textId="2A4CDFC4" w:rsidR="00254926" w:rsidRPr="00CB298B" w:rsidRDefault="00EB46A8" w:rsidP="00C26F4D">
      <w:pPr>
        <w:pStyle w:val="OREpunktor"/>
        <w:rPr>
          <w:color w:val="auto"/>
        </w:rPr>
      </w:pPr>
      <w:r w:rsidRPr="00CB298B">
        <w:rPr>
          <w:color w:val="auto"/>
        </w:rPr>
        <w:t xml:space="preserve">metoda </w:t>
      </w:r>
      <w:r w:rsidR="00254926" w:rsidRPr="00CB298B">
        <w:rPr>
          <w:color w:val="auto"/>
        </w:rPr>
        <w:t xml:space="preserve">aktywnego słuchania muzyki według </w:t>
      </w:r>
      <w:proofErr w:type="spellStart"/>
      <w:r w:rsidR="00254926" w:rsidRPr="00CB298B">
        <w:rPr>
          <w:color w:val="auto"/>
        </w:rPr>
        <w:t>Batii</w:t>
      </w:r>
      <w:proofErr w:type="spellEnd"/>
      <w:r w:rsidR="00254926" w:rsidRPr="00CB298B">
        <w:rPr>
          <w:color w:val="auto"/>
          <w:spacing w:val="-15"/>
        </w:rPr>
        <w:t xml:space="preserve"> </w:t>
      </w:r>
      <w:r w:rsidR="00254926" w:rsidRPr="00CB298B">
        <w:rPr>
          <w:color w:val="auto"/>
        </w:rPr>
        <w:t>Strauss</w:t>
      </w:r>
      <w:r w:rsidR="00B82144" w:rsidRPr="00CB298B">
        <w:rPr>
          <w:color w:val="auto"/>
        </w:rPr>
        <w:t>;</w:t>
      </w:r>
    </w:p>
    <w:p w14:paraId="1577EA80" w14:textId="62311A19" w:rsidR="00254926" w:rsidRPr="00CB298B" w:rsidRDefault="00EB46A8" w:rsidP="00C26F4D">
      <w:pPr>
        <w:pStyle w:val="OREpunktor"/>
        <w:rPr>
          <w:color w:val="auto"/>
        </w:rPr>
      </w:pPr>
      <w:r w:rsidRPr="00CB298B">
        <w:rPr>
          <w:color w:val="auto"/>
        </w:rPr>
        <w:t xml:space="preserve">metody </w:t>
      </w:r>
      <w:r w:rsidR="00254926" w:rsidRPr="00CB298B">
        <w:rPr>
          <w:color w:val="auto"/>
        </w:rPr>
        <w:t>parateatralne: technika zmiany ról, drama, pantomima, teatr palcowy, teatr kukiełkowy, teatr</w:t>
      </w:r>
      <w:r w:rsidR="00254926" w:rsidRPr="00CB298B">
        <w:rPr>
          <w:color w:val="auto"/>
          <w:spacing w:val="-31"/>
        </w:rPr>
        <w:t xml:space="preserve"> </w:t>
      </w:r>
      <w:r w:rsidR="00254926" w:rsidRPr="00CB298B">
        <w:rPr>
          <w:color w:val="auto"/>
        </w:rPr>
        <w:t>cieni</w:t>
      </w:r>
      <w:r w:rsidR="00B82144" w:rsidRPr="00CB298B">
        <w:rPr>
          <w:color w:val="auto"/>
        </w:rPr>
        <w:t>;</w:t>
      </w:r>
    </w:p>
    <w:p w14:paraId="6796CF96" w14:textId="10C31E41" w:rsidR="00254926" w:rsidRPr="00CB298B" w:rsidRDefault="00EB46A8" w:rsidP="00C26F4D">
      <w:pPr>
        <w:pStyle w:val="OREpunktor"/>
        <w:rPr>
          <w:color w:val="auto"/>
        </w:rPr>
      </w:pPr>
      <w:r w:rsidRPr="00CB298B">
        <w:rPr>
          <w:color w:val="auto"/>
        </w:rPr>
        <w:t xml:space="preserve">dziecięca </w:t>
      </w:r>
      <w:r w:rsidR="00254926" w:rsidRPr="00CB298B">
        <w:rPr>
          <w:color w:val="auto"/>
        </w:rPr>
        <w:t xml:space="preserve">matematyka </w:t>
      </w:r>
      <w:r w:rsidR="00B82144" w:rsidRPr="00CB298B">
        <w:rPr>
          <w:color w:val="auto"/>
        </w:rPr>
        <w:t xml:space="preserve">według </w:t>
      </w:r>
      <w:r w:rsidR="00254926" w:rsidRPr="00CB298B">
        <w:rPr>
          <w:color w:val="auto"/>
        </w:rPr>
        <w:t>Edyty Gruszczyk-Kolczyńskiej i Ewy Zielińskiej</w:t>
      </w:r>
      <w:r w:rsidR="00B82144" w:rsidRPr="00CB298B">
        <w:rPr>
          <w:color w:val="auto"/>
        </w:rPr>
        <w:t>;</w:t>
      </w:r>
    </w:p>
    <w:p w14:paraId="03F05E45" w14:textId="631313F6" w:rsidR="00254926" w:rsidRPr="00CB298B" w:rsidRDefault="00B82144" w:rsidP="00C26F4D">
      <w:pPr>
        <w:pStyle w:val="OREpunktor"/>
        <w:rPr>
          <w:color w:val="auto"/>
        </w:rPr>
      </w:pPr>
      <w:r w:rsidRPr="00CB298B">
        <w:rPr>
          <w:color w:val="auto"/>
        </w:rPr>
        <w:lastRenderedPageBreak/>
        <w:t xml:space="preserve">odimienna </w:t>
      </w:r>
      <w:r w:rsidR="00254926" w:rsidRPr="00CB298B">
        <w:rPr>
          <w:color w:val="auto"/>
        </w:rPr>
        <w:t xml:space="preserve">nauka czytania </w:t>
      </w:r>
      <w:r w:rsidRPr="00CB298B">
        <w:rPr>
          <w:color w:val="auto"/>
        </w:rPr>
        <w:t xml:space="preserve">według </w:t>
      </w:r>
      <w:r w:rsidR="00254926" w:rsidRPr="00CB298B">
        <w:rPr>
          <w:color w:val="auto"/>
        </w:rPr>
        <w:t>Ireny</w:t>
      </w:r>
      <w:r w:rsidR="00254926" w:rsidRPr="00CB298B">
        <w:rPr>
          <w:color w:val="auto"/>
          <w:spacing w:val="-14"/>
        </w:rPr>
        <w:t xml:space="preserve"> </w:t>
      </w:r>
      <w:r w:rsidR="00254926" w:rsidRPr="00CB298B">
        <w:rPr>
          <w:color w:val="auto"/>
        </w:rPr>
        <w:t>Majchrzak</w:t>
      </w:r>
    </w:p>
    <w:p w14:paraId="70A3199D" w14:textId="6A8E3A91" w:rsidR="00254926" w:rsidRPr="00CB298B" w:rsidRDefault="00B82144" w:rsidP="00C26F4D">
      <w:pPr>
        <w:pStyle w:val="OREpunktor"/>
        <w:rPr>
          <w:color w:val="auto"/>
        </w:rPr>
      </w:pPr>
      <w:r w:rsidRPr="00CB298B">
        <w:rPr>
          <w:color w:val="auto"/>
        </w:rPr>
        <w:t xml:space="preserve">metoda </w:t>
      </w:r>
      <w:proofErr w:type="spellStart"/>
      <w:r w:rsidR="00254926" w:rsidRPr="00CB298B">
        <w:rPr>
          <w:color w:val="auto"/>
        </w:rPr>
        <w:t>barwno</w:t>
      </w:r>
      <w:proofErr w:type="spellEnd"/>
      <w:r w:rsidR="00254926" w:rsidRPr="00CB298B">
        <w:rPr>
          <w:color w:val="auto"/>
        </w:rPr>
        <w:t>-dźwiękowa Heleny</w:t>
      </w:r>
      <w:r w:rsidR="00254926" w:rsidRPr="00CB298B">
        <w:rPr>
          <w:color w:val="auto"/>
          <w:spacing w:val="-14"/>
        </w:rPr>
        <w:t xml:space="preserve"> </w:t>
      </w:r>
      <w:proofErr w:type="spellStart"/>
      <w:r w:rsidR="00254926" w:rsidRPr="00CB298B">
        <w:rPr>
          <w:color w:val="auto"/>
        </w:rPr>
        <w:t>Metery</w:t>
      </w:r>
      <w:proofErr w:type="spellEnd"/>
      <w:r w:rsidRPr="00CB298B">
        <w:rPr>
          <w:color w:val="auto"/>
        </w:rPr>
        <w:t>;</w:t>
      </w:r>
    </w:p>
    <w:p w14:paraId="65D435C9" w14:textId="6D69CF6C" w:rsidR="00254926" w:rsidRPr="00CB298B" w:rsidRDefault="00B82144" w:rsidP="00C26F4D">
      <w:pPr>
        <w:pStyle w:val="OREpunktor"/>
        <w:rPr>
          <w:color w:val="auto"/>
        </w:rPr>
      </w:pPr>
      <w:r w:rsidRPr="00CB298B">
        <w:rPr>
          <w:color w:val="auto"/>
        </w:rPr>
        <w:t xml:space="preserve">naturalna </w:t>
      </w:r>
      <w:r w:rsidR="00254926" w:rsidRPr="00CB298B">
        <w:rPr>
          <w:color w:val="auto"/>
        </w:rPr>
        <w:t>nauka języka – program nauki czytania</w:t>
      </w:r>
      <w:r w:rsidRPr="00CB298B">
        <w:rPr>
          <w:color w:val="auto"/>
        </w:rPr>
        <w:t xml:space="preserve"> według</w:t>
      </w:r>
      <w:r w:rsidR="00254926" w:rsidRPr="00CB298B">
        <w:rPr>
          <w:color w:val="auto"/>
        </w:rPr>
        <w:t xml:space="preserve"> Wendy </w:t>
      </w:r>
      <w:proofErr w:type="spellStart"/>
      <w:r w:rsidR="00254926" w:rsidRPr="00CB298B">
        <w:rPr>
          <w:color w:val="auto"/>
        </w:rPr>
        <w:t>Pye</w:t>
      </w:r>
      <w:proofErr w:type="spellEnd"/>
      <w:r w:rsidRPr="00CB298B">
        <w:rPr>
          <w:color w:val="auto"/>
        </w:rPr>
        <w:t>;</w:t>
      </w:r>
    </w:p>
    <w:p w14:paraId="0DF0AEE0" w14:textId="0F476104" w:rsidR="00254926" w:rsidRPr="00CB298B" w:rsidRDefault="00B82144" w:rsidP="00C26F4D">
      <w:pPr>
        <w:pStyle w:val="OREpunktor"/>
        <w:rPr>
          <w:color w:val="auto"/>
        </w:rPr>
      </w:pPr>
      <w:r w:rsidRPr="00CB298B">
        <w:rPr>
          <w:color w:val="auto"/>
        </w:rPr>
        <w:t xml:space="preserve">metoda </w:t>
      </w:r>
      <w:r w:rsidR="00254926" w:rsidRPr="00CB298B">
        <w:rPr>
          <w:color w:val="auto"/>
        </w:rPr>
        <w:t xml:space="preserve">opowieści ruchowej Józefa Godfryda </w:t>
      </w:r>
      <w:proofErr w:type="spellStart"/>
      <w:r w:rsidR="00254926" w:rsidRPr="00CB298B">
        <w:rPr>
          <w:color w:val="auto"/>
        </w:rPr>
        <w:t>Thulina</w:t>
      </w:r>
      <w:proofErr w:type="spellEnd"/>
    </w:p>
    <w:p w14:paraId="2E77D130" w14:textId="7AE3AAE3" w:rsidR="00254926" w:rsidRPr="00CB298B" w:rsidRDefault="00B82144" w:rsidP="00C26F4D">
      <w:pPr>
        <w:pStyle w:val="OREpunktor"/>
        <w:rPr>
          <w:color w:val="auto"/>
        </w:rPr>
      </w:pPr>
      <w:r w:rsidRPr="00CB298B">
        <w:rPr>
          <w:color w:val="auto"/>
        </w:rPr>
        <w:t xml:space="preserve">metoda </w:t>
      </w:r>
      <w:r w:rsidR="00254926" w:rsidRPr="00CB298B">
        <w:rPr>
          <w:color w:val="auto"/>
        </w:rPr>
        <w:t xml:space="preserve">nauczania </w:t>
      </w:r>
      <w:r w:rsidRPr="00CB298B">
        <w:rPr>
          <w:color w:val="auto"/>
        </w:rPr>
        <w:t>języka</w:t>
      </w:r>
      <w:r w:rsidR="00254926" w:rsidRPr="00CB298B">
        <w:rPr>
          <w:color w:val="auto"/>
        </w:rPr>
        <w:t xml:space="preserve"> angielskiego – Total </w:t>
      </w:r>
      <w:proofErr w:type="spellStart"/>
      <w:r w:rsidR="00254926" w:rsidRPr="00CB298B">
        <w:rPr>
          <w:color w:val="auto"/>
        </w:rPr>
        <w:t>Physical</w:t>
      </w:r>
      <w:proofErr w:type="spellEnd"/>
      <w:r w:rsidR="00254926" w:rsidRPr="00CB298B">
        <w:rPr>
          <w:color w:val="auto"/>
        </w:rPr>
        <w:t xml:space="preserve"> </w:t>
      </w:r>
      <w:proofErr w:type="spellStart"/>
      <w:r w:rsidR="00254926" w:rsidRPr="00CB298B">
        <w:rPr>
          <w:color w:val="auto"/>
        </w:rPr>
        <w:t>Response</w:t>
      </w:r>
      <w:proofErr w:type="spellEnd"/>
      <w:r w:rsidRPr="00CB298B">
        <w:rPr>
          <w:color w:val="auto"/>
        </w:rPr>
        <w:t>;</w:t>
      </w:r>
    </w:p>
    <w:p w14:paraId="2318396B" w14:textId="5A46C033" w:rsidR="00254926" w:rsidRPr="00CB298B" w:rsidRDefault="00B82144" w:rsidP="00C26F4D">
      <w:pPr>
        <w:pStyle w:val="OREpunktor"/>
        <w:rPr>
          <w:color w:val="auto"/>
        </w:rPr>
      </w:pPr>
      <w:r w:rsidRPr="00CB298B">
        <w:rPr>
          <w:color w:val="auto"/>
        </w:rPr>
        <w:t xml:space="preserve">gimnastyka </w:t>
      </w:r>
      <w:r w:rsidR="00254926" w:rsidRPr="00CB298B">
        <w:rPr>
          <w:color w:val="auto"/>
        </w:rPr>
        <w:t xml:space="preserve">rytmiczna </w:t>
      </w:r>
      <w:r w:rsidRPr="00CB298B">
        <w:rPr>
          <w:color w:val="auto"/>
        </w:rPr>
        <w:t xml:space="preserve">według </w:t>
      </w:r>
      <w:r w:rsidR="00254926" w:rsidRPr="00CB298B">
        <w:rPr>
          <w:color w:val="auto"/>
        </w:rPr>
        <w:t xml:space="preserve">Alfreda i Marii </w:t>
      </w:r>
      <w:proofErr w:type="spellStart"/>
      <w:r w:rsidR="00254926" w:rsidRPr="00CB298B">
        <w:rPr>
          <w:color w:val="auto"/>
        </w:rPr>
        <w:t>Kniessów</w:t>
      </w:r>
      <w:proofErr w:type="spellEnd"/>
      <w:r w:rsidRPr="00CB298B">
        <w:rPr>
          <w:color w:val="auto"/>
        </w:rPr>
        <w:t>.</w:t>
      </w:r>
    </w:p>
    <w:p w14:paraId="3D9B791A" w14:textId="45A9F612" w:rsidR="00254926" w:rsidRPr="00CB298B" w:rsidRDefault="00B82144" w:rsidP="00C26F4D">
      <w:pPr>
        <w:pStyle w:val="OREnormalny"/>
        <w:rPr>
          <w:color w:val="auto"/>
        </w:rPr>
      </w:pPr>
      <w:r w:rsidRPr="00CB298B">
        <w:rPr>
          <w:color w:val="auto"/>
        </w:rPr>
        <w:t>Powyższy zestaw został uzupełniony</w:t>
      </w:r>
      <w:r w:rsidR="00254926" w:rsidRPr="00CB298B">
        <w:rPr>
          <w:color w:val="auto"/>
        </w:rPr>
        <w:t xml:space="preserve"> opisem edukacji przez ruch </w:t>
      </w:r>
      <w:r w:rsidRPr="00CB298B">
        <w:rPr>
          <w:color w:val="auto"/>
        </w:rPr>
        <w:t xml:space="preserve">według </w:t>
      </w:r>
      <w:r w:rsidR="00254926" w:rsidRPr="00CB298B">
        <w:rPr>
          <w:color w:val="auto"/>
        </w:rPr>
        <w:t>metody Doroty Dziamskiej,</w:t>
      </w:r>
      <w:r w:rsidR="00C26F4D" w:rsidRPr="00CB298B">
        <w:rPr>
          <w:color w:val="auto"/>
        </w:rPr>
        <w:t xml:space="preserve"> </w:t>
      </w:r>
      <w:r w:rsidR="00254926" w:rsidRPr="00CB298B">
        <w:rPr>
          <w:color w:val="auto"/>
        </w:rPr>
        <w:t>współautorki podstawy programowej wychowania przedszkolnego z 14 lut</w:t>
      </w:r>
      <w:r w:rsidR="00254926" w:rsidRPr="00CB298B">
        <w:rPr>
          <w:color w:val="auto"/>
        </w:rPr>
        <w:t>e</w:t>
      </w:r>
      <w:r w:rsidR="00254926" w:rsidRPr="00CB298B">
        <w:rPr>
          <w:color w:val="auto"/>
        </w:rPr>
        <w:t>go 2017 r</w:t>
      </w:r>
      <w:r w:rsidRPr="00CB298B">
        <w:rPr>
          <w:color w:val="auto"/>
        </w:rPr>
        <w:t>oku.</w:t>
      </w:r>
      <w:r w:rsidR="00254926" w:rsidRPr="00CB298B">
        <w:rPr>
          <w:color w:val="auto"/>
        </w:rPr>
        <w:t xml:space="preserve"> </w:t>
      </w:r>
    </w:p>
    <w:p w14:paraId="30C586E9" w14:textId="4E435210" w:rsidR="00254926" w:rsidRPr="00CB298B" w:rsidRDefault="00B82144" w:rsidP="00C26F4D">
      <w:pPr>
        <w:pStyle w:val="OREnormalny"/>
        <w:rPr>
          <w:rFonts w:eastAsiaTheme="minorHAnsi"/>
          <w:color w:val="auto"/>
          <w:lang w:eastAsia="en-US"/>
        </w:rPr>
      </w:pPr>
      <w:r w:rsidRPr="00CB298B">
        <w:rPr>
          <w:rFonts w:eastAsiaTheme="minorHAnsi"/>
          <w:color w:val="auto"/>
          <w:lang w:eastAsia="en-US"/>
        </w:rPr>
        <w:t>Uwzględniono również</w:t>
      </w:r>
      <w:r w:rsidR="00312F2F" w:rsidRPr="00CB298B">
        <w:rPr>
          <w:rFonts w:eastAsiaTheme="minorHAnsi"/>
          <w:color w:val="auto"/>
          <w:lang w:eastAsia="en-US"/>
        </w:rPr>
        <w:t xml:space="preserve"> metod</w:t>
      </w:r>
      <w:r w:rsidRPr="00CB298B">
        <w:rPr>
          <w:rFonts w:eastAsiaTheme="minorHAnsi"/>
          <w:color w:val="auto"/>
          <w:lang w:eastAsia="en-US"/>
        </w:rPr>
        <w:t>y</w:t>
      </w:r>
      <w:r w:rsidR="00312F2F" w:rsidRPr="00CB298B">
        <w:rPr>
          <w:rFonts w:eastAsiaTheme="minorHAnsi"/>
          <w:color w:val="auto"/>
          <w:lang w:eastAsia="en-US"/>
        </w:rPr>
        <w:t xml:space="preserve"> </w:t>
      </w:r>
      <w:r w:rsidRPr="00CB298B">
        <w:rPr>
          <w:rFonts w:eastAsiaTheme="minorHAnsi"/>
          <w:color w:val="auto"/>
          <w:lang w:eastAsia="en-US"/>
        </w:rPr>
        <w:t xml:space="preserve">wpisujące </w:t>
      </w:r>
      <w:r w:rsidR="00312F2F" w:rsidRPr="00CB298B">
        <w:rPr>
          <w:rFonts w:eastAsiaTheme="minorHAnsi"/>
          <w:color w:val="auto"/>
          <w:lang w:eastAsia="en-US"/>
        </w:rPr>
        <w:t>się w t</w:t>
      </w:r>
      <w:r w:rsidR="00254926" w:rsidRPr="00CB298B">
        <w:rPr>
          <w:rFonts w:eastAsiaTheme="minorHAnsi"/>
          <w:color w:val="auto"/>
          <w:lang w:eastAsia="en-US"/>
        </w:rPr>
        <w:t xml:space="preserve">rendy edukacyjne przyszłości </w:t>
      </w:r>
      <w:r w:rsidR="00312F2F" w:rsidRPr="00CB298B">
        <w:rPr>
          <w:rFonts w:eastAsiaTheme="minorHAnsi"/>
          <w:color w:val="auto"/>
          <w:lang w:eastAsia="en-US"/>
        </w:rPr>
        <w:t xml:space="preserve">(m.in. </w:t>
      </w:r>
      <w:proofErr w:type="spellStart"/>
      <w:r w:rsidR="00312F2F" w:rsidRPr="00CB298B">
        <w:rPr>
          <w:rFonts w:eastAsiaTheme="minorHAnsi"/>
          <w:i/>
          <w:color w:val="auto"/>
          <w:lang w:eastAsia="en-US"/>
        </w:rPr>
        <w:t>st</w:t>
      </w:r>
      <w:r w:rsidR="00312F2F" w:rsidRPr="00CB298B">
        <w:rPr>
          <w:rFonts w:eastAsiaTheme="minorHAnsi"/>
          <w:i/>
          <w:color w:val="auto"/>
          <w:lang w:eastAsia="en-US"/>
        </w:rPr>
        <w:t>o</w:t>
      </w:r>
      <w:r w:rsidR="00312F2F" w:rsidRPr="00CB298B">
        <w:rPr>
          <w:rFonts w:eastAsiaTheme="minorHAnsi"/>
          <w:i/>
          <w:color w:val="auto"/>
          <w:lang w:eastAsia="en-US"/>
        </w:rPr>
        <w:t>rytelling</w:t>
      </w:r>
      <w:proofErr w:type="spellEnd"/>
      <w:r w:rsidR="00312F2F" w:rsidRPr="00CB298B">
        <w:rPr>
          <w:rFonts w:eastAsiaTheme="minorHAnsi"/>
          <w:color w:val="auto"/>
          <w:lang w:eastAsia="en-US"/>
        </w:rPr>
        <w:t xml:space="preserve">, </w:t>
      </w:r>
      <w:proofErr w:type="spellStart"/>
      <w:r w:rsidR="00B975F2" w:rsidRPr="00CB298B">
        <w:rPr>
          <w:rFonts w:eastAsiaTheme="minorHAnsi"/>
          <w:color w:val="auto"/>
          <w:lang w:eastAsia="en-US"/>
        </w:rPr>
        <w:t>brikolaż</w:t>
      </w:r>
      <w:proofErr w:type="spellEnd"/>
      <w:r w:rsidR="00312F2F" w:rsidRPr="00CB298B">
        <w:rPr>
          <w:rFonts w:eastAsiaTheme="minorHAnsi"/>
          <w:color w:val="auto"/>
          <w:lang w:eastAsia="en-US"/>
        </w:rPr>
        <w:t xml:space="preserve">, grywalizacja). Szeroko </w:t>
      </w:r>
      <w:r w:rsidR="00B975F2" w:rsidRPr="00CB298B">
        <w:rPr>
          <w:rFonts w:eastAsiaTheme="minorHAnsi"/>
          <w:color w:val="auto"/>
          <w:lang w:eastAsia="en-US"/>
        </w:rPr>
        <w:t xml:space="preserve">opisano </w:t>
      </w:r>
      <w:r w:rsidR="00312F2F" w:rsidRPr="00CB298B">
        <w:rPr>
          <w:rFonts w:eastAsiaTheme="minorHAnsi"/>
          <w:color w:val="auto"/>
          <w:lang w:eastAsia="en-US"/>
        </w:rPr>
        <w:t xml:space="preserve">metodę projektu w przedszkolu. </w:t>
      </w:r>
      <w:r w:rsidR="00B975F2" w:rsidRPr="00CB298B">
        <w:rPr>
          <w:rFonts w:eastAsiaTheme="minorHAnsi"/>
          <w:color w:val="auto"/>
          <w:lang w:eastAsia="en-US"/>
        </w:rPr>
        <w:t xml:space="preserve">Warto przy tym zwrócić uwagę na rekomendowane </w:t>
      </w:r>
      <w:r w:rsidR="00312F2F" w:rsidRPr="00CB298B">
        <w:rPr>
          <w:rFonts w:eastAsiaTheme="minorHAnsi"/>
          <w:color w:val="auto"/>
          <w:lang w:eastAsia="en-US"/>
        </w:rPr>
        <w:t xml:space="preserve">zasoby dostępne w </w:t>
      </w:r>
      <w:proofErr w:type="spellStart"/>
      <w:r w:rsidR="00B975F2" w:rsidRPr="00CB298B">
        <w:rPr>
          <w:rFonts w:eastAsiaTheme="minorHAnsi"/>
          <w:color w:val="auto"/>
          <w:lang w:eastAsia="en-US"/>
        </w:rPr>
        <w:t>internecie</w:t>
      </w:r>
      <w:proofErr w:type="spellEnd"/>
      <w:r w:rsidR="00312F2F" w:rsidRPr="00CB298B">
        <w:rPr>
          <w:rFonts w:eastAsiaTheme="minorHAnsi"/>
          <w:color w:val="auto"/>
          <w:lang w:eastAsia="en-US"/>
        </w:rPr>
        <w:t xml:space="preserve">, stanowiące praktyczną ilustrację każdej z wyżej wymienionych metod, a dodatkowo odsyłające do przykładów doświadczeń i eksperymentów, które można wykonywać z dziećmi. </w:t>
      </w:r>
    </w:p>
    <w:p w14:paraId="0B361D8B" w14:textId="77777777" w:rsidR="00C26F4D" w:rsidRPr="00CB298B" w:rsidRDefault="00C26F4D">
      <w:pPr>
        <w:spacing w:after="0" w:line="240" w:lineRule="auto"/>
        <w:rPr>
          <w:rFonts w:ascii="Arial" w:eastAsia="Times New Roman" w:hAnsi="Arial" w:cs="Arial"/>
          <w:b/>
          <w:bCs/>
          <w:sz w:val="24"/>
          <w:szCs w:val="36"/>
        </w:rPr>
      </w:pPr>
      <w:r w:rsidRPr="00CB298B">
        <w:br w:type="page"/>
      </w:r>
    </w:p>
    <w:p w14:paraId="35145717" w14:textId="5F2601F8" w:rsidR="00A43E0A" w:rsidRPr="00CB298B" w:rsidRDefault="003413A3" w:rsidP="00C26F4D">
      <w:pPr>
        <w:pStyle w:val="ORE2Nagwek"/>
        <w:rPr>
          <w:color w:val="auto"/>
        </w:rPr>
      </w:pPr>
      <w:bookmarkStart w:id="51" w:name="_Toc496059931"/>
      <w:r w:rsidRPr="00CB298B">
        <w:rPr>
          <w:color w:val="auto"/>
        </w:rPr>
        <w:lastRenderedPageBreak/>
        <w:t xml:space="preserve">3. </w:t>
      </w:r>
      <w:r w:rsidR="001820D8" w:rsidRPr="00CB298B">
        <w:rPr>
          <w:color w:val="auto"/>
        </w:rPr>
        <w:t xml:space="preserve">Materiały pomocnicze wspomagające monitorowanie </w:t>
      </w:r>
      <w:r w:rsidR="0016767A">
        <w:rPr>
          <w:color w:val="auto"/>
        </w:rPr>
        <w:br/>
      </w:r>
      <w:r w:rsidR="001820D8" w:rsidRPr="00CB298B">
        <w:rPr>
          <w:color w:val="auto"/>
        </w:rPr>
        <w:t>działań i doradztwo dla nauczycieli</w:t>
      </w:r>
      <w:r w:rsidR="00EA2ABC" w:rsidRPr="00CB298B">
        <w:rPr>
          <w:color w:val="auto"/>
        </w:rPr>
        <w:t xml:space="preserve"> w zakresie rozwijania </w:t>
      </w:r>
      <w:r w:rsidR="0016767A">
        <w:rPr>
          <w:color w:val="auto"/>
        </w:rPr>
        <w:br/>
      </w:r>
      <w:r w:rsidR="00EA2ABC" w:rsidRPr="00CB298B">
        <w:rPr>
          <w:color w:val="auto"/>
        </w:rPr>
        <w:t xml:space="preserve">wybranych kompetencji kluczowych </w:t>
      </w:r>
      <w:r w:rsidR="002741C3" w:rsidRPr="00CB298B">
        <w:rPr>
          <w:color w:val="auto"/>
        </w:rPr>
        <w:t xml:space="preserve">u </w:t>
      </w:r>
      <w:r w:rsidR="00EA2ABC" w:rsidRPr="00CB298B">
        <w:rPr>
          <w:color w:val="auto"/>
        </w:rPr>
        <w:t>dzieci</w:t>
      </w:r>
      <w:bookmarkEnd w:id="51"/>
    </w:p>
    <w:p w14:paraId="13571A39" w14:textId="5443F509" w:rsidR="0085609D" w:rsidRPr="00CB298B" w:rsidRDefault="0085609D" w:rsidP="00C26F4D">
      <w:pPr>
        <w:pStyle w:val="OREnormalny"/>
        <w:rPr>
          <w:color w:val="auto"/>
        </w:rPr>
      </w:pPr>
      <w:r w:rsidRPr="00CB298B">
        <w:rPr>
          <w:color w:val="auto"/>
        </w:rPr>
        <w:t xml:space="preserve">Monitorowanie działań podejmowanych w ramach procesu wspomagania przedszkola </w:t>
      </w:r>
      <w:r w:rsidRPr="00CB298B">
        <w:rPr>
          <w:b/>
          <w:color w:val="auto"/>
        </w:rPr>
        <w:t>służy uzyskaniu odpowiedzi na następujące pytania</w:t>
      </w:r>
      <w:r w:rsidRPr="00CB298B">
        <w:rPr>
          <w:color w:val="auto"/>
        </w:rPr>
        <w:t xml:space="preserve">: </w:t>
      </w:r>
    </w:p>
    <w:p w14:paraId="0F95C28B" w14:textId="77777777" w:rsidR="0085609D" w:rsidRPr="00CB298B" w:rsidRDefault="0085609D" w:rsidP="00C26F4D">
      <w:pPr>
        <w:pStyle w:val="OREpunktor"/>
        <w:rPr>
          <w:color w:val="auto"/>
        </w:rPr>
      </w:pPr>
      <w:r w:rsidRPr="00CB298B">
        <w:rPr>
          <w:color w:val="auto"/>
        </w:rPr>
        <w:t>Które zadania zostały zrealizowane zgodnie z planem i harmonogramem wsp</w:t>
      </w:r>
      <w:r w:rsidRPr="00CB298B">
        <w:rPr>
          <w:color w:val="auto"/>
        </w:rPr>
        <w:t>o</w:t>
      </w:r>
      <w:r w:rsidRPr="00CB298B">
        <w:rPr>
          <w:color w:val="auto"/>
        </w:rPr>
        <w:t xml:space="preserve">magania? </w:t>
      </w:r>
    </w:p>
    <w:p w14:paraId="7F550D0F" w14:textId="533509C8" w:rsidR="0085609D" w:rsidRPr="00CB298B" w:rsidRDefault="0085609D" w:rsidP="00C26F4D">
      <w:pPr>
        <w:pStyle w:val="OREpunktor"/>
        <w:rPr>
          <w:color w:val="auto"/>
        </w:rPr>
      </w:pPr>
      <w:r w:rsidRPr="00CB298B">
        <w:rPr>
          <w:color w:val="auto"/>
        </w:rPr>
        <w:t xml:space="preserve">Które zadania nie zostały zrealizowane? </w:t>
      </w:r>
      <w:r w:rsidR="00B82144" w:rsidRPr="00CB298B">
        <w:rPr>
          <w:color w:val="auto"/>
        </w:rPr>
        <w:t>Co było tego przyczyną?</w:t>
      </w:r>
    </w:p>
    <w:p w14:paraId="7CE2EBFC" w14:textId="77777777" w:rsidR="0085609D" w:rsidRPr="00CB298B" w:rsidRDefault="0085609D" w:rsidP="00C26F4D">
      <w:pPr>
        <w:pStyle w:val="OREpunktor"/>
        <w:rPr>
          <w:color w:val="auto"/>
        </w:rPr>
      </w:pPr>
      <w:r w:rsidRPr="00CB298B">
        <w:rPr>
          <w:color w:val="auto"/>
        </w:rPr>
        <w:t>Czy istnieje konieczność modyfikacji planu i harmonogramu wspomagania?</w:t>
      </w:r>
    </w:p>
    <w:p w14:paraId="60E3844B" w14:textId="1629AA1D" w:rsidR="0085609D" w:rsidRPr="00CB298B" w:rsidRDefault="0085609D" w:rsidP="00C26F4D">
      <w:pPr>
        <w:pStyle w:val="OREpunktor"/>
        <w:rPr>
          <w:color w:val="auto"/>
        </w:rPr>
      </w:pPr>
      <w:r w:rsidRPr="00CB298B">
        <w:rPr>
          <w:color w:val="auto"/>
        </w:rPr>
        <w:t xml:space="preserve">Jeśli tak, </w:t>
      </w:r>
      <w:r w:rsidR="002741C3" w:rsidRPr="00CB298B">
        <w:rPr>
          <w:color w:val="auto"/>
        </w:rPr>
        <w:t xml:space="preserve">to </w:t>
      </w:r>
      <w:r w:rsidRPr="00CB298B">
        <w:rPr>
          <w:color w:val="auto"/>
        </w:rPr>
        <w:t>czy konieczne są zmiany dotyczące</w:t>
      </w:r>
      <w:r w:rsidR="002741C3" w:rsidRPr="00CB298B">
        <w:rPr>
          <w:color w:val="auto"/>
        </w:rPr>
        <w:t xml:space="preserve"> </w:t>
      </w:r>
      <w:r w:rsidRPr="00CB298B">
        <w:rPr>
          <w:color w:val="auto"/>
        </w:rPr>
        <w:t>zadań, ról i odpowiedzialności, terminów itp.?</w:t>
      </w:r>
      <w:r w:rsidR="009B1445" w:rsidRPr="00CB298B">
        <w:rPr>
          <w:color w:val="auto"/>
        </w:rPr>
        <w:t xml:space="preserve"> </w:t>
      </w:r>
    </w:p>
    <w:p w14:paraId="4C0E0D89" w14:textId="576FDB59" w:rsidR="0085609D" w:rsidRPr="00CB298B" w:rsidRDefault="0085609D" w:rsidP="00C26F4D">
      <w:pPr>
        <w:pStyle w:val="OREpunktor"/>
        <w:rPr>
          <w:color w:val="auto"/>
        </w:rPr>
      </w:pPr>
      <w:r w:rsidRPr="00CB298B">
        <w:rPr>
          <w:color w:val="auto"/>
        </w:rPr>
        <w:t xml:space="preserve">Na jakim poziomie są </w:t>
      </w:r>
      <w:r w:rsidR="002741C3" w:rsidRPr="00CB298B">
        <w:rPr>
          <w:color w:val="auto"/>
        </w:rPr>
        <w:t xml:space="preserve">osiągane </w:t>
      </w:r>
      <w:r w:rsidRPr="00CB298B">
        <w:rPr>
          <w:color w:val="auto"/>
        </w:rPr>
        <w:t xml:space="preserve">cele i rezultaty przyjęte w planie wspomagania? </w:t>
      </w:r>
    </w:p>
    <w:p w14:paraId="35CE42FD" w14:textId="793EC3BD" w:rsidR="0085609D" w:rsidRPr="00CB298B" w:rsidRDefault="0085609D" w:rsidP="00C26F4D">
      <w:pPr>
        <w:pStyle w:val="OREpunktor"/>
        <w:rPr>
          <w:color w:val="auto"/>
        </w:rPr>
      </w:pPr>
      <w:r w:rsidRPr="00CB298B">
        <w:rPr>
          <w:color w:val="auto"/>
        </w:rPr>
        <w:t xml:space="preserve">Co pomaga, a co przeszkadza w ich </w:t>
      </w:r>
      <w:r w:rsidR="002741C3" w:rsidRPr="00CB298B">
        <w:rPr>
          <w:color w:val="auto"/>
        </w:rPr>
        <w:t>realizacji</w:t>
      </w:r>
      <w:r w:rsidRPr="00CB298B">
        <w:rPr>
          <w:color w:val="auto"/>
        </w:rPr>
        <w:t xml:space="preserve">? </w:t>
      </w:r>
    </w:p>
    <w:p w14:paraId="4718F8DD" w14:textId="77E824C4" w:rsidR="0085609D" w:rsidRPr="00CB298B" w:rsidRDefault="0085609D" w:rsidP="00C26F4D">
      <w:pPr>
        <w:pStyle w:val="OREpunktor"/>
        <w:rPr>
          <w:color w:val="auto"/>
        </w:rPr>
      </w:pPr>
      <w:r w:rsidRPr="00CB298B">
        <w:rPr>
          <w:color w:val="auto"/>
        </w:rPr>
        <w:t xml:space="preserve">Czy istnieje konieczność modyfikacji celów i weryfikacji </w:t>
      </w:r>
      <w:r w:rsidR="002741C3" w:rsidRPr="00CB298B">
        <w:rPr>
          <w:color w:val="auto"/>
        </w:rPr>
        <w:t xml:space="preserve">oczekiwanych </w:t>
      </w:r>
      <w:r w:rsidRPr="00CB298B">
        <w:rPr>
          <w:color w:val="auto"/>
        </w:rPr>
        <w:t xml:space="preserve">rezultatów? </w:t>
      </w:r>
    </w:p>
    <w:p w14:paraId="576DE9E2" w14:textId="4337C4F8" w:rsidR="004D79EC" w:rsidRPr="00CB298B" w:rsidRDefault="00C26F4D" w:rsidP="00C26F4D">
      <w:pPr>
        <w:pStyle w:val="ORE3Naglowek"/>
        <w:rPr>
          <w:color w:val="auto"/>
        </w:rPr>
      </w:pPr>
      <w:bookmarkStart w:id="52" w:name="_Toc496059932"/>
      <w:r w:rsidRPr="00CB298B">
        <w:rPr>
          <w:color w:val="auto"/>
        </w:rPr>
        <w:t xml:space="preserve">3.1. </w:t>
      </w:r>
      <w:r w:rsidR="001820D8" w:rsidRPr="00CB298B">
        <w:rPr>
          <w:color w:val="auto"/>
        </w:rPr>
        <w:t>Narzędzia do monitorowania działań podejmowanych w</w:t>
      </w:r>
      <w:r w:rsidR="00A43E0A" w:rsidRPr="00CB298B">
        <w:rPr>
          <w:color w:val="auto"/>
        </w:rPr>
        <w:t xml:space="preserve"> </w:t>
      </w:r>
      <w:r w:rsidR="001820D8" w:rsidRPr="00CB298B">
        <w:rPr>
          <w:color w:val="auto"/>
        </w:rPr>
        <w:t>ramach procesu wspomagania</w:t>
      </w:r>
      <w:r w:rsidR="00B74887" w:rsidRPr="00CB298B">
        <w:rPr>
          <w:color w:val="auto"/>
        </w:rPr>
        <w:t xml:space="preserve"> przedszkola</w:t>
      </w:r>
      <w:bookmarkEnd w:id="52"/>
      <w:r w:rsidR="00B74887" w:rsidRPr="00CB298B">
        <w:rPr>
          <w:color w:val="auto"/>
        </w:rPr>
        <w:t xml:space="preserve"> </w:t>
      </w:r>
    </w:p>
    <w:p w14:paraId="79DBEE6A" w14:textId="425D0418" w:rsidR="00232405" w:rsidRPr="00CB298B" w:rsidRDefault="00273BAA" w:rsidP="00C26F4D">
      <w:pPr>
        <w:pStyle w:val="OREnormalny"/>
        <w:rPr>
          <w:color w:val="auto"/>
        </w:rPr>
      </w:pPr>
      <w:r w:rsidRPr="00CB298B">
        <w:rPr>
          <w:color w:val="auto"/>
        </w:rPr>
        <w:t xml:space="preserve">Nie ma gotowego zestawu narzędzi służących monitorowaniu działań, choć w literaturze </w:t>
      </w:r>
      <w:r w:rsidR="00824C26" w:rsidRPr="00CB298B">
        <w:rPr>
          <w:color w:val="auto"/>
        </w:rPr>
        <w:t xml:space="preserve">przedmiotu </w:t>
      </w:r>
      <w:r w:rsidRPr="00CB298B">
        <w:rPr>
          <w:color w:val="auto"/>
        </w:rPr>
        <w:t xml:space="preserve">można znaleźć opisy wielu </w:t>
      </w:r>
      <w:r w:rsidR="00824C26" w:rsidRPr="00CB298B">
        <w:rPr>
          <w:color w:val="auto"/>
        </w:rPr>
        <w:t xml:space="preserve">przydatnych </w:t>
      </w:r>
      <w:r w:rsidRPr="00CB298B">
        <w:rPr>
          <w:color w:val="auto"/>
        </w:rPr>
        <w:t>metod i technik</w:t>
      </w:r>
      <w:r w:rsidR="00824C26" w:rsidRPr="00CB298B">
        <w:rPr>
          <w:color w:val="auto"/>
        </w:rPr>
        <w:t xml:space="preserve">. </w:t>
      </w:r>
      <w:r w:rsidRPr="00CB298B">
        <w:rPr>
          <w:color w:val="auto"/>
        </w:rPr>
        <w:t>Ważne, aby w ka</w:t>
      </w:r>
      <w:r w:rsidRPr="00CB298B">
        <w:rPr>
          <w:color w:val="auto"/>
        </w:rPr>
        <w:t>ż</w:t>
      </w:r>
      <w:r w:rsidRPr="00CB298B">
        <w:rPr>
          <w:color w:val="auto"/>
        </w:rPr>
        <w:t>dym przypadku wybierać lub opracowywać narzędzia monitorowania adekwatne zarówno do przedmiotu monitoringu, jak i do etapu procesu wspomagania, na którym – zgodnie z</w:t>
      </w:r>
      <w:r w:rsidR="00824C26" w:rsidRPr="00CB298B">
        <w:rPr>
          <w:color w:val="auto"/>
        </w:rPr>
        <w:t> </w:t>
      </w:r>
      <w:r w:rsidRPr="00CB298B">
        <w:rPr>
          <w:color w:val="auto"/>
        </w:rPr>
        <w:t xml:space="preserve">harmonogramem – jest on prowadzony. </w:t>
      </w:r>
      <w:r w:rsidR="00CD1183" w:rsidRPr="00CB298B">
        <w:rPr>
          <w:color w:val="auto"/>
        </w:rPr>
        <w:t xml:space="preserve">Oprócz prezentowanych </w:t>
      </w:r>
      <w:r w:rsidR="003413A3" w:rsidRPr="00CB298B">
        <w:rPr>
          <w:color w:val="auto"/>
        </w:rPr>
        <w:t xml:space="preserve">niżej </w:t>
      </w:r>
      <w:r w:rsidR="00CD1183" w:rsidRPr="00CB298B">
        <w:rPr>
          <w:color w:val="auto"/>
        </w:rPr>
        <w:t xml:space="preserve">narzędzi warto wprowadzić w przedszkolu stały rytm obecności osoby wspomagającej w placówce (np. raz w miesiącu przez </w:t>
      </w:r>
      <w:r w:rsidR="00824C26" w:rsidRPr="00CB298B">
        <w:rPr>
          <w:color w:val="auto"/>
        </w:rPr>
        <w:t xml:space="preserve">półtorej rodziny </w:t>
      </w:r>
      <w:r w:rsidR="00CD1183" w:rsidRPr="00CB298B">
        <w:rPr>
          <w:color w:val="auto"/>
        </w:rPr>
        <w:t xml:space="preserve">w dniu i w godzinach dogodnych dla nauczycieli). Ten czas można poświęcić na konsultacje indywidualne lub grupowe oraz na działania związane z monitorowaniem procesu wspomagania. </w:t>
      </w:r>
      <w:r w:rsidR="00824C26" w:rsidRPr="00CB298B">
        <w:rPr>
          <w:color w:val="auto"/>
        </w:rPr>
        <w:t>Warto też</w:t>
      </w:r>
      <w:r w:rsidR="00CD1183" w:rsidRPr="00CB298B">
        <w:rPr>
          <w:color w:val="auto"/>
        </w:rPr>
        <w:t xml:space="preserve"> </w:t>
      </w:r>
      <w:r w:rsidR="00824C26" w:rsidRPr="00CB298B">
        <w:rPr>
          <w:color w:val="auto"/>
        </w:rPr>
        <w:t xml:space="preserve">rozważyć </w:t>
      </w:r>
      <w:r w:rsidR="00CD1183" w:rsidRPr="00CB298B">
        <w:rPr>
          <w:color w:val="auto"/>
        </w:rPr>
        <w:t xml:space="preserve">systematyczną </w:t>
      </w:r>
      <w:r w:rsidR="00824C26" w:rsidRPr="00CB298B">
        <w:rPr>
          <w:color w:val="auto"/>
        </w:rPr>
        <w:t xml:space="preserve">dostępność </w:t>
      </w:r>
      <w:r w:rsidR="00CD1183" w:rsidRPr="00CB298B">
        <w:rPr>
          <w:color w:val="auto"/>
        </w:rPr>
        <w:t xml:space="preserve">osoby wspomagającej na platformie e-learningowej (np. </w:t>
      </w:r>
      <w:r w:rsidR="00824C26" w:rsidRPr="00CB298B">
        <w:rPr>
          <w:color w:val="auto"/>
        </w:rPr>
        <w:t>ustalić,</w:t>
      </w:r>
      <w:r w:rsidR="00CD1183" w:rsidRPr="00CB298B">
        <w:rPr>
          <w:color w:val="auto"/>
        </w:rPr>
        <w:t xml:space="preserve"> że raz na dwa tygodnie, w określonym dniu, osoba wspomagająca będzie odpowiadać na przesł</w:t>
      </w:r>
      <w:r w:rsidR="00CD1183" w:rsidRPr="00CB298B">
        <w:rPr>
          <w:color w:val="auto"/>
        </w:rPr>
        <w:t>a</w:t>
      </w:r>
      <w:r w:rsidR="00CD1183" w:rsidRPr="00CB298B">
        <w:rPr>
          <w:color w:val="auto"/>
        </w:rPr>
        <w:t>ne pytania lub b</w:t>
      </w:r>
      <w:r w:rsidR="000F2A33" w:rsidRPr="00CB298B">
        <w:rPr>
          <w:color w:val="auto"/>
        </w:rPr>
        <w:t>ędzie</w:t>
      </w:r>
      <w:r w:rsidR="00CD1183" w:rsidRPr="00CB298B">
        <w:rPr>
          <w:color w:val="auto"/>
        </w:rPr>
        <w:t xml:space="preserve"> dostępna </w:t>
      </w:r>
      <w:r w:rsidR="000F2A33" w:rsidRPr="00CB298B">
        <w:rPr>
          <w:color w:val="auto"/>
        </w:rPr>
        <w:t xml:space="preserve">online </w:t>
      </w:r>
      <w:r w:rsidR="00CD1183" w:rsidRPr="00CB298B">
        <w:rPr>
          <w:color w:val="auto"/>
        </w:rPr>
        <w:t xml:space="preserve">dla uczestników procesu). </w:t>
      </w:r>
    </w:p>
    <w:p w14:paraId="4F16EC4E" w14:textId="0572D8B3" w:rsidR="00800325" w:rsidRPr="00CB298B" w:rsidRDefault="00526685" w:rsidP="00526685">
      <w:pPr>
        <w:pStyle w:val="ORE4Naglowek"/>
        <w:rPr>
          <w:color w:val="auto"/>
        </w:rPr>
      </w:pPr>
      <w:bookmarkStart w:id="53" w:name="_Toc496059933"/>
      <w:r w:rsidRPr="00CB298B">
        <w:rPr>
          <w:color w:val="auto"/>
        </w:rPr>
        <w:lastRenderedPageBreak/>
        <w:t xml:space="preserve">3.1.1. </w:t>
      </w:r>
      <w:r w:rsidR="00800325" w:rsidRPr="00CB298B">
        <w:rPr>
          <w:color w:val="auto"/>
        </w:rPr>
        <w:t>Przykładowe d</w:t>
      </w:r>
      <w:r w:rsidR="00940AC8" w:rsidRPr="00CB298B">
        <w:rPr>
          <w:color w:val="auto"/>
        </w:rPr>
        <w:t xml:space="preserve">yspozycje do </w:t>
      </w:r>
      <w:r w:rsidR="00E75941" w:rsidRPr="00CB298B">
        <w:rPr>
          <w:color w:val="auto"/>
        </w:rPr>
        <w:t xml:space="preserve">monitorującego </w:t>
      </w:r>
      <w:r w:rsidR="00940AC8" w:rsidRPr="00CB298B">
        <w:rPr>
          <w:color w:val="auto"/>
        </w:rPr>
        <w:t>wywiadu grupowego</w:t>
      </w:r>
      <w:r w:rsidR="000638F5" w:rsidRPr="00CB298B">
        <w:rPr>
          <w:color w:val="auto"/>
        </w:rPr>
        <w:t xml:space="preserve"> z</w:t>
      </w:r>
      <w:r w:rsidR="00352BB6" w:rsidRPr="00CB298B">
        <w:rPr>
          <w:color w:val="auto"/>
        </w:rPr>
        <w:t> </w:t>
      </w:r>
      <w:r w:rsidR="000638F5" w:rsidRPr="00CB298B">
        <w:rPr>
          <w:color w:val="auto"/>
        </w:rPr>
        <w:t>nauczycielami</w:t>
      </w:r>
      <w:bookmarkEnd w:id="53"/>
    </w:p>
    <w:p w14:paraId="4483150D" w14:textId="31AF415D" w:rsidR="00CD1183" w:rsidRPr="00CB298B" w:rsidRDefault="00CD1183" w:rsidP="00526685">
      <w:pPr>
        <w:pStyle w:val="OREpunktor"/>
        <w:rPr>
          <w:color w:val="auto"/>
        </w:rPr>
      </w:pPr>
      <w:r w:rsidRPr="00CB298B">
        <w:rPr>
          <w:color w:val="auto"/>
        </w:rPr>
        <w:t>Jakie cele</w:t>
      </w:r>
      <w:r w:rsidR="00504EC4" w:rsidRPr="00CB298B">
        <w:rPr>
          <w:color w:val="auto"/>
        </w:rPr>
        <w:t xml:space="preserve"> i działania realizuj</w:t>
      </w:r>
      <w:r w:rsidR="00B02CC1" w:rsidRPr="00CB298B">
        <w:rPr>
          <w:color w:val="auto"/>
        </w:rPr>
        <w:t xml:space="preserve">ecie </w:t>
      </w:r>
      <w:r w:rsidRPr="00CB298B">
        <w:rPr>
          <w:color w:val="auto"/>
        </w:rPr>
        <w:t>na tym etapie naszej współpracy?</w:t>
      </w:r>
    </w:p>
    <w:p w14:paraId="1C8A2FEF" w14:textId="736A465A" w:rsidR="00CD1183" w:rsidRPr="00CB298B" w:rsidRDefault="00CD1183" w:rsidP="00526685">
      <w:pPr>
        <w:pStyle w:val="OREpunktor"/>
        <w:rPr>
          <w:color w:val="auto"/>
        </w:rPr>
      </w:pPr>
      <w:r w:rsidRPr="00CB298B">
        <w:rPr>
          <w:color w:val="auto"/>
        </w:rPr>
        <w:t>Jakie działania już zrealizowali</w:t>
      </w:r>
      <w:r w:rsidR="00B02CC1" w:rsidRPr="00CB298B">
        <w:rPr>
          <w:color w:val="auto"/>
        </w:rPr>
        <w:t>ście</w:t>
      </w:r>
      <w:r w:rsidRPr="00CB298B">
        <w:rPr>
          <w:color w:val="auto"/>
        </w:rPr>
        <w:t>? Z jakim skutkiem? W jaki sposób</w:t>
      </w:r>
      <w:r w:rsidR="00C6124C" w:rsidRPr="00CB298B">
        <w:rPr>
          <w:color w:val="auto"/>
        </w:rPr>
        <w:t xml:space="preserve"> </w:t>
      </w:r>
      <w:r w:rsidRPr="00CB298B">
        <w:rPr>
          <w:color w:val="auto"/>
        </w:rPr>
        <w:t>sprawdzil</w:t>
      </w:r>
      <w:r w:rsidRPr="00CB298B">
        <w:rPr>
          <w:color w:val="auto"/>
        </w:rPr>
        <w:t>i</w:t>
      </w:r>
      <w:r w:rsidR="00B02CC1" w:rsidRPr="00CB298B">
        <w:rPr>
          <w:color w:val="auto"/>
        </w:rPr>
        <w:t xml:space="preserve">ście </w:t>
      </w:r>
      <w:r w:rsidRPr="00CB298B">
        <w:rPr>
          <w:color w:val="auto"/>
        </w:rPr>
        <w:t xml:space="preserve">efekty tych działań? </w:t>
      </w:r>
    </w:p>
    <w:p w14:paraId="5EA481C3" w14:textId="4F19CF53" w:rsidR="00CD1183" w:rsidRPr="00CB298B" w:rsidRDefault="00CD1183" w:rsidP="00526685">
      <w:pPr>
        <w:pStyle w:val="OREpunktor"/>
        <w:rPr>
          <w:color w:val="auto"/>
        </w:rPr>
      </w:pPr>
      <w:r w:rsidRPr="00CB298B">
        <w:rPr>
          <w:color w:val="auto"/>
        </w:rPr>
        <w:t xml:space="preserve">Które działania przyniosły zakładany efekt? </w:t>
      </w:r>
      <w:r w:rsidR="00504EC4" w:rsidRPr="00CB298B">
        <w:rPr>
          <w:color w:val="auto"/>
        </w:rPr>
        <w:t>Na jakiej podstawie tak są</w:t>
      </w:r>
      <w:r w:rsidR="00B02CC1" w:rsidRPr="00CB298B">
        <w:rPr>
          <w:color w:val="auto"/>
        </w:rPr>
        <w:t>dzicie</w:t>
      </w:r>
      <w:r w:rsidR="00504EC4" w:rsidRPr="00CB298B">
        <w:rPr>
          <w:color w:val="auto"/>
        </w:rPr>
        <w:t>?</w:t>
      </w:r>
      <w:r w:rsidRPr="00CB298B">
        <w:rPr>
          <w:color w:val="auto"/>
        </w:rPr>
        <w:t xml:space="preserve"> </w:t>
      </w:r>
    </w:p>
    <w:p w14:paraId="3B985FD4" w14:textId="2C337AE5" w:rsidR="00CD1183" w:rsidRPr="00CB298B" w:rsidRDefault="00CD1183" w:rsidP="00526685">
      <w:pPr>
        <w:pStyle w:val="OREpunktor"/>
        <w:rPr>
          <w:color w:val="auto"/>
        </w:rPr>
      </w:pPr>
      <w:r w:rsidRPr="00CB298B">
        <w:rPr>
          <w:color w:val="auto"/>
        </w:rPr>
        <w:t>Co pomogło</w:t>
      </w:r>
      <w:r w:rsidR="00504EC4" w:rsidRPr="00CB298B">
        <w:rPr>
          <w:color w:val="auto"/>
        </w:rPr>
        <w:t xml:space="preserve"> </w:t>
      </w:r>
      <w:r w:rsidR="00B02CC1" w:rsidRPr="00CB298B">
        <w:rPr>
          <w:color w:val="auto"/>
        </w:rPr>
        <w:t>wam</w:t>
      </w:r>
      <w:r w:rsidRPr="00CB298B">
        <w:rPr>
          <w:color w:val="auto"/>
        </w:rPr>
        <w:t xml:space="preserve"> w skutecznej realizacji tych działań? </w:t>
      </w:r>
    </w:p>
    <w:p w14:paraId="79D82C60" w14:textId="7DD656E1" w:rsidR="00CD1183" w:rsidRPr="00CB298B" w:rsidRDefault="00CD1183" w:rsidP="00526685">
      <w:pPr>
        <w:pStyle w:val="OREpunktor"/>
        <w:rPr>
          <w:color w:val="auto"/>
        </w:rPr>
      </w:pPr>
      <w:r w:rsidRPr="00CB298B">
        <w:rPr>
          <w:color w:val="auto"/>
        </w:rPr>
        <w:t xml:space="preserve">Które działania nie przyniosły satysfakcjonujących efektów? Jak </w:t>
      </w:r>
      <w:r w:rsidR="00504EC4" w:rsidRPr="00CB298B">
        <w:rPr>
          <w:color w:val="auto"/>
        </w:rPr>
        <w:t>sądz</w:t>
      </w:r>
      <w:r w:rsidR="00B02CC1" w:rsidRPr="00CB298B">
        <w:rPr>
          <w:color w:val="auto"/>
        </w:rPr>
        <w:t>icie</w:t>
      </w:r>
      <w:r w:rsidRPr="00CB298B">
        <w:rPr>
          <w:color w:val="auto"/>
        </w:rPr>
        <w:t>,</w:t>
      </w:r>
      <w:r w:rsidR="00C6124C" w:rsidRPr="00CB298B">
        <w:rPr>
          <w:color w:val="auto"/>
        </w:rPr>
        <w:t xml:space="preserve"> </w:t>
      </w:r>
      <w:r w:rsidRPr="00CB298B">
        <w:rPr>
          <w:color w:val="auto"/>
        </w:rPr>
        <w:t>dlacz</w:t>
      </w:r>
      <w:r w:rsidRPr="00CB298B">
        <w:rPr>
          <w:color w:val="auto"/>
        </w:rPr>
        <w:t>e</w:t>
      </w:r>
      <w:r w:rsidRPr="00CB298B">
        <w:rPr>
          <w:color w:val="auto"/>
        </w:rPr>
        <w:t xml:space="preserve">go? Co było przeszkodą? </w:t>
      </w:r>
    </w:p>
    <w:p w14:paraId="328B4E4B" w14:textId="2AEDD0E4" w:rsidR="00CD1183" w:rsidRPr="00CB298B" w:rsidRDefault="00CD1183" w:rsidP="00526685">
      <w:pPr>
        <w:pStyle w:val="OREpunktor"/>
        <w:rPr>
          <w:color w:val="auto"/>
        </w:rPr>
      </w:pPr>
      <w:r w:rsidRPr="00CB298B">
        <w:rPr>
          <w:color w:val="auto"/>
        </w:rPr>
        <w:t>Jak ocenia</w:t>
      </w:r>
      <w:r w:rsidR="00B02CC1" w:rsidRPr="00CB298B">
        <w:rPr>
          <w:color w:val="auto"/>
        </w:rPr>
        <w:t xml:space="preserve">cie </w:t>
      </w:r>
      <w:r w:rsidRPr="00CB298B">
        <w:rPr>
          <w:color w:val="auto"/>
        </w:rPr>
        <w:t>postęp dzieci w rozwoju kompetencji kluczowej, nad którą</w:t>
      </w:r>
      <w:r w:rsidR="00C6124C" w:rsidRPr="00CB298B">
        <w:rPr>
          <w:color w:val="auto"/>
        </w:rPr>
        <w:t xml:space="preserve"> </w:t>
      </w:r>
      <w:r w:rsidR="00504EC4" w:rsidRPr="00CB298B">
        <w:rPr>
          <w:color w:val="auto"/>
        </w:rPr>
        <w:t>pracuj</w:t>
      </w:r>
      <w:r w:rsidR="00B02CC1" w:rsidRPr="00CB298B">
        <w:rPr>
          <w:color w:val="auto"/>
        </w:rPr>
        <w:t>e</w:t>
      </w:r>
      <w:r w:rsidR="00B02CC1" w:rsidRPr="00CB298B">
        <w:rPr>
          <w:color w:val="auto"/>
        </w:rPr>
        <w:t>cie</w:t>
      </w:r>
      <w:r w:rsidRPr="00CB298B">
        <w:rPr>
          <w:color w:val="auto"/>
        </w:rPr>
        <w:t xml:space="preserve">? </w:t>
      </w:r>
      <w:r w:rsidR="00B02CC1" w:rsidRPr="00CB298B">
        <w:rPr>
          <w:color w:val="auto"/>
        </w:rPr>
        <w:t xml:space="preserve">Spróbujcie określić </w:t>
      </w:r>
      <w:r w:rsidRPr="00CB298B">
        <w:rPr>
          <w:color w:val="auto"/>
        </w:rPr>
        <w:t>postęp w skali</w:t>
      </w:r>
      <w:r w:rsidR="00C6124C" w:rsidRPr="00CB298B">
        <w:rPr>
          <w:color w:val="auto"/>
        </w:rPr>
        <w:t xml:space="preserve"> oceny</w:t>
      </w:r>
      <w:r w:rsidRPr="00CB298B">
        <w:rPr>
          <w:color w:val="auto"/>
        </w:rPr>
        <w:t xml:space="preserve"> od 1 do </w:t>
      </w:r>
      <w:r w:rsidR="003349B4" w:rsidRPr="00CB298B">
        <w:rPr>
          <w:color w:val="auto"/>
        </w:rPr>
        <w:t xml:space="preserve">6, gdzie </w:t>
      </w:r>
      <w:r w:rsidR="00504EC4" w:rsidRPr="00CB298B">
        <w:rPr>
          <w:color w:val="auto"/>
        </w:rPr>
        <w:t xml:space="preserve">1 </w:t>
      </w:r>
      <w:r w:rsidR="003349B4" w:rsidRPr="00CB298B">
        <w:rPr>
          <w:color w:val="auto"/>
        </w:rPr>
        <w:t>to początek ich drogi w</w:t>
      </w:r>
      <w:r w:rsidR="00B02CC1" w:rsidRPr="00CB298B">
        <w:rPr>
          <w:color w:val="auto"/>
        </w:rPr>
        <w:t> </w:t>
      </w:r>
      <w:r w:rsidR="003349B4" w:rsidRPr="00CB298B">
        <w:rPr>
          <w:color w:val="auto"/>
        </w:rPr>
        <w:t xml:space="preserve">momencie wdrażania działań. </w:t>
      </w:r>
    </w:p>
    <w:p w14:paraId="45610453" w14:textId="00737A99" w:rsidR="003349B4" w:rsidRPr="00CB298B" w:rsidRDefault="003349B4" w:rsidP="00526685">
      <w:pPr>
        <w:pStyle w:val="OREpunktor"/>
        <w:rPr>
          <w:color w:val="auto"/>
        </w:rPr>
      </w:pPr>
      <w:r w:rsidRPr="00CB298B">
        <w:rPr>
          <w:color w:val="auto"/>
        </w:rPr>
        <w:t xml:space="preserve">Które elementy składające się na tę kompetencję rozwinęły dzieci w największym stopniu? </w:t>
      </w:r>
      <w:r w:rsidR="0061371E" w:rsidRPr="00CB298B">
        <w:rPr>
          <w:color w:val="auto"/>
        </w:rPr>
        <w:t xml:space="preserve">Na jakiej podstawie </w:t>
      </w:r>
      <w:r w:rsidR="00B02CC1" w:rsidRPr="00CB298B">
        <w:rPr>
          <w:color w:val="auto"/>
        </w:rPr>
        <w:t>możecie to</w:t>
      </w:r>
      <w:r w:rsidR="0061371E" w:rsidRPr="00CB298B">
        <w:rPr>
          <w:color w:val="auto"/>
        </w:rPr>
        <w:t xml:space="preserve"> stwierdzić?</w:t>
      </w:r>
      <w:r w:rsidRPr="00CB298B">
        <w:rPr>
          <w:color w:val="auto"/>
        </w:rPr>
        <w:t xml:space="preserve"> </w:t>
      </w:r>
    </w:p>
    <w:p w14:paraId="4772E397" w14:textId="6932E2CC" w:rsidR="00E75941" w:rsidRPr="00CB298B" w:rsidRDefault="00E75941" w:rsidP="00526685">
      <w:pPr>
        <w:pStyle w:val="OREpunktor"/>
        <w:rPr>
          <w:color w:val="auto"/>
        </w:rPr>
      </w:pPr>
      <w:r w:rsidRPr="00CB298B">
        <w:rPr>
          <w:color w:val="auto"/>
        </w:rPr>
        <w:t>Jak wykorzystujecie dane uzyskane w ostatniej diagnozie rozwoju dzieci w</w:t>
      </w:r>
      <w:r w:rsidR="00C6124C" w:rsidRPr="00CB298B">
        <w:rPr>
          <w:color w:val="auto"/>
        </w:rPr>
        <w:t xml:space="preserve"> </w:t>
      </w:r>
      <w:r w:rsidRPr="00CB298B">
        <w:rPr>
          <w:color w:val="auto"/>
        </w:rPr>
        <w:t>zakr</w:t>
      </w:r>
      <w:r w:rsidRPr="00CB298B">
        <w:rPr>
          <w:color w:val="auto"/>
        </w:rPr>
        <w:t>e</w:t>
      </w:r>
      <w:r w:rsidRPr="00CB298B">
        <w:rPr>
          <w:color w:val="auto"/>
        </w:rPr>
        <w:t xml:space="preserve">sie wybranej kompetencji kluczowej? </w:t>
      </w:r>
    </w:p>
    <w:p w14:paraId="1491A87F" w14:textId="7174831A" w:rsidR="00E75941" w:rsidRPr="00CB298B" w:rsidRDefault="00E75941" w:rsidP="00526685">
      <w:pPr>
        <w:pStyle w:val="OREpunktor"/>
        <w:rPr>
          <w:color w:val="auto"/>
        </w:rPr>
      </w:pPr>
      <w:r w:rsidRPr="00CB298B">
        <w:rPr>
          <w:color w:val="auto"/>
        </w:rPr>
        <w:t xml:space="preserve">Jak wykorzystujecie zdiagnozowany potencjał dzieci? Ile jest dzieci w grupie, które </w:t>
      </w:r>
      <w:r w:rsidR="002F6CD6" w:rsidRPr="00CB298B">
        <w:rPr>
          <w:color w:val="auto"/>
        </w:rPr>
        <w:t>rozwinęły tę kompetencję w wysokim stopniu</w:t>
      </w:r>
      <w:r w:rsidRPr="00CB298B">
        <w:rPr>
          <w:color w:val="auto"/>
        </w:rPr>
        <w:t>?</w:t>
      </w:r>
    </w:p>
    <w:p w14:paraId="51AFF171" w14:textId="4925364B" w:rsidR="00E75941" w:rsidRPr="00CB298B" w:rsidRDefault="00E75941" w:rsidP="00526685">
      <w:pPr>
        <w:pStyle w:val="OREpunktor"/>
        <w:rPr>
          <w:color w:val="auto"/>
        </w:rPr>
      </w:pPr>
      <w:r w:rsidRPr="00CB298B">
        <w:rPr>
          <w:color w:val="auto"/>
        </w:rPr>
        <w:t>Jak postępujecie, gdy diagnoza wykazała niesatysfakcjonujący poziom rozwoju kompetencji kluczowej? Ile dzieci nie osiągnęło</w:t>
      </w:r>
      <w:r w:rsidR="002F6CD6" w:rsidRPr="00CB298B">
        <w:rPr>
          <w:color w:val="auto"/>
        </w:rPr>
        <w:t xml:space="preserve"> –</w:t>
      </w:r>
      <w:r w:rsidRPr="00CB298B">
        <w:rPr>
          <w:color w:val="auto"/>
        </w:rPr>
        <w:t xml:space="preserve"> w świetle ostatnio prowadzonej diagnozy</w:t>
      </w:r>
      <w:r w:rsidR="002F6CD6" w:rsidRPr="00CB298B">
        <w:rPr>
          <w:color w:val="auto"/>
        </w:rPr>
        <w:t xml:space="preserve"> –</w:t>
      </w:r>
      <w:r w:rsidRPr="00CB298B">
        <w:rPr>
          <w:color w:val="auto"/>
        </w:rPr>
        <w:t xml:space="preserve"> satysfakcjonującego poziomu? </w:t>
      </w:r>
    </w:p>
    <w:p w14:paraId="6D9EC2E9" w14:textId="35BA90E6" w:rsidR="00E75941" w:rsidRPr="00CB298B" w:rsidRDefault="00E75941" w:rsidP="00526685">
      <w:pPr>
        <w:pStyle w:val="OREpunktor"/>
        <w:rPr>
          <w:color w:val="auto"/>
        </w:rPr>
      </w:pPr>
      <w:r w:rsidRPr="00CB298B">
        <w:rPr>
          <w:color w:val="auto"/>
        </w:rPr>
        <w:t xml:space="preserve">Jakie metody pracy uznajecie za </w:t>
      </w:r>
      <w:r w:rsidR="002F6CD6" w:rsidRPr="00CB298B">
        <w:rPr>
          <w:color w:val="auto"/>
        </w:rPr>
        <w:t xml:space="preserve">najbardziej efektywne </w:t>
      </w:r>
      <w:r w:rsidRPr="00CB298B">
        <w:rPr>
          <w:color w:val="auto"/>
        </w:rPr>
        <w:t xml:space="preserve">w kształtowaniu wybranej przez </w:t>
      </w:r>
      <w:r w:rsidR="002F6CD6" w:rsidRPr="00CB298B">
        <w:rPr>
          <w:color w:val="auto"/>
        </w:rPr>
        <w:t xml:space="preserve">was </w:t>
      </w:r>
      <w:r w:rsidRPr="00CB298B">
        <w:rPr>
          <w:color w:val="auto"/>
        </w:rPr>
        <w:t xml:space="preserve">kompetencji kluczowej </w:t>
      </w:r>
      <w:r w:rsidR="002F6CD6" w:rsidRPr="00CB298B">
        <w:rPr>
          <w:color w:val="auto"/>
        </w:rPr>
        <w:t xml:space="preserve">u </w:t>
      </w:r>
      <w:r w:rsidRPr="00CB298B">
        <w:rPr>
          <w:color w:val="auto"/>
        </w:rPr>
        <w:t xml:space="preserve">dzieci? Które metody najbardziej podobają się dzieciom? </w:t>
      </w:r>
    </w:p>
    <w:p w14:paraId="7904E068" w14:textId="5DE3C870" w:rsidR="003349B4" w:rsidRPr="00CB298B" w:rsidRDefault="003349B4" w:rsidP="00526685">
      <w:pPr>
        <w:pStyle w:val="OREpunktor"/>
        <w:rPr>
          <w:color w:val="auto"/>
        </w:rPr>
      </w:pPr>
      <w:r w:rsidRPr="00CB298B">
        <w:rPr>
          <w:color w:val="auto"/>
        </w:rPr>
        <w:t>Jak oceniacie własny rozwój w zakresie kształtowania tej umiejętności kluczowej u</w:t>
      </w:r>
      <w:r w:rsidR="002F6CD6" w:rsidRPr="00CB298B">
        <w:rPr>
          <w:color w:val="auto"/>
        </w:rPr>
        <w:t> </w:t>
      </w:r>
      <w:r w:rsidRPr="00CB298B">
        <w:rPr>
          <w:color w:val="auto"/>
        </w:rPr>
        <w:t xml:space="preserve">dzieci? </w:t>
      </w:r>
      <w:r w:rsidR="002F6CD6" w:rsidRPr="00CB298B">
        <w:rPr>
          <w:color w:val="auto"/>
        </w:rPr>
        <w:t xml:space="preserve">Spróbujcie określić </w:t>
      </w:r>
      <w:r w:rsidRPr="00CB298B">
        <w:rPr>
          <w:color w:val="auto"/>
        </w:rPr>
        <w:t>postęp w skali</w:t>
      </w:r>
      <w:r w:rsidR="00C6124C" w:rsidRPr="00CB298B">
        <w:rPr>
          <w:color w:val="auto"/>
        </w:rPr>
        <w:t xml:space="preserve"> oceny</w:t>
      </w:r>
      <w:r w:rsidRPr="00CB298B">
        <w:rPr>
          <w:color w:val="auto"/>
        </w:rPr>
        <w:t xml:space="preserve"> od 1 do 6, gdzie 1 to początek naszej współpracy. </w:t>
      </w:r>
    </w:p>
    <w:p w14:paraId="3E1775A6" w14:textId="18C459B0" w:rsidR="003349B4" w:rsidRPr="00CB298B" w:rsidRDefault="003349B4" w:rsidP="00526685">
      <w:pPr>
        <w:pStyle w:val="OREpunktor"/>
        <w:rPr>
          <w:color w:val="auto"/>
        </w:rPr>
      </w:pPr>
      <w:r w:rsidRPr="00CB298B">
        <w:rPr>
          <w:color w:val="auto"/>
        </w:rPr>
        <w:t xml:space="preserve">Które z działań zrealizowanych dotychczas w procesie wspomagania uznajecie za </w:t>
      </w:r>
      <w:r w:rsidR="002F6CD6" w:rsidRPr="00CB298B">
        <w:rPr>
          <w:color w:val="auto"/>
        </w:rPr>
        <w:t>najskuteczniejsze</w:t>
      </w:r>
      <w:r w:rsidRPr="00CB298B">
        <w:rPr>
          <w:color w:val="auto"/>
        </w:rPr>
        <w:t xml:space="preserve"> w rozwoju swoich umiejętności kształtowania kompetencji kl</w:t>
      </w:r>
      <w:r w:rsidRPr="00CB298B">
        <w:rPr>
          <w:color w:val="auto"/>
        </w:rPr>
        <w:t>u</w:t>
      </w:r>
      <w:r w:rsidRPr="00CB298B">
        <w:rPr>
          <w:color w:val="auto"/>
        </w:rPr>
        <w:t xml:space="preserve">czowych </w:t>
      </w:r>
      <w:r w:rsidR="002F6CD6" w:rsidRPr="00CB298B">
        <w:rPr>
          <w:color w:val="auto"/>
        </w:rPr>
        <w:t xml:space="preserve">u </w:t>
      </w:r>
      <w:r w:rsidRPr="00CB298B">
        <w:rPr>
          <w:color w:val="auto"/>
        </w:rPr>
        <w:t>dzieci?</w:t>
      </w:r>
      <w:r w:rsidR="002F6CD6" w:rsidRPr="00CB298B">
        <w:rPr>
          <w:rStyle w:val="Odwoanieprzypisudolnego"/>
          <w:color w:val="auto"/>
        </w:rPr>
        <w:footnoteReference w:id="66"/>
      </w:r>
    </w:p>
    <w:p w14:paraId="09ADCD0A" w14:textId="68C337C5" w:rsidR="003349B4" w:rsidRPr="00CB298B" w:rsidRDefault="002F6CD6" w:rsidP="00526685">
      <w:pPr>
        <w:pStyle w:val="OREpunktor"/>
        <w:rPr>
          <w:color w:val="auto"/>
        </w:rPr>
      </w:pPr>
      <w:r w:rsidRPr="00CB298B">
        <w:rPr>
          <w:color w:val="auto"/>
        </w:rPr>
        <w:lastRenderedPageBreak/>
        <w:t xml:space="preserve">Jak dokończylibyście </w:t>
      </w:r>
      <w:r w:rsidR="00E35E11" w:rsidRPr="00CB298B">
        <w:rPr>
          <w:color w:val="auto"/>
        </w:rPr>
        <w:t>następujące zdania</w:t>
      </w:r>
      <w:r w:rsidRPr="00CB298B">
        <w:rPr>
          <w:color w:val="auto"/>
        </w:rPr>
        <w:t>:</w:t>
      </w:r>
      <w:r w:rsidR="003349B4" w:rsidRPr="00CB298B">
        <w:rPr>
          <w:color w:val="auto"/>
        </w:rPr>
        <w:t xml:space="preserve"> </w:t>
      </w:r>
      <w:r w:rsidRPr="00CB298B">
        <w:rPr>
          <w:color w:val="auto"/>
        </w:rPr>
        <w:t>„</w:t>
      </w:r>
      <w:r w:rsidR="003349B4" w:rsidRPr="00CB298B">
        <w:rPr>
          <w:color w:val="auto"/>
        </w:rPr>
        <w:t>Najważniejsze w procesie wspomag</w:t>
      </w:r>
      <w:r w:rsidR="003349B4" w:rsidRPr="00CB298B">
        <w:rPr>
          <w:color w:val="auto"/>
        </w:rPr>
        <w:t>a</w:t>
      </w:r>
      <w:r w:rsidR="003349B4" w:rsidRPr="00CB298B">
        <w:rPr>
          <w:color w:val="auto"/>
        </w:rPr>
        <w:t>nia przedszkola jest dla mnie…</w:t>
      </w:r>
      <w:r w:rsidRPr="00CB298B">
        <w:rPr>
          <w:color w:val="auto"/>
        </w:rPr>
        <w:t>”</w:t>
      </w:r>
      <w:r w:rsidR="003335DF" w:rsidRPr="00CB298B">
        <w:rPr>
          <w:color w:val="auto"/>
        </w:rPr>
        <w:t>,</w:t>
      </w:r>
      <w:r w:rsidR="003349B4" w:rsidRPr="00CB298B">
        <w:rPr>
          <w:color w:val="auto"/>
        </w:rPr>
        <w:t xml:space="preserve"> </w:t>
      </w:r>
      <w:r w:rsidR="003335DF" w:rsidRPr="00CB298B">
        <w:rPr>
          <w:color w:val="auto"/>
        </w:rPr>
        <w:t>„</w:t>
      </w:r>
      <w:r w:rsidR="003349B4" w:rsidRPr="00CB298B">
        <w:rPr>
          <w:color w:val="auto"/>
        </w:rPr>
        <w:t>Najtrudniejsze w procesie wspomagania prze</w:t>
      </w:r>
      <w:r w:rsidR="003349B4" w:rsidRPr="00CB298B">
        <w:rPr>
          <w:color w:val="auto"/>
        </w:rPr>
        <w:t>d</w:t>
      </w:r>
      <w:r w:rsidR="003349B4" w:rsidRPr="00CB298B">
        <w:rPr>
          <w:color w:val="auto"/>
        </w:rPr>
        <w:t>szkola jest dla mnie…</w:t>
      </w:r>
      <w:r w:rsidR="003335DF" w:rsidRPr="00CB298B">
        <w:rPr>
          <w:color w:val="auto"/>
        </w:rPr>
        <w:t>”</w:t>
      </w:r>
      <w:r w:rsidR="003349B4" w:rsidRPr="00CB298B">
        <w:rPr>
          <w:color w:val="auto"/>
        </w:rPr>
        <w:t xml:space="preserve">, </w:t>
      </w:r>
      <w:r w:rsidR="003335DF" w:rsidRPr="00CB298B">
        <w:rPr>
          <w:color w:val="auto"/>
        </w:rPr>
        <w:t>„</w:t>
      </w:r>
      <w:r w:rsidR="003349B4" w:rsidRPr="00CB298B">
        <w:rPr>
          <w:color w:val="auto"/>
        </w:rPr>
        <w:t>Najciekawsze w procesie wspomagania przedszkola jest dla mnie…</w:t>
      </w:r>
      <w:r w:rsidR="003335DF" w:rsidRPr="00CB298B">
        <w:rPr>
          <w:color w:val="auto"/>
        </w:rPr>
        <w:t>”?</w:t>
      </w:r>
      <w:r w:rsidR="003349B4" w:rsidRPr="00CB298B">
        <w:rPr>
          <w:color w:val="auto"/>
        </w:rPr>
        <w:t xml:space="preserve"> </w:t>
      </w:r>
    </w:p>
    <w:p w14:paraId="4F5A5359" w14:textId="17ACA909" w:rsidR="003335DF" w:rsidRPr="00CB298B" w:rsidRDefault="003349B4" w:rsidP="00526685">
      <w:pPr>
        <w:pStyle w:val="OREpunktor"/>
        <w:rPr>
          <w:color w:val="auto"/>
        </w:rPr>
      </w:pPr>
      <w:r w:rsidRPr="00CB298B">
        <w:rPr>
          <w:color w:val="auto"/>
        </w:rPr>
        <w:t>Jakic</w:t>
      </w:r>
      <w:r w:rsidR="008C58F1" w:rsidRPr="00CB298B">
        <w:rPr>
          <w:color w:val="auto"/>
        </w:rPr>
        <w:t>h zmian w aranżacji przestrzeni, wyposażeniu i bazie pomocy</w:t>
      </w:r>
      <w:r w:rsidR="003335DF" w:rsidRPr="00CB298B">
        <w:rPr>
          <w:color w:val="auto"/>
        </w:rPr>
        <w:t xml:space="preserve"> </w:t>
      </w:r>
      <w:r w:rsidR="008C58F1" w:rsidRPr="00CB298B">
        <w:rPr>
          <w:color w:val="auto"/>
        </w:rPr>
        <w:t xml:space="preserve">dydaktycznych dokonaliście </w:t>
      </w:r>
      <w:r w:rsidR="00B6184F" w:rsidRPr="00CB298B">
        <w:rPr>
          <w:color w:val="auto"/>
        </w:rPr>
        <w:t>w wyniku wdrożenia</w:t>
      </w:r>
      <w:r w:rsidR="008C58F1" w:rsidRPr="00CB298B">
        <w:rPr>
          <w:color w:val="auto"/>
        </w:rPr>
        <w:t xml:space="preserve"> programu wspomagania?</w:t>
      </w:r>
    </w:p>
    <w:p w14:paraId="029E1E82" w14:textId="27AF52A5" w:rsidR="003349B4" w:rsidRPr="00CB298B" w:rsidRDefault="008C58F1" w:rsidP="00526685">
      <w:pPr>
        <w:pStyle w:val="OREpunktor"/>
        <w:rPr>
          <w:color w:val="auto"/>
        </w:rPr>
      </w:pPr>
      <w:r w:rsidRPr="00CB298B">
        <w:rPr>
          <w:color w:val="auto"/>
        </w:rPr>
        <w:t>Jaki wpływ na kształtowanie kompetencji kluczowych</w:t>
      </w:r>
      <w:r w:rsidR="003335DF" w:rsidRPr="00CB298B">
        <w:rPr>
          <w:color w:val="auto"/>
        </w:rPr>
        <w:t xml:space="preserve"> u</w:t>
      </w:r>
      <w:r w:rsidRPr="00CB298B">
        <w:rPr>
          <w:color w:val="auto"/>
        </w:rPr>
        <w:t xml:space="preserve"> dzieci dostrzegacie w</w:t>
      </w:r>
      <w:r w:rsidR="003335DF" w:rsidRPr="00CB298B">
        <w:rPr>
          <w:color w:val="auto"/>
        </w:rPr>
        <w:t> </w:t>
      </w:r>
      <w:r w:rsidRPr="00CB298B">
        <w:rPr>
          <w:color w:val="auto"/>
        </w:rPr>
        <w:t xml:space="preserve">związku z tymi zmianami? </w:t>
      </w:r>
    </w:p>
    <w:p w14:paraId="2923C580" w14:textId="0C025D8F" w:rsidR="008C58F1" w:rsidRPr="00CB298B" w:rsidRDefault="008C58F1" w:rsidP="00526685">
      <w:pPr>
        <w:pStyle w:val="OREpunktor"/>
        <w:rPr>
          <w:color w:val="auto"/>
        </w:rPr>
      </w:pPr>
      <w:r w:rsidRPr="00CB298B">
        <w:rPr>
          <w:color w:val="auto"/>
        </w:rPr>
        <w:t>W jaki sposób uzupełniacie wiedzę na temat różnych sposobów kształtowania w</w:t>
      </w:r>
      <w:r w:rsidRPr="00CB298B">
        <w:rPr>
          <w:color w:val="auto"/>
        </w:rPr>
        <w:t>y</w:t>
      </w:r>
      <w:r w:rsidRPr="00CB298B">
        <w:rPr>
          <w:color w:val="auto"/>
        </w:rPr>
        <w:t xml:space="preserve">branej kompetencji kluczowej </w:t>
      </w:r>
      <w:r w:rsidR="003335DF" w:rsidRPr="00CB298B">
        <w:rPr>
          <w:color w:val="auto"/>
        </w:rPr>
        <w:t xml:space="preserve">u </w:t>
      </w:r>
      <w:r w:rsidRPr="00CB298B">
        <w:rPr>
          <w:color w:val="auto"/>
        </w:rPr>
        <w:t xml:space="preserve">dzieci? </w:t>
      </w:r>
    </w:p>
    <w:p w14:paraId="3AD2E2BB" w14:textId="1851993C" w:rsidR="008C58F1" w:rsidRPr="00CB298B" w:rsidRDefault="008C58F1" w:rsidP="00526685">
      <w:pPr>
        <w:pStyle w:val="OREpunktor"/>
        <w:rPr>
          <w:color w:val="auto"/>
        </w:rPr>
      </w:pPr>
      <w:r w:rsidRPr="00CB298B">
        <w:rPr>
          <w:color w:val="auto"/>
        </w:rPr>
        <w:t>Co zaczę</w:t>
      </w:r>
      <w:r w:rsidR="003335DF" w:rsidRPr="00CB298B">
        <w:rPr>
          <w:color w:val="auto"/>
        </w:rPr>
        <w:t xml:space="preserve">liście </w:t>
      </w:r>
      <w:r w:rsidRPr="00CB298B">
        <w:rPr>
          <w:color w:val="auto"/>
        </w:rPr>
        <w:t xml:space="preserve">robić inaczej </w:t>
      </w:r>
      <w:r w:rsidR="003335DF" w:rsidRPr="00CB298B">
        <w:rPr>
          <w:color w:val="auto"/>
        </w:rPr>
        <w:t>podczas pracy z</w:t>
      </w:r>
      <w:r w:rsidRPr="00CB298B">
        <w:rPr>
          <w:color w:val="auto"/>
        </w:rPr>
        <w:t xml:space="preserve"> dziećmi w kontekście kształtowania</w:t>
      </w:r>
      <w:r w:rsidR="003335DF" w:rsidRPr="00CB298B">
        <w:rPr>
          <w:color w:val="auto"/>
        </w:rPr>
        <w:t xml:space="preserve"> u nich</w:t>
      </w:r>
      <w:r w:rsidRPr="00CB298B">
        <w:rPr>
          <w:color w:val="auto"/>
        </w:rPr>
        <w:t xml:space="preserve"> tej kompetencji kluczowej?</w:t>
      </w:r>
    </w:p>
    <w:p w14:paraId="4750F8F3" w14:textId="0D705FE7" w:rsidR="008C58F1" w:rsidRPr="00CB298B" w:rsidRDefault="008C58F1" w:rsidP="00526685">
      <w:pPr>
        <w:pStyle w:val="OREpunktor"/>
        <w:rPr>
          <w:color w:val="auto"/>
        </w:rPr>
      </w:pPr>
      <w:r w:rsidRPr="00CB298B">
        <w:rPr>
          <w:color w:val="auto"/>
        </w:rPr>
        <w:t xml:space="preserve">Czego – w związku z kształtowaniem tej kompetencji kluczowej </w:t>
      </w:r>
      <w:r w:rsidR="003335DF" w:rsidRPr="00CB298B">
        <w:rPr>
          <w:color w:val="auto"/>
        </w:rPr>
        <w:t xml:space="preserve">u </w:t>
      </w:r>
      <w:r w:rsidRPr="00CB298B">
        <w:rPr>
          <w:color w:val="auto"/>
        </w:rPr>
        <w:t xml:space="preserve">dzieci – robicie mniej? </w:t>
      </w:r>
    </w:p>
    <w:p w14:paraId="2C1ED372" w14:textId="2B1BD0E0" w:rsidR="008C58F1" w:rsidRPr="00CB298B" w:rsidRDefault="008C58F1" w:rsidP="00526685">
      <w:pPr>
        <w:pStyle w:val="OREpunktor"/>
        <w:rPr>
          <w:color w:val="auto"/>
        </w:rPr>
      </w:pPr>
      <w:r w:rsidRPr="00CB298B">
        <w:rPr>
          <w:color w:val="auto"/>
        </w:rPr>
        <w:t xml:space="preserve">Czego – w związku z kształtowaniem tej kompetencji kluczowej </w:t>
      </w:r>
      <w:r w:rsidR="003335DF" w:rsidRPr="00CB298B">
        <w:rPr>
          <w:color w:val="auto"/>
        </w:rPr>
        <w:t xml:space="preserve">u </w:t>
      </w:r>
      <w:r w:rsidRPr="00CB298B">
        <w:rPr>
          <w:color w:val="auto"/>
        </w:rPr>
        <w:t>dzieci – robicie więcej?</w:t>
      </w:r>
    </w:p>
    <w:p w14:paraId="5DD96445" w14:textId="1BE3900C" w:rsidR="008C58F1" w:rsidRPr="00CB298B" w:rsidRDefault="008C58F1" w:rsidP="00526685">
      <w:pPr>
        <w:pStyle w:val="OREpunktor"/>
        <w:rPr>
          <w:color w:val="auto"/>
        </w:rPr>
      </w:pPr>
      <w:r w:rsidRPr="00CB298B">
        <w:rPr>
          <w:color w:val="auto"/>
        </w:rPr>
        <w:t xml:space="preserve">Co nowego </w:t>
      </w:r>
      <w:r w:rsidR="003335DF" w:rsidRPr="00CB298B">
        <w:rPr>
          <w:color w:val="auto"/>
        </w:rPr>
        <w:t>zaczęliście</w:t>
      </w:r>
      <w:r w:rsidRPr="00CB298B">
        <w:rPr>
          <w:color w:val="auto"/>
        </w:rPr>
        <w:t xml:space="preserve"> robić w związku z kształtowaniem tej kompetencji</w:t>
      </w:r>
      <w:r w:rsidR="00C6124C" w:rsidRPr="00CB298B">
        <w:rPr>
          <w:color w:val="auto"/>
        </w:rPr>
        <w:t xml:space="preserve"> </w:t>
      </w:r>
      <w:r w:rsidRPr="00CB298B">
        <w:rPr>
          <w:color w:val="auto"/>
        </w:rPr>
        <w:t>klucz</w:t>
      </w:r>
      <w:r w:rsidRPr="00CB298B">
        <w:rPr>
          <w:color w:val="auto"/>
        </w:rPr>
        <w:t>o</w:t>
      </w:r>
      <w:r w:rsidRPr="00CB298B">
        <w:rPr>
          <w:color w:val="auto"/>
        </w:rPr>
        <w:t xml:space="preserve">wej </w:t>
      </w:r>
      <w:r w:rsidR="003335DF" w:rsidRPr="00CB298B">
        <w:rPr>
          <w:color w:val="auto"/>
        </w:rPr>
        <w:t xml:space="preserve">u </w:t>
      </w:r>
      <w:r w:rsidRPr="00CB298B">
        <w:rPr>
          <w:color w:val="auto"/>
        </w:rPr>
        <w:t xml:space="preserve">dzieci? </w:t>
      </w:r>
    </w:p>
    <w:p w14:paraId="655B44CA" w14:textId="0419CDE4" w:rsidR="008C58F1" w:rsidRPr="00CB298B" w:rsidRDefault="008C58F1" w:rsidP="00526685">
      <w:pPr>
        <w:pStyle w:val="OREpunktor"/>
        <w:rPr>
          <w:color w:val="auto"/>
        </w:rPr>
      </w:pPr>
      <w:r w:rsidRPr="00CB298B">
        <w:rPr>
          <w:color w:val="auto"/>
        </w:rPr>
        <w:t>Co przesta</w:t>
      </w:r>
      <w:r w:rsidR="003335DF" w:rsidRPr="00CB298B">
        <w:rPr>
          <w:color w:val="auto"/>
        </w:rPr>
        <w:t>liście</w:t>
      </w:r>
      <w:r w:rsidRPr="00CB298B">
        <w:rPr>
          <w:color w:val="auto"/>
        </w:rPr>
        <w:t xml:space="preserve"> robić w związku z kształtowaniem tej kompetencji kluczowej </w:t>
      </w:r>
      <w:r w:rsidR="003335DF" w:rsidRPr="00CB298B">
        <w:rPr>
          <w:color w:val="auto"/>
        </w:rPr>
        <w:t>u </w:t>
      </w:r>
      <w:r w:rsidRPr="00CB298B">
        <w:rPr>
          <w:color w:val="auto"/>
        </w:rPr>
        <w:t xml:space="preserve">dzieci? </w:t>
      </w:r>
    </w:p>
    <w:p w14:paraId="173DC972" w14:textId="257316B0" w:rsidR="008C58F1" w:rsidRPr="00CB298B" w:rsidRDefault="008C58F1" w:rsidP="00526685">
      <w:pPr>
        <w:pStyle w:val="OREpunktor"/>
        <w:rPr>
          <w:color w:val="auto"/>
        </w:rPr>
      </w:pPr>
      <w:r w:rsidRPr="00CB298B">
        <w:rPr>
          <w:color w:val="auto"/>
        </w:rPr>
        <w:t xml:space="preserve">Które z realizowanych w przedszkolu działań ukierunkowanych na rozwijanie tej kompetencji kluczowej </w:t>
      </w:r>
      <w:r w:rsidR="003335DF" w:rsidRPr="00CB298B">
        <w:rPr>
          <w:color w:val="auto"/>
        </w:rPr>
        <w:t xml:space="preserve">u </w:t>
      </w:r>
      <w:r w:rsidRPr="00CB298B">
        <w:rPr>
          <w:color w:val="auto"/>
        </w:rPr>
        <w:t>dzieci</w:t>
      </w:r>
      <w:r w:rsidR="003335DF" w:rsidRPr="00CB298B">
        <w:rPr>
          <w:color w:val="auto"/>
        </w:rPr>
        <w:t xml:space="preserve"> </w:t>
      </w:r>
      <w:r w:rsidRPr="00CB298B">
        <w:rPr>
          <w:color w:val="auto"/>
        </w:rPr>
        <w:t xml:space="preserve">uznajecie za innowacyjne? Dlaczego? Na czym polega, </w:t>
      </w:r>
      <w:r w:rsidR="003335DF" w:rsidRPr="00CB298B">
        <w:rPr>
          <w:color w:val="auto"/>
        </w:rPr>
        <w:t>waszym zdaniem</w:t>
      </w:r>
      <w:r w:rsidRPr="00CB298B">
        <w:rPr>
          <w:color w:val="auto"/>
        </w:rPr>
        <w:t xml:space="preserve">, nowatorstwo tych </w:t>
      </w:r>
      <w:r w:rsidR="00E75941" w:rsidRPr="00CB298B">
        <w:rPr>
          <w:color w:val="auto"/>
        </w:rPr>
        <w:t xml:space="preserve">działań? </w:t>
      </w:r>
    </w:p>
    <w:p w14:paraId="35101337" w14:textId="3C6A4E60" w:rsidR="008C58F1" w:rsidRPr="00CB298B" w:rsidRDefault="00E75941" w:rsidP="00C6124C">
      <w:pPr>
        <w:pStyle w:val="OREpunktor"/>
        <w:rPr>
          <w:color w:val="auto"/>
        </w:rPr>
      </w:pPr>
      <w:r w:rsidRPr="00CB298B">
        <w:rPr>
          <w:color w:val="auto"/>
        </w:rPr>
        <w:t xml:space="preserve">Jaką rolę w kształtowaniu wybranej kompetencji kluczowej </w:t>
      </w:r>
      <w:r w:rsidR="003335DF" w:rsidRPr="00CB298B">
        <w:rPr>
          <w:color w:val="auto"/>
        </w:rPr>
        <w:t xml:space="preserve">u dzieci </w:t>
      </w:r>
      <w:r w:rsidRPr="00CB298B">
        <w:rPr>
          <w:color w:val="auto"/>
        </w:rPr>
        <w:t xml:space="preserve">pełnią </w:t>
      </w:r>
      <w:r w:rsidR="003335DF" w:rsidRPr="00CB298B">
        <w:rPr>
          <w:color w:val="auto"/>
        </w:rPr>
        <w:t xml:space="preserve">ich </w:t>
      </w:r>
      <w:r w:rsidRPr="00CB298B">
        <w:rPr>
          <w:color w:val="auto"/>
        </w:rPr>
        <w:t>r</w:t>
      </w:r>
      <w:r w:rsidRPr="00CB298B">
        <w:rPr>
          <w:color w:val="auto"/>
        </w:rPr>
        <w:t>o</w:t>
      </w:r>
      <w:r w:rsidRPr="00CB298B">
        <w:rPr>
          <w:color w:val="auto"/>
        </w:rPr>
        <w:t xml:space="preserve">dzice? </w:t>
      </w:r>
      <w:r w:rsidR="003335DF" w:rsidRPr="00CB298B">
        <w:rPr>
          <w:color w:val="auto"/>
        </w:rPr>
        <w:t xml:space="preserve">W jaki sposób </w:t>
      </w:r>
      <w:r w:rsidRPr="00CB298B">
        <w:rPr>
          <w:color w:val="auto"/>
        </w:rPr>
        <w:t>zachęcacie ich do współpracy</w:t>
      </w:r>
      <w:r w:rsidR="003335DF" w:rsidRPr="00CB298B">
        <w:rPr>
          <w:color w:val="auto"/>
        </w:rPr>
        <w:t xml:space="preserve"> i </w:t>
      </w:r>
      <w:r w:rsidRPr="00CB298B">
        <w:rPr>
          <w:color w:val="auto"/>
        </w:rPr>
        <w:t>wspieracie w pracy nad ro</w:t>
      </w:r>
      <w:r w:rsidRPr="00CB298B">
        <w:rPr>
          <w:color w:val="auto"/>
        </w:rPr>
        <w:t>z</w:t>
      </w:r>
      <w:r w:rsidRPr="00CB298B">
        <w:rPr>
          <w:color w:val="auto"/>
        </w:rPr>
        <w:t xml:space="preserve">wojem tej kompetencji kluczowej </w:t>
      </w:r>
      <w:r w:rsidR="003335DF" w:rsidRPr="00CB298B">
        <w:rPr>
          <w:color w:val="auto"/>
        </w:rPr>
        <w:t xml:space="preserve">u </w:t>
      </w:r>
      <w:r w:rsidRPr="00CB298B">
        <w:rPr>
          <w:color w:val="auto"/>
        </w:rPr>
        <w:t xml:space="preserve">ich </w:t>
      </w:r>
      <w:r w:rsidR="00C6124C" w:rsidRPr="00CB298B">
        <w:rPr>
          <w:color w:val="auto"/>
        </w:rPr>
        <w:t>dzieci</w:t>
      </w:r>
      <w:r w:rsidRPr="00CB298B">
        <w:rPr>
          <w:color w:val="auto"/>
        </w:rPr>
        <w:t xml:space="preserve">? </w:t>
      </w:r>
    </w:p>
    <w:p w14:paraId="516D47B1" w14:textId="1DB40E2D" w:rsidR="00AC7B5D" w:rsidRPr="00CB298B" w:rsidRDefault="00526685" w:rsidP="00526685">
      <w:pPr>
        <w:pStyle w:val="ORE4Naglowek"/>
        <w:rPr>
          <w:color w:val="auto"/>
        </w:rPr>
      </w:pPr>
      <w:bookmarkStart w:id="54" w:name="_Toc496059934"/>
      <w:r w:rsidRPr="00CB298B">
        <w:rPr>
          <w:color w:val="auto"/>
        </w:rPr>
        <w:t xml:space="preserve">3.1.2. </w:t>
      </w:r>
      <w:r w:rsidR="00AC7B5D" w:rsidRPr="00CB298B">
        <w:rPr>
          <w:color w:val="auto"/>
        </w:rPr>
        <w:t>Przykładowe dyspozycje do wywiadu monitorującego z dyrektorem przedszkola</w:t>
      </w:r>
      <w:bookmarkEnd w:id="54"/>
      <w:r w:rsidR="00AC7B5D" w:rsidRPr="00CB298B">
        <w:rPr>
          <w:color w:val="auto"/>
        </w:rPr>
        <w:t xml:space="preserve"> </w:t>
      </w:r>
    </w:p>
    <w:p w14:paraId="0D084655" w14:textId="42CC08F9" w:rsidR="00AC7B5D" w:rsidRPr="00CB298B" w:rsidRDefault="00AC7B5D" w:rsidP="00526685">
      <w:pPr>
        <w:pStyle w:val="OREpunktor"/>
        <w:rPr>
          <w:color w:val="auto"/>
        </w:rPr>
      </w:pPr>
      <w:r w:rsidRPr="00CB298B">
        <w:rPr>
          <w:color w:val="auto"/>
        </w:rPr>
        <w:t>Jakie cele</w:t>
      </w:r>
      <w:r w:rsidR="00C76D44" w:rsidRPr="00CB298B">
        <w:rPr>
          <w:color w:val="auto"/>
        </w:rPr>
        <w:t xml:space="preserve"> i działania</w:t>
      </w:r>
      <w:r w:rsidRPr="00CB298B">
        <w:rPr>
          <w:color w:val="auto"/>
        </w:rPr>
        <w:t xml:space="preserve"> </w:t>
      </w:r>
      <w:r w:rsidR="00860708" w:rsidRPr="00CB298B">
        <w:rPr>
          <w:color w:val="auto"/>
        </w:rPr>
        <w:t xml:space="preserve">pani/pana </w:t>
      </w:r>
      <w:r w:rsidR="003335DF" w:rsidRPr="00CB298B">
        <w:rPr>
          <w:color w:val="auto"/>
        </w:rPr>
        <w:t xml:space="preserve">placówka realizuje </w:t>
      </w:r>
      <w:r w:rsidRPr="00CB298B">
        <w:rPr>
          <w:color w:val="auto"/>
        </w:rPr>
        <w:t xml:space="preserve">na tym etapie naszej </w:t>
      </w:r>
      <w:proofErr w:type="spellStart"/>
      <w:r w:rsidRPr="00CB298B">
        <w:rPr>
          <w:color w:val="auto"/>
        </w:rPr>
        <w:t>współ</w:t>
      </w:r>
      <w:proofErr w:type="spellEnd"/>
      <w:r w:rsidR="0078124D">
        <w:rPr>
          <w:color w:val="auto"/>
        </w:rPr>
        <w:t>-</w:t>
      </w:r>
      <w:r w:rsidRPr="00CB298B">
        <w:rPr>
          <w:color w:val="auto"/>
        </w:rPr>
        <w:t>pracy?</w:t>
      </w:r>
    </w:p>
    <w:p w14:paraId="6188B7D3" w14:textId="57DE5CDF" w:rsidR="00AC7B5D" w:rsidRPr="00CB298B" w:rsidRDefault="00AC7B5D" w:rsidP="00526685">
      <w:pPr>
        <w:pStyle w:val="OREpunktor"/>
        <w:rPr>
          <w:color w:val="auto"/>
        </w:rPr>
      </w:pPr>
      <w:r w:rsidRPr="00CB298B">
        <w:rPr>
          <w:color w:val="auto"/>
        </w:rPr>
        <w:t xml:space="preserve">Jakie działania już zrealizowali nauczyciele? Z jakim skutkiem? W jaki sposób </w:t>
      </w:r>
      <w:r w:rsidR="00C76D44" w:rsidRPr="00CB298B">
        <w:rPr>
          <w:color w:val="auto"/>
        </w:rPr>
        <w:t xml:space="preserve">sprawdzono </w:t>
      </w:r>
      <w:r w:rsidRPr="00CB298B">
        <w:rPr>
          <w:color w:val="auto"/>
        </w:rPr>
        <w:t xml:space="preserve">efekty tych działań? </w:t>
      </w:r>
    </w:p>
    <w:p w14:paraId="6D96BEEF" w14:textId="089DC443" w:rsidR="00AC7B5D" w:rsidRPr="00CB298B" w:rsidRDefault="00AC7B5D" w:rsidP="00526685">
      <w:pPr>
        <w:pStyle w:val="OREpunktor"/>
        <w:rPr>
          <w:color w:val="auto"/>
        </w:rPr>
      </w:pPr>
      <w:r w:rsidRPr="00CB298B">
        <w:rPr>
          <w:color w:val="auto"/>
        </w:rPr>
        <w:t xml:space="preserve">Które działania przyniosły zakładany efekt? </w:t>
      </w:r>
      <w:r w:rsidR="00C76D44" w:rsidRPr="00CB298B">
        <w:rPr>
          <w:color w:val="auto"/>
        </w:rPr>
        <w:t>Na jakiej podstawie można tak sądzić?</w:t>
      </w:r>
      <w:r w:rsidRPr="00CB298B">
        <w:rPr>
          <w:color w:val="auto"/>
        </w:rPr>
        <w:t xml:space="preserve"> </w:t>
      </w:r>
    </w:p>
    <w:p w14:paraId="4B27BCE0" w14:textId="1AC7C30B" w:rsidR="00AC7B5D" w:rsidRPr="00CB298B" w:rsidRDefault="00AC7B5D" w:rsidP="00526685">
      <w:pPr>
        <w:pStyle w:val="OREpunktor"/>
        <w:rPr>
          <w:color w:val="auto"/>
        </w:rPr>
      </w:pPr>
      <w:r w:rsidRPr="00CB298B">
        <w:rPr>
          <w:color w:val="auto"/>
        </w:rPr>
        <w:lastRenderedPageBreak/>
        <w:t xml:space="preserve">Co pomaga nauczycielom w skutecznej realizacji tych działań? </w:t>
      </w:r>
    </w:p>
    <w:p w14:paraId="4E85C680" w14:textId="31A34343" w:rsidR="00AC7B5D" w:rsidRPr="00CB298B" w:rsidRDefault="00AC7B5D" w:rsidP="00526685">
      <w:pPr>
        <w:pStyle w:val="OREpunktor"/>
        <w:rPr>
          <w:color w:val="auto"/>
        </w:rPr>
      </w:pPr>
      <w:r w:rsidRPr="00CB298B">
        <w:rPr>
          <w:color w:val="auto"/>
        </w:rPr>
        <w:t xml:space="preserve">Które działania nie przyniosły satysfakcjonujących efektów? Jak </w:t>
      </w:r>
      <w:r w:rsidR="00860708" w:rsidRPr="00CB298B">
        <w:rPr>
          <w:color w:val="auto"/>
        </w:rPr>
        <w:t xml:space="preserve">pani/pan </w:t>
      </w:r>
      <w:r w:rsidRPr="00CB298B">
        <w:rPr>
          <w:color w:val="auto"/>
        </w:rPr>
        <w:t xml:space="preserve">sądzi, dlaczego? Co było przeszkodą? </w:t>
      </w:r>
    </w:p>
    <w:p w14:paraId="7D1CF044" w14:textId="15969826" w:rsidR="00AC7B5D" w:rsidRPr="00CB298B" w:rsidRDefault="00AC7B5D" w:rsidP="00526685">
      <w:pPr>
        <w:pStyle w:val="OREpunktor"/>
        <w:rPr>
          <w:color w:val="auto"/>
        </w:rPr>
      </w:pPr>
      <w:r w:rsidRPr="00CB298B">
        <w:rPr>
          <w:color w:val="auto"/>
        </w:rPr>
        <w:t xml:space="preserve">Jak ocenia </w:t>
      </w:r>
      <w:r w:rsidR="00860708" w:rsidRPr="00CB298B">
        <w:rPr>
          <w:color w:val="auto"/>
        </w:rPr>
        <w:t xml:space="preserve">pani/pan </w:t>
      </w:r>
      <w:r w:rsidR="001569B3" w:rsidRPr="00CB298B">
        <w:rPr>
          <w:color w:val="auto"/>
        </w:rPr>
        <w:t xml:space="preserve">postęp </w:t>
      </w:r>
      <w:r w:rsidRPr="00CB298B">
        <w:rPr>
          <w:color w:val="auto"/>
        </w:rPr>
        <w:t xml:space="preserve">w realizacji </w:t>
      </w:r>
      <w:r w:rsidR="001569B3" w:rsidRPr="00CB298B">
        <w:rPr>
          <w:color w:val="auto"/>
        </w:rPr>
        <w:t xml:space="preserve">działań zaplanowanych w procesie </w:t>
      </w:r>
      <w:r w:rsidRPr="00CB298B">
        <w:rPr>
          <w:color w:val="auto"/>
        </w:rPr>
        <w:t>wsp</w:t>
      </w:r>
      <w:r w:rsidRPr="00CB298B">
        <w:rPr>
          <w:color w:val="auto"/>
        </w:rPr>
        <w:t>o</w:t>
      </w:r>
      <w:r w:rsidRPr="00CB298B">
        <w:rPr>
          <w:color w:val="auto"/>
        </w:rPr>
        <w:t>magania? Proszę</w:t>
      </w:r>
      <w:r w:rsidR="009B1445" w:rsidRPr="00CB298B">
        <w:rPr>
          <w:color w:val="auto"/>
        </w:rPr>
        <w:t xml:space="preserve"> </w:t>
      </w:r>
      <w:r w:rsidRPr="00CB298B">
        <w:rPr>
          <w:color w:val="auto"/>
        </w:rPr>
        <w:t xml:space="preserve">określić postęp w skali </w:t>
      </w:r>
      <w:r w:rsidR="00C6124C" w:rsidRPr="00CB298B">
        <w:rPr>
          <w:color w:val="auto"/>
        </w:rPr>
        <w:t xml:space="preserve">oceny </w:t>
      </w:r>
      <w:r w:rsidRPr="00CB298B">
        <w:rPr>
          <w:color w:val="auto"/>
        </w:rPr>
        <w:t xml:space="preserve">od 1 do 6, gdzie jeden to początek naszej współpracy. </w:t>
      </w:r>
    </w:p>
    <w:p w14:paraId="5A3A63C0" w14:textId="371C8F1A" w:rsidR="00AC7B5D" w:rsidRPr="00CB298B" w:rsidRDefault="00AC7B5D" w:rsidP="00526685">
      <w:pPr>
        <w:pStyle w:val="OREpunktor"/>
        <w:rPr>
          <w:color w:val="auto"/>
        </w:rPr>
      </w:pPr>
      <w:r w:rsidRPr="00CB298B">
        <w:rPr>
          <w:color w:val="auto"/>
        </w:rPr>
        <w:t>Które elementy składające się na</w:t>
      </w:r>
      <w:r w:rsidR="00C76D44" w:rsidRPr="00CB298B">
        <w:rPr>
          <w:color w:val="auto"/>
        </w:rPr>
        <w:t xml:space="preserve"> kompetencję wybraną przez </w:t>
      </w:r>
      <w:r w:rsidR="00860708" w:rsidRPr="00CB298B">
        <w:rPr>
          <w:color w:val="auto"/>
        </w:rPr>
        <w:t xml:space="preserve">pani/pana </w:t>
      </w:r>
      <w:r w:rsidR="00C76D44" w:rsidRPr="00CB298B">
        <w:rPr>
          <w:color w:val="auto"/>
        </w:rPr>
        <w:t>placówkę</w:t>
      </w:r>
      <w:r w:rsidRPr="00CB298B">
        <w:rPr>
          <w:color w:val="auto"/>
        </w:rPr>
        <w:t xml:space="preserve"> dzieci </w:t>
      </w:r>
      <w:r w:rsidR="00C76D44" w:rsidRPr="00CB298B">
        <w:rPr>
          <w:color w:val="auto"/>
        </w:rPr>
        <w:t xml:space="preserve">rozwinęły </w:t>
      </w:r>
      <w:r w:rsidRPr="00CB298B">
        <w:rPr>
          <w:color w:val="auto"/>
        </w:rPr>
        <w:t xml:space="preserve">w największym stopniu? </w:t>
      </w:r>
      <w:r w:rsidR="00C76D44" w:rsidRPr="00CB298B">
        <w:rPr>
          <w:color w:val="auto"/>
        </w:rPr>
        <w:t>Na jakiej podstawie można to stwierdzić?</w:t>
      </w:r>
      <w:r w:rsidRPr="00CB298B">
        <w:rPr>
          <w:color w:val="auto"/>
        </w:rPr>
        <w:t xml:space="preserve"> </w:t>
      </w:r>
    </w:p>
    <w:p w14:paraId="55CEE496" w14:textId="183C1129" w:rsidR="00AC7B5D" w:rsidRPr="00CB298B" w:rsidRDefault="00AC7B5D" w:rsidP="00526685">
      <w:pPr>
        <w:pStyle w:val="OREpunktor"/>
        <w:rPr>
          <w:color w:val="auto"/>
        </w:rPr>
      </w:pPr>
      <w:r w:rsidRPr="00CB298B">
        <w:rPr>
          <w:color w:val="auto"/>
        </w:rPr>
        <w:t>Jakie nowe metody pracy wdrożyli nauczyciele w zakresie kształtowania wybranej kompetencji kluczowej</w:t>
      </w:r>
      <w:r w:rsidR="00C76D44" w:rsidRPr="00CB298B">
        <w:rPr>
          <w:color w:val="auto"/>
        </w:rPr>
        <w:t xml:space="preserve"> u</w:t>
      </w:r>
      <w:r w:rsidRPr="00CB298B">
        <w:rPr>
          <w:color w:val="auto"/>
        </w:rPr>
        <w:t xml:space="preserve"> dzieci? Które z tych metod ocenia </w:t>
      </w:r>
      <w:r w:rsidR="00860708" w:rsidRPr="00CB298B">
        <w:rPr>
          <w:color w:val="auto"/>
        </w:rPr>
        <w:t xml:space="preserve">pani/pan </w:t>
      </w:r>
      <w:r w:rsidRPr="00CB298B">
        <w:rPr>
          <w:color w:val="auto"/>
        </w:rPr>
        <w:t>jako</w:t>
      </w:r>
      <w:r w:rsidR="00C6124C" w:rsidRPr="00CB298B">
        <w:rPr>
          <w:color w:val="auto"/>
        </w:rPr>
        <w:t xml:space="preserve"> </w:t>
      </w:r>
      <w:r w:rsidRPr="00CB298B">
        <w:rPr>
          <w:color w:val="auto"/>
        </w:rPr>
        <w:t>najsk</w:t>
      </w:r>
      <w:r w:rsidRPr="00CB298B">
        <w:rPr>
          <w:color w:val="auto"/>
        </w:rPr>
        <w:t>u</w:t>
      </w:r>
      <w:r w:rsidRPr="00CB298B">
        <w:rPr>
          <w:color w:val="auto"/>
        </w:rPr>
        <w:t>teczniejsze</w:t>
      </w:r>
      <w:r w:rsidR="00C76D44" w:rsidRPr="00CB298B">
        <w:rPr>
          <w:color w:val="auto"/>
        </w:rPr>
        <w:t>, a które za najbardziej</w:t>
      </w:r>
      <w:r w:rsidRPr="00CB298B">
        <w:rPr>
          <w:color w:val="auto"/>
        </w:rPr>
        <w:t xml:space="preserve"> atrakcyjne dla dzieci? </w:t>
      </w:r>
    </w:p>
    <w:p w14:paraId="5013B178" w14:textId="5C92FAF0" w:rsidR="00AC7B5D" w:rsidRPr="00CB298B" w:rsidRDefault="00AC7B5D" w:rsidP="00526685">
      <w:pPr>
        <w:pStyle w:val="OREpunktor"/>
        <w:rPr>
          <w:color w:val="auto"/>
        </w:rPr>
      </w:pPr>
      <w:r w:rsidRPr="00CB298B">
        <w:rPr>
          <w:color w:val="auto"/>
        </w:rPr>
        <w:t xml:space="preserve">Jak </w:t>
      </w:r>
      <w:r w:rsidR="00860708" w:rsidRPr="00CB298B">
        <w:rPr>
          <w:color w:val="auto"/>
        </w:rPr>
        <w:t xml:space="preserve">ocenia pani/pan </w:t>
      </w:r>
      <w:r w:rsidRPr="00CB298B">
        <w:rPr>
          <w:color w:val="auto"/>
        </w:rPr>
        <w:t xml:space="preserve">rozwój </w:t>
      </w:r>
      <w:r w:rsidR="0054217F" w:rsidRPr="00CB298B">
        <w:rPr>
          <w:color w:val="auto"/>
        </w:rPr>
        <w:t xml:space="preserve">umiejętności </w:t>
      </w:r>
      <w:r w:rsidRPr="00CB298B">
        <w:rPr>
          <w:color w:val="auto"/>
        </w:rPr>
        <w:t xml:space="preserve">nauczycieli w zakresie kształtowania tej </w:t>
      </w:r>
      <w:r w:rsidR="0054217F" w:rsidRPr="00CB298B">
        <w:rPr>
          <w:color w:val="auto"/>
        </w:rPr>
        <w:t xml:space="preserve">kompetencji </w:t>
      </w:r>
      <w:r w:rsidRPr="00CB298B">
        <w:rPr>
          <w:color w:val="auto"/>
        </w:rPr>
        <w:t xml:space="preserve">kluczowej u dzieci? Proszę określić postęp w skali </w:t>
      </w:r>
      <w:r w:rsidR="00C6124C" w:rsidRPr="00CB298B">
        <w:rPr>
          <w:color w:val="auto"/>
        </w:rPr>
        <w:t xml:space="preserve">oceny </w:t>
      </w:r>
      <w:r w:rsidRPr="00CB298B">
        <w:rPr>
          <w:color w:val="auto"/>
        </w:rPr>
        <w:t>od 1 do 6,</w:t>
      </w:r>
      <w:r w:rsidR="00C6124C" w:rsidRPr="00CB298B">
        <w:rPr>
          <w:color w:val="auto"/>
        </w:rPr>
        <w:t xml:space="preserve"> </w:t>
      </w:r>
      <w:r w:rsidRPr="00CB298B">
        <w:rPr>
          <w:color w:val="auto"/>
        </w:rPr>
        <w:t xml:space="preserve">gdzie 1 to początek naszej współpracy. </w:t>
      </w:r>
    </w:p>
    <w:p w14:paraId="52111D21" w14:textId="22943986" w:rsidR="00AC7B5D" w:rsidRPr="00CB298B" w:rsidRDefault="00AC7B5D" w:rsidP="00526685">
      <w:pPr>
        <w:pStyle w:val="OREpunktor"/>
        <w:rPr>
          <w:color w:val="auto"/>
        </w:rPr>
      </w:pPr>
      <w:r w:rsidRPr="00CB298B">
        <w:rPr>
          <w:color w:val="auto"/>
        </w:rPr>
        <w:t>Które z działań zrealizowanych dotychczas w procesie wspomagania uznaje</w:t>
      </w:r>
      <w:r w:rsidR="009B1445" w:rsidRPr="00CB298B">
        <w:rPr>
          <w:color w:val="auto"/>
        </w:rPr>
        <w:t xml:space="preserve"> </w:t>
      </w:r>
      <w:r w:rsidR="00860708" w:rsidRPr="00CB298B">
        <w:rPr>
          <w:color w:val="auto"/>
        </w:rPr>
        <w:t>p</w:t>
      </w:r>
      <w:r w:rsidR="00860708" w:rsidRPr="00CB298B">
        <w:rPr>
          <w:color w:val="auto"/>
        </w:rPr>
        <w:t>a</w:t>
      </w:r>
      <w:r w:rsidR="00860708" w:rsidRPr="00CB298B">
        <w:rPr>
          <w:color w:val="auto"/>
        </w:rPr>
        <w:t xml:space="preserve">ni/pan </w:t>
      </w:r>
      <w:r w:rsidRPr="00CB298B">
        <w:rPr>
          <w:color w:val="auto"/>
        </w:rPr>
        <w:t xml:space="preserve">za </w:t>
      </w:r>
      <w:r w:rsidR="00E35E11" w:rsidRPr="00CB298B">
        <w:rPr>
          <w:color w:val="auto"/>
        </w:rPr>
        <w:t>najskuteczniejsze</w:t>
      </w:r>
      <w:r w:rsidRPr="00CB298B">
        <w:rPr>
          <w:color w:val="auto"/>
        </w:rPr>
        <w:t xml:space="preserve"> w doskonaleniu warsztatu zawodowego nauczycieli? Jakie elementy ich warsztatu uległy największej zmianie? </w:t>
      </w:r>
    </w:p>
    <w:p w14:paraId="035673E0" w14:textId="75ECF100" w:rsidR="00AC7B5D" w:rsidRPr="00CB298B" w:rsidRDefault="00E35E11" w:rsidP="00526685">
      <w:pPr>
        <w:pStyle w:val="OREpunktor"/>
        <w:rPr>
          <w:color w:val="auto"/>
        </w:rPr>
      </w:pPr>
      <w:r w:rsidRPr="00CB298B">
        <w:rPr>
          <w:color w:val="auto"/>
        </w:rPr>
        <w:t>Jak dokończył(a)</w:t>
      </w:r>
      <w:r w:rsidR="00860708" w:rsidRPr="00CB298B">
        <w:rPr>
          <w:color w:val="auto"/>
        </w:rPr>
        <w:t xml:space="preserve">by pani/pan </w:t>
      </w:r>
      <w:r w:rsidRPr="00CB298B">
        <w:rPr>
          <w:color w:val="auto"/>
        </w:rPr>
        <w:t>następujące zdania: „</w:t>
      </w:r>
      <w:r w:rsidR="00AC7B5D" w:rsidRPr="00CB298B">
        <w:rPr>
          <w:color w:val="auto"/>
        </w:rPr>
        <w:t>Najważniejsze w procesie</w:t>
      </w:r>
      <w:r w:rsidR="00C6124C" w:rsidRPr="00CB298B">
        <w:rPr>
          <w:color w:val="auto"/>
        </w:rPr>
        <w:t xml:space="preserve"> </w:t>
      </w:r>
      <w:r w:rsidR="00AC7B5D" w:rsidRPr="00CB298B">
        <w:rPr>
          <w:color w:val="auto"/>
        </w:rPr>
        <w:t>wspomagania przedszkola jest dla mnie</w:t>
      </w:r>
      <w:r w:rsidRPr="00CB298B" w:rsidDel="00E35E11">
        <w:rPr>
          <w:color w:val="auto"/>
        </w:rPr>
        <w:t xml:space="preserve"> </w:t>
      </w:r>
      <w:r w:rsidR="00AC7B5D" w:rsidRPr="00CB298B">
        <w:rPr>
          <w:color w:val="auto"/>
        </w:rPr>
        <w:t>…</w:t>
      </w:r>
      <w:r w:rsidRPr="00CB298B">
        <w:rPr>
          <w:color w:val="auto"/>
        </w:rPr>
        <w:t>”,</w:t>
      </w:r>
      <w:r w:rsidR="00AC7B5D" w:rsidRPr="00CB298B">
        <w:rPr>
          <w:color w:val="auto"/>
        </w:rPr>
        <w:t xml:space="preserve"> </w:t>
      </w:r>
      <w:r w:rsidRPr="00CB298B">
        <w:rPr>
          <w:color w:val="auto"/>
        </w:rPr>
        <w:t>„</w:t>
      </w:r>
      <w:r w:rsidR="00AC7B5D" w:rsidRPr="00CB298B">
        <w:rPr>
          <w:color w:val="auto"/>
        </w:rPr>
        <w:t>Najtrudniejsze w procesie wspom</w:t>
      </w:r>
      <w:r w:rsidR="00AC7B5D" w:rsidRPr="00CB298B">
        <w:rPr>
          <w:color w:val="auto"/>
        </w:rPr>
        <w:t>a</w:t>
      </w:r>
      <w:r w:rsidR="00AC7B5D" w:rsidRPr="00CB298B">
        <w:rPr>
          <w:color w:val="auto"/>
        </w:rPr>
        <w:t>gania przedszkola jest dla mnie …</w:t>
      </w:r>
      <w:r w:rsidRPr="00CB298B">
        <w:rPr>
          <w:color w:val="auto"/>
        </w:rPr>
        <w:t>”</w:t>
      </w:r>
      <w:r w:rsidR="00AC7B5D" w:rsidRPr="00CB298B">
        <w:rPr>
          <w:color w:val="auto"/>
        </w:rPr>
        <w:t xml:space="preserve">, </w:t>
      </w:r>
      <w:r w:rsidRPr="00CB298B">
        <w:rPr>
          <w:color w:val="auto"/>
        </w:rPr>
        <w:t>„</w:t>
      </w:r>
      <w:r w:rsidR="00AC7B5D" w:rsidRPr="00CB298B">
        <w:rPr>
          <w:color w:val="auto"/>
        </w:rPr>
        <w:t>Najciekawsze w procesie wspomagania przedszkola jest dla mnie …</w:t>
      </w:r>
      <w:r w:rsidRPr="00CB298B">
        <w:rPr>
          <w:color w:val="auto"/>
        </w:rPr>
        <w:t>”?</w:t>
      </w:r>
    </w:p>
    <w:p w14:paraId="26A816F1" w14:textId="2881106D" w:rsidR="00AC7B5D" w:rsidRPr="00CB298B" w:rsidRDefault="00AC7B5D" w:rsidP="00526685">
      <w:pPr>
        <w:pStyle w:val="OREpunktor"/>
        <w:rPr>
          <w:color w:val="auto"/>
        </w:rPr>
      </w:pPr>
      <w:r w:rsidRPr="00CB298B">
        <w:rPr>
          <w:color w:val="auto"/>
        </w:rPr>
        <w:t xml:space="preserve">Jakich zmian w aranżacji przestrzeni, wyposażeniu i bazie pomocy dydaktycznych </w:t>
      </w:r>
      <w:r w:rsidR="00E35E11" w:rsidRPr="00CB298B">
        <w:rPr>
          <w:color w:val="auto"/>
        </w:rPr>
        <w:t xml:space="preserve">dokonano </w:t>
      </w:r>
      <w:r w:rsidR="00860708" w:rsidRPr="00CB298B">
        <w:rPr>
          <w:color w:val="auto"/>
        </w:rPr>
        <w:t xml:space="preserve">w pani/pana </w:t>
      </w:r>
      <w:r w:rsidR="00E35E11" w:rsidRPr="00CB298B">
        <w:rPr>
          <w:color w:val="auto"/>
        </w:rPr>
        <w:t>placówce</w:t>
      </w:r>
      <w:r w:rsidRPr="00CB298B">
        <w:rPr>
          <w:color w:val="auto"/>
        </w:rPr>
        <w:t xml:space="preserve"> w </w:t>
      </w:r>
      <w:r w:rsidR="00B6184F" w:rsidRPr="00CB298B">
        <w:rPr>
          <w:color w:val="auto"/>
        </w:rPr>
        <w:t>wyniku</w:t>
      </w:r>
      <w:r w:rsidRPr="00CB298B">
        <w:rPr>
          <w:color w:val="auto"/>
        </w:rPr>
        <w:t xml:space="preserve"> wdrożeni</w:t>
      </w:r>
      <w:r w:rsidR="00B6184F" w:rsidRPr="00CB298B">
        <w:rPr>
          <w:color w:val="auto"/>
        </w:rPr>
        <w:t>a</w:t>
      </w:r>
      <w:r w:rsidRPr="00CB298B">
        <w:rPr>
          <w:color w:val="auto"/>
        </w:rPr>
        <w:t xml:space="preserve"> programu wspomagania? Jaki wpływ na kształtowanie kompetencj</w:t>
      </w:r>
      <w:r w:rsidR="00434E4F" w:rsidRPr="00CB298B">
        <w:rPr>
          <w:color w:val="auto"/>
        </w:rPr>
        <w:t xml:space="preserve">i kluczowych </w:t>
      </w:r>
      <w:r w:rsidR="00E35E11" w:rsidRPr="00CB298B">
        <w:rPr>
          <w:color w:val="auto"/>
        </w:rPr>
        <w:t xml:space="preserve">u </w:t>
      </w:r>
      <w:r w:rsidR="00434E4F" w:rsidRPr="00CB298B">
        <w:rPr>
          <w:color w:val="auto"/>
        </w:rPr>
        <w:t xml:space="preserve">dzieci dostrzega </w:t>
      </w:r>
      <w:r w:rsidR="00860708" w:rsidRPr="00CB298B">
        <w:rPr>
          <w:color w:val="auto"/>
        </w:rPr>
        <w:t xml:space="preserve">pani/pan </w:t>
      </w:r>
      <w:r w:rsidRPr="00CB298B">
        <w:rPr>
          <w:color w:val="auto"/>
        </w:rPr>
        <w:t xml:space="preserve">w związku z tymi zmianami? </w:t>
      </w:r>
      <w:r w:rsidR="00434E4F" w:rsidRPr="00CB298B">
        <w:rPr>
          <w:color w:val="auto"/>
        </w:rPr>
        <w:t xml:space="preserve">Jakie opinie na temat tych zmian mają rodzice </w:t>
      </w:r>
      <w:r w:rsidR="0078124D">
        <w:rPr>
          <w:color w:val="auto"/>
        </w:rPr>
        <w:br/>
      </w:r>
      <w:r w:rsidR="00434E4F" w:rsidRPr="00CB298B">
        <w:rPr>
          <w:color w:val="auto"/>
        </w:rPr>
        <w:t>dzieci?</w:t>
      </w:r>
    </w:p>
    <w:p w14:paraId="1CEC7DC4" w14:textId="31CDA575" w:rsidR="00434E4F" w:rsidRPr="00CB298B" w:rsidRDefault="00AC7B5D" w:rsidP="00526685">
      <w:pPr>
        <w:pStyle w:val="OREpunktor"/>
        <w:rPr>
          <w:color w:val="auto"/>
        </w:rPr>
      </w:pPr>
      <w:r w:rsidRPr="00CB298B">
        <w:rPr>
          <w:color w:val="auto"/>
        </w:rPr>
        <w:t xml:space="preserve">W jaki sposób </w:t>
      </w:r>
      <w:r w:rsidR="00434E4F" w:rsidRPr="00CB298B">
        <w:rPr>
          <w:color w:val="auto"/>
        </w:rPr>
        <w:t xml:space="preserve">wspomaga </w:t>
      </w:r>
      <w:r w:rsidR="00860708" w:rsidRPr="00CB298B">
        <w:rPr>
          <w:color w:val="auto"/>
        </w:rPr>
        <w:t xml:space="preserve">pani/pan </w:t>
      </w:r>
      <w:r w:rsidR="00434E4F" w:rsidRPr="00CB298B">
        <w:rPr>
          <w:color w:val="auto"/>
        </w:rPr>
        <w:t>nauczycieli w realizacji działań wpisanych w</w:t>
      </w:r>
      <w:r w:rsidR="00B6184F" w:rsidRPr="00CB298B">
        <w:rPr>
          <w:color w:val="auto"/>
        </w:rPr>
        <w:t> </w:t>
      </w:r>
      <w:r w:rsidR="00434E4F" w:rsidRPr="00CB298B">
        <w:rPr>
          <w:color w:val="auto"/>
        </w:rPr>
        <w:t xml:space="preserve">proces wspomagania? Co jest dla </w:t>
      </w:r>
      <w:r w:rsidR="00860708" w:rsidRPr="00CB298B">
        <w:rPr>
          <w:color w:val="auto"/>
        </w:rPr>
        <w:t xml:space="preserve">pani/pana </w:t>
      </w:r>
      <w:r w:rsidR="00434E4F" w:rsidRPr="00CB298B">
        <w:rPr>
          <w:color w:val="auto"/>
        </w:rPr>
        <w:t>ułatwieniem, a co utrudnia</w:t>
      </w:r>
      <w:r w:rsidR="00C6124C" w:rsidRPr="00CB298B">
        <w:rPr>
          <w:color w:val="auto"/>
        </w:rPr>
        <w:t xml:space="preserve"> </w:t>
      </w:r>
      <w:r w:rsidR="00434E4F" w:rsidRPr="00CB298B">
        <w:rPr>
          <w:color w:val="auto"/>
        </w:rPr>
        <w:t>realiz</w:t>
      </w:r>
      <w:r w:rsidR="00434E4F" w:rsidRPr="00CB298B">
        <w:rPr>
          <w:color w:val="auto"/>
        </w:rPr>
        <w:t>a</w:t>
      </w:r>
      <w:r w:rsidR="00434E4F" w:rsidRPr="00CB298B">
        <w:rPr>
          <w:color w:val="auto"/>
        </w:rPr>
        <w:t>cję tego zadania?</w:t>
      </w:r>
    </w:p>
    <w:p w14:paraId="1AE104DC" w14:textId="1F3F6438" w:rsidR="00AC7B5D" w:rsidRPr="00CB298B" w:rsidRDefault="00AC7B5D" w:rsidP="00526685">
      <w:pPr>
        <w:pStyle w:val="OREpunktor"/>
        <w:rPr>
          <w:color w:val="auto"/>
        </w:rPr>
      </w:pPr>
      <w:r w:rsidRPr="00CB298B">
        <w:rPr>
          <w:color w:val="auto"/>
        </w:rPr>
        <w:t xml:space="preserve">Co </w:t>
      </w:r>
      <w:r w:rsidR="00434E4F" w:rsidRPr="00CB298B">
        <w:rPr>
          <w:color w:val="auto"/>
        </w:rPr>
        <w:t>nauczyciele</w:t>
      </w:r>
      <w:r w:rsidR="00B6184F" w:rsidRPr="00CB298B">
        <w:rPr>
          <w:color w:val="auto"/>
        </w:rPr>
        <w:t xml:space="preserve"> zaczęli robić</w:t>
      </w:r>
      <w:r w:rsidRPr="00CB298B">
        <w:rPr>
          <w:color w:val="auto"/>
        </w:rPr>
        <w:t xml:space="preserve"> inaczej w kontekście kształtowania </w:t>
      </w:r>
      <w:r w:rsidR="00434E4F" w:rsidRPr="00CB298B">
        <w:rPr>
          <w:color w:val="auto"/>
        </w:rPr>
        <w:t>wybranej</w:t>
      </w:r>
      <w:r w:rsidR="00C6124C" w:rsidRPr="00CB298B">
        <w:rPr>
          <w:color w:val="auto"/>
        </w:rPr>
        <w:t xml:space="preserve"> </w:t>
      </w:r>
      <w:r w:rsidRPr="00CB298B">
        <w:rPr>
          <w:color w:val="auto"/>
        </w:rPr>
        <w:t>komp</w:t>
      </w:r>
      <w:r w:rsidRPr="00CB298B">
        <w:rPr>
          <w:color w:val="auto"/>
        </w:rPr>
        <w:t>e</w:t>
      </w:r>
      <w:r w:rsidRPr="00CB298B">
        <w:rPr>
          <w:color w:val="auto"/>
        </w:rPr>
        <w:t>tencji kluczowej</w:t>
      </w:r>
      <w:r w:rsidR="00434E4F" w:rsidRPr="00CB298B">
        <w:rPr>
          <w:color w:val="auto"/>
        </w:rPr>
        <w:t xml:space="preserve"> </w:t>
      </w:r>
      <w:r w:rsidR="00B6184F" w:rsidRPr="00CB298B">
        <w:rPr>
          <w:color w:val="auto"/>
        </w:rPr>
        <w:t xml:space="preserve">u </w:t>
      </w:r>
      <w:r w:rsidR="00434E4F" w:rsidRPr="00CB298B">
        <w:rPr>
          <w:color w:val="auto"/>
        </w:rPr>
        <w:t>dzieci</w:t>
      </w:r>
      <w:r w:rsidRPr="00CB298B">
        <w:rPr>
          <w:color w:val="auto"/>
        </w:rPr>
        <w:t>?</w:t>
      </w:r>
    </w:p>
    <w:p w14:paraId="458424DE" w14:textId="5DF489F0" w:rsidR="00AC7B5D" w:rsidRPr="00CB298B" w:rsidRDefault="00AC7B5D" w:rsidP="00526685">
      <w:pPr>
        <w:pStyle w:val="OREpunktor"/>
        <w:rPr>
          <w:color w:val="auto"/>
        </w:rPr>
      </w:pPr>
      <w:r w:rsidRPr="00CB298B">
        <w:rPr>
          <w:color w:val="auto"/>
        </w:rPr>
        <w:t xml:space="preserve">Czego – w związku z kształtowaniem tej kompetencji kluczowej </w:t>
      </w:r>
      <w:r w:rsidR="007E1D7B" w:rsidRPr="00CB298B">
        <w:rPr>
          <w:color w:val="auto"/>
        </w:rPr>
        <w:t xml:space="preserve">u </w:t>
      </w:r>
      <w:r w:rsidRPr="00CB298B">
        <w:rPr>
          <w:color w:val="auto"/>
        </w:rPr>
        <w:t>dzieci –</w:t>
      </w:r>
      <w:r w:rsidR="00434E4F" w:rsidRPr="00CB298B">
        <w:rPr>
          <w:color w:val="auto"/>
        </w:rPr>
        <w:t xml:space="preserve"> naucz</w:t>
      </w:r>
      <w:r w:rsidR="00434E4F" w:rsidRPr="00CB298B">
        <w:rPr>
          <w:color w:val="auto"/>
        </w:rPr>
        <w:t>y</w:t>
      </w:r>
      <w:r w:rsidR="00434E4F" w:rsidRPr="00CB298B">
        <w:rPr>
          <w:color w:val="auto"/>
        </w:rPr>
        <w:t>ciele robią</w:t>
      </w:r>
      <w:r w:rsidR="009B1445" w:rsidRPr="00CB298B">
        <w:rPr>
          <w:color w:val="auto"/>
        </w:rPr>
        <w:t xml:space="preserve"> </w:t>
      </w:r>
      <w:r w:rsidRPr="00CB298B">
        <w:rPr>
          <w:color w:val="auto"/>
        </w:rPr>
        <w:t xml:space="preserve">mniej? </w:t>
      </w:r>
    </w:p>
    <w:p w14:paraId="79873448" w14:textId="095CB4FA" w:rsidR="00AC7B5D" w:rsidRPr="00CB298B" w:rsidRDefault="00AC7B5D" w:rsidP="00526685">
      <w:pPr>
        <w:pStyle w:val="OREpunktor"/>
        <w:rPr>
          <w:color w:val="auto"/>
        </w:rPr>
      </w:pPr>
      <w:r w:rsidRPr="00CB298B">
        <w:rPr>
          <w:color w:val="auto"/>
        </w:rPr>
        <w:lastRenderedPageBreak/>
        <w:t xml:space="preserve">Czego – w związku z kształtowaniem tej kompetencji kluczowej </w:t>
      </w:r>
      <w:r w:rsidR="007E1D7B" w:rsidRPr="00CB298B">
        <w:rPr>
          <w:color w:val="auto"/>
        </w:rPr>
        <w:t xml:space="preserve">u </w:t>
      </w:r>
      <w:r w:rsidRPr="00CB298B">
        <w:rPr>
          <w:color w:val="auto"/>
        </w:rPr>
        <w:t>dzieci –</w:t>
      </w:r>
      <w:r w:rsidR="001F159D" w:rsidRPr="00CB298B">
        <w:rPr>
          <w:color w:val="auto"/>
        </w:rPr>
        <w:t xml:space="preserve"> </w:t>
      </w:r>
      <w:r w:rsidR="00434E4F" w:rsidRPr="00CB298B">
        <w:rPr>
          <w:color w:val="auto"/>
        </w:rPr>
        <w:t>naucz</w:t>
      </w:r>
      <w:r w:rsidR="00434E4F" w:rsidRPr="00CB298B">
        <w:rPr>
          <w:color w:val="auto"/>
        </w:rPr>
        <w:t>y</w:t>
      </w:r>
      <w:r w:rsidR="00434E4F" w:rsidRPr="00CB298B">
        <w:rPr>
          <w:color w:val="auto"/>
        </w:rPr>
        <w:t>ciele robią</w:t>
      </w:r>
      <w:r w:rsidRPr="00CB298B">
        <w:rPr>
          <w:color w:val="auto"/>
        </w:rPr>
        <w:t xml:space="preserve"> więcej?</w:t>
      </w:r>
    </w:p>
    <w:p w14:paraId="52EDB3FA" w14:textId="5C058454" w:rsidR="00AC7B5D" w:rsidRPr="00CB298B" w:rsidRDefault="00434E4F" w:rsidP="00526685">
      <w:pPr>
        <w:pStyle w:val="OREpunktor"/>
        <w:rPr>
          <w:color w:val="auto"/>
        </w:rPr>
      </w:pPr>
      <w:r w:rsidRPr="00CB298B">
        <w:rPr>
          <w:color w:val="auto"/>
        </w:rPr>
        <w:t>Co nowego zaczęli robić nauczyciele</w:t>
      </w:r>
      <w:r w:rsidR="00AC7B5D" w:rsidRPr="00CB298B">
        <w:rPr>
          <w:color w:val="auto"/>
        </w:rPr>
        <w:t xml:space="preserve"> w związku z kształtowaniem tej kompetencji kluczowej </w:t>
      </w:r>
      <w:r w:rsidR="007E1D7B" w:rsidRPr="00CB298B">
        <w:rPr>
          <w:color w:val="auto"/>
        </w:rPr>
        <w:t xml:space="preserve">u </w:t>
      </w:r>
      <w:r w:rsidR="00AC7B5D" w:rsidRPr="00CB298B">
        <w:rPr>
          <w:color w:val="auto"/>
        </w:rPr>
        <w:t xml:space="preserve">dzieci? </w:t>
      </w:r>
    </w:p>
    <w:p w14:paraId="041E678C" w14:textId="2814057B" w:rsidR="00AC7B5D" w:rsidRPr="00CB298B" w:rsidRDefault="00434E4F" w:rsidP="007E1D7B">
      <w:pPr>
        <w:pStyle w:val="OREpunktor"/>
        <w:rPr>
          <w:color w:val="auto"/>
        </w:rPr>
      </w:pPr>
      <w:r w:rsidRPr="00CB298B">
        <w:rPr>
          <w:color w:val="auto"/>
        </w:rPr>
        <w:t xml:space="preserve">Co nauczyciele </w:t>
      </w:r>
      <w:r w:rsidR="007E1D7B" w:rsidRPr="00CB298B">
        <w:rPr>
          <w:color w:val="auto"/>
        </w:rPr>
        <w:t xml:space="preserve">przestali robić </w:t>
      </w:r>
      <w:r w:rsidR="00AC7B5D" w:rsidRPr="00CB298B">
        <w:rPr>
          <w:color w:val="auto"/>
        </w:rPr>
        <w:t>w związku z kształtowaniem tej kompetencji</w:t>
      </w:r>
      <w:r w:rsidR="001F159D" w:rsidRPr="00CB298B">
        <w:rPr>
          <w:color w:val="auto"/>
        </w:rPr>
        <w:t xml:space="preserve"> </w:t>
      </w:r>
      <w:r w:rsidR="00AC7B5D" w:rsidRPr="00CB298B">
        <w:rPr>
          <w:color w:val="auto"/>
        </w:rPr>
        <w:t>kl</w:t>
      </w:r>
      <w:r w:rsidR="00AC7B5D" w:rsidRPr="00CB298B">
        <w:rPr>
          <w:color w:val="auto"/>
        </w:rPr>
        <w:t>u</w:t>
      </w:r>
      <w:r w:rsidR="00AC7B5D" w:rsidRPr="00CB298B">
        <w:rPr>
          <w:color w:val="auto"/>
        </w:rPr>
        <w:t xml:space="preserve">czowej </w:t>
      </w:r>
      <w:r w:rsidR="007E1D7B" w:rsidRPr="00CB298B">
        <w:rPr>
          <w:color w:val="auto"/>
        </w:rPr>
        <w:t xml:space="preserve">u </w:t>
      </w:r>
      <w:r w:rsidR="00AC7B5D" w:rsidRPr="00CB298B">
        <w:rPr>
          <w:color w:val="auto"/>
        </w:rPr>
        <w:t xml:space="preserve">dzieci? </w:t>
      </w:r>
    </w:p>
    <w:p w14:paraId="06BE64E4" w14:textId="273126D6" w:rsidR="00AC7B5D" w:rsidRPr="00CB298B" w:rsidRDefault="00AC7B5D" w:rsidP="007E1D7B">
      <w:pPr>
        <w:pStyle w:val="OREpunktor"/>
        <w:numPr>
          <w:ilvl w:val="0"/>
          <w:numId w:val="0"/>
        </w:numPr>
        <w:ind w:left="714"/>
        <w:rPr>
          <w:color w:val="auto"/>
        </w:rPr>
      </w:pPr>
      <w:r w:rsidRPr="00CB298B">
        <w:rPr>
          <w:color w:val="auto"/>
        </w:rPr>
        <w:t>Które z realizowanych w przedszkolu działań ukierunkowanych na rozwijanie tej kompete</w:t>
      </w:r>
      <w:r w:rsidR="00434E4F" w:rsidRPr="00CB298B">
        <w:rPr>
          <w:color w:val="auto"/>
        </w:rPr>
        <w:t xml:space="preserve">ncji kluczowej </w:t>
      </w:r>
      <w:r w:rsidR="007E1D7B" w:rsidRPr="00CB298B">
        <w:rPr>
          <w:color w:val="auto"/>
        </w:rPr>
        <w:t xml:space="preserve">u </w:t>
      </w:r>
      <w:r w:rsidR="00434E4F" w:rsidRPr="00CB298B">
        <w:rPr>
          <w:color w:val="auto"/>
        </w:rPr>
        <w:t xml:space="preserve">dzieci uznaje </w:t>
      </w:r>
      <w:r w:rsidR="00860708" w:rsidRPr="00CB298B">
        <w:rPr>
          <w:color w:val="auto"/>
        </w:rPr>
        <w:t xml:space="preserve">pani/pan </w:t>
      </w:r>
      <w:r w:rsidRPr="00CB298B">
        <w:rPr>
          <w:color w:val="auto"/>
        </w:rPr>
        <w:t xml:space="preserve">za innowacyjne? Dlaczego? Na czym polega, </w:t>
      </w:r>
      <w:r w:rsidR="00860708" w:rsidRPr="00CB298B">
        <w:rPr>
          <w:color w:val="auto"/>
        </w:rPr>
        <w:t xml:space="preserve">pani/pana </w:t>
      </w:r>
      <w:r w:rsidR="00434E4F" w:rsidRPr="00CB298B">
        <w:rPr>
          <w:color w:val="auto"/>
        </w:rPr>
        <w:t>zdaniem</w:t>
      </w:r>
      <w:r w:rsidRPr="00CB298B">
        <w:rPr>
          <w:color w:val="auto"/>
        </w:rPr>
        <w:t xml:space="preserve">, nowatorstwo tych działań? </w:t>
      </w:r>
    </w:p>
    <w:p w14:paraId="5F08D9F8" w14:textId="60339B67" w:rsidR="00DA308C" w:rsidRPr="00CB298B" w:rsidRDefault="00526685" w:rsidP="00526685">
      <w:pPr>
        <w:pStyle w:val="ORE4Naglowek"/>
        <w:rPr>
          <w:color w:val="auto"/>
        </w:rPr>
      </w:pPr>
      <w:bookmarkStart w:id="55" w:name="_Toc496059935"/>
      <w:r w:rsidRPr="00CB298B">
        <w:rPr>
          <w:color w:val="auto"/>
        </w:rPr>
        <w:t xml:space="preserve">3.1.3. </w:t>
      </w:r>
      <w:r w:rsidR="00DA308C" w:rsidRPr="00CB298B">
        <w:rPr>
          <w:color w:val="auto"/>
        </w:rPr>
        <w:t>Inne metody i n</w:t>
      </w:r>
      <w:r w:rsidR="00940AC8" w:rsidRPr="00CB298B">
        <w:rPr>
          <w:color w:val="auto"/>
        </w:rPr>
        <w:t>arzędzia do monitorowania</w:t>
      </w:r>
      <w:r w:rsidR="00474DD5" w:rsidRPr="00CB298B">
        <w:rPr>
          <w:color w:val="auto"/>
        </w:rPr>
        <w:t xml:space="preserve"> </w:t>
      </w:r>
      <w:r w:rsidR="00654F5B" w:rsidRPr="00CB298B">
        <w:rPr>
          <w:color w:val="auto"/>
        </w:rPr>
        <w:t xml:space="preserve">działań ukierunkowanych na kształtowanie kompetencji kluczowych </w:t>
      </w:r>
      <w:r w:rsidR="00A362ED">
        <w:rPr>
          <w:color w:val="auto"/>
        </w:rPr>
        <w:t xml:space="preserve">u </w:t>
      </w:r>
      <w:r w:rsidR="00654F5B" w:rsidRPr="00CB298B">
        <w:rPr>
          <w:color w:val="auto"/>
        </w:rPr>
        <w:t>dzieci</w:t>
      </w:r>
      <w:bookmarkEnd w:id="55"/>
    </w:p>
    <w:p w14:paraId="5D8C7989" w14:textId="1A33BEEB" w:rsidR="00DA308C" w:rsidRPr="00CB298B" w:rsidRDefault="00B33F08" w:rsidP="00526685">
      <w:pPr>
        <w:pStyle w:val="OREnormalny"/>
        <w:rPr>
          <w:color w:val="auto"/>
        </w:rPr>
      </w:pPr>
      <w:r w:rsidRPr="00CB298B">
        <w:rPr>
          <w:color w:val="auto"/>
        </w:rPr>
        <w:t>Osoba wspomagająca przedszkole, dyrektor placówki lub sami nauczyciele mogą w celu monitorowania działań wykorzystywać listy wskaźników</w:t>
      </w:r>
      <w:r w:rsidR="00C648C0" w:rsidRPr="00CB298B">
        <w:rPr>
          <w:color w:val="auto"/>
        </w:rPr>
        <w:t xml:space="preserve"> (zob</w:t>
      </w:r>
      <w:r w:rsidR="001C6A60" w:rsidRPr="00CB298B">
        <w:rPr>
          <w:color w:val="auto"/>
        </w:rPr>
        <w:t>. rozdział 1).</w:t>
      </w:r>
      <w:r w:rsidRPr="00CB298B">
        <w:rPr>
          <w:color w:val="auto"/>
        </w:rPr>
        <w:t xml:space="preserve"> Odpowiednio wybrane wskaźniki (</w:t>
      </w:r>
      <w:r w:rsidR="001C6A60" w:rsidRPr="00CB298B">
        <w:rPr>
          <w:color w:val="auto"/>
        </w:rPr>
        <w:t xml:space="preserve">adekwatne </w:t>
      </w:r>
      <w:r w:rsidRPr="00CB298B">
        <w:rPr>
          <w:color w:val="auto"/>
        </w:rPr>
        <w:t>do rozwijanej kompetencji kluczowej oraz, jeśli to zasa</w:t>
      </w:r>
      <w:r w:rsidRPr="00CB298B">
        <w:rPr>
          <w:color w:val="auto"/>
        </w:rPr>
        <w:t>d</w:t>
      </w:r>
      <w:r w:rsidRPr="00CB298B">
        <w:rPr>
          <w:color w:val="auto"/>
        </w:rPr>
        <w:t xml:space="preserve">ne, do etapu rozwojowego dzieci), uzupełnione skalą (punktową </w:t>
      </w:r>
      <w:r w:rsidR="001C6A60" w:rsidRPr="00CB298B">
        <w:rPr>
          <w:color w:val="auto"/>
        </w:rPr>
        <w:t>„</w:t>
      </w:r>
      <w:r w:rsidRPr="00CB298B">
        <w:rPr>
          <w:color w:val="auto"/>
        </w:rPr>
        <w:t>od</w:t>
      </w:r>
      <w:r w:rsidR="001C6A60" w:rsidRPr="00CB298B">
        <w:rPr>
          <w:color w:val="auto"/>
        </w:rPr>
        <w:t>–</w:t>
      </w:r>
      <w:r w:rsidRPr="00CB298B">
        <w:rPr>
          <w:color w:val="auto"/>
        </w:rPr>
        <w:t>do</w:t>
      </w:r>
      <w:r w:rsidR="001C6A60" w:rsidRPr="00CB298B">
        <w:rPr>
          <w:color w:val="auto"/>
        </w:rPr>
        <w:t>”</w:t>
      </w:r>
      <w:r w:rsidRPr="00CB298B">
        <w:rPr>
          <w:color w:val="auto"/>
        </w:rPr>
        <w:t xml:space="preserve"> lub </w:t>
      </w:r>
      <w:r w:rsidR="001C6A60" w:rsidRPr="00CB298B">
        <w:rPr>
          <w:color w:val="auto"/>
        </w:rPr>
        <w:t>„</w:t>
      </w:r>
      <w:r w:rsidRPr="00CB298B">
        <w:rPr>
          <w:color w:val="auto"/>
        </w:rPr>
        <w:t>tak</w:t>
      </w:r>
      <w:r w:rsidR="001C6A60" w:rsidRPr="00CB298B">
        <w:rPr>
          <w:color w:val="auto"/>
        </w:rPr>
        <w:t>–</w:t>
      </w:r>
      <w:r w:rsidRPr="00CB298B">
        <w:rPr>
          <w:color w:val="auto"/>
        </w:rPr>
        <w:t>nie</w:t>
      </w:r>
      <w:r w:rsidR="001C6A60" w:rsidRPr="00CB298B">
        <w:rPr>
          <w:color w:val="auto"/>
        </w:rPr>
        <w:t>”</w:t>
      </w:r>
      <w:r w:rsidRPr="00CB298B">
        <w:rPr>
          <w:color w:val="auto"/>
        </w:rPr>
        <w:t xml:space="preserve">) staną się dzięki temu </w:t>
      </w:r>
      <w:r w:rsidRPr="00CB298B">
        <w:rPr>
          <w:b/>
          <w:color w:val="auto"/>
        </w:rPr>
        <w:t>praktycznymi arkuszami monitorowania</w:t>
      </w:r>
      <w:r w:rsidR="00120408" w:rsidRPr="00CB298B">
        <w:rPr>
          <w:b/>
          <w:color w:val="auto"/>
        </w:rPr>
        <w:t xml:space="preserve"> </w:t>
      </w:r>
      <w:r w:rsidR="009D2B27" w:rsidRPr="00CB298B">
        <w:rPr>
          <w:b/>
          <w:color w:val="auto"/>
        </w:rPr>
        <w:t>własnych</w:t>
      </w:r>
      <w:r w:rsidR="001F159D" w:rsidRPr="00CB298B">
        <w:rPr>
          <w:b/>
          <w:color w:val="auto"/>
        </w:rPr>
        <w:t xml:space="preserve"> </w:t>
      </w:r>
      <w:r w:rsidR="00120408" w:rsidRPr="00CB298B">
        <w:rPr>
          <w:b/>
          <w:color w:val="auto"/>
        </w:rPr>
        <w:t>postępów w</w:t>
      </w:r>
      <w:r w:rsidR="001C6A60" w:rsidRPr="00CB298B">
        <w:rPr>
          <w:b/>
          <w:color w:val="auto"/>
        </w:rPr>
        <w:t> </w:t>
      </w:r>
      <w:r w:rsidR="00120408" w:rsidRPr="00CB298B">
        <w:rPr>
          <w:b/>
          <w:color w:val="auto"/>
        </w:rPr>
        <w:t xml:space="preserve">realizacji </w:t>
      </w:r>
      <w:r w:rsidR="009D2B27" w:rsidRPr="00CB298B">
        <w:rPr>
          <w:b/>
          <w:color w:val="auto"/>
        </w:rPr>
        <w:t>działań procesowych</w:t>
      </w:r>
      <w:r w:rsidR="00120408" w:rsidRPr="00CB298B">
        <w:rPr>
          <w:color w:val="auto"/>
        </w:rPr>
        <w:t xml:space="preserve">, np. </w:t>
      </w:r>
    </w:p>
    <w:p w14:paraId="50368069" w14:textId="55E9141C" w:rsidR="00120408" w:rsidRPr="00CB298B" w:rsidRDefault="00120408" w:rsidP="00526685">
      <w:pPr>
        <w:pStyle w:val="OREnormalny"/>
        <w:rPr>
          <w:b/>
          <w:color w:val="auto"/>
        </w:rPr>
      </w:pPr>
      <w:r w:rsidRPr="00CB298B">
        <w:rPr>
          <w:b/>
          <w:color w:val="auto"/>
        </w:rPr>
        <w:t>W zakresie kształtowania kompetencji informatycznych dzieci:</w:t>
      </w:r>
    </w:p>
    <w:p w14:paraId="69B55973" w14:textId="4E2FFB69" w:rsidR="00120408" w:rsidRPr="00CB298B" w:rsidRDefault="00120408" w:rsidP="00526685">
      <w:pPr>
        <w:pStyle w:val="OREpunktor"/>
        <w:rPr>
          <w:color w:val="auto"/>
        </w:rPr>
      </w:pPr>
      <w:r w:rsidRPr="00CB298B">
        <w:rPr>
          <w:color w:val="auto"/>
        </w:rPr>
        <w:t xml:space="preserve">Znam sposoby kształtowania </w:t>
      </w:r>
      <w:r w:rsidR="001C6A60" w:rsidRPr="00CB298B">
        <w:rPr>
          <w:color w:val="auto"/>
        </w:rPr>
        <w:t xml:space="preserve">u dzieci </w:t>
      </w:r>
      <w:r w:rsidRPr="00CB298B">
        <w:rPr>
          <w:color w:val="auto"/>
        </w:rPr>
        <w:t>kompetencji informatycznych i umiejętności programowania niewymagające wykorzystania komputera.</w:t>
      </w:r>
    </w:p>
    <w:p w14:paraId="43429D48" w14:textId="70D8CE9C" w:rsidR="00120408" w:rsidRPr="00CB298B" w:rsidRDefault="00120408" w:rsidP="001C6A60">
      <w:pPr>
        <w:pStyle w:val="OREpunktor"/>
        <w:numPr>
          <w:ilvl w:val="0"/>
          <w:numId w:val="0"/>
        </w:numPr>
        <w:ind w:left="714"/>
        <w:rPr>
          <w:color w:val="auto"/>
        </w:rPr>
      </w:pPr>
      <w:r w:rsidRPr="00CB298B">
        <w:rPr>
          <w:color w:val="auto"/>
        </w:rPr>
        <w:t>TAK</w:t>
      </w:r>
      <w:r w:rsidR="001C6A60" w:rsidRPr="00CB298B">
        <w:rPr>
          <w:color w:val="auto"/>
        </w:rPr>
        <w:t xml:space="preserve"> (np. …)</w:t>
      </w:r>
      <w:r w:rsidR="00A362ED">
        <w:rPr>
          <w:color w:val="auto"/>
        </w:rPr>
        <w:t xml:space="preserve"> </w:t>
      </w:r>
      <w:r w:rsidR="001C6A60" w:rsidRPr="00CB298B">
        <w:rPr>
          <w:color w:val="auto"/>
        </w:rPr>
        <w:t>/</w:t>
      </w:r>
      <w:r w:rsidR="00A362ED">
        <w:rPr>
          <w:color w:val="auto"/>
        </w:rPr>
        <w:t xml:space="preserve"> </w:t>
      </w:r>
      <w:r w:rsidRPr="00CB298B">
        <w:rPr>
          <w:color w:val="auto"/>
        </w:rPr>
        <w:t>NIE</w:t>
      </w:r>
    </w:p>
    <w:p w14:paraId="6431FCEC" w14:textId="7B03E663" w:rsidR="00120408" w:rsidRPr="00CB298B" w:rsidRDefault="00120408" w:rsidP="00526685">
      <w:pPr>
        <w:pStyle w:val="OREpunktor"/>
        <w:rPr>
          <w:color w:val="auto"/>
        </w:rPr>
      </w:pPr>
      <w:r w:rsidRPr="00CB298B">
        <w:rPr>
          <w:color w:val="auto"/>
        </w:rPr>
        <w:t>Znam</w:t>
      </w:r>
      <w:r w:rsidR="009B1445" w:rsidRPr="00CB298B">
        <w:rPr>
          <w:color w:val="auto"/>
        </w:rPr>
        <w:t xml:space="preserve"> </w:t>
      </w:r>
      <w:r w:rsidRPr="00CB298B">
        <w:rPr>
          <w:color w:val="auto"/>
        </w:rPr>
        <w:t>i stosuję podstawowe narzędzia informatyczne wspomagające kształtow</w:t>
      </w:r>
      <w:r w:rsidRPr="00CB298B">
        <w:rPr>
          <w:color w:val="auto"/>
        </w:rPr>
        <w:t>a</w:t>
      </w:r>
      <w:r w:rsidRPr="00CB298B">
        <w:rPr>
          <w:color w:val="auto"/>
        </w:rPr>
        <w:t xml:space="preserve">nie kompetencji informatycznych </w:t>
      </w:r>
      <w:r w:rsidR="001C6A60" w:rsidRPr="00CB298B">
        <w:rPr>
          <w:color w:val="auto"/>
        </w:rPr>
        <w:t xml:space="preserve">u </w:t>
      </w:r>
      <w:r w:rsidRPr="00CB298B">
        <w:rPr>
          <w:color w:val="auto"/>
        </w:rPr>
        <w:t>dzieci, w tym umiejętnoś</w:t>
      </w:r>
      <w:r w:rsidR="001C6A60" w:rsidRPr="00CB298B">
        <w:rPr>
          <w:color w:val="auto"/>
        </w:rPr>
        <w:t>ć</w:t>
      </w:r>
      <w:r w:rsidRPr="00CB298B">
        <w:rPr>
          <w:color w:val="auto"/>
        </w:rPr>
        <w:t xml:space="preserve"> programowania</w:t>
      </w:r>
      <w:r w:rsidR="001C6A60" w:rsidRPr="00CB298B">
        <w:rPr>
          <w:color w:val="auto"/>
        </w:rPr>
        <w:t>.</w:t>
      </w:r>
      <w:r w:rsidRPr="00CB298B">
        <w:rPr>
          <w:color w:val="auto"/>
        </w:rPr>
        <w:t xml:space="preserve"> </w:t>
      </w:r>
      <w:r w:rsidR="001F159D" w:rsidRPr="00CB298B">
        <w:rPr>
          <w:color w:val="auto"/>
        </w:rPr>
        <w:t>(</w:t>
      </w:r>
      <w:r w:rsidR="001C6A60" w:rsidRPr="00CB298B">
        <w:rPr>
          <w:color w:val="auto"/>
        </w:rPr>
        <w:t>P</w:t>
      </w:r>
      <w:r w:rsidRPr="00CB298B">
        <w:rPr>
          <w:color w:val="auto"/>
        </w:rPr>
        <w:t>odkreśl jedną linią te, które znasz, a podwójną linią te, które znasz i stosujesz</w:t>
      </w:r>
      <w:r w:rsidR="001F159D" w:rsidRPr="00CB298B">
        <w:rPr>
          <w:color w:val="auto"/>
        </w:rPr>
        <w:t>)</w:t>
      </w:r>
    </w:p>
    <w:p w14:paraId="6DFA6E2E" w14:textId="77777777" w:rsidR="00120408" w:rsidRPr="00CB298B" w:rsidRDefault="00120408" w:rsidP="00526685">
      <w:pPr>
        <w:pStyle w:val="OREpunktory2"/>
        <w:rPr>
          <w:lang w:val="en-US"/>
        </w:rPr>
      </w:pPr>
      <w:proofErr w:type="spellStart"/>
      <w:r w:rsidRPr="00CB298B">
        <w:rPr>
          <w:lang w:val="en-US"/>
        </w:rPr>
        <w:t>gry</w:t>
      </w:r>
      <w:proofErr w:type="spellEnd"/>
      <w:r w:rsidRPr="00CB298B">
        <w:rPr>
          <w:lang w:val="en-US"/>
        </w:rPr>
        <w:t xml:space="preserve">: Kids Logic, Mouse Trap Junior, Bee Bot; </w:t>
      </w:r>
    </w:p>
    <w:p w14:paraId="5EE5FBE9" w14:textId="5FAA65AA" w:rsidR="00120408" w:rsidRPr="00CB298B" w:rsidRDefault="00120408" w:rsidP="00526685">
      <w:pPr>
        <w:pStyle w:val="OREpunktory2"/>
      </w:pPr>
      <w:r w:rsidRPr="00CB298B">
        <w:t>inne gry:</w:t>
      </w:r>
      <w:r w:rsidR="001C6A60" w:rsidRPr="00CB298B">
        <w:t xml:space="preserve"> …</w:t>
      </w:r>
    </w:p>
    <w:p w14:paraId="195045E1" w14:textId="51693CED" w:rsidR="00120408" w:rsidRPr="00256C8A" w:rsidRDefault="00120408" w:rsidP="00526685">
      <w:pPr>
        <w:pStyle w:val="OREpunktory2"/>
        <w:rPr>
          <w:lang w:val="en-US"/>
        </w:rPr>
      </w:pPr>
      <w:proofErr w:type="spellStart"/>
      <w:r w:rsidRPr="00256C8A">
        <w:rPr>
          <w:lang w:val="en-US"/>
        </w:rPr>
        <w:t>aplikacje</w:t>
      </w:r>
      <w:proofErr w:type="spellEnd"/>
      <w:r w:rsidRPr="00256C8A">
        <w:rPr>
          <w:lang w:val="en-US"/>
        </w:rPr>
        <w:t xml:space="preserve">: Logic, </w:t>
      </w:r>
      <w:proofErr w:type="spellStart"/>
      <w:r w:rsidRPr="00256C8A">
        <w:rPr>
          <w:lang w:val="en-US"/>
        </w:rPr>
        <w:t>Trainyard</w:t>
      </w:r>
      <w:proofErr w:type="spellEnd"/>
      <w:r w:rsidRPr="00256C8A">
        <w:rPr>
          <w:lang w:val="en-US"/>
        </w:rPr>
        <w:t xml:space="preserve"> Express, Cargo-Bot, A.L.E.X, </w:t>
      </w:r>
      <w:proofErr w:type="spellStart"/>
      <w:r w:rsidRPr="00256C8A">
        <w:rPr>
          <w:lang w:val="en-US"/>
        </w:rPr>
        <w:t>Baltie</w:t>
      </w:r>
      <w:proofErr w:type="spellEnd"/>
      <w:r w:rsidRPr="00256C8A">
        <w:rPr>
          <w:lang w:val="en-US"/>
        </w:rPr>
        <w:t xml:space="preserve">, Light-Bot, </w:t>
      </w:r>
      <w:proofErr w:type="spellStart"/>
      <w:r w:rsidRPr="00256C8A">
        <w:rPr>
          <w:lang w:val="en-US"/>
        </w:rPr>
        <w:t>Kodable</w:t>
      </w:r>
      <w:proofErr w:type="spellEnd"/>
      <w:r w:rsidRPr="00256C8A">
        <w:rPr>
          <w:lang w:val="en-US"/>
        </w:rPr>
        <w:t>, Scratch JR, Scratch</w:t>
      </w:r>
      <w:r w:rsidR="001C6A60" w:rsidRPr="00256C8A">
        <w:rPr>
          <w:lang w:val="en-US"/>
        </w:rPr>
        <w:t>;</w:t>
      </w:r>
    </w:p>
    <w:p w14:paraId="13B0D377" w14:textId="270B14C8" w:rsidR="00120408" w:rsidRPr="00CB298B" w:rsidRDefault="00120408" w:rsidP="00526685">
      <w:pPr>
        <w:pStyle w:val="OREpunktory2"/>
        <w:rPr>
          <w:lang w:val="en-US"/>
        </w:rPr>
      </w:pPr>
      <w:proofErr w:type="spellStart"/>
      <w:r w:rsidRPr="00CB298B">
        <w:rPr>
          <w:lang w:val="en-US"/>
        </w:rPr>
        <w:t>inne</w:t>
      </w:r>
      <w:proofErr w:type="spellEnd"/>
      <w:r w:rsidRPr="00CB298B">
        <w:rPr>
          <w:lang w:val="en-US"/>
        </w:rPr>
        <w:t xml:space="preserve"> </w:t>
      </w:r>
      <w:proofErr w:type="spellStart"/>
      <w:r w:rsidRPr="00CB298B">
        <w:rPr>
          <w:lang w:val="en-US"/>
        </w:rPr>
        <w:t>aplikacje</w:t>
      </w:r>
      <w:proofErr w:type="spellEnd"/>
      <w:r w:rsidRPr="00CB298B">
        <w:rPr>
          <w:lang w:val="en-US"/>
        </w:rPr>
        <w:t>:</w:t>
      </w:r>
      <w:r w:rsidR="001C6A60" w:rsidRPr="00CB298B">
        <w:rPr>
          <w:lang w:val="en-US"/>
        </w:rPr>
        <w:t xml:space="preserve"> …</w:t>
      </w:r>
    </w:p>
    <w:p w14:paraId="453645E3" w14:textId="3ED2E7E3" w:rsidR="00120408" w:rsidRPr="00CB298B" w:rsidRDefault="00120408" w:rsidP="00526685">
      <w:pPr>
        <w:pStyle w:val="OREpunktor"/>
        <w:rPr>
          <w:color w:val="auto"/>
        </w:rPr>
      </w:pPr>
      <w:r w:rsidRPr="00CB298B">
        <w:rPr>
          <w:color w:val="auto"/>
        </w:rPr>
        <w:t xml:space="preserve">Rozwijam myślenie </w:t>
      </w:r>
      <w:proofErr w:type="spellStart"/>
      <w:r w:rsidRPr="00CB298B">
        <w:rPr>
          <w:color w:val="auto"/>
        </w:rPr>
        <w:t>komputacyjne</w:t>
      </w:r>
      <w:proofErr w:type="spellEnd"/>
      <w:r w:rsidRPr="00CB298B">
        <w:rPr>
          <w:color w:val="auto"/>
        </w:rPr>
        <w:t xml:space="preserve"> dzieci z pomocą (</w:t>
      </w:r>
      <w:r w:rsidR="003860C3" w:rsidRPr="00CB298B">
        <w:rPr>
          <w:color w:val="auto"/>
        </w:rPr>
        <w:t>wpisz na poniższej</w:t>
      </w:r>
      <w:r w:rsidRPr="00CB298B">
        <w:rPr>
          <w:color w:val="auto"/>
        </w:rPr>
        <w:t xml:space="preserve"> li</w:t>
      </w:r>
      <w:r w:rsidR="003860C3" w:rsidRPr="00CB298B">
        <w:rPr>
          <w:color w:val="auto"/>
        </w:rPr>
        <w:t>ście</w:t>
      </w:r>
      <w:r w:rsidRPr="00CB298B">
        <w:rPr>
          <w:color w:val="auto"/>
        </w:rPr>
        <w:t xml:space="preserve"> </w:t>
      </w:r>
      <w:r w:rsidR="003860C3" w:rsidRPr="00CB298B">
        <w:rPr>
          <w:color w:val="auto"/>
        </w:rPr>
        <w:t xml:space="preserve">cyfry </w:t>
      </w:r>
      <w:r w:rsidRPr="00CB298B">
        <w:rPr>
          <w:color w:val="auto"/>
        </w:rPr>
        <w:t>od 1 do 5</w:t>
      </w:r>
      <w:r w:rsidR="003860C3" w:rsidRPr="00CB298B">
        <w:rPr>
          <w:color w:val="auto"/>
        </w:rPr>
        <w:t>,</w:t>
      </w:r>
      <w:r w:rsidRPr="00CB298B">
        <w:rPr>
          <w:color w:val="auto"/>
        </w:rPr>
        <w:t xml:space="preserve"> oznaczając pomoce, których używasz najczęściej </w:t>
      </w:r>
      <w:r w:rsidR="003860C3" w:rsidRPr="00CB298B">
        <w:rPr>
          <w:color w:val="auto"/>
        </w:rPr>
        <w:t xml:space="preserve">cyfrą </w:t>
      </w:r>
      <w:r w:rsidRPr="00CB298B">
        <w:rPr>
          <w:color w:val="auto"/>
        </w:rPr>
        <w:t>1</w:t>
      </w:r>
      <w:r w:rsidR="003860C3" w:rsidRPr="00CB298B">
        <w:rPr>
          <w:color w:val="auto"/>
        </w:rPr>
        <w:t xml:space="preserve">, a </w:t>
      </w:r>
      <w:r w:rsidRPr="00CB298B">
        <w:rPr>
          <w:color w:val="auto"/>
        </w:rPr>
        <w:t>te, które wykorzystujesz rzadziej – 2</w:t>
      </w:r>
      <w:r w:rsidR="003860C3" w:rsidRPr="00CB298B">
        <w:rPr>
          <w:color w:val="auto"/>
        </w:rPr>
        <w:t>–</w:t>
      </w:r>
      <w:r w:rsidRPr="00CB298B">
        <w:rPr>
          <w:color w:val="auto"/>
        </w:rPr>
        <w:t>5):</w:t>
      </w:r>
    </w:p>
    <w:p w14:paraId="0953E265" w14:textId="3C16B23A" w:rsidR="00120408" w:rsidRPr="00CB298B" w:rsidRDefault="00120408" w:rsidP="00526685">
      <w:pPr>
        <w:pStyle w:val="OREpunktory2"/>
      </w:pPr>
      <w:r w:rsidRPr="00CB298B">
        <w:lastRenderedPageBreak/>
        <w:t>___ gier planszowych</w:t>
      </w:r>
      <w:r w:rsidR="001F159D" w:rsidRPr="00CB298B">
        <w:t>;</w:t>
      </w:r>
    </w:p>
    <w:p w14:paraId="4D141595" w14:textId="4DC02ED7" w:rsidR="00120408" w:rsidRPr="00CB298B" w:rsidRDefault="00120408" w:rsidP="00526685">
      <w:pPr>
        <w:pStyle w:val="OREpunktory2"/>
      </w:pPr>
      <w:r w:rsidRPr="00CB298B">
        <w:t>___ układanek</w:t>
      </w:r>
      <w:r w:rsidR="001F159D" w:rsidRPr="00CB298B">
        <w:t>;</w:t>
      </w:r>
    </w:p>
    <w:p w14:paraId="2D08309F" w14:textId="60D1CACA" w:rsidR="00120408" w:rsidRPr="00CB298B" w:rsidRDefault="00120408" w:rsidP="00526685">
      <w:pPr>
        <w:pStyle w:val="OREpunktory2"/>
      </w:pPr>
      <w:r w:rsidRPr="00CB298B">
        <w:t>___ puzzli</w:t>
      </w:r>
      <w:r w:rsidR="001F159D" w:rsidRPr="00CB298B">
        <w:t>;</w:t>
      </w:r>
    </w:p>
    <w:p w14:paraId="7DD4F894" w14:textId="6B5D9BAB" w:rsidR="00120408" w:rsidRPr="00CB298B" w:rsidRDefault="00120408" w:rsidP="00526685">
      <w:pPr>
        <w:pStyle w:val="OREpunktory2"/>
      </w:pPr>
      <w:r w:rsidRPr="00CB298B">
        <w:t>___ łamigłówek i zagadek</w:t>
      </w:r>
      <w:r w:rsidR="001F159D" w:rsidRPr="00CB298B">
        <w:t xml:space="preserve">; </w:t>
      </w:r>
    </w:p>
    <w:p w14:paraId="4E81D03E" w14:textId="77777777" w:rsidR="009D02BC" w:rsidRPr="00CB298B" w:rsidRDefault="00120408" w:rsidP="00526685">
      <w:pPr>
        <w:pStyle w:val="OREpunktory2"/>
      </w:pPr>
      <w:r w:rsidRPr="00CB298B">
        <w:t>___ instrukcji</w:t>
      </w:r>
      <w:r w:rsidR="009D02BC" w:rsidRPr="00CB298B">
        <w:t>;</w:t>
      </w:r>
    </w:p>
    <w:p w14:paraId="7E7D281F" w14:textId="3F3B0130" w:rsidR="00120408" w:rsidRPr="00CB298B" w:rsidRDefault="009D02BC" w:rsidP="00526685">
      <w:pPr>
        <w:pStyle w:val="OREpunktory2"/>
      </w:pPr>
      <w:r w:rsidRPr="00CB298B">
        <w:t>___ inne (jakie?)</w:t>
      </w:r>
    </w:p>
    <w:p w14:paraId="72569721" w14:textId="362DC12A" w:rsidR="00B5331C" w:rsidRPr="00CB298B" w:rsidRDefault="001F159D" w:rsidP="00526685">
      <w:pPr>
        <w:pStyle w:val="OREpunktor"/>
        <w:rPr>
          <w:color w:val="auto"/>
        </w:rPr>
      </w:pPr>
      <w:r w:rsidRPr="00CB298B">
        <w:rPr>
          <w:color w:val="auto"/>
        </w:rPr>
        <w:t>Ukończyłam</w:t>
      </w:r>
      <w:r w:rsidR="00B5331C" w:rsidRPr="00CB298B">
        <w:rPr>
          <w:color w:val="auto"/>
        </w:rPr>
        <w:t>/</w:t>
      </w:r>
      <w:r w:rsidRPr="00CB298B">
        <w:rPr>
          <w:color w:val="auto"/>
        </w:rPr>
        <w:t xml:space="preserve">ukończyłem </w:t>
      </w:r>
      <w:r w:rsidR="00B5331C" w:rsidRPr="00CB298B">
        <w:rPr>
          <w:color w:val="auto"/>
        </w:rPr>
        <w:t>w ostatnim czasie kursy/szkolenia doskonalące moje kompetencje informatyczne</w:t>
      </w:r>
      <w:r w:rsidRPr="00CB298B">
        <w:rPr>
          <w:color w:val="auto"/>
        </w:rPr>
        <w:t>.</w:t>
      </w:r>
    </w:p>
    <w:p w14:paraId="1CAB0218" w14:textId="487B1874" w:rsidR="00B5331C" w:rsidRPr="00CB298B" w:rsidRDefault="00B5331C" w:rsidP="00526685">
      <w:pPr>
        <w:pStyle w:val="OREpunktor"/>
        <w:numPr>
          <w:ilvl w:val="0"/>
          <w:numId w:val="0"/>
        </w:numPr>
        <w:ind w:left="714"/>
        <w:rPr>
          <w:color w:val="auto"/>
        </w:rPr>
      </w:pPr>
      <w:r w:rsidRPr="00CB298B">
        <w:rPr>
          <w:color w:val="auto"/>
        </w:rPr>
        <w:t>TAK</w:t>
      </w:r>
      <w:r w:rsidR="00A362ED">
        <w:rPr>
          <w:color w:val="auto"/>
        </w:rPr>
        <w:t xml:space="preserve"> </w:t>
      </w:r>
      <w:r w:rsidR="001F159D" w:rsidRPr="00CB298B">
        <w:rPr>
          <w:color w:val="auto"/>
        </w:rPr>
        <w:t>/</w:t>
      </w:r>
      <w:r w:rsidR="009B1445" w:rsidRPr="00CB298B">
        <w:rPr>
          <w:color w:val="auto"/>
        </w:rPr>
        <w:t xml:space="preserve"> </w:t>
      </w:r>
      <w:r w:rsidRPr="00CB298B">
        <w:rPr>
          <w:color w:val="auto"/>
        </w:rPr>
        <w:t>NIE</w:t>
      </w:r>
    </w:p>
    <w:p w14:paraId="1FEED0D5" w14:textId="029C01DF" w:rsidR="00B5331C" w:rsidRPr="00CB298B" w:rsidRDefault="00B5331C" w:rsidP="00526685">
      <w:pPr>
        <w:pStyle w:val="OREpunktor"/>
        <w:rPr>
          <w:color w:val="auto"/>
        </w:rPr>
      </w:pPr>
      <w:r w:rsidRPr="00CB298B">
        <w:rPr>
          <w:color w:val="auto"/>
        </w:rPr>
        <w:t>W drodze samokształcenia zdobyłam/</w:t>
      </w:r>
      <w:r w:rsidR="001F159D" w:rsidRPr="00CB298B">
        <w:rPr>
          <w:color w:val="auto"/>
        </w:rPr>
        <w:t>zdobył</w:t>
      </w:r>
      <w:r w:rsidRPr="00CB298B">
        <w:rPr>
          <w:color w:val="auto"/>
        </w:rPr>
        <w:t>em nowe umiejętności związane z i</w:t>
      </w:r>
      <w:r w:rsidRPr="00CB298B">
        <w:rPr>
          <w:color w:val="auto"/>
        </w:rPr>
        <w:t>n</w:t>
      </w:r>
      <w:r w:rsidRPr="00CB298B">
        <w:rPr>
          <w:color w:val="auto"/>
        </w:rPr>
        <w:t>formatyką i wykorzystaniem narzędzi komputerowych do kształtowania kompete</w:t>
      </w:r>
      <w:r w:rsidRPr="00CB298B">
        <w:rPr>
          <w:color w:val="auto"/>
        </w:rPr>
        <w:t>n</w:t>
      </w:r>
      <w:r w:rsidRPr="00CB298B">
        <w:rPr>
          <w:color w:val="auto"/>
        </w:rPr>
        <w:t>cji kluczowych</w:t>
      </w:r>
      <w:r w:rsidR="001F159D" w:rsidRPr="00CB298B">
        <w:rPr>
          <w:color w:val="auto"/>
        </w:rPr>
        <w:t xml:space="preserve"> u</w:t>
      </w:r>
      <w:r w:rsidRPr="00CB298B">
        <w:rPr>
          <w:color w:val="auto"/>
        </w:rPr>
        <w:t xml:space="preserve"> dzieci</w:t>
      </w:r>
      <w:r w:rsidR="001F159D" w:rsidRPr="00CB298B">
        <w:rPr>
          <w:color w:val="auto"/>
        </w:rPr>
        <w:t>.</w:t>
      </w:r>
    </w:p>
    <w:p w14:paraId="3C8853C7" w14:textId="3565F5A1" w:rsidR="00B5331C" w:rsidRPr="00CB298B" w:rsidRDefault="00B5331C" w:rsidP="00526685">
      <w:pPr>
        <w:pStyle w:val="OREpunktor"/>
        <w:numPr>
          <w:ilvl w:val="0"/>
          <w:numId w:val="0"/>
        </w:numPr>
        <w:ind w:left="714"/>
        <w:rPr>
          <w:color w:val="auto"/>
        </w:rPr>
      </w:pPr>
      <w:r w:rsidRPr="00CB298B">
        <w:rPr>
          <w:color w:val="auto"/>
        </w:rPr>
        <w:t>TAK</w:t>
      </w:r>
      <w:r w:rsidR="00A362ED">
        <w:rPr>
          <w:color w:val="auto"/>
        </w:rPr>
        <w:t xml:space="preserve"> </w:t>
      </w:r>
      <w:r w:rsidR="001F159D" w:rsidRPr="00CB298B">
        <w:rPr>
          <w:color w:val="auto"/>
        </w:rPr>
        <w:t>/</w:t>
      </w:r>
      <w:r w:rsidR="009D02BC" w:rsidRPr="00CB298B">
        <w:rPr>
          <w:color w:val="auto"/>
        </w:rPr>
        <w:t xml:space="preserve"> </w:t>
      </w:r>
      <w:r w:rsidRPr="00CB298B">
        <w:rPr>
          <w:color w:val="auto"/>
        </w:rPr>
        <w:t>NIE</w:t>
      </w:r>
    </w:p>
    <w:p w14:paraId="1D085DDC" w14:textId="560FF5D1" w:rsidR="00120408" w:rsidRPr="00CB298B" w:rsidRDefault="009D2B27" w:rsidP="00526685">
      <w:pPr>
        <w:pStyle w:val="OREnormalny"/>
        <w:rPr>
          <w:color w:val="auto"/>
        </w:rPr>
      </w:pPr>
      <w:r w:rsidRPr="00CB298B">
        <w:rPr>
          <w:color w:val="auto"/>
        </w:rPr>
        <w:t>Do monitorowania można także wykorzystać miękkie, alternatywne metody badawcze, np.</w:t>
      </w:r>
    </w:p>
    <w:p w14:paraId="1EB97E38" w14:textId="5B07DCE7" w:rsidR="00016038" w:rsidRPr="00CB298B" w:rsidRDefault="00016038" w:rsidP="00526685">
      <w:pPr>
        <w:pStyle w:val="OREpunktor"/>
        <w:rPr>
          <w:color w:val="auto"/>
        </w:rPr>
      </w:pPr>
      <w:r w:rsidRPr="00CB298B">
        <w:rPr>
          <w:b/>
          <w:color w:val="auto"/>
        </w:rPr>
        <w:t xml:space="preserve">metoda trójkąta </w:t>
      </w:r>
      <w:r w:rsidRPr="00CB298B">
        <w:rPr>
          <w:color w:val="auto"/>
        </w:rPr>
        <w:t xml:space="preserve">– metoda wizualizacji twórczego rozwiązywania problemów, do zastosowania np. podczas sesji </w:t>
      </w:r>
      <w:r w:rsidR="00BE7C4A" w:rsidRPr="00CB298B">
        <w:rPr>
          <w:i/>
          <w:color w:val="auto"/>
        </w:rPr>
        <w:t>Action L</w:t>
      </w:r>
      <w:r w:rsidRPr="00CB298B">
        <w:rPr>
          <w:i/>
          <w:color w:val="auto"/>
        </w:rPr>
        <w:t>earning</w:t>
      </w:r>
      <w:r w:rsidRPr="00CB298B">
        <w:rPr>
          <w:color w:val="auto"/>
        </w:rPr>
        <w:t>. Odwrócony wierzchołkiem do d</w:t>
      </w:r>
      <w:r w:rsidRPr="00CB298B">
        <w:rPr>
          <w:color w:val="auto"/>
        </w:rPr>
        <w:t>o</w:t>
      </w:r>
      <w:r w:rsidRPr="00CB298B">
        <w:rPr>
          <w:color w:val="auto"/>
        </w:rPr>
        <w:t>łu trójkąt symbolizuje zdefiniowany przez nauczycieli PROBLEM w realizacji dzi</w:t>
      </w:r>
      <w:r w:rsidRPr="00CB298B">
        <w:rPr>
          <w:color w:val="auto"/>
        </w:rPr>
        <w:t>a</w:t>
      </w:r>
      <w:r w:rsidRPr="00CB298B">
        <w:rPr>
          <w:color w:val="auto"/>
        </w:rPr>
        <w:t xml:space="preserve">łania. Nauczyciele </w:t>
      </w:r>
      <w:r w:rsidR="00965159" w:rsidRPr="00CB298B">
        <w:rPr>
          <w:color w:val="auto"/>
        </w:rPr>
        <w:t xml:space="preserve">określają </w:t>
      </w:r>
      <w:r w:rsidR="00AE3E21" w:rsidRPr="00CB298B">
        <w:rPr>
          <w:color w:val="auto"/>
        </w:rPr>
        <w:t>z lewej strony trójkąta</w:t>
      </w:r>
      <w:r w:rsidRPr="00CB298B">
        <w:rPr>
          <w:color w:val="auto"/>
        </w:rPr>
        <w:t xml:space="preserve"> SIŁY PODTRZYMUJĄCE pr</w:t>
      </w:r>
      <w:r w:rsidRPr="00CB298B">
        <w:rPr>
          <w:color w:val="auto"/>
        </w:rPr>
        <w:t>o</w:t>
      </w:r>
      <w:r w:rsidRPr="00CB298B">
        <w:rPr>
          <w:color w:val="auto"/>
        </w:rPr>
        <w:t xml:space="preserve">blem, a do każdej </w:t>
      </w:r>
      <w:r w:rsidR="00710165" w:rsidRPr="00CB298B">
        <w:rPr>
          <w:color w:val="auto"/>
        </w:rPr>
        <w:t xml:space="preserve">z nich ustalają sposoby rozwiązań (jak </w:t>
      </w:r>
      <w:r w:rsidR="00965159" w:rsidRPr="00CB298B">
        <w:rPr>
          <w:color w:val="auto"/>
        </w:rPr>
        <w:t xml:space="preserve">można </w:t>
      </w:r>
      <w:r w:rsidR="00710165" w:rsidRPr="00CB298B">
        <w:rPr>
          <w:color w:val="auto"/>
        </w:rPr>
        <w:t>usunąć przycz</w:t>
      </w:r>
      <w:r w:rsidR="00710165" w:rsidRPr="00CB298B">
        <w:rPr>
          <w:color w:val="auto"/>
        </w:rPr>
        <w:t>y</w:t>
      </w:r>
      <w:r w:rsidR="00710165" w:rsidRPr="00CB298B">
        <w:rPr>
          <w:color w:val="auto"/>
        </w:rPr>
        <w:t xml:space="preserve">ny </w:t>
      </w:r>
      <w:r w:rsidR="006D5D0F" w:rsidRPr="00CB298B">
        <w:rPr>
          <w:color w:val="auto"/>
        </w:rPr>
        <w:t>problemu</w:t>
      </w:r>
      <w:r w:rsidR="00710165" w:rsidRPr="00CB298B">
        <w:rPr>
          <w:color w:val="auto"/>
        </w:rPr>
        <w:t>)</w:t>
      </w:r>
      <w:r w:rsidR="00AE3E21" w:rsidRPr="00CB298B">
        <w:rPr>
          <w:color w:val="auto"/>
        </w:rPr>
        <w:t xml:space="preserve"> </w:t>
      </w:r>
      <w:r w:rsidR="006D5D0F" w:rsidRPr="00CB298B">
        <w:rPr>
          <w:color w:val="auto"/>
        </w:rPr>
        <w:t xml:space="preserve">i </w:t>
      </w:r>
      <w:r w:rsidR="00AE3E21" w:rsidRPr="00CB298B">
        <w:rPr>
          <w:color w:val="auto"/>
        </w:rPr>
        <w:t>zapisują je odpowiednio po prawej stronie trójkąta</w:t>
      </w:r>
      <w:r w:rsidR="00BE7C4A" w:rsidRPr="00CB298B">
        <w:rPr>
          <w:color w:val="auto"/>
        </w:rPr>
        <w:t xml:space="preserve">; </w:t>
      </w:r>
    </w:p>
    <w:p w14:paraId="469CAC31" w14:textId="6901DFDD" w:rsidR="00CA23A8" w:rsidRPr="00CB298B" w:rsidRDefault="00965159" w:rsidP="00526685">
      <w:pPr>
        <w:pStyle w:val="Akapitzlist"/>
        <w:spacing w:line="360" w:lineRule="auto"/>
        <w:ind w:left="0"/>
        <w:jc w:val="center"/>
        <w:rPr>
          <w:rFonts w:ascii="Arial" w:hAnsi="Arial" w:cs="Arial"/>
          <w:b/>
        </w:rPr>
      </w:pPr>
      <w:r w:rsidRPr="00CB298B">
        <w:rPr>
          <w:rFonts w:ascii="Calibri" w:eastAsia="Calibri" w:hAnsi="Calibri"/>
          <w:noProof/>
          <w:sz w:val="16"/>
          <w:szCs w:val="16"/>
        </w:rPr>
        <w:lastRenderedPageBreak/>
        <w:drawing>
          <wp:inline distT="0" distB="0" distL="0" distR="0" wp14:anchorId="07F600F9" wp14:editId="7BF78A76">
            <wp:extent cx="6029960" cy="3376930"/>
            <wp:effectExtent l="19050" t="19050" r="27940" b="13970"/>
            <wp:docPr id="228" name="Obraz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roblem.jpg"/>
                    <pic:cNvPicPr/>
                  </pic:nvPicPr>
                  <pic:blipFill>
                    <a:blip r:embed="rId183" cstate="print">
                      <a:extLst>
                        <a:ext uri="{28A0092B-C50C-407E-A947-70E740481C1C}">
                          <a14:useLocalDpi xmlns:a14="http://schemas.microsoft.com/office/drawing/2010/main" val="0"/>
                        </a:ext>
                      </a:extLst>
                    </a:blip>
                    <a:stretch>
                      <a:fillRect/>
                    </a:stretch>
                  </pic:blipFill>
                  <pic:spPr>
                    <a:xfrm>
                      <a:off x="0" y="0"/>
                      <a:ext cx="6029960" cy="3376930"/>
                    </a:xfrm>
                    <a:prstGeom prst="rect">
                      <a:avLst/>
                    </a:prstGeom>
                    <a:ln>
                      <a:solidFill>
                        <a:schemeClr val="bg2"/>
                      </a:solidFill>
                    </a:ln>
                  </pic:spPr>
                </pic:pic>
              </a:graphicData>
            </a:graphic>
          </wp:inline>
        </w:drawing>
      </w:r>
    </w:p>
    <w:p w14:paraId="55547063" w14:textId="4B81AF47" w:rsidR="00CA23A8" w:rsidRPr="00CB298B" w:rsidRDefault="00CA23A8" w:rsidP="00CA23A8">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20.</w:t>
      </w:r>
      <w:r w:rsidR="0078124D">
        <w:rPr>
          <w:rFonts w:ascii="Arial" w:eastAsia="Times New Roman" w:hAnsi="Arial" w:cs="Arial"/>
          <w:sz w:val="22"/>
          <w:lang w:eastAsia="ja-JP"/>
        </w:rPr>
        <w:t xml:space="preserve"> Metoda trójkąta</w:t>
      </w:r>
    </w:p>
    <w:p w14:paraId="291244C3" w14:textId="60349067" w:rsidR="004D6D65" w:rsidRPr="00CB298B" w:rsidRDefault="004D6D65" w:rsidP="00056C65">
      <w:pPr>
        <w:pStyle w:val="OREpunktor"/>
        <w:rPr>
          <w:color w:val="auto"/>
        </w:rPr>
      </w:pPr>
      <w:r w:rsidRPr="00CB298B">
        <w:rPr>
          <w:b/>
          <w:color w:val="auto"/>
        </w:rPr>
        <w:t>identyfikacja przeszkód</w:t>
      </w:r>
      <w:r w:rsidR="0054217F" w:rsidRPr="00CB298B">
        <w:rPr>
          <w:rStyle w:val="Odwoanieprzypisudolnego"/>
          <w:b/>
          <w:color w:val="auto"/>
        </w:rPr>
        <w:footnoteReference w:id="67"/>
      </w:r>
      <w:r w:rsidRPr="00CB298B">
        <w:rPr>
          <w:color w:val="auto"/>
        </w:rPr>
        <w:t xml:space="preserve"> (pole siłowe) </w:t>
      </w:r>
      <w:r w:rsidR="00624BBD" w:rsidRPr="00CB298B">
        <w:rPr>
          <w:color w:val="auto"/>
        </w:rPr>
        <w:t xml:space="preserve">– zamieszczona </w:t>
      </w:r>
      <w:r w:rsidRPr="00CB298B">
        <w:rPr>
          <w:color w:val="auto"/>
        </w:rPr>
        <w:t xml:space="preserve">np. na </w:t>
      </w:r>
      <w:r w:rsidRPr="00CB298B">
        <w:rPr>
          <w:b/>
          <w:color w:val="auto"/>
        </w:rPr>
        <w:t>„gadającej ści</w:t>
      </w:r>
      <w:r w:rsidRPr="00CB298B">
        <w:rPr>
          <w:b/>
          <w:color w:val="auto"/>
        </w:rPr>
        <w:t>a</w:t>
      </w:r>
      <w:r w:rsidRPr="00CB298B">
        <w:rPr>
          <w:b/>
          <w:color w:val="auto"/>
        </w:rPr>
        <w:t>nie</w:t>
      </w:r>
      <w:r w:rsidRPr="00CB298B">
        <w:rPr>
          <w:color w:val="auto"/>
        </w:rPr>
        <w:t xml:space="preserve">” w pokoju nauczycielskim lub </w:t>
      </w:r>
      <w:r w:rsidR="00624BBD" w:rsidRPr="00CB298B">
        <w:rPr>
          <w:color w:val="auto"/>
        </w:rPr>
        <w:t xml:space="preserve">prowadzona </w:t>
      </w:r>
      <w:r w:rsidRPr="00CB298B">
        <w:rPr>
          <w:color w:val="auto"/>
        </w:rPr>
        <w:t>z pomocą „</w:t>
      </w:r>
      <w:r w:rsidRPr="00CB298B">
        <w:rPr>
          <w:b/>
          <w:color w:val="auto"/>
        </w:rPr>
        <w:t>poczty”</w:t>
      </w:r>
      <w:r w:rsidR="006001BC" w:rsidRPr="00CB298B">
        <w:rPr>
          <w:rStyle w:val="Odwoanieprzypisudolnego"/>
          <w:color w:val="auto"/>
        </w:rPr>
        <w:footnoteReference w:id="68"/>
      </w:r>
      <w:r w:rsidRPr="00CB298B">
        <w:rPr>
          <w:color w:val="auto"/>
        </w:rPr>
        <w:t>. Nauczyciele, np. przez wybrany tydzień realizacji działań, zapisują na wywieszonym plakacie (gadająca ściana)</w:t>
      </w:r>
      <w:r w:rsidR="00624BBD" w:rsidRPr="00CB298B">
        <w:rPr>
          <w:color w:val="auto"/>
        </w:rPr>
        <w:t>,</w:t>
      </w:r>
      <w:r w:rsidRPr="00CB298B">
        <w:rPr>
          <w:color w:val="auto"/>
        </w:rPr>
        <w:t xml:space="preserve"> podzielonym na dwie kolumny</w:t>
      </w:r>
      <w:r w:rsidR="00624BBD" w:rsidRPr="00CB298B">
        <w:rPr>
          <w:color w:val="auto"/>
        </w:rPr>
        <w:t xml:space="preserve"> odpowiedzi na pytania</w:t>
      </w:r>
      <w:r w:rsidRPr="00CB298B">
        <w:rPr>
          <w:color w:val="auto"/>
        </w:rPr>
        <w:t xml:space="preserve">: </w:t>
      </w:r>
      <w:r w:rsidR="00624BBD" w:rsidRPr="00CB298B">
        <w:rPr>
          <w:color w:val="auto"/>
        </w:rPr>
        <w:t>„</w:t>
      </w:r>
      <w:r w:rsidRPr="00CB298B">
        <w:rPr>
          <w:color w:val="auto"/>
        </w:rPr>
        <w:t>Co mi pomaga w realizacji działania X?</w:t>
      </w:r>
      <w:r w:rsidR="00624BBD" w:rsidRPr="00CB298B">
        <w:rPr>
          <w:color w:val="auto"/>
        </w:rPr>
        <w:t>”,</w:t>
      </w:r>
      <w:r w:rsidR="0096411C">
        <w:rPr>
          <w:color w:val="auto"/>
        </w:rPr>
        <w:t xml:space="preserve"> </w:t>
      </w:r>
      <w:r w:rsidR="00624BBD" w:rsidRPr="00CB298B">
        <w:rPr>
          <w:color w:val="auto"/>
        </w:rPr>
        <w:t>„</w:t>
      </w:r>
      <w:r w:rsidRPr="00CB298B">
        <w:rPr>
          <w:color w:val="auto"/>
        </w:rPr>
        <w:t>Co mi utrudnia realizację działania X?</w:t>
      </w:r>
      <w:r w:rsidR="00624BBD" w:rsidRPr="00CB298B">
        <w:rPr>
          <w:color w:val="auto"/>
        </w:rPr>
        <w:t xml:space="preserve">”, albo </w:t>
      </w:r>
      <w:r w:rsidRPr="00CB298B">
        <w:rPr>
          <w:color w:val="auto"/>
        </w:rPr>
        <w:t xml:space="preserve">wrzucają „listy” </w:t>
      </w:r>
      <w:r w:rsidR="00624BBD" w:rsidRPr="00CB298B">
        <w:rPr>
          <w:color w:val="auto"/>
        </w:rPr>
        <w:t>(</w:t>
      </w:r>
      <w:r w:rsidRPr="00CB298B">
        <w:rPr>
          <w:color w:val="auto"/>
        </w:rPr>
        <w:t>krótkie notatki</w:t>
      </w:r>
      <w:r w:rsidR="00624BBD" w:rsidRPr="00CB298B">
        <w:rPr>
          <w:color w:val="auto"/>
        </w:rPr>
        <w:t>)</w:t>
      </w:r>
      <w:r w:rsidRPr="00CB298B">
        <w:rPr>
          <w:color w:val="auto"/>
        </w:rPr>
        <w:t xml:space="preserve"> do oddzielnych, oznaczonych tymi pytaniami k</w:t>
      </w:r>
      <w:r w:rsidRPr="00CB298B">
        <w:rPr>
          <w:color w:val="auto"/>
        </w:rPr>
        <w:t>o</w:t>
      </w:r>
      <w:r w:rsidRPr="00CB298B">
        <w:rPr>
          <w:color w:val="auto"/>
        </w:rPr>
        <w:t>pert lub pudełek (poczta). Po tygodniu osoba wspomagająca dokonuje analizy z</w:t>
      </w:r>
      <w:r w:rsidRPr="00CB298B">
        <w:rPr>
          <w:color w:val="auto"/>
        </w:rPr>
        <w:t>e</w:t>
      </w:r>
      <w:r w:rsidRPr="00CB298B">
        <w:rPr>
          <w:color w:val="auto"/>
        </w:rPr>
        <w:t>branych danych, przekazuje wnioski dyrektorowi i nauczycielom, a następnie</w:t>
      </w:r>
      <w:r w:rsidR="000D6A95" w:rsidRPr="00CB298B">
        <w:rPr>
          <w:color w:val="auto"/>
        </w:rPr>
        <w:t xml:space="preserve"> </w:t>
      </w:r>
      <w:r w:rsidRPr="00CB298B">
        <w:rPr>
          <w:color w:val="auto"/>
        </w:rPr>
        <w:t>wspólnie z nimi ustala ewentualne modyfikacje w planie wspomagania</w:t>
      </w:r>
      <w:r w:rsidR="000D6A95" w:rsidRPr="00CB298B">
        <w:rPr>
          <w:color w:val="auto"/>
        </w:rPr>
        <w:t xml:space="preserve">; </w:t>
      </w:r>
    </w:p>
    <w:p w14:paraId="3AEF6406" w14:textId="75382D44" w:rsidR="00474DD5" w:rsidRPr="00CB298B" w:rsidRDefault="005F615A" w:rsidP="000D6A95">
      <w:pPr>
        <w:pStyle w:val="OREpunktor"/>
        <w:rPr>
          <w:color w:val="auto"/>
        </w:rPr>
      </w:pPr>
      <w:proofErr w:type="spellStart"/>
      <w:r w:rsidRPr="00CB298B">
        <w:rPr>
          <w:b/>
          <w:color w:val="auto"/>
        </w:rPr>
        <w:t>f</w:t>
      </w:r>
      <w:r w:rsidR="00EA4CD1" w:rsidRPr="00CB298B">
        <w:rPr>
          <w:b/>
          <w:color w:val="auto"/>
        </w:rPr>
        <w:t>otoocena</w:t>
      </w:r>
      <w:proofErr w:type="spellEnd"/>
      <w:r w:rsidR="006001BC" w:rsidRPr="00CB298B">
        <w:rPr>
          <w:rStyle w:val="Odwoanieprzypisudolnego"/>
          <w:b/>
          <w:color w:val="auto"/>
        </w:rPr>
        <w:footnoteReference w:id="69"/>
      </w:r>
      <w:r w:rsidR="00EA4CD1" w:rsidRPr="00CB298B">
        <w:rPr>
          <w:color w:val="auto"/>
        </w:rPr>
        <w:t xml:space="preserve"> – </w:t>
      </w:r>
      <w:r w:rsidRPr="00CB298B">
        <w:rPr>
          <w:color w:val="auto"/>
        </w:rPr>
        <w:t>nauczyciele przez ustalony okres (np. przez tydzień) lub podczas realizacji wybranego działania (np. w czasie leśnej wyprawy przedszkolaków) f</w:t>
      </w:r>
      <w:r w:rsidRPr="00CB298B">
        <w:rPr>
          <w:color w:val="auto"/>
        </w:rPr>
        <w:t>o</w:t>
      </w:r>
      <w:r w:rsidRPr="00CB298B">
        <w:rPr>
          <w:color w:val="auto"/>
        </w:rPr>
        <w:t>tografują przebieg ćwiczeń, aktywności (lub brak aktywności) dzieci</w:t>
      </w:r>
      <w:r w:rsidR="000D6A95" w:rsidRPr="00CB298B">
        <w:rPr>
          <w:color w:val="auto"/>
        </w:rPr>
        <w:t xml:space="preserve"> i </w:t>
      </w:r>
      <w:r w:rsidRPr="00CB298B">
        <w:rPr>
          <w:color w:val="auto"/>
        </w:rPr>
        <w:t>różne sytu</w:t>
      </w:r>
      <w:r w:rsidRPr="00CB298B">
        <w:rPr>
          <w:color w:val="auto"/>
        </w:rPr>
        <w:t>a</w:t>
      </w:r>
      <w:r w:rsidRPr="00CB298B">
        <w:rPr>
          <w:color w:val="auto"/>
        </w:rPr>
        <w:t>cje występujące podczas danego wydarzenia. Powstały w ten sposób materiał b</w:t>
      </w:r>
      <w:r w:rsidRPr="00CB298B">
        <w:rPr>
          <w:color w:val="auto"/>
        </w:rPr>
        <w:t>a</w:t>
      </w:r>
      <w:r w:rsidRPr="00CB298B">
        <w:rPr>
          <w:color w:val="auto"/>
        </w:rPr>
        <w:t>dawczy poddają analizie (</w:t>
      </w:r>
      <w:r w:rsidR="000D6A95" w:rsidRPr="00CB298B">
        <w:rPr>
          <w:color w:val="auto"/>
        </w:rPr>
        <w:t xml:space="preserve">które </w:t>
      </w:r>
      <w:r w:rsidRPr="00CB298B">
        <w:rPr>
          <w:color w:val="auto"/>
        </w:rPr>
        <w:t>aktywności, zachowania</w:t>
      </w:r>
      <w:r w:rsidR="000D6A95" w:rsidRPr="00CB298B">
        <w:rPr>
          <w:color w:val="auto"/>
        </w:rPr>
        <w:t xml:space="preserve"> i </w:t>
      </w:r>
      <w:r w:rsidRPr="00CB298B">
        <w:rPr>
          <w:color w:val="auto"/>
        </w:rPr>
        <w:t>sytuacje świadczą o</w:t>
      </w:r>
      <w:r w:rsidR="000D6A95" w:rsidRPr="00CB298B">
        <w:rPr>
          <w:color w:val="auto"/>
        </w:rPr>
        <w:t> </w:t>
      </w:r>
      <w:r w:rsidRPr="00CB298B">
        <w:rPr>
          <w:color w:val="auto"/>
        </w:rPr>
        <w:t>tym, że dzieci wykazały się wiedzą, umiejętnościami i postawami charakterystycznymi dla wybranej kompetencji</w:t>
      </w:r>
      <w:r w:rsidR="000D6A95" w:rsidRPr="00CB298B">
        <w:rPr>
          <w:color w:val="auto"/>
        </w:rPr>
        <w:t>, a k</w:t>
      </w:r>
      <w:r w:rsidRPr="00CB298B">
        <w:rPr>
          <w:color w:val="auto"/>
        </w:rPr>
        <w:t xml:space="preserve">tóre o tym, że nie udało rozwinąć </w:t>
      </w:r>
      <w:r w:rsidR="000D6A95" w:rsidRPr="00CB298B">
        <w:rPr>
          <w:color w:val="auto"/>
        </w:rPr>
        <w:t xml:space="preserve">ich </w:t>
      </w:r>
      <w:r w:rsidRPr="00CB298B">
        <w:rPr>
          <w:color w:val="auto"/>
        </w:rPr>
        <w:t>wiedzy, umi</w:t>
      </w:r>
      <w:r w:rsidRPr="00CB298B">
        <w:rPr>
          <w:color w:val="auto"/>
        </w:rPr>
        <w:t>e</w:t>
      </w:r>
      <w:r w:rsidRPr="00CB298B">
        <w:rPr>
          <w:color w:val="auto"/>
        </w:rPr>
        <w:lastRenderedPageBreak/>
        <w:t>jętności</w:t>
      </w:r>
      <w:r w:rsidR="000D6A95" w:rsidRPr="00CB298B">
        <w:rPr>
          <w:color w:val="auto"/>
        </w:rPr>
        <w:t xml:space="preserve"> i </w:t>
      </w:r>
      <w:r w:rsidRPr="00CB298B">
        <w:rPr>
          <w:color w:val="auto"/>
        </w:rPr>
        <w:t xml:space="preserve">postaw </w:t>
      </w:r>
      <w:r w:rsidR="000D6A95" w:rsidRPr="00CB298B">
        <w:rPr>
          <w:color w:val="auto"/>
        </w:rPr>
        <w:t>na satysfakcjonującym poziomie</w:t>
      </w:r>
      <w:r w:rsidRPr="00CB298B">
        <w:rPr>
          <w:color w:val="auto"/>
        </w:rPr>
        <w:t xml:space="preserve">?). Ważne, by </w:t>
      </w:r>
      <w:r w:rsidR="000D6A95" w:rsidRPr="00CB298B">
        <w:rPr>
          <w:color w:val="auto"/>
        </w:rPr>
        <w:t>osoba monitoruj</w:t>
      </w:r>
      <w:r w:rsidR="000D6A95" w:rsidRPr="00CB298B">
        <w:rPr>
          <w:color w:val="auto"/>
        </w:rPr>
        <w:t>ą</w:t>
      </w:r>
      <w:r w:rsidR="000D6A95" w:rsidRPr="00CB298B">
        <w:rPr>
          <w:color w:val="auto"/>
        </w:rPr>
        <w:t xml:space="preserve">ca działania </w:t>
      </w:r>
      <w:r w:rsidRPr="00CB298B">
        <w:rPr>
          <w:color w:val="auto"/>
        </w:rPr>
        <w:t>obiektywnie rejestrował</w:t>
      </w:r>
      <w:r w:rsidR="000D6A95" w:rsidRPr="00CB298B">
        <w:rPr>
          <w:color w:val="auto"/>
        </w:rPr>
        <w:t>a</w:t>
      </w:r>
      <w:r w:rsidRPr="00CB298B">
        <w:rPr>
          <w:color w:val="auto"/>
        </w:rPr>
        <w:t xml:space="preserve"> nie tylko obrazy świadczą</w:t>
      </w:r>
      <w:r w:rsidR="000D6A95" w:rsidRPr="00CB298B">
        <w:rPr>
          <w:color w:val="auto"/>
        </w:rPr>
        <w:t>ce</w:t>
      </w:r>
      <w:r w:rsidRPr="00CB298B">
        <w:rPr>
          <w:color w:val="auto"/>
        </w:rPr>
        <w:t xml:space="preserve"> o sukcesie, ale także sytuacje trudne, w których dzieci np. nie potrafią sobie poradzić z zadaniem. </w:t>
      </w:r>
      <w:proofErr w:type="spellStart"/>
      <w:r w:rsidR="00C83722" w:rsidRPr="00CB298B">
        <w:rPr>
          <w:color w:val="auto"/>
        </w:rPr>
        <w:t>Fotoocenę</w:t>
      </w:r>
      <w:proofErr w:type="spellEnd"/>
      <w:r w:rsidR="00C83722" w:rsidRPr="00CB298B">
        <w:rPr>
          <w:color w:val="auto"/>
        </w:rPr>
        <w:t xml:space="preserve"> można uzupełnić rysunkowymi relacjami dzieci, ilustrującymi np., co najlepiej zapamiętały</w:t>
      </w:r>
      <w:r w:rsidR="00454E56" w:rsidRPr="00CB298B">
        <w:rPr>
          <w:color w:val="auto"/>
        </w:rPr>
        <w:t xml:space="preserve"> z wyprawy, czego się nauczy</w:t>
      </w:r>
      <w:r w:rsidR="00C83722" w:rsidRPr="00CB298B">
        <w:rPr>
          <w:color w:val="auto"/>
        </w:rPr>
        <w:t>ły, co miłego przeżyły, co je z</w:t>
      </w:r>
      <w:r w:rsidR="00C83722" w:rsidRPr="00CB298B">
        <w:rPr>
          <w:color w:val="auto"/>
        </w:rPr>
        <w:t>a</w:t>
      </w:r>
      <w:r w:rsidR="00C83722" w:rsidRPr="00CB298B">
        <w:rPr>
          <w:color w:val="auto"/>
        </w:rPr>
        <w:t xml:space="preserve">skoczyło itp. </w:t>
      </w:r>
    </w:p>
    <w:p w14:paraId="2817A2B2" w14:textId="4BB01D08" w:rsidR="005F615A" w:rsidRPr="00CB298B" w:rsidRDefault="005F615A" w:rsidP="00056C65">
      <w:pPr>
        <w:pStyle w:val="OREnormalny"/>
        <w:rPr>
          <w:color w:val="auto"/>
        </w:rPr>
      </w:pPr>
      <w:r w:rsidRPr="00CB298B">
        <w:rPr>
          <w:color w:val="auto"/>
        </w:rPr>
        <w:t xml:space="preserve">Informacje o jakości działań podejmowanych przez nauczycieli można pozyskiwać także od dzieci, stosując proste, połączone z zabawą metody, </w:t>
      </w:r>
      <w:r w:rsidR="00EA2651" w:rsidRPr="00CB298B">
        <w:rPr>
          <w:color w:val="auto"/>
        </w:rPr>
        <w:t>takie jak</w:t>
      </w:r>
      <w:r w:rsidRPr="00CB298B">
        <w:rPr>
          <w:color w:val="auto"/>
        </w:rPr>
        <w:t>:</w:t>
      </w:r>
    </w:p>
    <w:p w14:paraId="5CD13596" w14:textId="6F946177" w:rsidR="00EA2651" w:rsidRPr="00CB298B" w:rsidRDefault="00EA2651" w:rsidP="00056C65">
      <w:pPr>
        <w:pStyle w:val="OREpunktor"/>
        <w:rPr>
          <w:color w:val="auto"/>
        </w:rPr>
      </w:pPr>
      <w:r w:rsidRPr="00CB298B">
        <w:rPr>
          <w:b/>
          <w:color w:val="auto"/>
        </w:rPr>
        <w:t>tarcza strzelnicza</w:t>
      </w:r>
      <w:r w:rsidRPr="00CB298B">
        <w:rPr>
          <w:color w:val="auto"/>
        </w:rPr>
        <w:t xml:space="preserve"> (zamiast skali liczbowej można wprowadzić</w:t>
      </w:r>
      <w:r w:rsidR="00867F86" w:rsidRPr="00CB298B">
        <w:rPr>
          <w:color w:val="auto"/>
        </w:rPr>
        <w:t xml:space="preserve"> –</w:t>
      </w:r>
      <w:r w:rsidRPr="00CB298B">
        <w:rPr>
          <w:color w:val="auto"/>
        </w:rPr>
        <w:t xml:space="preserve"> na trzech polach</w:t>
      </w:r>
      <w:r w:rsidR="00867F86" w:rsidRPr="00CB298B">
        <w:rPr>
          <w:color w:val="auto"/>
        </w:rPr>
        <w:t xml:space="preserve"> –</w:t>
      </w:r>
      <w:r w:rsidR="0096411C">
        <w:rPr>
          <w:color w:val="auto"/>
        </w:rPr>
        <w:t xml:space="preserve"> </w:t>
      </w:r>
      <w:r w:rsidRPr="00CB298B">
        <w:rPr>
          <w:color w:val="auto"/>
        </w:rPr>
        <w:t>symboliczne „buźki”</w:t>
      </w:r>
      <w:r w:rsidR="00867F86" w:rsidRPr="00CB298B">
        <w:rPr>
          <w:color w:val="auto"/>
        </w:rPr>
        <w:t xml:space="preserve">: </w:t>
      </w:r>
      <w:r w:rsidRPr="00CB298B">
        <w:rPr>
          <w:color w:val="auto"/>
        </w:rPr>
        <w:t>uśmiechniętą w centrum pola, neutralną w polu środk</w:t>
      </w:r>
      <w:r w:rsidRPr="00CB298B">
        <w:rPr>
          <w:color w:val="auto"/>
        </w:rPr>
        <w:t>o</w:t>
      </w:r>
      <w:r w:rsidRPr="00CB298B">
        <w:rPr>
          <w:color w:val="auto"/>
        </w:rPr>
        <w:t xml:space="preserve">wym, smutną – na obrzeżach) lub </w:t>
      </w:r>
      <w:r w:rsidR="00867F86" w:rsidRPr="00CB298B">
        <w:rPr>
          <w:b/>
          <w:color w:val="auto"/>
        </w:rPr>
        <w:t>ruchoma tarcza</w:t>
      </w:r>
      <w:r w:rsidR="00867F86" w:rsidRPr="00CB298B">
        <w:rPr>
          <w:color w:val="auto"/>
        </w:rPr>
        <w:t xml:space="preserve"> – </w:t>
      </w:r>
      <w:r w:rsidRPr="00CB298B">
        <w:rPr>
          <w:color w:val="auto"/>
        </w:rPr>
        <w:t>dzieci stają w kręgu, pośro</w:t>
      </w:r>
      <w:r w:rsidRPr="00CB298B">
        <w:rPr>
          <w:color w:val="auto"/>
        </w:rPr>
        <w:t>d</w:t>
      </w:r>
      <w:r w:rsidRPr="00CB298B">
        <w:rPr>
          <w:color w:val="auto"/>
        </w:rPr>
        <w:t>ku którego kładziemy piłeczkę lub inny przedmiot symbolizujący środek tarczy; nauczyciel zadaje dzieciom pytania lub wygłasza stwierdzenia</w:t>
      </w:r>
      <w:r w:rsidR="00867F86" w:rsidRPr="00CB298B">
        <w:rPr>
          <w:color w:val="auto"/>
        </w:rPr>
        <w:t>,</w:t>
      </w:r>
      <w:r w:rsidRPr="00CB298B">
        <w:rPr>
          <w:color w:val="auto"/>
        </w:rPr>
        <w:t xml:space="preserve"> np. </w:t>
      </w:r>
      <w:r w:rsidR="00867F86" w:rsidRPr="00CB298B">
        <w:rPr>
          <w:color w:val="auto"/>
        </w:rPr>
        <w:t>„</w:t>
      </w:r>
      <w:r w:rsidRPr="00CB298B">
        <w:rPr>
          <w:color w:val="auto"/>
        </w:rPr>
        <w:t>Jak podobało się wam to ćwiczenie?</w:t>
      </w:r>
      <w:r w:rsidR="00867F86" w:rsidRPr="00CB298B">
        <w:rPr>
          <w:color w:val="auto"/>
        </w:rPr>
        <w:t>”</w:t>
      </w:r>
      <w:r w:rsidRPr="00CB298B">
        <w:rPr>
          <w:color w:val="auto"/>
        </w:rPr>
        <w:t xml:space="preserve"> , a dzieci przemieszczając się na „ruchomej tarczy”, </w:t>
      </w:r>
      <w:r w:rsidR="00867F86" w:rsidRPr="00CB298B">
        <w:rPr>
          <w:color w:val="auto"/>
        </w:rPr>
        <w:t>wsk</w:t>
      </w:r>
      <w:r w:rsidR="00867F86" w:rsidRPr="00CB298B">
        <w:rPr>
          <w:color w:val="auto"/>
        </w:rPr>
        <w:t>a</w:t>
      </w:r>
      <w:r w:rsidR="00867F86" w:rsidRPr="00CB298B">
        <w:rPr>
          <w:color w:val="auto"/>
        </w:rPr>
        <w:t xml:space="preserve">zują </w:t>
      </w:r>
      <w:r w:rsidRPr="00CB298B">
        <w:rPr>
          <w:color w:val="auto"/>
        </w:rPr>
        <w:t>swoją opinię</w:t>
      </w:r>
      <w:r w:rsidR="00867F86" w:rsidRPr="00CB298B">
        <w:rPr>
          <w:color w:val="auto"/>
        </w:rPr>
        <w:t>;</w:t>
      </w:r>
    </w:p>
    <w:p w14:paraId="67CB627B" w14:textId="474CEB6F" w:rsidR="00EA2651" w:rsidRPr="00CB298B" w:rsidRDefault="00EA2651" w:rsidP="00056C65">
      <w:pPr>
        <w:pStyle w:val="OREpunktor"/>
        <w:rPr>
          <w:color w:val="auto"/>
        </w:rPr>
      </w:pPr>
      <w:r w:rsidRPr="00CB298B">
        <w:rPr>
          <w:b/>
          <w:color w:val="auto"/>
        </w:rPr>
        <w:t>termometr</w:t>
      </w:r>
      <w:r w:rsidRPr="00CB298B">
        <w:rPr>
          <w:color w:val="auto"/>
        </w:rPr>
        <w:t xml:space="preserve"> – w grupie najmłodszych</w:t>
      </w:r>
      <w:r w:rsidR="00867F86" w:rsidRPr="00CB298B">
        <w:rPr>
          <w:color w:val="auto"/>
        </w:rPr>
        <w:t xml:space="preserve"> dzieci</w:t>
      </w:r>
      <w:r w:rsidRPr="00CB298B">
        <w:rPr>
          <w:color w:val="auto"/>
        </w:rPr>
        <w:t xml:space="preserve"> skalę </w:t>
      </w:r>
      <w:r w:rsidR="00867F86" w:rsidRPr="00CB298B">
        <w:rPr>
          <w:color w:val="auto"/>
        </w:rPr>
        <w:t xml:space="preserve">liczbową </w:t>
      </w:r>
      <w:r w:rsidRPr="00CB298B">
        <w:rPr>
          <w:color w:val="auto"/>
        </w:rPr>
        <w:t>można zastąpić symb</w:t>
      </w:r>
      <w:r w:rsidRPr="00CB298B">
        <w:rPr>
          <w:color w:val="auto"/>
        </w:rPr>
        <w:t>o</w:t>
      </w:r>
      <w:r w:rsidRPr="00CB298B">
        <w:rPr>
          <w:color w:val="auto"/>
        </w:rPr>
        <w:t xml:space="preserve">licznymi </w:t>
      </w:r>
      <w:r w:rsidR="00867F86" w:rsidRPr="00CB298B">
        <w:rPr>
          <w:color w:val="auto"/>
        </w:rPr>
        <w:t>„</w:t>
      </w:r>
      <w:r w:rsidR="00AE3E21" w:rsidRPr="00CB298B">
        <w:rPr>
          <w:color w:val="auto"/>
        </w:rPr>
        <w:t>buźkami</w:t>
      </w:r>
      <w:r w:rsidR="00867F86" w:rsidRPr="00CB298B">
        <w:rPr>
          <w:color w:val="auto"/>
        </w:rPr>
        <w:t>”</w:t>
      </w:r>
      <w:r w:rsidR="00AE3E21" w:rsidRPr="00CB298B">
        <w:rPr>
          <w:color w:val="auto"/>
        </w:rPr>
        <w:t xml:space="preserve"> (uśmiechnięt</w:t>
      </w:r>
      <w:r w:rsidR="00867F86" w:rsidRPr="00CB298B">
        <w:rPr>
          <w:color w:val="auto"/>
        </w:rPr>
        <w:t>ą</w:t>
      </w:r>
      <w:r w:rsidR="00AE3E21" w:rsidRPr="00CB298B">
        <w:rPr>
          <w:color w:val="auto"/>
        </w:rPr>
        <w:t xml:space="preserve"> i smutn</w:t>
      </w:r>
      <w:r w:rsidR="00867F86" w:rsidRPr="00CB298B">
        <w:rPr>
          <w:color w:val="auto"/>
        </w:rPr>
        <w:t>ą –</w:t>
      </w:r>
      <w:r w:rsidR="009B1445" w:rsidRPr="00CB298B">
        <w:rPr>
          <w:color w:val="auto"/>
        </w:rPr>
        <w:t xml:space="preserve"> </w:t>
      </w:r>
      <w:r w:rsidRPr="00CB298B">
        <w:rPr>
          <w:color w:val="auto"/>
        </w:rPr>
        <w:t>na krańcach rysunku)</w:t>
      </w:r>
      <w:r w:rsidR="00867F86" w:rsidRPr="00CB298B">
        <w:rPr>
          <w:color w:val="auto"/>
        </w:rPr>
        <w:t>;</w:t>
      </w:r>
    </w:p>
    <w:p w14:paraId="22FE9EC9" w14:textId="6CF0CE93" w:rsidR="00EA2651" w:rsidRPr="00CB298B" w:rsidRDefault="00EA2651" w:rsidP="00056C65">
      <w:pPr>
        <w:pStyle w:val="OREpunktor"/>
        <w:rPr>
          <w:color w:val="auto"/>
        </w:rPr>
      </w:pPr>
      <w:r w:rsidRPr="00CB298B">
        <w:rPr>
          <w:b/>
          <w:color w:val="auto"/>
        </w:rPr>
        <w:t>światła drogowe</w:t>
      </w:r>
      <w:r w:rsidRPr="00CB298B">
        <w:rPr>
          <w:color w:val="auto"/>
        </w:rPr>
        <w:t xml:space="preserve"> (</w:t>
      </w:r>
      <w:r w:rsidR="00302442" w:rsidRPr="00CB298B">
        <w:rPr>
          <w:color w:val="auto"/>
        </w:rPr>
        <w:t xml:space="preserve">symbolika kolorów: </w:t>
      </w:r>
      <w:r w:rsidRPr="00CB298B">
        <w:rPr>
          <w:color w:val="auto"/>
        </w:rPr>
        <w:t xml:space="preserve">zielone – </w:t>
      </w:r>
      <w:r w:rsidR="00FC01DD" w:rsidRPr="00CB298B">
        <w:rPr>
          <w:color w:val="auto"/>
        </w:rPr>
        <w:t>„</w:t>
      </w:r>
      <w:r w:rsidRPr="00CB298B">
        <w:rPr>
          <w:color w:val="auto"/>
        </w:rPr>
        <w:t>wiem, podoba mi się, umiem</w:t>
      </w:r>
      <w:r w:rsidR="00FC01DD" w:rsidRPr="00CB298B">
        <w:rPr>
          <w:color w:val="auto"/>
        </w:rPr>
        <w:t>”</w:t>
      </w:r>
      <w:r w:rsidRPr="00CB298B">
        <w:rPr>
          <w:color w:val="auto"/>
        </w:rPr>
        <w:t xml:space="preserve"> itp.; czerwone – </w:t>
      </w:r>
      <w:r w:rsidR="00FC01DD" w:rsidRPr="00CB298B">
        <w:rPr>
          <w:color w:val="auto"/>
        </w:rPr>
        <w:t>„</w:t>
      </w:r>
      <w:r w:rsidRPr="00CB298B">
        <w:rPr>
          <w:color w:val="auto"/>
        </w:rPr>
        <w:t>nie wiem, nie umiem, boję się, nie podoba mi się</w:t>
      </w:r>
      <w:r w:rsidR="00FC01DD" w:rsidRPr="00CB298B">
        <w:rPr>
          <w:color w:val="auto"/>
        </w:rPr>
        <w:t>”</w:t>
      </w:r>
      <w:r w:rsidRPr="00CB298B">
        <w:rPr>
          <w:color w:val="auto"/>
        </w:rPr>
        <w:t xml:space="preserve"> itp.)</w:t>
      </w:r>
      <w:r w:rsidR="00FC01DD" w:rsidRPr="00CB298B">
        <w:rPr>
          <w:color w:val="auto"/>
        </w:rPr>
        <w:t>;</w:t>
      </w:r>
    </w:p>
    <w:p w14:paraId="69A0AC55" w14:textId="13A3B16F" w:rsidR="009350B3" w:rsidRPr="00CB298B" w:rsidRDefault="009350B3" w:rsidP="00056C65">
      <w:pPr>
        <w:pStyle w:val="OREpunktor"/>
        <w:rPr>
          <w:color w:val="auto"/>
        </w:rPr>
      </w:pPr>
      <w:r w:rsidRPr="00CB298B">
        <w:rPr>
          <w:b/>
          <w:color w:val="auto"/>
        </w:rPr>
        <w:t>balon</w:t>
      </w:r>
      <w:r w:rsidR="006001BC" w:rsidRPr="00AE501B">
        <w:rPr>
          <w:rStyle w:val="Odwoanieprzypisudolnego"/>
          <w:color w:val="auto"/>
        </w:rPr>
        <w:footnoteReference w:id="70"/>
      </w:r>
      <w:r w:rsidRPr="00AE501B">
        <w:rPr>
          <w:color w:val="auto"/>
        </w:rPr>
        <w:t xml:space="preserve"> </w:t>
      </w:r>
      <w:r w:rsidRPr="00CB298B">
        <w:rPr>
          <w:color w:val="auto"/>
        </w:rPr>
        <w:t xml:space="preserve">– podczas rozmowy z dziećmi nauczyciel zadaje im pytania, a odpowiedzi notuje na plakacie z narysowanym balonem powietrznym (notatki to hasła </w:t>
      </w:r>
      <w:r w:rsidR="00FC01DD" w:rsidRPr="00CB298B">
        <w:rPr>
          <w:color w:val="auto"/>
        </w:rPr>
        <w:t xml:space="preserve">i </w:t>
      </w:r>
      <w:r w:rsidRPr="00CB298B">
        <w:rPr>
          <w:color w:val="auto"/>
        </w:rPr>
        <w:t>sy</w:t>
      </w:r>
      <w:r w:rsidRPr="00CB298B">
        <w:rPr>
          <w:color w:val="auto"/>
        </w:rPr>
        <w:t>m</w:t>
      </w:r>
      <w:r w:rsidRPr="00CB298B">
        <w:rPr>
          <w:color w:val="auto"/>
        </w:rPr>
        <w:t>boliczne rysunki, np. gdy dzieci stwierdzą, że lubią obserwację, nauczyciel zapis</w:t>
      </w:r>
      <w:r w:rsidRPr="00CB298B">
        <w:rPr>
          <w:color w:val="auto"/>
        </w:rPr>
        <w:t>u</w:t>
      </w:r>
      <w:r w:rsidRPr="00CB298B">
        <w:rPr>
          <w:color w:val="auto"/>
        </w:rPr>
        <w:t>je</w:t>
      </w:r>
      <w:r w:rsidR="00FC01DD" w:rsidRPr="00CB298B">
        <w:rPr>
          <w:color w:val="auto"/>
        </w:rPr>
        <w:t>:</w:t>
      </w:r>
      <w:r w:rsidRPr="00CB298B">
        <w:rPr>
          <w:color w:val="auto"/>
        </w:rPr>
        <w:t xml:space="preserve"> </w:t>
      </w:r>
      <w:r w:rsidR="00FC01DD" w:rsidRPr="00CB298B">
        <w:rPr>
          <w:color w:val="auto"/>
        </w:rPr>
        <w:t>„</w:t>
      </w:r>
      <w:r w:rsidRPr="00CB298B">
        <w:rPr>
          <w:color w:val="auto"/>
        </w:rPr>
        <w:t>obserwacja</w:t>
      </w:r>
      <w:r w:rsidR="00FC01DD" w:rsidRPr="00CB298B">
        <w:rPr>
          <w:color w:val="auto"/>
        </w:rPr>
        <w:t>”</w:t>
      </w:r>
      <w:r w:rsidRPr="00CB298B">
        <w:rPr>
          <w:color w:val="auto"/>
        </w:rPr>
        <w:t xml:space="preserve"> oraz rysuje symboliczną lupę). Na czaszy balonu można notować opinie o tych działaniach/aktywnościach, które maluchy lubią</w:t>
      </w:r>
      <w:r w:rsidR="00FC01DD" w:rsidRPr="00CB298B">
        <w:rPr>
          <w:color w:val="auto"/>
        </w:rPr>
        <w:t xml:space="preserve">, </w:t>
      </w:r>
      <w:r w:rsidRPr="00CB298B">
        <w:rPr>
          <w:color w:val="auto"/>
        </w:rPr>
        <w:t>na poziomie balastu – to, czego nie lubią, a przy koszu – kto lub co im pomaga w wykonaniu zadań, których dotyczy rozmowa</w:t>
      </w:r>
      <w:r w:rsidR="00FC01DD" w:rsidRPr="00CB298B">
        <w:rPr>
          <w:color w:val="auto"/>
        </w:rPr>
        <w:t xml:space="preserve">); </w:t>
      </w:r>
    </w:p>
    <w:p w14:paraId="362F5C87" w14:textId="7D5A9CA8" w:rsidR="008036DC" w:rsidRPr="00CB298B" w:rsidRDefault="00682168" w:rsidP="00693BAF">
      <w:pPr>
        <w:pStyle w:val="Akapitzlist"/>
        <w:keepNext/>
        <w:ind w:left="786"/>
      </w:pPr>
      <w:r w:rsidRPr="00CB298B">
        <w:rPr>
          <w:noProof/>
        </w:rPr>
        <w:lastRenderedPageBreak/>
        <mc:AlternateContent>
          <mc:Choice Requires="wps">
            <w:drawing>
              <wp:anchor distT="0" distB="0" distL="114300" distR="114300" simplePos="0" relativeHeight="251919360" behindDoc="0" locked="0" layoutInCell="1" allowOverlap="1" wp14:anchorId="29EAD046" wp14:editId="5976B302">
                <wp:simplePos x="0" y="0"/>
                <wp:positionH relativeFrom="column">
                  <wp:posOffset>2752090</wp:posOffset>
                </wp:positionH>
                <wp:positionV relativeFrom="paragraph">
                  <wp:posOffset>828675</wp:posOffset>
                </wp:positionV>
                <wp:extent cx="2324100" cy="1019175"/>
                <wp:effectExtent l="1371600" t="19050" r="38100" b="47625"/>
                <wp:wrapNone/>
                <wp:docPr id="89094" name="Objaśnienie w chmurce 89094"/>
                <wp:cNvGraphicFramePr/>
                <a:graphic xmlns:a="http://schemas.openxmlformats.org/drawingml/2006/main">
                  <a:graphicData uri="http://schemas.microsoft.com/office/word/2010/wordprocessingShape">
                    <wps:wsp>
                      <wps:cNvSpPr/>
                      <wps:spPr>
                        <a:xfrm>
                          <a:off x="0" y="0"/>
                          <a:ext cx="2324100" cy="1019175"/>
                        </a:xfrm>
                        <a:prstGeom prst="cloudCallout">
                          <a:avLst>
                            <a:gd name="adj1" fmla="val -106244"/>
                            <a:gd name="adj2" fmla="val 23493"/>
                          </a:avLst>
                        </a:prstGeom>
                        <a:solidFill>
                          <a:srgbClr val="FF6600"/>
                        </a:solidFill>
                        <a:ln w="28575">
                          <a:solidFill>
                            <a:schemeClr val="accent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DD4FC6F" w14:textId="6674E8E8" w:rsidR="00E2582F" w:rsidRPr="00FC01DD" w:rsidRDefault="00E2582F" w:rsidP="009350B3">
                            <w:pPr>
                              <w:jc w:val="center"/>
                              <w:rPr>
                                <w:rFonts w:ascii="Arial" w:hAnsi="Arial" w:cs="Arial"/>
                                <w:b/>
                                <w:color w:val="000000" w:themeColor="text1"/>
                              </w:rPr>
                            </w:pPr>
                            <w:r w:rsidRPr="00FC01DD">
                              <w:rPr>
                                <w:rFonts w:ascii="Arial" w:hAnsi="Arial" w:cs="Arial"/>
                                <w:b/>
                                <w:color w:val="000000" w:themeColor="text1"/>
                              </w:rPr>
                              <w:t>Co lub kto nam p</w:t>
                            </w:r>
                            <w:r w:rsidRPr="00FC01DD">
                              <w:rPr>
                                <w:rFonts w:ascii="Arial" w:hAnsi="Arial" w:cs="Arial"/>
                                <w:b/>
                                <w:color w:val="000000" w:themeColor="text1"/>
                              </w:rPr>
                              <w:t>o</w:t>
                            </w:r>
                            <w:r w:rsidRPr="00FC01DD">
                              <w:rPr>
                                <w:rFonts w:ascii="Arial" w:hAnsi="Arial" w:cs="Arial"/>
                                <w:b/>
                                <w:color w:val="000000" w:themeColor="text1"/>
                              </w:rPr>
                              <w:t>maga w wykon</w:t>
                            </w:r>
                            <w:r>
                              <w:rPr>
                                <w:rFonts w:ascii="Arial" w:hAnsi="Arial" w:cs="Arial"/>
                                <w:b/>
                                <w:color w:val="000000" w:themeColor="text1"/>
                              </w:rPr>
                              <w:t>yw</w:t>
                            </w:r>
                            <w:r w:rsidRPr="00FC01DD">
                              <w:rPr>
                                <w:rFonts w:ascii="Arial" w:hAnsi="Arial" w:cs="Arial"/>
                                <w:b/>
                                <w:color w:val="000000" w:themeColor="text1"/>
                              </w:rPr>
                              <w:t>a</w:t>
                            </w:r>
                            <w:r w:rsidRPr="00FC01DD">
                              <w:rPr>
                                <w:rFonts w:ascii="Arial" w:hAnsi="Arial" w:cs="Arial"/>
                                <w:b/>
                                <w:color w:val="000000" w:themeColor="text1"/>
                              </w:rPr>
                              <w:t xml:space="preserve">niu trudnych zadań?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106" coordsize="21600,21600" o:spt="106" adj="1350,25920" path="ar,7165,4345,13110,1950,7185,1080,12690,475,11732,4835,17650,1080,12690,2910,17640,2387,9757,10107,20300,2910,17640,8235,19545,7660,12382,14412,21597,8235,19545,14280,18330,12910,11080,18695,18947,14280,18330,18690,15045,14822,5862,21597,15082,18690,15045,20895,7665,15772,2592,21105,9865,20895,7665,19140,2715,14330,,19187,6595,19140,2715,14910,1170,10992,,15357,5945,14910,1170,11250,1665,6692,650,12025,7917,11250,1665,7005,2580,1912,1972,8665,11162,7005,2580,1950,7185xear,7165,4345,13110,1080,12690,2340,13080nfear475,11732,4835,17650,2910,17640,3465,17445nfear7660,12382,14412,21597,7905,18675,8235,19545nfear7660,12382,14412,21597,14280,18330,14400,17370nfear12910,11080,18695,18947,18690,15045,17070,11475nfear15772,2592,21105,9865,20175,9015,20895,7665nfear14330,,19187,6595,19200,3345,19140,2715nfear14330,,19187,6595,14910,1170,14550,1980nfear10992,,15357,5945,11250,1665,11040,2340nfear1912,1972,8665,11162,7650,3270,7005,2580nfear1912,1972,8665,11162,1950,7185,2070,7890nfem@23@37qx@35@24@23@36@34@24@23@37xem@16@33qx@31@17@16@32@30@17@16@33xem@38@29qx@27@39@38@28@26@39@38@29xe">
                <v:formulas>
                  <v:f eqn="sum #0 0 10800"/>
                  <v:f eqn="sum #1 0 10800"/>
                  <v:f eqn="cosatan2 10800 @0 @1"/>
                  <v:f eqn="sinatan2 10800 @0 @1"/>
                  <v:f eqn="sum @2 10800 0"/>
                  <v:f eqn="sum @3 10800 0"/>
                  <v:f eqn="sum @4 0 #0"/>
                  <v:f eqn="sum @5 0 #1"/>
                  <v:f eqn="mod @6 @7 0"/>
                  <v:f eqn="prod 600 11 1"/>
                  <v:f eqn="sum @8 0 @9"/>
                  <v:f eqn="prod @10 1 3"/>
                  <v:f eqn="prod 600 3 1"/>
                  <v:f eqn="sum @11 @12 0"/>
                  <v:f eqn="prod @13 @6 @8"/>
                  <v:f eqn="prod @13 @7 @8"/>
                  <v:f eqn="sum @14 #0 0"/>
                  <v:f eqn="sum @15 #1 0"/>
                  <v:f eqn="prod 600 8 1"/>
                  <v:f eqn="prod @11 2 1"/>
                  <v:f eqn="sum @18 @19 0"/>
                  <v:f eqn="prod @20 @6 @8"/>
                  <v:f eqn="prod @20 @7 @8"/>
                  <v:f eqn="sum @21 #0 0"/>
                  <v:f eqn="sum @22 #1 0"/>
                  <v:f eqn="prod 600 2 1"/>
                  <v:f eqn="sum #0 600 0"/>
                  <v:f eqn="sum #0 0 600"/>
                  <v:f eqn="sum #1 600 0"/>
                  <v:f eqn="sum #1 0 600"/>
                  <v:f eqn="sum @16 @25 0"/>
                  <v:f eqn="sum @16 0 @25"/>
                  <v:f eqn="sum @17 @25 0"/>
                  <v:f eqn="sum @17 0 @25"/>
                  <v:f eqn="sum @23 @12 0"/>
                  <v:f eqn="sum @23 0 @12"/>
                  <v:f eqn="sum @24 @12 0"/>
                  <v:f eqn="sum @24 0 @12"/>
                  <v:f eqn="val #0"/>
                  <v:f eqn="val #1"/>
                </v:formulas>
                <v:path o:extrusionok="f" o:connecttype="custom" o:connectlocs="67,10800;10800,21577;21582,10800;10800,1235;@38,@39" textboxrect="2977,3262,17087,17337"/>
                <v:handles>
                  <v:h position="#0,#1"/>
                </v:handles>
                <o:complex v:ext="view"/>
              </v:shapetype>
              <v:shape id="Objaśnienie w chmurce 89094" o:spid="_x0000_s1031" type="#_x0000_t106" style="position:absolute;left:0;text-align:left;margin-left:216.7pt;margin-top:65.25pt;width:183pt;height:80.25pt;z-index:251919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kr2w4QIAAD4GAAAOAAAAZHJzL2Uyb0RvYy54bWysVNtu2zAMfR+wfxD03vpSJ2uCOkWQIsOA&#10;oi3WDn1WZCl2odskJU72K/ue/dco2XGytdiAYUEgSyJ5SB5SvLreSYG2zLpGqxJn5ylGTFFdNWpd&#10;4i9Py7NLjJwnqiJCK1biPXP4evb+3VVrpizXtRYVswhAlJu2psS192aaJI7WTBJ3rg1TIOTaSuLh&#10;aNdJZUkL6FIkeZqOk1bbylhNmXNwe9MJ8Szic86ov+fcMY9EiSE2H1cb11VYk9kVma4tMXVD+zDI&#10;P0QhSaPA6QB1QzxBG9u8gpINtdpp7s+plonmvKEs5gDZZOlv2TzWxLCYC5DjzECT+3+w9G77YFFT&#10;lfhykk4KjBSRUKb71Qv58V01DP6oRbSWG0sZ6nSAs9a4KZg+mgfbnxxsAwE7bmX4QmpoF3neDzyz&#10;nUcULvOLvMhSKAcFWZZmk+zDKFQiOZob6/xHpiUKmxJToTfVggj4+Mgz2d46Hwmv+pBJ9ZJhxKWA&#10;+m2JQGdZOs6Loq/wiVZ+qpVfFJOL3nePCVEcvAcHToumWjZCxINdrxbCInBQ4uVyPIYsusB/URMK&#10;tZDm5Qjyeo0RepsNKIRSpnz2GgbiEApICVx37Mad3wsWMIX6zDhULvDZOXkbN/qvScW6oEcp/A7O&#10;DhaR+ggYtDkkO2Bnf8LuUu/1gymLT24wTv9uPFhEz1r5wVg2Stu3AMTAFu/0DyR11ASW/G61i10d&#10;+yrcrHS1h063uhsBztBlA611S5x/IBZ6BtoR5pi/h4ULDeXT/Q6jWttvb90HfXiKIMWohRlSYvd1&#10;QyzDSHxS8EgnWVGEoRMPxehDDgd7KlmdStRGLjS0FXQxRBe3Qd+Lw5ZbLZ9h3M2DVxARRcE3PA5v&#10;D4eF72YbDEzK5vOoBoPGEH+rHg0N4IHn0N9Pu2diTf++PDzNO32YN2Qan0JX3aNusFR6vvGaNz4I&#10;j7z2BxhSsZX6gRqm4Ok5ah3H/uwnAAAA//8DAFBLAwQUAAYACAAAACEA3/sW1uEAAAALAQAADwAA&#10;AGRycy9kb3ducmV2LnhtbEyPwU7DMAyG70i8Q2QkLoglXQdbS9MJTdrEjgwOHLPGtNUap2rSrfD0&#10;mBMc7f/T78/FenKdOOMQWk8akpkCgVR521Kt4f1te78CEaIhazpPqOELA6zL66vC5NZf6BXPh1gL&#10;LqGQGw1NjH0uZagadCbMfI/E2acfnIk8DrW0g7lwuevkXKlH6UxLfKExPW4arE6H0Wm486e42750&#10;cfO9+9iPy32SrUKi9e3N9PwEIuIU/2D41Wd1KNnp6EeyQXQaFmm6YJSDVD2AYGKZZbw5aphniQJZ&#10;FvL/D+UPAAAA//8DAFBLAQItABQABgAIAAAAIQC2gziS/gAAAOEBAAATAAAAAAAAAAAAAAAAAAAA&#10;AABbQ29udGVudF9UeXBlc10ueG1sUEsBAi0AFAAGAAgAAAAhADj9If/WAAAAlAEAAAsAAAAAAAAA&#10;AAAAAAAALwEAAF9yZWxzLy5yZWxzUEsBAi0AFAAGAAgAAAAhAJOSvbDhAgAAPgYAAA4AAAAAAAAA&#10;AAAAAAAALgIAAGRycy9lMm9Eb2MueG1sUEsBAi0AFAAGAAgAAAAhAN/7FtbhAAAACwEAAA8AAAAA&#10;AAAAAAAAAAAAOwUAAGRycy9kb3ducmV2LnhtbFBLBQYAAAAABAAEAPMAAABJBgAAAAA=&#10;" adj="-12149,15874" fillcolor="#f60" strokecolor="#5b9bd5 [3204]" strokeweight="2.25pt">
                <v:stroke joinstyle="miter"/>
                <v:textbox>
                  <w:txbxContent>
                    <w:p w14:paraId="6DD4FC6F" w14:textId="6674E8E8" w:rsidR="00E2582F" w:rsidRPr="00FC01DD" w:rsidRDefault="00E2582F" w:rsidP="009350B3">
                      <w:pPr>
                        <w:jc w:val="center"/>
                        <w:rPr>
                          <w:rFonts w:ascii="Arial" w:hAnsi="Arial" w:cs="Arial"/>
                          <w:b/>
                          <w:color w:val="000000" w:themeColor="text1"/>
                        </w:rPr>
                      </w:pPr>
                      <w:r w:rsidRPr="00FC01DD">
                        <w:rPr>
                          <w:rFonts w:ascii="Arial" w:hAnsi="Arial" w:cs="Arial"/>
                          <w:b/>
                          <w:color w:val="000000" w:themeColor="text1"/>
                        </w:rPr>
                        <w:t>Co lub kto nam p</w:t>
                      </w:r>
                      <w:r w:rsidRPr="00FC01DD">
                        <w:rPr>
                          <w:rFonts w:ascii="Arial" w:hAnsi="Arial" w:cs="Arial"/>
                          <w:b/>
                          <w:color w:val="000000" w:themeColor="text1"/>
                        </w:rPr>
                        <w:t>o</w:t>
                      </w:r>
                      <w:r w:rsidRPr="00FC01DD">
                        <w:rPr>
                          <w:rFonts w:ascii="Arial" w:hAnsi="Arial" w:cs="Arial"/>
                          <w:b/>
                          <w:color w:val="000000" w:themeColor="text1"/>
                        </w:rPr>
                        <w:t>maga w wykon</w:t>
                      </w:r>
                      <w:r>
                        <w:rPr>
                          <w:rFonts w:ascii="Arial" w:hAnsi="Arial" w:cs="Arial"/>
                          <w:b/>
                          <w:color w:val="000000" w:themeColor="text1"/>
                        </w:rPr>
                        <w:t>yw</w:t>
                      </w:r>
                      <w:r w:rsidRPr="00FC01DD">
                        <w:rPr>
                          <w:rFonts w:ascii="Arial" w:hAnsi="Arial" w:cs="Arial"/>
                          <w:b/>
                          <w:color w:val="000000" w:themeColor="text1"/>
                        </w:rPr>
                        <w:t>a</w:t>
                      </w:r>
                      <w:r w:rsidRPr="00FC01DD">
                        <w:rPr>
                          <w:rFonts w:ascii="Arial" w:hAnsi="Arial" w:cs="Arial"/>
                          <w:b/>
                          <w:color w:val="000000" w:themeColor="text1"/>
                        </w:rPr>
                        <w:t xml:space="preserve">niu trudnych zadań? </w:t>
                      </w:r>
                    </w:p>
                  </w:txbxContent>
                </v:textbox>
              </v:shape>
            </w:pict>
          </mc:Fallback>
        </mc:AlternateContent>
      </w:r>
      <w:r w:rsidRPr="00CB298B">
        <w:rPr>
          <w:noProof/>
        </w:rPr>
        <mc:AlternateContent>
          <mc:Choice Requires="wps">
            <w:drawing>
              <wp:anchor distT="0" distB="0" distL="114300" distR="114300" simplePos="0" relativeHeight="251921408" behindDoc="0" locked="0" layoutInCell="1" allowOverlap="1" wp14:anchorId="044B7279" wp14:editId="1838E35A">
                <wp:simplePos x="0" y="0"/>
                <wp:positionH relativeFrom="column">
                  <wp:posOffset>2809240</wp:posOffset>
                </wp:positionH>
                <wp:positionV relativeFrom="paragraph">
                  <wp:posOffset>1905000</wp:posOffset>
                </wp:positionV>
                <wp:extent cx="2428875" cy="1066800"/>
                <wp:effectExtent l="1238250" t="0" r="47625" b="38100"/>
                <wp:wrapNone/>
                <wp:docPr id="89093" name="Objaśnienie w chmurce 89093"/>
                <wp:cNvGraphicFramePr/>
                <a:graphic xmlns:a="http://schemas.openxmlformats.org/drawingml/2006/main">
                  <a:graphicData uri="http://schemas.microsoft.com/office/word/2010/wordprocessingShape">
                    <wps:wsp>
                      <wps:cNvSpPr/>
                      <wps:spPr>
                        <a:xfrm>
                          <a:off x="0" y="0"/>
                          <a:ext cx="2428875" cy="1066800"/>
                        </a:xfrm>
                        <a:prstGeom prst="cloudCallout">
                          <a:avLst>
                            <a:gd name="adj1" fmla="val -99474"/>
                            <a:gd name="adj2" fmla="val 1056"/>
                          </a:avLst>
                        </a:prstGeom>
                        <a:solidFill>
                          <a:schemeClr val="accent6">
                            <a:lumMod val="75000"/>
                          </a:schemeClr>
                        </a:solidFill>
                        <a:ln w="25400" cap="flat" cmpd="sng" algn="ctr">
                          <a:solidFill>
                            <a:srgbClr val="4A66AC">
                              <a:shade val="50000"/>
                            </a:srgbClr>
                          </a:solidFill>
                          <a:prstDash val="solid"/>
                        </a:ln>
                        <a:effectLst/>
                      </wps:spPr>
                      <wps:txbx>
                        <w:txbxContent>
                          <w:p w14:paraId="119E9A23" w14:textId="7259209B" w:rsidR="00E2582F" w:rsidRPr="00FC01DD" w:rsidRDefault="00E2582F" w:rsidP="009350B3">
                            <w:pPr>
                              <w:jc w:val="center"/>
                              <w:rPr>
                                <w:rFonts w:ascii="Arial" w:hAnsi="Arial" w:cs="Arial"/>
                                <w:b/>
                                <w:color w:val="000000" w:themeColor="text1"/>
                              </w:rPr>
                            </w:pPr>
                            <w:r w:rsidRPr="00FC01DD">
                              <w:rPr>
                                <w:rFonts w:ascii="Arial" w:hAnsi="Arial" w:cs="Arial"/>
                                <w:b/>
                                <w:color w:val="000000" w:themeColor="text1"/>
                              </w:rPr>
                              <w:t xml:space="preserve">Czego nie lubimy? Co jest dla nas trudne?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Objaśnienie w chmurce 89093" o:spid="_x0000_s1032" type="#_x0000_t106" style="position:absolute;left:0;text-align:left;margin-left:221.2pt;margin-top:150pt;width:191.25pt;height:84pt;z-index:251921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3vW/ywIAAKMFAAAOAAAAZHJzL2Uyb0RvYy54bWysVMlu2zAQvRfoPxC8J5JdeUXkwHCQokCa&#10;BEiKnMcUZSngVpKylP5Kv6f/1SElO07TU1FAoGY4w1neLBeXnRRkz62rtcrp6DylhCumi1rtcvrt&#10;8fpsTonzoAoQWvGcvnBHL1cfP1y0ZsnHutKi4JagEeWWrclp5b1ZJoljFZfgzrXhCoWlthI8snaX&#10;FBZatC5FMk7TadJqWxirGXcOb696IV1F+2XJmb8rS8c9ETnF2Hw8bTy34UxWF7DcWTBVzYYw4B+i&#10;kFArdHo0dQUeSGPrd6Zkzax2uvTnTMtEl2XNeMwBsxmlf2TzUIHhMRcEx5kjTO7/mWW3+3tL6iKn&#10;80W6+ESJAolluts+w6+fqub4kZawSjaWcdLrIGatcUt8+mDu7cA5JAMAXWll+GNqpIs4vxxx5p0n&#10;DC/H2Xg+n00oYSgbpdPpPI2VSF6fG+v8Z64lCUROmdBNsQGBPx9xhv2N8xHwYggZiucRJaUUWL89&#10;CHK2WGSzbCjwidL4VGmUTqZBBT0PFpE6+A7mnRZ1cV0LEZnQlXwjLEEHOQXGuPLTGI9o5Fdd9Pez&#10;SXrMJzZyeBJ9vLEmFGkRi0mGyoQBNn8pwCMpDZbDqR0lIHY4Vczb6OPNa2d322Mk2Xo6XW96pQoK&#10;3scRwjjgOqi/jyIkewWu6p9EFwMgQoWceRwiBDugFMreFzpQvtt2sXUihOFmq4sXbCer+zlzhl3X&#10;aP8GnL8Hi4XBTHFZ+Ds8SqExfT1QlFTa/vjbfdDHfkcpJS0OKkLzvQHLKRFfFE7CYpRlYbIjk01m&#10;Y2TsqWR7KlGN3GisHbYKRhfJoO/FgSytlk+4U9bBK4pAMfTdF2FgNr5fILiVGF+voxpOswF/ox4M&#10;C8YDcgHZx+4JrBma2GP/3+rDUA8d1zffq254qfS68bqsj5j3uA4FwE0QyzhsrbBqTvmo9bpbV78B&#10;AAD//wMAUEsDBBQABgAIAAAAIQCmXYZC3wAAAAsBAAAPAAAAZHJzL2Rvd25yZXYueG1sTI/LTsMw&#10;EEX3SPyDNUjsqN0QohDiVIjHCvEqCLF04iGJ6kdkO234e4YVLEf36M659Waxhu0xxNE7CeuVAIau&#10;83p0vYT3t/uzElhMymllvEMJ3xhh0xwf1arS/uBecb9NPaMSFyslYUhpqjiP3YBWxZWf0FH25YNV&#10;ic7Qcx3Ugcqt4ZkQBbdqdPRhUBPeDNjttrOVUIyPH9g+mN3n8/y0vg3+Au9eJilPT5brK2AJl/QH&#10;w68+qUNDTq2fnY7MSMjzLCdUwrkQNIqIMssvgbUUFaUA3tT8/4bmBwAA//8DAFBLAQItABQABgAI&#10;AAAAIQC2gziS/gAAAOEBAAATAAAAAAAAAAAAAAAAAAAAAABbQ29udGVudF9UeXBlc10ueG1sUEsB&#10;Ai0AFAAGAAgAAAAhADj9If/WAAAAlAEAAAsAAAAAAAAAAAAAAAAALwEAAF9yZWxzLy5yZWxzUEsB&#10;Ai0AFAAGAAgAAAAhAJLe9b/LAgAAowUAAA4AAAAAAAAAAAAAAAAALgIAAGRycy9lMm9Eb2MueG1s&#10;UEsBAi0AFAAGAAgAAAAhAKZdhkLfAAAACwEAAA8AAAAAAAAAAAAAAAAAJQUAAGRycy9kb3ducmV2&#10;LnhtbFBLBQYAAAAABAAEAPMAAAAxBgAAAAA=&#10;" adj="-10686,11028" fillcolor="#538135 [2409]" strokecolor="#34497d" strokeweight="2pt">
                <v:textbox>
                  <w:txbxContent>
                    <w:p w14:paraId="119E9A23" w14:textId="7259209B" w:rsidR="00E2582F" w:rsidRPr="00FC01DD" w:rsidRDefault="00E2582F" w:rsidP="009350B3">
                      <w:pPr>
                        <w:jc w:val="center"/>
                        <w:rPr>
                          <w:rFonts w:ascii="Arial" w:hAnsi="Arial" w:cs="Arial"/>
                          <w:b/>
                          <w:color w:val="000000" w:themeColor="text1"/>
                        </w:rPr>
                      </w:pPr>
                      <w:r w:rsidRPr="00FC01DD">
                        <w:rPr>
                          <w:rFonts w:ascii="Arial" w:hAnsi="Arial" w:cs="Arial"/>
                          <w:b/>
                          <w:color w:val="000000" w:themeColor="text1"/>
                        </w:rPr>
                        <w:t xml:space="preserve">Czego nie lubimy? Co jest dla nas trudne? </w:t>
                      </w:r>
                    </w:p>
                  </w:txbxContent>
                </v:textbox>
              </v:shape>
            </w:pict>
          </mc:Fallback>
        </mc:AlternateContent>
      </w:r>
      <w:r w:rsidRPr="00CB298B">
        <w:rPr>
          <w:noProof/>
        </w:rPr>
        <mc:AlternateContent>
          <mc:Choice Requires="wps">
            <w:drawing>
              <wp:anchor distT="0" distB="0" distL="114300" distR="114300" simplePos="0" relativeHeight="251920384" behindDoc="0" locked="0" layoutInCell="1" allowOverlap="1" wp14:anchorId="1302EC87" wp14:editId="5EC71929">
                <wp:simplePos x="0" y="0"/>
                <wp:positionH relativeFrom="column">
                  <wp:posOffset>2809240</wp:posOffset>
                </wp:positionH>
                <wp:positionV relativeFrom="paragraph">
                  <wp:posOffset>0</wp:posOffset>
                </wp:positionV>
                <wp:extent cx="1800225" cy="752475"/>
                <wp:effectExtent l="914400" t="0" r="47625" b="47625"/>
                <wp:wrapNone/>
                <wp:docPr id="89089" name="Objaśnienie w chmurce 89089"/>
                <wp:cNvGraphicFramePr/>
                <a:graphic xmlns:a="http://schemas.openxmlformats.org/drawingml/2006/main">
                  <a:graphicData uri="http://schemas.microsoft.com/office/word/2010/wordprocessingShape">
                    <wps:wsp>
                      <wps:cNvSpPr/>
                      <wps:spPr>
                        <a:xfrm>
                          <a:off x="0" y="0"/>
                          <a:ext cx="1800225" cy="752475"/>
                        </a:xfrm>
                        <a:prstGeom prst="cloudCallout">
                          <a:avLst>
                            <a:gd name="adj1" fmla="val -102418"/>
                            <a:gd name="adj2" fmla="val 37498"/>
                          </a:avLst>
                        </a:prstGeom>
                        <a:solidFill>
                          <a:srgbClr val="FFFF99"/>
                        </a:solidFill>
                        <a:ln w="25400" cap="flat" cmpd="sng" algn="ctr">
                          <a:solidFill>
                            <a:srgbClr val="4A66AC">
                              <a:shade val="50000"/>
                            </a:srgbClr>
                          </a:solidFill>
                          <a:prstDash val="solid"/>
                        </a:ln>
                        <a:effectLst/>
                      </wps:spPr>
                      <wps:txbx>
                        <w:txbxContent>
                          <w:p w14:paraId="34D02E7B" w14:textId="1B12E49E" w:rsidR="00E2582F" w:rsidRPr="00FC01DD" w:rsidRDefault="00E2582F" w:rsidP="009350B3">
                            <w:pPr>
                              <w:jc w:val="center"/>
                              <w:rPr>
                                <w:rFonts w:ascii="Arial" w:hAnsi="Arial" w:cs="Arial"/>
                                <w:b/>
                                <w:color w:val="000000" w:themeColor="text1"/>
                              </w:rPr>
                            </w:pPr>
                            <w:r w:rsidRPr="00FC01DD">
                              <w:rPr>
                                <w:rFonts w:ascii="Arial" w:hAnsi="Arial" w:cs="Arial"/>
                                <w:b/>
                                <w:color w:val="000000" w:themeColor="text1"/>
                              </w:rPr>
                              <w:t>Co lubimy? Co umiemy?</w:t>
                            </w:r>
                            <w:r>
                              <w:rPr>
                                <w:rFonts w:ascii="Arial" w:hAnsi="Arial" w:cs="Arial"/>
                                <w:b/>
                                <w:color w:val="000000" w:themeColor="text1"/>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Objaśnienie w chmurce 89089" o:spid="_x0000_s1033" type="#_x0000_t106" style="position:absolute;left:0;text-align:left;margin-left:221.2pt;margin-top:0;width:141.75pt;height:59.25pt;z-index:251920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Y9KHvAIAAH0FAAAOAAAAZHJzL2Uyb0RvYy54bWysVMlu2zAQvRfoPxC8J5JVOV4QOTAcuCgQ&#10;JAaSIucxRVkKuJWkLaW/0u/pf3VIyY7T9lTUMKgZzsZ5s1zfdFKQA7eu0aqgo8uUEq6YLhu1K+jX&#10;p/XFlBLnQZUgtOIFfeWO3iw+frhuzZxnutai5JagE+XmrSlo7b2ZJ4ljNZfgLrXhCoWVthI8snaX&#10;lBZa9C5FkqXpVdJqWxqrGXcOb297IV1E/1XFmX+oKsc9EQXFt/l42nhuw5ksrmG+s2Dqhg3PgH94&#10;hYRGYdCTq1vwQPa2+cOVbJjVTlf+kmmZ6KpqGI85YDaj9LdsHmswPOaC4Dhzgsn9P7fs/rCxpCkL&#10;Op2l0xklCiSW6WH7Aj9/qIbjn7SE1XJvGSe9DmLWGjdH00ezsQPnkAwAdJWV4YupkS7i/HrCmXee&#10;MLwcTdM0y8aUMJRNxlk+GYdCJG/Wxjr/mWtJAlFQJvS+XIHAj48ww+HO+Yh3ObwYypcRJZUUWL4D&#10;CHIxSrN8NB0KfKaVnWt9muSzqIOxB59IHaOHAE6Lplw3QkTG7rYrYQkGKOgaf7PZ8PB3akKRtqDZ&#10;OE+x5RhgW1cCPJLSINBO7SgBscN5Yd7GdN5Zu/Mg+fLqarnqlWooeR96nOLvGLlXj/C98xOyuAVX&#10;9yZRNJgIFZLhcTwQxwB9KGhfwkD5btvFppgEi3Cz1eUrNorV/QQ5w9YN+r8D5zdgEXPMFNeAf8Cj&#10;EhrT1wNFSa3t97/dB33sZJRS0uIIIjTf9mA5JeKLwh6fjfI8zGxk8vEkQ8aeS7bnErWXK41lwS7A&#10;10Uy6HtxJCur5TNui2WIiiJQDGP3RRiYle9XA+4bxpfLqIZzasDfqUfDgvOAXED2qXsGa4b+9NjZ&#10;9/o4rkMr9R39phsslV7uva6aE+Y9rkMBcMZjGYd9FJbIOR+13rbm4hcAAAD//wMAUEsDBBQABgAI&#10;AAAAIQBaxKlO3gAAAAgBAAAPAAAAZHJzL2Rvd25yZXYueG1sTI/RToQwEEXfTfyHZkx8MW5ZBF2R&#10;stmsGvXFRPQDunQEAp0SWlj27x2f9HFyT+6cm28X24sZR986UrBeRSCQKmdaqhV8fT5fb0D4oMno&#10;3hEqOKGHbXF+luvMuCN94FyGWnAJ+UwraEIYMil91aDVfuUGJM6+3Wh14HOspRn1kcttL+MoupVW&#10;t8QfGj3gvsGqKyer4HVOk125Pz29SP/+dtOF6PFq6pS6vFh2DyACLuEPhl99VoeCnQ5uIuNFryBJ&#10;4oRRBbyI47s4vQdxYG69SUEWufw/oPgBAAD//wMAUEsBAi0AFAAGAAgAAAAhALaDOJL+AAAA4QEA&#10;ABMAAAAAAAAAAAAAAAAAAAAAAFtDb250ZW50X1R5cGVzXS54bWxQSwECLQAUAAYACAAAACEAOP0h&#10;/9YAAACUAQAACwAAAAAAAAAAAAAAAAAvAQAAX3JlbHMvLnJlbHNQSwECLQAUAAYACAAAACEAemPS&#10;h7wCAAB9BQAADgAAAAAAAAAAAAAAAAAuAgAAZHJzL2Uyb0RvYy54bWxQSwECLQAUAAYACAAAACEA&#10;WsSpTt4AAAAIAQAADwAAAAAAAAAAAAAAAAAWBQAAZHJzL2Rvd25yZXYueG1sUEsFBgAAAAAEAAQA&#10;8wAAACEGAAAAAA==&#10;" adj="-11322,18900" fillcolor="#ff9" strokecolor="#34497d" strokeweight="2pt">
                <v:textbox>
                  <w:txbxContent>
                    <w:p w14:paraId="34D02E7B" w14:textId="1B12E49E" w:rsidR="00E2582F" w:rsidRPr="00FC01DD" w:rsidRDefault="00E2582F" w:rsidP="009350B3">
                      <w:pPr>
                        <w:jc w:val="center"/>
                        <w:rPr>
                          <w:rFonts w:ascii="Arial" w:hAnsi="Arial" w:cs="Arial"/>
                          <w:b/>
                          <w:color w:val="000000" w:themeColor="text1"/>
                        </w:rPr>
                      </w:pPr>
                      <w:r w:rsidRPr="00FC01DD">
                        <w:rPr>
                          <w:rFonts w:ascii="Arial" w:hAnsi="Arial" w:cs="Arial"/>
                          <w:b/>
                          <w:color w:val="000000" w:themeColor="text1"/>
                        </w:rPr>
                        <w:t>Co lubimy? Co umiemy?</w:t>
                      </w:r>
                      <w:r>
                        <w:rPr>
                          <w:rFonts w:ascii="Arial" w:hAnsi="Arial" w:cs="Arial"/>
                          <w:b/>
                          <w:color w:val="000000" w:themeColor="text1"/>
                        </w:rPr>
                        <w:t xml:space="preserve"> </w:t>
                      </w:r>
                    </w:p>
                  </w:txbxContent>
                </v:textbox>
              </v:shape>
            </w:pict>
          </mc:Fallback>
        </mc:AlternateContent>
      </w:r>
      <w:r w:rsidR="009350B3" w:rsidRPr="00CB298B">
        <w:rPr>
          <w:noProof/>
        </w:rPr>
        <w:drawing>
          <wp:inline distT="0" distB="0" distL="0" distR="0" wp14:anchorId="5AF97B50" wp14:editId="5DD1544B">
            <wp:extent cx="1896894" cy="2870906"/>
            <wp:effectExtent l="0" t="0" r="8255" b="5715"/>
            <wp:docPr id="89095" name="Obraz 89095" descr="Rysunek balonu powietrznego. " title="&quot;Balon&quot; w pozyskiwaniu informacji od dziec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scdn\Desktop\Emilka Projekt\Raporty\balon.jpg"/>
                    <pic:cNvPicPr>
                      <a:picLocks noChangeAspect="1" noChangeArrowheads="1"/>
                    </pic:cNvPicPr>
                  </pic:nvPicPr>
                  <pic:blipFill>
                    <a:blip r:embed="rId184" cstate="print">
                      <a:extLst>
                        <a:ext uri="{28A0092B-C50C-407E-A947-70E740481C1C}">
                          <a14:useLocalDpi xmlns:a14="http://schemas.microsoft.com/office/drawing/2010/main" val="0"/>
                        </a:ext>
                      </a:extLst>
                    </a:blip>
                    <a:srcRect/>
                    <a:stretch>
                      <a:fillRect/>
                    </a:stretch>
                  </pic:blipFill>
                  <pic:spPr bwMode="auto">
                    <a:xfrm>
                      <a:off x="0" y="0"/>
                      <a:ext cx="1902225" cy="2878974"/>
                    </a:xfrm>
                    <a:prstGeom prst="rect">
                      <a:avLst/>
                    </a:prstGeom>
                    <a:noFill/>
                    <a:ln>
                      <a:noFill/>
                    </a:ln>
                  </pic:spPr>
                </pic:pic>
              </a:graphicData>
            </a:graphic>
          </wp:inline>
        </w:drawing>
      </w:r>
    </w:p>
    <w:p w14:paraId="7398A13A" w14:textId="09DBCA86" w:rsidR="00CA23A8" w:rsidRPr="00CB298B" w:rsidRDefault="00CA23A8" w:rsidP="00CA23A8">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Rys. 21.</w:t>
      </w:r>
      <w:r w:rsidRPr="00CB298B">
        <w:rPr>
          <w:rFonts w:ascii="Arial" w:eastAsia="Times New Roman" w:hAnsi="Arial" w:cs="Arial"/>
          <w:sz w:val="22"/>
          <w:lang w:eastAsia="ja-JP"/>
        </w:rPr>
        <w:t xml:space="preserve"> Balon w pozyskiwaniu informac</w:t>
      </w:r>
      <w:r w:rsidR="0078124D">
        <w:rPr>
          <w:rFonts w:ascii="Arial" w:eastAsia="Times New Roman" w:hAnsi="Arial" w:cs="Arial"/>
          <w:sz w:val="22"/>
          <w:lang w:eastAsia="ja-JP"/>
        </w:rPr>
        <w:t>ji od dzieci</w:t>
      </w:r>
    </w:p>
    <w:p w14:paraId="28CDD10C" w14:textId="604A0F58" w:rsidR="002C4ACC" w:rsidRPr="00CB298B" w:rsidRDefault="002C4ACC" w:rsidP="0085779A">
      <w:pPr>
        <w:pStyle w:val="OREpunktor"/>
        <w:rPr>
          <w:color w:val="auto"/>
        </w:rPr>
      </w:pPr>
      <w:r w:rsidRPr="00CB298B">
        <w:rPr>
          <w:b/>
          <w:color w:val="auto"/>
        </w:rPr>
        <w:t xml:space="preserve">karty samooceny </w:t>
      </w:r>
      <w:r w:rsidRPr="00CB298B">
        <w:rPr>
          <w:color w:val="auto"/>
        </w:rPr>
        <w:t xml:space="preserve">dzieci, </w:t>
      </w:r>
      <w:r w:rsidR="00682168" w:rsidRPr="00CB298B">
        <w:rPr>
          <w:color w:val="auto"/>
        </w:rPr>
        <w:t xml:space="preserve">na których </w:t>
      </w:r>
      <w:r w:rsidRPr="00CB298B">
        <w:rPr>
          <w:color w:val="auto"/>
        </w:rPr>
        <w:t>samodzielnie zaznaczają moment</w:t>
      </w:r>
      <w:r w:rsidR="00682168" w:rsidRPr="00CB298B">
        <w:rPr>
          <w:color w:val="auto"/>
        </w:rPr>
        <w:t xml:space="preserve"> opanow</w:t>
      </w:r>
      <w:r w:rsidR="00682168" w:rsidRPr="00CB298B">
        <w:rPr>
          <w:color w:val="auto"/>
        </w:rPr>
        <w:t>a</w:t>
      </w:r>
      <w:r w:rsidR="00682168" w:rsidRPr="00CB298B">
        <w:rPr>
          <w:color w:val="auto"/>
        </w:rPr>
        <w:t xml:space="preserve">nia wybranej umiejętności składającej </w:t>
      </w:r>
      <w:r w:rsidRPr="00CB298B">
        <w:rPr>
          <w:color w:val="auto"/>
        </w:rPr>
        <w:t>się na kompetencję kluczową</w:t>
      </w:r>
      <w:r w:rsidR="00682168" w:rsidRPr="00CB298B">
        <w:rPr>
          <w:color w:val="auto"/>
        </w:rPr>
        <w:t>;</w:t>
      </w:r>
    </w:p>
    <w:p w14:paraId="53729152" w14:textId="143B87E6" w:rsidR="003D67D3" w:rsidRPr="00CB298B" w:rsidRDefault="004D783D" w:rsidP="00693BAF">
      <w:pPr>
        <w:pStyle w:val="Akapitzlist"/>
        <w:keepNext/>
        <w:spacing w:line="360" w:lineRule="auto"/>
        <w:ind w:left="786"/>
      </w:pPr>
      <w:r w:rsidRPr="00CB298B">
        <w:rPr>
          <w:rFonts w:ascii="Arial" w:hAnsi="Arial" w:cs="Arial"/>
          <w:noProof/>
        </w:rPr>
        <mc:AlternateContent>
          <mc:Choice Requires="wps">
            <w:drawing>
              <wp:anchor distT="0" distB="0" distL="114300" distR="114300" simplePos="0" relativeHeight="251913216" behindDoc="0" locked="0" layoutInCell="1" allowOverlap="1" wp14:anchorId="54773667" wp14:editId="26BF7C9B">
                <wp:simplePos x="0" y="0"/>
                <wp:positionH relativeFrom="column">
                  <wp:posOffset>543560</wp:posOffset>
                </wp:positionH>
                <wp:positionV relativeFrom="paragraph">
                  <wp:posOffset>141605</wp:posOffset>
                </wp:positionV>
                <wp:extent cx="728980" cy="836295"/>
                <wp:effectExtent l="0" t="0" r="13970" b="20955"/>
                <wp:wrapNone/>
                <wp:docPr id="117" name="Prostokąt 117"/>
                <wp:cNvGraphicFramePr/>
                <a:graphic xmlns:a="http://schemas.openxmlformats.org/drawingml/2006/main">
                  <a:graphicData uri="http://schemas.microsoft.com/office/word/2010/wordprocessingShape">
                    <wps:wsp>
                      <wps:cNvSpPr/>
                      <wps:spPr>
                        <a:xfrm>
                          <a:off x="0" y="0"/>
                          <a:ext cx="728980" cy="836295"/>
                        </a:xfrm>
                        <a:prstGeom prst="rect">
                          <a:avLst/>
                        </a:prstGeom>
                        <a:solidFill>
                          <a:schemeClr val="bg2">
                            <a:lumMod val="25000"/>
                          </a:schemeClr>
                        </a:solidFill>
                        <a:ln>
                          <a:solidFill>
                            <a:schemeClr val="tx1">
                              <a:lumMod val="85000"/>
                              <a:lumOff val="15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ADB6B74" w14:textId="0ADEB34D" w:rsidR="00E2582F" w:rsidRDefault="00E2582F" w:rsidP="00E24DD4">
                            <w:pPr>
                              <w:jc w:val="center"/>
                            </w:pPr>
                            <w:r>
                              <w:t>Tutaj fotografia dziecka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id="Prostokąt 117" o:spid="_x0000_s1034" style="position:absolute;left:0;text-align:left;margin-left:42.8pt;margin-top:11.15pt;width:57.4pt;height:65.85pt;z-index:251913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LGYFxAIAACEGAAAOAAAAZHJzL2Uyb0RvYy54bWysVM1u2zAMvg/YOwi6r7az/iRBnSJo0WFA&#10;1wZrh54VWUqMyaImKYmz+95sDzZKst3fbcCwiy2K5EfyE8nTs7ZRZCusq0GXtDjIKRGaQ1XrVUm/&#10;3F2+G1PiPNMVU6BFSffC0bPZ2zenOzMVI1iDqoQlCKLddGdKuvbeTLPM8bVomDsAIzQqJdiGeRTt&#10;Kqss2yF6o7JRnh9nO7CVscCFc3h7kZR0FvGlFNzfSOmEJ6qkmJuPXxu/y/DNZqdsurLMrGvepcH+&#10;IYuG1RqDDlAXzDOysfULqKbmFhxIf8ChyUDKmotYA1ZT5M+quV0zI2ItSI4zA03u/8Hy6+3CkrrC&#10;tytOKNGswUdaYIoevv784Um4RY52xk3R9NYsbCc5PIaCW2mb8MdSSBt53Q+8itYTjpcno/FkjOxz&#10;VI3fH48mRwEze3A21vkPAhoSDiW1+GyRTba9cj6Z9iYhlgNVV5e1UlEIrSLOlSVbho+8XI2iq9o0&#10;n6BKd6OjPI9PjSFjZwXzmMATJKX/Bu7b4gX4uAdnU4yJ3ZZiFv31n2KiLgTNAr2J0HjyeyVCKkp/&#10;FhIfBylMRQ3JpxiMc6F9SsmtWSXSdYj8erkRMCBLJG/A7gCe8thjJ/Y7++Aq4lQNznkk5DeJJefB&#10;I0YG7QfnptZgXwNQWFUXOdn3JCVqAku+Xbaxccd9gy6h2mMzW0hT7gy/rLGfrpjzC2ZxrLEFcVX5&#10;G/xIBbuSQneiZA32+2v3wR6nDbWU7HBNlNR92zArKFEfNc7hpDg8DHslCodHJyMU7GPN8rFGb5pz&#10;wCYtcCkaHo/B3qv+KC0097jR5iEqqpjmGLuk3NteOPdpfeFO5GI+j2a4SwzzV/rW8AAeeA7zctfe&#10;M2u6ofI4jdfQrxQ2fTZbyTZ4aphvPMg6Dl5gOvHavQDuoTg53c4Mi+6xHK0eNvvsFwAAAP//AwBQ&#10;SwMEFAAGAAgAAAAhAF/tcmLeAAAACQEAAA8AAABkcnMvZG93bnJldi54bWxMj8tOwzAQRfdI/IM1&#10;SOyoQ/pQE+JUBalCgm4o0PU0MXGEPY5ip0n/nmEFy9E9uvdMsZmcFWfdh9aTgvtZAkJT5euWGgUf&#10;77u7NYgQkWq0nrSCiw6wKa+vCsxrP9KbPh9iI7iEQo4KTIxdLmWojHYYZr7TxNmX7x1GPvtG1j2O&#10;XO6sTJNkJR22xAsGO/1kdPV9GJyC593wkl1e58fRmuxxb46YfW5RqdubafsAIuop/sHwq8/qULLT&#10;yQ9UB2EVrJcrJhWk6RwE57y2AHFicLlIQJaF/P9B+QMAAP//AwBQSwECLQAUAAYACAAAACEAtoM4&#10;kv4AAADhAQAAEwAAAAAAAAAAAAAAAAAAAAAAW0NvbnRlbnRfVHlwZXNdLnhtbFBLAQItABQABgAI&#10;AAAAIQA4/SH/1gAAAJQBAAALAAAAAAAAAAAAAAAAAC8BAABfcmVscy8ucmVsc1BLAQItABQABgAI&#10;AAAAIQDILGYFxAIAACEGAAAOAAAAAAAAAAAAAAAAAC4CAABkcnMvZTJvRG9jLnhtbFBLAQItABQA&#10;BgAIAAAAIQBf7XJi3gAAAAkBAAAPAAAAAAAAAAAAAAAAAB4FAABkcnMvZG93bnJldi54bWxQSwUG&#10;AAAAAAQABADzAAAAKQYAAAAA&#10;" fillcolor="#393737 [814]" strokecolor="#272727 [2749]" strokeweight="1pt">
                <v:textbox>
                  <w:txbxContent>
                    <w:p w14:paraId="7ADB6B74" w14:textId="0ADEB34D" w:rsidR="00E2582F" w:rsidRDefault="00E2582F" w:rsidP="00E24DD4">
                      <w:pPr>
                        <w:jc w:val="center"/>
                      </w:pPr>
                      <w:r>
                        <w:t>Tutaj fotografia dziecka</w:t>
                      </w:r>
                    </w:p>
                  </w:txbxContent>
                </v:textbox>
              </v:rect>
            </w:pict>
          </mc:Fallback>
        </mc:AlternateContent>
      </w:r>
      <w:r w:rsidR="004D6D65" w:rsidRPr="00CB298B">
        <w:rPr>
          <w:rFonts w:ascii="Arial" w:hAnsi="Arial" w:cs="Arial"/>
          <w:noProof/>
        </w:rPr>
        <mc:AlternateContent>
          <mc:Choice Requires="wps">
            <w:drawing>
              <wp:anchor distT="0" distB="0" distL="114300" distR="114300" simplePos="0" relativeHeight="251915264" behindDoc="0" locked="0" layoutInCell="1" allowOverlap="1" wp14:anchorId="7F1BFFD7" wp14:editId="05E581E4">
                <wp:simplePos x="0" y="0"/>
                <wp:positionH relativeFrom="column">
                  <wp:posOffset>1354970</wp:posOffset>
                </wp:positionH>
                <wp:positionV relativeFrom="paragraph">
                  <wp:posOffset>150315</wp:posOffset>
                </wp:positionV>
                <wp:extent cx="728980" cy="828136"/>
                <wp:effectExtent l="0" t="0" r="13970" b="10160"/>
                <wp:wrapNone/>
                <wp:docPr id="118" name="Prostokąt 118"/>
                <wp:cNvGraphicFramePr/>
                <a:graphic xmlns:a="http://schemas.openxmlformats.org/drawingml/2006/main">
                  <a:graphicData uri="http://schemas.microsoft.com/office/word/2010/wordprocessingShape">
                    <wps:wsp>
                      <wps:cNvSpPr/>
                      <wps:spPr>
                        <a:xfrm>
                          <a:off x="0" y="0"/>
                          <a:ext cx="728980" cy="828136"/>
                        </a:xfrm>
                        <a:prstGeom prst="rect">
                          <a:avLst/>
                        </a:prstGeom>
                        <a:solidFill>
                          <a:srgbClr val="E7E6E6">
                            <a:lumMod val="25000"/>
                          </a:srgbClr>
                        </a:solidFill>
                        <a:ln w="12700" cap="flat" cmpd="sng" algn="ctr">
                          <a:solidFill>
                            <a:sysClr val="windowText" lastClr="000000">
                              <a:lumMod val="85000"/>
                              <a:lumOff val="15000"/>
                            </a:sysClr>
                          </a:solidFill>
                          <a:prstDash val="solid"/>
                          <a:miter lim="800000"/>
                        </a:ln>
                        <a:effectLst/>
                      </wps:spPr>
                      <wps:txbx>
                        <w:txbxContent>
                          <w:p w14:paraId="3E09899D" w14:textId="77777777" w:rsidR="00E2582F" w:rsidRDefault="00E2582F" w:rsidP="00654F5B">
                            <w:pPr>
                              <w:jc w:val="center"/>
                            </w:pPr>
                            <w:r>
                              <w:t>Tutaj fotografia dziecka</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id="Prostokąt 118" o:spid="_x0000_s1035" style="position:absolute;left:0;text-align:left;margin-left:106.7pt;margin-top:11.85pt;width:57.4pt;height:65.2pt;z-index:251915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GqHbswIAAHUFAAAOAAAAZHJzL2Uyb0RvYy54bWysVMlu2zAQvRfoPxC6N7LcxHaE2IGRpSiQ&#10;JgaSImeaoiyh3ErSlt17/qwf1kdSdraeivogz3CGs7w3w7PzrRRkw61rtZpmxdEgI1wxXbVqNc2+&#10;P1x/mmTEeaoqKrTi02zHXXY++/jhrDMlH+pGi4pbgiDKlZ2ZZo33psxzxxouqTvShisYa20l9VDt&#10;Kq8s7RBdinw4GIzyTtvKWM24czi9TMZsFuPXNWf+rq4d90RMM9Tm49fG7zJ889kZLVeWmqZlfRn0&#10;H6qQtFVIegh1ST0la9u+CyVbZrXTtT9iWua6rlvGYw/ophi86ea+oYbHXgCOMweY3P8Ly243C0va&#10;CtwVoEpRCZIWKNHrH7+fPAmnwKgzroTrvVnYXnMQQ8Pb2srwj1bINuK6O+DKt54wHI6Hk9MJ0Gcw&#10;TYaT4vMoxMyfLxvr/BeuJQnCNLOgLaJJNzfOJ9e9S8jltGir61aIqNjV8kJYsqGg+Gp8Nboaxbti&#10;Lb/pKh0PTwaDyDVyuuQf878KJBTpAMNwDFfCKIaxFtRDlAbwOLXKCBUrTDnzNmZ4ddvt3KEKzGel&#10;uwe0nxFBnYcBmMTfu9Im+9JoiYoxrKniYn8cKo6h3xccILmkrkk3YjVpnmXrsVSilYA7ZU0YChUA&#10;43EtemADsYnKIPntchuH4XRP+lJXOwyI1WlznGHXLdLeoKsFtVgVYIX193f41EIDQN1LGWm0/fW3&#10;8+CPCYY1Ix1WD+D+XFPLAdZXhdk+LY6Pw65G5fhkPIRiX1qWLy1qLS80qC/w0BgWxeDvxV6srZaP&#10;eCXmIStMVDHkTjT2yoVPTwLeGcbn8+iG/TTU36h7w0LwgFwA/GH7SK3pB9WD4lu9X1NavpnX5Btu&#10;Kj1fe123cZgD0glXcBoU7HZkt3+HwuPxUo9ez6/l7A8AAAD//wMAUEsDBBQABgAIAAAAIQBGSLVe&#10;3gAAAAoBAAAPAAAAZHJzL2Rvd25yZXYueG1sTI/BTsMwDIbvSLxDZCRuLG26jak0nRATcEPaQOLq&#10;NllbaJyqybry9pjTuNnyp9/fX2xn14vJjqHzpCFdJCAs1d501Gj4eH++24AIEclg78lq+LEBtuX1&#10;VYG58Wfa2+kQG8EhFHLU0MY45FKGurUOw8IPlvh29KPDyOvYSDPimcNdL1WSrKXDjvhDi4N9am39&#10;fTg5DfSqVtWOvvx83K27Nzm97D9RaX17Mz8+gIh2jhcY/vRZHUp2qvyJTBC9BpVmS0Z5yO5BMJCp&#10;jQJRMblapiDLQv6vUP4CAAD//wMAUEsBAi0AFAAGAAgAAAAhALaDOJL+AAAA4QEAABMAAAAAAAAA&#10;AAAAAAAAAAAAAFtDb250ZW50X1R5cGVzXS54bWxQSwECLQAUAAYACAAAACEAOP0h/9YAAACUAQAA&#10;CwAAAAAAAAAAAAAAAAAvAQAAX3JlbHMvLnJlbHNQSwECLQAUAAYACAAAACEAHRqh27MCAAB1BQAA&#10;DgAAAAAAAAAAAAAAAAAuAgAAZHJzL2Uyb0RvYy54bWxQSwECLQAUAAYACAAAACEARki1Xt4AAAAK&#10;AQAADwAAAAAAAAAAAAAAAAANBQAAZHJzL2Rvd25yZXYueG1sUEsFBgAAAAAEAAQA8wAAABgGAAAA&#10;AA==&#10;" fillcolor="#3b3838" strokecolor="#262626" strokeweight="1pt">
                <v:textbox>
                  <w:txbxContent>
                    <w:p w14:paraId="3E09899D" w14:textId="77777777" w:rsidR="00E2582F" w:rsidRDefault="00E2582F" w:rsidP="00654F5B">
                      <w:pPr>
                        <w:jc w:val="center"/>
                      </w:pPr>
                      <w:r>
                        <w:t>Tutaj fotografia dziecka</w:t>
                      </w:r>
                    </w:p>
                  </w:txbxContent>
                </v:textbox>
              </v:rect>
            </w:pict>
          </mc:Fallback>
        </mc:AlternateContent>
      </w:r>
      <w:r w:rsidR="003D67D3" w:rsidRPr="00CB298B">
        <w:rPr>
          <w:rFonts w:ascii="Arial" w:hAnsi="Arial" w:cs="Arial"/>
          <w:noProof/>
        </w:rPr>
        <w:drawing>
          <wp:inline distT="0" distB="0" distL="0" distR="0" wp14:anchorId="77AEA03A" wp14:editId="5D17768E">
            <wp:extent cx="1556425" cy="2623759"/>
            <wp:effectExtent l="38100" t="38100" r="43815" b="43815"/>
            <wp:docPr id="114" name="Picture 4" descr="Plakaty ze zdjęciami dzieci w nagłowku, a pod nimi symboliczne znaczki czynności/umiejętności (np. nożyczki oznaczające wycinanie, liczydła oznaczające liczenie itp.). Dziecko przkleja na plakacie znaczek, gdy opanuje daną umiejętność. &#10;Arkusz stosowany w  Przedszkolu nr 148 „Mali Europejczycy” w Poznaniu. " title="Przykład karty samooceny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4" descr="C:\Users\user\Desktop\dalton foto\Dalton\20140403_114259.jpg"/>
                    <pic:cNvPicPr>
                      <a:picLocks noChangeAspect="1" noChangeArrowheads="1"/>
                    </pic:cNvPicPr>
                  </pic:nvPicPr>
                  <pic:blipFill>
                    <a:blip r:embed="rId185" cstate="print"/>
                    <a:stretch>
                      <a:fillRect/>
                    </a:stretch>
                  </pic:blipFill>
                  <pic:spPr bwMode="auto">
                    <a:xfrm>
                      <a:off x="0" y="0"/>
                      <a:ext cx="1586323" cy="2674159"/>
                    </a:xfrm>
                    <a:prstGeom prst="rect">
                      <a:avLst/>
                    </a:prstGeom>
                    <a:noFill/>
                    <a:ln w="38100">
                      <a:solidFill>
                        <a:schemeClr val="bg1"/>
                      </a:solidFill>
                      <a:miter lim="800000"/>
                      <a:headEnd/>
                      <a:tailEnd/>
                    </a:ln>
                  </pic:spPr>
                </pic:pic>
              </a:graphicData>
            </a:graphic>
          </wp:inline>
        </w:drawing>
      </w:r>
      <w:r w:rsidR="009B1445" w:rsidRPr="00CB298B">
        <w:t xml:space="preserve"> </w:t>
      </w:r>
      <w:r w:rsidR="003D67D3" w:rsidRPr="00CB298B">
        <w:rPr>
          <w:rFonts w:ascii="Arial" w:hAnsi="Arial" w:cs="Arial"/>
          <w:noProof/>
        </w:rPr>
        <w:drawing>
          <wp:inline distT="0" distB="0" distL="0" distR="0" wp14:anchorId="4990B65C" wp14:editId="568F7252">
            <wp:extent cx="1804946" cy="2669490"/>
            <wp:effectExtent l="38100" t="38100" r="43180" b="36195"/>
            <wp:docPr id="89092" name="Picture 4" descr="Plakat z zestawem rysunków symbolizujących różne umiejętności. Pod każdym rysunkiem puste pole, które dziecko koloruje: na czerwono (WSPANIALE), zielono (DOBRZE) lub niebiesko (MUSZĘ NAD TYM POPRACOWAĆ). &#10;Arkusz stosowany w Przedszkolu nr 148 „Mali Europejczycy” w Poznaniu. " title="Arkusz samooceny dziecka &quot;Oceń siebie&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9092" name="Picture 4" descr="C:\Users\user\Desktop\dalton foto\Dalton\20140403_114259.jpg"/>
                    <pic:cNvPicPr>
                      <a:picLocks noChangeAspect="1" noChangeArrowheads="1"/>
                    </pic:cNvPicPr>
                  </pic:nvPicPr>
                  <pic:blipFill>
                    <a:blip r:embed="rId186"/>
                    <a:srcRect/>
                    <a:stretch>
                      <a:fillRect/>
                    </a:stretch>
                  </pic:blipFill>
                  <pic:spPr bwMode="auto">
                    <a:xfrm>
                      <a:off x="0" y="0"/>
                      <a:ext cx="1821118" cy="2693408"/>
                    </a:xfrm>
                    <a:prstGeom prst="rect">
                      <a:avLst/>
                    </a:prstGeom>
                    <a:noFill/>
                    <a:ln w="38100">
                      <a:solidFill>
                        <a:schemeClr val="bg1"/>
                      </a:solidFill>
                      <a:miter lim="800000"/>
                      <a:headEnd/>
                      <a:tailEnd/>
                    </a:ln>
                  </pic:spPr>
                </pic:pic>
              </a:graphicData>
            </a:graphic>
          </wp:inline>
        </w:drawing>
      </w:r>
    </w:p>
    <w:p w14:paraId="29CF5B90" w14:textId="0BC0CDCF" w:rsidR="00FB6594" w:rsidRPr="00CB298B" w:rsidRDefault="00FB6594" w:rsidP="00FB6594">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22–23</w:t>
      </w:r>
      <w:r w:rsidRPr="00CB298B">
        <w:rPr>
          <w:rFonts w:ascii="Arial" w:eastAsia="Times New Roman" w:hAnsi="Arial" w:cs="Arial"/>
          <w:b w:val="0"/>
          <w:color w:val="auto"/>
          <w:sz w:val="22"/>
          <w:lang w:eastAsia="ja-JP"/>
        </w:rPr>
        <w:t>. Przykłady arkuszy samooceny stosowa</w:t>
      </w:r>
      <w:r w:rsidR="00682168" w:rsidRPr="00CB298B">
        <w:rPr>
          <w:rFonts w:ascii="Arial" w:eastAsia="Times New Roman" w:hAnsi="Arial" w:cs="Arial"/>
          <w:b w:val="0"/>
          <w:color w:val="auto"/>
          <w:sz w:val="22"/>
          <w:lang w:eastAsia="ja-JP"/>
        </w:rPr>
        <w:t xml:space="preserve">nych w Przedszkolu nr 148 „Mali </w:t>
      </w:r>
      <w:r w:rsidRPr="00CB298B">
        <w:rPr>
          <w:rFonts w:ascii="Arial" w:eastAsia="Times New Roman" w:hAnsi="Arial" w:cs="Arial"/>
          <w:b w:val="0"/>
          <w:color w:val="auto"/>
          <w:sz w:val="22"/>
          <w:lang w:eastAsia="ja-JP"/>
        </w:rPr>
        <w:t>Europe</w:t>
      </w:r>
      <w:r w:rsidRPr="00CB298B">
        <w:rPr>
          <w:rFonts w:ascii="Arial" w:eastAsia="Times New Roman" w:hAnsi="Arial" w:cs="Arial"/>
          <w:b w:val="0"/>
          <w:color w:val="auto"/>
          <w:sz w:val="22"/>
          <w:lang w:eastAsia="ja-JP"/>
        </w:rPr>
        <w:t>j</w:t>
      </w:r>
      <w:r w:rsidRPr="00CB298B">
        <w:rPr>
          <w:rFonts w:ascii="Arial" w:eastAsia="Times New Roman" w:hAnsi="Arial" w:cs="Arial"/>
          <w:b w:val="0"/>
          <w:color w:val="auto"/>
          <w:sz w:val="22"/>
          <w:lang w:eastAsia="ja-JP"/>
        </w:rPr>
        <w:t>czycy” w P</w:t>
      </w:r>
      <w:r w:rsidR="0078124D">
        <w:rPr>
          <w:rFonts w:ascii="Arial" w:eastAsia="Times New Roman" w:hAnsi="Arial" w:cs="Arial"/>
          <w:b w:val="0"/>
          <w:color w:val="auto"/>
          <w:sz w:val="22"/>
          <w:lang w:eastAsia="ja-JP"/>
        </w:rPr>
        <w:t>oznaniu</w:t>
      </w:r>
    </w:p>
    <w:p w14:paraId="71D08B88" w14:textId="6E947F51" w:rsidR="002C43C6" w:rsidRPr="00CB298B" w:rsidRDefault="002C43C6" w:rsidP="00FB6594">
      <w:pPr>
        <w:pStyle w:val="OREpunktor"/>
        <w:rPr>
          <w:color w:val="auto"/>
        </w:rPr>
      </w:pPr>
      <w:r w:rsidRPr="00CB298B">
        <w:rPr>
          <w:b/>
          <w:color w:val="auto"/>
        </w:rPr>
        <w:t>poker kryterialny</w:t>
      </w:r>
      <w:r w:rsidRPr="00CB298B">
        <w:rPr>
          <w:color w:val="auto"/>
        </w:rPr>
        <w:t xml:space="preserve"> (lub </w:t>
      </w:r>
      <w:r w:rsidR="00302442" w:rsidRPr="00CB298B">
        <w:rPr>
          <w:b/>
          <w:color w:val="auto"/>
        </w:rPr>
        <w:t xml:space="preserve">piramida </w:t>
      </w:r>
      <w:r w:rsidRPr="00CB298B">
        <w:rPr>
          <w:b/>
          <w:color w:val="auto"/>
        </w:rPr>
        <w:t>priorytetów</w:t>
      </w:r>
      <w:r w:rsidR="00B62C5D" w:rsidRPr="00CB298B">
        <w:rPr>
          <w:b/>
          <w:color w:val="auto"/>
        </w:rPr>
        <w:t xml:space="preserve"> </w:t>
      </w:r>
      <w:r w:rsidR="00B62C5D" w:rsidRPr="00CB298B">
        <w:rPr>
          <w:rStyle w:val="Odwoanieprzypisudolnego"/>
          <w:b/>
          <w:color w:val="auto"/>
        </w:rPr>
        <w:footnoteReference w:id="71"/>
      </w:r>
      <w:r w:rsidRPr="00CB298B">
        <w:rPr>
          <w:color w:val="auto"/>
        </w:rPr>
        <w:t xml:space="preserve">) z wykorzystaniem np. obrazków lub zdjęć ilustrujących określone umiejętności dzieci (klucz gry: </w:t>
      </w:r>
      <w:r w:rsidR="009C5171" w:rsidRPr="00CB298B">
        <w:rPr>
          <w:color w:val="auto"/>
        </w:rPr>
        <w:t>„</w:t>
      </w:r>
      <w:r w:rsidRPr="00CB298B">
        <w:rPr>
          <w:color w:val="auto"/>
        </w:rPr>
        <w:t>to już umiemy</w:t>
      </w:r>
      <w:r w:rsidR="009C5171" w:rsidRPr="00CB298B">
        <w:rPr>
          <w:color w:val="auto"/>
        </w:rPr>
        <w:t>”</w:t>
      </w:r>
      <w:r w:rsidRPr="00CB298B">
        <w:rPr>
          <w:color w:val="auto"/>
        </w:rPr>
        <w:t xml:space="preserve"> – </w:t>
      </w:r>
      <w:r w:rsidR="009C5171" w:rsidRPr="00CB298B">
        <w:rPr>
          <w:color w:val="auto"/>
        </w:rPr>
        <w:t>„</w:t>
      </w:r>
      <w:r w:rsidRPr="00CB298B">
        <w:rPr>
          <w:color w:val="auto"/>
        </w:rPr>
        <w:t>to trochę umiemy</w:t>
      </w:r>
      <w:r w:rsidR="009C5171" w:rsidRPr="00CB298B">
        <w:rPr>
          <w:color w:val="auto"/>
        </w:rPr>
        <w:t>”</w:t>
      </w:r>
      <w:r w:rsidRPr="00CB298B">
        <w:rPr>
          <w:color w:val="auto"/>
        </w:rPr>
        <w:t xml:space="preserve"> – </w:t>
      </w:r>
      <w:r w:rsidR="009C5171" w:rsidRPr="00CB298B">
        <w:rPr>
          <w:color w:val="auto"/>
        </w:rPr>
        <w:t>„</w:t>
      </w:r>
      <w:r w:rsidRPr="00CB298B">
        <w:rPr>
          <w:color w:val="auto"/>
        </w:rPr>
        <w:t>tego jeszcze nie umiemy</w:t>
      </w:r>
      <w:r w:rsidR="009C5171" w:rsidRPr="00CB298B">
        <w:rPr>
          <w:color w:val="auto"/>
        </w:rPr>
        <w:t>”</w:t>
      </w:r>
      <w:r w:rsidRPr="00CB298B">
        <w:rPr>
          <w:color w:val="auto"/>
        </w:rPr>
        <w:t xml:space="preserve"> albo: </w:t>
      </w:r>
      <w:r w:rsidR="009C5171" w:rsidRPr="00CB298B">
        <w:rPr>
          <w:color w:val="auto"/>
        </w:rPr>
        <w:t>„</w:t>
      </w:r>
      <w:r w:rsidRPr="00CB298B">
        <w:rPr>
          <w:color w:val="auto"/>
        </w:rPr>
        <w:t>to bardzo lubimy</w:t>
      </w:r>
      <w:r w:rsidR="009C5171" w:rsidRPr="00CB298B">
        <w:rPr>
          <w:color w:val="auto"/>
        </w:rPr>
        <w:t>”</w:t>
      </w:r>
      <w:r w:rsidRPr="00CB298B">
        <w:rPr>
          <w:color w:val="auto"/>
        </w:rPr>
        <w:t xml:space="preserve"> – </w:t>
      </w:r>
      <w:r w:rsidR="009C5171" w:rsidRPr="00CB298B">
        <w:rPr>
          <w:color w:val="auto"/>
        </w:rPr>
        <w:t>„</w:t>
      </w:r>
      <w:r w:rsidRPr="00CB298B">
        <w:rPr>
          <w:color w:val="auto"/>
        </w:rPr>
        <w:t>to mniej lubimy</w:t>
      </w:r>
      <w:r w:rsidR="009C5171" w:rsidRPr="00CB298B">
        <w:rPr>
          <w:color w:val="auto"/>
        </w:rPr>
        <w:t>”</w:t>
      </w:r>
      <w:r w:rsidRPr="00CB298B">
        <w:rPr>
          <w:color w:val="auto"/>
        </w:rPr>
        <w:t xml:space="preserve"> – </w:t>
      </w:r>
      <w:r w:rsidR="009C5171" w:rsidRPr="00CB298B">
        <w:rPr>
          <w:color w:val="auto"/>
        </w:rPr>
        <w:t>„</w:t>
      </w:r>
      <w:r w:rsidRPr="00CB298B">
        <w:rPr>
          <w:color w:val="auto"/>
        </w:rPr>
        <w:t>tego nie lubimy</w:t>
      </w:r>
      <w:r w:rsidR="009C5171" w:rsidRPr="00CB298B">
        <w:rPr>
          <w:color w:val="auto"/>
        </w:rPr>
        <w:t>”</w:t>
      </w:r>
      <w:r w:rsidRPr="00CB298B">
        <w:rPr>
          <w:color w:val="auto"/>
        </w:rPr>
        <w:t>)</w:t>
      </w:r>
      <w:r w:rsidR="009C5171" w:rsidRPr="00CB298B">
        <w:rPr>
          <w:color w:val="auto"/>
        </w:rPr>
        <w:t>.</w:t>
      </w:r>
    </w:p>
    <w:p w14:paraId="2E448403" w14:textId="0B60084A" w:rsidR="00853116" w:rsidRPr="00CB298B" w:rsidRDefault="00842886" w:rsidP="00FB6594">
      <w:pPr>
        <w:pStyle w:val="OREnormalny"/>
        <w:rPr>
          <w:rFonts w:eastAsia="Times New Roman"/>
          <w:bCs/>
          <w:color w:val="auto"/>
          <w:szCs w:val="36"/>
        </w:rPr>
      </w:pPr>
      <w:r w:rsidRPr="00CB298B">
        <w:rPr>
          <w:color w:val="auto"/>
        </w:rPr>
        <w:lastRenderedPageBreak/>
        <w:t xml:space="preserve">Cennych danych o efektach działań przedszkola ukierunkowanych na kształtowanie kompetencji kluczowych </w:t>
      </w:r>
      <w:r w:rsidR="009C5171" w:rsidRPr="00CB298B">
        <w:rPr>
          <w:color w:val="auto"/>
        </w:rPr>
        <w:t xml:space="preserve">u </w:t>
      </w:r>
      <w:r w:rsidRPr="00CB298B">
        <w:rPr>
          <w:color w:val="auto"/>
        </w:rPr>
        <w:t xml:space="preserve">dzieci dostarczą także ich </w:t>
      </w:r>
      <w:r w:rsidRPr="00CB298B">
        <w:rPr>
          <w:b/>
          <w:color w:val="auto"/>
        </w:rPr>
        <w:t>rodzice</w:t>
      </w:r>
      <w:r w:rsidRPr="00CB298B">
        <w:rPr>
          <w:color w:val="auto"/>
        </w:rPr>
        <w:t xml:space="preserve">. </w:t>
      </w:r>
      <w:r w:rsidR="009C5171" w:rsidRPr="00CB298B">
        <w:rPr>
          <w:color w:val="auto"/>
        </w:rPr>
        <w:t>N</w:t>
      </w:r>
      <w:r w:rsidRPr="00CB298B">
        <w:rPr>
          <w:color w:val="auto"/>
        </w:rPr>
        <w:t>a etapie monitorowania działań</w:t>
      </w:r>
      <w:r w:rsidR="009C5171" w:rsidRPr="00CB298B">
        <w:rPr>
          <w:color w:val="auto"/>
        </w:rPr>
        <w:t xml:space="preserve"> sprawdzą się w tym wypadku</w:t>
      </w:r>
      <w:r w:rsidRPr="00CB298B">
        <w:rPr>
          <w:color w:val="auto"/>
        </w:rPr>
        <w:t xml:space="preserve"> zarówno</w:t>
      </w:r>
      <w:r w:rsidRPr="00CB298B">
        <w:rPr>
          <w:rFonts w:eastAsia="Times New Roman"/>
          <w:b/>
          <w:bCs/>
          <w:color w:val="auto"/>
          <w:szCs w:val="36"/>
        </w:rPr>
        <w:t xml:space="preserve"> </w:t>
      </w:r>
      <w:r w:rsidRPr="00CB298B">
        <w:rPr>
          <w:rFonts w:eastAsia="Times New Roman"/>
          <w:bCs/>
          <w:color w:val="auto"/>
          <w:szCs w:val="36"/>
        </w:rPr>
        <w:t>codzienne rozmowy nauczycieli z rodz</w:t>
      </w:r>
      <w:r w:rsidRPr="00CB298B">
        <w:rPr>
          <w:rFonts w:eastAsia="Times New Roman"/>
          <w:bCs/>
          <w:color w:val="auto"/>
          <w:szCs w:val="36"/>
        </w:rPr>
        <w:t>i</w:t>
      </w:r>
      <w:r w:rsidRPr="00CB298B">
        <w:rPr>
          <w:rFonts w:eastAsia="Times New Roman"/>
          <w:bCs/>
          <w:color w:val="auto"/>
          <w:szCs w:val="36"/>
        </w:rPr>
        <w:t xml:space="preserve">cami w momentach przyprowadzania lub odbierania dzieci z przedszkola, jak i krótkie ankiety i wywiady prowadzone w czasie planowych spotkań. </w:t>
      </w:r>
      <w:r w:rsidR="009C5171" w:rsidRPr="00CB298B">
        <w:rPr>
          <w:rFonts w:eastAsia="Times New Roman"/>
          <w:bCs/>
          <w:color w:val="auto"/>
          <w:szCs w:val="36"/>
        </w:rPr>
        <w:t>Warto również</w:t>
      </w:r>
      <w:r w:rsidRPr="00CB298B">
        <w:rPr>
          <w:rFonts w:eastAsia="Times New Roman"/>
          <w:bCs/>
          <w:color w:val="auto"/>
          <w:szCs w:val="36"/>
        </w:rPr>
        <w:t xml:space="preserve"> </w:t>
      </w:r>
      <w:r w:rsidR="009C5171" w:rsidRPr="00CB298B">
        <w:rPr>
          <w:rFonts w:eastAsia="Times New Roman"/>
          <w:bCs/>
          <w:color w:val="auto"/>
          <w:szCs w:val="36"/>
        </w:rPr>
        <w:t xml:space="preserve">wykorzystać alternatywne </w:t>
      </w:r>
      <w:r w:rsidRPr="00CB298B">
        <w:rPr>
          <w:rFonts w:eastAsia="Times New Roman"/>
          <w:bCs/>
          <w:color w:val="auto"/>
          <w:szCs w:val="36"/>
        </w:rPr>
        <w:t>metod</w:t>
      </w:r>
      <w:r w:rsidR="009C5171" w:rsidRPr="00CB298B">
        <w:rPr>
          <w:rFonts w:eastAsia="Times New Roman"/>
          <w:bCs/>
          <w:color w:val="auto"/>
          <w:szCs w:val="36"/>
        </w:rPr>
        <w:t>y</w:t>
      </w:r>
      <w:r w:rsidRPr="00CB298B">
        <w:rPr>
          <w:rFonts w:eastAsia="Times New Roman"/>
          <w:bCs/>
          <w:color w:val="auto"/>
          <w:szCs w:val="36"/>
        </w:rPr>
        <w:t xml:space="preserve"> </w:t>
      </w:r>
      <w:r w:rsidR="009C5171" w:rsidRPr="00CB298B">
        <w:rPr>
          <w:rFonts w:eastAsia="Times New Roman"/>
          <w:bCs/>
          <w:color w:val="auto"/>
          <w:szCs w:val="36"/>
        </w:rPr>
        <w:t xml:space="preserve">opisane </w:t>
      </w:r>
      <w:r w:rsidRPr="00CB298B">
        <w:rPr>
          <w:rFonts w:eastAsia="Times New Roman"/>
          <w:bCs/>
          <w:color w:val="auto"/>
          <w:szCs w:val="36"/>
        </w:rPr>
        <w:t>we wcześniejszych częściach opracowania oraz</w:t>
      </w:r>
      <w:r w:rsidR="0096411C">
        <w:rPr>
          <w:rFonts w:eastAsia="Times New Roman"/>
          <w:bCs/>
          <w:color w:val="auto"/>
          <w:szCs w:val="36"/>
        </w:rPr>
        <w:t xml:space="preserve"> </w:t>
      </w:r>
      <w:r w:rsidR="00853116" w:rsidRPr="00CB298B">
        <w:rPr>
          <w:rFonts w:eastAsia="Times New Roman"/>
          <w:bCs/>
          <w:color w:val="auto"/>
          <w:szCs w:val="36"/>
        </w:rPr>
        <w:t xml:space="preserve">tworzyć własne </w:t>
      </w:r>
      <w:r w:rsidRPr="00CB298B">
        <w:rPr>
          <w:rFonts w:eastAsia="Times New Roman"/>
          <w:bCs/>
          <w:color w:val="auto"/>
          <w:szCs w:val="36"/>
        </w:rPr>
        <w:t>narzędzi</w:t>
      </w:r>
      <w:r w:rsidR="00853116" w:rsidRPr="00CB298B">
        <w:rPr>
          <w:rFonts w:eastAsia="Times New Roman"/>
          <w:bCs/>
          <w:color w:val="auto"/>
          <w:szCs w:val="36"/>
        </w:rPr>
        <w:t>a –</w:t>
      </w:r>
      <w:r w:rsidRPr="00CB298B">
        <w:rPr>
          <w:rFonts w:eastAsia="Times New Roman"/>
          <w:bCs/>
          <w:color w:val="auto"/>
          <w:szCs w:val="36"/>
        </w:rPr>
        <w:t xml:space="preserve"> </w:t>
      </w:r>
      <w:r w:rsidR="00127B9C" w:rsidRPr="00CB298B">
        <w:rPr>
          <w:rFonts w:eastAsia="Times New Roman"/>
          <w:bCs/>
          <w:color w:val="auto"/>
          <w:szCs w:val="36"/>
        </w:rPr>
        <w:t>zastępując</w:t>
      </w:r>
      <w:r w:rsidR="00853116" w:rsidRPr="00CB298B">
        <w:rPr>
          <w:rFonts w:eastAsia="Times New Roman"/>
          <w:bCs/>
          <w:color w:val="auto"/>
          <w:szCs w:val="36"/>
        </w:rPr>
        <w:t>e</w:t>
      </w:r>
      <w:r w:rsidR="00127B9C" w:rsidRPr="00CB298B">
        <w:rPr>
          <w:rFonts w:eastAsia="Times New Roman"/>
          <w:bCs/>
          <w:color w:val="auto"/>
          <w:szCs w:val="36"/>
        </w:rPr>
        <w:t xml:space="preserve"> tradycyjną ankietę</w:t>
      </w:r>
      <w:r w:rsidR="00853116" w:rsidRPr="00CB298B">
        <w:rPr>
          <w:rFonts w:eastAsia="Times New Roman"/>
          <w:bCs/>
          <w:color w:val="auto"/>
          <w:szCs w:val="36"/>
        </w:rPr>
        <w:t>. Z</w:t>
      </w:r>
      <w:r w:rsidR="00127B9C" w:rsidRPr="00CB298B">
        <w:rPr>
          <w:rFonts w:eastAsia="Times New Roman"/>
          <w:bCs/>
          <w:color w:val="auto"/>
          <w:szCs w:val="36"/>
        </w:rPr>
        <w:t>aletą prezentowanego niżej prz</w:t>
      </w:r>
      <w:r w:rsidR="00127B9C" w:rsidRPr="00CB298B">
        <w:rPr>
          <w:rFonts w:eastAsia="Times New Roman"/>
          <w:bCs/>
          <w:color w:val="auto"/>
          <w:szCs w:val="36"/>
        </w:rPr>
        <w:t>y</w:t>
      </w:r>
      <w:r w:rsidR="00127B9C" w:rsidRPr="00CB298B">
        <w:rPr>
          <w:rFonts w:eastAsia="Times New Roman"/>
          <w:bCs/>
          <w:color w:val="auto"/>
          <w:szCs w:val="36"/>
        </w:rPr>
        <w:t xml:space="preserve">kładowego narzędzia jest to, że rodzice mogą </w:t>
      </w:r>
      <w:r w:rsidR="00853116" w:rsidRPr="00CB298B">
        <w:rPr>
          <w:rFonts w:eastAsia="Times New Roman"/>
          <w:bCs/>
          <w:color w:val="auto"/>
          <w:szCs w:val="36"/>
        </w:rPr>
        <w:t xml:space="preserve">je </w:t>
      </w:r>
      <w:r w:rsidR="00127B9C" w:rsidRPr="00CB298B">
        <w:rPr>
          <w:rFonts w:eastAsia="Times New Roman"/>
          <w:bCs/>
          <w:color w:val="auto"/>
          <w:szCs w:val="36"/>
        </w:rPr>
        <w:t>uzupełnić podczas rozmowy z dzie</w:t>
      </w:r>
      <w:r w:rsidR="00127B9C" w:rsidRPr="00CB298B">
        <w:rPr>
          <w:rFonts w:eastAsia="Times New Roman"/>
          <w:bCs/>
          <w:color w:val="auto"/>
          <w:szCs w:val="36"/>
        </w:rPr>
        <w:t>c</w:t>
      </w:r>
      <w:r w:rsidR="00127B9C" w:rsidRPr="00CB298B">
        <w:rPr>
          <w:rFonts w:eastAsia="Times New Roman"/>
          <w:bCs/>
          <w:color w:val="auto"/>
          <w:szCs w:val="36"/>
        </w:rPr>
        <w:t>kiem</w:t>
      </w:r>
      <w:r w:rsidR="00853116" w:rsidRPr="00CB298B">
        <w:rPr>
          <w:rFonts w:eastAsia="Times New Roman"/>
          <w:bCs/>
          <w:color w:val="auto"/>
          <w:szCs w:val="36"/>
        </w:rPr>
        <w:t>.</w:t>
      </w:r>
    </w:p>
    <w:p w14:paraId="31F3416C" w14:textId="05F8D4F0" w:rsidR="00EF3911" w:rsidRPr="00CB298B" w:rsidRDefault="00853116" w:rsidP="00FB6594">
      <w:pPr>
        <w:pStyle w:val="OREnormalny"/>
        <w:rPr>
          <w:rFonts w:eastAsia="Times New Roman"/>
          <w:b/>
          <w:bCs/>
          <w:color w:val="auto"/>
          <w:szCs w:val="36"/>
        </w:rPr>
      </w:pPr>
      <w:r w:rsidRPr="00CB298B">
        <w:rPr>
          <w:rFonts w:eastAsia="Times New Roman"/>
          <w:b/>
          <w:bCs/>
          <w:color w:val="auto"/>
          <w:szCs w:val="36"/>
        </w:rPr>
        <w:t>Przykładowe narzędzie</w:t>
      </w:r>
      <w:r w:rsidR="00842886" w:rsidRPr="00CB298B">
        <w:rPr>
          <w:rFonts w:eastAsia="Times New Roman"/>
          <w:b/>
          <w:bCs/>
          <w:color w:val="auto"/>
          <w:szCs w:val="36"/>
        </w:rPr>
        <w:t xml:space="preserve"> </w:t>
      </w:r>
    </w:p>
    <w:p w14:paraId="5E53DE23" w14:textId="527DDC26" w:rsidR="00127B9C" w:rsidRPr="00CB298B" w:rsidRDefault="00127B9C" w:rsidP="006448A9">
      <w:pPr>
        <w:pStyle w:val="OREnormalny"/>
        <w:rPr>
          <w:color w:val="auto"/>
        </w:rPr>
      </w:pPr>
      <w:r w:rsidRPr="00CB298B">
        <w:rPr>
          <w:color w:val="auto"/>
        </w:rPr>
        <w:t>Szanowni Rodzice,</w:t>
      </w:r>
    </w:p>
    <w:p w14:paraId="76488576" w14:textId="7E2AB6C7" w:rsidR="00127B9C" w:rsidRPr="00CB298B" w:rsidRDefault="00853116" w:rsidP="006448A9">
      <w:pPr>
        <w:pStyle w:val="OREnormalny"/>
        <w:rPr>
          <w:color w:val="auto"/>
        </w:rPr>
      </w:pPr>
      <w:r w:rsidRPr="00CB298B">
        <w:rPr>
          <w:color w:val="auto"/>
        </w:rPr>
        <w:t xml:space="preserve">od </w:t>
      </w:r>
      <w:r w:rsidR="00127B9C" w:rsidRPr="00CB298B">
        <w:rPr>
          <w:color w:val="auto"/>
        </w:rPr>
        <w:t>września pracujemy</w:t>
      </w:r>
      <w:r w:rsidR="00AE501B">
        <w:rPr>
          <w:color w:val="auto"/>
        </w:rPr>
        <w:t xml:space="preserve"> </w:t>
      </w:r>
      <w:r w:rsidR="00127B9C" w:rsidRPr="00CB298B">
        <w:rPr>
          <w:color w:val="auto"/>
        </w:rPr>
        <w:t xml:space="preserve">nad rozwijaniem </w:t>
      </w:r>
      <w:r w:rsidRPr="00CB298B">
        <w:rPr>
          <w:color w:val="auto"/>
        </w:rPr>
        <w:t xml:space="preserve">u dzieci </w:t>
      </w:r>
      <w:r w:rsidR="00127B9C" w:rsidRPr="00CB298B">
        <w:rPr>
          <w:color w:val="auto"/>
        </w:rPr>
        <w:t>myślenia matematycznego oraz komp</w:t>
      </w:r>
      <w:r w:rsidR="00127B9C" w:rsidRPr="00CB298B">
        <w:rPr>
          <w:color w:val="auto"/>
        </w:rPr>
        <w:t>e</w:t>
      </w:r>
      <w:r w:rsidR="00127B9C" w:rsidRPr="00CB298B">
        <w:rPr>
          <w:color w:val="auto"/>
        </w:rPr>
        <w:t>tencji naukowo-technicznych. Jestem ciekawa, jakie są Państwa spostrzeżenia dotycz</w:t>
      </w:r>
      <w:r w:rsidR="00127B9C" w:rsidRPr="00CB298B">
        <w:rPr>
          <w:color w:val="auto"/>
        </w:rPr>
        <w:t>ą</w:t>
      </w:r>
      <w:r w:rsidR="00127B9C" w:rsidRPr="00CB298B">
        <w:rPr>
          <w:color w:val="auto"/>
        </w:rPr>
        <w:t xml:space="preserve">ce rozwoju tych umiejętności u Waszej córki/Waszego syna. </w:t>
      </w:r>
    </w:p>
    <w:p w14:paraId="07E1C0A6" w14:textId="77777777" w:rsidR="00127B9C" w:rsidRPr="00CB298B" w:rsidRDefault="00127B9C" w:rsidP="006448A9">
      <w:pPr>
        <w:pStyle w:val="OREnormalny"/>
        <w:rPr>
          <w:b/>
          <w:color w:val="auto"/>
        </w:rPr>
      </w:pPr>
      <w:r w:rsidRPr="00CB298B">
        <w:rPr>
          <w:b/>
          <w:color w:val="auto"/>
        </w:rPr>
        <w:t xml:space="preserve">Bardzo proszę o uzupełnienie listków „koniczynki uczenia się”. </w:t>
      </w:r>
    </w:p>
    <w:p w14:paraId="138B2A05" w14:textId="5DCAFC78" w:rsidR="00EF3911" w:rsidRPr="00CB298B" w:rsidRDefault="00EF3911" w:rsidP="006448A9">
      <w:pPr>
        <w:pStyle w:val="OREnormalny"/>
        <w:rPr>
          <w:color w:val="auto"/>
        </w:rPr>
      </w:pPr>
      <w:r w:rsidRPr="00CB298B">
        <w:rPr>
          <w:color w:val="auto"/>
        </w:rPr>
        <w:t>Jakie są naj</w:t>
      </w:r>
      <w:r w:rsidR="00127B9C" w:rsidRPr="00CB298B">
        <w:rPr>
          <w:color w:val="auto"/>
        </w:rPr>
        <w:t xml:space="preserve">ważniejsze osiągnięcia </w:t>
      </w:r>
      <w:r w:rsidR="00AE501B">
        <w:rPr>
          <w:color w:val="auto"/>
        </w:rPr>
        <w:t>Państwa</w:t>
      </w:r>
      <w:r w:rsidR="00127B9C" w:rsidRPr="00CB298B">
        <w:rPr>
          <w:color w:val="auto"/>
        </w:rPr>
        <w:t xml:space="preserve"> dziecka w tym zakresie</w:t>
      </w:r>
      <w:r w:rsidRPr="00CB298B">
        <w:rPr>
          <w:color w:val="auto"/>
        </w:rPr>
        <w:t xml:space="preserve"> – sukcesy, z</w:t>
      </w:r>
      <w:r w:rsidR="00853116" w:rsidRPr="00CB298B">
        <w:rPr>
          <w:color w:val="auto"/>
        </w:rPr>
        <w:t> </w:t>
      </w:r>
      <w:r w:rsidRPr="00CB298B">
        <w:rPr>
          <w:color w:val="auto"/>
        </w:rPr>
        <w:t xml:space="preserve">których jest najbardziej zadowolone? Proszę wpisać je </w:t>
      </w:r>
      <w:r w:rsidR="00853116" w:rsidRPr="00CB298B">
        <w:rPr>
          <w:color w:val="auto"/>
        </w:rPr>
        <w:t>po prawej</w:t>
      </w:r>
      <w:r w:rsidRPr="00CB298B">
        <w:rPr>
          <w:color w:val="auto"/>
        </w:rPr>
        <w:t xml:space="preserve"> stron</w:t>
      </w:r>
      <w:r w:rsidR="00853116" w:rsidRPr="00CB298B">
        <w:rPr>
          <w:color w:val="auto"/>
        </w:rPr>
        <w:t>ie</w:t>
      </w:r>
      <w:r w:rsidRPr="00CB298B">
        <w:rPr>
          <w:color w:val="auto"/>
        </w:rPr>
        <w:t xml:space="preserve"> ciemnozielonego </w:t>
      </w:r>
      <w:r w:rsidR="00856500" w:rsidRPr="00CB298B">
        <w:rPr>
          <w:color w:val="auto"/>
        </w:rPr>
        <w:t xml:space="preserve">listka </w:t>
      </w:r>
      <w:r w:rsidRPr="00CB298B">
        <w:rPr>
          <w:color w:val="auto"/>
        </w:rPr>
        <w:t xml:space="preserve">(lub </w:t>
      </w:r>
      <w:r w:rsidR="00856500" w:rsidRPr="00CB298B">
        <w:rPr>
          <w:color w:val="auto"/>
        </w:rPr>
        <w:t>listków</w:t>
      </w:r>
      <w:r w:rsidRPr="00CB298B">
        <w:rPr>
          <w:color w:val="auto"/>
        </w:rPr>
        <w:t>, jeśli zna</w:t>
      </w:r>
      <w:r w:rsidR="00AE501B">
        <w:rPr>
          <w:color w:val="auto"/>
        </w:rPr>
        <w:t xml:space="preserve">ją Państwo </w:t>
      </w:r>
      <w:r w:rsidRPr="00CB298B">
        <w:rPr>
          <w:color w:val="auto"/>
        </w:rPr>
        <w:t>więcej niż jedno takie osiągnięcie dziecka). Obok, w l</w:t>
      </w:r>
      <w:r w:rsidRPr="00CB298B">
        <w:rPr>
          <w:color w:val="auto"/>
        </w:rPr>
        <w:t>e</w:t>
      </w:r>
      <w:r w:rsidRPr="00CB298B">
        <w:rPr>
          <w:color w:val="auto"/>
        </w:rPr>
        <w:t xml:space="preserve">wej części </w:t>
      </w:r>
      <w:r w:rsidR="00856500" w:rsidRPr="00CB298B">
        <w:rPr>
          <w:color w:val="auto"/>
        </w:rPr>
        <w:t>listka</w:t>
      </w:r>
      <w:r w:rsidRPr="00CB298B">
        <w:rPr>
          <w:color w:val="auto"/>
        </w:rPr>
        <w:t xml:space="preserve">, proszę zapisać, </w:t>
      </w:r>
      <w:r w:rsidR="00853116" w:rsidRPr="00CB298B">
        <w:rPr>
          <w:color w:val="auto"/>
        </w:rPr>
        <w:t>w jaki sposób</w:t>
      </w:r>
      <w:r w:rsidR="00127B9C" w:rsidRPr="00CB298B">
        <w:rPr>
          <w:color w:val="auto"/>
        </w:rPr>
        <w:t xml:space="preserve"> </w:t>
      </w:r>
      <w:r w:rsidR="00853116" w:rsidRPr="00CB298B">
        <w:rPr>
          <w:color w:val="auto"/>
        </w:rPr>
        <w:t xml:space="preserve">nauczycielka (czyli ja) wykorzystuje </w:t>
      </w:r>
      <w:r w:rsidR="00127B9C" w:rsidRPr="00CB298B">
        <w:rPr>
          <w:color w:val="auto"/>
        </w:rPr>
        <w:t xml:space="preserve">ten sukces dziecka. </w:t>
      </w:r>
    </w:p>
    <w:p w14:paraId="10ECFEAA" w14:textId="4AD43D20" w:rsidR="00127B9C" w:rsidRPr="00CB298B" w:rsidRDefault="00EF3911" w:rsidP="006448A9">
      <w:pPr>
        <w:pStyle w:val="OREnormalny"/>
        <w:rPr>
          <w:color w:val="auto"/>
        </w:rPr>
      </w:pPr>
      <w:r w:rsidRPr="00CB298B">
        <w:rPr>
          <w:color w:val="auto"/>
        </w:rPr>
        <w:t xml:space="preserve">„Doszyty” </w:t>
      </w:r>
      <w:r w:rsidR="00856500" w:rsidRPr="00CB298B">
        <w:rPr>
          <w:color w:val="auto"/>
        </w:rPr>
        <w:t xml:space="preserve">listek </w:t>
      </w:r>
      <w:r w:rsidRPr="00CB298B">
        <w:rPr>
          <w:color w:val="auto"/>
        </w:rPr>
        <w:t xml:space="preserve">koniczynki to miejsce na wpisanie </w:t>
      </w:r>
      <w:r w:rsidR="00127B9C" w:rsidRPr="00CB298B">
        <w:rPr>
          <w:color w:val="auto"/>
        </w:rPr>
        <w:t>umiejętności, których</w:t>
      </w:r>
      <w:r w:rsidRPr="00CB298B">
        <w:rPr>
          <w:color w:val="auto"/>
        </w:rPr>
        <w:t xml:space="preserve"> </w:t>
      </w:r>
      <w:r w:rsidR="00AE501B">
        <w:rPr>
          <w:color w:val="auto"/>
        </w:rPr>
        <w:t>Państwa</w:t>
      </w:r>
      <w:r w:rsidRPr="00CB298B">
        <w:rPr>
          <w:color w:val="auto"/>
        </w:rPr>
        <w:t xml:space="preserve"> dzieck</w:t>
      </w:r>
      <w:r w:rsidR="00127B9C" w:rsidRPr="00CB298B">
        <w:rPr>
          <w:color w:val="auto"/>
        </w:rPr>
        <w:t xml:space="preserve">o nie opanowało jeszcze w zadowalającym je stopniu </w:t>
      </w:r>
      <w:r w:rsidRPr="00CB298B">
        <w:rPr>
          <w:color w:val="auto"/>
        </w:rPr>
        <w:t xml:space="preserve">(prawa część </w:t>
      </w:r>
      <w:r w:rsidR="00856500" w:rsidRPr="00CB298B">
        <w:rPr>
          <w:color w:val="auto"/>
        </w:rPr>
        <w:t>listka</w:t>
      </w:r>
      <w:r w:rsidRPr="00CB298B">
        <w:rPr>
          <w:color w:val="auto"/>
        </w:rPr>
        <w:t>) oraz – w</w:t>
      </w:r>
      <w:r w:rsidR="00856500" w:rsidRPr="00CB298B">
        <w:rPr>
          <w:color w:val="auto"/>
        </w:rPr>
        <w:t> </w:t>
      </w:r>
      <w:r w:rsidRPr="00CB298B">
        <w:rPr>
          <w:color w:val="auto"/>
        </w:rPr>
        <w:t>le</w:t>
      </w:r>
      <w:r w:rsidR="00127B9C" w:rsidRPr="00CB298B">
        <w:rPr>
          <w:color w:val="auto"/>
        </w:rPr>
        <w:t xml:space="preserve">wej części – </w:t>
      </w:r>
      <w:r w:rsidR="00AE501B">
        <w:rPr>
          <w:color w:val="auto"/>
        </w:rPr>
        <w:t>Państwa</w:t>
      </w:r>
      <w:r w:rsidR="00127B9C" w:rsidRPr="00CB298B">
        <w:rPr>
          <w:color w:val="auto"/>
        </w:rPr>
        <w:t xml:space="preserve"> sugestii dla mnie</w:t>
      </w:r>
      <w:r w:rsidR="00856500" w:rsidRPr="00CB298B">
        <w:rPr>
          <w:color w:val="auto"/>
        </w:rPr>
        <w:t xml:space="preserve"> dotyczących tego, </w:t>
      </w:r>
      <w:r w:rsidR="00127B9C" w:rsidRPr="00CB298B">
        <w:rPr>
          <w:color w:val="auto"/>
        </w:rPr>
        <w:t>jak mogę pomóc córce/synowi w</w:t>
      </w:r>
      <w:r w:rsidR="00AE501B">
        <w:rPr>
          <w:color w:val="auto"/>
        </w:rPr>
        <w:t> </w:t>
      </w:r>
      <w:r w:rsidR="00856500" w:rsidRPr="00CB298B">
        <w:rPr>
          <w:color w:val="auto"/>
        </w:rPr>
        <w:t>rozwinięciu tych umiejętności.</w:t>
      </w:r>
    </w:p>
    <w:p w14:paraId="4CF08CFC" w14:textId="74F2AAEC" w:rsidR="00127B9C" w:rsidRPr="00CB298B" w:rsidRDefault="00654F5B" w:rsidP="006448A9">
      <w:pPr>
        <w:pStyle w:val="OREnormalny"/>
        <w:rPr>
          <w:color w:val="auto"/>
        </w:rPr>
      </w:pPr>
      <w:r w:rsidRPr="00CB298B">
        <w:rPr>
          <w:color w:val="auto"/>
        </w:rPr>
        <w:t>Na łodyżce</w:t>
      </w:r>
      <w:r w:rsidR="00EF3911" w:rsidRPr="00CB298B">
        <w:rPr>
          <w:color w:val="auto"/>
        </w:rPr>
        <w:t xml:space="preserve"> koniczynki </w:t>
      </w:r>
      <w:r w:rsidR="00127B9C" w:rsidRPr="00CB298B">
        <w:rPr>
          <w:color w:val="auto"/>
        </w:rPr>
        <w:t>proszę wpisać imię dziecka.</w:t>
      </w:r>
    </w:p>
    <w:p w14:paraId="6B5BDB27" w14:textId="0EF5C75A" w:rsidR="00856500" w:rsidRPr="00CB298B" w:rsidRDefault="00127B9C" w:rsidP="006448A9">
      <w:pPr>
        <w:pStyle w:val="OREnormalny"/>
        <w:rPr>
          <w:color w:val="auto"/>
        </w:rPr>
      </w:pPr>
      <w:r w:rsidRPr="00CB298B">
        <w:rPr>
          <w:color w:val="auto"/>
        </w:rPr>
        <w:t>Koniczynka będzie to dla mnie cenną wskazówką do pracy z dzieckiem</w:t>
      </w:r>
      <w:r w:rsidR="00856500" w:rsidRPr="00CB298B">
        <w:rPr>
          <w:color w:val="auto"/>
        </w:rPr>
        <w:t xml:space="preserve">. </w:t>
      </w:r>
    </w:p>
    <w:p w14:paraId="636B2909" w14:textId="05ED74E2" w:rsidR="00127B9C" w:rsidRPr="00CB298B" w:rsidRDefault="00856500" w:rsidP="006448A9">
      <w:pPr>
        <w:pStyle w:val="OREnormalny"/>
        <w:rPr>
          <w:color w:val="auto"/>
        </w:rPr>
      </w:pPr>
      <w:r w:rsidRPr="00CB298B">
        <w:rPr>
          <w:color w:val="auto"/>
        </w:rPr>
        <w:t>Będę wdzięczna za szczere odpowiedzi.</w:t>
      </w:r>
    </w:p>
    <w:p w14:paraId="5AF9886A" w14:textId="507B4197" w:rsidR="00EF3911" w:rsidRPr="00CB298B" w:rsidRDefault="00127B9C" w:rsidP="006448A9">
      <w:pPr>
        <w:pStyle w:val="OREnormalny"/>
        <w:rPr>
          <w:color w:val="auto"/>
        </w:rPr>
      </w:pPr>
      <w:r w:rsidRPr="00CB298B">
        <w:rPr>
          <w:color w:val="auto"/>
        </w:rPr>
        <w:t>Wychowawczyni</w:t>
      </w:r>
      <w:r w:rsidR="00EF3911" w:rsidRPr="00CB298B">
        <w:rPr>
          <w:color w:val="auto"/>
        </w:rPr>
        <w:t xml:space="preserve"> </w:t>
      </w:r>
    </w:p>
    <w:p w14:paraId="2CEFE516" w14:textId="61FD0F5D" w:rsidR="00127B9C" w:rsidRPr="00CB298B" w:rsidRDefault="00127B9C" w:rsidP="006448A9">
      <w:pPr>
        <w:keepNext/>
        <w:spacing w:line="360" w:lineRule="auto"/>
        <w:jc w:val="center"/>
      </w:pPr>
      <w:r w:rsidRPr="00CB298B">
        <w:rPr>
          <w:noProof/>
        </w:rPr>
        <w:lastRenderedPageBreak/>
        <w:drawing>
          <wp:inline distT="0" distB="0" distL="0" distR="0" wp14:anchorId="5C02E2A8" wp14:editId="6A80B627">
            <wp:extent cx="3019425" cy="3353461"/>
            <wp:effectExtent l="0" t="0" r="0" b="0"/>
            <wp:docPr id="116" name="Obraz 116" descr="Rysunek czterolistnej koniczynki z jednym &quot;doszytym&quot; listkiem. " title="Przykładowe narzędzie pozyskiwania informacji od rodziców na etapie monitorowania działań"/>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7"/>
                    <a:stretch>
                      <a:fillRect/>
                    </a:stretch>
                  </pic:blipFill>
                  <pic:spPr>
                    <a:xfrm>
                      <a:off x="0" y="0"/>
                      <a:ext cx="3024888" cy="3359529"/>
                    </a:xfrm>
                    <a:prstGeom prst="rect">
                      <a:avLst/>
                    </a:prstGeom>
                  </pic:spPr>
                </pic:pic>
              </a:graphicData>
            </a:graphic>
          </wp:inline>
        </w:drawing>
      </w:r>
    </w:p>
    <w:p w14:paraId="687C7452" w14:textId="7E00F546" w:rsidR="00FB6594" w:rsidRPr="00CB298B" w:rsidRDefault="00FB6594" w:rsidP="00FB6594">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 xml:space="preserve">Rys. </w:t>
      </w:r>
      <w:r w:rsidR="006448A9" w:rsidRPr="00CB298B">
        <w:rPr>
          <w:rFonts w:ascii="Arial" w:eastAsia="Times New Roman" w:hAnsi="Arial" w:cs="Arial"/>
          <w:color w:val="auto"/>
          <w:sz w:val="22"/>
          <w:lang w:eastAsia="ja-JP"/>
        </w:rPr>
        <w:t>24</w:t>
      </w:r>
      <w:r w:rsidR="006448A9" w:rsidRPr="00CB298B">
        <w:rPr>
          <w:rFonts w:ascii="Arial" w:eastAsia="Times New Roman" w:hAnsi="Arial" w:cs="Arial"/>
          <w:b w:val="0"/>
          <w:color w:val="auto"/>
          <w:sz w:val="22"/>
          <w:lang w:eastAsia="ja-JP"/>
        </w:rPr>
        <w:t xml:space="preserve">. Przykładowe narzędzie pozyskiwania informacji od rodziców </w:t>
      </w:r>
      <w:r w:rsidR="0078124D">
        <w:rPr>
          <w:rFonts w:ascii="Arial" w:eastAsia="Times New Roman" w:hAnsi="Arial" w:cs="Arial"/>
          <w:b w:val="0"/>
          <w:color w:val="auto"/>
          <w:sz w:val="22"/>
          <w:lang w:eastAsia="ja-JP"/>
        </w:rPr>
        <w:t>na etapie monitorowania działań</w:t>
      </w:r>
    </w:p>
    <w:p w14:paraId="7FC57309" w14:textId="05CE6BE7" w:rsidR="00B74887" w:rsidRPr="00CB298B" w:rsidRDefault="005F1AEB" w:rsidP="005F1AEB">
      <w:pPr>
        <w:pStyle w:val="ORE3Naglowek"/>
        <w:rPr>
          <w:color w:val="auto"/>
        </w:rPr>
      </w:pPr>
      <w:bookmarkStart w:id="56" w:name="_Toc496059936"/>
      <w:r w:rsidRPr="00CB298B">
        <w:rPr>
          <w:color w:val="auto"/>
        </w:rPr>
        <w:t xml:space="preserve">3.2. </w:t>
      </w:r>
      <w:r w:rsidR="001820D8" w:rsidRPr="00CB298B">
        <w:rPr>
          <w:color w:val="auto"/>
        </w:rPr>
        <w:t xml:space="preserve">Narzędzia do autorefleksji nauczyciela na temat sposobów </w:t>
      </w:r>
      <w:r w:rsidR="0078124D">
        <w:rPr>
          <w:color w:val="auto"/>
        </w:rPr>
        <w:br/>
      </w:r>
      <w:r w:rsidR="001820D8" w:rsidRPr="00CB298B">
        <w:rPr>
          <w:color w:val="auto"/>
        </w:rPr>
        <w:t xml:space="preserve">kształtowania </w:t>
      </w:r>
      <w:r w:rsidR="00B74887" w:rsidRPr="00CB298B">
        <w:rPr>
          <w:color w:val="auto"/>
        </w:rPr>
        <w:t xml:space="preserve">wybranych </w:t>
      </w:r>
      <w:r w:rsidR="001820D8" w:rsidRPr="00CB298B">
        <w:rPr>
          <w:color w:val="auto"/>
        </w:rPr>
        <w:t xml:space="preserve">kompetencji </w:t>
      </w:r>
      <w:r w:rsidR="00B74887" w:rsidRPr="00CB298B">
        <w:rPr>
          <w:color w:val="auto"/>
        </w:rPr>
        <w:t>dzieci</w:t>
      </w:r>
      <w:bookmarkEnd w:id="56"/>
      <w:r w:rsidR="00B74887" w:rsidRPr="00CB298B">
        <w:rPr>
          <w:color w:val="auto"/>
        </w:rPr>
        <w:t xml:space="preserve"> </w:t>
      </w:r>
    </w:p>
    <w:p w14:paraId="6C47231A" w14:textId="18E7ED5F" w:rsidR="00856500" w:rsidRPr="00CB298B" w:rsidRDefault="000E3B5B" w:rsidP="00856500">
      <w:pPr>
        <w:pStyle w:val="OREnormalny"/>
        <w:contextualSpacing/>
        <w:jc w:val="right"/>
        <w:rPr>
          <w:i/>
          <w:color w:val="auto"/>
        </w:rPr>
      </w:pPr>
      <w:r w:rsidRPr="00CB298B">
        <w:rPr>
          <w:i/>
          <w:color w:val="auto"/>
        </w:rPr>
        <w:t xml:space="preserve">Nie jest najważniejsze, byś był lepszy od innych. </w:t>
      </w:r>
    </w:p>
    <w:p w14:paraId="2B04B751" w14:textId="148A156E" w:rsidR="00856500" w:rsidRPr="00CB298B" w:rsidRDefault="000E3B5B" w:rsidP="00856500">
      <w:pPr>
        <w:pStyle w:val="OREnormalny"/>
        <w:contextualSpacing/>
        <w:jc w:val="right"/>
        <w:rPr>
          <w:i/>
          <w:color w:val="auto"/>
        </w:rPr>
      </w:pPr>
      <w:r w:rsidRPr="00CB298B">
        <w:rPr>
          <w:i/>
          <w:color w:val="auto"/>
        </w:rPr>
        <w:t>Najważniejsze jest, byś był lepszy od samego siebie z dnia wczorajszego</w:t>
      </w:r>
      <w:r w:rsidR="00856500" w:rsidRPr="00CB298B">
        <w:rPr>
          <w:i/>
          <w:color w:val="auto"/>
        </w:rPr>
        <w:t>.</w:t>
      </w:r>
    </w:p>
    <w:p w14:paraId="5D3FAE1E" w14:textId="51FA5F98" w:rsidR="00856500" w:rsidRPr="00271864" w:rsidRDefault="00856500" w:rsidP="00AE501B">
      <w:pPr>
        <w:pStyle w:val="OREnormalny"/>
        <w:jc w:val="right"/>
        <w:rPr>
          <w:b/>
          <w:color w:val="auto"/>
        </w:rPr>
      </w:pPr>
      <w:r w:rsidRPr="00271864">
        <w:rPr>
          <w:b/>
          <w:color w:val="auto"/>
        </w:rPr>
        <w:t>Mahatma Gandhi</w:t>
      </w:r>
    </w:p>
    <w:p w14:paraId="1FAEC3F9" w14:textId="2C29BB50" w:rsidR="000F00EA" w:rsidRPr="00CB298B" w:rsidRDefault="00856500" w:rsidP="005F1AEB">
      <w:pPr>
        <w:pStyle w:val="OREnormalny"/>
        <w:rPr>
          <w:color w:val="auto"/>
        </w:rPr>
      </w:pPr>
      <w:r w:rsidRPr="00CB298B">
        <w:rPr>
          <w:color w:val="auto"/>
        </w:rPr>
        <w:t>Powyższy aforyzm</w:t>
      </w:r>
      <w:r w:rsidR="000E3B5B" w:rsidRPr="00CB298B">
        <w:rPr>
          <w:color w:val="auto"/>
        </w:rPr>
        <w:t xml:space="preserve"> wydaje się najlepszą definicją autorefleksji</w:t>
      </w:r>
      <w:r w:rsidR="009B1445" w:rsidRPr="00CB298B">
        <w:rPr>
          <w:color w:val="auto"/>
        </w:rPr>
        <w:t xml:space="preserve"> </w:t>
      </w:r>
      <w:r w:rsidR="000E3B5B" w:rsidRPr="00CB298B">
        <w:rPr>
          <w:color w:val="auto"/>
        </w:rPr>
        <w:t>każdego nauczyciela.</w:t>
      </w:r>
      <w:r w:rsidR="002612B9" w:rsidRPr="00CB298B">
        <w:rPr>
          <w:color w:val="auto"/>
        </w:rPr>
        <w:t xml:space="preserve"> </w:t>
      </w:r>
      <w:r w:rsidR="000E3B5B" w:rsidRPr="00CB298B">
        <w:rPr>
          <w:color w:val="auto"/>
        </w:rPr>
        <w:t>P</w:t>
      </w:r>
      <w:r w:rsidR="000E3B5B" w:rsidRPr="00CB298B">
        <w:rPr>
          <w:color w:val="auto"/>
        </w:rPr>
        <w:t>o</w:t>
      </w:r>
      <w:r w:rsidR="000E3B5B" w:rsidRPr="00CB298B">
        <w:rPr>
          <w:color w:val="auto"/>
        </w:rPr>
        <w:t>zwala spojrzeć na własną pracę</w:t>
      </w:r>
      <w:r w:rsidR="002612B9" w:rsidRPr="00CB298B">
        <w:rPr>
          <w:color w:val="auto"/>
        </w:rPr>
        <w:t xml:space="preserve"> z perspektywy „tu i teraz”.</w:t>
      </w:r>
      <w:r w:rsidR="000E3B5B" w:rsidRPr="00CB298B">
        <w:rPr>
          <w:color w:val="auto"/>
        </w:rPr>
        <w:t xml:space="preserve"> </w:t>
      </w:r>
      <w:r w:rsidR="002612B9" w:rsidRPr="00CB298B">
        <w:rPr>
          <w:color w:val="auto"/>
        </w:rPr>
        <w:t>Umożliwia</w:t>
      </w:r>
      <w:r w:rsidR="000E3B5B" w:rsidRPr="00CB298B">
        <w:rPr>
          <w:color w:val="auto"/>
        </w:rPr>
        <w:t xml:space="preserve"> porównanie swojej wiedzy i umiejętności sprzed kilku lat, miesięcy, tygodni </w:t>
      </w:r>
      <w:r w:rsidR="002612B9" w:rsidRPr="00CB298B">
        <w:rPr>
          <w:color w:val="auto"/>
        </w:rPr>
        <w:t xml:space="preserve">– </w:t>
      </w:r>
      <w:r w:rsidR="000E3B5B" w:rsidRPr="00CB298B">
        <w:rPr>
          <w:color w:val="auto"/>
        </w:rPr>
        <w:t xml:space="preserve">z tym, co się wie i umie dzisiaj. Pozwala na uczciwą – bo udzielaną </w:t>
      </w:r>
      <w:r w:rsidR="00AB53C4" w:rsidRPr="00CB298B">
        <w:rPr>
          <w:color w:val="auto"/>
        </w:rPr>
        <w:t>samej</w:t>
      </w:r>
      <w:r w:rsidR="000E3B5B" w:rsidRPr="00CB298B">
        <w:rPr>
          <w:color w:val="auto"/>
        </w:rPr>
        <w:t>/</w:t>
      </w:r>
      <w:r w:rsidR="00AB53C4" w:rsidRPr="00CB298B">
        <w:rPr>
          <w:color w:val="auto"/>
        </w:rPr>
        <w:t xml:space="preserve">samemu </w:t>
      </w:r>
      <w:r w:rsidR="000E3B5B" w:rsidRPr="00CB298B">
        <w:rPr>
          <w:color w:val="auto"/>
        </w:rPr>
        <w:t xml:space="preserve">sobie – odpowiedź na pytania: </w:t>
      </w:r>
      <w:r w:rsidR="00AB53C4" w:rsidRPr="00CB298B">
        <w:rPr>
          <w:color w:val="auto"/>
        </w:rPr>
        <w:t>„</w:t>
      </w:r>
      <w:r w:rsidR="000E3B5B" w:rsidRPr="00CB298B">
        <w:rPr>
          <w:color w:val="auto"/>
        </w:rPr>
        <w:t>Czym jest dla mnie sukces?</w:t>
      </w:r>
      <w:r w:rsidR="00AB53C4" w:rsidRPr="00CB298B">
        <w:rPr>
          <w:color w:val="auto"/>
        </w:rPr>
        <w:t>”,</w:t>
      </w:r>
      <w:r w:rsidR="000E3B5B" w:rsidRPr="00CB298B">
        <w:rPr>
          <w:color w:val="auto"/>
        </w:rPr>
        <w:t xml:space="preserve"> </w:t>
      </w:r>
      <w:r w:rsidR="00AB53C4" w:rsidRPr="00CB298B">
        <w:rPr>
          <w:color w:val="auto"/>
        </w:rPr>
        <w:t>„</w:t>
      </w:r>
      <w:r w:rsidR="000E3B5B" w:rsidRPr="00CB298B">
        <w:rPr>
          <w:color w:val="auto"/>
        </w:rPr>
        <w:t>Czy jestem człowiekiem sukcesu?</w:t>
      </w:r>
      <w:r w:rsidR="00AB53C4" w:rsidRPr="00CB298B">
        <w:rPr>
          <w:color w:val="auto"/>
        </w:rPr>
        <w:t>”.</w:t>
      </w:r>
    </w:p>
    <w:p w14:paraId="5A6E5570" w14:textId="69255C21" w:rsidR="000E3B5B" w:rsidRPr="00CB298B" w:rsidRDefault="000F00EA" w:rsidP="005F1AEB">
      <w:pPr>
        <w:pStyle w:val="OREnormalny"/>
        <w:rPr>
          <w:color w:val="auto"/>
        </w:rPr>
      </w:pPr>
      <w:r w:rsidRPr="00CB298B">
        <w:rPr>
          <w:i/>
          <w:color w:val="auto"/>
        </w:rPr>
        <w:t>Słownik języka polskiego PWN</w:t>
      </w:r>
      <w:r w:rsidRPr="00CB298B">
        <w:rPr>
          <w:color w:val="auto"/>
        </w:rPr>
        <w:t xml:space="preserve"> podaje dwie definicje autorefleksji: 1. «zastanawianie się nad samym sobą» 2. «myśl, wypowiedź wynikająca z takiego zastanowienia się»</w:t>
      </w:r>
      <w:r w:rsidRPr="00CB298B">
        <w:rPr>
          <w:rStyle w:val="Odwoanieprzypisudolnego"/>
          <w:color w:val="auto"/>
        </w:rPr>
        <w:footnoteReference w:id="72"/>
      </w:r>
      <w:r w:rsidRPr="00CB298B">
        <w:rPr>
          <w:color w:val="auto"/>
        </w:rPr>
        <w:t xml:space="preserve">. </w:t>
      </w:r>
    </w:p>
    <w:p w14:paraId="4DB881D8" w14:textId="1F78B326" w:rsidR="00454E56" w:rsidRPr="00CB298B" w:rsidRDefault="00D63B5A" w:rsidP="005F1AEB">
      <w:pPr>
        <w:pStyle w:val="OREnormalny"/>
        <w:rPr>
          <w:color w:val="auto"/>
        </w:rPr>
      </w:pPr>
      <w:r w:rsidRPr="00CB298B">
        <w:rPr>
          <w:color w:val="auto"/>
        </w:rPr>
        <w:t xml:space="preserve">W procesie wspomagania przedszkola, na ścieżkach indywidualnego rozwoju każdego nauczyciela, powinny wystąpić </w:t>
      </w:r>
      <w:r w:rsidR="00AB53C4" w:rsidRPr="00CB298B">
        <w:rPr>
          <w:color w:val="auto"/>
        </w:rPr>
        <w:t xml:space="preserve">oba </w:t>
      </w:r>
      <w:r w:rsidRPr="00CB298B">
        <w:rPr>
          <w:color w:val="auto"/>
        </w:rPr>
        <w:t>elementy definicji. Nie wystarczy bowiem samo „z</w:t>
      </w:r>
      <w:r w:rsidRPr="00CB298B">
        <w:rPr>
          <w:color w:val="auto"/>
        </w:rPr>
        <w:t>a</w:t>
      </w:r>
      <w:r w:rsidRPr="00CB298B">
        <w:rPr>
          <w:color w:val="auto"/>
        </w:rPr>
        <w:t>stanawianie się nad samym sobą”</w:t>
      </w:r>
      <w:r w:rsidR="00AB53C4" w:rsidRPr="00CB298B">
        <w:rPr>
          <w:color w:val="auto"/>
        </w:rPr>
        <w:t xml:space="preserve">, </w:t>
      </w:r>
      <w:r w:rsidRPr="00CB298B">
        <w:rPr>
          <w:color w:val="auto"/>
        </w:rPr>
        <w:t>aby nastąpiła jakościowa zmiana w pracy nauczyci</w:t>
      </w:r>
      <w:r w:rsidRPr="00CB298B">
        <w:rPr>
          <w:color w:val="auto"/>
        </w:rPr>
        <w:t>e</w:t>
      </w:r>
      <w:r w:rsidRPr="00CB298B">
        <w:rPr>
          <w:color w:val="auto"/>
        </w:rPr>
        <w:t>la, a w dalszej perspektywie – w pracy przedszkola</w:t>
      </w:r>
      <w:r w:rsidR="00AB53C4" w:rsidRPr="00CB298B">
        <w:rPr>
          <w:color w:val="auto"/>
        </w:rPr>
        <w:t>. O</w:t>
      </w:r>
      <w:r w:rsidRPr="00CB298B">
        <w:rPr>
          <w:color w:val="auto"/>
        </w:rPr>
        <w:t>soba wspomagająca powinna z</w:t>
      </w:r>
      <w:r w:rsidRPr="00CB298B">
        <w:rPr>
          <w:color w:val="auto"/>
        </w:rPr>
        <w:t>a</w:t>
      </w:r>
      <w:r w:rsidRPr="00CB298B">
        <w:rPr>
          <w:color w:val="auto"/>
        </w:rPr>
        <w:lastRenderedPageBreak/>
        <w:t>dbać o tworz</w:t>
      </w:r>
      <w:r w:rsidR="000F5B95" w:rsidRPr="00CB298B">
        <w:rPr>
          <w:color w:val="auto"/>
        </w:rPr>
        <w:t xml:space="preserve">enie takich sytuacji, które ułatwiają formułowanie </w:t>
      </w:r>
      <w:r w:rsidR="00B62C5D" w:rsidRPr="00CB298B">
        <w:rPr>
          <w:color w:val="auto"/>
        </w:rPr>
        <w:t xml:space="preserve">wniosków </w:t>
      </w:r>
      <w:r w:rsidR="000F5B95" w:rsidRPr="00CB298B">
        <w:rPr>
          <w:color w:val="auto"/>
        </w:rPr>
        <w:t>wynikających z</w:t>
      </w:r>
      <w:r w:rsidR="00AB53C4" w:rsidRPr="00CB298B">
        <w:rPr>
          <w:color w:val="auto"/>
        </w:rPr>
        <w:t> </w:t>
      </w:r>
      <w:r w:rsidR="000F5B95" w:rsidRPr="00CB298B">
        <w:rPr>
          <w:color w:val="auto"/>
        </w:rPr>
        <w:t xml:space="preserve">nauczycielskiego namysłu nad sobą. </w:t>
      </w:r>
    </w:p>
    <w:p w14:paraId="55C4D9A3" w14:textId="747D75DE" w:rsidR="00D63B5A" w:rsidRPr="00CB298B" w:rsidRDefault="00454E56" w:rsidP="005F1AEB">
      <w:pPr>
        <w:pStyle w:val="OREnormalny"/>
        <w:rPr>
          <w:color w:val="auto"/>
        </w:rPr>
      </w:pPr>
      <w:r w:rsidRPr="00CB298B">
        <w:rPr>
          <w:color w:val="auto"/>
        </w:rPr>
        <w:t xml:space="preserve">O roli ewaluacji własnej pracy w rozwoju nauczyciela przedszkola pisze </w:t>
      </w:r>
      <w:r w:rsidR="003D1B10" w:rsidRPr="00CB298B">
        <w:rPr>
          <w:color w:val="auto"/>
        </w:rPr>
        <w:t>Jolanta Nowak: „</w:t>
      </w:r>
      <w:r w:rsidRPr="00CB298B">
        <w:rPr>
          <w:color w:val="auto"/>
        </w:rPr>
        <w:t>Cały ciąg działań pedagogicznych powinien zostać spięty klamrą ewaluacji, która służy ocenie wartości zdarzeń edukacyjnych z punktu widzenia zmian, jakie zaszły w myśleniu i zachowaniu dziecka</w:t>
      </w:r>
      <w:r w:rsidR="00AB53C4" w:rsidRPr="00CB298B">
        <w:rPr>
          <w:color w:val="auto"/>
        </w:rPr>
        <w:t>,</w:t>
      </w:r>
      <w:r w:rsidRPr="00CB298B">
        <w:rPr>
          <w:color w:val="auto"/>
        </w:rPr>
        <w:t xml:space="preserve"> oraz prowadzi do refleksji w sferze uzyskanych osiągnięć i tow</w:t>
      </w:r>
      <w:r w:rsidRPr="00CB298B">
        <w:rPr>
          <w:color w:val="auto"/>
        </w:rPr>
        <w:t>a</w:t>
      </w:r>
      <w:r w:rsidRPr="00CB298B">
        <w:rPr>
          <w:color w:val="auto"/>
        </w:rPr>
        <w:t xml:space="preserve">rzyszących im emocji. </w:t>
      </w:r>
      <w:r w:rsidRPr="00CB298B">
        <w:rPr>
          <w:b/>
          <w:color w:val="auto"/>
        </w:rPr>
        <w:t>Stawanie się refleksyjnym praktykiem, który potrafi przeanal</w:t>
      </w:r>
      <w:r w:rsidRPr="00CB298B">
        <w:rPr>
          <w:b/>
          <w:color w:val="auto"/>
        </w:rPr>
        <w:t>i</w:t>
      </w:r>
      <w:r w:rsidRPr="00CB298B">
        <w:rPr>
          <w:b/>
          <w:color w:val="auto"/>
        </w:rPr>
        <w:t>zować sukcesy oraz porażki, krytycznie odnieść się do własnych działań, wyci</w:t>
      </w:r>
      <w:r w:rsidRPr="00CB298B">
        <w:rPr>
          <w:b/>
          <w:color w:val="auto"/>
        </w:rPr>
        <w:t>ą</w:t>
      </w:r>
      <w:r w:rsidRPr="00CB298B">
        <w:rPr>
          <w:b/>
          <w:color w:val="auto"/>
        </w:rPr>
        <w:t xml:space="preserve">gnąć wnioski oraz nieustannie zmieniać i doskonalić swój warsztat pracy </w:t>
      </w:r>
      <w:r w:rsidR="00AB53C4" w:rsidRPr="00CB298B">
        <w:rPr>
          <w:b/>
          <w:color w:val="auto"/>
        </w:rPr>
        <w:t xml:space="preserve">– </w:t>
      </w:r>
      <w:r w:rsidRPr="00CB298B">
        <w:rPr>
          <w:b/>
          <w:color w:val="auto"/>
        </w:rPr>
        <w:t>oto w</w:t>
      </w:r>
      <w:r w:rsidRPr="00CB298B">
        <w:rPr>
          <w:b/>
          <w:color w:val="auto"/>
        </w:rPr>
        <w:t>y</w:t>
      </w:r>
      <w:r w:rsidRPr="00CB298B">
        <w:rPr>
          <w:b/>
          <w:color w:val="auto"/>
        </w:rPr>
        <w:t>zwanie, przed jakim staje nauczyciel wychowania przedszkolnego</w:t>
      </w:r>
      <w:r w:rsidR="003D1B10" w:rsidRPr="00CB298B">
        <w:rPr>
          <w:color w:val="auto"/>
        </w:rPr>
        <w:t>”</w:t>
      </w:r>
      <w:r w:rsidRPr="00CB298B">
        <w:rPr>
          <w:rStyle w:val="Odwoanieprzypisudolnego"/>
          <w:color w:val="auto"/>
        </w:rPr>
        <w:footnoteReference w:id="73"/>
      </w:r>
      <w:r w:rsidRPr="00CB298B">
        <w:rPr>
          <w:color w:val="auto"/>
        </w:rPr>
        <w:t>.</w:t>
      </w:r>
      <w:r w:rsidR="000F5B95" w:rsidRPr="00CB298B">
        <w:rPr>
          <w:color w:val="auto"/>
        </w:rPr>
        <w:t xml:space="preserve"> </w:t>
      </w:r>
    </w:p>
    <w:p w14:paraId="62659A83" w14:textId="3A2CAB69" w:rsidR="00B845E4" w:rsidRPr="00CB298B" w:rsidRDefault="00AB53C4" w:rsidP="00F658E5">
      <w:pPr>
        <w:pStyle w:val="OREnormalny"/>
        <w:rPr>
          <w:color w:val="auto"/>
        </w:rPr>
      </w:pPr>
      <w:r w:rsidRPr="00CB298B">
        <w:rPr>
          <w:color w:val="auto"/>
        </w:rPr>
        <w:t xml:space="preserve">Poniżej przedstawiono </w:t>
      </w:r>
      <w:r w:rsidR="00B845E4" w:rsidRPr="00CB298B">
        <w:rPr>
          <w:color w:val="auto"/>
        </w:rPr>
        <w:t xml:space="preserve">kilka </w:t>
      </w:r>
      <w:r w:rsidR="00A77A89" w:rsidRPr="00CB298B">
        <w:rPr>
          <w:color w:val="auto"/>
        </w:rPr>
        <w:t>praktycznych rozwiązań przydatnych w stymulowaniu aut</w:t>
      </w:r>
      <w:r w:rsidR="00A77A89" w:rsidRPr="00CB298B">
        <w:rPr>
          <w:color w:val="auto"/>
        </w:rPr>
        <w:t>o</w:t>
      </w:r>
      <w:r w:rsidR="00A77A89" w:rsidRPr="00CB298B">
        <w:rPr>
          <w:color w:val="auto"/>
        </w:rPr>
        <w:t>refleksji.</w:t>
      </w:r>
    </w:p>
    <w:p w14:paraId="2EEF1C89" w14:textId="5E107F38" w:rsidR="000F5B95" w:rsidRPr="00CB298B" w:rsidRDefault="00F658E5" w:rsidP="00F658E5">
      <w:pPr>
        <w:pStyle w:val="ORE4Naglowek"/>
        <w:rPr>
          <w:color w:val="auto"/>
        </w:rPr>
      </w:pPr>
      <w:bookmarkStart w:id="57" w:name="_Toc496059937"/>
      <w:r w:rsidRPr="00CB298B">
        <w:rPr>
          <w:color w:val="auto"/>
        </w:rPr>
        <w:t xml:space="preserve">3.2.1. </w:t>
      </w:r>
      <w:r w:rsidR="003D1B10" w:rsidRPr="00CB298B">
        <w:rPr>
          <w:color w:val="auto"/>
        </w:rPr>
        <w:t>Arkusze samooceny w pracy nauczyciela przedszkola</w:t>
      </w:r>
      <w:bookmarkEnd w:id="57"/>
    </w:p>
    <w:p w14:paraId="402F8A4D" w14:textId="507ABD78" w:rsidR="00A77A89" w:rsidRPr="00CB298B" w:rsidRDefault="00AB53C4" w:rsidP="00F658E5">
      <w:pPr>
        <w:pStyle w:val="OREnormalny"/>
        <w:rPr>
          <w:color w:val="auto"/>
        </w:rPr>
      </w:pPr>
      <w:r w:rsidRPr="00CB298B">
        <w:rPr>
          <w:color w:val="auto"/>
        </w:rPr>
        <w:t>N</w:t>
      </w:r>
      <w:r w:rsidR="00A77A89" w:rsidRPr="00CB298B">
        <w:rPr>
          <w:color w:val="auto"/>
        </w:rPr>
        <w:t xml:space="preserve">auczyciel wybierający lub tworzący arkusz samooceny </w:t>
      </w:r>
      <w:r w:rsidRPr="00CB298B">
        <w:rPr>
          <w:color w:val="auto"/>
        </w:rPr>
        <w:t xml:space="preserve">powinien być </w:t>
      </w:r>
      <w:r w:rsidR="00A77A89" w:rsidRPr="00CB298B">
        <w:rPr>
          <w:color w:val="auto"/>
        </w:rPr>
        <w:t>otwarty na kw</w:t>
      </w:r>
      <w:r w:rsidR="00A77A89" w:rsidRPr="00CB298B">
        <w:rPr>
          <w:color w:val="auto"/>
        </w:rPr>
        <w:t>e</w:t>
      </w:r>
      <w:r w:rsidR="00A77A89" w:rsidRPr="00CB298B">
        <w:rPr>
          <w:color w:val="auto"/>
        </w:rPr>
        <w:t>stionowanie samego siebie – dostrzeganie w swojej pracy zarówno popartych dowodami mocnych stron, jak i słabszych elementów. Oto przykład arkusza samooceny, który p</w:t>
      </w:r>
      <w:r w:rsidR="00A77A89" w:rsidRPr="00CB298B">
        <w:rPr>
          <w:color w:val="auto"/>
        </w:rPr>
        <w:t>o</w:t>
      </w:r>
      <w:r w:rsidR="00A77A89" w:rsidRPr="00CB298B">
        <w:rPr>
          <w:color w:val="auto"/>
        </w:rPr>
        <w:t>zwoli na diagnozę dominujących w praktyce pedagogicznej strategii uczenia.</w:t>
      </w:r>
    </w:p>
    <w:p w14:paraId="3A3B876F" w14:textId="0FC383D5" w:rsidR="002C43C6" w:rsidRPr="00CB298B" w:rsidRDefault="001552EA" w:rsidP="00F658E5">
      <w:pPr>
        <w:pStyle w:val="OREnormalny"/>
        <w:rPr>
          <w:color w:val="auto"/>
        </w:rPr>
      </w:pPr>
      <w:r w:rsidRPr="00CB298B">
        <w:rPr>
          <w:b/>
          <w:color w:val="auto"/>
        </w:rPr>
        <w:t>Przykład:</w:t>
      </w:r>
      <w:r w:rsidR="00AB53C4" w:rsidRPr="00CB298B">
        <w:rPr>
          <w:b/>
          <w:color w:val="auto"/>
        </w:rPr>
        <w:t xml:space="preserve"> </w:t>
      </w:r>
      <w:r w:rsidR="00A77A89" w:rsidRPr="00CB298B">
        <w:rPr>
          <w:color w:val="auto"/>
        </w:rPr>
        <w:t>Jakie strategie uczenia dominują w mojej pracy z dziećmi?</w:t>
      </w:r>
    </w:p>
    <w:p w14:paraId="2DBC7F72" w14:textId="18C7897D" w:rsidR="00A77A89" w:rsidRPr="00CB298B" w:rsidRDefault="00A77A89" w:rsidP="00F658E5">
      <w:pPr>
        <w:pStyle w:val="OREnormalny"/>
        <w:rPr>
          <w:b/>
          <w:color w:val="auto"/>
        </w:rPr>
      </w:pPr>
      <w:r w:rsidRPr="00CB298B">
        <w:rPr>
          <w:b/>
          <w:color w:val="auto"/>
        </w:rPr>
        <w:t>Arkusz samooceny nauczyciela</w:t>
      </w:r>
    </w:p>
    <w:p w14:paraId="05115C91" w14:textId="77777777" w:rsidR="0030028A" w:rsidRPr="00CB298B" w:rsidRDefault="00A77A89" w:rsidP="00F658E5">
      <w:pPr>
        <w:pStyle w:val="OREnormalny"/>
        <w:rPr>
          <w:color w:val="auto"/>
        </w:rPr>
      </w:pPr>
      <w:r w:rsidRPr="00CB298B">
        <w:rPr>
          <w:color w:val="auto"/>
        </w:rPr>
        <w:t>Jak często w mojej codziennej pracy z dziećmi występują wymienione w tabeli zachow</w:t>
      </w:r>
      <w:r w:rsidRPr="00CB298B">
        <w:rPr>
          <w:color w:val="auto"/>
        </w:rPr>
        <w:t>a</w:t>
      </w:r>
      <w:r w:rsidRPr="00CB298B">
        <w:rPr>
          <w:color w:val="auto"/>
        </w:rPr>
        <w:t>nia i postawy?</w:t>
      </w:r>
    </w:p>
    <w:p w14:paraId="596E94E5" w14:textId="4C910B46" w:rsidR="00F23701" w:rsidRPr="00CB298B" w:rsidRDefault="00F23701" w:rsidP="00F23701">
      <w:pPr>
        <w:pStyle w:val="TabelaORE"/>
        <w:rPr>
          <w:color w:val="auto"/>
        </w:rPr>
      </w:pPr>
      <w:r w:rsidRPr="00CB298B">
        <w:rPr>
          <w:b/>
          <w:color w:val="auto"/>
        </w:rPr>
        <w:t xml:space="preserve">Tab. 33. </w:t>
      </w:r>
      <w:r w:rsidR="0078124D">
        <w:rPr>
          <w:color w:val="auto"/>
        </w:rPr>
        <w:t>Arkusz samooceny nauczyciela</w:t>
      </w:r>
    </w:p>
    <w:tbl>
      <w:tblPr>
        <w:tblStyle w:val="Tabela-Siatka"/>
        <w:tblW w:w="9747" w:type="dxa"/>
        <w:tblLayout w:type="fixed"/>
        <w:tblLook w:val="04A0" w:firstRow="1" w:lastRow="0" w:firstColumn="1" w:lastColumn="0" w:noHBand="0" w:noVBand="1"/>
      </w:tblPr>
      <w:tblGrid>
        <w:gridCol w:w="4928"/>
        <w:gridCol w:w="992"/>
        <w:gridCol w:w="992"/>
        <w:gridCol w:w="1134"/>
        <w:gridCol w:w="1701"/>
      </w:tblGrid>
      <w:tr w:rsidR="00CB298B" w:rsidRPr="00CB298B" w14:paraId="4B0501A1" w14:textId="77777777" w:rsidTr="00F23701">
        <w:tc>
          <w:tcPr>
            <w:tcW w:w="4928" w:type="dxa"/>
          </w:tcPr>
          <w:p w14:paraId="771E80A0" w14:textId="3322F496" w:rsidR="00F23701" w:rsidRPr="00CB298B" w:rsidRDefault="00F23701" w:rsidP="002612B9">
            <w:pPr>
              <w:spacing w:before="120" w:after="120" w:line="240" w:lineRule="auto"/>
              <w:jc w:val="center"/>
              <w:rPr>
                <w:rFonts w:ascii="Arial" w:hAnsi="Arial" w:cs="Arial"/>
                <w:b/>
              </w:rPr>
            </w:pPr>
            <w:r w:rsidRPr="00CB298B">
              <w:rPr>
                <w:rFonts w:ascii="Arial" w:hAnsi="Arial" w:cs="Arial"/>
                <w:b/>
              </w:rPr>
              <w:t>Zachowanie, postawa</w:t>
            </w:r>
          </w:p>
        </w:tc>
        <w:tc>
          <w:tcPr>
            <w:tcW w:w="992" w:type="dxa"/>
          </w:tcPr>
          <w:p w14:paraId="68397C0C" w14:textId="4D9D510B" w:rsidR="00F23701" w:rsidRPr="00CB298B" w:rsidRDefault="00F23701" w:rsidP="002612B9">
            <w:pPr>
              <w:spacing w:before="120" w:after="120" w:line="240" w:lineRule="auto"/>
              <w:jc w:val="center"/>
              <w:rPr>
                <w:rFonts w:ascii="Arial" w:hAnsi="Arial" w:cs="Arial"/>
                <w:b/>
              </w:rPr>
            </w:pPr>
            <w:r w:rsidRPr="00CB298B">
              <w:rPr>
                <w:rFonts w:ascii="Arial" w:hAnsi="Arial" w:cs="Arial"/>
                <w:b/>
              </w:rPr>
              <w:t>Bardzo często</w:t>
            </w:r>
          </w:p>
        </w:tc>
        <w:tc>
          <w:tcPr>
            <w:tcW w:w="992" w:type="dxa"/>
          </w:tcPr>
          <w:p w14:paraId="0058D75E" w14:textId="273AF35B" w:rsidR="00F23701" w:rsidRPr="00CB298B" w:rsidRDefault="00F23701" w:rsidP="002612B9">
            <w:pPr>
              <w:spacing w:before="120" w:after="120" w:line="240" w:lineRule="auto"/>
              <w:jc w:val="center"/>
              <w:rPr>
                <w:rFonts w:ascii="Arial" w:hAnsi="Arial" w:cs="Arial"/>
                <w:b/>
              </w:rPr>
            </w:pPr>
            <w:r w:rsidRPr="00CB298B">
              <w:rPr>
                <w:rFonts w:ascii="Arial" w:hAnsi="Arial" w:cs="Arial"/>
                <w:b/>
              </w:rPr>
              <w:t>Często</w:t>
            </w:r>
          </w:p>
        </w:tc>
        <w:tc>
          <w:tcPr>
            <w:tcW w:w="1134" w:type="dxa"/>
          </w:tcPr>
          <w:p w14:paraId="6B4AE00D" w14:textId="1B96B42A" w:rsidR="00F23701" w:rsidRPr="00CB298B" w:rsidRDefault="00F23701" w:rsidP="002612B9">
            <w:pPr>
              <w:spacing w:before="120" w:after="120" w:line="240" w:lineRule="auto"/>
              <w:jc w:val="center"/>
              <w:rPr>
                <w:rFonts w:ascii="Arial" w:hAnsi="Arial" w:cs="Arial"/>
                <w:b/>
              </w:rPr>
            </w:pPr>
            <w:r w:rsidRPr="00CB298B">
              <w:rPr>
                <w:rFonts w:ascii="Arial" w:hAnsi="Arial" w:cs="Arial"/>
                <w:b/>
              </w:rPr>
              <w:t>Rzadko</w:t>
            </w:r>
          </w:p>
        </w:tc>
        <w:tc>
          <w:tcPr>
            <w:tcW w:w="1701" w:type="dxa"/>
          </w:tcPr>
          <w:p w14:paraId="328247B0" w14:textId="5AA530AF" w:rsidR="00F23701" w:rsidRPr="00CB298B" w:rsidRDefault="00F23701" w:rsidP="002612B9">
            <w:pPr>
              <w:spacing w:before="120" w:after="120" w:line="240" w:lineRule="auto"/>
              <w:jc w:val="center"/>
              <w:rPr>
                <w:rFonts w:ascii="Arial" w:hAnsi="Arial" w:cs="Arial"/>
                <w:b/>
              </w:rPr>
            </w:pPr>
            <w:r w:rsidRPr="00CB298B">
              <w:rPr>
                <w:rFonts w:ascii="Arial" w:hAnsi="Arial" w:cs="Arial"/>
                <w:b/>
              </w:rPr>
              <w:t>Sporadycznie</w:t>
            </w:r>
          </w:p>
        </w:tc>
      </w:tr>
      <w:tr w:rsidR="00CB298B" w:rsidRPr="00CB298B" w14:paraId="6E09E5B8" w14:textId="77777777" w:rsidTr="00F23701">
        <w:tc>
          <w:tcPr>
            <w:tcW w:w="4928" w:type="dxa"/>
          </w:tcPr>
          <w:p w14:paraId="4D37D8B6" w14:textId="0E498D28" w:rsidR="00F23701" w:rsidRPr="00CB298B" w:rsidRDefault="00F23701" w:rsidP="002612B9">
            <w:pPr>
              <w:spacing w:before="120" w:after="120" w:line="240" w:lineRule="auto"/>
              <w:rPr>
                <w:rFonts w:ascii="Arial" w:hAnsi="Arial" w:cs="Arial"/>
              </w:rPr>
            </w:pPr>
            <w:r w:rsidRPr="00CB298B">
              <w:rPr>
                <w:rFonts w:ascii="Arial" w:hAnsi="Arial" w:cs="Arial"/>
              </w:rPr>
              <w:t>Zadaję dzieciom pytania</w:t>
            </w:r>
            <w:r w:rsidR="009779DE" w:rsidRPr="00CB298B">
              <w:rPr>
                <w:rFonts w:ascii="Arial" w:hAnsi="Arial" w:cs="Arial"/>
              </w:rPr>
              <w:t>.</w:t>
            </w:r>
          </w:p>
        </w:tc>
        <w:tc>
          <w:tcPr>
            <w:tcW w:w="992" w:type="dxa"/>
          </w:tcPr>
          <w:p w14:paraId="7281A2F8" w14:textId="77777777" w:rsidR="00F23701" w:rsidRPr="00CB298B" w:rsidRDefault="00F23701" w:rsidP="002612B9">
            <w:pPr>
              <w:spacing w:before="120" w:after="120" w:line="240" w:lineRule="auto"/>
              <w:rPr>
                <w:rFonts w:ascii="Arial" w:hAnsi="Arial" w:cs="Arial"/>
              </w:rPr>
            </w:pPr>
          </w:p>
        </w:tc>
        <w:tc>
          <w:tcPr>
            <w:tcW w:w="992" w:type="dxa"/>
          </w:tcPr>
          <w:p w14:paraId="7255F0A9" w14:textId="77777777" w:rsidR="00F23701" w:rsidRPr="00CB298B" w:rsidRDefault="00F23701" w:rsidP="002612B9">
            <w:pPr>
              <w:spacing w:before="120" w:after="120" w:line="240" w:lineRule="auto"/>
              <w:rPr>
                <w:rFonts w:ascii="Arial" w:hAnsi="Arial" w:cs="Arial"/>
              </w:rPr>
            </w:pPr>
          </w:p>
        </w:tc>
        <w:tc>
          <w:tcPr>
            <w:tcW w:w="1134" w:type="dxa"/>
          </w:tcPr>
          <w:p w14:paraId="65FE8B3D" w14:textId="77777777" w:rsidR="00F23701" w:rsidRPr="00CB298B" w:rsidRDefault="00F23701" w:rsidP="002612B9">
            <w:pPr>
              <w:spacing w:before="120" w:after="120" w:line="240" w:lineRule="auto"/>
              <w:rPr>
                <w:rFonts w:ascii="Arial" w:hAnsi="Arial" w:cs="Arial"/>
              </w:rPr>
            </w:pPr>
          </w:p>
        </w:tc>
        <w:tc>
          <w:tcPr>
            <w:tcW w:w="1701" w:type="dxa"/>
          </w:tcPr>
          <w:p w14:paraId="71308923" w14:textId="77777777" w:rsidR="00F23701" w:rsidRPr="00CB298B" w:rsidRDefault="00F23701" w:rsidP="002612B9">
            <w:pPr>
              <w:spacing w:before="120" w:after="120" w:line="240" w:lineRule="auto"/>
              <w:rPr>
                <w:rFonts w:ascii="Arial" w:hAnsi="Arial" w:cs="Arial"/>
              </w:rPr>
            </w:pPr>
          </w:p>
        </w:tc>
      </w:tr>
      <w:tr w:rsidR="00CB298B" w:rsidRPr="00CB298B" w14:paraId="5BA8A1BB" w14:textId="77777777" w:rsidTr="00F23701">
        <w:tc>
          <w:tcPr>
            <w:tcW w:w="4928" w:type="dxa"/>
          </w:tcPr>
          <w:p w14:paraId="0D6CD764" w14:textId="7ABE6090" w:rsidR="00F23701" w:rsidRPr="00CB298B" w:rsidRDefault="00F23701" w:rsidP="002612B9">
            <w:pPr>
              <w:spacing w:before="120" w:after="120" w:line="240" w:lineRule="auto"/>
              <w:rPr>
                <w:rFonts w:ascii="Arial" w:hAnsi="Arial" w:cs="Arial"/>
              </w:rPr>
            </w:pPr>
            <w:r w:rsidRPr="00CB298B">
              <w:rPr>
                <w:rFonts w:ascii="Arial" w:hAnsi="Arial" w:cs="Arial"/>
              </w:rPr>
              <w:t>Naprowadzam dzieci na właściwą odpowiedź na pytanie lub wykonanie zadania</w:t>
            </w:r>
            <w:r w:rsidR="009779DE" w:rsidRPr="00CB298B">
              <w:rPr>
                <w:rFonts w:ascii="Arial" w:hAnsi="Arial" w:cs="Arial"/>
              </w:rPr>
              <w:t>.</w:t>
            </w:r>
          </w:p>
        </w:tc>
        <w:tc>
          <w:tcPr>
            <w:tcW w:w="992" w:type="dxa"/>
          </w:tcPr>
          <w:p w14:paraId="238FBE98" w14:textId="77777777" w:rsidR="00F23701" w:rsidRPr="00CB298B" w:rsidRDefault="00F23701" w:rsidP="002612B9">
            <w:pPr>
              <w:spacing w:before="120" w:after="120" w:line="240" w:lineRule="auto"/>
              <w:rPr>
                <w:rFonts w:ascii="Arial" w:hAnsi="Arial" w:cs="Arial"/>
              </w:rPr>
            </w:pPr>
          </w:p>
        </w:tc>
        <w:tc>
          <w:tcPr>
            <w:tcW w:w="992" w:type="dxa"/>
          </w:tcPr>
          <w:p w14:paraId="5C8F8796" w14:textId="77777777" w:rsidR="00F23701" w:rsidRPr="00CB298B" w:rsidRDefault="00F23701" w:rsidP="002612B9">
            <w:pPr>
              <w:spacing w:before="120" w:after="120" w:line="240" w:lineRule="auto"/>
              <w:rPr>
                <w:rFonts w:ascii="Arial" w:hAnsi="Arial" w:cs="Arial"/>
              </w:rPr>
            </w:pPr>
          </w:p>
        </w:tc>
        <w:tc>
          <w:tcPr>
            <w:tcW w:w="1134" w:type="dxa"/>
          </w:tcPr>
          <w:p w14:paraId="09517271" w14:textId="77777777" w:rsidR="00F23701" w:rsidRPr="00CB298B" w:rsidRDefault="00F23701" w:rsidP="002612B9">
            <w:pPr>
              <w:spacing w:before="120" w:after="120" w:line="240" w:lineRule="auto"/>
              <w:rPr>
                <w:rFonts w:ascii="Arial" w:hAnsi="Arial" w:cs="Arial"/>
              </w:rPr>
            </w:pPr>
          </w:p>
        </w:tc>
        <w:tc>
          <w:tcPr>
            <w:tcW w:w="1701" w:type="dxa"/>
          </w:tcPr>
          <w:p w14:paraId="14A01093" w14:textId="77777777" w:rsidR="00F23701" w:rsidRPr="00CB298B" w:rsidRDefault="00F23701" w:rsidP="002612B9">
            <w:pPr>
              <w:spacing w:before="120" w:after="120" w:line="240" w:lineRule="auto"/>
              <w:rPr>
                <w:rFonts w:ascii="Arial" w:hAnsi="Arial" w:cs="Arial"/>
              </w:rPr>
            </w:pPr>
          </w:p>
        </w:tc>
      </w:tr>
      <w:tr w:rsidR="00CB298B" w:rsidRPr="00CB298B" w14:paraId="2F310FA8" w14:textId="77777777" w:rsidTr="00F23701">
        <w:tc>
          <w:tcPr>
            <w:tcW w:w="4928" w:type="dxa"/>
          </w:tcPr>
          <w:p w14:paraId="0B126D87" w14:textId="36B8FA5E" w:rsidR="00F23701" w:rsidRPr="00CB298B" w:rsidRDefault="00F23701" w:rsidP="002612B9">
            <w:pPr>
              <w:spacing w:before="120" w:after="120" w:line="240" w:lineRule="auto"/>
              <w:rPr>
                <w:rFonts w:ascii="Arial" w:hAnsi="Arial" w:cs="Arial"/>
              </w:rPr>
            </w:pPr>
            <w:r w:rsidRPr="00CB298B">
              <w:rPr>
                <w:rFonts w:ascii="Arial" w:hAnsi="Arial" w:cs="Arial"/>
              </w:rPr>
              <w:t>Wydaję dzieciom polecenia, aby wykonały z</w:t>
            </w:r>
            <w:r w:rsidRPr="00CB298B">
              <w:rPr>
                <w:rFonts w:ascii="Arial" w:hAnsi="Arial" w:cs="Arial"/>
              </w:rPr>
              <w:t>a</w:t>
            </w:r>
            <w:r w:rsidRPr="00CB298B">
              <w:rPr>
                <w:rFonts w:ascii="Arial" w:hAnsi="Arial" w:cs="Arial"/>
              </w:rPr>
              <w:t>danie</w:t>
            </w:r>
            <w:r w:rsidR="009779DE" w:rsidRPr="00CB298B">
              <w:rPr>
                <w:rFonts w:ascii="Arial" w:hAnsi="Arial" w:cs="Arial"/>
              </w:rPr>
              <w:t>.</w:t>
            </w:r>
          </w:p>
        </w:tc>
        <w:tc>
          <w:tcPr>
            <w:tcW w:w="992" w:type="dxa"/>
          </w:tcPr>
          <w:p w14:paraId="5D008558" w14:textId="77777777" w:rsidR="00F23701" w:rsidRPr="00CB298B" w:rsidRDefault="00F23701" w:rsidP="002612B9">
            <w:pPr>
              <w:spacing w:before="120" w:after="120" w:line="240" w:lineRule="auto"/>
              <w:rPr>
                <w:rFonts w:ascii="Arial" w:hAnsi="Arial" w:cs="Arial"/>
              </w:rPr>
            </w:pPr>
          </w:p>
        </w:tc>
        <w:tc>
          <w:tcPr>
            <w:tcW w:w="992" w:type="dxa"/>
          </w:tcPr>
          <w:p w14:paraId="78086EBC" w14:textId="77777777" w:rsidR="00F23701" w:rsidRPr="00CB298B" w:rsidRDefault="00F23701" w:rsidP="002612B9">
            <w:pPr>
              <w:spacing w:before="120" w:after="120" w:line="240" w:lineRule="auto"/>
              <w:rPr>
                <w:rFonts w:ascii="Arial" w:hAnsi="Arial" w:cs="Arial"/>
              </w:rPr>
            </w:pPr>
          </w:p>
        </w:tc>
        <w:tc>
          <w:tcPr>
            <w:tcW w:w="1134" w:type="dxa"/>
          </w:tcPr>
          <w:p w14:paraId="768D2678" w14:textId="77777777" w:rsidR="00F23701" w:rsidRPr="00CB298B" w:rsidRDefault="00F23701" w:rsidP="002612B9">
            <w:pPr>
              <w:spacing w:before="120" w:after="120" w:line="240" w:lineRule="auto"/>
              <w:rPr>
                <w:rFonts w:ascii="Arial" w:hAnsi="Arial" w:cs="Arial"/>
              </w:rPr>
            </w:pPr>
          </w:p>
        </w:tc>
        <w:tc>
          <w:tcPr>
            <w:tcW w:w="1701" w:type="dxa"/>
          </w:tcPr>
          <w:p w14:paraId="2009B352" w14:textId="77777777" w:rsidR="00F23701" w:rsidRPr="00CB298B" w:rsidRDefault="00F23701" w:rsidP="002612B9">
            <w:pPr>
              <w:spacing w:before="120" w:after="120" w:line="240" w:lineRule="auto"/>
              <w:rPr>
                <w:rFonts w:ascii="Arial" w:hAnsi="Arial" w:cs="Arial"/>
              </w:rPr>
            </w:pPr>
          </w:p>
        </w:tc>
      </w:tr>
      <w:tr w:rsidR="00CB298B" w:rsidRPr="00CB298B" w14:paraId="70952F4B" w14:textId="77777777" w:rsidTr="00F23701">
        <w:tc>
          <w:tcPr>
            <w:tcW w:w="4928" w:type="dxa"/>
          </w:tcPr>
          <w:p w14:paraId="1001F9A6" w14:textId="22D6F696" w:rsidR="00F23701" w:rsidRPr="00CB298B" w:rsidRDefault="00F23701" w:rsidP="002612B9">
            <w:pPr>
              <w:spacing w:before="120" w:after="120" w:line="240" w:lineRule="auto"/>
              <w:rPr>
                <w:rFonts w:ascii="Arial" w:hAnsi="Arial" w:cs="Arial"/>
              </w:rPr>
            </w:pPr>
            <w:r w:rsidRPr="00CB298B">
              <w:rPr>
                <w:rFonts w:ascii="Arial" w:hAnsi="Arial" w:cs="Arial"/>
              </w:rPr>
              <w:lastRenderedPageBreak/>
              <w:t>Przekazuję dzieciom instrukcje do wykonania zadania</w:t>
            </w:r>
            <w:r w:rsidR="009779DE" w:rsidRPr="00CB298B">
              <w:rPr>
                <w:rFonts w:ascii="Arial" w:hAnsi="Arial" w:cs="Arial"/>
              </w:rPr>
              <w:t>.</w:t>
            </w:r>
          </w:p>
        </w:tc>
        <w:tc>
          <w:tcPr>
            <w:tcW w:w="992" w:type="dxa"/>
          </w:tcPr>
          <w:p w14:paraId="36D30FC0" w14:textId="77777777" w:rsidR="00F23701" w:rsidRPr="00CB298B" w:rsidRDefault="00F23701" w:rsidP="002612B9">
            <w:pPr>
              <w:spacing w:before="120" w:after="120" w:line="240" w:lineRule="auto"/>
              <w:rPr>
                <w:rFonts w:ascii="Arial" w:hAnsi="Arial" w:cs="Arial"/>
              </w:rPr>
            </w:pPr>
          </w:p>
        </w:tc>
        <w:tc>
          <w:tcPr>
            <w:tcW w:w="992" w:type="dxa"/>
          </w:tcPr>
          <w:p w14:paraId="5A10064D" w14:textId="77777777" w:rsidR="00F23701" w:rsidRPr="00CB298B" w:rsidRDefault="00F23701" w:rsidP="002612B9">
            <w:pPr>
              <w:spacing w:before="120" w:after="120" w:line="240" w:lineRule="auto"/>
              <w:rPr>
                <w:rFonts w:ascii="Arial" w:hAnsi="Arial" w:cs="Arial"/>
              </w:rPr>
            </w:pPr>
          </w:p>
        </w:tc>
        <w:tc>
          <w:tcPr>
            <w:tcW w:w="1134" w:type="dxa"/>
          </w:tcPr>
          <w:p w14:paraId="33CE91BD" w14:textId="77777777" w:rsidR="00F23701" w:rsidRPr="00CB298B" w:rsidRDefault="00F23701" w:rsidP="002612B9">
            <w:pPr>
              <w:spacing w:before="120" w:after="120" w:line="240" w:lineRule="auto"/>
              <w:rPr>
                <w:rFonts w:ascii="Arial" w:hAnsi="Arial" w:cs="Arial"/>
              </w:rPr>
            </w:pPr>
          </w:p>
        </w:tc>
        <w:tc>
          <w:tcPr>
            <w:tcW w:w="1701" w:type="dxa"/>
          </w:tcPr>
          <w:p w14:paraId="16B9CA5E" w14:textId="77777777" w:rsidR="00F23701" w:rsidRPr="00CB298B" w:rsidRDefault="00F23701" w:rsidP="002612B9">
            <w:pPr>
              <w:spacing w:before="120" w:after="120" w:line="240" w:lineRule="auto"/>
              <w:rPr>
                <w:rFonts w:ascii="Arial" w:hAnsi="Arial" w:cs="Arial"/>
              </w:rPr>
            </w:pPr>
          </w:p>
        </w:tc>
      </w:tr>
      <w:tr w:rsidR="00CB298B" w:rsidRPr="00CB298B" w14:paraId="3336A63C" w14:textId="77777777" w:rsidTr="00F23701">
        <w:tc>
          <w:tcPr>
            <w:tcW w:w="4928" w:type="dxa"/>
          </w:tcPr>
          <w:p w14:paraId="2AEAD9EE" w14:textId="13E66FFB" w:rsidR="00F23701" w:rsidRPr="00CB298B" w:rsidRDefault="00F23701" w:rsidP="009779DE">
            <w:pPr>
              <w:spacing w:before="120" w:after="120" w:line="240" w:lineRule="auto"/>
              <w:rPr>
                <w:rFonts w:ascii="Arial" w:hAnsi="Arial" w:cs="Arial"/>
              </w:rPr>
            </w:pPr>
            <w:r w:rsidRPr="00CB298B">
              <w:rPr>
                <w:rFonts w:ascii="Arial" w:hAnsi="Arial" w:cs="Arial"/>
              </w:rPr>
              <w:t>Pokazuję dzieciom</w:t>
            </w:r>
            <w:r w:rsidR="009779DE" w:rsidRPr="00CB298B">
              <w:rPr>
                <w:rFonts w:ascii="Arial" w:hAnsi="Arial" w:cs="Arial"/>
              </w:rPr>
              <w:t>, w jaki sposób</w:t>
            </w:r>
            <w:r w:rsidRPr="00CB298B">
              <w:rPr>
                <w:rFonts w:ascii="Arial" w:hAnsi="Arial" w:cs="Arial"/>
              </w:rPr>
              <w:t xml:space="preserve"> </w:t>
            </w:r>
            <w:r w:rsidR="009779DE" w:rsidRPr="00CB298B">
              <w:rPr>
                <w:rFonts w:ascii="Arial" w:hAnsi="Arial" w:cs="Arial"/>
              </w:rPr>
              <w:t xml:space="preserve">prawidłowo wykonać </w:t>
            </w:r>
            <w:r w:rsidRPr="00CB298B">
              <w:rPr>
                <w:rFonts w:ascii="Arial" w:hAnsi="Arial" w:cs="Arial"/>
              </w:rPr>
              <w:t>zadani</w:t>
            </w:r>
            <w:r w:rsidR="009779DE" w:rsidRPr="00CB298B">
              <w:rPr>
                <w:rFonts w:ascii="Arial" w:hAnsi="Arial" w:cs="Arial"/>
              </w:rPr>
              <w:t>e, a następnie proszę, by mnie naśladowały.</w:t>
            </w:r>
          </w:p>
        </w:tc>
        <w:tc>
          <w:tcPr>
            <w:tcW w:w="992" w:type="dxa"/>
          </w:tcPr>
          <w:p w14:paraId="0EB742E6" w14:textId="77777777" w:rsidR="00F23701" w:rsidRPr="00CB298B" w:rsidRDefault="00F23701" w:rsidP="002612B9">
            <w:pPr>
              <w:spacing w:before="120" w:after="120" w:line="240" w:lineRule="auto"/>
              <w:rPr>
                <w:rFonts w:ascii="Arial" w:hAnsi="Arial" w:cs="Arial"/>
              </w:rPr>
            </w:pPr>
          </w:p>
        </w:tc>
        <w:tc>
          <w:tcPr>
            <w:tcW w:w="992" w:type="dxa"/>
          </w:tcPr>
          <w:p w14:paraId="278E3751" w14:textId="77777777" w:rsidR="00F23701" w:rsidRPr="00CB298B" w:rsidRDefault="00F23701" w:rsidP="002612B9">
            <w:pPr>
              <w:spacing w:before="120" w:after="120" w:line="240" w:lineRule="auto"/>
              <w:rPr>
                <w:rFonts w:ascii="Arial" w:hAnsi="Arial" w:cs="Arial"/>
              </w:rPr>
            </w:pPr>
          </w:p>
        </w:tc>
        <w:tc>
          <w:tcPr>
            <w:tcW w:w="1134" w:type="dxa"/>
          </w:tcPr>
          <w:p w14:paraId="15ECD607" w14:textId="77777777" w:rsidR="00F23701" w:rsidRPr="00CB298B" w:rsidRDefault="00F23701" w:rsidP="002612B9">
            <w:pPr>
              <w:spacing w:before="120" w:after="120" w:line="240" w:lineRule="auto"/>
              <w:rPr>
                <w:rFonts w:ascii="Arial" w:hAnsi="Arial" w:cs="Arial"/>
              </w:rPr>
            </w:pPr>
          </w:p>
        </w:tc>
        <w:tc>
          <w:tcPr>
            <w:tcW w:w="1701" w:type="dxa"/>
          </w:tcPr>
          <w:p w14:paraId="39DB757A" w14:textId="77777777" w:rsidR="00F23701" w:rsidRPr="00CB298B" w:rsidRDefault="00F23701" w:rsidP="002612B9">
            <w:pPr>
              <w:spacing w:before="120" w:after="120" w:line="240" w:lineRule="auto"/>
              <w:rPr>
                <w:rFonts w:ascii="Arial" w:hAnsi="Arial" w:cs="Arial"/>
              </w:rPr>
            </w:pPr>
          </w:p>
        </w:tc>
      </w:tr>
      <w:tr w:rsidR="00CB298B" w:rsidRPr="00CB298B" w14:paraId="35097DAC" w14:textId="77777777" w:rsidTr="00F23701">
        <w:tc>
          <w:tcPr>
            <w:tcW w:w="4928" w:type="dxa"/>
          </w:tcPr>
          <w:p w14:paraId="24033238" w14:textId="0E3243D6" w:rsidR="00F23701" w:rsidRPr="00CB298B" w:rsidRDefault="00F23701" w:rsidP="002612B9">
            <w:pPr>
              <w:spacing w:before="120" w:after="120" w:line="240" w:lineRule="auto"/>
              <w:rPr>
                <w:rFonts w:ascii="Arial" w:hAnsi="Arial" w:cs="Arial"/>
              </w:rPr>
            </w:pPr>
            <w:r w:rsidRPr="00CB298B">
              <w:rPr>
                <w:rFonts w:ascii="Arial" w:hAnsi="Arial" w:cs="Arial"/>
              </w:rPr>
              <w:t>Stwarzam dzieciom okazje do zadawania pytań problemowych</w:t>
            </w:r>
            <w:r w:rsidR="009779DE" w:rsidRPr="00CB298B">
              <w:rPr>
                <w:rFonts w:ascii="Arial" w:hAnsi="Arial" w:cs="Arial"/>
              </w:rPr>
              <w:t>.</w:t>
            </w:r>
          </w:p>
        </w:tc>
        <w:tc>
          <w:tcPr>
            <w:tcW w:w="992" w:type="dxa"/>
          </w:tcPr>
          <w:p w14:paraId="29AA4F88" w14:textId="77777777" w:rsidR="00F23701" w:rsidRPr="00CB298B" w:rsidRDefault="00F23701" w:rsidP="002612B9">
            <w:pPr>
              <w:spacing w:before="120" w:after="120" w:line="240" w:lineRule="auto"/>
              <w:rPr>
                <w:rFonts w:ascii="Arial" w:hAnsi="Arial" w:cs="Arial"/>
              </w:rPr>
            </w:pPr>
          </w:p>
        </w:tc>
        <w:tc>
          <w:tcPr>
            <w:tcW w:w="992" w:type="dxa"/>
          </w:tcPr>
          <w:p w14:paraId="05B9EF4C" w14:textId="77777777" w:rsidR="00F23701" w:rsidRPr="00CB298B" w:rsidRDefault="00F23701" w:rsidP="002612B9">
            <w:pPr>
              <w:spacing w:before="120" w:after="120" w:line="240" w:lineRule="auto"/>
              <w:rPr>
                <w:rFonts w:ascii="Arial" w:hAnsi="Arial" w:cs="Arial"/>
              </w:rPr>
            </w:pPr>
          </w:p>
        </w:tc>
        <w:tc>
          <w:tcPr>
            <w:tcW w:w="1134" w:type="dxa"/>
          </w:tcPr>
          <w:p w14:paraId="491DF6BF" w14:textId="77777777" w:rsidR="00F23701" w:rsidRPr="00CB298B" w:rsidRDefault="00F23701" w:rsidP="002612B9">
            <w:pPr>
              <w:spacing w:before="120" w:after="120" w:line="240" w:lineRule="auto"/>
              <w:rPr>
                <w:rFonts w:ascii="Arial" w:hAnsi="Arial" w:cs="Arial"/>
              </w:rPr>
            </w:pPr>
          </w:p>
        </w:tc>
        <w:tc>
          <w:tcPr>
            <w:tcW w:w="1701" w:type="dxa"/>
          </w:tcPr>
          <w:p w14:paraId="1D8FE9CF" w14:textId="77777777" w:rsidR="00F23701" w:rsidRPr="00CB298B" w:rsidRDefault="00F23701" w:rsidP="002612B9">
            <w:pPr>
              <w:spacing w:before="120" w:after="120" w:line="240" w:lineRule="auto"/>
              <w:rPr>
                <w:rFonts w:ascii="Arial" w:hAnsi="Arial" w:cs="Arial"/>
              </w:rPr>
            </w:pPr>
          </w:p>
        </w:tc>
      </w:tr>
      <w:tr w:rsidR="00CB298B" w:rsidRPr="00CB298B" w14:paraId="59B4CA15" w14:textId="77777777" w:rsidTr="00F23701">
        <w:tc>
          <w:tcPr>
            <w:tcW w:w="4928" w:type="dxa"/>
          </w:tcPr>
          <w:p w14:paraId="18DD7206" w14:textId="29C1764F" w:rsidR="00F23701" w:rsidRPr="00CB298B" w:rsidRDefault="00F23701" w:rsidP="002612B9">
            <w:pPr>
              <w:spacing w:before="120" w:after="120" w:line="240" w:lineRule="auto"/>
              <w:rPr>
                <w:rFonts w:ascii="Arial" w:hAnsi="Arial" w:cs="Arial"/>
              </w:rPr>
            </w:pPr>
            <w:r w:rsidRPr="00CB298B">
              <w:rPr>
                <w:rFonts w:ascii="Arial" w:hAnsi="Arial" w:cs="Arial"/>
              </w:rPr>
              <w:t>Czekam cierpliwie, aż dzieci zadadzą pytania dotyczące omawianego problemu</w:t>
            </w:r>
            <w:r w:rsidR="009779DE" w:rsidRPr="00CB298B">
              <w:rPr>
                <w:rFonts w:ascii="Arial" w:hAnsi="Arial" w:cs="Arial"/>
              </w:rPr>
              <w:t>.</w:t>
            </w:r>
          </w:p>
        </w:tc>
        <w:tc>
          <w:tcPr>
            <w:tcW w:w="992" w:type="dxa"/>
          </w:tcPr>
          <w:p w14:paraId="026BFE90" w14:textId="77777777" w:rsidR="00F23701" w:rsidRPr="00CB298B" w:rsidRDefault="00F23701" w:rsidP="002612B9">
            <w:pPr>
              <w:spacing w:before="120" w:after="120" w:line="240" w:lineRule="auto"/>
              <w:rPr>
                <w:rFonts w:ascii="Arial" w:hAnsi="Arial" w:cs="Arial"/>
              </w:rPr>
            </w:pPr>
          </w:p>
        </w:tc>
        <w:tc>
          <w:tcPr>
            <w:tcW w:w="992" w:type="dxa"/>
          </w:tcPr>
          <w:p w14:paraId="04119E80" w14:textId="77777777" w:rsidR="00F23701" w:rsidRPr="00CB298B" w:rsidRDefault="00F23701" w:rsidP="002612B9">
            <w:pPr>
              <w:spacing w:before="120" w:after="120" w:line="240" w:lineRule="auto"/>
              <w:rPr>
                <w:rFonts w:ascii="Arial" w:hAnsi="Arial" w:cs="Arial"/>
              </w:rPr>
            </w:pPr>
          </w:p>
        </w:tc>
        <w:tc>
          <w:tcPr>
            <w:tcW w:w="1134" w:type="dxa"/>
          </w:tcPr>
          <w:p w14:paraId="32FA5338" w14:textId="77777777" w:rsidR="00F23701" w:rsidRPr="00CB298B" w:rsidRDefault="00F23701" w:rsidP="002612B9">
            <w:pPr>
              <w:spacing w:before="120" w:after="120" w:line="240" w:lineRule="auto"/>
              <w:rPr>
                <w:rFonts w:ascii="Arial" w:hAnsi="Arial" w:cs="Arial"/>
              </w:rPr>
            </w:pPr>
          </w:p>
        </w:tc>
        <w:tc>
          <w:tcPr>
            <w:tcW w:w="1701" w:type="dxa"/>
          </w:tcPr>
          <w:p w14:paraId="48575716" w14:textId="77777777" w:rsidR="00F23701" w:rsidRPr="00CB298B" w:rsidRDefault="00F23701" w:rsidP="002612B9">
            <w:pPr>
              <w:spacing w:before="120" w:after="120" w:line="240" w:lineRule="auto"/>
              <w:rPr>
                <w:rFonts w:ascii="Arial" w:hAnsi="Arial" w:cs="Arial"/>
              </w:rPr>
            </w:pPr>
          </w:p>
        </w:tc>
      </w:tr>
      <w:tr w:rsidR="00CB298B" w:rsidRPr="00CB298B" w14:paraId="68C05BE5" w14:textId="77777777" w:rsidTr="00F23701">
        <w:tc>
          <w:tcPr>
            <w:tcW w:w="4928" w:type="dxa"/>
          </w:tcPr>
          <w:p w14:paraId="65F5840E" w14:textId="7DE487CB" w:rsidR="00F23701" w:rsidRPr="00CB298B" w:rsidRDefault="00F23701" w:rsidP="002612B9">
            <w:pPr>
              <w:spacing w:before="120" w:after="120" w:line="240" w:lineRule="auto"/>
              <w:rPr>
                <w:rFonts w:ascii="Arial" w:hAnsi="Arial" w:cs="Arial"/>
              </w:rPr>
            </w:pPr>
            <w:r w:rsidRPr="00CB298B">
              <w:rPr>
                <w:rFonts w:ascii="Arial" w:hAnsi="Arial" w:cs="Arial"/>
              </w:rPr>
              <w:t>Notuję pytania problemowe zadawane przez dzieci i wracam do nich w różnych sytuacjach</w:t>
            </w:r>
            <w:r w:rsidR="009779DE" w:rsidRPr="00CB298B">
              <w:rPr>
                <w:rFonts w:ascii="Arial" w:hAnsi="Arial" w:cs="Arial"/>
              </w:rPr>
              <w:t>.</w:t>
            </w:r>
          </w:p>
        </w:tc>
        <w:tc>
          <w:tcPr>
            <w:tcW w:w="992" w:type="dxa"/>
          </w:tcPr>
          <w:p w14:paraId="16D805F3" w14:textId="77777777" w:rsidR="00F23701" w:rsidRPr="00CB298B" w:rsidRDefault="00F23701" w:rsidP="002612B9">
            <w:pPr>
              <w:spacing w:before="120" w:after="120" w:line="240" w:lineRule="auto"/>
              <w:rPr>
                <w:rFonts w:ascii="Arial" w:hAnsi="Arial" w:cs="Arial"/>
              </w:rPr>
            </w:pPr>
          </w:p>
        </w:tc>
        <w:tc>
          <w:tcPr>
            <w:tcW w:w="992" w:type="dxa"/>
          </w:tcPr>
          <w:p w14:paraId="7868EE3A" w14:textId="77777777" w:rsidR="00F23701" w:rsidRPr="00CB298B" w:rsidRDefault="00F23701" w:rsidP="002612B9">
            <w:pPr>
              <w:spacing w:before="120" w:after="120" w:line="240" w:lineRule="auto"/>
              <w:rPr>
                <w:rFonts w:ascii="Arial" w:hAnsi="Arial" w:cs="Arial"/>
              </w:rPr>
            </w:pPr>
          </w:p>
        </w:tc>
        <w:tc>
          <w:tcPr>
            <w:tcW w:w="1134" w:type="dxa"/>
          </w:tcPr>
          <w:p w14:paraId="6C8814B0" w14:textId="77777777" w:rsidR="00F23701" w:rsidRPr="00CB298B" w:rsidRDefault="00F23701" w:rsidP="002612B9">
            <w:pPr>
              <w:spacing w:before="120" w:after="120" w:line="240" w:lineRule="auto"/>
              <w:rPr>
                <w:rFonts w:ascii="Arial" w:hAnsi="Arial" w:cs="Arial"/>
              </w:rPr>
            </w:pPr>
          </w:p>
        </w:tc>
        <w:tc>
          <w:tcPr>
            <w:tcW w:w="1701" w:type="dxa"/>
          </w:tcPr>
          <w:p w14:paraId="3B8E9A40" w14:textId="77777777" w:rsidR="00F23701" w:rsidRPr="00CB298B" w:rsidRDefault="00F23701" w:rsidP="002612B9">
            <w:pPr>
              <w:spacing w:before="120" w:after="120" w:line="240" w:lineRule="auto"/>
              <w:rPr>
                <w:rFonts w:ascii="Arial" w:hAnsi="Arial" w:cs="Arial"/>
              </w:rPr>
            </w:pPr>
          </w:p>
        </w:tc>
      </w:tr>
      <w:tr w:rsidR="00CB298B" w:rsidRPr="00CB298B" w14:paraId="3EF8A65D" w14:textId="77777777" w:rsidTr="00F23701">
        <w:tc>
          <w:tcPr>
            <w:tcW w:w="4928" w:type="dxa"/>
          </w:tcPr>
          <w:p w14:paraId="7201BA8B" w14:textId="0D1E314D" w:rsidR="00F23701" w:rsidRPr="00CB298B" w:rsidRDefault="00F23701" w:rsidP="002612B9">
            <w:pPr>
              <w:spacing w:before="120" w:after="120" w:line="240" w:lineRule="auto"/>
              <w:rPr>
                <w:rFonts w:ascii="Arial" w:hAnsi="Arial" w:cs="Arial"/>
              </w:rPr>
            </w:pPr>
            <w:r w:rsidRPr="00CB298B">
              <w:rPr>
                <w:rFonts w:ascii="Arial" w:hAnsi="Arial" w:cs="Arial"/>
              </w:rPr>
              <w:t>Pozwalam dzieciom szukać odpowiedzi na p</w:t>
            </w:r>
            <w:r w:rsidRPr="00CB298B">
              <w:rPr>
                <w:rFonts w:ascii="Arial" w:hAnsi="Arial" w:cs="Arial"/>
              </w:rPr>
              <w:t>y</w:t>
            </w:r>
            <w:r w:rsidRPr="00CB298B">
              <w:rPr>
                <w:rFonts w:ascii="Arial" w:hAnsi="Arial" w:cs="Arial"/>
              </w:rPr>
              <w:t xml:space="preserve">tania typu: </w:t>
            </w:r>
            <w:r w:rsidR="009779DE" w:rsidRPr="00CB298B">
              <w:rPr>
                <w:rFonts w:ascii="Arial" w:hAnsi="Arial" w:cs="Arial"/>
              </w:rPr>
              <w:t>„</w:t>
            </w:r>
            <w:r w:rsidRPr="00CB298B">
              <w:rPr>
                <w:rFonts w:ascii="Arial" w:hAnsi="Arial" w:cs="Arial"/>
              </w:rPr>
              <w:t>Dlaczego?</w:t>
            </w:r>
            <w:r w:rsidR="009779DE" w:rsidRPr="00CB298B">
              <w:rPr>
                <w:rFonts w:ascii="Arial" w:hAnsi="Arial" w:cs="Arial"/>
              </w:rPr>
              <w:t>”,</w:t>
            </w:r>
            <w:r w:rsidRPr="00CB298B">
              <w:rPr>
                <w:rFonts w:ascii="Arial" w:hAnsi="Arial" w:cs="Arial"/>
              </w:rPr>
              <w:t xml:space="preserve"> </w:t>
            </w:r>
            <w:r w:rsidR="009779DE" w:rsidRPr="00CB298B">
              <w:rPr>
                <w:rFonts w:ascii="Arial" w:hAnsi="Arial" w:cs="Arial"/>
              </w:rPr>
              <w:t>„</w:t>
            </w:r>
            <w:r w:rsidRPr="00CB298B">
              <w:rPr>
                <w:rFonts w:ascii="Arial" w:hAnsi="Arial" w:cs="Arial"/>
              </w:rPr>
              <w:t>Co by się stało, gd</w:t>
            </w:r>
            <w:r w:rsidRPr="00CB298B">
              <w:rPr>
                <w:rFonts w:ascii="Arial" w:hAnsi="Arial" w:cs="Arial"/>
              </w:rPr>
              <w:t>y</w:t>
            </w:r>
            <w:r w:rsidRPr="00CB298B">
              <w:rPr>
                <w:rFonts w:ascii="Arial" w:hAnsi="Arial" w:cs="Arial"/>
              </w:rPr>
              <w:t>by?</w:t>
            </w:r>
            <w:r w:rsidR="009779DE" w:rsidRPr="00CB298B">
              <w:rPr>
                <w:rFonts w:ascii="Arial" w:hAnsi="Arial" w:cs="Arial"/>
              </w:rPr>
              <w:t>”,</w:t>
            </w:r>
            <w:r w:rsidRPr="00CB298B">
              <w:rPr>
                <w:rFonts w:ascii="Arial" w:hAnsi="Arial" w:cs="Arial"/>
              </w:rPr>
              <w:t xml:space="preserve"> </w:t>
            </w:r>
            <w:r w:rsidR="009779DE" w:rsidRPr="00CB298B">
              <w:rPr>
                <w:rFonts w:ascii="Arial" w:hAnsi="Arial" w:cs="Arial"/>
              </w:rPr>
              <w:t>„</w:t>
            </w:r>
            <w:r w:rsidRPr="00CB298B">
              <w:rPr>
                <w:rFonts w:ascii="Arial" w:hAnsi="Arial" w:cs="Arial"/>
              </w:rPr>
              <w:t>Co należy zrobić, aby?</w:t>
            </w:r>
            <w:r w:rsidR="009779DE" w:rsidRPr="00CB298B">
              <w:rPr>
                <w:rFonts w:ascii="Arial" w:hAnsi="Arial" w:cs="Arial"/>
              </w:rPr>
              <w:t>”.</w:t>
            </w:r>
          </w:p>
        </w:tc>
        <w:tc>
          <w:tcPr>
            <w:tcW w:w="992" w:type="dxa"/>
          </w:tcPr>
          <w:p w14:paraId="475E4DBF" w14:textId="77777777" w:rsidR="00F23701" w:rsidRPr="00CB298B" w:rsidRDefault="00F23701" w:rsidP="002612B9">
            <w:pPr>
              <w:spacing w:before="120" w:after="120" w:line="240" w:lineRule="auto"/>
              <w:rPr>
                <w:rFonts w:ascii="Arial" w:hAnsi="Arial" w:cs="Arial"/>
              </w:rPr>
            </w:pPr>
          </w:p>
        </w:tc>
        <w:tc>
          <w:tcPr>
            <w:tcW w:w="992" w:type="dxa"/>
          </w:tcPr>
          <w:p w14:paraId="07D97DEB" w14:textId="77777777" w:rsidR="00F23701" w:rsidRPr="00CB298B" w:rsidRDefault="00F23701" w:rsidP="002612B9">
            <w:pPr>
              <w:spacing w:before="120" w:after="120" w:line="240" w:lineRule="auto"/>
              <w:rPr>
                <w:rFonts w:ascii="Arial" w:hAnsi="Arial" w:cs="Arial"/>
              </w:rPr>
            </w:pPr>
          </w:p>
        </w:tc>
        <w:tc>
          <w:tcPr>
            <w:tcW w:w="1134" w:type="dxa"/>
          </w:tcPr>
          <w:p w14:paraId="3DC05891" w14:textId="77777777" w:rsidR="00F23701" w:rsidRPr="00CB298B" w:rsidRDefault="00F23701" w:rsidP="002612B9">
            <w:pPr>
              <w:spacing w:before="120" w:after="120" w:line="240" w:lineRule="auto"/>
              <w:rPr>
                <w:rFonts w:ascii="Arial" w:hAnsi="Arial" w:cs="Arial"/>
              </w:rPr>
            </w:pPr>
          </w:p>
        </w:tc>
        <w:tc>
          <w:tcPr>
            <w:tcW w:w="1701" w:type="dxa"/>
          </w:tcPr>
          <w:p w14:paraId="1712955C" w14:textId="77777777" w:rsidR="00F23701" w:rsidRPr="00CB298B" w:rsidRDefault="00F23701" w:rsidP="002612B9">
            <w:pPr>
              <w:spacing w:before="120" w:after="120" w:line="240" w:lineRule="auto"/>
              <w:rPr>
                <w:rFonts w:ascii="Arial" w:hAnsi="Arial" w:cs="Arial"/>
              </w:rPr>
            </w:pPr>
          </w:p>
        </w:tc>
      </w:tr>
      <w:tr w:rsidR="00CB298B" w:rsidRPr="00CB298B" w14:paraId="27FA6FBC" w14:textId="77777777" w:rsidTr="00F23701">
        <w:tc>
          <w:tcPr>
            <w:tcW w:w="4928" w:type="dxa"/>
          </w:tcPr>
          <w:p w14:paraId="4D4A121B" w14:textId="725B1B2D" w:rsidR="00F23701" w:rsidRPr="00CB298B" w:rsidRDefault="00F23701" w:rsidP="002612B9">
            <w:pPr>
              <w:spacing w:before="120" w:after="120" w:line="240" w:lineRule="auto"/>
              <w:rPr>
                <w:rFonts w:ascii="Arial" w:hAnsi="Arial" w:cs="Arial"/>
              </w:rPr>
            </w:pPr>
            <w:r w:rsidRPr="00CB298B">
              <w:rPr>
                <w:rFonts w:ascii="Arial" w:hAnsi="Arial" w:cs="Arial"/>
              </w:rPr>
              <w:t>Tworzę okoliczności zaskakujące dziecko i p</w:t>
            </w:r>
            <w:r w:rsidRPr="00CB298B">
              <w:rPr>
                <w:rFonts w:ascii="Arial" w:hAnsi="Arial" w:cs="Arial"/>
              </w:rPr>
              <w:t>o</w:t>
            </w:r>
            <w:r w:rsidRPr="00CB298B">
              <w:rPr>
                <w:rFonts w:ascii="Arial" w:hAnsi="Arial" w:cs="Arial"/>
              </w:rPr>
              <w:t>budzające jego zainteresowanie tematem</w:t>
            </w:r>
            <w:r w:rsidR="00553564" w:rsidRPr="00CB298B">
              <w:rPr>
                <w:rFonts w:ascii="Arial" w:hAnsi="Arial" w:cs="Arial"/>
              </w:rPr>
              <w:t>.</w:t>
            </w:r>
          </w:p>
        </w:tc>
        <w:tc>
          <w:tcPr>
            <w:tcW w:w="992" w:type="dxa"/>
          </w:tcPr>
          <w:p w14:paraId="2DA56802" w14:textId="77777777" w:rsidR="00F23701" w:rsidRPr="00CB298B" w:rsidRDefault="00F23701" w:rsidP="002612B9">
            <w:pPr>
              <w:spacing w:before="120" w:after="120" w:line="240" w:lineRule="auto"/>
              <w:rPr>
                <w:rFonts w:ascii="Arial" w:hAnsi="Arial" w:cs="Arial"/>
              </w:rPr>
            </w:pPr>
          </w:p>
        </w:tc>
        <w:tc>
          <w:tcPr>
            <w:tcW w:w="992" w:type="dxa"/>
          </w:tcPr>
          <w:p w14:paraId="3D93D22B" w14:textId="77777777" w:rsidR="00F23701" w:rsidRPr="00CB298B" w:rsidRDefault="00F23701" w:rsidP="002612B9">
            <w:pPr>
              <w:spacing w:before="120" w:after="120" w:line="240" w:lineRule="auto"/>
              <w:rPr>
                <w:rFonts w:ascii="Arial" w:hAnsi="Arial" w:cs="Arial"/>
              </w:rPr>
            </w:pPr>
          </w:p>
        </w:tc>
        <w:tc>
          <w:tcPr>
            <w:tcW w:w="1134" w:type="dxa"/>
          </w:tcPr>
          <w:p w14:paraId="6AF2935C" w14:textId="77777777" w:rsidR="00F23701" w:rsidRPr="00CB298B" w:rsidRDefault="00F23701" w:rsidP="002612B9">
            <w:pPr>
              <w:spacing w:before="120" w:after="120" w:line="240" w:lineRule="auto"/>
              <w:rPr>
                <w:rFonts w:ascii="Arial" w:hAnsi="Arial" w:cs="Arial"/>
              </w:rPr>
            </w:pPr>
          </w:p>
        </w:tc>
        <w:tc>
          <w:tcPr>
            <w:tcW w:w="1701" w:type="dxa"/>
          </w:tcPr>
          <w:p w14:paraId="770C2528" w14:textId="77777777" w:rsidR="00F23701" w:rsidRPr="00CB298B" w:rsidRDefault="00F23701" w:rsidP="002612B9">
            <w:pPr>
              <w:spacing w:before="120" w:after="120" w:line="240" w:lineRule="auto"/>
              <w:rPr>
                <w:rFonts w:ascii="Arial" w:hAnsi="Arial" w:cs="Arial"/>
              </w:rPr>
            </w:pPr>
          </w:p>
        </w:tc>
      </w:tr>
      <w:tr w:rsidR="00CB298B" w:rsidRPr="00CB298B" w14:paraId="5C9C3946" w14:textId="77777777" w:rsidTr="00F23701">
        <w:tc>
          <w:tcPr>
            <w:tcW w:w="4928" w:type="dxa"/>
          </w:tcPr>
          <w:p w14:paraId="1AB58944" w14:textId="04334752" w:rsidR="00F23701" w:rsidRPr="00CB298B" w:rsidRDefault="00F23701" w:rsidP="00553564">
            <w:pPr>
              <w:spacing w:before="120" w:after="120" w:line="240" w:lineRule="auto"/>
              <w:rPr>
                <w:rFonts w:ascii="Arial" w:hAnsi="Arial" w:cs="Arial"/>
              </w:rPr>
            </w:pPr>
            <w:r w:rsidRPr="00CB298B">
              <w:rPr>
                <w:rFonts w:ascii="Arial" w:hAnsi="Arial" w:cs="Arial"/>
              </w:rPr>
              <w:t>Aranżuję sytuacje, w których dzieci odkrywają rozbieżność pomiędzy dotychczasowym</w:t>
            </w:r>
            <w:r w:rsidR="00553564" w:rsidRPr="00CB298B">
              <w:rPr>
                <w:rFonts w:ascii="Arial" w:hAnsi="Arial" w:cs="Arial"/>
              </w:rPr>
              <w:t>i</w:t>
            </w:r>
            <w:r w:rsidRPr="00CB298B">
              <w:rPr>
                <w:rFonts w:ascii="Arial" w:hAnsi="Arial" w:cs="Arial"/>
              </w:rPr>
              <w:t xml:space="preserve"> </w:t>
            </w:r>
            <w:r w:rsidR="00553564" w:rsidRPr="00CB298B">
              <w:rPr>
                <w:rFonts w:ascii="Arial" w:hAnsi="Arial" w:cs="Arial"/>
              </w:rPr>
              <w:t>i n</w:t>
            </w:r>
            <w:r w:rsidR="00553564" w:rsidRPr="00CB298B">
              <w:rPr>
                <w:rFonts w:ascii="Arial" w:hAnsi="Arial" w:cs="Arial"/>
              </w:rPr>
              <w:t>o</w:t>
            </w:r>
            <w:r w:rsidR="00553564" w:rsidRPr="00CB298B">
              <w:rPr>
                <w:rFonts w:ascii="Arial" w:hAnsi="Arial" w:cs="Arial"/>
              </w:rPr>
              <w:t>wymi doświadczeniami.</w:t>
            </w:r>
          </w:p>
        </w:tc>
        <w:tc>
          <w:tcPr>
            <w:tcW w:w="992" w:type="dxa"/>
          </w:tcPr>
          <w:p w14:paraId="415FBA0A" w14:textId="77777777" w:rsidR="00F23701" w:rsidRPr="00CB298B" w:rsidRDefault="00F23701" w:rsidP="002612B9">
            <w:pPr>
              <w:spacing w:before="120" w:after="120" w:line="240" w:lineRule="auto"/>
              <w:rPr>
                <w:rFonts w:ascii="Arial" w:hAnsi="Arial" w:cs="Arial"/>
              </w:rPr>
            </w:pPr>
          </w:p>
        </w:tc>
        <w:tc>
          <w:tcPr>
            <w:tcW w:w="992" w:type="dxa"/>
          </w:tcPr>
          <w:p w14:paraId="1070DE4A" w14:textId="77777777" w:rsidR="00F23701" w:rsidRPr="00CB298B" w:rsidRDefault="00F23701" w:rsidP="002612B9">
            <w:pPr>
              <w:spacing w:before="120" w:after="120" w:line="240" w:lineRule="auto"/>
              <w:rPr>
                <w:rFonts w:ascii="Arial" w:hAnsi="Arial" w:cs="Arial"/>
              </w:rPr>
            </w:pPr>
          </w:p>
        </w:tc>
        <w:tc>
          <w:tcPr>
            <w:tcW w:w="1134" w:type="dxa"/>
          </w:tcPr>
          <w:p w14:paraId="550C6964" w14:textId="77777777" w:rsidR="00F23701" w:rsidRPr="00CB298B" w:rsidRDefault="00F23701" w:rsidP="002612B9">
            <w:pPr>
              <w:spacing w:before="120" w:after="120" w:line="240" w:lineRule="auto"/>
              <w:rPr>
                <w:rFonts w:ascii="Arial" w:hAnsi="Arial" w:cs="Arial"/>
              </w:rPr>
            </w:pPr>
          </w:p>
        </w:tc>
        <w:tc>
          <w:tcPr>
            <w:tcW w:w="1701" w:type="dxa"/>
          </w:tcPr>
          <w:p w14:paraId="5833F71F" w14:textId="77777777" w:rsidR="00F23701" w:rsidRPr="00CB298B" w:rsidRDefault="00F23701" w:rsidP="002612B9">
            <w:pPr>
              <w:spacing w:before="120" w:after="120" w:line="240" w:lineRule="auto"/>
              <w:rPr>
                <w:rFonts w:ascii="Arial" w:hAnsi="Arial" w:cs="Arial"/>
              </w:rPr>
            </w:pPr>
          </w:p>
        </w:tc>
      </w:tr>
      <w:tr w:rsidR="00CB298B" w:rsidRPr="00CB298B" w14:paraId="49E04F20" w14:textId="77777777" w:rsidTr="00F23701">
        <w:tc>
          <w:tcPr>
            <w:tcW w:w="4928" w:type="dxa"/>
          </w:tcPr>
          <w:p w14:paraId="4FAE1310" w14:textId="3E43D514" w:rsidR="00F23701" w:rsidRPr="00CB298B" w:rsidRDefault="00F23701" w:rsidP="002612B9">
            <w:pPr>
              <w:spacing w:before="120" w:after="120" w:line="240" w:lineRule="auto"/>
              <w:rPr>
                <w:rFonts w:ascii="Arial" w:hAnsi="Arial" w:cs="Arial"/>
              </w:rPr>
            </w:pPr>
            <w:r w:rsidRPr="00CB298B">
              <w:rPr>
                <w:rFonts w:ascii="Arial" w:hAnsi="Arial" w:cs="Arial"/>
              </w:rPr>
              <w:t>Akceptuję rozwiązania zadań wykraczające poza przyjęte schematy i wzory</w:t>
            </w:r>
            <w:r w:rsidR="00553564" w:rsidRPr="00CB298B">
              <w:rPr>
                <w:rFonts w:ascii="Arial" w:hAnsi="Arial" w:cs="Arial"/>
              </w:rPr>
              <w:t>.</w:t>
            </w:r>
          </w:p>
        </w:tc>
        <w:tc>
          <w:tcPr>
            <w:tcW w:w="992" w:type="dxa"/>
          </w:tcPr>
          <w:p w14:paraId="641E20CE" w14:textId="77777777" w:rsidR="00F23701" w:rsidRPr="00CB298B" w:rsidRDefault="00F23701" w:rsidP="002612B9">
            <w:pPr>
              <w:spacing w:before="120" w:after="120" w:line="240" w:lineRule="auto"/>
              <w:rPr>
                <w:rFonts w:ascii="Arial" w:hAnsi="Arial" w:cs="Arial"/>
              </w:rPr>
            </w:pPr>
          </w:p>
        </w:tc>
        <w:tc>
          <w:tcPr>
            <w:tcW w:w="992" w:type="dxa"/>
          </w:tcPr>
          <w:p w14:paraId="72DD706D" w14:textId="77777777" w:rsidR="00F23701" w:rsidRPr="00CB298B" w:rsidRDefault="00F23701" w:rsidP="002612B9">
            <w:pPr>
              <w:spacing w:before="120" w:after="120" w:line="240" w:lineRule="auto"/>
              <w:rPr>
                <w:rFonts w:ascii="Arial" w:hAnsi="Arial" w:cs="Arial"/>
              </w:rPr>
            </w:pPr>
          </w:p>
        </w:tc>
        <w:tc>
          <w:tcPr>
            <w:tcW w:w="1134" w:type="dxa"/>
          </w:tcPr>
          <w:p w14:paraId="342EED86" w14:textId="77777777" w:rsidR="00F23701" w:rsidRPr="00CB298B" w:rsidRDefault="00F23701" w:rsidP="002612B9">
            <w:pPr>
              <w:spacing w:before="120" w:after="120" w:line="240" w:lineRule="auto"/>
              <w:rPr>
                <w:rFonts w:ascii="Arial" w:hAnsi="Arial" w:cs="Arial"/>
              </w:rPr>
            </w:pPr>
          </w:p>
        </w:tc>
        <w:tc>
          <w:tcPr>
            <w:tcW w:w="1701" w:type="dxa"/>
          </w:tcPr>
          <w:p w14:paraId="075B0520" w14:textId="77777777" w:rsidR="00F23701" w:rsidRPr="00CB298B" w:rsidRDefault="00F23701" w:rsidP="002612B9">
            <w:pPr>
              <w:spacing w:before="120" w:after="120" w:line="240" w:lineRule="auto"/>
              <w:rPr>
                <w:rFonts w:ascii="Arial" w:hAnsi="Arial" w:cs="Arial"/>
              </w:rPr>
            </w:pPr>
          </w:p>
        </w:tc>
      </w:tr>
      <w:tr w:rsidR="00CB298B" w:rsidRPr="00CB298B" w14:paraId="46A0680A" w14:textId="77777777" w:rsidTr="00F23701">
        <w:tc>
          <w:tcPr>
            <w:tcW w:w="4928" w:type="dxa"/>
          </w:tcPr>
          <w:p w14:paraId="5BF82058" w14:textId="4B523443" w:rsidR="00F23701" w:rsidRPr="00CB298B" w:rsidRDefault="00F23701" w:rsidP="00553564">
            <w:pPr>
              <w:spacing w:before="120" w:after="120" w:line="240" w:lineRule="auto"/>
              <w:rPr>
                <w:rFonts w:ascii="Arial" w:hAnsi="Arial" w:cs="Arial"/>
              </w:rPr>
            </w:pPr>
            <w:r w:rsidRPr="00CB298B">
              <w:rPr>
                <w:rFonts w:ascii="Arial" w:hAnsi="Arial" w:cs="Arial"/>
              </w:rPr>
              <w:t>Inspiruję twórcze myślenie dzieci w poszukiw</w:t>
            </w:r>
            <w:r w:rsidRPr="00CB298B">
              <w:rPr>
                <w:rFonts w:ascii="Arial" w:hAnsi="Arial" w:cs="Arial"/>
              </w:rPr>
              <w:t>a</w:t>
            </w:r>
            <w:r w:rsidRPr="00CB298B">
              <w:rPr>
                <w:rFonts w:ascii="Arial" w:hAnsi="Arial" w:cs="Arial"/>
              </w:rPr>
              <w:t>niu nowych zależności pojęć, funkcji</w:t>
            </w:r>
            <w:r w:rsidR="00553564" w:rsidRPr="00CB298B">
              <w:rPr>
                <w:rFonts w:ascii="Arial" w:hAnsi="Arial" w:cs="Arial"/>
              </w:rPr>
              <w:t xml:space="preserve"> i</w:t>
            </w:r>
            <w:r w:rsidRPr="00CB298B">
              <w:rPr>
                <w:rFonts w:ascii="Arial" w:hAnsi="Arial" w:cs="Arial"/>
              </w:rPr>
              <w:t xml:space="preserve"> rzeczy</w:t>
            </w:r>
            <w:r w:rsidR="00553564" w:rsidRPr="00CB298B">
              <w:rPr>
                <w:rFonts w:ascii="Arial" w:hAnsi="Arial" w:cs="Arial"/>
              </w:rPr>
              <w:t>.</w:t>
            </w:r>
          </w:p>
        </w:tc>
        <w:tc>
          <w:tcPr>
            <w:tcW w:w="992" w:type="dxa"/>
          </w:tcPr>
          <w:p w14:paraId="58FDC95A" w14:textId="77777777" w:rsidR="00F23701" w:rsidRPr="00CB298B" w:rsidRDefault="00F23701" w:rsidP="002612B9">
            <w:pPr>
              <w:spacing w:before="120" w:after="120" w:line="240" w:lineRule="auto"/>
              <w:rPr>
                <w:rFonts w:ascii="Arial" w:hAnsi="Arial" w:cs="Arial"/>
              </w:rPr>
            </w:pPr>
          </w:p>
        </w:tc>
        <w:tc>
          <w:tcPr>
            <w:tcW w:w="992" w:type="dxa"/>
          </w:tcPr>
          <w:p w14:paraId="1B22656D" w14:textId="77777777" w:rsidR="00F23701" w:rsidRPr="00CB298B" w:rsidRDefault="00F23701" w:rsidP="002612B9">
            <w:pPr>
              <w:spacing w:before="120" w:after="120" w:line="240" w:lineRule="auto"/>
              <w:rPr>
                <w:rFonts w:ascii="Arial" w:hAnsi="Arial" w:cs="Arial"/>
              </w:rPr>
            </w:pPr>
          </w:p>
        </w:tc>
        <w:tc>
          <w:tcPr>
            <w:tcW w:w="1134" w:type="dxa"/>
          </w:tcPr>
          <w:p w14:paraId="1199D760" w14:textId="77777777" w:rsidR="00F23701" w:rsidRPr="00CB298B" w:rsidRDefault="00F23701" w:rsidP="002612B9">
            <w:pPr>
              <w:spacing w:before="120" w:after="120" w:line="240" w:lineRule="auto"/>
              <w:rPr>
                <w:rFonts w:ascii="Arial" w:hAnsi="Arial" w:cs="Arial"/>
              </w:rPr>
            </w:pPr>
          </w:p>
        </w:tc>
        <w:tc>
          <w:tcPr>
            <w:tcW w:w="1701" w:type="dxa"/>
          </w:tcPr>
          <w:p w14:paraId="55E82A02" w14:textId="77777777" w:rsidR="00F23701" w:rsidRPr="00CB298B" w:rsidRDefault="00F23701" w:rsidP="002612B9">
            <w:pPr>
              <w:spacing w:before="120" w:after="120" w:line="240" w:lineRule="auto"/>
              <w:rPr>
                <w:rFonts w:ascii="Arial" w:hAnsi="Arial" w:cs="Arial"/>
              </w:rPr>
            </w:pPr>
          </w:p>
        </w:tc>
      </w:tr>
      <w:tr w:rsidR="00CB298B" w:rsidRPr="00CB298B" w14:paraId="6EB39166" w14:textId="77777777" w:rsidTr="00F23701">
        <w:tc>
          <w:tcPr>
            <w:tcW w:w="4928" w:type="dxa"/>
          </w:tcPr>
          <w:p w14:paraId="208BB457" w14:textId="2BABB992" w:rsidR="00F23701" w:rsidRPr="00CB298B" w:rsidRDefault="00F23701" w:rsidP="002612B9">
            <w:pPr>
              <w:spacing w:before="120" w:after="120" w:line="240" w:lineRule="auto"/>
              <w:rPr>
                <w:rFonts w:ascii="Arial" w:hAnsi="Arial" w:cs="Arial"/>
              </w:rPr>
            </w:pPr>
            <w:r w:rsidRPr="00CB298B">
              <w:rPr>
                <w:rFonts w:ascii="Arial" w:hAnsi="Arial" w:cs="Arial"/>
              </w:rPr>
              <w:t>Dokumentuję i upowszechniam „wynalazki” i</w:t>
            </w:r>
            <w:r w:rsidR="00553564" w:rsidRPr="00CB298B">
              <w:rPr>
                <w:rFonts w:ascii="Arial" w:hAnsi="Arial" w:cs="Arial"/>
              </w:rPr>
              <w:t> </w:t>
            </w:r>
            <w:r w:rsidRPr="00CB298B">
              <w:rPr>
                <w:rFonts w:ascii="Arial" w:hAnsi="Arial" w:cs="Arial"/>
              </w:rPr>
              <w:t>„patenty” dzieci (rozwiązanie zadania, ko</w:t>
            </w:r>
            <w:r w:rsidRPr="00CB298B">
              <w:rPr>
                <w:rFonts w:ascii="Arial" w:hAnsi="Arial" w:cs="Arial"/>
              </w:rPr>
              <w:t>n</w:t>
            </w:r>
            <w:r w:rsidRPr="00CB298B">
              <w:rPr>
                <w:rFonts w:ascii="Arial" w:hAnsi="Arial" w:cs="Arial"/>
              </w:rPr>
              <w:t>strukcje, zasady itp.)</w:t>
            </w:r>
            <w:r w:rsidR="00553564" w:rsidRPr="00CB298B">
              <w:rPr>
                <w:rFonts w:ascii="Arial" w:hAnsi="Arial" w:cs="Arial"/>
              </w:rPr>
              <w:t>.</w:t>
            </w:r>
          </w:p>
        </w:tc>
        <w:tc>
          <w:tcPr>
            <w:tcW w:w="992" w:type="dxa"/>
          </w:tcPr>
          <w:p w14:paraId="2A92437A" w14:textId="77777777" w:rsidR="00F23701" w:rsidRPr="00CB298B" w:rsidRDefault="00F23701" w:rsidP="002612B9">
            <w:pPr>
              <w:spacing w:before="120" w:after="120" w:line="240" w:lineRule="auto"/>
              <w:rPr>
                <w:rFonts w:ascii="Arial" w:hAnsi="Arial" w:cs="Arial"/>
              </w:rPr>
            </w:pPr>
          </w:p>
        </w:tc>
        <w:tc>
          <w:tcPr>
            <w:tcW w:w="992" w:type="dxa"/>
          </w:tcPr>
          <w:p w14:paraId="48336471" w14:textId="77777777" w:rsidR="00F23701" w:rsidRPr="00CB298B" w:rsidRDefault="00F23701" w:rsidP="002612B9">
            <w:pPr>
              <w:spacing w:before="120" w:after="120" w:line="240" w:lineRule="auto"/>
              <w:rPr>
                <w:rFonts w:ascii="Arial" w:hAnsi="Arial" w:cs="Arial"/>
              </w:rPr>
            </w:pPr>
          </w:p>
        </w:tc>
        <w:tc>
          <w:tcPr>
            <w:tcW w:w="1134" w:type="dxa"/>
          </w:tcPr>
          <w:p w14:paraId="76A11F52" w14:textId="77777777" w:rsidR="00F23701" w:rsidRPr="00CB298B" w:rsidRDefault="00F23701" w:rsidP="002612B9">
            <w:pPr>
              <w:spacing w:before="120" w:after="120" w:line="240" w:lineRule="auto"/>
              <w:rPr>
                <w:rFonts w:ascii="Arial" w:hAnsi="Arial" w:cs="Arial"/>
              </w:rPr>
            </w:pPr>
          </w:p>
        </w:tc>
        <w:tc>
          <w:tcPr>
            <w:tcW w:w="1701" w:type="dxa"/>
          </w:tcPr>
          <w:p w14:paraId="1E3B9443" w14:textId="77777777" w:rsidR="00F23701" w:rsidRPr="00CB298B" w:rsidRDefault="00F23701" w:rsidP="002612B9">
            <w:pPr>
              <w:spacing w:before="120" w:after="120" w:line="240" w:lineRule="auto"/>
              <w:rPr>
                <w:rFonts w:ascii="Arial" w:hAnsi="Arial" w:cs="Arial"/>
              </w:rPr>
            </w:pPr>
          </w:p>
        </w:tc>
      </w:tr>
      <w:tr w:rsidR="00CB298B" w:rsidRPr="00CB298B" w14:paraId="69082B16" w14:textId="77777777" w:rsidTr="00F23701">
        <w:tc>
          <w:tcPr>
            <w:tcW w:w="4928" w:type="dxa"/>
          </w:tcPr>
          <w:p w14:paraId="18539F77" w14:textId="75FAD799" w:rsidR="00F23701" w:rsidRPr="00CB298B" w:rsidRDefault="00F23701" w:rsidP="002612B9">
            <w:pPr>
              <w:spacing w:before="120" w:after="120" w:line="240" w:lineRule="auto"/>
              <w:rPr>
                <w:rFonts w:ascii="Arial" w:hAnsi="Arial" w:cs="Arial"/>
              </w:rPr>
            </w:pPr>
            <w:r w:rsidRPr="00CB298B">
              <w:rPr>
                <w:rFonts w:ascii="Arial" w:hAnsi="Arial" w:cs="Arial"/>
              </w:rPr>
              <w:t>Wprowadzam zmiany (metody pracy, aranżacja przestrzeni, zwyczaje) wynikające z pomysłów i</w:t>
            </w:r>
            <w:r w:rsidR="00553564" w:rsidRPr="00CB298B">
              <w:rPr>
                <w:rFonts w:ascii="Arial" w:hAnsi="Arial" w:cs="Arial"/>
              </w:rPr>
              <w:t> </w:t>
            </w:r>
            <w:r w:rsidRPr="00CB298B">
              <w:rPr>
                <w:rFonts w:ascii="Arial" w:hAnsi="Arial" w:cs="Arial"/>
              </w:rPr>
              <w:t>inicjatyw dzieci</w:t>
            </w:r>
            <w:r w:rsidR="00553564" w:rsidRPr="00CB298B">
              <w:rPr>
                <w:rFonts w:ascii="Arial" w:hAnsi="Arial" w:cs="Arial"/>
              </w:rPr>
              <w:t>.</w:t>
            </w:r>
          </w:p>
        </w:tc>
        <w:tc>
          <w:tcPr>
            <w:tcW w:w="992" w:type="dxa"/>
          </w:tcPr>
          <w:p w14:paraId="5B195E5D" w14:textId="77777777" w:rsidR="00F23701" w:rsidRPr="00CB298B" w:rsidRDefault="00F23701" w:rsidP="002612B9">
            <w:pPr>
              <w:spacing w:before="120" w:after="120" w:line="240" w:lineRule="auto"/>
              <w:rPr>
                <w:rFonts w:ascii="Arial" w:hAnsi="Arial" w:cs="Arial"/>
              </w:rPr>
            </w:pPr>
          </w:p>
        </w:tc>
        <w:tc>
          <w:tcPr>
            <w:tcW w:w="992" w:type="dxa"/>
          </w:tcPr>
          <w:p w14:paraId="7745F038" w14:textId="77777777" w:rsidR="00F23701" w:rsidRPr="00CB298B" w:rsidRDefault="00F23701" w:rsidP="002612B9">
            <w:pPr>
              <w:spacing w:before="120" w:after="120" w:line="240" w:lineRule="auto"/>
              <w:rPr>
                <w:rFonts w:ascii="Arial" w:hAnsi="Arial" w:cs="Arial"/>
              </w:rPr>
            </w:pPr>
          </w:p>
        </w:tc>
        <w:tc>
          <w:tcPr>
            <w:tcW w:w="1134" w:type="dxa"/>
          </w:tcPr>
          <w:p w14:paraId="511D9DC3" w14:textId="77777777" w:rsidR="00F23701" w:rsidRPr="00CB298B" w:rsidRDefault="00F23701" w:rsidP="002612B9">
            <w:pPr>
              <w:spacing w:before="120" w:after="120" w:line="240" w:lineRule="auto"/>
              <w:rPr>
                <w:rFonts w:ascii="Arial" w:hAnsi="Arial" w:cs="Arial"/>
              </w:rPr>
            </w:pPr>
          </w:p>
        </w:tc>
        <w:tc>
          <w:tcPr>
            <w:tcW w:w="1701" w:type="dxa"/>
          </w:tcPr>
          <w:p w14:paraId="783A20C5" w14:textId="77777777" w:rsidR="00F23701" w:rsidRPr="00CB298B" w:rsidRDefault="00F23701" w:rsidP="002612B9">
            <w:pPr>
              <w:spacing w:before="120" w:after="120" w:line="240" w:lineRule="auto"/>
              <w:rPr>
                <w:rFonts w:ascii="Arial" w:hAnsi="Arial" w:cs="Arial"/>
              </w:rPr>
            </w:pPr>
          </w:p>
        </w:tc>
      </w:tr>
    </w:tbl>
    <w:p w14:paraId="7EFC026E" w14:textId="4559314C" w:rsidR="007B64DB" w:rsidRPr="00CB298B" w:rsidRDefault="00A77A89" w:rsidP="00E528E9">
      <w:pPr>
        <w:pStyle w:val="OREnormalny"/>
        <w:rPr>
          <w:color w:val="auto"/>
        </w:rPr>
      </w:pPr>
      <w:r w:rsidRPr="00CB298B">
        <w:rPr>
          <w:color w:val="auto"/>
        </w:rPr>
        <w:t xml:space="preserve"> </w:t>
      </w:r>
      <w:r w:rsidR="00E528E9" w:rsidRPr="00CB298B">
        <w:rPr>
          <w:color w:val="auto"/>
        </w:rPr>
        <w:t>Teraz należy połączyć</w:t>
      </w:r>
      <w:r w:rsidR="007B64DB" w:rsidRPr="00CB298B">
        <w:rPr>
          <w:color w:val="auto"/>
        </w:rPr>
        <w:t xml:space="preserve"> linią odpowiedzi</w:t>
      </w:r>
      <w:r w:rsidR="00E528E9" w:rsidRPr="00CB298B">
        <w:rPr>
          <w:color w:val="auto"/>
        </w:rPr>
        <w:t>, by</w:t>
      </w:r>
      <w:r w:rsidR="007B64DB" w:rsidRPr="00CB298B">
        <w:rPr>
          <w:color w:val="auto"/>
        </w:rPr>
        <w:t xml:space="preserve"> zobacz</w:t>
      </w:r>
      <w:r w:rsidR="00E528E9" w:rsidRPr="00CB298B">
        <w:rPr>
          <w:color w:val="auto"/>
        </w:rPr>
        <w:t>yć</w:t>
      </w:r>
      <w:r w:rsidR="007B64DB" w:rsidRPr="00CB298B">
        <w:rPr>
          <w:color w:val="auto"/>
        </w:rPr>
        <w:t xml:space="preserve">, jak układa się powstały wykres. </w:t>
      </w:r>
    </w:p>
    <w:p w14:paraId="5593971F" w14:textId="364F4395" w:rsidR="00C07FDF" w:rsidRPr="00CB298B" w:rsidRDefault="007B64DB" w:rsidP="00ED1BC0">
      <w:pPr>
        <w:pStyle w:val="OREpunktor"/>
        <w:rPr>
          <w:color w:val="auto"/>
        </w:rPr>
      </w:pPr>
      <w:r w:rsidRPr="00CB298B">
        <w:rPr>
          <w:color w:val="auto"/>
        </w:rPr>
        <w:t xml:space="preserve">Stwierdzenia </w:t>
      </w:r>
      <w:r w:rsidRPr="00CB298B">
        <w:rPr>
          <w:b/>
          <w:color w:val="auto"/>
        </w:rPr>
        <w:t>1</w:t>
      </w:r>
      <w:r w:rsidR="00553564" w:rsidRPr="00CB298B">
        <w:rPr>
          <w:b/>
          <w:color w:val="auto"/>
        </w:rPr>
        <w:t>–</w:t>
      </w:r>
      <w:r w:rsidRPr="00CB298B">
        <w:rPr>
          <w:b/>
          <w:color w:val="auto"/>
        </w:rPr>
        <w:t>5</w:t>
      </w:r>
      <w:r w:rsidRPr="00CB298B">
        <w:rPr>
          <w:color w:val="auto"/>
        </w:rPr>
        <w:t xml:space="preserve"> są adekwatne do </w:t>
      </w:r>
      <w:r w:rsidRPr="00CB298B">
        <w:rPr>
          <w:b/>
          <w:color w:val="auto"/>
        </w:rPr>
        <w:t>percepcyjno-odtwórczej</w:t>
      </w:r>
      <w:r w:rsidRPr="00CB298B">
        <w:rPr>
          <w:color w:val="auto"/>
        </w:rPr>
        <w:t xml:space="preserve"> </w:t>
      </w:r>
      <w:r w:rsidRPr="00CB298B">
        <w:rPr>
          <w:b/>
          <w:color w:val="auto"/>
        </w:rPr>
        <w:t xml:space="preserve">strategii </w:t>
      </w:r>
      <w:r w:rsidRPr="00CB298B">
        <w:rPr>
          <w:color w:val="auto"/>
        </w:rPr>
        <w:t>uczenia, opartej na behawioralnej zasadzie bodziec</w:t>
      </w:r>
      <w:r w:rsidR="00553564" w:rsidRPr="00CB298B">
        <w:rPr>
          <w:color w:val="auto"/>
        </w:rPr>
        <w:t>–</w:t>
      </w:r>
      <w:r w:rsidRPr="00CB298B">
        <w:rPr>
          <w:color w:val="auto"/>
        </w:rPr>
        <w:t>reakcja</w:t>
      </w:r>
      <w:r w:rsidR="00741E9F" w:rsidRPr="00CB298B">
        <w:rPr>
          <w:color w:val="auto"/>
        </w:rPr>
        <w:t>. W tej strategii dominują wzo</w:t>
      </w:r>
      <w:r w:rsidR="00741E9F" w:rsidRPr="00CB298B">
        <w:rPr>
          <w:color w:val="auto"/>
        </w:rPr>
        <w:t>r</w:t>
      </w:r>
      <w:r w:rsidR="00741E9F" w:rsidRPr="00CB298B">
        <w:rPr>
          <w:color w:val="auto"/>
        </w:rPr>
        <w:t>ce (nauczyciela</w:t>
      </w:r>
      <w:r w:rsidR="00553564" w:rsidRPr="00CB298B">
        <w:rPr>
          <w:color w:val="auto"/>
        </w:rPr>
        <w:t xml:space="preserve"> oraz </w:t>
      </w:r>
      <w:r w:rsidR="00741E9F" w:rsidRPr="00CB298B">
        <w:rPr>
          <w:color w:val="auto"/>
        </w:rPr>
        <w:t>programowe)</w:t>
      </w:r>
      <w:r w:rsidR="00E528E9" w:rsidRPr="00CB298B">
        <w:rPr>
          <w:color w:val="auto"/>
        </w:rPr>
        <w:t>, a także</w:t>
      </w:r>
      <w:r w:rsidR="00741E9F" w:rsidRPr="00CB298B">
        <w:rPr>
          <w:color w:val="auto"/>
        </w:rPr>
        <w:t xml:space="preserve"> ocenianie, co dziecko wie</w:t>
      </w:r>
      <w:r w:rsidR="00553564" w:rsidRPr="00CB298B">
        <w:rPr>
          <w:color w:val="auto"/>
        </w:rPr>
        <w:t xml:space="preserve">, </w:t>
      </w:r>
      <w:r w:rsidR="00741E9F" w:rsidRPr="00CB298B">
        <w:rPr>
          <w:color w:val="auto"/>
        </w:rPr>
        <w:t>umie</w:t>
      </w:r>
      <w:r w:rsidR="00553564" w:rsidRPr="00CB298B">
        <w:rPr>
          <w:color w:val="auto"/>
        </w:rPr>
        <w:t xml:space="preserve"> </w:t>
      </w:r>
      <w:r w:rsidR="00E528E9" w:rsidRPr="00CB298B">
        <w:rPr>
          <w:color w:val="auto"/>
        </w:rPr>
        <w:t>i </w:t>
      </w:r>
      <w:r w:rsidR="00741E9F" w:rsidRPr="00CB298B">
        <w:rPr>
          <w:color w:val="auto"/>
        </w:rPr>
        <w:t xml:space="preserve">potrafi. </w:t>
      </w:r>
    </w:p>
    <w:p w14:paraId="56C33650" w14:textId="7DBA7012" w:rsidR="00C07FDF" w:rsidRPr="00CB298B" w:rsidRDefault="007B64DB" w:rsidP="00ED1BC0">
      <w:pPr>
        <w:pStyle w:val="OREpunktor"/>
        <w:rPr>
          <w:color w:val="auto"/>
        </w:rPr>
      </w:pPr>
      <w:r w:rsidRPr="00CB298B">
        <w:rPr>
          <w:color w:val="auto"/>
        </w:rPr>
        <w:t xml:space="preserve">Stwierdzenia </w:t>
      </w:r>
      <w:r w:rsidRPr="00CB298B">
        <w:rPr>
          <w:b/>
          <w:color w:val="auto"/>
        </w:rPr>
        <w:t>6</w:t>
      </w:r>
      <w:r w:rsidR="00553564" w:rsidRPr="00CB298B">
        <w:rPr>
          <w:b/>
          <w:color w:val="auto"/>
        </w:rPr>
        <w:t>–</w:t>
      </w:r>
      <w:r w:rsidRPr="00CB298B">
        <w:rPr>
          <w:b/>
          <w:color w:val="auto"/>
        </w:rPr>
        <w:t>9</w:t>
      </w:r>
      <w:r w:rsidRPr="00CB298B">
        <w:rPr>
          <w:color w:val="auto"/>
        </w:rPr>
        <w:t xml:space="preserve"> ilustrują </w:t>
      </w:r>
      <w:r w:rsidR="00741E9F" w:rsidRPr="00CB298B">
        <w:rPr>
          <w:b/>
          <w:color w:val="auto"/>
        </w:rPr>
        <w:t>strategię percepcyjno-wyjaśniającą</w:t>
      </w:r>
      <w:r w:rsidR="00741E9F" w:rsidRPr="00CB298B">
        <w:rPr>
          <w:color w:val="auto"/>
        </w:rPr>
        <w:t>, opartą na ucz</w:t>
      </w:r>
      <w:r w:rsidR="00741E9F" w:rsidRPr="00CB298B">
        <w:rPr>
          <w:color w:val="auto"/>
        </w:rPr>
        <w:t>e</w:t>
      </w:r>
      <w:r w:rsidR="00741E9F" w:rsidRPr="00CB298B">
        <w:rPr>
          <w:color w:val="auto"/>
        </w:rPr>
        <w:t>niu (się) przez okazje edukacyjne</w:t>
      </w:r>
      <w:r w:rsidR="00E528E9" w:rsidRPr="00CB298B">
        <w:rPr>
          <w:color w:val="auto"/>
        </w:rPr>
        <w:t>, których inicjatorem</w:t>
      </w:r>
      <w:r w:rsidR="00741E9F" w:rsidRPr="00CB298B">
        <w:rPr>
          <w:color w:val="auto"/>
        </w:rPr>
        <w:t xml:space="preserve"> jest dziecko. Ważne są w</w:t>
      </w:r>
      <w:r w:rsidR="0078124D">
        <w:rPr>
          <w:color w:val="auto"/>
        </w:rPr>
        <w:t> </w:t>
      </w:r>
      <w:r w:rsidR="00741E9F" w:rsidRPr="00CB298B">
        <w:rPr>
          <w:color w:val="auto"/>
        </w:rPr>
        <w:t>niej relacje nauczyciel</w:t>
      </w:r>
      <w:r w:rsidR="00E528E9" w:rsidRPr="00CB298B">
        <w:rPr>
          <w:color w:val="auto"/>
        </w:rPr>
        <w:t>–</w:t>
      </w:r>
      <w:r w:rsidR="00741E9F" w:rsidRPr="00CB298B">
        <w:rPr>
          <w:color w:val="auto"/>
        </w:rPr>
        <w:t>uczeń.</w:t>
      </w:r>
    </w:p>
    <w:p w14:paraId="5D1D1C1C" w14:textId="6F4C6C0A" w:rsidR="00741E9F" w:rsidRPr="00CB298B" w:rsidRDefault="00741E9F" w:rsidP="00ED1BC0">
      <w:pPr>
        <w:pStyle w:val="OREpunktor"/>
        <w:rPr>
          <w:color w:val="auto"/>
        </w:rPr>
      </w:pPr>
      <w:r w:rsidRPr="00CB298B">
        <w:rPr>
          <w:color w:val="auto"/>
        </w:rPr>
        <w:lastRenderedPageBreak/>
        <w:t xml:space="preserve">Stwierdzenia </w:t>
      </w:r>
      <w:r w:rsidRPr="00CB298B">
        <w:rPr>
          <w:b/>
          <w:color w:val="auto"/>
        </w:rPr>
        <w:t>10</w:t>
      </w:r>
      <w:r w:rsidR="00553564" w:rsidRPr="00CB298B">
        <w:rPr>
          <w:b/>
          <w:color w:val="auto"/>
        </w:rPr>
        <w:t>–</w:t>
      </w:r>
      <w:r w:rsidRPr="00CB298B">
        <w:rPr>
          <w:b/>
          <w:color w:val="auto"/>
        </w:rPr>
        <w:t>15</w:t>
      </w:r>
      <w:r w:rsidRPr="00CB298B">
        <w:rPr>
          <w:color w:val="auto"/>
        </w:rPr>
        <w:t xml:space="preserve"> odzwierciedlają pedagogiczne podejście sytuacyjne – </w:t>
      </w:r>
      <w:r w:rsidRPr="00CB298B">
        <w:rPr>
          <w:b/>
          <w:color w:val="auto"/>
        </w:rPr>
        <w:t>strat</w:t>
      </w:r>
      <w:r w:rsidRPr="00CB298B">
        <w:rPr>
          <w:b/>
          <w:color w:val="auto"/>
        </w:rPr>
        <w:t>e</w:t>
      </w:r>
      <w:r w:rsidRPr="00CB298B">
        <w:rPr>
          <w:b/>
          <w:color w:val="auto"/>
        </w:rPr>
        <w:t>gię percepcyjno-innowacyjnego</w:t>
      </w:r>
      <w:r w:rsidRPr="00CB298B">
        <w:rPr>
          <w:color w:val="auto"/>
        </w:rPr>
        <w:t xml:space="preserve"> uczenia (się) dzieci. Aktywność twórcza dzieci doprowadza do określonych zmian w otoczeniu, które są zgodne z ich oczekiw</w:t>
      </w:r>
      <w:r w:rsidRPr="00CB298B">
        <w:rPr>
          <w:color w:val="auto"/>
        </w:rPr>
        <w:t>a</w:t>
      </w:r>
      <w:r w:rsidRPr="00CB298B">
        <w:rPr>
          <w:color w:val="auto"/>
        </w:rPr>
        <w:t xml:space="preserve">niami i potrzebami poznawczymi. </w:t>
      </w:r>
    </w:p>
    <w:p w14:paraId="313863E8" w14:textId="6965A9BD" w:rsidR="00C07FDF" w:rsidRPr="00CB298B" w:rsidRDefault="00741E9F" w:rsidP="00ED1BC0">
      <w:pPr>
        <w:pStyle w:val="OREnormalny"/>
        <w:rPr>
          <w:color w:val="auto"/>
        </w:rPr>
      </w:pPr>
      <w:r w:rsidRPr="00CB298B">
        <w:rPr>
          <w:b/>
          <w:color w:val="auto"/>
        </w:rPr>
        <w:t xml:space="preserve">Strategia percepcyjno-innowacyjna </w:t>
      </w:r>
      <w:r w:rsidR="00C07FDF" w:rsidRPr="00CB298B">
        <w:rPr>
          <w:b/>
          <w:color w:val="auto"/>
        </w:rPr>
        <w:t>jest</w:t>
      </w:r>
      <w:r w:rsidR="00B62C5D" w:rsidRPr="00CB298B">
        <w:rPr>
          <w:b/>
          <w:color w:val="auto"/>
        </w:rPr>
        <w:t>,</w:t>
      </w:r>
      <w:r w:rsidR="00C07FDF" w:rsidRPr="00CB298B">
        <w:rPr>
          <w:b/>
          <w:color w:val="auto"/>
        </w:rPr>
        <w:t xml:space="preserve"> zdaniem Ryszarda Więckowskiego</w:t>
      </w:r>
      <w:r w:rsidR="00B62C5D" w:rsidRPr="00CB298B">
        <w:rPr>
          <w:b/>
          <w:color w:val="auto"/>
        </w:rPr>
        <w:t>,</w:t>
      </w:r>
      <w:r w:rsidR="00C07FDF" w:rsidRPr="00CB298B">
        <w:rPr>
          <w:b/>
          <w:color w:val="auto"/>
        </w:rPr>
        <w:t xml:space="preserve"> na</w:t>
      </w:r>
      <w:r w:rsidR="00C07FDF" w:rsidRPr="00CB298B">
        <w:rPr>
          <w:b/>
          <w:color w:val="auto"/>
        </w:rPr>
        <w:t>j</w:t>
      </w:r>
      <w:r w:rsidR="00C07FDF" w:rsidRPr="00CB298B">
        <w:rPr>
          <w:b/>
          <w:color w:val="auto"/>
        </w:rPr>
        <w:t>ważniejszym paradygmatem wychowania przedszkolnego</w:t>
      </w:r>
      <w:r w:rsidR="00C07FDF" w:rsidRPr="00CB298B">
        <w:rPr>
          <w:color w:val="auto"/>
        </w:rPr>
        <w:t xml:space="preserve"> i edukacji wczesno</w:t>
      </w:r>
      <w:r w:rsidR="0078124D">
        <w:rPr>
          <w:color w:val="auto"/>
        </w:rPr>
        <w:t>-</w:t>
      </w:r>
      <w:r w:rsidR="00C07FDF" w:rsidRPr="00CB298B">
        <w:rPr>
          <w:color w:val="auto"/>
        </w:rPr>
        <w:t>szkolnej.</w:t>
      </w:r>
    </w:p>
    <w:p w14:paraId="684E65D3" w14:textId="22A547C4" w:rsidR="00E528E9" w:rsidRPr="00CB298B" w:rsidRDefault="00E528E9" w:rsidP="00ED1BC0">
      <w:pPr>
        <w:pStyle w:val="OREnormalny"/>
        <w:rPr>
          <w:b/>
          <w:color w:val="auto"/>
        </w:rPr>
      </w:pPr>
      <w:r w:rsidRPr="00CB298B">
        <w:rPr>
          <w:b/>
          <w:color w:val="auto"/>
        </w:rPr>
        <w:t>Rada</w:t>
      </w:r>
    </w:p>
    <w:p w14:paraId="21F34DD1" w14:textId="7F71264F" w:rsidR="00C07FDF" w:rsidRPr="00CB298B" w:rsidRDefault="00C07FDF" w:rsidP="00ED1BC0">
      <w:pPr>
        <w:pStyle w:val="OREnormalny"/>
        <w:rPr>
          <w:color w:val="auto"/>
        </w:rPr>
      </w:pPr>
      <w:r w:rsidRPr="00CB298B">
        <w:rPr>
          <w:color w:val="auto"/>
        </w:rPr>
        <w:t xml:space="preserve">Zastanów się, w </w:t>
      </w:r>
      <w:r w:rsidR="00B31610" w:rsidRPr="00CB298B">
        <w:rPr>
          <w:color w:val="auto"/>
        </w:rPr>
        <w:t xml:space="preserve">jaki sposób i w </w:t>
      </w:r>
      <w:r w:rsidRPr="00CB298B">
        <w:rPr>
          <w:color w:val="auto"/>
        </w:rPr>
        <w:t xml:space="preserve">jakim stopniu dominująca w </w:t>
      </w:r>
      <w:r w:rsidR="00E528E9" w:rsidRPr="00CB298B">
        <w:rPr>
          <w:color w:val="auto"/>
        </w:rPr>
        <w:t xml:space="preserve">twojej </w:t>
      </w:r>
      <w:r w:rsidRPr="00CB298B">
        <w:rPr>
          <w:color w:val="auto"/>
        </w:rPr>
        <w:t>pracy strategia wpł</w:t>
      </w:r>
      <w:r w:rsidRPr="00CB298B">
        <w:rPr>
          <w:color w:val="auto"/>
        </w:rPr>
        <w:t>y</w:t>
      </w:r>
      <w:r w:rsidRPr="00CB298B">
        <w:rPr>
          <w:color w:val="auto"/>
        </w:rPr>
        <w:t>wa na rozwijanie lub hamowanie</w:t>
      </w:r>
      <w:r w:rsidR="00E528E9" w:rsidRPr="00CB298B">
        <w:rPr>
          <w:color w:val="auto"/>
        </w:rPr>
        <w:t xml:space="preserve"> rozwoju</w:t>
      </w:r>
      <w:r w:rsidRPr="00CB298B">
        <w:rPr>
          <w:color w:val="auto"/>
        </w:rPr>
        <w:t xml:space="preserve"> </w:t>
      </w:r>
      <w:r w:rsidR="00E528E9" w:rsidRPr="00CB298B">
        <w:rPr>
          <w:color w:val="auto"/>
        </w:rPr>
        <w:t xml:space="preserve">u dzieci </w:t>
      </w:r>
      <w:r w:rsidRPr="00CB298B">
        <w:rPr>
          <w:color w:val="auto"/>
        </w:rPr>
        <w:t>kompetencji kluczowej, która jest przedmiotem procesu wspomagania przedszkola.</w:t>
      </w:r>
    </w:p>
    <w:p w14:paraId="51BB5221" w14:textId="15DCB8C5" w:rsidR="00741E9F" w:rsidRPr="00CB298B" w:rsidRDefault="00C07FDF" w:rsidP="00ED1BC0">
      <w:pPr>
        <w:pStyle w:val="OREnormalny"/>
        <w:rPr>
          <w:b/>
          <w:color w:val="auto"/>
        </w:rPr>
      </w:pPr>
      <w:r w:rsidRPr="00CB298B">
        <w:rPr>
          <w:b/>
          <w:color w:val="auto"/>
        </w:rPr>
        <w:t xml:space="preserve">Jakie wnioski dla swojej dalszej pracy wynikają z tej refleksji? Zanotuj je </w:t>
      </w:r>
      <w:r w:rsidR="00E528E9" w:rsidRPr="00CB298B">
        <w:rPr>
          <w:b/>
          <w:color w:val="auto"/>
        </w:rPr>
        <w:t xml:space="preserve">i przełóż </w:t>
      </w:r>
      <w:r w:rsidRPr="00CB298B">
        <w:rPr>
          <w:b/>
          <w:color w:val="auto"/>
        </w:rPr>
        <w:t>na działania.</w:t>
      </w:r>
      <w:r w:rsidR="00693BAF" w:rsidRPr="00CB298B">
        <w:rPr>
          <w:b/>
          <w:color w:val="auto"/>
        </w:rPr>
        <w:t xml:space="preserve"> </w:t>
      </w:r>
    </w:p>
    <w:p w14:paraId="3A51A97B" w14:textId="20AD5BBC" w:rsidR="0066477A" w:rsidRPr="00CB298B" w:rsidRDefault="00ED1BC0" w:rsidP="00ED1BC0">
      <w:pPr>
        <w:pStyle w:val="ORE4Naglowek"/>
        <w:rPr>
          <w:color w:val="auto"/>
        </w:rPr>
      </w:pPr>
      <w:bookmarkStart w:id="58" w:name="_Toc496059938"/>
      <w:r w:rsidRPr="00CB298B">
        <w:rPr>
          <w:color w:val="auto"/>
        </w:rPr>
        <w:t xml:space="preserve">3.2.2. </w:t>
      </w:r>
      <w:r w:rsidR="000C0256" w:rsidRPr="00CB298B">
        <w:rPr>
          <w:color w:val="auto"/>
        </w:rPr>
        <w:t>Dziennik refleksyjnego praktyka</w:t>
      </w:r>
      <w:bookmarkEnd w:id="58"/>
      <w:r w:rsidR="000C0256" w:rsidRPr="00CB298B">
        <w:rPr>
          <w:color w:val="auto"/>
        </w:rPr>
        <w:t xml:space="preserve"> </w:t>
      </w:r>
    </w:p>
    <w:p w14:paraId="3697DE67" w14:textId="2232BD80" w:rsidR="005D1F0E" w:rsidRPr="00CB298B" w:rsidRDefault="003058D9" w:rsidP="00ED1BC0">
      <w:pPr>
        <w:pStyle w:val="OREnormalny"/>
        <w:rPr>
          <w:color w:val="auto"/>
        </w:rPr>
      </w:pPr>
      <w:r w:rsidRPr="00CB298B">
        <w:rPr>
          <w:color w:val="auto"/>
        </w:rPr>
        <w:t>Koncepcja refleksyjnej praktyki</w:t>
      </w:r>
      <w:r w:rsidR="005D1F0E" w:rsidRPr="00CB298B">
        <w:rPr>
          <w:color w:val="auto"/>
        </w:rPr>
        <w:t xml:space="preserve">, nawiązująca do teorii Johna </w:t>
      </w:r>
      <w:proofErr w:type="spellStart"/>
      <w:r w:rsidR="005D1F0E" w:rsidRPr="00CB298B">
        <w:rPr>
          <w:color w:val="auto"/>
        </w:rPr>
        <w:t>Deveya</w:t>
      </w:r>
      <w:proofErr w:type="spellEnd"/>
      <w:r w:rsidR="005D1F0E" w:rsidRPr="00CB298B">
        <w:rPr>
          <w:color w:val="auto"/>
        </w:rPr>
        <w:t>,</w:t>
      </w:r>
      <w:r w:rsidRPr="00CB298B">
        <w:rPr>
          <w:color w:val="auto"/>
        </w:rPr>
        <w:t xml:space="preserve"> została opisana w</w:t>
      </w:r>
      <w:r w:rsidR="00B6578F" w:rsidRPr="00CB298B">
        <w:rPr>
          <w:color w:val="auto"/>
        </w:rPr>
        <w:t> </w:t>
      </w:r>
      <w:r w:rsidRPr="00CB298B">
        <w:rPr>
          <w:color w:val="auto"/>
        </w:rPr>
        <w:t xml:space="preserve">1983 r. przez </w:t>
      </w:r>
      <w:r w:rsidR="005D1F0E" w:rsidRPr="00CB298B">
        <w:rPr>
          <w:color w:val="auto"/>
        </w:rPr>
        <w:t>Donalda A. Sch</w:t>
      </w:r>
      <w:r w:rsidR="00B6578F" w:rsidRPr="00CB298B">
        <w:rPr>
          <w:color w:val="auto"/>
        </w:rPr>
        <w:t>ö</w:t>
      </w:r>
      <w:r w:rsidR="005D1F0E" w:rsidRPr="00CB298B">
        <w:rPr>
          <w:color w:val="auto"/>
        </w:rPr>
        <w:t>na. Jej podstawą jest przekonanie, że teoria pedag</w:t>
      </w:r>
      <w:r w:rsidR="005D1F0E" w:rsidRPr="00CB298B">
        <w:rPr>
          <w:color w:val="auto"/>
        </w:rPr>
        <w:t>o</w:t>
      </w:r>
      <w:r w:rsidR="005D1F0E" w:rsidRPr="00CB298B">
        <w:rPr>
          <w:color w:val="auto"/>
        </w:rPr>
        <w:t xml:space="preserve">giczna (koncepcje naukowe, </w:t>
      </w:r>
      <w:r w:rsidR="00B6578F" w:rsidRPr="00CB298B">
        <w:rPr>
          <w:color w:val="auto"/>
        </w:rPr>
        <w:t>uogólnienia</w:t>
      </w:r>
      <w:r w:rsidR="005D1F0E" w:rsidRPr="00CB298B">
        <w:rPr>
          <w:color w:val="auto"/>
        </w:rPr>
        <w:t xml:space="preserve">, zasady i normy teoretyczne, </w:t>
      </w:r>
      <w:r w:rsidR="00AE3E21" w:rsidRPr="00CB298B">
        <w:rPr>
          <w:color w:val="auto"/>
        </w:rPr>
        <w:t>procedury</w:t>
      </w:r>
      <w:r w:rsidR="005D1F0E" w:rsidRPr="00CB298B">
        <w:rPr>
          <w:color w:val="auto"/>
        </w:rPr>
        <w:t xml:space="preserve">) nie zawsze sprawdzają się w działaniach praktycznych. Praktyka w tej </w:t>
      </w:r>
      <w:r w:rsidR="00B6578F" w:rsidRPr="00CB298B">
        <w:rPr>
          <w:color w:val="auto"/>
        </w:rPr>
        <w:t xml:space="preserve">koncepcji </w:t>
      </w:r>
      <w:r w:rsidR="005D1F0E" w:rsidRPr="00CB298B">
        <w:rPr>
          <w:color w:val="auto"/>
        </w:rPr>
        <w:t>przestaje być prostą aplikacją teorii naukowej. Zdolność do namysłu nad codziennym doświadcz</w:t>
      </w:r>
      <w:r w:rsidR="005D1F0E" w:rsidRPr="00CB298B">
        <w:rPr>
          <w:color w:val="auto"/>
        </w:rPr>
        <w:t>e</w:t>
      </w:r>
      <w:r w:rsidR="005D1F0E" w:rsidRPr="00CB298B">
        <w:rPr>
          <w:color w:val="auto"/>
        </w:rPr>
        <w:t>niem to refleksyjność</w:t>
      </w:r>
      <w:r w:rsidR="00B6578F" w:rsidRPr="00CB298B">
        <w:rPr>
          <w:color w:val="auto"/>
        </w:rPr>
        <w:t xml:space="preserve"> –</w:t>
      </w:r>
      <w:r w:rsidR="005D1F0E" w:rsidRPr="00CB298B">
        <w:rPr>
          <w:color w:val="auto"/>
        </w:rPr>
        <w:t xml:space="preserve"> stanowiąca istotny element kompetencji zawodowych. Sch</w:t>
      </w:r>
      <w:r w:rsidR="00B6578F" w:rsidRPr="00CB298B">
        <w:rPr>
          <w:color w:val="auto"/>
        </w:rPr>
        <w:t>ö</w:t>
      </w:r>
      <w:r w:rsidR="005D1F0E" w:rsidRPr="00CB298B">
        <w:rPr>
          <w:color w:val="auto"/>
        </w:rPr>
        <w:t>n w</w:t>
      </w:r>
      <w:r w:rsidR="005D1F0E" w:rsidRPr="00CB298B">
        <w:rPr>
          <w:color w:val="auto"/>
        </w:rPr>
        <w:t>y</w:t>
      </w:r>
      <w:r w:rsidR="005D1F0E" w:rsidRPr="00CB298B">
        <w:rPr>
          <w:color w:val="auto"/>
        </w:rPr>
        <w:t xml:space="preserve">różnia </w:t>
      </w:r>
      <w:r w:rsidR="00502391" w:rsidRPr="00CB298B">
        <w:rPr>
          <w:color w:val="auto"/>
        </w:rPr>
        <w:t>dwa rodzaje</w:t>
      </w:r>
      <w:r w:rsidR="009B1445" w:rsidRPr="00CB298B">
        <w:rPr>
          <w:color w:val="auto"/>
        </w:rPr>
        <w:t xml:space="preserve"> </w:t>
      </w:r>
      <w:r w:rsidR="00502391" w:rsidRPr="00CB298B">
        <w:rPr>
          <w:color w:val="auto"/>
        </w:rPr>
        <w:t>refleksji:</w:t>
      </w:r>
    </w:p>
    <w:p w14:paraId="27CF1257" w14:textId="6BF8FBFA" w:rsidR="00502391" w:rsidRPr="00CB298B" w:rsidRDefault="00502391" w:rsidP="00ED1BC0">
      <w:pPr>
        <w:pStyle w:val="OREpunktor"/>
        <w:rPr>
          <w:color w:val="auto"/>
        </w:rPr>
      </w:pPr>
      <w:r w:rsidRPr="00CB298B">
        <w:rPr>
          <w:b/>
          <w:color w:val="auto"/>
        </w:rPr>
        <w:t>refleksja w działaniu</w:t>
      </w:r>
      <w:r w:rsidRPr="00CB298B">
        <w:rPr>
          <w:color w:val="auto"/>
        </w:rPr>
        <w:t xml:space="preserve"> (</w:t>
      </w:r>
      <w:r w:rsidR="00B6578F" w:rsidRPr="00CB298B">
        <w:rPr>
          <w:color w:val="auto"/>
        </w:rPr>
        <w:t xml:space="preserve">ang. </w:t>
      </w:r>
      <w:proofErr w:type="spellStart"/>
      <w:r w:rsidRPr="00CB298B">
        <w:rPr>
          <w:i/>
          <w:color w:val="auto"/>
        </w:rPr>
        <w:t>reflection</w:t>
      </w:r>
      <w:proofErr w:type="spellEnd"/>
      <w:r w:rsidRPr="00CB298B">
        <w:rPr>
          <w:i/>
          <w:color w:val="auto"/>
        </w:rPr>
        <w:t xml:space="preserve"> in </w:t>
      </w:r>
      <w:proofErr w:type="spellStart"/>
      <w:r w:rsidRPr="00CB298B">
        <w:rPr>
          <w:i/>
          <w:color w:val="auto"/>
        </w:rPr>
        <w:t>action</w:t>
      </w:r>
      <w:proofErr w:type="spellEnd"/>
      <w:r w:rsidRPr="00CB298B">
        <w:rPr>
          <w:color w:val="auto"/>
        </w:rPr>
        <w:t>) – powstaje w toku czynności, t</w:t>
      </w:r>
      <w:r w:rsidRPr="00CB298B">
        <w:rPr>
          <w:color w:val="auto"/>
        </w:rPr>
        <w:t>o</w:t>
      </w:r>
      <w:r w:rsidRPr="00CB298B">
        <w:rPr>
          <w:color w:val="auto"/>
        </w:rPr>
        <w:t>warzyszy aktualnej aktywności nauczyciela. Nauczyciel działa i jednocześnie an</w:t>
      </w:r>
      <w:r w:rsidRPr="00CB298B">
        <w:rPr>
          <w:color w:val="auto"/>
        </w:rPr>
        <w:t>a</w:t>
      </w:r>
      <w:r w:rsidRPr="00CB298B">
        <w:rPr>
          <w:color w:val="auto"/>
        </w:rPr>
        <w:t>lizuje to działanie niejako z zewnętrznej perspektywy – nierzadko po to, by podjąć natychmiastowe decyzje dotyczące własnego postępowania „tu i teraz”</w:t>
      </w:r>
      <w:r w:rsidR="00B6578F" w:rsidRPr="00CB298B">
        <w:rPr>
          <w:color w:val="auto"/>
        </w:rPr>
        <w:t>;</w:t>
      </w:r>
      <w:r w:rsidR="009B1445" w:rsidRPr="00CB298B">
        <w:rPr>
          <w:color w:val="auto"/>
        </w:rPr>
        <w:t xml:space="preserve"> </w:t>
      </w:r>
    </w:p>
    <w:p w14:paraId="581CDE75" w14:textId="49E79384" w:rsidR="00502391" w:rsidRPr="00CB298B" w:rsidRDefault="00502391" w:rsidP="00ED1BC0">
      <w:pPr>
        <w:pStyle w:val="OREpunktor"/>
        <w:rPr>
          <w:color w:val="auto"/>
        </w:rPr>
      </w:pPr>
      <w:r w:rsidRPr="00CB298B">
        <w:rPr>
          <w:b/>
          <w:color w:val="auto"/>
        </w:rPr>
        <w:t>refleksja na temat działania</w:t>
      </w:r>
      <w:r w:rsidRPr="00CB298B">
        <w:rPr>
          <w:color w:val="auto"/>
        </w:rPr>
        <w:t xml:space="preserve"> </w:t>
      </w:r>
      <w:r w:rsidR="003058D9" w:rsidRPr="00CB298B">
        <w:rPr>
          <w:color w:val="auto"/>
        </w:rPr>
        <w:t>(</w:t>
      </w:r>
      <w:r w:rsidR="00B6578F" w:rsidRPr="00CB298B">
        <w:rPr>
          <w:color w:val="auto"/>
        </w:rPr>
        <w:t xml:space="preserve">ang. </w:t>
      </w:r>
      <w:proofErr w:type="spellStart"/>
      <w:r w:rsidR="003058D9" w:rsidRPr="00CB298B">
        <w:rPr>
          <w:i/>
          <w:color w:val="auto"/>
        </w:rPr>
        <w:t>reflection</w:t>
      </w:r>
      <w:proofErr w:type="spellEnd"/>
      <w:r w:rsidR="003058D9" w:rsidRPr="00CB298B">
        <w:rPr>
          <w:i/>
          <w:color w:val="auto"/>
        </w:rPr>
        <w:t xml:space="preserve"> on </w:t>
      </w:r>
      <w:proofErr w:type="spellStart"/>
      <w:r w:rsidR="003058D9" w:rsidRPr="00CB298B">
        <w:rPr>
          <w:i/>
          <w:color w:val="auto"/>
        </w:rPr>
        <w:t>action</w:t>
      </w:r>
      <w:proofErr w:type="spellEnd"/>
      <w:r w:rsidRPr="00CB298B">
        <w:rPr>
          <w:color w:val="auto"/>
        </w:rPr>
        <w:t>) – odbywa się po zako</w:t>
      </w:r>
      <w:r w:rsidRPr="00CB298B">
        <w:rPr>
          <w:color w:val="auto"/>
        </w:rPr>
        <w:t>ń</w:t>
      </w:r>
      <w:r w:rsidRPr="00CB298B">
        <w:rPr>
          <w:color w:val="auto"/>
        </w:rPr>
        <w:t>czeniu działania. Problem, którego dotyczy refleksja, jest poddany analizie po j</w:t>
      </w:r>
      <w:r w:rsidRPr="00CB298B">
        <w:rPr>
          <w:color w:val="auto"/>
        </w:rPr>
        <w:t>a</w:t>
      </w:r>
      <w:r w:rsidRPr="00CB298B">
        <w:rPr>
          <w:color w:val="auto"/>
        </w:rPr>
        <w:t>kimś czasie, bez konieczności natychmiastowego działania. W takiej analizie m</w:t>
      </w:r>
      <w:r w:rsidRPr="00CB298B">
        <w:rPr>
          <w:color w:val="auto"/>
        </w:rPr>
        <w:t>o</w:t>
      </w:r>
      <w:r w:rsidRPr="00CB298B">
        <w:rPr>
          <w:color w:val="auto"/>
        </w:rPr>
        <w:t xml:space="preserve">gą być pomocni inni nauczyciele </w:t>
      </w:r>
      <w:r w:rsidR="00B6578F" w:rsidRPr="00CB298B">
        <w:rPr>
          <w:color w:val="auto"/>
        </w:rPr>
        <w:t xml:space="preserve">albo </w:t>
      </w:r>
      <w:r w:rsidRPr="00CB298B">
        <w:rPr>
          <w:color w:val="auto"/>
        </w:rPr>
        <w:t>lektura opracowań na temat problemu</w:t>
      </w:r>
      <w:r w:rsidR="008804BF" w:rsidRPr="00CB298B">
        <w:rPr>
          <w:rStyle w:val="Odwoanieprzypisudolnego"/>
          <w:color w:val="auto"/>
        </w:rPr>
        <w:footnoteReference w:id="74"/>
      </w:r>
      <w:r w:rsidRPr="00CB298B">
        <w:rPr>
          <w:color w:val="auto"/>
        </w:rPr>
        <w:t xml:space="preserve">. </w:t>
      </w:r>
    </w:p>
    <w:p w14:paraId="303A90B8" w14:textId="31B8C7A3" w:rsidR="003058D9" w:rsidRPr="00CB298B" w:rsidRDefault="00502391" w:rsidP="00675121">
      <w:pPr>
        <w:pStyle w:val="OREnormalny"/>
        <w:rPr>
          <w:color w:val="auto"/>
        </w:rPr>
      </w:pPr>
      <w:r w:rsidRPr="00CB298B">
        <w:rPr>
          <w:b/>
          <w:color w:val="auto"/>
        </w:rPr>
        <w:lastRenderedPageBreak/>
        <w:t>Refleksji w działaniu</w:t>
      </w:r>
      <w:r w:rsidRPr="00CB298B">
        <w:rPr>
          <w:color w:val="auto"/>
        </w:rPr>
        <w:t xml:space="preserve"> odpowiada model nauczyciela badacza i badań w działaniu (</w:t>
      </w:r>
      <w:r w:rsidR="00B6578F" w:rsidRPr="00CB298B">
        <w:rPr>
          <w:color w:val="auto"/>
        </w:rPr>
        <w:t xml:space="preserve">ang. </w:t>
      </w:r>
      <w:proofErr w:type="spellStart"/>
      <w:r w:rsidR="00B6578F" w:rsidRPr="00CB298B">
        <w:rPr>
          <w:i/>
          <w:color w:val="auto"/>
        </w:rPr>
        <w:t>action</w:t>
      </w:r>
      <w:proofErr w:type="spellEnd"/>
      <w:r w:rsidR="00B6578F" w:rsidRPr="00CB298B">
        <w:rPr>
          <w:i/>
          <w:color w:val="auto"/>
        </w:rPr>
        <w:t xml:space="preserve"> </w:t>
      </w:r>
      <w:proofErr w:type="spellStart"/>
      <w:r w:rsidR="008804BF" w:rsidRPr="00CB298B">
        <w:rPr>
          <w:i/>
          <w:color w:val="auto"/>
        </w:rPr>
        <w:t>research</w:t>
      </w:r>
      <w:proofErr w:type="spellEnd"/>
      <w:r w:rsidR="008804BF" w:rsidRPr="00CB298B">
        <w:rPr>
          <w:color w:val="auto"/>
        </w:rPr>
        <w:t xml:space="preserve">). Koncepcji </w:t>
      </w:r>
      <w:r w:rsidR="008804BF" w:rsidRPr="00CB298B">
        <w:rPr>
          <w:b/>
          <w:color w:val="auto"/>
        </w:rPr>
        <w:t>refleksji na temat działania</w:t>
      </w:r>
      <w:r w:rsidR="008804BF" w:rsidRPr="00CB298B">
        <w:rPr>
          <w:color w:val="auto"/>
        </w:rPr>
        <w:t xml:space="preserve"> bliskie są natomiast takie formy, jak dziennik refleksyjnego praktyka, </w:t>
      </w:r>
      <w:r w:rsidR="00540962" w:rsidRPr="00CB298B">
        <w:rPr>
          <w:color w:val="auto"/>
        </w:rPr>
        <w:t xml:space="preserve">pamiętnik, </w:t>
      </w:r>
      <w:r w:rsidR="008804BF" w:rsidRPr="00CB298B">
        <w:rPr>
          <w:color w:val="auto"/>
        </w:rPr>
        <w:t xml:space="preserve">opowieść nauczycielska, a współcześnie – blog nauczycielski. </w:t>
      </w:r>
    </w:p>
    <w:p w14:paraId="16BED41B" w14:textId="75B92339" w:rsidR="005D6545" w:rsidRPr="00CB298B" w:rsidRDefault="0066477A" w:rsidP="00675121">
      <w:pPr>
        <w:pStyle w:val="OREnormalny"/>
        <w:rPr>
          <w:color w:val="auto"/>
        </w:rPr>
      </w:pPr>
      <w:r w:rsidRPr="00CB298B">
        <w:rPr>
          <w:color w:val="auto"/>
        </w:rPr>
        <w:t xml:space="preserve">Metodologia </w:t>
      </w:r>
      <w:r w:rsidR="00540962" w:rsidRPr="00CB298B">
        <w:rPr>
          <w:color w:val="auto"/>
        </w:rPr>
        <w:t>dzienników, pamiętników</w:t>
      </w:r>
      <w:r w:rsidR="005E0F18" w:rsidRPr="00CB298B">
        <w:rPr>
          <w:color w:val="auto"/>
        </w:rPr>
        <w:t xml:space="preserve"> i</w:t>
      </w:r>
      <w:r w:rsidR="00540962" w:rsidRPr="00CB298B">
        <w:rPr>
          <w:color w:val="auto"/>
        </w:rPr>
        <w:t xml:space="preserve"> opowieści </w:t>
      </w:r>
      <w:r w:rsidR="005D6545" w:rsidRPr="00CB298B">
        <w:rPr>
          <w:color w:val="auto"/>
        </w:rPr>
        <w:t xml:space="preserve">nauczycielskich </w:t>
      </w:r>
      <w:r w:rsidRPr="00CB298B">
        <w:rPr>
          <w:color w:val="auto"/>
        </w:rPr>
        <w:t xml:space="preserve">oparta jest </w:t>
      </w:r>
      <w:r w:rsidR="008804BF" w:rsidRPr="00CB298B">
        <w:rPr>
          <w:color w:val="auto"/>
        </w:rPr>
        <w:t xml:space="preserve">także </w:t>
      </w:r>
      <w:r w:rsidRPr="00CB298B">
        <w:rPr>
          <w:color w:val="auto"/>
        </w:rPr>
        <w:t>na konstruktywistycznej teorii uczenia się,</w:t>
      </w:r>
      <w:r w:rsidR="009B1445" w:rsidRPr="00CB298B">
        <w:rPr>
          <w:color w:val="auto"/>
        </w:rPr>
        <w:t xml:space="preserve"> </w:t>
      </w:r>
      <w:r w:rsidR="006D72E9" w:rsidRPr="00CB298B">
        <w:rPr>
          <w:color w:val="auto"/>
        </w:rPr>
        <w:t>w której istotną rolę odgrywa</w:t>
      </w:r>
      <w:r w:rsidRPr="00CB298B">
        <w:rPr>
          <w:color w:val="auto"/>
        </w:rPr>
        <w:t xml:space="preserve"> aktywność jednostki w procesie </w:t>
      </w:r>
      <w:r w:rsidR="006D72E9" w:rsidRPr="00CB298B">
        <w:rPr>
          <w:color w:val="auto"/>
        </w:rPr>
        <w:t xml:space="preserve">zdobywania </w:t>
      </w:r>
      <w:r w:rsidRPr="00CB298B">
        <w:rPr>
          <w:color w:val="auto"/>
        </w:rPr>
        <w:t>wiedzy, odbywającym</w:t>
      </w:r>
      <w:r w:rsidR="009B1445" w:rsidRPr="00CB298B">
        <w:rPr>
          <w:color w:val="auto"/>
        </w:rPr>
        <w:t xml:space="preserve"> </w:t>
      </w:r>
      <w:r w:rsidRPr="00CB298B">
        <w:rPr>
          <w:color w:val="auto"/>
        </w:rPr>
        <w:t>się w ciągłej interakcji z otoczeniem i ko</w:t>
      </w:r>
      <w:r w:rsidRPr="00CB298B">
        <w:rPr>
          <w:color w:val="auto"/>
        </w:rPr>
        <w:t>n</w:t>
      </w:r>
      <w:r w:rsidRPr="00CB298B">
        <w:rPr>
          <w:color w:val="auto"/>
        </w:rPr>
        <w:t>frontacji z s</w:t>
      </w:r>
      <w:r w:rsidR="005D6545" w:rsidRPr="00CB298B">
        <w:rPr>
          <w:color w:val="auto"/>
        </w:rPr>
        <w:t>amym sobą. Taki model</w:t>
      </w:r>
      <w:r w:rsidR="00EF1807" w:rsidRPr="00CB298B">
        <w:rPr>
          <w:color w:val="auto"/>
        </w:rPr>
        <w:t xml:space="preserve"> prowadzi</w:t>
      </w:r>
      <w:r w:rsidRPr="00CB298B">
        <w:rPr>
          <w:color w:val="auto"/>
        </w:rPr>
        <w:t xml:space="preserve"> do rekonstrukcji</w:t>
      </w:r>
      <w:r w:rsidR="009B1445" w:rsidRPr="00CB298B">
        <w:rPr>
          <w:color w:val="auto"/>
        </w:rPr>
        <w:t xml:space="preserve"> </w:t>
      </w:r>
      <w:r w:rsidRPr="00CB298B">
        <w:rPr>
          <w:color w:val="auto"/>
        </w:rPr>
        <w:t>obrazu przekonań o</w:t>
      </w:r>
      <w:r w:rsidR="00EF1807" w:rsidRPr="00CB298B">
        <w:rPr>
          <w:color w:val="auto"/>
        </w:rPr>
        <w:t> </w:t>
      </w:r>
      <w:r w:rsidRPr="00CB298B">
        <w:rPr>
          <w:color w:val="auto"/>
        </w:rPr>
        <w:t>swojej roli zawodowej, stosowanych metodach dydaktycznych i wychowawczych, sposobach realizacji proce</w:t>
      </w:r>
      <w:r w:rsidR="005D6545" w:rsidRPr="00CB298B">
        <w:rPr>
          <w:color w:val="auto"/>
        </w:rPr>
        <w:t>sów edukacyjnych</w:t>
      </w:r>
      <w:r w:rsidR="00C971AF" w:rsidRPr="00CB298B">
        <w:rPr>
          <w:color w:val="auto"/>
        </w:rPr>
        <w:t>, a także</w:t>
      </w:r>
      <w:r w:rsidR="005D6545" w:rsidRPr="00CB298B">
        <w:rPr>
          <w:color w:val="auto"/>
        </w:rPr>
        <w:t xml:space="preserve"> </w:t>
      </w:r>
      <w:r w:rsidR="00C971AF" w:rsidRPr="00CB298B">
        <w:rPr>
          <w:color w:val="auto"/>
        </w:rPr>
        <w:t>umożliwia</w:t>
      </w:r>
      <w:r w:rsidRPr="00CB298B">
        <w:rPr>
          <w:color w:val="auto"/>
        </w:rPr>
        <w:t xml:space="preserve"> twórcz</w:t>
      </w:r>
      <w:r w:rsidR="00C971AF" w:rsidRPr="00CB298B">
        <w:rPr>
          <w:color w:val="auto"/>
        </w:rPr>
        <w:t>e</w:t>
      </w:r>
      <w:r w:rsidRPr="00CB298B">
        <w:rPr>
          <w:color w:val="auto"/>
        </w:rPr>
        <w:t xml:space="preserve"> modyfikacj</w:t>
      </w:r>
      <w:r w:rsidR="00C971AF" w:rsidRPr="00CB298B">
        <w:rPr>
          <w:color w:val="auto"/>
        </w:rPr>
        <w:t>e</w:t>
      </w:r>
      <w:r w:rsidRPr="00CB298B">
        <w:rPr>
          <w:color w:val="auto"/>
        </w:rPr>
        <w:t xml:space="preserve"> własnego warsztatu pracy.</w:t>
      </w:r>
    </w:p>
    <w:p w14:paraId="7C154998" w14:textId="5746D2C2" w:rsidR="00D272FA" w:rsidRPr="00CB298B" w:rsidRDefault="0066477A" w:rsidP="00675121">
      <w:pPr>
        <w:pStyle w:val="OREnormalny"/>
        <w:rPr>
          <w:color w:val="auto"/>
        </w:rPr>
      </w:pPr>
      <w:r w:rsidRPr="00CB298B">
        <w:rPr>
          <w:color w:val="auto"/>
        </w:rPr>
        <w:t>Nowatorską metodą uczenia się połączonego z autorefleksją jest</w:t>
      </w:r>
      <w:r w:rsidR="009B1445" w:rsidRPr="00CB298B">
        <w:rPr>
          <w:color w:val="auto"/>
        </w:rPr>
        <w:t xml:space="preserve"> </w:t>
      </w:r>
      <w:r w:rsidRPr="00CB298B">
        <w:rPr>
          <w:b/>
          <w:color w:val="auto"/>
        </w:rPr>
        <w:t>opowieść nauczycie</w:t>
      </w:r>
      <w:r w:rsidRPr="00CB298B">
        <w:rPr>
          <w:b/>
          <w:color w:val="auto"/>
        </w:rPr>
        <w:t>l</w:t>
      </w:r>
      <w:r w:rsidRPr="00CB298B">
        <w:rPr>
          <w:b/>
          <w:color w:val="auto"/>
        </w:rPr>
        <w:t>ska</w:t>
      </w:r>
      <w:r w:rsidRPr="00CB298B">
        <w:rPr>
          <w:color w:val="auto"/>
        </w:rPr>
        <w:t>, wywodząca się z autobiograficznej narracji (</w:t>
      </w:r>
      <w:r w:rsidR="00675121" w:rsidRPr="00CB298B">
        <w:rPr>
          <w:color w:val="auto"/>
        </w:rPr>
        <w:t xml:space="preserve">ang. </w:t>
      </w:r>
      <w:proofErr w:type="spellStart"/>
      <w:r w:rsidRPr="00CB298B">
        <w:rPr>
          <w:b/>
          <w:i/>
          <w:color w:val="auto"/>
        </w:rPr>
        <w:t>self</w:t>
      </w:r>
      <w:proofErr w:type="spellEnd"/>
      <w:r w:rsidRPr="00CB298B">
        <w:rPr>
          <w:b/>
          <w:i/>
          <w:color w:val="auto"/>
        </w:rPr>
        <w:t>-story</w:t>
      </w:r>
      <w:r w:rsidRPr="00CB298B">
        <w:rPr>
          <w:color w:val="auto"/>
        </w:rPr>
        <w:t>)</w:t>
      </w:r>
      <w:r w:rsidR="00C971AF" w:rsidRPr="00CB298B">
        <w:rPr>
          <w:color w:val="auto"/>
        </w:rPr>
        <w:t>. Jest ona, zdaniem</w:t>
      </w:r>
      <w:r w:rsidR="00506B35" w:rsidRPr="00CB298B">
        <w:rPr>
          <w:color w:val="auto"/>
        </w:rPr>
        <w:t xml:space="preserve"> Normana K. </w:t>
      </w:r>
      <w:proofErr w:type="spellStart"/>
      <w:r w:rsidR="00506B35" w:rsidRPr="00CB298B">
        <w:rPr>
          <w:color w:val="auto"/>
        </w:rPr>
        <w:t>Denzina</w:t>
      </w:r>
      <w:proofErr w:type="spellEnd"/>
      <w:r w:rsidR="00506B35" w:rsidRPr="00CB298B">
        <w:rPr>
          <w:color w:val="auto"/>
        </w:rPr>
        <w:t xml:space="preserve">, socjologa z </w:t>
      </w:r>
      <w:proofErr w:type="spellStart"/>
      <w:r w:rsidR="00506B35" w:rsidRPr="00CB298B">
        <w:rPr>
          <w:color w:val="auto"/>
        </w:rPr>
        <w:t>Uniwersytu</w:t>
      </w:r>
      <w:proofErr w:type="spellEnd"/>
      <w:r w:rsidR="00506B35" w:rsidRPr="00CB298B">
        <w:rPr>
          <w:color w:val="auto"/>
        </w:rPr>
        <w:t xml:space="preserve"> Illinois w </w:t>
      </w:r>
      <w:proofErr w:type="spellStart"/>
      <w:r w:rsidR="00506B35" w:rsidRPr="00CB298B">
        <w:rPr>
          <w:color w:val="auto"/>
        </w:rPr>
        <w:t>Urbana-Champaign</w:t>
      </w:r>
      <w:proofErr w:type="spellEnd"/>
      <w:r w:rsidR="00506B35" w:rsidRPr="00CB298B">
        <w:rPr>
          <w:color w:val="auto"/>
        </w:rPr>
        <w:t>,</w:t>
      </w:r>
      <w:r w:rsidRPr="00CB298B">
        <w:rPr>
          <w:color w:val="auto"/>
        </w:rPr>
        <w:t xml:space="preserve"> historią wł</w:t>
      </w:r>
      <w:r w:rsidRPr="00CB298B">
        <w:rPr>
          <w:color w:val="auto"/>
        </w:rPr>
        <w:t>a</w:t>
      </w:r>
      <w:r w:rsidRPr="00CB298B">
        <w:rPr>
          <w:color w:val="auto"/>
        </w:rPr>
        <w:t>snego „ja” w stosunku do jakiegoś wydarzenia lub przeżycia</w:t>
      </w:r>
      <w:r w:rsidR="00C971AF" w:rsidRPr="00CB298B">
        <w:rPr>
          <w:color w:val="auto"/>
        </w:rPr>
        <w:t xml:space="preserve">. W </w:t>
      </w:r>
      <w:r w:rsidRPr="00CB298B">
        <w:rPr>
          <w:color w:val="auto"/>
        </w:rPr>
        <w:t>p</w:t>
      </w:r>
      <w:r w:rsidR="00506B35" w:rsidRPr="00CB298B">
        <w:rPr>
          <w:color w:val="auto"/>
        </w:rPr>
        <w:t>raktyce mogą to być</w:t>
      </w:r>
      <w:r w:rsidRPr="00CB298B">
        <w:rPr>
          <w:color w:val="auto"/>
        </w:rPr>
        <w:t xml:space="preserve"> wydarzenia i przeżycia związa</w:t>
      </w:r>
      <w:r w:rsidR="00506B35" w:rsidRPr="00CB298B">
        <w:rPr>
          <w:color w:val="auto"/>
        </w:rPr>
        <w:t>ne</w:t>
      </w:r>
      <w:r w:rsidR="00C971AF" w:rsidRPr="00CB298B">
        <w:rPr>
          <w:color w:val="auto"/>
        </w:rPr>
        <w:t xml:space="preserve"> z</w:t>
      </w:r>
      <w:r w:rsidR="00506B35" w:rsidRPr="00CB298B">
        <w:rPr>
          <w:color w:val="auto"/>
        </w:rPr>
        <w:t xml:space="preserve"> pracą z wychowankami, </w:t>
      </w:r>
      <w:proofErr w:type="spellStart"/>
      <w:r w:rsidR="00506B35" w:rsidRPr="00CB298B">
        <w:rPr>
          <w:color w:val="auto"/>
        </w:rPr>
        <w:t>benchmarkingiem</w:t>
      </w:r>
      <w:proofErr w:type="spellEnd"/>
      <w:r w:rsidR="00540962" w:rsidRPr="00CB298B">
        <w:rPr>
          <w:color w:val="auto"/>
        </w:rPr>
        <w:t>,</w:t>
      </w:r>
      <w:r w:rsidR="00D272FA" w:rsidRPr="00CB298B">
        <w:rPr>
          <w:color w:val="auto"/>
        </w:rPr>
        <w:t xml:space="preserve"> </w:t>
      </w:r>
      <w:r w:rsidR="00540962" w:rsidRPr="00CB298B">
        <w:rPr>
          <w:color w:val="auto"/>
        </w:rPr>
        <w:t>wydarz</w:t>
      </w:r>
      <w:r w:rsidR="00540962" w:rsidRPr="00CB298B">
        <w:rPr>
          <w:color w:val="auto"/>
        </w:rPr>
        <w:t>e</w:t>
      </w:r>
      <w:r w:rsidR="00540962" w:rsidRPr="00CB298B">
        <w:rPr>
          <w:color w:val="auto"/>
        </w:rPr>
        <w:t xml:space="preserve">niami mającymi miejsce </w:t>
      </w:r>
      <w:r w:rsidR="004B13CB" w:rsidRPr="00CB298B">
        <w:rPr>
          <w:color w:val="auto"/>
        </w:rPr>
        <w:t xml:space="preserve">w procesie </w:t>
      </w:r>
      <w:r w:rsidR="00540962" w:rsidRPr="00CB298B">
        <w:rPr>
          <w:color w:val="auto"/>
        </w:rPr>
        <w:t>wspomagania</w:t>
      </w:r>
      <w:r w:rsidR="00506B35" w:rsidRPr="00CB298B">
        <w:rPr>
          <w:color w:val="auto"/>
        </w:rPr>
        <w:t xml:space="preserve"> itp</w:t>
      </w:r>
      <w:r w:rsidRPr="00CB298B">
        <w:rPr>
          <w:color w:val="auto"/>
        </w:rPr>
        <w:t>. Tworzenie tak</w:t>
      </w:r>
      <w:r w:rsidR="00D272FA" w:rsidRPr="00CB298B">
        <w:rPr>
          <w:color w:val="auto"/>
        </w:rPr>
        <w:t xml:space="preserve"> </w:t>
      </w:r>
      <w:r w:rsidRPr="00CB298B">
        <w:rPr>
          <w:color w:val="auto"/>
        </w:rPr>
        <w:t>r</w:t>
      </w:r>
      <w:r w:rsidR="00D272FA" w:rsidRPr="00CB298B">
        <w:rPr>
          <w:color w:val="auto"/>
        </w:rPr>
        <w:t>o</w:t>
      </w:r>
      <w:r w:rsidRPr="00CB298B">
        <w:rPr>
          <w:color w:val="auto"/>
        </w:rPr>
        <w:t>zumianych op</w:t>
      </w:r>
      <w:r w:rsidRPr="00CB298B">
        <w:rPr>
          <w:color w:val="auto"/>
        </w:rPr>
        <w:t>o</w:t>
      </w:r>
      <w:r w:rsidRPr="00CB298B">
        <w:rPr>
          <w:color w:val="auto"/>
        </w:rPr>
        <w:t xml:space="preserve">wieści ma wiele atutów: </w:t>
      </w:r>
    </w:p>
    <w:p w14:paraId="5FE5CC8E" w14:textId="03789C8E" w:rsidR="00D272FA" w:rsidRPr="00CB298B" w:rsidRDefault="0066477A" w:rsidP="00D272FA">
      <w:pPr>
        <w:pStyle w:val="OREpunktor"/>
        <w:rPr>
          <w:color w:val="auto"/>
        </w:rPr>
      </w:pPr>
      <w:r w:rsidRPr="00CB298B">
        <w:rPr>
          <w:color w:val="auto"/>
        </w:rPr>
        <w:t>ukazuje podmiotowe rozumienie zmian oraz pobudza do refleksji nad podmiot</w:t>
      </w:r>
      <w:r w:rsidRPr="00CB298B">
        <w:rPr>
          <w:color w:val="auto"/>
        </w:rPr>
        <w:t>o</w:t>
      </w:r>
      <w:r w:rsidRPr="00CB298B">
        <w:rPr>
          <w:color w:val="auto"/>
        </w:rPr>
        <w:t xml:space="preserve">wym i społeczno-kulturowym </w:t>
      </w:r>
      <w:r w:rsidR="004B13CB" w:rsidRPr="00CB298B">
        <w:rPr>
          <w:color w:val="auto"/>
        </w:rPr>
        <w:t>aspekt</w:t>
      </w:r>
      <w:r w:rsidR="00D272FA" w:rsidRPr="00CB298B">
        <w:rPr>
          <w:color w:val="auto"/>
        </w:rPr>
        <w:t>e</w:t>
      </w:r>
      <w:r w:rsidR="004B13CB" w:rsidRPr="00CB298B">
        <w:rPr>
          <w:color w:val="auto"/>
        </w:rPr>
        <w:t xml:space="preserve">m </w:t>
      </w:r>
      <w:r w:rsidRPr="00CB298B">
        <w:rPr>
          <w:color w:val="auto"/>
        </w:rPr>
        <w:t xml:space="preserve">roli zawodowej; </w:t>
      </w:r>
    </w:p>
    <w:p w14:paraId="2E5E312D" w14:textId="77777777" w:rsidR="00D272FA" w:rsidRPr="00CB298B" w:rsidRDefault="0066477A" w:rsidP="00D272FA">
      <w:pPr>
        <w:pStyle w:val="OREpunktor"/>
        <w:rPr>
          <w:color w:val="auto"/>
        </w:rPr>
      </w:pPr>
      <w:r w:rsidRPr="00CB298B">
        <w:rPr>
          <w:color w:val="auto"/>
        </w:rPr>
        <w:t xml:space="preserve">definiuje wartości, aspiracje, cele i dążenia, osobiste koncepcje edukacyjne, wizje </w:t>
      </w:r>
      <w:r w:rsidR="00506B35" w:rsidRPr="00CB298B">
        <w:rPr>
          <w:color w:val="auto"/>
        </w:rPr>
        <w:t>edukacji i wychowania w przedszkolu</w:t>
      </w:r>
      <w:r w:rsidRPr="00CB298B">
        <w:rPr>
          <w:color w:val="auto"/>
        </w:rPr>
        <w:t xml:space="preserve">; </w:t>
      </w:r>
    </w:p>
    <w:p w14:paraId="5B58B67A" w14:textId="77777777" w:rsidR="00745D10" w:rsidRPr="00CB298B" w:rsidRDefault="0066477A" w:rsidP="00D272FA">
      <w:pPr>
        <w:pStyle w:val="OREpunktor"/>
        <w:rPr>
          <w:color w:val="auto"/>
        </w:rPr>
      </w:pPr>
      <w:r w:rsidRPr="00CB298B">
        <w:rPr>
          <w:color w:val="auto"/>
        </w:rPr>
        <w:t xml:space="preserve">pobudza proces autokreacji oraz rozwoju zawodowego; </w:t>
      </w:r>
    </w:p>
    <w:p w14:paraId="013F03A9" w14:textId="755D44A7" w:rsidR="00506B35" w:rsidRPr="00CB298B" w:rsidRDefault="0066477A" w:rsidP="00D272FA">
      <w:pPr>
        <w:pStyle w:val="OREpunktor"/>
        <w:rPr>
          <w:color w:val="auto"/>
        </w:rPr>
      </w:pPr>
      <w:r w:rsidRPr="00CB298B">
        <w:rPr>
          <w:color w:val="auto"/>
        </w:rPr>
        <w:t xml:space="preserve">inspiruje do osiągania mistrzostwa osobistego. </w:t>
      </w:r>
    </w:p>
    <w:p w14:paraId="3BD7692F" w14:textId="2B51196F" w:rsidR="00540962" w:rsidRPr="00CB298B" w:rsidRDefault="00540962" w:rsidP="00675121">
      <w:pPr>
        <w:pStyle w:val="OREnormalny"/>
        <w:rPr>
          <w:color w:val="auto"/>
        </w:rPr>
      </w:pPr>
      <w:r w:rsidRPr="00CB298B">
        <w:rPr>
          <w:color w:val="auto"/>
        </w:rPr>
        <w:t xml:space="preserve">Warto zachęcić nauczycieli do lektury </w:t>
      </w:r>
      <w:r w:rsidR="00745D10" w:rsidRPr="00CB298B">
        <w:rPr>
          <w:color w:val="auto"/>
        </w:rPr>
        <w:t xml:space="preserve">publikacji </w:t>
      </w:r>
      <w:r w:rsidRPr="00CB298B">
        <w:rPr>
          <w:color w:val="auto"/>
        </w:rPr>
        <w:t>wpisujących się w ideę refleksyjnego praktyka. Są to np.</w:t>
      </w:r>
    </w:p>
    <w:p w14:paraId="71A7409E" w14:textId="055BE9C4" w:rsidR="00271864" w:rsidRDefault="006D52E8" w:rsidP="006A3B68">
      <w:pPr>
        <w:pStyle w:val="OREpunktor"/>
        <w:rPr>
          <w:color w:val="auto"/>
        </w:rPr>
      </w:pPr>
      <w:r w:rsidRPr="00CB298B">
        <w:rPr>
          <w:color w:val="auto"/>
        </w:rPr>
        <w:t>K</w:t>
      </w:r>
      <w:r w:rsidR="00271864">
        <w:rPr>
          <w:color w:val="auto"/>
        </w:rPr>
        <w:t xml:space="preserve">. </w:t>
      </w:r>
      <w:r w:rsidRPr="00CB298B">
        <w:rPr>
          <w:color w:val="auto"/>
        </w:rPr>
        <w:t xml:space="preserve">Turek, </w:t>
      </w:r>
      <w:r w:rsidRPr="00CB298B">
        <w:rPr>
          <w:i/>
          <w:color w:val="auto"/>
        </w:rPr>
        <w:t>Nauczycielka przedszkola. Pomiędzy pasją a zagubieniem</w:t>
      </w:r>
      <w:r w:rsidR="00271864">
        <w:rPr>
          <w:color w:val="auto"/>
        </w:rPr>
        <w:t xml:space="preserve">, </w:t>
      </w:r>
      <w:r w:rsidRPr="00CB298B">
        <w:rPr>
          <w:color w:val="auto"/>
        </w:rPr>
        <w:t>Wyd. Bliżej Przedszkola,</w:t>
      </w:r>
      <w:r w:rsidR="00271864">
        <w:rPr>
          <w:color w:val="auto"/>
        </w:rPr>
        <w:t xml:space="preserve"> Kraków</w:t>
      </w:r>
      <w:r w:rsidRPr="00CB298B">
        <w:rPr>
          <w:color w:val="auto"/>
        </w:rPr>
        <w:t xml:space="preserve"> 2015</w:t>
      </w:r>
      <w:r w:rsidR="00271864">
        <w:rPr>
          <w:color w:val="auto"/>
        </w:rPr>
        <w:t>.</w:t>
      </w:r>
    </w:p>
    <w:p w14:paraId="2855F145" w14:textId="3C0AF8BA" w:rsidR="006D52E8" w:rsidRPr="00CB298B" w:rsidRDefault="00271864" w:rsidP="006A3B68">
      <w:pPr>
        <w:pStyle w:val="OREpunktor"/>
        <w:rPr>
          <w:color w:val="auto"/>
        </w:rPr>
      </w:pPr>
      <w:r>
        <w:rPr>
          <w:color w:val="auto"/>
        </w:rPr>
        <w:t>K. Turek,</w:t>
      </w:r>
      <w:r w:rsidR="006A3B68" w:rsidRPr="00CB298B">
        <w:rPr>
          <w:color w:val="auto"/>
        </w:rPr>
        <w:t xml:space="preserve"> </w:t>
      </w:r>
      <w:r w:rsidR="006A3B68" w:rsidRPr="00CB298B">
        <w:rPr>
          <w:i/>
          <w:color w:val="auto"/>
        </w:rPr>
        <w:t>Fragmenty z życia. Pomiędzy szóstą a siedemnastą</w:t>
      </w:r>
      <w:r>
        <w:rPr>
          <w:color w:val="auto"/>
        </w:rPr>
        <w:t xml:space="preserve">, </w:t>
      </w:r>
      <w:r w:rsidR="006A3B68" w:rsidRPr="00CB298B">
        <w:rPr>
          <w:color w:val="auto"/>
        </w:rPr>
        <w:t>Wyd. Bliżej Prze</w:t>
      </w:r>
      <w:r w:rsidR="006A3B68" w:rsidRPr="00CB298B">
        <w:rPr>
          <w:color w:val="auto"/>
        </w:rPr>
        <w:t>d</w:t>
      </w:r>
      <w:r w:rsidR="006A3B68" w:rsidRPr="00CB298B">
        <w:rPr>
          <w:color w:val="auto"/>
        </w:rPr>
        <w:t xml:space="preserve">szkola, </w:t>
      </w:r>
      <w:r>
        <w:rPr>
          <w:color w:val="auto"/>
        </w:rPr>
        <w:t xml:space="preserve">Kraków </w:t>
      </w:r>
      <w:r w:rsidR="006A3B68" w:rsidRPr="00CB298B">
        <w:rPr>
          <w:color w:val="auto"/>
        </w:rPr>
        <w:t>2017</w:t>
      </w:r>
      <w:r>
        <w:rPr>
          <w:color w:val="auto"/>
        </w:rPr>
        <w:t>.</w:t>
      </w:r>
      <w:r w:rsidR="006A3B68" w:rsidRPr="00CB298B">
        <w:rPr>
          <w:color w:val="auto"/>
        </w:rPr>
        <w:t xml:space="preserve"> </w:t>
      </w:r>
    </w:p>
    <w:p w14:paraId="3C6F1341" w14:textId="7E490696" w:rsidR="00540962" w:rsidRPr="00CB298B" w:rsidRDefault="00675121" w:rsidP="00675121">
      <w:pPr>
        <w:pStyle w:val="OREpunktor"/>
        <w:rPr>
          <w:color w:val="auto"/>
        </w:rPr>
      </w:pPr>
      <w:r w:rsidRPr="00CB298B">
        <w:rPr>
          <w:color w:val="auto"/>
        </w:rPr>
        <w:t xml:space="preserve">J. </w:t>
      </w:r>
      <w:proofErr w:type="spellStart"/>
      <w:r w:rsidR="00540962" w:rsidRPr="00CB298B">
        <w:rPr>
          <w:color w:val="auto"/>
        </w:rPr>
        <w:t>Canfield</w:t>
      </w:r>
      <w:proofErr w:type="spellEnd"/>
      <w:r w:rsidR="00540962" w:rsidRPr="00CB298B">
        <w:rPr>
          <w:color w:val="auto"/>
        </w:rPr>
        <w:t xml:space="preserve">, </w:t>
      </w:r>
      <w:r w:rsidRPr="00CB298B">
        <w:rPr>
          <w:color w:val="auto"/>
        </w:rPr>
        <w:t>M.V.</w:t>
      </w:r>
      <w:r w:rsidR="00540962" w:rsidRPr="00CB298B">
        <w:rPr>
          <w:color w:val="auto"/>
        </w:rPr>
        <w:t xml:space="preserve"> Hansen, </w:t>
      </w:r>
      <w:r w:rsidR="00540962" w:rsidRPr="00CB298B">
        <w:rPr>
          <w:i/>
          <w:color w:val="auto"/>
        </w:rPr>
        <w:t>Balsam dla duszy nauczyciela</w:t>
      </w:r>
      <w:r w:rsidR="00540962" w:rsidRPr="00CB298B">
        <w:rPr>
          <w:color w:val="auto"/>
        </w:rPr>
        <w:t xml:space="preserve"> (</w:t>
      </w:r>
      <w:r w:rsidR="00745D10" w:rsidRPr="00CB298B">
        <w:rPr>
          <w:color w:val="auto"/>
        </w:rPr>
        <w:t>Wydawnictwo</w:t>
      </w:r>
      <w:r w:rsidR="00540962" w:rsidRPr="00CB298B">
        <w:rPr>
          <w:color w:val="auto"/>
        </w:rPr>
        <w:t xml:space="preserve"> </w:t>
      </w:r>
      <w:proofErr w:type="spellStart"/>
      <w:r w:rsidR="00540962" w:rsidRPr="00CB298B">
        <w:rPr>
          <w:color w:val="auto"/>
        </w:rPr>
        <w:t>Rebis</w:t>
      </w:r>
      <w:proofErr w:type="spellEnd"/>
      <w:r w:rsidR="00540962" w:rsidRPr="00CB298B">
        <w:rPr>
          <w:color w:val="auto"/>
        </w:rPr>
        <w:t>, 2010)</w:t>
      </w:r>
      <w:r w:rsidRPr="00CB298B">
        <w:rPr>
          <w:color w:val="auto"/>
        </w:rPr>
        <w:t>.</w:t>
      </w:r>
    </w:p>
    <w:p w14:paraId="7EBFA023" w14:textId="0EBA2B57" w:rsidR="00603FB3" w:rsidRPr="00CB298B" w:rsidRDefault="00675121" w:rsidP="00675121">
      <w:pPr>
        <w:pStyle w:val="OREpunktor"/>
        <w:rPr>
          <w:color w:val="auto"/>
        </w:rPr>
      </w:pPr>
      <w:r w:rsidRPr="00CB298B">
        <w:rPr>
          <w:color w:val="auto"/>
        </w:rPr>
        <w:lastRenderedPageBreak/>
        <w:t xml:space="preserve">D. </w:t>
      </w:r>
      <w:proofErr w:type="spellStart"/>
      <w:r w:rsidR="00540962" w:rsidRPr="00CB298B">
        <w:rPr>
          <w:color w:val="auto"/>
        </w:rPr>
        <w:t>Chętkowski</w:t>
      </w:r>
      <w:proofErr w:type="spellEnd"/>
      <w:r w:rsidR="00540962" w:rsidRPr="00CB298B">
        <w:rPr>
          <w:color w:val="auto"/>
        </w:rPr>
        <w:t xml:space="preserve">, </w:t>
      </w:r>
      <w:r w:rsidR="00BB71F7" w:rsidRPr="00CB298B">
        <w:rPr>
          <w:i/>
          <w:color w:val="auto"/>
        </w:rPr>
        <w:t>Z budy. C</w:t>
      </w:r>
      <w:r w:rsidR="00540962" w:rsidRPr="00CB298B">
        <w:rPr>
          <w:i/>
          <w:color w:val="auto"/>
        </w:rPr>
        <w:t>zy spuścić ucznia z łańcucha?</w:t>
      </w:r>
      <w:r w:rsidR="00540962" w:rsidRPr="00CB298B">
        <w:rPr>
          <w:color w:val="auto"/>
        </w:rPr>
        <w:t xml:space="preserve"> (</w:t>
      </w:r>
      <w:r w:rsidR="00BB71F7" w:rsidRPr="00CB298B">
        <w:rPr>
          <w:color w:val="auto"/>
        </w:rPr>
        <w:t>Wydawnictwo Literackie, 2003</w:t>
      </w:r>
      <w:r w:rsidR="00540962" w:rsidRPr="00CB298B">
        <w:rPr>
          <w:color w:val="auto"/>
        </w:rPr>
        <w:t>)</w:t>
      </w:r>
      <w:r w:rsidR="009B1445" w:rsidRPr="00CB298B">
        <w:rPr>
          <w:color w:val="auto"/>
        </w:rPr>
        <w:t xml:space="preserve"> </w:t>
      </w:r>
      <w:r w:rsidR="00540962" w:rsidRPr="00CB298B">
        <w:rPr>
          <w:color w:val="auto"/>
        </w:rPr>
        <w:t>oraz</w:t>
      </w:r>
      <w:r w:rsidRPr="00CB298B">
        <w:rPr>
          <w:color w:val="auto"/>
        </w:rPr>
        <w:t xml:space="preserve"> tenże,</w:t>
      </w:r>
      <w:r w:rsidR="00540962" w:rsidRPr="00CB298B">
        <w:rPr>
          <w:color w:val="auto"/>
        </w:rPr>
        <w:t xml:space="preserve"> </w:t>
      </w:r>
      <w:proofErr w:type="spellStart"/>
      <w:r w:rsidR="00BB71F7" w:rsidRPr="00CB298B">
        <w:rPr>
          <w:i/>
          <w:color w:val="auto"/>
        </w:rPr>
        <w:t>l.d.d.w</w:t>
      </w:r>
      <w:proofErr w:type="spellEnd"/>
      <w:r w:rsidR="00BB71F7" w:rsidRPr="00CB298B">
        <w:rPr>
          <w:i/>
          <w:color w:val="auto"/>
        </w:rPr>
        <w:t xml:space="preserve">. </w:t>
      </w:r>
      <w:r w:rsidRPr="00CB298B">
        <w:rPr>
          <w:i/>
          <w:color w:val="auto"/>
        </w:rPr>
        <w:t>–</w:t>
      </w:r>
      <w:r w:rsidR="00BB71F7" w:rsidRPr="00CB298B">
        <w:rPr>
          <w:i/>
          <w:color w:val="auto"/>
        </w:rPr>
        <w:t xml:space="preserve"> Osierocona generacja</w:t>
      </w:r>
      <w:r w:rsidR="00540962" w:rsidRPr="00CB298B">
        <w:rPr>
          <w:color w:val="auto"/>
        </w:rPr>
        <w:t xml:space="preserve"> (Wyd</w:t>
      </w:r>
      <w:r w:rsidR="00745D10" w:rsidRPr="00CB298B">
        <w:rPr>
          <w:color w:val="auto"/>
        </w:rPr>
        <w:t xml:space="preserve">awnictwo </w:t>
      </w:r>
      <w:r w:rsidR="00540962" w:rsidRPr="00CB298B">
        <w:rPr>
          <w:color w:val="auto"/>
        </w:rPr>
        <w:t>Literackie, 2004)</w:t>
      </w:r>
      <w:r w:rsidRPr="00CB298B">
        <w:rPr>
          <w:color w:val="auto"/>
        </w:rPr>
        <w:t>.</w:t>
      </w:r>
    </w:p>
    <w:p w14:paraId="0631B56C" w14:textId="28FC2165" w:rsidR="00603FB3" w:rsidRPr="00CB298B" w:rsidRDefault="00A67EDA" w:rsidP="00675121">
      <w:pPr>
        <w:pStyle w:val="OREpunktor"/>
        <w:rPr>
          <w:color w:val="auto"/>
        </w:rPr>
      </w:pPr>
      <w:r w:rsidRPr="00CB298B">
        <w:rPr>
          <w:color w:val="auto"/>
        </w:rPr>
        <w:t xml:space="preserve">J. </w:t>
      </w:r>
      <w:proofErr w:type="spellStart"/>
      <w:r w:rsidR="00603FB3" w:rsidRPr="00CB298B">
        <w:rPr>
          <w:color w:val="auto"/>
        </w:rPr>
        <w:t>Szulski</w:t>
      </w:r>
      <w:proofErr w:type="spellEnd"/>
      <w:r w:rsidR="00603FB3" w:rsidRPr="00CB298B">
        <w:rPr>
          <w:color w:val="auto"/>
        </w:rPr>
        <w:t xml:space="preserve">, </w:t>
      </w:r>
      <w:r w:rsidR="00603FB3" w:rsidRPr="00CB298B">
        <w:rPr>
          <w:i/>
          <w:color w:val="auto"/>
        </w:rPr>
        <w:t>Zdarza się</w:t>
      </w:r>
      <w:r w:rsidR="00603FB3" w:rsidRPr="00CB298B">
        <w:rPr>
          <w:color w:val="auto"/>
        </w:rPr>
        <w:t xml:space="preserve"> (Wyd. JS &amp; Co, 2011) oraz </w:t>
      </w:r>
      <w:r w:rsidR="00603FB3" w:rsidRPr="00CB298B">
        <w:rPr>
          <w:i/>
          <w:color w:val="auto"/>
        </w:rPr>
        <w:t>SOR</w:t>
      </w:r>
      <w:r w:rsidR="00603FB3" w:rsidRPr="00CB298B">
        <w:rPr>
          <w:color w:val="auto"/>
        </w:rPr>
        <w:t xml:space="preserve"> (Wyd</w:t>
      </w:r>
      <w:r w:rsidR="00717818" w:rsidRPr="00CB298B">
        <w:rPr>
          <w:color w:val="auto"/>
        </w:rPr>
        <w:t xml:space="preserve">awnictwo </w:t>
      </w:r>
      <w:r w:rsidR="00603FB3" w:rsidRPr="00CB298B">
        <w:rPr>
          <w:color w:val="auto"/>
        </w:rPr>
        <w:t>JS &amp; Co, 2014)</w:t>
      </w:r>
      <w:r w:rsidRPr="00CB298B">
        <w:rPr>
          <w:color w:val="auto"/>
        </w:rPr>
        <w:t>.</w:t>
      </w:r>
    </w:p>
    <w:p w14:paraId="3C9989CE" w14:textId="258412DF" w:rsidR="0066477A" w:rsidRPr="00CB298B" w:rsidRDefault="00BB71F7" w:rsidP="00675121">
      <w:pPr>
        <w:pStyle w:val="OREpunktor"/>
        <w:rPr>
          <w:color w:val="auto"/>
        </w:rPr>
      </w:pPr>
      <w:r w:rsidRPr="00CB298B">
        <w:rPr>
          <w:i/>
          <w:color w:val="auto"/>
        </w:rPr>
        <w:t>Pamiętniki nauczycieli</w:t>
      </w:r>
      <w:r w:rsidRPr="00CB298B">
        <w:rPr>
          <w:color w:val="auto"/>
        </w:rPr>
        <w:t xml:space="preserve"> </w:t>
      </w:r>
      <w:r w:rsidR="00A67EDA" w:rsidRPr="00CB298B">
        <w:rPr>
          <w:color w:val="auto"/>
        </w:rPr>
        <w:t>–</w:t>
      </w:r>
      <w:r w:rsidRPr="00CB298B">
        <w:rPr>
          <w:color w:val="auto"/>
        </w:rPr>
        <w:t xml:space="preserve"> pokłosie ogólnopolskich kon</w:t>
      </w:r>
      <w:r w:rsidR="00603FB3" w:rsidRPr="00CB298B">
        <w:rPr>
          <w:color w:val="auto"/>
        </w:rPr>
        <w:t>kursów: „</w:t>
      </w:r>
      <w:r w:rsidRPr="00CB298B">
        <w:rPr>
          <w:color w:val="auto"/>
        </w:rPr>
        <w:t>Nauczycielskie przesłanie”</w:t>
      </w:r>
      <w:r w:rsidR="009B1445" w:rsidRPr="00CB298B">
        <w:rPr>
          <w:color w:val="auto"/>
        </w:rPr>
        <w:t xml:space="preserve"> </w:t>
      </w:r>
      <w:r w:rsidRPr="00CB298B">
        <w:rPr>
          <w:color w:val="auto"/>
        </w:rPr>
        <w:t>(2015), Konkursu na Pamiętniki Nauczycieli pod</w:t>
      </w:r>
      <w:r w:rsidR="009B1445" w:rsidRPr="00CB298B">
        <w:rPr>
          <w:color w:val="auto"/>
        </w:rPr>
        <w:t xml:space="preserve"> </w:t>
      </w:r>
      <w:r w:rsidRPr="00CB298B">
        <w:rPr>
          <w:color w:val="auto"/>
        </w:rPr>
        <w:t>hasłem: „Nauczycie</w:t>
      </w:r>
      <w:r w:rsidRPr="00CB298B">
        <w:rPr>
          <w:color w:val="auto"/>
        </w:rPr>
        <w:t>l</w:t>
      </w:r>
      <w:r w:rsidRPr="00CB298B">
        <w:rPr>
          <w:color w:val="auto"/>
        </w:rPr>
        <w:t>ska dojrzałość”</w:t>
      </w:r>
      <w:r w:rsidR="009B1445" w:rsidRPr="00CB298B">
        <w:rPr>
          <w:color w:val="auto"/>
        </w:rPr>
        <w:t xml:space="preserve"> </w:t>
      </w:r>
      <w:r w:rsidRPr="00CB298B">
        <w:rPr>
          <w:color w:val="auto"/>
        </w:rPr>
        <w:t>(2002</w:t>
      </w:r>
      <w:r w:rsidR="00A67EDA" w:rsidRPr="00CB298B">
        <w:rPr>
          <w:color w:val="auto"/>
        </w:rPr>
        <w:t>–</w:t>
      </w:r>
      <w:r w:rsidRPr="00CB298B">
        <w:rPr>
          <w:color w:val="auto"/>
        </w:rPr>
        <w:t>2004), Ogólnopolskiego Konkursu na Pamiętniki Młodego Po</w:t>
      </w:r>
      <w:r w:rsidR="00603FB3" w:rsidRPr="00CB298B">
        <w:rPr>
          <w:color w:val="auto"/>
        </w:rPr>
        <w:t>kolenia Nauczycieli (1992/1993), konkursu „Bliżej przedszkola” pod hasłem „</w:t>
      </w:r>
      <w:r w:rsidR="00603FB3" w:rsidRPr="00CB298B">
        <w:rPr>
          <w:b/>
          <w:color w:val="auto"/>
        </w:rPr>
        <w:t>Jestem nauczycielką przedszkola. Przemieniam świat</w:t>
      </w:r>
      <w:r w:rsidR="00603FB3" w:rsidRPr="00CB298B">
        <w:rPr>
          <w:color w:val="auto"/>
        </w:rPr>
        <w:t xml:space="preserve">” (2014 – </w:t>
      </w:r>
      <w:hyperlink r:id="rId188" w:history="1">
        <w:r w:rsidR="00603FB3" w:rsidRPr="00CB298B">
          <w:rPr>
            <w:rStyle w:val="Hipercze"/>
            <w:color w:val="auto"/>
          </w:rPr>
          <w:t>prace konku</w:t>
        </w:r>
        <w:r w:rsidR="00603FB3" w:rsidRPr="00CB298B">
          <w:rPr>
            <w:rStyle w:val="Hipercze"/>
            <w:color w:val="auto"/>
          </w:rPr>
          <w:t>r</w:t>
        </w:r>
        <w:r w:rsidR="00603FB3" w:rsidRPr="00CB298B">
          <w:rPr>
            <w:rStyle w:val="Hipercze"/>
            <w:color w:val="auto"/>
          </w:rPr>
          <w:t>sowe</w:t>
        </w:r>
      </w:hyperlink>
      <w:r w:rsidR="00A67EDA" w:rsidRPr="00CB298B">
        <w:rPr>
          <w:rStyle w:val="Hipercze"/>
          <w:color w:val="auto"/>
          <w:u w:val="none"/>
        </w:rPr>
        <w:t>, online, dostęp dn.</w:t>
      </w:r>
      <w:r w:rsidR="00DC39D5" w:rsidRPr="00CB298B">
        <w:rPr>
          <w:color w:val="auto"/>
        </w:rPr>
        <w:t xml:space="preserve"> 18.05.2017</w:t>
      </w:r>
      <w:r w:rsidR="009B2679" w:rsidRPr="00CB298B">
        <w:rPr>
          <w:color w:val="auto"/>
        </w:rPr>
        <w:t>)</w:t>
      </w:r>
      <w:r w:rsidR="00614479">
        <w:rPr>
          <w:color w:val="auto"/>
        </w:rPr>
        <w:t>,</w:t>
      </w:r>
      <w:r w:rsidR="00860708" w:rsidRPr="00860708">
        <w:rPr>
          <w:rFonts w:eastAsia="Calibri"/>
          <w:color w:val="222222"/>
          <w:sz w:val="19"/>
          <w:szCs w:val="19"/>
          <w:shd w:val="clear" w:color="auto" w:fill="FFFFFF"/>
        </w:rPr>
        <w:t xml:space="preserve"> </w:t>
      </w:r>
      <w:r w:rsidR="00860708" w:rsidRPr="00860708">
        <w:rPr>
          <w:color w:val="auto"/>
        </w:rPr>
        <w:t xml:space="preserve"> konkursu organizowanego przez Wyższą Szkołę Zawodową w Sanoku i Uniwersytet Rzeszowski (publikacja pt. "Piórem i sercem" pod red. Marii </w:t>
      </w:r>
      <w:proofErr w:type="spellStart"/>
      <w:r w:rsidR="00860708" w:rsidRPr="00860708">
        <w:rPr>
          <w:color w:val="auto"/>
        </w:rPr>
        <w:t>Kuzin</w:t>
      </w:r>
      <w:proofErr w:type="spellEnd"/>
      <w:r w:rsidR="00860708" w:rsidRPr="00860708">
        <w:rPr>
          <w:color w:val="auto"/>
        </w:rPr>
        <w:t xml:space="preserve"> i Wojciecha </w:t>
      </w:r>
      <w:proofErr w:type="spellStart"/>
      <w:r w:rsidR="00860708" w:rsidRPr="00860708">
        <w:rPr>
          <w:color w:val="auto"/>
        </w:rPr>
        <w:t>Kalwata</w:t>
      </w:r>
      <w:proofErr w:type="spellEnd"/>
      <w:r w:rsidR="00860708" w:rsidRPr="00860708">
        <w:rPr>
          <w:color w:val="auto"/>
        </w:rPr>
        <w:t>, 2017).</w:t>
      </w:r>
    </w:p>
    <w:p w14:paraId="1328312E" w14:textId="69CD9BA6" w:rsidR="00030803" w:rsidRPr="00CB298B" w:rsidRDefault="00030803" w:rsidP="00A67EDA">
      <w:pPr>
        <w:pStyle w:val="OREnormalny"/>
        <w:rPr>
          <w:color w:val="auto"/>
        </w:rPr>
      </w:pPr>
      <w:r w:rsidRPr="00CB298B">
        <w:rPr>
          <w:color w:val="auto"/>
        </w:rPr>
        <w:t>Przykłady refleksji na temat działania zamieszczono także w</w:t>
      </w:r>
      <w:r w:rsidR="00717818" w:rsidRPr="00CB298B">
        <w:rPr>
          <w:color w:val="auto"/>
        </w:rPr>
        <w:t xml:space="preserve"> niniejszym </w:t>
      </w:r>
      <w:r w:rsidRPr="00CB298B">
        <w:rPr>
          <w:color w:val="auto"/>
        </w:rPr>
        <w:t>opracowaniu (</w:t>
      </w:r>
      <w:r w:rsidR="003C2B88" w:rsidRPr="00CB298B">
        <w:rPr>
          <w:color w:val="auto"/>
        </w:rPr>
        <w:t>posty</w:t>
      </w:r>
      <w:r w:rsidR="009B1445" w:rsidRPr="00CB298B">
        <w:rPr>
          <w:color w:val="auto"/>
        </w:rPr>
        <w:t xml:space="preserve"> </w:t>
      </w:r>
      <w:r w:rsidRPr="00CB298B">
        <w:rPr>
          <w:color w:val="auto"/>
        </w:rPr>
        <w:t xml:space="preserve">nauczycielki </w:t>
      </w:r>
      <w:r w:rsidR="003C2B88" w:rsidRPr="00CB298B">
        <w:rPr>
          <w:color w:val="auto"/>
        </w:rPr>
        <w:t xml:space="preserve">poświęcone </w:t>
      </w:r>
      <w:r w:rsidRPr="00CB298B">
        <w:rPr>
          <w:color w:val="auto"/>
        </w:rPr>
        <w:t xml:space="preserve">realizacji projektu „Zachwyt w przedszkolu” na blogu WIELKI ZACHWYT, kartka z pamiętnika nauczycielskiego Małgorzaty Jas </w:t>
      </w:r>
      <w:r w:rsidR="003C2B88" w:rsidRPr="00CB298B">
        <w:rPr>
          <w:color w:val="auto"/>
        </w:rPr>
        <w:t xml:space="preserve">po </w:t>
      </w:r>
      <w:r w:rsidRPr="00CB298B">
        <w:rPr>
          <w:color w:val="auto"/>
        </w:rPr>
        <w:t>wizyt</w:t>
      </w:r>
      <w:r w:rsidR="003C2B88" w:rsidRPr="00CB298B">
        <w:rPr>
          <w:color w:val="auto"/>
        </w:rPr>
        <w:t>ach</w:t>
      </w:r>
      <w:r w:rsidRPr="00CB298B">
        <w:rPr>
          <w:color w:val="auto"/>
        </w:rPr>
        <w:t xml:space="preserve"> w</w:t>
      </w:r>
      <w:r w:rsidR="00717818" w:rsidRPr="00CB298B">
        <w:rPr>
          <w:color w:val="auto"/>
        </w:rPr>
        <w:t> </w:t>
      </w:r>
      <w:r w:rsidRPr="00CB298B">
        <w:rPr>
          <w:color w:val="auto"/>
        </w:rPr>
        <w:t>przedszkolach Gotha</w:t>
      </w:r>
      <w:r w:rsidR="003C2B88" w:rsidRPr="00CB298B">
        <w:rPr>
          <w:color w:val="auto"/>
        </w:rPr>
        <w:t xml:space="preserve"> w Turyngii</w:t>
      </w:r>
      <w:r w:rsidRPr="00CB298B">
        <w:rPr>
          <w:color w:val="auto"/>
        </w:rPr>
        <w:t xml:space="preserve">). </w:t>
      </w:r>
    </w:p>
    <w:p w14:paraId="09D417ED" w14:textId="27CBADF2" w:rsidR="005A6788" w:rsidRPr="00CB298B" w:rsidRDefault="00A67EDA" w:rsidP="00A67EDA">
      <w:pPr>
        <w:pStyle w:val="ORE4Naglowek"/>
        <w:rPr>
          <w:color w:val="auto"/>
        </w:rPr>
      </w:pPr>
      <w:bookmarkStart w:id="59" w:name="_Toc496059939"/>
      <w:r w:rsidRPr="00CB298B">
        <w:rPr>
          <w:color w:val="auto"/>
        </w:rPr>
        <w:t xml:space="preserve">3.2.3. </w:t>
      </w:r>
      <w:r w:rsidR="000C0256" w:rsidRPr="00CB298B">
        <w:rPr>
          <w:color w:val="auto"/>
        </w:rPr>
        <w:t>Portfolio zawodowe</w:t>
      </w:r>
      <w:r w:rsidR="00767BAD" w:rsidRPr="00CB298B">
        <w:rPr>
          <w:rStyle w:val="Odwoanieprzypisudolnego"/>
          <w:color w:val="auto"/>
        </w:rPr>
        <w:footnoteReference w:id="75"/>
      </w:r>
      <w:bookmarkEnd w:id="59"/>
      <w:r w:rsidR="000C0256" w:rsidRPr="00CB298B">
        <w:rPr>
          <w:color w:val="auto"/>
        </w:rPr>
        <w:t xml:space="preserve"> </w:t>
      </w:r>
    </w:p>
    <w:p w14:paraId="513E2D5F" w14:textId="746A5BD8" w:rsidR="005A6788" w:rsidRPr="00CB298B" w:rsidRDefault="005A6788" w:rsidP="00A67EDA">
      <w:pPr>
        <w:pStyle w:val="OREnormalny"/>
        <w:rPr>
          <w:color w:val="auto"/>
        </w:rPr>
      </w:pPr>
      <w:r w:rsidRPr="00CB298B">
        <w:rPr>
          <w:color w:val="auto"/>
        </w:rPr>
        <w:t>Portfolio (teczka</w:t>
      </w:r>
      <w:r w:rsidR="00717818" w:rsidRPr="00CB298B">
        <w:rPr>
          <w:color w:val="auto"/>
        </w:rPr>
        <w:t xml:space="preserve"> –</w:t>
      </w:r>
      <w:r w:rsidRPr="00CB298B">
        <w:rPr>
          <w:color w:val="auto"/>
        </w:rPr>
        <w:t xml:space="preserve"> termin pochodzi z j</w:t>
      </w:r>
      <w:r w:rsidR="00717818" w:rsidRPr="00CB298B">
        <w:rPr>
          <w:color w:val="auto"/>
        </w:rPr>
        <w:t>ęzyka</w:t>
      </w:r>
      <w:r w:rsidRPr="00CB298B">
        <w:rPr>
          <w:color w:val="auto"/>
        </w:rPr>
        <w:t xml:space="preserve"> włoskiego: </w:t>
      </w:r>
      <w:proofErr w:type="spellStart"/>
      <w:r w:rsidRPr="00CB298B">
        <w:rPr>
          <w:i/>
          <w:color w:val="auto"/>
        </w:rPr>
        <w:t>portare</w:t>
      </w:r>
      <w:proofErr w:type="spellEnd"/>
      <w:r w:rsidRPr="00CB298B">
        <w:rPr>
          <w:color w:val="auto"/>
        </w:rPr>
        <w:t xml:space="preserve"> </w:t>
      </w:r>
      <w:r w:rsidR="00717818" w:rsidRPr="00CB298B">
        <w:rPr>
          <w:color w:val="auto"/>
        </w:rPr>
        <w:t>–</w:t>
      </w:r>
      <w:r w:rsidRPr="00CB298B">
        <w:rPr>
          <w:color w:val="auto"/>
        </w:rPr>
        <w:t xml:space="preserve"> nosić + </w:t>
      </w:r>
      <w:proofErr w:type="spellStart"/>
      <w:r w:rsidRPr="00CB298B">
        <w:rPr>
          <w:i/>
          <w:color w:val="auto"/>
        </w:rPr>
        <w:t>foglio</w:t>
      </w:r>
      <w:proofErr w:type="spellEnd"/>
      <w:r w:rsidRPr="00CB298B">
        <w:rPr>
          <w:color w:val="auto"/>
        </w:rPr>
        <w:t xml:space="preserve"> </w:t>
      </w:r>
      <w:r w:rsidR="00717818" w:rsidRPr="00CB298B">
        <w:rPr>
          <w:color w:val="auto"/>
        </w:rPr>
        <w:t>–</w:t>
      </w:r>
      <w:r w:rsidRPr="00CB298B">
        <w:rPr>
          <w:color w:val="auto"/>
        </w:rPr>
        <w:t xml:space="preserve"> kartka) jest prostą i uniwersalną metodą, która może być wykorzystywana jako metoda pracy z</w:t>
      </w:r>
      <w:r w:rsidR="00717818" w:rsidRPr="00CB298B">
        <w:rPr>
          <w:color w:val="auto"/>
        </w:rPr>
        <w:t> </w:t>
      </w:r>
      <w:r w:rsidR="001C56FC" w:rsidRPr="00CB298B">
        <w:rPr>
          <w:color w:val="auto"/>
        </w:rPr>
        <w:t xml:space="preserve">dziećmi oraz z </w:t>
      </w:r>
      <w:r w:rsidRPr="00CB298B">
        <w:rPr>
          <w:color w:val="auto"/>
        </w:rPr>
        <w:t xml:space="preserve">uczniami na różnych etapach kształcenia, </w:t>
      </w:r>
      <w:r w:rsidR="00717818" w:rsidRPr="00CB298B">
        <w:rPr>
          <w:color w:val="auto"/>
        </w:rPr>
        <w:t xml:space="preserve">a </w:t>
      </w:r>
      <w:r w:rsidRPr="00CB298B">
        <w:rPr>
          <w:color w:val="auto"/>
        </w:rPr>
        <w:t>także jako forma dokume</w:t>
      </w:r>
      <w:r w:rsidRPr="00CB298B">
        <w:rPr>
          <w:color w:val="auto"/>
        </w:rPr>
        <w:t>n</w:t>
      </w:r>
      <w:r w:rsidRPr="00CB298B">
        <w:rPr>
          <w:color w:val="auto"/>
        </w:rPr>
        <w:t xml:space="preserve">towania własnego dorobku zawodowego lub sposób refleksji </w:t>
      </w:r>
      <w:r w:rsidR="00717818" w:rsidRPr="00CB298B">
        <w:rPr>
          <w:color w:val="auto"/>
        </w:rPr>
        <w:t xml:space="preserve">na temat </w:t>
      </w:r>
      <w:r w:rsidRPr="00CB298B">
        <w:rPr>
          <w:color w:val="auto"/>
        </w:rPr>
        <w:t>dział</w:t>
      </w:r>
      <w:r w:rsidR="00717818" w:rsidRPr="00CB298B">
        <w:rPr>
          <w:color w:val="auto"/>
        </w:rPr>
        <w:t>ań</w:t>
      </w:r>
      <w:r w:rsidRPr="00CB298B">
        <w:rPr>
          <w:color w:val="auto"/>
        </w:rPr>
        <w:t xml:space="preserve"> nauczy</w:t>
      </w:r>
      <w:r w:rsidR="0078124D">
        <w:rPr>
          <w:color w:val="auto"/>
        </w:rPr>
        <w:t>-</w:t>
      </w:r>
      <w:proofErr w:type="spellStart"/>
      <w:r w:rsidRPr="00CB298B">
        <w:rPr>
          <w:color w:val="auto"/>
        </w:rPr>
        <w:t>ciela</w:t>
      </w:r>
      <w:proofErr w:type="spellEnd"/>
      <w:r w:rsidRPr="00CB298B">
        <w:rPr>
          <w:color w:val="auto"/>
        </w:rPr>
        <w:t>.</w:t>
      </w:r>
    </w:p>
    <w:p w14:paraId="595F70D9" w14:textId="77777777" w:rsidR="005A6788" w:rsidRPr="00CB298B" w:rsidRDefault="005A6788" w:rsidP="00A67EDA">
      <w:pPr>
        <w:pStyle w:val="OREnormalny"/>
        <w:rPr>
          <w:color w:val="auto"/>
        </w:rPr>
      </w:pPr>
      <w:r w:rsidRPr="00CB298B">
        <w:rPr>
          <w:color w:val="auto"/>
        </w:rPr>
        <w:t xml:space="preserve">Istnieją różne </w:t>
      </w:r>
      <w:r w:rsidRPr="00CB298B">
        <w:rPr>
          <w:b/>
          <w:color w:val="auto"/>
        </w:rPr>
        <w:t>sposoby definiowania portfolio:</w:t>
      </w:r>
    </w:p>
    <w:p w14:paraId="55400F79" w14:textId="56499D1B" w:rsidR="005A6788" w:rsidRPr="00CB298B" w:rsidRDefault="006E598E" w:rsidP="00266AC1">
      <w:pPr>
        <w:pStyle w:val="OREpunktor"/>
        <w:rPr>
          <w:color w:val="auto"/>
        </w:rPr>
      </w:pPr>
      <w:r w:rsidRPr="00CB298B">
        <w:rPr>
          <w:color w:val="auto"/>
        </w:rPr>
        <w:t>zbiór materiałów na dany temat</w:t>
      </w:r>
      <w:r w:rsidR="002A0E3A" w:rsidRPr="00CB298B">
        <w:rPr>
          <w:color w:val="auto"/>
        </w:rPr>
        <w:t>;</w:t>
      </w:r>
    </w:p>
    <w:p w14:paraId="59344574" w14:textId="611CEF8C" w:rsidR="005A6788" w:rsidRPr="00CB298B" w:rsidRDefault="005A6788" w:rsidP="00266AC1">
      <w:pPr>
        <w:pStyle w:val="OREpunktor"/>
        <w:rPr>
          <w:color w:val="auto"/>
        </w:rPr>
      </w:pPr>
      <w:r w:rsidRPr="00CB298B">
        <w:rPr>
          <w:color w:val="auto"/>
        </w:rPr>
        <w:t>zbiór prac</w:t>
      </w:r>
      <w:r w:rsidR="006E598E" w:rsidRPr="00CB298B">
        <w:rPr>
          <w:color w:val="auto"/>
        </w:rPr>
        <w:t>, przedstawiających osiągnięcia</w:t>
      </w:r>
      <w:r w:rsidRPr="00CB298B">
        <w:rPr>
          <w:color w:val="auto"/>
        </w:rPr>
        <w:t xml:space="preserve"> autora</w:t>
      </w:r>
      <w:r w:rsidR="002A0E3A" w:rsidRPr="00CB298B">
        <w:rPr>
          <w:color w:val="auto"/>
        </w:rPr>
        <w:t>;</w:t>
      </w:r>
    </w:p>
    <w:p w14:paraId="4B3F1FF6" w14:textId="2E1EA66D" w:rsidR="005A6788" w:rsidRPr="00CB298B" w:rsidRDefault="006E598E" w:rsidP="00266AC1">
      <w:pPr>
        <w:pStyle w:val="OREpunktor"/>
        <w:rPr>
          <w:color w:val="auto"/>
        </w:rPr>
      </w:pPr>
      <w:r w:rsidRPr="00CB298B">
        <w:rPr>
          <w:color w:val="auto"/>
        </w:rPr>
        <w:t xml:space="preserve">dokumentacja prac </w:t>
      </w:r>
      <w:r w:rsidR="005A6788" w:rsidRPr="00CB298B">
        <w:rPr>
          <w:color w:val="auto"/>
        </w:rPr>
        <w:t>nauczyciela</w:t>
      </w:r>
      <w:r w:rsidRPr="00CB298B">
        <w:rPr>
          <w:color w:val="auto"/>
        </w:rPr>
        <w:t xml:space="preserve"> lub grupy </w:t>
      </w:r>
      <w:r w:rsidR="005A6788" w:rsidRPr="00CB298B">
        <w:rPr>
          <w:color w:val="auto"/>
        </w:rPr>
        <w:t>nauczycieli na określony temat</w:t>
      </w:r>
      <w:r w:rsidR="002A0E3A" w:rsidRPr="00CB298B">
        <w:rPr>
          <w:color w:val="auto"/>
        </w:rPr>
        <w:t>;</w:t>
      </w:r>
    </w:p>
    <w:p w14:paraId="09DC408F" w14:textId="7CC31D73" w:rsidR="006E598E" w:rsidRPr="00CB298B" w:rsidRDefault="006E598E" w:rsidP="00266AC1">
      <w:pPr>
        <w:pStyle w:val="OREpunktor"/>
        <w:rPr>
          <w:color w:val="auto"/>
        </w:rPr>
      </w:pPr>
      <w:r w:rsidRPr="00CB298B">
        <w:rPr>
          <w:color w:val="auto"/>
        </w:rPr>
        <w:t xml:space="preserve">zbiór dokumentów </w:t>
      </w:r>
      <w:r w:rsidR="002A0E3A" w:rsidRPr="00CB298B">
        <w:rPr>
          <w:color w:val="auto"/>
        </w:rPr>
        <w:t>poświadczających czyjąś wiedzę.</w:t>
      </w:r>
    </w:p>
    <w:p w14:paraId="4E411D4F" w14:textId="1523380B" w:rsidR="005A6788" w:rsidRPr="00CB298B" w:rsidRDefault="00D74AF6" w:rsidP="00266AC1">
      <w:pPr>
        <w:pStyle w:val="OREnormalny"/>
        <w:rPr>
          <w:b/>
          <w:color w:val="auto"/>
        </w:rPr>
      </w:pPr>
      <w:proofErr w:type="spellStart"/>
      <w:r w:rsidRPr="00CB298B">
        <w:rPr>
          <w:b/>
          <w:color w:val="auto"/>
        </w:rPr>
        <w:t>Potrfolio</w:t>
      </w:r>
      <w:proofErr w:type="spellEnd"/>
      <w:r w:rsidRPr="00CB298B">
        <w:rPr>
          <w:b/>
          <w:color w:val="auto"/>
        </w:rPr>
        <w:t xml:space="preserve"> nauczycielskie może zawierać:</w:t>
      </w:r>
    </w:p>
    <w:p w14:paraId="331CF5A6" w14:textId="32C7182F" w:rsidR="006E598E" w:rsidRPr="00CB298B" w:rsidRDefault="00D74AF6" w:rsidP="00266AC1">
      <w:pPr>
        <w:pStyle w:val="OREpunktor"/>
        <w:rPr>
          <w:color w:val="auto"/>
        </w:rPr>
      </w:pPr>
      <w:r w:rsidRPr="00CB298B">
        <w:rPr>
          <w:color w:val="auto"/>
        </w:rPr>
        <w:lastRenderedPageBreak/>
        <w:t>artykuły</w:t>
      </w:r>
      <w:r w:rsidR="006E598E" w:rsidRPr="00CB298B">
        <w:rPr>
          <w:color w:val="auto"/>
        </w:rPr>
        <w:t>, notatki, terminy odnośnie</w:t>
      </w:r>
      <w:r w:rsidR="002A0E3A" w:rsidRPr="00CB298B">
        <w:rPr>
          <w:color w:val="auto"/>
        </w:rPr>
        <w:t xml:space="preserve"> do</w:t>
      </w:r>
      <w:r w:rsidR="006E598E" w:rsidRPr="00CB298B">
        <w:rPr>
          <w:color w:val="auto"/>
        </w:rPr>
        <w:t xml:space="preserve"> danego tematu</w:t>
      </w:r>
      <w:r w:rsidR="002A0E3A" w:rsidRPr="00CB298B">
        <w:rPr>
          <w:color w:val="auto"/>
        </w:rPr>
        <w:t>;</w:t>
      </w:r>
    </w:p>
    <w:p w14:paraId="7908B91E" w14:textId="1AF77FFE" w:rsidR="006E598E" w:rsidRPr="00CB298B" w:rsidRDefault="006E598E" w:rsidP="00266AC1">
      <w:pPr>
        <w:pStyle w:val="OREpunktor"/>
        <w:rPr>
          <w:color w:val="auto"/>
        </w:rPr>
      </w:pPr>
      <w:r w:rsidRPr="00CB298B">
        <w:rPr>
          <w:color w:val="auto"/>
        </w:rPr>
        <w:t>graficzne przedstawienie z</w:t>
      </w:r>
      <w:r w:rsidR="00D74AF6" w:rsidRPr="00CB298B">
        <w:rPr>
          <w:color w:val="auto"/>
        </w:rPr>
        <w:t>agadnienia, np. wykresy, tabele</w:t>
      </w:r>
      <w:r w:rsidR="002A0E3A" w:rsidRPr="00CB298B">
        <w:rPr>
          <w:color w:val="auto"/>
        </w:rPr>
        <w:t>;</w:t>
      </w:r>
    </w:p>
    <w:p w14:paraId="5EB2AF9A" w14:textId="23F6009A" w:rsidR="006E598E" w:rsidRPr="00CB298B" w:rsidRDefault="006E598E" w:rsidP="00266AC1">
      <w:pPr>
        <w:pStyle w:val="OREpunktor"/>
        <w:rPr>
          <w:color w:val="auto"/>
        </w:rPr>
      </w:pPr>
      <w:r w:rsidRPr="00CB298B">
        <w:rPr>
          <w:color w:val="auto"/>
        </w:rPr>
        <w:t>rysunki, projekty, fotografie</w:t>
      </w:r>
      <w:r w:rsidR="002A0E3A" w:rsidRPr="00CB298B">
        <w:rPr>
          <w:color w:val="auto"/>
        </w:rPr>
        <w:t>;</w:t>
      </w:r>
    </w:p>
    <w:p w14:paraId="280335B8" w14:textId="2F81D8CE" w:rsidR="006E598E" w:rsidRPr="00CB298B" w:rsidRDefault="006E598E" w:rsidP="00266AC1">
      <w:pPr>
        <w:pStyle w:val="OREpunktor"/>
        <w:rPr>
          <w:color w:val="auto"/>
        </w:rPr>
      </w:pPr>
      <w:r w:rsidRPr="00CB298B">
        <w:rPr>
          <w:color w:val="auto"/>
        </w:rPr>
        <w:t>notatki z lektury</w:t>
      </w:r>
      <w:r w:rsidR="000F00EA" w:rsidRPr="00CB298B">
        <w:rPr>
          <w:color w:val="auto"/>
        </w:rPr>
        <w:t>, aforyzmy</w:t>
      </w:r>
      <w:r w:rsidR="002A0E3A" w:rsidRPr="00CB298B">
        <w:rPr>
          <w:color w:val="auto"/>
        </w:rPr>
        <w:t>;</w:t>
      </w:r>
    </w:p>
    <w:p w14:paraId="1E30ADD6" w14:textId="23672DE8" w:rsidR="006E598E" w:rsidRPr="00CB298B" w:rsidRDefault="006E598E" w:rsidP="00266AC1">
      <w:pPr>
        <w:pStyle w:val="OREpunktor"/>
        <w:rPr>
          <w:color w:val="auto"/>
        </w:rPr>
      </w:pPr>
      <w:r w:rsidRPr="00CB298B">
        <w:rPr>
          <w:color w:val="auto"/>
        </w:rPr>
        <w:t>opowiadania, rozprawki, eseje</w:t>
      </w:r>
      <w:r w:rsidR="002A0E3A" w:rsidRPr="00CB298B">
        <w:rPr>
          <w:color w:val="auto"/>
        </w:rPr>
        <w:t>;</w:t>
      </w:r>
    </w:p>
    <w:p w14:paraId="4C89A3FD" w14:textId="13C1C302" w:rsidR="006E598E" w:rsidRPr="00CB298B" w:rsidRDefault="00D74AF6" w:rsidP="00266AC1">
      <w:pPr>
        <w:pStyle w:val="OREpunktor"/>
        <w:rPr>
          <w:color w:val="auto"/>
        </w:rPr>
      </w:pPr>
      <w:r w:rsidRPr="00CB298B">
        <w:rPr>
          <w:color w:val="auto"/>
        </w:rPr>
        <w:t>nagrania (</w:t>
      </w:r>
      <w:r w:rsidR="002A0E3A" w:rsidRPr="00CB298B">
        <w:rPr>
          <w:color w:val="auto"/>
        </w:rPr>
        <w:t xml:space="preserve">na płycie CD/DVD, </w:t>
      </w:r>
      <w:proofErr w:type="spellStart"/>
      <w:r w:rsidR="006E598E" w:rsidRPr="00CB298B">
        <w:rPr>
          <w:color w:val="auto"/>
        </w:rPr>
        <w:t>pendriv</w:t>
      </w:r>
      <w:r w:rsidR="002A0E3A" w:rsidRPr="00CB298B">
        <w:rPr>
          <w:color w:val="auto"/>
        </w:rPr>
        <w:t>i</w:t>
      </w:r>
      <w:r w:rsidR="006E598E" w:rsidRPr="00CB298B">
        <w:rPr>
          <w:color w:val="auto"/>
        </w:rPr>
        <w:t>e</w:t>
      </w:r>
      <w:proofErr w:type="spellEnd"/>
      <w:r w:rsidRPr="00CB298B">
        <w:rPr>
          <w:color w:val="auto"/>
        </w:rPr>
        <w:t>)</w:t>
      </w:r>
      <w:r w:rsidR="002A0E3A" w:rsidRPr="00CB298B">
        <w:rPr>
          <w:color w:val="auto"/>
        </w:rPr>
        <w:t>.</w:t>
      </w:r>
    </w:p>
    <w:p w14:paraId="68BBE46D" w14:textId="572DABF2" w:rsidR="00D74AF6" w:rsidRPr="00CB298B" w:rsidRDefault="00D74AF6" w:rsidP="00266AC1">
      <w:pPr>
        <w:pStyle w:val="OREnormalny"/>
        <w:rPr>
          <w:color w:val="auto"/>
        </w:rPr>
      </w:pPr>
      <w:r w:rsidRPr="00CB298B">
        <w:rPr>
          <w:color w:val="auto"/>
        </w:rPr>
        <w:t xml:space="preserve">Znakiem czasu jest </w:t>
      </w:r>
      <w:r w:rsidRPr="00CB298B">
        <w:rPr>
          <w:b/>
          <w:color w:val="auto"/>
        </w:rPr>
        <w:t>e-portfolio</w:t>
      </w:r>
      <w:r w:rsidRPr="00CB298B">
        <w:rPr>
          <w:color w:val="auto"/>
        </w:rPr>
        <w:t xml:space="preserve"> – elektroniczny dziennik, w którym umieszcza się info</w:t>
      </w:r>
      <w:r w:rsidRPr="00CB298B">
        <w:rPr>
          <w:color w:val="auto"/>
        </w:rPr>
        <w:t>r</w:t>
      </w:r>
      <w:r w:rsidRPr="00CB298B">
        <w:rPr>
          <w:color w:val="auto"/>
        </w:rPr>
        <w:t>macje o swoich osiągnięciach. Przeważnie jest to zwykła strona internetowa, na której zamieszcza</w:t>
      </w:r>
      <w:r w:rsidR="002A0E3A" w:rsidRPr="00CB298B">
        <w:rPr>
          <w:color w:val="auto"/>
        </w:rPr>
        <w:t xml:space="preserve"> się</w:t>
      </w:r>
      <w:r w:rsidRPr="00CB298B">
        <w:rPr>
          <w:color w:val="auto"/>
        </w:rPr>
        <w:t xml:space="preserve"> zdjęcia, filmy, dokonuje wpisów. Dzięki e-portfolio można </w:t>
      </w:r>
      <w:r w:rsidR="002A0E3A" w:rsidRPr="00CB298B">
        <w:rPr>
          <w:color w:val="auto"/>
        </w:rPr>
        <w:t xml:space="preserve">się </w:t>
      </w:r>
      <w:r w:rsidRPr="00CB298B">
        <w:rPr>
          <w:color w:val="auto"/>
        </w:rPr>
        <w:t>wiele d</w:t>
      </w:r>
      <w:r w:rsidRPr="00CB298B">
        <w:rPr>
          <w:color w:val="auto"/>
        </w:rPr>
        <w:t>o</w:t>
      </w:r>
      <w:r w:rsidRPr="00CB298B">
        <w:rPr>
          <w:color w:val="auto"/>
        </w:rPr>
        <w:t>wiedzieć na temat pasji i talentów drugiej osoby, co z kolei może przynieść wiele korz</w:t>
      </w:r>
      <w:r w:rsidRPr="00CB298B">
        <w:rPr>
          <w:color w:val="auto"/>
        </w:rPr>
        <w:t>y</w:t>
      </w:r>
      <w:r w:rsidRPr="00CB298B">
        <w:rPr>
          <w:color w:val="auto"/>
        </w:rPr>
        <w:t>ści, ponieważ ktoś może dostrzec w tych osiągnięciach wielką wartość i wykorzystać d</w:t>
      </w:r>
      <w:r w:rsidRPr="00CB298B">
        <w:rPr>
          <w:color w:val="auto"/>
        </w:rPr>
        <w:t>o</w:t>
      </w:r>
      <w:r w:rsidRPr="00CB298B">
        <w:rPr>
          <w:color w:val="auto"/>
        </w:rPr>
        <w:t>świadczenia autora e-portfolia do doskonalenia własnej pracy.</w:t>
      </w:r>
    </w:p>
    <w:p w14:paraId="03D2B398" w14:textId="2554C5F7" w:rsidR="00D74AF6" w:rsidRPr="00CB298B" w:rsidRDefault="00D74AF6" w:rsidP="00266AC1">
      <w:pPr>
        <w:pStyle w:val="OREnormalny"/>
        <w:rPr>
          <w:b/>
          <w:color w:val="auto"/>
        </w:rPr>
      </w:pPr>
      <w:r w:rsidRPr="00CB298B">
        <w:rPr>
          <w:b/>
          <w:color w:val="auto"/>
        </w:rPr>
        <w:t>W czym e-portfolio przewyższa tradycyjne portfolio?</w:t>
      </w:r>
    </w:p>
    <w:p w14:paraId="4435D1EB" w14:textId="327B7D58" w:rsidR="006E598E" w:rsidRPr="00CB298B" w:rsidRDefault="002A0E3A" w:rsidP="00266AC1">
      <w:pPr>
        <w:pStyle w:val="OREpunktor"/>
        <w:rPr>
          <w:color w:val="auto"/>
        </w:rPr>
      </w:pPr>
      <w:r w:rsidRPr="00CB298B">
        <w:rPr>
          <w:color w:val="auto"/>
        </w:rPr>
        <w:t>E</w:t>
      </w:r>
      <w:r w:rsidR="006E598E" w:rsidRPr="00CB298B">
        <w:rPr>
          <w:color w:val="auto"/>
        </w:rPr>
        <w:t>lektroniczna teczka prac może zostać wzbogacona np.</w:t>
      </w:r>
      <w:r w:rsidR="00825CAA" w:rsidRPr="00CB298B">
        <w:rPr>
          <w:color w:val="auto"/>
        </w:rPr>
        <w:t xml:space="preserve"> o</w:t>
      </w:r>
      <w:r w:rsidR="006E598E" w:rsidRPr="00CB298B">
        <w:rPr>
          <w:color w:val="auto"/>
        </w:rPr>
        <w:t xml:space="preserve"> </w:t>
      </w:r>
      <w:r w:rsidR="00825CAA" w:rsidRPr="00CB298B">
        <w:rPr>
          <w:color w:val="auto"/>
        </w:rPr>
        <w:t>film</w:t>
      </w:r>
      <w:r w:rsidR="006E598E" w:rsidRPr="00CB298B">
        <w:rPr>
          <w:color w:val="auto"/>
        </w:rPr>
        <w:t>,</w:t>
      </w:r>
      <w:r w:rsidR="00825CAA" w:rsidRPr="00CB298B">
        <w:rPr>
          <w:color w:val="auto"/>
        </w:rPr>
        <w:t xml:space="preserve"> plik dźwiękowy,</w:t>
      </w:r>
      <w:r w:rsidR="006E598E" w:rsidRPr="00CB298B">
        <w:rPr>
          <w:color w:val="auto"/>
        </w:rPr>
        <w:t xml:space="preserve"> prezentację multimedialną</w:t>
      </w:r>
      <w:r w:rsidRPr="00CB298B">
        <w:rPr>
          <w:color w:val="auto"/>
        </w:rPr>
        <w:t>.</w:t>
      </w:r>
    </w:p>
    <w:p w14:paraId="5FC2FBF6" w14:textId="111BCEF4" w:rsidR="006E598E" w:rsidRPr="00CB298B" w:rsidRDefault="002A0E3A" w:rsidP="00266AC1">
      <w:pPr>
        <w:pStyle w:val="OREpunktor"/>
        <w:rPr>
          <w:color w:val="auto"/>
        </w:rPr>
      </w:pPr>
      <w:r w:rsidRPr="00CB298B">
        <w:rPr>
          <w:color w:val="auto"/>
        </w:rPr>
        <w:t>U</w:t>
      </w:r>
      <w:r w:rsidR="00D74AF6" w:rsidRPr="00CB298B">
        <w:rPr>
          <w:color w:val="auto"/>
        </w:rPr>
        <w:t xml:space="preserve">łatwia edycję i </w:t>
      </w:r>
      <w:r w:rsidR="00825CAA" w:rsidRPr="00CB298B">
        <w:rPr>
          <w:color w:val="auto"/>
        </w:rPr>
        <w:t xml:space="preserve">korektę </w:t>
      </w:r>
      <w:r w:rsidR="006E598E" w:rsidRPr="00CB298B">
        <w:rPr>
          <w:color w:val="auto"/>
        </w:rPr>
        <w:t>opisów</w:t>
      </w:r>
      <w:r w:rsidRPr="00CB298B">
        <w:rPr>
          <w:color w:val="auto"/>
        </w:rPr>
        <w:t>.</w:t>
      </w:r>
    </w:p>
    <w:p w14:paraId="5648F32B" w14:textId="57AB4F72" w:rsidR="006E598E" w:rsidRPr="00CB298B" w:rsidRDefault="002A0E3A" w:rsidP="00266AC1">
      <w:pPr>
        <w:pStyle w:val="OREpunktor"/>
        <w:rPr>
          <w:color w:val="auto"/>
        </w:rPr>
      </w:pPr>
      <w:r w:rsidRPr="00CB298B">
        <w:rPr>
          <w:color w:val="auto"/>
        </w:rPr>
        <w:t>O</w:t>
      </w:r>
      <w:r w:rsidR="006E598E" w:rsidRPr="00CB298B">
        <w:rPr>
          <w:color w:val="auto"/>
        </w:rPr>
        <w:t xml:space="preserve">soba </w:t>
      </w:r>
      <w:r w:rsidR="00825CAA" w:rsidRPr="00CB298B">
        <w:rPr>
          <w:color w:val="auto"/>
        </w:rPr>
        <w:t xml:space="preserve">mająca założone </w:t>
      </w:r>
      <w:r w:rsidR="006E598E" w:rsidRPr="00CB298B">
        <w:rPr>
          <w:color w:val="auto"/>
        </w:rPr>
        <w:t>e-portfolio może zostać dostrzeżona przez pracodawcę</w:t>
      </w:r>
      <w:r w:rsidR="00D74AF6" w:rsidRPr="00CB298B">
        <w:rPr>
          <w:color w:val="auto"/>
        </w:rPr>
        <w:t>, placówki doskonalenia nauczycieli i wspomaganie szkół</w:t>
      </w:r>
      <w:r w:rsidRPr="00CB298B">
        <w:rPr>
          <w:color w:val="auto"/>
        </w:rPr>
        <w:t>.</w:t>
      </w:r>
    </w:p>
    <w:p w14:paraId="47A59A8D" w14:textId="690655D5" w:rsidR="006E598E" w:rsidRPr="00CB298B" w:rsidRDefault="00825CAA" w:rsidP="00266AC1">
      <w:pPr>
        <w:pStyle w:val="OREpunktor"/>
        <w:rPr>
          <w:color w:val="auto"/>
        </w:rPr>
      </w:pPr>
      <w:r w:rsidRPr="00CB298B">
        <w:rPr>
          <w:color w:val="auto"/>
        </w:rPr>
        <w:t>Nauczyciel</w:t>
      </w:r>
      <w:r w:rsidR="002A0E3A" w:rsidRPr="00CB298B">
        <w:rPr>
          <w:color w:val="auto"/>
        </w:rPr>
        <w:t xml:space="preserve"> </w:t>
      </w:r>
      <w:r w:rsidR="006E598E" w:rsidRPr="00CB298B">
        <w:rPr>
          <w:color w:val="auto"/>
        </w:rPr>
        <w:t>ma możliwość</w:t>
      </w:r>
      <w:r w:rsidRPr="00CB298B">
        <w:rPr>
          <w:color w:val="auto"/>
        </w:rPr>
        <w:t xml:space="preserve"> stałego</w:t>
      </w:r>
      <w:r w:rsidR="006E598E" w:rsidRPr="00CB298B">
        <w:rPr>
          <w:color w:val="auto"/>
        </w:rPr>
        <w:t xml:space="preserve"> </w:t>
      </w:r>
      <w:r w:rsidRPr="00CB298B">
        <w:rPr>
          <w:color w:val="auto"/>
        </w:rPr>
        <w:t xml:space="preserve">dokumentowania własnego </w:t>
      </w:r>
      <w:r w:rsidR="006E598E" w:rsidRPr="00CB298B">
        <w:rPr>
          <w:color w:val="auto"/>
        </w:rPr>
        <w:t>rozw</w:t>
      </w:r>
      <w:r w:rsidRPr="00CB298B">
        <w:rPr>
          <w:color w:val="auto"/>
        </w:rPr>
        <w:t>oju i</w:t>
      </w:r>
      <w:r w:rsidR="006E598E" w:rsidRPr="00CB298B">
        <w:rPr>
          <w:color w:val="auto"/>
        </w:rPr>
        <w:t xml:space="preserve"> refleksj</w:t>
      </w:r>
      <w:r w:rsidRPr="00CB298B">
        <w:rPr>
          <w:color w:val="auto"/>
        </w:rPr>
        <w:t>i.</w:t>
      </w:r>
    </w:p>
    <w:p w14:paraId="3726FC93" w14:textId="3317C8E9" w:rsidR="006E598E" w:rsidRPr="00CB298B" w:rsidRDefault="002A0E3A" w:rsidP="00266AC1">
      <w:pPr>
        <w:pStyle w:val="OREpunktor"/>
        <w:rPr>
          <w:color w:val="auto"/>
        </w:rPr>
      </w:pPr>
      <w:r w:rsidRPr="00CB298B">
        <w:rPr>
          <w:color w:val="auto"/>
        </w:rPr>
        <w:t>N</w:t>
      </w:r>
      <w:r w:rsidR="00D74AF6" w:rsidRPr="00CB298B">
        <w:rPr>
          <w:color w:val="auto"/>
        </w:rPr>
        <w:t xml:space="preserve">auczyciel zyskuje </w:t>
      </w:r>
      <w:r w:rsidR="006E598E" w:rsidRPr="00CB298B">
        <w:rPr>
          <w:color w:val="auto"/>
        </w:rPr>
        <w:t>możliwość zaistnienia w sieci</w:t>
      </w:r>
      <w:r w:rsidRPr="00CB298B">
        <w:rPr>
          <w:color w:val="auto"/>
        </w:rPr>
        <w:t>.</w:t>
      </w:r>
    </w:p>
    <w:p w14:paraId="61FCED04" w14:textId="32836824" w:rsidR="000F00EA" w:rsidRPr="00CB298B" w:rsidRDefault="002A0E3A" w:rsidP="00266AC1">
      <w:pPr>
        <w:pStyle w:val="OREpunktor"/>
        <w:rPr>
          <w:color w:val="auto"/>
        </w:rPr>
      </w:pPr>
      <w:r w:rsidRPr="00CB298B">
        <w:rPr>
          <w:color w:val="auto"/>
        </w:rPr>
        <w:t>W</w:t>
      </w:r>
      <w:r w:rsidR="00D74AF6" w:rsidRPr="00CB298B">
        <w:rPr>
          <w:color w:val="auto"/>
        </w:rPr>
        <w:t>zmacnia się</w:t>
      </w:r>
      <w:r w:rsidR="006E598E" w:rsidRPr="00CB298B">
        <w:rPr>
          <w:color w:val="auto"/>
        </w:rPr>
        <w:t xml:space="preserve"> motywacj</w:t>
      </w:r>
      <w:r w:rsidR="00D74AF6" w:rsidRPr="00CB298B">
        <w:rPr>
          <w:color w:val="auto"/>
        </w:rPr>
        <w:t>a</w:t>
      </w:r>
      <w:r w:rsidR="006E598E" w:rsidRPr="00CB298B">
        <w:rPr>
          <w:color w:val="auto"/>
        </w:rPr>
        <w:t xml:space="preserve"> do uczenia się i rozwoju</w:t>
      </w:r>
      <w:r w:rsidRPr="00CB298B">
        <w:rPr>
          <w:color w:val="auto"/>
        </w:rPr>
        <w:t>.</w:t>
      </w:r>
    </w:p>
    <w:p w14:paraId="402AF573" w14:textId="6ADA355D" w:rsidR="00D74AF6" w:rsidRPr="00CB298B" w:rsidRDefault="00D74AF6" w:rsidP="00266AC1">
      <w:pPr>
        <w:pStyle w:val="OREnormalny"/>
        <w:rPr>
          <w:b/>
          <w:color w:val="auto"/>
        </w:rPr>
      </w:pPr>
      <w:r w:rsidRPr="00CB298B">
        <w:rPr>
          <w:b/>
          <w:color w:val="auto"/>
        </w:rPr>
        <w:t>Rodzaje e-portfolio:</w:t>
      </w:r>
    </w:p>
    <w:p w14:paraId="10F89840" w14:textId="2FD2279A" w:rsidR="00D74AF6" w:rsidRPr="00CB298B" w:rsidRDefault="00825CAA" w:rsidP="00A242AA">
      <w:pPr>
        <w:pStyle w:val="OREpunktor"/>
        <w:rPr>
          <w:color w:val="auto"/>
        </w:rPr>
      </w:pPr>
      <w:r w:rsidRPr="00CB298B">
        <w:rPr>
          <w:color w:val="auto"/>
        </w:rPr>
        <w:t>quasi-</w:t>
      </w:r>
      <w:r w:rsidR="006E598E" w:rsidRPr="00CB298B">
        <w:rPr>
          <w:color w:val="auto"/>
        </w:rPr>
        <w:t xml:space="preserve">papier (dokumenty elektroniczne naśladujące teczkę prac, np. w </w:t>
      </w:r>
      <w:r w:rsidR="00A242AA" w:rsidRPr="00CB298B">
        <w:rPr>
          <w:color w:val="auto"/>
        </w:rPr>
        <w:t xml:space="preserve">Microsoft </w:t>
      </w:r>
      <w:r w:rsidR="006E598E" w:rsidRPr="00CB298B">
        <w:rPr>
          <w:color w:val="auto"/>
        </w:rPr>
        <w:t xml:space="preserve">Word, prezentacja w PowerPoint). </w:t>
      </w:r>
      <w:r w:rsidR="00D74AF6" w:rsidRPr="00CB298B">
        <w:rPr>
          <w:color w:val="auto"/>
        </w:rPr>
        <w:t>Cechą charakterystyczną tego rodzaju teczki jest brak możliwości korygowania, uzupełniania treści</w:t>
      </w:r>
      <w:r w:rsidR="00A242AA" w:rsidRPr="00CB298B">
        <w:rPr>
          <w:color w:val="auto"/>
        </w:rPr>
        <w:t>, interaktywności;</w:t>
      </w:r>
    </w:p>
    <w:p w14:paraId="2BF59529" w14:textId="4B920043" w:rsidR="006E598E" w:rsidRPr="00CB298B" w:rsidRDefault="00825CAA" w:rsidP="00266AC1">
      <w:pPr>
        <w:pStyle w:val="OREpunktor"/>
        <w:rPr>
          <w:color w:val="auto"/>
        </w:rPr>
      </w:pPr>
      <w:r w:rsidRPr="00CB298B">
        <w:rPr>
          <w:color w:val="auto"/>
        </w:rPr>
        <w:t>e</w:t>
      </w:r>
      <w:r w:rsidR="006E598E" w:rsidRPr="00CB298B">
        <w:rPr>
          <w:color w:val="auto"/>
        </w:rPr>
        <w:t>-portfolio offline (wykonane w oprogramowaniu offline, także dokumenty Word, Excel, PowerPoint oparte na określonych szablonach)</w:t>
      </w:r>
      <w:r w:rsidR="00A242AA" w:rsidRPr="00CB298B">
        <w:rPr>
          <w:color w:val="auto"/>
        </w:rPr>
        <w:t>;</w:t>
      </w:r>
    </w:p>
    <w:p w14:paraId="07680B6F" w14:textId="37BB7CF6" w:rsidR="006E598E" w:rsidRPr="00CB298B" w:rsidRDefault="00825CAA" w:rsidP="00266AC1">
      <w:pPr>
        <w:pStyle w:val="OREpunktor"/>
        <w:rPr>
          <w:color w:val="auto"/>
        </w:rPr>
      </w:pPr>
      <w:r w:rsidRPr="00CB298B">
        <w:rPr>
          <w:color w:val="auto"/>
        </w:rPr>
        <w:t>e</w:t>
      </w:r>
      <w:r w:rsidR="006E598E" w:rsidRPr="00CB298B">
        <w:rPr>
          <w:color w:val="auto"/>
        </w:rPr>
        <w:t xml:space="preserve">-portfolio online (tworzenie za pomocą mechanizmów online). W tym </w:t>
      </w:r>
      <w:r w:rsidR="00A242AA" w:rsidRPr="00CB298B">
        <w:rPr>
          <w:color w:val="auto"/>
        </w:rPr>
        <w:t xml:space="preserve">wypadku </w:t>
      </w:r>
      <w:r w:rsidR="006E598E" w:rsidRPr="00CB298B">
        <w:rPr>
          <w:color w:val="auto"/>
        </w:rPr>
        <w:t>możliwa jest korekta prac, które można tworzyć w nowoczesnych serwisach</w:t>
      </w:r>
      <w:r w:rsidR="00D74AF6" w:rsidRPr="00CB298B">
        <w:rPr>
          <w:color w:val="auto"/>
        </w:rPr>
        <w:t>,</w:t>
      </w:r>
      <w:r w:rsidR="006E598E" w:rsidRPr="00CB298B">
        <w:rPr>
          <w:color w:val="auto"/>
        </w:rPr>
        <w:t xml:space="preserve"> t</w:t>
      </w:r>
      <w:r w:rsidR="006E598E" w:rsidRPr="00CB298B">
        <w:rPr>
          <w:color w:val="auto"/>
        </w:rPr>
        <w:t>a</w:t>
      </w:r>
      <w:r w:rsidR="006E598E" w:rsidRPr="00CB298B">
        <w:rPr>
          <w:color w:val="auto"/>
        </w:rPr>
        <w:t xml:space="preserve">kich jak Google </w:t>
      </w:r>
      <w:proofErr w:type="spellStart"/>
      <w:r w:rsidR="006E598E" w:rsidRPr="00CB298B">
        <w:rPr>
          <w:color w:val="auto"/>
        </w:rPr>
        <w:t>Blogger</w:t>
      </w:r>
      <w:proofErr w:type="spellEnd"/>
      <w:r w:rsidR="006E598E" w:rsidRPr="00CB298B">
        <w:rPr>
          <w:color w:val="auto"/>
        </w:rPr>
        <w:t xml:space="preserve">, Google </w:t>
      </w:r>
      <w:proofErr w:type="spellStart"/>
      <w:r w:rsidR="006E598E" w:rsidRPr="00CB298B">
        <w:rPr>
          <w:color w:val="auto"/>
        </w:rPr>
        <w:t>Sites</w:t>
      </w:r>
      <w:proofErr w:type="spellEnd"/>
      <w:r w:rsidR="006E598E" w:rsidRPr="00CB298B">
        <w:rPr>
          <w:color w:val="auto"/>
        </w:rPr>
        <w:t xml:space="preserve"> lub mechanizmy Wiki</w:t>
      </w:r>
      <w:r w:rsidRPr="00CB298B">
        <w:rPr>
          <w:color w:val="auto"/>
        </w:rPr>
        <w:t>);</w:t>
      </w:r>
    </w:p>
    <w:p w14:paraId="279C3977" w14:textId="20408075" w:rsidR="005A6788" w:rsidRPr="00CB298B" w:rsidRDefault="00825CAA" w:rsidP="00266AC1">
      <w:pPr>
        <w:pStyle w:val="OREpunktor"/>
        <w:rPr>
          <w:color w:val="auto"/>
        </w:rPr>
      </w:pPr>
      <w:r w:rsidRPr="00CB298B">
        <w:rPr>
          <w:color w:val="auto"/>
        </w:rPr>
        <w:t xml:space="preserve">dynamiczne </w:t>
      </w:r>
      <w:r w:rsidR="006E598E" w:rsidRPr="00CB298B">
        <w:rPr>
          <w:color w:val="auto"/>
        </w:rPr>
        <w:t xml:space="preserve">e-portfolio online (budowane za pomocą specjalnych serwisów WWW umożliwiających zastosowanie </w:t>
      </w:r>
      <w:proofErr w:type="spellStart"/>
      <w:r w:rsidR="006E598E" w:rsidRPr="00CB298B">
        <w:rPr>
          <w:color w:val="auto"/>
        </w:rPr>
        <w:t>tagów</w:t>
      </w:r>
      <w:proofErr w:type="spellEnd"/>
      <w:r w:rsidR="006E598E" w:rsidRPr="00CB298B">
        <w:rPr>
          <w:color w:val="auto"/>
        </w:rPr>
        <w:t xml:space="preserve"> </w:t>
      </w:r>
      <w:r w:rsidR="00D74AF6" w:rsidRPr="00CB298B">
        <w:rPr>
          <w:color w:val="auto"/>
        </w:rPr>
        <w:t xml:space="preserve">– </w:t>
      </w:r>
      <w:r w:rsidR="006E598E" w:rsidRPr="00CB298B">
        <w:rPr>
          <w:color w:val="auto"/>
        </w:rPr>
        <w:t>s</w:t>
      </w:r>
      <w:r w:rsidR="00D74AF6" w:rsidRPr="00CB298B">
        <w:rPr>
          <w:color w:val="auto"/>
        </w:rPr>
        <w:t xml:space="preserve">łów </w:t>
      </w:r>
      <w:r w:rsidR="00A242AA" w:rsidRPr="00CB298B">
        <w:rPr>
          <w:color w:val="auto"/>
        </w:rPr>
        <w:t>kluczy</w:t>
      </w:r>
      <w:r w:rsidR="00D74AF6" w:rsidRPr="00CB298B">
        <w:rPr>
          <w:color w:val="auto"/>
        </w:rPr>
        <w:t>)</w:t>
      </w:r>
      <w:r w:rsidR="006E598E" w:rsidRPr="00CB298B">
        <w:rPr>
          <w:color w:val="auto"/>
        </w:rPr>
        <w:t>. Ich wyróżnikiem jest możl</w:t>
      </w:r>
      <w:r w:rsidR="006E598E" w:rsidRPr="00CB298B">
        <w:rPr>
          <w:color w:val="auto"/>
        </w:rPr>
        <w:t>i</w:t>
      </w:r>
      <w:r w:rsidR="006E598E" w:rsidRPr="00CB298B">
        <w:rPr>
          <w:color w:val="auto"/>
        </w:rPr>
        <w:lastRenderedPageBreak/>
        <w:t>wość zarządzania czasem publikowania, grupami odbiorców i komentatorów, d</w:t>
      </w:r>
      <w:r w:rsidR="006E598E" w:rsidRPr="00CB298B">
        <w:rPr>
          <w:color w:val="auto"/>
        </w:rPr>
        <w:t>y</w:t>
      </w:r>
      <w:r w:rsidR="006E598E" w:rsidRPr="00CB298B">
        <w:rPr>
          <w:color w:val="auto"/>
        </w:rPr>
        <w:t xml:space="preserve">namiczne tworzenie jednocześnie kilku podzbiorów według różnych kryteriów. </w:t>
      </w:r>
      <w:r w:rsidR="00A242AA" w:rsidRPr="00CB298B">
        <w:rPr>
          <w:color w:val="auto"/>
        </w:rPr>
        <w:t xml:space="preserve">Wykorzystuje </w:t>
      </w:r>
      <w:r w:rsidR="00D74AF6" w:rsidRPr="00CB298B">
        <w:rPr>
          <w:color w:val="auto"/>
        </w:rPr>
        <w:t>się tu specjalne serwisy WWW związane z platformą e-learningową.</w:t>
      </w:r>
      <w:r w:rsidR="00A21525" w:rsidRPr="00CB298B">
        <w:rPr>
          <w:color w:val="auto"/>
        </w:rPr>
        <w:t xml:space="preserve"> Przykład: strona Piotra </w:t>
      </w:r>
      <w:proofErr w:type="spellStart"/>
      <w:r w:rsidR="00A21525" w:rsidRPr="00CB298B">
        <w:rPr>
          <w:color w:val="auto"/>
        </w:rPr>
        <w:t>Szlagora</w:t>
      </w:r>
      <w:proofErr w:type="spellEnd"/>
      <w:r w:rsidR="00A21525" w:rsidRPr="00CB298B">
        <w:rPr>
          <w:color w:val="auto"/>
        </w:rPr>
        <w:t>, nauczyciela matematyki i przedmiotów inform</w:t>
      </w:r>
      <w:r w:rsidR="00A21525" w:rsidRPr="00CB298B">
        <w:rPr>
          <w:color w:val="auto"/>
        </w:rPr>
        <w:t>a</w:t>
      </w:r>
      <w:r w:rsidR="00A21525" w:rsidRPr="00CB298B">
        <w:rPr>
          <w:color w:val="auto"/>
        </w:rPr>
        <w:t xml:space="preserve">tycznych: </w:t>
      </w:r>
      <w:hyperlink r:id="rId189" w:history="1">
        <w:r w:rsidR="00AD3FED" w:rsidRPr="00CB298B">
          <w:rPr>
            <w:rStyle w:val="Hipercze"/>
            <w:color w:val="auto"/>
          </w:rPr>
          <w:t>www.piotr.szlagor.net</w:t>
        </w:r>
      </w:hyperlink>
      <w:r w:rsidR="00A21525" w:rsidRPr="00CB298B">
        <w:rPr>
          <w:color w:val="auto"/>
        </w:rPr>
        <w:t xml:space="preserve">; </w:t>
      </w:r>
      <w:proofErr w:type="spellStart"/>
      <w:r w:rsidR="00A21525" w:rsidRPr="00CB298B">
        <w:rPr>
          <w:color w:val="auto"/>
        </w:rPr>
        <w:t>blogspot</w:t>
      </w:r>
      <w:proofErr w:type="spellEnd"/>
      <w:r w:rsidR="00A21525" w:rsidRPr="00CB298B">
        <w:rPr>
          <w:color w:val="auto"/>
        </w:rPr>
        <w:t xml:space="preserve"> Jolanty Okuniewskiej, nauczycielki ed</w:t>
      </w:r>
      <w:r w:rsidR="00A21525" w:rsidRPr="00CB298B">
        <w:rPr>
          <w:color w:val="auto"/>
        </w:rPr>
        <w:t>u</w:t>
      </w:r>
      <w:r w:rsidR="00A21525" w:rsidRPr="00CB298B">
        <w:rPr>
          <w:color w:val="auto"/>
        </w:rPr>
        <w:t xml:space="preserve">kacji wczesnoszkolnej: </w:t>
      </w:r>
      <w:hyperlink r:id="rId190" w:history="1">
        <w:r w:rsidR="00AD3FED" w:rsidRPr="00CB298B">
          <w:rPr>
            <w:rStyle w:val="Hipercze"/>
            <w:color w:val="auto"/>
          </w:rPr>
          <w:t>www.tableciaki.blogspot.com</w:t>
        </w:r>
      </w:hyperlink>
      <w:r w:rsidR="00155BFF" w:rsidRPr="00CB298B">
        <w:rPr>
          <w:color w:val="auto"/>
        </w:rPr>
        <w:t>.</w:t>
      </w:r>
    </w:p>
    <w:p w14:paraId="07A23125" w14:textId="658CCFFC" w:rsidR="00510F5C" w:rsidRPr="00CB298B" w:rsidRDefault="00266AC1" w:rsidP="00266AC1">
      <w:pPr>
        <w:pStyle w:val="ORE4Naglowek"/>
        <w:rPr>
          <w:color w:val="auto"/>
        </w:rPr>
      </w:pPr>
      <w:bookmarkStart w:id="60" w:name="_Toc496059940"/>
      <w:r w:rsidRPr="00CB298B">
        <w:rPr>
          <w:color w:val="auto"/>
        </w:rPr>
        <w:t xml:space="preserve">3.2.4. </w:t>
      </w:r>
      <w:proofErr w:type="spellStart"/>
      <w:r w:rsidR="000C0256" w:rsidRPr="00CB298B">
        <w:rPr>
          <w:color w:val="auto"/>
        </w:rPr>
        <w:t>W</w:t>
      </w:r>
      <w:r w:rsidR="00510F5C" w:rsidRPr="00CB298B">
        <w:rPr>
          <w:color w:val="auto"/>
        </w:rPr>
        <w:t>ideoobserwacj</w:t>
      </w:r>
      <w:r w:rsidR="000C0256" w:rsidRPr="00CB298B">
        <w:rPr>
          <w:color w:val="auto"/>
        </w:rPr>
        <w:t>a</w:t>
      </w:r>
      <w:proofErr w:type="spellEnd"/>
      <w:r w:rsidR="00510F5C" w:rsidRPr="00CB298B">
        <w:rPr>
          <w:color w:val="auto"/>
        </w:rPr>
        <w:t xml:space="preserve"> jako metod</w:t>
      </w:r>
      <w:r w:rsidR="000C0256" w:rsidRPr="00CB298B">
        <w:rPr>
          <w:color w:val="auto"/>
        </w:rPr>
        <w:t>a</w:t>
      </w:r>
      <w:r w:rsidR="00510F5C" w:rsidRPr="00CB298B">
        <w:rPr>
          <w:color w:val="auto"/>
        </w:rPr>
        <w:t xml:space="preserve"> autorefleksji </w:t>
      </w:r>
      <w:r w:rsidR="00EF4EEB" w:rsidRPr="00CB298B">
        <w:rPr>
          <w:color w:val="auto"/>
        </w:rPr>
        <w:t>nauczyciela</w:t>
      </w:r>
      <w:bookmarkEnd w:id="60"/>
    </w:p>
    <w:p w14:paraId="7FD7AEBD" w14:textId="4E3E8BC7" w:rsidR="006E598E" w:rsidRPr="00CB298B" w:rsidRDefault="006E598E" w:rsidP="00266AC1">
      <w:pPr>
        <w:pStyle w:val="OREnormalny"/>
        <w:rPr>
          <w:color w:val="auto"/>
        </w:rPr>
      </w:pPr>
      <w:r w:rsidRPr="00CB298B">
        <w:rPr>
          <w:color w:val="auto"/>
        </w:rPr>
        <w:t>W przedszkolu objętym wspomaganiem warto</w:t>
      </w:r>
      <w:r w:rsidR="00155BFF" w:rsidRPr="00CB298B">
        <w:rPr>
          <w:color w:val="auto"/>
        </w:rPr>
        <w:t xml:space="preserve"> –</w:t>
      </w:r>
      <w:r w:rsidR="00D95075" w:rsidRPr="00CB298B">
        <w:rPr>
          <w:color w:val="auto"/>
        </w:rPr>
        <w:t xml:space="preserve"> oprócz tradycyjnych obserwacji (wspi</w:t>
      </w:r>
      <w:r w:rsidR="00D95075" w:rsidRPr="00CB298B">
        <w:rPr>
          <w:color w:val="auto"/>
        </w:rPr>
        <w:t>e</w:t>
      </w:r>
      <w:r w:rsidR="00D95075" w:rsidRPr="00CB298B">
        <w:rPr>
          <w:color w:val="auto"/>
        </w:rPr>
        <w:t>rających lub koleżeńskich)</w:t>
      </w:r>
      <w:r w:rsidR="000F2A33" w:rsidRPr="00CB298B">
        <w:rPr>
          <w:color w:val="auto"/>
        </w:rPr>
        <w:t>,</w:t>
      </w:r>
      <w:r w:rsidR="009B1445" w:rsidRPr="00CB298B">
        <w:rPr>
          <w:color w:val="auto"/>
        </w:rPr>
        <w:t xml:space="preserve"> </w:t>
      </w:r>
      <w:r w:rsidR="00155BFF" w:rsidRPr="00CB298B">
        <w:rPr>
          <w:color w:val="auto"/>
        </w:rPr>
        <w:t xml:space="preserve">– </w:t>
      </w:r>
      <w:r w:rsidRPr="00CB298B">
        <w:rPr>
          <w:color w:val="auto"/>
        </w:rPr>
        <w:t xml:space="preserve">propagować również specyficzną odmianę </w:t>
      </w:r>
      <w:r w:rsidR="00155BFF" w:rsidRPr="00CB298B">
        <w:rPr>
          <w:color w:val="auto"/>
        </w:rPr>
        <w:t>tej metody</w:t>
      </w:r>
      <w:r w:rsidRPr="00CB298B">
        <w:rPr>
          <w:color w:val="auto"/>
        </w:rPr>
        <w:t xml:space="preserve">, jaką jest </w:t>
      </w:r>
      <w:proofErr w:type="spellStart"/>
      <w:r w:rsidRPr="00CB298B">
        <w:rPr>
          <w:color w:val="auto"/>
        </w:rPr>
        <w:t>wideoobserwacja</w:t>
      </w:r>
      <w:proofErr w:type="spellEnd"/>
      <w:r w:rsidRPr="00CB298B">
        <w:rPr>
          <w:color w:val="auto"/>
        </w:rPr>
        <w:t xml:space="preserve"> –</w:t>
      </w:r>
      <w:r w:rsidR="003C2B88" w:rsidRPr="00CB298B">
        <w:rPr>
          <w:color w:val="auto"/>
        </w:rPr>
        <w:t xml:space="preserve"> analiz</w:t>
      </w:r>
      <w:r w:rsidR="00155BFF" w:rsidRPr="00CB298B">
        <w:rPr>
          <w:color w:val="auto"/>
        </w:rPr>
        <w:t>a</w:t>
      </w:r>
      <w:r w:rsidRPr="00CB298B">
        <w:rPr>
          <w:color w:val="auto"/>
        </w:rPr>
        <w:t xml:space="preserve"> nagrania z zajęć, której dokonuje </w:t>
      </w:r>
      <w:r w:rsidR="00E17594" w:rsidRPr="00CB298B">
        <w:rPr>
          <w:color w:val="auto"/>
        </w:rPr>
        <w:t xml:space="preserve">ich </w:t>
      </w:r>
      <w:r w:rsidRPr="00CB298B">
        <w:rPr>
          <w:color w:val="auto"/>
        </w:rPr>
        <w:t xml:space="preserve">„reżyser” i twórca nagrania w jednej osobie, czyli sam nauczyciel. </w:t>
      </w:r>
    </w:p>
    <w:p w14:paraId="0C52049F" w14:textId="04FDAC97" w:rsidR="00AD30B6" w:rsidRPr="00CB298B" w:rsidRDefault="006E598E" w:rsidP="00266AC1">
      <w:pPr>
        <w:pStyle w:val="OREnormalny"/>
        <w:rPr>
          <w:color w:val="auto"/>
        </w:rPr>
      </w:pPr>
      <w:r w:rsidRPr="00CB298B">
        <w:rPr>
          <w:color w:val="auto"/>
        </w:rPr>
        <w:t xml:space="preserve">Bill Gates podczas wykładu pt. </w:t>
      </w:r>
      <w:r w:rsidRPr="00CB298B">
        <w:rPr>
          <w:i/>
          <w:color w:val="auto"/>
        </w:rPr>
        <w:t>Nauczyciele potrzebują konstruktywnych opinii</w:t>
      </w:r>
      <w:r w:rsidRPr="00CB298B">
        <w:rPr>
          <w:color w:val="auto"/>
        </w:rPr>
        <w:t xml:space="preserve"> na konf</w:t>
      </w:r>
      <w:r w:rsidRPr="00CB298B">
        <w:rPr>
          <w:color w:val="auto"/>
        </w:rPr>
        <w:t>e</w:t>
      </w:r>
      <w:r w:rsidRPr="00CB298B">
        <w:rPr>
          <w:color w:val="auto"/>
        </w:rPr>
        <w:t>rencji TED w 2014 r.</w:t>
      </w:r>
      <w:r w:rsidR="00AD30B6" w:rsidRPr="00CB298B">
        <w:rPr>
          <w:rStyle w:val="Odwoanieprzypisudolnego"/>
          <w:color w:val="auto"/>
        </w:rPr>
        <w:footnoteReference w:id="76"/>
      </w:r>
      <w:r w:rsidRPr="00CB298B">
        <w:rPr>
          <w:color w:val="auto"/>
        </w:rPr>
        <w:t xml:space="preserve"> </w:t>
      </w:r>
      <w:r w:rsidR="003F38CF" w:rsidRPr="00CB298B">
        <w:rPr>
          <w:color w:val="auto"/>
        </w:rPr>
        <w:t xml:space="preserve">omawia </w:t>
      </w:r>
      <w:r w:rsidRPr="00CB298B">
        <w:rPr>
          <w:color w:val="auto"/>
        </w:rPr>
        <w:t xml:space="preserve">przykład tej metody refleksji nad własną pracą, </w:t>
      </w:r>
      <w:r w:rsidR="003F38CF" w:rsidRPr="00CB298B">
        <w:rPr>
          <w:color w:val="auto"/>
        </w:rPr>
        <w:t>przywoł</w:t>
      </w:r>
      <w:r w:rsidR="003F38CF" w:rsidRPr="00CB298B">
        <w:rPr>
          <w:color w:val="auto"/>
        </w:rPr>
        <w:t>u</w:t>
      </w:r>
      <w:r w:rsidR="003F38CF" w:rsidRPr="00CB298B">
        <w:rPr>
          <w:color w:val="auto"/>
        </w:rPr>
        <w:t>jąc w</w:t>
      </w:r>
      <w:r w:rsidRPr="00CB298B">
        <w:rPr>
          <w:color w:val="auto"/>
        </w:rPr>
        <w:t xml:space="preserve"> prezentacji wypowiedzi Sarah Brown </w:t>
      </w:r>
      <w:proofErr w:type="spellStart"/>
      <w:r w:rsidRPr="00CB298B">
        <w:rPr>
          <w:color w:val="auto"/>
        </w:rPr>
        <w:t>Wessling</w:t>
      </w:r>
      <w:proofErr w:type="spellEnd"/>
      <w:r w:rsidRPr="00CB298B">
        <w:rPr>
          <w:color w:val="auto"/>
        </w:rPr>
        <w:t>, nauczycielki języka angielskiego w</w:t>
      </w:r>
      <w:r w:rsidR="00DA060F" w:rsidRPr="00CB298B">
        <w:rPr>
          <w:color w:val="auto"/>
        </w:rPr>
        <w:t> </w:t>
      </w:r>
      <w:r w:rsidRPr="00CB298B">
        <w:rPr>
          <w:color w:val="auto"/>
        </w:rPr>
        <w:t xml:space="preserve">liceum Johnston High School oraz jej </w:t>
      </w:r>
      <w:r w:rsidR="004D6D65" w:rsidRPr="00CB298B">
        <w:rPr>
          <w:color w:val="auto"/>
        </w:rPr>
        <w:t xml:space="preserve">nagrania z prowadzonych zajęć. </w:t>
      </w:r>
      <w:r w:rsidR="00AD30B6" w:rsidRPr="00CB298B">
        <w:rPr>
          <w:color w:val="auto"/>
        </w:rPr>
        <w:t xml:space="preserve">Nauczycielka, która włączyła do swojej codziennej praktyki </w:t>
      </w:r>
      <w:proofErr w:type="spellStart"/>
      <w:r w:rsidR="00AD30B6" w:rsidRPr="00CB298B">
        <w:rPr>
          <w:color w:val="auto"/>
        </w:rPr>
        <w:t>wideoobserwację</w:t>
      </w:r>
      <w:proofErr w:type="spellEnd"/>
      <w:r w:rsidR="00AD30B6" w:rsidRPr="00CB298B">
        <w:rPr>
          <w:color w:val="auto"/>
        </w:rPr>
        <w:t xml:space="preserve">, mówi: </w:t>
      </w:r>
    </w:p>
    <w:p w14:paraId="67FCCDEB" w14:textId="2F5270AB" w:rsidR="006E598E" w:rsidRPr="00CB298B" w:rsidRDefault="00AD30B6" w:rsidP="00266AC1">
      <w:pPr>
        <w:pStyle w:val="OREnormalny"/>
        <w:rPr>
          <w:color w:val="auto"/>
        </w:rPr>
      </w:pPr>
      <w:r w:rsidRPr="00CB298B">
        <w:rPr>
          <w:color w:val="auto"/>
        </w:rPr>
        <w:t>„</w:t>
      </w:r>
      <w:r w:rsidR="006E598E" w:rsidRPr="00CB298B">
        <w:rPr>
          <w:color w:val="auto"/>
        </w:rPr>
        <w:t>Uważam, że istnieje spora różnica między tym, jak nauczyciele zamierzają prowadzić zajęcia, a ty</w:t>
      </w:r>
      <w:r w:rsidRPr="00CB298B">
        <w:rPr>
          <w:color w:val="auto"/>
        </w:rPr>
        <w:t>m</w:t>
      </w:r>
      <w:r w:rsidR="00DA060F" w:rsidRPr="00CB298B">
        <w:rPr>
          <w:color w:val="auto"/>
        </w:rPr>
        <w:t>,</w:t>
      </w:r>
      <w:r w:rsidRPr="00CB298B">
        <w:rPr>
          <w:color w:val="auto"/>
        </w:rPr>
        <w:t xml:space="preserve"> co wychodzi w rzeczywistości.</w:t>
      </w:r>
      <w:r w:rsidR="003F38CF" w:rsidRPr="00CB298B">
        <w:rPr>
          <w:color w:val="auto"/>
        </w:rPr>
        <w:t>[</w:t>
      </w:r>
      <w:r w:rsidRPr="00CB298B">
        <w:rPr>
          <w:color w:val="auto"/>
        </w:rPr>
        <w:t>…</w:t>
      </w:r>
      <w:r w:rsidR="003F38CF" w:rsidRPr="00CB298B">
        <w:rPr>
          <w:color w:val="auto"/>
        </w:rPr>
        <w:t>]</w:t>
      </w:r>
      <w:r w:rsidRPr="00CB298B">
        <w:rPr>
          <w:color w:val="auto"/>
        </w:rPr>
        <w:t xml:space="preserve"> </w:t>
      </w:r>
      <w:r w:rsidR="006E598E" w:rsidRPr="00CB298B">
        <w:rPr>
          <w:color w:val="auto"/>
        </w:rPr>
        <w:t>Wydaje mi się, że wideo oferuje nam sporą dozę rzeczywistości. Ciężko zakwestionować to, co widać na filmie</w:t>
      </w:r>
      <w:r w:rsidR="00DA060F" w:rsidRPr="00CB298B">
        <w:rPr>
          <w:color w:val="auto"/>
        </w:rPr>
        <w:t>,</w:t>
      </w:r>
      <w:r w:rsidR="006E598E" w:rsidRPr="00CB298B">
        <w:rPr>
          <w:color w:val="auto"/>
        </w:rPr>
        <w:t xml:space="preserve"> i tak wiele można się z tego nauczyć. Zobaczenie takiego nagrania bardzo rozwijająco wpływa na rozwój zawodowy. Mam niewielką kamerkę na statywie, zainwestowałam też w szerok</w:t>
      </w:r>
      <w:r w:rsidR="006E598E" w:rsidRPr="00CB298B">
        <w:rPr>
          <w:color w:val="auto"/>
        </w:rPr>
        <w:t>o</w:t>
      </w:r>
      <w:r w:rsidR="006E598E" w:rsidRPr="00CB298B">
        <w:rPr>
          <w:color w:val="auto"/>
        </w:rPr>
        <w:t>kątny obiektyw. Na początku zajęć ustawiam ją na końcu klasy. To nie jest perfekcyjne ujęcie. Nie obejmuje wszystkiego, co dzieje się dokoła. Ale słyszę dźwięk, dużo widzę i</w:t>
      </w:r>
      <w:r w:rsidR="00DA060F" w:rsidRPr="00CB298B">
        <w:rPr>
          <w:color w:val="auto"/>
        </w:rPr>
        <w:t> </w:t>
      </w:r>
      <w:r w:rsidR="006E598E" w:rsidRPr="00CB298B">
        <w:rPr>
          <w:color w:val="auto"/>
        </w:rPr>
        <w:t xml:space="preserve">mogę się wiele z tego nauczyć. To naprawdę proste, ale potężne narzędzie samooceny. </w:t>
      </w:r>
      <w:r w:rsidR="003F38CF" w:rsidRPr="00CB298B">
        <w:rPr>
          <w:color w:val="auto"/>
        </w:rPr>
        <w:t>[</w:t>
      </w:r>
      <w:r w:rsidRPr="00CB298B">
        <w:rPr>
          <w:color w:val="auto"/>
        </w:rPr>
        <w:t>…</w:t>
      </w:r>
      <w:r w:rsidR="003F38CF" w:rsidRPr="00CB298B">
        <w:rPr>
          <w:color w:val="auto"/>
        </w:rPr>
        <w:t>]</w:t>
      </w:r>
      <w:r w:rsidRPr="00CB298B">
        <w:rPr>
          <w:color w:val="auto"/>
        </w:rPr>
        <w:t xml:space="preserve"> </w:t>
      </w:r>
      <w:r w:rsidR="006E598E" w:rsidRPr="00CB298B">
        <w:rPr>
          <w:color w:val="auto"/>
        </w:rPr>
        <w:t>Po skończonym nagrywaniu wrzucam film do komputera i przeglądam uważnie. Jeśli nie</w:t>
      </w:r>
      <w:r w:rsidRPr="00CB298B">
        <w:rPr>
          <w:color w:val="auto"/>
        </w:rPr>
        <w:t xml:space="preserve"> zapiszę czegoś, zapomnę o tym. </w:t>
      </w:r>
      <w:r w:rsidR="006E598E" w:rsidRPr="00CB298B">
        <w:rPr>
          <w:color w:val="auto"/>
        </w:rPr>
        <w:t>Robienie notatek to część mojego procesu myśl</w:t>
      </w:r>
      <w:r w:rsidR="006E598E" w:rsidRPr="00CB298B">
        <w:rPr>
          <w:color w:val="auto"/>
        </w:rPr>
        <w:t>o</w:t>
      </w:r>
      <w:r w:rsidR="006E598E" w:rsidRPr="00CB298B">
        <w:rPr>
          <w:color w:val="auto"/>
        </w:rPr>
        <w:t>wego. Dostrzegam to</w:t>
      </w:r>
      <w:r w:rsidR="00DA060F" w:rsidRPr="00CB298B">
        <w:rPr>
          <w:color w:val="auto"/>
        </w:rPr>
        <w:t>,</w:t>
      </w:r>
      <w:r w:rsidR="006E598E" w:rsidRPr="00CB298B">
        <w:rPr>
          <w:color w:val="auto"/>
        </w:rPr>
        <w:t xml:space="preserve"> co widzę</w:t>
      </w:r>
      <w:r w:rsidR="00DA060F" w:rsidRPr="00CB298B">
        <w:rPr>
          <w:color w:val="auto"/>
        </w:rPr>
        <w:t>,</w:t>
      </w:r>
      <w:r w:rsidR="006E598E" w:rsidRPr="00CB298B">
        <w:rPr>
          <w:color w:val="auto"/>
        </w:rPr>
        <w:t xml:space="preserve"> dopiero, jak to zapiszę. Naprawdę używam tego do wł</w:t>
      </w:r>
      <w:r w:rsidR="006E598E" w:rsidRPr="00CB298B">
        <w:rPr>
          <w:color w:val="auto"/>
        </w:rPr>
        <w:t>a</w:t>
      </w:r>
      <w:r w:rsidR="006E598E" w:rsidRPr="00CB298B">
        <w:rPr>
          <w:color w:val="auto"/>
        </w:rPr>
        <w:t>snego rozwoju, rozważań na temat strategii nauczania</w:t>
      </w:r>
      <w:r w:rsidR="00DA060F" w:rsidRPr="00CB298B">
        <w:rPr>
          <w:color w:val="auto"/>
        </w:rPr>
        <w:t>,</w:t>
      </w:r>
      <w:r w:rsidR="006E598E" w:rsidRPr="00CB298B">
        <w:rPr>
          <w:color w:val="auto"/>
        </w:rPr>
        <w:t xml:space="preserve"> metodologii, zarządzania klasą i</w:t>
      </w:r>
      <w:r w:rsidR="00EE75D9" w:rsidRPr="00CB298B">
        <w:rPr>
          <w:color w:val="auto"/>
        </w:rPr>
        <w:t> </w:t>
      </w:r>
      <w:r w:rsidR="006E598E" w:rsidRPr="00CB298B">
        <w:rPr>
          <w:color w:val="auto"/>
        </w:rPr>
        <w:t>wszystkich innych aspektów z nią związanych.</w:t>
      </w:r>
      <w:r w:rsidRPr="00CB298B">
        <w:rPr>
          <w:color w:val="auto"/>
        </w:rPr>
        <w:t xml:space="preserve"> </w:t>
      </w:r>
      <w:r w:rsidR="006E598E" w:rsidRPr="00CB298B">
        <w:rPr>
          <w:color w:val="auto"/>
        </w:rPr>
        <w:t>Nagranie odkrywa wiele kwestii nieroz</w:t>
      </w:r>
      <w:r w:rsidR="006E598E" w:rsidRPr="00CB298B">
        <w:rPr>
          <w:color w:val="auto"/>
        </w:rPr>
        <w:t>e</w:t>
      </w:r>
      <w:r w:rsidR="006E598E" w:rsidRPr="00CB298B">
        <w:rPr>
          <w:color w:val="auto"/>
        </w:rPr>
        <w:t>rwalnie związanych z nauczaniem, w sposób, który pozwala nam się uczyć, zrozumieć, a</w:t>
      </w:r>
      <w:r w:rsidR="00EE75D9" w:rsidRPr="00CB298B">
        <w:rPr>
          <w:color w:val="auto"/>
        </w:rPr>
        <w:t> </w:t>
      </w:r>
      <w:r w:rsidR="006E598E" w:rsidRPr="00CB298B">
        <w:rPr>
          <w:color w:val="auto"/>
        </w:rPr>
        <w:t xml:space="preserve">następnie pomaga zrozumieć naszym społecznościom, o co tak naprawdę chodzi w tej skomplikowanej pracy. To świetny sposób prezentacji rzeczy, których nie da się zawrzeć </w:t>
      </w:r>
      <w:r w:rsidR="006E598E" w:rsidRPr="00CB298B">
        <w:rPr>
          <w:color w:val="auto"/>
        </w:rPr>
        <w:lastRenderedPageBreak/>
        <w:t>w planie zajęć, odgórnych wytycznych, a czasami nawet w podręcznik</w:t>
      </w:r>
      <w:r w:rsidRPr="00CB298B">
        <w:rPr>
          <w:color w:val="auto"/>
        </w:rPr>
        <w:t xml:space="preserve">ach </w:t>
      </w:r>
      <w:proofErr w:type="spellStart"/>
      <w:r w:rsidRPr="00CB298B">
        <w:rPr>
          <w:color w:val="auto"/>
        </w:rPr>
        <w:t>pedago</w:t>
      </w:r>
      <w:r w:rsidR="0078124D">
        <w:rPr>
          <w:color w:val="auto"/>
        </w:rPr>
        <w:t>-</w:t>
      </w:r>
      <w:r w:rsidRPr="00CB298B">
        <w:rPr>
          <w:color w:val="auto"/>
        </w:rPr>
        <w:t>gicznych</w:t>
      </w:r>
      <w:proofErr w:type="spellEnd"/>
      <w:r w:rsidR="00266AC1" w:rsidRPr="00CB298B">
        <w:rPr>
          <w:color w:val="auto"/>
        </w:rPr>
        <w:t>”</w:t>
      </w:r>
      <w:r w:rsidRPr="00CB298B">
        <w:rPr>
          <w:rStyle w:val="Odwoanieprzypisudolnego"/>
          <w:color w:val="auto"/>
        </w:rPr>
        <w:footnoteReference w:id="77"/>
      </w:r>
      <w:r w:rsidRPr="00CB298B">
        <w:rPr>
          <w:color w:val="auto"/>
        </w:rPr>
        <w:t>.</w:t>
      </w:r>
    </w:p>
    <w:p w14:paraId="1DE1E3BF" w14:textId="2A92F0A0" w:rsidR="00454E56" w:rsidRPr="00CB298B" w:rsidRDefault="00266AC1" w:rsidP="009F496F">
      <w:pPr>
        <w:pStyle w:val="ORE4Naglowek"/>
        <w:rPr>
          <w:color w:val="auto"/>
        </w:rPr>
      </w:pPr>
      <w:bookmarkStart w:id="61" w:name="_Toc496059941"/>
      <w:r w:rsidRPr="00CB298B">
        <w:rPr>
          <w:color w:val="auto"/>
        </w:rPr>
        <w:t xml:space="preserve">3.2.5. </w:t>
      </w:r>
      <w:r w:rsidR="000C0256" w:rsidRPr="00CB298B">
        <w:rPr>
          <w:color w:val="auto"/>
        </w:rPr>
        <w:t>K</w:t>
      </w:r>
      <w:r w:rsidR="00510F5C" w:rsidRPr="00CB298B">
        <w:rPr>
          <w:color w:val="auto"/>
        </w:rPr>
        <w:t>oncepcj</w:t>
      </w:r>
      <w:r w:rsidR="000C0256" w:rsidRPr="00CB298B">
        <w:rPr>
          <w:color w:val="auto"/>
        </w:rPr>
        <w:t>a</w:t>
      </w:r>
      <w:r w:rsidR="00510F5C" w:rsidRPr="00CB298B">
        <w:rPr>
          <w:color w:val="auto"/>
        </w:rPr>
        <w:t xml:space="preserve"> </w:t>
      </w:r>
      <w:proofErr w:type="spellStart"/>
      <w:r w:rsidR="00BE0FE1" w:rsidRPr="00CB298B">
        <w:rPr>
          <w:i/>
          <w:color w:val="auto"/>
        </w:rPr>
        <w:t>action</w:t>
      </w:r>
      <w:proofErr w:type="spellEnd"/>
      <w:r w:rsidR="00BE0FE1" w:rsidRPr="00CB298B">
        <w:rPr>
          <w:i/>
          <w:color w:val="auto"/>
        </w:rPr>
        <w:t xml:space="preserve"> </w:t>
      </w:r>
      <w:proofErr w:type="spellStart"/>
      <w:r w:rsidR="00510F5C" w:rsidRPr="00CB298B">
        <w:rPr>
          <w:i/>
          <w:color w:val="auto"/>
        </w:rPr>
        <w:t>research</w:t>
      </w:r>
      <w:proofErr w:type="spellEnd"/>
      <w:r w:rsidR="00510F5C" w:rsidRPr="00CB298B">
        <w:rPr>
          <w:color w:val="auto"/>
        </w:rPr>
        <w:t xml:space="preserve"> </w:t>
      </w:r>
      <w:r w:rsidR="00BE0FE1" w:rsidRPr="00CB298B">
        <w:rPr>
          <w:color w:val="auto"/>
        </w:rPr>
        <w:t>(badanie w działaniu)</w:t>
      </w:r>
      <w:bookmarkEnd w:id="61"/>
    </w:p>
    <w:p w14:paraId="4D2B038B" w14:textId="77777777" w:rsidR="00CD55FC" w:rsidRPr="00CB298B" w:rsidRDefault="00CD55FC" w:rsidP="00EE76CB">
      <w:pPr>
        <w:pStyle w:val="OREnormalny"/>
        <w:contextualSpacing/>
        <w:jc w:val="right"/>
        <w:rPr>
          <w:i/>
          <w:color w:val="auto"/>
        </w:rPr>
      </w:pPr>
      <w:r w:rsidRPr="00CB298B">
        <w:rPr>
          <w:i/>
          <w:color w:val="auto"/>
        </w:rPr>
        <w:t xml:space="preserve">Skuteczne nauczanie to połączenie sztuki i rzemiosła </w:t>
      </w:r>
    </w:p>
    <w:p w14:paraId="0633BE4C" w14:textId="77777777" w:rsidR="00CD55FC" w:rsidRPr="00CB298B" w:rsidRDefault="00CD55FC" w:rsidP="00EE76CB">
      <w:pPr>
        <w:pStyle w:val="OREnormalny"/>
        <w:contextualSpacing/>
        <w:jc w:val="right"/>
        <w:rPr>
          <w:color w:val="auto"/>
        </w:rPr>
      </w:pPr>
      <w:r w:rsidRPr="00CB298B">
        <w:rPr>
          <w:color w:val="auto"/>
        </w:rPr>
        <w:t>doskonalone dzięki doświadczeniu.</w:t>
      </w:r>
    </w:p>
    <w:p w14:paraId="0A181213" w14:textId="77777777" w:rsidR="00CD55FC" w:rsidRPr="00CB298B" w:rsidRDefault="00CD55FC" w:rsidP="006B46ED">
      <w:pPr>
        <w:pStyle w:val="OREnormalny"/>
        <w:jc w:val="right"/>
        <w:rPr>
          <w:color w:val="auto"/>
        </w:rPr>
      </w:pPr>
      <w:r w:rsidRPr="006B46ED">
        <w:rPr>
          <w:b/>
          <w:color w:val="auto"/>
        </w:rPr>
        <w:t xml:space="preserve">Richard </w:t>
      </w:r>
      <w:proofErr w:type="spellStart"/>
      <w:r w:rsidRPr="006B46ED">
        <w:rPr>
          <w:b/>
          <w:color w:val="auto"/>
        </w:rPr>
        <w:t>Sagor</w:t>
      </w:r>
      <w:proofErr w:type="spellEnd"/>
      <w:r w:rsidRPr="00CB298B">
        <w:rPr>
          <w:rStyle w:val="Odwoanieprzypisudolnego"/>
          <w:color w:val="auto"/>
        </w:rPr>
        <w:footnoteReference w:id="78"/>
      </w:r>
    </w:p>
    <w:p w14:paraId="5F37D338" w14:textId="0AE8EBF0" w:rsidR="00CD55FC" w:rsidRPr="00CB298B" w:rsidRDefault="00CD55FC" w:rsidP="00BA1B40">
      <w:pPr>
        <w:pStyle w:val="OREnormalny"/>
        <w:rPr>
          <w:color w:val="auto"/>
        </w:rPr>
      </w:pPr>
      <w:r w:rsidRPr="00CB298B">
        <w:rPr>
          <w:color w:val="auto"/>
        </w:rPr>
        <w:t xml:space="preserve">Koncepcja badań w działaniu </w:t>
      </w:r>
      <w:r w:rsidR="00EE75D9" w:rsidRPr="00CB298B">
        <w:rPr>
          <w:color w:val="auto"/>
        </w:rPr>
        <w:t>wynika z</w:t>
      </w:r>
      <w:r w:rsidRPr="00CB298B">
        <w:rPr>
          <w:color w:val="auto"/>
        </w:rPr>
        <w:t xml:space="preserve"> głęboki</w:t>
      </w:r>
      <w:r w:rsidR="00EE75D9" w:rsidRPr="00CB298B">
        <w:rPr>
          <w:color w:val="auto"/>
        </w:rPr>
        <w:t>ego</w:t>
      </w:r>
      <w:r w:rsidRPr="00CB298B">
        <w:rPr>
          <w:color w:val="auto"/>
        </w:rPr>
        <w:t xml:space="preserve"> przekonani</w:t>
      </w:r>
      <w:r w:rsidR="00EE75D9" w:rsidRPr="00CB298B">
        <w:rPr>
          <w:color w:val="auto"/>
        </w:rPr>
        <w:t>a</w:t>
      </w:r>
      <w:r w:rsidRPr="00CB298B">
        <w:rPr>
          <w:color w:val="auto"/>
        </w:rPr>
        <w:t>, że zawód nauczyciela ma sens wówczas, gdy jest „zajęciem spełniającym normy wolnego zawodu angażując</w:t>
      </w:r>
      <w:r w:rsidRPr="00CB298B">
        <w:rPr>
          <w:color w:val="auto"/>
        </w:rPr>
        <w:t>e</w:t>
      </w:r>
      <w:r w:rsidRPr="00CB298B">
        <w:rPr>
          <w:color w:val="auto"/>
        </w:rPr>
        <w:t>go intelekt”</w:t>
      </w:r>
      <w:r w:rsidRPr="00CB298B">
        <w:rPr>
          <w:rStyle w:val="Odwoanieprzypisudolnego"/>
          <w:color w:val="auto"/>
        </w:rPr>
        <w:footnoteReference w:id="79"/>
      </w:r>
      <w:r w:rsidRPr="00CB298B">
        <w:rPr>
          <w:color w:val="auto"/>
        </w:rPr>
        <w:t xml:space="preserve">, a </w:t>
      </w:r>
      <w:r w:rsidR="00AE3E21" w:rsidRPr="00CB298B">
        <w:rPr>
          <w:color w:val="auto"/>
        </w:rPr>
        <w:t xml:space="preserve">placówki </w:t>
      </w:r>
      <w:r w:rsidRPr="00CB298B">
        <w:rPr>
          <w:color w:val="auto"/>
        </w:rPr>
        <w:t>osiągające najlepsze wyniki charakteryzuje kultura organizacy</w:t>
      </w:r>
      <w:r w:rsidRPr="00CB298B">
        <w:rPr>
          <w:color w:val="auto"/>
        </w:rPr>
        <w:t>j</w:t>
      </w:r>
      <w:r w:rsidRPr="00CB298B">
        <w:rPr>
          <w:color w:val="auto"/>
        </w:rPr>
        <w:t>na, w której „nauczyciele</w:t>
      </w:r>
      <w:r w:rsidR="009B1445" w:rsidRPr="00CB298B">
        <w:rPr>
          <w:color w:val="auto"/>
        </w:rPr>
        <w:t xml:space="preserve"> </w:t>
      </w:r>
      <w:r w:rsidRPr="00CB298B">
        <w:rPr>
          <w:color w:val="auto"/>
        </w:rPr>
        <w:t xml:space="preserve">chętniej </w:t>
      </w:r>
      <w:bookmarkStart w:id="62" w:name="_Hlk486538641"/>
      <w:r w:rsidRPr="00CB298B">
        <w:rPr>
          <w:color w:val="auto"/>
        </w:rPr>
        <w:t xml:space="preserve">omawiają sprawy </w:t>
      </w:r>
      <w:r w:rsidR="00BE0FE1" w:rsidRPr="00CB298B">
        <w:rPr>
          <w:color w:val="auto"/>
        </w:rPr>
        <w:t>[</w:t>
      </w:r>
      <w:r w:rsidR="00AE3E21" w:rsidRPr="00CB298B">
        <w:rPr>
          <w:color w:val="auto"/>
        </w:rPr>
        <w:t>…</w:t>
      </w:r>
      <w:r w:rsidR="00BE0FE1" w:rsidRPr="00CB298B">
        <w:rPr>
          <w:color w:val="auto"/>
        </w:rPr>
        <w:t>]</w:t>
      </w:r>
      <w:r w:rsidR="00AE3E21" w:rsidRPr="00CB298B">
        <w:rPr>
          <w:color w:val="auto"/>
        </w:rPr>
        <w:t xml:space="preserve"> </w:t>
      </w:r>
      <w:bookmarkEnd w:id="62"/>
      <w:r w:rsidRPr="00CB298B">
        <w:rPr>
          <w:color w:val="auto"/>
        </w:rPr>
        <w:t>z kolegami, oceniają wzajemnie swoją pracę, wspólnie przygotowują materiały i konspekty”</w:t>
      </w:r>
      <w:r w:rsidRPr="00CB298B">
        <w:rPr>
          <w:rStyle w:val="Odwoanieprzypisudolnego"/>
          <w:color w:val="auto"/>
        </w:rPr>
        <w:footnoteReference w:id="80"/>
      </w:r>
      <w:r w:rsidRPr="00CB298B">
        <w:rPr>
          <w:color w:val="auto"/>
        </w:rPr>
        <w:t xml:space="preserve">. Richard </w:t>
      </w:r>
      <w:proofErr w:type="spellStart"/>
      <w:r w:rsidRPr="00CB298B">
        <w:rPr>
          <w:color w:val="auto"/>
        </w:rPr>
        <w:t>Sagor</w:t>
      </w:r>
      <w:proofErr w:type="spellEnd"/>
      <w:r w:rsidRPr="00CB298B">
        <w:rPr>
          <w:color w:val="auto"/>
        </w:rPr>
        <w:t>, zajmujący się praktycznym wykorzystaniem koncepcji badania w działaniu, twierdzi: „Sens</w:t>
      </w:r>
      <w:r w:rsidR="00BE0FE1" w:rsidRPr="00CB298B">
        <w:rPr>
          <w:color w:val="auto"/>
        </w:rPr>
        <w:t xml:space="preserve"> </w:t>
      </w:r>
      <w:r w:rsidRPr="00CB298B">
        <w:rPr>
          <w:color w:val="auto"/>
        </w:rPr>
        <w:t>wspó</w:t>
      </w:r>
      <w:r w:rsidRPr="00CB298B">
        <w:rPr>
          <w:color w:val="auto"/>
        </w:rPr>
        <w:t>l</w:t>
      </w:r>
      <w:r w:rsidRPr="00CB298B">
        <w:rPr>
          <w:color w:val="auto"/>
        </w:rPr>
        <w:t xml:space="preserve">nego badania przez działanie polega na tym, że stanowi ono metodę, która umożliwia nauczycielowi jednoczesne </w:t>
      </w:r>
      <w:bookmarkStart w:id="63" w:name="_Hlk486539711"/>
      <w:r w:rsidRPr="00CB298B">
        <w:rPr>
          <w:color w:val="auto"/>
        </w:rPr>
        <w:t>doskonalenie procesów</w:t>
      </w:r>
      <w:r w:rsidR="00AE3E21" w:rsidRPr="00CB298B">
        <w:rPr>
          <w:color w:val="auto"/>
        </w:rPr>
        <w:t xml:space="preserve"> </w:t>
      </w:r>
      <w:r w:rsidR="00BE0FE1" w:rsidRPr="00CB298B">
        <w:rPr>
          <w:color w:val="auto"/>
        </w:rPr>
        <w:t>[</w:t>
      </w:r>
      <w:r w:rsidR="00AE3E21" w:rsidRPr="00CB298B">
        <w:rPr>
          <w:color w:val="auto"/>
        </w:rPr>
        <w:t>…</w:t>
      </w:r>
      <w:r w:rsidR="00BE0FE1" w:rsidRPr="00CB298B">
        <w:rPr>
          <w:color w:val="auto"/>
        </w:rPr>
        <w:t>]</w:t>
      </w:r>
      <w:r w:rsidRPr="00CB298B">
        <w:rPr>
          <w:color w:val="auto"/>
        </w:rPr>
        <w:t xml:space="preserve"> </w:t>
      </w:r>
      <w:bookmarkEnd w:id="63"/>
      <w:r w:rsidRPr="00CB298B">
        <w:rPr>
          <w:color w:val="auto"/>
        </w:rPr>
        <w:t>i twórcze zaangażowanie w</w:t>
      </w:r>
      <w:r w:rsidR="00BE0FE1" w:rsidRPr="00CB298B">
        <w:rPr>
          <w:color w:val="auto"/>
        </w:rPr>
        <w:t> </w:t>
      </w:r>
      <w:r w:rsidRPr="00CB298B">
        <w:rPr>
          <w:color w:val="auto"/>
        </w:rPr>
        <w:t>rozwój nauczycielskiego zawodu”</w:t>
      </w:r>
      <w:r w:rsidRPr="00CB298B">
        <w:rPr>
          <w:rStyle w:val="Odwoanieprzypisudolnego"/>
          <w:color w:val="auto"/>
        </w:rPr>
        <w:footnoteReference w:id="81"/>
      </w:r>
      <w:r w:rsidRPr="00CB298B">
        <w:rPr>
          <w:color w:val="auto"/>
        </w:rPr>
        <w:t>.</w:t>
      </w:r>
    </w:p>
    <w:p w14:paraId="7BAEEF38" w14:textId="5559D14B" w:rsidR="00CD55FC" w:rsidRPr="00CB298B" w:rsidRDefault="00BE0FE1" w:rsidP="00BA1B40">
      <w:pPr>
        <w:pStyle w:val="OREnormalny"/>
        <w:rPr>
          <w:color w:val="auto"/>
        </w:rPr>
      </w:pPr>
      <w:r w:rsidRPr="00CB298B">
        <w:rPr>
          <w:color w:val="auto"/>
        </w:rPr>
        <w:t>C</w:t>
      </w:r>
      <w:r w:rsidR="00CD55FC" w:rsidRPr="00CB298B">
        <w:rPr>
          <w:color w:val="auto"/>
        </w:rPr>
        <w:t>odzienne doświadczenia zawodowe zmuszają</w:t>
      </w:r>
      <w:r w:rsidRPr="00CB298B">
        <w:rPr>
          <w:color w:val="auto"/>
        </w:rPr>
        <w:t xml:space="preserve"> nauczyciela</w:t>
      </w:r>
      <w:r w:rsidR="00CD55FC" w:rsidRPr="00CB298B">
        <w:rPr>
          <w:color w:val="auto"/>
        </w:rPr>
        <w:t xml:space="preserve"> </w:t>
      </w:r>
      <w:r w:rsidR="00CD55FC" w:rsidRPr="00CB298B">
        <w:rPr>
          <w:rStyle w:val="A-Kursywa"/>
          <w:rFonts w:eastAsiaTheme="minorHAnsi"/>
          <w:i w:val="0"/>
        </w:rPr>
        <w:t>do</w:t>
      </w:r>
      <w:r w:rsidR="00CD55FC" w:rsidRPr="00CB298B">
        <w:rPr>
          <w:rStyle w:val="A-Kursywa"/>
          <w:rFonts w:eastAsiaTheme="minorHAnsi"/>
        </w:rPr>
        <w:t xml:space="preserve"> </w:t>
      </w:r>
      <w:r w:rsidR="00CD55FC" w:rsidRPr="00CB298B">
        <w:rPr>
          <w:rStyle w:val="A-Kursywa"/>
          <w:rFonts w:eastAsiaTheme="minorHAnsi"/>
          <w:i w:val="0"/>
        </w:rPr>
        <w:t>ciągłego stawiania pytań</w:t>
      </w:r>
      <w:r w:rsidRPr="00CB298B">
        <w:rPr>
          <w:rStyle w:val="A-Kursywa"/>
          <w:rFonts w:eastAsiaTheme="minorHAnsi"/>
          <w:i w:val="0"/>
        </w:rPr>
        <w:t xml:space="preserve"> –</w:t>
      </w:r>
      <w:r w:rsidR="00CD55FC" w:rsidRPr="00CB298B">
        <w:rPr>
          <w:rStyle w:val="A-Kursywa"/>
          <w:rFonts w:eastAsiaTheme="minorHAnsi"/>
          <w:i w:val="0"/>
        </w:rPr>
        <w:t xml:space="preserve"> nie tylko przed zajęciami (</w:t>
      </w:r>
      <w:r w:rsidRPr="00CB298B">
        <w:rPr>
          <w:rStyle w:val="A-Kursywa"/>
          <w:rFonts w:eastAsiaTheme="minorHAnsi"/>
          <w:i w:val="0"/>
        </w:rPr>
        <w:t>„</w:t>
      </w:r>
      <w:r w:rsidR="00CD55FC" w:rsidRPr="00CB298B">
        <w:rPr>
          <w:rStyle w:val="A-Kursywa"/>
          <w:rFonts w:eastAsiaTheme="minorHAnsi"/>
          <w:i w:val="0"/>
        </w:rPr>
        <w:t>Jak to zrobię i dlaczego tak?</w:t>
      </w:r>
      <w:r w:rsidRPr="00CB298B">
        <w:rPr>
          <w:rStyle w:val="A-Kursywa"/>
          <w:rFonts w:eastAsiaTheme="minorHAnsi"/>
          <w:i w:val="0"/>
        </w:rPr>
        <w:t>”,</w:t>
      </w:r>
      <w:r w:rsidR="00CD55FC" w:rsidRPr="00CB298B">
        <w:rPr>
          <w:rStyle w:val="A-Kursywa"/>
          <w:rFonts w:eastAsiaTheme="minorHAnsi"/>
          <w:i w:val="0"/>
        </w:rPr>
        <w:t xml:space="preserve"> </w:t>
      </w:r>
      <w:r w:rsidRPr="00CB298B">
        <w:rPr>
          <w:rStyle w:val="A-Kursywa"/>
          <w:rFonts w:eastAsiaTheme="minorHAnsi"/>
          <w:i w:val="0"/>
        </w:rPr>
        <w:t>„</w:t>
      </w:r>
      <w:r w:rsidR="00CD55FC" w:rsidRPr="00CB298B">
        <w:rPr>
          <w:rStyle w:val="A-Kursywa"/>
          <w:rFonts w:eastAsiaTheme="minorHAnsi"/>
          <w:i w:val="0"/>
        </w:rPr>
        <w:t>Co chcę osiągnąć?</w:t>
      </w:r>
      <w:r w:rsidRPr="00CB298B">
        <w:rPr>
          <w:rStyle w:val="A-Kursywa"/>
          <w:rFonts w:eastAsiaTheme="minorHAnsi"/>
          <w:i w:val="0"/>
        </w:rPr>
        <w:t>”,</w:t>
      </w:r>
      <w:r w:rsidR="00CD55FC" w:rsidRPr="00CB298B">
        <w:rPr>
          <w:rStyle w:val="A-Kursywa"/>
          <w:rFonts w:eastAsiaTheme="minorHAnsi"/>
          <w:i w:val="0"/>
        </w:rPr>
        <w:t xml:space="preserve"> </w:t>
      </w:r>
      <w:r w:rsidRPr="00CB298B">
        <w:rPr>
          <w:rStyle w:val="A-Kursywa"/>
          <w:rFonts w:eastAsiaTheme="minorHAnsi"/>
          <w:i w:val="0"/>
        </w:rPr>
        <w:t>„</w:t>
      </w:r>
      <w:r w:rsidR="00CD55FC" w:rsidRPr="00CB298B">
        <w:rPr>
          <w:rStyle w:val="A-Kursywa"/>
          <w:rFonts w:eastAsiaTheme="minorHAnsi"/>
          <w:i w:val="0"/>
        </w:rPr>
        <w:t>Czy to jedyny sposób?</w:t>
      </w:r>
      <w:r w:rsidRPr="00CB298B">
        <w:rPr>
          <w:rStyle w:val="A-Kursywa"/>
          <w:rFonts w:eastAsiaTheme="minorHAnsi"/>
          <w:i w:val="0"/>
        </w:rPr>
        <w:t>”,</w:t>
      </w:r>
      <w:r w:rsidR="00CD55FC" w:rsidRPr="00CB298B">
        <w:rPr>
          <w:rStyle w:val="A-Kursywa"/>
          <w:rFonts w:eastAsiaTheme="minorHAnsi"/>
          <w:i w:val="0"/>
        </w:rPr>
        <w:t xml:space="preserve"> </w:t>
      </w:r>
      <w:r w:rsidRPr="00CB298B">
        <w:rPr>
          <w:rStyle w:val="A-Kursywa"/>
          <w:rFonts w:eastAsiaTheme="minorHAnsi"/>
          <w:i w:val="0"/>
        </w:rPr>
        <w:t>„</w:t>
      </w:r>
      <w:r w:rsidR="00CD55FC" w:rsidRPr="00CB298B">
        <w:rPr>
          <w:rStyle w:val="A-Kursywa"/>
          <w:rFonts w:eastAsiaTheme="minorHAnsi"/>
          <w:i w:val="0"/>
        </w:rPr>
        <w:t>A może są lepsze?</w:t>
      </w:r>
      <w:r w:rsidRPr="00CB298B">
        <w:rPr>
          <w:rStyle w:val="A-Kursywa"/>
          <w:rFonts w:eastAsiaTheme="minorHAnsi"/>
          <w:i w:val="0"/>
        </w:rPr>
        <w:t>”</w:t>
      </w:r>
      <w:r w:rsidR="00CD55FC" w:rsidRPr="00CB298B">
        <w:rPr>
          <w:rStyle w:val="A-Kursywa"/>
          <w:rFonts w:eastAsiaTheme="minorHAnsi"/>
          <w:i w:val="0"/>
        </w:rPr>
        <w:t>)</w:t>
      </w:r>
      <w:r w:rsidRPr="00CB298B">
        <w:rPr>
          <w:rStyle w:val="A-Kursywa"/>
          <w:rFonts w:eastAsiaTheme="minorHAnsi"/>
        </w:rPr>
        <w:t>,</w:t>
      </w:r>
      <w:r w:rsidR="00CD55FC" w:rsidRPr="00CB298B">
        <w:rPr>
          <w:rStyle w:val="A-Kursywa"/>
          <w:rFonts w:eastAsiaTheme="minorHAnsi"/>
        </w:rPr>
        <w:t xml:space="preserve"> </w:t>
      </w:r>
      <w:r w:rsidR="00CD55FC" w:rsidRPr="00CB298B">
        <w:rPr>
          <w:rStyle w:val="A-Kursywa"/>
          <w:rFonts w:eastAsiaTheme="minorHAnsi"/>
          <w:i w:val="0"/>
        </w:rPr>
        <w:t>ale i po zajęciach (</w:t>
      </w:r>
      <w:r w:rsidRPr="00CB298B">
        <w:rPr>
          <w:rStyle w:val="A-Kursywa"/>
          <w:rFonts w:eastAsiaTheme="minorHAnsi"/>
          <w:i w:val="0"/>
        </w:rPr>
        <w:t>„</w:t>
      </w:r>
      <w:r w:rsidR="00CD55FC" w:rsidRPr="00CB298B">
        <w:rPr>
          <w:rStyle w:val="A-Kursywa"/>
          <w:rFonts w:eastAsiaTheme="minorHAnsi"/>
          <w:i w:val="0"/>
        </w:rPr>
        <w:t>Co mi się udało, a co nie?</w:t>
      </w:r>
      <w:r w:rsidRPr="00CB298B">
        <w:rPr>
          <w:rStyle w:val="A-Kursywa"/>
          <w:rFonts w:eastAsiaTheme="minorHAnsi"/>
          <w:i w:val="0"/>
        </w:rPr>
        <w:t>”,</w:t>
      </w:r>
      <w:r w:rsidR="00CD55FC" w:rsidRPr="00CB298B">
        <w:rPr>
          <w:rStyle w:val="A-Kursywa"/>
          <w:rFonts w:eastAsiaTheme="minorHAnsi"/>
          <w:i w:val="0"/>
        </w:rPr>
        <w:t xml:space="preserve"> </w:t>
      </w:r>
      <w:r w:rsidRPr="00CB298B">
        <w:rPr>
          <w:rStyle w:val="A-Kursywa"/>
          <w:rFonts w:eastAsiaTheme="minorHAnsi"/>
          <w:i w:val="0"/>
        </w:rPr>
        <w:t>„</w:t>
      </w:r>
      <w:r w:rsidR="00CD55FC" w:rsidRPr="00CB298B">
        <w:rPr>
          <w:rStyle w:val="A-Kursywa"/>
          <w:rFonts w:eastAsiaTheme="minorHAnsi"/>
          <w:i w:val="0"/>
        </w:rPr>
        <w:t>Dlaczego?</w:t>
      </w:r>
      <w:r w:rsidRPr="00CB298B">
        <w:rPr>
          <w:rStyle w:val="A-Kursywa"/>
          <w:rFonts w:eastAsiaTheme="minorHAnsi"/>
          <w:i w:val="0"/>
        </w:rPr>
        <w:t>”,</w:t>
      </w:r>
      <w:r w:rsidR="00CD55FC" w:rsidRPr="00CB298B">
        <w:rPr>
          <w:rStyle w:val="A-Kursywa"/>
          <w:rFonts w:eastAsiaTheme="minorHAnsi"/>
          <w:i w:val="0"/>
        </w:rPr>
        <w:t xml:space="preserve"> </w:t>
      </w:r>
      <w:r w:rsidRPr="00CB298B">
        <w:rPr>
          <w:rStyle w:val="A-Kursywa"/>
          <w:rFonts w:eastAsiaTheme="minorHAnsi"/>
          <w:i w:val="0"/>
        </w:rPr>
        <w:t>„</w:t>
      </w:r>
      <w:r w:rsidR="00CD55FC" w:rsidRPr="00CB298B">
        <w:rPr>
          <w:rStyle w:val="A-Kursywa"/>
          <w:rFonts w:eastAsiaTheme="minorHAnsi"/>
          <w:i w:val="0"/>
        </w:rPr>
        <w:t>Co należy zmienić?</w:t>
      </w:r>
      <w:r w:rsidRPr="00CB298B">
        <w:rPr>
          <w:rStyle w:val="A-Kursywa"/>
          <w:rFonts w:eastAsiaTheme="minorHAnsi"/>
          <w:i w:val="0"/>
        </w:rPr>
        <w:t>”,</w:t>
      </w:r>
      <w:r w:rsidR="00CD55FC" w:rsidRPr="00CB298B">
        <w:rPr>
          <w:rStyle w:val="A-Kursywa"/>
          <w:rFonts w:eastAsiaTheme="minorHAnsi"/>
          <w:i w:val="0"/>
        </w:rPr>
        <w:t xml:space="preserve"> </w:t>
      </w:r>
      <w:r w:rsidRPr="00CB298B">
        <w:rPr>
          <w:rStyle w:val="A-Kursywa"/>
          <w:rFonts w:eastAsiaTheme="minorHAnsi"/>
          <w:i w:val="0"/>
        </w:rPr>
        <w:t>„</w:t>
      </w:r>
      <w:r w:rsidR="00CD55FC" w:rsidRPr="00CB298B">
        <w:rPr>
          <w:rStyle w:val="A-Kursywa"/>
          <w:rFonts w:eastAsiaTheme="minorHAnsi"/>
          <w:i w:val="0"/>
        </w:rPr>
        <w:t>Jak to zrobić?</w:t>
      </w:r>
      <w:r w:rsidRPr="00CB298B">
        <w:rPr>
          <w:rStyle w:val="A-Kursywa"/>
          <w:rFonts w:eastAsiaTheme="minorHAnsi"/>
          <w:i w:val="0"/>
        </w:rPr>
        <w:t>”</w:t>
      </w:r>
      <w:r w:rsidR="00CD55FC" w:rsidRPr="00CB298B">
        <w:rPr>
          <w:rStyle w:val="A-Kursywa"/>
          <w:rFonts w:eastAsiaTheme="minorHAnsi"/>
          <w:i w:val="0"/>
        </w:rPr>
        <w:t>)</w:t>
      </w:r>
      <w:r w:rsidRPr="00CB298B">
        <w:rPr>
          <w:rStyle w:val="A-Kursywa"/>
          <w:rFonts w:eastAsiaTheme="minorHAnsi"/>
          <w:i w:val="0"/>
        </w:rPr>
        <w:t>.</w:t>
      </w:r>
      <w:r w:rsidR="00CD55FC" w:rsidRPr="00CB298B">
        <w:rPr>
          <w:rStyle w:val="A-Kursywa"/>
          <w:rFonts w:eastAsiaTheme="minorHAnsi"/>
        </w:rPr>
        <w:t xml:space="preserve"> </w:t>
      </w:r>
      <w:r w:rsidRPr="00CB298B">
        <w:rPr>
          <w:rStyle w:val="A-Kursywa"/>
          <w:rFonts w:eastAsiaTheme="minorHAnsi"/>
          <w:i w:val="0"/>
        </w:rPr>
        <w:t>Ważne, by</w:t>
      </w:r>
      <w:r w:rsidR="000F2A33" w:rsidRPr="00CB298B">
        <w:rPr>
          <w:rStyle w:val="A-Kursywa"/>
          <w:rFonts w:eastAsiaTheme="minorHAnsi"/>
          <w:i w:val="0"/>
        </w:rPr>
        <w:t xml:space="preserve"> nauczyciel system</w:t>
      </w:r>
      <w:r w:rsidR="000F2A33" w:rsidRPr="00CB298B">
        <w:rPr>
          <w:rStyle w:val="A-Kursywa"/>
          <w:rFonts w:eastAsiaTheme="minorHAnsi"/>
          <w:i w:val="0"/>
        </w:rPr>
        <w:t>a</w:t>
      </w:r>
      <w:r w:rsidR="000F2A33" w:rsidRPr="00CB298B">
        <w:rPr>
          <w:rStyle w:val="A-Kursywa"/>
          <w:rFonts w:eastAsiaTheme="minorHAnsi"/>
          <w:i w:val="0"/>
        </w:rPr>
        <w:t xml:space="preserve">tycznie pozyskiwał informacje zwrotne </w:t>
      </w:r>
      <w:r w:rsidRPr="00CB298B">
        <w:rPr>
          <w:rStyle w:val="A-Kursywa"/>
          <w:rFonts w:eastAsiaTheme="minorHAnsi"/>
          <w:i w:val="0"/>
        </w:rPr>
        <w:t xml:space="preserve">na temat </w:t>
      </w:r>
      <w:r w:rsidR="000F2A33" w:rsidRPr="00CB298B">
        <w:rPr>
          <w:rStyle w:val="A-Kursywa"/>
          <w:rFonts w:eastAsiaTheme="minorHAnsi"/>
          <w:i w:val="0"/>
        </w:rPr>
        <w:t>swojej pracy – od koleżanek obserwuj</w:t>
      </w:r>
      <w:r w:rsidR="000F2A33" w:rsidRPr="00CB298B">
        <w:rPr>
          <w:rStyle w:val="A-Kursywa"/>
          <w:rFonts w:eastAsiaTheme="minorHAnsi"/>
          <w:i w:val="0"/>
        </w:rPr>
        <w:t>ą</w:t>
      </w:r>
      <w:r w:rsidR="000F2A33" w:rsidRPr="00CB298B">
        <w:rPr>
          <w:rStyle w:val="A-Kursywa"/>
          <w:rFonts w:eastAsiaTheme="minorHAnsi"/>
          <w:i w:val="0"/>
        </w:rPr>
        <w:t xml:space="preserve">cych jego zajęcia, od ekspertów, z których konsultacji i doradztwa korzysta w procesie wspomagania, od rodziców dzieci, </w:t>
      </w:r>
      <w:r w:rsidR="00B41FC9" w:rsidRPr="00CB298B">
        <w:rPr>
          <w:rStyle w:val="A-Kursywa"/>
          <w:rFonts w:eastAsiaTheme="minorHAnsi"/>
          <w:i w:val="0"/>
        </w:rPr>
        <w:t xml:space="preserve">a </w:t>
      </w:r>
      <w:r w:rsidR="000F2A33" w:rsidRPr="00CB298B">
        <w:rPr>
          <w:rStyle w:val="A-Kursywa"/>
          <w:rFonts w:eastAsiaTheme="minorHAnsi"/>
          <w:i w:val="0"/>
        </w:rPr>
        <w:t>wreszcie – od samych przedszkolaków.</w:t>
      </w:r>
      <w:r w:rsidR="00B41FC9" w:rsidRPr="00CB298B">
        <w:rPr>
          <w:rStyle w:val="A-Kursywa"/>
          <w:rFonts w:eastAsiaTheme="minorHAnsi"/>
          <w:i w:val="0"/>
        </w:rPr>
        <w:t xml:space="preserve"> </w:t>
      </w:r>
      <w:r w:rsidR="000F2A33" w:rsidRPr="00CB298B">
        <w:rPr>
          <w:rStyle w:val="A-Kursywa"/>
          <w:rFonts w:eastAsiaTheme="minorHAnsi"/>
          <w:i w:val="0"/>
        </w:rPr>
        <w:t>System</w:t>
      </w:r>
      <w:r w:rsidR="000F2A33" w:rsidRPr="00CB298B">
        <w:rPr>
          <w:rStyle w:val="A-Kursywa"/>
          <w:rFonts w:eastAsiaTheme="minorHAnsi"/>
          <w:i w:val="0"/>
        </w:rPr>
        <w:t>a</w:t>
      </w:r>
      <w:r w:rsidR="000F2A33" w:rsidRPr="00CB298B">
        <w:rPr>
          <w:rStyle w:val="A-Kursywa"/>
          <w:rFonts w:eastAsiaTheme="minorHAnsi"/>
          <w:i w:val="0"/>
        </w:rPr>
        <w:t>tyczność w tym względzie pozwoli nauczycielowi szybko dostrzec własne błędy i na bi</w:t>
      </w:r>
      <w:r w:rsidR="000F2A33" w:rsidRPr="00CB298B">
        <w:rPr>
          <w:rStyle w:val="A-Kursywa"/>
          <w:rFonts w:eastAsiaTheme="minorHAnsi"/>
          <w:i w:val="0"/>
        </w:rPr>
        <w:t>e</w:t>
      </w:r>
      <w:r w:rsidR="000F2A33" w:rsidRPr="00CB298B">
        <w:rPr>
          <w:rStyle w:val="A-Kursywa"/>
          <w:rFonts w:eastAsiaTheme="minorHAnsi"/>
          <w:i w:val="0"/>
        </w:rPr>
        <w:t>żąco je korygować. „Miękkie”</w:t>
      </w:r>
      <w:r w:rsidR="00734D89" w:rsidRPr="00CB298B">
        <w:rPr>
          <w:rStyle w:val="A-Kursywa"/>
          <w:rFonts w:eastAsiaTheme="minorHAnsi"/>
          <w:i w:val="0"/>
        </w:rPr>
        <w:t>, alternatywne metody badawcze (warto, by poznawał je w</w:t>
      </w:r>
      <w:r w:rsidR="002D3C8A" w:rsidRPr="00CB298B">
        <w:rPr>
          <w:rStyle w:val="A-Kursywa"/>
          <w:rFonts w:eastAsiaTheme="minorHAnsi"/>
          <w:i w:val="0"/>
        </w:rPr>
        <w:t> </w:t>
      </w:r>
      <w:r w:rsidR="00734D89" w:rsidRPr="00CB298B">
        <w:rPr>
          <w:rStyle w:val="A-Kursywa"/>
          <w:rFonts w:eastAsiaTheme="minorHAnsi"/>
          <w:i w:val="0"/>
        </w:rPr>
        <w:t>praktyce w procesie wspomagania) pozwolą mu szybko zebrać opinie i – małymi kr</w:t>
      </w:r>
      <w:r w:rsidR="00734D89" w:rsidRPr="00CB298B">
        <w:rPr>
          <w:rStyle w:val="A-Kursywa"/>
          <w:rFonts w:eastAsiaTheme="minorHAnsi"/>
          <w:i w:val="0"/>
        </w:rPr>
        <w:t>o</w:t>
      </w:r>
      <w:r w:rsidR="00734D89" w:rsidRPr="00CB298B">
        <w:rPr>
          <w:rStyle w:val="A-Kursywa"/>
          <w:rFonts w:eastAsiaTheme="minorHAnsi"/>
          <w:i w:val="0"/>
        </w:rPr>
        <w:t xml:space="preserve">kami – doskonalić siebie. </w:t>
      </w:r>
    </w:p>
    <w:p w14:paraId="011C3C6C" w14:textId="4B70AA9B" w:rsidR="00CD55FC" w:rsidRPr="00CB298B" w:rsidRDefault="00CD55FC" w:rsidP="00BA1B40">
      <w:pPr>
        <w:pStyle w:val="OREnormalny"/>
        <w:rPr>
          <w:color w:val="auto"/>
        </w:rPr>
      </w:pPr>
      <w:r w:rsidRPr="00CB298B">
        <w:rPr>
          <w:color w:val="auto"/>
        </w:rPr>
        <w:lastRenderedPageBreak/>
        <w:t xml:space="preserve">Richard </w:t>
      </w:r>
      <w:proofErr w:type="spellStart"/>
      <w:r w:rsidRPr="00CB298B">
        <w:rPr>
          <w:color w:val="auto"/>
        </w:rPr>
        <w:t>Sagor</w:t>
      </w:r>
      <w:proofErr w:type="spellEnd"/>
      <w:r w:rsidRPr="00CB298B">
        <w:rPr>
          <w:color w:val="auto"/>
        </w:rPr>
        <w:t xml:space="preserve"> wymienia </w:t>
      </w:r>
      <w:r w:rsidR="002D3C8A" w:rsidRPr="00CB298B">
        <w:rPr>
          <w:color w:val="auto"/>
        </w:rPr>
        <w:t xml:space="preserve">następujące </w:t>
      </w:r>
      <w:r w:rsidRPr="00CB298B">
        <w:rPr>
          <w:color w:val="auto"/>
        </w:rPr>
        <w:t>elementy i warunki składające się na badanie w</w:t>
      </w:r>
      <w:r w:rsidR="00DD34C6" w:rsidRPr="00CB298B">
        <w:rPr>
          <w:color w:val="auto"/>
        </w:rPr>
        <w:t> </w:t>
      </w:r>
      <w:r w:rsidRPr="00CB298B">
        <w:rPr>
          <w:color w:val="auto"/>
        </w:rPr>
        <w:t>działaniu:</w:t>
      </w:r>
    </w:p>
    <w:p w14:paraId="33469F20" w14:textId="47699018" w:rsidR="00CD55FC" w:rsidRPr="00CB298B" w:rsidRDefault="00CD55FC" w:rsidP="00BA1B40">
      <w:pPr>
        <w:pStyle w:val="OREpunktor"/>
        <w:rPr>
          <w:color w:val="auto"/>
        </w:rPr>
      </w:pPr>
      <w:r w:rsidRPr="00CB298B">
        <w:rPr>
          <w:color w:val="auto"/>
        </w:rPr>
        <w:t>W odróżnieniu od tradycyjnych badań naukowych prowadzonych przez zawod</w:t>
      </w:r>
      <w:r w:rsidRPr="00CB298B">
        <w:rPr>
          <w:color w:val="auto"/>
        </w:rPr>
        <w:t>o</w:t>
      </w:r>
      <w:r w:rsidRPr="00CB298B">
        <w:rPr>
          <w:color w:val="auto"/>
        </w:rPr>
        <w:t xml:space="preserve">wych naukowców (albo w odróżnieniu od ewaluacji zewnętrznej prowadzonej przez wykwalifikowanych </w:t>
      </w:r>
      <w:proofErr w:type="spellStart"/>
      <w:r w:rsidRPr="00CB298B">
        <w:rPr>
          <w:color w:val="auto"/>
        </w:rPr>
        <w:t>ewaluatorów</w:t>
      </w:r>
      <w:proofErr w:type="spellEnd"/>
      <w:r w:rsidRPr="00CB298B">
        <w:rPr>
          <w:color w:val="auto"/>
        </w:rPr>
        <w:t xml:space="preserve">) </w:t>
      </w:r>
      <w:r w:rsidRPr="00CB298B">
        <w:rPr>
          <w:b/>
          <w:color w:val="auto"/>
        </w:rPr>
        <w:t>badanie przez działanie jest prowadz</w:t>
      </w:r>
      <w:r w:rsidRPr="00CB298B">
        <w:rPr>
          <w:b/>
          <w:color w:val="auto"/>
        </w:rPr>
        <w:t>o</w:t>
      </w:r>
      <w:r w:rsidRPr="00CB298B">
        <w:rPr>
          <w:b/>
          <w:color w:val="auto"/>
        </w:rPr>
        <w:t>ne przez ludzi, którzy chcą poprawić własną sytuację</w:t>
      </w:r>
      <w:r w:rsidRPr="00CB298B">
        <w:rPr>
          <w:color w:val="auto"/>
        </w:rPr>
        <w:t>. „Autorzy tych badań prowadzą je, bo chcą się dowiedzieć, czy mogą coś robić lepiej”</w:t>
      </w:r>
      <w:r w:rsidRPr="00CB298B">
        <w:rPr>
          <w:rStyle w:val="Odwoanieprzypisudolnego"/>
          <w:color w:val="auto"/>
        </w:rPr>
        <w:footnoteReference w:id="82"/>
      </w:r>
      <w:r w:rsidR="003449C9" w:rsidRPr="00CB298B">
        <w:rPr>
          <w:color w:val="auto"/>
        </w:rPr>
        <w:t>.</w:t>
      </w:r>
      <w:r w:rsidRPr="00CB298B">
        <w:rPr>
          <w:color w:val="auto"/>
        </w:rPr>
        <w:t xml:space="preserve"> </w:t>
      </w:r>
    </w:p>
    <w:p w14:paraId="375368B1" w14:textId="54B4FD0A" w:rsidR="00CD55FC" w:rsidRPr="00CB298B" w:rsidRDefault="00CD55FC" w:rsidP="00BA1B40">
      <w:pPr>
        <w:pStyle w:val="OREpunktor"/>
        <w:rPr>
          <w:color w:val="auto"/>
        </w:rPr>
      </w:pPr>
      <w:r w:rsidRPr="00CB298B">
        <w:rPr>
          <w:color w:val="auto"/>
        </w:rPr>
        <w:t xml:space="preserve">W badaniu przez działanie </w:t>
      </w:r>
      <w:r w:rsidRPr="00CB298B">
        <w:rPr>
          <w:b/>
          <w:color w:val="auto"/>
        </w:rPr>
        <w:t>przedmiot badania określa praktyk</w:t>
      </w:r>
      <w:r w:rsidRPr="00CB298B">
        <w:rPr>
          <w:color w:val="auto"/>
        </w:rPr>
        <w:t xml:space="preserve">, przestrzegając dwóch zasad: </w:t>
      </w:r>
      <w:r w:rsidRPr="00CB298B">
        <w:rPr>
          <w:b/>
          <w:color w:val="auto"/>
        </w:rPr>
        <w:t>zjawisko wybrane do działania musi wiązać się z procesami nauczania</w:t>
      </w:r>
      <w:r w:rsidR="00DD34C6" w:rsidRPr="00CB298B">
        <w:rPr>
          <w:b/>
          <w:color w:val="auto"/>
        </w:rPr>
        <w:t>/</w:t>
      </w:r>
      <w:r w:rsidRPr="00CB298B">
        <w:rPr>
          <w:b/>
          <w:color w:val="auto"/>
        </w:rPr>
        <w:t>uczenia się lub procesem wychowania, a on sam musi mieć na to zjawisko wpływ</w:t>
      </w:r>
      <w:r w:rsidR="003449C9" w:rsidRPr="00CB298B">
        <w:rPr>
          <w:color w:val="auto"/>
        </w:rPr>
        <w:t>.</w:t>
      </w:r>
    </w:p>
    <w:p w14:paraId="15E41A05" w14:textId="3D0029AE" w:rsidR="00CD55FC" w:rsidRPr="00CB298B" w:rsidRDefault="00CD55FC" w:rsidP="00BA1B40">
      <w:pPr>
        <w:pStyle w:val="OREpunktor"/>
        <w:rPr>
          <w:color w:val="auto"/>
        </w:rPr>
      </w:pPr>
      <w:r w:rsidRPr="00CB298B">
        <w:rPr>
          <w:b/>
          <w:color w:val="auto"/>
        </w:rPr>
        <w:t>Badanie przez działanie odbywa się równolegle z prowadzeniem czynności nauczania</w:t>
      </w:r>
      <w:r w:rsidRPr="00CB298B">
        <w:rPr>
          <w:color w:val="auto"/>
        </w:rPr>
        <w:t>, w trakcie zajęć, z wykorzystaniem szerokiego wachlarza metod il</w:t>
      </w:r>
      <w:r w:rsidRPr="00CB298B">
        <w:rPr>
          <w:color w:val="auto"/>
        </w:rPr>
        <w:t>o</w:t>
      </w:r>
      <w:r w:rsidRPr="00CB298B">
        <w:rPr>
          <w:color w:val="auto"/>
        </w:rPr>
        <w:t>ściowych i jakościowych</w:t>
      </w:r>
      <w:r w:rsidR="003449C9" w:rsidRPr="00CB298B">
        <w:rPr>
          <w:color w:val="auto"/>
        </w:rPr>
        <w:t>.</w:t>
      </w:r>
    </w:p>
    <w:p w14:paraId="6AC6E72A" w14:textId="60483A47" w:rsidR="00CD55FC" w:rsidRPr="00CB298B" w:rsidRDefault="00CD55FC" w:rsidP="00BA1B40">
      <w:pPr>
        <w:pStyle w:val="OREpunktor"/>
        <w:rPr>
          <w:color w:val="auto"/>
        </w:rPr>
      </w:pPr>
      <w:r w:rsidRPr="00CB298B">
        <w:rPr>
          <w:color w:val="auto"/>
        </w:rPr>
        <w:t xml:space="preserve">Owe </w:t>
      </w:r>
      <w:r w:rsidRPr="00CB298B">
        <w:rPr>
          <w:b/>
          <w:color w:val="auto"/>
        </w:rPr>
        <w:t>metody również wybiera sam badacz</w:t>
      </w:r>
      <w:r w:rsidRPr="00CB298B">
        <w:rPr>
          <w:color w:val="auto"/>
        </w:rPr>
        <w:t xml:space="preserve">, który nie musi być socjologiem, aby </w:t>
      </w:r>
      <w:r w:rsidRPr="00CB298B">
        <w:rPr>
          <w:b/>
          <w:color w:val="auto"/>
        </w:rPr>
        <w:t>znaleźć sposób na skuteczne zebranie sensownych i rzetelnych danych d</w:t>
      </w:r>
      <w:r w:rsidRPr="00CB298B">
        <w:rPr>
          <w:b/>
          <w:color w:val="auto"/>
        </w:rPr>
        <w:t>o</w:t>
      </w:r>
      <w:r w:rsidRPr="00CB298B">
        <w:rPr>
          <w:b/>
          <w:color w:val="auto"/>
        </w:rPr>
        <w:t>tyczących badanych zjawisk</w:t>
      </w:r>
      <w:r w:rsidRPr="00CB298B">
        <w:rPr>
          <w:color w:val="auto"/>
        </w:rPr>
        <w:t xml:space="preserve">. Stąd </w:t>
      </w:r>
      <w:r w:rsidR="00811016" w:rsidRPr="00CB298B">
        <w:rPr>
          <w:color w:val="auto"/>
        </w:rPr>
        <w:t>zaplecze metodologiczne</w:t>
      </w:r>
      <w:r w:rsidRPr="00CB298B">
        <w:rPr>
          <w:color w:val="auto"/>
        </w:rPr>
        <w:t xml:space="preserve"> badacza w dział</w:t>
      </w:r>
      <w:r w:rsidRPr="00CB298B">
        <w:rPr>
          <w:color w:val="auto"/>
        </w:rPr>
        <w:t>a</w:t>
      </w:r>
      <w:r w:rsidRPr="00CB298B">
        <w:rPr>
          <w:color w:val="auto"/>
        </w:rPr>
        <w:t xml:space="preserve">niu </w:t>
      </w:r>
      <w:r w:rsidR="00811016" w:rsidRPr="00CB298B">
        <w:rPr>
          <w:color w:val="auto"/>
        </w:rPr>
        <w:t>obejmuje</w:t>
      </w:r>
      <w:r w:rsidRPr="00CB298B">
        <w:rPr>
          <w:color w:val="auto"/>
        </w:rPr>
        <w:t xml:space="preserve"> niestandardowe, proste, szybkie do zastosowania, „miękkie” metody badawcze – te tradycyjne, będące domeną badań naukowych </w:t>
      </w:r>
      <w:r w:rsidR="00811016" w:rsidRPr="00CB298B">
        <w:rPr>
          <w:color w:val="auto"/>
        </w:rPr>
        <w:t xml:space="preserve">bądź </w:t>
      </w:r>
      <w:r w:rsidRPr="00CB298B">
        <w:rPr>
          <w:color w:val="auto"/>
        </w:rPr>
        <w:t>ewaluacji z</w:t>
      </w:r>
      <w:r w:rsidRPr="00CB298B">
        <w:rPr>
          <w:color w:val="auto"/>
        </w:rPr>
        <w:t>e</w:t>
      </w:r>
      <w:r w:rsidRPr="00CB298B">
        <w:rPr>
          <w:color w:val="auto"/>
        </w:rPr>
        <w:t xml:space="preserve">wnętrznej, są dla niego najwyżej źródłem inspiracji, a nigdy obiektem adaptacji na </w:t>
      </w:r>
      <w:r w:rsidR="00811016" w:rsidRPr="00CB298B">
        <w:rPr>
          <w:color w:val="auto"/>
        </w:rPr>
        <w:t xml:space="preserve">własny </w:t>
      </w:r>
      <w:r w:rsidRPr="00CB298B">
        <w:rPr>
          <w:color w:val="auto"/>
        </w:rPr>
        <w:t>użytek</w:t>
      </w:r>
      <w:r w:rsidR="003449C9" w:rsidRPr="00CB298B">
        <w:rPr>
          <w:color w:val="auto"/>
        </w:rPr>
        <w:t>.</w:t>
      </w:r>
    </w:p>
    <w:p w14:paraId="6B9F1CAF" w14:textId="691C8EB9" w:rsidR="00CD55FC" w:rsidRPr="00CB298B" w:rsidRDefault="00CD55FC" w:rsidP="00BA1B40">
      <w:pPr>
        <w:pStyle w:val="OREpunktor"/>
        <w:rPr>
          <w:color w:val="auto"/>
        </w:rPr>
      </w:pPr>
      <w:r w:rsidRPr="00CB298B">
        <w:rPr>
          <w:b/>
          <w:color w:val="auto"/>
        </w:rPr>
        <w:t>Proces badania w działaniu jest dynamiczny</w:t>
      </w:r>
      <w:r w:rsidRPr="00CB298B">
        <w:rPr>
          <w:color w:val="auto"/>
        </w:rPr>
        <w:t xml:space="preserve"> – bo badacz prowadzi badanie po to, by jak najszybciej dociec przyczyn mankamentów, </w:t>
      </w:r>
      <w:r w:rsidR="00811016" w:rsidRPr="00CB298B">
        <w:rPr>
          <w:color w:val="auto"/>
        </w:rPr>
        <w:t xml:space="preserve">znaleźć sposoby </w:t>
      </w:r>
      <w:r w:rsidRPr="00CB298B">
        <w:rPr>
          <w:color w:val="auto"/>
        </w:rPr>
        <w:t>na pole</w:t>
      </w:r>
      <w:r w:rsidRPr="00CB298B">
        <w:rPr>
          <w:color w:val="auto"/>
        </w:rPr>
        <w:t>p</w:t>
      </w:r>
      <w:r w:rsidRPr="00CB298B">
        <w:rPr>
          <w:color w:val="auto"/>
        </w:rPr>
        <w:t>szenie sytuacji, przetestować je i wdrożyć do codziennej pracy</w:t>
      </w:r>
      <w:r w:rsidR="003449C9" w:rsidRPr="00CB298B">
        <w:rPr>
          <w:color w:val="auto"/>
        </w:rPr>
        <w:t>.</w:t>
      </w:r>
      <w:r w:rsidR="00DD34C6" w:rsidRPr="00CB298B">
        <w:rPr>
          <w:color w:val="auto"/>
        </w:rPr>
        <w:t xml:space="preserve"> </w:t>
      </w:r>
    </w:p>
    <w:p w14:paraId="521C4B1A" w14:textId="6F973451" w:rsidR="00CD55FC" w:rsidRPr="00CB298B" w:rsidRDefault="00CD55FC" w:rsidP="00BA1B40">
      <w:pPr>
        <w:pStyle w:val="OREpunktor"/>
        <w:rPr>
          <w:color w:val="auto"/>
        </w:rPr>
      </w:pPr>
      <w:r w:rsidRPr="00CB298B">
        <w:rPr>
          <w:b/>
          <w:color w:val="auto"/>
        </w:rPr>
        <w:t>Badacz w działaniu nie tworzy raportów ze swoich badań</w:t>
      </w:r>
      <w:r w:rsidRPr="00CB298B">
        <w:rPr>
          <w:color w:val="auto"/>
        </w:rPr>
        <w:t xml:space="preserve"> (choć może dok</w:t>
      </w:r>
      <w:r w:rsidRPr="00CB298B">
        <w:rPr>
          <w:color w:val="auto"/>
        </w:rPr>
        <w:t>u</w:t>
      </w:r>
      <w:r w:rsidRPr="00CB298B">
        <w:rPr>
          <w:color w:val="auto"/>
        </w:rPr>
        <w:t>mentować swoje badania w dowolnej, wybranej przez siebie formie, np. w</w:t>
      </w:r>
      <w:r w:rsidR="00811016" w:rsidRPr="00CB298B">
        <w:rPr>
          <w:color w:val="auto"/>
        </w:rPr>
        <w:t> </w:t>
      </w:r>
      <w:r w:rsidRPr="00CB298B">
        <w:rPr>
          <w:color w:val="auto"/>
        </w:rPr>
        <w:t>portfolio</w:t>
      </w:r>
      <w:r w:rsidR="00811016" w:rsidRPr="00CB298B">
        <w:rPr>
          <w:color w:val="auto"/>
        </w:rPr>
        <w:t>), lecz</w:t>
      </w:r>
      <w:r w:rsidRPr="00CB298B">
        <w:rPr>
          <w:color w:val="auto"/>
        </w:rPr>
        <w:t xml:space="preserve"> </w:t>
      </w:r>
      <w:r w:rsidRPr="00CB298B">
        <w:rPr>
          <w:b/>
          <w:color w:val="auto"/>
        </w:rPr>
        <w:t>pozostaje w ciągłym dialogu/w badawczej interakcji z os</w:t>
      </w:r>
      <w:r w:rsidRPr="00CB298B">
        <w:rPr>
          <w:b/>
          <w:color w:val="auto"/>
        </w:rPr>
        <w:t>o</w:t>
      </w:r>
      <w:r w:rsidRPr="00CB298B">
        <w:rPr>
          <w:b/>
          <w:color w:val="auto"/>
        </w:rPr>
        <w:t>bami</w:t>
      </w:r>
      <w:r w:rsidRPr="00CB298B">
        <w:rPr>
          <w:color w:val="auto"/>
        </w:rPr>
        <w:t xml:space="preserve"> (najczęściej swoimi uczniami), </w:t>
      </w:r>
      <w:r w:rsidRPr="00CB298B">
        <w:rPr>
          <w:b/>
          <w:color w:val="auto"/>
        </w:rPr>
        <w:t>których problem dotyczy</w:t>
      </w:r>
      <w:r w:rsidRPr="00CB298B">
        <w:rPr>
          <w:color w:val="auto"/>
        </w:rPr>
        <w:t xml:space="preserve">, </w:t>
      </w:r>
      <w:r w:rsidR="00811016" w:rsidRPr="00CB298B">
        <w:rPr>
          <w:color w:val="auto"/>
        </w:rPr>
        <w:t xml:space="preserve">i </w:t>
      </w:r>
      <w:r w:rsidRPr="00CB298B">
        <w:rPr>
          <w:color w:val="auto"/>
        </w:rPr>
        <w:t>z ich udziałem szuka sposobów na to, by było lepiej, razem z nimi ocenia skuteczność wprow</w:t>
      </w:r>
      <w:r w:rsidRPr="00CB298B">
        <w:rPr>
          <w:color w:val="auto"/>
        </w:rPr>
        <w:t>a</w:t>
      </w:r>
      <w:r w:rsidRPr="00CB298B">
        <w:rPr>
          <w:color w:val="auto"/>
        </w:rPr>
        <w:t xml:space="preserve">dzanych interakcji. </w:t>
      </w:r>
    </w:p>
    <w:p w14:paraId="49121EE9" w14:textId="687A80BF" w:rsidR="00CD55FC" w:rsidRPr="00CB298B" w:rsidRDefault="00CD55FC" w:rsidP="00BA1B40">
      <w:pPr>
        <w:pStyle w:val="OREnormalny"/>
        <w:rPr>
          <w:color w:val="auto"/>
        </w:rPr>
      </w:pPr>
      <w:r w:rsidRPr="00CB298B">
        <w:rPr>
          <w:color w:val="auto"/>
        </w:rPr>
        <w:t xml:space="preserve">Badanie w działaniu (BWD) staje się wspólnym badaniem w działaniu (WBWD), kiedy działający indywidualnie badacze </w:t>
      </w:r>
      <w:r w:rsidR="001627C2" w:rsidRPr="00CB298B">
        <w:rPr>
          <w:color w:val="auto"/>
        </w:rPr>
        <w:t xml:space="preserve">wychodzą </w:t>
      </w:r>
      <w:r w:rsidRPr="00CB298B">
        <w:rPr>
          <w:color w:val="auto"/>
        </w:rPr>
        <w:t xml:space="preserve">z izolacji i </w:t>
      </w:r>
      <w:r w:rsidR="001627C2" w:rsidRPr="00CB298B">
        <w:rPr>
          <w:color w:val="auto"/>
        </w:rPr>
        <w:t xml:space="preserve">stają </w:t>
      </w:r>
      <w:r w:rsidRPr="00CB298B">
        <w:rPr>
          <w:color w:val="auto"/>
        </w:rPr>
        <w:t xml:space="preserve">się zaczynem aktywnej </w:t>
      </w:r>
      <w:r w:rsidRPr="00CB298B">
        <w:rPr>
          <w:color w:val="auto"/>
        </w:rPr>
        <w:lastRenderedPageBreak/>
        <w:t xml:space="preserve">wspólnoty zawodowej. </w:t>
      </w:r>
      <w:r w:rsidR="001627C2" w:rsidRPr="00CB298B">
        <w:rPr>
          <w:color w:val="auto"/>
        </w:rPr>
        <w:t xml:space="preserve">Powstają </w:t>
      </w:r>
      <w:r w:rsidRPr="00CB298B">
        <w:rPr>
          <w:color w:val="auto"/>
        </w:rPr>
        <w:t>wówczas „zespoły nauczycieli, których łączą zainter</w:t>
      </w:r>
      <w:r w:rsidRPr="00CB298B">
        <w:rPr>
          <w:color w:val="auto"/>
        </w:rPr>
        <w:t>e</w:t>
      </w:r>
      <w:r w:rsidRPr="00CB298B">
        <w:rPr>
          <w:color w:val="auto"/>
        </w:rPr>
        <w:t>sowania i którzy pracują wspólnie, badając kwestie powiązane z tymi zainteresowani</w:t>
      </w:r>
      <w:r w:rsidRPr="00CB298B">
        <w:rPr>
          <w:color w:val="auto"/>
        </w:rPr>
        <w:t>a</w:t>
      </w:r>
      <w:r w:rsidRPr="00CB298B">
        <w:rPr>
          <w:color w:val="auto"/>
        </w:rPr>
        <w:t>mi”. Tym samym od poziomu ewaluacji własnej (autoewaluacji) przedszkole ma szansę przejść na poziom ewaluacji wewnętrznej (</w:t>
      </w:r>
      <w:proofErr w:type="spellStart"/>
      <w:r w:rsidRPr="00CB298B">
        <w:rPr>
          <w:color w:val="auto"/>
        </w:rPr>
        <w:t>samoewaluacji</w:t>
      </w:r>
      <w:proofErr w:type="spellEnd"/>
      <w:r w:rsidRPr="00CB298B">
        <w:rPr>
          <w:color w:val="auto"/>
        </w:rPr>
        <w:t>).</w:t>
      </w:r>
    </w:p>
    <w:p w14:paraId="3741033B" w14:textId="3EAA0FB4" w:rsidR="00CD55FC" w:rsidRPr="00CB298B" w:rsidRDefault="00CD55FC" w:rsidP="00BA1B40">
      <w:pPr>
        <w:pStyle w:val="OREnormalny"/>
        <w:rPr>
          <w:color w:val="auto"/>
        </w:rPr>
      </w:pPr>
      <w:r w:rsidRPr="00CB298B">
        <w:rPr>
          <w:color w:val="auto"/>
        </w:rPr>
        <w:t xml:space="preserve">A oto ilustracja </w:t>
      </w:r>
      <w:r w:rsidR="000F00EA" w:rsidRPr="00CB298B">
        <w:rPr>
          <w:color w:val="auto"/>
        </w:rPr>
        <w:t xml:space="preserve">etapów </w:t>
      </w:r>
      <w:r w:rsidRPr="00CB298B">
        <w:rPr>
          <w:color w:val="auto"/>
        </w:rPr>
        <w:t>pro</w:t>
      </w:r>
      <w:r w:rsidR="00CC3DD9" w:rsidRPr="00CB298B">
        <w:rPr>
          <w:color w:val="auto"/>
        </w:rPr>
        <w:t>cesu badania w działaniu</w:t>
      </w:r>
      <w:r w:rsidR="003449C9" w:rsidRPr="00CB298B">
        <w:rPr>
          <w:color w:val="auto"/>
        </w:rPr>
        <w:t>:</w:t>
      </w:r>
    </w:p>
    <w:p w14:paraId="5425B82A" w14:textId="1D2950F2" w:rsidR="00CD55FC" w:rsidRPr="00CB298B" w:rsidRDefault="00621067" w:rsidP="00693BAF">
      <w:pPr>
        <w:pStyle w:val="A-Tekstpodstawowy"/>
        <w:keepNext/>
        <w:jc w:val="left"/>
      </w:pPr>
      <w:r w:rsidRPr="00CB298B">
        <w:rPr>
          <w:noProof/>
        </w:rPr>
        <w:drawing>
          <wp:inline distT="0" distB="0" distL="0" distR="0" wp14:anchorId="5C201D5F" wp14:editId="34C125BE">
            <wp:extent cx="6029960" cy="3376930"/>
            <wp:effectExtent l="0" t="0" r="8890" b="0"/>
            <wp:docPr id="232" name="Obraz 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adanie.jpg"/>
                    <pic:cNvPicPr/>
                  </pic:nvPicPr>
                  <pic:blipFill>
                    <a:blip r:embed="rId191" cstate="print">
                      <a:extLst>
                        <a:ext uri="{28A0092B-C50C-407E-A947-70E740481C1C}">
                          <a14:useLocalDpi xmlns:a14="http://schemas.microsoft.com/office/drawing/2010/main" val="0"/>
                        </a:ext>
                      </a:extLst>
                    </a:blip>
                    <a:stretch>
                      <a:fillRect/>
                    </a:stretch>
                  </pic:blipFill>
                  <pic:spPr>
                    <a:xfrm>
                      <a:off x="0" y="0"/>
                      <a:ext cx="6029960" cy="3376930"/>
                    </a:xfrm>
                    <a:prstGeom prst="rect">
                      <a:avLst/>
                    </a:prstGeom>
                  </pic:spPr>
                </pic:pic>
              </a:graphicData>
            </a:graphic>
          </wp:inline>
        </w:drawing>
      </w:r>
    </w:p>
    <w:p w14:paraId="6243A976" w14:textId="42DC106B" w:rsidR="00090A93" w:rsidRPr="00CB298B" w:rsidRDefault="00090A93" w:rsidP="00090A93">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25</w:t>
      </w:r>
      <w:r w:rsidR="0078124D">
        <w:rPr>
          <w:rFonts w:ascii="Arial" w:eastAsia="Times New Roman" w:hAnsi="Arial" w:cs="Arial"/>
          <w:b w:val="0"/>
          <w:color w:val="auto"/>
          <w:sz w:val="22"/>
          <w:lang w:eastAsia="ja-JP"/>
        </w:rPr>
        <w:t>. Przebieg badania w działaniu</w:t>
      </w:r>
    </w:p>
    <w:p w14:paraId="5654E978" w14:textId="603A35D9" w:rsidR="00CA3477" w:rsidRPr="00CB298B" w:rsidRDefault="00CA3477" w:rsidP="00CA3477">
      <w:pPr>
        <w:rPr>
          <w:rFonts w:ascii="Arial" w:hAnsi="Arial" w:cs="Arial"/>
          <w:sz w:val="24"/>
          <w:szCs w:val="24"/>
        </w:rPr>
      </w:pPr>
      <w:r w:rsidRPr="00CB298B">
        <w:rPr>
          <w:rFonts w:ascii="Arial" w:eastAsia="Times New Roman" w:hAnsi="Arial" w:cs="Arial"/>
          <w:b/>
          <w:lang w:eastAsia="ja-JP"/>
        </w:rPr>
        <w:t xml:space="preserve">Źródło: </w:t>
      </w:r>
      <w:r w:rsidRPr="00CB298B">
        <w:rPr>
          <w:rFonts w:ascii="Arial" w:eastAsia="Times New Roman" w:hAnsi="Arial" w:cs="Arial"/>
          <w:lang w:eastAsia="ja-JP"/>
        </w:rPr>
        <w:t xml:space="preserve">prezentacja </w:t>
      </w:r>
      <w:hyperlink r:id="rId192" w:history="1">
        <w:r w:rsidRPr="00CB298B">
          <w:rPr>
            <w:rStyle w:val="Hipercze"/>
            <w:rFonts w:ascii="Arial" w:eastAsia="Times New Roman" w:hAnsi="Arial" w:cs="Arial"/>
            <w:i/>
            <w:color w:val="auto"/>
            <w:lang w:eastAsia="ja-JP"/>
          </w:rPr>
          <w:t>Wprowadzenie do szkolenia – główne idee</w:t>
        </w:r>
      </w:hyperlink>
      <w:r w:rsidRPr="00CB298B">
        <w:rPr>
          <w:rFonts w:ascii="Arial" w:eastAsia="Times New Roman" w:hAnsi="Arial" w:cs="Arial"/>
          <w:lang w:eastAsia="ja-JP"/>
        </w:rPr>
        <w:t xml:space="preserve"> [online, dostęp</w:t>
      </w:r>
      <w:r w:rsidR="001627C2" w:rsidRPr="00CB298B">
        <w:rPr>
          <w:rFonts w:ascii="Arial" w:eastAsia="Times New Roman" w:hAnsi="Arial" w:cs="Arial"/>
          <w:lang w:eastAsia="ja-JP"/>
        </w:rPr>
        <w:t xml:space="preserve"> dn.</w:t>
      </w:r>
      <w:r w:rsidRPr="00CB298B">
        <w:rPr>
          <w:rFonts w:ascii="Arial" w:eastAsia="Times New Roman" w:hAnsi="Arial" w:cs="Arial"/>
          <w:lang w:eastAsia="ja-JP"/>
        </w:rPr>
        <w:t xml:space="preserve"> 18.04.2017].</w:t>
      </w:r>
    </w:p>
    <w:p w14:paraId="224E3E39" w14:textId="7940BD3F" w:rsidR="000F00EA" w:rsidRPr="00CB298B" w:rsidRDefault="000F00EA" w:rsidP="00090A93">
      <w:pPr>
        <w:pStyle w:val="OREnormalny"/>
        <w:rPr>
          <w:color w:val="auto"/>
        </w:rPr>
      </w:pPr>
      <w:r w:rsidRPr="00CB298B">
        <w:rPr>
          <w:color w:val="auto"/>
        </w:rPr>
        <w:t xml:space="preserve">Przedszkolna rzeczywistość obfituje w sytuacje, które inspirują refleksyjnych nauczycieli do podjęcia badania w działaniu. </w:t>
      </w:r>
      <w:r w:rsidR="003449C9" w:rsidRPr="00CB298B">
        <w:rPr>
          <w:color w:val="auto"/>
        </w:rPr>
        <w:t xml:space="preserve">Poniżej przedstawiono </w:t>
      </w:r>
      <w:r w:rsidRPr="00CB298B">
        <w:rPr>
          <w:color w:val="auto"/>
        </w:rPr>
        <w:t>kilka przykładów tematów (</w:t>
      </w:r>
      <w:r w:rsidR="003449C9" w:rsidRPr="00CB298B">
        <w:rPr>
          <w:color w:val="auto"/>
        </w:rPr>
        <w:t>z</w:t>
      </w:r>
      <w:r w:rsidR="003449C9" w:rsidRPr="00CB298B">
        <w:rPr>
          <w:color w:val="auto"/>
        </w:rPr>
        <w:t>a</w:t>
      </w:r>
      <w:r w:rsidR="003449C9" w:rsidRPr="00CB298B">
        <w:rPr>
          <w:color w:val="auto"/>
        </w:rPr>
        <w:t>czerpniętych z życia</w:t>
      </w:r>
      <w:r w:rsidRPr="00CB298B">
        <w:rPr>
          <w:color w:val="auto"/>
        </w:rPr>
        <w:t xml:space="preserve"> przedszkolnego) badań w działaniu: </w:t>
      </w:r>
    </w:p>
    <w:p w14:paraId="2EB5E501" w14:textId="43A9149F" w:rsidR="000F00EA" w:rsidRPr="00CB298B" w:rsidRDefault="000F00EA" w:rsidP="009F496F">
      <w:pPr>
        <w:pStyle w:val="OREpunktor"/>
        <w:rPr>
          <w:rStyle w:val="A-Kursywa"/>
          <w:i w:val="0"/>
        </w:rPr>
      </w:pPr>
      <w:r w:rsidRPr="00CB298B">
        <w:rPr>
          <w:rStyle w:val="A-Kursywa"/>
          <w:i w:val="0"/>
        </w:rPr>
        <w:t xml:space="preserve">Większość moich przedszkolaków nie lubi zajęć, </w:t>
      </w:r>
      <w:r w:rsidR="003449C9" w:rsidRPr="00CB298B">
        <w:rPr>
          <w:rStyle w:val="A-Kursywa"/>
          <w:i w:val="0"/>
        </w:rPr>
        <w:t xml:space="preserve">podczas których </w:t>
      </w:r>
      <w:r w:rsidRPr="00CB298B">
        <w:rPr>
          <w:rStyle w:val="A-Kursywa"/>
          <w:i w:val="0"/>
        </w:rPr>
        <w:t>czytam im książki.</w:t>
      </w:r>
    </w:p>
    <w:p w14:paraId="131F181B" w14:textId="77777777" w:rsidR="000F00EA" w:rsidRPr="00CB298B" w:rsidRDefault="000F00EA" w:rsidP="009F496F">
      <w:pPr>
        <w:pStyle w:val="OREpunktor"/>
        <w:rPr>
          <w:rStyle w:val="A-Kursywa"/>
          <w:i w:val="0"/>
        </w:rPr>
      </w:pPr>
      <w:r w:rsidRPr="00CB298B">
        <w:rPr>
          <w:rStyle w:val="A-Kursywa"/>
          <w:i w:val="0"/>
        </w:rPr>
        <w:t xml:space="preserve">Moje przedszkolaki nie mają nawyku porządkowania miejsca pracy po zajęciach, miejsca posiłku po jego zakończeniu itp. </w:t>
      </w:r>
    </w:p>
    <w:p w14:paraId="2AEC74E3" w14:textId="1860F5C9" w:rsidR="000F00EA" w:rsidRPr="00CB298B" w:rsidRDefault="000F00EA" w:rsidP="009F496F">
      <w:pPr>
        <w:pStyle w:val="OREpunktor"/>
        <w:rPr>
          <w:rStyle w:val="A-Kursywa"/>
          <w:i w:val="0"/>
        </w:rPr>
      </w:pPr>
      <w:r w:rsidRPr="00CB298B">
        <w:rPr>
          <w:rStyle w:val="A-Kursywa"/>
          <w:i w:val="0"/>
        </w:rPr>
        <w:t>Dzieci z mojej grupy nie chcą zjadać podczas posiłków surówek i sałatek</w:t>
      </w:r>
      <w:r w:rsidR="00734D89" w:rsidRPr="00CB298B">
        <w:rPr>
          <w:rStyle w:val="A-Kursywa"/>
          <w:i w:val="0"/>
        </w:rPr>
        <w:t>, nie przekonują ich moje argumenty o zdrowym odżywianiu</w:t>
      </w:r>
      <w:r w:rsidR="003449C9" w:rsidRPr="00CB298B">
        <w:rPr>
          <w:rStyle w:val="A-Kursywa"/>
          <w:i w:val="0"/>
        </w:rPr>
        <w:t>.</w:t>
      </w:r>
    </w:p>
    <w:p w14:paraId="4C4D0154" w14:textId="77777777" w:rsidR="000F00EA" w:rsidRPr="00CB298B" w:rsidRDefault="000F00EA" w:rsidP="009F496F">
      <w:pPr>
        <w:pStyle w:val="OREpunktor"/>
        <w:rPr>
          <w:rStyle w:val="A-Kursywa"/>
          <w:i w:val="0"/>
        </w:rPr>
      </w:pPr>
      <w:r w:rsidRPr="00CB298B">
        <w:rPr>
          <w:rStyle w:val="A-Kursywa"/>
          <w:i w:val="0"/>
        </w:rPr>
        <w:t>Wielu rodziców nie przychodzi na prowadzone przeze mnie spotkania.</w:t>
      </w:r>
    </w:p>
    <w:p w14:paraId="4138DDB0" w14:textId="45F1D1EA" w:rsidR="000F00EA" w:rsidRPr="00CB298B" w:rsidRDefault="003449C9" w:rsidP="009F496F">
      <w:pPr>
        <w:pStyle w:val="OREpunktor"/>
        <w:rPr>
          <w:rStyle w:val="A-Kursywa"/>
          <w:i w:val="0"/>
        </w:rPr>
      </w:pPr>
      <w:r w:rsidRPr="00CB298B">
        <w:rPr>
          <w:rStyle w:val="A-Kursywa"/>
          <w:i w:val="0"/>
        </w:rPr>
        <w:t>Na spotkaniach r</w:t>
      </w:r>
      <w:r w:rsidR="000F00EA" w:rsidRPr="00CB298B">
        <w:rPr>
          <w:rStyle w:val="A-Kursywa"/>
          <w:i w:val="0"/>
        </w:rPr>
        <w:t xml:space="preserve">odzice rzadko dzielą się ze mną </w:t>
      </w:r>
      <w:r w:rsidR="00734D89" w:rsidRPr="00CB298B">
        <w:rPr>
          <w:rStyle w:val="A-Kursywa"/>
          <w:i w:val="0"/>
        </w:rPr>
        <w:t xml:space="preserve">otwarcie </w:t>
      </w:r>
      <w:r w:rsidR="000F00EA" w:rsidRPr="00CB298B">
        <w:rPr>
          <w:rStyle w:val="A-Kursywa"/>
          <w:i w:val="0"/>
        </w:rPr>
        <w:t>opiniami na temat fun</w:t>
      </w:r>
      <w:r w:rsidR="000F00EA" w:rsidRPr="00CB298B">
        <w:rPr>
          <w:rStyle w:val="A-Kursywa"/>
          <w:i w:val="0"/>
        </w:rPr>
        <w:t>k</w:t>
      </w:r>
      <w:r w:rsidR="000F00EA" w:rsidRPr="00CB298B">
        <w:rPr>
          <w:rStyle w:val="A-Kursywa"/>
          <w:i w:val="0"/>
        </w:rPr>
        <w:t>cjonowania grupy</w:t>
      </w:r>
      <w:r w:rsidRPr="00CB298B">
        <w:rPr>
          <w:rStyle w:val="A-Kursywa"/>
          <w:i w:val="0"/>
        </w:rPr>
        <w:t>.</w:t>
      </w:r>
    </w:p>
    <w:p w14:paraId="3D9D918A" w14:textId="1D8AEC21" w:rsidR="000F00EA" w:rsidRPr="00CB298B" w:rsidRDefault="000F00EA" w:rsidP="009F496F">
      <w:pPr>
        <w:pStyle w:val="OREpunktor"/>
        <w:rPr>
          <w:rStyle w:val="A-Kursywa"/>
          <w:i w:val="0"/>
        </w:rPr>
      </w:pPr>
      <w:r w:rsidRPr="00CB298B">
        <w:rPr>
          <w:rStyle w:val="A-Kursywa"/>
          <w:i w:val="0"/>
        </w:rPr>
        <w:lastRenderedPageBreak/>
        <w:t xml:space="preserve">Dzieci nie słuchają mnie uważnie, gdy </w:t>
      </w:r>
      <w:r w:rsidR="003449C9" w:rsidRPr="00CB298B">
        <w:rPr>
          <w:rStyle w:val="A-Kursywa"/>
          <w:i w:val="0"/>
        </w:rPr>
        <w:t>wyjaśniam im trudne</w:t>
      </w:r>
      <w:r w:rsidRPr="00CB298B">
        <w:rPr>
          <w:rStyle w:val="A-Kursywa"/>
          <w:i w:val="0"/>
        </w:rPr>
        <w:t xml:space="preserve"> zagadnie</w:t>
      </w:r>
      <w:r w:rsidR="003449C9" w:rsidRPr="00CB298B">
        <w:rPr>
          <w:rStyle w:val="A-Kursywa"/>
          <w:i w:val="0"/>
        </w:rPr>
        <w:t>nia</w:t>
      </w:r>
      <w:r w:rsidR="00734D89" w:rsidRPr="00CB298B">
        <w:rPr>
          <w:rStyle w:val="A-Kursywa"/>
          <w:i w:val="0"/>
        </w:rPr>
        <w:t xml:space="preserve"> z</w:t>
      </w:r>
      <w:r w:rsidR="003449C9" w:rsidRPr="00CB298B">
        <w:rPr>
          <w:rStyle w:val="A-Kursywa"/>
          <w:i w:val="0"/>
        </w:rPr>
        <w:t> </w:t>
      </w:r>
      <w:r w:rsidR="00734D89" w:rsidRPr="00CB298B">
        <w:rPr>
          <w:rStyle w:val="A-Kursywa"/>
          <w:i w:val="0"/>
        </w:rPr>
        <w:t>dziedziny nauki i techniki, choć staram się mówić do nich prostym językiem</w:t>
      </w:r>
      <w:r w:rsidRPr="00CB298B">
        <w:rPr>
          <w:rStyle w:val="A-Kursywa"/>
          <w:i w:val="0"/>
        </w:rPr>
        <w:t>.</w:t>
      </w:r>
    </w:p>
    <w:p w14:paraId="60E5247C" w14:textId="77777777" w:rsidR="000F00EA" w:rsidRPr="00CB298B" w:rsidRDefault="000F00EA" w:rsidP="009F496F">
      <w:pPr>
        <w:pStyle w:val="OREpunktor"/>
        <w:rPr>
          <w:rStyle w:val="A-Kursywa"/>
          <w:i w:val="0"/>
        </w:rPr>
      </w:pPr>
      <w:r w:rsidRPr="00CB298B">
        <w:rPr>
          <w:rStyle w:val="A-Kursywa"/>
          <w:i w:val="0"/>
        </w:rPr>
        <w:t>Moje pięciolatki zwracają się do siebie, rzadko używając imion, zwrotów grzeczn</w:t>
      </w:r>
      <w:r w:rsidRPr="00CB298B">
        <w:rPr>
          <w:rStyle w:val="A-Kursywa"/>
          <w:i w:val="0"/>
        </w:rPr>
        <w:t>o</w:t>
      </w:r>
      <w:r w:rsidRPr="00CB298B">
        <w:rPr>
          <w:rStyle w:val="A-Kursywa"/>
          <w:i w:val="0"/>
        </w:rPr>
        <w:t xml:space="preserve">ściowych itp. </w:t>
      </w:r>
    </w:p>
    <w:p w14:paraId="51B5A294" w14:textId="7591794A" w:rsidR="000F00EA" w:rsidRPr="00CB298B" w:rsidRDefault="000F00EA" w:rsidP="009F496F">
      <w:pPr>
        <w:pStyle w:val="OREpunktor"/>
        <w:rPr>
          <w:rStyle w:val="A-Kursywa"/>
          <w:i w:val="0"/>
        </w:rPr>
      </w:pPr>
      <w:r w:rsidRPr="00CB298B">
        <w:rPr>
          <w:rStyle w:val="A-Kursywa"/>
          <w:i w:val="0"/>
        </w:rPr>
        <w:t>Dzieci i ich rodzice stawiają opór, gdy proponuję wyjście na spacer podczas des</w:t>
      </w:r>
      <w:r w:rsidRPr="00CB298B">
        <w:rPr>
          <w:rStyle w:val="A-Kursywa"/>
          <w:i w:val="0"/>
        </w:rPr>
        <w:t>z</w:t>
      </w:r>
      <w:r w:rsidRPr="00CB298B">
        <w:rPr>
          <w:rStyle w:val="A-Kursywa"/>
          <w:i w:val="0"/>
        </w:rPr>
        <w:t xml:space="preserve">czu, zimą itp. </w:t>
      </w:r>
    </w:p>
    <w:p w14:paraId="402AF96F" w14:textId="3E2C13E4" w:rsidR="000F00EA" w:rsidRPr="00CB298B" w:rsidRDefault="00BC70E3" w:rsidP="009F496F">
      <w:pPr>
        <w:pStyle w:val="OREpunktor"/>
        <w:rPr>
          <w:color w:val="auto"/>
        </w:rPr>
      </w:pPr>
      <w:r w:rsidRPr="00CB298B">
        <w:rPr>
          <w:rStyle w:val="A-Kursywa"/>
          <w:i w:val="0"/>
        </w:rPr>
        <w:t>Dzieci w mojej grupie</w:t>
      </w:r>
      <w:r w:rsidR="000F00EA" w:rsidRPr="00CB298B">
        <w:rPr>
          <w:rStyle w:val="A-Kursywa"/>
          <w:i w:val="0"/>
        </w:rPr>
        <w:t xml:space="preserve"> nie lubią zajęć rozwijających ich myślenie matematyczne</w:t>
      </w:r>
      <w:r w:rsidR="000A0F4D" w:rsidRPr="00CB298B">
        <w:rPr>
          <w:rStyle w:val="A-Kursywa"/>
          <w:i w:val="0"/>
        </w:rPr>
        <w:t>;</w:t>
      </w:r>
      <w:r w:rsidR="00734D89" w:rsidRPr="00CB298B">
        <w:rPr>
          <w:rStyle w:val="A-Kursywa"/>
          <w:i w:val="0"/>
        </w:rPr>
        <w:t xml:space="preserve"> l</w:t>
      </w:r>
      <w:r w:rsidR="00734D89" w:rsidRPr="00CB298B">
        <w:rPr>
          <w:rStyle w:val="A-Kursywa"/>
          <w:i w:val="0"/>
        </w:rPr>
        <w:t>i</w:t>
      </w:r>
      <w:r w:rsidR="00734D89" w:rsidRPr="00CB298B">
        <w:rPr>
          <w:rStyle w:val="A-Kursywa"/>
          <w:i w:val="0"/>
        </w:rPr>
        <w:t>czenie, porównywanie kształtów, przedmiotów i zbiorów idzie im trudniej niż inne zadania</w:t>
      </w:r>
      <w:r w:rsidR="000F00EA" w:rsidRPr="00CB298B">
        <w:rPr>
          <w:rStyle w:val="A-Kursywa"/>
          <w:i w:val="0"/>
        </w:rPr>
        <w:t>.</w:t>
      </w:r>
    </w:p>
    <w:p w14:paraId="1C40F39B" w14:textId="68E6FAC6" w:rsidR="007D19FD" w:rsidRPr="00CB298B" w:rsidRDefault="000C6209" w:rsidP="00CA3477">
      <w:pPr>
        <w:pStyle w:val="OREnormalny"/>
        <w:rPr>
          <w:color w:val="auto"/>
        </w:rPr>
      </w:pPr>
      <w:r w:rsidRPr="00CB298B">
        <w:rPr>
          <w:color w:val="auto"/>
        </w:rPr>
        <w:t>Oto przykład</w:t>
      </w:r>
      <w:r w:rsidR="009B1445" w:rsidRPr="00CB298B">
        <w:rPr>
          <w:color w:val="auto"/>
        </w:rPr>
        <w:t xml:space="preserve"> </w:t>
      </w:r>
      <w:r w:rsidRPr="00CB298B">
        <w:rPr>
          <w:color w:val="auto"/>
        </w:rPr>
        <w:t>badania w działaniu w odniesieniu do jednego z przytaczanym wyżej pr</w:t>
      </w:r>
      <w:r w:rsidRPr="00CB298B">
        <w:rPr>
          <w:color w:val="auto"/>
        </w:rPr>
        <w:t>o</w:t>
      </w:r>
      <w:r w:rsidRPr="00CB298B">
        <w:rPr>
          <w:color w:val="auto"/>
        </w:rPr>
        <w:t>blemów</w:t>
      </w:r>
      <w:r w:rsidR="00097DE1" w:rsidRPr="00CB298B">
        <w:rPr>
          <w:color w:val="auto"/>
        </w:rPr>
        <w:t>:</w:t>
      </w:r>
    </w:p>
    <w:p w14:paraId="3C83CC6A" w14:textId="24AE0316" w:rsidR="007D19FD" w:rsidRPr="00CB298B" w:rsidRDefault="007D19FD" w:rsidP="007D19FD">
      <w:pPr>
        <w:pStyle w:val="TabelaORE"/>
        <w:rPr>
          <w:color w:val="auto"/>
        </w:rPr>
      </w:pPr>
      <w:r w:rsidRPr="00CB298B">
        <w:rPr>
          <w:b/>
          <w:color w:val="auto"/>
        </w:rPr>
        <w:t xml:space="preserve">Tab. 33. </w:t>
      </w:r>
      <w:r w:rsidR="0078124D">
        <w:rPr>
          <w:color w:val="auto"/>
        </w:rPr>
        <w:t>Badanie w działaniu – przykład</w:t>
      </w:r>
    </w:p>
    <w:tbl>
      <w:tblPr>
        <w:tblStyle w:val="Tabela-Siatka"/>
        <w:tblW w:w="0" w:type="auto"/>
        <w:tblLook w:val="04A0" w:firstRow="1" w:lastRow="0" w:firstColumn="1" w:lastColumn="0" w:noHBand="0" w:noVBand="1"/>
      </w:tblPr>
      <w:tblGrid>
        <w:gridCol w:w="851"/>
        <w:gridCol w:w="8110"/>
      </w:tblGrid>
      <w:tr w:rsidR="00CB298B" w:rsidRPr="00CB298B" w14:paraId="4A7A5D86" w14:textId="77777777" w:rsidTr="007C4F07">
        <w:tc>
          <w:tcPr>
            <w:tcW w:w="851" w:type="dxa"/>
            <w:shd w:val="clear" w:color="auto" w:fill="D9D9D9" w:themeFill="background1" w:themeFillShade="D9"/>
            <w:vAlign w:val="center"/>
          </w:tcPr>
          <w:p w14:paraId="78CCB08D" w14:textId="59FAC8A2" w:rsidR="00CA3477" w:rsidRPr="00CB298B" w:rsidRDefault="00CA3477" w:rsidP="006A099B">
            <w:pPr>
              <w:spacing w:before="120" w:after="120" w:line="240" w:lineRule="auto"/>
              <w:jc w:val="center"/>
              <w:rPr>
                <w:rFonts w:ascii="Arial" w:hAnsi="Arial" w:cs="Arial"/>
                <w:b/>
              </w:rPr>
            </w:pPr>
            <w:r w:rsidRPr="00CB298B">
              <w:rPr>
                <w:rFonts w:ascii="Arial" w:hAnsi="Arial" w:cs="Arial"/>
                <w:b/>
              </w:rPr>
              <w:t>Etap BWD</w:t>
            </w:r>
          </w:p>
        </w:tc>
        <w:tc>
          <w:tcPr>
            <w:tcW w:w="8110" w:type="dxa"/>
            <w:shd w:val="clear" w:color="auto" w:fill="D9D9D9" w:themeFill="background1" w:themeFillShade="D9"/>
            <w:vAlign w:val="center"/>
          </w:tcPr>
          <w:p w14:paraId="5F9DF985" w14:textId="22D3784B" w:rsidR="00CA3477" w:rsidRPr="00CB298B" w:rsidRDefault="00CA3477" w:rsidP="007C4F07">
            <w:pPr>
              <w:spacing w:before="120" w:after="120" w:line="240" w:lineRule="auto"/>
              <w:jc w:val="center"/>
              <w:rPr>
                <w:rFonts w:ascii="Arial" w:hAnsi="Arial" w:cs="Arial"/>
                <w:b/>
              </w:rPr>
            </w:pPr>
            <w:r w:rsidRPr="00CB298B">
              <w:rPr>
                <w:rFonts w:ascii="Arial" w:hAnsi="Arial" w:cs="Arial"/>
                <w:b/>
              </w:rPr>
              <w:t>Co robię?</w:t>
            </w:r>
          </w:p>
        </w:tc>
      </w:tr>
      <w:tr w:rsidR="00CB298B" w:rsidRPr="00CB298B" w14:paraId="4526C3C3" w14:textId="77777777" w:rsidTr="006A099B">
        <w:trPr>
          <w:cantSplit/>
          <w:trHeight w:val="2632"/>
        </w:trPr>
        <w:tc>
          <w:tcPr>
            <w:tcW w:w="851" w:type="dxa"/>
            <w:textDirection w:val="btLr"/>
            <w:vAlign w:val="center"/>
          </w:tcPr>
          <w:p w14:paraId="0E9FCA0D" w14:textId="4BBE86E3" w:rsidR="00CA3477" w:rsidRPr="00CB298B" w:rsidRDefault="00CA3477" w:rsidP="006A099B">
            <w:pPr>
              <w:spacing w:before="120" w:after="120" w:line="240" w:lineRule="auto"/>
              <w:ind w:left="113" w:right="113"/>
              <w:jc w:val="center"/>
              <w:rPr>
                <w:rFonts w:ascii="Arial" w:hAnsi="Arial" w:cs="Arial"/>
                <w:b/>
              </w:rPr>
            </w:pPr>
            <w:r w:rsidRPr="00CB298B">
              <w:rPr>
                <w:rFonts w:ascii="Arial" w:hAnsi="Arial" w:cs="Arial"/>
                <w:b/>
              </w:rPr>
              <w:t>Identyfikacja problemu</w:t>
            </w:r>
          </w:p>
        </w:tc>
        <w:tc>
          <w:tcPr>
            <w:tcW w:w="8110" w:type="dxa"/>
          </w:tcPr>
          <w:p w14:paraId="231704FB" w14:textId="02EAF7A4" w:rsidR="007D19FD" w:rsidRPr="00CB298B" w:rsidRDefault="00CA3477" w:rsidP="003505CD">
            <w:pPr>
              <w:spacing w:before="120" w:after="120" w:line="240" w:lineRule="auto"/>
              <w:rPr>
                <w:rFonts w:ascii="Arial" w:hAnsi="Arial" w:cs="Arial"/>
              </w:rPr>
            </w:pPr>
            <w:r w:rsidRPr="00CB298B">
              <w:rPr>
                <w:rFonts w:ascii="Arial" w:hAnsi="Arial" w:cs="Arial"/>
              </w:rPr>
              <w:t xml:space="preserve">Dostrzegam, że </w:t>
            </w:r>
            <w:r w:rsidRPr="00CB298B">
              <w:rPr>
                <w:rFonts w:ascii="Arial" w:hAnsi="Arial" w:cs="Arial"/>
                <w:b/>
              </w:rPr>
              <w:t>większość moich przedszkolaków (</w:t>
            </w:r>
            <w:r w:rsidR="00C54F67" w:rsidRPr="00CB298B">
              <w:rPr>
                <w:rFonts w:ascii="Arial" w:hAnsi="Arial" w:cs="Arial"/>
                <w:b/>
              </w:rPr>
              <w:t>czterolatków</w:t>
            </w:r>
            <w:r w:rsidRPr="00CB298B">
              <w:rPr>
                <w:rFonts w:ascii="Arial" w:hAnsi="Arial" w:cs="Arial"/>
                <w:b/>
              </w:rPr>
              <w:t xml:space="preserve">) nie lubi zajęć, </w:t>
            </w:r>
            <w:r w:rsidR="00C54F67" w:rsidRPr="00CB298B">
              <w:rPr>
                <w:rFonts w:ascii="Arial" w:hAnsi="Arial" w:cs="Arial"/>
                <w:b/>
              </w:rPr>
              <w:t xml:space="preserve">podczas których </w:t>
            </w:r>
            <w:r w:rsidRPr="00CB298B">
              <w:rPr>
                <w:rFonts w:ascii="Arial" w:hAnsi="Arial" w:cs="Arial"/>
                <w:b/>
              </w:rPr>
              <w:t>czytam im książki.</w:t>
            </w:r>
            <w:r w:rsidRPr="00CB298B">
              <w:rPr>
                <w:rFonts w:ascii="Arial" w:hAnsi="Arial" w:cs="Arial"/>
              </w:rPr>
              <w:t xml:space="preserve"> Gdy zasiadamy w kręgu na dyw</w:t>
            </w:r>
            <w:r w:rsidRPr="00CB298B">
              <w:rPr>
                <w:rFonts w:ascii="Arial" w:hAnsi="Arial" w:cs="Arial"/>
              </w:rPr>
              <w:t>a</w:t>
            </w:r>
            <w:r w:rsidRPr="00CB298B">
              <w:rPr>
                <w:rFonts w:ascii="Arial" w:hAnsi="Arial" w:cs="Arial"/>
              </w:rPr>
              <w:t xml:space="preserve">nie, skupiają uwagę przez ok. </w:t>
            </w:r>
            <w:r w:rsidR="00C54F67" w:rsidRPr="00CB298B">
              <w:rPr>
                <w:rFonts w:ascii="Arial" w:hAnsi="Arial" w:cs="Arial"/>
              </w:rPr>
              <w:t xml:space="preserve">pięciu </w:t>
            </w:r>
            <w:r w:rsidRPr="00CB298B">
              <w:rPr>
                <w:rFonts w:ascii="Arial" w:hAnsi="Arial" w:cs="Arial"/>
              </w:rPr>
              <w:t>minut. Potem część z nich zaczyna się kr</w:t>
            </w:r>
            <w:r w:rsidRPr="00CB298B">
              <w:rPr>
                <w:rFonts w:ascii="Arial" w:hAnsi="Arial" w:cs="Arial"/>
              </w:rPr>
              <w:t>ę</w:t>
            </w:r>
            <w:r w:rsidRPr="00CB298B">
              <w:rPr>
                <w:rFonts w:ascii="Arial" w:hAnsi="Arial" w:cs="Arial"/>
              </w:rPr>
              <w:t>cić, kładzie się na dywanie, ziewa, a inne dzieci inicjują rozmowę z sąsiadami, popychają się, rozmawiają „na boku”. Czytanki w mojej grupie nie są długie, a</w:t>
            </w:r>
            <w:r w:rsidR="003505CD" w:rsidRPr="00CB298B">
              <w:rPr>
                <w:rFonts w:ascii="Arial" w:hAnsi="Arial" w:cs="Arial"/>
              </w:rPr>
              <w:t> </w:t>
            </w:r>
            <w:r w:rsidRPr="00CB298B">
              <w:rPr>
                <w:rFonts w:ascii="Arial" w:hAnsi="Arial" w:cs="Arial"/>
              </w:rPr>
              <w:t xml:space="preserve">mimo </w:t>
            </w:r>
            <w:r w:rsidR="003505CD" w:rsidRPr="00CB298B">
              <w:rPr>
                <w:rFonts w:ascii="Arial" w:hAnsi="Arial" w:cs="Arial"/>
              </w:rPr>
              <w:t xml:space="preserve">to </w:t>
            </w:r>
            <w:r w:rsidRPr="00CB298B">
              <w:rPr>
                <w:rFonts w:ascii="Arial" w:hAnsi="Arial" w:cs="Arial"/>
              </w:rPr>
              <w:t xml:space="preserve">nie potrafię zainteresować nimi </w:t>
            </w:r>
            <w:r w:rsidR="003505CD" w:rsidRPr="00CB298B">
              <w:rPr>
                <w:rFonts w:ascii="Arial" w:hAnsi="Arial" w:cs="Arial"/>
              </w:rPr>
              <w:t>wychowanków</w:t>
            </w:r>
            <w:r w:rsidRPr="00CB298B">
              <w:rPr>
                <w:rFonts w:ascii="Arial" w:hAnsi="Arial" w:cs="Arial"/>
              </w:rPr>
              <w:t>. W dodatku, gdy pytam dzieci – w różnych sytuacjach – o szczegóły poznanych podczas czytanek, nie pamiętają ich. Chcę to zmienić.</w:t>
            </w:r>
          </w:p>
        </w:tc>
      </w:tr>
      <w:tr w:rsidR="00CB298B" w:rsidRPr="00CB298B" w14:paraId="0BD953A5" w14:textId="77777777" w:rsidTr="006A3FF6">
        <w:trPr>
          <w:cantSplit/>
          <w:trHeight w:val="3569"/>
        </w:trPr>
        <w:tc>
          <w:tcPr>
            <w:tcW w:w="851" w:type="dxa"/>
            <w:textDirection w:val="btLr"/>
            <w:vAlign w:val="center"/>
          </w:tcPr>
          <w:p w14:paraId="0EE62E4F" w14:textId="684B046A" w:rsidR="007D19FD" w:rsidRPr="00CB298B" w:rsidRDefault="007D19FD" w:rsidP="006A099B">
            <w:pPr>
              <w:spacing w:before="120" w:after="120" w:line="240" w:lineRule="auto"/>
              <w:ind w:left="113" w:right="113"/>
              <w:jc w:val="center"/>
              <w:rPr>
                <w:rFonts w:ascii="Arial" w:hAnsi="Arial" w:cs="Arial"/>
                <w:b/>
              </w:rPr>
            </w:pPr>
            <w:r w:rsidRPr="00CB298B">
              <w:rPr>
                <w:rFonts w:ascii="Arial" w:hAnsi="Arial" w:cs="Arial"/>
                <w:b/>
              </w:rPr>
              <w:t>Zbieranie informacji</w:t>
            </w:r>
          </w:p>
        </w:tc>
        <w:tc>
          <w:tcPr>
            <w:tcW w:w="8110" w:type="dxa"/>
          </w:tcPr>
          <w:p w14:paraId="204A652F" w14:textId="20EB69A1" w:rsidR="007D19FD" w:rsidRPr="00CB298B" w:rsidRDefault="007D19FD" w:rsidP="00C54F67">
            <w:pPr>
              <w:pStyle w:val="OREtabela-punktory"/>
              <w:rPr>
                <w:color w:val="auto"/>
              </w:rPr>
            </w:pPr>
            <w:r w:rsidRPr="00CB298B">
              <w:rPr>
                <w:color w:val="auto"/>
              </w:rPr>
              <w:t>Przeprowadzam kilka rozmów kierowanych z dziećmi na temat przyczyn ich zachowa</w:t>
            </w:r>
            <w:r w:rsidR="003505CD" w:rsidRPr="00CB298B">
              <w:rPr>
                <w:color w:val="auto"/>
              </w:rPr>
              <w:t>nia podczas czytanek</w:t>
            </w:r>
            <w:r w:rsidR="004D6A62" w:rsidRPr="00CB298B">
              <w:rPr>
                <w:color w:val="auto"/>
              </w:rPr>
              <w:t xml:space="preserve">. Stosuję metodę </w:t>
            </w:r>
            <w:r w:rsidRPr="00CB298B">
              <w:rPr>
                <w:color w:val="auto"/>
              </w:rPr>
              <w:t>balon</w:t>
            </w:r>
            <w:r w:rsidR="003505CD" w:rsidRPr="00CB298B">
              <w:rPr>
                <w:color w:val="auto"/>
              </w:rPr>
              <w:t>u</w:t>
            </w:r>
            <w:r w:rsidRPr="00CB298B">
              <w:rPr>
                <w:color w:val="auto"/>
              </w:rPr>
              <w:t xml:space="preserve"> – podczas rozmowy notuję odpowiedzi dzieci</w:t>
            </w:r>
            <w:r w:rsidR="004D6A62" w:rsidRPr="00CB298B">
              <w:rPr>
                <w:color w:val="auto"/>
              </w:rPr>
              <w:t>:</w:t>
            </w:r>
            <w:r w:rsidRPr="00CB298B">
              <w:rPr>
                <w:color w:val="auto"/>
              </w:rPr>
              <w:t xml:space="preserve"> w czaszy (</w:t>
            </w:r>
            <w:r w:rsidR="004D6A62" w:rsidRPr="00CB298B">
              <w:rPr>
                <w:color w:val="auto"/>
              </w:rPr>
              <w:t>„</w:t>
            </w:r>
            <w:r w:rsidRPr="00CB298B">
              <w:rPr>
                <w:color w:val="auto"/>
              </w:rPr>
              <w:t>Co n</w:t>
            </w:r>
            <w:r w:rsidR="004D6A62" w:rsidRPr="00CB298B">
              <w:rPr>
                <w:color w:val="auto"/>
              </w:rPr>
              <w:t>am pomaga w słuchaniu książek w </w:t>
            </w:r>
            <w:r w:rsidRPr="00CB298B">
              <w:rPr>
                <w:color w:val="auto"/>
              </w:rPr>
              <w:t>przedszkolu?</w:t>
            </w:r>
            <w:r w:rsidR="004D6A62" w:rsidRPr="00CB298B">
              <w:rPr>
                <w:color w:val="auto"/>
              </w:rPr>
              <w:t>”</w:t>
            </w:r>
            <w:r w:rsidRPr="00CB298B">
              <w:rPr>
                <w:color w:val="auto"/>
              </w:rPr>
              <w:t>), w balaście (</w:t>
            </w:r>
            <w:r w:rsidR="004D6A62" w:rsidRPr="00CB298B">
              <w:rPr>
                <w:color w:val="auto"/>
              </w:rPr>
              <w:t>„</w:t>
            </w:r>
            <w:r w:rsidRPr="00CB298B">
              <w:rPr>
                <w:color w:val="auto"/>
              </w:rPr>
              <w:t>Co nam przeszkadza?</w:t>
            </w:r>
            <w:r w:rsidR="004D6A62" w:rsidRPr="00CB298B">
              <w:rPr>
                <w:color w:val="auto"/>
              </w:rPr>
              <w:t>”</w:t>
            </w:r>
            <w:r w:rsidRPr="00CB298B">
              <w:rPr>
                <w:color w:val="auto"/>
              </w:rPr>
              <w:t>) oraz w koszu (</w:t>
            </w:r>
            <w:r w:rsidR="004D6A62" w:rsidRPr="00CB298B">
              <w:rPr>
                <w:color w:val="auto"/>
              </w:rPr>
              <w:t>„</w:t>
            </w:r>
            <w:r w:rsidRPr="00CB298B">
              <w:rPr>
                <w:color w:val="auto"/>
              </w:rPr>
              <w:t xml:space="preserve">Co ja, </w:t>
            </w:r>
            <w:r w:rsidR="004D6A62" w:rsidRPr="00CB298B">
              <w:rPr>
                <w:color w:val="auto"/>
              </w:rPr>
              <w:t>wasza nauczycielka</w:t>
            </w:r>
            <w:r w:rsidRPr="00CB298B">
              <w:rPr>
                <w:color w:val="auto"/>
              </w:rPr>
              <w:t>, mogę zrobić?</w:t>
            </w:r>
            <w:r w:rsidR="004D6A62" w:rsidRPr="00CB298B">
              <w:rPr>
                <w:color w:val="auto"/>
              </w:rPr>
              <w:t>”</w:t>
            </w:r>
            <w:r w:rsidRPr="00CB298B">
              <w:rPr>
                <w:color w:val="auto"/>
              </w:rPr>
              <w:t xml:space="preserve">). Innym razem </w:t>
            </w:r>
            <w:r w:rsidR="004D6A62" w:rsidRPr="00CB298B">
              <w:rPr>
                <w:color w:val="auto"/>
              </w:rPr>
              <w:t>stosuję metodę</w:t>
            </w:r>
            <w:r w:rsidRPr="00CB298B">
              <w:rPr>
                <w:color w:val="auto"/>
              </w:rPr>
              <w:t xml:space="preserve"> kosz</w:t>
            </w:r>
            <w:r w:rsidR="004D6A62" w:rsidRPr="00CB298B">
              <w:rPr>
                <w:color w:val="auto"/>
              </w:rPr>
              <w:t>a i </w:t>
            </w:r>
            <w:r w:rsidRPr="00CB298B">
              <w:rPr>
                <w:color w:val="auto"/>
              </w:rPr>
              <w:t>waliz</w:t>
            </w:r>
            <w:r w:rsidR="004D6A62" w:rsidRPr="00CB298B">
              <w:rPr>
                <w:color w:val="auto"/>
              </w:rPr>
              <w:t>ki</w:t>
            </w:r>
            <w:r w:rsidRPr="00CB298B">
              <w:rPr>
                <w:color w:val="auto"/>
              </w:rPr>
              <w:t>, ró</w:t>
            </w:r>
            <w:r w:rsidR="004D6A62" w:rsidRPr="00CB298B">
              <w:rPr>
                <w:color w:val="auto"/>
              </w:rPr>
              <w:t>ży</w:t>
            </w:r>
            <w:r w:rsidRPr="00CB298B">
              <w:rPr>
                <w:color w:val="auto"/>
              </w:rPr>
              <w:t xml:space="preserve"> wiatrów (na ramionach umieszczam okładki książek czytanych w minionym tygodniu – chcę sprawdzić, czy gatunek</w:t>
            </w:r>
            <w:r w:rsidR="004D6A62" w:rsidRPr="00CB298B">
              <w:rPr>
                <w:color w:val="auto"/>
              </w:rPr>
              <w:t xml:space="preserve"> literacki</w:t>
            </w:r>
            <w:r w:rsidRPr="00CB298B">
              <w:rPr>
                <w:color w:val="auto"/>
              </w:rPr>
              <w:t xml:space="preserve"> ma wpływ na ich percepcję</w:t>
            </w:r>
            <w:r w:rsidR="004D6A62" w:rsidRPr="00CB298B">
              <w:rPr>
                <w:color w:val="auto"/>
              </w:rPr>
              <w:t>).</w:t>
            </w:r>
            <w:r w:rsidRPr="00CB298B">
              <w:rPr>
                <w:color w:val="auto"/>
              </w:rPr>
              <w:t xml:space="preserve">. </w:t>
            </w:r>
          </w:p>
          <w:p w14:paraId="61187C49" w14:textId="632FEFC3" w:rsidR="007D19FD" w:rsidRPr="00CB298B" w:rsidRDefault="007D19FD" w:rsidP="00C54F67">
            <w:pPr>
              <w:pStyle w:val="OREtabela-punktory"/>
              <w:rPr>
                <w:color w:val="auto"/>
              </w:rPr>
            </w:pPr>
            <w:r w:rsidRPr="00CB298B">
              <w:rPr>
                <w:color w:val="auto"/>
              </w:rPr>
              <w:t>Nagrywam kilka zajęć z czytaniem książek, aby</w:t>
            </w:r>
            <w:r w:rsidR="004D6A62" w:rsidRPr="00CB298B">
              <w:rPr>
                <w:color w:val="auto"/>
              </w:rPr>
              <w:t xml:space="preserve"> za pomocą</w:t>
            </w:r>
            <w:r w:rsidRPr="00CB298B">
              <w:rPr>
                <w:color w:val="auto"/>
              </w:rPr>
              <w:t xml:space="preserve"> </w:t>
            </w:r>
            <w:proofErr w:type="spellStart"/>
            <w:r w:rsidRPr="00CB298B">
              <w:rPr>
                <w:color w:val="auto"/>
              </w:rPr>
              <w:t>wideoobserwa</w:t>
            </w:r>
            <w:r w:rsidR="004D6A62" w:rsidRPr="00CB298B">
              <w:rPr>
                <w:color w:val="auto"/>
              </w:rPr>
              <w:t>cji</w:t>
            </w:r>
            <w:proofErr w:type="spellEnd"/>
            <w:r w:rsidRPr="00CB298B">
              <w:rPr>
                <w:color w:val="auto"/>
              </w:rPr>
              <w:t xml:space="preserve"> dostrzec szczegóły moich zachowań i zachowań dzieci. </w:t>
            </w:r>
          </w:p>
          <w:p w14:paraId="0364EFEA" w14:textId="77777777" w:rsidR="007D19FD" w:rsidRPr="00CB298B" w:rsidRDefault="007D19FD" w:rsidP="00C54F67">
            <w:pPr>
              <w:pStyle w:val="OREtabela-punktory"/>
              <w:rPr>
                <w:color w:val="auto"/>
              </w:rPr>
            </w:pPr>
            <w:r w:rsidRPr="00CB298B">
              <w:rPr>
                <w:color w:val="auto"/>
              </w:rPr>
              <w:t xml:space="preserve">Z kadrów filmu przygotowuję zdjęcia i przeprowadzam badanie z udziałem dzieci metodą </w:t>
            </w:r>
            <w:proofErr w:type="spellStart"/>
            <w:r w:rsidRPr="00CB298B">
              <w:rPr>
                <w:color w:val="auto"/>
              </w:rPr>
              <w:t>fotooceny</w:t>
            </w:r>
            <w:proofErr w:type="spellEnd"/>
            <w:r w:rsidRPr="00CB298B">
              <w:rPr>
                <w:color w:val="auto"/>
              </w:rPr>
              <w:t xml:space="preserve">. </w:t>
            </w:r>
          </w:p>
          <w:p w14:paraId="12AB73D7" w14:textId="77777777" w:rsidR="007D19FD" w:rsidRPr="00CB298B" w:rsidRDefault="007D19FD" w:rsidP="00C54F67">
            <w:pPr>
              <w:pStyle w:val="OREtabela-punktory"/>
              <w:rPr>
                <w:color w:val="auto"/>
              </w:rPr>
            </w:pPr>
            <w:r w:rsidRPr="00CB298B">
              <w:rPr>
                <w:color w:val="auto"/>
              </w:rPr>
              <w:t>Przeprowadzam diagnozę stylów uczenia się dzieci, ich preferencji sens</w:t>
            </w:r>
            <w:r w:rsidRPr="00CB298B">
              <w:rPr>
                <w:color w:val="auto"/>
              </w:rPr>
              <w:t>o</w:t>
            </w:r>
            <w:r w:rsidRPr="00CB298B">
              <w:rPr>
                <w:color w:val="auto"/>
              </w:rPr>
              <w:t>rycznych.</w:t>
            </w:r>
          </w:p>
          <w:p w14:paraId="2F8B3E14" w14:textId="08064F60" w:rsidR="007D19FD" w:rsidRPr="00CB298B" w:rsidRDefault="004D6A62" w:rsidP="00C54F67">
            <w:pPr>
              <w:pStyle w:val="OREtabela-punktory"/>
              <w:rPr>
                <w:color w:val="auto"/>
              </w:rPr>
            </w:pPr>
            <w:r w:rsidRPr="00CB298B">
              <w:rPr>
                <w:color w:val="auto"/>
              </w:rPr>
              <w:t>P</w:t>
            </w:r>
            <w:r w:rsidR="007D19FD" w:rsidRPr="00CB298B">
              <w:rPr>
                <w:color w:val="auto"/>
              </w:rPr>
              <w:t>odczas spotkania w przedszkolu</w:t>
            </w:r>
            <w:r w:rsidRPr="00CB298B">
              <w:rPr>
                <w:color w:val="auto"/>
              </w:rPr>
              <w:t xml:space="preserve"> pytam rodziców</w:t>
            </w:r>
            <w:r w:rsidR="007D19FD" w:rsidRPr="00CB298B">
              <w:rPr>
                <w:color w:val="auto"/>
              </w:rPr>
              <w:t>, jak oni zachęcają dzieci do słuchania książek. Rozmawiam z nimi o moim problemie, zbieram ich pomysły na poprawę tej sytuacji.</w:t>
            </w:r>
          </w:p>
        </w:tc>
      </w:tr>
      <w:tr w:rsidR="00CB298B" w:rsidRPr="00CB298B" w14:paraId="1B2D47CA" w14:textId="77777777" w:rsidTr="006A3FF6">
        <w:trPr>
          <w:cantSplit/>
          <w:trHeight w:val="1134"/>
        </w:trPr>
        <w:tc>
          <w:tcPr>
            <w:tcW w:w="851" w:type="dxa"/>
            <w:textDirection w:val="btLr"/>
            <w:vAlign w:val="center"/>
          </w:tcPr>
          <w:p w14:paraId="0285DB1A" w14:textId="70382E02" w:rsidR="00CA3477" w:rsidRPr="00CB298B" w:rsidRDefault="00CA3477" w:rsidP="006A099B">
            <w:pPr>
              <w:spacing w:before="120" w:after="120" w:line="240" w:lineRule="auto"/>
              <w:ind w:left="113" w:right="113"/>
              <w:jc w:val="center"/>
              <w:rPr>
                <w:rFonts w:ascii="Arial" w:hAnsi="Arial" w:cs="Arial"/>
                <w:b/>
              </w:rPr>
            </w:pPr>
            <w:r w:rsidRPr="00CB298B">
              <w:rPr>
                <w:rFonts w:ascii="Arial" w:hAnsi="Arial" w:cs="Arial"/>
                <w:b/>
              </w:rPr>
              <w:lastRenderedPageBreak/>
              <w:t>Analiza</w:t>
            </w:r>
          </w:p>
        </w:tc>
        <w:tc>
          <w:tcPr>
            <w:tcW w:w="8110" w:type="dxa"/>
          </w:tcPr>
          <w:p w14:paraId="454681EE" w14:textId="0A0825E1" w:rsidR="00CA3477" w:rsidRPr="00CB298B" w:rsidRDefault="00CA3477" w:rsidP="006A099B">
            <w:pPr>
              <w:spacing w:before="120" w:after="120" w:line="240" w:lineRule="auto"/>
              <w:rPr>
                <w:rFonts w:ascii="Arial" w:hAnsi="Arial" w:cs="Arial"/>
              </w:rPr>
            </w:pPr>
            <w:r w:rsidRPr="00CB298B">
              <w:rPr>
                <w:rFonts w:ascii="Arial" w:hAnsi="Arial" w:cs="Arial"/>
              </w:rPr>
              <w:t xml:space="preserve">Analizuję zebrane dane. Ustalam, że: </w:t>
            </w:r>
          </w:p>
          <w:p w14:paraId="1F8C8614" w14:textId="0B2AEF1A" w:rsidR="00CA3477" w:rsidRPr="00CB298B" w:rsidRDefault="00CA3477" w:rsidP="00C54F67">
            <w:pPr>
              <w:pStyle w:val="OREtabela-punktory"/>
              <w:rPr>
                <w:color w:val="auto"/>
              </w:rPr>
            </w:pPr>
            <w:r w:rsidRPr="00CB298B">
              <w:rPr>
                <w:color w:val="auto"/>
              </w:rPr>
              <w:t xml:space="preserve">Dzieci często mówią podczas rozmów o „niewygodnym/twardym/drapiącym dywanie”, o tym, ze mój głos „usypia je”. Powtarza się także informacja, że te same dzieci „przeszkadzają” </w:t>
            </w:r>
            <w:r w:rsidR="00B9697B" w:rsidRPr="00CB298B">
              <w:rPr>
                <w:color w:val="auto"/>
              </w:rPr>
              <w:t xml:space="preserve">innym </w:t>
            </w:r>
            <w:r w:rsidRPr="00CB298B">
              <w:rPr>
                <w:color w:val="auto"/>
              </w:rPr>
              <w:t>w koncentracji</w:t>
            </w:r>
            <w:r w:rsidR="00B9697B" w:rsidRPr="00CB298B">
              <w:rPr>
                <w:color w:val="auto"/>
              </w:rPr>
              <w:t xml:space="preserve"> podczas słuchania</w:t>
            </w:r>
            <w:r w:rsidRPr="00CB298B">
              <w:rPr>
                <w:color w:val="auto"/>
              </w:rPr>
              <w:t xml:space="preserve">. </w:t>
            </w:r>
          </w:p>
          <w:p w14:paraId="61E7CAE3" w14:textId="3E35B6B3" w:rsidR="00CA3477" w:rsidRPr="00CB298B" w:rsidRDefault="00CA3477" w:rsidP="00C54F67">
            <w:pPr>
              <w:pStyle w:val="OREtabela-punktory"/>
              <w:rPr>
                <w:color w:val="auto"/>
              </w:rPr>
            </w:pPr>
            <w:r w:rsidRPr="00CB298B">
              <w:rPr>
                <w:color w:val="auto"/>
              </w:rPr>
              <w:t>Na nagraniu widzę, że skupiam swoją uwagę głównie na „niegrzecznych” dzieciach. Te, które słuchają, po kilku minutach od moich interwencji skier</w:t>
            </w:r>
            <w:r w:rsidRPr="00CB298B">
              <w:rPr>
                <w:color w:val="auto"/>
              </w:rPr>
              <w:t>o</w:t>
            </w:r>
            <w:r w:rsidRPr="00CB298B">
              <w:rPr>
                <w:color w:val="auto"/>
              </w:rPr>
              <w:t>wanych do kolegów często także się wyłączają. Za każdym razem i ja, i</w:t>
            </w:r>
            <w:r w:rsidR="00B9697B" w:rsidRPr="00CB298B">
              <w:rPr>
                <w:color w:val="auto"/>
              </w:rPr>
              <w:t> </w:t>
            </w:r>
            <w:r w:rsidRPr="00CB298B">
              <w:rPr>
                <w:color w:val="auto"/>
              </w:rPr>
              <w:t xml:space="preserve">dzieci siedzimy w kręgu na tych samych miejscach. Dostrzegam, że mój głos podczas czytania jest dość monotonny, choć dykcja i artykulacja </w:t>
            </w:r>
            <w:r w:rsidR="00562A62" w:rsidRPr="00CB298B">
              <w:rPr>
                <w:color w:val="auto"/>
              </w:rPr>
              <w:t>–</w:t>
            </w:r>
            <w:r w:rsidRPr="00CB298B">
              <w:rPr>
                <w:color w:val="auto"/>
              </w:rPr>
              <w:t xml:space="preserve"> p</w:t>
            </w:r>
            <w:r w:rsidRPr="00CB298B">
              <w:rPr>
                <w:color w:val="auto"/>
              </w:rPr>
              <w:t>o</w:t>
            </w:r>
            <w:r w:rsidRPr="00CB298B">
              <w:rPr>
                <w:color w:val="auto"/>
              </w:rPr>
              <w:t xml:space="preserve">prawne. Mówię głośno i wyraźnie, </w:t>
            </w:r>
            <w:r w:rsidR="00562A62" w:rsidRPr="00CB298B">
              <w:rPr>
                <w:color w:val="auto"/>
              </w:rPr>
              <w:t xml:space="preserve">ale </w:t>
            </w:r>
            <w:r w:rsidRPr="00CB298B">
              <w:rPr>
                <w:color w:val="auto"/>
              </w:rPr>
              <w:t xml:space="preserve">„na jednej nucie”, bez </w:t>
            </w:r>
            <w:r w:rsidR="00562A62" w:rsidRPr="00CB298B">
              <w:rPr>
                <w:color w:val="auto"/>
              </w:rPr>
              <w:t>z</w:t>
            </w:r>
            <w:r w:rsidRPr="00CB298B">
              <w:rPr>
                <w:color w:val="auto"/>
              </w:rPr>
              <w:t>różnicowania intonacyjnego. Nie używam też prawie gestów i mimiki. Zauważam, że w p</w:t>
            </w:r>
            <w:r w:rsidRPr="00CB298B">
              <w:rPr>
                <w:color w:val="auto"/>
              </w:rPr>
              <w:t>o</w:t>
            </w:r>
            <w:r w:rsidRPr="00CB298B">
              <w:rPr>
                <w:color w:val="auto"/>
              </w:rPr>
              <w:t xml:space="preserve">czątkowych fazach czytania, gdy dzieci są zainteresowane, </w:t>
            </w:r>
            <w:r w:rsidR="00562A62" w:rsidRPr="00CB298B">
              <w:rPr>
                <w:color w:val="auto"/>
              </w:rPr>
              <w:t xml:space="preserve">wykonują one gesty </w:t>
            </w:r>
            <w:r w:rsidRPr="00CB298B">
              <w:rPr>
                <w:color w:val="auto"/>
              </w:rPr>
              <w:t>lub min</w:t>
            </w:r>
            <w:r w:rsidR="00562A62" w:rsidRPr="00CB298B">
              <w:rPr>
                <w:color w:val="auto"/>
              </w:rPr>
              <w:t>y</w:t>
            </w:r>
            <w:r w:rsidRPr="00CB298B">
              <w:rPr>
                <w:color w:val="auto"/>
              </w:rPr>
              <w:t xml:space="preserve"> </w:t>
            </w:r>
            <w:r w:rsidR="00562A62" w:rsidRPr="00CB298B">
              <w:rPr>
                <w:color w:val="auto"/>
              </w:rPr>
              <w:t xml:space="preserve">adekwatne </w:t>
            </w:r>
            <w:r w:rsidRPr="00CB298B">
              <w:rPr>
                <w:color w:val="auto"/>
              </w:rPr>
              <w:t>do treści, a ja czasem reaguję na te formy ek</w:t>
            </w:r>
            <w:r w:rsidRPr="00CB298B">
              <w:rPr>
                <w:color w:val="auto"/>
              </w:rPr>
              <w:t>s</w:t>
            </w:r>
            <w:r w:rsidRPr="00CB298B">
              <w:rPr>
                <w:color w:val="auto"/>
              </w:rPr>
              <w:t>presji uspokajaniem („Janku, nie machaj rękami, słuchaj”, „Basiu, nie śmiej się” itp.) – to, co jest wyrazem ekspresji, ja postrzegam jako niesubordyn</w:t>
            </w:r>
            <w:r w:rsidRPr="00CB298B">
              <w:rPr>
                <w:color w:val="auto"/>
              </w:rPr>
              <w:t>a</w:t>
            </w:r>
            <w:r w:rsidRPr="00CB298B">
              <w:rPr>
                <w:color w:val="auto"/>
              </w:rPr>
              <w:t xml:space="preserve">cję. </w:t>
            </w:r>
          </w:p>
          <w:p w14:paraId="643332B5" w14:textId="4A448679" w:rsidR="00CA3477" w:rsidRPr="00CB298B" w:rsidRDefault="00CA3477" w:rsidP="00A21AB8">
            <w:pPr>
              <w:pStyle w:val="OREtabela-punktory"/>
              <w:rPr>
                <w:color w:val="auto"/>
              </w:rPr>
            </w:pPr>
            <w:r w:rsidRPr="00CB298B">
              <w:rPr>
                <w:color w:val="auto"/>
              </w:rPr>
              <w:t>Rodzice potwierdzają, że dzieci rzadko mówią w domu o czytankach jako ciekawych zajęciach. Mama Antosia mówi mi o tym, że kupuje, a ostatnio sama wykonuje (</w:t>
            </w:r>
            <w:r w:rsidR="00A21AB8" w:rsidRPr="00CB298B">
              <w:rPr>
                <w:color w:val="auto"/>
              </w:rPr>
              <w:t>na zmianę z babcią Antosia</w:t>
            </w:r>
            <w:r w:rsidRPr="00CB298B">
              <w:rPr>
                <w:color w:val="auto"/>
              </w:rPr>
              <w:t>) książeczki sensoryczne. Wielu rodziców stwierdza, że czyta dzieciom</w:t>
            </w:r>
            <w:r w:rsidR="00562A62" w:rsidRPr="00CB298B">
              <w:rPr>
                <w:color w:val="auto"/>
              </w:rPr>
              <w:t xml:space="preserve"> przed snem lub odpoczynkiem</w:t>
            </w:r>
            <w:r w:rsidRPr="00CB298B">
              <w:rPr>
                <w:color w:val="auto"/>
              </w:rPr>
              <w:t>. Czw</w:t>
            </w:r>
            <w:r w:rsidRPr="00CB298B">
              <w:rPr>
                <w:color w:val="auto"/>
              </w:rPr>
              <w:t>o</w:t>
            </w:r>
            <w:r w:rsidRPr="00CB298B">
              <w:rPr>
                <w:color w:val="auto"/>
              </w:rPr>
              <w:t xml:space="preserve">ro </w:t>
            </w:r>
            <w:r w:rsidR="00562A62" w:rsidRPr="00CB298B">
              <w:rPr>
                <w:color w:val="auto"/>
              </w:rPr>
              <w:t>przyznaje,</w:t>
            </w:r>
            <w:r w:rsidRPr="00CB298B">
              <w:rPr>
                <w:color w:val="auto"/>
              </w:rPr>
              <w:t xml:space="preserve"> że podczas zabawy włącza </w:t>
            </w:r>
            <w:proofErr w:type="spellStart"/>
            <w:r w:rsidRPr="00CB298B">
              <w:rPr>
                <w:color w:val="auto"/>
              </w:rPr>
              <w:t>audioboki</w:t>
            </w:r>
            <w:proofErr w:type="spellEnd"/>
            <w:r w:rsidRPr="00CB298B">
              <w:rPr>
                <w:color w:val="auto"/>
              </w:rPr>
              <w:t xml:space="preserve"> – dzieci lubią tę formę. Mama Basi </w:t>
            </w:r>
            <w:r w:rsidR="00A21AB8" w:rsidRPr="00CB298B">
              <w:rPr>
                <w:color w:val="auto"/>
              </w:rPr>
              <w:t>proponuje</w:t>
            </w:r>
            <w:r w:rsidRPr="00CB298B">
              <w:rPr>
                <w:color w:val="auto"/>
              </w:rPr>
              <w:t>, że uszyje dla dzieci poszewki na poduszki do siedz</w:t>
            </w:r>
            <w:r w:rsidRPr="00CB298B">
              <w:rPr>
                <w:color w:val="auto"/>
              </w:rPr>
              <w:t>e</w:t>
            </w:r>
            <w:r w:rsidRPr="00CB298B">
              <w:rPr>
                <w:color w:val="auto"/>
              </w:rPr>
              <w:t xml:space="preserve">nia z aplikacjami – postaciami z książek. </w:t>
            </w:r>
            <w:r w:rsidR="00562A62" w:rsidRPr="00CB298B">
              <w:rPr>
                <w:color w:val="auto"/>
              </w:rPr>
              <w:t xml:space="preserve">Kilka </w:t>
            </w:r>
            <w:r w:rsidRPr="00CB298B">
              <w:rPr>
                <w:color w:val="auto"/>
              </w:rPr>
              <w:t xml:space="preserve">innych mam </w:t>
            </w:r>
            <w:r w:rsidR="00A21AB8" w:rsidRPr="00CB298B">
              <w:rPr>
                <w:color w:val="auto"/>
              </w:rPr>
              <w:t xml:space="preserve">deklaruje </w:t>
            </w:r>
            <w:r w:rsidRPr="00CB298B">
              <w:rPr>
                <w:color w:val="auto"/>
              </w:rPr>
              <w:t>wspó</w:t>
            </w:r>
            <w:r w:rsidRPr="00CB298B">
              <w:rPr>
                <w:color w:val="auto"/>
              </w:rPr>
              <w:t>ł</w:t>
            </w:r>
            <w:r w:rsidRPr="00CB298B">
              <w:rPr>
                <w:color w:val="auto"/>
              </w:rPr>
              <w:t xml:space="preserve">pracę z mamą Basi. Tata Jacka </w:t>
            </w:r>
            <w:r w:rsidR="00A21AB8" w:rsidRPr="00CB298B">
              <w:rPr>
                <w:color w:val="auto"/>
              </w:rPr>
              <w:t>zobowiązuje się do przekazania</w:t>
            </w:r>
            <w:r w:rsidRPr="00CB298B">
              <w:rPr>
                <w:color w:val="auto"/>
              </w:rPr>
              <w:t xml:space="preserve"> poduszek ogrodowych ze swojej hurtowni. </w:t>
            </w:r>
          </w:p>
        </w:tc>
      </w:tr>
      <w:tr w:rsidR="00CB298B" w:rsidRPr="00CB298B" w14:paraId="6E7B0B43" w14:textId="77777777" w:rsidTr="006A3FF6">
        <w:trPr>
          <w:cantSplit/>
          <w:trHeight w:val="1134"/>
        </w:trPr>
        <w:tc>
          <w:tcPr>
            <w:tcW w:w="851" w:type="dxa"/>
            <w:textDirection w:val="btLr"/>
            <w:vAlign w:val="center"/>
          </w:tcPr>
          <w:p w14:paraId="1840F8B5" w14:textId="3649E363" w:rsidR="00CA3477" w:rsidRPr="00CB298B" w:rsidRDefault="00CA3477" w:rsidP="006A099B">
            <w:pPr>
              <w:spacing w:before="120" w:after="120" w:line="240" w:lineRule="auto"/>
              <w:ind w:left="113" w:right="113"/>
              <w:jc w:val="center"/>
              <w:rPr>
                <w:rFonts w:ascii="Arial" w:hAnsi="Arial" w:cs="Arial"/>
                <w:b/>
              </w:rPr>
            </w:pPr>
            <w:r w:rsidRPr="00CB298B">
              <w:rPr>
                <w:rFonts w:ascii="Arial" w:hAnsi="Arial" w:cs="Arial"/>
                <w:b/>
              </w:rPr>
              <w:t>Decyzje</w:t>
            </w:r>
          </w:p>
        </w:tc>
        <w:tc>
          <w:tcPr>
            <w:tcW w:w="8110" w:type="dxa"/>
          </w:tcPr>
          <w:p w14:paraId="611A06BB" w14:textId="4030755D" w:rsidR="00CA3477" w:rsidRPr="00CB298B" w:rsidRDefault="00CA3477" w:rsidP="00C54F67">
            <w:pPr>
              <w:pStyle w:val="OREtabela-punktory"/>
              <w:rPr>
                <w:color w:val="auto"/>
              </w:rPr>
            </w:pPr>
            <w:r w:rsidRPr="00CB298B">
              <w:rPr>
                <w:color w:val="auto"/>
              </w:rPr>
              <w:t>Postanawiam zmienić swoje metody pracy i aranżację przestrzeni podczas czytanek</w:t>
            </w:r>
            <w:r w:rsidR="00A21AB8" w:rsidRPr="00CB298B">
              <w:rPr>
                <w:color w:val="auto"/>
              </w:rPr>
              <w:t>.</w:t>
            </w:r>
            <w:r w:rsidRPr="00CB298B">
              <w:rPr>
                <w:color w:val="auto"/>
              </w:rPr>
              <w:t xml:space="preserve"> </w:t>
            </w:r>
          </w:p>
          <w:p w14:paraId="5ECE39DE" w14:textId="642B78EB" w:rsidR="00CA3477" w:rsidRPr="00CB298B" w:rsidRDefault="00670E24" w:rsidP="00C54F67">
            <w:pPr>
              <w:pStyle w:val="OREtabela-punktory"/>
              <w:rPr>
                <w:color w:val="auto"/>
              </w:rPr>
            </w:pPr>
            <w:r w:rsidRPr="00CB298B">
              <w:rPr>
                <w:color w:val="auto"/>
              </w:rPr>
              <w:t xml:space="preserve">Planuję </w:t>
            </w:r>
            <w:r w:rsidR="00CA3477" w:rsidRPr="00CB298B">
              <w:rPr>
                <w:color w:val="auto"/>
              </w:rPr>
              <w:t>z mamą i babcią Antosia spotkanie z przedszkolakami (pokaz i cz</w:t>
            </w:r>
            <w:r w:rsidR="00CA3477" w:rsidRPr="00CB298B">
              <w:rPr>
                <w:color w:val="auto"/>
              </w:rPr>
              <w:t>y</w:t>
            </w:r>
            <w:r w:rsidR="00CA3477" w:rsidRPr="00CB298B">
              <w:rPr>
                <w:color w:val="auto"/>
              </w:rPr>
              <w:t>tanie książek sensorycznych).</w:t>
            </w:r>
          </w:p>
          <w:p w14:paraId="35C69886" w14:textId="77777777" w:rsidR="00CA3477" w:rsidRPr="00CB298B" w:rsidRDefault="00CA3477" w:rsidP="00C54F67">
            <w:pPr>
              <w:pStyle w:val="OREtabela-punktory"/>
              <w:rPr>
                <w:color w:val="auto"/>
              </w:rPr>
            </w:pPr>
            <w:r w:rsidRPr="00CB298B">
              <w:rPr>
                <w:color w:val="auto"/>
              </w:rPr>
              <w:t>Ustalam z mamami kształt poszewek na poduszki i motywy zdobnicze.</w:t>
            </w:r>
          </w:p>
          <w:p w14:paraId="6F34A2BE" w14:textId="72CAB1E6" w:rsidR="00CA3477" w:rsidRPr="00CB298B" w:rsidRDefault="00CA3477" w:rsidP="00C54F67">
            <w:pPr>
              <w:pStyle w:val="OREtabela-punktory"/>
              <w:rPr>
                <w:color w:val="auto"/>
              </w:rPr>
            </w:pPr>
            <w:r w:rsidRPr="00CB298B">
              <w:rPr>
                <w:color w:val="auto"/>
              </w:rPr>
              <w:t xml:space="preserve">Postanawiam wzbogacić zbiory pomocy dydaktycznych o audiobooki, </w:t>
            </w:r>
            <w:r w:rsidR="00670E24" w:rsidRPr="00CB298B">
              <w:rPr>
                <w:color w:val="auto"/>
              </w:rPr>
              <w:t>a </w:t>
            </w:r>
            <w:r w:rsidRPr="00CB298B">
              <w:rPr>
                <w:color w:val="auto"/>
              </w:rPr>
              <w:t xml:space="preserve">wcześniej zapytać wszystkich rodziców („poczta” w szatni) o audiobooki lubiane przez </w:t>
            </w:r>
            <w:r w:rsidR="00670E24" w:rsidRPr="00CB298B">
              <w:rPr>
                <w:color w:val="auto"/>
              </w:rPr>
              <w:t xml:space="preserve">ich </w:t>
            </w:r>
            <w:r w:rsidRPr="00CB298B">
              <w:rPr>
                <w:color w:val="auto"/>
              </w:rPr>
              <w:t>dzieci.</w:t>
            </w:r>
          </w:p>
          <w:p w14:paraId="3E9D4A80" w14:textId="6517BF49" w:rsidR="00CA3477" w:rsidRPr="00CB298B" w:rsidRDefault="00CA3477" w:rsidP="00C54F67">
            <w:pPr>
              <w:pStyle w:val="OREtabela-punktory"/>
              <w:rPr>
                <w:color w:val="auto"/>
              </w:rPr>
            </w:pPr>
            <w:r w:rsidRPr="00CB298B">
              <w:rPr>
                <w:color w:val="auto"/>
              </w:rPr>
              <w:t>Zapisuję się na warsztaty w Wojewódzkiej Bibliotece Pedagogicznej (czyt</w:t>
            </w:r>
            <w:r w:rsidRPr="00CB298B">
              <w:rPr>
                <w:color w:val="auto"/>
              </w:rPr>
              <w:t>a</w:t>
            </w:r>
            <w:r w:rsidRPr="00CB298B">
              <w:rPr>
                <w:color w:val="auto"/>
              </w:rPr>
              <w:t xml:space="preserve">nie wrażeniowe) i w </w:t>
            </w:r>
            <w:r w:rsidR="00670E24" w:rsidRPr="00CB298B">
              <w:rPr>
                <w:color w:val="auto"/>
              </w:rPr>
              <w:t xml:space="preserve">Ośrodku Doskonalenia Nauczycieli </w:t>
            </w:r>
            <w:r w:rsidRPr="00CB298B">
              <w:rPr>
                <w:color w:val="auto"/>
              </w:rPr>
              <w:t xml:space="preserve">(biblioterapia). </w:t>
            </w:r>
          </w:p>
          <w:p w14:paraId="0F91FBF1" w14:textId="12E213FE" w:rsidR="00CA3477" w:rsidRPr="00CB298B" w:rsidRDefault="00CA3477" w:rsidP="00670E24">
            <w:pPr>
              <w:pStyle w:val="OREtabela-punktory"/>
              <w:rPr>
                <w:color w:val="auto"/>
              </w:rPr>
            </w:pPr>
            <w:r w:rsidRPr="00CB298B">
              <w:rPr>
                <w:color w:val="auto"/>
              </w:rPr>
              <w:t xml:space="preserve">Postanawiam poświęcić najbliższy tydzień na przeszukanie zasobów </w:t>
            </w:r>
            <w:proofErr w:type="spellStart"/>
            <w:r w:rsidR="00670E24" w:rsidRPr="00CB298B">
              <w:rPr>
                <w:color w:val="auto"/>
              </w:rPr>
              <w:t>i</w:t>
            </w:r>
            <w:r w:rsidRPr="00CB298B">
              <w:rPr>
                <w:color w:val="auto"/>
              </w:rPr>
              <w:t>nte</w:t>
            </w:r>
            <w:r w:rsidRPr="00CB298B">
              <w:rPr>
                <w:color w:val="auto"/>
              </w:rPr>
              <w:t>r</w:t>
            </w:r>
            <w:r w:rsidRPr="00CB298B">
              <w:rPr>
                <w:color w:val="auto"/>
              </w:rPr>
              <w:t>netu</w:t>
            </w:r>
            <w:proofErr w:type="spellEnd"/>
            <w:r w:rsidRPr="00CB298B">
              <w:rPr>
                <w:color w:val="auto"/>
              </w:rPr>
              <w:t xml:space="preserve"> </w:t>
            </w:r>
            <w:r w:rsidR="00670E24" w:rsidRPr="00CB298B">
              <w:rPr>
                <w:color w:val="auto"/>
              </w:rPr>
              <w:t xml:space="preserve">pod kątem </w:t>
            </w:r>
            <w:r w:rsidRPr="00CB298B">
              <w:rPr>
                <w:color w:val="auto"/>
              </w:rPr>
              <w:t>ciekaw</w:t>
            </w:r>
            <w:r w:rsidR="00670E24" w:rsidRPr="00CB298B">
              <w:rPr>
                <w:color w:val="auto"/>
              </w:rPr>
              <w:t>ych</w:t>
            </w:r>
            <w:r w:rsidRPr="00CB298B">
              <w:rPr>
                <w:color w:val="auto"/>
              </w:rPr>
              <w:t xml:space="preserve"> rozwiąza</w:t>
            </w:r>
            <w:r w:rsidR="00670E24" w:rsidRPr="00CB298B">
              <w:rPr>
                <w:color w:val="auto"/>
              </w:rPr>
              <w:t>ń</w:t>
            </w:r>
            <w:r w:rsidRPr="00CB298B">
              <w:rPr>
                <w:color w:val="auto"/>
              </w:rPr>
              <w:t xml:space="preserve"> i wskazów</w:t>
            </w:r>
            <w:r w:rsidR="00670E24" w:rsidRPr="00CB298B">
              <w:rPr>
                <w:color w:val="auto"/>
              </w:rPr>
              <w:t>ek.</w:t>
            </w:r>
          </w:p>
        </w:tc>
      </w:tr>
      <w:tr w:rsidR="00CB298B" w:rsidRPr="00CB298B" w14:paraId="6CAA54F4" w14:textId="77777777" w:rsidTr="006A3FF6">
        <w:trPr>
          <w:cantSplit/>
          <w:trHeight w:val="1134"/>
        </w:trPr>
        <w:tc>
          <w:tcPr>
            <w:tcW w:w="851" w:type="dxa"/>
            <w:textDirection w:val="btLr"/>
            <w:vAlign w:val="center"/>
          </w:tcPr>
          <w:p w14:paraId="6B9435FB" w14:textId="5621D3C6" w:rsidR="006A099B" w:rsidRPr="00CB298B" w:rsidRDefault="006A099B" w:rsidP="006A099B">
            <w:pPr>
              <w:spacing w:before="120" w:after="120" w:line="240" w:lineRule="auto"/>
              <w:ind w:left="113" w:right="113"/>
              <w:jc w:val="center"/>
              <w:rPr>
                <w:rFonts w:ascii="Arial" w:hAnsi="Arial" w:cs="Arial"/>
                <w:b/>
              </w:rPr>
            </w:pPr>
            <w:r w:rsidRPr="00CB298B">
              <w:rPr>
                <w:rFonts w:ascii="Arial" w:hAnsi="Arial" w:cs="Arial"/>
                <w:b/>
              </w:rPr>
              <w:t>Działania / zmiana</w:t>
            </w:r>
          </w:p>
        </w:tc>
        <w:tc>
          <w:tcPr>
            <w:tcW w:w="8110" w:type="dxa"/>
          </w:tcPr>
          <w:p w14:paraId="71BCE4FC" w14:textId="4E1530FC" w:rsidR="006A099B" w:rsidRPr="00CB298B" w:rsidRDefault="006A099B" w:rsidP="00C54F67">
            <w:pPr>
              <w:pStyle w:val="OREtabela-punktory"/>
              <w:rPr>
                <w:color w:val="auto"/>
              </w:rPr>
            </w:pPr>
            <w:r w:rsidRPr="00CB298B">
              <w:rPr>
                <w:color w:val="auto"/>
              </w:rPr>
              <w:t>Organizuję spotkanie mamy i babci Antosia</w:t>
            </w:r>
            <w:r w:rsidR="00670E24" w:rsidRPr="00CB298B">
              <w:rPr>
                <w:color w:val="auto"/>
              </w:rPr>
              <w:t xml:space="preserve"> z dziećmi. P</w:t>
            </w:r>
            <w:r w:rsidRPr="00CB298B">
              <w:rPr>
                <w:color w:val="auto"/>
              </w:rPr>
              <w:t>okaz książek sens</w:t>
            </w:r>
            <w:r w:rsidRPr="00CB298B">
              <w:rPr>
                <w:color w:val="auto"/>
              </w:rPr>
              <w:t>o</w:t>
            </w:r>
            <w:r w:rsidRPr="00CB298B">
              <w:rPr>
                <w:color w:val="auto"/>
              </w:rPr>
              <w:t>rycznych bardzo podoba się moim przedszkolakom (na „termometrze” z</w:t>
            </w:r>
            <w:r w:rsidRPr="00CB298B">
              <w:rPr>
                <w:color w:val="auto"/>
              </w:rPr>
              <w:t>a</w:t>
            </w:r>
            <w:r w:rsidRPr="00CB298B">
              <w:rPr>
                <w:color w:val="auto"/>
              </w:rPr>
              <w:t>znaczają najwyższą temperaturę). Umawiamy się na kolejne spotkania (p</w:t>
            </w:r>
            <w:r w:rsidRPr="00CB298B">
              <w:rPr>
                <w:color w:val="auto"/>
              </w:rPr>
              <w:t>a</w:t>
            </w:r>
            <w:r w:rsidRPr="00CB298B">
              <w:rPr>
                <w:color w:val="auto"/>
              </w:rPr>
              <w:t>nie tworzą kolejne książki).</w:t>
            </w:r>
          </w:p>
          <w:p w14:paraId="2FE7DA31" w14:textId="635D4D05" w:rsidR="006A099B" w:rsidRPr="00CB298B" w:rsidRDefault="006A099B" w:rsidP="00670E24">
            <w:pPr>
              <w:pStyle w:val="OREtabela-punktory"/>
              <w:rPr>
                <w:color w:val="auto"/>
              </w:rPr>
            </w:pPr>
            <w:r w:rsidRPr="00CB298B">
              <w:rPr>
                <w:color w:val="auto"/>
              </w:rPr>
              <w:t xml:space="preserve">Wprowadzam zwyczaj siadania (lub kładzenia się) na poduchach, które dzieci losują z wiklinowego kufra. </w:t>
            </w:r>
            <w:r w:rsidR="00670E24" w:rsidRPr="00CB298B">
              <w:rPr>
                <w:color w:val="auto"/>
              </w:rPr>
              <w:t>M</w:t>
            </w:r>
            <w:r w:rsidRPr="00CB298B">
              <w:rPr>
                <w:color w:val="auto"/>
              </w:rPr>
              <w:t>amy po dwie poduszki „z jednej bajki” – w ten sposób dzieci dobierają się w różne pary, które zajmują miejsca w kr</w:t>
            </w:r>
            <w:r w:rsidRPr="00CB298B">
              <w:rPr>
                <w:color w:val="auto"/>
              </w:rPr>
              <w:t>ę</w:t>
            </w:r>
            <w:r w:rsidRPr="00CB298B">
              <w:rPr>
                <w:color w:val="auto"/>
              </w:rPr>
              <w:t>gu obok siebie. Czasami dzieci, zanim zabiorą głos, ustalają wspólne stan</w:t>
            </w:r>
            <w:r w:rsidRPr="00CB298B">
              <w:rPr>
                <w:color w:val="auto"/>
              </w:rPr>
              <w:t>o</w:t>
            </w:r>
            <w:r w:rsidRPr="00CB298B">
              <w:rPr>
                <w:color w:val="auto"/>
              </w:rPr>
              <w:t>wisko w parze.</w:t>
            </w:r>
          </w:p>
        </w:tc>
      </w:tr>
      <w:tr w:rsidR="00CB298B" w:rsidRPr="00CB298B" w14:paraId="5E606243" w14:textId="77777777" w:rsidTr="006A3FF6">
        <w:trPr>
          <w:cantSplit/>
          <w:trHeight w:val="1134"/>
        </w:trPr>
        <w:tc>
          <w:tcPr>
            <w:tcW w:w="851" w:type="dxa"/>
            <w:textDirection w:val="btLr"/>
            <w:vAlign w:val="center"/>
          </w:tcPr>
          <w:p w14:paraId="28E7C8F9" w14:textId="0625BFCF" w:rsidR="00CA3477" w:rsidRPr="00CB298B" w:rsidRDefault="00CA3477" w:rsidP="006A099B">
            <w:pPr>
              <w:spacing w:before="120" w:after="120" w:line="240" w:lineRule="auto"/>
              <w:ind w:left="113" w:right="113"/>
              <w:jc w:val="center"/>
              <w:rPr>
                <w:rFonts w:ascii="Arial" w:hAnsi="Arial" w:cs="Arial"/>
                <w:b/>
              </w:rPr>
            </w:pPr>
          </w:p>
        </w:tc>
        <w:tc>
          <w:tcPr>
            <w:tcW w:w="8110" w:type="dxa"/>
          </w:tcPr>
          <w:p w14:paraId="772C0DB6" w14:textId="0E682605" w:rsidR="00CA3477" w:rsidRPr="00CB298B" w:rsidRDefault="00CA3477" w:rsidP="00C54F67">
            <w:pPr>
              <w:pStyle w:val="OREtabela-punktory"/>
              <w:rPr>
                <w:color w:val="auto"/>
              </w:rPr>
            </w:pPr>
            <w:r w:rsidRPr="00CB298B">
              <w:rPr>
                <w:color w:val="auto"/>
              </w:rPr>
              <w:t xml:space="preserve">Wprowadziłam „magiczne rekwizyty”, które pozwalają zachować ład </w:t>
            </w:r>
            <w:r w:rsidR="00670E24" w:rsidRPr="00CB298B">
              <w:rPr>
                <w:color w:val="auto"/>
              </w:rPr>
              <w:t xml:space="preserve">podczas </w:t>
            </w:r>
            <w:r w:rsidRPr="00CB298B">
              <w:rPr>
                <w:color w:val="auto"/>
              </w:rPr>
              <w:t>dyskusj</w:t>
            </w:r>
            <w:r w:rsidR="00670E24" w:rsidRPr="00CB298B">
              <w:rPr>
                <w:color w:val="auto"/>
              </w:rPr>
              <w:t>i</w:t>
            </w:r>
            <w:r w:rsidRPr="00CB298B">
              <w:rPr>
                <w:color w:val="auto"/>
              </w:rPr>
              <w:t xml:space="preserve"> i rozm</w:t>
            </w:r>
            <w:r w:rsidR="00670E24" w:rsidRPr="00CB298B">
              <w:rPr>
                <w:color w:val="auto"/>
              </w:rPr>
              <w:t>ów</w:t>
            </w:r>
            <w:r w:rsidRPr="00CB298B">
              <w:rPr>
                <w:color w:val="auto"/>
              </w:rPr>
              <w:t xml:space="preserve"> z dziećmi (maskotki – zmieniam je w zależności od lektur</w:t>
            </w:r>
            <w:r w:rsidR="00ED3E98" w:rsidRPr="00CB298B">
              <w:rPr>
                <w:color w:val="auto"/>
              </w:rPr>
              <w:t xml:space="preserve">; </w:t>
            </w:r>
            <w:r w:rsidRPr="00CB298B">
              <w:rPr>
                <w:color w:val="auto"/>
              </w:rPr>
              <w:t xml:space="preserve">kłębek włóczki itp.) – dziecko, które ma głos, przekazuje rekwizyt osobie, która ma zabrać głos po nim. </w:t>
            </w:r>
          </w:p>
          <w:p w14:paraId="078E0E16" w14:textId="7CA4231F" w:rsidR="00CA3477" w:rsidRPr="00CB298B" w:rsidRDefault="00CA3477" w:rsidP="00C54F67">
            <w:pPr>
              <w:pStyle w:val="OREtabela-punktory"/>
              <w:rPr>
                <w:color w:val="auto"/>
              </w:rPr>
            </w:pPr>
            <w:r w:rsidRPr="00CB298B">
              <w:rPr>
                <w:color w:val="auto"/>
              </w:rPr>
              <w:t>Wprowadziłam w praktyce czytanie wrażeniowe. Tworzę nastrój, ćwiczę a</w:t>
            </w:r>
            <w:r w:rsidRPr="00CB298B">
              <w:rPr>
                <w:color w:val="auto"/>
              </w:rPr>
              <w:t>k</w:t>
            </w:r>
            <w:r w:rsidRPr="00CB298B">
              <w:rPr>
                <w:color w:val="auto"/>
              </w:rPr>
              <w:t>torskie czytanie, zbieram i układam „magiczne zaklęcia”. Włączam do czyt</w:t>
            </w:r>
            <w:r w:rsidRPr="00CB298B">
              <w:rPr>
                <w:color w:val="auto"/>
              </w:rPr>
              <w:t>a</w:t>
            </w:r>
            <w:r w:rsidRPr="00CB298B">
              <w:rPr>
                <w:color w:val="auto"/>
              </w:rPr>
              <w:t xml:space="preserve">nia ruch, wspólny taniec, </w:t>
            </w:r>
            <w:r w:rsidR="00ED3E98" w:rsidRPr="00CB298B">
              <w:rPr>
                <w:color w:val="auto"/>
              </w:rPr>
              <w:t>pantomimę</w:t>
            </w:r>
            <w:r w:rsidRPr="00CB298B">
              <w:rPr>
                <w:color w:val="auto"/>
              </w:rPr>
              <w:t>.</w:t>
            </w:r>
          </w:p>
          <w:p w14:paraId="5CBB24D9" w14:textId="3FE45053" w:rsidR="00CA3477" w:rsidRPr="00CB298B" w:rsidRDefault="00CA3477" w:rsidP="00C54F67">
            <w:pPr>
              <w:pStyle w:val="OREtabela-punktory"/>
              <w:rPr>
                <w:color w:val="auto"/>
              </w:rPr>
            </w:pPr>
            <w:r w:rsidRPr="00CB298B">
              <w:rPr>
                <w:color w:val="auto"/>
              </w:rPr>
              <w:t xml:space="preserve">Ustawiłam w sali, na niewysokim podeście, „tron” </w:t>
            </w:r>
            <w:r w:rsidR="00ED3E98" w:rsidRPr="00CB298B">
              <w:rPr>
                <w:color w:val="auto"/>
              </w:rPr>
              <w:t xml:space="preserve">– </w:t>
            </w:r>
            <w:r w:rsidRPr="00CB298B">
              <w:rPr>
                <w:color w:val="auto"/>
              </w:rPr>
              <w:t xml:space="preserve">duży, miękki fotel, który jest od czasu do czasu miejscem, gdzie zasiada „gawędziarz” (ja, dziecko lub gość). </w:t>
            </w:r>
          </w:p>
          <w:p w14:paraId="182B0106" w14:textId="1FA1DEE5" w:rsidR="00CA3477" w:rsidRPr="00CB298B" w:rsidRDefault="00CA3477" w:rsidP="00C54F67">
            <w:pPr>
              <w:pStyle w:val="OREtabela-punktory"/>
              <w:rPr>
                <w:color w:val="auto"/>
              </w:rPr>
            </w:pPr>
            <w:r w:rsidRPr="00CB298B">
              <w:rPr>
                <w:color w:val="auto"/>
              </w:rPr>
              <w:t xml:space="preserve">Zaczęłam wykorzystywać w pracy z dziećmi </w:t>
            </w:r>
            <w:proofErr w:type="spellStart"/>
            <w:r w:rsidRPr="00CB298B">
              <w:rPr>
                <w:i/>
                <w:color w:val="auto"/>
              </w:rPr>
              <w:t>storytelling</w:t>
            </w:r>
            <w:proofErr w:type="spellEnd"/>
            <w:r w:rsidRPr="00CB298B">
              <w:rPr>
                <w:color w:val="auto"/>
              </w:rPr>
              <w:t>. W otwartych zas</w:t>
            </w:r>
            <w:r w:rsidRPr="00CB298B">
              <w:rPr>
                <w:color w:val="auto"/>
              </w:rPr>
              <w:t>o</w:t>
            </w:r>
            <w:r w:rsidRPr="00CB298B">
              <w:rPr>
                <w:color w:val="auto"/>
              </w:rPr>
              <w:t xml:space="preserve">bach </w:t>
            </w:r>
            <w:proofErr w:type="spellStart"/>
            <w:r w:rsidR="00ED3E98" w:rsidRPr="00CB298B">
              <w:rPr>
                <w:color w:val="auto"/>
              </w:rPr>
              <w:t>internetu</w:t>
            </w:r>
            <w:proofErr w:type="spellEnd"/>
            <w:r w:rsidR="00ED3E98" w:rsidRPr="00CB298B">
              <w:rPr>
                <w:color w:val="auto"/>
              </w:rPr>
              <w:t xml:space="preserve"> </w:t>
            </w:r>
            <w:r w:rsidRPr="00CB298B">
              <w:rPr>
                <w:color w:val="auto"/>
              </w:rPr>
              <w:t>znalazłam wiele ilustracji i fotografii, które wykorzystuję, d</w:t>
            </w:r>
            <w:r w:rsidRPr="00CB298B">
              <w:rPr>
                <w:color w:val="auto"/>
              </w:rPr>
              <w:t>o</w:t>
            </w:r>
            <w:r w:rsidRPr="00CB298B">
              <w:rPr>
                <w:color w:val="auto"/>
              </w:rPr>
              <w:t xml:space="preserve">bierając je do „lektury dnia”. </w:t>
            </w:r>
          </w:p>
          <w:p w14:paraId="22E4C9A2" w14:textId="7D7973B2" w:rsidR="00CA3477" w:rsidRPr="00CB298B" w:rsidRDefault="00CA3477" w:rsidP="00C54F67">
            <w:pPr>
              <w:pStyle w:val="OREtabela-punktory"/>
              <w:rPr>
                <w:color w:val="auto"/>
              </w:rPr>
            </w:pPr>
            <w:r w:rsidRPr="00CB298B">
              <w:rPr>
                <w:color w:val="auto"/>
              </w:rPr>
              <w:t xml:space="preserve">Wykorzystuję znalezione na portalach edukacyjnych </w:t>
            </w:r>
            <w:r w:rsidR="00ED3E98" w:rsidRPr="00CB298B">
              <w:rPr>
                <w:color w:val="auto"/>
              </w:rPr>
              <w:t xml:space="preserve">czytane </w:t>
            </w:r>
            <w:proofErr w:type="spellStart"/>
            <w:r w:rsidRPr="00CB298B">
              <w:rPr>
                <w:color w:val="auto"/>
              </w:rPr>
              <w:t>czytane</w:t>
            </w:r>
            <w:proofErr w:type="spellEnd"/>
            <w:r w:rsidRPr="00CB298B">
              <w:rPr>
                <w:color w:val="auto"/>
              </w:rPr>
              <w:t xml:space="preserve"> </w:t>
            </w:r>
            <w:r w:rsidR="00ED3E98" w:rsidRPr="00CB298B">
              <w:rPr>
                <w:color w:val="auto"/>
              </w:rPr>
              <w:t>ksi</w:t>
            </w:r>
            <w:r w:rsidR="00ED3E98" w:rsidRPr="00CB298B">
              <w:rPr>
                <w:color w:val="auto"/>
              </w:rPr>
              <w:t>ą</w:t>
            </w:r>
            <w:r w:rsidR="00ED3E98" w:rsidRPr="00CB298B">
              <w:rPr>
                <w:color w:val="auto"/>
              </w:rPr>
              <w:t xml:space="preserve">żek, które </w:t>
            </w:r>
            <w:r w:rsidRPr="00CB298B">
              <w:rPr>
                <w:color w:val="auto"/>
              </w:rPr>
              <w:t>uzupełni</w:t>
            </w:r>
            <w:r w:rsidR="00ED3E98" w:rsidRPr="00CB298B">
              <w:rPr>
                <w:color w:val="auto"/>
              </w:rPr>
              <w:t>am</w:t>
            </w:r>
            <w:r w:rsidRPr="00CB298B">
              <w:rPr>
                <w:color w:val="auto"/>
              </w:rPr>
              <w:t xml:space="preserve"> obrazami. </w:t>
            </w:r>
          </w:p>
          <w:p w14:paraId="6C617BCC" w14:textId="55E0AEB9" w:rsidR="00CA3477" w:rsidRPr="00CB298B" w:rsidRDefault="00CA3477" w:rsidP="00C54F67">
            <w:pPr>
              <w:pStyle w:val="OREtabela-punktory"/>
              <w:rPr>
                <w:color w:val="auto"/>
              </w:rPr>
            </w:pPr>
            <w:r w:rsidRPr="00CB298B">
              <w:rPr>
                <w:color w:val="auto"/>
              </w:rPr>
              <w:t xml:space="preserve">Częściej niż dotychczas proszę </w:t>
            </w:r>
            <w:r w:rsidR="00ED3E98" w:rsidRPr="00CB298B">
              <w:rPr>
                <w:color w:val="auto"/>
              </w:rPr>
              <w:t xml:space="preserve">dzieci </w:t>
            </w:r>
            <w:r w:rsidRPr="00CB298B">
              <w:rPr>
                <w:color w:val="auto"/>
              </w:rPr>
              <w:t>o zadawanie pytań dotyczących lekt</w:t>
            </w:r>
            <w:r w:rsidRPr="00CB298B">
              <w:rPr>
                <w:color w:val="auto"/>
              </w:rPr>
              <w:t>u</w:t>
            </w:r>
            <w:r w:rsidRPr="00CB298B">
              <w:rPr>
                <w:color w:val="auto"/>
              </w:rPr>
              <w:t xml:space="preserve">ry, o rozwijanie wątków </w:t>
            </w:r>
            <w:r w:rsidR="00ED3E98" w:rsidRPr="00CB298B">
              <w:rPr>
                <w:color w:val="auto"/>
              </w:rPr>
              <w:t>na podstawie własnych pomysłów.</w:t>
            </w:r>
          </w:p>
          <w:p w14:paraId="49332983" w14:textId="77777777" w:rsidR="00CA3477" w:rsidRPr="00CB298B" w:rsidRDefault="00CA3477" w:rsidP="00C54F67">
            <w:pPr>
              <w:pStyle w:val="OREtabela-punktory"/>
              <w:rPr>
                <w:color w:val="auto"/>
              </w:rPr>
            </w:pPr>
            <w:r w:rsidRPr="00CB298B">
              <w:rPr>
                <w:color w:val="auto"/>
              </w:rPr>
              <w:t xml:space="preserve">W czasie wyciszenia dzieci włączam audiobooki. </w:t>
            </w:r>
          </w:p>
          <w:p w14:paraId="36C19E20" w14:textId="21BB5DA9" w:rsidR="00CA3477" w:rsidRPr="00CB298B" w:rsidRDefault="00CA3477" w:rsidP="00C54F67">
            <w:pPr>
              <w:pStyle w:val="OREtabela-punktory"/>
              <w:rPr>
                <w:color w:val="auto"/>
              </w:rPr>
            </w:pPr>
            <w:r w:rsidRPr="00CB298B">
              <w:rPr>
                <w:color w:val="auto"/>
              </w:rPr>
              <w:t xml:space="preserve">Ostatnio odeszła hodowana przez dzieci w sali świnka morska – bardzo to przeżyły. W tym czasie </w:t>
            </w:r>
            <w:r w:rsidR="00ED3E98" w:rsidRPr="00CB298B">
              <w:rPr>
                <w:color w:val="auto"/>
              </w:rPr>
              <w:t xml:space="preserve">szczególnie </w:t>
            </w:r>
            <w:r w:rsidRPr="00CB298B">
              <w:rPr>
                <w:color w:val="auto"/>
              </w:rPr>
              <w:t xml:space="preserve">pomogły mi bajki Marii </w:t>
            </w:r>
            <w:proofErr w:type="spellStart"/>
            <w:r w:rsidRPr="00CB298B">
              <w:rPr>
                <w:color w:val="auto"/>
              </w:rPr>
              <w:t>Molickiej</w:t>
            </w:r>
            <w:proofErr w:type="spellEnd"/>
            <w:r w:rsidRPr="00CB298B">
              <w:rPr>
                <w:color w:val="auto"/>
              </w:rPr>
              <w:t xml:space="preserve"> – </w:t>
            </w:r>
            <w:proofErr w:type="spellStart"/>
            <w:r w:rsidRPr="00CB298B">
              <w:rPr>
                <w:color w:val="auto"/>
              </w:rPr>
              <w:t>bajk</w:t>
            </w:r>
            <w:r w:rsidRPr="00CB298B">
              <w:rPr>
                <w:color w:val="auto"/>
              </w:rPr>
              <w:t>o</w:t>
            </w:r>
            <w:r w:rsidRPr="00CB298B">
              <w:rPr>
                <w:color w:val="auto"/>
              </w:rPr>
              <w:t>terapia</w:t>
            </w:r>
            <w:proofErr w:type="spellEnd"/>
            <w:r w:rsidRPr="00CB298B">
              <w:rPr>
                <w:color w:val="auto"/>
              </w:rPr>
              <w:t xml:space="preserve"> się sprawdza!</w:t>
            </w:r>
          </w:p>
          <w:p w14:paraId="5F15B227" w14:textId="2C04CDB3" w:rsidR="00CA3477" w:rsidRPr="00CB298B" w:rsidRDefault="00CA3477" w:rsidP="00C54F67">
            <w:pPr>
              <w:pStyle w:val="OREtabela-punktory"/>
              <w:rPr>
                <w:color w:val="auto"/>
              </w:rPr>
            </w:pPr>
            <w:r w:rsidRPr="00CB298B">
              <w:rPr>
                <w:color w:val="auto"/>
              </w:rPr>
              <w:t>Zorganizowałam w sali miejsce dla „wędrujących książek” – półkę, gdzie dzieci zostawiają przeczytaną w domu książkę i mogą pożyczyć inną, której nie znają.</w:t>
            </w:r>
          </w:p>
        </w:tc>
      </w:tr>
      <w:tr w:rsidR="00CA3477" w:rsidRPr="00CB298B" w14:paraId="0E60A1BF" w14:textId="77777777" w:rsidTr="006A3FF6">
        <w:trPr>
          <w:cantSplit/>
          <w:trHeight w:val="1134"/>
        </w:trPr>
        <w:tc>
          <w:tcPr>
            <w:tcW w:w="851" w:type="dxa"/>
            <w:textDirection w:val="btLr"/>
            <w:vAlign w:val="center"/>
          </w:tcPr>
          <w:p w14:paraId="3AE13E40" w14:textId="15E62B84" w:rsidR="00CA3477" w:rsidRPr="00CB298B" w:rsidRDefault="00CA3477" w:rsidP="006A099B">
            <w:pPr>
              <w:spacing w:before="120" w:after="120" w:line="240" w:lineRule="auto"/>
              <w:ind w:left="113" w:right="113"/>
              <w:jc w:val="center"/>
              <w:rPr>
                <w:rFonts w:ascii="Arial" w:hAnsi="Arial" w:cs="Arial"/>
                <w:b/>
              </w:rPr>
            </w:pPr>
            <w:r w:rsidRPr="00CB298B">
              <w:rPr>
                <w:rFonts w:ascii="Arial" w:hAnsi="Arial" w:cs="Arial"/>
                <w:b/>
              </w:rPr>
              <w:t>Ewaluacja</w:t>
            </w:r>
          </w:p>
        </w:tc>
        <w:tc>
          <w:tcPr>
            <w:tcW w:w="8110" w:type="dxa"/>
          </w:tcPr>
          <w:p w14:paraId="71D8365D" w14:textId="4F54136F" w:rsidR="00C54F67" w:rsidRPr="00CB298B" w:rsidRDefault="00CA3477" w:rsidP="00C54F67">
            <w:pPr>
              <w:pStyle w:val="OREtabela-punktory"/>
              <w:rPr>
                <w:color w:val="auto"/>
              </w:rPr>
            </w:pPr>
            <w:r w:rsidRPr="00CB298B">
              <w:rPr>
                <w:color w:val="auto"/>
              </w:rPr>
              <w:t xml:space="preserve">Na bieżąco, w badaniu w działaniu, sprawdzam stopień zainteresowania dzieci zajęciami z książką – znane mi </w:t>
            </w:r>
            <w:r w:rsidR="004D6A62" w:rsidRPr="00CB298B">
              <w:rPr>
                <w:color w:val="auto"/>
              </w:rPr>
              <w:t>„</w:t>
            </w:r>
            <w:r w:rsidRPr="00CB298B">
              <w:rPr>
                <w:color w:val="auto"/>
              </w:rPr>
              <w:t>miękkie</w:t>
            </w:r>
            <w:r w:rsidR="004D6A62" w:rsidRPr="00CB298B">
              <w:rPr>
                <w:color w:val="auto"/>
              </w:rPr>
              <w:t>”</w:t>
            </w:r>
            <w:r w:rsidRPr="00CB298B">
              <w:rPr>
                <w:color w:val="auto"/>
              </w:rPr>
              <w:t xml:space="preserve"> metody badawcze uzupe</w:t>
            </w:r>
            <w:r w:rsidRPr="00CB298B">
              <w:rPr>
                <w:color w:val="auto"/>
              </w:rPr>
              <w:t>ł</w:t>
            </w:r>
            <w:r w:rsidRPr="00CB298B">
              <w:rPr>
                <w:color w:val="auto"/>
              </w:rPr>
              <w:t>niam wymyślanymi przez siebie.</w:t>
            </w:r>
          </w:p>
          <w:p w14:paraId="3FDC773E" w14:textId="5DD36D13" w:rsidR="00C54F67" w:rsidRPr="00CB298B" w:rsidRDefault="00CA3477" w:rsidP="00C54F67">
            <w:pPr>
              <w:pStyle w:val="OREtabela-punktory"/>
              <w:rPr>
                <w:color w:val="auto"/>
              </w:rPr>
            </w:pPr>
            <w:r w:rsidRPr="00CB298B">
              <w:rPr>
                <w:color w:val="auto"/>
              </w:rPr>
              <w:t>Często nagrywam swoje zajęcia, badając w ten sposób własną pracę. Od czasu do czasu oglądam nagrania z dziećmi</w:t>
            </w:r>
            <w:r w:rsidR="00BB7345" w:rsidRPr="00CB298B">
              <w:rPr>
                <w:color w:val="auto"/>
              </w:rPr>
              <w:t>, które</w:t>
            </w:r>
            <w:r w:rsidRPr="00CB298B">
              <w:rPr>
                <w:color w:val="auto"/>
              </w:rPr>
              <w:t xml:space="preserve"> przekazują mi swoje uwagi, a poza tym widzą, jak dobrze radzą sobie z różnymi zadaniami.</w:t>
            </w:r>
          </w:p>
          <w:p w14:paraId="6E46CF60" w14:textId="22B1C08C" w:rsidR="00C54F67" w:rsidRPr="00CB298B" w:rsidRDefault="00CA3477" w:rsidP="00C54F67">
            <w:pPr>
              <w:pStyle w:val="OREtabela-punktory"/>
              <w:rPr>
                <w:color w:val="auto"/>
              </w:rPr>
            </w:pPr>
            <w:r w:rsidRPr="00CB298B">
              <w:rPr>
                <w:color w:val="auto"/>
              </w:rPr>
              <w:t>Rodzice na spotkaniu bardzo wysoko ocenili postęp w mojej pracy (po ro</w:t>
            </w:r>
            <w:r w:rsidRPr="00CB298B">
              <w:rPr>
                <w:color w:val="auto"/>
              </w:rPr>
              <w:t>z</w:t>
            </w:r>
            <w:r w:rsidRPr="00CB298B">
              <w:rPr>
                <w:color w:val="auto"/>
              </w:rPr>
              <w:t xml:space="preserve">mowie zastosowałam </w:t>
            </w:r>
            <w:r w:rsidR="00BB7345" w:rsidRPr="00CB298B">
              <w:rPr>
                <w:color w:val="auto"/>
              </w:rPr>
              <w:t xml:space="preserve">metodę </w:t>
            </w:r>
            <w:r w:rsidRPr="00CB298B">
              <w:rPr>
                <w:color w:val="auto"/>
              </w:rPr>
              <w:t>róż</w:t>
            </w:r>
            <w:r w:rsidR="00BB7345" w:rsidRPr="00CB298B">
              <w:rPr>
                <w:color w:val="auto"/>
              </w:rPr>
              <w:t>y</w:t>
            </w:r>
            <w:r w:rsidRPr="00CB298B">
              <w:rPr>
                <w:color w:val="auto"/>
              </w:rPr>
              <w:t xml:space="preserve"> wiatrów i poczt</w:t>
            </w:r>
            <w:r w:rsidR="00BB7345" w:rsidRPr="00CB298B">
              <w:rPr>
                <w:color w:val="auto"/>
              </w:rPr>
              <w:t>y</w:t>
            </w:r>
            <w:r w:rsidRPr="00CB298B">
              <w:rPr>
                <w:color w:val="auto"/>
              </w:rPr>
              <w:t xml:space="preserve">). </w:t>
            </w:r>
          </w:p>
          <w:p w14:paraId="6E1DF583" w14:textId="4C67BC3C" w:rsidR="00CA3477" w:rsidRPr="00CB298B" w:rsidRDefault="00CA3477" w:rsidP="00BB7345">
            <w:pPr>
              <w:pStyle w:val="OREtabela-punktory"/>
              <w:rPr>
                <w:color w:val="auto"/>
              </w:rPr>
            </w:pPr>
            <w:r w:rsidRPr="00CB298B">
              <w:rPr>
                <w:color w:val="auto"/>
              </w:rPr>
              <w:t>Zaprosiłam koleżanki z innych grup na zajęcia otwarte – chcę podzielić się z</w:t>
            </w:r>
            <w:r w:rsidR="00BB7345" w:rsidRPr="00CB298B">
              <w:rPr>
                <w:color w:val="auto"/>
              </w:rPr>
              <w:t> </w:t>
            </w:r>
            <w:r w:rsidRPr="00CB298B">
              <w:rPr>
                <w:color w:val="auto"/>
              </w:rPr>
              <w:t xml:space="preserve">nimi </w:t>
            </w:r>
            <w:r w:rsidR="00BB7345" w:rsidRPr="00CB298B">
              <w:rPr>
                <w:color w:val="auto"/>
              </w:rPr>
              <w:t>nowymi doświadczeniami</w:t>
            </w:r>
            <w:r w:rsidRPr="00CB298B">
              <w:rPr>
                <w:color w:val="auto"/>
              </w:rPr>
              <w:t>, a przy okazji uzyskać informację zwrotną</w:t>
            </w:r>
            <w:r w:rsidR="00BB7345" w:rsidRPr="00CB298B">
              <w:rPr>
                <w:color w:val="auto"/>
              </w:rPr>
              <w:t>.</w:t>
            </w:r>
          </w:p>
        </w:tc>
      </w:tr>
    </w:tbl>
    <w:p w14:paraId="66BCAF8E" w14:textId="77777777" w:rsidR="000C6209" w:rsidRPr="00CB298B" w:rsidRDefault="000C6209" w:rsidP="00693BAF">
      <w:pPr>
        <w:spacing w:line="360" w:lineRule="auto"/>
        <w:rPr>
          <w:rFonts w:ascii="Arial" w:hAnsi="Arial" w:cs="Arial"/>
          <w:sz w:val="24"/>
          <w:szCs w:val="24"/>
        </w:rPr>
      </w:pPr>
    </w:p>
    <w:p w14:paraId="11F7E6FD" w14:textId="77777777" w:rsidR="007D19FD" w:rsidRPr="00CB298B" w:rsidRDefault="007D19FD">
      <w:pPr>
        <w:spacing w:after="0" w:line="240" w:lineRule="auto"/>
        <w:rPr>
          <w:rFonts w:ascii="Arial" w:hAnsi="Arial" w:cs="Arial"/>
          <w:b/>
        </w:rPr>
      </w:pPr>
      <w:r w:rsidRPr="00CB298B">
        <w:rPr>
          <w:rFonts w:ascii="Arial" w:hAnsi="Arial" w:cs="Arial"/>
          <w:b/>
        </w:rPr>
        <w:br w:type="page"/>
      </w:r>
    </w:p>
    <w:p w14:paraId="461F1924" w14:textId="259A99A4" w:rsidR="00510F5C" w:rsidRPr="00CB298B" w:rsidRDefault="00BB7345" w:rsidP="00BB7345">
      <w:pPr>
        <w:pStyle w:val="ORE4Naglowek"/>
        <w:rPr>
          <w:color w:val="auto"/>
        </w:rPr>
      </w:pPr>
      <w:bookmarkStart w:id="64" w:name="_Toc496059942"/>
      <w:r w:rsidRPr="00CB298B">
        <w:rPr>
          <w:color w:val="auto"/>
        </w:rPr>
        <w:lastRenderedPageBreak/>
        <w:t xml:space="preserve">3.2.6. </w:t>
      </w:r>
      <w:r w:rsidR="000C0256" w:rsidRPr="00CB298B">
        <w:rPr>
          <w:color w:val="auto"/>
        </w:rPr>
        <w:t>N</w:t>
      </w:r>
      <w:r w:rsidR="00510F5C" w:rsidRPr="00CB298B">
        <w:rPr>
          <w:color w:val="auto"/>
        </w:rPr>
        <w:t>arzędzi</w:t>
      </w:r>
      <w:r w:rsidR="00824EF8" w:rsidRPr="00CB298B">
        <w:rPr>
          <w:color w:val="auto"/>
        </w:rPr>
        <w:t xml:space="preserve">a </w:t>
      </w:r>
      <w:proofErr w:type="spellStart"/>
      <w:r w:rsidR="00824EF8" w:rsidRPr="00CB298B">
        <w:rPr>
          <w:color w:val="auto"/>
        </w:rPr>
        <w:t>coachingowe</w:t>
      </w:r>
      <w:proofErr w:type="spellEnd"/>
      <w:r w:rsidR="007B5B4B" w:rsidRPr="00CB298B">
        <w:rPr>
          <w:color w:val="auto"/>
        </w:rPr>
        <w:t xml:space="preserve"> </w:t>
      </w:r>
      <w:r w:rsidR="000C0256" w:rsidRPr="00CB298B">
        <w:rPr>
          <w:color w:val="auto"/>
        </w:rPr>
        <w:t>wspomagające autorefleksję nauczyciela</w:t>
      </w:r>
      <w:bookmarkEnd w:id="64"/>
      <w:r w:rsidR="000C0256" w:rsidRPr="00CB298B">
        <w:rPr>
          <w:color w:val="auto"/>
        </w:rPr>
        <w:t xml:space="preserve"> </w:t>
      </w:r>
    </w:p>
    <w:p w14:paraId="162FFED9" w14:textId="1CFC988B" w:rsidR="00AC3915" w:rsidRPr="00CB298B" w:rsidRDefault="00AC3915" w:rsidP="00BB7345">
      <w:pPr>
        <w:pStyle w:val="OREnormalny"/>
        <w:rPr>
          <w:color w:val="auto"/>
        </w:rPr>
      </w:pPr>
      <w:r w:rsidRPr="00CB298B">
        <w:rPr>
          <w:color w:val="auto"/>
        </w:rPr>
        <w:t xml:space="preserve">Narzędzia </w:t>
      </w:r>
      <w:proofErr w:type="spellStart"/>
      <w:r w:rsidRPr="00CB298B">
        <w:rPr>
          <w:color w:val="auto"/>
        </w:rPr>
        <w:t>coachingowe</w:t>
      </w:r>
      <w:proofErr w:type="spellEnd"/>
      <w:r w:rsidRPr="00CB298B">
        <w:rPr>
          <w:color w:val="auto"/>
        </w:rPr>
        <w:t xml:space="preserve"> mają wielorakie zastosowanie. </w:t>
      </w:r>
      <w:r w:rsidR="00167599" w:rsidRPr="00CB298B">
        <w:rPr>
          <w:color w:val="auto"/>
        </w:rPr>
        <w:t xml:space="preserve">Najważniejsze z nich </w:t>
      </w:r>
      <w:r w:rsidRPr="00CB298B">
        <w:rPr>
          <w:color w:val="auto"/>
        </w:rPr>
        <w:t xml:space="preserve">to rozmowa </w:t>
      </w:r>
      <w:proofErr w:type="spellStart"/>
      <w:r w:rsidRPr="00CB298B">
        <w:rPr>
          <w:color w:val="auto"/>
        </w:rPr>
        <w:t>coachingowa</w:t>
      </w:r>
      <w:proofErr w:type="spellEnd"/>
      <w:r w:rsidRPr="00CB298B">
        <w:rPr>
          <w:color w:val="auto"/>
        </w:rPr>
        <w:t xml:space="preserve">, choć </w:t>
      </w:r>
      <w:r w:rsidR="00167599" w:rsidRPr="00CB298B">
        <w:rPr>
          <w:color w:val="auto"/>
        </w:rPr>
        <w:t>niektóre można wykorzystywać</w:t>
      </w:r>
      <w:r w:rsidRPr="00CB298B">
        <w:rPr>
          <w:color w:val="auto"/>
        </w:rPr>
        <w:t xml:space="preserve"> także w coachingu </w:t>
      </w:r>
      <w:r w:rsidR="00167599" w:rsidRPr="00CB298B">
        <w:rPr>
          <w:color w:val="auto"/>
        </w:rPr>
        <w:t>zespołowym.</w:t>
      </w:r>
    </w:p>
    <w:p w14:paraId="6E97B460" w14:textId="1B7BF103" w:rsidR="00167599" w:rsidRPr="00CB298B" w:rsidRDefault="00AC3915" w:rsidP="00BB7345">
      <w:pPr>
        <w:pStyle w:val="OREnormalny"/>
        <w:rPr>
          <w:color w:val="auto"/>
        </w:rPr>
      </w:pPr>
      <w:r w:rsidRPr="00CB298B">
        <w:rPr>
          <w:color w:val="auto"/>
        </w:rPr>
        <w:t xml:space="preserve">Warto zwrócić uwagę na możliwość </w:t>
      </w:r>
      <w:r w:rsidR="00167599" w:rsidRPr="00CB298B">
        <w:rPr>
          <w:color w:val="auto"/>
        </w:rPr>
        <w:t xml:space="preserve">stosowania </w:t>
      </w:r>
      <w:r w:rsidRPr="00CB298B">
        <w:rPr>
          <w:color w:val="auto"/>
        </w:rPr>
        <w:t xml:space="preserve">pytań </w:t>
      </w:r>
      <w:proofErr w:type="spellStart"/>
      <w:r w:rsidRPr="00CB298B">
        <w:rPr>
          <w:color w:val="auto"/>
        </w:rPr>
        <w:t>coachingowych</w:t>
      </w:r>
      <w:proofErr w:type="spellEnd"/>
      <w:r w:rsidRPr="00CB298B">
        <w:rPr>
          <w:color w:val="auto"/>
        </w:rPr>
        <w:t xml:space="preserve"> jako narzędzia do samodzielnej autorefleksji nauczyciela (ale także osób organizujących i prowadzących wspomaganie). </w:t>
      </w:r>
    </w:p>
    <w:p w14:paraId="7B162797" w14:textId="2CB541C4" w:rsidR="00167599" w:rsidRPr="00CB298B" w:rsidRDefault="00167599" w:rsidP="00BB7345">
      <w:pPr>
        <w:pStyle w:val="OREnormalny"/>
        <w:rPr>
          <w:b/>
          <w:color w:val="auto"/>
        </w:rPr>
      </w:pPr>
      <w:r w:rsidRPr="00CB298B">
        <w:rPr>
          <w:b/>
          <w:color w:val="auto"/>
        </w:rPr>
        <w:t>Przykład wykorzystania</w:t>
      </w:r>
      <w:r w:rsidR="00AC3915" w:rsidRPr="00CB298B">
        <w:rPr>
          <w:b/>
          <w:color w:val="auto"/>
        </w:rPr>
        <w:t xml:space="preserve"> </w:t>
      </w:r>
      <w:r w:rsidR="009512E2" w:rsidRPr="00CB298B">
        <w:rPr>
          <w:b/>
          <w:color w:val="auto"/>
        </w:rPr>
        <w:t xml:space="preserve">narzędzia </w:t>
      </w:r>
      <w:proofErr w:type="spellStart"/>
      <w:r w:rsidR="009512E2" w:rsidRPr="00CB298B">
        <w:rPr>
          <w:b/>
          <w:color w:val="auto"/>
        </w:rPr>
        <w:t>coachingowego</w:t>
      </w:r>
      <w:proofErr w:type="spellEnd"/>
      <w:r w:rsidR="009512E2" w:rsidRPr="00CB298B">
        <w:rPr>
          <w:b/>
          <w:color w:val="auto"/>
        </w:rPr>
        <w:t xml:space="preserve"> GOLD</w:t>
      </w:r>
    </w:p>
    <w:p w14:paraId="498482D7" w14:textId="1BF9D846" w:rsidR="00AC3915" w:rsidRPr="00CB298B" w:rsidRDefault="00AC3915" w:rsidP="00BB7345">
      <w:pPr>
        <w:pStyle w:val="OREnormalny"/>
        <w:rPr>
          <w:color w:val="auto"/>
        </w:rPr>
      </w:pPr>
      <w:r w:rsidRPr="00CB298B">
        <w:rPr>
          <w:color w:val="auto"/>
        </w:rPr>
        <w:t xml:space="preserve">Pytania GOLD przydają się, gdy: </w:t>
      </w:r>
    </w:p>
    <w:p w14:paraId="14F22674" w14:textId="40A8BDB1" w:rsidR="009512E2" w:rsidRPr="00CB298B" w:rsidRDefault="009512E2" w:rsidP="00BB7345">
      <w:pPr>
        <w:pStyle w:val="OREpunktor"/>
        <w:rPr>
          <w:color w:val="auto"/>
        </w:rPr>
      </w:pPr>
      <w:r w:rsidRPr="00CB298B">
        <w:rPr>
          <w:color w:val="auto"/>
        </w:rPr>
        <w:t>wystąpiła trudna sytuacja</w:t>
      </w:r>
      <w:r w:rsidR="00167599" w:rsidRPr="00CB298B">
        <w:rPr>
          <w:color w:val="auto"/>
        </w:rPr>
        <w:t>;</w:t>
      </w:r>
    </w:p>
    <w:p w14:paraId="28B9EFD5" w14:textId="2A3B4C0C" w:rsidR="009512E2" w:rsidRPr="00CB298B" w:rsidRDefault="009512E2" w:rsidP="00BB7345">
      <w:pPr>
        <w:pStyle w:val="OREpunktor"/>
        <w:rPr>
          <w:color w:val="auto"/>
        </w:rPr>
      </w:pPr>
      <w:r w:rsidRPr="00CB298B">
        <w:rPr>
          <w:color w:val="auto"/>
        </w:rPr>
        <w:t xml:space="preserve">działanie </w:t>
      </w:r>
      <w:r w:rsidR="00AC3915" w:rsidRPr="00CB298B">
        <w:rPr>
          <w:color w:val="auto"/>
        </w:rPr>
        <w:t>nauczyciela</w:t>
      </w:r>
      <w:r w:rsidRPr="00CB298B">
        <w:rPr>
          <w:color w:val="auto"/>
        </w:rPr>
        <w:t xml:space="preserve"> </w:t>
      </w:r>
      <w:r w:rsidR="00167599" w:rsidRPr="00CB298B">
        <w:rPr>
          <w:color w:val="auto"/>
        </w:rPr>
        <w:t xml:space="preserve">wywołało </w:t>
      </w:r>
      <w:r w:rsidRPr="00CB298B">
        <w:rPr>
          <w:color w:val="auto"/>
        </w:rPr>
        <w:t>negatywne konsekwencje</w:t>
      </w:r>
      <w:r w:rsidR="00167599" w:rsidRPr="00CB298B">
        <w:rPr>
          <w:color w:val="auto"/>
        </w:rPr>
        <w:t>;</w:t>
      </w:r>
    </w:p>
    <w:p w14:paraId="003280FF" w14:textId="3CF80FC1" w:rsidR="009512E2" w:rsidRPr="00CB298B" w:rsidRDefault="009512E2" w:rsidP="00BB7345">
      <w:pPr>
        <w:pStyle w:val="OREpunktor"/>
        <w:rPr>
          <w:color w:val="auto"/>
        </w:rPr>
      </w:pPr>
      <w:r w:rsidRPr="00CB298B">
        <w:rPr>
          <w:color w:val="auto"/>
        </w:rPr>
        <w:t xml:space="preserve">zaistniał błąd </w:t>
      </w:r>
      <w:r w:rsidR="00167599" w:rsidRPr="00CB298B">
        <w:rPr>
          <w:color w:val="auto"/>
        </w:rPr>
        <w:t xml:space="preserve">wymagający </w:t>
      </w:r>
      <w:r w:rsidRPr="00CB298B">
        <w:rPr>
          <w:color w:val="auto"/>
        </w:rPr>
        <w:t>korekty</w:t>
      </w:r>
      <w:r w:rsidR="00167599" w:rsidRPr="00CB298B">
        <w:rPr>
          <w:color w:val="auto"/>
        </w:rPr>
        <w:t>.</w:t>
      </w:r>
    </w:p>
    <w:p w14:paraId="75D4E438" w14:textId="2753C98A" w:rsidR="009512E2" w:rsidRPr="00CB298B" w:rsidRDefault="009512E2" w:rsidP="00BB7345">
      <w:pPr>
        <w:pStyle w:val="OREnormalny"/>
        <w:rPr>
          <w:color w:val="auto"/>
        </w:rPr>
      </w:pPr>
      <w:r w:rsidRPr="00CB298B">
        <w:rPr>
          <w:color w:val="auto"/>
        </w:rPr>
        <w:t>Model GOLD to skrót od angielskich słów:</w:t>
      </w:r>
      <w:r w:rsidRPr="00CB298B">
        <w:rPr>
          <w:b/>
          <w:color w:val="auto"/>
        </w:rPr>
        <w:t xml:space="preserve"> G</w:t>
      </w:r>
      <w:r w:rsidRPr="00CB298B">
        <w:rPr>
          <w:color w:val="auto"/>
        </w:rPr>
        <w:t xml:space="preserve"> (</w:t>
      </w:r>
      <w:proofErr w:type="spellStart"/>
      <w:r w:rsidR="00167599" w:rsidRPr="006B46ED">
        <w:rPr>
          <w:i/>
          <w:color w:val="auto"/>
        </w:rPr>
        <w:t>goal</w:t>
      </w:r>
      <w:proofErr w:type="spellEnd"/>
      <w:r w:rsidRPr="00CB298B">
        <w:rPr>
          <w:color w:val="auto"/>
        </w:rPr>
        <w:t xml:space="preserve">, tłum. cel), </w:t>
      </w:r>
      <w:r w:rsidRPr="00CB298B">
        <w:rPr>
          <w:b/>
          <w:color w:val="auto"/>
        </w:rPr>
        <w:t>O</w:t>
      </w:r>
      <w:r w:rsidRPr="00CB298B">
        <w:rPr>
          <w:color w:val="auto"/>
        </w:rPr>
        <w:t xml:space="preserve"> (</w:t>
      </w:r>
      <w:proofErr w:type="spellStart"/>
      <w:r w:rsidR="00A9799F" w:rsidRPr="006B46ED">
        <w:rPr>
          <w:i/>
          <w:color w:val="auto"/>
        </w:rPr>
        <w:t>outcome</w:t>
      </w:r>
      <w:proofErr w:type="spellEnd"/>
      <w:r w:rsidRPr="00CB298B">
        <w:rPr>
          <w:color w:val="auto"/>
        </w:rPr>
        <w:t xml:space="preserve">, tłum. wynik), </w:t>
      </w:r>
      <w:r w:rsidRPr="00CB298B">
        <w:rPr>
          <w:b/>
          <w:color w:val="auto"/>
        </w:rPr>
        <w:t>L</w:t>
      </w:r>
      <w:r w:rsidR="00A9799F" w:rsidRPr="00CB298B">
        <w:rPr>
          <w:color w:val="auto"/>
        </w:rPr>
        <w:t> </w:t>
      </w:r>
      <w:r w:rsidRPr="00CB298B">
        <w:rPr>
          <w:color w:val="auto"/>
        </w:rPr>
        <w:t>(</w:t>
      </w:r>
      <w:proofErr w:type="spellStart"/>
      <w:r w:rsidR="00A9799F" w:rsidRPr="006B46ED">
        <w:rPr>
          <w:i/>
          <w:color w:val="auto"/>
        </w:rPr>
        <w:t>learn</w:t>
      </w:r>
      <w:proofErr w:type="spellEnd"/>
      <w:r w:rsidRPr="00CB298B">
        <w:rPr>
          <w:color w:val="auto"/>
        </w:rPr>
        <w:t>, tłum. uczyć się, dowiadywać</w:t>
      </w:r>
      <w:r w:rsidR="00A9799F" w:rsidRPr="00CB298B">
        <w:rPr>
          <w:color w:val="auto"/>
        </w:rPr>
        <w:t xml:space="preserve"> się</w:t>
      </w:r>
      <w:r w:rsidRPr="00CB298B">
        <w:rPr>
          <w:color w:val="auto"/>
        </w:rPr>
        <w:t xml:space="preserve">), </w:t>
      </w:r>
      <w:r w:rsidRPr="00CB298B">
        <w:rPr>
          <w:b/>
          <w:color w:val="auto"/>
        </w:rPr>
        <w:t>D</w:t>
      </w:r>
      <w:r w:rsidRPr="00CB298B">
        <w:rPr>
          <w:color w:val="auto"/>
        </w:rPr>
        <w:t xml:space="preserve"> (</w:t>
      </w:r>
      <w:proofErr w:type="spellStart"/>
      <w:r w:rsidR="00A9799F" w:rsidRPr="006B46ED">
        <w:rPr>
          <w:i/>
          <w:color w:val="auto"/>
        </w:rPr>
        <w:t>different</w:t>
      </w:r>
      <w:proofErr w:type="spellEnd"/>
      <w:r w:rsidRPr="00CB298B">
        <w:rPr>
          <w:color w:val="auto"/>
        </w:rPr>
        <w:t>, tłum. inny, różny).</w:t>
      </w:r>
    </w:p>
    <w:p w14:paraId="03443734" w14:textId="4A5C0B94" w:rsidR="009512E2" w:rsidRPr="00CB298B" w:rsidRDefault="009512E2" w:rsidP="003723C0">
      <w:pPr>
        <w:pStyle w:val="OREnormalny"/>
        <w:rPr>
          <w:color w:val="auto"/>
        </w:rPr>
      </w:pPr>
      <w:r w:rsidRPr="00CB298B">
        <w:rPr>
          <w:color w:val="auto"/>
        </w:rPr>
        <w:t xml:space="preserve">Struktura </w:t>
      </w:r>
      <w:r w:rsidR="00AC3915" w:rsidRPr="00CB298B">
        <w:rPr>
          <w:color w:val="auto"/>
        </w:rPr>
        <w:t xml:space="preserve">modelu </w:t>
      </w:r>
      <w:r w:rsidRPr="00CB298B">
        <w:rPr>
          <w:color w:val="auto"/>
        </w:rPr>
        <w:t>GOLD opiera się na czterech etapach</w:t>
      </w:r>
      <w:r w:rsidR="00A9799F" w:rsidRPr="00CB298B">
        <w:rPr>
          <w:color w:val="auto"/>
        </w:rPr>
        <w:t>. K</w:t>
      </w:r>
      <w:r w:rsidRPr="00CB298B">
        <w:rPr>
          <w:color w:val="auto"/>
        </w:rPr>
        <w:t xml:space="preserve">ażdemu </w:t>
      </w:r>
      <w:r w:rsidR="00AC3915" w:rsidRPr="00CB298B">
        <w:rPr>
          <w:color w:val="auto"/>
        </w:rPr>
        <w:t xml:space="preserve">z nich </w:t>
      </w:r>
      <w:r w:rsidRPr="00CB298B">
        <w:rPr>
          <w:color w:val="auto"/>
        </w:rPr>
        <w:t>odpowiadają kluczowe pytania:</w:t>
      </w:r>
    </w:p>
    <w:p w14:paraId="1E4F697D" w14:textId="42B918DE" w:rsidR="003723C0" w:rsidRPr="00CB298B" w:rsidRDefault="003723C0" w:rsidP="003723C0">
      <w:pPr>
        <w:pStyle w:val="TabelaORE"/>
        <w:rPr>
          <w:color w:val="auto"/>
        </w:rPr>
      </w:pPr>
      <w:r w:rsidRPr="00CB298B">
        <w:rPr>
          <w:b/>
          <w:color w:val="auto"/>
        </w:rPr>
        <w:t xml:space="preserve">Tab. 34. </w:t>
      </w:r>
      <w:r w:rsidRPr="00CB298B">
        <w:rPr>
          <w:color w:val="auto"/>
        </w:rPr>
        <w:t>Model GOLD</w:t>
      </w:r>
      <w:r w:rsidR="00A9799F" w:rsidRPr="00CB298B">
        <w:rPr>
          <w:color w:val="auto"/>
        </w:rPr>
        <w:t xml:space="preserve"> – przykład zastosowania</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3"/>
        <w:gridCol w:w="4616"/>
        <w:gridCol w:w="4403"/>
      </w:tblGrid>
      <w:tr w:rsidR="00CB298B" w:rsidRPr="00CB298B" w14:paraId="44B3910F" w14:textId="77777777" w:rsidTr="003723C0">
        <w:tc>
          <w:tcPr>
            <w:tcW w:w="0" w:type="auto"/>
            <w:shd w:val="clear" w:color="auto" w:fill="auto"/>
          </w:tcPr>
          <w:p w14:paraId="6B0666EF" w14:textId="77777777" w:rsidR="009512E2" w:rsidRPr="00CB298B" w:rsidRDefault="009512E2" w:rsidP="00BB7345">
            <w:pPr>
              <w:spacing w:before="120" w:after="120" w:line="240" w:lineRule="auto"/>
              <w:jc w:val="center"/>
              <w:rPr>
                <w:rFonts w:ascii="Arial" w:hAnsi="Arial" w:cs="Arial"/>
                <w:b/>
                <w:sz w:val="22"/>
                <w:szCs w:val="22"/>
              </w:rPr>
            </w:pPr>
            <w:r w:rsidRPr="00CB298B">
              <w:rPr>
                <w:rFonts w:ascii="Arial" w:hAnsi="Arial" w:cs="Arial"/>
                <w:b/>
                <w:sz w:val="22"/>
                <w:szCs w:val="22"/>
              </w:rPr>
              <w:t>Etap</w:t>
            </w:r>
          </w:p>
        </w:tc>
        <w:tc>
          <w:tcPr>
            <w:tcW w:w="4616" w:type="dxa"/>
            <w:shd w:val="clear" w:color="auto" w:fill="auto"/>
          </w:tcPr>
          <w:p w14:paraId="6FA7BCA2" w14:textId="77777777" w:rsidR="009512E2" w:rsidRPr="00CB298B" w:rsidRDefault="009512E2" w:rsidP="00BB7345">
            <w:pPr>
              <w:spacing w:before="120" w:after="120" w:line="240" w:lineRule="auto"/>
              <w:jc w:val="center"/>
              <w:rPr>
                <w:rFonts w:ascii="Arial" w:hAnsi="Arial" w:cs="Arial"/>
                <w:b/>
                <w:sz w:val="22"/>
                <w:szCs w:val="22"/>
              </w:rPr>
            </w:pPr>
            <w:r w:rsidRPr="00CB298B">
              <w:rPr>
                <w:rFonts w:ascii="Arial" w:hAnsi="Arial" w:cs="Arial"/>
                <w:b/>
                <w:sz w:val="22"/>
                <w:szCs w:val="22"/>
              </w:rPr>
              <w:t>Specyfika etapu</w:t>
            </w:r>
          </w:p>
        </w:tc>
        <w:tc>
          <w:tcPr>
            <w:tcW w:w="4403" w:type="dxa"/>
            <w:shd w:val="clear" w:color="auto" w:fill="auto"/>
          </w:tcPr>
          <w:p w14:paraId="10FC9382" w14:textId="77777777" w:rsidR="009512E2" w:rsidRPr="00CB298B" w:rsidRDefault="009512E2" w:rsidP="00BB7345">
            <w:pPr>
              <w:spacing w:before="120" w:after="120" w:line="240" w:lineRule="auto"/>
              <w:jc w:val="center"/>
              <w:rPr>
                <w:rFonts w:ascii="Arial" w:hAnsi="Arial" w:cs="Arial"/>
                <w:b/>
                <w:sz w:val="22"/>
                <w:szCs w:val="22"/>
              </w:rPr>
            </w:pPr>
            <w:r w:rsidRPr="00CB298B">
              <w:rPr>
                <w:rFonts w:ascii="Arial" w:hAnsi="Arial" w:cs="Arial"/>
                <w:b/>
                <w:sz w:val="22"/>
                <w:szCs w:val="22"/>
              </w:rPr>
              <w:t>Kluczowe pytania</w:t>
            </w:r>
          </w:p>
        </w:tc>
      </w:tr>
      <w:tr w:rsidR="00CB298B" w:rsidRPr="00CB298B" w14:paraId="45218872" w14:textId="77777777" w:rsidTr="003723C0">
        <w:tc>
          <w:tcPr>
            <w:tcW w:w="0" w:type="auto"/>
            <w:shd w:val="clear" w:color="auto" w:fill="auto"/>
          </w:tcPr>
          <w:p w14:paraId="37D0B415" w14:textId="77777777" w:rsidR="009512E2" w:rsidRPr="00CB298B" w:rsidRDefault="009512E2" w:rsidP="00BB7345">
            <w:pPr>
              <w:spacing w:before="120" w:after="120" w:line="240" w:lineRule="auto"/>
              <w:rPr>
                <w:rFonts w:ascii="Arial" w:hAnsi="Arial" w:cs="Arial"/>
                <w:b/>
                <w:sz w:val="22"/>
                <w:szCs w:val="22"/>
              </w:rPr>
            </w:pPr>
            <w:r w:rsidRPr="00CB298B">
              <w:rPr>
                <w:rFonts w:ascii="Arial" w:hAnsi="Arial" w:cs="Arial"/>
                <w:b/>
                <w:sz w:val="22"/>
                <w:szCs w:val="22"/>
              </w:rPr>
              <w:t>G</w:t>
            </w:r>
          </w:p>
        </w:tc>
        <w:tc>
          <w:tcPr>
            <w:tcW w:w="4616" w:type="dxa"/>
            <w:shd w:val="clear" w:color="auto" w:fill="auto"/>
          </w:tcPr>
          <w:p w14:paraId="5C9955FB" w14:textId="51FBC720" w:rsidR="009512E2" w:rsidRPr="00CB298B" w:rsidRDefault="00A9799F" w:rsidP="00BB7345">
            <w:pPr>
              <w:spacing w:before="120" w:after="120" w:line="240" w:lineRule="auto"/>
              <w:rPr>
                <w:rFonts w:ascii="Arial" w:hAnsi="Arial" w:cs="Arial"/>
                <w:sz w:val="22"/>
                <w:szCs w:val="22"/>
              </w:rPr>
            </w:pPr>
            <w:r w:rsidRPr="00CB298B">
              <w:rPr>
                <w:rFonts w:ascii="Arial" w:hAnsi="Arial" w:cs="Arial"/>
                <w:sz w:val="22"/>
                <w:szCs w:val="22"/>
              </w:rPr>
              <w:t>D</w:t>
            </w:r>
            <w:r w:rsidR="009512E2" w:rsidRPr="00CB298B">
              <w:rPr>
                <w:rFonts w:ascii="Arial" w:hAnsi="Arial" w:cs="Arial"/>
                <w:sz w:val="22"/>
                <w:szCs w:val="22"/>
              </w:rPr>
              <w:t>oprecyzowanie celu, który miał być osiąg</w:t>
            </w:r>
            <w:r w:rsidR="0078124D">
              <w:rPr>
                <w:rFonts w:ascii="Arial" w:hAnsi="Arial" w:cs="Arial"/>
                <w:sz w:val="22"/>
                <w:szCs w:val="22"/>
              </w:rPr>
              <w:t>-</w:t>
            </w:r>
            <w:proofErr w:type="spellStart"/>
            <w:r w:rsidR="009512E2" w:rsidRPr="00CB298B">
              <w:rPr>
                <w:rFonts w:ascii="Arial" w:hAnsi="Arial" w:cs="Arial"/>
                <w:sz w:val="22"/>
                <w:szCs w:val="22"/>
              </w:rPr>
              <w:t>nięty</w:t>
            </w:r>
            <w:proofErr w:type="spellEnd"/>
            <w:r w:rsidR="009512E2" w:rsidRPr="00CB298B">
              <w:rPr>
                <w:rFonts w:ascii="Arial" w:hAnsi="Arial" w:cs="Arial"/>
                <w:sz w:val="22"/>
                <w:szCs w:val="22"/>
              </w:rPr>
              <w:t>.</w:t>
            </w:r>
          </w:p>
        </w:tc>
        <w:tc>
          <w:tcPr>
            <w:tcW w:w="4403" w:type="dxa"/>
            <w:shd w:val="clear" w:color="auto" w:fill="auto"/>
          </w:tcPr>
          <w:p w14:paraId="353D1A62" w14:textId="77777777" w:rsidR="0005573B" w:rsidRPr="00CB298B" w:rsidRDefault="00AC3915" w:rsidP="0005573B">
            <w:pPr>
              <w:pStyle w:val="OREtabela-punktory"/>
              <w:rPr>
                <w:color w:val="auto"/>
              </w:rPr>
            </w:pPr>
            <w:r w:rsidRPr="00CB298B">
              <w:rPr>
                <w:color w:val="auto"/>
              </w:rPr>
              <w:t xml:space="preserve">Jaki był mój cel? </w:t>
            </w:r>
          </w:p>
          <w:p w14:paraId="4DB8C9C6" w14:textId="6F518B8B" w:rsidR="009512E2" w:rsidRPr="00CB298B" w:rsidRDefault="00AC3915" w:rsidP="0005573B">
            <w:pPr>
              <w:pStyle w:val="OREtabela-punktory"/>
              <w:rPr>
                <w:color w:val="auto"/>
              </w:rPr>
            </w:pPr>
            <w:r w:rsidRPr="00CB298B">
              <w:rPr>
                <w:color w:val="auto"/>
              </w:rPr>
              <w:t xml:space="preserve">Co </w:t>
            </w:r>
            <w:r w:rsidR="0005573B" w:rsidRPr="00CB298B">
              <w:rPr>
                <w:color w:val="auto"/>
              </w:rPr>
              <w:t>zamierzałam</w:t>
            </w:r>
            <w:r w:rsidRPr="00CB298B">
              <w:rPr>
                <w:color w:val="auto"/>
              </w:rPr>
              <w:t>/</w:t>
            </w:r>
            <w:r w:rsidR="0005573B" w:rsidRPr="00CB298B">
              <w:rPr>
                <w:color w:val="auto"/>
              </w:rPr>
              <w:t xml:space="preserve">zamierzałem </w:t>
            </w:r>
            <w:r w:rsidR="009512E2" w:rsidRPr="00CB298B">
              <w:rPr>
                <w:color w:val="auto"/>
              </w:rPr>
              <w:t>osi</w:t>
            </w:r>
            <w:r w:rsidR="009512E2" w:rsidRPr="00CB298B">
              <w:rPr>
                <w:color w:val="auto"/>
              </w:rPr>
              <w:t>ą</w:t>
            </w:r>
            <w:r w:rsidR="009512E2" w:rsidRPr="00CB298B">
              <w:rPr>
                <w:color w:val="auto"/>
              </w:rPr>
              <w:t>gnąć?</w:t>
            </w:r>
          </w:p>
        </w:tc>
      </w:tr>
      <w:tr w:rsidR="00CB298B" w:rsidRPr="00CB298B" w14:paraId="6A3A813E" w14:textId="77777777" w:rsidTr="003723C0">
        <w:tc>
          <w:tcPr>
            <w:tcW w:w="0" w:type="auto"/>
            <w:shd w:val="clear" w:color="auto" w:fill="auto"/>
          </w:tcPr>
          <w:p w14:paraId="327C68B6" w14:textId="77777777" w:rsidR="009512E2" w:rsidRPr="00CB298B" w:rsidRDefault="009512E2" w:rsidP="00BB7345">
            <w:pPr>
              <w:spacing w:before="120" w:after="120" w:line="240" w:lineRule="auto"/>
              <w:rPr>
                <w:rFonts w:ascii="Arial" w:hAnsi="Arial" w:cs="Arial"/>
                <w:b/>
                <w:sz w:val="22"/>
                <w:szCs w:val="22"/>
              </w:rPr>
            </w:pPr>
            <w:r w:rsidRPr="00CB298B">
              <w:rPr>
                <w:rFonts w:ascii="Arial" w:hAnsi="Arial" w:cs="Arial"/>
                <w:b/>
                <w:sz w:val="22"/>
                <w:szCs w:val="22"/>
              </w:rPr>
              <w:t>O</w:t>
            </w:r>
          </w:p>
        </w:tc>
        <w:tc>
          <w:tcPr>
            <w:tcW w:w="4616" w:type="dxa"/>
            <w:shd w:val="clear" w:color="auto" w:fill="auto"/>
          </w:tcPr>
          <w:p w14:paraId="69C9EC26" w14:textId="11FED964" w:rsidR="009512E2" w:rsidRPr="00CB298B" w:rsidRDefault="00A9799F" w:rsidP="00A9799F">
            <w:pPr>
              <w:spacing w:before="120" w:after="120" w:line="240" w:lineRule="auto"/>
              <w:rPr>
                <w:rFonts w:ascii="Arial" w:hAnsi="Arial" w:cs="Arial"/>
                <w:sz w:val="22"/>
                <w:szCs w:val="22"/>
              </w:rPr>
            </w:pPr>
            <w:r w:rsidRPr="00CB298B">
              <w:rPr>
                <w:rFonts w:ascii="Arial" w:hAnsi="Arial" w:cs="Arial"/>
                <w:sz w:val="22"/>
                <w:szCs w:val="22"/>
              </w:rPr>
              <w:t>A</w:t>
            </w:r>
            <w:r w:rsidR="009512E2" w:rsidRPr="00CB298B">
              <w:rPr>
                <w:rFonts w:ascii="Arial" w:hAnsi="Arial" w:cs="Arial"/>
                <w:sz w:val="22"/>
                <w:szCs w:val="22"/>
              </w:rPr>
              <w:t xml:space="preserve">naliza sytuacji/rzeczywistości, która w tym </w:t>
            </w:r>
            <w:r w:rsidRPr="00CB298B">
              <w:rPr>
                <w:rFonts w:ascii="Arial" w:hAnsi="Arial" w:cs="Arial"/>
                <w:sz w:val="22"/>
                <w:szCs w:val="22"/>
              </w:rPr>
              <w:t xml:space="preserve">wypadku </w:t>
            </w:r>
            <w:r w:rsidR="009512E2" w:rsidRPr="00CB298B">
              <w:rPr>
                <w:rFonts w:ascii="Arial" w:hAnsi="Arial" w:cs="Arial"/>
                <w:sz w:val="22"/>
                <w:szCs w:val="22"/>
              </w:rPr>
              <w:t>negatywnie zweryfikowała przyjęte założenia.</w:t>
            </w:r>
          </w:p>
        </w:tc>
        <w:tc>
          <w:tcPr>
            <w:tcW w:w="4403" w:type="dxa"/>
            <w:shd w:val="clear" w:color="auto" w:fill="auto"/>
          </w:tcPr>
          <w:p w14:paraId="02756C70" w14:textId="77777777" w:rsidR="009512E2" w:rsidRPr="00CB298B" w:rsidRDefault="009512E2" w:rsidP="0005573B">
            <w:pPr>
              <w:pStyle w:val="OREtabela-punktory"/>
              <w:rPr>
                <w:color w:val="auto"/>
              </w:rPr>
            </w:pPr>
            <w:r w:rsidRPr="00CB298B">
              <w:rPr>
                <w:color w:val="auto"/>
              </w:rPr>
              <w:t>Jaki miał być wynik?</w:t>
            </w:r>
          </w:p>
          <w:p w14:paraId="384D9074" w14:textId="77777777" w:rsidR="0005573B" w:rsidRPr="00CB298B" w:rsidRDefault="00AC3915" w:rsidP="0005573B">
            <w:pPr>
              <w:pStyle w:val="OREtabela-punktory"/>
              <w:rPr>
                <w:color w:val="auto"/>
              </w:rPr>
            </w:pPr>
            <w:r w:rsidRPr="00CB298B">
              <w:rPr>
                <w:color w:val="auto"/>
              </w:rPr>
              <w:t xml:space="preserve">Jaki był wynik? </w:t>
            </w:r>
          </w:p>
          <w:p w14:paraId="5AFAA449" w14:textId="77777777" w:rsidR="0005573B" w:rsidRPr="00CB298B" w:rsidRDefault="009512E2" w:rsidP="0005573B">
            <w:pPr>
              <w:pStyle w:val="OREtabela-punktory"/>
              <w:rPr>
                <w:color w:val="auto"/>
              </w:rPr>
            </w:pPr>
            <w:r w:rsidRPr="00CB298B">
              <w:rPr>
                <w:color w:val="auto"/>
              </w:rPr>
              <w:t xml:space="preserve">Jaki był rezultat </w:t>
            </w:r>
            <w:r w:rsidR="00AC3915" w:rsidRPr="00CB298B">
              <w:rPr>
                <w:color w:val="auto"/>
              </w:rPr>
              <w:t xml:space="preserve">moich działań? </w:t>
            </w:r>
          </w:p>
          <w:p w14:paraId="50D33E82" w14:textId="78E67BA9" w:rsidR="0005573B" w:rsidRPr="00CB298B" w:rsidRDefault="00AC3915" w:rsidP="0005573B">
            <w:pPr>
              <w:pStyle w:val="OREtabela-punktory"/>
              <w:rPr>
                <w:color w:val="auto"/>
              </w:rPr>
            </w:pPr>
            <w:r w:rsidRPr="00CB298B">
              <w:rPr>
                <w:color w:val="auto"/>
              </w:rPr>
              <w:t>Co faktycznie osiągn</w:t>
            </w:r>
            <w:r w:rsidRPr="00CB298B">
              <w:rPr>
                <w:color w:val="auto"/>
              </w:rPr>
              <w:t>ę</w:t>
            </w:r>
            <w:r w:rsidRPr="00CB298B">
              <w:rPr>
                <w:color w:val="auto"/>
              </w:rPr>
              <w:t xml:space="preserve">łam/osiągnąłem? </w:t>
            </w:r>
          </w:p>
          <w:p w14:paraId="6E223773" w14:textId="77777777" w:rsidR="0005573B" w:rsidRPr="00CB298B" w:rsidRDefault="00AC3915" w:rsidP="0005573B">
            <w:pPr>
              <w:pStyle w:val="OREtabela-punktory"/>
              <w:rPr>
                <w:color w:val="auto"/>
              </w:rPr>
            </w:pPr>
            <w:r w:rsidRPr="00CB298B">
              <w:rPr>
                <w:color w:val="auto"/>
              </w:rPr>
              <w:t xml:space="preserve">Co poszło dobrze? </w:t>
            </w:r>
          </w:p>
          <w:p w14:paraId="07FF5A5E" w14:textId="31B62F30" w:rsidR="009512E2" w:rsidRPr="00CB298B" w:rsidRDefault="009512E2" w:rsidP="0005573B">
            <w:pPr>
              <w:pStyle w:val="OREtabela-punktory"/>
              <w:rPr>
                <w:color w:val="auto"/>
              </w:rPr>
            </w:pPr>
            <w:r w:rsidRPr="00CB298B">
              <w:rPr>
                <w:color w:val="auto"/>
              </w:rPr>
              <w:t xml:space="preserve">Nad czym </w:t>
            </w:r>
            <w:r w:rsidR="007701ED" w:rsidRPr="00CB298B">
              <w:rPr>
                <w:color w:val="auto"/>
              </w:rPr>
              <w:t>mogę</w:t>
            </w:r>
            <w:r w:rsidRPr="00CB298B">
              <w:rPr>
                <w:color w:val="auto"/>
              </w:rPr>
              <w:t xml:space="preserve"> jeszcze popracować?</w:t>
            </w:r>
          </w:p>
        </w:tc>
      </w:tr>
      <w:tr w:rsidR="00CB298B" w:rsidRPr="00CB298B" w14:paraId="04FF821E" w14:textId="77777777" w:rsidTr="003723C0">
        <w:tc>
          <w:tcPr>
            <w:tcW w:w="0" w:type="auto"/>
            <w:shd w:val="clear" w:color="auto" w:fill="auto"/>
          </w:tcPr>
          <w:p w14:paraId="617D1118" w14:textId="77777777" w:rsidR="009512E2" w:rsidRPr="00CB298B" w:rsidRDefault="009512E2" w:rsidP="00BB7345">
            <w:pPr>
              <w:spacing w:before="120" w:after="120" w:line="240" w:lineRule="auto"/>
              <w:rPr>
                <w:rFonts w:ascii="Arial" w:hAnsi="Arial" w:cs="Arial"/>
                <w:b/>
                <w:sz w:val="22"/>
                <w:szCs w:val="22"/>
              </w:rPr>
            </w:pPr>
            <w:r w:rsidRPr="00CB298B">
              <w:rPr>
                <w:rFonts w:ascii="Arial" w:hAnsi="Arial" w:cs="Arial"/>
                <w:b/>
                <w:sz w:val="22"/>
                <w:szCs w:val="22"/>
              </w:rPr>
              <w:t>L</w:t>
            </w:r>
          </w:p>
        </w:tc>
        <w:tc>
          <w:tcPr>
            <w:tcW w:w="4616" w:type="dxa"/>
            <w:shd w:val="clear" w:color="auto" w:fill="auto"/>
          </w:tcPr>
          <w:p w14:paraId="1605C34D" w14:textId="67AB638D" w:rsidR="009512E2" w:rsidRPr="00CB298B" w:rsidRDefault="00A9799F" w:rsidP="006B46ED">
            <w:pPr>
              <w:spacing w:before="120" w:after="120" w:line="240" w:lineRule="auto"/>
              <w:rPr>
                <w:rFonts w:ascii="Arial" w:hAnsi="Arial" w:cs="Arial"/>
                <w:sz w:val="22"/>
                <w:szCs w:val="22"/>
              </w:rPr>
            </w:pPr>
            <w:r w:rsidRPr="00CB298B">
              <w:rPr>
                <w:rFonts w:ascii="Arial" w:hAnsi="Arial" w:cs="Arial"/>
                <w:sz w:val="22"/>
                <w:szCs w:val="22"/>
              </w:rPr>
              <w:t>W</w:t>
            </w:r>
            <w:r w:rsidR="009512E2" w:rsidRPr="00CB298B">
              <w:rPr>
                <w:rFonts w:ascii="Arial" w:hAnsi="Arial" w:cs="Arial"/>
                <w:sz w:val="22"/>
                <w:szCs w:val="22"/>
              </w:rPr>
              <w:t>yciąganie wniosków na podstawie tego, co się wydarzyło.</w:t>
            </w:r>
          </w:p>
        </w:tc>
        <w:tc>
          <w:tcPr>
            <w:tcW w:w="4403" w:type="dxa"/>
            <w:shd w:val="clear" w:color="auto" w:fill="auto"/>
          </w:tcPr>
          <w:p w14:paraId="47CB4B65" w14:textId="044955FF" w:rsidR="0005573B" w:rsidRPr="00CB298B" w:rsidRDefault="007701ED" w:rsidP="0005573B">
            <w:pPr>
              <w:pStyle w:val="OREtabela-punktory"/>
              <w:rPr>
                <w:color w:val="auto"/>
              </w:rPr>
            </w:pPr>
            <w:r w:rsidRPr="00CB298B">
              <w:rPr>
                <w:color w:val="auto"/>
              </w:rPr>
              <w:t xml:space="preserve">Czego się </w:t>
            </w:r>
            <w:r w:rsidR="0005573B" w:rsidRPr="00CB298B">
              <w:rPr>
                <w:color w:val="auto"/>
              </w:rPr>
              <w:t>nauczyłam</w:t>
            </w:r>
            <w:r w:rsidRPr="00CB298B">
              <w:rPr>
                <w:color w:val="auto"/>
              </w:rPr>
              <w:t>/</w:t>
            </w:r>
            <w:r w:rsidR="0005573B" w:rsidRPr="00CB298B">
              <w:rPr>
                <w:color w:val="auto"/>
              </w:rPr>
              <w:t>nauczyłem</w:t>
            </w:r>
            <w:r w:rsidRPr="00CB298B">
              <w:rPr>
                <w:color w:val="auto"/>
              </w:rPr>
              <w:t>?</w:t>
            </w:r>
          </w:p>
          <w:p w14:paraId="16EFB500" w14:textId="288A6C30" w:rsidR="009512E2" w:rsidRPr="00CB298B" w:rsidRDefault="007701ED" w:rsidP="0005573B">
            <w:pPr>
              <w:pStyle w:val="OREtabela-punktory"/>
              <w:rPr>
                <w:color w:val="auto"/>
              </w:rPr>
            </w:pPr>
            <w:r w:rsidRPr="00CB298B">
              <w:rPr>
                <w:color w:val="auto"/>
              </w:rPr>
              <w:t>O co jestem</w:t>
            </w:r>
            <w:r w:rsidR="009512E2" w:rsidRPr="00CB298B">
              <w:rPr>
                <w:color w:val="auto"/>
              </w:rPr>
              <w:t xml:space="preserve"> </w:t>
            </w:r>
            <w:r w:rsidR="0005573B" w:rsidRPr="00CB298B">
              <w:rPr>
                <w:color w:val="auto"/>
              </w:rPr>
              <w:t>mądrzejsza</w:t>
            </w:r>
            <w:r w:rsidR="009512E2" w:rsidRPr="00CB298B">
              <w:rPr>
                <w:color w:val="auto"/>
              </w:rPr>
              <w:t>/</w:t>
            </w:r>
            <w:r w:rsidR="0005573B" w:rsidRPr="00CB298B">
              <w:rPr>
                <w:color w:val="auto"/>
              </w:rPr>
              <w:t>mądrzejszy</w:t>
            </w:r>
            <w:r w:rsidR="009512E2" w:rsidRPr="00CB298B">
              <w:rPr>
                <w:color w:val="auto"/>
              </w:rPr>
              <w:t>?</w:t>
            </w:r>
          </w:p>
        </w:tc>
      </w:tr>
      <w:tr w:rsidR="00CB298B" w:rsidRPr="00CB298B" w14:paraId="336F545B" w14:textId="77777777" w:rsidTr="003723C0">
        <w:tc>
          <w:tcPr>
            <w:tcW w:w="0" w:type="auto"/>
            <w:shd w:val="clear" w:color="auto" w:fill="auto"/>
          </w:tcPr>
          <w:p w14:paraId="592F6674" w14:textId="77777777" w:rsidR="009512E2" w:rsidRPr="00CB298B" w:rsidRDefault="009512E2" w:rsidP="00BB7345">
            <w:pPr>
              <w:spacing w:before="120" w:after="120" w:line="240" w:lineRule="auto"/>
              <w:rPr>
                <w:rFonts w:ascii="Arial" w:hAnsi="Arial" w:cs="Arial"/>
                <w:b/>
                <w:sz w:val="22"/>
                <w:szCs w:val="22"/>
              </w:rPr>
            </w:pPr>
            <w:r w:rsidRPr="00CB298B">
              <w:rPr>
                <w:rFonts w:ascii="Arial" w:hAnsi="Arial" w:cs="Arial"/>
                <w:b/>
                <w:sz w:val="22"/>
                <w:szCs w:val="22"/>
              </w:rPr>
              <w:t>D</w:t>
            </w:r>
          </w:p>
        </w:tc>
        <w:tc>
          <w:tcPr>
            <w:tcW w:w="4616" w:type="dxa"/>
            <w:shd w:val="clear" w:color="auto" w:fill="auto"/>
          </w:tcPr>
          <w:p w14:paraId="0A7A5AC4" w14:textId="2B602ADA" w:rsidR="009512E2" w:rsidRPr="00CB298B" w:rsidRDefault="00A9799F" w:rsidP="00BB7345">
            <w:pPr>
              <w:spacing w:before="120" w:after="120" w:line="240" w:lineRule="auto"/>
              <w:rPr>
                <w:rFonts w:ascii="Arial" w:hAnsi="Arial" w:cs="Arial"/>
                <w:sz w:val="22"/>
                <w:szCs w:val="22"/>
              </w:rPr>
            </w:pPr>
            <w:r w:rsidRPr="00CB298B">
              <w:rPr>
                <w:rFonts w:ascii="Arial" w:hAnsi="Arial" w:cs="Arial"/>
                <w:sz w:val="22"/>
                <w:szCs w:val="22"/>
              </w:rPr>
              <w:t>K</w:t>
            </w:r>
            <w:r w:rsidR="009512E2" w:rsidRPr="00CB298B">
              <w:rPr>
                <w:rFonts w:ascii="Arial" w:hAnsi="Arial" w:cs="Arial"/>
                <w:sz w:val="22"/>
                <w:szCs w:val="22"/>
              </w:rPr>
              <w:t>reowanie nowych, skuteczniejszych ro</w:t>
            </w:r>
            <w:r w:rsidR="009512E2" w:rsidRPr="00CB298B">
              <w:rPr>
                <w:rFonts w:ascii="Arial" w:hAnsi="Arial" w:cs="Arial"/>
                <w:sz w:val="22"/>
                <w:szCs w:val="22"/>
              </w:rPr>
              <w:t>z</w:t>
            </w:r>
            <w:r w:rsidR="009512E2" w:rsidRPr="00CB298B">
              <w:rPr>
                <w:rFonts w:ascii="Arial" w:hAnsi="Arial" w:cs="Arial"/>
                <w:sz w:val="22"/>
                <w:szCs w:val="22"/>
              </w:rPr>
              <w:t>wiązań w analogicznych sytuacjach w prz</w:t>
            </w:r>
            <w:r w:rsidR="009512E2" w:rsidRPr="00CB298B">
              <w:rPr>
                <w:rFonts w:ascii="Arial" w:hAnsi="Arial" w:cs="Arial"/>
                <w:sz w:val="22"/>
                <w:szCs w:val="22"/>
              </w:rPr>
              <w:t>y</w:t>
            </w:r>
            <w:r w:rsidR="009512E2" w:rsidRPr="00CB298B">
              <w:rPr>
                <w:rFonts w:ascii="Arial" w:hAnsi="Arial" w:cs="Arial"/>
                <w:sz w:val="22"/>
                <w:szCs w:val="22"/>
              </w:rPr>
              <w:t>szłości.</w:t>
            </w:r>
          </w:p>
        </w:tc>
        <w:tc>
          <w:tcPr>
            <w:tcW w:w="4403" w:type="dxa"/>
            <w:shd w:val="clear" w:color="auto" w:fill="auto"/>
          </w:tcPr>
          <w:p w14:paraId="0715120C" w14:textId="77777777" w:rsidR="0005573B" w:rsidRPr="00CB298B" w:rsidRDefault="009512E2" w:rsidP="0005573B">
            <w:pPr>
              <w:pStyle w:val="OREtabela-punktory"/>
              <w:rPr>
                <w:color w:val="auto"/>
              </w:rPr>
            </w:pPr>
            <w:r w:rsidRPr="00CB298B">
              <w:rPr>
                <w:color w:val="auto"/>
              </w:rPr>
              <w:t>Co</w:t>
            </w:r>
            <w:r w:rsidR="007701ED" w:rsidRPr="00CB298B">
              <w:rPr>
                <w:color w:val="auto"/>
              </w:rPr>
              <w:t xml:space="preserve"> następnym razem zrobię inaczej?</w:t>
            </w:r>
          </w:p>
          <w:p w14:paraId="2EC60654" w14:textId="426AC83D" w:rsidR="0005573B" w:rsidRPr="00CB298B" w:rsidRDefault="007701ED" w:rsidP="0005573B">
            <w:pPr>
              <w:pStyle w:val="OREtabela-punktory"/>
              <w:rPr>
                <w:color w:val="auto"/>
              </w:rPr>
            </w:pPr>
            <w:r w:rsidRPr="00CB298B">
              <w:rPr>
                <w:color w:val="auto"/>
              </w:rPr>
              <w:t>Co zrobię</w:t>
            </w:r>
            <w:r w:rsidR="009512E2" w:rsidRPr="00CB298B">
              <w:rPr>
                <w:color w:val="auto"/>
              </w:rPr>
              <w:t xml:space="preserve"> inaczej następny</w:t>
            </w:r>
            <w:r w:rsidRPr="00CB298B">
              <w:rPr>
                <w:color w:val="auto"/>
              </w:rPr>
              <w:t>m razem w</w:t>
            </w:r>
            <w:r w:rsidR="0005573B" w:rsidRPr="00CB298B">
              <w:rPr>
                <w:color w:val="auto"/>
              </w:rPr>
              <w:t xml:space="preserve"> podobnych </w:t>
            </w:r>
            <w:r w:rsidRPr="00CB298B">
              <w:rPr>
                <w:color w:val="auto"/>
              </w:rPr>
              <w:t>sytuacjach</w:t>
            </w:r>
            <w:r w:rsidR="0005573B" w:rsidRPr="00CB298B">
              <w:rPr>
                <w:color w:val="auto"/>
              </w:rPr>
              <w:t>?</w:t>
            </w:r>
          </w:p>
          <w:p w14:paraId="1C29658A" w14:textId="77777777" w:rsidR="0005573B" w:rsidRPr="00CB298B" w:rsidRDefault="007701ED" w:rsidP="0005573B">
            <w:pPr>
              <w:pStyle w:val="OREtabela-punktory"/>
              <w:rPr>
                <w:color w:val="auto"/>
              </w:rPr>
            </w:pPr>
            <w:r w:rsidRPr="00CB298B">
              <w:rPr>
                <w:color w:val="auto"/>
              </w:rPr>
              <w:t xml:space="preserve">Czego zrobię więcej lub mniej? </w:t>
            </w:r>
          </w:p>
          <w:p w14:paraId="74E09821" w14:textId="77777777" w:rsidR="0005573B" w:rsidRPr="00CB298B" w:rsidRDefault="007701ED" w:rsidP="0005573B">
            <w:pPr>
              <w:pStyle w:val="OREtabela-punktory"/>
              <w:rPr>
                <w:color w:val="auto"/>
              </w:rPr>
            </w:pPr>
            <w:r w:rsidRPr="00CB298B">
              <w:rPr>
                <w:color w:val="auto"/>
              </w:rPr>
              <w:t xml:space="preserve">Od czego zacznę? </w:t>
            </w:r>
          </w:p>
          <w:p w14:paraId="3BFB516B" w14:textId="673926BE" w:rsidR="009512E2" w:rsidRPr="00CB298B" w:rsidRDefault="007701ED" w:rsidP="0005573B">
            <w:pPr>
              <w:pStyle w:val="OREtabela-punktory"/>
              <w:rPr>
                <w:color w:val="auto"/>
              </w:rPr>
            </w:pPr>
            <w:r w:rsidRPr="00CB298B">
              <w:rPr>
                <w:color w:val="auto"/>
              </w:rPr>
              <w:t>Na czym skończę</w:t>
            </w:r>
            <w:r w:rsidR="009512E2" w:rsidRPr="00CB298B">
              <w:rPr>
                <w:color w:val="auto"/>
              </w:rPr>
              <w:t>?</w:t>
            </w:r>
          </w:p>
        </w:tc>
      </w:tr>
    </w:tbl>
    <w:p w14:paraId="09B4BE26" w14:textId="5A51AF54" w:rsidR="009512E2" w:rsidRPr="00CB298B" w:rsidRDefault="0005573B" w:rsidP="00BB7345">
      <w:pPr>
        <w:pStyle w:val="OREnormalny"/>
        <w:rPr>
          <w:color w:val="auto"/>
        </w:rPr>
      </w:pPr>
      <w:r w:rsidRPr="00CB298B">
        <w:rPr>
          <w:color w:val="auto"/>
        </w:rPr>
        <w:lastRenderedPageBreak/>
        <w:t>W</w:t>
      </w:r>
      <w:r w:rsidR="009512E2" w:rsidRPr="00CB298B">
        <w:rPr>
          <w:color w:val="auto"/>
        </w:rPr>
        <w:t xml:space="preserve"> modelu GOLD </w:t>
      </w:r>
      <w:r w:rsidRPr="00CB298B">
        <w:rPr>
          <w:color w:val="auto"/>
        </w:rPr>
        <w:t xml:space="preserve">nacisk </w:t>
      </w:r>
      <w:r w:rsidR="0007356F" w:rsidRPr="00CB298B">
        <w:rPr>
          <w:color w:val="auto"/>
        </w:rPr>
        <w:t xml:space="preserve">kładziony </w:t>
      </w:r>
      <w:r w:rsidRPr="00CB298B">
        <w:rPr>
          <w:color w:val="auto"/>
        </w:rPr>
        <w:t>jest</w:t>
      </w:r>
      <w:r w:rsidR="009512E2" w:rsidRPr="00CB298B">
        <w:rPr>
          <w:color w:val="auto"/>
        </w:rPr>
        <w:t xml:space="preserve"> na uczenie się z własnego doświadczenia, </w:t>
      </w:r>
      <w:r w:rsidR="009512E2" w:rsidRPr="00CB298B">
        <w:rPr>
          <w:i/>
          <w:color w:val="auto"/>
        </w:rPr>
        <w:t>ex post facto</w:t>
      </w:r>
      <w:r w:rsidR="009512E2" w:rsidRPr="00CB298B">
        <w:rPr>
          <w:color w:val="auto"/>
        </w:rPr>
        <w:t xml:space="preserve"> – na własnych błędach. </w:t>
      </w:r>
      <w:r w:rsidR="007701ED" w:rsidRPr="00CB298B">
        <w:rPr>
          <w:color w:val="auto"/>
        </w:rPr>
        <w:t>Autorefleksja (i r</w:t>
      </w:r>
      <w:r w:rsidR="009512E2" w:rsidRPr="00CB298B">
        <w:rPr>
          <w:color w:val="auto"/>
        </w:rPr>
        <w:t>ozmowa</w:t>
      </w:r>
      <w:r w:rsidR="007701ED" w:rsidRPr="00CB298B">
        <w:rPr>
          <w:color w:val="auto"/>
        </w:rPr>
        <w:t>)</w:t>
      </w:r>
      <w:r w:rsidR="009512E2" w:rsidRPr="00CB298B">
        <w:rPr>
          <w:color w:val="auto"/>
        </w:rPr>
        <w:t xml:space="preserve"> prowadzona w zgodzie z</w:t>
      </w:r>
      <w:r w:rsidR="0007356F" w:rsidRPr="00CB298B">
        <w:rPr>
          <w:color w:val="auto"/>
        </w:rPr>
        <w:t> </w:t>
      </w:r>
      <w:r w:rsidR="009512E2" w:rsidRPr="00CB298B">
        <w:rPr>
          <w:color w:val="auto"/>
        </w:rPr>
        <w:t>modelem GOLD powinna prowadzić do rozwoju świadomości konsekwencji swoich d</w:t>
      </w:r>
      <w:r w:rsidR="009512E2" w:rsidRPr="00CB298B">
        <w:rPr>
          <w:color w:val="auto"/>
        </w:rPr>
        <w:t>e</w:t>
      </w:r>
      <w:r w:rsidR="009512E2" w:rsidRPr="00CB298B">
        <w:rPr>
          <w:color w:val="auto"/>
        </w:rPr>
        <w:t>cyzji i</w:t>
      </w:r>
      <w:r w:rsidRPr="00CB298B">
        <w:rPr>
          <w:color w:val="auto"/>
        </w:rPr>
        <w:t> </w:t>
      </w:r>
      <w:r w:rsidR="009512E2" w:rsidRPr="00CB298B">
        <w:rPr>
          <w:color w:val="auto"/>
        </w:rPr>
        <w:t>działań oraz wyciągnięcia konstruktywnych wniosków na przyszłość</w:t>
      </w:r>
      <w:r w:rsidR="009512E2" w:rsidRPr="00CB298B">
        <w:rPr>
          <w:rStyle w:val="Odwoanieprzypisudolnego"/>
          <w:color w:val="auto"/>
        </w:rPr>
        <w:footnoteReference w:id="83"/>
      </w:r>
      <w:r w:rsidR="009512E2" w:rsidRPr="00CB298B">
        <w:rPr>
          <w:color w:val="auto"/>
        </w:rPr>
        <w:t>.</w:t>
      </w:r>
    </w:p>
    <w:p w14:paraId="4F0161CF" w14:textId="215A5698" w:rsidR="001820D8" w:rsidRPr="00CB298B" w:rsidRDefault="00DE334A" w:rsidP="00DE334A">
      <w:pPr>
        <w:pStyle w:val="ORE3Naglowek"/>
        <w:rPr>
          <w:color w:val="auto"/>
        </w:rPr>
      </w:pPr>
      <w:bookmarkStart w:id="65" w:name="_Toc496059943"/>
      <w:r w:rsidRPr="00CB298B">
        <w:rPr>
          <w:color w:val="auto"/>
        </w:rPr>
        <w:t xml:space="preserve">3.3. </w:t>
      </w:r>
      <w:r w:rsidR="001820D8" w:rsidRPr="00CB298B">
        <w:rPr>
          <w:color w:val="auto"/>
        </w:rPr>
        <w:t xml:space="preserve">Narzędzia do autorefleksji </w:t>
      </w:r>
      <w:r w:rsidR="003718D4" w:rsidRPr="00CB298B">
        <w:rPr>
          <w:color w:val="auto"/>
        </w:rPr>
        <w:t xml:space="preserve">dla </w:t>
      </w:r>
      <w:r w:rsidR="001820D8" w:rsidRPr="00CB298B">
        <w:rPr>
          <w:color w:val="auto"/>
        </w:rPr>
        <w:t xml:space="preserve">osoby wspomagającej </w:t>
      </w:r>
      <w:r w:rsidR="00B74887" w:rsidRPr="00CB298B">
        <w:rPr>
          <w:color w:val="auto"/>
        </w:rPr>
        <w:t>nauczycieli we wskazanym obszarze</w:t>
      </w:r>
      <w:bookmarkEnd w:id="65"/>
      <w:r w:rsidR="00B74887" w:rsidRPr="00CB298B">
        <w:rPr>
          <w:color w:val="auto"/>
        </w:rPr>
        <w:t xml:space="preserve"> </w:t>
      </w:r>
    </w:p>
    <w:p w14:paraId="302BF515" w14:textId="01B9C6FE" w:rsidR="00DB4111" w:rsidRPr="00CB298B" w:rsidRDefault="00DB4111" w:rsidP="00DE334A">
      <w:pPr>
        <w:pStyle w:val="OREnormalny"/>
        <w:rPr>
          <w:color w:val="auto"/>
        </w:rPr>
      </w:pPr>
      <w:r w:rsidRPr="00CB298B">
        <w:rPr>
          <w:color w:val="auto"/>
        </w:rPr>
        <w:t xml:space="preserve">Osoba wspomagająca nauczycieli w zakresie rozwijania </w:t>
      </w:r>
      <w:r w:rsidR="0007356F" w:rsidRPr="00CB298B">
        <w:rPr>
          <w:color w:val="auto"/>
        </w:rPr>
        <w:t xml:space="preserve">u dzieci </w:t>
      </w:r>
      <w:r w:rsidRPr="00CB298B">
        <w:rPr>
          <w:color w:val="auto"/>
        </w:rPr>
        <w:t xml:space="preserve">wybranej kompetencji kluczowej dzieci może z powodzeniem wykorzystać </w:t>
      </w:r>
      <w:r w:rsidR="0007356F" w:rsidRPr="00CB298B">
        <w:rPr>
          <w:color w:val="auto"/>
        </w:rPr>
        <w:t xml:space="preserve">do swojej autorefleksji </w:t>
      </w:r>
      <w:r w:rsidRPr="00CB298B">
        <w:rPr>
          <w:color w:val="auto"/>
        </w:rPr>
        <w:t>metody i n</w:t>
      </w:r>
      <w:r w:rsidRPr="00CB298B">
        <w:rPr>
          <w:color w:val="auto"/>
        </w:rPr>
        <w:t>a</w:t>
      </w:r>
      <w:r w:rsidRPr="00CB298B">
        <w:rPr>
          <w:color w:val="auto"/>
        </w:rPr>
        <w:t xml:space="preserve">rzędzia proponowane </w:t>
      </w:r>
      <w:r w:rsidR="0007356F" w:rsidRPr="00CB298B">
        <w:rPr>
          <w:color w:val="auto"/>
        </w:rPr>
        <w:t>w niniejszym</w:t>
      </w:r>
      <w:r w:rsidRPr="00CB298B">
        <w:rPr>
          <w:color w:val="auto"/>
        </w:rPr>
        <w:t xml:space="preserve"> opracowaniu do pracy z nauczycielami (np. dziennik refleksyjnego praktyka, GOLD, </w:t>
      </w:r>
      <w:proofErr w:type="spellStart"/>
      <w:r w:rsidRPr="00CB298B">
        <w:rPr>
          <w:color w:val="auto"/>
        </w:rPr>
        <w:t>wideoobserwację</w:t>
      </w:r>
      <w:proofErr w:type="spellEnd"/>
      <w:r w:rsidRPr="00CB298B">
        <w:rPr>
          <w:color w:val="auto"/>
        </w:rPr>
        <w:t xml:space="preserve">, badanie w działaniu). </w:t>
      </w:r>
    </w:p>
    <w:p w14:paraId="60BF922E" w14:textId="4262FB3E" w:rsidR="00DB4111" w:rsidRPr="00CB298B" w:rsidRDefault="0007356F" w:rsidP="00DE334A">
      <w:pPr>
        <w:pStyle w:val="OREnormalny"/>
        <w:rPr>
          <w:color w:val="auto"/>
        </w:rPr>
      </w:pPr>
      <w:r w:rsidRPr="00CB298B">
        <w:rPr>
          <w:color w:val="auto"/>
        </w:rPr>
        <w:t xml:space="preserve">Poniżej zamieszczono </w:t>
      </w:r>
      <w:r w:rsidR="00DB4111" w:rsidRPr="00CB298B">
        <w:rPr>
          <w:color w:val="auto"/>
        </w:rPr>
        <w:t>arkusz, który może służyć do samooceny i autorefleksji nie tylko organizatorowi wspomagania, ale także ekspertom i trenerom realizującym różne formy przewidziane w planie wspomagania przedszkola.</w:t>
      </w:r>
    </w:p>
    <w:p w14:paraId="05BAE7FC" w14:textId="4BCA726F" w:rsidR="003718D4" w:rsidRPr="00CB298B" w:rsidRDefault="003718D4" w:rsidP="003718D4">
      <w:pPr>
        <w:pStyle w:val="TabelaORE"/>
        <w:rPr>
          <w:color w:val="auto"/>
        </w:rPr>
      </w:pPr>
      <w:r w:rsidRPr="00CB298B">
        <w:rPr>
          <w:b/>
          <w:color w:val="auto"/>
        </w:rPr>
        <w:t xml:space="preserve">Tab. 35. </w:t>
      </w:r>
      <w:r w:rsidRPr="00CB298B">
        <w:rPr>
          <w:color w:val="auto"/>
        </w:rPr>
        <w:t xml:space="preserve">Przykładowy arkusz samooceny dla </w:t>
      </w:r>
      <w:r w:rsidR="0078124D">
        <w:rPr>
          <w:color w:val="auto"/>
        </w:rPr>
        <w:t>osoby wspomagającej nauczycieli</w:t>
      </w:r>
    </w:p>
    <w:tbl>
      <w:tblPr>
        <w:tblW w:w="0" w:type="auto"/>
        <w:tblBorders>
          <w:top w:val="single" w:sz="4" w:space="0" w:color="auto"/>
          <w:left w:val="single" w:sz="4" w:space="0" w:color="auto"/>
          <w:bottom w:val="single" w:sz="4" w:space="0" w:color="auto"/>
          <w:right w:val="single" w:sz="4" w:space="0" w:color="auto"/>
        </w:tblBorders>
        <w:tblLayout w:type="fixed"/>
        <w:tblCellMar>
          <w:left w:w="70" w:type="dxa"/>
          <w:right w:w="70" w:type="dxa"/>
        </w:tblCellMar>
        <w:tblLook w:val="0000" w:firstRow="0" w:lastRow="0" w:firstColumn="0" w:lastColumn="0" w:noHBand="0" w:noVBand="0"/>
      </w:tblPr>
      <w:tblGrid>
        <w:gridCol w:w="4606"/>
        <w:gridCol w:w="1276"/>
        <w:gridCol w:w="259"/>
        <w:gridCol w:w="875"/>
        <w:gridCol w:w="660"/>
        <w:gridCol w:w="474"/>
        <w:gridCol w:w="1062"/>
      </w:tblGrid>
      <w:tr w:rsidR="00CB298B" w:rsidRPr="00CB298B" w14:paraId="3B8495A7"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tcPr>
          <w:p w14:paraId="7DEB00A4" w14:textId="77777777"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bCs/>
                <w:sz w:val="22"/>
                <w:szCs w:val="22"/>
              </w:rPr>
              <w:t>ASPEKT MERYTORYCZNY</w:t>
            </w:r>
          </w:p>
        </w:tc>
      </w:tr>
      <w:tr w:rsidR="00CB298B" w:rsidRPr="00CB298B" w14:paraId="611F942C"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86E0E18" w14:textId="48F96414"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bCs/>
                <w:sz w:val="22"/>
                <w:szCs w:val="22"/>
              </w:rPr>
            </w:pPr>
            <w:r w:rsidRPr="00CB298B">
              <w:rPr>
                <w:rFonts w:ascii="Arial" w:hAnsi="Arial" w:cs="Arial"/>
                <w:b/>
                <w:bCs/>
                <w:sz w:val="22"/>
                <w:szCs w:val="22"/>
              </w:rPr>
              <w:t>Realizacja celów spotkania, warsztat</w:t>
            </w:r>
            <w:r w:rsidR="0007356F" w:rsidRPr="00CB298B">
              <w:rPr>
                <w:rFonts w:ascii="Arial" w:hAnsi="Arial" w:cs="Arial"/>
                <w:b/>
                <w:bCs/>
                <w:sz w:val="22"/>
                <w:szCs w:val="22"/>
              </w:rPr>
              <w:t>ów</w:t>
            </w:r>
            <w:r w:rsidRPr="00CB298B">
              <w:rPr>
                <w:rFonts w:ascii="Arial" w:hAnsi="Arial" w:cs="Arial"/>
                <w:b/>
                <w:bCs/>
                <w:sz w:val="22"/>
                <w:szCs w:val="22"/>
              </w:rPr>
              <w:t>, szkolenia</w:t>
            </w:r>
          </w:p>
        </w:tc>
      </w:tr>
      <w:tr w:rsidR="00CB298B" w:rsidRPr="00CB298B" w14:paraId="0813BEAD" w14:textId="77777777" w:rsidTr="009C2DB5">
        <w:trPr>
          <w:trHeight w:val="524"/>
        </w:trPr>
        <w:tc>
          <w:tcPr>
            <w:tcW w:w="4606"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8A96ADE" w14:textId="66458BAD" w:rsidR="00DB4111" w:rsidRPr="00CB298B" w:rsidRDefault="00DB4111" w:rsidP="009C2DB5">
            <w:pPr>
              <w:pStyle w:val="Tekstpodstawowy"/>
              <w:tabs>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Aspekt podlegający samoocenie</w:t>
            </w:r>
          </w:p>
        </w:tc>
        <w:tc>
          <w:tcPr>
            <w:tcW w:w="1535"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371F50A" w14:textId="26AE2E9D"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Zawsze</w:t>
            </w:r>
          </w:p>
        </w:tc>
        <w:tc>
          <w:tcPr>
            <w:tcW w:w="1535"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5D27A63" w14:textId="033F0040"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Na ogół</w:t>
            </w:r>
          </w:p>
        </w:tc>
        <w:tc>
          <w:tcPr>
            <w:tcW w:w="1536"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675964D" w14:textId="20DA4BA6"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Rzadko</w:t>
            </w:r>
          </w:p>
        </w:tc>
      </w:tr>
      <w:tr w:rsidR="00CB298B" w:rsidRPr="00CB298B" w14:paraId="1F8C2DD3" w14:textId="77777777" w:rsidTr="009C2DB5">
        <w:trPr>
          <w:trHeight w:val="430"/>
        </w:trPr>
        <w:tc>
          <w:tcPr>
            <w:tcW w:w="4606" w:type="dxa"/>
            <w:tcBorders>
              <w:top w:val="single" w:sz="4" w:space="0" w:color="auto"/>
              <w:left w:val="single" w:sz="4" w:space="0" w:color="auto"/>
              <w:bottom w:val="single" w:sz="4" w:space="0" w:color="auto"/>
              <w:right w:val="single" w:sz="4" w:space="0" w:color="auto"/>
            </w:tcBorders>
            <w:vAlign w:val="center"/>
          </w:tcPr>
          <w:p w14:paraId="13843394" w14:textId="2E6EEB8D" w:rsidR="00DB4111" w:rsidRPr="00CB298B" w:rsidRDefault="00DB4111" w:rsidP="009C2DB5">
            <w:pPr>
              <w:pStyle w:val="Tekstpodstawowy"/>
              <w:tabs>
                <w:tab w:val="left" w:pos="1416"/>
                <w:tab w:val="left" w:pos="2124"/>
                <w:tab w:val="left" w:pos="2832"/>
                <w:tab w:val="left" w:pos="3540"/>
                <w:tab w:val="left" w:pos="4248"/>
                <w:tab w:val="left" w:pos="4956"/>
              </w:tabs>
              <w:spacing w:before="120" w:line="240" w:lineRule="auto"/>
              <w:ind w:left="720"/>
              <w:contextualSpacing/>
              <w:jc w:val="center"/>
              <w:rPr>
                <w:rFonts w:ascii="Arial" w:hAnsi="Arial" w:cs="Arial"/>
                <w:sz w:val="22"/>
                <w:szCs w:val="22"/>
              </w:rPr>
            </w:pPr>
            <w:r w:rsidRPr="00CB298B">
              <w:rPr>
                <w:rFonts w:ascii="Arial" w:hAnsi="Arial" w:cs="Arial"/>
                <w:sz w:val="22"/>
                <w:szCs w:val="22"/>
              </w:rPr>
              <w:t>Realizuję cele szkolenia</w:t>
            </w:r>
          </w:p>
        </w:tc>
        <w:tc>
          <w:tcPr>
            <w:tcW w:w="1535" w:type="dxa"/>
            <w:gridSpan w:val="2"/>
            <w:tcBorders>
              <w:top w:val="single" w:sz="4" w:space="0" w:color="auto"/>
              <w:left w:val="single" w:sz="4" w:space="0" w:color="auto"/>
              <w:bottom w:val="single" w:sz="4" w:space="0" w:color="auto"/>
              <w:right w:val="single" w:sz="4" w:space="0" w:color="auto"/>
            </w:tcBorders>
            <w:vAlign w:val="center"/>
          </w:tcPr>
          <w:p w14:paraId="4C90756F" w14:textId="77777777"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535" w:type="dxa"/>
            <w:gridSpan w:val="2"/>
            <w:tcBorders>
              <w:top w:val="single" w:sz="4" w:space="0" w:color="auto"/>
              <w:left w:val="single" w:sz="4" w:space="0" w:color="auto"/>
              <w:bottom w:val="single" w:sz="4" w:space="0" w:color="auto"/>
              <w:right w:val="single" w:sz="4" w:space="0" w:color="auto"/>
            </w:tcBorders>
            <w:vAlign w:val="center"/>
          </w:tcPr>
          <w:p w14:paraId="5CF60C5F" w14:textId="77777777"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536" w:type="dxa"/>
            <w:gridSpan w:val="2"/>
            <w:tcBorders>
              <w:top w:val="single" w:sz="4" w:space="0" w:color="auto"/>
              <w:left w:val="single" w:sz="4" w:space="0" w:color="auto"/>
              <w:bottom w:val="single" w:sz="4" w:space="0" w:color="auto"/>
              <w:right w:val="single" w:sz="4" w:space="0" w:color="auto"/>
            </w:tcBorders>
            <w:vAlign w:val="center"/>
          </w:tcPr>
          <w:p w14:paraId="51BB7534" w14:textId="63FBC3B9"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65F2E7E3"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5FC6BAA3" w14:textId="2281405D"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bCs/>
                <w:sz w:val="22"/>
                <w:szCs w:val="22"/>
              </w:rPr>
            </w:pPr>
            <w:r w:rsidRPr="00CB298B">
              <w:rPr>
                <w:rFonts w:ascii="Arial" w:hAnsi="Arial" w:cs="Arial"/>
                <w:b/>
                <w:bCs/>
                <w:sz w:val="22"/>
                <w:szCs w:val="22"/>
              </w:rPr>
              <w:t>Znajomość tematyki</w:t>
            </w:r>
          </w:p>
        </w:tc>
      </w:tr>
      <w:tr w:rsidR="00CB298B" w:rsidRPr="00CB298B" w14:paraId="35D140B4" w14:textId="77777777" w:rsidTr="009C2DB5">
        <w:tc>
          <w:tcPr>
            <w:tcW w:w="588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9CEABE4" w14:textId="5D9EA4CC" w:rsidR="00DB4111" w:rsidRPr="00CB298B" w:rsidRDefault="00DB4111" w:rsidP="009C2DB5">
            <w:pPr>
              <w:pStyle w:val="Tekstpodstawowy"/>
              <w:spacing w:before="120" w:line="240" w:lineRule="auto"/>
              <w:ind w:left="720"/>
              <w:contextualSpacing/>
              <w:jc w:val="center"/>
              <w:rPr>
                <w:rFonts w:ascii="Arial" w:hAnsi="Arial" w:cs="Arial"/>
                <w:b/>
                <w:sz w:val="22"/>
                <w:szCs w:val="22"/>
              </w:rPr>
            </w:pPr>
            <w:r w:rsidRPr="00CB298B">
              <w:rPr>
                <w:rFonts w:ascii="Arial" w:hAnsi="Arial" w:cs="Arial"/>
                <w:b/>
                <w:sz w:val="22"/>
                <w:szCs w:val="22"/>
              </w:rPr>
              <w:t>Aspekt podlegający samoocenie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BB0E28D" w14:textId="661E791E"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Zawsze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BF004E1" w14:textId="3A195010"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Na ogół</w:t>
            </w:r>
          </w:p>
        </w:tc>
        <w:tc>
          <w:tcPr>
            <w:tcW w:w="106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8A53AE5" w14:textId="78213952"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Rzadko</w:t>
            </w:r>
          </w:p>
        </w:tc>
      </w:tr>
      <w:tr w:rsidR="00CB298B" w:rsidRPr="00CB298B" w14:paraId="655052BD" w14:textId="77777777" w:rsidTr="009C2DB5">
        <w:trPr>
          <w:trHeight w:val="91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72A0D232" w14:textId="2ECDB93D" w:rsidR="00A0126B" w:rsidRPr="00CB298B" w:rsidRDefault="00A0126B"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Swobodnie poruszam się w obszarze tematycznym szk</w:t>
            </w:r>
            <w:r w:rsidRPr="00CB298B">
              <w:rPr>
                <w:rFonts w:ascii="Arial" w:hAnsi="Arial" w:cs="Arial"/>
                <w:sz w:val="22"/>
                <w:szCs w:val="22"/>
              </w:rPr>
              <w:t>o</w:t>
            </w:r>
            <w:r w:rsidRPr="00CB298B">
              <w:rPr>
                <w:rFonts w:ascii="Arial" w:hAnsi="Arial" w:cs="Arial"/>
                <w:sz w:val="22"/>
                <w:szCs w:val="22"/>
              </w:rPr>
              <w:t>lenia/warsztat</w:t>
            </w:r>
            <w:r w:rsidR="009C2DB5" w:rsidRPr="00CB298B">
              <w:rPr>
                <w:rFonts w:ascii="Arial" w:hAnsi="Arial" w:cs="Arial"/>
                <w:sz w:val="22"/>
                <w:szCs w:val="22"/>
              </w:rPr>
              <w:t>ów</w:t>
            </w:r>
            <w:r w:rsidRPr="00CB298B">
              <w:rPr>
                <w:rFonts w:ascii="Arial" w:hAnsi="Arial" w:cs="Arial"/>
                <w:sz w:val="22"/>
                <w:szCs w:val="22"/>
              </w:rPr>
              <w:t>/spotkania.</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7C635CD"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A0AA455"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EACC6B8" w14:textId="0020DCE0"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2E80F406" w14:textId="77777777" w:rsidTr="009C2DB5">
        <w:trPr>
          <w:trHeight w:val="91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E29747D" w14:textId="1F1211F0" w:rsidR="00A0126B" w:rsidRPr="00CB298B" w:rsidRDefault="00A0126B"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Włączam do treści szkolenia zagadnienia związane z na</w:t>
            </w:r>
            <w:r w:rsidRPr="00CB298B">
              <w:rPr>
                <w:rFonts w:ascii="Arial" w:hAnsi="Arial" w:cs="Arial"/>
                <w:sz w:val="22"/>
                <w:szCs w:val="22"/>
              </w:rPr>
              <w:t>j</w:t>
            </w:r>
            <w:r w:rsidRPr="00CB298B">
              <w:rPr>
                <w:rFonts w:ascii="Arial" w:hAnsi="Arial" w:cs="Arial"/>
                <w:sz w:val="22"/>
                <w:szCs w:val="22"/>
              </w:rPr>
              <w:t>nowszym dorobkiem naukowym w danej dziedzinie.</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8791F1F"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39ABD8E1"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2766D187" w14:textId="710B4593"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4B4ADF81" w14:textId="77777777" w:rsidTr="009C2DB5">
        <w:trPr>
          <w:trHeight w:val="91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241E44B3" w14:textId="01F24795" w:rsidR="00A0126B" w:rsidRPr="00CB298B" w:rsidRDefault="00A0126B"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Swobodnie posługuję się terminologią adekwatną do treści szkolenia/warsztat</w:t>
            </w:r>
            <w:r w:rsidR="009C2DB5" w:rsidRPr="00CB298B">
              <w:rPr>
                <w:rFonts w:ascii="Arial" w:hAnsi="Arial" w:cs="Arial"/>
                <w:sz w:val="22"/>
                <w:szCs w:val="22"/>
              </w:rPr>
              <w:t>ów</w:t>
            </w:r>
            <w:r w:rsidRPr="00CB298B">
              <w:rPr>
                <w:rFonts w:ascii="Arial" w:hAnsi="Arial" w:cs="Arial"/>
                <w:sz w:val="22"/>
                <w:szCs w:val="22"/>
              </w:rPr>
              <w:t>/spotkania.</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13744BE4"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F9037E7"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383E5B8C" w14:textId="650532A2"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285EFABE" w14:textId="77777777" w:rsidTr="009C2DB5">
        <w:trPr>
          <w:trHeight w:val="91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126D22F2" w14:textId="010AC00C" w:rsidR="00A0126B" w:rsidRPr="00CB298B" w:rsidRDefault="00A0126B"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 xml:space="preserve">Używam </w:t>
            </w:r>
            <w:r w:rsidR="009C2DB5" w:rsidRPr="00CB298B">
              <w:rPr>
                <w:rFonts w:ascii="Arial" w:hAnsi="Arial" w:cs="Arial"/>
                <w:sz w:val="22"/>
                <w:szCs w:val="22"/>
              </w:rPr>
              <w:t xml:space="preserve">języka </w:t>
            </w:r>
            <w:r w:rsidRPr="00CB298B">
              <w:rPr>
                <w:rFonts w:ascii="Arial" w:hAnsi="Arial" w:cs="Arial"/>
                <w:sz w:val="22"/>
                <w:szCs w:val="22"/>
              </w:rPr>
              <w:t>zrozumiałego dla uczestników szkolenia/ warsztat</w:t>
            </w:r>
            <w:r w:rsidR="009C2DB5" w:rsidRPr="00CB298B">
              <w:rPr>
                <w:rFonts w:ascii="Arial" w:hAnsi="Arial" w:cs="Arial"/>
                <w:sz w:val="22"/>
                <w:szCs w:val="22"/>
              </w:rPr>
              <w:t>ów/</w:t>
            </w:r>
            <w:r w:rsidRPr="00CB298B">
              <w:rPr>
                <w:rFonts w:ascii="Arial" w:hAnsi="Arial" w:cs="Arial"/>
                <w:sz w:val="22"/>
                <w:szCs w:val="22"/>
              </w:rPr>
              <w:t>spotkania</w:t>
            </w:r>
            <w:r w:rsidR="009C2DB5" w:rsidRPr="00CB298B">
              <w:rPr>
                <w:rFonts w:ascii="Arial" w:hAnsi="Arial" w:cs="Arial"/>
                <w:sz w:val="22"/>
                <w:szCs w:val="22"/>
              </w:rPr>
              <w:t>.</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3EA57303"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C39FF2C"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7FE25189" w14:textId="1D6B7648"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6299AC13" w14:textId="77777777" w:rsidTr="009C2DB5">
        <w:trPr>
          <w:trHeight w:val="91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5EC61C2B" w14:textId="535BA83F" w:rsidR="00A0126B" w:rsidRPr="00CB298B" w:rsidRDefault="00A0126B"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lastRenderedPageBreak/>
              <w:t>Nie nadużywam potocznego słownictwa.</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9834712"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C4A6923"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713392F5" w14:textId="5C2D1B75"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69047A58" w14:textId="77777777" w:rsidTr="009C2DB5">
        <w:trPr>
          <w:trHeight w:val="91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3C6B4479" w14:textId="56D4C45C" w:rsidR="00A0126B" w:rsidRPr="00CB298B" w:rsidRDefault="00A0126B"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Przytaczam konteksty omawianego zagadnienia, przykł</w:t>
            </w:r>
            <w:r w:rsidRPr="00CB298B">
              <w:rPr>
                <w:rFonts w:ascii="Arial" w:hAnsi="Arial" w:cs="Arial"/>
                <w:sz w:val="22"/>
                <w:szCs w:val="22"/>
              </w:rPr>
              <w:t>a</w:t>
            </w:r>
            <w:r w:rsidRPr="00CB298B">
              <w:rPr>
                <w:rFonts w:ascii="Arial" w:hAnsi="Arial" w:cs="Arial"/>
                <w:sz w:val="22"/>
                <w:szCs w:val="22"/>
              </w:rPr>
              <w:t>dy zastosowania danej wiedzy/</w:t>
            </w:r>
            <w:r w:rsidR="00E263BA" w:rsidRPr="00CB298B">
              <w:rPr>
                <w:rFonts w:ascii="Arial" w:hAnsi="Arial" w:cs="Arial"/>
                <w:sz w:val="22"/>
                <w:szCs w:val="22"/>
              </w:rPr>
              <w:t>danych</w:t>
            </w:r>
            <w:r w:rsidR="00860708">
              <w:rPr>
                <w:rFonts w:ascii="Arial" w:hAnsi="Arial" w:cs="Arial"/>
                <w:sz w:val="22"/>
                <w:szCs w:val="22"/>
              </w:rPr>
              <w:t xml:space="preserve"> </w:t>
            </w:r>
            <w:r w:rsidRPr="00CB298B">
              <w:rPr>
                <w:rFonts w:ascii="Arial" w:hAnsi="Arial" w:cs="Arial"/>
                <w:sz w:val="22"/>
                <w:szCs w:val="22"/>
              </w:rPr>
              <w:t>umiejętności w praktyce</w:t>
            </w:r>
            <w:r w:rsidR="00E263BA" w:rsidRPr="00CB298B">
              <w:rPr>
                <w:rFonts w:ascii="Arial" w:hAnsi="Arial" w:cs="Arial"/>
                <w:sz w:val="22"/>
                <w:szCs w:val="22"/>
              </w:rPr>
              <w:t>.</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29AF4554"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4035E23"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7A2E9B30" w14:textId="21F406A2"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782BF7CF" w14:textId="77777777" w:rsidTr="009C2DB5">
        <w:trPr>
          <w:trHeight w:val="91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6BD67030" w14:textId="46724547" w:rsidR="00A0126B" w:rsidRPr="00CB298B" w:rsidRDefault="00E263BA"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 xml:space="preserve">Zapewniam uczestnikom </w:t>
            </w:r>
            <w:r w:rsidR="00A0126B" w:rsidRPr="00CB298B">
              <w:rPr>
                <w:rFonts w:ascii="Arial" w:hAnsi="Arial" w:cs="Arial"/>
                <w:sz w:val="22"/>
                <w:szCs w:val="22"/>
              </w:rPr>
              <w:t>materiały edukacyjne adekwatne do tematyki szkolenia</w:t>
            </w:r>
            <w:r w:rsidRPr="00CB298B">
              <w:rPr>
                <w:rFonts w:ascii="Arial" w:hAnsi="Arial" w:cs="Arial"/>
                <w:sz w:val="22"/>
                <w:szCs w:val="22"/>
              </w:rPr>
              <w:t>/warsztatów</w:t>
            </w:r>
            <w:r w:rsidR="00A0126B" w:rsidRPr="00CB298B">
              <w:rPr>
                <w:rFonts w:ascii="Arial" w:hAnsi="Arial" w:cs="Arial"/>
                <w:sz w:val="22"/>
                <w:szCs w:val="22"/>
              </w:rPr>
              <w:t>/spotkania.</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972D189"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74DD6503" w14:textId="77777777"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C9AC2B2" w14:textId="02B4B43A" w:rsidR="00A0126B" w:rsidRPr="00CB298B" w:rsidRDefault="00A0126B"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1F481ADE"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55830AF4" w14:textId="1BA90326"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bCs/>
                <w:sz w:val="22"/>
                <w:szCs w:val="22"/>
              </w:rPr>
            </w:pPr>
            <w:r w:rsidRPr="00CB298B">
              <w:rPr>
                <w:rFonts w:ascii="Arial" w:hAnsi="Arial" w:cs="Arial"/>
                <w:b/>
                <w:bCs/>
                <w:sz w:val="22"/>
                <w:szCs w:val="22"/>
              </w:rPr>
              <w:t>Prowadzenie zajęć</w:t>
            </w:r>
            <w:r w:rsidR="00A0126B" w:rsidRPr="00CB298B">
              <w:rPr>
                <w:rFonts w:ascii="Arial" w:hAnsi="Arial" w:cs="Arial"/>
                <w:b/>
                <w:bCs/>
                <w:sz w:val="22"/>
                <w:szCs w:val="22"/>
              </w:rPr>
              <w:t>/spotkań/rozmów</w:t>
            </w:r>
          </w:p>
        </w:tc>
      </w:tr>
      <w:tr w:rsidR="00CB298B" w:rsidRPr="00CB298B" w14:paraId="3C1B1705" w14:textId="77777777" w:rsidTr="009C2DB5">
        <w:trPr>
          <w:trHeight w:val="592"/>
        </w:trPr>
        <w:tc>
          <w:tcPr>
            <w:tcW w:w="588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5B9A096" w14:textId="4FAA9014" w:rsidR="00442749" w:rsidRPr="00CB298B" w:rsidRDefault="00442749" w:rsidP="009C2DB5">
            <w:pPr>
              <w:pStyle w:val="Tekstpodstawowy"/>
              <w:spacing w:before="120" w:line="240" w:lineRule="auto"/>
              <w:ind w:left="720"/>
              <w:contextualSpacing/>
              <w:jc w:val="center"/>
              <w:rPr>
                <w:rFonts w:ascii="Arial" w:hAnsi="Arial" w:cs="Arial"/>
                <w:b/>
                <w:sz w:val="22"/>
                <w:szCs w:val="22"/>
              </w:rPr>
            </w:pPr>
            <w:r w:rsidRPr="00CB298B">
              <w:rPr>
                <w:rFonts w:ascii="Arial" w:hAnsi="Arial" w:cs="Arial"/>
                <w:b/>
                <w:sz w:val="22"/>
                <w:szCs w:val="22"/>
              </w:rPr>
              <w:t>Aspekt podlegający samoocenie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187E1ED" w14:textId="698D442E"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Zawsze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4F32548" w14:textId="252DCFE5"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Na ogół</w:t>
            </w:r>
          </w:p>
        </w:tc>
        <w:tc>
          <w:tcPr>
            <w:tcW w:w="106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5D525F33" w14:textId="07997518"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Rzadko</w:t>
            </w:r>
          </w:p>
        </w:tc>
      </w:tr>
      <w:tr w:rsidR="00CB298B" w:rsidRPr="00CB298B" w14:paraId="491C571A" w14:textId="77777777" w:rsidTr="009C2DB5">
        <w:trPr>
          <w:trHeight w:val="86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16E9C64A" w14:textId="449E7116" w:rsidR="00442749" w:rsidRPr="00CB298B" w:rsidRDefault="00442749"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Prowadzę zajęcia/spotkania/rozmowy zgodnie ze scen</w:t>
            </w:r>
            <w:r w:rsidRPr="00CB298B">
              <w:rPr>
                <w:rFonts w:ascii="Arial" w:hAnsi="Arial" w:cs="Arial"/>
                <w:sz w:val="22"/>
                <w:szCs w:val="22"/>
              </w:rPr>
              <w:t>a</w:t>
            </w:r>
            <w:r w:rsidRPr="00CB298B">
              <w:rPr>
                <w:rFonts w:ascii="Arial" w:hAnsi="Arial" w:cs="Arial"/>
                <w:sz w:val="22"/>
                <w:szCs w:val="22"/>
              </w:rPr>
              <w:t>riuszem</w:t>
            </w:r>
            <w:r w:rsidR="00E263BA" w:rsidRPr="00CB298B">
              <w:rPr>
                <w:rFonts w:ascii="Arial" w:hAnsi="Arial" w:cs="Arial"/>
                <w:sz w:val="22"/>
                <w:szCs w:val="22"/>
              </w:rPr>
              <w:t>/</w:t>
            </w:r>
            <w:r w:rsidRPr="00CB298B">
              <w:rPr>
                <w:rFonts w:ascii="Arial" w:hAnsi="Arial" w:cs="Arial"/>
                <w:sz w:val="22"/>
                <w:szCs w:val="22"/>
              </w:rPr>
              <w:t>planem.</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7BFFEBCB"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2405BAD7"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2168B60A" w14:textId="4717ED85"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6DDAE8E5" w14:textId="77777777" w:rsidTr="009C2DB5">
        <w:trPr>
          <w:trHeight w:val="86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C1DECCF" w14:textId="5F580342" w:rsidR="00442749" w:rsidRPr="00CB298B" w:rsidRDefault="00442749"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Treści zajęć/spotka</w:t>
            </w:r>
            <w:r w:rsidR="00E263BA" w:rsidRPr="00CB298B">
              <w:rPr>
                <w:rFonts w:ascii="Arial" w:hAnsi="Arial" w:cs="Arial"/>
                <w:sz w:val="22"/>
                <w:szCs w:val="22"/>
              </w:rPr>
              <w:t>ń</w:t>
            </w:r>
            <w:r w:rsidRPr="00CB298B">
              <w:rPr>
                <w:rFonts w:ascii="Arial" w:hAnsi="Arial" w:cs="Arial"/>
                <w:sz w:val="22"/>
                <w:szCs w:val="22"/>
              </w:rPr>
              <w:t>/rozm</w:t>
            </w:r>
            <w:r w:rsidR="00E263BA" w:rsidRPr="00CB298B">
              <w:rPr>
                <w:rFonts w:ascii="Arial" w:hAnsi="Arial" w:cs="Arial"/>
                <w:sz w:val="22"/>
                <w:szCs w:val="22"/>
              </w:rPr>
              <w:t xml:space="preserve">ów </w:t>
            </w:r>
            <w:r w:rsidRPr="00CB298B">
              <w:rPr>
                <w:rFonts w:ascii="Arial" w:hAnsi="Arial" w:cs="Arial"/>
                <w:sz w:val="22"/>
                <w:szCs w:val="22"/>
              </w:rPr>
              <w:t>prezentuję w sposób zroz</w:t>
            </w:r>
            <w:r w:rsidRPr="00CB298B">
              <w:rPr>
                <w:rFonts w:ascii="Arial" w:hAnsi="Arial" w:cs="Arial"/>
                <w:sz w:val="22"/>
                <w:szCs w:val="22"/>
              </w:rPr>
              <w:t>u</w:t>
            </w:r>
            <w:r w:rsidRPr="00CB298B">
              <w:rPr>
                <w:rFonts w:ascii="Arial" w:hAnsi="Arial" w:cs="Arial"/>
                <w:sz w:val="22"/>
                <w:szCs w:val="22"/>
              </w:rPr>
              <w:t>miały dla uczestników</w:t>
            </w:r>
            <w:r w:rsidR="00E263BA" w:rsidRPr="00CB298B">
              <w:rPr>
                <w:rFonts w:ascii="Arial" w:hAnsi="Arial" w:cs="Arial"/>
                <w:sz w:val="22"/>
                <w:szCs w:val="22"/>
              </w:rPr>
              <w:t>/</w:t>
            </w:r>
            <w:r w:rsidRPr="00CB298B">
              <w:rPr>
                <w:rFonts w:ascii="Arial" w:hAnsi="Arial" w:cs="Arial"/>
                <w:sz w:val="22"/>
                <w:szCs w:val="22"/>
              </w:rPr>
              <w:t>rozmówcy.</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964329C"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3F62FD6"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3312A89A" w14:textId="4E0DFB08"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54E3ED65" w14:textId="77777777" w:rsidTr="009C2DB5">
        <w:trPr>
          <w:trHeight w:val="86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022587F1" w14:textId="3C43DE02" w:rsidR="00442749" w:rsidRPr="00CB298B" w:rsidRDefault="00442749"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Reaguję na potrzeby uczestników zajęć/spotka</w:t>
            </w:r>
            <w:r w:rsidR="00E263BA" w:rsidRPr="00CB298B">
              <w:rPr>
                <w:rFonts w:ascii="Arial" w:hAnsi="Arial" w:cs="Arial"/>
                <w:sz w:val="22"/>
                <w:szCs w:val="22"/>
              </w:rPr>
              <w:t>ń i ro</w:t>
            </w:r>
            <w:r w:rsidR="00E263BA" w:rsidRPr="00CB298B">
              <w:rPr>
                <w:rFonts w:ascii="Arial" w:hAnsi="Arial" w:cs="Arial"/>
                <w:sz w:val="22"/>
                <w:szCs w:val="22"/>
              </w:rPr>
              <w:t>z</w:t>
            </w:r>
            <w:r w:rsidR="00E263BA" w:rsidRPr="00CB298B">
              <w:rPr>
                <w:rFonts w:ascii="Arial" w:hAnsi="Arial" w:cs="Arial"/>
                <w:sz w:val="22"/>
                <w:szCs w:val="22"/>
              </w:rPr>
              <w:t>mówców</w:t>
            </w:r>
            <w:r w:rsidRPr="00CB298B">
              <w:rPr>
                <w:rFonts w:ascii="Arial" w:hAnsi="Arial" w:cs="Arial"/>
                <w:sz w:val="22"/>
                <w:szCs w:val="22"/>
              </w:rPr>
              <w:t xml:space="preserve"> związane z realizacją celów.</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337FA6C1"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32CFB3A"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74DCC7A5" w14:textId="7A0F2EB4"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335D535F" w14:textId="77777777" w:rsidTr="009C2DB5">
        <w:trPr>
          <w:trHeight w:val="86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7170E30" w14:textId="484245A8" w:rsidR="00442749" w:rsidRPr="00CB298B" w:rsidRDefault="00442749"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Mobilizuję uczestników zajęć/spotka</w:t>
            </w:r>
            <w:r w:rsidR="00E263BA" w:rsidRPr="00CB298B">
              <w:rPr>
                <w:rFonts w:ascii="Arial" w:hAnsi="Arial" w:cs="Arial"/>
                <w:sz w:val="22"/>
                <w:szCs w:val="22"/>
              </w:rPr>
              <w:t>ń i</w:t>
            </w:r>
            <w:r w:rsidRPr="00CB298B">
              <w:rPr>
                <w:rFonts w:ascii="Arial" w:hAnsi="Arial" w:cs="Arial"/>
                <w:sz w:val="22"/>
                <w:szCs w:val="22"/>
              </w:rPr>
              <w:t xml:space="preserve"> </w:t>
            </w:r>
            <w:r w:rsidR="00E263BA" w:rsidRPr="00CB298B">
              <w:rPr>
                <w:rFonts w:ascii="Arial" w:hAnsi="Arial" w:cs="Arial"/>
                <w:sz w:val="22"/>
                <w:szCs w:val="22"/>
              </w:rPr>
              <w:t xml:space="preserve">rozmówców </w:t>
            </w:r>
            <w:r w:rsidRPr="00CB298B">
              <w:rPr>
                <w:rFonts w:ascii="Arial" w:hAnsi="Arial" w:cs="Arial"/>
                <w:sz w:val="22"/>
                <w:szCs w:val="22"/>
              </w:rPr>
              <w:t>do pracy, wykorzystuję ich doświadczenia zawodowe.</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07767FA"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7FDC9DAF"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5A8820C0" w14:textId="58C45ED8"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14D52715" w14:textId="77777777" w:rsidTr="009C2DB5">
        <w:trPr>
          <w:trHeight w:val="86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1E543363" w14:textId="3AD12A3B" w:rsidR="00442749" w:rsidRPr="00CB298B" w:rsidRDefault="00442749"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Podsumowuję i zamykam poszczególne wątki tematyczne zajęć/spotka</w:t>
            </w:r>
            <w:r w:rsidR="00E263BA" w:rsidRPr="00CB298B">
              <w:rPr>
                <w:rFonts w:ascii="Arial" w:hAnsi="Arial" w:cs="Arial"/>
                <w:sz w:val="22"/>
                <w:szCs w:val="22"/>
              </w:rPr>
              <w:t>ń</w:t>
            </w:r>
            <w:r w:rsidRPr="00CB298B">
              <w:rPr>
                <w:rFonts w:ascii="Arial" w:hAnsi="Arial" w:cs="Arial"/>
                <w:sz w:val="22"/>
                <w:szCs w:val="22"/>
              </w:rPr>
              <w:t>/rozm</w:t>
            </w:r>
            <w:r w:rsidR="00E263BA" w:rsidRPr="00CB298B">
              <w:rPr>
                <w:rFonts w:ascii="Arial" w:hAnsi="Arial" w:cs="Arial"/>
                <w:sz w:val="22"/>
                <w:szCs w:val="22"/>
              </w:rPr>
              <w:t>ów.</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7FCFCCA"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1F7AC79F"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F442892" w14:textId="2883811D"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2AD6FF1D"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EEAF6" w:themeFill="accent1" w:themeFillTint="33"/>
            <w:vAlign w:val="center"/>
          </w:tcPr>
          <w:p w14:paraId="5F46667F" w14:textId="77777777"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bCs/>
                <w:sz w:val="22"/>
                <w:szCs w:val="22"/>
              </w:rPr>
            </w:pPr>
            <w:r w:rsidRPr="00CB298B">
              <w:rPr>
                <w:rFonts w:ascii="Arial" w:hAnsi="Arial" w:cs="Arial"/>
                <w:b/>
                <w:bCs/>
                <w:sz w:val="22"/>
                <w:szCs w:val="22"/>
              </w:rPr>
              <w:t>ASPEKT ORGANIZACYJNY</w:t>
            </w:r>
          </w:p>
        </w:tc>
      </w:tr>
      <w:tr w:rsidR="00CB298B" w:rsidRPr="00CB298B" w14:paraId="18D81814"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505C15F" w14:textId="054DEFAE"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bCs/>
                <w:sz w:val="22"/>
                <w:szCs w:val="22"/>
              </w:rPr>
            </w:pPr>
            <w:r w:rsidRPr="00CB298B">
              <w:rPr>
                <w:rFonts w:ascii="Arial" w:hAnsi="Arial" w:cs="Arial"/>
                <w:b/>
                <w:bCs/>
                <w:sz w:val="22"/>
                <w:szCs w:val="22"/>
              </w:rPr>
              <w:t>Zarządzanie czasem</w:t>
            </w:r>
          </w:p>
        </w:tc>
      </w:tr>
      <w:tr w:rsidR="00CB298B" w:rsidRPr="00CB298B" w14:paraId="53FD8BEB" w14:textId="77777777" w:rsidTr="009C2DB5">
        <w:tc>
          <w:tcPr>
            <w:tcW w:w="588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D1B6E91" w14:textId="77C496A0" w:rsidR="00442749" w:rsidRPr="00CB298B" w:rsidRDefault="00442749" w:rsidP="009C2DB5">
            <w:pPr>
              <w:pStyle w:val="Tekstpodstawowy"/>
              <w:spacing w:before="120" w:line="240" w:lineRule="auto"/>
              <w:ind w:left="720"/>
              <w:contextualSpacing/>
              <w:jc w:val="center"/>
              <w:rPr>
                <w:rFonts w:ascii="Arial" w:hAnsi="Arial" w:cs="Arial"/>
                <w:sz w:val="22"/>
                <w:szCs w:val="22"/>
              </w:rPr>
            </w:pPr>
            <w:r w:rsidRPr="00CB298B">
              <w:rPr>
                <w:rFonts w:ascii="Arial" w:hAnsi="Arial" w:cs="Arial"/>
                <w:b/>
                <w:sz w:val="22"/>
                <w:szCs w:val="22"/>
              </w:rPr>
              <w:t>Aspekt podlegający samoocenie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58F78A98" w14:textId="01DDB653" w:rsidR="00442749"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Zawsze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B8CDB1C" w14:textId="066DAD8F" w:rsidR="00442749"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 xml:space="preserve">Na </w:t>
            </w:r>
            <w:r w:rsidR="0089015A" w:rsidRPr="00CB298B">
              <w:rPr>
                <w:rFonts w:ascii="Arial" w:hAnsi="Arial" w:cs="Arial"/>
                <w:b/>
                <w:sz w:val="22"/>
                <w:szCs w:val="22"/>
              </w:rPr>
              <w:t>o</w:t>
            </w:r>
            <w:r w:rsidRPr="00CB298B">
              <w:rPr>
                <w:rFonts w:ascii="Arial" w:hAnsi="Arial" w:cs="Arial"/>
                <w:b/>
                <w:sz w:val="22"/>
                <w:szCs w:val="22"/>
              </w:rPr>
              <w:t>gół</w:t>
            </w:r>
          </w:p>
        </w:tc>
        <w:tc>
          <w:tcPr>
            <w:tcW w:w="106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06D8114" w14:textId="0D299D60" w:rsidR="00442749"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Rzadko</w:t>
            </w:r>
          </w:p>
        </w:tc>
      </w:tr>
      <w:tr w:rsidR="00CB298B" w:rsidRPr="00CB298B" w14:paraId="72FE7561" w14:textId="77777777" w:rsidTr="009C2DB5">
        <w:trPr>
          <w:trHeight w:val="868"/>
        </w:trPr>
        <w:tc>
          <w:tcPr>
            <w:tcW w:w="5882" w:type="dxa"/>
            <w:gridSpan w:val="2"/>
            <w:tcBorders>
              <w:top w:val="single" w:sz="4" w:space="0" w:color="auto"/>
              <w:left w:val="single" w:sz="4" w:space="0" w:color="auto"/>
              <w:bottom w:val="single" w:sz="4" w:space="0" w:color="auto"/>
              <w:right w:val="single" w:sz="4" w:space="0" w:color="auto"/>
            </w:tcBorders>
            <w:vAlign w:val="center"/>
          </w:tcPr>
          <w:p w14:paraId="1530828E" w14:textId="20E9C823" w:rsidR="00442749" w:rsidRPr="00CB298B" w:rsidRDefault="00442749" w:rsidP="00E263BA">
            <w:pPr>
              <w:pStyle w:val="Tekstpodstawowy"/>
              <w:spacing w:before="120" w:line="240" w:lineRule="auto"/>
              <w:contextualSpacing/>
              <w:rPr>
                <w:rFonts w:ascii="Arial" w:hAnsi="Arial" w:cs="Arial"/>
                <w:sz w:val="22"/>
                <w:szCs w:val="22"/>
              </w:rPr>
            </w:pPr>
            <w:r w:rsidRPr="00CB298B">
              <w:rPr>
                <w:rFonts w:ascii="Arial" w:hAnsi="Arial" w:cs="Arial"/>
                <w:sz w:val="22"/>
                <w:szCs w:val="22"/>
              </w:rPr>
              <w:t>Przedstawiam uczestnikom program/plan (szkol</w:t>
            </w:r>
            <w:r w:rsidRPr="00CB298B">
              <w:rPr>
                <w:rFonts w:ascii="Arial" w:hAnsi="Arial" w:cs="Arial"/>
                <w:sz w:val="22"/>
                <w:szCs w:val="22"/>
              </w:rPr>
              <w:t>e</w:t>
            </w:r>
            <w:r w:rsidRPr="00CB298B">
              <w:rPr>
                <w:rFonts w:ascii="Arial" w:hAnsi="Arial" w:cs="Arial"/>
                <w:sz w:val="22"/>
                <w:szCs w:val="22"/>
              </w:rPr>
              <w:t>nia/spotkani</w:t>
            </w:r>
            <w:r w:rsidR="00E263BA" w:rsidRPr="00CB298B">
              <w:rPr>
                <w:rFonts w:ascii="Arial" w:hAnsi="Arial" w:cs="Arial"/>
                <w:sz w:val="22"/>
                <w:szCs w:val="22"/>
              </w:rPr>
              <w:t>a</w:t>
            </w:r>
            <w:r w:rsidRPr="00CB298B">
              <w:rPr>
                <w:rFonts w:ascii="Arial" w:hAnsi="Arial" w:cs="Arial"/>
                <w:sz w:val="22"/>
                <w:szCs w:val="22"/>
              </w:rPr>
              <w:t xml:space="preserve">/rozmowy), np. czas sesji, </w:t>
            </w:r>
            <w:r w:rsidR="00E263BA" w:rsidRPr="00CB298B">
              <w:rPr>
                <w:rFonts w:ascii="Arial" w:hAnsi="Arial" w:cs="Arial"/>
                <w:sz w:val="22"/>
                <w:szCs w:val="22"/>
              </w:rPr>
              <w:t xml:space="preserve">poszczególnych </w:t>
            </w:r>
            <w:r w:rsidRPr="00CB298B">
              <w:rPr>
                <w:rFonts w:ascii="Arial" w:hAnsi="Arial" w:cs="Arial"/>
                <w:sz w:val="22"/>
                <w:szCs w:val="22"/>
              </w:rPr>
              <w:t>etapów, przerw itp.</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7391FB9"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582DA3E"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010D36DD" w14:textId="2A5D4552"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395772DC" w14:textId="77777777" w:rsidTr="009C2DB5">
        <w:trPr>
          <w:trHeight w:val="868"/>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45E53FB" w14:textId="0FAC67C0" w:rsidR="00442749" w:rsidRPr="00CB298B" w:rsidRDefault="00442749" w:rsidP="0085767A">
            <w:pPr>
              <w:pStyle w:val="Tekstpodstawowy"/>
              <w:spacing w:before="120" w:line="240" w:lineRule="auto"/>
              <w:contextualSpacing/>
              <w:rPr>
                <w:rFonts w:ascii="Arial" w:hAnsi="Arial" w:cs="Arial"/>
                <w:sz w:val="22"/>
                <w:szCs w:val="22"/>
              </w:rPr>
            </w:pPr>
            <w:r w:rsidRPr="00CB298B">
              <w:rPr>
                <w:rFonts w:ascii="Arial" w:hAnsi="Arial" w:cs="Arial"/>
                <w:sz w:val="22"/>
                <w:szCs w:val="22"/>
              </w:rPr>
              <w:t>Optymalnie wykorzystuję czas przewidziany na poszcz</w:t>
            </w:r>
            <w:r w:rsidRPr="00CB298B">
              <w:rPr>
                <w:rFonts w:ascii="Arial" w:hAnsi="Arial" w:cs="Arial"/>
                <w:sz w:val="22"/>
                <w:szCs w:val="22"/>
              </w:rPr>
              <w:t>e</w:t>
            </w:r>
            <w:r w:rsidRPr="00CB298B">
              <w:rPr>
                <w:rFonts w:ascii="Arial" w:hAnsi="Arial" w:cs="Arial"/>
                <w:sz w:val="22"/>
                <w:szCs w:val="22"/>
              </w:rPr>
              <w:t>gólne etapy zajęć/spotka</w:t>
            </w:r>
            <w:r w:rsidR="00E263BA" w:rsidRPr="00CB298B">
              <w:rPr>
                <w:rFonts w:ascii="Arial" w:hAnsi="Arial" w:cs="Arial"/>
                <w:sz w:val="22"/>
                <w:szCs w:val="22"/>
              </w:rPr>
              <w:t>ń</w:t>
            </w:r>
            <w:r w:rsidRPr="00CB298B">
              <w:rPr>
                <w:rFonts w:ascii="Arial" w:hAnsi="Arial" w:cs="Arial"/>
                <w:sz w:val="22"/>
                <w:szCs w:val="22"/>
              </w:rPr>
              <w:t>/</w:t>
            </w:r>
            <w:r w:rsidR="00F1327D" w:rsidRPr="00CB298B">
              <w:rPr>
                <w:rFonts w:ascii="Arial" w:hAnsi="Arial" w:cs="Arial"/>
                <w:sz w:val="22"/>
                <w:szCs w:val="22"/>
              </w:rPr>
              <w:t>rozm</w:t>
            </w:r>
            <w:r w:rsidR="00E263BA" w:rsidRPr="00CB298B">
              <w:rPr>
                <w:rFonts w:ascii="Arial" w:hAnsi="Arial" w:cs="Arial"/>
                <w:sz w:val="22"/>
                <w:szCs w:val="22"/>
              </w:rPr>
              <w:t>ów</w:t>
            </w:r>
            <w:r w:rsidR="0085767A" w:rsidRPr="00CB298B">
              <w:rPr>
                <w:rFonts w:ascii="Arial" w:hAnsi="Arial" w:cs="Arial"/>
                <w:sz w:val="22"/>
                <w:szCs w:val="22"/>
              </w:rPr>
              <w:t>.</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7449B810"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B274415"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71C8A464" w14:textId="2B3390E0"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321FA801" w14:textId="77777777" w:rsidTr="009C2DB5">
        <w:trPr>
          <w:trHeight w:val="868"/>
        </w:trPr>
        <w:tc>
          <w:tcPr>
            <w:tcW w:w="5882" w:type="dxa"/>
            <w:gridSpan w:val="2"/>
            <w:tcBorders>
              <w:top w:val="single" w:sz="4" w:space="0" w:color="auto"/>
              <w:left w:val="single" w:sz="4" w:space="0" w:color="auto"/>
              <w:bottom w:val="single" w:sz="4" w:space="0" w:color="auto"/>
              <w:right w:val="single" w:sz="4" w:space="0" w:color="auto"/>
            </w:tcBorders>
            <w:vAlign w:val="center"/>
          </w:tcPr>
          <w:p w14:paraId="6ADE365D" w14:textId="0384944C" w:rsidR="00442749" w:rsidRPr="00CB298B" w:rsidRDefault="00442749" w:rsidP="0085767A">
            <w:pPr>
              <w:pStyle w:val="Tekstpodstawowy"/>
              <w:spacing w:before="120" w:line="240" w:lineRule="auto"/>
              <w:contextualSpacing/>
              <w:rPr>
                <w:rFonts w:ascii="Arial" w:hAnsi="Arial" w:cs="Arial"/>
                <w:sz w:val="22"/>
                <w:szCs w:val="22"/>
              </w:rPr>
            </w:pPr>
            <w:r w:rsidRPr="00CB298B">
              <w:rPr>
                <w:rFonts w:ascii="Arial" w:hAnsi="Arial" w:cs="Arial"/>
                <w:sz w:val="22"/>
                <w:szCs w:val="22"/>
              </w:rPr>
              <w:t>D</w:t>
            </w:r>
            <w:r w:rsidR="00891F15" w:rsidRPr="00CB298B">
              <w:rPr>
                <w:rFonts w:ascii="Arial" w:hAnsi="Arial" w:cs="Arial"/>
                <w:sz w:val="22"/>
                <w:szCs w:val="22"/>
              </w:rPr>
              <w:t>ynamizuję</w:t>
            </w:r>
            <w:r w:rsidRPr="00CB298B">
              <w:rPr>
                <w:rFonts w:ascii="Arial" w:hAnsi="Arial" w:cs="Arial"/>
                <w:sz w:val="22"/>
                <w:szCs w:val="22"/>
              </w:rPr>
              <w:t xml:space="preserve"> zajęcia/spotkani</w:t>
            </w:r>
            <w:r w:rsidR="0085767A" w:rsidRPr="00CB298B">
              <w:rPr>
                <w:rFonts w:ascii="Arial" w:hAnsi="Arial" w:cs="Arial"/>
                <w:sz w:val="22"/>
                <w:szCs w:val="22"/>
              </w:rPr>
              <w:t>a</w:t>
            </w:r>
            <w:r w:rsidRPr="00CB298B">
              <w:rPr>
                <w:rFonts w:ascii="Arial" w:hAnsi="Arial" w:cs="Arial"/>
                <w:sz w:val="22"/>
                <w:szCs w:val="22"/>
              </w:rPr>
              <w:t>/rozmow</w:t>
            </w:r>
            <w:r w:rsidR="0085767A" w:rsidRPr="00CB298B">
              <w:rPr>
                <w:rFonts w:ascii="Arial" w:hAnsi="Arial" w:cs="Arial"/>
                <w:sz w:val="22"/>
                <w:szCs w:val="22"/>
              </w:rPr>
              <w:t>y</w:t>
            </w:r>
            <w:r w:rsidRPr="00CB298B">
              <w:rPr>
                <w:rFonts w:ascii="Arial" w:hAnsi="Arial" w:cs="Arial"/>
                <w:sz w:val="22"/>
                <w:szCs w:val="22"/>
              </w:rPr>
              <w:t xml:space="preserve"> – umiejętnie st</w:t>
            </w:r>
            <w:r w:rsidRPr="00CB298B">
              <w:rPr>
                <w:rFonts w:ascii="Arial" w:hAnsi="Arial" w:cs="Arial"/>
                <w:sz w:val="22"/>
                <w:szCs w:val="22"/>
              </w:rPr>
              <w:t>y</w:t>
            </w:r>
            <w:r w:rsidRPr="00CB298B">
              <w:rPr>
                <w:rFonts w:ascii="Arial" w:hAnsi="Arial" w:cs="Arial"/>
                <w:sz w:val="22"/>
                <w:szCs w:val="22"/>
              </w:rPr>
              <w:t>muluję aktywność uczestników/rozmówc</w:t>
            </w:r>
            <w:r w:rsidR="0085767A" w:rsidRPr="00CB298B">
              <w:rPr>
                <w:rFonts w:ascii="Arial" w:hAnsi="Arial" w:cs="Arial"/>
                <w:sz w:val="22"/>
                <w:szCs w:val="22"/>
              </w:rPr>
              <w:t>ów</w:t>
            </w:r>
            <w:r w:rsidRPr="00CB298B">
              <w:rPr>
                <w:rFonts w:ascii="Arial" w:hAnsi="Arial" w:cs="Arial"/>
                <w:sz w:val="22"/>
                <w:szCs w:val="22"/>
              </w:rPr>
              <w:t>.</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3EB02326"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64141F9" w14:textId="77777777"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69D882D2" w14:textId="554E7A21" w:rsidR="00442749" w:rsidRPr="00CB298B" w:rsidRDefault="00442749"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36B9E427" w14:textId="77777777" w:rsidTr="009C2DB5">
        <w:trPr>
          <w:trHeight w:val="868"/>
        </w:trPr>
        <w:tc>
          <w:tcPr>
            <w:tcW w:w="5882" w:type="dxa"/>
            <w:gridSpan w:val="2"/>
            <w:tcBorders>
              <w:top w:val="single" w:sz="4" w:space="0" w:color="auto"/>
              <w:left w:val="single" w:sz="4" w:space="0" w:color="auto"/>
              <w:bottom w:val="single" w:sz="4" w:space="0" w:color="auto"/>
              <w:right w:val="single" w:sz="4" w:space="0" w:color="auto"/>
            </w:tcBorders>
            <w:vAlign w:val="center"/>
          </w:tcPr>
          <w:p w14:paraId="7C9A4E42" w14:textId="0C6187EE" w:rsidR="00760D63" w:rsidRPr="00CB298B" w:rsidRDefault="00760D63" w:rsidP="0085767A">
            <w:pPr>
              <w:pStyle w:val="Tekstpodstawowy"/>
              <w:spacing w:before="120" w:line="240" w:lineRule="auto"/>
              <w:contextualSpacing/>
              <w:rPr>
                <w:rFonts w:ascii="Arial" w:hAnsi="Arial" w:cs="Arial"/>
                <w:sz w:val="22"/>
                <w:szCs w:val="22"/>
              </w:rPr>
            </w:pPr>
            <w:r w:rsidRPr="00CB298B">
              <w:rPr>
                <w:rFonts w:ascii="Arial" w:hAnsi="Arial" w:cs="Arial"/>
                <w:sz w:val="22"/>
                <w:szCs w:val="22"/>
              </w:rPr>
              <w:t>Systematycznie</w:t>
            </w:r>
            <w:r w:rsidR="0085767A" w:rsidRPr="00CB298B">
              <w:rPr>
                <w:rFonts w:ascii="Arial" w:hAnsi="Arial" w:cs="Arial"/>
                <w:sz w:val="22"/>
                <w:szCs w:val="22"/>
              </w:rPr>
              <w:t xml:space="preserve"> i </w:t>
            </w:r>
            <w:r w:rsidRPr="00CB298B">
              <w:rPr>
                <w:rFonts w:ascii="Arial" w:hAnsi="Arial" w:cs="Arial"/>
                <w:sz w:val="22"/>
                <w:szCs w:val="22"/>
              </w:rPr>
              <w:t>terminowo przygotowuję niezbędne d</w:t>
            </w:r>
            <w:r w:rsidRPr="00CB298B">
              <w:rPr>
                <w:rFonts w:ascii="Arial" w:hAnsi="Arial" w:cs="Arial"/>
                <w:sz w:val="22"/>
                <w:szCs w:val="22"/>
              </w:rPr>
              <w:t>o</w:t>
            </w:r>
            <w:r w:rsidRPr="00CB298B">
              <w:rPr>
                <w:rFonts w:ascii="Arial" w:hAnsi="Arial" w:cs="Arial"/>
                <w:sz w:val="22"/>
                <w:szCs w:val="22"/>
              </w:rPr>
              <w:t>kumenty związane z zajęciami/spotkani</w:t>
            </w:r>
            <w:r w:rsidR="0085767A" w:rsidRPr="00CB298B">
              <w:rPr>
                <w:rFonts w:ascii="Arial" w:hAnsi="Arial" w:cs="Arial"/>
                <w:sz w:val="22"/>
                <w:szCs w:val="22"/>
              </w:rPr>
              <w:t>ami</w:t>
            </w:r>
            <w:r w:rsidRPr="00CB298B">
              <w:rPr>
                <w:rFonts w:ascii="Arial" w:hAnsi="Arial" w:cs="Arial"/>
                <w:sz w:val="22"/>
                <w:szCs w:val="22"/>
              </w:rPr>
              <w:t>/rozmow</w:t>
            </w:r>
            <w:r w:rsidR="0085767A" w:rsidRPr="00CB298B">
              <w:rPr>
                <w:rFonts w:ascii="Arial" w:hAnsi="Arial" w:cs="Arial"/>
                <w:sz w:val="22"/>
                <w:szCs w:val="22"/>
              </w:rPr>
              <w:t>ami.</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6B93E86"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BA080F5"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67800E85"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783B5564"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6E9F3D1" w14:textId="14A87022"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bCs/>
                <w:sz w:val="22"/>
                <w:szCs w:val="22"/>
              </w:rPr>
            </w:pPr>
            <w:r w:rsidRPr="00CB298B">
              <w:rPr>
                <w:rFonts w:ascii="Arial" w:hAnsi="Arial" w:cs="Arial"/>
                <w:b/>
                <w:bCs/>
                <w:sz w:val="22"/>
                <w:szCs w:val="22"/>
              </w:rPr>
              <w:t>Organizacja przestrzeni edukacyjnej i wykorzystanie pomocy dydaktycznych</w:t>
            </w:r>
          </w:p>
        </w:tc>
      </w:tr>
      <w:tr w:rsidR="00CB298B" w:rsidRPr="00CB298B" w14:paraId="4C61E949" w14:textId="77777777" w:rsidTr="009C2DB5">
        <w:tc>
          <w:tcPr>
            <w:tcW w:w="588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24770FD" w14:textId="6BB1373B" w:rsidR="00891F15" w:rsidRPr="00CB298B" w:rsidRDefault="00891F15" w:rsidP="009C2DB5">
            <w:pPr>
              <w:pStyle w:val="Tekstpodstawowy"/>
              <w:spacing w:before="120" w:line="240" w:lineRule="auto"/>
              <w:ind w:left="720"/>
              <w:contextualSpacing/>
              <w:jc w:val="center"/>
              <w:rPr>
                <w:rFonts w:ascii="Arial" w:hAnsi="Arial" w:cs="Arial"/>
                <w:sz w:val="22"/>
                <w:szCs w:val="22"/>
              </w:rPr>
            </w:pPr>
            <w:r w:rsidRPr="00CB298B">
              <w:rPr>
                <w:rFonts w:ascii="Arial" w:hAnsi="Arial" w:cs="Arial"/>
                <w:b/>
                <w:sz w:val="22"/>
                <w:szCs w:val="22"/>
              </w:rPr>
              <w:t>Aspekt podlegający samoocenie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CC89BAA" w14:textId="62D2CB41"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Zawsze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708B867" w14:textId="4C739949"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Na ogół</w:t>
            </w:r>
          </w:p>
        </w:tc>
        <w:tc>
          <w:tcPr>
            <w:tcW w:w="106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9C66D74" w14:textId="0DCB003D"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Rzadko</w:t>
            </w:r>
          </w:p>
        </w:tc>
      </w:tr>
      <w:tr w:rsidR="00CB298B" w:rsidRPr="00CB298B" w14:paraId="7606CF70" w14:textId="77777777" w:rsidTr="009C2DB5">
        <w:trPr>
          <w:trHeight w:val="88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3E7518A" w14:textId="13CE7237" w:rsidR="00891F15" w:rsidRPr="00CB298B" w:rsidRDefault="0085767A" w:rsidP="0085767A">
            <w:pPr>
              <w:pStyle w:val="Tekstpodstawowy"/>
              <w:spacing w:before="120" w:line="240" w:lineRule="auto"/>
              <w:contextualSpacing/>
              <w:rPr>
                <w:rFonts w:ascii="Arial" w:hAnsi="Arial" w:cs="Arial"/>
                <w:sz w:val="22"/>
                <w:szCs w:val="22"/>
              </w:rPr>
            </w:pPr>
            <w:r w:rsidRPr="00CB298B">
              <w:rPr>
                <w:rFonts w:ascii="Arial" w:hAnsi="Arial" w:cs="Arial"/>
                <w:sz w:val="22"/>
                <w:szCs w:val="22"/>
              </w:rPr>
              <w:lastRenderedPageBreak/>
              <w:t xml:space="preserve">Aranżuję </w:t>
            </w:r>
            <w:r w:rsidR="00891F15" w:rsidRPr="00CB298B">
              <w:rPr>
                <w:rFonts w:ascii="Arial" w:hAnsi="Arial" w:cs="Arial"/>
                <w:sz w:val="22"/>
                <w:szCs w:val="22"/>
              </w:rPr>
              <w:t>przestrzeń pomieszczenia</w:t>
            </w:r>
            <w:r w:rsidRPr="00CB298B">
              <w:rPr>
                <w:rFonts w:ascii="Arial" w:hAnsi="Arial" w:cs="Arial"/>
                <w:sz w:val="22"/>
                <w:szCs w:val="22"/>
              </w:rPr>
              <w:t xml:space="preserve"> w sposób adekwatny do rodzaju zajęć/spotkań/rozmów.</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245E10FB"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7BE3258"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C2FEF94" w14:textId="399BAD8F"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2993AFBD" w14:textId="77777777" w:rsidTr="009C2DB5">
        <w:trPr>
          <w:trHeight w:val="88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6EA72BF2" w14:textId="1DFAC023" w:rsidR="00891F15" w:rsidRPr="00CB298B" w:rsidRDefault="00891F15"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Swobodnie posługuję się pomocami dydaktycznymi.</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2DBAD34"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0906C20"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E4DCBE4" w14:textId="427FFB62"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73935000" w14:textId="77777777" w:rsidTr="009C2DB5">
        <w:trPr>
          <w:trHeight w:val="88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21C9AB32" w14:textId="268A4608" w:rsidR="00891F15" w:rsidRPr="00CB298B" w:rsidRDefault="00891F15"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Odwołuję się do materiałów edukacyjnych (adekwatnie do sytuacji).</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72CDCA3B"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BD42D45"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50B96638" w14:textId="61C58D62"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52864ACE" w14:textId="77777777" w:rsidTr="009C2DB5">
        <w:trPr>
          <w:trHeight w:val="88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75711226" w14:textId="431385DD" w:rsidR="00891F15" w:rsidRPr="00CB298B" w:rsidRDefault="00891F15" w:rsidP="00462573">
            <w:pPr>
              <w:pStyle w:val="Tekstpodstawowy"/>
              <w:spacing w:before="120" w:line="240" w:lineRule="auto"/>
              <w:contextualSpacing/>
              <w:rPr>
                <w:rFonts w:ascii="Arial" w:hAnsi="Arial" w:cs="Arial"/>
                <w:sz w:val="22"/>
                <w:szCs w:val="22"/>
              </w:rPr>
            </w:pPr>
            <w:r w:rsidRPr="00CB298B">
              <w:rPr>
                <w:rFonts w:ascii="Arial" w:hAnsi="Arial" w:cs="Arial"/>
                <w:sz w:val="22"/>
                <w:szCs w:val="22"/>
              </w:rPr>
              <w:t xml:space="preserve">Wykorzystuję prezentację </w:t>
            </w:r>
            <w:r w:rsidR="00462573" w:rsidRPr="00CB298B">
              <w:rPr>
                <w:rFonts w:ascii="Arial" w:hAnsi="Arial" w:cs="Arial"/>
                <w:sz w:val="22"/>
                <w:szCs w:val="22"/>
              </w:rPr>
              <w:t xml:space="preserve">PowerPoint </w:t>
            </w:r>
            <w:r w:rsidRPr="00CB298B">
              <w:rPr>
                <w:rFonts w:ascii="Arial" w:hAnsi="Arial" w:cs="Arial"/>
                <w:sz w:val="22"/>
                <w:szCs w:val="22"/>
              </w:rPr>
              <w:t>i</w:t>
            </w:r>
            <w:r w:rsidR="009B1445" w:rsidRPr="00CB298B">
              <w:rPr>
                <w:rFonts w:ascii="Arial" w:hAnsi="Arial" w:cs="Arial"/>
                <w:sz w:val="22"/>
                <w:szCs w:val="22"/>
              </w:rPr>
              <w:t xml:space="preserve"> </w:t>
            </w:r>
            <w:r w:rsidRPr="00CB298B">
              <w:rPr>
                <w:rFonts w:ascii="Arial" w:hAnsi="Arial" w:cs="Arial"/>
                <w:sz w:val="22"/>
                <w:szCs w:val="22"/>
              </w:rPr>
              <w:t>inne pomoce d</w:t>
            </w:r>
            <w:r w:rsidRPr="00CB298B">
              <w:rPr>
                <w:rFonts w:ascii="Arial" w:hAnsi="Arial" w:cs="Arial"/>
                <w:sz w:val="22"/>
                <w:szCs w:val="22"/>
              </w:rPr>
              <w:t>y</w:t>
            </w:r>
            <w:r w:rsidRPr="00CB298B">
              <w:rPr>
                <w:rFonts w:ascii="Arial" w:hAnsi="Arial" w:cs="Arial"/>
                <w:sz w:val="22"/>
                <w:szCs w:val="22"/>
              </w:rPr>
              <w:t xml:space="preserve">daktyczne </w:t>
            </w:r>
            <w:r w:rsidR="00462573" w:rsidRPr="00CB298B">
              <w:rPr>
                <w:rFonts w:ascii="Arial" w:hAnsi="Arial" w:cs="Arial"/>
                <w:sz w:val="22"/>
                <w:szCs w:val="22"/>
              </w:rPr>
              <w:t xml:space="preserve">w sposób adekwatny </w:t>
            </w:r>
            <w:r w:rsidRPr="00CB298B">
              <w:rPr>
                <w:rFonts w:ascii="Arial" w:hAnsi="Arial" w:cs="Arial"/>
                <w:sz w:val="22"/>
                <w:szCs w:val="22"/>
              </w:rPr>
              <w:t>do przebiegu poszczegó</w:t>
            </w:r>
            <w:r w:rsidRPr="00CB298B">
              <w:rPr>
                <w:rFonts w:ascii="Arial" w:hAnsi="Arial" w:cs="Arial"/>
                <w:sz w:val="22"/>
                <w:szCs w:val="22"/>
              </w:rPr>
              <w:t>l</w:t>
            </w:r>
            <w:r w:rsidRPr="00CB298B">
              <w:rPr>
                <w:rFonts w:ascii="Arial" w:hAnsi="Arial" w:cs="Arial"/>
                <w:sz w:val="22"/>
                <w:szCs w:val="22"/>
              </w:rPr>
              <w:t>nych sesji/etapów zajęć /spotkań.</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2B1565E6"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EF2EF82"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0DD22947" w14:textId="0AD867DE"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3A961849" w14:textId="77777777" w:rsidTr="009C2DB5">
        <w:trPr>
          <w:trHeight w:val="88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04F09BA7" w14:textId="1C28C25A" w:rsidR="00891F15" w:rsidRPr="00CB298B" w:rsidRDefault="00891F15" w:rsidP="00462573">
            <w:pPr>
              <w:pStyle w:val="Tekstpodstawowy"/>
              <w:spacing w:before="120" w:line="240" w:lineRule="auto"/>
              <w:contextualSpacing/>
              <w:rPr>
                <w:rFonts w:ascii="Arial" w:hAnsi="Arial" w:cs="Arial"/>
                <w:sz w:val="22"/>
                <w:szCs w:val="22"/>
              </w:rPr>
            </w:pPr>
            <w:r w:rsidRPr="00CB298B">
              <w:rPr>
                <w:rFonts w:ascii="Arial" w:hAnsi="Arial" w:cs="Arial"/>
                <w:sz w:val="22"/>
                <w:szCs w:val="22"/>
              </w:rPr>
              <w:t xml:space="preserve">Pomoce wizualne są </w:t>
            </w:r>
            <w:r w:rsidR="00462573" w:rsidRPr="00CB298B">
              <w:rPr>
                <w:rFonts w:ascii="Arial" w:hAnsi="Arial" w:cs="Arial"/>
                <w:sz w:val="22"/>
                <w:szCs w:val="22"/>
              </w:rPr>
              <w:t>widoczne, a komunikaty dobrze sł</w:t>
            </w:r>
            <w:r w:rsidR="00462573" w:rsidRPr="00CB298B">
              <w:rPr>
                <w:rFonts w:ascii="Arial" w:hAnsi="Arial" w:cs="Arial"/>
                <w:sz w:val="22"/>
                <w:szCs w:val="22"/>
              </w:rPr>
              <w:t>y</w:t>
            </w:r>
            <w:r w:rsidR="00462573" w:rsidRPr="00CB298B">
              <w:rPr>
                <w:rFonts w:ascii="Arial" w:hAnsi="Arial" w:cs="Arial"/>
                <w:sz w:val="22"/>
                <w:szCs w:val="22"/>
              </w:rPr>
              <w:t xml:space="preserve">szalne </w:t>
            </w:r>
            <w:r w:rsidRPr="00CB298B">
              <w:rPr>
                <w:rFonts w:ascii="Arial" w:hAnsi="Arial" w:cs="Arial"/>
                <w:sz w:val="22"/>
                <w:szCs w:val="22"/>
              </w:rPr>
              <w:t>dla uczestników</w:t>
            </w:r>
            <w:r w:rsidR="00462573" w:rsidRPr="00CB298B">
              <w:rPr>
                <w:rFonts w:ascii="Arial" w:hAnsi="Arial" w:cs="Arial"/>
                <w:sz w:val="22"/>
                <w:szCs w:val="22"/>
              </w:rPr>
              <w:t>.</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161A2C21"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51BAF41"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D900ED7" w14:textId="7FF28661"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0243FDF1"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E50F13F" w14:textId="0DD3C2C7"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bCs/>
                <w:sz w:val="22"/>
                <w:szCs w:val="22"/>
              </w:rPr>
            </w:pPr>
            <w:r w:rsidRPr="00CB298B">
              <w:rPr>
                <w:rFonts w:ascii="Arial" w:hAnsi="Arial" w:cs="Arial"/>
                <w:b/>
                <w:bCs/>
                <w:sz w:val="22"/>
                <w:szCs w:val="22"/>
              </w:rPr>
              <w:t>Tworzenie atmosfery sprzyjającej uczeniu się i sprawnemu przebiegowi szkolenia</w:t>
            </w:r>
            <w:r w:rsidR="00891F15" w:rsidRPr="00CB298B">
              <w:rPr>
                <w:rFonts w:ascii="Arial" w:hAnsi="Arial" w:cs="Arial"/>
                <w:b/>
                <w:bCs/>
                <w:sz w:val="22"/>
                <w:szCs w:val="22"/>
              </w:rPr>
              <w:t>/ spotkania/rozmowy</w:t>
            </w:r>
          </w:p>
        </w:tc>
      </w:tr>
      <w:tr w:rsidR="00CB298B" w:rsidRPr="00CB298B" w14:paraId="0D953DFA" w14:textId="77777777" w:rsidTr="009C2DB5">
        <w:tc>
          <w:tcPr>
            <w:tcW w:w="588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C26EC3A" w14:textId="46B25A1D" w:rsidR="00891F15" w:rsidRPr="00CB298B" w:rsidRDefault="00891F15" w:rsidP="009C2DB5">
            <w:pPr>
              <w:pStyle w:val="Tekstpodstawowy"/>
              <w:spacing w:before="120" w:line="240" w:lineRule="auto"/>
              <w:ind w:left="720"/>
              <w:contextualSpacing/>
              <w:jc w:val="center"/>
              <w:rPr>
                <w:rFonts w:ascii="Arial" w:hAnsi="Arial" w:cs="Arial"/>
                <w:sz w:val="22"/>
                <w:szCs w:val="22"/>
              </w:rPr>
            </w:pPr>
            <w:r w:rsidRPr="00CB298B">
              <w:rPr>
                <w:rFonts w:ascii="Arial" w:hAnsi="Arial" w:cs="Arial"/>
                <w:b/>
                <w:sz w:val="22"/>
                <w:szCs w:val="22"/>
              </w:rPr>
              <w:t>Aspekt podlegający samoocenie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045E3936" w14:textId="101307DD"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Zawsze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DC583B1" w14:textId="1B03B5FE"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Na ogół</w:t>
            </w:r>
          </w:p>
        </w:tc>
        <w:tc>
          <w:tcPr>
            <w:tcW w:w="106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C413B86" w14:textId="6CBBABAA"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sz w:val="22"/>
                <w:szCs w:val="22"/>
              </w:rPr>
              <w:t>Rzadko</w:t>
            </w:r>
          </w:p>
        </w:tc>
      </w:tr>
      <w:tr w:rsidR="00CB298B" w:rsidRPr="00CB298B" w14:paraId="22665B63" w14:textId="77777777" w:rsidTr="009C2DB5">
        <w:trPr>
          <w:trHeight w:val="687"/>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4EEBE60" w14:textId="56276E6A" w:rsidR="00891F15" w:rsidRPr="00CB298B" w:rsidRDefault="00891F15" w:rsidP="00462573">
            <w:pPr>
              <w:pStyle w:val="Tekstpodstawowy"/>
              <w:spacing w:before="120" w:line="240" w:lineRule="auto"/>
              <w:contextualSpacing/>
              <w:rPr>
                <w:rFonts w:ascii="Arial" w:hAnsi="Arial" w:cs="Arial"/>
                <w:sz w:val="22"/>
                <w:szCs w:val="22"/>
              </w:rPr>
            </w:pPr>
            <w:r w:rsidRPr="00CB298B">
              <w:rPr>
                <w:rFonts w:ascii="Arial" w:hAnsi="Arial" w:cs="Arial"/>
                <w:sz w:val="22"/>
                <w:szCs w:val="22"/>
              </w:rPr>
              <w:t>Ustalam zasady pracy</w:t>
            </w:r>
            <w:r w:rsidR="00760D63" w:rsidRPr="00CB298B">
              <w:rPr>
                <w:rFonts w:ascii="Arial" w:hAnsi="Arial" w:cs="Arial"/>
                <w:sz w:val="22"/>
                <w:szCs w:val="22"/>
              </w:rPr>
              <w:t>/kontaktu</w:t>
            </w:r>
            <w:r w:rsidRPr="00CB298B">
              <w:rPr>
                <w:rFonts w:ascii="Arial" w:hAnsi="Arial" w:cs="Arial"/>
                <w:sz w:val="22"/>
                <w:szCs w:val="22"/>
              </w:rPr>
              <w:t xml:space="preserve"> i p</w:t>
            </w:r>
            <w:r w:rsidR="00760D63" w:rsidRPr="00CB298B">
              <w:rPr>
                <w:rFonts w:ascii="Arial" w:hAnsi="Arial" w:cs="Arial"/>
                <w:sz w:val="22"/>
                <w:szCs w:val="22"/>
              </w:rPr>
              <w:t>rzestrzega</w:t>
            </w:r>
            <w:r w:rsidR="00F1327D" w:rsidRPr="00CB298B">
              <w:rPr>
                <w:rFonts w:ascii="Arial" w:hAnsi="Arial" w:cs="Arial"/>
                <w:sz w:val="22"/>
                <w:szCs w:val="22"/>
              </w:rPr>
              <w:t>m</w:t>
            </w:r>
            <w:r w:rsidR="00760D63" w:rsidRPr="00CB298B">
              <w:rPr>
                <w:rFonts w:ascii="Arial" w:hAnsi="Arial" w:cs="Arial"/>
                <w:sz w:val="22"/>
                <w:szCs w:val="22"/>
              </w:rPr>
              <w:t xml:space="preserve"> </w:t>
            </w:r>
            <w:r w:rsidR="00462573" w:rsidRPr="00CB298B">
              <w:rPr>
                <w:rFonts w:ascii="Arial" w:hAnsi="Arial" w:cs="Arial"/>
                <w:sz w:val="22"/>
                <w:szCs w:val="22"/>
              </w:rPr>
              <w:t>ich.</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F2D139B"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F5615D2"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60A40D8" w14:textId="6ED43CCA"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02C1B6BD" w14:textId="77777777" w:rsidTr="009C2DB5">
        <w:trPr>
          <w:trHeight w:val="68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593285CD" w14:textId="2CAD152B" w:rsidR="00891F15" w:rsidRPr="00CB298B" w:rsidRDefault="00760D63"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Odwołuję się do ustalonych zasad.</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2E0A5F2"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3F4AFA26"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0243EC02" w14:textId="4C6E69E0"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6089F41A" w14:textId="77777777" w:rsidTr="009C2DB5">
        <w:trPr>
          <w:trHeight w:val="68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5C8C1201" w14:textId="50B741C1" w:rsidR="00891F15" w:rsidRPr="00CB298B" w:rsidRDefault="00760D63" w:rsidP="00462573">
            <w:pPr>
              <w:pStyle w:val="Tekstpodstawowy"/>
              <w:spacing w:before="120" w:line="240" w:lineRule="auto"/>
              <w:contextualSpacing/>
              <w:rPr>
                <w:rFonts w:ascii="Arial" w:hAnsi="Arial" w:cs="Arial"/>
                <w:sz w:val="22"/>
                <w:szCs w:val="22"/>
              </w:rPr>
            </w:pPr>
            <w:r w:rsidRPr="00CB298B">
              <w:rPr>
                <w:rFonts w:ascii="Arial" w:hAnsi="Arial" w:cs="Arial"/>
                <w:sz w:val="22"/>
                <w:szCs w:val="22"/>
              </w:rPr>
              <w:t>Słucham opinii i uwag uczestników zajęć/spotka</w:t>
            </w:r>
            <w:r w:rsidR="00462573" w:rsidRPr="00CB298B">
              <w:rPr>
                <w:rFonts w:ascii="Arial" w:hAnsi="Arial" w:cs="Arial"/>
                <w:sz w:val="22"/>
                <w:szCs w:val="22"/>
              </w:rPr>
              <w:t>ń i ro</w:t>
            </w:r>
            <w:r w:rsidR="00462573" w:rsidRPr="00CB298B">
              <w:rPr>
                <w:rFonts w:ascii="Arial" w:hAnsi="Arial" w:cs="Arial"/>
                <w:sz w:val="22"/>
                <w:szCs w:val="22"/>
              </w:rPr>
              <w:t>z</w:t>
            </w:r>
            <w:r w:rsidR="00462573" w:rsidRPr="00CB298B">
              <w:rPr>
                <w:rFonts w:ascii="Arial" w:hAnsi="Arial" w:cs="Arial"/>
                <w:sz w:val="22"/>
                <w:szCs w:val="22"/>
              </w:rPr>
              <w:t>mówców.</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151EDE9F"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C4F3062"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049B9AB0" w14:textId="57027A68"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019BC7D6" w14:textId="77777777" w:rsidTr="009C2DB5">
        <w:trPr>
          <w:trHeight w:val="68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2766830E" w14:textId="5039E204" w:rsidR="00891F15" w:rsidRPr="00CB298B" w:rsidRDefault="00760D63" w:rsidP="00462573">
            <w:pPr>
              <w:pStyle w:val="Tekstpodstawowy"/>
              <w:spacing w:before="120" w:line="240" w:lineRule="auto"/>
              <w:contextualSpacing/>
              <w:rPr>
                <w:rFonts w:ascii="Arial" w:hAnsi="Arial" w:cs="Arial"/>
                <w:sz w:val="22"/>
                <w:szCs w:val="22"/>
              </w:rPr>
            </w:pPr>
            <w:r w:rsidRPr="00CB298B">
              <w:rPr>
                <w:rFonts w:ascii="Arial" w:hAnsi="Arial" w:cs="Arial"/>
                <w:sz w:val="22"/>
                <w:szCs w:val="22"/>
              </w:rPr>
              <w:t xml:space="preserve">Umiejętnie radzę sobie z ewentualnymi trudnymi </w:t>
            </w:r>
            <w:proofErr w:type="spellStart"/>
            <w:r w:rsidRPr="00CB298B">
              <w:rPr>
                <w:rFonts w:ascii="Arial" w:hAnsi="Arial" w:cs="Arial"/>
                <w:sz w:val="22"/>
                <w:szCs w:val="22"/>
              </w:rPr>
              <w:t>zach</w:t>
            </w:r>
            <w:r w:rsidRPr="00CB298B">
              <w:rPr>
                <w:rFonts w:ascii="Arial" w:hAnsi="Arial" w:cs="Arial"/>
                <w:sz w:val="22"/>
                <w:szCs w:val="22"/>
              </w:rPr>
              <w:t>o</w:t>
            </w:r>
            <w:r w:rsidRPr="00CB298B">
              <w:rPr>
                <w:rFonts w:ascii="Arial" w:hAnsi="Arial" w:cs="Arial"/>
                <w:sz w:val="22"/>
                <w:szCs w:val="22"/>
              </w:rPr>
              <w:t>waniami</w:t>
            </w:r>
            <w:proofErr w:type="spellEnd"/>
            <w:r w:rsidRPr="00CB298B">
              <w:rPr>
                <w:rFonts w:ascii="Arial" w:hAnsi="Arial" w:cs="Arial"/>
                <w:sz w:val="22"/>
                <w:szCs w:val="22"/>
              </w:rPr>
              <w:t xml:space="preserve"> uczestników zajęć/spotka</w:t>
            </w:r>
            <w:r w:rsidR="00462573" w:rsidRPr="00CB298B">
              <w:rPr>
                <w:rFonts w:ascii="Arial" w:hAnsi="Arial" w:cs="Arial"/>
                <w:sz w:val="22"/>
                <w:szCs w:val="22"/>
              </w:rPr>
              <w:t>ń i</w:t>
            </w:r>
            <w:r w:rsidRPr="00CB298B">
              <w:rPr>
                <w:rFonts w:ascii="Arial" w:hAnsi="Arial" w:cs="Arial"/>
                <w:sz w:val="22"/>
                <w:szCs w:val="22"/>
              </w:rPr>
              <w:t xml:space="preserve"> </w:t>
            </w:r>
            <w:r w:rsidR="00462573" w:rsidRPr="00CB298B">
              <w:rPr>
                <w:rFonts w:ascii="Arial" w:hAnsi="Arial" w:cs="Arial"/>
                <w:sz w:val="22"/>
                <w:szCs w:val="22"/>
              </w:rPr>
              <w:t xml:space="preserve">rozmówców </w:t>
            </w:r>
            <w:r w:rsidRPr="00CB298B">
              <w:rPr>
                <w:rFonts w:ascii="Arial" w:hAnsi="Arial" w:cs="Arial"/>
                <w:sz w:val="22"/>
                <w:szCs w:val="22"/>
              </w:rPr>
              <w:t>– sprawdzam i wyjaśniam sytuację.</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26889B0"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F77152F" w14:textId="77777777"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22BE825C" w14:textId="151E9C8D" w:rsidR="00891F15" w:rsidRPr="00CB298B" w:rsidRDefault="00891F15"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06E0AC1C" w14:textId="77777777" w:rsidTr="009C2DB5">
        <w:tc>
          <w:tcPr>
            <w:tcW w:w="9212" w:type="dxa"/>
            <w:gridSpan w:val="7"/>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BCCB24A" w14:textId="57A09E3A" w:rsidR="00DB4111" w:rsidRPr="00CB298B" w:rsidRDefault="00DB4111"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r w:rsidRPr="00CB298B">
              <w:rPr>
                <w:rFonts w:ascii="Arial" w:hAnsi="Arial" w:cs="Arial"/>
                <w:b/>
                <w:bCs/>
                <w:sz w:val="22"/>
                <w:szCs w:val="22"/>
              </w:rPr>
              <w:t xml:space="preserve">Współpraca </w:t>
            </w:r>
            <w:r w:rsidR="00760D63" w:rsidRPr="00CB298B">
              <w:rPr>
                <w:rFonts w:ascii="Arial" w:hAnsi="Arial" w:cs="Arial"/>
                <w:b/>
                <w:bCs/>
                <w:sz w:val="22"/>
                <w:szCs w:val="22"/>
              </w:rPr>
              <w:t xml:space="preserve">osoby organizującej </w:t>
            </w:r>
            <w:r w:rsidR="005F24E7" w:rsidRPr="00CB298B">
              <w:rPr>
                <w:rFonts w:ascii="Arial" w:hAnsi="Arial" w:cs="Arial"/>
                <w:b/>
                <w:bCs/>
                <w:sz w:val="22"/>
                <w:szCs w:val="22"/>
              </w:rPr>
              <w:t xml:space="preserve">wspomaganie </w:t>
            </w:r>
            <w:r w:rsidR="00760D63" w:rsidRPr="00CB298B">
              <w:rPr>
                <w:rFonts w:ascii="Arial" w:hAnsi="Arial" w:cs="Arial"/>
                <w:b/>
                <w:bCs/>
                <w:sz w:val="22"/>
                <w:szCs w:val="22"/>
              </w:rPr>
              <w:t>z innymi</w:t>
            </w:r>
            <w:r w:rsidR="00462573" w:rsidRPr="00CB298B">
              <w:rPr>
                <w:rFonts w:ascii="Arial" w:hAnsi="Arial" w:cs="Arial"/>
                <w:b/>
                <w:bCs/>
                <w:sz w:val="22"/>
                <w:szCs w:val="22"/>
              </w:rPr>
              <w:t xml:space="preserve"> osobami</w:t>
            </w:r>
            <w:r w:rsidR="00760D63" w:rsidRPr="00CB298B">
              <w:rPr>
                <w:rFonts w:ascii="Arial" w:hAnsi="Arial" w:cs="Arial"/>
                <w:b/>
                <w:bCs/>
                <w:sz w:val="22"/>
                <w:szCs w:val="22"/>
              </w:rPr>
              <w:t xml:space="preserve"> (trenerami, ekspe</w:t>
            </w:r>
            <w:r w:rsidR="00760D63" w:rsidRPr="00CB298B">
              <w:rPr>
                <w:rFonts w:ascii="Arial" w:hAnsi="Arial" w:cs="Arial"/>
                <w:b/>
                <w:bCs/>
                <w:sz w:val="22"/>
                <w:szCs w:val="22"/>
              </w:rPr>
              <w:t>r</w:t>
            </w:r>
            <w:r w:rsidR="00760D63" w:rsidRPr="00CB298B">
              <w:rPr>
                <w:rFonts w:ascii="Arial" w:hAnsi="Arial" w:cs="Arial"/>
                <w:b/>
                <w:bCs/>
                <w:sz w:val="22"/>
                <w:szCs w:val="22"/>
              </w:rPr>
              <w:t>tami, doradcami</w:t>
            </w:r>
            <w:r w:rsidR="005F24E7" w:rsidRPr="00CB298B">
              <w:rPr>
                <w:rFonts w:ascii="Arial" w:hAnsi="Arial" w:cs="Arial"/>
                <w:b/>
                <w:bCs/>
                <w:sz w:val="22"/>
                <w:szCs w:val="22"/>
              </w:rPr>
              <w:t>, dyrektorem przedszkola</w:t>
            </w:r>
            <w:r w:rsidR="00760D63" w:rsidRPr="00CB298B">
              <w:rPr>
                <w:rFonts w:ascii="Arial" w:hAnsi="Arial" w:cs="Arial"/>
                <w:b/>
                <w:bCs/>
                <w:sz w:val="22"/>
                <w:szCs w:val="22"/>
              </w:rPr>
              <w:t xml:space="preserve"> itp.)</w:t>
            </w:r>
          </w:p>
        </w:tc>
      </w:tr>
      <w:tr w:rsidR="00CB298B" w:rsidRPr="00CB298B" w14:paraId="49BE4682" w14:textId="77777777" w:rsidTr="009C2DB5">
        <w:tc>
          <w:tcPr>
            <w:tcW w:w="5882"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1B812E0" w14:textId="54888786" w:rsidR="00760D63" w:rsidRPr="00CB298B" w:rsidRDefault="00760D63" w:rsidP="009C2DB5">
            <w:pPr>
              <w:pStyle w:val="Tekstpodstawowy"/>
              <w:spacing w:before="120" w:line="240" w:lineRule="auto"/>
              <w:ind w:left="720"/>
              <w:contextualSpacing/>
              <w:jc w:val="center"/>
              <w:rPr>
                <w:rFonts w:ascii="Arial" w:hAnsi="Arial" w:cs="Arial"/>
                <w:b/>
                <w:sz w:val="22"/>
                <w:szCs w:val="22"/>
              </w:rPr>
            </w:pPr>
            <w:r w:rsidRPr="00CB298B">
              <w:rPr>
                <w:rFonts w:ascii="Arial" w:hAnsi="Arial" w:cs="Arial"/>
                <w:b/>
                <w:sz w:val="22"/>
                <w:szCs w:val="22"/>
              </w:rPr>
              <w:t>Aspekt podlegający samoocenie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2AEF1BEA" w14:textId="0AD6E058"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Zawsze</w:t>
            </w:r>
          </w:p>
        </w:tc>
        <w:tc>
          <w:tcPr>
            <w:tcW w:w="1134" w:type="dxa"/>
            <w:gridSpan w:val="2"/>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320EB02F" w14:textId="3C3CE104"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Na ogół</w:t>
            </w:r>
          </w:p>
        </w:tc>
        <w:tc>
          <w:tcPr>
            <w:tcW w:w="1062"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4DB8E88D" w14:textId="06912F79"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b/>
                <w:sz w:val="22"/>
                <w:szCs w:val="22"/>
              </w:rPr>
            </w:pPr>
            <w:r w:rsidRPr="00CB298B">
              <w:rPr>
                <w:rFonts w:ascii="Arial" w:hAnsi="Arial" w:cs="Arial"/>
                <w:b/>
                <w:sz w:val="22"/>
                <w:szCs w:val="22"/>
              </w:rPr>
              <w:t>Rzadko</w:t>
            </w:r>
          </w:p>
        </w:tc>
      </w:tr>
      <w:tr w:rsidR="00CB298B" w:rsidRPr="00CB298B" w14:paraId="5A9C1A75" w14:textId="77777777" w:rsidTr="009C2DB5">
        <w:trPr>
          <w:trHeight w:val="458"/>
        </w:trPr>
        <w:tc>
          <w:tcPr>
            <w:tcW w:w="5882" w:type="dxa"/>
            <w:gridSpan w:val="2"/>
            <w:tcBorders>
              <w:top w:val="single" w:sz="4" w:space="0" w:color="auto"/>
              <w:left w:val="single" w:sz="4" w:space="0" w:color="auto"/>
              <w:bottom w:val="single" w:sz="4" w:space="0" w:color="auto"/>
              <w:right w:val="single" w:sz="4" w:space="0" w:color="auto"/>
            </w:tcBorders>
            <w:vAlign w:val="center"/>
          </w:tcPr>
          <w:p w14:paraId="21147855" w14:textId="0962FB5D" w:rsidR="00760D63" w:rsidRPr="00CB298B" w:rsidRDefault="00760D63"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Utrzymuję systematyczny (adekwatny do potrzeb) kontakt z trenerami, ekspertami, doradcami itp.</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23E02A9C"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9CF632F"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29591C36" w14:textId="4696D7C3"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55985824" w14:textId="77777777" w:rsidTr="009C2DB5">
        <w:trPr>
          <w:trHeight w:val="45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07FF731" w14:textId="071CB156" w:rsidR="00760D63" w:rsidRPr="00CB298B" w:rsidRDefault="00760D63" w:rsidP="009C2DB5">
            <w:pPr>
              <w:pStyle w:val="Tekstpodstawowy"/>
              <w:spacing w:before="120" w:line="240" w:lineRule="auto"/>
              <w:contextualSpacing/>
              <w:rPr>
                <w:rFonts w:ascii="Arial" w:hAnsi="Arial" w:cs="Arial"/>
                <w:sz w:val="22"/>
                <w:szCs w:val="22"/>
              </w:rPr>
            </w:pPr>
            <w:r w:rsidRPr="00CB298B">
              <w:rPr>
                <w:rFonts w:ascii="Arial" w:hAnsi="Arial" w:cs="Arial"/>
                <w:sz w:val="22"/>
                <w:szCs w:val="22"/>
              </w:rPr>
              <w:t>Badam kompetencje kadry, którą zapraszam do prow</w:t>
            </w:r>
            <w:r w:rsidRPr="00CB298B">
              <w:rPr>
                <w:rFonts w:ascii="Arial" w:hAnsi="Arial" w:cs="Arial"/>
                <w:sz w:val="22"/>
                <w:szCs w:val="22"/>
              </w:rPr>
              <w:t>a</w:t>
            </w:r>
            <w:r w:rsidRPr="00CB298B">
              <w:rPr>
                <w:rFonts w:ascii="Arial" w:hAnsi="Arial" w:cs="Arial"/>
                <w:sz w:val="22"/>
                <w:szCs w:val="22"/>
              </w:rPr>
              <w:t>dzenia form przewidzianych w planie wspomagania.</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576C09E"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37C821A0"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083ADF62" w14:textId="7EEDD7A5"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3EF09447" w14:textId="77777777" w:rsidTr="009C2DB5">
        <w:trPr>
          <w:trHeight w:val="45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507A36FE" w14:textId="47E2EAB1" w:rsidR="00760D63" w:rsidRPr="00CB298B" w:rsidRDefault="00760D63" w:rsidP="00462573">
            <w:pPr>
              <w:pStyle w:val="Tekstpodstawowy"/>
              <w:spacing w:before="120" w:line="240" w:lineRule="auto"/>
              <w:contextualSpacing/>
              <w:rPr>
                <w:rFonts w:ascii="Arial" w:hAnsi="Arial" w:cs="Arial"/>
                <w:sz w:val="22"/>
                <w:szCs w:val="22"/>
              </w:rPr>
            </w:pPr>
            <w:r w:rsidRPr="00CB298B">
              <w:rPr>
                <w:rFonts w:ascii="Arial" w:hAnsi="Arial" w:cs="Arial"/>
                <w:sz w:val="22"/>
                <w:szCs w:val="22"/>
              </w:rPr>
              <w:t>Moja współpraca z trenerami, ekspertami</w:t>
            </w:r>
            <w:r w:rsidR="00462573" w:rsidRPr="00CB298B">
              <w:rPr>
                <w:rFonts w:ascii="Arial" w:hAnsi="Arial" w:cs="Arial"/>
                <w:sz w:val="22"/>
                <w:szCs w:val="22"/>
              </w:rPr>
              <w:t xml:space="preserve"> i </w:t>
            </w:r>
            <w:r w:rsidRPr="00CB298B">
              <w:rPr>
                <w:rFonts w:ascii="Arial" w:hAnsi="Arial" w:cs="Arial"/>
                <w:sz w:val="22"/>
                <w:szCs w:val="22"/>
              </w:rPr>
              <w:t>doradcami jest efektywna dla obu stron.</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1C43CE0E"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7044A82E"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7B9C86E9" w14:textId="06058173"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42827740" w14:textId="77777777" w:rsidTr="009C2DB5">
        <w:trPr>
          <w:trHeight w:val="45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2E75368B" w14:textId="6752570C" w:rsidR="00760D63" w:rsidRPr="00CB298B" w:rsidRDefault="005F24E7" w:rsidP="00462573">
            <w:pPr>
              <w:pStyle w:val="Tekstpodstawowy"/>
              <w:spacing w:before="120" w:line="240" w:lineRule="auto"/>
              <w:contextualSpacing/>
              <w:rPr>
                <w:rFonts w:ascii="Arial" w:hAnsi="Arial" w:cs="Arial"/>
                <w:sz w:val="22"/>
                <w:szCs w:val="22"/>
              </w:rPr>
            </w:pPr>
            <w:r w:rsidRPr="00CB298B">
              <w:rPr>
                <w:rFonts w:ascii="Arial" w:hAnsi="Arial" w:cs="Arial"/>
                <w:sz w:val="22"/>
                <w:szCs w:val="22"/>
              </w:rPr>
              <w:t>Prowadzę analizę opinii uczestników wspomagania o pr</w:t>
            </w:r>
            <w:r w:rsidRPr="00CB298B">
              <w:rPr>
                <w:rFonts w:ascii="Arial" w:hAnsi="Arial" w:cs="Arial"/>
                <w:sz w:val="22"/>
                <w:szCs w:val="22"/>
              </w:rPr>
              <w:t>a</w:t>
            </w:r>
            <w:r w:rsidRPr="00CB298B">
              <w:rPr>
                <w:rFonts w:ascii="Arial" w:hAnsi="Arial" w:cs="Arial"/>
                <w:sz w:val="22"/>
                <w:szCs w:val="22"/>
              </w:rPr>
              <w:t>cy ekspertów, doradców</w:t>
            </w:r>
            <w:r w:rsidR="00462573" w:rsidRPr="00CB298B">
              <w:rPr>
                <w:rFonts w:ascii="Arial" w:hAnsi="Arial" w:cs="Arial"/>
                <w:sz w:val="22"/>
                <w:szCs w:val="22"/>
              </w:rPr>
              <w:t xml:space="preserve"> i </w:t>
            </w:r>
            <w:r w:rsidRPr="00CB298B">
              <w:rPr>
                <w:rFonts w:ascii="Arial" w:hAnsi="Arial" w:cs="Arial"/>
                <w:sz w:val="22"/>
                <w:szCs w:val="22"/>
              </w:rPr>
              <w:t>trenerów.</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31210B43"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BB9DF6E" w14:textId="77777777"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61BA48A9" w14:textId="7B6A1E80" w:rsidR="00760D63" w:rsidRPr="00CB298B" w:rsidRDefault="00760D63"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0465F0A1" w14:textId="77777777" w:rsidTr="009C2DB5">
        <w:trPr>
          <w:trHeight w:val="45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7E850336" w14:textId="0196677B" w:rsidR="005F24E7" w:rsidRPr="00CB298B" w:rsidRDefault="005F24E7" w:rsidP="00D846D6">
            <w:pPr>
              <w:pStyle w:val="Tekstpodstawowy"/>
              <w:spacing w:before="120" w:line="240" w:lineRule="auto"/>
              <w:contextualSpacing/>
              <w:rPr>
                <w:rFonts w:ascii="Arial" w:hAnsi="Arial" w:cs="Arial"/>
                <w:sz w:val="22"/>
                <w:szCs w:val="22"/>
              </w:rPr>
            </w:pPr>
            <w:r w:rsidRPr="00CB298B">
              <w:rPr>
                <w:rFonts w:ascii="Arial" w:hAnsi="Arial" w:cs="Arial"/>
                <w:sz w:val="22"/>
                <w:szCs w:val="22"/>
              </w:rPr>
              <w:t>Udzielam trenerom, doradcom</w:t>
            </w:r>
            <w:r w:rsidR="00462573" w:rsidRPr="00CB298B">
              <w:rPr>
                <w:rFonts w:ascii="Arial" w:hAnsi="Arial" w:cs="Arial"/>
                <w:sz w:val="22"/>
                <w:szCs w:val="22"/>
              </w:rPr>
              <w:t xml:space="preserve"> i </w:t>
            </w:r>
            <w:r w:rsidRPr="00CB298B">
              <w:rPr>
                <w:rFonts w:ascii="Arial" w:hAnsi="Arial" w:cs="Arial"/>
                <w:sz w:val="22"/>
                <w:szCs w:val="22"/>
              </w:rPr>
              <w:t xml:space="preserve">ekspertom konstruktywnej, </w:t>
            </w:r>
            <w:r w:rsidR="00D846D6" w:rsidRPr="00CB298B">
              <w:rPr>
                <w:rFonts w:ascii="Arial" w:hAnsi="Arial" w:cs="Arial"/>
                <w:sz w:val="22"/>
                <w:szCs w:val="22"/>
              </w:rPr>
              <w:t>poświadczonej faktami</w:t>
            </w:r>
            <w:r w:rsidRPr="00CB298B">
              <w:rPr>
                <w:rFonts w:ascii="Arial" w:hAnsi="Arial" w:cs="Arial"/>
                <w:sz w:val="22"/>
                <w:szCs w:val="22"/>
              </w:rPr>
              <w:t xml:space="preserve"> informacji zwrotnej </w:t>
            </w:r>
            <w:r w:rsidR="00462573" w:rsidRPr="00CB298B">
              <w:rPr>
                <w:rFonts w:ascii="Arial" w:hAnsi="Arial" w:cs="Arial"/>
                <w:sz w:val="22"/>
                <w:szCs w:val="22"/>
              </w:rPr>
              <w:t xml:space="preserve">na temat </w:t>
            </w:r>
            <w:r w:rsidRPr="00CB298B">
              <w:rPr>
                <w:rFonts w:ascii="Arial" w:hAnsi="Arial" w:cs="Arial"/>
                <w:sz w:val="22"/>
                <w:szCs w:val="22"/>
              </w:rPr>
              <w:t>ich pracy w procesie wspomagania.</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4FD9351D"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AD7752C"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16B6F872"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4F3F9970" w14:textId="77777777" w:rsidTr="009C2DB5">
        <w:trPr>
          <w:trHeight w:val="45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469B6CF2" w14:textId="30EB693D" w:rsidR="005F24E7" w:rsidRPr="00CB298B" w:rsidRDefault="005F24E7" w:rsidP="00D846D6">
            <w:pPr>
              <w:pStyle w:val="Tekstpodstawowy"/>
              <w:spacing w:before="120" w:line="240" w:lineRule="auto"/>
              <w:contextualSpacing/>
              <w:rPr>
                <w:rFonts w:ascii="Arial" w:hAnsi="Arial" w:cs="Arial"/>
                <w:sz w:val="22"/>
                <w:szCs w:val="22"/>
              </w:rPr>
            </w:pPr>
            <w:r w:rsidRPr="00CB298B">
              <w:rPr>
                <w:rFonts w:ascii="Arial" w:hAnsi="Arial" w:cs="Arial"/>
                <w:sz w:val="22"/>
                <w:szCs w:val="22"/>
              </w:rPr>
              <w:t>Dbam o pozyskiwanie</w:t>
            </w:r>
            <w:r w:rsidR="00D846D6" w:rsidRPr="00CB298B">
              <w:t xml:space="preserve"> </w:t>
            </w:r>
            <w:r w:rsidR="00D846D6" w:rsidRPr="00CB298B">
              <w:rPr>
                <w:rFonts w:ascii="Arial" w:hAnsi="Arial" w:cs="Arial"/>
                <w:sz w:val="22"/>
                <w:szCs w:val="22"/>
              </w:rPr>
              <w:t>od trenerów, ekspertów i doradców</w:t>
            </w:r>
            <w:r w:rsidRPr="00CB298B">
              <w:rPr>
                <w:rFonts w:ascii="Arial" w:hAnsi="Arial" w:cs="Arial"/>
                <w:sz w:val="22"/>
                <w:szCs w:val="22"/>
              </w:rPr>
              <w:t xml:space="preserve"> informacji zwrotnej </w:t>
            </w:r>
            <w:r w:rsidR="00D846D6" w:rsidRPr="00CB298B">
              <w:rPr>
                <w:rFonts w:ascii="Arial" w:hAnsi="Arial" w:cs="Arial"/>
                <w:sz w:val="22"/>
                <w:szCs w:val="22"/>
              </w:rPr>
              <w:t xml:space="preserve">na temat </w:t>
            </w:r>
            <w:r w:rsidRPr="00CB298B">
              <w:rPr>
                <w:rFonts w:ascii="Arial" w:hAnsi="Arial" w:cs="Arial"/>
                <w:sz w:val="22"/>
                <w:szCs w:val="22"/>
              </w:rPr>
              <w:t xml:space="preserve">jakości mojej </w:t>
            </w:r>
            <w:r w:rsidR="00D846D6" w:rsidRPr="00CB298B">
              <w:rPr>
                <w:rFonts w:ascii="Arial" w:hAnsi="Arial" w:cs="Arial"/>
                <w:sz w:val="22"/>
                <w:szCs w:val="22"/>
              </w:rPr>
              <w:t>pracy.</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53AF5BA0"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95AEF8E"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00A4D9AE"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45FC42D5" w14:textId="77777777" w:rsidTr="009C2DB5">
        <w:trPr>
          <w:trHeight w:val="45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13B353D6" w14:textId="7B3A9254" w:rsidR="005F24E7" w:rsidRPr="00CB298B" w:rsidRDefault="005F24E7" w:rsidP="00D846D6">
            <w:pPr>
              <w:pStyle w:val="Tekstpodstawowy"/>
              <w:spacing w:before="120" w:line="240" w:lineRule="auto"/>
              <w:contextualSpacing/>
              <w:rPr>
                <w:rFonts w:ascii="Arial" w:hAnsi="Arial" w:cs="Arial"/>
                <w:sz w:val="22"/>
                <w:szCs w:val="22"/>
              </w:rPr>
            </w:pPr>
            <w:r w:rsidRPr="00CB298B">
              <w:rPr>
                <w:rFonts w:ascii="Arial" w:hAnsi="Arial" w:cs="Arial"/>
                <w:sz w:val="22"/>
                <w:szCs w:val="22"/>
              </w:rPr>
              <w:lastRenderedPageBreak/>
              <w:t xml:space="preserve">Dbam o pozyskiwanie </w:t>
            </w:r>
            <w:r w:rsidR="00D846D6" w:rsidRPr="00CB298B">
              <w:rPr>
                <w:rFonts w:ascii="Arial" w:hAnsi="Arial" w:cs="Arial"/>
                <w:sz w:val="22"/>
                <w:szCs w:val="22"/>
              </w:rPr>
              <w:t xml:space="preserve">od dyrektora przedszkola </w:t>
            </w:r>
            <w:r w:rsidRPr="00CB298B">
              <w:rPr>
                <w:rFonts w:ascii="Arial" w:hAnsi="Arial" w:cs="Arial"/>
                <w:sz w:val="22"/>
                <w:szCs w:val="22"/>
              </w:rPr>
              <w:t xml:space="preserve">informacji zwrotnej </w:t>
            </w:r>
            <w:r w:rsidR="00D846D6" w:rsidRPr="00CB298B">
              <w:rPr>
                <w:rFonts w:ascii="Arial" w:hAnsi="Arial" w:cs="Arial"/>
                <w:sz w:val="22"/>
                <w:szCs w:val="22"/>
              </w:rPr>
              <w:t xml:space="preserve">na temat </w:t>
            </w:r>
            <w:r w:rsidRPr="00CB298B">
              <w:rPr>
                <w:rFonts w:ascii="Arial" w:hAnsi="Arial" w:cs="Arial"/>
                <w:sz w:val="22"/>
                <w:szCs w:val="22"/>
              </w:rPr>
              <w:t xml:space="preserve">jakości mojej </w:t>
            </w:r>
            <w:r w:rsidR="00D846D6" w:rsidRPr="00CB298B">
              <w:rPr>
                <w:rFonts w:ascii="Arial" w:hAnsi="Arial" w:cs="Arial"/>
                <w:sz w:val="22"/>
                <w:szCs w:val="22"/>
              </w:rPr>
              <w:t>pracy.</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1A3EFF6"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6939AB8C"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64770B60"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r w:rsidR="00CB298B" w:rsidRPr="00CB298B" w14:paraId="7C30A853" w14:textId="77777777" w:rsidTr="009C2DB5">
        <w:trPr>
          <w:trHeight w:val="455"/>
        </w:trPr>
        <w:tc>
          <w:tcPr>
            <w:tcW w:w="5882" w:type="dxa"/>
            <w:gridSpan w:val="2"/>
            <w:tcBorders>
              <w:top w:val="single" w:sz="4" w:space="0" w:color="auto"/>
              <w:left w:val="single" w:sz="4" w:space="0" w:color="auto"/>
              <w:bottom w:val="single" w:sz="4" w:space="0" w:color="auto"/>
              <w:right w:val="single" w:sz="4" w:space="0" w:color="auto"/>
            </w:tcBorders>
            <w:vAlign w:val="center"/>
          </w:tcPr>
          <w:p w14:paraId="0273ACB6" w14:textId="110C8898" w:rsidR="005F24E7" w:rsidRPr="00CB298B" w:rsidRDefault="005F24E7" w:rsidP="00D846D6">
            <w:pPr>
              <w:pStyle w:val="Tekstpodstawowy"/>
              <w:spacing w:before="120" w:line="240" w:lineRule="auto"/>
              <w:contextualSpacing/>
              <w:rPr>
                <w:rFonts w:ascii="Arial" w:hAnsi="Arial" w:cs="Arial"/>
                <w:sz w:val="22"/>
                <w:szCs w:val="22"/>
              </w:rPr>
            </w:pPr>
            <w:r w:rsidRPr="00CB298B">
              <w:rPr>
                <w:rFonts w:ascii="Arial" w:hAnsi="Arial" w:cs="Arial"/>
                <w:sz w:val="22"/>
                <w:szCs w:val="22"/>
              </w:rPr>
              <w:t xml:space="preserve">Wykorzystuję informacje zwrotne </w:t>
            </w:r>
            <w:r w:rsidR="00D846D6" w:rsidRPr="00CB298B">
              <w:rPr>
                <w:rFonts w:ascii="Arial" w:hAnsi="Arial" w:cs="Arial"/>
                <w:sz w:val="22"/>
                <w:szCs w:val="22"/>
              </w:rPr>
              <w:t xml:space="preserve">na temat </w:t>
            </w:r>
            <w:r w:rsidRPr="00CB298B">
              <w:rPr>
                <w:rFonts w:ascii="Arial" w:hAnsi="Arial" w:cs="Arial"/>
                <w:sz w:val="22"/>
                <w:szCs w:val="22"/>
              </w:rPr>
              <w:t>jakości mojej pracy do jej doskonalenia.</w:t>
            </w: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2AB566FC"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134" w:type="dxa"/>
            <w:gridSpan w:val="2"/>
            <w:tcBorders>
              <w:top w:val="single" w:sz="4" w:space="0" w:color="auto"/>
              <w:left w:val="single" w:sz="4" w:space="0" w:color="auto"/>
              <w:bottom w:val="single" w:sz="4" w:space="0" w:color="auto"/>
              <w:right w:val="single" w:sz="4" w:space="0" w:color="auto"/>
            </w:tcBorders>
            <w:vAlign w:val="center"/>
          </w:tcPr>
          <w:p w14:paraId="0C3C931D"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c>
          <w:tcPr>
            <w:tcW w:w="1062" w:type="dxa"/>
            <w:tcBorders>
              <w:top w:val="single" w:sz="4" w:space="0" w:color="auto"/>
              <w:left w:val="single" w:sz="4" w:space="0" w:color="auto"/>
              <w:bottom w:val="single" w:sz="4" w:space="0" w:color="auto"/>
              <w:right w:val="single" w:sz="4" w:space="0" w:color="auto"/>
            </w:tcBorders>
            <w:vAlign w:val="center"/>
          </w:tcPr>
          <w:p w14:paraId="0AE4878B" w14:textId="77777777" w:rsidR="005F24E7" w:rsidRPr="00CB298B" w:rsidRDefault="005F24E7" w:rsidP="009C2DB5">
            <w:pPr>
              <w:pStyle w:val="Tekstpodstawowy"/>
              <w:tabs>
                <w:tab w:val="left" w:pos="708"/>
                <w:tab w:val="left" w:pos="1416"/>
                <w:tab w:val="left" w:pos="2124"/>
                <w:tab w:val="left" w:pos="2832"/>
                <w:tab w:val="left" w:pos="3540"/>
                <w:tab w:val="left" w:pos="4248"/>
                <w:tab w:val="left" w:pos="4956"/>
              </w:tabs>
              <w:spacing w:before="120" w:line="240" w:lineRule="auto"/>
              <w:contextualSpacing/>
              <w:jc w:val="center"/>
              <w:rPr>
                <w:rFonts w:ascii="Arial" w:hAnsi="Arial" w:cs="Arial"/>
                <w:sz w:val="22"/>
                <w:szCs w:val="22"/>
              </w:rPr>
            </w:pPr>
          </w:p>
        </w:tc>
      </w:tr>
    </w:tbl>
    <w:p w14:paraId="09A6300C" w14:textId="3088CB63" w:rsidR="005F24E7" w:rsidRPr="00CB298B" w:rsidRDefault="005F24E7" w:rsidP="0089015A">
      <w:pPr>
        <w:pStyle w:val="OREnormalny"/>
        <w:rPr>
          <w:color w:val="auto"/>
        </w:rPr>
      </w:pPr>
      <w:r w:rsidRPr="00CB298B">
        <w:rPr>
          <w:color w:val="auto"/>
        </w:rPr>
        <w:t xml:space="preserve">Dyspozycje powyższego arkusza </w:t>
      </w:r>
      <w:r w:rsidR="00D846D6" w:rsidRPr="00CB298B">
        <w:rPr>
          <w:color w:val="auto"/>
        </w:rPr>
        <w:t>można również</w:t>
      </w:r>
      <w:r w:rsidRPr="00CB298B">
        <w:rPr>
          <w:color w:val="auto"/>
        </w:rPr>
        <w:t xml:space="preserve"> wykorzystać do skonstruowania narz</w:t>
      </w:r>
      <w:r w:rsidRPr="00CB298B">
        <w:rPr>
          <w:color w:val="auto"/>
        </w:rPr>
        <w:t>ę</w:t>
      </w:r>
      <w:r w:rsidRPr="00CB298B">
        <w:rPr>
          <w:color w:val="auto"/>
        </w:rPr>
        <w:t xml:space="preserve">dzi badawczych, za pomocą których da się pozyskać </w:t>
      </w:r>
      <w:r w:rsidR="00D846D6" w:rsidRPr="00CB298B">
        <w:rPr>
          <w:color w:val="auto"/>
        </w:rPr>
        <w:t xml:space="preserve">od innych (dyrektora placówki, uczestników szkoleń/zajęć, rozmówców, osób realizujących z nauczycielami różne formy doskonalenia lub wsparcia) </w:t>
      </w:r>
      <w:r w:rsidRPr="00CB298B">
        <w:rPr>
          <w:color w:val="auto"/>
        </w:rPr>
        <w:t xml:space="preserve">informacje </w:t>
      </w:r>
      <w:r w:rsidR="00D846D6" w:rsidRPr="00CB298B">
        <w:rPr>
          <w:color w:val="auto"/>
        </w:rPr>
        <w:t xml:space="preserve">na temat oceny </w:t>
      </w:r>
      <w:r w:rsidRPr="00CB298B">
        <w:rPr>
          <w:color w:val="auto"/>
        </w:rPr>
        <w:t xml:space="preserve">własnej </w:t>
      </w:r>
      <w:r w:rsidR="00D846D6" w:rsidRPr="00CB298B">
        <w:rPr>
          <w:color w:val="auto"/>
        </w:rPr>
        <w:t>pracy.</w:t>
      </w:r>
    </w:p>
    <w:p w14:paraId="14010CEC" w14:textId="0AEF71CE" w:rsidR="001820D8" w:rsidRPr="00CB298B" w:rsidRDefault="00DE334A" w:rsidP="00DE334A">
      <w:pPr>
        <w:pStyle w:val="ORE3Naglowek"/>
        <w:rPr>
          <w:color w:val="auto"/>
        </w:rPr>
      </w:pPr>
      <w:bookmarkStart w:id="66" w:name="_Toc496059944"/>
      <w:r w:rsidRPr="00CB298B">
        <w:rPr>
          <w:color w:val="auto"/>
        </w:rPr>
        <w:t xml:space="preserve">3.4. </w:t>
      </w:r>
      <w:r w:rsidR="001820D8" w:rsidRPr="00CB298B">
        <w:rPr>
          <w:color w:val="auto"/>
        </w:rPr>
        <w:t>Scenariusz spotkań konsultacyjnych służących wdrażaniu umi</w:t>
      </w:r>
      <w:r w:rsidR="001820D8" w:rsidRPr="00CB298B">
        <w:rPr>
          <w:color w:val="auto"/>
        </w:rPr>
        <w:t>e</w:t>
      </w:r>
      <w:r w:rsidR="001820D8" w:rsidRPr="00CB298B">
        <w:rPr>
          <w:color w:val="auto"/>
        </w:rPr>
        <w:t xml:space="preserve">jętności związanych z rozwijaniem </w:t>
      </w:r>
      <w:r w:rsidR="00D846D6" w:rsidRPr="00CB298B">
        <w:rPr>
          <w:color w:val="auto"/>
        </w:rPr>
        <w:t xml:space="preserve">u dzieci </w:t>
      </w:r>
      <w:r w:rsidR="00122B82" w:rsidRPr="00CB298B">
        <w:rPr>
          <w:color w:val="auto"/>
        </w:rPr>
        <w:t xml:space="preserve">wybranych </w:t>
      </w:r>
      <w:r w:rsidR="001820D8" w:rsidRPr="00CB298B">
        <w:rPr>
          <w:color w:val="auto"/>
        </w:rPr>
        <w:t xml:space="preserve">kompetencji </w:t>
      </w:r>
      <w:r w:rsidR="00122B82" w:rsidRPr="00CB298B">
        <w:rPr>
          <w:color w:val="auto"/>
        </w:rPr>
        <w:t>kluczowych</w:t>
      </w:r>
      <w:bookmarkEnd w:id="66"/>
      <w:r w:rsidR="00122B82" w:rsidRPr="00CB298B">
        <w:rPr>
          <w:color w:val="auto"/>
        </w:rPr>
        <w:t xml:space="preserve"> </w:t>
      </w:r>
    </w:p>
    <w:p w14:paraId="34888537" w14:textId="3B80408B" w:rsidR="00C82DC7" w:rsidRPr="00CB298B" w:rsidRDefault="00F27949" w:rsidP="0089015A">
      <w:pPr>
        <w:pStyle w:val="OREnormalny"/>
        <w:rPr>
          <w:color w:val="auto"/>
        </w:rPr>
      </w:pPr>
      <w:r w:rsidRPr="00CB298B">
        <w:rPr>
          <w:color w:val="auto"/>
        </w:rPr>
        <w:t xml:space="preserve">Spotkania konsultacyjne </w:t>
      </w:r>
      <w:r w:rsidR="00CF37A1" w:rsidRPr="00CB298B">
        <w:rPr>
          <w:color w:val="auto"/>
        </w:rPr>
        <w:t>prowadzone</w:t>
      </w:r>
      <w:r w:rsidR="00D07B3C" w:rsidRPr="00CB298B">
        <w:rPr>
          <w:color w:val="auto"/>
        </w:rPr>
        <w:t xml:space="preserve"> w procesie wspomagania</w:t>
      </w:r>
      <w:r w:rsidR="00CF37A1" w:rsidRPr="00CB298B">
        <w:rPr>
          <w:color w:val="auto"/>
        </w:rPr>
        <w:t xml:space="preserve"> </w:t>
      </w:r>
      <w:r w:rsidR="0075487B" w:rsidRPr="00CB298B">
        <w:rPr>
          <w:color w:val="auto"/>
        </w:rPr>
        <w:t>mogą polegać na zast</w:t>
      </w:r>
      <w:r w:rsidR="0075487B" w:rsidRPr="00CB298B">
        <w:rPr>
          <w:color w:val="auto"/>
        </w:rPr>
        <w:t>o</w:t>
      </w:r>
      <w:r w:rsidR="0075487B" w:rsidRPr="00CB298B">
        <w:rPr>
          <w:color w:val="auto"/>
        </w:rPr>
        <w:t xml:space="preserve">sowaniu metody </w:t>
      </w:r>
      <w:proofErr w:type="spellStart"/>
      <w:r w:rsidR="003718D4" w:rsidRPr="00CB298B">
        <w:rPr>
          <w:i/>
          <w:color w:val="auto"/>
        </w:rPr>
        <w:t>a</w:t>
      </w:r>
      <w:r w:rsidR="00122B82" w:rsidRPr="00CB298B">
        <w:rPr>
          <w:i/>
          <w:color w:val="auto"/>
        </w:rPr>
        <w:t>ction</w:t>
      </w:r>
      <w:proofErr w:type="spellEnd"/>
      <w:r w:rsidR="00122B82" w:rsidRPr="00CB298B">
        <w:rPr>
          <w:i/>
          <w:color w:val="auto"/>
        </w:rPr>
        <w:t xml:space="preserve"> </w:t>
      </w:r>
      <w:r w:rsidRPr="00CB298B">
        <w:rPr>
          <w:i/>
          <w:color w:val="auto"/>
        </w:rPr>
        <w:t>learning</w:t>
      </w:r>
      <w:r w:rsidR="00D07B3C" w:rsidRPr="00CB298B">
        <w:rPr>
          <w:color w:val="auto"/>
        </w:rPr>
        <w:t xml:space="preserve">. </w:t>
      </w:r>
    </w:p>
    <w:p w14:paraId="56A13D78" w14:textId="24001DB6" w:rsidR="00C82DC7" w:rsidRPr="00CB298B" w:rsidRDefault="00C82DC7" w:rsidP="0089015A">
      <w:pPr>
        <w:pStyle w:val="OREnormalny"/>
        <w:rPr>
          <w:caps/>
          <w:color w:val="auto"/>
          <w:sz w:val="28"/>
          <w:szCs w:val="28"/>
        </w:rPr>
      </w:pPr>
      <w:r w:rsidRPr="00CB298B">
        <w:rPr>
          <w:i/>
          <w:color w:val="auto"/>
        </w:rPr>
        <w:t xml:space="preserve">Action </w:t>
      </w:r>
      <w:r w:rsidR="0089015A" w:rsidRPr="00CB298B">
        <w:rPr>
          <w:i/>
          <w:color w:val="auto"/>
        </w:rPr>
        <w:t>learning</w:t>
      </w:r>
      <w:r w:rsidRPr="00CB298B">
        <w:rPr>
          <w:color w:val="auto"/>
        </w:rPr>
        <w:t xml:space="preserve"> jest metodą pracy zespołowej służącą </w:t>
      </w:r>
      <w:r w:rsidRPr="00CB298B">
        <w:rPr>
          <w:b/>
          <w:color w:val="auto"/>
        </w:rPr>
        <w:t>rozwiązywaniu problemów, ro</w:t>
      </w:r>
      <w:r w:rsidRPr="00CB298B">
        <w:rPr>
          <w:b/>
          <w:color w:val="auto"/>
        </w:rPr>
        <w:t>z</w:t>
      </w:r>
      <w:r w:rsidRPr="00CB298B">
        <w:rPr>
          <w:b/>
          <w:color w:val="auto"/>
        </w:rPr>
        <w:t>wijaniu kompetencji oraz wprowadzaniu innowacji</w:t>
      </w:r>
      <w:r w:rsidR="0075487B" w:rsidRPr="00CB298B">
        <w:rPr>
          <w:b/>
          <w:color w:val="auto"/>
        </w:rPr>
        <w:t>.</w:t>
      </w:r>
      <w:r w:rsidR="0096411C">
        <w:rPr>
          <w:b/>
          <w:color w:val="auto"/>
        </w:rPr>
        <w:t xml:space="preserve"> </w:t>
      </w:r>
      <w:r w:rsidR="0075487B" w:rsidRPr="00CB298B">
        <w:rPr>
          <w:b/>
          <w:color w:val="auto"/>
        </w:rPr>
        <w:t>R</w:t>
      </w:r>
      <w:r w:rsidRPr="00CB298B">
        <w:rPr>
          <w:b/>
          <w:color w:val="auto"/>
        </w:rPr>
        <w:t xml:space="preserve">ozwija </w:t>
      </w:r>
      <w:r w:rsidR="0075487B" w:rsidRPr="00CB298B">
        <w:rPr>
          <w:b/>
          <w:color w:val="auto"/>
        </w:rPr>
        <w:t xml:space="preserve">ona </w:t>
      </w:r>
      <w:r w:rsidRPr="00CB298B">
        <w:rPr>
          <w:b/>
          <w:color w:val="auto"/>
        </w:rPr>
        <w:t>zespoły w kieru</w:t>
      </w:r>
      <w:r w:rsidRPr="00CB298B">
        <w:rPr>
          <w:b/>
          <w:color w:val="auto"/>
        </w:rPr>
        <w:t>n</w:t>
      </w:r>
      <w:r w:rsidRPr="00CB298B">
        <w:rPr>
          <w:b/>
          <w:color w:val="auto"/>
        </w:rPr>
        <w:t>ku ciągłego doskonalenia się i uczenia</w:t>
      </w:r>
      <w:r w:rsidRPr="00CB298B">
        <w:rPr>
          <w:color w:val="auto"/>
        </w:rPr>
        <w:t xml:space="preserve">. Osoba </w:t>
      </w:r>
      <w:r w:rsidR="0075487B" w:rsidRPr="00CB298B">
        <w:rPr>
          <w:color w:val="auto"/>
        </w:rPr>
        <w:t xml:space="preserve">wspomagająca </w:t>
      </w:r>
      <w:r w:rsidRPr="00CB298B">
        <w:rPr>
          <w:color w:val="auto"/>
        </w:rPr>
        <w:t xml:space="preserve">może wykorzystać ten model na etapie realizacji planu i wdrożenia zmiany. </w:t>
      </w:r>
      <w:r w:rsidR="0075487B" w:rsidRPr="00CB298B">
        <w:rPr>
          <w:color w:val="auto"/>
        </w:rPr>
        <w:t xml:space="preserve">Nauczyciele </w:t>
      </w:r>
      <w:r w:rsidRPr="00CB298B">
        <w:rPr>
          <w:color w:val="auto"/>
        </w:rPr>
        <w:t>przedszkola</w:t>
      </w:r>
      <w:r w:rsidR="0075487B" w:rsidRPr="00CB298B">
        <w:rPr>
          <w:color w:val="auto"/>
        </w:rPr>
        <w:t xml:space="preserve"> –</w:t>
      </w:r>
      <w:r w:rsidRPr="00CB298B">
        <w:rPr>
          <w:color w:val="auto"/>
        </w:rPr>
        <w:t xml:space="preserve"> ze </w:t>
      </w:r>
      <w:r w:rsidR="0075487B" w:rsidRPr="00CB298B">
        <w:rPr>
          <w:color w:val="auto"/>
        </w:rPr>
        <w:t>w</w:t>
      </w:r>
      <w:r w:rsidRPr="00CB298B">
        <w:rPr>
          <w:color w:val="auto"/>
        </w:rPr>
        <w:t>zględu na specyficzną organizację pracy placówek</w:t>
      </w:r>
      <w:r w:rsidR="0075487B" w:rsidRPr="00CB298B">
        <w:rPr>
          <w:color w:val="auto"/>
        </w:rPr>
        <w:t xml:space="preserve"> –</w:t>
      </w:r>
      <w:r w:rsidRPr="00CB298B">
        <w:rPr>
          <w:color w:val="auto"/>
        </w:rPr>
        <w:t xml:space="preserve"> na ogół pracują indywidualnie i</w:t>
      </w:r>
      <w:r w:rsidR="0075487B" w:rsidRPr="00CB298B">
        <w:rPr>
          <w:color w:val="auto"/>
        </w:rPr>
        <w:t> </w:t>
      </w:r>
      <w:r w:rsidRPr="00CB298B">
        <w:rPr>
          <w:color w:val="auto"/>
        </w:rPr>
        <w:t xml:space="preserve">często muszą </w:t>
      </w:r>
      <w:r w:rsidR="0075487B" w:rsidRPr="00CB298B">
        <w:rPr>
          <w:color w:val="auto"/>
        </w:rPr>
        <w:t xml:space="preserve">sami </w:t>
      </w:r>
      <w:r w:rsidRPr="00CB298B">
        <w:rPr>
          <w:color w:val="auto"/>
        </w:rPr>
        <w:t xml:space="preserve">pokonywać trudności. Spotkania w grupach uczących </w:t>
      </w:r>
      <w:r w:rsidR="0075487B" w:rsidRPr="00CB298B">
        <w:rPr>
          <w:color w:val="auto"/>
        </w:rPr>
        <w:t>umożliwiają im</w:t>
      </w:r>
      <w:r w:rsidRPr="00CB298B">
        <w:rPr>
          <w:color w:val="auto"/>
        </w:rPr>
        <w:t xml:space="preserve"> </w:t>
      </w:r>
      <w:r w:rsidR="0075487B" w:rsidRPr="00CB298B">
        <w:rPr>
          <w:color w:val="auto"/>
        </w:rPr>
        <w:t xml:space="preserve">podzielenie </w:t>
      </w:r>
      <w:r w:rsidRPr="00CB298B">
        <w:rPr>
          <w:color w:val="auto"/>
        </w:rPr>
        <w:t xml:space="preserve">się wątpliwościami, ale także </w:t>
      </w:r>
      <w:r w:rsidR="0075487B" w:rsidRPr="00CB298B">
        <w:rPr>
          <w:color w:val="auto"/>
        </w:rPr>
        <w:t xml:space="preserve">skorzystanie </w:t>
      </w:r>
      <w:r w:rsidRPr="00CB298B">
        <w:rPr>
          <w:color w:val="auto"/>
        </w:rPr>
        <w:t xml:space="preserve">z doświadczeń </w:t>
      </w:r>
      <w:r w:rsidR="0075487B" w:rsidRPr="00CB298B">
        <w:rPr>
          <w:color w:val="auto"/>
        </w:rPr>
        <w:t xml:space="preserve">nauczycieli </w:t>
      </w:r>
      <w:r w:rsidRPr="00CB298B">
        <w:rPr>
          <w:color w:val="auto"/>
        </w:rPr>
        <w:t>i</w:t>
      </w:r>
      <w:r w:rsidRPr="00CB298B">
        <w:rPr>
          <w:color w:val="auto"/>
        </w:rPr>
        <w:t>n</w:t>
      </w:r>
      <w:r w:rsidRPr="00CB298B">
        <w:rPr>
          <w:color w:val="auto"/>
        </w:rPr>
        <w:t>nych grup.</w:t>
      </w:r>
      <w:r w:rsidR="009B1445" w:rsidRPr="00CB298B">
        <w:rPr>
          <w:color w:val="auto"/>
        </w:rPr>
        <w:t xml:space="preserve"> </w:t>
      </w:r>
      <w:r w:rsidRPr="00CB298B">
        <w:rPr>
          <w:color w:val="auto"/>
        </w:rPr>
        <w:t>Spotkania odbywają się regularnie (np. raz w miesiącu)</w:t>
      </w:r>
      <w:r w:rsidR="0075487B" w:rsidRPr="00CB298B">
        <w:rPr>
          <w:color w:val="auto"/>
        </w:rPr>
        <w:t>.</w:t>
      </w:r>
      <w:r w:rsidR="0096411C">
        <w:rPr>
          <w:color w:val="auto"/>
        </w:rPr>
        <w:t xml:space="preserve"> </w:t>
      </w:r>
      <w:r w:rsidR="0075487B" w:rsidRPr="00CB298B">
        <w:rPr>
          <w:color w:val="auto"/>
        </w:rPr>
        <w:t>T</w:t>
      </w:r>
      <w:r w:rsidRPr="00CB298B">
        <w:rPr>
          <w:color w:val="auto"/>
        </w:rPr>
        <w:t>owarzyszy im m</w:t>
      </w:r>
      <w:r w:rsidRPr="00CB298B">
        <w:rPr>
          <w:color w:val="auto"/>
        </w:rPr>
        <w:t>o</w:t>
      </w:r>
      <w:r w:rsidRPr="00CB298B">
        <w:rPr>
          <w:color w:val="auto"/>
        </w:rPr>
        <w:t>derator (</w:t>
      </w:r>
      <w:r w:rsidR="0075487B" w:rsidRPr="00CB298B">
        <w:rPr>
          <w:color w:val="auto"/>
        </w:rPr>
        <w:t>warto, by na</w:t>
      </w:r>
      <w:r w:rsidRPr="00CB298B">
        <w:rPr>
          <w:color w:val="auto"/>
        </w:rPr>
        <w:t xml:space="preserve"> pierwszych spotkaniach moderatorem była </w:t>
      </w:r>
      <w:r w:rsidR="0075487B" w:rsidRPr="00CB298B">
        <w:rPr>
          <w:color w:val="auto"/>
        </w:rPr>
        <w:t>osoba wspomagająca</w:t>
      </w:r>
      <w:r w:rsidRPr="00CB298B">
        <w:rPr>
          <w:color w:val="auto"/>
        </w:rPr>
        <w:t>), który prowadzi spotkanie, dba o przebieg procesu</w:t>
      </w:r>
      <w:r w:rsidR="007F392B" w:rsidRPr="00CB298B">
        <w:rPr>
          <w:color w:val="auto"/>
        </w:rPr>
        <w:t xml:space="preserve"> i </w:t>
      </w:r>
      <w:r w:rsidRPr="00CB298B">
        <w:rPr>
          <w:color w:val="auto"/>
        </w:rPr>
        <w:t xml:space="preserve">koncentrację grupy na uczeniu się. </w:t>
      </w:r>
      <w:r w:rsidR="007F392B" w:rsidRPr="00CB298B">
        <w:rPr>
          <w:color w:val="auto"/>
        </w:rPr>
        <w:t>Praca nad problemem każdego z uczestników odbywa się w wyznaczonym czasie</w:t>
      </w:r>
      <w:r w:rsidRPr="00CB298B">
        <w:rPr>
          <w:color w:val="auto"/>
        </w:rPr>
        <w:t>. Członkowie zespołu (</w:t>
      </w:r>
      <w:r w:rsidR="007F392B" w:rsidRPr="00CB298B">
        <w:rPr>
          <w:color w:val="auto"/>
        </w:rPr>
        <w:t>liczącego do czterech do sześciu</w:t>
      </w:r>
      <w:r w:rsidRPr="00CB298B">
        <w:rPr>
          <w:color w:val="auto"/>
        </w:rPr>
        <w:t xml:space="preserve"> osób) pracują nad realnymi pr</w:t>
      </w:r>
      <w:r w:rsidRPr="00CB298B">
        <w:rPr>
          <w:color w:val="auto"/>
        </w:rPr>
        <w:t>o</w:t>
      </w:r>
      <w:r w:rsidRPr="00CB298B">
        <w:rPr>
          <w:color w:val="auto"/>
        </w:rPr>
        <w:t>blemami. Każdy uczestnik podczas sesji ma określony „czas antenowy” (np. 15 min</w:t>
      </w:r>
      <w:r w:rsidR="00B81037" w:rsidRPr="00CB298B">
        <w:rPr>
          <w:color w:val="auto"/>
        </w:rPr>
        <w:t>ut</w:t>
      </w:r>
      <w:r w:rsidRPr="00CB298B">
        <w:rPr>
          <w:color w:val="auto"/>
        </w:rPr>
        <w:t>)</w:t>
      </w:r>
      <w:r w:rsidR="00B81037" w:rsidRPr="00CB298B">
        <w:rPr>
          <w:color w:val="auto"/>
        </w:rPr>
        <w:t>.</w:t>
      </w:r>
      <w:r w:rsidRPr="00CB298B">
        <w:rPr>
          <w:color w:val="auto"/>
        </w:rPr>
        <w:t xml:space="preserve"> Rolą pozostałych członków zespołu jest zadawanie pytań, aktywne słuchanie </w:t>
      </w:r>
      <w:r w:rsidR="00B81037" w:rsidRPr="00CB298B">
        <w:rPr>
          <w:color w:val="auto"/>
        </w:rPr>
        <w:t xml:space="preserve">oraz </w:t>
      </w:r>
      <w:r w:rsidR="00211E0B" w:rsidRPr="00CB298B">
        <w:rPr>
          <w:color w:val="auto"/>
        </w:rPr>
        <w:t>rozw</w:t>
      </w:r>
      <w:r w:rsidR="00211E0B" w:rsidRPr="00CB298B">
        <w:rPr>
          <w:color w:val="auto"/>
        </w:rPr>
        <w:t>i</w:t>
      </w:r>
      <w:r w:rsidR="00211E0B" w:rsidRPr="00CB298B">
        <w:rPr>
          <w:color w:val="auto"/>
        </w:rPr>
        <w:t xml:space="preserve">janie </w:t>
      </w:r>
      <w:r w:rsidRPr="00CB298B">
        <w:rPr>
          <w:color w:val="auto"/>
        </w:rPr>
        <w:t xml:space="preserve">pomysłów, które są ważne dla </w:t>
      </w:r>
      <w:r w:rsidR="00211E0B" w:rsidRPr="00CB298B">
        <w:rPr>
          <w:color w:val="auto"/>
        </w:rPr>
        <w:t>osoby zgłaszającej dany problem</w:t>
      </w:r>
      <w:r w:rsidRPr="00CB298B">
        <w:rPr>
          <w:color w:val="auto"/>
        </w:rPr>
        <w:t xml:space="preserve"> i pomagają wypr</w:t>
      </w:r>
      <w:r w:rsidRPr="00CB298B">
        <w:rPr>
          <w:color w:val="auto"/>
        </w:rPr>
        <w:t>a</w:t>
      </w:r>
      <w:r w:rsidRPr="00CB298B">
        <w:rPr>
          <w:color w:val="auto"/>
        </w:rPr>
        <w:t>cować nowe rozwiązania. Praca zespołu jest podzielona na etapy, a cały cykl może trwać od kilku do kilkunastu tygodni.</w:t>
      </w:r>
    </w:p>
    <w:p w14:paraId="3B104F90" w14:textId="77777777" w:rsidR="00D846D6" w:rsidRPr="00CB298B" w:rsidRDefault="00D846D6" w:rsidP="0089015A">
      <w:pPr>
        <w:pStyle w:val="OREnormalny"/>
        <w:rPr>
          <w:b/>
          <w:color w:val="auto"/>
        </w:rPr>
      </w:pPr>
    </w:p>
    <w:p w14:paraId="7BC91995" w14:textId="77777777" w:rsidR="00D846D6" w:rsidRPr="00CB298B" w:rsidRDefault="00D846D6" w:rsidP="0089015A">
      <w:pPr>
        <w:pStyle w:val="OREnormalny"/>
        <w:rPr>
          <w:b/>
          <w:color w:val="auto"/>
        </w:rPr>
      </w:pPr>
    </w:p>
    <w:p w14:paraId="02C01391" w14:textId="76535852" w:rsidR="00C82DC7" w:rsidRPr="00CB298B" w:rsidRDefault="00C82DC7" w:rsidP="0089015A">
      <w:pPr>
        <w:pStyle w:val="OREnormalny"/>
        <w:rPr>
          <w:b/>
          <w:color w:val="auto"/>
        </w:rPr>
      </w:pPr>
      <w:r w:rsidRPr="00CB298B">
        <w:rPr>
          <w:b/>
          <w:color w:val="auto"/>
        </w:rPr>
        <w:lastRenderedPageBreak/>
        <w:t>Cztery kluczowe zasady decydujące o skuteczności metody</w:t>
      </w:r>
      <w:r w:rsidR="00211E0B" w:rsidRPr="00CB298B">
        <w:rPr>
          <w:b/>
          <w:color w:val="auto"/>
        </w:rPr>
        <w:t xml:space="preserve"> </w:t>
      </w:r>
      <w:proofErr w:type="spellStart"/>
      <w:r w:rsidR="00211E0B" w:rsidRPr="00CB298B">
        <w:rPr>
          <w:b/>
          <w:i/>
          <w:color w:val="auto"/>
        </w:rPr>
        <w:t>action</w:t>
      </w:r>
      <w:proofErr w:type="spellEnd"/>
      <w:r w:rsidR="00211E0B" w:rsidRPr="00CB298B">
        <w:rPr>
          <w:b/>
          <w:i/>
          <w:color w:val="auto"/>
        </w:rPr>
        <w:t xml:space="preserve"> learning</w:t>
      </w:r>
      <w:r w:rsidRPr="00CB298B">
        <w:rPr>
          <w:b/>
          <w:color w:val="auto"/>
        </w:rPr>
        <w:t xml:space="preserve">: </w:t>
      </w:r>
      <w:r w:rsidRPr="00CB298B">
        <w:rPr>
          <w:rFonts w:ascii="MS Gothic" w:eastAsia="MS Gothic" w:hAnsi="MS Gothic" w:cs="MS Gothic"/>
          <w:b/>
          <w:color w:val="auto"/>
        </w:rPr>
        <w:t> </w:t>
      </w:r>
    </w:p>
    <w:p w14:paraId="1DBB5587" w14:textId="7427235D" w:rsidR="00C82DC7" w:rsidRPr="00CB298B" w:rsidRDefault="00C82DC7" w:rsidP="00D846D6">
      <w:pPr>
        <w:pStyle w:val="ORE123"/>
        <w:numPr>
          <w:ilvl w:val="0"/>
          <w:numId w:val="281"/>
        </w:numPr>
        <w:rPr>
          <w:color w:val="auto"/>
        </w:rPr>
      </w:pPr>
      <w:r w:rsidRPr="00CB298B">
        <w:rPr>
          <w:color w:val="auto"/>
        </w:rPr>
        <w:t>Członkowie zespołu pracują nad realnymi problemam</w:t>
      </w:r>
      <w:r w:rsidR="00B81037" w:rsidRPr="00CB298B">
        <w:rPr>
          <w:color w:val="auto"/>
        </w:rPr>
        <w:t>i, w odniesieniu do których każda</w:t>
      </w:r>
      <w:r w:rsidRPr="00CB298B">
        <w:rPr>
          <w:color w:val="auto"/>
        </w:rPr>
        <w:t xml:space="preserve"> z osób może prezentować odmienne podejście. Jest to praca w oparciu o</w:t>
      </w:r>
      <w:r w:rsidR="00B81037" w:rsidRPr="00CB298B">
        <w:rPr>
          <w:color w:val="auto"/>
        </w:rPr>
        <w:t> </w:t>
      </w:r>
      <w:r w:rsidRPr="00CB298B">
        <w:rPr>
          <w:color w:val="auto"/>
        </w:rPr>
        <w:t>autentyczne wyzwania związane z wykonywaną pracą.</w:t>
      </w:r>
    </w:p>
    <w:p w14:paraId="36CCEA32" w14:textId="77777777" w:rsidR="00C82DC7" w:rsidRPr="00CB298B" w:rsidRDefault="00C82DC7" w:rsidP="00D846D6">
      <w:pPr>
        <w:pStyle w:val="ORE123"/>
        <w:rPr>
          <w:color w:val="auto"/>
        </w:rPr>
      </w:pPr>
      <w:r w:rsidRPr="00CB298B">
        <w:rPr>
          <w:color w:val="auto"/>
        </w:rPr>
        <w:t>Uczestnicy zobowiązują się do wdrażania przyjętych rozwiązań.</w:t>
      </w:r>
    </w:p>
    <w:p w14:paraId="6E415BF3" w14:textId="3094DA7A" w:rsidR="00C82DC7" w:rsidRPr="00CB298B" w:rsidRDefault="00C82DC7" w:rsidP="00D846D6">
      <w:pPr>
        <w:pStyle w:val="ORE123"/>
        <w:rPr>
          <w:color w:val="auto"/>
        </w:rPr>
      </w:pPr>
      <w:r w:rsidRPr="00CB298B">
        <w:rPr>
          <w:color w:val="auto"/>
        </w:rPr>
        <w:t xml:space="preserve">Uczestnicy zobowiązują się do aktywnego uczestnictwa w zespołowym </w:t>
      </w:r>
      <w:r w:rsidR="0078124D">
        <w:rPr>
          <w:color w:val="auto"/>
        </w:rPr>
        <w:br/>
      </w:r>
      <w:r w:rsidRPr="00CB298B">
        <w:rPr>
          <w:color w:val="auto"/>
        </w:rPr>
        <w:t>uczeniu się.</w:t>
      </w:r>
    </w:p>
    <w:p w14:paraId="5C7166AC" w14:textId="7BC01BED" w:rsidR="00C82DC7" w:rsidRPr="00CB298B" w:rsidRDefault="00C82DC7" w:rsidP="00D846D6">
      <w:pPr>
        <w:pStyle w:val="ORE123"/>
        <w:rPr>
          <w:color w:val="auto"/>
        </w:rPr>
      </w:pPr>
      <w:r w:rsidRPr="00CB298B">
        <w:rPr>
          <w:color w:val="auto"/>
        </w:rPr>
        <w:t xml:space="preserve">Każdy z członków zespołu </w:t>
      </w:r>
      <w:r w:rsidR="00B81037" w:rsidRPr="00CB298B">
        <w:rPr>
          <w:color w:val="auto"/>
        </w:rPr>
        <w:t>jest</w:t>
      </w:r>
      <w:r w:rsidRPr="00CB298B">
        <w:rPr>
          <w:color w:val="auto"/>
        </w:rPr>
        <w:t xml:space="preserve"> </w:t>
      </w:r>
      <w:r w:rsidR="00B81037" w:rsidRPr="00CB298B">
        <w:rPr>
          <w:color w:val="auto"/>
        </w:rPr>
        <w:t xml:space="preserve">odpowiedzialny </w:t>
      </w:r>
      <w:r w:rsidRPr="00CB298B">
        <w:rPr>
          <w:color w:val="auto"/>
        </w:rPr>
        <w:t xml:space="preserve">za </w:t>
      </w:r>
      <w:r w:rsidR="00B81037" w:rsidRPr="00CB298B">
        <w:rPr>
          <w:color w:val="auto"/>
        </w:rPr>
        <w:t xml:space="preserve">samodzielną realizację </w:t>
      </w:r>
      <w:r w:rsidRPr="00CB298B">
        <w:rPr>
          <w:color w:val="auto"/>
        </w:rPr>
        <w:t>wł</w:t>
      </w:r>
      <w:r w:rsidRPr="00CB298B">
        <w:rPr>
          <w:color w:val="auto"/>
        </w:rPr>
        <w:t>a</w:t>
      </w:r>
      <w:r w:rsidRPr="00CB298B">
        <w:rPr>
          <w:color w:val="auto"/>
        </w:rPr>
        <w:t xml:space="preserve">snych wyzwań. </w:t>
      </w:r>
    </w:p>
    <w:p w14:paraId="057CB5D2" w14:textId="77777777" w:rsidR="00C82DC7" w:rsidRPr="00CB298B" w:rsidRDefault="00C82DC7" w:rsidP="0089015A">
      <w:pPr>
        <w:pStyle w:val="OREnormalny"/>
        <w:rPr>
          <w:b/>
          <w:color w:val="auto"/>
          <w:lang w:val="cs-CZ"/>
        </w:rPr>
      </w:pPr>
      <w:r w:rsidRPr="00CB298B">
        <w:rPr>
          <w:b/>
          <w:color w:val="auto"/>
        </w:rPr>
        <w:t>Wskazówki dla moderatora – jak rozpocząć sesję</w:t>
      </w:r>
    </w:p>
    <w:p w14:paraId="1C57EAE5" w14:textId="4E9F35F1" w:rsidR="00C82DC7" w:rsidRPr="00CB298B" w:rsidRDefault="00C82DC7" w:rsidP="00B81037">
      <w:pPr>
        <w:pStyle w:val="ORE123"/>
        <w:numPr>
          <w:ilvl w:val="0"/>
          <w:numId w:val="282"/>
        </w:numPr>
        <w:rPr>
          <w:color w:val="auto"/>
        </w:rPr>
      </w:pPr>
      <w:r w:rsidRPr="00CB298B">
        <w:rPr>
          <w:color w:val="auto"/>
        </w:rPr>
        <w:t>Każdy członek grupy przygotowuje kwestię, o której chce porozmawiać z innymi, np. jedna z nauczycielek ma problem z włączaniem rodziców w realizowane z</w:t>
      </w:r>
      <w:r w:rsidR="004D2332" w:rsidRPr="00CB298B">
        <w:rPr>
          <w:color w:val="auto"/>
        </w:rPr>
        <w:t> </w:t>
      </w:r>
      <w:r w:rsidRPr="00CB298B">
        <w:rPr>
          <w:color w:val="auto"/>
        </w:rPr>
        <w:t>dziećmi projekty.</w:t>
      </w:r>
    </w:p>
    <w:p w14:paraId="73DB101B" w14:textId="764D87E0" w:rsidR="00C82DC7" w:rsidRPr="00CB298B" w:rsidRDefault="00C82DC7" w:rsidP="00B81037">
      <w:pPr>
        <w:pStyle w:val="ORE123"/>
        <w:rPr>
          <w:color w:val="auto"/>
          <w:lang w:val="cs-CZ"/>
        </w:rPr>
      </w:pPr>
      <w:r w:rsidRPr="00CB298B">
        <w:rPr>
          <w:color w:val="auto"/>
        </w:rPr>
        <w:t xml:space="preserve">Następuje sformułowanie/doprecyzowanie problemu i oczekiwań wobec grupy. Omówienie </w:t>
      </w:r>
      <w:r w:rsidR="002373AB" w:rsidRPr="00CB298B">
        <w:rPr>
          <w:color w:val="auto"/>
        </w:rPr>
        <w:t>problemu osoba zgłaszająca</w:t>
      </w:r>
      <w:r w:rsidRPr="00CB298B">
        <w:rPr>
          <w:color w:val="auto"/>
        </w:rPr>
        <w:t xml:space="preserve"> może zakończyć stwierdzeniami typu:</w:t>
      </w:r>
    </w:p>
    <w:p w14:paraId="3605CF80" w14:textId="1762910B" w:rsidR="00C82DC7" w:rsidRPr="00CB298B" w:rsidRDefault="002373AB" w:rsidP="0089015A">
      <w:pPr>
        <w:pStyle w:val="OREpunktor"/>
        <w:rPr>
          <w:color w:val="auto"/>
          <w:lang w:val="cs-CZ"/>
        </w:rPr>
      </w:pPr>
      <w:r w:rsidRPr="00CB298B">
        <w:rPr>
          <w:color w:val="auto"/>
        </w:rPr>
        <w:t>„</w:t>
      </w:r>
      <w:r w:rsidR="00C82DC7" w:rsidRPr="00CB298B">
        <w:rPr>
          <w:color w:val="auto"/>
        </w:rPr>
        <w:t>….i chcę coś z tym zrobić</w:t>
      </w:r>
      <w:r w:rsidRPr="00CB298B">
        <w:rPr>
          <w:color w:val="auto"/>
        </w:rPr>
        <w:t>”;</w:t>
      </w:r>
    </w:p>
    <w:p w14:paraId="17F6265D" w14:textId="3B62FF6E" w:rsidR="00C82DC7" w:rsidRPr="00CB298B" w:rsidRDefault="002373AB" w:rsidP="0089015A">
      <w:pPr>
        <w:pStyle w:val="OREpunktor"/>
        <w:rPr>
          <w:color w:val="auto"/>
          <w:lang w:val="cs-CZ"/>
        </w:rPr>
      </w:pPr>
      <w:r w:rsidRPr="00CB298B">
        <w:rPr>
          <w:color w:val="auto"/>
          <w:lang w:val="cs-CZ"/>
        </w:rPr>
        <w:t>„</w:t>
      </w:r>
      <w:r w:rsidR="00C82DC7" w:rsidRPr="00CB298B">
        <w:rPr>
          <w:color w:val="auto"/>
        </w:rPr>
        <w:t>….szukam sposobów rozwiązania tego problemu</w:t>
      </w:r>
      <w:r w:rsidRPr="00CB298B">
        <w:rPr>
          <w:color w:val="auto"/>
        </w:rPr>
        <w:t>”;</w:t>
      </w:r>
    </w:p>
    <w:p w14:paraId="592A6E7D" w14:textId="5FEDEDC9" w:rsidR="00C82DC7" w:rsidRPr="00CB298B" w:rsidRDefault="002373AB" w:rsidP="0089015A">
      <w:pPr>
        <w:pStyle w:val="OREpunktor"/>
        <w:rPr>
          <w:color w:val="auto"/>
          <w:lang w:val="cs-CZ"/>
        </w:rPr>
      </w:pPr>
      <w:r w:rsidRPr="00CB298B">
        <w:rPr>
          <w:color w:val="auto"/>
          <w:lang w:val="cs-CZ"/>
        </w:rPr>
        <w:t>„</w:t>
      </w:r>
      <w:r w:rsidR="00C82DC7" w:rsidRPr="00CB298B">
        <w:rPr>
          <w:color w:val="auto"/>
        </w:rPr>
        <w:t>….zastanawiam się, jakie zachowanie w tej sytuacji będzie najlepsze</w:t>
      </w:r>
      <w:r w:rsidRPr="00CB298B">
        <w:rPr>
          <w:color w:val="auto"/>
        </w:rPr>
        <w:t>”;</w:t>
      </w:r>
    </w:p>
    <w:p w14:paraId="4BDD8DCC" w14:textId="685831CC" w:rsidR="00C82DC7" w:rsidRPr="00CB298B" w:rsidRDefault="002373AB" w:rsidP="0089015A">
      <w:pPr>
        <w:pStyle w:val="OREpunktor"/>
        <w:rPr>
          <w:color w:val="auto"/>
          <w:lang w:val="cs-CZ"/>
        </w:rPr>
      </w:pPr>
      <w:r w:rsidRPr="00CB298B">
        <w:rPr>
          <w:color w:val="auto"/>
          <w:lang w:val="cs-CZ"/>
        </w:rPr>
        <w:t>„</w:t>
      </w:r>
      <w:r w:rsidR="00C82DC7" w:rsidRPr="00CB298B">
        <w:rPr>
          <w:color w:val="auto"/>
        </w:rPr>
        <w:t xml:space="preserve">….zastanawiam się, jak </w:t>
      </w:r>
      <w:r w:rsidRPr="00CB298B">
        <w:rPr>
          <w:color w:val="auto"/>
        </w:rPr>
        <w:t xml:space="preserve">powinienem/powinnam </w:t>
      </w:r>
      <w:r w:rsidR="00C82DC7" w:rsidRPr="00CB298B">
        <w:rPr>
          <w:color w:val="auto"/>
        </w:rPr>
        <w:t>postąpić</w:t>
      </w:r>
      <w:r w:rsidRPr="00CB298B">
        <w:rPr>
          <w:color w:val="auto"/>
        </w:rPr>
        <w:t>”;</w:t>
      </w:r>
    </w:p>
    <w:p w14:paraId="0D95A387" w14:textId="54EEC57C" w:rsidR="00C82DC7" w:rsidRPr="00CB298B" w:rsidRDefault="002373AB" w:rsidP="0089015A">
      <w:pPr>
        <w:pStyle w:val="OREpunktor"/>
        <w:rPr>
          <w:color w:val="auto"/>
          <w:lang w:val="cs-CZ"/>
        </w:rPr>
      </w:pPr>
      <w:r w:rsidRPr="00CB298B">
        <w:rPr>
          <w:color w:val="auto"/>
        </w:rPr>
        <w:t>„</w:t>
      </w:r>
      <w:r w:rsidR="00C82DC7" w:rsidRPr="00CB298B">
        <w:rPr>
          <w:color w:val="auto"/>
        </w:rPr>
        <w:t>…teraz nie wiem, od czego zacząć</w:t>
      </w:r>
      <w:r w:rsidRPr="00CB298B">
        <w:rPr>
          <w:color w:val="auto"/>
        </w:rPr>
        <w:t>”.</w:t>
      </w:r>
    </w:p>
    <w:p w14:paraId="40AF3268" w14:textId="49BC8D87" w:rsidR="00C82DC7" w:rsidRPr="00CB298B" w:rsidRDefault="00C82DC7" w:rsidP="00B81037">
      <w:pPr>
        <w:pStyle w:val="ORE123"/>
        <w:rPr>
          <w:color w:val="auto"/>
        </w:rPr>
      </w:pPr>
      <w:r w:rsidRPr="00CB298B">
        <w:rPr>
          <w:color w:val="auto"/>
        </w:rPr>
        <w:t>Po wypowiedzi osob</w:t>
      </w:r>
      <w:r w:rsidR="002373AB" w:rsidRPr="00CB298B">
        <w:rPr>
          <w:color w:val="auto"/>
        </w:rPr>
        <w:t>y</w:t>
      </w:r>
      <w:r w:rsidRPr="00CB298B">
        <w:rPr>
          <w:color w:val="auto"/>
        </w:rPr>
        <w:t xml:space="preserve"> </w:t>
      </w:r>
      <w:r w:rsidR="002373AB" w:rsidRPr="00CB298B">
        <w:rPr>
          <w:color w:val="auto"/>
        </w:rPr>
        <w:t xml:space="preserve">omawiającej </w:t>
      </w:r>
      <w:r w:rsidRPr="00CB298B">
        <w:rPr>
          <w:color w:val="auto"/>
        </w:rPr>
        <w:t xml:space="preserve">problem jest czas na sesję pytań. </w:t>
      </w:r>
    </w:p>
    <w:p w14:paraId="1C2D9ABF" w14:textId="2499563C" w:rsidR="00C82DC7" w:rsidRPr="00CB298B" w:rsidRDefault="00C82DC7" w:rsidP="00B81037">
      <w:pPr>
        <w:pStyle w:val="ORE123"/>
        <w:rPr>
          <w:color w:val="auto"/>
        </w:rPr>
      </w:pPr>
      <w:r w:rsidRPr="00CB298B">
        <w:rPr>
          <w:color w:val="auto"/>
        </w:rPr>
        <w:t xml:space="preserve">Na potrzeby pracy grupy metodą </w:t>
      </w:r>
      <w:proofErr w:type="spellStart"/>
      <w:r w:rsidRPr="00CB298B">
        <w:rPr>
          <w:i/>
          <w:color w:val="auto"/>
        </w:rPr>
        <w:t>action</w:t>
      </w:r>
      <w:proofErr w:type="spellEnd"/>
      <w:r w:rsidRPr="00CB298B">
        <w:rPr>
          <w:i/>
          <w:color w:val="auto"/>
        </w:rPr>
        <w:t xml:space="preserve"> </w:t>
      </w:r>
      <w:r w:rsidR="002373AB" w:rsidRPr="00CB298B">
        <w:rPr>
          <w:i/>
          <w:color w:val="auto"/>
        </w:rPr>
        <w:t>learning</w:t>
      </w:r>
      <w:r w:rsidRPr="00CB298B">
        <w:rPr>
          <w:color w:val="auto"/>
        </w:rPr>
        <w:t xml:space="preserve"> warto, by moderator </w:t>
      </w:r>
      <w:r w:rsidR="00782544" w:rsidRPr="00CB298B">
        <w:rPr>
          <w:color w:val="auto"/>
        </w:rPr>
        <w:t>zachęcał uczestników do</w:t>
      </w:r>
      <w:r w:rsidRPr="00CB298B">
        <w:rPr>
          <w:color w:val="auto"/>
        </w:rPr>
        <w:t xml:space="preserve"> zadawania pytań, które umożliwiają wgląd w </w:t>
      </w:r>
      <w:r w:rsidR="00782544" w:rsidRPr="00CB298B">
        <w:rPr>
          <w:color w:val="auto"/>
        </w:rPr>
        <w:t xml:space="preserve">omawianą </w:t>
      </w:r>
      <w:r w:rsidRPr="00CB298B">
        <w:rPr>
          <w:color w:val="auto"/>
        </w:rPr>
        <w:t>sytuację</w:t>
      </w:r>
      <w:r w:rsidR="00782544" w:rsidRPr="00CB298B">
        <w:rPr>
          <w:color w:val="auto"/>
        </w:rPr>
        <w:t>.</w:t>
      </w:r>
      <w:r w:rsidRPr="00CB298B">
        <w:rPr>
          <w:color w:val="auto"/>
        </w:rPr>
        <w:t xml:space="preserve"> Są to pytania zaczynające się od</w:t>
      </w:r>
      <w:r w:rsidR="00B24319" w:rsidRPr="00CB298B">
        <w:rPr>
          <w:color w:val="auto"/>
        </w:rPr>
        <w:t xml:space="preserve"> słów</w:t>
      </w:r>
      <w:r w:rsidRPr="00CB298B">
        <w:rPr>
          <w:color w:val="auto"/>
        </w:rPr>
        <w:t xml:space="preserve">: </w:t>
      </w:r>
      <w:r w:rsidR="00782544" w:rsidRPr="00CB298B">
        <w:rPr>
          <w:color w:val="auto"/>
        </w:rPr>
        <w:t>„</w:t>
      </w:r>
      <w:r w:rsidRPr="00CB298B">
        <w:rPr>
          <w:color w:val="auto"/>
        </w:rPr>
        <w:t>Gdzie...?</w:t>
      </w:r>
      <w:r w:rsidR="00B24319" w:rsidRPr="00CB298B">
        <w:rPr>
          <w:color w:val="auto"/>
        </w:rPr>
        <w:t>”,</w:t>
      </w:r>
      <w:r w:rsidRPr="00CB298B">
        <w:rPr>
          <w:color w:val="auto"/>
        </w:rPr>
        <w:t xml:space="preserve"> </w:t>
      </w:r>
      <w:r w:rsidR="00B24319" w:rsidRPr="00CB298B">
        <w:rPr>
          <w:color w:val="auto"/>
        </w:rPr>
        <w:t>„</w:t>
      </w:r>
      <w:r w:rsidRPr="00CB298B">
        <w:rPr>
          <w:color w:val="auto"/>
        </w:rPr>
        <w:t>Kto…?</w:t>
      </w:r>
      <w:r w:rsidR="00B24319" w:rsidRPr="00CB298B">
        <w:rPr>
          <w:color w:val="auto"/>
        </w:rPr>
        <w:t>”,</w:t>
      </w:r>
      <w:r w:rsidRPr="00CB298B">
        <w:rPr>
          <w:color w:val="auto"/>
        </w:rPr>
        <w:t xml:space="preserve"> </w:t>
      </w:r>
      <w:r w:rsidR="00B24319" w:rsidRPr="00CB298B">
        <w:rPr>
          <w:color w:val="auto"/>
        </w:rPr>
        <w:t>„</w:t>
      </w:r>
      <w:r w:rsidRPr="00CB298B">
        <w:rPr>
          <w:color w:val="auto"/>
        </w:rPr>
        <w:t>Kiedy…?</w:t>
      </w:r>
      <w:r w:rsidR="00B24319" w:rsidRPr="00CB298B">
        <w:rPr>
          <w:color w:val="auto"/>
        </w:rPr>
        <w:t>”,</w:t>
      </w:r>
      <w:r w:rsidRPr="00CB298B">
        <w:rPr>
          <w:color w:val="auto"/>
        </w:rPr>
        <w:t xml:space="preserve"> </w:t>
      </w:r>
      <w:r w:rsidR="00B24319" w:rsidRPr="00CB298B">
        <w:rPr>
          <w:color w:val="auto"/>
        </w:rPr>
        <w:t>„</w:t>
      </w:r>
      <w:r w:rsidRPr="00CB298B">
        <w:rPr>
          <w:color w:val="auto"/>
        </w:rPr>
        <w:t>Co…?</w:t>
      </w:r>
      <w:r w:rsidR="00B24319" w:rsidRPr="00CB298B">
        <w:rPr>
          <w:color w:val="auto"/>
        </w:rPr>
        <w:t>”,</w:t>
      </w:r>
      <w:r w:rsidRPr="00CB298B">
        <w:rPr>
          <w:color w:val="auto"/>
        </w:rPr>
        <w:t xml:space="preserve"> </w:t>
      </w:r>
      <w:r w:rsidR="00B24319" w:rsidRPr="00CB298B">
        <w:rPr>
          <w:color w:val="auto"/>
        </w:rPr>
        <w:t>„</w:t>
      </w:r>
      <w:r w:rsidRPr="00CB298B">
        <w:rPr>
          <w:color w:val="auto"/>
        </w:rPr>
        <w:t>Jak dużo…?</w:t>
      </w:r>
      <w:r w:rsidR="00B24319" w:rsidRPr="00CB298B">
        <w:rPr>
          <w:color w:val="auto"/>
        </w:rPr>
        <w:t>”,</w:t>
      </w:r>
      <w:r w:rsidRPr="00CB298B">
        <w:rPr>
          <w:color w:val="auto"/>
        </w:rPr>
        <w:t xml:space="preserve"> </w:t>
      </w:r>
      <w:r w:rsidR="00B24319" w:rsidRPr="00CB298B">
        <w:rPr>
          <w:color w:val="auto"/>
        </w:rPr>
        <w:t>„</w:t>
      </w:r>
      <w:r w:rsidRPr="00CB298B">
        <w:rPr>
          <w:color w:val="auto"/>
        </w:rPr>
        <w:t>Jak wiele…?</w:t>
      </w:r>
      <w:r w:rsidR="00B24319" w:rsidRPr="00CB298B">
        <w:rPr>
          <w:color w:val="auto"/>
        </w:rPr>
        <w:t>”.</w:t>
      </w:r>
    </w:p>
    <w:p w14:paraId="14F89BB5" w14:textId="4267D538" w:rsidR="00B24319" w:rsidRPr="00CB298B" w:rsidRDefault="00C82DC7" w:rsidP="00B81037">
      <w:pPr>
        <w:pStyle w:val="ORE123"/>
        <w:rPr>
          <w:color w:val="auto"/>
        </w:rPr>
      </w:pPr>
      <w:r w:rsidRPr="00CB298B">
        <w:rPr>
          <w:color w:val="auto"/>
        </w:rPr>
        <w:t xml:space="preserve">Następnie </w:t>
      </w:r>
      <w:r w:rsidR="00B24319" w:rsidRPr="00CB298B">
        <w:rPr>
          <w:color w:val="auto"/>
        </w:rPr>
        <w:t xml:space="preserve">uczestnicy </w:t>
      </w:r>
      <w:r w:rsidRPr="00CB298B">
        <w:rPr>
          <w:color w:val="auto"/>
        </w:rPr>
        <w:t xml:space="preserve">dzielą się </w:t>
      </w:r>
      <w:r w:rsidR="00B24319" w:rsidRPr="00CB298B">
        <w:rPr>
          <w:color w:val="auto"/>
        </w:rPr>
        <w:t xml:space="preserve">doświadczeniami </w:t>
      </w:r>
      <w:r w:rsidRPr="00CB298B">
        <w:rPr>
          <w:color w:val="auto"/>
        </w:rPr>
        <w:t>i pomysłami na włączanie rodz</w:t>
      </w:r>
      <w:r w:rsidRPr="00CB298B">
        <w:rPr>
          <w:color w:val="auto"/>
        </w:rPr>
        <w:t>i</w:t>
      </w:r>
      <w:r w:rsidRPr="00CB298B">
        <w:rPr>
          <w:color w:val="auto"/>
        </w:rPr>
        <w:t>ców w działania projektowe. W tym czasie osoba zgłaszająca problem nie zabiera głosu</w:t>
      </w:r>
      <w:r w:rsidR="00B24319" w:rsidRPr="00CB298B">
        <w:rPr>
          <w:color w:val="auto"/>
        </w:rPr>
        <w:t>, tylko</w:t>
      </w:r>
      <w:r w:rsidRPr="00CB298B">
        <w:rPr>
          <w:color w:val="auto"/>
        </w:rPr>
        <w:t xml:space="preserve"> uważnie słucha i notuje wypowiedzi. Wybiera najlepszy</w:t>
      </w:r>
      <w:r w:rsidR="00B24319" w:rsidRPr="00CB298B">
        <w:rPr>
          <w:color w:val="auto"/>
        </w:rPr>
        <w:t>, swoim zd</w:t>
      </w:r>
      <w:r w:rsidR="00B24319" w:rsidRPr="00CB298B">
        <w:rPr>
          <w:color w:val="auto"/>
        </w:rPr>
        <w:t>a</w:t>
      </w:r>
      <w:r w:rsidR="00B24319" w:rsidRPr="00CB298B">
        <w:rPr>
          <w:color w:val="auto"/>
        </w:rPr>
        <w:t xml:space="preserve">niem, </w:t>
      </w:r>
      <w:r w:rsidRPr="00CB298B">
        <w:rPr>
          <w:color w:val="auto"/>
        </w:rPr>
        <w:t xml:space="preserve">pomysł i ustala z grupą sposób </w:t>
      </w:r>
      <w:r w:rsidR="00B24319" w:rsidRPr="00CB298B">
        <w:rPr>
          <w:color w:val="auto"/>
        </w:rPr>
        <w:t xml:space="preserve">jego </w:t>
      </w:r>
      <w:r w:rsidRPr="00CB298B">
        <w:rPr>
          <w:color w:val="auto"/>
        </w:rPr>
        <w:t>wdrożenia</w:t>
      </w:r>
      <w:r w:rsidR="00B24319" w:rsidRPr="00CB298B">
        <w:rPr>
          <w:color w:val="auto"/>
        </w:rPr>
        <w:t>.</w:t>
      </w:r>
    </w:p>
    <w:p w14:paraId="2BE4E7BF" w14:textId="4B240072" w:rsidR="00B24319" w:rsidRPr="00CB298B" w:rsidRDefault="00C82DC7" w:rsidP="00B24319">
      <w:pPr>
        <w:pStyle w:val="ORE123"/>
        <w:numPr>
          <w:ilvl w:val="0"/>
          <w:numId w:val="0"/>
        </w:numPr>
        <w:ind w:left="714"/>
        <w:rPr>
          <w:color w:val="auto"/>
        </w:rPr>
      </w:pPr>
      <w:r w:rsidRPr="00CB298B">
        <w:rPr>
          <w:color w:val="auto"/>
        </w:rPr>
        <w:t>Na podsumowanie tej części sesji osoba wspomagająca dziękuję grupie za a</w:t>
      </w:r>
      <w:r w:rsidRPr="00CB298B">
        <w:rPr>
          <w:color w:val="auto"/>
        </w:rPr>
        <w:t>k</w:t>
      </w:r>
      <w:r w:rsidRPr="00CB298B">
        <w:rPr>
          <w:color w:val="auto"/>
        </w:rPr>
        <w:t xml:space="preserve">tywność i zaprasza </w:t>
      </w:r>
      <w:r w:rsidR="00B24319" w:rsidRPr="00CB298B">
        <w:rPr>
          <w:color w:val="auto"/>
        </w:rPr>
        <w:t>kolejnego uczestnika</w:t>
      </w:r>
      <w:r w:rsidRPr="00CB298B">
        <w:rPr>
          <w:color w:val="auto"/>
        </w:rPr>
        <w:t xml:space="preserve"> do przedstawienia problemu. </w:t>
      </w:r>
    </w:p>
    <w:p w14:paraId="469B26BF" w14:textId="77777777" w:rsidR="00C82DC7" w:rsidRPr="00CB298B" w:rsidRDefault="00C82DC7" w:rsidP="00B24319">
      <w:pPr>
        <w:pStyle w:val="ORE123"/>
        <w:numPr>
          <w:ilvl w:val="0"/>
          <w:numId w:val="0"/>
        </w:numPr>
        <w:ind w:left="714"/>
        <w:rPr>
          <w:color w:val="auto"/>
        </w:rPr>
      </w:pPr>
      <w:r w:rsidRPr="00CB298B">
        <w:rPr>
          <w:color w:val="auto"/>
        </w:rPr>
        <w:t xml:space="preserve">Z czasem moderatorem grupy może stać się nauczyciel. </w:t>
      </w:r>
    </w:p>
    <w:p w14:paraId="7D61EFDC" w14:textId="74A9D796" w:rsidR="00122B82" w:rsidRPr="00CB298B" w:rsidRDefault="00C82DC7" w:rsidP="0089015A">
      <w:pPr>
        <w:pStyle w:val="OREnormalny"/>
        <w:rPr>
          <w:color w:val="auto"/>
        </w:rPr>
      </w:pPr>
      <w:r w:rsidRPr="00CB298B">
        <w:rPr>
          <w:color w:val="auto"/>
        </w:rPr>
        <w:lastRenderedPageBreak/>
        <w:t xml:space="preserve">Planując spotkania konsultacyjne w ramach </w:t>
      </w:r>
      <w:proofErr w:type="spellStart"/>
      <w:r w:rsidR="00B24319" w:rsidRPr="00CB298B">
        <w:rPr>
          <w:i/>
          <w:color w:val="auto"/>
        </w:rPr>
        <w:t>action</w:t>
      </w:r>
      <w:proofErr w:type="spellEnd"/>
      <w:r w:rsidR="00B24319" w:rsidRPr="00CB298B">
        <w:rPr>
          <w:i/>
          <w:color w:val="auto"/>
        </w:rPr>
        <w:t xml:space="preserve"> </w:t>
      </w:r>
      <w:r w:rsidRPr="00CB298B">
        <w:rPr>
          <w:i/>
          <w:color w:val="auto"/>
        </w:rPr>
        <w:t>learning</w:t>
      </w:r>
      <w:r w:rsidR="00B24319" w:rsidRPr="00CB298B">
        <w:rPr>
          <w:color w:val="auto"/>
        </w:rPr>
        <w:t>,</w:t>
      </w:r>
      <w:r w:rsidRPr="00CB298B">
        <w:rPr>
          <w:color w:val="auto"/>
        </w:rPr>
        <w:t xml:space="preserve"> osoba wspomagająca musi pamiętać, że ich </w:t>
      </w:r>
      <w:r w:rsidR="00D07B3C" w:rsidRPr="00CB298B">
        <w:rPr>
          <w:color w:val="auto"/>
        </w:rPr>
        <w:t>szczegółowa tematyka powinna wynikać z problemów i potrzeb, które pojawią się w trakcie realizacji działań</w:t>
      </w:r>
      <w:r w:rsidR="00B24319" w:rsidRPr="00CB298B">
        <w:rPr>
          <w:color w:val="auto"/>
        </w:rPr>
        <w:t xml:space="preserve">, </w:t>
      </w:r>
      <w:r w:rsidR="00D07B3C" w:rsidRPr="00CB298B">
        <w:rPr>
          <w:color w:val="auto"/>
        </w:rPr>
        <w:t xml:space="preserve">np. gdy </w:t>
      </w:r>
      <w:r w:rsidR="00B24319" w:rsidRPr="00CB298B">
        <w:rPr>
          <w:color w:val="auto"/>
        </w:rPr>
        <w:t xml:space="preserve">nauczyciele </w:t>
      </w:r>
      <w:r w:rsidR="00D07B3C" w:rsidRPr="00CB298B">
        <w:rPr>
          <w:color w:val="auto"/>
        </w:rPr>
        <w:t xml:space="preserve">będą </w:t>
      </w:r>
      <w:r w:rsidR="00B24319" w:rsidRPr="00CB298B">
        <w:rPr>
          <w:color w:val="auto"/>
        </w:rPr>
        <w:t xml:space="preserve">potrzebować </w:t>
      </w:r>
      <w:r w:rsidR="00D07B3C" w:rsidRPr="00CB298B">
        <w:rPr>
          <w:color w:val="auto"/>
        </w:rPr>
        <w:t xml:space="preserve">konsultacji na etapie wdrażania metody projektu w grupach </w:t>
      </w:r>
      <w:r w:rsidR="00A8064E" w:rsidRPr="00CB298B">
        <w:rPr>
          <w:color w:val="auto"/>
        </w:rPr>
        <w:t>przedszkolnych</w:t>
      </w:r>
      <w:r w:rsidR="00B24319" w:rsidRPr="00CB298B">
        <w:rPr>
          <w:color w:val="auto"/>
        </w:rPr>
        <w:t>,</w:t>
      </w:r>
      <w:r w:rsidR="00A8064E" w:rsidRPr="00CB298B">
        <w:rPr>
          <w:color w:val="auto"/>
        </w:rPr>
        <w:t xml:space="preserve"> </w:t>
      </w:r>
      <w:r w:rsidR="00D07B3C" w:rsidRPr="00CB298B">
        <w:rPr>
          <w:color w:val="auto"/>
        </w:rPr>
        <w:t xml:space="preserve">albo gdy pojawią się trudności </w:t>
      </w:r>
      <w:r w:rsidR="00A8064E" w:rsidRPr="00CB298B">
        <w:rPr>
          <w:color w:val="auto"/>
        </w:rPr>
        <w:t>w praktycznym zastosowaniu konkretnej metody kształtującej kompetencje kl</w:t>
      </w:r>
      <w:r w:rsidR="00A8064E" w:rsidRPr="00CB298B">
        <w:rPr>
          <w:color w:val="auto"/>
        </w:rPr>
        <w:t>u</w:t>
      </w:r>
      <w:r w:rsidR="00A8064E" w:rsidRPr="00CB298B">
        <w:rPr>
          <w:color w:val="auto"/>
        </w:rPr>
        <w:t xml:space="preserve">czowe </w:t>
      </w:r>
      <w:r w:rsidR="00B24319" w:rsidRPr="00CB298B">
        <w:rPr>
          <w:color w:val="auto"/>
        </w:rPr>
        <w:t xml:space="preserve">u </w:t>
      </w:r>
      <w:r w:rsidR="00A8064E" w:rsidRPr="00CB298B">
        <w:rPr>
          <w:color w:val="auto"/>
        </w:rPr>
        <w:t>dzieci</w:t>
      </w:r>
      <w:r w:rsidR="00D07B3C" w:rsidRPr="00CB298B">
        <w:rPr>
          <w:color w:val="auto"/>
        </w:rPr>
        <w:t xml:space="preserve"> na dalszym etapie</w:t>
      </w:r>
      <w:r w:rsidR="00A8064E" w:rsidRPr="00CB298B">
        <w:rPr>
          <w:color w:val="auto"/>
        </w:rPr>
        <w:t xml:space="preserve"> procesu</w:t>
      </w:r>
      <w:r w:rsidR="00D07B3C" w:rsidRPr="00CB298B">
        <w:rPr>
          <w:color w:val="auto"/>
        </w:rPr>
        <w:t xml:space="preserve">. </w:t>
      </w:r>
    </w:p>
    <w:p w14:paraId="7A4E6677" w14:textId="32C08E34" w:rsidR="00824EF8" w:rsidRPr="00CB298B" w:rsidRDefault="00953D85" w:rsidP="00953D85">
      <w:pPr>
        <w:pStyle w:val="ORE4Naglowek"/>
        <w:rPr>
          <w:color w:val="auto"/>
        </w:rPr>
      </w:pPr>
      <w:bookmarkStart w:id="67" w:name="_Toc496059945"/>
      <w:r w:rsidRPr="00CB298B">
        <w:rPr>
          <w:color w:val="auto"/>
        </w:rPr>
        <w:t xml:space="preserve">3.4.1. </w:t>
      </w:r>
      <w:r w:rsidR="00CF37A1" w:rsidRPr="00CB298B">
        <w:rPr>
          <w:color w:val="auto"/>
        </w:rPr>
        <w:t>Przykładowy s</w:t>
      </w:r>
      <w:r w:rsidR="00824EF8" w:rsidRPr="00CB298B">
        <w:rPr>
          <w:color w:val="auto"/>
        </w:rPr>
        <w:t>cenariusz spotkania konsultacyjnego na etapie</w:t>
      </w:r>
      <w:r w:rsidR="00B24319" w:rsidRPr="00CB298B">
        <w:rPr>
          <w:color w:val="auto"/>
        </w:rPr>
        <w:t xml:space="preserve"> </w:t>
      </w:r>
      <w:r w:rsidR="00824EF8" w:rsidRPr="00CB298B">
        <w:rPr>
          <w:color w:val="auto"/>
        </w:rPr>
        <w:t>wdraż</w:t>
      </w:r>
      <w:r w:rsidR="00824EF8" w:rsidRPr="00CB298B">
        <w:rPr>
          <w:color w:val="auto"/>
        </w:rPr>
        <w:t>a</w:t>
      </w:r>
      <w:r w:rsidR="00824EF8" w:rsidRPr="00CB298B">
        <w:rPr>
          <w:color w:val="auto"/>
        </w:rPr>
        <w:t>nia działań projektowych</w:t>
      </w:r>
      <w:bookmarkEnd w:id="67"/>
    </w:p>
    <w:p w14:paraId="55BB0BB6" w14:textId="201C2C58" w:rsidR="00824EF8" w:rsidRPr="00CB298B" w:rsidRDefault="00824EF8" w:rsidP="00953D85">
      <w:pPr>
        <w:pStyle w:val="OREnormalny"/>
        <w:rPr>
          <w:color w:val="auto"/>
        </w:rPr>
      </w:pPr>
      <w:r w:rsidRPr="00CB298B">
        <w:rPr>
          <w:b/>
          <w:color w:val="auto"/>
        </w:rPr>
        <w:t xml:space="preserve">Temat </w:t>
      </w:r>
      <w:r w:rsidR="00DC4FE0" w:rsidRPr="00CB298B">
        <w:rPr>
          <w:b/>
          <w:color w:val="auto"/>
        </w:rPr>
        <w:t>spotkania konsultacyjnego</w:t>
      </w:r>
      <w:r w:rsidRPr="00CB298B">
        <w:rPr>
          <w:b/>
          <w:color w:val="auto"/>
        </w:rPr>
        <w:t xml:space="preserve">: </w:t>
      </w:r>
      <w:r w:rsidRPr="00CB298B">
        <w:rPr>
          <w:color w:val="auto"/>
        </w:rPr>
        <w:t>Wdrażanie metody projektu ukierunkowanej na rozwijanie kompetencji społecznych, myślenia matematycznego i podstawowych komp</w:t>
      </w:r>
      <w:r w:rsidRPr="00CB298B">
        <w:rPr>
          <w:color w:val="auto"/>
        </w:rPr>
        <w:t>e</w:t>
      </w:r>
      <w:r w:rsidRPr="00CB298B">
        <w:rPr>
          <w:color w:val="auto"/>
        </w:rPr>
        <w:t xml:space="preserve">tencji naukowo-technicznych </w:t>
      </w:r>
      <w:r w:rsidR="00B24319" w:rsidRPr="00CB298B">
        <w:rPr>
          <w:color w:val="auto"/>
        </w:rPr>
        <w:t xml:space="preserve">u </w:t>
      </w:r>
      <w:r w:rsidRPr="00CB298B">
        <w:rPr>
          <w:color w:val="auto"/>
        </w:rPr>
        <w:t>dzieci</w:t>
      </w:r>
    </w:p>
    <w:p w14:paraId="0D3E888A" w14:textId="73DE026F" w:rsidR="00DC4FE0" w:rsidRPr="00CB298B" w:rsidRDefault="00824EF8" w:rsidP="00953D85">
      <w:pPr>
        <w:pStyle w:val="OREnormalny"/>
        <w:rPr>
          <w:b/>
          <w:color w:val="auto"/>
        </w:rPr>
      </w:pPr>
      <w:r w:rsidRPr="00CB298B">
        <w:rPr>
          <w:b/>
          <w:color w:val="auto"/>
        </w:rPr>
        <w:t>Cel</w:t>
      </w:r>
      <w:r w:rsidR="00DC4FE0" w:rsidRPr="00CB298B">
        <w:rPr>
          <w:b/>
          <w:color w:val="auto"/>
        </w:rPr>
        <w:t>e</w:t>
      </w:r>
      <w:r w:rsidRPr="00CB298B">
        <w:rPr>
          <w:b/>
          <w:color w:val="auto"/>
        </w:rPr>
        <w:t>:</w:t>
      </w:r>
    </w:p>
    <w:p w14:paraId="14A4906C" w14:textId="27104DB1" w:rsidR="00824EF8" w:rsidRPr="00CB298B" w:rsidRDefault="00824EF8" w:rsidP="00953D85">
      <w:pPr>
        <w:pStyle w:val="OREpunktor"/>
        <w:rPr>
          <w:color w:val="auto"/>
        </w:rPr>
      </w:pPr>
      <w:r w:rsidRPr="00CB298B">
        <w:rPr>
          <w:color w:val="auto"/>
        </w:rPr>
        <w:t xml:space="preserve">Wsparcie </w:t>
      </w:r>
      <w:r w:rsidR="005A7FD4" w:rsidRPr="00CB298B">
        <w:rPr>
          <w:color w:val="auto"/>
        </w:rPr>
        <w:t xml:space="preserve">nauczycieli </w:t>
      </w:r>
      <w:r w:rsidRPr="00CB298B">
        <w:rPr>
          <w:color w:val="auto"/>
        </w:rPr>
        <w:t>na etapie przygotowania do wdrożenia metody projektu do pracy z dziećmi</w:t>
      </w:r>
      <w:r w:rsidR="005A7FD4" w:rsidRPr="00CB298B">
        <w:rPr>
          <w:color w:val="auto"/>
        </w:rPr>
        <w:t>.</w:t>
      </w:r>
    </w:p>
    <w:p w14:paraId="07D53C23" w14:textId="03558F0B" w:rsidR="00DC4FE0" w:rsidRPr="00CB298B" w:rsidRDefault="00DC4FE0" w:rsidP="00953D85">
      <w:pPr>
        <w:pStyle w:val="OREpunktor"/>
        <w:rPr>
          <w:color w:val="auto"/>
        </w:rPr>
      </w:pPr>
      <w:r w:rsidRPr="00CB298B">
        <w:rPr>
          <w:color w:val="auto"/>
        </w:rPr>
        <w:t>Zapewnienie rytmiczności realizacji planu wspomagania</w:t>
      </w:r>
      <w:r w:rsidR="005A7FD4" w:rsidRPr="00CB298B">
        <w:rPr>
          <w:color w:val="auto"/>
        </w:rPr>
        <w:t>.</w:t>
      </w:r>
    </w:p>
    <w:p w14:paraId="1FE6F980" w14:textId="77777777" w:rsidR="00A8064E" w:rsidRPr="00CB298B" w:rsidRDefault="00A8064E" w:rsidP="00953D85">
      <w:pPr>
        <w:pStyle w:val="OREnormalny"/>
        <w:rPr>
          <w:b/>
          <w:color w:val="auto"/>
        </w:rPr>
      </w:pPr>
      <w:r w:rsidRPr="00CB298B">
        <w:rPr>
          <w:b/>
          <w:color w:val="auto"/>
        </w:rPr>
        <w:t>Treści – wymagania szczegółowe:</w:t>
      </w:r>
    </w:p>
    <w:p w14:paraId="5F36B2BF" w14:textId="045D58EA" w:rsidR="00A8064E" w:rsidRPr="00CB298B" w:rsidRDefault="00A8064E" w:rsidP="00953D85">
      <w:pPr>
        <w:pStyle w:val="OREpunktor"/>
        <w:rPr>
          <w:color w:val="auto"/>
        </w:rPr>
      </w:pPr>
      <w:r w:rsidRPr="00CB298B">
        <w:rPr>
          <w:color w:val="auto"/>
        </w:rPr>
        <w:t>Etapy przygotowania do pracy metodą projektu z dziećmi</w:t>
      </w:r>
      <w:r w:rsidR="005A7FD4" w:rsidRPr="00CB298B">
        <w:rPr>
          <w:color w:val="auto"/>
        </w:rPr>
        <w:t>.</w:t>
      </w:r>
    </w:p>
    <w:p w14:paraId="79CF8CC3" w14:textId="0C28BA2A" w:rsidR="00A8064E" w:rsidRPr="00CB298B" w:rsidRDefault="00A8064E" w:rsidP="00953D85">
      <w:pPr>
        <w:pStyle w:val="OREpunktor"/>
        <w:rPr>
          <w:color w:val="auto"/>
        </w:rPr>
      </w:pPr>
      <w:r w:rsidRPr="00CB298B">
        <w:rPr>
          <w:color w:val="auto"/>
        </w:rPr>
        <w:t>Kompetencje kluczowe w podstawie programowej, warunki i sposoby realizacji podstawy programowej a metoda projektu</w:t>
      </w:r>
      <w:r w:rsidR="005A7FD4" w:rsidRPr="00CB298B">
        <w:rPr>
          <w:color w:val="auto"/>
        </w:rPr>
        <w:t>.</w:t>
      </w:r>
    </w:p>
    <w:p w14:paraId="5CE32374" w14:textId="117A96BB" w:rsidR="004A1546" w:rsidRPr="00CB298B" w:rsidRDefault="004A1546" w:rsidP="00953D85">
      <w:pPr>
        <w:pStyle w:val="OREpunktor"/>
        <w:rPr>
          <w:color w:val="auto"/>
        </w:rPr>
      </w:pPr>
      <w:r w:rsidRPr="00CB298B">
        <w:rPr>
          <w:color w:val="auto"/>
        </w:rPr>
        <w:t>Informacja zwrotna</w:t>
      </w:r>
      <w:r w:rsidR="005A7FD4" w:rsidRPr="00CB298B">
        <w:rPr>
          <w:color w:val="auto"/>
        </w:rPr>
        <w:t>.</w:t>
      </w:r>
    </w:p>
    <w:p w14:paraId="34C23801" w14:textId="725CCFA4" w:rsidR="00A8064E" w:rsidRPr="00CB298B" w:rsidRDefault="005A7FD4" w:rsidP="005A7FD4">
      <w:pPr>
        <w:pStyle w:val="OREnormalny"/>
        <w:rPr>
          <w:color w:val="auto"/>
        </w:rPr>
      </w:pPr>
      <w:r w:rsidRPr="00CB298B">
        <w:rPr>
          <w:b/>
          <w:color w:val="auto"/>
        </w:rPr>
        <w:t>M</w:t>
      </w:r>
      <w:r w:rsidR="00A8064E" w:rsidRPr="00CB298B">
        <w:rPr>
          <w:b/>
          <w:color w:val="auto"/>
        </w:rPr>
        <w:t>etody i techniki</w:t>
      </w:r>
      <w:r w:rsidRPr="00CB298B">
        <w:rPr>
          <w:b/>
          <w:color w:val="auto"/>
        </w:rPr>
        <w:t xml:space="preserve"> pracy:</w:t>
      </w:r>
      <w:r w:rsidRPr="00CB298B">
        <w:rPr>
          <w:color w:val="auto"/>
        </w:rPr>
        <w:t xml:space="preserve"> </w:t>
      </w:r>
      <w:r w:rsidR="00A8064E" w:rsidRPr="00CB298B">
        <w:rPr>
          <w:color w:val="auto"/>
        </w:rPr>
        <w:t>dyskusja</w:t>
      </w:r>
    </w:p>
    <w:p w14:paraId="7A116913" w14:textId="13374CE5" w:rsidR="00A8064E" w:rsidRPr="00CB298B" w:rsidRDefault="00A8064E" w:rsidP="00953D85">
      <w:pPr>
        <w:pStyle w:val="OREnormalny"/>
        <w:rPr>
          <w:color w:val="auto"/>
        </w:rPr>
      </w:pPr>
      <w:r w:rsidRPr="00CB298B">
        <w:rPr>
          <w:b/>
          <w:color w:val="auto"/>
        </w:rPr>
        <w:t>Czas zajęć:</w:t>
      </w:r>
      <w:r w:rsidRPr="00CB298B">
        <w:rPr>
          <w:color w:val="auto"/>
        </w:rPr>
        <w:t xml:space="preserve"> 2 godziny</w:t>
      </w:r>
    </w:p>
    <w:p w14:paraId="08F8EADA" w14:textId="77777777" w:rsidR="00A8064E" w:rsidRPr="00CB298B" w:rsidRDefault="00A8064E" w:rsidP="00953D85">
      <w:pPr>
        <w:pStyle w:val="OREnormalny"/>
        <w:rPr>
          <w:b/>
          <w:color w:val="auto"/>
        </w:rPr>
      </w:pPr>
      <w:r w:rsidRPr="00CB298B">
        <w:rPr>
          <w:b/>
          <w:color w:val="auto"/>
        </w:rPr>
        <w:t>Wykaz materiałów pomocniczych:</w:t>
      </w:r>
    </w:p>
    <w:p w14:paraId="505664DE" w14:textId="2891F87E" w:rsidR="00A8064E" w:rsidRPr="00CB298B" w:rsidRDefault="005A7FD4" w:rsidP="00953D85">
      <w:pPr>
        <w:pStyle w:val="OREpunktor"/>
        <w:rPr>
          <w:color w:val="auto"/>
        </w:rPr>
      </w:pPr>
      <w:r w:rsidRPr="00CB298B">
        <w:rPr>
          <w:color w:val="auto"/>
        </w:rPr>
        <w:t xml:space="preserve">materiały </w:t>
      </w:r>
      <w:r w:rsidR="003459C4" w:rsidRPr="00CB298B">
        <w:rPr>
          <w:color w:val="auto"/>
        </w:rPr>
        <w:t xml:space="preserve">biurowe: </w:t>
      </w:r>
      <w:r w:rsidR="00A8064E" w:rsidRPr="00CB298B">
        <w:rPr>
          <w:color w:val="auto"/>
        </w:rPr>
        <w:t>flipchart, pisaki</w:t>
      </w:r>
      <w:r w:rsidR="00310968" w:rsidRPr="00CB298B">
        <w:rPr>
          <w:color w:val="auto"/>
        </w:rPr>
        <w:t>, kartki samoprzylepne</w:t>
      </w:r>
      <w:r w:rsidRPr="00CB298B">
        <w:rPr>
          <w:color w:val="auto"/>
        </w:rPr>
        <w:t>;</w:t>
      </w:r>
    </w:p>
    <w:p w14:paraId="3A150680" w14:textId="02F6D2DE" w:rsidR="00310968" w:rsidRPr="00CB298B" w:rsidRDefault="005A7FD4" w:rsidP="00953D85">
      <w:pPr>
        <w:pStyle w:val="OREpunktor"/>
        <w:rPr>
          <w:b/>
          <w:color w:val="auto"/>
        </w:rPr>
      </w:pPr>
      <w:r w:rsidRPr="00CB298B">
        <w:rPr>
          <w:color w:val="auto"/>
        </w:rPr>
        <w:t xml:space="preserve">lista </w:t>
      </w:r>
      <w:r w:rsidR="003459C4" w:rsidRPr="00CB298B">
        <w:rPr>
          <w:color w:val="auto"/>
        </w:rPr>
        <w:t>pytań ko</w:t>
      </w:r>
      <w:r w:rsidR="00310968" w:rsidRPr="00CB298B">
        <w:rPr>
          <w:color w:val="auto"/>
        </w:rPr>
        <w:t>ntrolnych (zapisana na plakacie)</w:t>
      </w:r>
      <w:r w:rsidRPr="00CB298B">
        <w:rPr>
          <w:color w:val="auto"/>
        </w:rPr>
        <w:t>.</w:t>
      </w:r>
    </w:p>
    <w:p w14:paraId="4AC099CC" w14:textId="52044100" w:rsidR="00A8064E" w:rsidRPr="00CB298B" w:rsidRDefault="00A8064E" w:rsidP="00953D85">
      <w:pPr>
        <w:pStyle w:val="OREnormalny"/>
        <w:rPr>
          <w:b/>
          <w:color w:val="auto"/>
        </w:rPr>
      </w:pPr>
      <w:r w:rsidRPr="00CB298B">
        <w:rPr>
          <w:b/>
          <w:color w:val="auto"/>
        </w:rPr>
        <w:t>Przebieg spotkania</w:t>
      </w:r>
    </w:p>
    <w:p w14:paraId="257E2F50" w14:textId="083E793E" w:rsidR="003459C4" w:rsidRPr="00CB298B" w:rsidRDefault="003459C4" w:rsidP="00953D85">
      <w:pPr>
        <w:pStyle w:val="ORE123"/>
        <w:numPr>
          <w:ilvl w:val="0"/>
          <w:numId w:val="279"/>
        </w:numPr>
        <w:rPr>
          <w:color w:val="auto"/>
        </w:rPr>
      </w:pPr>
      <w:r w:rsidRPr="00CB298B">
        <w:rPr>
          <w:color w:val="auto"/>
        </w:rPr>
        <w:t xml:space="preserve">Prowadzący wita </w:t>
      </w:r>
      <w:r w:rsidR="005A7FD4" w:rsidRPr="00CB298B">
        <w:rPr>
          <w:color w:val="auto"/>
        </w:rPr>
        <w:t xml:space="preserve">uczestników </w:t>
      </w:r>
      <w:r w:rsidRPr="00CB298B">
        <w:rPr>
          <w:color w:val="auto"/>
        </w:rPr>
        <w:t xml:space="preserve">i przedstawia temat spotkania </w:t>
      </w:r>
      <w:r w:rsidR="00CF37A1" w:rsidRPr="00CB298B">
        <w:rPr>
          <w:color w:val="auto"/>
        </w:rPr>
        <w:t>spójny z potrzebami zgłoszonymi wcześniej przez nauczycieli</w:t>
      </w:r>
      <w:r w:rsidRPr="00CB298B">
        <w:rPr>
          <w:color w:val="auto"/>
        </w:rPr>
        <w:t xml:space="preserve">. Prezentuje cele spotkania. </w:t>
      </w:r>
    </w:p>
    <w:p w14:paraId="3B2D298C" w14:textId="5FBDFAA4" w:rsidR="00061DC6" w:rsidRPr="00CB298B" w:rsidRDefault="005A7FD4" w:rsidP="00061DC6">
      <w:pPr>
        <w:pStyle w:val="ORE123"/>
        <w:rPr>
          <w:color w:val="auto"/>
        </w:rPr>
      </w:pPr>
      <w:r w:rsidRPr="00CB298B">
        <w:rPr>
          <w:color w:val="auto"/>
        </w:rPr>
        <w:t>Prowadzący p</w:t>
      </w:r>
      <w:r w:rsidR="000A39C7" w:rsidRPr="00CB298B">
        <w:rPr>
          <w:color w:val="auto"/>
        </w:rPr>
        <w:t xml:space="preserve">rosi nauczycieli, aby podzielili się na forum całej grupy </w:t>
      </w:r>
      <w:r w:rsidR="00061DC6" w:rsidRPr="00CB298B">
        <w:rPr>
          <w:color w:val="auto"/>
        </w:rPr>
        <w:t>następuj</w:t>
      </w:r>
      <w:r w:rsidR="00061DC6" w:rsidRPr="00CB298B">
        <w:rPr>
          <w:color w:val="auto"/>
        </w:rPr>
        <w:t>ą</w:t>
      </w:r>
      <w:r w:rsidR="00061DC6" w:rsidRPr="00CB298B">
        <w:rPr>
          <w:color w:val="auto"/>
        </w:rPr>
        <w:t xml:space="preserve">cymi </w:t>
      </w:r>
      <w:r w:rsidR="000A39C7" w:rsidRPr="00CB298B">
        <w:rPr>
          <w:color w:val="auto"/>
        </w:rPr>
        <w:t>informacjami:</w:t>
      </w:r>
    </w:p>
    <w:p w14:paraId="7BC1B9A4" w14:textId="16454B7C" w:rsidR="005A7FD4" w:rsidRPr="00CB298B" w:rsidRDefault="000A39C7" w:rsidP="00061DC6">
      <w:pPr>
        <w:pStyle w:val="OREpunktor"/>
        <w:rPr>
          <w:color w:val="auto"/>
        </w:rPr>
      </w:pPr>
      <w:r w:rsidRPr="00CB298B">
        <w:rPr>
          <w:color w:val="auto"/>
        </w:rPr>
        <w:lastRenderedPageBreak/>
        <w:t xml:space="preserve">Jakie tematy projektów będziecie realizować? </w:t>
      </w:r>
    </w:p>
    <w:p w14:paraId="43583225" w14:textId="77777777" w:rsidR="005A7FD4" w:rsidRPr="00CB298B" w:rsidRDefault="000A39C7" w:rsidP="005A7FD4">
      <w:pPr>
        <w:pStyle w:val="OREpunktor"/>
        <w:rPr>
          <w:color w:val="auto"/>
        </w:rPr>
      </w:pPr>
      <w:r w:rsidRPr="00CB298B">
        <w:rPr>
          <w:color w:val="auto"/>
        </w:rPr>
        <w:t xml:space="preserve">Dlaczego chcecie zastosować metodę projektu? </w:t>
      </w:r>
    </w:p>
    <w:p w14:paraId="7DACAE81" w14:textId="3422EF49" w:rsidR="005A7FD4" w:rsidRPr="00CB298B" w:rsidRDefault="000A39C7" w:rsidP="005A7FD4">
      <w:pPr>
        <w:pStyle w:val="OREpunktor"/>
        <w:rPr>
          <w:color w:val="auto"/>
        </w:rPr>
      </w:pPr>
      <w:r w:rsidRPr="00CB298B">
        <w:rPr>
          <w:color w:val="auto"/>
        </w:rPr>
        <w:t>Skąd wziął się pomysł na takie tematy</w:t>
      </w:r>
      <w:r w:rsidR="005A7FD4" w:rsidRPr="00CB298B">
        <w:rPr>
          <w:color w:val="auto"/>
        </w:rPr>
        <w:t>?</w:t>
      </w:r>
    </w:p>
    <w:p w14:paraId="5F6B6EBF" w14:textId="3B428156" w:rsidR="000A39C7" w:rsidRPr="00CB298B" w:rsidRDefault="00100FC5" w:rsidP="00061DC6">
      <w:pPr>
        <w:pStyle w:val="ORE123"/>
        <w:numPr>
          <w:ilvl w:val="0"/>
          <w:numId w:val="0"/>
        </w:numPr>
        <w:ind w:left="714"/>
        <w:rPr>
          <w:color w:val="auto"/>
        </w:rPr>
      </w:pPr>
      <w:r w:rsidRPr="00CB298B">
        <w:rPr>
          <w:color w:val="auto"/>
        </w:rPr>
        <w:t xml:space="preserve">Uczestnicy odpowiadają na te pytania </w:t>
      </w:r>
      <w:r w:rsidR="00061DC6" w:rsidRPr="00CB298B">
        <w:rPr>
          <w:color w:val="auto"/>
        </w:rPr>
        <w:t>podczas rundy</w:t>
      </w:r>
      <w:r w:rsidRPr="00CB298B">
        <w:rPr>
          <w:color w:val="auto"/>
        </w:rPr>
        <w:t xml:space="preserve">. </w:t>
      </w:r>
    </w:p>
    <w:p w14:paraId="05CA5027" w14:textId="2968CDA2" w:rsidR="003459C4" w:rsidRPr="00CB298B" w:rsidRDefault="00100FC5" w:rsidP="00953D85">
      <w:pPr>
        <w:pStyle w:val="ORE123"/>
        <w:rPr>
          <w:color w:val="auto"/>
        </w:rPr>
      </w:pPr>
      <w:r w:rsidRPr="00CB298B">
        <w:rPr>
          <w:color w:val="auto"/>
        </w:rPr>
        <w:t>Prowadzący o</w:t>
      </w:r>
      <w:r w:rsidR="003459C4" w:rsidRPr="00CB298B">
        <w:rPr>
          <w:color w:val="auto"/>
        </w:rPr>
        <w:t>dsłania zapisane na plakacie pytania kontrolne do wdraża</w:t>
      </w:r>
      <w:r w:rsidR="00310968" w:rsidRPr="00CB298B">
        <w:rPr>
          <w:color w:val="auto"/>
        </w:rPr>
        <w:t>nia met</w:t>
      </w:r>
      <w:r w:rsidR="00310968" w:rsidRPr="00CB298B">
        <w:rPr>
          <w:color w:val="auto"/>
        </w:rPr>
        <w:t>o</w:t>
      </w:r>
      <w:r w:rsidR="00310968" w:rsidRPr="00CB298B">
        <w:rPr>
          <w:color w:val="auto"/>
        </w:rPr>
        <w:t>dy projektu</w:t>
      </w:r>
      <w:r w:rsidR="003459C4" w:rsidRPr="00CB298B">
        <w:rPr>
          <w:color w:val="auto"/>
        </w:rPr>
        <w:t>:</w:t>
      </w:r>
    </w:p>
    <w:p w14:paraId="4C8EA09B" w14:textId="3AC10290" w:rsidR="003459C4" w:rsidRPr="00CB298B" w:rsidRDefault="003459C4" w:rsidP="00953D85">
      <w:pPr>
        <w:pStyle w:val="OREpunktor"/>
        <w:rPr>
          <w:color w:val="auto"/>
        </w:rPr>
      </w:pPr>
      <w:r w:rsidRPr="00CB298B">
        <w:rPr>
          <w:color w:val="auto"/>
        </w:rPr>
        <w:t>Czy przeanalizowaliście</w:t>
      </w:r>
      <w:r w:rsidR="00B86E98" w:rsidRPr="00CB298B">
        <w:rPr>
          <w:color w:val="auto"/>
        </w:rPr>
        <w:t xml:space="preserve"> materiał nauczania (podstawę programową, program</w:t>
      </w:r>
      <w:r w:rsidR="00771C79" w:rsidRPr="00CB298B">
        <w:rPr>
          <w:color w:val="auto"/>
        </w:rPr>
        <w:t xml:space="preserve"> </w:t>
      </w:r>
      <w:r w:rsidR="00B86E98" w:rsidRPr="00CB298B">
        <w:rPr>
          <w:color w:val="auto"/>
        </w:rPr>
        <w:t>n</w:t>
      </w:r>
      <w:r w:rsidR="00B86E98" w:rsidRPr="00CB298B">
        <w:rPr>
          <w:color w:val="auto"/>
        </w:rPr>
        <w:t>a</w:t>
      </w:r>
      <w:r w:rsidR="00B86E98" w:rsidRPr="00CB298B">
        <w:rPr>
          <w:color w:val="auto"/>
        </w:rPr>
        <w:t xml:space="preserve">uczania, program profilaktyczno-wychowawczy </w:t>
      </w:r>
      <w:r w:rsidRPr="00CB298B">
        <w:rPr>
          <w:color w:val="auto"/>
        </w:rPr>
        <w:t>itp.) i wybraliście</w:t>
      </w:r>
      <w:r w:rsidR="009B1445" w:rsidRPr="00CB298B">
        <w:rPr>
          <w:color w:val="auto"/>
        </w:rPr>
        <w:t xml:space="preserve"> </w:t>
      </w:r>
      <w:r w:rsidR="00B86E98" w:rsidRPr="00CB298B">
        <w:rPr>
          <w:color w:val="auto"/>
        </w:rPr>
        <w:t xml:space="preserve">zakres </w:t>
      </w:r>
      <w:r w:rsidRPr="00CB298B">
        <w:rPr>
          <w:color w:val="auto"/>
        </w:rPr>
        <w:t>adekwa</w:t>
      </w:r>
      <w:r w:rsidRPr="00CB298B">
        <w:rPr>
          <w:color w:val="auto"/>
        </w:rPr>
        <w:t>t</w:t>
      </w:r>
      <w:r w:rsidRPr="00CB298B">
        <w:rPr>
          <w:color w:val="auto"/>
        </w:rPr>
        <w:t>ny do waszego projektu?</w:t>
      </w:r>
    </w:p>
    <w:p w14:paraId="28C980DA" w14:textId="198C324F" w:rsidR="003459C4" w:rsidRPr="00CB298B" w:rsidRDefault="00061DC6" w:rsidP="00953D85">
      <w:pPr>
        <w:pStyle w:val="OREpunktor"/>
        <w:rPr>
          <w:color w:val="auto"/>
        </w:rPr>
      </w:pPr>
      <w:r w:rsidRPr="00CB298B">
        <w:rPr>
          <w:color w:val="auto"/>
        </w:rPr>
        <w:t xml:space="preserve">W jaki sposób </w:t>
      </w:r>
      <w:r w:rsidR="003459C4" w:rsidRPr="00CB298B">
        <w:rPr>
          <w:color w:val="auto"/>
        </w:rPr>
        <w:t>będziecie współpracować w parach nauczyciel</w:t>
      </w:r>
      <w:r w:rsidR="000A39C7" w:rsidRPr="00CB298B">
        <w:rPr>
          <w:color w:val="auto"/>
        </w:rPr>
        <w:t xml:space="preserve">skich prowadzących jedną grupę? Jak będzie wyglądać </w:t>
      </w:r>
      <w:r w:rsidR="003459C4" w:rsidRPr="00CB298B">
        <w:rPr>
          <w:color w:val="auto"/>
        </w:rPr>
        <w:t>zakres i form</w:t>
      </w:r>
      <w:r w:rsidR="000A39C7" w:rsidRPr="00CB298B">
        <w:rPr>
          <w:color w:val="auto"/>
        </w:rPr>
        <w:t>a</w:t>
      </w:r>
      <w:r w:rsidR="003459C4" w:rsidRPr="00CB298B">
        <w:rPr>
          <w:color w:val="auto"/>
        </w:rPr>
        <w:t xml:space="preserve"> współpracy? </w:t>
      </w:r>
    </w:p>
    <w:p w14:paraId="35FCF692" w14:textId="74E45A9D" w:rsidR="003459C4" w:rsidRPr="00CB298B" w:rsidRDefault="003459C4" w:rsidP="00953D85">
      <w:pPr>
        <w:pStyle w:val="OREpunktor"/>
        <w:rPr>
          <w:color w:val="auto"/>
        </w:rPr>
      </w:pPr>
      <w:r w:rsidRPr="00CB298B">
        <w:rPr>
          <w:color w:val="auto"/>
        </w:rPr>
        <w:t>Czy będziecie</w:t>
      </w:r>
      <w:r w:rsidR="009B1445" w:rsidRPr="00CB298B">
        <w:rPr>
          <w:color w:val="auto"/>
        </w:rPr>
        <w:t xml:space="preserve"> </w:t>
      </w:r>
      <w:r w:rsidRPr="00CB298B">
        <w:rPr>
          <w:color w:val="auto"/>
        </w:rPr>
        <w:t xml:space="preserve">współpracować </w:t>
      </w:r>
      <w:r w:rsidR="00B86E98" w:rsidRPr="00CB298B">
        <w:rPr>
          <w:color w:val="auto"/>
        </w:rPr>
        <w:t>z innymi nauczycielami?</w:t>
      </w:r>
      <w:r w:rsidRPr="00CB298B">
        <w:rPr>
          <w:color w:val="auto"/>
        </w:rPr>
        <w:t xml:space="preserve"> Na czym będzie polegać ta współpraca?</w:t>
      </w:r>
    </w:p>
    <w:p w14:paraId="6C7706CF" w14:textId="777524C7" w:rsidR="003459C4" w:rsidRPr="00CB298B" w:rsidRDefault="00B86E98" w:rsidP="00953D85">
      <w:pPr>
        <w:pStyle w:val="OREpunktor"/>
        <w:rPr>
          <w:color w:val="auto"/>
        </w:rPr>
      </w:pPr>
      <w:r w:rsidRPr="00CB298B">
        <w:rPr>
          <w:color w:val="auto"/>
        </w:rPr>
        <w:t>Jakie cele chce</w:t>
      </w:r>
      <w:r w:rsidR="003459C4" w:rsidRPr="00CB298B">
        <w:rPr>
          <w:color w:val="auto"/>
        </w:rPr>
        <w:t>cie</w:t>
      </w:r>
      <w:r w:rsidRPr="00CB298B">
        <w:rPr>
          <w:color w:val="auto"/>
        </w:rPr>
        <w:t xml:space="preserve"> osiągnąć?</w:t>
      </w:r>
      <w:r w:rsidR="003459C4" w:rsidRPr="00CB298B">
        <w:rPr>
          <w:color w:val="auto"/>
        </w:rPr>
        <w:t xml:space="preserve"> </w:t>
      </w:r>
      <w:r w:rsidR="007817E3" w:rsidRPr="00CB298B">
        <w:rPr>
          <w:color w:val="auto"/>
        </w:rPr>
        <w:t>Jakich sfer rozwoju dziecka w wieku przedszkolnym dotyczą te cele?</w:t>
      </w:r>
    </w:p>
    <w:p w14:paraId="42808EC0" w14:textId="45175A4F" w:rsidR="003459C4" w:rsidRPr="00CB298B" w:rsidRDefault="003459C4" w:rsidP="00953D85">
      <w:pPr>
        <w:pStyle w:val="OREpunktor"/>
        <w:rPr>
          <w:color w:val="auto"/>
        </w:rPr>
      </w:pPr>
      <w:r w:rsidRPr="00CB298B">
        <w:rPr>
          <w:color w:val="auto"/>
        </w:rPr>
        <w:t>W jaki sposób dobierzecie</w:t>
      </w:r>
      <w:r w:rsidR="00B86E98" w:rsidRPr="00CB298B">
        <w:rPr>
          <w:color w:val="auto"/>
        </w:rPr>
        <w:t xml:space="preserve"> </w:t>
      </w:r>
      <w:r w:rsidR="00D07B3C" w:rsidRPr="00CB298B">
        <w:rPr>
          <w:color w:val="auto"/>
        </w:rPr>
        <w:t>dzieci</w:t>
      </w:r>
      <w:r w:rsidR="00B86E98" w:rsidRPr="00CB298B">
        <w:rPr>
          <w:color w:val="auto"/>
        </w:rPr>
        <w:t xml:space="preserve"> do zespołów?</w:t>
      </w:r>
      <w:r w:rsidR="000A39C7" w:rsidRPr="00CB298B">
        <w:rPr>
          <w:color w:val="auto"/>
        </w:rPr>
        <w:t xml:space="preserve"> Jak zorganizujecie pracę tych </w:t>
      </w:r>
      <w:r w:rsidR="00771C79" w:rsidRPr="00CB298B">
        <w:rPr>
          <w:color w:val="auto"/>
        </w:rPr>
        <w:t>grup</w:t>
      </w:r>
      <w:r w:rsidR="000A39C7" w:rsidRPr="00CB298B">
        <w:rPr>
          <w:color w:val="auto"/>
        </w:rPr>
        <w:t xml:space="preserve">? </w:t>
      </w:r>
    </w:p>
    <w:p w14:paraId="1594170A" w14:textId="2BF052A8" w:rsidR="003459C4" w:rsidRPr="00CB298B" w:rsidRDefault="00B86E98" w:rsidP="00953D85">
      <w:pPr>
        <w:pStyle w:val="OREpunktor"/>
        <w:rPr>
          <w:color w:val="auto"/>
        </w:rPr>
      </w:pPr>
      <w:r w:rsidRPr="00CB298B">
        <w:rPr>
          <w:color w:val="auto"/>
        </w:rPr>
        <w:t xml:space="preserve">Co </w:t>
      </w:r>
      <w:r w:rsidR="003459C4" w:rsidRPr="00CB298B">
        <w:rPr>
          <w:color w:val="auto"/>
        </w:rPr>
        <w:t xml:space="preserve">dzieci powinny </w:t>
      </w:r>
      <w:r w:rsidRPr="00CB298B">
        <w:rPr>
          <w:color w:val="auto"/>
        </w:rPr>
        <w:t>wiedzieć przed rozpoczęciem pracy tą metodą?</w:t>
      </w:r>
      <w:r w:rsidR="00310968" w:rsidRPr="00CB298B">
        <w:rPr>
          <w:color w:val="auto"/>
        </w:rPr>
        <w:t xml:space="preserve"> Jak</w:t>
      </w:r>
      <w:r w:rsidR="00771C79" w:rsidRPr="00CB298B">
        <w:rPr>
          <w:color w:val="auto"/>
        </w:rPr>
        <w:t xml:space="preserve"> </w:t>
      </w:r>
      <w:r w:rsidR="00310968" w:rsidRPr="00CB298B">
        <w:rPr>
          <w:color w:val="auto"/>
        </w:rPr>
        <w:t>przekaż</w:t>
      </w:r>
      <w:r w:rsidR="00310968" w:rsidRPr="00CB298B">
        <w:rPr>
          <w:color w:val="auto"/>
        </w:rPr>
        <w:t>e</w:t>
      </w:r>
      <w:r w:rsidR="00310968" w:rsidRPr="00CB298B">
        <w:rPr>
          <w:color w:val="auto"/>
        </w:rPr>
        <w:t>cie im tę wiedzę?</w:t>
      </w:r>
    </w:p>
    <w:p w14:paraId="33016B37" w14:textId="3D9FB539" w:rsidR="00310968" w:rsidRPr="00CB298B" w:rsidRDefault="00310968" w:rsidP="00953D85">
      <w:pPr>
        <w:pStyle w:val="OREpunktor"/>
        <w:rPr>
          <w:color w:val="auto"/>
        </w:rPr>
      </w:pPr>
      <w:r w:rsidRPr="00CB298B">
        <w:rPr>
          <w:color w:val="auto"/>
        </w:rPr>
        <w:t xml:space="preserve">W jaki sposób włączycie rodziców w realizację projektów? </w:t>
      </w:r>
      <w:r w:rsidR="000A39C7" w:rsidRPr="00CB298B">
        <w:rPr>
          <w:color w:val="auto"/>
        </w:rPr>
        <w:t>Jak zadbacie o</w:t>
      </w:r>
      <w:r w:rsidR="00771C79" w:rsidRPr="00CB298B">
        <w:rPr>
          <w:color w:val="auto"/>
        </w:rPr>
        <w:t xml:space="preserve"> </w:t>
      </w:r>
      <w:r w:rsidR="000A39C7" w:rsidRPr="00CB298B">
        <w:rPr>
          <w:color w:val="auto"/>
        </w:rPr>
        <w:t>wspó</w:t>
      </w:r>
      <w:r w:rsidR="000A39C7" w:rsidRPr="00CB298B">
        <w:rPr>
          <w:color w:val="auto"/>
        </w:rPr>
        <w:t>ł</w:t>
      </w:r>
      <w:r w:rsidR="000A39C7" w:rsidRPr="00CB298B">
        <w:rPr>
          <w:color w:val="auto"/>
        </w:rPr>
        <w:t xml:space="preserve">pracę z rodzicami w czasie realizacji projektu? </w:t>
      </w:r>
    </w:p>
    <w:p w14:paraId="7C020165" w14:textId="32F81C68" w:rsidR="00310968" w:rsidRPr="00CB298B" w:rsidRDefault="00310968" w:rsidP="00953D85">
      <w:pPr>
        <w:pStyle w:val="OREpunktor"/>
        <w:rPr>
          <w:color w:val="auto"/>
        </w:rPr>
      </w:pPr>
      <w:r w:rsidRPr="00CB298B">
        <w:rPr>
          <w:color w:val="auto"/>
        </w:rPr>
        <w:t xml:space="preserve">Co rodzice powinni wiedzieć przed rozpoczęciem przez dzieci realizacji projektu? </w:t>
      </w:r>
      <w:r w:rsidR="00771C79" w:rsidRPr="00CB298B">
        <w:rPr>
          <w:color w:val="auto"/>
        </w:rPr>
        <w:t xml:space="preserve">W jaki sposób </w:t>
      </w:r>
      <w:r w:rsidRPr="00CB298B">
        <w:rPr>
          <w:color w:val="auto"/>
        </w:rPr>
        <w:t xml:space="preserve">przekażecie im tę wiedzę? </w:t>
      </w:r>
    </w:p>
    <w:p w14:paraId="1BE9F204" w14:textId="73668D4E" w:rsidR="003459C4" w:rsidRPr="00CB298B" w:rsidRDefault="00B86E98" w:rsidP="00953D85">
      <w:pPr>
        <w:pStyle w:val="OREpunktor"/>
        <w:rPr>
          <w:color w:val="auto"/>
        </w:rPr>
      </w:pPr>
      <w:r w:rsidRPr="00CB298B">
        <w:rPr>
          <w:color w:val="auto"/>
        </w:rPr>
        <w:t xml:space="preserve">Czego </w:t>
      </w:r>
      <w:r w:rsidR="003459C4" w:rsidRPr="00CB298B">
        <w:rPr>
          <w:color w:val="auto"/>
        </w:rPr>
        <w:t>dzieci</w:t>
      </w:r>
      <w:r w:rsidRPr="00CB298B">
        <w:rPr>
          <w:color w:val="auto"/>
        </w:rPr>
        <w:t xml:space="preserve"> nauczą się w trakcie realizacji projektu?</w:t>
      </w:r>
      <w:r w:rsidR="000A39C7" w:rsidRPr="00CB298B">
        <w:rPr>
          <w:color w:val="auto"/>
        </w:rPr>
        <w:t xml:space="preserve"> </w:t>
      </w:r>
      <w:r w:rsidR="00771C79" w:rsidRPr="00CB298B">
        <w:rPr>
          <w:color w:val="auto"/>
        </w:rPr>
        <w:t xml:space="preserve">W jaki sposób </w:t>
      </w:r>
      <w:r w:rsidR="000A39C7" w:rsidRPr="00CB298B">
        <w:rPr>
          <w:color w:val="auto"/>
        </w:rPr>
        <w:t xml:space="preserve">sprawdzicie to, czego się nauczyły? </w:t>
      </w:r>
    </w:p>
    <w:p w14:paraId="1393FD76" w14:textId="4047ED23" w:rsidR="003459C4" w:rsidRPr="00CB298B" w:rsidRDefault="00310968" w:rsidP="00953D85">
      <w:pPr>
        <w:pStyle w:val="OREpunktor"/>
        <w:rPr>
          <w:color w:val="auto"/>
        </w:rPr>
      </w:pPr>
      <w:r w:rsidRPr="00CB298B">
        <w:rPr>
          <w:color w:val="auto"/>
        </w:rPr>
        <w:t xml:space="preserve">Które </w:t>
      </w:r>
      <w:r w:rsidR="003459C4" w:rsidRPr="00CB298B">
        <w:rPr>
          <w:color w:val="auto"/>
        </w:rPr>
        <w:t xml:space="preserve">elementy kompetencji kluczowych będziecie rozwijać? </w:t>
      </w:r>
      <w:r w:rsidR="000A39C7" w:rsidRPr="00CB298B">
        <w:rPr>
          <w:color w:val="auto"/>
        </w:rPr>
        <w:t>Jak sprawdzicie, w</w:t>
      </w:r>
      <w:r w:rsidR="00771C79" w:rsidRPr="00CB298B">
        <w:rPr>
          <w:color w:val="auto"/>
        </w:rPr>
        <w:t> </w:t>
      </w:r>
      <w:r w:rsidR="000A39C7" w:rsidRPr="00CB298B">
        <w:rPr>
          <w:color w:val="auto"/>
        </w:rPr>
        <w:t xml:space="preserve">jakim stopniu </w:t>
      </w:r>
      <w:r w:rsidR="00771C79" w:rsidRPr="00CB298B">
        <w:rPr>
          <w:color w:val="auto"/>
        </w:rPr>
        <w:t xml:space="preserve">dzieci </w:t>
      </w:r>
      <w:r w:rsidR="000A39C7" w:rsidRPr="00CB298B">
        <w:rPr>
          <w:color w:val="auto"/>
        </w:rPr>
        <w:t>rozwinęły kompetencje kluczowe?</w:t>
      </w:r>
    </w:p>
    <w:p w14:paraId="4FD3E890" w14:textId="02E286DA" w:rsidR="00310968" w:rsidRPr="00CB298B" w:rsidRDefault="00B86E98" w:rsidP="00953D85">
      <w:pPr>
        <w:pStyle w:val="OREpunktor"/>
        <w:rPr>
          <w:color w:val="auto"/>
        </w:rPr>
      </w:pPr>
      <w:r w:rsidRPr="00CB298B">
        <w:rPr>
          <w:color w:val="auto"/>
        </w:rPr>
        <w:t xml:space="preserve">Jakie warunki muszą być zapewnione do realizacji </w:t>
      </w:r>
      <w:r w:rsidR="00310968" w:rsidRPr="00CB298B">
        <w:rPr>
          <w:color w:val="auto"/>
        </w:rPr>
        <w:t>waszych projektów</w:t>
      </w:r>
      <w:r w:rsidRPr="00CB298B">
        <w:rPr>
          <w:color w:val="auto"/>
        </w:rPr>
        <w:t>?</w:t>
      </w:r>
      <w:r w:rsidR="000A39C7" w:rsidRPr="00CB298B">
        <w:rPr>
          <w:color w:val="auto"/>
        </w:rPr>
        <w:t xml:space="preserve"> Jak</w:t>
      </w:r>
      <w:r w:rsidR="00771C79" w:rsidRPr="00CB298B">
        <w:rPr>
          <w:color w:val="auto"/>
        </w:rPr>
        <w:t xml:space="preserve"> </w:t>
      </w:r>
      <w:r w:rsidR="000A39C7" w:rsidRPr="00CB298B">
        <w:rPr>
          <w:color w:val="auto"/>
        </w:rPr>
        <w:t>za</w:t>
      </w:r>
      <w:r w:rsidR="000A39C7" w:rsidRPr="00CB298B">
        <w:rPr>
          <w:color w:val="auto"/>
        </w:rPr>
        <w:t>d</w:t>
      </w:r>
      <w:r w:rsidR="000A39C7" w:rsidRPr="00CB298B">
        <w:rPr>
          <w:color w:val="auto"/>
        </w:rPr>
        <w:t xml:space="preserve">bacie o zapewnienie tych warunków? </w:t>
      </w:r>
      <w:r w:rsidR="007817E3" w:rsidRPr="00CB298B">
        <w:rPr>
          <w:color w:val="auto"/>
        </w:rPr>
        <w:t>Co zrobicie sami, a w czym mogą wam p</w:t>
      </w:r>
      <w:r w:rsidR="007817E3" w:rsidRPr="00CB298B">
        <w:rPr>
          <w:color w:val="auto"/>
        </w:rPr>
        <w:t>o</w:t>
      </w:r>
      <w:r w:rsidR="007817E3" w:rsidRPr="00CB298B">
        <w:rPr>
          <w:color w:val="auto"/>
        </w:rPr>
        <w:t>móc inni</w:t>
      </w:r>
      <w:r w:rsidR="00771C79" w:rsidRPr="00CB298B">
        <w:rPr>
          <w:color w:val="auto"/>
        </w:rPr>
        <w:t xml:space="preserve"> (kto i w jaki sposób)?</w:t>
      </w:r>
      <w:r w:rsidR="007817E3" w:rsidRPr="00CB298B">
        <w:rPr>
          <w:color w:val="auto"/>
        </w:rPr>
        <w:t xml:space="preserve"> </w:t>
      </w:r>
    </w:p>
    <w:p w14:paraId="0E6A0E43" w14:textId="475C0EEB" w:rsidR="00B86E98" w:rsidRPr="00CB298B" w:rsidRDefault="00771C79" w:rsidP="00953D85">
      <w:pPr>
        <w:pStyle w:val="OREpunktor"/>
        <w:rPr>
          <w:color w:val="auto"/>
        </w:rPr>
      </w:pPr>
      <w:r w:rsidRPr="00CB298B">
        <w:rPr>
          <w:color w:val="auto"/>
        </w:rPr>
        <w:t xml:space="preserve">W jaki sposób </w:t>
      </w:r>
      <w:r w:rsidR="00310968" w:rsidRPr="00CB298B">
        <w:rPr>
          <w:color w:val="auto"/>
        </w:rPr>
        <w:t>zorganizujecie</w:t>
      </w:r>
      <w:r w:rsidR="00B86E98" w:rsidRPr="00CB298B">
        <w:rPr>
          <w:color w:val="auto"/>
        </w:rPr>
        <w:t xml:space="preserve"> prezentację</w:t>
      </w:r>
      <w:r w:rsidR="00310968" w:rsidRPr="00CB298B">
        <w:rPr>
          <w:color w:val="auto"/>
        </w:rPr>
        <w:t xml:space="preserve"> efektów projektów</w:t>
      </w:r>
      <w:r w:rsidR="00B86E98" w:rsidRPr="00CB298B">
        <w:rPr>
          <w:color w:val="auto"/>
        </w:rPr>
        <w:t>?</w:t>
      </w:r>
      <w:r w:rsidR="007817E3" w:rsidRPr="00CB298B">
        <w:rPr>
          <w:color w:val="auto"/>
        </w:rPr>
        <w:t xml:space="preserve"> </w:t>
      </w:r>
      <w:r w:rsidR="00B86E98" w:rsidRPr="00CB298B">
        <w:rPr>
          <w:color w:val="auto"/>
        </w:rPr>
        <w:t>Jak podsumuje</w:t>
      </w:r>
      <w:r w:rsidR="00310968" w:rsidRPr="00CB298B">
        <w:rPr>
          <w:color w:val="auto"/>
        </w:rPr>
        <w:t xml:space="preserve">cie </w:t>
      </w:r>
      <w:r w:rsidR="00B86E98" w:rsidRPr="00CB298B">
        <w:rPr>
          <w:color w:val="auto"/>
        </w:rPr>
        <w:t>pracę metodą projektu?</w:t>
      </w:r>
    </w:p>
    <w:p w14:paraId="2A812DCC" w14:textId="404A05AF" w:rsidR="00310968" w:rsidRPr="00CB298B" w:rsidRDefault="00771C79" w:rsidP="00953D85">
      <w:pPr>
        <w:pStyle w:val="ORE123"/>
        <w:rPr>
          <w:color w:val="auto"/>
        </w:rPr>
      </w:pPr>
      <w:r w:rsidRPr="00CB298B">
        <w:rPr>
          <w:color w:val="auto"/>
        </w:rPr>
        <w:lastRenderedPageBreak/>
        <w:t>Prowadzący prosi uczestników o połączenie</w:t>
      </w:r>
      <w:r w:rsidR="00310968" w:rsidRPr="00CB298B">
        <w:rPr>
          <w:color w:val="auto"/>
        </w:rPr>
        <w:t xml:space="preserve"> się w pary (mogą to być pary naucz</w:t>
      </w:r>
      <w:r w:rsidR="00310968" w:rsidRPr="00CB298B">
        <w:rPr>
          <w:color w:val="auto"/>
        </w:rPr>
        <w:t>y</w:t>
      </w:r>
      <w:r w:rsidR="00310968" w:rsidRPr="00CB298B">
        <w:rPr>
          <w:color w:val="auto"/>
        </w:rPr>
        <w:t>cieli pracujących z jedną grupą)</w:t>
      </w:r>
      <w:r w:rsidR="00100FC5" w:rsidRPr="00CB298B">
        <w:rPr>
          <w:color w:val="auto"/>
        </w:rPr>
        <w:t xml:space="preserve">. Każda para wybiera jedno zagadnienie, którym chce się zająć (na plakacie zostają – przy wybranym zagadnieniu – przyklejone kartki z imionami nauczycieli). Może się zdarzyć, że jeden punkt wybierze więcej par – celem spotkania jest </w:t>
      </w:r>
      <w:r w:rsidR="007817E3" w:rsidRPr="00CB298B">
        <w:rPr>
          <w:color w:val="auto"/>
        </w:rPr>
        <w:t>analiza</w:t>
      </w:r>
      <w:r w:rsidR="009B1445" w:rsidRPr="00CB298B">
        <w:rPr>
          <w:color w:val="auto"/>
        </w:rPr>
        <w:t xml:space="preserve"> </w:t>
      </w:r>
      <w:r w:rsidR="007817E3" w:rsidRPr="00CB298B">
        <w:rPr>
          <w:color w:val="auto"/>
        </w:rPr>
        <w:t>zagadnień interesujących nauczycieli i posz</w:t>
      </w:r>
      <w:r w:rsidR="007817E3" w:rsidRPr="00CB298B">
        <w:rPr>
          <w:color w:val="auto"/>
        </w:rPr>
        <w:t>u</w:t>
      </w:r>
      <w:r w:rsidR="007817E3" w:rsidRPr="00CB298B">
        <w:rPr>
          <w:color w:val="auto"/>
        </w:rPr>
        <w:t xml:space="preserve">kiwanie rozwiązań użytecznych w pracy, nie należy więc dążyć do </w:t>
      </w:r>
      <w:r w:rsidRPr="00CB298B">
        <w:rPr>
          <w:color w:val="auto"/>
        </w:rPr>
        <w:t xml:space="preserve">omówienia </w:t>
      </w:r>
      <w:r w:rsidR="007817E3" w:rsidRPr="00CB298B">
        <w:rPr>
          <w:color w:val="auto"/>
        </w:rPr>
        <w:t xml:space="preserve">wszystkich tematów. </w:t>
      </w:r>
    </w:p>
    <w:p w14:paraId="0FD813D5" w14:textId="7BA4F509" w:rsidR="007817E3" w:rsidRPr="00CB298B" w:rsidRDefault="007817E3" w:rsidP="00953D85">
      <w:pPr>
        <w:pStyle w:val="ORE123"/>
        <w:rPr>
          <w:color w:val="auto"/>
        </w:rPr>
      </w:pPr>
      <w:r w:rsidRPr="00CB298B">
        <w:rPr>
          <w:color w:val="auto"/>
        </w:rPr>
        <w:t xml:space="preserve">Pary pracują przez 30 minut nad analizą wybranego zagadnienia. Notują swoje ustalenia na plakacie. </w:t>
      </w:r>
    </w:p>
    <w:p w14:paraId="30EB8A4B" w14:textId="537AAE60" w:rsidR="00100FC5" w:rsidRPr="00CB298B" w:rsidRDefault="007817E3" w:rsidP="00953D85">
      <w:pPr>
        <w:pStyle w:val="ORE123"/>
        <w:rPr>
          <w:color w:val="auto"/>
        </w:rPr>
      </w:pPr>
      <w:r w:rsidRPr="00CB298B">
        <w:rPr>
          <w:color w:val="auto"/>
        </w:rPr>
        <w:t>Efekty pracy są prezentowane przez autorów na forum grupy. Po każdej</w:t>
      </w:r>
      <w:r w:rsidR="00D6136F" w:rsidRPr="00CB298B">
        <w:rPr>
          <w:color w:val="auto"/>
        </w:rPr>
        <w:t xml:space="preserve"> </w:t>
      </w:r>
      <w:r w:rsidRPr="00CB298B">
        <w:rPr>
          <w:color w:val="auto"/>
        </w:rPr>
        <w:t>prezent</w:t>
      </w:r>
      <w:r w:rsidRPr="00CB298B">
        <w:rPr>
          <w:color w:val="auto"/>
        </w:rPr>
        <w:t>a</w:t>
      </w:r>
      <w:r w:rsidRPr="00CB298B">
        <w:rPr>
          <w:color w:val="auto"/>
        </w:rPr>
        <w:t xml:space="preserve">cji </w:t>
      </w:r>
      <w:r w:rsidR="00D6136F" w:rsidRPr="00CB298B">
        <w:rPr>
          <w:color w:val="auto"/>
        </w:rPr>
        <w:t xml:space="preserve">uczestnicy </w:t>
      </w:r>
      <w:r w:rsidRPr="00CB298B">
        <w:rPr>
          <w:color w:val="auto"/>
        </w:rPr>
        <w:t xml:space="preserve">wskazują jedną osobę z </w:t>
      </w:r>
      <w:r w:rsidR="00D6136F" w:rsidRPr="00CB298B">
        <w:rPr>
          <w:color w:val="auto"/>
        </w:rPr>
        <w:t>zespołu</w:t>
      </w:r>
      <w:r w:rsidRPr="00CB298B">
        <w:rPr>
          <w:color w:val="auto"/>
        </w:rPr>
        <w:t xml:space="preserve">, która przekaże im informację zwrotną </w:t>
      </w:r>
      <w:r w:rsidR="00D6136F" w:rsidRPr="00CB298B">
        <w:rPr>
          <w:color w:val="auto"/>
        </w:rPr>
        <w:t xml:space="preserve">na temat </w:t>
      </w:r>
      <w:r w:rsidRPr="00CB298B">
        <w:rPr>
          <w:color w:val="auto"/>
        </w:rPr>
        <w:t>pomysł</w:t>
      </w:r>
      <w:r w:rsidR="00D6136F" w:rsidRPr="00CB298B">
        <w:rPr>
          <w:color w:val="auto"/>
        </w:rPr>
        <w:t>ów.</w:t>
      </w:r>
      <w:r w:rsidRPr="00CB298B">
        <w:rPr>
          <w:color w:val="auto"/>
        </w:rPr>
        <w:t xml:space="preserve"> Prowadzący prosi słuchaczy o dodanie do oprac</w:t>
      </w:r>
      <w:r w:rsidRPr="00CB298B">
        <w:rPr>
          <w:color w:val="auto"/>
        </w:rPr>
        <w:t>o</w:t>
      </w:r>
      <w:r w:rsidRPr="00CB298B">
        <w:rPr>
          <w:color w:val="auto"/>
        </w:rPr>
        <w:t>wania autorów dodatkowych propozycji, pomysłów, rozwiązań. Jeśli autorzy plak</w:t>
      </w:r>
      <w:r w:rsidRPr="00CB298B">
        <w:rPr>
          <w:color w:val="auto"/>
        </w:rPr>
        <w:t>a</w:t>
      </w:r>
      <w:r w:rsidRPr="00CB298B">
        <w:rPr>
          <w:color w:val="auto"/>
        </w:rPr>
        <w:t xml:space="preserve">tu uznają je za wartościowe, dopisują </w:t>
      </w:r>
      <w:r w:rsidR="00D6136F" w:rsidRPr="00CB298B">
        <w:rPr>
          <w:color w:val="auto"/>
        </w:rPr>
        <w:t>je.</w:t>
      </w:r>
      <w:r w:rsidRPr="00CB298B">
        <w:rPr>
          <w:color w:val="auto"/>
        </w:rPr>
        <w:t xml:space="preserve"> </w:t>
      </w:r>
    </w:p>
    <w:p w14:paraId="4768968F" w14:textId="248068D3" w:rsidR="007817E3" w:rsidRPr="00CB298B" w:rsidRDefault="007817E3" w:rsidP="00953D85">
      <w:pPr>
        <w:pStyle w:val="ORE123"/>
        <w:rPr>
          <w:color w:val="auto"/>
        </w:rPr>
      </w:pPr>
      <w:r w:rsidRPr="00CB298B">
        <w:rPr>
          <w:color w:val="auto"/>
        </w:rPr>
        <w:t xml:space="preserve">Na zakończenie prowadzący udziela grupie informacji zwrotnej na temat pracy </w:t>
      </w:r>
      <w:r w:rsidR="00D6136F" w:rsidRPr="00CB298B">
        <w:rPr>
          <w:color w:val="auto"/>
        </w:rPr>
        <w:t>podczas spotkania</w:t>
      </w:r>
      <w:r w:rsidRPr="00CB298B">
        <w:rPr>
          <w:color w:val="auto"/>
        </w:rPr>
        <w:t xml:space="preserve"> (wybiera model informacji zwrotnej). </w:t>
      </w:r>
    </w:p>
    <w:p w14:paraId="313BC50E" w14:textId="057276AB" w:rsidR="00CD5FF0" w:rsidRPr="00CB298B" w:rsidRDefault="00953D85" w:rsidP="00953D85">
      <w:pPr>
        <w:pStyle w:val="ORE4Naglowek"/>
        <w:rPr>
          <w:color w:val="auto"/>
        </w:rPr>
      </w:pPr>
      <w:bookmarkStart w:id="68" w:name="_Toc496059946"/>
      <w:r w:rsidRPr="00CB298B">
        <w:rPr>
          <w:color w:val="auto"/>
        </w:rPr>
        <w:t xml:space="preserve">3.4.2. </w:t>
      </w:r>
      <w:r w:rsidR="00EE5F1A" w:rsidRPr="00CB298B">
        <w:rPr>
          <w:color w:val="auto"/>
        </w:rPr>
        <w:t xml:space="preserve">Scenariusz spotkania konsultacyjnego opartego na </w:t>
      </w:r>
      <w:r w:rsidR="000F00EA" w:rsidRPr="00CB298B">
        <w:rPr>
          <w:color w:val="auto"/>
        </w:rPr>
        <w:t>koncepcji</w:t>
      </w:r>
      <w:r w:rsidR="00D6136F" w:rsidRPr="00CB298B">
        <w:rPr>
          <w:color w:val="auto"/>
        </w:rPr>
        <w:t xml:space="preserve"> </w:t>
      </w:r>
      <w:r w:rsidR="000F00EA" w:rsidRPr="00CB298B">
        <w:rPr>
          <w:color w:val="auto"/>
        </w:rPr>
        <w:t>„</w:t>
      </w:r>
      <w:r w:rsidR="00D61EF6" w:rsidRPr="00CB298B">
        <w:rPr>
          <w:color w:val="auto"/>
        </w:rPr>
        <w:t>p</w:t>
      </w:r>
      <w:r w:rsidR="00D61EF6" w:rsidRPr="00CB298B">
        <w:rPr>
          <w:color w:val="auto"/>
        </w:rPr>
        <w:t>o</w:t>
      </w:r>
      <w:r w:rsidR="00D61EF6" w:rsidRPr="00CB298B">
        <w:rPr>
          <w:color w:val="auto"/>
        </w:rPr>
        <w:t>mocnych przyjaciół</w:t>
      </w:r>
      <w:r w:rsidR="000F00EA" w:rsidRPr="00CB298B">
        <w:rPr>
          <w:color w:val="auto"/>
        </w:rPr>
        <w:t>”</w:t>
      </w:r>
      <w:bookmarkEnd w:id="68"/>
      <w:r w:rsidR="000F00EA" w:rsidRPr="00CB298B">
        <w:rPr>
          <w:color w:val="auto"/>
        </w:rPr>
        <w:t xml:space="preserve"> </w:t>
      </w:r>
    </w:p>
    <w:p w14:paraId="5E4629B2" w14:textId="2ABF84B8" w:rsidR="002C43C6" w:rsidRPr="00CB298B" w:rsidRDefault="002C43C6" w:rsidP="00953D85">
      <w:pPr>
        <w:pStyle w:val="OREnormalny"/>
        <w:rPr>
          <w:color w:val="auto"/>
        </w:rPr>
      </w:pPr>
      <w:r w:rsidRPr="00CB298B">
        <w:rPr>
          <w:color w:val="auto"/>
        </w:rPr>
        <w:t xml:space="preserve">Idea pracy grup </w:t>
      </w:r>
      <w:r w:rsidR="00FB7B0C" w:rsidRPr="00CB298B">
        <w:rPr>
          <w:color w:val="auto"/>
        </w:rPr>
        <w:t>„</w:t>
      </w:r>
      <w:r w:rsidRPr="00CB298B">
        <w:rPr>
          <w:color w:val="auto"/>
        </w:rPr>
        <w:t>pomocnych przyjaciół</w:t>
      </w:r>
      <w:r w:rsidR="00FB7B0C" w:rsidRPr="00CB298B">
        <w:rPr>
          <w:color w:val="auto"/>
        </w:rPr>
        <w:t>”</w:t>
      </w:r>
      <w:r w:rsidRPr="00CB298B">
        <w:rPr>
          <w:color w:val="auto"/>
        </w:rPr>
        <w:t xml:space="preserve"> </w:t>
      </w:r>
      <w:r w:rsidR="00FB7B0C" w:rsidRPr="00CB298B">
        <w:rPr>
          <w:color w:val="auto"/>
        </w:rPr>
        <w:t>zakłada</w:t>
      </w:r>
      <w:r w:rsidRPr="00CB298B">
        <w:rPr>
          <w:color w:val="auto"/>
        </w:rPr>
        <w:t>, że każda zmiana sposobu pracy na</w:t>
      </w:r>
      <w:r w:rsidRPr="00CB298B">
        <w:rPr>
          <w:color w:val="auto"/>
        </w:rPr>
        <w:t>u</w:t>
      </w:r>
      <w:r w:rsidRPr="00CB298B">
        <w:rPr>
          <w:color w:val="auto"/>
        </w:rPr>
        <w:t>czyciela wiąże się z koniecznością pokonywania trudności i pojawianiem się momentów, w których konieczna jest pomoc innego nauczyciela. Wspólny cel</w:t>
      </w:r>
      <w:r w:rsidR="00FB7B0C" w:rsidRPr="00CB298B">
        <w:rPr>
          <w:color w:val="auto"/>
        </w:rPr>
        <w:t xml:space="preserve"> i różne sposoby</w:t>
      </w:r>
      <w:r w:rsidRPr="00CB298B">
        <w:rPr>
          <w:color w:val="auto"/>
        </w:rPr>
        <w:t xml:space="preserve"> jego realizacji</w:t>
      </w:r>
      <w:r w:rsidR="00FB7B0C" w:rsidRPr="00CB298B">
        <w:rPr>
          <w:color w:val="auto"/>
        </w:rPr>
        <w:t xml:space="preserve"> tworzą </w:t>
      </w:r>
      <w:r w:rsidRPr="00CB298B">
        <w:rPr>
          <w:color w:val="auto"/>
        </w:rPr>
        <w:t>kanw</w:t>
      </w:r>
      <w:r w:rsidR="00FB7B0C" w:rsidRPr="00CB298B">
        <w:rPr>
          <w:color w:val="auto"/>
        </w:rPr>
        <w:t>ę</w:t>
      </w:r>
      <w:r w:rsidRPr="00CB298B">
        <w:rPr>
          <w:color w:val="auto"/>
        </w:rPr>
        <w:t xml:space="preserve"> cyklicznych spotkań pomocnych przyjaciół</w:t>
      </w:r>
      <w:r w:rsidR="00CD5FF0" w:rsidRPr="00CB298B">
        <w:rPr>
          <w:color w:val="auto"/>
        </w:rPr>
        <w:t>, mających formę ni</w:t>
      </w:r>
      <w:r w:rsidR="00CD5FF0" w:rsidRPr="00CB298B">
        <w:rPr>
          <w:color w:val="auto"/>
        </w:rPr>
        <w:t>e</w:t>
      </w:r>
      <w:r w:rsidR="00CD5FF0" w:rsidRPr="00CB298B">
        <w:rPr>
          <w:color w:val="auto"/>
        </w:rPr>
        <w:t xml:space="preserve">standardowych konsultacji grupowych. </w:t>
      </w:r>
    </w:p>
    <w:p w14:paraId="44BA685B" w14:textId="10535C44" w:rsidR="002C43C6" w:rsidRPr="00CB298B" w:rsidRDefault="002C43C6" w:rsidP="00953D85">
      <w:pPr>
        <w:pStyle w:val="OREnormalny"/>
        <w:rPr>
          <w:b/>
          <w:color w:val="auto"/>
        </w:rPr>
      </w:pPr>
      <w:r w:rsidRPr="00CB298B">
        <w:rPr>
          <w:b/>
          <w:color w:val="auto"/>
        </w:rPr>
        <w:t xml:space="preserve">O czym </w:t>
      </w:r>
      <w:r w:rsidR="00FB7B0C" w:rsidRPr="00CB298B">
        <w:rPr>
          <w:b/>
          <w:color w:val="auto"/>
        </w:rPr>
        <w:t>należy</w:t>
      </w:r>
      <w:r w:rsidRPr="00CB298B">
        <w:rPr>
          <w:b/>
          <w:color w:val="auto"/>
        </w:rPr>
        <w:t xml:space="preserve"> pamiętać</w:t>
      </w:r>
      <w:r w:rsidR="00FB7B0C" w:rsidRPr="00CB298B">
        <w:rPr>
          <w:b/>
          <w:color w:val="auto"/>
        </w:rPr>
        <w:t>,</w:t>
      </w:r>
      <w:r w:rsidRPr="00CB298B">
        <w:rPr>
          <w:b/>
          <w:color w:val="auto"/>
        </w:rPr>
        <w:t xml:space="preserve"> tworząc grupy </w:t>
      </w:r>
      <w:r w:rsidR="00FB7B0C" w:rsidRPr="00CB298B">
        <w:rPr>
          <w:b/>
          <w:color w:val="auto"/>
        </w:rPr>
        <w:t>„</w:t>
      </w:r>
      <w:r w:rsidRPr="00CB298B">
        <w:rPr>
          <w:b/>
          <w:color w:val="auto"/>
        </w:rPr>
        <w:t>pomocnych przyjaciół</w:t>
      </w:r>
      <w:r w:rsidR="00FB7B0C" w:rsidRPr="00CB298B">
        <w:rPr>
          <w:b/>
          <w:color w:val="auto"/>
        </w:rPr>
        <w:t>”?</w:t>
      </w:r>
    </w:p>
    <w:p w14:paraId="3E424AF8" w14:textId="4E9B03CC" w:rsidR="002C43C6" w:rsidRPr="00CB298B" w:rsidRDefault="002C43C6" w:rsidP="00953D85">
      <w:pPr>
        <w:pStyle w:val="OREpunktor"/>
        <w:rPr>
          <w:color w:val="auto"/>
        </w:rPr>
      </w:pPr>
      <w:r w:rsidRPr="00CB298B">
        <w:rPr>
          <w:color w:val="auto"/>
        </w:rPr>
        <w:t>Praca grup</w:t>
      </w:r>
      <w:r w:rsidR="008921CD" w:rsidRPr="00CB298B">
        <w:rPr>
          <w:color w:val="auto"/>
        </w:rPr>
        <w:t>y</w:t>
      </w:r>
      <w:r w:rsidRPr="00CB298B">
        <w:rPr>
          <w:color w:val="auto"/>
        </w:rPr>
        <w:t xml:space="preserve"> </w:t>
      </w:r>
      <w:r w:rsidR="00FB7B0C" w:rsidRPr="00CB298B">
        <w:rPr>
          <w:color w:val="auto"/>
        </w:rPr>
        <w:t>„</w:t>
      </w:r>
      <w:r w:rsidRPr="00CB298B">
        <w:rPr>
          <w:color w:val="auto"/>
        </w:rPr>
        <w:t>pomocnych przyjaciół</w:t>
      </w:r>
      <w:r w:rsidR="00FB7B0C" w:rsidRPr="00CB298B">
        <w:rPr>
          <w:color w:val="auto"/>
        </w:rPr>
        <w:t>”</w:t>
      </w:r>
      <w:r w:rsidRPr="00CB298B">
        <w:rPr>
          <w:color w:val="auto"/>
        </w:rPr>
        <w:t xml:space="preserve"> zakłada </w:t>
      </w:r>
      <w:r w:rsidR="00CD5FF0" w:rsidRPr="00CB298B">
        <w:rPr>
          <w:color w:val="auto"/>
        </w:rPr>
        <w:t xml:space="preserve">co </w:t>
      </w:r>
      <w:r w:rsidR="00F1327D" w:rsidRPr="00CB298B">
        <w:rPr>
          <w:color w:val="auto"/>
        </w:rPr>
        <w:t xml:space="preserve">najmniej </w:t>
      </w:r>
      <w:r w:rsidRPr="00CB298B">
        <w:rPr>
          <w:color w:val="auto"/>
        </w:rPr>
        <w:t>dwuletni okres</w:t>
      </w:r>
      <w:r w:rsidR="009B1445" w:rsidRPr="00CB298B">
        <w:rPr>
          <w:color w:val="auto"/>
        </w:rPr>
        <w:t xml:space="preserve"> </w:t>
      </w:r>
      <w:r w:rsidR="002E084C" w:rsidRPr="00CB298B">
        <w:rPr>
          <w:color w:val="auto"/>
        </w:rPr>
        <w:t xml:space="preserve">jej </w:t>
      </w:r>
      <w:r w:rsidRPr="00CB298B">
        <w:rPr>
          <w:color w:val="auto"/>
        </w:rPr>
        <w:t>trw</w:t>
      </w:r>
      <w:r w:rsidRPr="00CB298B">
        <w:rPr>
          <w:color w:val="auto"/>
        </w:rPr>
        <w:t>a</w:t>
      </w:r>
      <w:r w:rsidRPr="00CB298B">
        <w:rPr>
          <w:color w:val="auto"/>
        </w:rPr>
        <w:t xml:space="preserve">nia. W </w:t>
      </w:r>
      <w:r w:rsidR="00FB7B0C" w:rsidRPr="00CB298B">
        <w:rPr>
          <w:color w:val="auto"/>
        </w:rPr>
        <w:t xml:space="preserve">wypadku </w:t>
      </w:r>
      <w:r w:rsidRPr="00CB298B">
        <w:rPr>
          <w:color w:val="auto"/>
        </w:rPr>
        <w:t xml:space="preserve">krótszego okresu </w:t>
      </w:r>
      <w:r w:rsidR="002E084C" w:rsidRPr="00CB298B">
        <w:rPr>
          <w:color w:val="auto"/>
        </w:rPr>
        <w:t xml:space="preserve">grupa ta będzie postrzegana </w:t>
      </w:r>
      <w:r w:rsidRPr="00CB298B">
        <w:rPr>
          <w:color w:val="auto"/>
        </w:rPr>
        <w:t xml:space="preserve">jako </w:t>
      </w:r>
      <w:r w:rsidR="002E084C" w:rsidRPr="00CB298B">
        <w:rPr>
          <w:color w:val="auto"/>
        </w:rPr>
        <w:t xml:space="preserve">inicjatywa jednoroczna </w:t>
      </w:r>
      <w:r w:rsidRPr="00CB298B">
        <w:rPr>
          <w:color w:val="auto"/>
        </w:rPr>
        <w:t xml:space="preserve">i w następnym roku </w:t>
      </w:r>
      <w:r w:rsidR="00830AD7" w:rsidRPr="00CB298B">
        <w:rPr>
          <w:color w:val="auto"/>
        </w:rPr>
        <w:t xml:space="preserve">zostanie </w:t>
      </w:r>
      <w:r w:rsidR="002E084C" w:rsidRPr="00CB298B">
        <w:rPr>
          <w:color w:val="auto"/>
        </w:rPr>
        <w:t xml:space="preserve">zastąpiona </w:t>
      </w:r>
      <w:r w:rsidRPr="00CB298B">
        <w:rPr>
          <w:color w:val="auto"/>
        </w:rPr>
        <w:t xml:space="preserve">czymś innym. </w:t>
      </w:r>
    </w:p>
    <w:p w14:paraId="1042D2C1" w14:textId="0355128A" w:rsidR="002C43C6" w:rsidRPr="00CB298B" w:rsidRDefault="002C43C6" w:rsidP="00953D85">
      <w:pPr>
        <w:pStyle w:val="OREpunktor"/>
        <w:rPr>
          <w:color w:val="auto"/>
        </w:rPr>
      </w:pPr>
      <w:r w:rsidRPr="00CB298B">
        <w:rPr>
          <w:color w:val="auto"/>
        </w:rPr>
        <w:t xml:space="preserve">Najbardziej skuteczne grupy </w:t>
      </w:r>
      <w:r w:rsidR="00CF37A1" w:rsidRPr="00CB298B">
        <w:rPr>
          <w:color w:val="auto"/>
        </w:rPr>
        <w:t>liczą</w:t>
      </w:r>
      <w:r w:rsidRPr="00CB298B">
        <w:rPr>
          <w:color w:val="auto"/>
        </w:rPr>
        <w:t xml:space="preserve"> od 8 do 12 osób. Kiedy grupa </w:t>
      </w:r>
      <w:r w:rsidR="00830AD7" w:rsidRPr="00CB298B">
        <w:rPr>
          <w:color w:val="auto"/>
        </w:rPr>
        <w:t>jest mniejsza, może się zdarzyć</w:t>
      </w:r>
      <w:r w:rsidRPr="00CB298B">
        <w:rPr>
          <w:color w:val="auto"/>
        </w:rPr>
        <w:t xml:space="preserve">, że np. z powodu choroby niektórych </w:t>
      </w:r>
      <w:r w:rsidR="00830AD7" w:rsidRPr="00CB298B">
        <w:rPr>
          <w:color w:val="auto"/>
        </w:rPr>
        <w:t>uczestników, zespół b</w:t>
      </w:r>
      <w:r w:rsidR="00830AD7" w:rsidRPr="00CB298B">
        <w:rPr>
          <w:color w:val="auto"/>
        </w:rPr>
        <w:t>ę</w:t>
      </w:r>
      <w:r w:rsidR="00830AD7" w:rsidRPr="00CB298B">
        <w:rPr>
          <w:color w:val="auto"/>
        </w:rPr>
        <w:t xml:space="preserve">dzie niewystarczająco </w:t>
      </w:r>
      <w:r w:rsidRPr="00CB298B">
        <w:rPr>
          <w:color w:val="auto"/>
        </w:rPr>
        <w:t>zróżnicowan</w:t>
      </w:r>
      <w:r w:rsidR="00830AD7" w:rsidRPr="00CB298B">
        <w:rPr>
          <w:color w:val="auto"/>
        </w:rPr>
        <w:t>y</w:t>
      </w:r>
      <w:r w:rsidRPr="00CB298B">
        <w:rPr>
          <w:color w:val="auto"/>
        </w:rPr>
        <w:t xml:space="preserve">. </w:t>
      </w:r>
      <w:r w:rsidR="00830AD7" w:rsidRPr="00CB298B">
        <w:rPr>
          <w:color w:val="auto"/>
        </w:rPr>
        <w:t xml:space="preserve">Gdy zaś </w:t>
      </w:r>
      <w:r w:rsidRPr="00CB298B">
        <w:rPr>
          <w:color w:val="auto"/>
        </w:rPr>
        <w:t xml:space="preserve">grupa liczy więcej niż 12 członków, ograniczenia czasowe nie pozwalają na wypowiedzenie się wszystkich osób. </w:t>
      </w:r>
    </w:p>
    <w:p w14:paraId="6E9BF49A" w14:textId="71B4F6C5" w:rsidR="002C43C6" w:rsidRPr="00CB298B" w:rsidRDefault="002C43C6" w:rsidP="00953D85">
      <w:pPr>
        <w:pStyle w:val="OREpunktor"/>
        <w:rPr>
          <w:color w:val="auto"/>
        </w:rPr>
      </w:pPr>
      <w:r w:rsidRPr="00CB298B">
        <w:rPr>
          <w:color w:val="auto"/>
        </w:rPr>
        <w:lastRenderedPageBreak/>
        <w:t xml:space="preserve">Jeśli spotkania odbywają się zbyt często, nauczyciele nie są w stanie wypróbować nowych praktyk w swoich grupach. Jeśli zbyt rzadko, spada tempo zmian i </w:t>
      </w:r>
      <w:r w:rsidR="00830AD7" w:rsidRPr="00CB298B">
        <w:rPr>
          <w:color w:val="auto"/>
        </w:rPr>
        <w:t xml:space="preserve">maleje </w:t>
      </w:r>
      <w:r w:rsidRPr="00CB298B">
        <w:rPr>
          <w:color w:val="auto"/>
        </w:rPr>
        <w:t>motywacja. Najlepsze rozwiązanie to jedno spotkanie w miesiącu.</w:t>
      </w:r>
    </w:p>
    <w:p w14:paraId="7003A484" w14:textId="5738DC28" w:rsidR="002C43C6" w:rsidRPr="00CB298B" w:rsidRDefault="002C43C6" w:rsidP="00953D85">
      <w:pPr>
        <w:pStyle w:val="OREpunktor"/>
        <w:rPr>
          <w:color w:val="auto"/>
        </w:rPr>
      </w:pPr>
      <w:r w:rsidRPr="00CB298B">
        <w:rPr>
          <w:color w:val="auto"/>
        </w:rPr>
        <w:t>Aby spotkania odbywały się regularnie, potrzebn</w:t>
      </w:r>
      <w:r w:rsidR="00830AD7" w:rsidRPr="00CB298B">
        <w:rPr>
          <w:color w:val="auto"/>
        </w:rPr>
        <w:t xml:space="preserve">y jest prowadzący. </w:t>
      </w:r>
      <w:r w:rsidRPr="00CB298B">
        <w:rPr>
          <w:color w:val="auto"/>
        </w:rPr>
        <w:t>Osoba ta m</w:t>
      </w:r>
      <w:r w:rsidRPr="00CB298B">
        <w:rPr>
          <w:color w:val="auto"/>
        </w:rPr>
        <w:t>o</w:t>
      </w:r>
      <w:r w:rsidRPr="00CB298B">
        <w:rPr>
          <w:color w:val="auto"/>
        </w:rPr>
        <w:t xml:space="preserve">że się jednak zmieniać. Grupa sama decyduje, kto i w jakiej kolejności poprowadzi kolejne spotkania. Na początku </w:t>
      </w:r>
      <w:r w:rsidR="00830AD7" w:rsidRPr="00CB298B">
        <w:rPr>
          <w:color w:val="auto"/>
        </w:rPr>
        <w:t>może to być osoba wspomagająca.</w:t>
      </w:r>
    </w:p>
    <w:p w14:paraId="56CB3D6F" w14:textId="12C86214" w:rsidR="002C43C6" w:rsidRPr="00CB298B" w:rsidRDefault="002C43C6" w:rsidP="00953D85">
      <w:pPr>
        <w:pStyle w:val="OREpunktor"/>
        <w:rPr>
          <w:color w:val="auto"/>
        </w:rPr>
      </w:pPr>
      <w:r w:rsidRPr="00CB298B">
        <w:rPr>
          <w:color w:val="auto"/>
        </w:rPr>
        <w:t>Osoba wspomagająca nie musi być ekspertem w dziedzinie</w:t>
      </w:r>
      <w:r w:rsidR="00D25854" w:rsidRPr="00CB298B">
        <w:rPr>
          <w:color w:val="auto"/>
        </w:rPr>
        <w:t xml:space="preserve"> wychowania prze</w:t>
      </w:r>
      <w:r w:rsidR="00D25854" w:rsidRPr="00CB298B">
        <w:rPr>
          <w:color w:val="auto"/>
        </w:rPr>
        <w:t>d</w:t>
      </w:r>
      <w:r w:rsidR="00D25854" w:rsidRPr="00CB298B">
        <w:rPr>
          <w:color w:val="auto"/>
        </w:rPr>
        <w:t>szkolnego</w:t>
      </w:r>
      <w:r w:rsidR="007675EB" w:rsidRPr="00CB298B">
        <w:rPr>
          <w:color w:val="auto"/>
        </w:rPr>
        <w:t>. N</w:t>
      </w:r>
      <w:r w:rsidRPr="00CB298B">
        <w:rPr>
          <w:color w:val="auto"/>
        </w:rPr>
        <w:t xml:space="preserve">ajważniejszym </w:t>
      </w:r>
      <w:r w:rsidR="007675EB" w:rsidRPr="00CB298B">
        <w:rPr>
          <w:color w:val="auto"/>
        </w:rPr>
        <w:t>jej</w:t>
      </w:r>
      <w:r w:rsidRPr="00CB298B">
        <w:rPr>
          <w:color w:val="auto"/>
        </w:rPr>
        <w:t xml:space="preserve"> zadaniem jest dopilnowanie, aby wszystkie p</w:t>
      </w:r>
      <w:r w:rsidRPr="00CB298B">
        <w:rPr>
          <w:color w:val="auto"/>
        </w:rPr>
        <w:t>o</w:t>
      </w:r>
      <w:r w:rsidRPr="00CB298B">
        <w:rPr>
          <w:color w:val="auto"/>
        </w:rPr>
        <w:t>trzebne materiały były gotowe, atmosfera była produktywna i przyjazna</w:t>
      </w:r>
      <w:r w:rsidR="007675EB" w:rsidRPr="00CB298B">
        <w:rPr>
          <w:color w:val="auto"/>
        </w:rPr>
        <w:t>, a</w:t>
      </w:r>
      <w:r w:rsidRPr="00CB298B">
        <w:rPr>
          <w:color w:val="auto"/>
        </w:rPr>
        <w:t xml:space="preserve"> </w:t>
      </w:r>
      <w:r w:rsidR="007675EB" w:rsidRPr="00CB298B">
        <w:rPr>
          <w:color w:val="auto"/>
        </w:rPr>
        <w:t>spotk</w:t>
      </w:r>
      <w:r w:rsidR="007675EB" w:rsidRPr="00CB298B">
        <w:rPr>
          <w:color w:val="auto"/>
        </w:rPr>
        <w:t>a</w:t>
      </w:r>
      <w:r w:rsidR="007675EB" w:rsidRPr="00CB298B">
        <w:rPr>
          <w:color w:val="auto"/>
        </w:rPr>
        <w:t xml:space="preserve">nia odbywały </w:t>
      </w:r>
      <w:r w:rsidRPr="00CB298B">
        <w:rPr>
          <w:color w:val="auto"/>
        </w:rPr>
        <w:t xml:space="preserve">się zgodnie z planem. </w:t>
      </w:r>
    </w:p>
    <w:p w14:paraId="4E00B14D" w14:textId="684745C2" w:rsidR="002C43C6" w:rsidRPr="00CB298B" w:rsidRDefault="007675EB" w:rsidP="00953D85">
      <w:pPr>
        <w:pStyle w:val="OREpunktor"/>
        <w:rPr>
          <w:color w:val="auto"/>
        </w:rPr>
      </w:pPr>
      <w:r w:rsidRPr="00CB298B">
        <w:rPr>
          <w:color w:val="auto"/>
        </w:rPr>
        <w:t>P</w:t>
      </w:r>
      <w:r w:rsidR="002C43C6" w:rsidRPr="00CB298B">
        <w:rPr>
          <w:color w:val="auto"/>
        </w:rPr>
        <w:t xml:space="preserve">owołując grupy </w:t>
      </w:r>
      <w:r w:rsidRPr="00CB298B">
        <w:rPr>
          <w:color w:val="auto"/>
        </w:rPr>
        <w:t>„p</w:t>
      </w:r>
      <w:r w:rsidR="00CD5FF0" w:rsidRPr="00CB298B">
        <w:rPr>
          <w:color w:val="auto"/>
        </w:rPr>
        <w:t xml:space="preserve">omocnych </w:t>
      </w:r>
      <w:r w:rsidRPr="00CB298B">
        <w:rPr>
          <w:color w:val="auto"/>
        </w:rPr>
        <w:t>p</w:t>
      </w:r>
      <w:r w:rsidR="00CD5FF0" w:rsidRPr="00CB298B">
        <w:rPr>
          <w:color w:val="auto"/>
        </w:rPr>
        <w:t>rzyjaciół</w:t>
      </w:r>
      <w:r w:rsidRPr="00CB298B">
        <w:rPr>
          <w:color w:val="auto"/>
        </w:rPr>
        <w:t>”</w:t>
      </w:r>
      <w:r w:rsidR="002C43C6" w:rsidRPr="00CB298B">
        <w:rPr>
          <w:color w:val="auto"/>
        </w:rPr>
        <w:t xml:space="preserve">, </w:t>
      </w:r>
      <w:r w:rsidRPr="00CB298B">
        <w:rPr>
          <w:color w:val="auto"/>
        </w:rPr>
        <w:t>należy przestrzegać</w:t>
      </w:r>
      <w:r w:rsidR="002C43C6" w:rsidRPr="00CB298B">
        <w:rPr>
          <w:color w:val="auto"/>
        </w:rPr>
        <w:t xml:space="preserve"> założenia, że sp</w:t>
      </w:r>
      <w:r w:rsidR="002C43C6" w:rsidRPr="00CB298B">
        <w:rPr>
          <w:color w:val="auto"/>
        </w:rPr>
        <w:t>o</w:t>
      </w:r>
      <w:r w:rsidR="002C43C6" w:rsidRPr="00CB298B">
        <w:rPr>
          <w:color w:val="auto"/>
        </w:rPr>
        <w:t>tkania nie są celem samym w sobie i nie mają na celu poszerzenia wiedzy na</w:t>
      </w:r>
      <w:r w:rsidR="002C43C6" w:rsidRPr="00CB298B">
        <w:rPr>
          <w:color w:val="auto"/>
        </w:rPr>
        <w:t>u</w:t>
      </w:r>
      <w:r w:rsidR="002C43C6" w:rsidRPr="00CB298B">
        <w:rPr>
          <w:color w:val="auto"/>
        </w:rPr>
        <w:t>czyciela</w:t>
      </w:r>
      <w:r w:rsidRPr="00CB298B">
        <w:rPr>
          <w:color w:val="auto"/>
        </w:rPr>
        <w:t>, lecz s</w:t>
      </w:r>
      <w:r w:rsidR="002C43C6" w:rsidRPr="00CB298B">
        <w:rPr>
          <w:color w:val="auto"/>
        </w:rPr>
        <w:t>ą środkiem do osiągnięcia celu, czyli do zmiany praktyki naucz</w:t>
      </w:r>
      <w:r w:rsidR="002C43C6" w:rsidRPr="00CB298B">
        <w:rPr>
          <w:color w:val="auto"/>
        </w:rPr>
        <w:t>y</w:t>
      </w:r>
      <w:r w:rsidR="002C43C6" w:rsidRPr="00CB298B">
        <w:rPr>
          <w:color w:val="auto"/>
        </w:rPr>
        <w:t xml:space="preserve">cielskiej. </w:t>
      </w:r>
      <w:r w:rsidR="00CD5FF0" w:rsidRPr="00CB298B">
        <w:rPr>
          <w:color w:val="auto"/>
        </w:rPr>
        <w:t xml:space="preserve">Spotkanie nie powinno być dłuższe niż </w:t>
      </w:r>
      <w:r w:rsidRPr="00CB298B">
        <w:rPr>
          <w:color w:val="auto"/>
        </w:rPr>
        <w:t>półtorej godziny.</w:t>
      </w:r>
    </w:p>
    <w:p w14:paraId="47566F54" w14:textId="0643C14B" w:rsidR="00CD5FF0" w:rsidRPr="00CB298B" w:rsidRDefault="002C43C6" w:rsidP="00953D85">
      <w:pPr>
        <w:pStyle w:val="OREpunktor"/>
        <w:rPr>
          <w:color w:val="auto"/>
        </w:rPr>
      </w:pPr>
      <w:r w:rsidRPr="00CB298B">
        <w:rPr>
          <w:color w:val="auto"/>
        </w:rPr>
        <w:t>Każdy uczestnik przychodzi na spotkanie z własnym planem profesjonalnego ro</w:t>
      </w:r>
      <w:r w:rsidRPr="00CB298B">
        <w:rPr>
          <w:color w:val="auto"/>
        </w:rPr>
        <w:t>z</w:t>
      </w:r>
      <w:r w:rsidRPr="00CB298B">
        <w:rPr>
          <w:color w:val="auto"/>
        </w:rPr>
        <w:t>woju</w:t>
      </w:r>
      <w:r w:rsidR="007675EB" w:rsidRPr="00CB298B">
        <w:rPr>
          <w:color w:val="auto"/>
        </w:rPr>
        <w:t xml:space="preserve"> i </w:t>
      </w:r>
      <w:r w:rsidR="00CD5FF0" w:rsidRPr="00CB298B">
        <w:rPr>
          <w:color w:val="auto"/>
        </w:rPr>
        <w:t>własnymi doświadczeniami w realizacji ścieżki rozwoju</w:t>
      </w:r>
      <w:r w:rsidRPr="00CB298B">
        <w:rPr>
          <w:color w:val="auto"/>
        </w:rPr>
        <w:t xml:space="preserve">. </w:t>
      </w:r>
      <w:r w:rsidR="00CD5FF0" w:rsidRPr="00CB298B">
        <w:rPr>
          <w:color w:val="auto"/>
        </w:rPr>
        <w:t>Scenariusz</w:t>
      </w:r>
      <w:r w:rsidR="009B1445" w:rsidRPr="00CB298B">
        <w:rPr>
          <w:color w:val="auto"/>
        </w:rPr>
        <w:t xml:space="preserve"> </w:t>
      </w:r>
      <w:r w:rsidR="00CD5FF0" w:rsidRPr="00CB298B">
        <w:rPr>
          <w:color w:val="auto"/>
        </w:rPr>
        <w:t>każdego spotkania powinien</w:t>
      </w:r>
      <w:r w:rsidRPr="00CB298B">
        <w:rPr>
          <w:color w:val="auto"/>
        </w:rPr>
        <w:t xml:space="preserve"> być </w:t>
      </w:r>
      <w:r w:rsidR="007675EB" w:rsidRPr="00CB298B">
        <w:rPr>
          <w:color w:val="auto"/>
        </w:rPr>
        <w:t>identyczny i złożony z</w:t>
      </w:r>
      <w:r w:rsidRPr="00CB298B">
        <w:rPr>
          <w:color w:val="auto"/>
        </w:rPr>
        <w:t xml:space="preserve"> sześciu części:</w:t>
      </w:r>
    </w:p>
    <w:p w14:paraId="632B3F23" w14:textId="7882EDE7" w:rsidR="002C43C6" w:rsidRPr="00CB298B" w:rsidRDefault="002C43C6" w:rsidP="00953D85">
      <w:pPr>
        <w:pStyle w:val="OREnormalny"/>
        <w:rPr>
          <w:color w:val="auto"/>
        </w:rPr>
      </w:pPr>
      <w:r w:rsidRPr="00CB298B">
        <w:rPr>
          <w:b/>
          <w:color w:val="auto"/>
        </w:rPr>
        <w:t>Część 1. Ćwiczenie wstępne</w:t>
      </w:r>
      <w:r w:rsidRPr="00CB298B">
        <w:rPr>
          <w:color w:val="auto"/>
        </w:rPr>
        <w:t xml:space="preserve"> (</w:t>
      </w:r>
      <w:r w:rsidR="00980D7A" w:rsidRPr="00CB298B">
        <w:rPr>
          <w:color w:val="auto"/>
        </w:rPr>
        <w:t>10</w:t>
      </w:r>
      <w:r w:rsidRPr="00CB298B">
        <w:rPr>
          <w:color w:val="auto"/>
        </w:rPr>
        <w:t xml:space="preserve"> minut) </w:t>
      </w:r>
    </w:p>
    <w:p w14:paraId="0D220646" w14:textId="68F9E13C" w:rsidR="002C43C6" w:rsidRPr="00CB298B" w:rsidRDefault="00932683" w:rsidP="00953D85">
      <w:pPr>
        <w:pStyle w:val="OREnormalny"/>
        <w:rPr>
          <w:color w:val="auto"/>
        </w:rPr>
      </w:pPr>
      <w:r w:rsidRPr="00CB298B">
        <w:rPr>
          <w:color w:val="auto"/>
        </w:rPr>
        <w:t>Używając stopera,</w:t>
      </w:r>
      <w:r w:rsidR="002C43C6" w:rsidRPr="00CB298B">
        <w:rPr>
          <w:color w:val="auto"/>
        </w:rPr>
        <w:t xml:space="preserve"> osoba prowadząca </w:t>
      </w:r>
      <w:r w:rsidRPr="00CB298B">
        <w:rPr>
          <w:color w:val="auto"/>
        </w:rPr>
        <w:t xml:space="preserve">wyznacza </w:t>
      </w:r>
      <w:r w:rsidR="002C43C6" w:rsidRPr="00CB298B">
        <w:rPr>
          <w:color w:val="auto"/>
        </w:rPr>
        <w:t xml:space="preserve">każdemu uczestnikowi czas na </w:t>
      </w:r>
      <w:r w:rsidRPr="00CB298B">
        <w:rPr>
          <w:color w:val="auto"/>
        </w:rPr>
        <w:t>om</w:t>
      </w:r>
      <w:r w:rsidRPr="00CB298B">
        <w:rPr>
          <w:color w:val="auto"/>
        </w:rPr>
        <w:t>ó</w:t>
      </w:r>
      <w:r w:rsidRPr="00CB298B">
        <w:rPr>
          <w:color w:val="auto"/>
        </w:rPr>
        <w:t xml:space="preserve">wienie </w:t>
      </w:r>
      <w:r w:rsidR="002C43C6" w:rsidRPr="00CB298B">
        <w:rPr>
          <w:color w:val="auto"/>
        </w:rPr>
        <w:t xml:space="preserve">wszystkiego, co przeszkadza </w:t>
      </w:r>
      <w:r w:rsidRPr="00CB298B">
        <w:rPr>
          <w:color w:val="auto"/>
        </w:rPr>
        <w:t xml:space="preserve">mu </w:t>
      </w:r>
      <w:r w:rsidR="002C43C6" w:rsidRPr="00CB298B">
        <w:rPr>
          <w:color w:val="auto"/>
        </w:rPr>
        <w:t xml:space="preserve">w pracy. W niektórych placówkach, aby uniknąć zaczynania każdego spotkania </w:t>
      </w:r>
      <w:r w:rsidRPr="00CB298B">
        <w:rPr>
          <w:color w:val="auto"/>
        </w:rPr>
        <w:t>od</w:t>
      </w:r>
      <w:r w:rsidR="000A74F1" w:rsidRPr="00CB298B">
        <w:rPr>
          <w:color w:val="auto"/>
        </w:rPr>
        <w:t xml:space="preserve"> negatywów</w:t>
      </w:r>
      <w:r w:rsidR="002C43C6" w:rsidRPr="00CB298B">
        <w:rPr>
          <w:color w:val="auto"/>
        </w:rPr>
        <w:t xml:space="preserve">, zastępuje się „minutę narzekania” </w:t>
      </w:r>
      <w:r w:rsidR="000A74F1" w:rsidRPr="00CB298B">
        <w:rPr>
          <w:color w:val="auto"/>
        </w:rPr>
        <w:t>minutą opisu</w:t>
      </w:r>
      <w:r w:rsidR="002C43C6" w:rsidRPr="00CB298B">
        <w:rPr>
          <w:color w:val="auto"/>
        </w:rPr>
        <w:t xml:space="preserve"> jednej pozytywnej rzeczy, któr</w:t>
      </w:r>
      <w:r w:rsidR="000A74F1" w:rsidRPr="00CB298B">
        <w:rPr>
          <w:color w:val="auto"/>
        </w:rPr>
        <w:t>ej ostatnio doświadczyli uczestnicy.</w:t>
      </w:r>
    </w:p>
    <w:p w14:paraId="6D5755C3" w14:textId="77777777" w:rsidR="002C43C6" w:rsidRPr="00CB298B" w:rsidRDefault="002C43C6" w:rsidP="00953D85">
      <w:pPr>
        <w:pStyle w:val="OREnormalny"/>
        <w:rPr>
          <w:color w:val="auto"/>
        </w:rPr>
      </w:pPr>
      <w:r w:rsidRPr="00CB298B">
        <w:rPr>
          <w:b/>
          <w:color w:val="auto"/>
        </w:rPr>
        <w:t>Część 2. Informacja zwrotna</w:t>
      </w:r>
      <w:r w:rsidRPr="00CB298B">
        <w:rPr>
          <w:color w:val="auto"/>
        </w:rPr>
        <w:t xml:space="preserve"> (25 minut) </w:t>
      </w:r>
    </w:p>
    <w:p w14:paraId="4A820BBB" w14:textId="0B826945" w:rsidR="002C43C6" w:rsidRPr="00CB298B" w:rsidRDefault="000A74F1" w:rsidP="00953D85">
      <w:pPr>
        <w:pStyle w:val="OREnormalny"/>
        <w:rPr>
          <w:color w:val="auto"/>
        </w:rPr>
      </w:pPr>
      <w:r w:rsidRPr="00CB298B">
        <w:rPr>
          <w:color w:val="auto"/>
        </w:rPr>
        <w:t xml:space="preserve">Każdy </w:t>
      </w:r>
      <w:r w:rsidR="005D2FF4" w:rsidRPr="00CB298B">
        <w:rPr>
          <w:color w:val="auto"/>
        </w:rPr>
        <w:t>uczestnik składa</w:t>
      </w:r>
      <w:r w:rsidR="002C43C6" w:rsidRPr="00CB298B">
        <w:rPr>
          <w:color w:val="auto"/>
        </w:rPr>
        <w:t xml:space="preserve"> krótkie sprawozdanie z tego, czego spróbował w praktyce i jak </w:t>
      </w:r>
      <w:r w:rsidR="005D2FF4" w:rsidRPr="00CB298B">
        <w:rPr>
          <w:color w:val="auto"/>
        </w:rPr>
        <w:t xml:space="preserve">mu </w:t>
      </w:r>
      <w:r w:rsidR="002C43C6" w:rsidRPr="00CB298B">
        <w:rPr>
          <w:color w:val="auto"/>
        </w:rPr>
        <w:t xml:space="preserve">poszło </w:t>
      </w:r>
      <w:r w:rsidR="005D2FF4" w:rsidRPr="00CB298B">
        <w:rPr>
          <w:color w:val="auto"/>
        </w:rPr>
        <w:t>– zgodnie z wcześniejszą deklaracją</w:t>
      </w:r>
      <w:r w:rsidR="002C43C6" w:rsidRPr="00CB298B">
        <w:rPr>
          <w:color w:val="auto"/>
        </w:rPr>
        <w:t xml:space="preserve"> </w:t>
      </w:r>
      <w:r w:rsidR="005D2FF4" w:rsidRPr="00CB298B">
        <w:rPr>
          <w:color w:val="auto"/>
        </w:rPr>
        <w:t>wypróbowania czegoś na swoich zaj</w:t>
      </w:r>
      <w:r w:rsidR="005D2FF4" w:rsidRPr="00CB298B">
        <w:rPr>
          <w:color w:val="auto"/>
        </w:rPr>
        <w:t>ę</w:t>
      </w:r>
      <w:r w:rsidR="005D2FF4" w:rsidRPr="00CB298B">
        <w:rPr>
          <w:color w:val="auto"/>
        </w:rPr>
        <w:t>ciach.</w:t>
      </w:r>
    </w:p>
    <w:p w14:paraId="7A08E25E" w14:textId="77777777" w:rsidR="002C43C6" w:rsidRPr="00CB298B" w:rsidRDefault="002C43C6" w:rsidP="00953D85">
      <w:pPr>
        <w:pStyle w:val="OREnormalny"/>
        <w:rPr>
          <w:color w:val="auto"/>
        </w:rPr>
      </w:pPr>
      <w:r w:rsidRPr="00CB298B">
        <w:rPr>
          <w:b/>
          <w:color w:val="auto"/>
        </w:rPr>
        <w:t>Część 3. Nowe pomysły</w:t>
      </w:r>
      <w:r w:rsidRPr="00CB298B">
        <w:rPr>
          <w:color w:val="auto"/>
        </w:rPr>
        <w:t xml:space="preserve"> (20 minut) </w:t>
      </w:r>
    </w:p>
    <w:p w14:paraId="41E11D65" w14:textId="4B30CF23" w:rsidR="002C43C6" w:rsidRPr="00CB298B" w:rsidRDefault="005D2FF4" w:rsidP="00953D85">
      <w:pPr>
        <w:pStyle w:val="OREnormalny"/>
        <w:rPr>
          <w:color w:val="auto"/>
        </w:rPr>
      </w:pPr>
      <w:r w:rsidRPr="00CB298B">
        <w:rPr>
          <w:color w:val="auto"/>
        </w:rPr>
        <w:t>N</w:t>
      </w:r>
      <w:r w:rsidR="002C43C6" w:rsidRPr="00CB298B">
        <w:rPr>
          <w:color w:val="auto"/>
        </w:rPr>
        <w:t>a każdym spotkaniu prezentowane są nowe pomysły (mogą to być pomyły na ćwicz</w:t>
      </w:r>
      <w:r w:rsidR="002C43C6" w:rsidRPr="00CB298B">
        <w:rPr>
          <w:color w:val="auto"/>
        </w:rPr>
        <w:t>e</w:t>
      </w:r>
      <w:r w:rsidR="002C43C6" w:rsidRPr="00CB298B">
        <w:rPr>
          <w:color w:val="auto"/>
        </w:rPr>
        <w:t xml:space="preserve">nia, projekcja filmu przedstawiająca metodę </w:t>
      </w:r>
      <w:r w:rsidRPr="00CB298B">
        <w:rPr>
          <w:color w:val="auto"/>
        </w:rPr>
        <w:t xml:space="preserve">lub </w:t>
      </w:r>
      <w:r w:rsidR="002C43C6" w:rsidRPr="00CB298B">
        <w:rPr>
          <w:color w:val="auto"/>
        </w:rPr>
        <w:t xml:space="preserve">dyskusje na temat fragmentu książki). </w:t>
      </w:r>
    </w:p>
    <w:p w14:paraId="74317F3C" w14:textId="77777777" w:rsidR="002C43C6" w:rsidRPr="00CB298B" w:rsidRDefault="002C43C6" w:rsidP="00953D85">
      <w:pPr>
        <w:pStyle w:val="OREnormalny"/>
        <w:rPr>
          <w:color w:val="auto"/>
        </w:rPr>
      </w:pPr>
      <w:r w:rsidRPr="00CB298B">
        <w:rPr>
          <w:b/>
          <w:color w:val="auto"/>
        </w:rPr>
        <w:t>Cześć 4. Planowanie działań</w:t>
      </w:r>
      <w:r w:rsidRPr="00CB298B">
        <w:rPr>
          <w:color w:val="auto"/>
        </w:rPr>
        <w:t xml:space="preserve"> (15 minut) </w:t>
      </w:r>
    </w:p>
    <w:p w14:paraId="29EB0EF1" w14:textId="7AAD2139" w:rsidR="002C43C6" w:rsidRPr="00CB298B" w:rsidRDefault="002C43C6" w:rsidP="00953D85">
      <w:pPr>
        <w:pStyle w:val="OREnormalny"/>
        <w:rPr>
          <w:color w:val="auto"/>
        </w:rPr>
      </w:pPr>
      <w:r w:rsidRPr="00CB298B">
        <w:rPr>
          <w:color w:val="auto"/>
        </w:rPr>
        <w:t>Każdy uczestnik planuje to, co chciałby osiągnąć przed następną sesją. Może to dot</w:t>
      </w:r>
      <w:r w:rsidRPr="00CB298B">
        <w:rPr>
          <w:color w:val="auto"/>
        </w:rPr>
        <w:t>y</w:t>
      </w:r>
      <w:r w:rsidRPr="00CB298B">
        <w:rPr>
          <w:color w:val="auto"/>
        </w:rPr>
        <w:t xml:space="preserve">czyć zarówno wypróbowania nowych pomysłów, jak i </w:t>
      </w:r>
      <w:r w:rsidR="00D25854" w:rsidRPr="00CB298B">
        <w:rPr>
          <w:color w:val="auto"/>
        </w:rPr>
        <w:t xml:space="preserve">udoskonalenia znanych technik </w:t>
      </w:r>
      <w:r w:rsidR="005D2FF4" w:rsidRPr="00CB298B">
        <w:rPr>
          <w:color w:val="auto"/>
        </w:rPr>
        <w:t xml:space="preserve">lub </w:t>
      </w:r>
      <w:r w:rsidR="00D25854" w:rsidRPr="00CB298B">
        <w:rPr>
          <w:color w:val="auto"/>
        </w:rPr>
        <w:lastRenderedPageBreak/>
        <w:t>metod</w:t>
      </w:r>
      <w:r w:rsidRPr="00CB298B">
        <w:rPr>
          <w:color w:val="auto"/>
        </w:rPr>
        <w:t xml:space="preserve">. </w:t>
      </w:r>
      <w:r w:rsidR="005D2FF4" w:rsidRPr="00CB298B">
        <w:rPr>
          <w:color w:val="auto"/>
        </w:rPr>
        <w:t>Na tym etapie</w:t>
      </w:r>
      <w:r w:rsidRPr="00CB298B">
        <w:rPr>
          <w:color w:val="auto"/>
        </w:rPr>
        <w:t xml:space="preserve"> planuje się też obserwacje koleżeńskie, jeśli nauczyciele odczuw</w:t>
      </w:r>
      <w:r w:rsidRPr="00CB298B">
        <w:rPr>
          <w:color w:val="auto"/>
        </w:rPr>
        <w:t>a</w:t>
      </w:r>
      <w:r w:rsidRPr="00CB298B">
        <w:rPr>
          <w:color w:val="auto"/>
        </w:rPr>
        <w:t xml:space="preserve">ją taką potrzebę. </w:t>
      </w:r>
      <w:r w:rsidR="005D2FF4" w:rsidRPr="00CB298B">
        <w:rPr>
          <w:color w:val="auto"/>
        </w:rPr>
        <w:t>Jeżeli jednak</w:t>
      </w:r>
      <w:r w:rsidRPr="00CB298B">
        <w:rPr>
          <w:color w:val="auto"/>
        </w:rPr>
        <w:t xml:space="preserve"> nie zaplanuje się </w:t>
      </w:r>
      <w:r w:rsidR="005D2FF4" w:rsidRPr="00CB298B">
        <w:rPr>
          <w:color w:val="auto"/>
        </w:rPr>
        <w:t xml:space="preserve">w tym czasie </w:t>
      </w:r>
      <w:r w:rsidRPr="00CB298B">
        <w:rPr>
          <w:color w:val="auto"/>
        </w:rPr>
        <w:t>wzajemnych obserwacji, szanse na to, że te wizyty się odbędą, znacznie maleją. Nauczyciele zachęcani są do brania udziału w obserwacjach pomiędzy spotkaniami.</w:t>
      </w:r>
    </w:p>
    <w:p w14:paraId="39A90DFD" w14:textId="5EE07759" w:rsidR="002C43C6" w:rsidRPr="00CB298B" w:rsidRDefault="002C43C6" w:rsidP="00953D85">
      <w:pPr>
        <w:pStyle w:val="OREnormalny"/>
        <w:rPr>
          <w:color w:val="auto"/>
        </w:rPr>
      </w:pPr>
      <w:r w:rsidRPr="00CB298B">
        <w:rPr>
          <w:b/>
          <w:color w:val="auto"/>
        </w:rPr>
        <w:t>Część 5. Posumowanie</w:t>
      </w:r>
      <w:r w:rsidRPr="00CB298B">
        <w:rPr>
          <w:color w:val="auto"/>
        </w:rPr>
        <w:t xml:space="preserve"> (5 minut)</w:t>
      </w:r>
      <w:r w:rsidR="005D2FF4" w:rsidRPr="00CB298B">
        <w:rPr>
          <w:color w:val="auto"/>
        </w:rPr>
        <w:t>.</w:t>
      </w:r>
    </w:p>
    <w:p w14:paraId="258A85F8" w14:textId="07C2D496" w:rsidR="002C43C6" w:rsidRPr="00CB298B" w:rsidRDefault="002C43C6" w:rsidP="00953D85">
      <w:pPr>
        <w:pStyle w:val="OREnormalny"/>
        <w:rPr>
          <w:color w:val="auto"/>
        </w:rPr>
      </w:pPr>
      <w:r w:rsidRPr="00CB298B">
        <w:rPr>
          <w:b/>
          <w:color w:val="auto"/>
        </w:rPr>
        <w:t>Część 6.</w:t>
      </w:r>
      <w:r w:rsidRPr="00CB298B">
        <w:rPr>
          <w:color w:val="auto"/>
        </w:rPr>
        <w:t xml:space="preserve"> Ostanie 5 minut to krótka dyskusja</w:t>
      </w:r>
      <w:r w:rsidR="005D2FF4" w:rsidRPr="00CB298B">
        <w:rPr>
          <w:color w:val="auto"/>
        </w:rPr>
        <w:t xml:space="preserve"> na temat tego, czy</w:t>
      </w:r>
      <w:r w:rsidRPr="00CB298B">
        <w:rPr>
          <w:color w:val="auto"/>
        </w:rPr>
        <w:t xml:space="preserve"> </w:t>
      </w:r>
      <w:r w:rsidR="00D25854" w:rsidRPr="00CB298B">
        <w:rPr>
          <w:color w:val="auto"/>
        </w:rPr>
        <w:t xml:space="preserve">spotkanie było </w:t>
      </w:r>
      <w:r w:rsidR="005D2FF4" w:rsidRPr="00CB298B">
        <w:rPr>
          <w:color w:val="auto"/>
        </w:rPr>
        <w:t>pomocne</w:t>
      </w:r>
      <w:r w:rsidR="001E766D" w:rsidRPr="00CB298B">
        <w:rPr>
          <w:color w:val="auto"/>
        </w:rPr>
        <w:t xml:space="preserve"> – z ewentualnymi sugestiami dotyczącymi kolejnych spotkań.</w:t>
      </w:r>
    </w:p>
    <w:p w14:paraId="4E423384" w14:textId="5862356A" w:rsidR="002C43C6" w:rsidRPr="00CB298B" w:rsidRDefault="005D2FF4" w:rsidP="00953D85">
      <w:pPr>
        <w:pStyle w:val="OREnormalny"/>
        <w:rPr>
          <w:color w:val="auto"/>
        </w:rPr>
      </w:pPr>
      <w:r w:rsidRPr="00CB298B">
        <w:rPr>
          <w:b/>
          <w:color w:val="auto"/>
        </w:rPr>
        <w:t>Wskazówki</w:t>
      </w:r>
      <w:r w:rsidR="002C43C6" w:rsidRPr="00CB298B">
        <w:rPr>
          <w:b/>
          <w:color w:val="auto"/>
        </w:rPr>
        <w:t xml:space="preserve"> dla nauczycieli</w:t>
      </w:r>
      <w:r w:rsidR="002C43C6" w:rsidRPr="00CB298B">
        <w:rPr>
          <w:color w:val="auto"/>
        </w:rPr>
        <w:t xml:space="preserve"> – członków grupy </w:t>
      </w:r>
      <w:r w:rsidRPr="00CB298B">
        <w:rPr>
          <w:color w:val="auto"/>
        </w:rPr>
        <w:t>„</w:t>
      </w:r>
      <w:r w:rsidR="002C43C6" w:rsidRPr="00CB298B">
        <w:rPr>
          <w:color w:val="auto"/>
        </w:rPr>
        <w:t>pomocnych przyjaciół</w:t>
      </w:r>
      <w:r w:rsidRPr="00CB298B">
        <w:rPr>
          <w:color w:val="auto"/>
        </w:rPr>
        <w:t>”</w:t>
      </w:r>
      <w:r w:rsidR="002C43C6" w:rsidRPr="00CB298B">
        <w:rPr>
          <w:color w:val="auto"/>
        </w:rPr>
        <w:t>:</w:t>
      </w:r>
    </w:p>
    <w:p w14:paraId="2B42344B" w14:textId="3DE65D4C" w:rsidR="002C43C6" w:rsidRPr="00CB298B" w:rsidRDefault="00980D7A" w:rsidP="00953D85">
      <w:pPr>
        <w:pStyle w:val="OREpunktor"/>
        <w:rPr>
          <w:color w:val="auto"/>
        </w:rPr>
      </w:pPr>
      <w:r w:rsidRPr="00CB298B">
        <w:rPr>
          <w:color w:val="auto"/>
        </w:rPr>
        <w:t>Przed spotkaniem s</w:t>
      </w:r>
      <w:r w:rsidR="002C43C6" w:rsidRPr="00CB298B">
        <w:rPr>
          <w:color w:val="auto"/>
        </w:rPr>
        <w:t xml:space="preserve">precyzuj problem, z którym najczęściej się spotykasz w </w:t>
      </w:r>
      <w:r w:rsidR="001E766D" w:rsidRPr="00CB298B">
        <w:rPr>
          <w:color w:val="auto"/>
        </w:rPr>
        <w:t>swojej praktyce nauczycielskiej</w:t>
      </w:r>
      <w:r w:rsidR="002C43C6" w:rsidRPr="00CB298B">
        <w:rPr>
          <w:color w:val="auto"/>
        </w:rPr>
        <w:t xml:space="preserve">, a którego rozwiązanie nie wydaje </w:t>
      </w:r>
      <w:r w:rsidR="001E766D" w:rsidRPr="00CB298B">
        <w:rPr>
          <w:color w:val="auto"/>
        </w:rPr>
        <w:t>c</w:t>
      </w:r>
      <w:r w:rsidR="002C43C6" w:rsidRPr="00CB298B">
        <w:rPr>
          <w:color w:val="auto"/>
        </w:rPr>
        <w:t xml:space="preserve">i się bardzo trudne. </w:t>
      </w:r>
    </w:p>
    <w:p w14:paraId="7ECB315C" w14:textId="25DEBC18" w:rsidR="00734D89" w:rsidRPr="00CB298B" w:rsidRDefault="00734D89" w:rsidP="00953D85">
      <w:pPr>
        <w:pStyle w:val="OREpunktor"/>
        <w:rPr>
          <w:color w:val="auto"/>
        </w:rPr>
      </w:pPr>
      <w:r w:rsidRPr="00CB298B">
        <w:rPr>
          <w:color w:val="auto"/>
        </w:rPr>
        <w:t>Przykład problemu</w:t>
      </w:r>
      <w:r w:rsidR="001E766D" w:rsidRPr="00CB298B">
        <w:rPr>
          <w:color w:val="auto"/>
        </w:rPr>
        <w:t>:</w:t>
      </w:r>
      <w:r w:rsidRPr="00CB298B">
        <w:rPr>
          <w:color w:val="auto"/>
        </w:rPr>
        <w:t xml:space="preserve"> </w:t>
      </w:r>
      <w:r w:rsidR="001E766D" w:rsidRPr="00CB298B">
        <w:rPr>
          <w:color w:val="auto"/>
        </w:rPr>
        <w:t>„</w:t>
      </w:r>
      <w:r w:rsidRPr="00CB298B">
        <w:rPr>
          <w:color w:val="auto"/>
        </w:rPr>
        <w:t>Dzieci nie potrafią powiązać wiedzy z różnych dziedzin. P</w:t>
      </w:r>
      <w:r w:rsidRPr="00CB298B">
        <w:rPr>
          <w:color w:val="auto"/>
        </w:rPr>
        <w:t>o</w:t>
      </w:r>
      <w:r w:rsidRPr="00CB298B">
        <w:rPr>
          <w:color w:val="auto"/>
        </w:rPr>
        <w:t xml:space="preserve">dejmowałam próby organizowania zajęć łączących różne wątki, ale dzieci skupiały się tylko na jednym </w:t>
      </w:r>
      <w:r w:rsidR="001E766D" w:rsidRPr="00CB298B">
        <w:rPr>
          <w:color w:val="auto"/>
        </w:rPr>
        <w:t>z nich”.</w:t>
      </w:r>
    </w:p>
    <w:p w14:paraId="785279C3" w14:textId="5965FF6E" w:rsidR="00734D89" w:rsidRPr="00CB298B" w:rsidRDefault="00980D7A" w:rsidP="00953D85">
      <w:pPr>
        <w:pStyle w:val="OREpunktor"/>
        <w:rPr>
          <w:color w:val="auto"/>
        </w:rPr>
      </w:pPr>
      <w:r w:rsidRPr="00CB298B">
        <w:rPr>
          <w:color w:val="auto"/>
        </w:rPr>
        <w:t xml:space="preserve">W trakcie spotkania </w:t>
      </w:r>
      <w:r w:rsidR="002A3A8E" w:rsidRPr="00CB298B">
        <w:rPr>
          <w:color w:val="auto"/>
        </w:rPr>
        <w:t xml:space="preserve">przeformułowujesz </w:t>
      </w:r>
      <w:r w:rsidR="001E766D" w:rsidRPr="00CB298B">
        <w:rPr>
          <w:color w:val="auto"/>
        </w:rPr>
        <w:t xml:space="preserve">problem </w:t>
      </w:r>
      <w:r w:rsidR="002C43C6" w:rsidRPr="00CB298B">
        <w:rPr>
          <w:color w:val="auto"/>
        </w:rPr>
        <w:t xml:space="preserve">na cel, który chciałabyś/chciałbyś osiągnąć. Pamiętaj, że cel ma zawierać efekt, który chcesz uzyskać. </w:t>
      </w:r>
      <w:r w:rsidR="002A3A8E" w:rsidRPr="00CB298B">
        <w:rPr>
          <w:color w:val="auto"/>
        </w:rPr>
        <w:t xml:space="preserve">Powinien też dotyczyć </w:t>
      </w:r>
      <w:r w:rsidR="002C43C6" w:rsidRPr="00CB298B">
        <w:rPr>
          <w:color w:val="auto"/>
        </w:rPr>
        <w:t xml:space="preserve">bardzo wąskiego obszaru </w:t>
      </w:r>
      <w:r w:rsidR="002A3A8E" w:rsidRPr="00CB298B">
        <w:rPr>
          <w:color w:val="auto"/>
        </w:rPr>
        <w:t xml:space="preserve">twojej </w:t>
      </w:r>
      <w:r w:rsidR="002C43C6" w:rsidRPr="00CB298B">
        <w:rPr>
          <w:color w:val="auto"/>
        </w:rPr>
        <w:t xml:space="preserve">pracy jako nauczyciela. </w:t>
      </w:r>
    </w:p>
    <w:p w14:paraId="45BA7791" w14:textId="3904FA73" w:rsidR="00734D89" w:rsidRPr="00CB298B" w:rsidRDefault="00734D89" w:rsidP="00953D85">
      <w:pPr>
        <w:pStyle w:val="OREpunktor"/>
        <w:rPr>
          <w:color w:val="auto"/>
        </w:rPr>
      </w:pPr>
      <w:r w:rsidRPr="00CB298B">
        <w:rPr>
          <w:color w:val="auto"/>
        </w:rPr>
        <w:t xml:space="preserve">Przykład celu: </w:t>
      </w:r>
      <w:r w:rsidR="002A3A8E" w:rsidRPr="00CB298B">
        <w:rPr>
          <w:color w:val="auto"/>
        </w:rPr>
        <w:t>„</w:t>
      </w:r>
      <w:r w:rsidRPr="00CB298B">
        <w:rPr>
          <w:color w:val="auto"/>
        </w:rPr>
        <w:t>Spróbuję zastosować metodę projektu. Do listopada przeprowadzę z dziećmi projekt łączący różne dziedziny wiedzy</w:t>
      </w:r>
      <w:r w:rsidR="002A3A8E" w:rsidRPr="00CB298B">
        <w:rPr>
          <w:color w:val="auto"/>
        </w:rPr>
        <w:t>”</w:t>
      </w:r>
      <w:r w:rsidRPr="00CB298B">
        <w:rPr>
          <w:color w:val="auto"/>
        </w:rPr>
        <w:t>.</w:t>
      </w:r>
    </w:p>
    <w:p w14:paraId="25DCE1D6" w14:textId="626B586C" w:rsidR="002C43C6" w:rsidRPr="00CB298B" w:rsidRDefault="00980D7A" w:rsidP="00953D85">
      <w:pPr>
        <w:pStyle w:val="OREpunktor"/>
        <w:rPr>
          <w:color w:val="auto"/>
        </w:rPr>
      </w:pPr>
      <w:r w:rsidRPr="00CB298B">
        <w:rPr>
          <w:color w:val="auto"/>
        </w:rPr>
        <w:t>Na spotkaniu w</w:t>
      </w:r>
      <w:r w:rsidR="002C43C6" w:rsidRPr="00CB298B">
        <w:rPr>
          <w:color w:val="auto"/>
        </w:rPr>
        <w:t>yznacz</w:t>
      </w:r>
      <w:r w:rsidR="002A3A8E" w:rsidRPr="00CB298B">
        <w:rPr>
          <w:color w:val="auto"/>
        </w:rPr>
        <w:t>asz także</w:t>
      </w:r>
      <w:r w:rsidR="002C43C6" w:rsidRPr="00CB298B">
        <w:rPr>
          <w:color w:val="auto"/>
        </w:rPr>
        <w:t xml:space="preserve"> działania, które doprowadzą </w:t>
      </w:r>
      <w:r w:rsidR="002A3A8E" w:rsidRPr="00CB298B">
        <w:rPr>
          <w:color w:val="auto"/>
        </w:rPr>
        <w:t>c</w:t>
      </w:r>
      <w:r w:rsidR="002C43C6" w:rsidRPr="00CB298B">
        <w:rPr>
          <w:color w:val="auto"/>
        </w:rPr>
        <w:t xml:space="preserve">ię do realizacji celu. </w:t>
      </w:r>
    </w:p>
    <w:p w14:paraId="66D34C7C" w14:textId="77706B2D" w:rsidR="007F55A5" w:rsidRPr="00CB298B" w:rsidRDefault="007F55A5" w:rsidP="00953D85">
      <w:pPr>
        <w:pStyle w:val="OREpunktor"/>
        <w:numPr>
          <w:ilvl w:val="0"/>
          <w:numId w:val="0"/>
        </w:numPr>
        <w:ind w:left="714"/>
        <w:rPr>
          <w:color w:val="auto"/>
        </w:rPr>
      </w:pPr>
      <w:r w:rsidRPr="00CB298B">
        <w:rPr>
          <w:color w:val="auto"/>
        </w:rPr>
        <w:t>Przykład</w:t>
      </w:r>
      <w:r w:rsidR="002A3A8E" w:rsidRPr="00CB298B">
        <w:rPr>
          <w:color w:val="auto"/>
        </w:rPr>
        <w:t xml:space="preserve"> działań</w:t>
      </w:r>
      <w:r w:rsidRPr="00CB298B">
        <w:rPr>
          <w:color w:val="auto"/>
        </w:rPr>
        <w:t xml:space="preserve">: </w:t>
      </w:r>
      <w:r w:rsidR="002A3A8E" w:rsidRPr="00CB298B">
        <w:rPr>
          <w:color w:val="auto"/>
        </w:rPr>
        <w:t>„</w:t>
      </w:r>
      <w:r w:rsidRPr="00CB298B">
        <w:rPr>
          <w:color w:val="auto"/>
        </w:rPr>
        <w:t xml:space="preserve">Skorzystam z podpowiedzi koleżanek już realizujących projekty. Zapoznam się z </w:t>
      </w:r>
      <w:r w:rsidR="002A3A8E" w:rsidRPr="00CB298B">
        <w:rPr>
          <w:color w:val="auto"/>
        </w:rPr>
        <w:t xml:space="preserve">dokumentacją </w:t>
      </w:r>
      <w:r w:rsidRPr="00CB298B">
        <w:rPr>
          <w:color w:val="auto"/>
        </w:rPr>
        <w:t xml:space="preserve">projektową. Poszukam w </w:t>
      </w:r>
      <w:proofErr w:type="spellStart"/>
      <w:r w:rsidR="002A3A8E" w:rsidRPr="00CB298B">
        <w:rPr>
          <w:color w:val="auto"/>
        </w:rPr>
        <w:t>i</w:t>
      </w:r>
      <w:r w:rsidRPr="00CB298B">
        <w:rPr>
          <w:color w:val="auto"/>
        </w:rPr>
        <w:t>nternecie</w:t>
      </w:r>
      <w:proofErr w:type="spellEnd"/>
      <w:r w:rsidRPr="00CB298B">
        <w:rPr>
          <w:color w:val="auto"/>
        </w:rPr>
        <w:t xml:space="preserve"> przykładów dobrych praktyk</w:t>
      </w:r>
      <w:r w:rsidR="002A3A8E" w:rsidRPr="00CB298B">
        <w:rPr>
          <w:color w:val="auto"/>
        </w:rPr>
        <w:t xml:space="preserve"> w tym zakresie”</w:t>
      </w:r>
      <w:r w:rsidRPr="00CB298B">
        <w:rPr>
          <w:color w:val="auto"/>
        </w:rPr>
        <w:t>.</w:t>
      </w:r>
    </w:p>
    <w:p w14:paraId="25D09840" w14:textId="3EF8B588" w:rsidR="002C43C6" w:rsidRPr="00CB298B" w:rsidRDefault="002A3A8E" w:rsidP="00953D85">
      <w:pPr>
        <w:pStyle w:val="OREpunktor"/>
        <w:rPr>
          <w:color w:val="auto"/>
        </w:rPr>
      </w:pPr>
      <w:r w:rsidRPr="00CB298B">
        <w:rPr>
          <w:color w:val="auto"/>
        </w:rPr>
        <w:t xml:space="preserve">Określasz </w:t>
      </w:r>
      <w:r w:rsidR="002C43C6" w:rsidRPr="00CB298B">
        <w:rPr>
          <w:color w:val="auto"/>
        </w:rPr>
        <w:t xml:space="preserve">czas potrzebny do tego, aby zmiana się dokonała. </w:t>
      </w:r>
    </w:p>
    <w:p w14:paraId="3A46AFF1" w14:textId="1AF9940E" w:rsidR="002A3A8E" w:rsidRPr="00CB298B" w:rsidRDefault="007F55A5" w:rsidP="00953D85">
      <w:pPr>
        <w:pStyle w:val="OREpunktor"/>
        <w:numPr>
          <w:ilvl w:val="0"/>
          <w:numId w:val="0"/>
        </w:numPr>
        <w:ind w:left="714"/>
        <w:rPr>
          <w:color w:val="auto"/>
        </w:rPr>
      </w:pPr>
      <w:r w:rsidRPr="00CB298B">
        <w:rPr>
          <w:color w:val="auto"/>
        </w:rPr>
        <w:t xml:space="preserve">Przykład: </w:t>
      </w:r>
      <w:r w:rsidR="002A3A8E" w:rsidRPr="00CB298B">
        <w:rPr>
          <w:color w:val="auto"/>
        </w:rPr>
        <w:t>„W</w:t>
      </w:r>
      <w:r w:rsidRPr="00CB298B">
        <w:rPr>
          <w:color w:val="auto"/>
        </w:rPr>
        <w:t xml:space="preserve"> tym tygodniu (połowa września) porozmawiam z koleżankami</w:t>
      </w:r>
      <w:r w:rsidR="002A3A8E" w:rsidRPr="00CB298B">
        <w:rPr>
          <w:color w:val="auto"/>
        </w:rPr>
        <w:t xml:space="preserve">; </w:t>
      </w:r>
      <w:r w:rsidRPr="00CB298B">
        <w:rPr>
          <w:color w:val="auto"/>
        </w:rPr>
        <w:t xml:space="preserve">do końca miesiąca poszukam inspiracji, poczytam, pooglądam przykłady projektów. Wystartuję na początku października – na kolejnym spotkaniu </w:t>
      </w:r>
      <w:r w:rsidR="002A3A8E" w:rsidRPr="00CB298B">
        <w:rPr>
          <w:color w:val="auto"/>
        </w:rPr>
        <w:t>„</w:t>
      </w:r>
      <w:r w:rsidRPr="00CB298B">
        <w:rPr>
          <w:color w:val="auto"/>
        </w:rPr>
        <w:t>pomocnych przyj</w:t>
      </w:r>
      <w:r w:rsidRPr="00CB298B">
        <w:rPr>
          <w:color w:val="auto"/>
        </w:rPr>
        <w:t>a</w:t>
      </w:r>
      <w:r w:rsidRPr="00CB298B">
        <w:rPr>
          <w:color w:val="auto"/>
        </w:rPr>
        <w:t>ciół</w:t>
      </w:r>
      <w:r w:rsidR="002A3A8E" w:rsidRPr="00CB298B">
        <w:rPr>
          <w:color w:val="auto"/>
        </w:rPr>
        <w:t>”</w:t>
      </w:r>
      <w:r w:rsidRPr="00CB298B">
        <w:rPr>
          <w:color w:val="auto"/>
        </w:rPr>
        <w:t xml:space="preserve"> podzielę się pierwszymi doświadczeniami. Skończę realizować z dziećmi pr</w:t>
      </w:r>
      <w:r w:rsidRPr="00CB298B">
        <w:rPr>
          <w:color w:val="auto"/>
        </w:rPr>
        <w:t>o</w:t>
      </w:r>
      <w:r w:rsidRPr="00CB298B">
        <w:rPr>
          <w:color w:val="auto"/>
        </w:rPr>
        <w:t>jekt pod koniec listopada</w:t>
      </w:r>
      <w:r w:rsidR="002A3A8E" w:rsidRPr="00CB298B">
        <w:rPr>
          <w:color w:val="auto"/>
        </w:rPr>
        <w:t>”</w:t>
      </w:r>
      <w:r w:rsidRPr="00CB298B">
        <w:rPr>
          <w:color w:val="auto"/>
        </w:rPr>
        <w:t xml:space="preserve">. </w:t>
      </w:r>
    </w:p>
    <w:p w14:paraId="23AA7CE7" w14:textId="36350B7C" w:rsidR="002C43C6" w:rsidRPr="00CB298B" w:rsidRDefault="007F55A5" w:rsidP="002A3A8E">
      <w:pPr>
        <w:pStyle w:val="OREpunktor"/>
        <w:rPr>
          <w:color w:val="auto"/>
        </w:rPr>
      </w:pPr>
      <w:r w:rsidRPr="00CB298B">
        <w:rPr>
          <w:color w:val="auto"/>
        </w:rPr>
        <w:t xml:space="preserve">Osoba wspomagająca, </w:t>
      </w:r>
      <w:r w:rsidR="002A3A8E" w:rsidRPr="00CB298B">
        <w:rPr>
          <w:color w:val="auto"/>
        </w:rPr>
        <w:t xml:space="preserve">która </w:t>
      </w:r>
      <w:r w:rsidRPr="00CB298B">
        <w:rPr>
          <w:color w:val="auto"/>
        </w:rPr>
        <w:t>prowadz</w:t>
      </w:r>
      <w:r w:rsidR="002A3A8E" w:rsidRPr="00CB298B">
        <w:rPr>
          <w:color w:val="auto"/>
        </w:rPr>
        <w:t>i</w:t>
      </w:r>
      <w:r w:rsidRPr="00CB298B">
        <w:rPr>
          <w:color w:val="auto"/>
        </w:rPr>
        <w:t xml:space="preserve"> spotkania (przynajmniej te początkowe), powinna zadbać o opracowanie zasad komunikacji w grupie </w:t>
      </w:r>
      <w:r w:rsidR="002A3A8E" w:rsidRPr="00CB298B">
        <w:rPr>
          <w:color w:val="auto"/>
        </w:rPr>
        <w:t>„</w:t>
      </w:r>
      <w:r w:rsidRPr="00CB298B">
        <w:rPr>
          <w:color w:val="auto"/>
        </w:rPr>
        <w:t>pomocnych przyj</w:t>
      </w:r>
      <w:r w:rsidRPr="00CB298B">
        <w:rPr>
          <w:color w:val="auto"/>
        </w:rPr>
        <w:t>a</w:t>
      </w:r>
      <w:r w:rsidRPr="00CB298B">
        <w:rPr>
          <w:color w:val="auto"/>
        </w:rPr>
        <w:t>ciół</w:t>
      </w:r>
      <w:r w:rsidR="002A3A8E" w:rsidRPr="00CB298B">
        <w:rPr>
          <w:color w:val="auto"/>
        </w:rPr>
        <w:t>”</w:t>
      </w:r>
      <w:r w:rsidRPr="00CB298B">
        <w:rPr>
          <w:color w:val="auto"/>
        </w:rPr>
        <w:t>, np.</w:t>
      </w:r>
    </w:p>
    <w:p w14:paraId="773956DF" w14:textId="2C065310" w:rsidR="00CD5FF0" w:rsidRPr="00CB298B" w:rsidRDefault="002C43C6" w:rsidP="002A3A8E">
      <w:pPr>
        <w:pStyle w:val="OREpunktory2"/>
      </w:pPr>
      <w:r w:rsidRPr="00CB298B">
        <w:t>Nie przerywamy mówiącemu</w:t>
      </w:r>
      <w:r w:rsidR="002A3A8E" w:rsidRPr="00CB298B">
        <w:t>;</w:t>
      </w:r>
    </w:p>
    <w:p w14:paraId="701A9DDD" w14:textId="5AE6563F" w:rsidR="00CD5FF0" w:rsidRPr="00CB298B" w:rsidRDefault="002C43C6" w:rsidP="002A3A8E">
      <w:pPr>
        <w:pStyle w:val="OREpunktory2"/>
      </w:pPr>
      <w:r w:rsidRPr="00CB298B">
        <w:lastRenderedPageBreak/>
        <w:t xml:space="preserve">Umawiamy się, że wszyscy mają </w:t>
      </w:r>
      <w:r w:rsidR="002E1B09" w:rsidRPr="00CB298B">
        <w:t>tyle samo czasu</w:t>
      </w:r>
      <w:r w:rsidRPr="00CB298B">
        <w:t xml:space="preserve"> na wypowiedź</w:t>
      </w:r>
      <w:r w:rsidR="002A3A8E" w:rsidRPr="00CB298B">
        <w:t xml:space="preserve">; </w:t>
      </w:r>
    </w:p>
    <w:p w14:paraId="67AF5065" w14:textId="51879071" w:rsidR="00CD5FF0" w:rsidRPr="00CB298B" w:rsidRDefault="002C43C6" w:rsidP="002A3A8E">
      <w:pPr>
        <w:pStyle w:val="OREpunktory2"/>
      </w:pPr>
      <w:r w:rsidRPr="00CB298B">
        <w:t>Przestrzegamy czasu wypowiedzi</w:t>
      </w:r>
      <w:r w:rsidR="002A3A8E" w:rsidRPr="00CB298B">
        <w:t>;</w:t>
      </w:r>
    </w:p>
    <w:p w14:paraId="5AE49A14" w14:textId="58BD2BEC" w:rsidR="00CD5FF0" w:rsidRPr="00CB298B" w:rsidRDefault="002C43C6" w:rsidP="002A3A8E">
      <w:pPr>
        <w:pStyle w:val="OREpunktory2"/>
      </w:pPr>
      <w:r w:rsidRPr="00CB298B">
        <w:t>Nie krytykujemy pomysłów innych</w:t>
      </w:r>
      <w:r w:rsidR="002A3A8E" w:rsidRPr="00CB298B">
        <w:t>;</w:t>
      </w:r>
    </w:p>
    <w:p w14:paraId="1EE6F416" w14:textId="29D1EC70" w:rsidR="00CD5FF0" w:rsidRPr="00CB298B" w:rsidRDefault="0071739E" w:rsidP="002A3A8E">
      <w:pPr>
        <w:pStyle w:val="OREpunktory2"/>
      </w:pPr>
      <w:r w:rsidRPr="00CB298B">
        <w:t>N</w:t>
      </w:r>
      <w:r w:rsidR="002C43C6" w:rsidRPr="00CB298B">
        <w:t>ie rozmawiamy o działaniach członków grupy poza</w:t>
      </w:r>
      <w:r w:rsidR="002E1B09" w:rsidRPr="00CB298B">
        <w:t xml:space="preserve"> </w:t>
      </w:r>
      <w:r w:rsidR="002C43C6" w:rsidRPr="00CB298B">
        <w:t>spotkaniami</w:t>
      </w:r>
      <w:r w:rsidR="002A3A8E" w:rsidRPr="00CB298B">
        <w:t>;</w:t>
      </w:r>
    </w:p>
    <w:p w14:paraId="28FC139D" w14:textId="7A3AFF3E" w:rsidR="002C43C6" w:rsidRPr="00CB298B" w:rsidRDefault="002C43C6" w:rsidP="002A3A8E">
      <w:pPr>
        <w:pStyle w:val="OREpunktory2"/>
      </w:pPr>
      <w:r w:rsidRPr="00CB298B">
        <w:t>Jesteśmy punktualni</w:t>
      </w:r>
      <w:r w:rsidR="002A3A8E" w:rsidRPr="00CB298B">
        <w:rPr>
          <w:rStyle w:val="Odwoanieprzypisudolnego"/>
        </w:rPr>
        <w:footnoteReference w:id="84"/>
      </w:r>
      <w:r w:rsidRPr="00CB298B">
        <w:t xml:space="preserve">. </w:t>
      </w:r>
    </w:p>
    <w:p w14:paraId="0AFB65EF" w14:textId="75683C35" w:rsidR="00CD5FF0" w:rsidRPr="00CB298B" w:rsidRDefault="00953D85" w:rsidP="00953D85">
      <w:pPr>
        <w:pStyle w:val="ORE4Naglowek"/>
        <w:rPr>
          <w:color w:val="auto"/>
        </w:rPr>
      </w:pPr>
      <w:bookmarkStart w:id="69" w:name="_Toc496059947"/>
      <w:r w:rsidRPr="00CB298B">
        <w:rPr>
          <w:color w:val="auto"/>
        </w:rPr>
        <w:t xml:space="preserve">3.4.3. </w:t>
      </w:r>
      <w:r w:rsidR="00CD5FF0" w:rsidRPr="00CB298B">
        <w:rPr>
          <w:color w:val="auto"/>
        </w:rPr>
        <w:t>Studium przypadku jako metoda przydatna podczas spotkań</w:t>
      </w:r>
      <w:r w:rsidR="002E1B09" w:rsidRPr="00CB298B">
        <w:rPr>
          <w:color w:val="auto"/>
        </w:rPr>
        <w:t xml:space="preserve"> </w:t>
      </w:r>
      <w:r w:rsidR="00CD5FF0" w:rsidRPr="00CB298B">
        <w:rPr>
          <w:color w:val="auto"/>
        </w:rPr>
        <w:t>konsult</w:t>
      </w:r>
      <w:r w:rsidR="00CD5FF0" w:rsidRPr="00CB298B">
        <w:rPr>
          <w:color w:val="auto"/>
        </w:rPr>
        <w:t>a</w:t>
      </w:r>
      <w:r w:rsidR="00CD5FF0" w:rsidRPr="00CB298B">
        <w:rPr>
          <w:color w:val="auto"/>
        </w:rPr>
        <w:t>cyjnych</w:t>
      </w:r>
      <w:bookmarkEnd w:id="69"/>
    </w:p>
    <w:p w14:paraId="2E61AE66" w14:textId="65A86390" w:rsidR="007E6338" w:rsidRPr="00CB298B" w:rsidRDefault="00CD5FF0" w:rsidP="00953D85">
      <w:pPr>
        <w:pStyle w:val="OREnormalny"/>
        <w:rPr>
          <w:color w:val="auto"/>
        </w:rPr>
      </w:pPr>
      <w:r w:rsidRPr="00CB298B">
        <w:rPr>
          <w:color w:val="auto"/>
        </w:rPr>
        <w:t>Studium przypadku to metoda ułatwiająca poszukiwanie twórczych rozwiązań problemu i</w:t>
      </w:r>
      <w:r w:rsidR="0071739E" w:rsidRPr="00CB298B">
        <w:rPr>
          <w:color w:val="auto"/>
        </w:rPr>
        <w:t> </w:t>
      </w:r>
      <w:r w:rsidRPr="00CB298B">
        <w:rPr>
          <w:color w:val="auto"/>
        </w:rPr>
        <w:t>w</w:t>
      </w:r>
      <w:r w:rsidR="0071739E" w:rsidRPr="00CB298B">
        <w:rPr>
          <w:color w:val="auto"/>
        </w:rPr>
        <w:t>ykorzystanie</w:t>
      </w:r>
      <w:r w:rsidRPr="00CB298B">
        <w:rPr>
          <w:color w:val="auto"/>
        </w:rPr>
        <w:t xml:space="preserve"> ich </w:t>
      </w:r>
      <w:r w:rsidR="0071739E" w:rsidRPr="00CB298B">
        <w:rPr>
          <w:color w:val="auto"/>
        </w:rPr>
        <w:t>w praktyce</w:t>
      </w:r>
      <w:r w:rsidRPr="00CB298B">
        <w:rPr>
          <w:color w:val="auto"/>
        </w:rPr>
        <w:t xml:space="preserve">. </w:t>
      </w:r>
      <w:r w:rsidR="00B328C2" w:rsidRPr="00CB298B">
        <w:rPr>
          <w:color w:val="auto"/>
        </w:rPr>
        <w:t>Problemy</w:t>
      </w:r>
      <w:r w:rsidR="00C261B8" w:rsidRPr="00CB298B">
        <w:rPr>
          <w:color w:val="auto"/>
        </w:rPr>
        <w:t xml:space="preserve"> dające się rozwiązać tą metodą</w:t>
      </w:r>
      <w:r w:rsidR="00B00184" w:rsidRPr="00CB298B">
        <w:rPr>
          <w:color w:val="auto"/>
        </w:rPr>
        <w:t xml:space="preserve"> </w:t>
      </w:r>
      <w:r w:rsidR="00B328C2" w:rsidRPr="00CB298B">
        <w:rPr>
          <w:color w:val="auto"/>
        </w:rPr>
        <w:t xml:space="preserve">może </w:t>
      </w:r>
      <w:r w:rsidR="004D532B" w:rsidRPr="00CB298B">
        <w:rPr>
          <w:color w:val="auto"/>
        </w:rPr>
        <w:t xml:space="preserve">wskazać </w:t>
      </w:r>
      <w:r w:rsidR="00B328C2" w:rsidRPr="00CB298B">
        <w:rPr>
          <w:color w:val="auto"/>
        </w:rPr>
        <w:t>nauczycielom osoba wspomagająca</w:t>
      </w:r>
      <w:r w:rsidR="00C261B8" w:rsidRPr="00CB298B">
        <w:rPr>
          <w:color w:val="auto"/>
        </w:rPr>
        <w:t>, jeśli np.</w:t>
      </w:r>
      <w:r w:rsidR="00B328C2" w:rsidRPr="00CB298B">
        <w:rPr>
          <w:color w:val="auto"/>
        </w:rPr>
        <w:t xml:space="preserve"> podczas monitorowania procesu zauważa, że </w:t>
      </w:r>
      <w:r w:rsidR="00C261B8" w:rsidRPr="00CB298B">
        <w:rPr>
          <w:color w:val="auto"/>
        </w:rPr>
        <w:t xml:space="preserve">zadania </w:t>
      </w:r>
      <w:r w:rsidR="00B328C2" w:rsidRPr="00CB298B">
        <w:rPr>
          <w:color w:val="auto"/>
        </w:rPr>
        <w:t>przyjęte w planie wspomagania są realizowane nieterminowo lub nie są p</w:t>
      </w:r>
      <w:r w:rsidR="00B328C2" w:rsidRPr="00CB298B">
        <w:rPr>
          <w:color w:val="auto"/>
        </w:rPr>
        <w:t>o</w:t>
      </w:r>
      <w:r w:rsidR="00B328C2" w:rsidRPr="00CB298B">
        <w:rPr>
          <w:color w:val="auto"/>
        </w:rPr>
        <w:t>wszechne (np. gdy m</w:t>
      </w:r>
      <w:r w:rsidR="00C261B8" w:rsidRPr="00CB298B">
        <w:rPr>
          <w:color w:val="auto"/>
        </w:rPr>
        <w:t>i</w:t>
      </w:r>
      <w:r w:rsidR="00B328C2" w:rsidRPr="00CB298B">
        <w:rPr>
          <w:color w:val="auto"/>
        </w:rPr>
        <w:t xml:space="preserve">mo </w:t>
      </w:r>
      <w:r w:rsidR="00C261B8" w:rsidRPr="00CB298B">
        <w:rPr>
          <w:color w:val="auto"/>
        </w:rPr>
        <w:t xml:space="preserve">wcześniejszych </w:t>
      </w:r>
      <w:r w:rsidR="00B328C2" w:rsidRPr="00CB298B">
        <w:rPr>
          <w:color w:val="auto"/>
        </w:rPr>
        <w:t>zobowiązań</w:t>
      </w:r>
      <w:r w:rsidR="00C261B8" w:rsidRPr="00CB298B">
        <w:rPr>
          <w:color w:val="auto"/>
        </w:rPr>
        <w:t xml:space="preserve"> </w:t>
      </w:r>
      <w:r w:rsidR="00B328C2" w:rsidRPr="00CB298B">
        <w:rPr>
          <w:color w:val="auto"/>
        </w:rPr>
        <w:t>nauczyciele nie prowadzą obse</w:t>
      </w:r>
      <w:r w:rsidR="00B328C2" w:rsidRPr="00CB298B">
        <w:rPr>
          <w:color w:val="auto"/>
        </w:rPr>
        <w:t>r</w:t>
      </w:r>
      <w:r w:rsidR="00B328C2" w:rsidRPr="00CB298B">
        <w:rPr>
          <w:color w:val="auto"/>
        </w:rPr>
        <w:t>wacji koleżeńskich na zajęciach). Mogą być to również problemy zgłaszane przez s</w:t>
      </w:r>
      <w:r w:rsidR="00B328C2" w:rsidRPr="00CB298B">
        <w:rPr>
          <w:color w:val="auto"/>
        </w:rPr>
        <w:t>a</w:t>
      </w:r>
      <w:r w:rsidR="00B328C2" w:rsidRPr="00CB298B">
        <w:rPr>
          <w:color w:val="auto"/>
        </w:rPr>
        <w:t xml:space="preserve">mych nauczycieli podczas dyskusji na platformie e-learningowej moderowanych przez osobę wspomagającą, </w:t>
      </w:r>
      <w:r w:rsidR="00C261B8" w:rsidRPr="00CB298B">
        <w:rPr>
          <w:color w:val="auto"/>
        </w:rPr>
        <w:t xml:space="preserve">w trakcie </w:t>
      </w:r>
      <w:r w:rsidR="00B328C2" w:rsidRPr="00CB298B">
        <w:rPr>
          <w:color w:val="auto"/>
        </w:rPr>
        <w:t xml:space="preserve">zajęć z trenerami lub </w:t>
      </w:r>
      <w:r w:rsidR="00C261B8" w:rsidRPr="00CB298B">
        <w:rPr>
          <w:color w:val="auto"/>
        </w:rPr>
        <w:t xml:space="preserve">sygnalizowane </w:t>
      </w:r>
      <w:r w:rsidR="00B328C2" w:rsidRPr="00CB298B">
        <w:rPr>
          <w:color w:val="auto"/>
        </w:rPr>
        <w:t>dyrektorowi prze</w:t>
      </w:r>
      <w:r w:rsidR="00B328C2" w:rsidRPr="00CB298B">
        <w:rPr>
          <w:color w:val="auto"/>
        </w:rPr>
        <w:t>d</w:t>
      </w:r>
      <w:r w:rsidR="00B328C2" w:rsidRPr="00CB298B">
        <w:rPr>
          <w:color w:val="auto"/>
        </w:rPr>
        <w:t xml:space="preserve">szkola. </w:t>
      </w:r>
    </w:p>
    <w:p w14:paraId="036D51C8" w14:textId="1770DE94" w:rsidR="00C261B8" w:rsidRPr="00CB298B" w:rsidRDefault="007E6338" w:rsidP="00953D85">
      <w:pPr>
        <w:pStyle w:val="OREnormalny"/>
        <w:rPr>
          <w:color w:val="auto"/>
        </w:rPr>
      </w:pPr>
      <w:r w:rsidRPr="00CB298B">
        <w:rPr>
          <w:color w:val="auto"/>
        </w:rPr>
        <w:t xml:space="preserve">Pracując metodą studium przypadku, osoba </w:t>
      </w:r>
      <w:r w:rsidR="00460286" w:rsidRPr="00CB298B">
        <w:rPr>
          <w:color w:val="auto"/>
        </w:rPr>
        <w:t>wspomagająca lub ekspert prowadzący</w:t>
      </w:r>
      <w:r w:rsidR="00C261B8" w:rsidRPr="00CB298B">
        <w:rPr>
          <w:color w:val="auto"/>
        </w:rPr>
        <w:t xml:space="preserve"> </w:t>
      </w:r>
      <w:r w:rsidR="00460286" w:rsidRPr="00CB298B">
        <w:rPr>
          <w:color w:val="auto"/>
        </w:rPr>
        <w:t>sp</w:t>
      </w:r>
      <w:r w:rsidR="00460286" w:rsidRPr="00CB298B">
        <w:rPr>
          <w:color w:val="auto"/>
        </w:rPr>
        <w:t>o</w:t>
      </w:r>
      <w:r w:rsidR="00460286" w:rsidRPr="00CB298B">
        <w:rPr>
          <w:color w:val="auto"/>
        </w:rPr>
        <w:t xml:space="preserve">tkanie konsultacyjne </w:t>
      </w:r>
      <w:r w:rsidRPr="00CB298B">
        <w:rPr>
          <w:color w:val="auto"/>
        </w:rPr>
        <w:t xml:space="preserve">wchodzi </w:t>
      </w:r>
      <w:r w:rsidR="00460286" w:rsidRPr="00CB298B">
        <w:rPr>
          <w:color w:val="auto"/>
        </w:rPr>
        <w:t>w rolę moderatora – dba o dynamikę pracy, właściwe z</w:t>
      </w:r>
      <w:r w:rsidR="00460286" w:rsidRPr="00CB298B">
        <w:rPr>
          <w:color w:val="auto"/>
        </w:rPr>
        <w:t>a</w:t>
      </w:r>
      <w:r w:rsidR="00460286" w:rsidRPr="00CB298B">
        <w:rPr>
          <w:color w:val="auto"/>
        </w:rPr>
        <w:t xml:space="preserve">rządzanie czasem, </w:t>
      </w:r>
      <w:r w:rsidRPr="00CB298B">
        <w:rPr>
          <w:color w:val="auto"/>
        </w:rPr>
        <w:t xml:space="preserve">podsumowuje </w:t>
      </w:r>
      <w:r w:rsidR="005F27CE" w:rsidRPr="00CB298B">
        <w:rPr>
          <w:color w:val="auto"/>
        </w:rPr>
        <w:t xml:space="preserve">kolejne etapy, </w:t>
      </w:r>
      <w:r w:rsidRPr="00CB298B">
        <w:rPr>
          <w:color w:val="auto"/>
        </w:rPr>
        <w:t xml:space="preserve">notuje </w:t>
      </w:r>
      <w:r w:rsidR="005F27CE" w:rsidRPr="00CB298B">
        <w:rPr>
          <w:color w:val="auto"/>
        </w:rPr>
        <w:t>ustalenia grupy.</w:t>
      </w:r>
      <w:r w:rsidR="009B1445" w:rsidRPr="00CB298B">
        <w:rPr>
          <w:color w:val="auto"/>
        </w:rPr>
        <w:t xml:space="preserve"> </w:t>
      </w:r>
    </w:p>
    <w:p w14:paraId="474B345E" w14:textId="13E70B0C" w:rsidR="00CD5FF0" w:rsidRPr="00CB298B" w:rsidRDefault="00CD5FF0" w:rsidP="00953D85">
      <w:pPr>
        <w:pStyle w:val="OREnormalny"/>
        <w:rPr>
          <w:color w:val="auto"/>
        </w:rPr>
      </w:pPr>
      <w:r w:rsidRPr="00CB298B">
        <w:rPr>
          <w:color w:val="auto"/>
        </w:rPr>
        <w:t>Podczas spotkań konsultacyjnych z zastosowaniem tej metody należy uwzględnić nast</w:t>
      </w:r>
      <w:r w:rsidRPr="00CB298B">
        <w:rPr>
          <w:color w:val="auto"/>
        </w:rPr>
        <w:t>ę</w:t>
      </w:r>
      <w:r w:rsidRPr="00CB298B">
        <w:rPr>
          <w:color w:val="auto"/>
        </w:rPr>
        <w:t xml:space="preserve">pujące </w:t>
      </w:r>
      <w:r w:rsidRPr="00CB298B">
        <w:rPr>
          <w:b/>
          <w:color w:val="auto"/>
        </w:rPr>
        <w:t>etapy</w:t>
      </w:r>
      <w:r w:rsidRPr="00CB298B">
        <w:rPr>
          <w:color w:val="auto"/>
        </w:rPr>
        <w:t>:</w:t>
      </w:r>
    </w:p>
    <w:p w14:paraId="51823BC5" w14:textId="0144ABDB" w:rsidR="00CD5FF0" w:rsidRPr="00CB298B" w:rsidRDefault="00C261B8" w:rsidP="00953D85">
      <w:pPr>
        <w:pStyle w:val="ORE123"/>
        <w:numPr>
          <w:ilvl w:val="0"/>
          <w:numId w:val="280"/>
        </w:numPr>
        <w:rPr>
          <w:color w:val="auto"/>
        </w:rPr>
      </w:pPr>
      <w:r w:rsidRPr="00CB298B">
        <w:rPr>
          <w:color w:val="auto"/>
        </w:rPr>
        <w:t>P</w:t>
      </w:r>
      <w:r w:rsidR="00A42DEF" w:rsidRPr="00CB298B">
        <w:rPr>
          <w:color w:val="auto"/>
        </w:rPr>
        <w:t>rzedstawienie konkretnego przypadku</w:t>
      </w:r>
      <w:r w:rsidRPr="00CB298B">
        <w:rPr>
          <w:color w:val="auto"/>
        </w:rPr>
        <w:t>.</w:t>
      </w:r>
    </w:p>
    <w:p w14:paraId="04389844" w14:textId="01AA0884" w:rsidR="00A42DEF" w:rsidRPr="00CB298B" w:rsidRDefault="00C261B8" w:rsidP="00953D85">
      <w:pPr>
        <w:pStyle w:val="ORE123"/>
        <w:rPr>
          <w:color w:val="auto"/>
        </w:rPr>
      </w:pPr>
      <w:r w:rsidRPr="00CB298B">
        <w:rPr>
          <w:color w:val="auto"/>
        </w:rPr>
        <w:t>N</w:t>
      </w:r>
      <w:r w:rsidR="00A42DEF" w:rsidRPr="00CB298B">
        <w:rPr>
          <w:color w:val="auto"/>
        </w:rPr>
        <w:t>azwanie problemu</w:t>
      </w:r>
      <w:r w:rsidRPr="00CB298B">
        <w:rPr>
          <w:color w:val="auto"/>
        </w:rPr>
        <w:t>.</w:t>
      </w:r>
    </w:p>
    <w:p w14:paraId="0C3BE33D" w14:textId="17F014FD" w:rsidR="00CD5FF0" w:rsidRPr="00CB298B" w:rsidRDefault="00C261B8" w:rsidP="00953D85">
      <w:pPr>
        <w:pStyle w:val="ORE123"/>
        <w:rPr>
          <w:color w:val="auto"/>
        </w:rPr>
      </w:pPr>
      <w:r w:rsidRPr="00CB298B">
        <w:rPr>
          <w:color w:val="auto"/>
        </w:rPr>
        <w:t xml:space="preserve">Wspólne </w:t>
      </w:r>
      <w:r w:rsidR="00CD5FF0" w:rsidRPr="00CB298B">
        <w:rPr>
          <w:color w:val="auto"/>
        </w:rPr>
        <w:t>poszukiwanie różnych rozwiązań</w:t>
      </w:r>
      <w:r w:rsidRPr="00CB298B">
        <w:rPr>
          <w:color w:val="auto"/>
        </w:rPr>
        <w:t>.</w:t>
      </w:r>
    </w:p>
    <w:p w14:paraId="7089597F" w14:textId="77B9D17E" w:rsidR="00CD5FF0" w:rsidRPr="00CB298B" w:rsidRDefault="00C261B8" w:rsidP="00953D85">
      <w:pPr>
        <w:pStyle w:val="ORE123"/>
        <w:rPr>
          <w:color w:val="auto"/>
        </w:rPr>
      </w:pPr>
      <w:r w:rsidRPr="00CB298B">
        <w:rPr>
          <w:color w:val="auto"/>
        </w:rPr>
        <w:t xml:space="preserve">Prognozowanie </w:t>
      </w:r>
      <w:r w:rsidR="00CD5FF0" w:rsidRPr="00CB298B">
        <w:rPr>
          <w:color w:val="auto"/>
        </w:rPr>
        <w:t>następstw rozwiązań</w:t>
      </w:r>
      <w:r w:rsidR="00DF0416" w:rsidRPr="00CB298B">
        <w:rPr>
          <w:color w:val="auto"/>
        </w:rPr>
        <w:t>.</w:t>
      </w:r>
    </w:p>
    <w:p w14:paraId="72B489D3" w14:textId="50E3589E" w:rsidR="002F4582" w:rsidRPr="00CB298B" w:rsidRDefault="00DF0416" w:rsidP="00953D85">
      <w:pPr>
        <w:pStyle w:val="ORE123"/>
        <w:rPr>
          <w:color w:val="auto"/>
        </w:rPr>
      </w:pPr>
      <w:r w:rsidRPr="00CB298B">
        <w:rPr>
          <w:color w:val="auto"/>
        </w:rPr>
        <w:t xml:space="preserve">Wybór </w:t>
      </w:r>
      <w:r w:rsidR="00CD5FF0" w:rsidRPr="00CB298B">
        <w:rPr>
          <w:color w:val="auto"/>
        </w:rPr>
        <w:t>optymalnego rozwiązania/optymalnych rozwiązań</w:t>
      </w:r>
      <w:r w:rsidRPr="00CB298B">
        <w:rPr>
          <w:color w:val="auto"/>
        </w:rPr>
        <w:t>.</w:t>
      </w:r>
    </w:p>
    <w:p w14:paraId="0F5A279A" w14:textId="3CCB8801" w:rsidR="002C43C6" w:rsidRPr="00CB298B" w:rsidRDefault="00DF0416" w:rsidP="00953D85">
      <w:pPr>
        <w:pStyle w:val="ORE123"/>
        <w:rPr>
          <w:color w:val="auto"/>
        </w:rPr>
      </w:pPr>
      <w:r w:rsidRPr="00CB298B">
        <w:rPr>
          <w:color w:val="auto"/>
        </w:rPr>
        <w:t xml:space="preserve">Zaplanowanie </w:t>
      </w:r>
      <w:r w:rsidR="00CD5FF0" w:rsidRPr="00CB298B">
        <w:rPr>
          <w:color w:val="auto"/>
        </w:rPr>
        <w:t>wdrożenia rozwiązania/rozwiązań do codziennych działań</w:t>
      </w:r>
      <w:r w:rsidR="002F4582" w:rsidRPr="00CB298B">
        <w:rPr>
          <w:color w:val="auto"/>
        </w:rPr>
        <w:t xml:space="preserve">. </w:t>
      </w:r>
    </w:p>
    <w:p w14:paraId="6ED20C49" w14:textId="672D69B3" w:rsidR="00AA66AE" w:rsidRPr="00CB298B" w:rsidRDefault="009552A8" w:rsidP="009552A8">
      <w:pPr>
        <w:pStyle w:val="ORE3Naglowek"/>
        <w:rPr>
          <w:color w:val="auto"/>
        </w:rPr>
      </w:pPr>
      <w:bookmarkStart w:id="70" w:name="_Toc496059948"/>
      <w:r w:rsidRPr="00CB298B">
        <w:rPr>
          <w:color w:val="auto"/>
        </w:rPr>
        <w:lastRenderedPageBreak/>
        <w:t xml:space="preserve">3.5. </w:t>
      </w:r>
      <w:r w:rsidR="00370221" w:rsidRPr="00CB298B">
        <w:rPr>
          <w:color w:val="auto"/>
        </w:rPr>
        <w:t>Doradztwo</w:t>
      </w:r>
      <w:r w:rsidR="001820D8" w:rsidRPr="00CB298B">
        <w:rPr>
          <w:color w:val="auto"/>
        </w:rPr>
        <w:t xml:space="preserve"> indywidualne w</w:t>
      </w:r>
      <w:r w:rsidR="00766D35" w:rsidRPr="00CB298B">
        <w:rPr>
          <w:color w:val="auto"/>
        </w:rPr>
        <w:t xml:space="preserve">e wskazanym </w:t>
      </w:r>
      <w:r w:rsidR="00DF0416" w:rsidRPr="00CB298B">
        <w:rPr>
          <w:color w:val="auto"/>
        </w:rPr>
        <w:t xml:space="preserve">zakresie </w:t>
      </w:r>
      <w:r w:rsidR="001820D8" w:rsidRPr="00CB298B">
        <w:rPr>
          <w:color w:val="auto"/>
        </w:rPr>
        <w:t>– obszary i sp</w:t>
      </w:r>
      <w:r w:rsidR="001820D8" w:rsidRPr="00CB298B">
        <w:rPr>
          <w:color w:val="auto"/>
        </w:rPr>
        <w:t>o</w:t>
      </w:r>
      <w:r w:rsidR="001820D8" w:rsidRPr="00CB298B">
        <w:rPr>
          <w:color w:val="auto"/>
        </w:rPr>
        <w:t>soby pracy</w:t>
      </w:r>
      <w:bookmarkEnd w:id="70"/>
    </w:p>
    <w:p w14:paraId="79E703FA" w14:textId="630F5849" w:rsidR="00370221" w:rsidRPr="00CB298B" w:rsidRDefault="00370221" w:rsidP="009552A8">
      <w:pPr>
        <w:pStyle w:val="OREnormalny"/>
        <w:rPr>
          <w:b/>
          <w:color w:val="auto"/>
        </w:rPr>
      </w:pPr>
      <w:r w:rsidRPr="00CB298B">
        <w:rPr>
          <w:color w:val="auto"/>
        </w:rPr>
        <w:t xml:space="preserve">Choć w tytule podrozdziału </w:t>
      </w:r>
      <w:r w:rsidR="00DF0416" w:rsidRPr="00CB298B">
        <w:rPr>
          <w:color w:val="auto"/>
        </w:rPr>
        <w:t xml:space="preserve">pojawia się </w:t>
      </w:r>
      <w:r w:rsidRPr="00CB298B">
        <w:rPr>
          <w:color w:val="auto"/>
        </w:rPr>
        <w:t xml:space="preserve">termin „doradztwo”, </w:t>
      </w:r>
      <w:r w:rsidR="00DF0416" w:rsidRPr="00CB298B">
        <w:rPr>
          <w:color w:val="auto"/>
        </w:rPr>
        <w:t>omówione zostaną</w:t>
      </w:r>
      <w:r w:rsidRPr="00CB298B">
        <w:rPr>
          <w:color w:val="auto"/>
        </w:rPr>
        <w:t xml:space="preserve"> szerzej </w:t>
      </w:r>
      <w:r w:rsidR="00DF0416" w:rsidRPr="00CB298B">
        <w:rPr>
          <w:color w:val="auto"/>
        </w:rPr>
        <w:t xml:space="preserve">pojmowane ścieżki </w:t>
      </w:r>
      <w:r w:rsidRPr="00CB298B">
        <w:rPr>
          <w:color w:val="auto"/>
        </w:rPr>
        <w:t>wsparcia indywidualnego nauczyciela przez kontakt z innymi osob</w:t>
      </w:r>
      <w:r w:rsidRPr="00CB298B">
        <w:rPr>
          <w:color w:val="auto"/>
        </w:rPr>
        <w:t>a</w:t>
      </w:r>
      <w:r w:rsidRPr="00CB298B">
        <w:rPr>
          <w:color w:val="auto"/>
        </w:rPr>
        <w:t>mi. Organizator procesu wspomagania powinien diagnozować potrzeby poszczególnych nauczycieli w tym względzie, aby wiedzieć, jacy specjaliści spełnią oczekiwania naucz</w:t>
      </w:r>
      <w:r w:rsidRPr="00CB298B">
        <w:rPr>
          <w:color w:val="auto"/>
        </w:rPr>
        <w:t>y</w:t>
      </w:r>
      <w:r w:rsidRPr="00CB298B">
        <w:rPr>
          <w:color w:val="auto"/>
        </w:rPr>
        <w:t xml:space="preserve">ciela: </w:t>
      </w:r>
      <w:r w:rsidRPr="00CB298B">
        <w:rPr>
          <w:b/>
          <w:color w:val="auto"/>
        </w:rPr>
        <w:t xml:space="preserve">doradca, </w:t>
      </w:r>
      <w:r w:rsidR="001905C8" w:rsidRPr="00CB298B">
        <w:rPr>
          <w:b/>
          <w:color w:val="auto"/>
        </w:rPr>
        <w:t xml:space="preserve">mentor </w:t>
      </w:r>
      <w:r w:rsidRPr="00CB298B">
        <w:rPr>
          <w:b/>
          <w:color w:val="auto"/>
        </w:rPr>
        <w:t xml:space="preserve">czy </w:t>
      </w:r>
      <w:proofErr w:type="spellStart"/>
      <w:r w:rsidRPr="00CB298B">
        <w:rPr>
          <w:b/>
          <w:color w:val="auto"/>
        </w:rPr>
        <w:t>coach</w:t>
      </w:r>
      <w:proofErr w:type="spellEnd"/>
      <w:r w:rsidRPr="00CB298B">
        <w:rPr>
          <w:b/>
          <w:color w:val="auto"/>
        </w:rPr>
        <w:t>.</w:t>
      </w:r>
    </w:p>
    <w:p w14:paraId="638B1138" w14:textId="2A0923E4" w:rsidR="001905C8" w:rsidRPr="00CB298B" w:rsidRDefault="00B57E24" w:rsidP="00DF0416">
      <w:pPr>
        <w:pStyle w:val="OREnormalny"/>
        <w:rPr>
          <w:color w:val="auto"/>
        </w:rPr>
      </w:pPr>
      <w:r w:rsidRPr="00CB298B">
        <w:rPr>
          <w:b/>
          <w:color w:val="auto"/>
        </w:rPr>
        <w:t>D</w:t>
      </w:r>
      <w:r w:rsidR="00370221" w:rsidRPr="00CB298B">
        <w:rPr>
          <w:b/>
          <w:color w:val="auto"/>
        </w:rPr>
        <w:t>oradca</w:t>
      </w:r>
      <w:r w:rsidR="00370221" w:rsidRPr="00CB298B">
        <w:rPr>
          <w:color w:val="auto"/>
        </w:rPr>
        <w:t xml:space="preserve"> </w:t>
      </w:r>
      <w:r w:rsidRPr="00CB298B">
        <w:rPr>
          <w:color w:val="auto"/>
        </w:rPr>
        <w:t xml:space="preserve">ma </w:t>
      </w:r>
      <w:r w:rsidR="001905C8" w:rsidRPr="00CB298B">
        <w:rPr>
          <w:color w:val="auto"/>
        </w:rPr>
        <w:t>ekspercką wiedzę</w:t>
      </w:r>
      <w:r w:rsidR="00370221" w:rsidRPr="00CB298B">
        <w:rPr>
          <w:color w:val="auto"/>
        </w:rPr>
        <w:t xml:space="preserve"> w określonej dziedzinie</w:t>
      </w:r>
      <w:r w:rsidRPr="00CB298B">
        <w:rPr>
          <w:color w:val="auto"/>
        </w:rPr>
        <w:t>.</w:t>
      </w:r>
      <w:r w:rsidR="00370221" w:rsidRPr="00CB298B">
        <w:rPr>
          <w:color w:val="auto"/>
        </w:rPr>
        <w:t xml:space="preserve"> </w:t>
      </w:r>
      <w:r w:rsidRPr="00CB298B">
        <w:rPr>
          <w:color w:val="auto"/>
        </w:rPr>
        <w:t>J</w:t>
      </w:r>
      <w:r w:rsidR="00370221" w:rsidRPr="00CB298B">
        <w:rPr>
          <w:color w:val="auto"/>
        </w:rPr>
        <w:t>ego pomoc przyda się szcz</w:t>
      </w:r>
      <w:r w:rsidR="00370221" w:rsidRPr="00CB298B">
        <w:rPr>
          <w:color w:val="auto"/>
        </w:rPr>
        <w:t>e</w:t>
      </w:r>
      <w:r w:rsidR="00370221" w:rsidRPr="00CB298B">
        <w:rPr>
          <w:color w:val="auto"/>
        </w:rPr>
        <w:t>gólnie wówczas, gdy nauczyciel chce pilnie rozwiązać określony problem.</w:t>
      </w:r>
      <w:r w:rsidR="001905C8" w:rsidRPr="00CB298B">
        <w:rPr>
          <w:color w:val="auto"/>
        </w:rPr>
        <w:t xml:space="preserve"> Dostarcza o</w:t>
      </w:r>
      <w:r w:rsidR="001905C8" w:rsidRPr="00CB298B">
        <w:rPr>
          <w:color w:val="auto"/>
        </w:rPr>
        <w:t>d</w:t>
      </w:r>
      <w:r w:rsidR="001905C8" w:rsidRPr="00CB298B">
        <w:rPr>
          <w:color w:val="auto"/>
        </w:rPr>
        <w:t xml:space="preserve">powiedzi, potrafi przedstawić różne propozycje rozwiązań i ich </w:t>
      </w:r>
      <w:r w:rsidR="00CE7DA4" w:rsidRPr="00CB298B">
        <w:rPr>
          <w:color w:val="auto"/>
        </w:rPr>
        <w:t>efekty</w:t>
      </w:r>
      <w:r w:rsidR="001905C8" w:rsidRPr="00CB298B">
        <w:rPr>
          <w:color w:val="auto"/>
        </w:rPr>
        <w:t xml:space="preserve">. Koncentruje się na </w:t>
      </w:r>
      <w:r w:rsidR="00CE7DA4" w:rsidRPr="00CB298B">
        <w:rPr>
          <w:color w:val="auto"/>
        </w:rPr>
        <w:t>konkretnym</w:t>
      </w:r>
      <w:r w:rsidR="001905C8" w:rsidRPr="00CB298B">
        <w:rPr>
          <w:color w:val="auto"/>
        </w:rPr>
        <w:t xml:space="preserve"> problem</w:t>
      </w:r>
      <w:r w:rsidR="00CE7DA4" w:rsidRPr="00CB298B">
        <w:rPr>
          <w:color w:val="auto"/>
        </w:rPr>
        <w:t>ie</w:t>
      </w:r>
      <w:r w:rsidR="001905C8" w:rsidRPr="00CB298B">
        <w:rPr>
          <w:color w:val="auto"/>
        </w:rPr>
        <w:t>, a nie na wspieraniu nauczyciela</w:t>
      </w:r>
      <w:r w:rsidR="00CE7DA4" w:rsidRPr="00CB298B">
        <w:rPr>
          <w:color w:val="auto"/>
        </w:rPr>
        <w:t xml:space="preserve">, </w:t>
      </w:r>
      <w:r w:rsidR="001905C8" w:rsidRPr="00CB298B">
        <w:rPr>
          <w:color w:val="auto"/>
        </w:rPr>
        <w:t>dostosowywaniu rozwiązań do jego indywidualnych, specyficznych potrzeb</w:t>
      </w:r>
      <w:r w:rsidR="00CE7DA4" w:rsidRPr="00CB298B">
        <w:rPr>
          <w:color w:val="auto"/>
        </w:rPr>
        <w:t xml:space="preserve"> albo</w:t>
      </w:r>
      <w:r w:rsidR="001905C8" w:rsidRPr="00CB298B">
        <w:rPr>
          <w:color w:val="auto"/>
        </w:rPr>
        <w:t xml:space="preserve"> osobowości. W model jego pracy nie wpisuje się długotrwały, procesowy kontakt z nauczycielem. </w:t>
      </w:r>
      <w:r w:rsidR="007931CC" w:rsidRPr="00CB298B">
        <w:rPr>
          <w:color w:val="auto"/>
        </w:rPr>
        <w:t xml:space="preserve">W polskim systemie oświaty taką rolę </w:t>
      </w:r>
      <w:r w:rsidR="00CE7DA4" w:rsidRPr="00CB298B">
        <w:rPr>
          <w:color w:val="auto"/>
        </w:rPr>
        <w:t xml:space="preserve">odgrywa </w:t>
      </w:r>
      <w:r w:rsidR="007931CC" w:rsidRPr="00CB298B">
        <w:rPr>
          <w:color w:val="auto"/>
        </w:rPr>
        <w:t>doradc</w:t>
      </w:r>
      <w:r w:rsidR="00A42DEF" w:rsidRPr="00CB298B">
        <w:rPr>
          <w:color w:val="auto"/>
        </w:rPr>
        <w:t>a</w:t>
      </w:r>
      <w:r w:rsidR="007931CC" w:rsidRPr="00CB298B">
        <w:rPr>
          <w:color w:val="auto"/>
        </w:rPr>
        <w:t xml:space="preserve"> metodyczn</w:t>
      </w:r>
      <w:r w:rsidR="00A42DEF" w:rsidRPr="00CB298B">
        <w:rPr>
          <w:color w:val="auto"/>
        </w:rPr>
        <w:t>y</w:t>
      </w:r>
      <w:r w:rsidR="007931CC" w:rsidRPr="00CB298B">
        <w:rPr>
          <w:color w:val="auto"/>
        </w:rPr>
        <w:t>, choć w praktyce często staj</w:t>
      </w:r>
      <w:r w:rsidR="000F6F90" w:rsidRPr="00CB298B">
        <w:rPr>
          <w:color w:val="auto"/>
        </w:rPr>
        <w:t>e</w:t>
      </w:r>
      <w:r w:rsidR="007931CC" w:rsidRPr="00CB298B">
        <w:rPr>
          <w:color w:val="auto"/>
        </w:rPr>
        <w:t xml:space="preserve"> się</w:t>
      </w:r>
      <w:r w:rsidR="00CE7DA4" w:rsidRPr="00CB298B">
        <w:rPr>
          <w:color w:val="auto"/>
        </w:rPr>
        <w:t xml:space="preserve"> on</w:t>
      </w:r>
      <w:r w:rsidR="007931CC" w:rsidRPr="00CB298B">
        <w:rPr>
          <w:color w:val="auto"/>
        </w:rPr>
        <w:t xml:space="preserve"> także </w:t>
      </w:r>
      <w:r w:rsidR="007931CC" w:rsidRPr="00CB298B">
        <w:rPr>
          <w:b/>
          <w:color w:val="auto"/>
        </w:rPr>
        <w:t>tren</w:t>
      </w:r>
      <w:r w:rsidR="007931CC" w:rsidRPr="00CB298B">
        <w:rPr>
          <w:b/>
          <w:color w:val="auto"/>
        </w:rPr>
        <w:t>e</w:t>
      </w:r>
      <w:r w:rsidR="007931CC" w:rsidRPr="00CB298B">
        <w:rPr>
          <w:b/>
          <w:color w:val="auto"/>
        </w:rPr>
        <w:t>r</w:t>
      </w:r>
      <w:r w:rsidR="000F6F90" w:rsidRPr="00CB298B">
        <w:rPr>
          <w:b/>
          <w:color w:val="auto"/>
        </w:rPr>
        <w:t>em</w:t>
      </w:r>
      <w:r w:rsidR="007931CC" w:rsidRPr="00CB298B">
        <w:rPr>
          <w:b/>
          <w:color w:val="auto"/>
        </w:rPr>
        <w:t xml:space="preserve"> umiejętności</w:t>
      </w:r>
      <w:r w:rsidR="00682E95" w:rsidRPr="00CB298B">
        <w:rPr>
          <w:color w:val="auto"/>
        </w:rPr>
        <w:t xml:space="preserve">. Potrafi zaprojektować ćwiczenia, zaangażować i </w:t>
      </w:r>
      <w:r w:rsidR="00CE7DA4" w:rsidRPr="00CB298B">
        <w:rPr>
          <w:color w:val="auto"/>
        </w:rPr>
        <w:t xml:space="preserve">wspomóc </w:t>
      </w:r>
      <w:r w:rsidR="00682E95" w:rsidRPr="00CB298B">
        <w:rPr>
          <w:color w:val="auto"/>
        </w:rPr>
        <w:t>naucz</w:t>
      </w:r>
      <w:r w:rsidR="00682E95" w:rsidRPr="00CB298B">
        <w:rPr>
          <w:color w:val="auto"/>
        </w:rPr>
        <w:t>y</w:t>
      </w:r>
      <w:r w:rsidR="00682E95" w:rsidRPr="00CB298B">
        <w:rPr>
          <w:color w:val="auto"/>
        </w:rPr>
        <w:t>ciela w efektywnym uczeniu się nowych postaw i zachowań, w razie potrzeby – zad</w:t>
      </w:r>
      <w:r w:rsidR="00682E95" w:rsidRPr="00CB298B">
        <w:rPr>
          <w:color w:val="auto"/>
        </w:rPr>
        <w:t>e</w:t>
      </w:r>
      <w:r w:rsidR="00682E95" w:rsidRPr="00CB298B">
        <w:rPr>
          <w:color w:val="auto"/>
        </w:rPr>
        <w:t xml:space="preserve">monstrować wzorzec, prowadząc zajęcia obserwowane przez nauczyciela lub </w:t>
      </w:r>
      <w:r w:rsidR="00CE7DA4" w:rsidRPr="00CB298B">
        <w:rPr>
          <w:color w:val="auto"/>
        </w:rPr>
        <w:t>przepr</w:t>
      </w:r>
      <w:r w:rsidR="00CE7DA4" w:rsidRPr="00CB298B">
        <w:rPr>
          <w:color w:val="auto"/>
        </w:rPr>
        <w:t>o</w:t>
      </w:r>
      <w:r w:rsidR="00CE7DA4" w:rsidRPr="00CB298B">
        <w:rPr>
          <w:color w:val="auto"/>
        </w:rPr>
        <w:t>wadzić obserwację jego zajęć</w:t>
      </w:r>
      <w:r w:rsidR="00682E95" w:rsidRPr="00CB298B">
        <w:rPr>
          <w:color w:val="auto"/>
        </w:rPr>
        <w:t xml:space="preserve"> i udzielić mu informacji zwrotnej. </w:t>
      </w:r>
    </w:p>
    <w:p w14:paraId="0F3CE81E" w14:textId="4A51C285" w:rsidR="00B76EBC" w:rsidRPr="00CB298B" w:rsidRDefault="00B57E24" w:rsidP="00DF0416">
      <w:pPr>
        <w:pStyle w:val="OREnormalny"/>
        <w:rPr>
          <w:color w:val="auto"/>
        </w:rPr>
      </w:pPr>
      <w:r w:rsidRPr="00CB298B">
        <w:rPr>
          <w:b/>
          <w:color w:val="auto"/>
        </w:rPr>
        <w:t>M</w:t>
      </w:r>
      <w:r w:rsidR="001905C8" w:rsidRPr="00CB298B">
        <w:rPr>
          <w:b/>
          <w:color w:val="auto"/>
        </w:rPr>
        <w:t xml:space="preserve">entor </w:t>
      </w:r>
      <w:r w:rsidR="001905C8" w:rsidRPr="00CB298B">
        <w:rPr>
          <w:color w:val="auto"/>
        </w:rPr>
        <w:t xml:space="preserve">to ekspert w dzieleniu się doświadczeniem. Relacja nauczyciela z mentorem oparta jest na zaufaniu i autorytecie. Mentor </w:t>
      </w:r>
      <w:r w:rsidR="00A87CB9" w:rsidRPr="00CB298B">
        <w:rPr>
          <w:color w:val="auto"/>
        </w:rPr>
        <w:t xml:space="preserve">słucha </w:t>
      </w:r>
      <w:r w:rsidR="00B76EBC" w:rsidRPr="00CB298B">
        <w:rPr>
          <w:color w:val="auto"/>
        </w:rPr>
        <w:t xml:space="preserve">relacji nauczyciela, </w:t>
      </w:r>
      <w:r w:rsidR="00A87CB9" w:rsidRPr="00CB298B">
        <w:rPr>
          <w:color w:val="auto"/>
        </w:rPr>
        <w:t xml:space="preserve">wyraża </w:t>
      </w:r>
      <w:r w:rsidR="00B76EBC" w:rsidRPr="00CB298B">
        <w:rPr>
          <w:color w:val="auto"/>
        </w:rPr>
        <w:t xml:space="preserve">swoją opinię </w:t>
      </w:r>
      <w:r w:rsidR="00A87CB9" w:rsidRPr="00CB298B">
        <w:rPr>
          <w:color w:val="auto"/>
        </w:rPr>
        <w:t xml:space="preserve">na temat danej </w:t>
      </w:r>
      <w:r w:rsidR="00B76EBC" w:rsidRPr="00CB298B">
        <w:rPr>
          <w:color w:val="auto"/>
        </w:rPr>
        <w:t>sytuacji, dzieli się swoim doświadczeniem w podobnych sprawach</w:t>
      </w:r>
      <w:r w:rsidR="00A87CB9" w:rsidRPr="00CB298B">
        <w:rPr>
          <w:color w:val="auto"/>
        </w:rPr>
        <w:t>, a także inspiruje</w:t>
      </w:r>
      <w:r w:rsidR="00B76EBC" w:rsidRPr="00CB298B">
        <w:rPr>
          <w:color w:val="auto"/>
        </w:rPr>
        <w:t xml:space="preserve">. </w:t>
      </w:r>
      <w:r w:rsidR="00A87CB9" w:rsidRPr="00CB298B">
        <w:rPr>
          <w:color w:val="auto"/>
        </w:rPr>
        <w:t>Jest gotowy</w:t>
      </w:r>
      <w:r w:rsidR="00B76EBC" w:rsidRPr="00CB298B">
        <w:rPr>
          <w:color w:val="auto"/>
        </w:rPr>
        <w:t xml:space="preserve"> do udzielenia konstruktywnych rad – zawsze </w:t>
      </w:r>
      <w:r w:rsidR="00A87CB9" w:rsidRPr="00CB298B">
        <w:rPr>
          <w:color w:val="auto"/>
        </w:rPr>
        <w:t>wynikających z własnego</w:t>
      </w:r>
      <w:r w:rsidR="00B76EBC" w:rsidRPr="00CB298B">
        <w:rPr>
          <w:color w:val="auto"/>
        </w:rPr>
        <w:t xml:space="preserve"> doświadczeni</w:t>
      </w:r>
      <w:r w:rsidR="00A87CB9" w:rsidRPr="00CB298B">
        <w:rPr>
          <w:color w:val="auto"/>
        </w:rPr>
        <w:t>a</w:t>
      </w:r>
      <w:r w:rsidR="00B76EBC" w:rsidRPr="00CB298B">
        <w:rPr>
          <w:color w:val="auto"/>
        </w:rPr>
        <w:t>. Współpraca z mentorem</w:t>
      </w:r>
      <w:r w:rsidR="00A87CB9" w:rsidRPr="00CB298B">
        <w:rPr>
          <w:color w:val="auto"/>
        </w:rPr>
        <w:t xml:space="preserve"> nie jest jednorazowa – </w:t>
      </w:r>
      <w:r w:rsidR="00B76EBC" w:rsidRPr="00CB298B">
        <w:rPr>
          <w:color w:val="auto"/>
        </w:rPr>
        <w:t>ma chara</w:t>
      </w:r>
      <w:r w:rsidR="00B76EBC" w:rsidRPr="00CB298B">
        <w:rPr>
          <w:color w:val="auto"/>
        </w:rPr>
        <w:t>k</w:t>
      </w:r>
      <w:r w:rsidR="00B76EBC" w:rsidRPr="00CB298B">
        <w:rPr>
          <w:color w:val="auto"/>
        </w:rPr>
        <w:t xml:space="preserve">ter procesowy. Mentor jest dla nauczyciela </w:t>
      </w:r>
      <w:r w:rsidR="00A87CB9" w:rsidRPr="00CB298B">
        <w:rPr>
          <w:color w:val="auto"/>
        </w:rPr>
        <w:t>mistrzem, dlatego</w:t>
      </w:r>
      <w:r w:rsidR="009B1445" w:rsidRPr="00CB298B">
        <w:rPr>
          <w:color w:val="auto"/>
        </w:rPr>
        <w:t xml:space="preserve"> </w:t>
      </w:r>
      <w:r w:rsidR="00B76EBC" w:rsidRPr="00CB298B">
        <w:rPr>
          <w:color w:val="auto"/>
        </w:rPr>
        <w:t xml:space="preserve">o tym, kto </w:t>
      </w:r>
      <w:r w:rsidR="00A87CB9" w:rsidRPr="00CB298B">
        <w:rPr>
          <w:color w:val="auto"/>
        </w:rPr>
        <w:t xml:space="preserve">zostanie </w:t>
      </w:r>
      <w:r w:rsidR="00B76EBC" w:rsidRPr="00CB298B">
        <w:rPr>
          <w:color w:val="auto"/>
        </w:rPr>
        <w:t>ment</w:t>
      </w:r>
      <w:r w:rsidR="00B76EBC" w:rsidRPr="00CB298B">
        <w:rPr>
          <w:color w:val="auto"/>
        </w:rPr>
        <w:t>o</w:t>
      </w:r>
      <w:r w:rsidR="00B76EBC" w:rsidRPr="00CB298B">
        <w:rPr>
          <w:color w:val="auto"/>
        </w:rPr>
        <w:t>rem, powinien zdecydować sam nauczyciel.</w:t>
      </w:r>
      <w:r w:rsidR="00682E95" w:rsidRPr="00CB298B">
        <w:rPr>
          <w:color w:val="auto"/>
        </w:rPr>
        <w:t xml:space="preserve"> </w:t>
      </w:r>
      <w:r w:rsidR="00A87CB9" w:rsidRPr="00CB298B">
        <w:rPr>
          <w:color w:val="auto"/>
        </w:rPr>
        <w:t>M</w:t>
      </w:r>
      <w:r w:rsidR="00682E95" w:rsidRPr="00CB298B">
        <w:rPr>
          <w:color w:val="auto"/>
        </w:rPr>
        <w:t xml:space="preserve">oże </w:t>
      </w:r>
      <w:r w:rsidR="00A87CB9" w:rsidRPr="00CB298B">
        <w:rPr>
          <w:color w:val="auto"/>
        </w:rPr>
        <w:t xml:space="preserve">nim </w:t>
      </w:r>
      <w:r w:rsidR="00682E95" w:rsidRPr="00CB298B">
        <w:rPr>
          <w:color w:val="auto"/>
        </w:rPr>
        <w:t>być kolega lub koleżanka z pracy, opiekun stażu (choć pełnienie tej funkcji nie musi oznaczać, że podopieczny wejdzie z</w:t>
      </w:r>
      <w:r w:rsidR="00A87CB9" w:rsidRPr="00CB298B">
        <w:rPr>
          <w:color w:val="auto"/>
        </w:rPr>
        <w:t> </w:t>
      </w:r>
      <w:r w:rsidR="00682E95" w:rsidRPr="00CB298B">
        <w:rPr>
          <w:color w:val="auto"/>
        </w:rPr>
        <w:t xml:space="preserve">opiekunem w relację opartą na mentoringu). </w:t>
      </w:r>
    </w:p>
    <w:p w14:paraId="256C7101" w14:textId="1421707A" w:rsidR="00B76EBC" w:rsidRPr="00CB298B" w:rsidRDefault="00B57E24" w:rsidP="00DF0416">
      <w:pPr>
        <w:pStyle w:val="OREnormalny"/>
        <w:rPr>
          <w:color w:val="auto"/>
        </w:rPr>
      </w:pPr>
      <w:proofErr w:type="spellStart"/>
      <w:r w:rsidRPr="00CB298B">
        <w:rPr>
          <w:b/>
          <w:color w:val="auto"/>
        </w:rPr>
        <w:t>C</w:t>
      </w:r>
      <w:r w:rsidR="00B76EBC" w:rsidRPr="00CB298B">
        <w:rPr>
          <w:b/>
          <w:color w:val="auto"/>
        </w:rPr>
        <w:t>oach</w:t>
      </w:r>
      <w:proofErr w:type="spellEnd"/>
      <w:r w:rsidR="00B76EBC" w:rsidRPr="00CB298B">
        <w:rPr>
          <w:b/>
          <w:color w:val="auto"/>
        </w:rPr>
        <w:t xml:space="preserve"> </w:t>
      </w:r>
      <w:r w:rsidR="00B76EBC" w:rsidRPr="00CB298B">
        <w:rPr>
          <w:color w:val="auto"/>
        </w:rPr>
        <w:t>nie da</w:t>
      </w:r>
      <w:r w:rsidR="00F13058" w:rsidRPr="00CB298B">
        <w:rPr>
          <w:color w:val="auto"/>
        </w:rPr>
        <w:t>je nauczycielowi</w:t>
      </w:r>
      <w:r w:rsidR="00B76EBC" w:rsidRPr="00CB298B">
        <w:rPr>
          <w:color w:val="auto"/>
        </w:rPr>
        <w:t xml:space="preserve"> gotowych rozwiązań ani rad. </w:t>
      </w:r>
      <w:r w:rsidR="007016E2" w:rsidRPr="00CB298B">
        <w:rPr>
          <w:color w:val="auto"/>
        </w:rPr>
        <w:t>Nie demonstruje swoich sp</w:t>
      </w:r>
      <w:r w:rsidR="007016E2" w:rsidRPr="00CB298B">
        <w:rPr>
          <w:color w:val="auto"/>
        </w:rPr>
        <w:t>e</w:t>
      </w:r>
      <w:r w:rsidR="007016E2" w:rsidRPr="00CB298B">
        <w:rPr>
          <w:color w:val="auto"/>
        </w:rPr>
        <w:t>cjalistycznych umiejętności – n</w:t>
      </w:r>
      <w:r w:rsidR="00B76EBC" w:rsidRPr="00CB298B">
        <w:rPr>
          <w:color w:val="auto"/>
        </w:rPr>
        <w:t xml:space="preserve">ie musi być </w:t>
      </w:r>
      <w:r w:rsidR="00F13058" w:rsidRPr="00CB298B">
        <w:rPr>
          <w:color w:val="auto"/>
        </w:rPr>
        <w:t xml:space="preserve">fachowcem </w:t>
      </w:r>
      <w:r w:rsidR="00B76EBC" w:rsidRPr="00CB298B">
        <w:rPr>
          <w:color w:val="auto"/>
        </w:rPr>
        <w:t xml:space="preserve">w dziedzinie, jaką reprezentuje nauczyciel. Jest specjalistą od słuchania i zadawania pytań, które </w:t>
      </w:r>
      <w:r w:rsidR="00F13058" w:rsidRPr="00CB298B">
        <w:rPr>
          <w:color w:val="auto"/>
        </w:rPr>
        <w:t xml:space="preserve">skłaniają nauczyciela (który w rozmowie </w:t>
      </w:r>
      <w:proofErr w:type="spellStart"/>
      <w:r w:rsidR="00F13058" w:rsidRPr="00CB298B">
        <w:rPr>
          <w:color w:val="auto"/>
        </w:rPr>
        <w:t>coachingowej</w:t>
      </w:r>
      <w:proofErr w:type="spellEnd"/>
      <w:r w:rsidR="00F13058" w:rsidRPr="00CB298B">
        <w:rPr>
          <w:color w:val="auto"/>
        </w:rPr>
        <w:t xml:space="preserve"> przyjmuje rolę określaną mianem </w:t>
      </w:r>
      <w:proofErr w:type="spellStart"/>
      <w:r w:rsidR="00F13058" w:rsidRPr="00CB298B">
        <w:rPr>
          <w:color w:val="auto"/>
        </w:rPr>
        <w:t>coachee</w:t>
      </w:r>
      <w:proofErr w:type="spellEnd"/>
      <w:r w:rsidR="00F13058" w:rsidRPr="00CB298B">
        <w:rPr>
          <w:color w:val="auto"/>
        </w:rPr>
        <w:t>) do refleksji</w:t>
      </w:r>
      <w:r w:rsidR="00B76EBC" w:rsidRPr="00CB298B">
        <w:rPr>
          <w:color w:val="auto"/>
        </w:rPr>
        <w:t xml:space="preserve"> i</w:t>
      </w:r>
      <w:r w:rsidR="00F13058" w:rsidRPr="00CB298B">
        <w:rPr>
          <w:color w:val="auto"/>
        </w:rPr>
        <w:t> </w:t>
      </w:r>
      <w:r w:rsidR="00B76EBC" w:rsidRPr="00CB298B">
        <w:rPr>
          <w:color w:val="auto"/>
        </w:rPr>
        <w:t>zmuszają go do poszukania odpowiedzi w samym sobie. W coachingu, w przeciwie</w:t>
      </w:r>
      <w:r w:rsidR="00B76EBC" w:rsidRPr="00CB298B">
        <w:rPr>
          <w:color w:val="auto"/>
        </w:rPr>
        <w:t>ń</w:t>
      </w:r>
      <w:r w:rsidR="00B76EBC" w:rsidRPr="00CB298B">
        <w:rPr>
          <w:color w:val="auto"/>
        </w:rPr>
        <w:t xml:space="preserve">stwie do mentoringu i doradztwa, nie ma transferu wiedzy </w:t>
      </w:r>
      <w:r w:rsidR="00F13058" w:rsidRPr="00CB298B">
        <w:rPr>
          <w:color w:val="auto"/>
        </w:rPr>
        <w:t xml:space="preserve">i </w:t>
      </w:r>
      <w:r w:rsidR="00B76EBC" w:rsidRPr="00CB298B">
        <w:rPr>
          <w:color w:val="auto"/>
        </w:rPr>
        <w:t xml:space="preserve">doświadczeń od </w:t>
      </w:r>
      <w:proofErr w:type="spellStart"/>
      <w:r w:rsidR="00B76EBC" w:rsidRPr="00CB298B">
        <w:rPr>
          <w:color w:val="auto"/>
        </w:rPr>
        <w:t>coacha</w:t>
      </w:r>
      <w:proofErr w:type="spellEnd"/>
      <w:r w:rsidR="00B76EBC" w:rsidRPr="00CB298B">
        <w:rPr>
          <w:color w:val="auto"/>
        </w:rPr>
        <w:t xml:space="preserve"> do </w:t>
      </w:r>
      <w:proofErr w:type="spellStart"/>
      <w:r w:rsidR="00B76EBC" w:rsidRPr="00CB298B">
        <w:rPr>
          <w:color w:val="auto"/>
        </w:rPr>
        <w:lastRenderedPageBreak/>
        <w:t>coachee</w:t>
      </w:r>
      <w:proofErr w:type="spellEnd"/>
      <w:r w:rsidR="00B76EBC" w:rsidRPr="00CB298B">
        <w:rPr>
          <w:color w:val="auto"/>
        </w:rPr>
        <w:t>. Coaching jest procesem trwającym przynajmniej kilka miesięcy</w:t>
      </w:r>
      <w:r w:rsidR="007016E2" w:rsidRPr="00CB298B">
        <w:rPr>
          <w:color w:val="auto"/>
        </w:rPr>
        <w:t xml:space="preserve"> i składającym się z co najmniej kilku sesji, pomiędzy którymi nauczyciel sam pracuje nad wdrożeniem swoich postanowień i celów skonkretyzowanych na spotkaniu. N</w:t>
      </w:r>
      <w:r w:rsidR="00B76EBC" w:rsidRPr="00CB298B">
        <w:rPr>
          <w:color w:val="auto"/>
        </w:rPr>
        <w:t>auczyciel</w:t>
      </w:r>
      <w:r w:rsidR="00F13058" w:rsidRPr="00CB298B">
        <w:rPr>
          <w:color w:val="auto"/>
        </w:rPr>
        <w:t xml:space="preserve"> (</w:t>
      </w:r>
      <w:proofErr w:type="spellStart"/>
      <w:r w:rsidR="00B76EBC" w:rsidRPr="004A1F6D">
        <w:rPr>
          <w:color w:val="auto"/>
        </w:rPr>
        <w:t>coachee</w:t>
      </w:r>
      <w:proofErr w:type="spellEnd"/>
      <w:r w:rsidR="00F13058" w:rsidRPr="00CB298B">
        <w:rPr>
          <w:color w:val="auto"/>
        </w:rPr>
        <w:t>)</w:t>
      </w:r>
      <w:r w:rsidR="00B76EBC" w:rsidRPr="00CB298B">
        <w:rPr>
          <w:color w:val="auto"/>
        </w:rPr>
        <w:t xml:space="preserve"> m</w:t>
      </w:r>
      <w:r w:rsidR="00B76EBC" w:rsidRPr="00CB298B">
        <w:rPr>
          <w:color w:val="auto"/>
        </w:rPr>
        <w:t>u</w:t>
      </w:r>
      <w:r w:rsidR="00B76EBC" w:rsidRPr="00CB298B">
        <w:rPr>
          <w:color w:val="auto"/>
        </w:rPr>
        <w:t xml:space="preserve">si mieć w kontaktach z </w:t>
      </w:r>
      <w:proofErr w:type="spellStart"/>
      <w:r w:rsidR="00B76EBC" w:rsidRPr="00CB298B">
        <w:rPr>
          <w:color w:val="auto"/>
        </w:rPr>
        <w:t>coachem</w:t>
      </w:r>
      <w:proofErr w:type="spellEnd"/>
      <w:r w:rsidR="00B76EBC" w:rsidRPr="00CB298B">
        <w:rPr>
          <w:color w:val="auto"/>
        </w:rPr>
        <w:t xml:space="preserve"> poczucie </w:t>
      </w:r>
      <w:r w:rsidR="007016E2" w:rsidRPr="00CB298B">
        <w:rPr>
          <w:color w:val="auto"/>
        </w:rPr>
        <w:t xml:space="preserve">bezpieczeństwa oparte na zaufaniu. </w:t>
      </w:r>
      <w:r w:rsidR="009C101D" w:rsidRPr="00CB298B">
        <w:rPr>
          <w:color w:val="auto"/>
        </w:rPr>
        <w:t>Musi mieć też świadomość, że to on sam</w:t>
      </w:r>
      <w:r w:rsidR="007F55A5" w:rsidRPr="00CB298B">
        <w:rPr>
          <w:color w:val="auto"/>
        </w:rPr>
        <w:t xml:space="preserve">, a nie </w:t>
      </w:r>
      <w:proofErr w:type="spellStart"/>
      <w:r w:rsidR="007F55A5" w:rsidRPr="00CB298B">
        <w:rPr>
          <w:color w:val="auto"/>
        </w:rPr>
        <w:t>coach</w:t>
      </w:r>
      <w:proofErr w:type="spellEnd"/>
      <w:r w:rsidR="007F55A5" w:rsidRPr="00CB298B">
        <w:rPr>
          <w:color w:val="auto"/>
        </w:rPr>
        <w:t>,</w:t>
      </w:r>
      <w:r w:rsidR="009C101D" w:rsidRPr="00CB298B">
        <w:rPr>
          <w:color w:val="auto"/>
        </w:rPr>
        <w:t xml:space="preserve"> jest odpowiedzialny za zmianę i osi</w:t>
      </w:r>
      <w:r w:rsidR="009C101D" w:rsidRPr="00CB298B">
        <w:rPr>
          <w:color w:val="auto"/>
        </w:rPr>
        <w:t>ą</w:t>
      </w:r>
      <w:r w:rsidR="009C101D" w:rsidRPr="00CB298B">
        <w:rPr>
          <w:color w:val="auto"/>
        </w:rPr>
        <w:t>gnięcie swojego celu</w:t>
      </w:r>
      <w:r w:rsidR="0072591A" w:rsidRPr="00CB298B">
        <w:rPr>
          <w:rStyle w:val="Odwoanieprzypisudolnego"/>
          <w:color w:val="auto"/>
        </w:rPr>
        <w:footnoteReference w:id="85"/>
      </w:r>
      <w:r w:rsidR="009C101D" w:rsidRPr="00CB298B">
        <w:rPr>
          <w:color w:val="auto"/>
        </w:rPr>
        <w:t>.</w:t>
      </w:r>
    </w:p>
    <w:p w14:paraId="6F7F5A62" w14:textId="2DCD7A83" w:rsidR="007016E2" w:rsidRPr="00CB298B" w:rsidRDefault="007016E2" w:rsidP="009552A8">
      <w:pPr>
        <w:pStyle w:val="OREnormalny"/>
        <w:rPr>
          <w:color w:val="auto"/>
        </w:rPr>
      </w:pPr>
      <w:r w:rsidRPr="00CB298B">
        <w:rPr>
          <w:b/>
          <w:color w:val="auto"/>
        </w:rPr>
        <w:t xml:space="preserve">Zdarza się, że cele coachingu, mentoringu i </w:t>
      </w:r>
      <w:r w:rsidR="00370221" w:rsidRPr="00CB298B">
        <w:rPr>
          <w:b/>
          <w:color w:val="auto"/>
        </w:rPr>
        <w:t xml:space="preserve">doradztwa </w:t>
      </w:r>
      <w:r w:rsidR="000B6D93" w:rsidRPr="00CB298B">
        <w:rPr>
          <w:b/>
          <w:color w:val="auto"/>
        </w:rPr>
        <w:t xml:space="preserve">są </w:t>
      </w:r>
      <w:r w:rsidR="00370221" w:rsidRPr="00CB298B">
        <w:rPr>
          <w:b/>
          <w:color w:val="auto"/>
        </w:rPr>
        <w:t>takie same</w:t>
      </w:r>
      <w:r w:rsidRPr="00CB298B">
        <w:rPr>
          <w:color w:val="auto"/>
        </w:rPr>
        <w:t xml:space="preserve"> (np. związane z rozwojem kompetencji komunikacyjnych nauczyciela w relacjach z dziećmi), </w:t>
      </w:r>
      <w:r w:rsidR="00370221" w:rsidRPr="00CB298B">
        <w:rPr>
          <w:b/>
          <w:color w:val="auto"/>
        </w:rPr>
        <w:t xml:space="preserve">ale droga </w:t>
      </w:r>
      <w:r w:rsidR="000B6D93" w:rsidRPr="00CB298B">
        <w:rPr>
          <w:b/>
          <w:color w:val="auto"/>
        </w:rPr>
        <w:t>prowadząca do osiągnięcia</w:t>
      </w:r>
      <w:r w:rsidR="00370221" w:rsidRPr="00CB298B">
        <w:rPr>
          <w:b/>
          <w:color w:val="auto"/>
        </w:rPr>
        <w:t xml:space="preserve"> tego celu </w:t>
      </w:r>
      <w:r w:rsidR="000B6D93" w:rsidRPr="00CB298B">
        <w:rPr>
          <w:b/>
          <w:color w:val="auto"/>
        </w:rPr>
        <w:t xml:space="preserve">jest </w:t>
      </w:r>
      <w:r w:rsidR="00370221" w:rsidRPr="00CB298B">
        <w:rPr>
          <w:b/>
          <w:color w:val="auto"/>
        </w:rPr>
        <w:t>zupełnie inna</w:t>
      </w:r>
      <w:r w:rsidR="00370221" w:rsidRPr="00CB298B">
        <w:rPr>
          <w:color w:val="auto"/>
        </w:rPr>
        <w:t xml:space="preserve">. </w:t>
      </w:r>
    </w:p>
    <w:p w14:paraId="104FC98B" w14:textId="3026AEB0" w:rsidR="00A57780" w:rsidRPr="00CB298B" w:rsidRDefault="007931CC" w:rsidP="009552A8">
      <w:pPr>
        <w:pStyle w:val="OREnormalny"/>
        <w:rPr>
          <w:color w:val="auto"/>
        </w:rPr>
      </w:pPr>
      <w:r w:rsidRPr="00CB298B">
        <w:rPr>
          <w:color w:val="auto"/>
        </w:rPr>
        <w:t xml:space="preserve">W </w:t>
      </w:r>
      <w:r w:rsidR="007F55A5" w:rsidRPr="00CB298B">
        <w:rPr>
          <w:color w:val="auto"/>
        </w:rPr>
        <w:t xml:space="preserve">materiałach opracowanych w ramach projektu </w:t>
      </w:r>
      <w:r w:rsidR="007F55A5" w:rsidRPr="00CB298B">
        <w:rPr>
          <w:i/>
          <w:color w:val="auto"/>
        </w:rPr>
        <w:t>System doskonalenia nauczycieli opa</w:t>
      </w:r>
      <w:r w:rsidR="007F55A5" w:rsidRPr="00CB298B">
        <w:rPr>
          <w:i/>
          <w:color w:val="auto"/>
        </w:rPr>
        <w:t>r</w:t>
      </w:r>
      <w:r w:rsidR="007F55A5" w:rsidRPr="00CB298B">
        <w:rPr>
          <w:i/>
          <w:color w:val="auto"/>
        </w:rPr>
        <w:t xml:space="preserve">ty na </w:t>
      </w:r>
      <w:r w:rsidR="004A1F6D" w:rsidRPr="00CB298B">
        <w:rPr>
          <w:i/>
          <w:color w:val="auto"/>
        </w:rPr>
        <w:t>ogólnodostępnym</w:t>
      </w:r>
      <w:r w:rsidR="007F55A5" w:rsidRPr="00CB298B">
        <w:rPr>
          <w:i/>
          <w:color w:val="auto"/>
        </w:rPr>
        <w:t xml:space="preserve"> kompleksowym wspomaganiu szkół </w:t>
      </w:r>
      <w:r w:rsidR="007F55A5" w:rsidRPr="00CB298B">
        <w:rPr>
          <w:color w:val="auto"/>
        </w:rPr>
        <w:t>opi</w:t>
      </w:r>
      <w:r w:rsidR="004B272D" w:rsidRPr="00CB298B">
        <w:rPr>
          <w:color w:val="auto"/>
        </w:rPr>
        <w:t xml:space="preserve">sano wiele technik </w:t>
      </w:r>
      <w:proofErr w:type="spellStart"/>
      <w:r w:rsidR="004B272D" w:rsidRPr="00CB298B">
        <w:rPr>
          <w:color w:val="auto"/>
        </w:rPr>
        <w:t>co</w:t>
      </w:r>
      <w:r w:rsidR="004B272D" w:rsidRPr="00CB298B">
        <w:rPr>
          <w:color w:val="auto"/>
        </w:rPr>
        <w:t>a</w:t>
      </w:r>
      <w:r w:rsidR="004B272D" w:rsidRPr="00CB298B">
        <w:rPr>
          <w:color w:val="auto"/>
        </w:rPr>
        <w:t>chingowych</w:t>
      </w:r>
      <w:proofErr w:type="spellEnd"/>
      <w:r w:rsidR="004B272D" w:rsidRPr="00CB298B">
        <w:rPr>
          <w:rStyle w:val="Odwoanieprzypisudolnego"/>
          <w:color w:val="auto"/>
        </w:rPr>
        <w:footnoteReference w:id="86"/>
      </w:r>
      <w:r w:rsidR="004B272D" w:rsidRPr="00CB298B">
        <w:rPr>
          <w:color w:val="auto"/>
        </w:rPr>
        <w:t xml:space="preserve">. W </w:t>
      </w:r>
      <w:r w:rsidR="000B6D93" w:rsidRPr="00CB298B">
        <w:rPr>
          <w:color w:val="auto"/>
        </w:rPr>
        <w:t xml:space="preserve">niniejszym </w:t>
      </w:r>
      <w:r w:rsidRPr="00CB298B">
        <w:rPr>
          <w:color w:val="auto"/>
        </w:rPr>
        <w:t xml:space="preserve">opracowaniu </w:t>
      </w:r>
      <w:r w:rsidR="000B6D93" w:rsidRPr="00CB298B">
        <w:rPr>
          <w:color w:val="auto"/>
        </w:rPr>
        <w:t xml:space="preserve">rekomenduje się </w:t>
      </w:r>
      <w:r w:rsidR="00682E95" w:rsidRPr="00CB298B">
        <w:rPr>
          <w:color w:val="auto"/>
        </w:rPr>
        <w:t xml:space="preserve">zastosowanie coachingu </w:t>
      </w:r>
      <w:r w:rsidR="004B272D" w:rsidRPr="00CB298B">
        <w:rPr>
          <w:color w:val="auto"/>
        </w:rPr>
        <w:t xml:space="preserve">szczególnie </w:t>
      </w:r>
      <w:r w:rsidR="00682E95" w:rsidRPr="00CB298B">
        <w:rPr>
          <w:color w:val="auto"/>
        </w:rPr>
        <w:t xml:space="preserve">w procesie indywidualnego </w:t>
      </w:r>
      <w:r w:rsidR="000B6D93" w:rsidRPr="00CB298B">
        <w:rPr>
          <w:color w:val="auto"/>
        </w:rPr>
        <w:t xml:space="preserve">wspomagania </w:t>
      </w:r>
      <w:r w:rsidR="00682E95" w:rsidRPr="00CB298B">
        <w:rPr>
          <w:color w:val="auto"/>
        </w:rPr>
        <w:t xml:space="preserve">nauczyciela. </w:t>
      </w:r>
      <w:r w:rsidR="00A57780" w:rsidRPr="00CB298B">
        <w:rPr>
          <w:color w:val="auto"/>
        </w:rPr>
        <w:t>Warto mieć na uw</w:t>
      </w:r>
      <w:r w:rsidR="00A57780" w:rsidRPr="00CB298B">
        <w:rPr>
          <w:color w:val="auto"/>
        </w:rPr>
        <w:t>a</w:t>
      </w:r>
      <w:r w:rsidR="00A57780" w:rsidRPr="00CB298B">
        <w:rPr>
          <w:color w:val="auto"/>
        </w:rPr>
        <w:t>dze</w:t>
      </w:r>
      <w:r w:rsidR="000B6D93" w:rsidRPr="00CB298B">
        <w:rPr>
          <w:color w:val="auto"/>
        </w:rPr>
        <w:t xml:space="preserve"> fakt</w:t>
      </w:r>
      <w:r w:rsidR="00A57780" w:rsidRPr="00CB298B">
        <w:rPr>
          <w:color w:val="auto"/>
        </w:rPr>
        <w:t xml:space="preserve">, że nauczyciele pracujący w przedszkolach to w większości osoby otwarte na kreatywne, niestandardowe metody i formy pracy, stosujące na co dzień </w:t>
      </w:r>
      <w:proofErr w:type="spellStart"/>
      <w:r w:rsidR="00A57780" w:rsidRPr="00CB298B">
        <w:rPr>
          <w:color w:val="auto"/>
        </w:rPr>
        <w:t>polisensoryczne</w:t>
      </w:r>
      <w:proofErr w:type="spellEnd"/>
      <w:r w:rsidR="00A57780" w:rsidRPr="00CB298B">
        <w:rPr>
          <w:color w:val="auto"/>
        </w:rPr>
        <w:t xml:space="preserve"> pomoce i środki dydaktyczne</w:t>
      </w:r>
      <w:r w:rsidR="004A1F6D" w:rsidRPr="004A1F6D">
        <w:rPr>
          <w:rStyle w:val="Odwoanieprzypisudolnego"/>
          <w:color w:val="auto"/>
        </w:rPr>
        <w:t>.</w:t>
      </w:r>
      <w:r w:rsidR="004A1F6D" w:rsidRPr="004A1F6D">
        <w:rPr>
          <w:color w:val="auto"/>
        </w:rPr>
        <w:t xml:space="preserve"> </w:t>
      </w:r>
      <w:r w:rsidR="00A57780" w:rsidRPr="00CB298B">
        <w:rPr>
          <w:color w:val="auto"/>
        </w:rPr>
        <w:t>W tej grupie zatem przydatne dla osób występujących w</w:t>
      </w:r>
      <w:r w:rsidR="000B6D93" w:rsidRPr="00CB298B">
        <w:rPr>
          <w:color w:val="auto"/>
        </w:rPr>
        <w:t> </w:t>
      </w:r>
      <w:r w:rsidR="00A57780" w:rsidRPr="00CB298B">
        <w:rPr>
          <w:color w:val="auto"/>
        </w:rPr>
        <w:t xml:space="preserve">roli </w:t>
      </w:r>
      <w:proofErr w:type="spellStart"/>
      <w:r w:rsidR="00A57780" w:rsidRPr="00CB298B">
        <w:rPr>
          <w:color w:val="auto"/>
        </w:rPr>
        <w:t>coacha</w:t>
      </w:r>
      <w:proofErr w:type="spellEnd"/>
      <w:r w:rsidR="00A57780" w:rsidRPr="00CB298B">
        <w:rPr>
          <w:color w:val="auto"/>
        </w:rPr>
        <w:t xml:space="preserve"> mogą okazać się rekwizyty</w:t>
      </w:r>
      <w:r w:rsidR="004B272D" w:rsidRPr="00CB298B">
        <w:rPr>
          <w:color w:val="auto"/>
        </w:rPr>
        <w:t xml:space="preserve"> wykorzystywane podczas rozmów </w:t>
      </w:r>
      <w:proofErr w:type="spellStart"/>
      <w:r w:rsidR="004B272D" w:rsidRPr="00CB298B">
        <w:rPr>
          <w:color w:val="auto"/>
        </w:rPr>
        <w:t>coaching</w:t>
      </w:r>
      <w:r w:rsidR="004B272D" w:rsidRPr="00CB298B">
        <w:rPr>
          <w:color w:val="auto"/>
        </w:rPr>
        <w:t>o</w:t>
      </w:r>
      <w:r w:rsidR="004B272D" w:rsidRPr="00CB298B">
        <w:rPr>
          <w:color w:val="auto"/>
        </w:rPr>
        <w:t>wych</w:t>
      </w:r>
      <w:proofErr w:type="spellEnd"/>
      <w:r w:rsidR="000B6D93" w:rsidRPr="00CB298B">
        <w:rPr>
          <w:color w:val="auto"/>
        </w:rPr>
        <w:t xml:space="preserve"> –</w:t>
      </w:r>
      <w:r w:rsidR="00A57780" w:rsidRPr="00CB298B">
        <w:rPr>
          <w:color w:val="auto"/>
        </w:rPr>
        <w:t xml:space="preserve"> polecane przez </w:t>
      </w:r>
      <w:r w:rsidR="00E417F6" w:rsidRPr="00CB298B">
        <w:rPr>
          <w:color w:val="auto"/>
        </w:rPr>
        <w:t>Anetę Jurewicz</w:t>
      </w:r>
      <w:r w:rsidR="00C916D4" w:rsidRPr="00CB298B">
        <w:rPr>
          <w:color w:val="auto"/>
        </w:rPr>
        <w:t xml:space="preserve"> z Grupy SET:</w:t>
      </w:r>
    </w:p>
    <w:p w14:paraId="047D6CE5" w14:textId="77777777" w:rsidR="00802C9D" w:rsidRPr="00CB298B" w:rsidRDefault="0089015A" w:rsidP="00693BAF">
      <w:pPr>
        <w:keepNext/>
        <w:spacing w:before="240" w:line="360" w:lineRule="auto"/>
      </w:pPr>
      <w:r w:rsidRPr="00CB298B">
        <w:rPr>
          <w:rFonts w:ascii="Arial" w:hAnsi="Arial" w:cs="Arial"/>
          <w:noProof/>
          <w:sz w:val="24"/>
          <w:szCs w:val="24"/>
        </w:rPr>
        <w:lastRenderedPageBreak/>
        <w:drawing>
          <wp:inline distT="0" distB="0" distL="0" distR="0" wp14:anchorId="07AB4BCE" wp14:editId="3C3E67BD">
            <wp:extent cx="6029960" cy="4187190"/>
            <wp:effectExtent l="19050" t="19050" r="27940" b="22860"/>
            <wp:docPr id="229" name="Obraz 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zabawki.jpg"/>
                    <pic:cNvPicPr/>
                  </pic:nvPicPr>
                  <pic:blipFill>
                    <a:blip r:embed="rId193" cstate="print">
                      <a:extLst>
                        <a:ext uri="{28A0092B-C50C-407E-A947-70E740481C1C}">
                          <a14:useLocalDpi xmlns:a14="http://schemas.microsoft.com/office/drawing/2010/main" val="0"/>
                        </a:ext>
                      </a:extLst>
                    </a:blip>
                    <a:stretch>
                      <a:fillRect/>
                    </a:stretch>
                  </pic:blipFill>
                  <pic:spPr>
                    <a:xfrm>
                      <a:off x="0" y="0"/>
                      <a:ext cx="6029960" cy="4187190"/>
                    </a:xfrm>
                    <a:prstGeom prst="rect">
                      <a:avLst/>
                    </a:prstGeom>
                    <a:ln>
                      <a:solidFill>
                        <a:schemeClr val="bg2"/>
                      </a:solidFill>
                    </a:ln>
                  </pic:spPr>
                </pic:pic>
              </a:graphicData>
            </a:graphic>
          </wp:inline>
        </w:drawing>
      </w:r>
    </w:p>
    <w:p w14:paraId="2A5622CB" w14:textId="4117BEE8" w:rsidR="00802C9D" w:rsidRPr="00CB298B" w:rsidRDefault="00802C9D" w:rsidP="00802C9D">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26</w:t>
      </w:r>
      <w:r w:rsidRPr="00CB298B">
        <w:rPr>
          <w:rFonts w:ascii="Arial" w:eastAsia="Times New Roman" w:hAnsi="Arial" w:cs="Arial"/>
          <w:b w:val="0"/>
          <w:color w:val="auto"/>
          <w:sz w:val="22"/>
          <w:lang w:eastAsia="ja-JP"/>
        </w:rPr>
        <w:t>. Dziecięce zabawki w coachingu rekomendowane przez Anetę Jurewi</w:t>
      </w:r>
      <w:r w:rsidR="0078124D">
        <w:rPr>
          <w:rFonts w:ascii="Arial" w:eastAsia="Times New Roman" w:hAnsi="Arial" w:cs="Arial"/>
          <w:b w:val="0"/>
          <w:color w:val="auto"/>
          <w:sz w:val="22"/>
          <w:lang w:eastAsia="ja-JP"/>
        </w:rPr>
        <w:t>cz</w:t>
      </w:r>
    </w:p>
    <w:p w14:paraId="2BF38DC6" w14:textId="3A7D9382" w:rsidR="00802C9D" w:rsidRPr="00CB298B" w:rsidRDefault="00370EAF" w:rsidP="00370EAF">
      <w:pPr>
        <w:pStyle w:val="OREnormalny"/>
        <w:rPr>
          <w:b/>
          <w:color w:val="auto"/>
        </w:rPr>
      </w:pPr>
      <w:r w:rsidRPr="00CB298B">
        <w:rPr>
          <w:b/>
          <w:color w:val="auto"/>
        </w:rPr>
        <w:t>W procesie wspomagania r</w:t>
      </w:r>
      <w:r w:rsidR="004B272D" w:rsidRPr="00CB298B">
        <w:rPr>
          <w:b/>
          <w:color w:val="auto"/>
        </w:rPr>
        <w:t xml:space="preserve">ównie ważne </w:t>
      </w:r>
      <w:r w:rsidRPr="00CB298B">
        <w:rPr>
          <w:b/>
          <w:color w:val="auto"/>
        </w:rPr>
        <w:t xml:space="preserve">co </w:t>
      </w:r>
      <w:r w:rsidR="004B272D" w:rsidRPr="00CB298B">
        <w:rPr>
          <w:b/>
          <w:color w:val="auto"/>
        </w:rPr>
        <w:t xml:space="preserve">rozmowy </w:t>
      </w:r>
      <w:r w:rsidRPr="00CB298B">
        <w:rPr>
          <w:b/>
          <w:color w:val="auto"/>
        </w:rPr>
        <w:t xml:space="preserve">lub </w:t>
      </w:r>
      <w:r w:rsidR="004B272D" w:rsidRPr="00CB298B">
        <w:rPr>
          <w:b/>
          <w:color w:val="auto"/>
        </w:rPr>
        <w:t xml:space="preserve">działania ukierunkowane na eliminację słabszych stron pracy nauczyciela </w:t>
      </w:r>
      <w:r w:rsidRPr="00CB298B">
        <w:rPr>
          <w:b/>
          <w:color w:val="auto"/>
        </w:rPr>
        <w:t xml:space="preserve">bądź </w:t>
      </w:r>
      <w:r w:rsidR="004B272D" w:rsidRPr="00CB298B">
        <w:rPr>
          <w:b/>
          <w:color w:val="auto"/>
        </w:rPr>
        <w:t>przedszkola są rozmowy o</w:t>
      </w:r>
      <w:r w:rsidRPr="00CB298B">
        <w:rPr>
          <w:b/>
          <w:color w:val="auto"/>
        </w:rPr>
        <w:t> </w:t>
      </w:r>
      <w:r w:rsidR="004B272D" w:rsidRPr="00CB298B">
        <w:rPr>
          <w:b/>
          <w:color w:val="auto"/>
        </w:rPr>
        <w:t>ich sukcesach, obszarach „mistrzostwa”.</w:t>
      </w:r>
    </w:p>
    <w:p w14:paraId="2D06C9ED" w14:textId="4703AACA" w:rsidR="00161496" w:rsidRPr="00CB298B" w:rsidRDefault="004B272D" w:rsidP="00802C9D">
      <w:pPr>
        <w:pStyle w:val="OREnormalny"/>
        <w:rPr>
          <w:color w:val="auto"/>
        </w:rPr>
      </w:pPr>
      <w:proofErr w:type="spellStart"/>
      <w:r w:rsidRPr="00CB298B">
        <w:rPr>
          <w:color w:val="auto"/>
        </w:rPr>
        <w:t>Coachingowy</w:t>
      </w:r>
      <w:proofErr w:type="spellEnd"/>
      <w:r w:rsidRPr="00CB298B">
        <w:rPr>
          <w:color w:val="auto"/>
        </w:rPr>
        <w:t xml:space="preserve"> m</w:t>
      </w:r>
      <w:r w:rsidR="00161496" w:rsidRPr="00CB298B">
        <w:rPr>
          <w:color w:val="auto"/>
        </w:rPr>
        <w:t>odel SILVER</w:t>
      </w:r>
      <w:r w:rsidR="00FC6AF2" w:rsidRPr="00CB298B">
        <w:rPr>
          <w:rStyle w:val="Odwoanieprzypisudolnego"/>
          <w:color w:val="auto"/>
        </w:rPr>
        <w:footnoteReference w:id="87"/>
      </w:r>
      <w:r w:rsidRPr="00CB298B">
        <w:rPr>
          <w:color w:val="auto"/>
        </w:rPr>
        <w:t xml:space="preserve"> może być dla osoby wspomagającej lub </w:t>
      </w:r>
      <w:r w:rsidR="009E037B" w:rsidRPr="00CB298B">
        <w:rPr>
          <w:color w:val="auto"/>
        </w:rPr>
        <w:t>doradcy</w:t>
      </w:r>
      <w:r w:rsidRPr="00CB298B">
        <w:rPr>
          <w:color w:val="auto"/>
        </w:rPr>
        <w:t xml:space="preserve"> </w:t>
      </w:r>
      <w:r w:rsidR="001448EA" w:rsidRPr="00CB298B">
        <w:rPr>
          <w:color w:val="auto"/>
        </w:rPr>
        <w:t>narz</w:t>
      </w:r>
      <w:r w:rsidR="001448EA" w:rsidRPr="00CB298B">
        <w:rPr>
          <w:color w:val="auto"/>
        </w:rPr>
        <w:t>ę</w:t>
      </w:r>
      <w:r w:rsidR="001448EA" w:rsidRPr="00CB298B">
        <w:rPr>
          <w:color w:val="auto"/>
        </w:rPr>
        <w:t>dziem wsparcia</w:t>
      </w:r>
      <w:r w:rsidR="00161496" w:rsidRPr="00CB298B">
        <w:rPr>
          <w:color w:val="auto"/>
        </w:rPr>
        <w:t xml:space="preserve"> nauczyciela </w:t>
      </w:r>
      <w:r w:rsidR="001448EA" w:rsidRPr="00CB298B">
        <w:rPr>
          <w:color w:val="auto"/>
        </w:rPr>
        <w:t xml:space="preserve">w </w:t>
      </w:r>
      <w:r w:rsidR="00161496" w:rsidRPr="00CB298B">
        <w:rPr>
          <w:color w:val="auto"/>
        </w:rPr>
        <w:t>analiz</w:t>
      </w:r>
      <w:r w:rsidR="001448EA" w:rsidRPr="00CB298B">
        <w:rPr>
          <w:color w:val="auto"/>
        </w:rPr>
        <w:t>ie</w:t>
      </w:r>
      <w:r w:rsidR="00161496" w:rsidRPr="00CB298B">
        <w:rPr>
          <w:color w:val="auto"/>
        </w:rPr>
        <w:t xml:space="preserve"> i upowszechniani</w:t>
      </w:r>
      <w:r w:rsidR="001448EA" w:rsidRPr="00CB298B">
        <w:rPr>
          <w:color w:val="auto"/>
        </w:rPr>
        <w:t>u jego</w:t>
      </w:r>
      <w:r w:rsidR="00161496" w:rsidRPr="00CB298B">
        <w:rPr>
          <w:color w:val="auto"/>
        </w:rPr>
        <w:t xml:space="preserve"> sukcesu</w:t>
      </w:r>
      <w:r w:rsidR="001448EA" w:rsidRPr="00CB298B">
        <w:rPr>
          <w:color w:val="auto"/>
        </w:rPr>
        <w:t xml:space="preserve">. </w:t>
      </w:r>
    </w:p>
    <w:p w14:paraId="52518D72" w14:textId="1BA1C6F9" w:rsidR="00161496" w:rsidRPr="00CB298B" w:rsidRDefault="00161496" w:rsidP="00802C9D">
      <w:pPr>
        <w:pStyle w:val="OREnormalny"/>
        <w:rPr>
          <w:color w:val="auto"/>
        </w:rPr>
      </w:pPr>
      <w:r w:rsidRPr="00CB298B">
        <w:rPr>
          <w:color w:val="auto"/>
        </w:rPr>
        <w:t xml:space="preserve">Wydaje się, że </w:t>
      </w:r>
      <w:r w:rsidR="009E037B" w:rsidRPr="00CB298B">
        <w:rPr>
          <w:color w:val="auto"/>
        </w:rPr>
        <w:t>w systemie oświaty</w:t>
      </w:r>
      <w:r w:rsidRPr="00CB298B">
        <w:rPr>
          <w:color w:val="auto"/>
        </w:rPr>
        <w:t xml:space="preserve"> nadal dominuje przekonanie, że warto uczyć się na cudzych i własnych błędach. Badania, w tym diagnozy prowadzone w firmach (także w</w:t>
      </w:r>
      <w:r w:rsidR="009E037B" w:rsidRPr="00CB298B">
        <w:rPr>
          <w:color w:val="auto"/>
        </w:rPr>
        <w:t> </w:t>
      </w:r>
      <w:r w:rsidRPr="00CB298B">
        <w:rPr>
          <w:color w:val="auto"/>
        </w:rPr>
        <w:t>instytucjach edukacyjnych) nierzadko ukierunkowane są na tropienie błędó</w:t>
      </w:r>
      <w:r w:rsidR="009E037B" w:rsidRPr="00CB298B">
        <w:rPr>
          <w:color w:val="auto"/>
        </w:rPr>
        <w:t>w</w:t>
      </w:r>
      <w:r w:rsidRPr="00CB298B">
        <w:rPr>
          <w:color w:val="auto"/>
        </w:rPr>
        <w:t>, zaś dzi</w:t>
      </w:r>
      <w:r w:rsidRPr="00CB298B">
        <w:rPr>
          <w:color w:val="auto"/>
        </w:rPr>
        <w:t>a</w:t>
      </w:r>
      <w:r w:rsidRPr="00CB298B">
        <w:rPr>
          <w:color w:val="auto"/>
        </w:rPr>
        <w:t xml:space="preserve">łania doskonalące – na eliminowanie </w:t>
      </w:r>
      <w:r w:rsidR="009E037B" w:rsidRPr="00CB298B">
        <w:rPr>
          <w:color w:val="auto"/>
        </w:rPr>
        <w:t xml:space="preserve">bądź </w:t>
      </w:r>
      <w:r w:rsidRPr="00CB298B">
        <w:rPr>
          <w:color w:val="auto"/>
        </w:rPr>
        <w:t>naprawianie słabych elementów</w:t>
      </w:r>
      <w:r w:rsidRPr="00CB298B">
        <w:rPr>
          <w:rStyle w:val="Odwoanieprzypisudolnego"/>
          <w:color w:val="auto"/>
        </w:rPr>
        <w:footnoteReference w:id="88"/>
      </w:r>
      <w:r w:rsidRPr="00CB298B">
        <w:rPr>
          <w:color w:val="auto"/>
        </w:rPr>
        <w:t xml:space="preserve">. Jacek </w:t>
      </w:r>
      <w:r w:rsidRPr="00CB298B">
        <w:rPr>
          <w:color w:val="auto"/>
        </w:rPr>
        <w:lastRenderedPageBreak/>
        <w:t>Walkiewicz, psycholog i mówca motywacyjny, negując skuteczność uczenia się na wł</w:t>
      </w:r>
      <w:r w:rsidRPr="00CB298B">
        <w:rPr>
          <w:color w:val="auto"/>
        </w:rPr>
        <w:t>a</w:t>
      </w:r>
      <w:r w:rsidRPr="00CB298B">
        <w:rPr>
          <w:color w:val="auto"/>
        </w:rPr>
        <w:t xml:space="preserve">snych błędach, twierdzi: </w:t>
      </w:r>
      <w:r w:rsidR="009E037B" w:rsidRPr="00CB298B">
        <w:rPr>
          <w:color w:val="auto"/>
        </w:rPr>
        <w:t>„</w:t>
      </w:r>
      <w:r w:rsidRPr="00CB298B">
        <w:rPr>
          <w:color w:val="auto"/>
        </w:rPr>
        <w:t>Człowiek uczy się na błędach wtedy, gdy wie, że je popełnia</w:t>
      </w:r>
      <w:r w:rsidR="009E037B" w:rsidRPr="00CB298B">
        <w:rPr>
          <w:color w:val="auto"/>
        </w:rPr>
        <w:t>”</w:t>
      </w:r>
      <w:r w:rsidR="009E037B" w:rsidRPr="00CB298B">
        <w:rPr>
          <w:rStyle w:val="Odwoanieprzypisudolnego"/>
          <w:color w:val="auto"/>
        </w:rPr>
        <w:footnoteReference w:id="89"/>
      </w:r>
      <w:r w:rsidRPr="00CB298B">
        <w:rPr>
          <w:color w:val="auto"/>
        </w:rPr>
        <w:t>. Jednocześnie podkreśla, jak ważna jest – w myśleniu i języku, jakiego używamy – świ</w:t>
      </w:r>
      <w:r w:rsidRPr="00CB298B">
        <w:rPr>
          <w:color w:val="auto"/>
        </w:rPr>
        <w:t>a</w:t>
      </w:r>
      <w:r w:rsidRPr="00CB298B">
        <w:rPr>
          <w:color w:val="auto"/>
        </w:rPr>
        <w:t xml:space="preserve">domość sprawstwa, wynikającego z wykonanej pracy, wysiłku włożonego w realizację działań: </w:t>
      </w:r>
      <w:r w:rsidR="00FC6AF2" w:rsidRPr="00CB298B">
        <w:rPr>
          <w:color w:val="auto"/>
        </w:rPr>
        <w:t>„</w:t>
      </w:r>
      <w:r w:rsidRPr="00CB298B">
        <w:rPr>
          <w:color w:val="auto"/>
        </w:rPr>
        <w:t xml:space="preserve">Ludziom się nic w życiu nie udaje. Wszystko wynika z czegoś, nigdy nie jest dziełem przypadku. Słowo </w:t>
      </w:r>
      <w:r w:rsidR="003B443E" w:rsidRPr="00CB298B">
        <w:rPr>
          <w:color w:val="auto"/>
        </w:rPr>
        <w:t>»</w:t>
      </w:r>
      <w:r w:rsidRPr="00CB298B">
        <w:rPr>
          <w:color w:val="auto"/>
        </w:rPr>
        <w:t>udało się</w:t>
      </w:r>
      <w:r w:rsidR="003B443E" w:rsidRPr="00CB298B">
        <w:rPr>
          <w:color w:val="auto"/>
        </w:rPr>
        <w:t xml:space="preserve">« </w:t>
      </w:r>
      <w:r w:rsidRPr="00CB298B">
        <w:rPr>
          <w:color w:val="auto"/>
        </w:rPr>
        <w:t xml:space="preserve">sugeruje przypadkowość. </w:t>
      </w:r>
      <w:r w:rsidR="003B443E" w:rsidRPr="00CB298B">
        <w:rPr>
          <w:color w:val="auto"/>
        </w:rPr>
        <w:t>[</w:t>
      </w:r>
      <w:r w:rsidRPr="00CB298B">
        <w:rPr>
          <w:color w:val="auto"/>
        </w:rPr>
        <w:t>…</w:t>
      </w:r>
      <w:r w:rsidR="003B443E" w:rsidRPr="00CB298B">
        <w:rPr>
          <w:color w:val="auto"/>
        </w:rPr>
        <w:t>]</w:t>
      </w:r>
      <w:r w:rsidRPr="00CB298B">
        <w:rPr>
          <w:color w:val="auto"/>
        </w:rPr>
        <w:t xml:space="preserve"> Oczywiście, jeśli mówimy: </w:t>
      </w:r>
      <w:r w:rsidR="003B443E" w:rsidRPr="00CB298B">
        <w:rPr>
          <w:color w:val="auto"/>
        </w:rPr>
        <w:t>»</w:t>
      </w:r>
      <w:r w:rsidRPr="00CB298B">
        <w:rPr>
          <w:color w:val="auto"/>
        </w:rPr>
        <w:t>Nie udało się</w:t>
      </w:r>
      <w:r w:rsidR="003B443E" w:rsidRPr="00CB298B">
        <w:rPr>
          <w:color w:val="auto"/>
        </w:rPr>
        <w:t>«</w:t>
      </w:r>
      <w:r w:rsidRPr="00CB298B">
        <w:rPr>
          <w:color w:val="auto"/>
        </w:rPr>
        <w:t xml:space="preserve">, to zwalamy to na los. Ale jeśli mówimy: </w:t>
      </w:r>
      <w:r w:rsidR="003B443E" w:rsidRPr="00CB298B">
        <w:rPr>
          <w:color w:val="auto"/>
        </w:rPr>
        <w:t>»</w:t>
      </w:r>
      <w:r w:rsidRPr="00CB298B">
        <w:rPr>
          <w:color w:val="auto"/>
        </w:rPr>
        <w:t>Udało się</w:t>
      </w:r>
      <w:r w:rsidR="003B443E" w:rsidRPr="00CB298B">
        <w:rPr>
          <w:color w:val="auto"/>
        </w:rPr>
        <w:t>«</w:t>
      </w:r>
      <w:r w:rsidRPr="00CB298B">
        <w:rPr>
          <w:color w:val="auto"/>
        </w:rPr>
        <w:t>, to tak n</w:t>
      </w:r>
      <w:r w:rsidRPr="00CB298B">
        <w:rPr>
          <w:color w:val="auto"/>
        </w:rPr>
        <w:t>a</w:t>
      </w:r>
      <w:r w:rsidRPr="00CB298B">
        <w:rPr>
          <w:color w:val="auto"/>
        </w:rPr>
        <w:t xml:space="preserve">prawdę nie przypisujemy sobie sprawstwa. Zawsze, stając przed ludźmi, </w:t>
      </w:r>
      <w:r w:rsidR="003B443E" w:rsidRPr="00CB298B">
        <w:rPr>
          <w:color w:val="auto"/>
        </w:rPr>
        <w:t>[</w:t>
      </w:r>
      <w:r w:rsidRPr="00CB298B">
        <w:rPr>
          <w:color w:val="auto"/>
        </w:rPr>
        <w:t>…</w:t>
      </w:r>
      <w:r w:rsidR="003B443E" w:rsidRPr="00CB298B">
        <w:rPr>
          <w:color w:val="auto"/>
        </w:rPr>
        <w:t>]</w:t>
      </w:r>
      <w:r w:rsidRPr="00CB298B">
        <w:rPr>
          <w:color w:val="auto"/>
        </w:rPr>
        <w:t xml:space="preserve"> trzeba p</w:t>
      </w:r>
      <w:r w:rsidRPr="00CB298B">
        <w:rPr>
          <w:color w:val="auto"/>
        </w:rPr>
        <w:t>o</w:t>
      </w:r>
      <w:r w:rsidRPr="00CB298B">
        <w:rPr>
          <w:color w:val="auto"/>
        </w:rPr>
        <w:t xml:space="preserve">wiedzieć: </w:t>
      </w:r>
      <w:r w:rsidR="003B443E" w:rsidRPr="00CB298B">
        <w:rPr>
          <w:color w:val="auto"/>
        </w:rPr>
        <w:t>»</w:t>
      </w:r>
      <w:r w:rsidRPr="00CB298B">
        <w:rPr>
          <w:color w:val="auto"/>
        </w:rPr>
        <w:t xml:space="preserve">Zrobiłeś. </w:t>
      </w:r>
      <w:r w:rsidR="003B443E" w:rsidRPr="00CB298B">
        <w:rPr>
          <w:color w:val="auto"/>
        </w:rPr>
        <w:t>[</w:t>
      </w:r>
      <w:r w:rsidRPr="00CB298B">
        <w:rPr>
          <w:color w:val="auto"/>
        </w:rPr>
        <w:t>…</w:t>
      </w:r>
      <w:r w:rsidR="003B443E" w:rsidRPr="00CB298B">
        <w:rPr>
          <w:color w:val="auto"/>
        </w:rPr>
        <w:t>]</w:t>
      </w:r>
      <w:r w:rsidRPr="00CB298B">
        <w:rPr>
          <w:color w:val="auto"/>
        </w:rPr>
        <w:t xml:space="preserve"> Zrobiliśmy projekt. Zrealizowaliśmy</w:t>
      </w:r>
      <w:r w:rsidR="003B443E" w:rsidRPr="00CB298B">
        <w:rPr>
          <w:color w:val="auto"/>
        </w:rPr>
        <w:t>«</w:t>
      </w:r>
      <w:r w:rsidRPr="00CB298B">
        <w:rPr>
          <w:color w:val="auto"/>
        </w:rPr>
        <w:t>. Za wszystkim stoją ludzie. Za wszystkim stoją miesiące, czasem lata ciężkiej</w:t>
      </w:r>
      <w:r w:rsidR="001448EA" w:rsidRPr="00CB298B">
        <w:rPr>
          <w:color w:val="auto"/>
        </w:rPr>
        <w:t xml:space="preserve"> pracy”</w:t>
      </w:r>
      <w:r w:rsidR="003B443E" w:rsidRPr="00CB298B">
        <w:rPr>
          <w:rStyle w:val="Odwoanieprzypisudolnego"/>
          <w:color w:val="auto"/>
        </w:rPr>
        <w:footnoteReference w:id="90"/>
      </w:r>
      <w:r w:rsidR="001448EA" w:rsidRPr="00CB298B">
        <w:rPr>
          <w:color w:val="auto"/>
        </w:rPr>
        <w:t xml:space="preserve">. </w:t>
      </w:r>
      <w:r w:rsidRPr="00CB298B">
        <w:rPr>
          <w:color w:val="auto"/>
        </w:rPr>
        <w:t>Wiąże także ową świad</w:t>
      </w:r>
      <w:r w:rsidRPr="00CB298B">
        <w:rPr>
          <w:color w:val="auto"/>
        </w:rPr>
        <w:t>o</w:t>
      </w:r>
      <w:r w:rsidRPr="00CB298B">
        <w:rPr>
          <w:color w:val="auto"/>
        </w:rPr>
        <w:t xml:space="preserve">mość sprawstwa z profesjonalizmem, </w:t>
      </w:r>
      <w:r w:rsidR="003B443E" w:rsidRPr="00CB298B">
        <w:rPr>
          <w:color w:val="auto"/>
        </w:rPr>
        <w:t>przekonując, że</w:t>
      </w:r>
      <w:r w:rsidRPr="00CB298B">
        <w:rPr>
          <w:color w:val="auto"/>
        </w:rPr>
        <w:t xml:space="preserve">: </w:t>
      </w:r>
      <w:r w:rsidR="00FC6AF2" w:rsidRPr="00CB298B">
        <w:rPr>
          <w:color w:val="auto"/>
        </w:rPr>
        <w:t>„</w:t>
      </w:r>
      <w:r w:rsidRPr="00CB298B">
        <w:rPr>
          <w:color w:val="auto"/>
        </w:rPr>
        <w:t>Profesjonalizm nigdy nie jest dziełem przypadku. Pasja rodzi profesjonalizm. Profesjonalizm daje jakość. A jakość to jest luksus w życiu. W dzisiejszych czasach szczególnie</w:t>
      </w:r>
      <w:r w:rsidR="00FC6AF2" w:rsidRPr="00CB298B">
        <w:rPr>
          <w:color w:val="auto"/>
        </w:rPr>
        <w:t>”</w:t>
      </w:r>
      <w:r w:rsidRPr="00CB298B">
        <w:rPr>
          <w:rStyle w:val="Odwoanieprzypisudolnego"/>
          <w:color w:val="auto"/>
        </w:rPr>
        <w:footnoteReference w:id="91"/>
      </w:r>
      <w:r w:rsidRPr="00CB298B">
        <w:rPr>
          <w:color w:val="auto"/>
        </w:rPr>
        <w:t xml:space="preserve">. </w:t>
      </w:r>
    </w:p>
    <w:p w14:paraId="1DAC2688" w14:textId="5FD47050" w:rsidR="00161496" w:rsidRPr="00CB298B" w:rsidRDefault="009E4BA8" w:rsidP="00802C9D">
      <w:pPr>
        <w:pStyle w:val="OREnormalny"/>
        <w:rPr>
          <w:b/>
          <w:color w:val="auto"/>
        </w:rPr>
      </w:pPr>
      <w:r w:rsidRPr="00CB298B">
        <w:rPr>
          <w:b/>
          <w:color w:val="auto"/>
        </w:rPr>
        <w:t xml:space="preserve">Metoda SILVER jest </w:t>
      </w:r>
      <w:r w:rsidR="00161496" w:rsidRPr="00CB298B">
        <w:rPr>
          <w:b/>
          <w:color w:val="auto"/>
        </w:rPr>
        <w:t>narzędzie</w:t>
      </w:r>
      <w:r w:rsidRPr="00CB298B">
        <w:rPr>
          <w:b/>
          <w:color w:val="auto"/>
        </w:rPr>
        <w:t>m</w:t>
      </w:r>
      <w:r w:rsidR="00161496" w:rsidRPr="00CB298B">
        <w:rPr>
          <w:b/>
          <w:color w:val="auto"/>
        </w:rPr>
        <w:t xml:space="preserve"> autorefleksji nauczyciela </w:t>
      </w:r>
      <w:r w:rsidR="0026115B" w:rsidRPr="00CB298B">
        <w:rPr>
          <w:b/>
          <w:color w:val="auto"/>
        </w:rPr>
        <w:t>na temat istoty</w:t>
      </w:r>
      <w:r w:rsidR="00161496" w:rsidRPr="00CB298B">
        <w:rPr>
          <w:b/>
          <w:color w:val="auto"/>
        </w:rPr>
        <w:t xml:space="preserve"> sukcesu zawodowego, udanego przedsięwzięcia, właściwego działania</w:t>
      </w:r>
      <w:r w:rsidR="0026115B" w:rsidRPr="00CB298B">
        <w:rPr>
          <w:b/>
          <w:color w:val="auto"/>
        </w:rPr>
        <w:t xml:space="preserve">. Wpisuje się ona w omówiony </w:t>
      </w:r>
      <w:r w:rsidR="001448EA" w:rsidRPr="00CB298B">
        <w:rPr>
          <w:b/>
          <w:color w:val="auto"/>
        </w:rPr>
        <w:t>przez Jacka Walkiewicza wzorzec myślenia i działania</w:t>
      </w:r>
      <w:r w:rsidR="00161496" w:rsidRPr="00CB298B">
        <w:rPr>
          <w:b/>
          <w:color w:val="auto"/>
        </w:rPr>
        <w:t>.</w:t>
      </w:r>
    </w:p>
    <w:p w14:paraId="704EFA42" w14:textId="7E918647" w:rsidR="00161496" w:rsidRPr="00CB298B" w:rsidRDefault="0026115B" w:rsidP="00802C9D">
      <w:pPr>
        <w:pStyle w:val="OREnormalny"/>
        <w:rPr>
          <w:color w:val="auto"/>
        </w:rPr>
      </w:pPr>
      <w:r w:rsidRPr="00CB298B">
        <w:rPr>
          <w:color w:val="auto"/>
        </w:rPr>
        <w:t>N</w:t>
      </w:r>
      <w:r w:rsidR="00161496" w:rsidRPr="00CB298B">
        <w:rPr>
          <w:color w:val="auto"/>
        </w:rPr>
        <w:t xml:space="preserve">arzędzie </w:t>
      </w:r>
      <w:proofErr w:type="spellStart"/>
      <w:r w:rsidR="00161496" w:rsidRPr="00CB298B">
        <w:rPr>
          <w:color w:val="auto"/>
        </w:rPr>
        <w:t>coachingow</w:t>
      </w:r>
      <w:r w:rsidRPr="00CB298B">
        <w:rPr>
          <w:color w:val="auto"/>
        </w:rPr>
        <w:t>e</w:t>
      </w:r>
      <w:proofErr w:type="spellEnd"/>
      <w:r w:rsidRPr="00CB298B">
        <w:rPr>
          <w:color w:val="auto"/>
        </w:rPr>
        <w:t xml:space="preserve"> SILVER</w:t>
      </w:r>
      <w:r w:rsidR="00161496" w:rsidRPr="00CB298B">
        <w:rPr>
          <w:color w:val="auto"/>
        </w:rPr>
        <w:t xml:space="preserve"> warto zastosować w </w:t>
      </w:r>
      <w:r w:rsidR="00FC6AF2" w:rsidRPr="00CB298B">
        <w:rPr>
          <w:color w:val="auto"/>
        </w:rPr>
        <w:t>pro</w:t>
      </w:r>
      <w:r w:rsidR="004B272D" w:rsidRPr="00CB298B">
        <w:rPr>
          <w:color w:val="auto"/>
        </w:rPr>
        <w:t>cesie indywidualnego wsparcia nauczycieli</w:t>
      </w:r>
      <w:r w:rsidR="00161496" w:rsidRPr="00CB298B">
        <w:rPr>
          <w:color w:val="auto"/>
        </w:rPr>
        <w:t xml:space="preserve">, którzy </w:t>
      </w:r>
      <w:r w:rsidR="001448EA" w:rsidRPr="00CB298B">
        <w:rPr>
          <w:color w:val="auto"/>
        </w:rPr>
        <w:t xml:space="preserve">uczestnicząc w działaniach procesowych, </w:t>
      </w:r>
      <w:r w:rsidR="00161496" w:rsidRPr="00CB298B">
        <w:rPr>
          <w:color w:val="auto"/>
        </w:rPr>
        <w:t>odnieśli sukces, podjęli sk</w:t>
      </w:r>
      <w:r w:rsidR="00161496" w:rsidRPr="00CB298B">
        <w:rPr>
          <w:color w:val="auto"/>
        </w:rPr>
        <w:t>u</w:t>
      </w:r>
      <w:r w:rsidR="00161496" w:rsidRPr="00CB298B">
        <w:rPr>
          <w:color w:val="auto"/>
        </w:rPr>
        <w:t xml:space="preserve">teczne i warte naśladowania działanie. </w:t>
      </w:r>
    </w:p>
    <w:p w14:paraId="57B4985B" w14:textId="22C38625" w:rsidR="00161496" w:rsidRPr="00CB298B" w:rsidRDefault="00161496" w:rsidP="00802C9D">
      <w:pPr>
        <w:pStyle w:val="OREnormalny"/>
        <w:rPr>
          <w:color w:val="auto"/>
        </w:rPr>
      </w:pPr>
      <w:r w:rsidRPr="00CB298B">
        <w:rPr>
          <w:color w:val="auto"/>
        </w:rPr>
        <w:t>SILVER to akronim słów</w:t>
      </w:r>
      <w:r w:rsidR="0026115B" w:rsidRPr="00CB298B">
        <w:rPr>
          <w:color w:val="auto"/>
        </w:rPr>
        <w:t xml:space="preserve"> </w:t>
      </w:r>
      <w:r w:rsidRPr="00CB298B">
        <w:rPr>
          <w:color w:val="auto"/>
        </w:rPr>
        <w:t>kluczy, model rozmowy (lub autorefleksji, bo i takie zastosow</w:t>
      </w:r>
      <w:r w:rsidRPr="00CB298B">
        <w:rPr>
          <w:color w:val="auto"/>
        </w:rPr>
        <w:t>a</w:t>
      </w:r>
      <w:r w:rsidRPr="00CB298B">
        <w:rPr>
          <w:color w:val="auto"/>
        </w:rPr>
        <w:t>nie jest tu możliwe) składającej się z sześciu etapów, którym – podobnie jak w modelu GOLD – przyporządkowane są charakterystyczne pytania.</w:t>
      </w:r>
      <w:r w:rsidR="00FC6AF2" w:rsidRPr="00CB298B">
        <w:rPr>
          <w:color w:val="auto"/>
        </w:rPr>
        <w:t xml:space="preserve"> Nacisk w modelu SILVER</w:t>
      </w:r>
      <w:r w:rsidR="00AC157E" w:rsidRPr="00CB298B">
        <w:rPr>
          <w:color w:val="auto"/>
        </w:rPr>
        <w:t xml:space="preserve"> p</w:t>
      </w:r>
      <w:r w:rsidR="00AC157E" w:rsidRPr="00CB298B">
        <w:rPr>
          <w:color w:val="auto"/>
        </w:rPr>
        <w:t>o</w:t>
      </w:r>
      <w:r w:rsidR="00AC157E" w:rsidRPr="00CB298B">
        <w:rPr>
          <w:color w:val="auto"/>
        </w:rPr>
        <w:t>łożony</w:t>
      </w:r>
      <w:r w:rsidR="00FC6AF2" w:rsidRPr="00CB298B">
        <w:rPr>
          <w:color w:val="auto"/>
        </w:rPr>
        <w:t xml:space="preserve"> jest na uczenie się z własnego doświadczenia, </w:t>
      </w:r>
      <w:r w:rsidR="00FC6AF2" w:rsidRPr="00CB298B">
        <w:rPr>
          <w:i/>
          <w:color w:val="auto"/>
        </w:rPr>
        <w:t>ex post facto</w:t>
      </w:r>
      <w:r w:rsidR="00FC6AF2" w:rsidRPr="00CB298B">
        <w:rPr>
          <w:color w:val="auto"/>
        </w:rPr>
        <w:t>, gdzie inspiracją i</w:t>
      </w:r>
      <w:r w:rsidR="00AC157E" w:rsidRPr="00CB298B">
        <w:rPr>
          <w:color w:val="auto"/>
        </w:rPr>
        <w:t> </w:t>
      </w:r>
      <w:r w:rsidR="00FC6AF2" w:rsidRPr="00CB298B">
        <w:rPr>
          <w:color w:val="auto"/>
        </w:rPr>
        <w:t>treścią uczenia się, rozwoju, projakościowych zmian stają się – w odróżnieniu od wcz</w:t>
      </w:r>
      <w:r w:rsidR="00FC6AF2" w:rsidRPr="00CB298B">
        <w:rPr>
          <w:color w:val="auto"/>
        </w:rPr>
        <w:t>e</w:t>
      </w:r>
      <w:r w:rsidR="00FC6AF2" w:rsidRPr="00CB298B">
        <w:rPr>
          <w:color w:val="auto"/>
        </w:rPr>
        <w:t>śniej opisanego modelu GOLD: sukces, satysfakcja, duma, radość</w:t>
      </w:r>
      <w:r w:rsidR="00AC157E" w:rsidRPr="00CB298B">
        <w:rPr>
          <w:color w:val="auto"/>
        </w:rPr>
        <w:t>,</w:t>
      </w:r>
      <w:r w:rsidR="00FC6AF2" w:rsidRPr="00CB298B">
        <w:rPr>
          <w:color w:val="auto"/>
        </w:rPr>
        <w:t xml:space="preserve"> samorealizacja i s</w:t>
      </w:r>
      <w:r w:rsidR="00FC6AF2" w:rsidRPr="00CB298B">
        <w:rPr>
          <w:color w:val="auto"/>
        </w:rPr>
        <w:t>a</w:t>
      </w:r>
      <w:r w:rsidR="00FC6AF2" w:rsidRPr="00CB298B">
        <w:rPr>
          <w:color w:val="auto"/>
        </w:rPr>
        <w:t xml:space="preserve">mospełnienie. </w:t>
      </w:r>
    </w:p>
    <w:p w14:paraId="6A20520D" w14:textId="77777777" w:rsidR="00802C9D" w:rsidRPr="00CB298B" w:rsidRDefault="00802C9D" w:rsidP="00802C9D">
      <w:pPr>
        <w:pStyle w:val="OREnormalny"/>
        <w:rPr>
          <w:color w:val="auto"/>
        </w:rPr>
      </w:pPr>
    </w:p>
    <w:p w14:paraId="7F5955BE" w14:textId="77777777" w:rsidR="009E037B" w:rsidRPr="00CB298B" w:rsidRDefault="009E037B" w:rsidP="00802C9D">
      <w:pPr>
        <w:pStyle w:val="OREnormalny"/>
        <w:rPr>
          <w:color w:val="auto"/>
        </w:rPr>
      </w:pPr>
    </w:p>
    <w:p w14:paraId="17319072" w14:textId="2C771C7C" w:rsidR="00B21676" w:rsidRPr="00CB298B" w:rsidRDefault="00B21676" w:rsidP="00B21676">
      <w:pPr>
        <w:pStyle w:val="TabelaORE"/>
        <w:rPr>
          <w:color w:val="auto"/>
        </w:rPr>
      </w:pPr>
      <w:r w:rsidRPr="00CB298B">
        <w:rPr>
          <w:b/>
          <w:color w:val="auto"/>
        </w:rPr>
        <w:lastRenderedPageBreak/>
        <w:t xml:space="preserve">Tab. 36. </w:t>
      </w:r>
      <w:r w:rsidR="0078124D">
        <w:rPr>
          <w:color w:val="auto"/>
        </w:rPr>
        <w:t>Metoda SILVER</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54"/>
        <w:gridCol w:w="3191"/>
        <w:gridCol w:w="5767"/>
      </w:tblGrid>
      <w:tr w:rsidR="00CB298B" w:rsidRPr="00CB298B" w14:paraId="41D4AF3F" w14:textId="77777777" w:rsidTr="00EE6328">
        <w:tc>
          <w:tcPr>
            <w:tcW w:w="388" w:type="pct"/>
            <w:shd w:val="clear" w:color="auto" w:fill="auto"/>
            <w:vAlign w:val="center"/>
          </w:tcPr>
          <w:p w14:paraId="4645B905" w14:textId="77777777" w:rsidR="00161496" w:rsidRPr="00CB298B" w:rsidRDefault="00161496" w:rsidP="00EE6328">
            <w:pPr>
              <w:spacing w:before="120" w:after="120" w:line="240" w:lineRule="auto"/>
              <w:contextualSpacing/>
              <w:jc w:val="center"/>
              <w:rPr>
                <w:rFonts w:ascii="Arial" w:hAnsi="Arial" w:cs="Arial"/>
                <w:b/>
                <w:sz w:val="22"/>
                <w:szCs w:val="22"/>
              </w:rPr>
            </w:pPr>
            <w:r w:rsidRPr="00CB298B">
              <w:rPr>
                <w:rFonts w:ascii="Arial" w:hAnsi="Arial" w:cs="Arial"/>
                <w:b/>
                <w:sz w:val="22"/>
                <w:szCs w:val="22"/>
              </w:rPr>
              <w:t>Etap</w:t>
            </w:r>
          </w:p>
        </w:tc>
        <w:tc>
          <w:tcPr>
            <w:tcW w:w="1643" w:type="pct"/>
            <w:shd w:val="clear" w:color="auto" w:fill="auto"/>
            <w:vAlign w:val="center"/>
          </w:tcPr>
          <w:p w14:paraId="7BD7C61C" w14:textId="77777777" w:rsidR="00161496" w:rsidRPr="00CB298B" w:rsidRDefault="00161496" w:rsidP="00AC157E">
            <w:pPr>
              <w:spacing w:before="120" w:after="120" w:line="240" w:lineRule="auto"/>
              <w:contextualSpacing/>
              <w:jc w:val="center"/>
              <w:rPr>
                <w:rFonts w:ascii="Arial" w:hAnsi="Arial" w:cs="Arial"/>
                <w:b/>
                <w:sz w:val="22"/>
                <w:szCs w:val="22"/>
              </w:rPr>
            </w:pPr>
            <w:r w:rsidRPr="00CB298B">
              <w:rPr>
                <w:rFonts w:ascii="Arial" w:hAnsi="Arial" w:cs="Arial"/>
                <w:b/>
                <w:sz w:val="22"/>
                <w:szCs w:val="22"/>
              </w:rPr>
              <w:t>Słowa składające się na akronim</w:t>
            </w:r>
          </w:p>
        </w:tc>
        <w:tc>
          <w:tcPr>
            <w:tcW w:w="2969" w:type="pct"/>
            <w:shd w:val="clear" w:color="auto" w:fill="auto"/>
            <w:vAlign w:val="center"/>
          </w:tcPr>
          <w:p w14:paraId="1FD82373" w14:textId="77777777" w:rsidR="00161496" w:rsidRPr="00CB298B" w:rsidRDefault="00161496" w:rsidP="00AC157E">
            <w:pPr>
              <w:spacing w:before="120" w:after="120" w:line="240" w:lineRule="auto"/>
              <w:contextualSpacing/>
              <w:jc w:val="center"/>
              <w:rPr>
                <w:rFonts w:ascii="Arial" w:hAnsi="Arial" w:cs="Arial"/>
                <w:b/>
                <w:sz w:val="22"/>
                <w:szCs w:val="22"/>
              </w:rPr>
            </w:pPr>
            <w:r w:rsidRPr="00CB298B">
              <w:rPr>
                <w:rFonts w:ascii="Arial" w:hAnsi="Arial" w:cs="Arial"/>
                <w:b/>
                <w:sz w:val="22"/>
                <w:szCs w:val="22"/>
              </w:rPr>
              <w:t>Kluczowe pytania</w:t>
            </w:r>
          </w:p>
        </w:tc>
      </w:tr>
      <w:tr w:rsidR="00CB298B" w:rsidRPr="00CB298B" w14:paraId="6A6EF7F3" w14:textId="77777777" w:rsidTr="00EE6328">
        <w:tc>
          <w:tcPr>
            <w:tcW w:w="388" w:type="pct"/>
            <w:shd w:val="clear" w:color="auto" w:fill="auto"/>
            <w:vAlign w:val="center"/>
          </w:tcPr>
          <w:p w14:paraId="1753CDC5" w14:textId="77777777" w:rsidR="00161496" w:rsidRPr="00CB298B" w:rsidRDefault="00161496" w:rsidP="00EE6328">
            <w:pPr>
              <w:spacing w:before="120" w:after="120" w:line="240" w:lineRule="auto"/>
              <w:contextualSpacing/>
              <w:jc w:val="center"/>
              <w:rPr>
                <w:rFonts w:ascii="Arial" w:hAnsi="Arial" w:cs="Arial"/>
                <w:b/>
                <w:sz w:val="22"/>
                <w:szCs w:val="22"/>
              </w:rPr>
            </w:pPr>
            <w:r w:rsidRPr="00CB298B">
              <w:rPr>
                <w:rFonts w:ascii="Arial" w:hAnsi="Arial" w:cs="Arial"/>
                <w:b/>
                <w:sz w:val="22"/>
                <w:szCs w:val="22"/>
              </w:rPr>
              <w:t>S</w:t>
            </w:r>
          </w:p>
        </w:tc>
        <w:tc>
          <w:tcPr>
            <w:tcW w:w="1643" w:type="pct"/>
            <w:shd w:val="clear" w:color="auto" w:fill="auto"/>
            <w:vAlign w:val="center"/>
          </w:tcPr>
          <w:p w14:paraId="0509B5CB" w14:textId="53B770ED" w:rsidR="00161496" w:rsidRPr="00CB298B" w:rsidRDefault="00161496" w:rsidP="00AC157E">
            <w:pPr>
              <w:spacing w:before="120" w:after="120" w:line="240" w:lineRule="auto"/>
              <w:contextualSpacing/>
              <w:rPr>
                <w:rFonts w:ascii="Arial" w:hAnsi="Arial" w:cs="Arial"/>
                <w:sz w:val="22"/>
                <w:szCs w:val="22"/>
              </w:rPr>
            </w:pPr>
            <w:proofErr w:type="spellStart"/>
            <w:r w:rsidRPr="00CB298B">
              <w:rPr>
                <w:rFonts w:ascii="Arial" w:hAnsi="Arial" w:cs="Arial"/>
                <w:b/>
                <w:sz w:val="22"/>
                <w:szCs w:val="22"/>
              </w:rPr>
              <w:t>S</w:t>
            </w:r>
            <w:r w:rsidRPr="00CB298B">
              <w:rPr>
                <w:rFonts w:ascii="Arial" w:hAnsi="Arial" w:cs="Arial"/>
                <w:sz w:val="22"/>
                <w:szCs w:val="22"/>
              </w:rPr>
              <w:t>ucces</w:t>
            </w:r>
            <w:proofErr w:type="spellEnd"/>
            <w:r w:rsidRPr="00CB298B">
              <w:rPr>
                <w:rFonts w:ascii="Arial" w:hAnsi="Arial" w:cs="Arial"/>
                <w:sz w:val="22"/>
                <w:szCs w:val="22"/>
              </w:rPr>
              <w:t xml:space="preserve"> (</w:t>
            </w:r>
            <w:r w:rsidR="00AC157E" w:rsidRPr="00CB298B">
              <w:rPr>
                <w:rFonts w:ascii="Arial" w:hAnsi="Arial" w:cs="Arial"/>
                <w:sz w:val="22"/>
                <w:szCs w:val="22"/>
              </w:rPr>
              <w:t xml:space="preserve">tłum. </w:t>
            </w:r>
            <w:r w:rsidRPr="00CB298B">
              <w:rPr>
                <w:rFonts w:ascii="Arial" w:hAnsi="Arial" w:cs="Arial"/>
                <w:sz w:val="22"/>
                <w:szCs w:val="22"/>
              </w:rPr>
              <w:t>sukces)</w:t>
            </w:r>
          </w:p>
        </w:tc>
        <w:tc>
          <w:tcPr>
            <w:tcW w:w="2969" w:type="pct"/>
            <w:shd w:val="clear" w:color="auto" w:fill="auto"/>
          </w:tcPr>
          <w:p w14:paraId="09D9250C" w14:textId="46F233F9" w:rsidR="00161496" w:rsidRPr="00CB298B" w:rsidRDefault="00D11ABF" w:rsidP="00AC157E">
            <w:pPr>
              <w:pStyle w:val="OREtabela-punktory"/>
              <w:rPr>
                <w:color w:val="auto"/>
              </w:rPr>
            </w:pPr>
            <w:r w:rsidRPr="00CB298B">
              <w:rPr>
                <w:color w:val="auto"/>
              </w:rPr>
              <w:t xml:space="preserve">Na czym polegał sukces? </w:t>
            </w:r>
            <w:r w:rsidR="00161496" w:rsidRPr="00CB298B">
              <w:rPr>
                <w:color w:val="auto"/>
              </w:rPr>
              <w:t xml:space="preserve">Opisz w </w:t>
            </w:r>
            <w:r w:rsidR="00AC157E" w:rsidRPr="00CB298B">
              <w:rPr>
                <w:color w:val="auto"/>
              </w:rPr>
              <w:t>kilku</w:t>
            </w:r>
            <w:r w:rsidR="00161496" w:rsidRPr="00CB298B">
              <w:rPr>
                <w:color w:val="auto"/>
              </w:rPr>
              <w:t xml:space="preserve"> zdaniach działanie</w:t>
            </w:r>
            <w:r w:rsidR="00AC157E" w:rsidRPr="00CB298B">
              <w:rPr>
                <w:color w:val="auto"/>
              </w:rPr>
              <w:t xml:space="preserve"> zakończone</w:t>
            </w:r>
            <w:r w:rsidR="00161496" w:rsidRPr="00CB298B">
              <w:rPr>
                <w:color w:val="auto"/>
              </w:rPr>
              <w:t xml:space="preserve"> sukcesem.</w:t>
            </w:r>
          </w:p>
        </w:tc>
      </w:tr>
      <w:tr w:rsidR="00CB298B" w:rsidRPr="00CB298B" w14:paraId="4454E73C" w14:textId="77777777" w:rsidTr="00EE6328">
        <w:tc>
          <w:tcPr>
            <w:tcW w:w="388" w:type="pct"/>
            <w:shd w:val="clear" w:color="auto" w:fill="auto"/>
            <w:vAlign w:val="center"/>
          </w:tcPr>
          <w:p w14:paraId="3E2B2721" w14:textId="77777777" w:rsidR="00161496" w:rsidRPr="00CB298B" w:rsidRDefault="00161496" w:rsidP="00EE6328">
            <w:pPr>
              <w:spacing w:before="120" w:after="120" w:line="240" w:lineRule="auto"/>
              <w:contextualSpacing/>
              <w:jc w:val="center"/>
              <w:rPr>
                <w:rFonts w:ascii="Arial" w:hAnsi="Arial" w:cs="Arial"/>
                <w:b/>
                <w:sz w:val="22"/>
                <w:szCs w:val="22"/>
              </w:rPr>
            </w:pPr>
            <w:r w:rsidRPr="00CB298B">
              <w:rPr>
                <w:rFonts w:ascii="Arial" w:hAnsi="Arial" w:cs="Arial"/>
                <w:b/>
                <w:sz w:val="22"/>
                <w:szCs w:val="22"/>
              </w:rPr>
              <w:t>I</w:t>
            </w:r>
          </w:p>
        </w:tc>
        <w:tc>
          <w:tcPr>
            <w:tcW w:w="1643" w:type="pct"/>
            <w:shd w:val="clear" w:color="auto" w:fill="auto"/>
            <w:vAlign w:val="center"/>
          </w:tcPr>
          <w:p w14:paraId="1888EE83" w14:textId="3F7408FE" w:rsidR="00161496" w:rsidRPr="00CB298B" w:rsidRDefault="00161496" w:rsidP="00AC157E">
            <w:pPr>
              <w:spacing w:before="120" w:after="120" w:line="240" w:lineRule="auto"/>
              <w:contextualSpacing/>
              <w:rPr>
                <w:rFonts w:ascii="Arial" w:hAnsi="Arial" w:cs="Arial"/>
                <w:sz w:val="22"/>
                <w:szCs w:val="22"/>
              </w:rPr>
            </w:pPr>
            <w:proofErr w:type="spellStart"/>
            <w:r w:rsidRPr="00CB298B">
              <w:rPr>
                <w:rFonts w:ascii="Arial" w:hAnsi="Arial" w:cs="Arial"/>
                <w:b/>
                <w:sz w:val="22"/>
                <w:szCs w:val="22"/>
              </w:rPr>
              <w:t>I</w:t>
            </w:r>
            <w:r w:rsidRPr="00CB298B">
              <w:rPr>
                <w:rFonts w:ascii="Arial" w:hAnsi="Arial" w:cs="Arial"/>
                <w:sz w:val="22"/>
                <w:szCs w:val="22"/>
              </w:rPr>
              <w:t>nnovation</w:t>
            </w:r>
            <w:proofErr w:type="spellEnd"/>
            <w:r w:rsidRPr="00CB298B">
              <w:rPr>
                <w:rFonts w:ascii="Arial" w:hAnsi="Arial" w:cs="Arial"/>
                <w:sz w:val="22"/>
                <w:szCs w:val="22"/>
              </w:rPr>
              <w:t xml:space="preserve">, </w:t>
            </w:r>
            <w:proofErr w:type="spellStart"/>
            <w:r w:rsidRPr="00CB298B">
              <w:rPr>
                <w:rFonts w:ascii="Arial" w:hAnsi="Arial" w:cs="Arial"/>
                <w:b/>
                <w:sz w:val="22"/>
                <w:szCs w:val="22"/>
              </w:rPr>
              <w:t>i</w:t>
            </w:r>
            <w:r w:rsidRPr="00CB298B">
              <w:rPr>
                <w:rFonts w:ascii="Arial" w:hAnsi="Arial" w:cs="Arial"/>
                <w:sz w:val="22"/>
                <w:szCs w:val="22"/>
              </w:rPr>
              <w:t>nspiration</w:t>
            </w:r>
            <w:proofErr w:type="spellEnd"/>
            <w:r w:rsidRPr="00CB298B">
              <w:rPr>
                <w:rFonts w:ascii="Arial" w:hAnsi="Arial" w:cs="Arial"/>
                <w:sz w:val="22"/>
                <w:szCs w:val="22"/>
              </w:rPr>
              <w:t xml:space="preserve"> (</w:t>
            </w:r>
            <w:r w:rsidR="00AC157E" w:rsidRPr="00CB298B">
              <w:rPr>
                <w:rFonts w:ascii="Arial" w:hAnsi="Arial" w:cs="Arial"/>
                <w:sz w:val="22"/>
                <w:szCs w:val="22"/>
              </w:rPr>
              <w:t xml:space="preserve">tłum. </w:t>
            </w:r>
            <w:r w:rsidRPr="00CB298B">
              <w:rPr>
                <w:rFonts w:ascii="Arial" w:hAnsi="Arial" w:cs="Arial"/>
                <w:sz w:val="22"/>
                <w:szCs w:val="22"/>
              </w:rPr>
              <w:t>innowacje, inspiracje)</w:t>
            </w:r>
          </w:p>
        </w:tc>
        <w:tc>
          <w:tcPr>
            <w:tcW w:w="2969" w:type="pct"/>
            <w:shd w:val="clear" w:color="auto" w:fill="auto"/>
          </w:tcPr>
          <w:p w14:paraId="626D6AFD" w14:textId="77777777" w:rsidR="00802C9D" w:rsidRPr="00CB298B" w:rsidRDefault="00161496" w:rsidP="00802C9D">
            <w:pPr>
              <w:pStyle w:val="OREtabela-punktory"/>
              <w:rPr>
                <w:color w:val="auto"/>
              </w:rPr>
            </w:pPr>
            <w:r w:rsidRPr="00CB298B">
              <w:rPr>
                <w:color w:val="auto"/>
              </w:rPr>
              <w:t>Co jest/było najbardzi</w:t>
            </w:r>
            <w:r w:rsidR="00D11ABF" w:rsidRPr="00CB298B">
              <w:rPr>
                <w:color w:val="auto"/>
              </w:rPr>
              <w:t>ej inspirujące w tym działaniu?</w:t>
            </w:r>
          </w:p>
          <w:p w14:paraId="333CF377" w14:textId="54C0A9F4" w:rsidR="00161496" w:rsidRPr="00CB298B" w:rsidRDefault="00161496" w:rsidP="00802C9D">
            <w:pPr>
              <w:pStyle w:val="OREtabela-punktory"/>
              <w:rPr>
                <w:color w:val="auto"/>
              </w:rPr>
            </w:pPr>
            <w:r w:rsidRPr="00CB298B">
              <w:rPr>
                <w:color w:val="auto"/>
              </w:rPr>
              <w:t>Co było/jest najbardziej innowacyjne w tym dział</w:t>
            </w:r>
            <w:r w:rsidRPr="00CB298B">
              <w:rPr>
                <w:color w:val="auto"/>
              </w:rPr>
              <w:t>a</w:t>
            </w:r>
            <w:r w:rsidRPr="00CB298B">
              <w:rPr>
                <w:color w:val="auto"/>
              </w:rPr>
              <w:t xml:space="preserve">niu? </w:t>
            </w:r>
          </w:p>
        </w:tc>
      </w:tr>
      <w:tr w:rsidR="00CB298B" w:rsidRPr="00CB298B" w14:paraId="7980F9C5" w14:textId="77777777" w:rsidTr="00EE6328">
        <w:tc>
          <w:tcPr>
            <w:tcW w:w="388" w:type="pct"/>
            <w:shd w:val="clear" w:color="auto" w:fill="auto"/>
            <w:vAlign w:val="center"/>
          </w:tcPr>
          <w:p w14:paraId="0837BBD2" w14:textId="77777777" w:rsidR="00161496" w:rsidRPr="00CB298B" w:rsidRDefault="00161496" w:rsidP="00EE6328">
            <w:pPr>
              <w:spacing w:before="120" w:after="120" w:line="240" w:lineRule="auto"/>
              <w:contextualSpacing/>
              <w:jc w:val="center"/>
              <w:rPr>
                <w:rFonts w:ascii="Arial" w:hAnsi="Arial" w:cs="Arial"/>
                <w:b/>
                <w:sz w:val="22"/>
                <w:szCs w:val="22"/>
              </w:rPr>
            </w:pPr>
          </w:p>
          <w:p w14:paraId="5D2D24A7" w14:textId="77777777" w:rsidR="00161496" w:rsidRPr="00CB298B" w:rsidRDefault="00161496" w:rsidP="00EE6328">
            <w:pPr>
              <w:spacing w:before="120" w:after="120" w:line="240" w:lineRule="auto"/>
              <w:contextualSpacing/>
              <w:jc w:val="center"/>
              <w:rPr>
                <w:rFonts w:ascii="Arial" w:hAnsi="Arial" w:cs="Arial"/>
                <w:b/>
                <w:sz w:val="22"/>
                <w:szCs w:val="22"/>
              </w:rPr>
            </w:pPr>
            <w:r w:rsidRPr="00CB298B">
              <w:rPr>
                <w:rFonts w:ascii="Arial" w:hAnsi="Arial" w:cs="Arial"/>
                <w:b/>
                <w:sz w:val="22"/>
                <w:szCs w:val="22"/>
              </w:rPr>
              <w:t>L</w:t>
            </w:r>
          </w:p>
        </w:tc>
        <w:tc>
          <w:tcPr>
            <w:tcW w:w="1643" w:type="pct"/>
            <w:shd w:val="clear" w:color="auto" w:fill="auto"/>
            <w:vAlign w:val="center"/>
          </w:tcPr>
          <w:p w14:paraId="6189CA65" w14:textId="77777777" w:rsidR="00AC157E" w:rsidRPr="00CB298B" w:rsidRDefault="00161496" w:rsidP="00AC157E">
            <w:pPr>
              <w:spacing w:before="120" w:after="120" w:line="240" w:lineRule="auto"/>
              <w:contextualSpacing/>
              <w:rPr>
                <w:rFonts w:ascii="Arial" w:hAnsi="Arial" w:cs="Arial"/>
                <w:sz w:val="22"/>
                <w:szCs w:val="22"/>
              </w:rPr>
            </w:pPr>
            <w:r w:rsidRPr="00CB298B">
              <w:rPr>
                <w:rFonts w:ascii="Arial" w:hAnsi="Arial" w:cs="Arial"/>
                <w:b/>
                <w:sz w:val="22"/>
                <w:szCs w:val="22"/>
              </w:rPr>
              <w:t>L</w:t>
            </w:r>
            <w:r w:rsidRPr="00CB298B">
              <w:rPr>
                <w:rFonts w:ascii="Arial" w:hAnsi="Arial" w:cs="Arial"/>
                <w:sz w:val="22"/>
                <w:szCs w:val="22"/>
              </w:rPr>
              <w:t>earning (tłum. nauka, wi</w:t>
            </w:r>
            <w:r w:rsidRPr="00CB298B">
              <w:rPr>
                <w:rFonts w:ascii="Arial" w:hAnsi="Arial" w:cs="Arial"/>
                <w:sz w:val="22"/>
                <w:szCs w:val="22"/>
              </w:rPr>
              <w:t>e</w:t>
            </w:r>
            <w:r w:rsidRPr="00CB298B">
              <w:rPr>
                <w:rFonts w:ascii="Arial" w:hAnsi="Arial" w:cs="Arial"/>
                <w:sz w:val="22"/>
                <w:szCs w:val="22"/>
              </w:rPr>
              <w:t>dza, poznanie, umiejętności, oświata</w:t>
            </w:r>
            <w:r w:rsidR="001B37F1" w:rsidRPr="00CB298B">
              <w:rPr>
                <w:rFonts w:ascii="Arial" w:hAnsi="Arial" w:cs="Arial"/>
                <w:sz w:val="22"/>
                <w:szCs w:val="22"/>
              </w:rPr>
              <w:t>)</w:t>
            </w:r>
          </w:p>
          <w:p w14:paraId="738BDE54" w14:textId="30C45443" w:rsidR="00161496" w:rsidRPr="00CB298B" w:rsidRDefault="001B37F1" w:rsidP="00AC157E">
            <w:pPr>
              <w:spacing w:before="120" w:after="120" w:line="240" w:lineRule="auto"/>
              <w:contextualSpacing/>
              <w:rPr>
                <w:rFonts w:ascii="Arial" w:hAnsi="Arial" w:cs="Arial"/>
                <w:sz w:val="22"/>
                <w:szCs w:val="22"/>
              </w:rPr>
            </w:pPr>
            <w:r w:rsidRPr="00CB298B">
              <w:rPr>
                <w:rFonts w:ascii="Arial" w:hAnsi="Arial" w:cs="Arial"/>
                <w:sz w:val="22"/>
                <w:szCs w:val="22"/>
              </w:rPr>
              <w:br/>
            </w:r>
            <w:proofErr w:type="spellStart"/>
            <w:r w:rsidR="00161496" w:rsidRPr="00CB298B">
              <w:rPr>
                <w:rFonts w:ascii="Arial" w:hAnsi="Arial" w:cs="Arial"/>
                <w:b/>
                <w:sz w:val="22"/>
                <w:szCs w:val="22"/>
              </w:rPr>
              <w:t>L</w:t>
            </w:r>
            <w:r w:rsidR="00161496" w:rsidRPr="00CB298B">
              <w:rPr>
                <w:rFonts w:ascii="Arial" w:hAnsi="Arial" w:cs="Arial"/>
                <w:sz w:val="22"/>
                <w:szCs w:val="22"/>
              </w:rPr>
              <w:t>earn</w:t>
            </w:r>
            <w:proofErr w:type="spellEnd"/>
            <w:r w:rsidR="00161496" w:rsidRPr="00CB298B">
              <w:rPr>
                <w:rFonts w:ascii="Arial" w:hAnsi="Arial" w:cs="Arial"/>
                <w:sz w:val="22"/>
                <w:szCs w:val="22"/>
              </w:rPr>
              <w:t xml:space="preserve"> </w:t>
            </w:r>
            <w:r w:rsidR="00AC157E" w:rsidRPr="00CB298B">
              <w:rPr>
                <w:rFonts w:ascii="Arial" w:hAnsi="Arial" w:cs="Arial"/>
                <w:sz w:val="22"/>
                <w:szCs w:val="22"/>
              </w:rPr>
              <w:t>(</w:t>
            </w:r>
            <w:r w:rsidR="00161496" w:rsidRPr="00CB298B">
              <w:rPr>
                <w:rFonts w:ascii="Arial" w:hAnsi="Arial" w:cs="Arial"/>
                <w:sz w:val="22"/>
                <w:szCs w:val="22"/>
              </w:rPr>
              <w:t>tłum. uczyć się, dowi</w:t>
            </w:r>
            <w:r w:rsidR="00161496" w:rsidRPr="00CB298B">
              <w:rPr>
                <w:rFonts w:ascii="Arial" w:hAnsi="Arial" w:cs="Arial"/>
                <w:sz w:val="22"/>
                <w:szCs w:val="22"/>
              </w:rPr>
              <w:t>a</w:t>
            </w:r>
            <w:r w:rsidR="00161496" w:rsidRPr="00CB298B">
              <w:rPr>
                <w:rFonts w:ascii="Arial" w:hAnsi="Arial" w:cs="Arial"/>
                <w:sz w:val="22"/>
                <w:szCs w:val="22"/>
              </w:rPr>
              <w:t>dywać, poznawać coś)</w:t>
            </w:r>
          </w:p>
        </w:tc>
        <w:tc>
          <w:tcPr>
            <w:tcW w:w="2969" w:type="pct"/>
            <w:shd w:val="clear" w:color="auto" w:fill="auto"/>
          </w:tcPr>
          <w:p w14:paraId="47721A21" w14:textId="5708746C" w:rsidR="00802C9D" w:rsidRPr="00CB298B" w:rsidRDefault="00161496" w:rsidP="00802C9D">
            <w:pPr>
              <w:pStyle w:val="OREtabela-punktory"/>
              <w:rPr>
                <w:color w:val="auto"/>
              </w:rPr>
            </w:pPr>
            <w:r w:rsidRPr="00CB298B">
              <w:rPr>
                <w:color w:val="auto"/>
              </w:rPr>
              <w:t>Czego się</w:t>
            </w:r>
            <w:r w:rsidR="00D11ABF" w:rsidRPr="00CB298B">
              <w:rPr>
                <w:color w:val="auto"/>
              </w:rPr>
              <w:t xml:space="preserve"> nauczył</w:t>
            </w:r>
            <w:r w:rsidR="00AC157E" w:rsidRPr="00CB298B">
              <w:rPr>
                <w:color w:val="auto"/>
              </w:rPr>
              <w:t>a</w:t>
            </w:r>
            <w:r w:rsidR="00D11ABF" w:rsidRPr="00CB298B">
              <w:rPr>
                <w:color w:val="auto"/>
              </w:rPr>
              <w:t>ś/</w:t>
            </w:r>
            <w:r w:rsidR="00AC157E" w:rsidRPr="00CB298B">
              <w:rPr>
                <w:color w:val="auto"/>
              </w:rPr>
              <w:t>nauczyłe</w:t>
            </w:r>
            <w:r w:rsidR="00D11ABF" w:rsidRPr="00CB298B">
              <w:rPr>
                <w:color w:val="auto"/>
              </w:rPr>
              <w:t xml:space="preserve">ś w tym działaniu? </w:t>
            </w:r>
          </w:p>
          <w:p w14:paraId="52E684A8" w14:textId="5ABCB56C" w:rsidR="00802C9D" w:rsidRPr="00CB298B" w:rsidRDefault="00161496" w:rsidP="00802C9D">
            <w:pPr>
              <w:pStyle w:val="OREtabela-punktory"/>
              <w:rPr>
                <w:color w:val="auto"/>
              </w:rPr>
            </w:pPr>
            <w:r w:rsidRPr="00CB298B">
              <w:rPr>
                <w:color w:val="auto"/>
              </w:rPr>
              <w:t xml:space="preserve">Czego nauczyli się inni (np. </w:t>
            </w:r>
            <w:r w:rsidR="00D11ABF" w:rsidRPr="00CB298B">
              <w:rPr>
                <w:color w:val="auto"/>
              </w:rPr>
              <w:t>dzieci</w:t>
            </w:r>
            <w:r w:rsidRPr="00CB298B">
              <w:rPr>
                <w:color w:val="auto"/>
              </w:rPr>
              <w:t>, rodzice, inni na</w:t>
            </w:r>
            <w:r w:rsidRPr="00CB298B">
              <w:rPr>
                <w:color w:val="auto"/>
              </w:rPr>
              <w:t>u</w:t>
            </w:r>
            <w:r w:rsidRPr="00CB298B">
              <w:rPr>
                <w:color w:val="auto"/>
              </w:rPr>
              <w:t>czyciele</w:t>
            </w:r>
            <w:r w:rsidR="00D11ABF" w:rsidRPr="00CB298B">
              <w:rPr>
                <w:color w:val="auto"/>
              </w:rPr>
              <w:t>)?</w:t>
            </w:r>
          </w:p>
          <w:p w14:paraId="09B82C1D" w14:textId="6115D18B" w:rsidR="00161496" w:rsidRPr="00CB298B" w:rsidRDefault="00161496" w:rsidP="00802C9D">
            <w:pPr>
              <w:pStyle w:val="OREtabela-punktory"/>
              <w:rPr>
                <w:color w:val="auto"/>
              </w:rPr>
            </w:pPr>
            <w:r w:rsidRPr="00CB298B">
              <w:rPr>
                <w:color w:val="auto"/>
              </w:rPr>
              <w:t xml:space="preserve">Czego nauczyła się </w:t>
            </w:r>
            <w:r w:rsidR="00AC157E" w:rsidRPr="00CB298B">
              <w:rPr>
                <w:color w:val="auto"/>
              </w:rPr>
              <w:t>t</w:t>
            </w:r>
            <w:r w:rsidR="00D11ABF" w:rsidRPr="00CB298B">
              <w:rPr>
                <w:color w:val="auto"/>
              </w:rPr>
              <w:t>woja</w:t>
            </w:r>
            <w:r w:rsidRPr="00CB298B">
              <w:rPr>
                <w:color w:val="auto"/>
              </w:rPr>
              <w:t xml:space="preserve"> placówka jako organiz</w:t>
            </w:r>
            <w:r w:rsidRPr="00CB298B">
              <w:rPr>
                <w:color w:val="auto"/>
              </w:rPr>
              <w:t>a</w:t>
            </w:r>
            <w:r w:rsidRPr="00CB298B">
              <w:rPr>
                <w:color w:val="auto"/>
              </w:rPr>
              <w:t xml:space="preserve">cja? </w:t>
            </w:r>
          </w:p>
        </w:tc>
      </w:tr>
      <w:tr w:rsidR="00CB298B" w:rsidRPr="00CB298B" w14:paraId="69DC6B43" w14:textId="77777777" w:rsidTr="00EE6328">
        <w:tc>
          <w:tcPr>
            <w:tcW w:w="388" w:type="pct"/>
            <w:shd w:val="clear" w:color="auto" w:fill="auto"/>
            <w:vAlign w:val="center"/>
          </w:tcPr>
          <w:p w14:paraId="63FB0555" w14:textId="77777777" w:rsidR="00161496" w:rsidRPr="00CB298B" w:rsidRDefault="00161496" w:rsidP="00EE6328">
            <w:pPr>
              <w:spacing w:before="120" w:after="120" w:line="240" w:lineRule="auto"/>
              <w:contextualSpacing/>
              <w:jc w:val="center"/>
              <w:rPr>
                <w:rFonts w:ascii="Arial" w:hAnsi="Arial" w:cs="Arial"/>
                <w:b/>
                <w:sz w:val="22"/>
                <w:szCs w:val="22"/>
              </w:rPr>
            </w:pPr>
            <w:r w:rsidRPr="00CB298B">
              <w:rPr>
                <w:rFonts w:ascii="Arial" w:hAnsi="Arial" w:cs="Arial"/>
                <w:b/>
                <w:sz w:val="22"/>
                <w:szCs w:val="22"/>
              </w:rPr>
              <w:t>V</w:t>
            </w:r>
          </w:p>
        </w:tc>
        <w:tc>
          <w:tcPr>
            <w:tcW w:w="1643" w:type="pct"/>
            <w:shd w:val="clear" w:color="auto" w:fill="auto"/>
            <w:vAlign w:val="center"/>
          </w:tcPr>
          <w:p w14:paraId="2037B949" w14:textId="77777777" w:rsidR="00AC157E" w:rsidRPr="00CB298B" w:rsidRDefault="00161496" w:rsidP="00AC157E">
            <w:pPr>
              <w:spacing w:before="120" w:after="120" w:line="240" w:lineRule="auto"/>
              <w:contextualSpacing/>
              <w:rPr>
                <w:rFonts w:ascii="Arial" w:hAnsi="Arial" w:cs="Arial"/>
                <w:sz w:val="22"/>
                <w:szCs w:val="22"/>
              </w:rPr>
            </w:pPr>
            <w:proofErr w:type="spellStart"/>
            <w:r w:rsidRPr="00CB298B">
              <w:rPr>
                <w:rFonts w:ascii="Arial" w:hAnsi="Arial" w:cs="Arial"/>
                <w:b/>
                <w:sz w:val="22"/>
                <w:szCs w:val="22"/>
              </w:rPr>
              <w:t>V</w:t>
            </w:r>
            <w:r w:rsidRPr="00CB298B">
              <w:rPr>
                <w:rFonts w:ascii="Arial" w:hAnsi="Arial" w:cs="Arial"/>
                <w:sz w:val="22"/>
                <w:szCs w:val="22"/>
              </w:rPr>
              <w:t>ictory</w:t>
            </w:r>
            <w:proofErr w:type="spellEnd"/>
            <w:r w:rsidRPr="00CB298B">
              <w:rPr>
                <w:rFonts w:ascii="Arial" w:hAnsi="Arial" w:cs="Arial"/>
                <w:sz w:val="22"/>
                <w:szCs w:val="22"/>
              </w:rPr>
              <w:t xml:space="preserve"> (tłum. zwycięstwo, wygrana, wiktoria) </w:t>
            </w:r>
          </w:p>
          <w:p w14:paraId="6BD1DA7D" w14:textId="77777777" w:rsidR="00AC157E" w:rsidRPr="00CB298B" w:rsidRDefault="00AC157E" w:rsidP="00AC157E">
            <w:pPr>
              <w:spacing w:before="120" w:after="120" w:line="240" w:lineRule="auto"/>
              <w:contextualSpacing/>
              <w:rPr>
                <w:rFonts w:ascii="Arial" w:hAnsi="Arial" w:cs="Arial"/>
                <w:sz w:val="22"/>
                <w:szCs w:val="22"/>
              </w:rPr>
            </w:pPr>
          </w:p>
          <w:p w14:paraId="30087701" w14:textId="14CBDC5F" w:rsidR="00161496" w:rsidRPr="00CB298B" w:rsidRDefault="00161496" w:rsidP="00AC157E">
            <w:pPr>
              <w:spacing w:before="120" w:after="120" w:line="240" w:lineRule="auto"/>
              <w:contextualSpacing/>
              <w:rPr>
                <w:rFonts w:ascii="Arial" w:hAnsi="Arial" w:cs="Arial"/>
                <w:sz w:val="22"/>
                <w:szCs w:val="22"/>
              </w:rPr>
            </w:pPr>
            <w:r w:rsidRPr="00CB298B">
              <w:rPr>
                <w:rFonts w:ascii="Arial" w:hAnsi="Arial" w:cs="Arial"/>
                <w:sz w:val="22"/>
                <w:szCs w:val="22"/>
              </w:rPr>
              <w:t xml:space="preserve">lub </w:t>
            </w:r>
            <w:r w:rsidRPr="00CB298B">
              <w:rPr>
                <w:rFonts w:ascii="Arial" w:hAnsi="Arial" w:cs="Arial"/>
                <w:b/>
                <w:sz w:val="22"/>
                <w:szCs w:val="22"/>
              </w:rPr>
              <w:t>V</w:t>
            </w:r>
            <w:r w:rsidRPr="00CB298B">
              <w:rPr>
                <w:rFonts w:ascii="Arial" w:hAnsi="Arial" w:cs="Arial"/>
                <w:sz w:val="22"/>
                <w:szCs w:val="22"/>
              </w:rPr>
              <w:t>alue (tłum. wielkość, w</w:t>
            </w:r>
            <w:r w:rsidRPr="00CB298B">
              <w:rPr>
                <w:rFonts w:ascii="Arial" w:hAnsi="Arial" w:cs="Arial"/>
                <w:sz w:val="22"/>
                <w:szCs w:val="22"/>
              </w:rPr>
              <w:t>a</w:t>
            </w:r>
            <w:r w:rsidRPr="00CB298B">
              <w:rPr>
                <w:rFonts w:ascii="Arial" w:hAnsi="Arial" w:cs="Arial"/>
                <w:sz w:val="22"/>
                <w:szCs w:val="22"/>
              </w:rPr>
              <w:t>lor)</w:t>
            </w:r>
          </w:p>
        </w:tc>
        <w:tc>
          <w:tcPr>
            <w:tcW w:w="2969" w:type="pct"/>
            <w:shd w:val="clear" w:color="auto" w:fill="auto"/>
          </w:tcPr>
          <w:p w14:paraId="62B471D8" w14:textId="6A7EC154" w:rsidR="00802C9D" w:rsidRPr="00CB298B" w:rsidRDefault="00161496" w:rsidP="00802C9D">
            <w:pPr>
              <w:pStyle w:val="OREtabela-punktory"/>
              <w:rPr>
                <w:color w:val="auto"/>
              </w:rPr>
            </w:pPr>
            <w:r w:rsidRPr="00CB298B">
              <w:rPr>
                <w:color w:val="auto"/>
              </w:rPr>
              <w:t>Gdzie, komu i jak opow</w:t>
            </w:r>
            <w:r w:rsidR="00D11ABF" w:rsidRPr="00CB298B">
              <w:rPr>
                <w:color w:val="auto"/>
              </w:rPr>
              <w:t>iedział</w:t>
            </w:r>
            <w:r w:rsidR="00AC157E" w:rsidRPr="00CB298B">
              <w:rPr>
                <w:color w:val="auto"/>
              </w:rPr>
              <w:t>a</w:t>
            </w:r>
            <w:r w:rsidR="00D11ABF" w:rsidRPr="00CB298B">
              <w:rPr>
                <w:color w:val="auto"/>
              </w:rPr>
              <w:t>ś/</w:t>
            </w:r>
            <w:r w:rsidR="00AC157E" w:rsidRPr="00CB298B">
              <w:rPr>
                <w:color w:val="auto"/>
              </w:rPr>
              <w:t>opowiedziałe</w:t>
            </w:r>
            <w:r w:rsidR="00D11ABF" w:rsidRPr="00CB298B">
              <w:rPr>
                <w:color w:val="auto"/>
              </w:rPr>
              <w:t>ś o</w:t>
            </w:r>
            <w:r w:rsidR="00AC157E" w:rsidRPr="00CB298B">
              <w:rPr>
                <w:color w:val="auto"/>
              </w:rPr>
              <w:t> </w:t>
            </w:r>
            <w:r w:rsidR="00D11ABF" w:rsidRPr="00CB298B">
              <w:rPr>
                <w:color w:val="auto"/>
              </w:rPr>
              <w:t xml:space="preserve">swoim sukcesie? </w:t>
            </w:r>
          </w:p>
          <w:p w14:paraId="38234B89" w14:textId="2B6A1730" w:rsidR="00802C9D" w:rsidRPr="00CB298B" w:rsidRDefault="00161496" w:rsidP="00802C9D">
            <w:pPr>
              <w:pStyle w:val="OREtabela-punktory"/>
              <w:rPr>
                <w:color w:val="auto"/>
              </w:rPr>
            </w:pPr>
            <w:r w:rsidRPr="00CB298B">
              <w:rPr>
                <w:color w:val="auto"/>
              </w:rPr>
              <w:t xml:space="preserve">Kto dzielił </w:t>
            </w:r>
            <w:r w:rsidR="00D11ABF" w:rsidRPr="00CB298B">
              <w:rPr>
                <w:color w:val="auto"/>
              </w:rPr>
              <w:t xml:space="preserve">z </w:t>
            </w:r>
            <w:r w:rsidR="00AC157E" w:rsidRPr="00CB298B">
              <w:rPr>
                <w:color w:val="auto"/>
              </w:rPr>
              <w:t>t</w:t>
            </w:r>
            <w:r w:rsidR="00D11ABF" w:rsidRPr="00CB298B">
              <w:rPr>
                <w:color w:val="auto"/>
              </w:rPr>
              <w:t>obą radość z</w:t>
            </w:r>
            <w:r w:rsidR="00AC157E" w:rsidRPr="00CB298B">
              <w:rPr>
                <w:color w:val="auto"/>
              </w:rPr>
              <w:t xml:space="preserve"> sukcesu?</w:t>
            </w:r>
            <w:r w:rsidR="00D11ABF" w:rsidRPr="00CB298B">
              <w:rPr>
                <w:color w:val="auto"/>
              </w:rPr>
              <w:t xml:space="preserve"> </w:t>
            </w:r>
          </w:p>
          <w:p w14:paraId="7ED6D3D6" w14:textId="200849CE" w:rsidR="00802C9D" w:rsidRPr="00CB298B" w:rsidRDefault="00161496" w:rsidP="00802C9D">
            <w:pPr>
              <w:pStyle w:val="OREtabela-punktory"/>
              <w:rPr>
                <w:color w:val="auto"/>
              </w:rPr>
            </w:pPr>
            <w:r w:rsidRPr="00CB298B">
              <w:rPr>
                <w:color w:val="auto"/>
              </w:rPr>
              <w:t>Komu, gdzie i jak war</w:t>
            </w:r>
            <w:r w:rsidR="00D11ABF" w:rsidRPr="00CB298B">
              <w:rPr>
                <w:color w:val="auto"/>
              </w:rPr>
              <w:t>to opowiedzieć o tym sukc</w:t>
            </w:r>
            <w:r w:rsidR="00D11ABF" w:rsidRPr="00CB298B">
              <w:rPr>
                <w:color w:val="auto"/>
              </w:rPr>
              <w:t>e</w:t>
            </w:r>
            <w:r w:rsidR="00D11ABF" w:rsidRPr="00CB298B">
              <w:rPr>
                <w:color w:val="auto"/>
              </w:rPr>
              <w:t xml:space="preserve">sie? </w:t>
            </w:r>
          </w:p>
          <w:p w14:paraId="1417A332" w14:textId="7904349B" w:rsidR="00161496" w:rsidRPr="00CB298B" w:rsidRDefault="00161496" w:rsidP="00802C9D">
            <w:pPr>
              <w:pStyle w:val="OREtabela-punktory"/>
              <w:rPr>
                <w:color w:val="auto"/>
              </w:rPr>
            </w:pPr>
            <w:r w:rsidRPr="00CB298B">
              <w:rPr>
                <w:color w:val="auto"/>
              </w:rPr>
              <w:t xml:space="preserve">Kiedy i jak to zrobisz? </w:t>
            </w:r>
          </w:p>
        </w:tc>
      </w:tr>
      <w:tr w:rsidR="00CB298B" w:rsidRPr="00CB298B" w14:paraId="786E8568" w14:textId="77777777" w:rsidTr="00EE6328">
        <w:tc>
          <w:tcPr>
            <w:tcW w:w="388" w:type="pct"/>
            <w:shd w:val="clear" w:color="auto" w:fill="auto"/>
            <w:vAlign w:val="center"/>
          </w:tcPr>
          <w:p w14:paraId="480BC8B9" w14:textId="77777777" w:rsidR="00161496" w:rsidRPr="00CB298B" w:rsidRDefault="00161496" w:rsidP="00EE6328">
            <w:pPr>
              <w:spacing w:before="120" w:after="120" w:line="240" w:lineRule="auto"/>
              <w:contextualSpacing/>
              <w:jc w:val="center"/>
              <w:rPr>
                <w:rFonts w:ascii="Arial" w:hAnsi="Arial" w:cs="Arial"/>
                <w:b/>
                <w:sz w:val="22"/>
                <w:szCs w:val="22"/>
              </w:rPr>
            </w:pPr>
            <w:r w:rsidRPr="00CB298B">
              <w:rPr>
                <w:rFonts w:ascii="Arial" w:hAnsi="Arial" w:cs="Arial"/>
                <w:b/>
                <w:sz w:val="22"/>
                <w:szCs w:val="22"/>
              </w:rPr>
              <w:t>E</w:t>
            </w:r>
          </w:p>
        </w:tc>
        <w:tc>
          <w:tcPr>
            <w:tcW w:w="1643" w:type="pct"/>
            <w:shd w:val="clear" w:color="auto" w:fill="auto"/>
            <w:vAlign w:val="center"/>
          </w:tcPr>
          <w:p w14:paraId="072043D1" w14:textId="3163172B" w:rsidR="00161496" w:rsidRPr="00CB298B" w:rsidRDefault="00161496" w:rsidP="00AC157E">
            <w:pPr>
              <w:spacing w:before="120" w:after="120" w:line="240" w:lineRule="auto"/>
              <w:contextualSpacing/>
              <w:rPr>
                <w:rFonts w:ascii="Arial" w:hAnsi="Arial" w:cs="Arial"/>
                <w:sz w:val="22"/>
                <w:szCs w:val="22"/>
              </w:rPr>
            </w:pPr>
            <w:r w:rsidRPr="00CB298B">
              <w:rPr>
                <w:rFonts w:ascii="Arial" w:hAnsi="Arial" w:cs="Arial"/>
                <w:b/>
                <w:sz w:val="22"/>
                <w:szCs w:val="22"/>
              </w:rPr>
              <w:t>E</w:t>
            </w:r>
            <w:r w:rsidRPr="00CB298B">
              <w:rPr>
                <w:rFonts w:ascii="Arial" w:hAnsi="Arial" w:cs="Arial"/>
                <w:sz w:val="22"/>
                <w:szCs w:val="22"/>
              </w:rPr>
              <w:t>lement</w:t>
            </w:r>
            <w:r w:rsidR="009B1445" w:rsidRPr="00CB298B">
              <w:rPr>
                <w:rFonts w:ascii="Arial" w:hAnsi="Arial" w:cs="Arial"/>
                <w:sz w:val="22"/>
                <w:szCs w:val="22"/>
              </w:rPr>
              <w:t xml:space="preserve"> </w:t>
            </w:r>
            <w:r w:rsidRPr="00CB298B">
              <w:rPr>
                <w:rFonts w:ascii="Arial" w:hAnsi="Arial" w:cs="Arial"/>
                <w:sz w:val="22"/>
                <w:szCs w:val="22"/>
              </w:rPr>
              <w:t>(tłum. element, składnik, czynnik, składowa)</w:t>
            </w:r>
          </w:p>
        </w:tc>
        <w:tc>
          <w:tcPr>
            <w:tcW w:w="2969" w:type="pct"/>
            <w:shd w:val="clear" w:color="auto" w:fill="auto"/>
          </w:tcPr>
          <w:p w14:paraId="70885362" w14:textId="77777777" w:rsidR="00802C9D" w:rsidRPr="00CB298B" w:rsidRDefault="00161496" w:rsidP="00802C9D">
            <w:pPr>
              <w:pStyle w:val="OREtabela-punktory"/>
              <w:rPr>
                <w:color w:val="auto"/>
              </w:rPr>
            </w:pPr>
            <w:r w:rsidRPr="00CB298B">
              <w:rPr>
                <w:color w:val="auto"/>
              </w:rPr>
              <w:t>Z jakich elementów (etap</w:t>
            </w:r>
            <w:r w:rsidR="00D11ABF" w:rsidRPr="00CB298B">
              <w:rPr>
                <w:color w:val="auto"/>
              </w:rPr>
              <w:t>ów) składało się to dział</w:t>
            </w:r>
            <w:r w:rsidR="00D11ABF" w:rsidRPr="00CB298B">
              <w:rPr>
                <w:color w:val="auto"/>
              </w:rPr>
              <w:t>a</w:t>
            </w:r>
            <w:r w:rsidR="00D11ABF" w:rsidRPr="00CB298B">
              <w:rPr>
                <w:color w:val="auto"/>
              </w:rPr>
              <w:t xml:space="preserve">nie? </w:t>
            </w:r>
          </w:p>
          <w:p w14:paraId="7BFAA039" w14:textId="417CA603" w:rsidR="00802C9D" w:rsidRPr="00CB298B" w:rsidRDefault="00161496" w:rsidP="00802C9D">
            <w:pPr>
              <w:pStyle w:val="OREtabela-punktory"/>
              <w:rPr>
                <w:color w:val="auto"/>
              </w:rPr>
            </w:pPr>
            <w:r w:rsidRPr="00CB298B">
              <w:rPr>
                <w:color w:val="auto"/>
              </w:rPr>
              <w:t>Które elementy/etapy/czynniki były kamieniami m</w:t>
            </w:r>
            <w:r w:rsidR="00D11ABF" w:rsidRPr="00CB298B">
              <w:rPr>
                <w:color w:val="auto"/>
              </w:rPr>
              <w:t>i</w:t>
            </w:r>
            <w:r w:rsidR="00D11ABF" w:rsidRPr="00CB298B">
              <w:rPr>
                <w:color w:val="auto"/>
              </w:rPr>
              <w:t xml:space="preserve">lowymi, kluczowymi momentami? </w:t>
            </w:r>
          </w:p>
          <w:p w14:paraId="64B46AB5" w14:textId="65F98F50" w:rsidR="00161496" w:rsidRPr="00CB298B" w:rsidRDefault="00161496" w:rsidP="00802C9D">
            <w:pPr>
              <w:pStyle w:val="OREtabela-punktory"/>
              <w:rPr>
                <w:color w:val="auto"/>
              </w:rPr>
            </w:pPr>
            <w:r w:rsidRPr="00CB298B">
              <w:rPr>
                <w:color w:val="auto"/>
              </w:rPr>
              <w:t xml:space="preserve">Co miało największy wpływ na sukces? </w:t>
            </w:r>
          </w:p>
        </w:tc>
      </w:tr>
      <w:tr w:rsidR="00161496" w:rsidRPr="00CB298B" w14:paraId="5BD2A15B" w14:textId="77777777" w:rsidTr="00EE6328">
        <w:tc>
          <w:tcPr>
            <w:tcW w:w="388" w:type="pct"/>
            <w:shd w:val="clear" w:color="auto" w:fill="auto"/>
            <w:vAlign w:val="center"/>
          </w:tcPr>
          <w:p w14:paraId="4300D6F3" w14:textId="77777777" w:rsidR="00161496" w:rsidRPr="00CB298B" w:rsidRDefault="00161496" w:rsidP="00EE6328">
            <w:pPr>
              <w:spacing w:before="120" w:after="120" w:line="240" w:lineRule="auto"/>
              <w:contextualSpacing/>
              <w:jc w:val="center"/>
              <w:rPr>
                <w:rFonts w:ascii="Arial" w:hAnsi="Arial" w:cs="Arial"/>
                <w:b/>
                <w:sz w:val="22"/>
                <w:szCs w:val="22"/>
              </w:rPr>
            </w:pPr>
            <w:r w:rsidRPr="00CB298B">
              <w:rPr>
                <w:rFonts w:ascii="Arial" w:hAnsi="Arial" w:cs="Arial"/>
                <w:b/>
                <w:sz w:val="22"/>
                <w:szCs w:val="22"/>
              </w:rPr>
              <w:t>R</w:t>
            </w:r>
          </w:p>
        </w:tc>
        <w:tc>
          <w:tcPr>
            <w:tcW w:w="1643" w:type="pct"/>
            <w:shd w:val="clear" w:color="auto" w:fill="auto"/>
            <w:vAlign w:val="center"/>
          </w:tcPr>
          <w:p w14:paraId="6CB7CD2B" w14:textId="77777777" w:rsidR="00AC157E" w:rsidRPr="00CB298B" w:rsidRDefault="00161496" w:rsidP="00AC157E">
            <w:pPr>
              <w:spacing w:before="120" w:after="120" w:line="240" w:lineRule="auto"/>
              <w:contextualSpacing/>
              <w:rPr>
                <w:rFonts w:ascii="Arial" w:hAnsi="Arial" w:cs="Arial"/>
                <w:sz w:val="22"/>
                <w:szCs w:val="22"/>
              </w:rPr>
            </w:pPr>
            <w:proofErr w:type="spellStart"/>
            <w:r w:rsidRPr="00CB298B">
              <w:rPr>
                <w:rFonts w:ascii="Arial" w:hAnsi="Arial" w:cs="Arial"/>
                <w:b/>
                <w:sz w:val="22"/>
                <w:szCs w:val="22"/>
              </w:rPr>
              <w:t>R</w:t>
            </w:r>
            <w:r w:rsidRPr="00CB298B">
              <w:rPr>
                <w:rFonts w:ascii="Arial" w:hAnsi="Arial" w:cs="Arial"/>
                <w:sz w:val="22"/>
                <w:szCs w:val="22"/>
              </w:rPr>
              <w:t>eality</w:t>
            </w:r>
            <w:proofErr w:type="spellEnd"/>
            <w:r w:rsidRPr="00CB298B">
              <w:rPr>
                <w:rFonts w:ascii="Arial" w:hAnsi="Arial" w:cs="Arial"/>
                <w:sz w:val="22"/>
                <w:szCs w:val="22"/>
              </w:rPr>
              <w:t xml:space="preserve"> (tłum. rzeczywistość, realność) </w:t>
            </w:r>
          </w:p>
          <w:p w14:paraId="50B4EB8F" w14:textId="77777777" w:rsidR="00AC157E" w:rsidRPr="00CB298B" w:rsidRDefault="00AC157E" w:rsidP="00AC157E">
            <w:pPr>
              <w:spacing w:before="120" w:after="120" w:line="240" w:lineRule="auto"/>
              <w:contextualSpacing/>
              <w:rPr>
                <w:rFonts w:ascii="Arial" w:hAnsi="Arial" w:cs="Arial"/>
                <w:sz w:val="22"/>
                <w:szCs w:val="22"/>
              </w:rPr>
            </w:pPr>
          </w:p>
          <w:p w14:paraId="1242FEF9" w14:textId="6246C9B4" w:rsidR="00161496" w:rsidRPr="00CB298B" w:rsidRDefault="00161496" w:rsidP="00AC157E">
            <w:pPr>
              <w:spacing w:before="120" w:after="120" w:line="240" w:lineRule="auto"/>
              <w:contextualSpacing/>
              <w:rPr>
                <w:rFonts w:ascii="Arial" w:hAnsi="Arial" w:cs="Arial"/>
                <w:sz w:val="22"/>
                <w:szCs w:val="22"/>
              </w:rPr>
            </w:pPr>
            <w:r w:rsidRPr="00CB298B">
              <w:rPr>
                <w:rFonts w:ascii="Arial" w:hAnsi="Arial" w:cs="Arial"/>
                <w:sz w:val="22"/>
                <w:szCs w:val="22"/>
              </w:rPr>
              <w:t xml:space="preserve">lub </w:t>
            </w:r>
            <w:proofErr w:type="spellStart"/>
            <w:r w:rsidRPr="00CB298B">
              <w:rPr>
                <w:rFonts w:ascii="Arial" w:hAnsi="Arial" w:cs="Arial"/>
                <w:b/>
                <w:sz w:val="22"/>
                <w:szCs w:val="22"/>
              </w:rPr>
              <w:t>R</w:t>
            </w:r>
            <w:r w:rsidRPr="00CB298B">
              <w:rPr>
                <w:rFonts w:ascii="Arial" w:hAnsi="Arial" w:cs="Arial"/>
                <w:sz w:val="22"/>
                <w:szCs w:val="22"/>
              </w:rPr>
              <w:t>elay</w:t>
            </w:r>
            <w:proofErr w:type="spellEnd"/>
            <w:r w:rsidRPr="00CB298B">
              <w:rPr>
                <w:rFonts w:ascii="Arial" w:hAnsi="Arial" w:cs="Arial"/>
                <w:sz w:val="22"/>
                <w:szCs w:val="22"/>
              </w:rPr>
              <w:t xml:space="preserve"> (tłum. przekaźnik, sztafeta, zmiana, retransm</w:t>
            </w:r>
            <w:r w:rsidRPr="00CB298B">
              <w:rPr>
                <w:rFonts w:ascii="Arial" w:hAnsi="Arial" w:cs="Arial"/>
                <w:sz w:val="22"/>
                <w:szCs w:val="22"/>
              </w:rPr>
              <w:t>i</w:t>
            </w:r>
            <w:r w:rsidRPr="00CB298B">
              <w:rPr>
                <w:rFonts w:ascii="Arial" w:hAnsi="Arial" w:cs="Arial"/>
                <w:sz w:val="22"/>
                <w:szCs w:val="22"/>
              </w:rPr>
              <w:t>sja)</w:t>
            </w:r>
          </w:p>
        </w:tc>
        <w:tc>
          <w:tcPr>
            <w:tcW w:w="2969" w:type="pct"/>
            <w:shd w:val="clear" w:color="auto" w:fill="auto"/>
          </w:tcPr>
          <w:p w14:paraId="2CAAD1EC" w14:textId="2720CAB1" w:rsidR="00802C9D" w:rsidRPr="00CB298B" w:rsidRDefault="00161496" w:rsidP="00802C9D">
            <w:pPr>
              <w:pStyle w:val="OREtabela-punktory"/>
              <w:rPr>
                <w:color w:val="auto"/>
              </w:rPr>
            </w:pPr>
            <w:r w:rsidRPr="00CB298B">
              <w:rPr>
                <w:color w:val="auto"/>
              </w:rPr>
              <w:t>J</w:t>
            </w:r>
            <w:r w:rsidR="00D11ABF" w:rsidRPr="00CB298B">
              <w:rPr>
                <w:color w:val="auto"/>
              </w:rPr>
              <w:t xml:space="preserve">akie realne zmiany nastąpiły w </w:t>
            </w:r>
            <w:r w:rsidR="00EE6328" w:rsidRPr="00CB298B">
              <w:rPr>
                <w:color w:val="auto"/>
              </w:rPr>
              <w:t xml:space="preserve">twojej </w:t>
            </w:r>
            <w:r w:rsidRPr="00CB298B">
              <w:rPr>
                <w:color w:val="auto"/>
              </w:rPr>
              <w:t xml:space="preserve">pracy dzięki temu sukcesowi? </w:t>
            </w:r>
          </w:p>
          <w:p w14:paraId="3D311BA2" w14:textId="77777777" w:rsidR="00802C9D" w:rsidRPr="00CB298B" w:rsidRDefault="00161496" w:rsidP="00802C9D">
            <w:pPr>
              <w:pStyle w:val="OREtabela-punktory"/>
              <w:rPr>
                <w:color w:val="auto"/>
              </w:rPr>
            </w:pPr>
            <w:r w:rsidRPr="00CB298B">
              <w:rPr>
                <w:color w:val="auto"/>
              </w:rPr>
              <w:t>Jak zmieniła się twoja rzeczy</w:t>
            </w:r>
            <w:r w:rsidR="00D11ABF" w:rsidRPr="00CB298B">
              <w:rPr>
                <w:color w:val="auto"/>
              </w:rPr>
              <w:t xml:space="preserve">wistość dzięki temu działaniu? </w:t>
            </w:r>
          </w:p>
          <w:p w14:paraId="69ED0179" w14:textId="300CA2D2" w:rsidR="00802C9D" w:rsidRPr="00CB298B" w:rsidRDefault="00161496" w:rsidP="00802C9D">
            <w:pPr>
              <w:pStyle w:val="OREtabela-punktory"/>
              <w:rPr>
                <w:color w:val="auto"/>
              </w:rPr>
            </w:pPr>
            <w:r w:rsidRPr="00CB298B">
              <w:rPr>
                <w:color w:val="auto"/>
              </w:rPr>
              <w:t>Jakie realne zmiany nastąpiły w pracy/życiu</w:t>
            </w:r>
            <w:r w:rsidR="00D11ABF" w:rsidRPr="00CB298B">
              <w:rPr>
                <w:color w:val="auto"/>
              </w:rPr>
              <w:t xml:space="preserve"> innych</w:t>
            </w:r>
            <w:r w:rsidR="00EE6328" w:rsidRPr="00CB298B">
              <w:rPr>
                <w:color w:val="auto"/>
              </w:rPr>
              <w:t xml:space="preserve"> osób</w:t>
            </w:r>
            <w:r w:rsidR="00D11ABF" w:rsidRPr="00CB298B">
              <w:rPr>
                <w:color w:val="auto"/>
              </w:rPr>
              <w:t xml:space="preserve"> dzięki temu sukcesowi? </w:t>
            </w:r>
          </w:p>
          <w:p w14:paraId="7669AEC6" w14:textId="6FCF26CE" w:rsidR="00802C9D" w:rsidRPr="00CB298B" w:rsidRDefault="00161496" w:rsidP="00802C9D">
            <w:pPr>
              <w:pStyle w:val="OREtabela-punktory"/>
              <w:rPr>
                <w:color w:val="auto"/>
              </w:rPr>
            </w:pPr>
            <w:r w:rsidRPr="00CB298B">
              <w:rPr>
                <w:color w:val="auto"/>
              </w:rPr>
              <w:t>Jak zmieniła się ich rzeczy</w:t>
            </w:r>
            <w:r w:rsidR="00D11ABF" w:rsidRPr="00CB298B">
              <w:rPr>
                <w:color w:val="auto"/>
              </w:rPr>
              <w:t>wistość dzięki temu dzi</w:t>
            </w:r>
            <w:r w:rsidR="00D11ABF" w:rsidRPr="00CB298B">
              <w:rPr>
                <w:color w:val="auto"/>
              </w:rPr>
              <w:t>a</w:t>
            </w:r>
            <w:r w:rsidR="00D11ABF" w:rsidRPr="00CB298B">
              <w:rPr>
                <w:color w:val="auto"/>
              </w:rPr>
              <w:t xml:space="preserve">łaniu? </w:t>
            </w:r>
          </w:p>
          <w:p w14:paraId="1D455E39" w14:textId="0F2A31A0" w:rsidR="00802C9D" w:rsidRPr="00CB298B" w:rsidRDefault="00161496" w:rsidP="00802C9D">
            <w:pPr>
              <w:pStyle w:val="OREtabela-punktory"/>
              <w:rPr>
                <w:color w:val="auto"/>
              </w:rPr>
            </w:pPr>
            <w:r w:rsidRPr="00CB298B">
              <w:rPr>
                <w:color w:val="auto"/>
              </w:rPr>
              <w:t xml:space="preserve">Jakie zmiany nastąpiły w </w:t>
            </w:r>
            <w:r w:rsidR="00EE6328" w:rsidRPr="00CB298B">
              <w:rPr>
                <w:color w:val="auto"/>
              </w:rPr>
              <w:t xml:space="preserve">twojej </w:t>
            </w:r>
            <w:r w:rsidR="00D11ABF" w:rsidRPr="00CB298B">
              <w:rPr>
                <w:color w:val="auto"/>
              </w:rPr>
              <w:t>placówce dzięki t</w:t>
            </w:r>
            <w:r w:rsidR="00D11ABF" w:rsidRPr="00CB298B">
              <w:rPr>
                <w:color w:val="auto"/>
              </w:rPr>
              <w:t>e</w:t>
            </w:r>
            <w:r w:rsidR="00D11ABF" w:rsidRPr="00CB298B">
              <w:rPr>
                <w:color w:val="auto"/>
              </w:rPr>
              <w:t xml:space="preserve">mu sukcesowi? </w:t>
            </w:r>
          </w:p>
          <w:p w14:paraId="71DB5731" w14:textId="0B3A0414" w:rsidR="00802C9D" w:rsidRPr="00CB298B" w:rsidRDefault="00161496" w:rsidP="00802C9D">
            <w:pPr>
              <w:pStyle w:val="OREtabela-punktory"/>
              <w:rPr>
                <w:color w:val="auto"/>
              </w:rPr>
            </w:pPr>
            <w:r w:rsidRPr="00CB298B">
              <w:rPr>
                <w:color w:val="auto"/>
              </w:rPr>
              <w:t xml:space="preserve">Jak zmieniła się rzeczywistość </w:t>
            </w:r>
            <w:r w:rsidR="00EE6328" w:rsidRPr="00CB298B">
              <w:rPr>
                <w:color w:val="auto"/>
              </w:rPr>
              <w:t>t</w:t>
            </w:r>
            <w:r w:rsidR="00D11ABF" w:rsidRPr="00CB298B">
              <w:rPr>
                <w:color w:val="auto"/>
              </w:rPr>
              <w:t>wojej</w:t>
            </w:r>
            <w:r w:rsidR="009B1445" w:rsidRPr="00CB298B">
              <w:rPr>
                <w:color w:val="auto"/>
              </w:rPr>
              <w:t xml:space="preserve"> </w:t>
            </w:r>
            <w:r w:rsidR="00441862" w:rsidRPr="00CB298B">
              <w:rPr>
                <w:color w:val="auto"/>
              </w:rPr>
              <w:t>placówki dzięki temu sukcesowi?</w:t>
            </w:r>
          </w:p>
          <w:p w14:paraId="350452C0" w14:textId="4BBB1FD9" w:rsidR="00802C9D" w:rsidRPr="00CB298B" w:rsidRDefault="00161496" w:rsidP="00802C9D">
            <w:pPr>
              <w:pStyle w:val="OREtabela-punktory"/>
              <w:rPr>
                <w:color w:val="auto"/>
              </w:rPr>
            </w:pPr>
            <w:r w:rsidRPr="00CB298B">
              <w:rPr>
                <w:color w:val="auto"/>
              </w:rPr>
              <w:t>Które zmian</w:t>
            </w:r>
            <w:r w:rsidR="00441862" w:rsidRPr="00CB298B">
              <w:rPr>
                <w:color w:val="auto"/>
              </w:rPr>
              <w:t xml:space="preserve">y warto wzmacniać, doskonalić? </w:t>
            </w:r>
          </w:p>
          <w:p w14:paraId="248B85E2" w14:textId="64C1A497" w:rsidR="00802C9D" w:rsidRPr="00CB298B" w:rsidRDefault="00161496" w:rsidP="00802C9D">
            <w:pPr>
              <w:pStyle w:val="OREtabela-punktory"/>
              <w:rPr>
                <w:color w:val="auto"/>
              </w:rPr>
            </w:pPr>
            <w:r w:rsidRPr="00CB298B">
              <w:rPr>
                <w:color w:val="auto"/>
              </w:rPr>
              <w:t>Jak to zrobisz? Jaki będzie twó</w:t>
            </w:r>
            <w:r w:rsidR="00441862" w:rsidRPr="00CB298B">
              <w:rPr>
                <w:color w:val="auto"/>
              </w:rPr>
              <w:t>j pierwszy krok w tym kierunku?</w:t>
            </w:r>
          </w:p>
          <w:p w14:paraId="578E940B" w14:textId="2E469AA8" w:rsidR="00802C9D" w:rsidRPr="00CB298B" w:rsidRDefault="00441862" w:rsidP="00802C9D">
            <w:pPr>
              <w:pStyle w:val="OREtabela-punktory"/>
              <w:rPr>
                <w:color w:val="auto"/>
              </w:rPr>
            </w:pPr>
            <w:r w:rsidRPr="00CB298B">
              <w:rPr>
                <w:color w:val="auto"/>
              </w:rPr>
              <w:t xml:space="preserve">Kto może </w:t>
            </w:r>
            <w:r w:rsidR="00EE6328" w:rsidRPr="00CB298B">
              <w:rPr>
                <w:color w:val="auto"/>
              </w:rPr>
              <w:t xml:space="preserve">ci </w:t>
            </w:r>
            <w:r w:rsidRPr="00CB298B">
              <w:rPr>
                <w:color w:val="auto"/>
              </w:rPr>
              <w:t xml:space="preserve">w tym pomóc? </w:t>
            </w:r>
          </w:p>
          <w:p w14:paraId="5328B5C8" w14:textId="13D25A51" w:rsidR="00161496" w:rsidRPr="00CB298B" w:rsidRDefault="00161496" w:rsidP="00802C9D">
            <w:pPr>
              <w:pStyle w:val="OREtabela-punktory"/>
              <w:rPr>
                <w:color w:val="auto"/>
              </w:rPr>
            </w:pPr>
            <w:r w:rsidRPr="00CB298B">
              <w:rPr>
                <w:color w:val="auto"/>
              </w:rPr>
              <w:t xml:space="preserve">Czego </w:t>
            </w:r>
            <w:r w:rsidR="00441862" w:rsidRPr="00CB298B">
              <w:rPr>
                <w:color w:val="auto"/>
              </w:rPr>
              <w:t>oczekujesz od tych osób? Jak i kiedy uzgo</w:t>
            </w:r>
            <w:r w:rsidR="00441862" w:rsidRPr="00CB298B">
              <w:rPr>
                <w:color w:val="auto"/>
              </w:rPr>
              <w:t>d</w:t>
            </w:r>
            <w:r w:rsidR="00441862" w:rsidRPr="00CB298B">
              <w:rPr>
                <w:color w:val="auto"/>
              </w:rPr>
              <w:t>nisz z nimi zasady pomocy?</w:t>
            </w:r>
          </w:p>
        </w:tc>
      </w:tr>
    </w:tbl>
    <w:p w14:paraId="3A8508E2" w14:textId="77777777" w:rsidR="00161496" w:rsidRPr="00CB298B" w:rsidRDefault="00161496" w:rsidP="00693BAF">
      <w:pPr>
        <w:pStyle w:val="Akapitzlist"/>
        <w:spacing w:line="360" w:lineRule="auto"/>
        <w:rPr>
          <w:rFonts w:ascii="Arial" w:hAnsi="Arial" w:cs="Arial"/>
        </w:rPr>
      </w:pPr>
    </w:p>
    <w:p w14:paraId="6088F0E2" w14:textId="77777777" w:rsidR="00802C9D" w:rsidRPr="00CB298B" w:rsidRDefault="00802C9D">
      <w:pPr>
        <w:spacing w:after="0" w:line="240" w:lineRule="auto"/>
        <w:rPr>
          <w:rFonts w:ascii="Arial" w:hAnsi="Arial" w:cs="Arial"/>
          <w:b/>
        </w:rPr>
      </w:pPr>
      <w:r w:rsidRPr="00CB298B">
        <w:rPr>
          <w:rFonts w:ascii="Arial" w:hAnsi="Arial" w:cs="Arial"/>
          <w:b/>
        </w:rPr>
        <w:br w:type="page"/>
      </w:r>
    </w:p>
    <w:p w14:paraId="649DE60E" w14:textId="008E0671" w:rsidR="00161496" w:rsidRPr="00CB298B" w:rsidRDefault="00802C9D" w:rsidP="00802C9D">
      <w:pPr>
        <w:pStyle w:val="ORE4Naglowek"/>
        <w:rPr>
          <w:color w:val="auto"/>
        </w:rPr>
      </w:pPr>
      <w:bookmarkStart w:id="71" w:name="_Toc496059949"/>
      <w:r w:rsidRPr="00CB298B">
        <w:rPr>
          <w:color w:val="auto"/>
        </w:rPr>
        <w:lastRenderedPageBreak/>
        <w:t xml:space="preserve">3.5.1. </w:t>
      </w:r>
      <w:r w:rsidR="00441862" w:rsidRPr="00CB298B">
        <w:rPr>
          <w:color w:val="auto"/>
        </w:rPr>
        <w:t>Nauczyciel w drodze od nieświadomej niekompetencji do nieświad</w:t>
      </w:r>
      <w:r w:rsidR="00441862" w:rsidRPr="00CB298B">
        <w:rPr>
          <w:color w:val="auto"/>
        </w:rPr>
        <w:t>o</w:t>
      </w:r>
      <w:r w:rsidR="00441862" w:rsidRPr="00CB298B">
        <w:rPr>
          <w:color w:val="auto"/>
        </w:rPr>
        <w:t>mej kompetencji</w:t>
      </w:r>
      <w:bookmarkEnd w:id="71"/>
    </w:p>
    <w:p w14:paraId="44111C14" w14:textId="7A672EF2" w:rsidR="00703738" w:rsidRPr="00CB298B" w:rsidRDefault="00441862" w:rsidP="00B21676">
      <w:pPr>
        <w:pStyle w:val="OREnormalny"/>
        <w:rPr>
          <w:color w:val="auto"/>
        </w:rPr>
      </w:pPr>
      <w:r w:rsidRPr="00CB298B">
        <w:rPr>
          <w:color w:val="auto"/>
        </w:rPr>
        <w:t>W indywidualnym wsparciu nauczyciela w rozwoju podczas procesu wspomagania mo</w:t>
      </w:r>
      <w:r w:rsidRPr="00CB298B">
        <w:rPr>
          <w:color w:val="auto"/>
        </w:rPr>
        <w:t>ż</w:t>
      </w:r>
      <w:r w:rsidR="00703738" w:rsidRPr="00CB298B">
        <w:rPr>
          <w:color w:val="auto"/>
        </w:rPr>
        <w:t>na wykorzystać uniwersalny model uczenia się. Cztery fazy/etapy zdobywania komp</w:t>
      </w:r>
      <w:r w:rsidR="00703738" w:rsidRPr="00CB298B">
        <w:rPr>
          <w:color w:val="auto"/>
        </w:rPr>
        <w:t>e</w:t>
      </w:r>
      <w:r w:rsidR="00703738" w:rsidRPr="00CB298B">
        <w:rPr>
          <w:color w:val="auto"/>
        </w:rPr>
        <w:t>tencji występujące w każdym procesie uczenia się można przedstawić graficznie jako piramidę, której szczyt oznacza etap najwyższy, finalny w procesie zdobywania nowej wiedzy i umiejętności składających się na daną kompetencję. Początkowo</w:t>
      </w:r>
      <w:r w:rsidR="005A392C" w:rsidRPr="00CB298B">
        <w:rPr>
          <w:color w:val="auto"/>
        </w:rPr>
        <w:t>, w 1970 r.,</w:t>
      </w:r>
      <w:r w:rsidR="00703738" w:rsidRPr="00CB298B">
        <w:rPr>
          <w:color w:val="auto"/>
        </w:rPr>
        <w:t xml:space="preserve"> model został opisany </w:t>
      </w:r>
      <w:r w:rsidR="005A392C" w:rsidRPr="00CB298B">
        <w:rPr>
          <w:color w:val="auto"/>
        </w:rPr>
        <w:t xml:space="preserve">przez </w:t>
      </w:r>
      <w:proofErr w:type="spellStart"/>
      <w:r w:rsidR="005A392C" w:rsidRPr="00CB298B">
        <w:rPr>
          <w:color w:val="auto"/>
        </w:rPr>
        <w:t>Noëla</w:t>
      </w:r>
      <w:proofErr w:type="spellEnd"/>
      <w:r w:rsidR="005A392C" w:rsidRPr="00CB298B">
        <w:rPr>
          <w:color w:val="auto"/>
        </w:rPr>
        <w:t xml:space="preserve"> </w:t>
      </w:r>
      <w:proofErr w:type="spellStart"/>
      <w:r w:rsidR="005A392C" w:rsidRPr="00CB298B">
        <w:rPr>
          <w:color w:val="auto"/>
        </w:rPr>
        <w:t>Burcha</w:t>
      </w:r>
      <w:proofErr w:type="spellEnd"/>
      <w:r w:rsidR="005A392C" w:rsidRPr="00CB298B">
        <w:rPr>
          <w:color w:val="auto"/>
        </w:rPr>
        <w:t xml:space="preserve">, pracownika Gordon Training International, </w:t>
      </w:r>
      <w:r w:rsidR="00703738" w:rsidRPr="00CB298B">
        <w:rPr>
          <w:color w:val="auto"/>
        </w:rPr>
        <w:t xml:space="preserve">jako </w:t>
      </w:r>
      <w:r w:rsidR="00EE6328" w:rsidRPr="00CB298B">
        <w:rPr>
          <w:color w:val="auto"/>
        </w:rPr>
        <w:t>„cztery etapy poznawania nowych umiejętności”</w:t>
      </w:r>
      <w:r w:rsidR="00703738" w:rsidRPr="00CB298B">
        <w:rPr>
          <w:color w:val="auto"/>
        </w:rPr>
        <w:t xml:space="preserve">. </w:t>
      </w:r>
      <w:r w:rsidR="005A392C" w:rsidRPr="00CB298B">
        <w:rPr>
          <w:color w:val="auto"/>
        </w:rPr>
        <w:t>A</w:t>
      </w:r>
      <w:r w:rsidR="00703738" w:rsidRPr="00CB298B">
        <w:rPr>
          <w:color w:val="auto"/>
        </w:rPr>
        <w:t>utorstwo tej teorii przypisuje się</w:t>
      </w:r>
      <w:r w:rsidR="005A392C" w:rsidRPr="00CB298B">
        <w:rPr>
          <w:color w:val="auto"/>
        </w:rPr>
        <w:t xml:space="preserve"> jednak</w:t>
      </w:r>
      <w:r w:rsidR="00703738" w:rsidRPr="00CB298B">
        <w:rPr>
          <w:color w:val="auto"/>
        </w:rPr>
        <w:t xml:space="preserve"> amerykańskiemu psychologowi Abrahamowi Maslowowi, mimo że model ten nie pojawił się w żadnej z jego prac</w:t>
      </w:r>
      <w:r w:rsidR="00703738" w:rsidRPr="00CB298B">
        <w:rPr>
          <w:rStyle w:val="Odwoanieprzypisudolnego"/>
          <w:color w:val="auto"/>
        </w:rPr>
        <w:footnoteReference w:id="92"/>
      </w:r>
      <w:r w:rsidR="003A105A" w:rsidRPr="00CB298B">
        <w:rPr>
          <w:color w:val="auto"/>
        </w:rPr>
        <w:t xml:space="preserve">: </w:t>
      </w:r>
    </w:p>
    <w:p w14:paraId="5F6F0840" w14:textId="77777777" w:rsidR="00703738" w:rsidRPr="00CB298B" w:rsidRDefault="00703738" w:rsidP="00211BFE">
      <w:pPr>
        <w:spacing w:before="120" w:after="120" w:line="240" w:lineRule="auto"/>
        <w:jc w:val="center"/>
      </w:pPr>
      <w:r w:rsidRPr="00CB298B">
        <w:rPr>
          <w:noProof/>
        </w:rPr>
        <w:drawing>
          <wp:inline distT="0" distB="0" distL="0" distR="0" wp14:anchorId="73047D25" wp14:editId="70D5B9F4">
            <wp:extent cx="5486400" cy="3371850"/>
            <wp:effectExtent l="57150" t="19050" r="57150" b="19050"/>
            <wp:docPr id="89088" name="Diagram 89088" descr="Graf przedstawia na schemacie piramidy cztery etapu uczenia się:&#10;1) Nieświadoma niekompetenja (Nie wiem, że nie wiem. Nie wiem, że nie umiem) - podstawa piramidy.&#10;2) Świadoma niekompetenja (już wiem, że nie wiem. Już wiem, że nie umiem).&#10;3) Świadoma kompetencja (Wiem, że wiem. Testuję nowe umiejętności w praktyce).&#10;4) Nieświadoma kompetencja (Jestem Mistrzem. Już sa nie wiem, skąd to wiem i umiem) - najwyższy poziom piramidy. " title="Cztery uniwersalne etapy uczenia się "/>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4" r:lo="rId195" r:qs="rId196" r:cs="rId197"/>
              </a:graphicData>
            </a:graphic>
          </wp:inline>
        </w:drawing>
      </w:r>
    </w:p>
    <w:p w14:paraId="6F316505" w14:textId="52D90D05" w:rsidR="004B1E9D" w:rsidRPr="00CB298B" w:rsidRDefault="004B1E9D" w:rsidP="004B1E9D">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27</w:t>
      </w:r>
      <w:r w:rsidR="0078124D">
        <w:rPr>
          <w:rFonts w:ascii="Arial" w:eastAsia="Times New Roman" w:hAnsi="Arial" w:cs="Arial"/>
          <w:b w:val="0"/>
          <w:color w:val="auto"/>
          <w:sz w:val="22"/>
          <w:lang w:eastAsia="ja-JP"/>
        </w:rPr>
        <w:t>. Uniwersalny model uczenia się</w:t>
      </w:r>
    </w:p>
    <w:p w14:paraId="2876DD7C" w14:textId="3F640E0E" w:rsidR="00703738" w:rsidRPr="00CB298B" w:rsidRDefault="00944FF8" w:rsidP="004B1E9D">
      <w:pPr>
        <w:pStyle w:val="OREnormalny"/>
        <w:rPr>
          <w:color w:val="auto"/>
        </w:rPr>
      </w:pPr>
      <w:r w:rsidRPr="00CB298B">
        <w:rPr>
          <w:color w:val="auto"/>
        </w:rPr>
        <w:t xml:space="preserve">Jak wykorzystać ten model do indywidualnego wsparcia nauczyciela? </w:t>
      </w:r>
    </w:p>
    <w:p w14:paraId="6970677C" w14:textId="1CCF2EF6" w:rsidR="00944FF8" w:rsidRPr="00CB298B" w:rsidRDefault="00944FF8" w:rsidP="004B1E9D">
      <w:pPr>
        <w:pStyle w:val="OREnormalny"/>
        <w:rPr>
          <w:color w:val="auto"/>
        </w:rPr>
      </w:pPr>
      <w:r w:rsidRPr="00CB298B">
        <w:rPr>
          <w:color w:val="auto"/>
        </w:rPr>
        <w:t xml:space="preserve">Po </w:t>
      </w:r>
      <w:r w:rsidR="005A392C" w:rsidRPr="00CB298B">
        <w:rPr>
          <w:color w:val="auto"/>
        </w:rPr>
        <w:t xml:space="preserve">przeprowadzeniu </w:t>
      </w:r>
      <w:r w:rsidRPr="00CB298B">
        <w:rPr>
          <w:color w:val="auto"/>
        </w:rPr>
        <w:t>diagnozy potrzeb przedszkola (diagnozy wstępne, warsztat</w:t>
      </w:r>
      <w:r w:rsidR="005A392C" w:rsidRPr="00CB298B">
        <w:rPr>
          <w:color w:val="auto"/>
        </w:rPr>
        <w:t>y</w:t>
      </w:r>
      <w:r w:rsidRPr="00CB298B">
        <w:rPr>
          <w:color w:val="auto"/>
        </w:rPr>
        <w:t xml:space="preserve"> </w:t>
      </w:r>
      <w:r w:rsidR="005A392C" w:rsidRPr="00CB298B">
        <w:rPr>
          <w:color w:val="auto"/>
        </w:rPr>
        <w:t>di</w:t>
      </w:r>
      <w:r w:rsidR="005A392C" w:rsidRPr="00CB298B">
        <w:rPr>
          <w:color w:val="auto"/>
        </w:rPr>
        <w:t>a</w:t>
      </w:r>
      <w:r w:rsidR="005A392C" w:rsidRPr="00CB298B">
        <w:rPr>
          <w:color w:val="auto"/>
        </w:rPr>
        <w:t xml:space="preserve">gnostyczne </w:t>
      </w:r>
      <w:r w:rsidRPr="00CB298B">
        <w:rPr>
          <w:color w:val="auto"/>
        </w:rPr>
        <w:t>i diagnostyczno-</w:t>
      </w:r>
      <w:r w:rsidR="005A392C" w:rsidRPr="00CB298B">
        <w:rPr>
          <w:color w:val="auto"/>
        </w:rPr>
        <w:t>rozwojowe</w:t>
      </w:r>
      <w:r w:rsidRPr="00CB298B">
        <w:rPr>
          <w:color w:val="auto"/>
        </w:rPr>
        <w:t>)</w:t>
      </w:r>
      <w:r w:rsidR="005A392C" w:rsidRPr="00CB298B">
        <w:rPr>
          <w:color w:val="auto"/>
        </w:rPr>
        <w:t xml:space="preserve"> oraz</w:t>
      </w:r>
      <w:r w:rsidRPr="00CB298B">
        <w:rPr>
          <w:color w:val="auto"/>
        </w:rPr>
        <w:t xml:space="preserve"> ustaleniu planu i harmonogramu</w:t>
      </w:r>
      <w:r w:rsidR="00211BFE" w:rsidRPr="00CB298B">
        <w:rPr>
          <w:color w:val="auto"/>
        </w:rPr>
        <w:t xml:space="preserve"> </w:t>
      </w:r>
      <w:r w:rsidRPr="00CB298B">
        <w:rPr>
          <w:color w:val="auto"/>
        </w:rPr>
        <w:t>wspom</w:t>
      </w:r>
      <w:r w:rsidRPr="00CB298B">
        <w:rPr>
          <w:color w:val="auto"/>
        </w:rPr>
        <w:t>a</w:t>
      </w:r>
      <w:r w:rsidRPr="00CB298B">
        <w:rPr>
          <w:color w:val="auto"/>
        </w:rPr>
        <w:t xml:space="preserve">gania, gdy nauczyciele mają już wizję czekających ich zadań i rozpoczynają działania, otrzymują kartę z modelem piramidy uczenia się. Osoba </w:t>
      </w:r>
      <w:r w:rsidR="00211BFE" w:rsidRPr="00CB298B">
        <w:rPr>
          <w:color w:val="auto"/>
        </w:rPr>
        <w:t>wspomagająca</w:t>
      </w:r>
      <w:r w:rsidRPr="00CB298B">
        <w:rPr>
          <w:color w:val="auto"/>
        </w:rPr>
        <w:t xml:space="preserve"> proponuje, by nauczyciel zanotował w </w:t>
      </w:r>
      <w:r w:rsidR="00211BFE" w:rsidRPr="00CB298B">
        <w:rPr>
          <w:color w:val="auto"/>
        </w:rPr>
        <w:t xml:space="preserve">dolnej części </w:t>
      </w:r>
      <w:r w:rsidRPr="00CB298B">
        <w:rPr>
          <w:color w:val="auto"/>
        </w:rPr>
        <w:t>piramidy ten element swojej wiedzy i</w:t>
      </w:r>
      <w:r w:rsidR="009B1445" w:rsidRPr="00CB298B">
        <w:rPr>
          <w:color w:val="auto"/>
        </w:rPr>
        <w:t xml:space="preserve"> </w:t>
      </w:r>
      <w:r w:rsidRPr="00CB298B">
        <w:rPr>
          <w:color w:val="auto"/>
        </w:rPr>
        <w:t xml:space="preserve">umiejętności, </w:t>
      </w:r>
      <w:r w:rsidRPr="00CB298B">
        <w:rPr>
          <w:color w:val="auto"/>
        </w:rPr>
        <w:lastRenderedPageBreak/>
        <w:t xml:space="preserve">który odkrył jako sferę swojej nieświadomej niekompetencji w procesie wspomagania przedszkola. </w:t>
      </w:r>
    </w:p>
    <w:p w14:paraId="6B312D46" w14:textId="53494917" w:rsidR="00944FF8" w:rsidRPr="00CB298B" w:rsidRDefault="00944FF8" w:rsidP="004B1E9D">
      <w:pPr>
        <w:pStyle w:val="OREnormalny"/>
        <w:rPr>
          <w:color w:val="auto"/>
        </w:rPr>
      </w:pPr>
      <w:r w:rsidRPr="00CB298B">
        <w:rPr>
          <w:color w:val="auto"/>
        </w:rPr>
        <w:t>Nauczyciel monitoruje rozwój tego obszaru – systematycznie notuje na wyższych pozi</w:t>
      </w:r>
      <w:r w:rsidRPr="00CB298B">
        <w:rPr>
          <w:color w:val="auto"/>
        </w:rPr>
        <w:t>o</w:t>
      </w:r>
      <w:r w:rsidRPr="00CB298B">
        <w:rPr>
          <w:color w:val="auto"/>
        </w:rPr>
        <w:t>mach piramidy, czego i w jaki sposób się nauczył, jakie umiejętności udoskonalił, w jaki sposób i jakie ma dowody na postęp.</w:t>
      </w:r>
    </w:p>
    <w:p w14:paraId="706ECC05" w14:textId="298DA490" w:rsidR="00703738" w:rsidRPr="00CB298B" w:rsidRDefault="00944FF8" w:rsidP="004B1E9D">
      <w:pPr>
        <w:pStyle w:val="OREnormalny"/>
        <w:rPr>
          <w:color w:val="auto"/>
        </w:rPr>
      </w:pPr>
      <w:r w:rsidRPr="00CB298B">
        <w:rPr>
          <w:color w:val="auto"/>
        </w:rPr>
        <w:t xml:space="preserve">Podczas kolejnych konsultacji indywidualnych nauczyciel wspólnie z doradcą, mentorem lub </w:t>
      </w:r>
      <w:proofErr w:type="spellStart"/>
      <w:r w:rsidRPr="00CB298B">
        <w:rPr>
          <w:color w:val="auto"/>
        </w:rPr>
        <w:t>coachem</w:t>
      </w:r>
      <w:proofErr w:type="spellEnd"/>
      <w:r w:rsidRPr="00CB298B">
        <w:rPr>
          <w:color w:val="auto"/>
        </w:rPr>
        <w:t xml:space="preserve"> analizuje swój proces u</w:t>
      </w:r>
      <w:r w:rsidR="00EB0A28" w:rsidRPr="00CB298B">
        <w:rPr>
          <w:color w:val="auto"/>
        </w:rPr>
        <w:t xml:space="preserve">czenia się, planuje dalsze kroki itp. </w:t>
      </w:r>
    </w:p>
    <w:p w14:paraId="6C56EBC3" w14:textId="058FF7B3" w:rsidR="00122B82" w:rsidRPr="00CB298B" w:rsidRDefault="00B21676" w:rsidP="00B21676">
      <w:pPr>
        <w:pStyle w:val="ORE2Nagwek"/>
        <w:rPr>
          <w:color w:val="auto"/>
          <w:kern w:val="32"/>
          <w:sz w:val="28"/>
        </w:rPr>
      </w:pPr>
      <w:bookmarkStart w:id="72" w:name="_Toc496059950"/>
      <w:r w:rsidRPr="00CB298B">
        <w:rPr>
          <w:color w:val="auto"/>
        </w:rPr>
        <w:t xml:space="preserve">4. </w:t>
      </w:r>
      <w:r w:rsidR="00EA2ABC" w:rsidRPr="00CB298B">
        <w:rPr>
          <w:color w:val="auto"/>
        </w:rPr>
        <w:t>Materiały pomocnicze przydatne na etapie e</w:t>
      </w:r>
      <w:r w:rsidR="00122B82" w:rsidRPr="00CB298B">
        <w:rPr>
          <w:color w:val="auto"/>
        </w:rPr>
        <w:t>waluacj</w:t>
      </w:r>
      <w:r w:rsidR="00654F5B" w:rsidRPr="00CB298B">
        <w:rPr>
          <w:color w:val="auto"/>
        </w:rPr>
        <w:t>i</w:t>
      </w:r>
      <w:r w:rsidR="00122B82" w:rsidRPr="00CB298B">
        <w:rPr>
          <w:color w:val="auto"/>
        </w:rPr>
        <w:t xml:space="preserve"> proc</w:t>
      </w:r>
      <w:r w:rsidR="00122B82" w:rsidRPr="00CB298B">
        <w:rPr>
          <w:color w:val="auto"/>
        </w:rPr>
        <w:t>e</w:t>
      </w:r>
      <w:r w:rsidR="00122B82" w:rsidRPr="00CB298B">
        <w:rPr>
          <w:color w:val="auto"/>
        </w:rPr>
        <w:t>su wspomagania</w:t>
      </w:r>
      <w:r w:rsidR="00EA2ABC" w:rsidRPr="00CB298B">
        <w:rPr>
          <w:color w:val="auto"/>
        </w:rPr>
        <w:t xml:space="preserve"> przedszkola w zakresie kształtowania w</w:t>
      </w:r>
      <w:r w:rsidR="00EA2ABC" w:rsidRPr="00CB298B">
        <w:rPr>
          <w:color w:val="auto"/>
        </w:rPr>
        <w:t>y</w:t>
      </w:r>
      <w:r w:rsidR="00EA2ABC" w:rsidRPr="00CB298B">
        <w:rPr>
          <w:color w:val="auto"/>
        </w:rPr>
        <w:t xml:space="preserve">branych kompetencji kluczowych </w:t>
      </w:r>
      <w:r w:rsidR="00200116" w:rsidRPr="00CB298B">
        <w:rPr>
          <w:color w:val="auto"/>
        </w:rPr>
        <w:t xml:space="preserve">u </w:t>
      </w:r>
      <w:r w:rsidR="00EA2ABC" w:rsidRPr="00CB298B">
        <w:rPr>
          <w:color w:val="auto"/>
        </w:rPr>
        <w:t>dzieci</w:t>
      </w:r>
      <w:bookmarkEnd w:id="72"/>
    </w:p>
    <w:p w14:paraId="17A6D677" w14:textId="3AB7CB62" w:rsidR="00B42BA9" w:rsidRPr="00CB298B" w:rsidRDefault="007E1CEF" w:rsidP="00200116">
      <w:pPr>
        <w:pStyle w:val="OREnormalny"/>
        <w:rPr>
          <w:color w:val="auto"/>
        </w:rPr>
      </w:pPr>
      <w:r w:rsidRPr="00CB298B">
        <w:rPr>
          <w:color w:val="auto"/>
        </w:rPr>
        <w:t>Ostatni etap procesu wspomagania przedszkola w zakresie rozwijania kompetencji kl</w:t>
      </w:r>
      <w:r w:rsidRPr="00CB298B">
        <w:rPr>
          <w:color w:val="auto"/>
        </w:rPr>
        <w:t>u</w:t>
      </w:r>
      <w:r w:rsidRPr="00CB298B">
        <w:rPr>
          <w:color w:val="auto"/>
        </w:rPr>
        <w:t xml:space="preserve">czowych </w:t>
      </w:r>
      <w:r w:rsidR="00211BFE" w:rsidRPr="00CB298B">
        <w:rPr>
          <w:color w:val="auto"/>
        </w:rPr>
        <w:t xml:space="preserve">u </w:t>
      </w:r>
      <w:r w:rsidRPr="00CB298B">
        <w:rPr>
          <w:color w:val="auto"/>
        </w:rPr>
        <w:t xml:space="preserve">dzieci to czas na podsumowanie </w:t>
      </w:r>
      <w:r w:rsidR="00B42BA9" w:rsidRPr="00CB298B">
        <w:rPr>
          <w:color w:val="auto"/>
        </w:rPr>
        <w:t xml:space="preserve">wielomiesięcznej pracy. </w:t>
      </w:r>
    </w:p>
    <w:p w14:paraId="0CDC1896" w14:textId="3230F7F9" w:rsidR="002E6ECA" w:rsidRPr="00CB298B" w:rsidRDefault="00E73E5B" w:rsidP="00200116">
      <w:pPr>
        <w:pStyle w:val="OREnormalny"/>
        <w:rPr>
          <w:color w:val="auto"/>
        </w:rPr>
      </w:pPr>
      <w:r w:rsidRPr="00CB298B">
        <w:rPr>
          <w:color w:val="auto"/>
        </w:rPr>
        <w:t>Osoba koordynująca</w:t>
      </w:r>
      <w:r w:rsidR="00FD7EE3" w:rsidRPr="00CB298B">
        <w:rPr>
          <w:color w:val="auto"/>
        </w:rPr>
        <w:t xml:space="preserve"> (OW)</w:t>
      </w:r>
      <w:r w:rsidRPr="00CB298B">
        <w:rPr>
          <w:color w:val="auto"/>
        </w:rPr>
        <w:t xml:space="preserve"> powinna</w:t>
      </w:r>
      <w:r w:rsidR="00E94BBA" w:rsidRPr="00CB298B">
        <w:rPr>
          <w:color w:val="auto"/>
        </w:rPr>
        <w:t xml:space="preserve"> dysponować</w:t>
      </w:r>
      <w:r w:rsidRPr="00CB298B">
        <w:rPr>
          <w:color w:val="auto"/>
        </w:rPr>
        <w:t xml:space="preserve"> na tym etapie wiel</w:t>
      </w:r>
      <w:r w:rsidR="00E94BBA" w:rsidRPr="00CB298B">
        <w:rPr>
          <w:color w:val="auto"/>
        </w:rPr>
        <w:t>oma</w:t>
      </w:r>
      <w:r w:rsidRPr="00CB298B">
        <w:rPr>
          <w:color w:val="auto"/>
        </w:rPr>
        <w:t xml:space="preserve"> </w:t>
      </w:r>
      <w:r w:rsidR="00E94BBA" w:rsidRPr="00CB298B">
        <w:rPr>
          <w:color w:val="auto"/>
        </w:rPr>
        <w:t xml:space="preserve">danymi </w:t>
      </w:r>
      <w:r w:rsidRPr="00CB298B">
        <w:rPr>
          <w:color w:val="auto"/>
        </w:rPr>
        <w:t>uzysk</w:t>
      </w:r>
      <w:r w:rsidRPr="00CB298B">
        <w:rPr>
          <w:color w:val="auto"/>
        </w:rPr>
        <w:t>a</w:t>
      </w:r>
      <w:r w:rsidRPr="00CB298B">
        <w:rPr>
          <w:color w:val="auto"/>
        </w:rPr>
        <w:t>ny</w:t>
      </w:r>
      <w:r w:rsidR="00E94BBA" w:rsidRPr="00CB298B">
        <w:rPr>
          <w:color w:val="auto"/>
        </w:rPr>
        <w:t>mi</w:t>
      </w:r>
      <w:r w:rsidRPr="00CB298B">
        <w:rPr>
          <w:color w:val="auto"/>
        </w:rPr>
        <w:t xml:space="preserve"> podczas monitorowania procesu. </w:t>
      </w:r>
      <w:r w:rsidRPr="00CB298B">
        <w:rPr>
          <w:b/>
          <w:color w:val="auto"/>
        </w:rPr>
        <w:t>E</w:t>
      </w:r>
      <w:r w:rsidR="00D57212" w:rsidRPr="00CB298B">
        <w:rPr>
          <w:b/>
          <w:color w:val="auto"/>
        </w:rPr>
        <w:t xml:space="preserve">waluacja </w:t>
      </w:r>
      <w:proofErr w:type="spellStart"/>
      <w:r w:rsidR="00D57212" w:rsidRPr="00CB298B">
        <w:rPr>
          <w:b/>
          <w:color w:val="auto"/>
        </w:rPr>
        <w:t>sumatywna</w:t>
      </w:r>
      <w:proofErr w:type="spellEnd"/>
      <w:r w:rsidR="00D57212" w:rsidRPr="00CB298B">
        <w:rPr>
          <w:color w:val="auto"/>
        </w:rPr>
        <w:t xml:space="preserve"> (sumująca, końcowa)</w:t>
      </w:r>
      <w:r w:rsidR="002E6ECA" w:rsidRPr="00CB298B">
        <w:rPr>
          <w:color w:val="auto"/>
        </w:rPr>
        <w:t>:</w:t>
      </w:r>
    </w:p>
    <w:p w14:paraId="66EF760C" w14:textId="54002268" w:rsidR="00E73E5B" w:rsidRPr="00CB298B" w:rsidRDefault="00D57212" w:rsidP="00200116">
      <w:pPr>
        <w:pStyle w:val="OREpunktor"/>
        <w:rPr>
          <w:color w:val="auto"/>
        </w:rPr>
      </w:pPr>
      <w:r w:rsidRPr="00CB298B">
        <w:rPr>
          <w:color w:val="auto"/>
        </w:rPr>
        <w:t xml:space="preserve">podsumowuje </w:t>
      </w:r>
      <w:r w:rsidR="00E94BBA" w:rsidRPr="00CB298B">
        <w:rPr>
          <w:color w:val="auto"/>
        </w:rPr>
        <w:t xml:space="preserve">i </w:t>
      </w:r>
      <w:r w:rsidRPr="00CB298B">
        <w:rPr>
          <w:color w:val="auto"/>
        </w:rPr>
        <w:t>ocenia wartość projektu (</w:t>
      </w:r>
      <w:r w:rsidR="00E94BBA" w:rsidRPr="00CB298B">
        <w:rPr>
          <w:color w:val="auto"/>
        </w:rPr>
        <w:t>w tym wypadku</w:t>
      </w:r>
      <w:r w:rsidRPr="00CB298B">
        <w:rPr>
          <w:color w:val="auto"/>
        </w:rPr>
        <w:t xml:space="preserve"> proces</w:t>
      </w:r>
      <w:r w:rsidR="00E94BBA" w:rsidRPr="00CB298B">
        <w:rPr>
          <w:color w:val="auto"/>
        </w:rPr>
        <w:t>u</w:t>
      </w:r>
      <w:r w:rsidRPr="00CB298B">
        <w:rPr>
          <w:color w:val="auto"/>
        </w:rPr>
        <w:t xml:space="preserve"> wspomagania przedszkola) jak</w:t>
      </w:r>
      <w:r w:rsidR="002E6ECA" w:rsidRPr="00CB298B">
        <w:rPr>
          <w:color w:val="auto"/>
        </w:rPr>
        <w:t>o całości, po jego zakończeniu</w:t>
      </w:r>
      <w:r w:rsidR="00E94BBA" w:rsidRPr="00CB298B">
        <w:rPr>
          <w:color w:val="auto"/>
        </w:rPr>
        <w:t>;</w:t>
      </w:r>
    </w:p>
    <w:p w14:paraId="51017F79" w14:textId="02E5D501" w:rsidR="002E6ECA" w:rsidRPr="00CB298B" w:rsidRDefault="00E94BBA" w:rsidP="00200116">
      <w:pPr>
        <w:pStyle w:val="OREpunktor"/>
        <w:rPr>
          <w:color w:val="auto"/>
        </w:rPr>
      </w:pPr>
      <w:r w:rsidRPr="00CB298B">
        <w:rPr>
          <w:color w:val="auto"/>
        </w:rPr>
        <w:t>odnosi się do</w:t>
      </w:r>
      <w:r w:rsidR="002E6ECA" w:rsidRPr="00CB298B">
        <w:rPr>
          <w:color w:val="auto"/>
        </w:rPr>
        <w:t xml:space="preserve"> zdefiniowan</w:t>
      </w:r>
      <w:r w:rsidR="00FD7EE3" w:rsidRPr="00CB298B">
        <w:rPr>
          <w:color w:val="auto"/>
        </w:rPr>
        <w:t>ych</w:t>
      </w:r>
      <w:r w:rsidR="002E6ECA" w:rsidRPr="00CB298B">
        <w:rPr>
          <w:color w:val="auto"/>
        </w:rPr>
        <w:t xml:space="preserve"> na wstępie projektu </w:t>
      </w:r>
      <w:r w:rsidRPr="00CB298B">
        <w:rPr>
          <w:color w:val="auto"/>
        </w:rPr>
        <w:t xml:space="preserve">kryteriów </w:t>
      </w:r>
      <w:r w:rsidR="002E6ECA" w:rsidRPr="00CB298B">
        <w:rPr>
          <w:color w:val="auto"/>
        </w:rPr>
        <w:t>ewaluacji, rozumi</w:t>
      </w:r>
      <w:r w:rsidR="002E6ECA" w:rsidRPr="00CB298B">
        <w:rPr>
          <w:color w:val="auto"/>
        </w:rPr>
        <w:t>a</w:t>
      </w:r>
      <w:r w:rsidR="002E6ECA" w:rsidRPr="00CB298B">
        <w:rPr>
          <w:color w:val="auto"/>
        </w:rPr>
        <w:t>n</w:t>
      </w:r>
      <w:r w:rsidR="00FD7EE3" w:rsidRPr="00CB298B">
        <w:rPr>
          <w:color w:val="auto"/>
        </w:rPr>
        <w:t>ych</w:t>
      </w:r>
      <w:r w:rsidR="002E6ECA" w:rsidRPr="00CB298B">
        <w:rPr>
          <w:color w:val="auto"/>
        </w:rPr>
        <w:t xml:space="preserve"> jako wartości działań</w:t>
      </w:r>
      <w:r w:rsidR="00457078" w:rsidRPr="00CB298B">
        <w:rPr>
          <w:color w:val="auto"/>
        </w:rPr>
        <w:t xml:space="preserve"> podejmowanych w procesie wspomagania</w:t>
      </w:r>
      <w:r w:rsidR="002E6ECA" w:rsidRPr="00CB298B">
        <w:rPr>
          <w:color w:val="auto"/>
        </w:rPr>
        <w:t>,</w:t>
      </w:r>
      <w:r w:rsidR="009B0922" w:rsidRPr="00CB298B">
        <w:rPr>
          <w:color w:val="auto"/>
        </w:rPr>
        <w:t xml:space="preserve"> miary </w:t>
      </w:r>
      <w:r w:rsidR="007C405D" w:rsidRPr="00CB298B">
        <w:rPr>
          <w:color w:val="auto"/>
        </w:rPr>
        <w:t>ich jakości</w:t>
      </w:r>
      <w:r w:rsidR="009B0922" w:rsidRPr="00CB298B">
        <w:rPr>
          <w:color w:val="auto"/>
        </w:rPr>
        <w:t>, stanowiąc</w:t>
      </w:r>
      <w:r w:rsidR="00FD7EE3" w:rsidRPr="00CB298B">
        <w:rPr>
          <w:color w:val="auto"/>
        </w:rPr>
        <w:t>ych</w:t>
      </w:r>
      <w:r w:rsidR="009B0922" w:rsidRPr="00CB298B">
        <w:rPr>
          <w:color w:val="auto"/>
        </w:rPr>
        <w:t xml:space="preserve"> swoiste „sito” wartości, przez które „przesiewa</w:t>
      </w:r>
      <w:r w:rsidRPr="00CB298B">
        <w:rPr>
          <w:color w:val="auto"/>
        </w:rPr>
        <w:t xml:space="preserve"> się</w:t>
      </w:r>
      <w:r w:rsidR="009B0922" w:rsidRPr="00CB298B">
        <w:rPr>
          <w:color w:val="auto"/>
        </w:rPr>
        <w:t>” dział</w:t>
      </w:r>
      <w:r w:rsidR="009B0922" w:rsidRPr="00CB298B">
        <w:rPr>
          <w:color w:val="auto"/>
        </w:rPr>
        <w:t>a</w:t>
      </w:r>
      <w:r w:rsidR="009B0922" w:rsidRPr="00CB298B">
        <w:rPr>
          <w:color w:val="auto"/>
        </w:rPr>
        <w:t>nia</w:t>
      </w:r>
      <w:r w:rsidRPr="00CB298B">
        <w:rPr>
          <w:color w:val="auto"/>
        </w:rPr>
        <w:t>;</w:t>
      </w:r>
    </w:p>
    <w:p w14:paraId="70BBA914" w14:textId="46293C30" w:rsidR="002E6ECA" w:rsidRPr="00CB298B" w:rsidRDefault="002E6ECA" w:rsidP="00200116">
      <w:pPr>
        <w:pStyle w:val="OREpunktor"/>
        <w:rPr>
          <w:color w:val="auto"/>
        </w:rPr>
      </w:pPr>
      <w:r w:rsidRPr="00CB298B">
        <w:rPr>
          <w:color w:val="auto"/>
        </w:rPr>
        <w:t>prowadzi do sformułowania wniosków i rekomendacji</w:t>
      </w:r>
      <w:r w:rsidR="00E94BBA" w:rsidRPr="00CB298B">
        <w:rPr>
          <w:color w:val="auto"/>
        </w:rPr>
        <w:t>.</w:t>
      </w:r>
    </w:p>
    <w:p w14:paraId="0E70AE3E" w14:textId="36F6D974" w:rsidR="002E6ECA" w:rsidRPr="00CB298B" w:rsidRDefault="002E6ECA" w:rsidP="00200116">
      <w:pPr>
        <w:pStyle w:val="OREnormalny"/>
        <w:rPr>
          <w:color w:val="auto"/>
        </w:rPr>
      </w:pPr>
      <w:r w:rsidRPr="00CB298B">
        <w:rPr>
          <w:color w:val="auto"/>
        </w:rPr>
        <w:t xml:space="preserve">Co odróżnia ewaluację od monitorowania? Poniższe zestawienie </w:t>
      </w:r>
      <w:r w:rsidR="00E94BBA" w:rsidRPr="00CB298B">
        <w:rPr>
          <w:color w:val="auto"/>
        </w:rPr>
        <w:t xml:space="preserve">uwzględnia </w:t>
      </w:r>
      <w:r w:rsidRPr="00CB298B">
        <w:rPr>
          <w:color w:val="auto"/>
        </w:rPr>
        <w:t>najważnie</w:t>
      </w:r>
      <w:r w:rsidRPr="00CB298B">
        <w:rPr>
          <w:color w:val="auto"/>
        </w:rPr>
        <w:t>j</w:t>
      </w:r>
      <w:r w:rsidRPr="00CB298B">
        <w:rPr>
          <w:color w:val="auto"/>
        </w:rPr>
        <w:t>sze,</w:t>
      </w:r>
      <w:r w:rsidR="00693AA3" w:rsidRPr="00CB298B">
        <w:rPr>
          <w:color w:val="auto"/>
        </w:rPr>
        <w:t xml:space="preserve"> </w:t>
      </w:r>
      <w:r w:rsidRPr="00CB298B">
        <w:rPr>
          <w:color w:val="auto"/>
        </w:rPr>
        <w:t>różnicujące te terminy, elementy</w:t>
      </w:r>
      <w:r w:rsidRPr="00CB298B">
        <w:rPr>
          <w:rStyle w:val="Odwoanieprzypisudolnego"/>
          <w:color w:val="auto"/>
        </w:rPr>
        <w:footnoteReference w:id="93"/>
      </w:r>
      <w:r w:rsidRPr="00CB298B">
        <w:rPr>
          <w:color w:val="auto"/>
        </w:rPr>
        <w:t>:</w:t>
      </w:r>
    </w:p>
    <w:p w14:paraId="48F32F06" w14:textId="77777777" w:rsidR="00200116" w:rsidRPr="00CB298B" w:rsidRDefault="00200116" w:rsidP="00200116">
      <w:pPr>
        <w:pStyle w:val="TabelaORE"/>
        <w:rPr>
          <w:b/>
          <w:color w:val="auto"/>
        </w:rPr>
      </w:pPr>
    </w:p>
    <w:p w14:paraId="345FC801" w14:textId="77777777" w:rsidR="00200116" w:rsidRPr="00CB298B" w:rsidRDefault="00200116" w:rsidP="00200116">
      <w:pPr>
        <w:pStyle w:val="TabelaORE"/>
        <w:rPr>
          <w:b/>
          <w:color w:val="auto"/>
        </w:rPr>
      </w:pPr>
    </w:p>
    <w:p w14:paraId="5988AB7F" w14:textId="77777777" w:rsidR="00200116" w:rsidRPr="00CB298B" w:rsidRDefault="00200116" w:rsidP="00200116">
      <w:pPr>
        <w:pStyle w:val="TabelaORE"/>
        <w:rPr>
          <w:b/>
          <w:color w:val="auto"/>
        </w:rPr>
      </w:pPr>
    </w:p>
    <w:p w14:paraId="635C5910" w14:textId="77777777" w:rsidR="00AD3FED" w:rsidRPr="00CB298B" w:rsidRDefault="00AD3FED" w:rsidP="00200116">
      <w:pPr>
        <w:pStyle w:val="TabelaORE"/>
        <w:rPr>
          <w:b/>
          <w:color w:val="auto"/>
        </w:rPr>
      </w:pPr>
    </w:p>
    <w:p w14:paraId="280E5582" w14:textId="71A84265" w:rsidR="00200116" w:rsidRPr="00CB298B" w:rsidRDefault="00200116" w:rsidP="00200116">
      <w:pPr>
        <w:pStyle w:val="TabelaORE"/>
        <w:rPr>
          <w:color w:val="auto"/>
        </w:rPr>
      </w:pPr>
      <w:r w:rsidRPr="00CB298B">
        <w:rPr>
          <w:b/>
          <w:color w:val="auto"/>
        </w:rPr>
        <w:lastRenderedPageBreak/>
        <w:t xml:space="preserve">Tab. 36. </w:t>
      </w:r>
      <w:r w:rsidR="0087183C">
        <w:rPr>
          <w:color w:val="auto"/>
        </w:rPr>
        <w:t>Ewaluacja a monitorowanie</w:t>
      </w:r>
    </w:p>
    <w:tbl>
      <w:tblPr>
        <w:tblStyle w:val="Tabela-Siatka"/>
        <w:tblW w:w="0" w:type="auto"/>
        <w:tblLook w:val="04A0" w:firstRow="1" w:lastRow="0" w:firstColumn="1" w:lastColumn="0" w:noHBand="0" w:noVBand="1"/>
      </w:tblPr>
      <w:tblGrid>
        <w:gridCol w:w="1281"/>
        <w:gridCol w:w="4077"/>
        <w:gridCol w:w="4354"/>
      </w:tblGrid>
      <w:tr w:rsidR="00CB298B" w:rsidRPr="00CB298B" w14:paraId="6F17F2F9" w14:textId="77777777" w:rsidTr="00AF1997">
        <w:tc>
          <w:tcPr>
            <w:tcW w:w="0" w:type="auto"/>
            <w:shd w:val="clear" w:color="auto" w:fill="D9D9D9" w:themeFill="background1" w:themeFillShade="D9"/>
          </w:tcPr>
          <w:p w14:paraId="330CCEF5" w14:textId="77777777" w:rsidR="002E6ECA" w:rsidRPr="00CB298B" w:rsidRDefault="002E6ECA" w:rsidP="00200116">
            <w:pPr>
              <w:spacing w:before="120" w:after="120" w:line="240" w:lineRule="auto"/>
              <w:rPr>
                <w:rFonts w:ascii="Arial" w:hAnsi="Arial" w:cs="Arial"/>
                <w:b/>
              </w:rPr>
            </w:pPr>
          </w:p>
        </w:tc>
        <w:tc>
          <w:tcPr>
            <w:tcW w:w="4077" w:type="dxa"/>
            <w:shd w:val="clear" w:color="auto" w:fill="D9D9D9" w:themeFill="background1" w:themeFillShade="D9"/>
          </w:tcPr>
          <w:p w14:paraId="0D6C504B" w14:textId="77777777" w:rsidR="002E6ECA" w:rsidRPr="00CB298B" w:rsidRDefault="002E6ECA" w:rsidP="00200116">
            <w:pPr>
              <w:spacing w:before="120" w:after="120" w:line="240" w:lineRule="auto"/>
              <w:jc w:val="center"/>
              <w:rPr>
                <w:rFonts w:ascii="Arial" w:hAnsi="Arial" w:cs="Arial"/>
                <w:b/>
              </w:rPr>
            </w:pPr>
            <w:r w:rsidRPr="00CB298B">
              <w:rPr>
                <w:rFonts w:ascii="Arial" w:hAnsi="Arial" w:cs="Arial"/>
                <w:b/>
              </w:rPr>
              <w:t>Ewaluacja</w:t>
            </w:r>
          </w:p>
        </w:tc>
        <w:tc>
          <w:tcPr>
            <w:tcW w:w="4354" w:type="dxa"/>
            <w:shd w:val="clear" w:color="auto" w:fill="D9D9D9" w:themeFill="background1" w:themeFillShade="D9"/>
          </w:tcPr>
          <w:p w14:paraId="4CF1B0C9" w14:textId="77777777" w:rsidR="002E6ECA" w:rsidRPr="00CB298B" w:rsidRDefault="002E6ECA" w:rsidP="00200116">
            <w:pPr>
              <w:spacing w:before="120" w:after="120" w:line="240" w:lineRule="auto"/>
              <w:jc w:val="center"/>
              <w:rPr>
                <w:rFonts w:ascii="Arial" w:hAnsi="Arial" w:cs="Arial"/>
                <w:b/>
              </w:rPr>
            </w:pPr>
            <w:r w:rsidRPr="00CB298B">
              <w:rPr>
                <w:rFonts w:ascii="Arial" w:hAnsi="Arial" w:cs="Arial"/>
                <w:b/>
              </w:rPr>
              <w:t>Monitorowanie</w:t>
            </w:r>
          </w:p>
        </w:tc>
      </w:tr>
      <w:tr w:rsidR="00CB298B" w:rsidRPr="00CB298B" w14:paraId="2B39B1F4" w14:textId="77777777" w:rsidTr="00AF1997">
        <w:tc>
          <w:tcPr>
            <w:tcW w:w="0" w:type="auto"/>
          </w:tcPr>
          <w:p w14:paraId="04D12023" w14:textId="77777777" w:rsidR="002E6ECA" w:rsidRPr="00CB298B" w:rsidRDefault="002E6ECA" w:rsidP="00200116">
            <w:pPr>
              <w:spacing w:before="120" w:after="120" w:line="240" w:lineRule="auto"/>
              <w:rPr>
                <w:rFonts w:ascii="Arial" w:hAnsi="Arial" w:cs="Arial"/>
                <w:b/>
              </w:rPr>
            </w:pPr>
            <w:r w:rsidRPr="00CB298B">
              <w:rPr>
                <w:rFonts w:ascii="Arial" w:hAnsi="Arial" w:cs="Arial"/>
                <w:b/>
              </w:rPr>
              <w:t>Pytanie kluczowe</w:t>
            </w:r>
          </w:p>
        </w:tc>
        <w:tc>
          <w:tcPr>
            <w:tcW w:w="4077" w:type="dxa"/>
          </w:tcPr>
          <w:p w14:paraId="65CAA4EC" w14:textId="370103B8" w:rsidR="002E6ECA" w:rsidRPr="00CB298B" w:rsidRDefault="002E6ECA" w:rsidP="006B6C62">
            <w:pPr>
              <w:spacing w:before="120" w:after="120" w:line="240" w:lineRule="auto"/>
              <w:rPr>
                <w:rFonts w:ascii="Arial" w:hAnsi="Arial" w:cs="Arial"/>
              </w:rPr>
            </w:pPr>
            <w:r w:rsidRPr="00CB298B">
              <w:rPr>
                <w:rFonts w:ascii="Arial" w:hAnsi="Arial" w:cs="Arial"/>
              </w:rPr>
              <w:t>Jaka jest wartość realizowanych dzi</w:t>
            </w:r>
            <w:r w:rsidRPr="00CB298B">
              <w:rPr>
                <w:rFonts w:ascii="Arial" w:hAnsi="Arial" w:cs="Arial"/>
              </w:rPr>
              <w:t>a</w:t>
            </w:r>
            <w:r w:rsidRPr="00CB298B">
              <w:rPr>
                <w:rFonts w:ascii="Arial" w:hAnsi="Arial" w:cs="Arial"/>
              </w:rPr>
              <w:t xml:space="preserve">łań (w świetle kryteriów uznanych za ważne)? </w:t>
            </w:r>
          </w:p>
        </w:tc>
        <w:tc>
          <w:tcPr>
            <w:tcW w:w="4354" w:type="dxa"/>
          </w:tcPr>
          <w:p w14:paraId="1841B140" w14:textId="77777777" w:rsidR="002E6ECA" w:rsidRPr="00CB298B" w:rsidRDefault="002E6ECA" w:rsidP="00200116">
            <w:pPr>
              <w:spacing w:before="120" w:after="120" w:line="240" w:lineRule="auto"/>
              <w:rPr>
                <w:rFonts w:ascii="Arial" w:hAnsi="Arial" w:cs="Arial"/>
              </w:rPr>
            </w:pPr>
            <w:r w:rsidRPr="00CB298B">
              <w:rPr>
                <w:rFonts w:ascii="Arial" w:hAnsi="Arial" w:cs="Arial"/>
              </w:rPr>
              <w:t xml:space="preserve">Czy wszystko idzie zgodnie z planem? </w:t>
            </w:r>
          </w:p>
        </w:tc>
      </w:tr>
      <w:tr w:rsidR="00CB298B" w:rsidRPr="00CB298B" w14:paraId="01BD8F58" w14:textId="77777777" w:rsidTr="00AF1997">
        <w:tc>
          <w:tcPr>
            <w:tcW w:w="0" w:type="auto"/>
          </w:tcPr>
          <w:p w14:paraId="5F6C9EFA" w14:textId="77777777" w:rsidR="002E6ECA" w:rsidRPr="00CB298B" w:rsidRDefault="002E6ECA" w:rsidP="00200116">
            <w:pPr>
              <w:spacing w:before="120" w:after="120" w:line="240" w:lineRule="auto"/>
              <w:rPr>
                <w:rFonts w:ascii="Arial" w:hAnsi="Arial" w:cs="Arial"/>
                <w:b/>
              </w:rPr>
            </w:pPr>
            <w:r w:rsidRPr="00CB298B">
              <w:rPr>
                <w:rFonts w:ascii="Arial" w:hAnsi="Arial" w:cs="Arial"/>
                <w:b/>
              </w:rPr>
              <w:t>Moment badania</w:t>
            </w:r>
          </w:p>
        </w:tc>
        <w:tc>
          <w:tcPr>
            <w:tcW w:w="4077" w:type="dxa"/>
          </w:tcPr>
          <w:p w14:paraId="651BC5A5" w14:textId="3CF875BF" w:rsidR="002E6ECA" w:rsidRPr="00CB298B" w:rsidRDefault="002E6ECA" w:rsidP="006B6C62">
            <w:pPr>
              <w:spacing w:before="120" w:after="120" w:line="240" w:lineRule="auto"/>
              <w:rPr>
                <w:rFonts w:ascii="Arial" w:hAnsi="Arial" w:cs="Arial"/>
              </w:rPr>
            </w:pPr>
            <w:r w:rsidRPr="00CB298B">
              <w:rPr>
                <w:rFonts w:ascii="Arial" w:hAnsi="Arial" w:cs="Arial"/>
              </w:rPr>
              <w:t xml:space="preserve">Wybrany przez </w:t>
            </w:r>
            <w:proofErr w:type="spellStart"/>
            <w:r w:rsidRPr="00CB298B">
              <w:rPr>
                <w:rFonts w:ascii="Arial" w:hAnsi="Arial" w:cs="Arial"/>
              </w:rPr>
              <w:t>ewaluatora</w:t>
            </w:r>
            <w:proofErr w:type="spellEnd"/>
            <w:r w:rsidRPr="00CB298B">
              <w:rPr>
                <w:rFonts w:ascii="Arial" w:hAnsi="Arial" w:cs="Arial"/>
              </w:rPr>
              <w:t>; na począ</w:t>
            </w:r>
            <w:r w:rsidRPr="00CB298B">
              <w:rPr>
                <w:rFonts w:ascii="Arial" w:hAnsi="Arial" w:cs="Arial"/>
              </w:rPr>
              <w:t>t</w:t>
            </w:r>
            <w:r w:rsidRPr="00CB298B">
              <w:rPr>
                <w:rFonts w:ascii="Arial" w:hAnsi="Arial" w:cs="Arial"/>
              </w:rPr>
              <w:t>ku, w trakcie lub po zakończeniu dzi</w:t>
            </w:r>
            <w:r w:rsidRPr="00CB298B">
              <w:rPr>
                <w:rFonts w:ascii="Arial" w:hAnsi="Arial" w:cs="Arial"/>
              </w:rPr>
              <w:t>a</w:t>
            </w:r>
            <w:r w:rsidRPr="00CB298B">
              <w:rPr>
                <w:rFonts w:ascii="Arial" w:hAnsi="Arial" w:cs="Arial"/>
              </w:rPr>
              <w:t>łania</w:t>
            </w:r>
            <w:r w:rsidR="006B6C62" w:rsidRPr="00CB298B">
              <w:rPr>
                <w:rFonts w:ascii="Arial" w:hAnsi="Arial" w:cs="Arial"/>
              </w:rPr>
              <w:t xml:space="preserve"> poddanego badaniu</w:t>
            </w:r>
            <w:r w:rsidRPr="00CB298B">
              <w:rPr>
                <w:rFonts w:ascii="Arial" w:hAnsi="Arial" w:cs="Arial"/>
              </w:rPr>
              <w:t>.</w:t>
            </w:r>
          </w:p>
        </w:tc>
        <w:tc>
          <w:tcPr>
            <w:tcW w:w="4354" w:type="dxa"/>
          </w:tcPr>
          <w:p w14:paraId="03557D88" w14:textId="77777777" w:rsidR="002E6ECA" w:rsidRPr="00CB298B" w:rsidRDefault="002E6ECA" w:rsidP="00200116">
            <w:pPr>
              <w:spacing w:before="120" w:after="120" w:line="240" w:lineRule="auto"/>
              <w:rPr>
                <w:rFonts w:ascii="Arial" w:hAnsi="Arial" w:cs="Arial"/>
              </w:rPr>
            </w:pPr>
            <w:r w:rsidRPr="00CB298B">
              <w:rPr>
                <w:rFonts w:ascii="Arial" w:hAnsi="Arial" w:cs="Arial"/>
              </w:rPr>
              <w:t>Ciągły (w czasie realizacji dział</w:t>
            </w:r>
            <w:r w:rsidRPr="00CB298B">
              <w:rPr>
                <w:rFonts w:ascii="Arial" w:hAnsi="Arial" w:cs="Arial"/>
              </w:rPr>
              <w:t>a</w:t>
            </w:r>
            <w:r w:rsidRPr="00CB298B">
              <w:rPr>
                <w:rFonts w:ascii="Arial" w:hAnsi="Arial" w:cs="Arial"/>
              </w:rPr>
              <w:t>nia/projektu) proces systematycznego zbierania i analizowania ilościowych oraz jakościowych informacji dotyczących wdrażania działania/projektu.</w:t>
            </w:r>
          </w:p>
        </w:tc>
      </w:tr>
      <w:tr w:rsidR="00CB298B" w:rsidRPr="00CB298B" w14:paraId="466D058E" w14:textId="77777777" w:rsidTr="00AF1997">
        <w:tc>
          <w:tcPr>
            <w:tcW w:w="0" w:type="auto"/>
          </w:tcPr>
          <w:p w14:paraId="6030DAA4" w14:textId="77777777" w:rsidR="002E6ECA" w:rsidRPr="00CB298B" w:rsidRDefault="002E6ECA" w:rsidP="00200116">
            <w:pPr>
              <w:spacing w:before="120" w:after="120" w:line="240" w:lineRule="auto"/>
              <w:rPr>
                <w:rFonts w:ascii="Arial" w:hAnsi="Arial" w:cs="Arial"/>
                <w:b/>
              </w:rPr>
            </w:pPr>
            <w:r w:rsidRPr="00CB298B">
              <w:rPr>
                <w:rFonts w:ascii="Arial" w:hAnsi="Arial" w:cs="Arial"/>
                <w:b/>
              </w:rPr>
              <w:t>Zakres badania</w:t>
            </w:r>
          </w:p>
        </w:tc>
        <w:tc>
          <w:tcPr>
            <w:tcW w:w="4077" w:type="dxa"/>
          </w:tcPr>
          <w:p w14:paraId="4D409DD8" w14:textId="0886AB8E" w:rsidR="002E6ECA" w:rsidRPr="00CB298B" w:rsidRDefault="002E6ECA" w:rsidP="00200116">
            <w:pPr>
              <w:spacing w:before="120" w:after="120" w:line="240" w:lineRule="auto"/>
              <w:rPr>
                <w:rFonts w:ascii="Arial" w:hAnsi="Arial" w:cs="Arial"/>
              </w:rPr>
            </w:pPr>
            <w:r w:rsidRPr="00CB298B">
              <w:rPr>
                <w:rFonts w:ascii="Arial" w:hAnsi="Arial" w:cs="Arial"/>
              </w:rPr>
              <w:t>Szerokie spojrzenie na jakość działań, na sposób ich realizacji – w odniesieniu do</w:t>
            </w:r>
            <w:r w:rsidR="00C916D4" w:rsidRPr="00CB298B">
              <w:rPr>
                <w:rFonts w:ascii="Arial" w:hAnsi="Arial" w:cs="Arial"/>
              </w:rPr>
              <w:t xml:space="preserve"> ważnych dla </w:t>
            </w:r>
            <w:proofErr w:type="spellStart"/>
            <w:r w:rsidR="00C916D4" w:rsidRPr="00CB298B">
              <w:rPr>
                <w:rFonts w:ascii="Arial" w:hAnsi="Arial" w:cs="Arial"/>
              </w:rPr>
              <w:t>ewaluatora</w:t>
            </w:r>
            <w:proofErr w:type="spellEnd"/>
            <w:r w:rsidR="00C916D4" w:rsidRPr="00CB298B">
              <w:rPr>
                <w:rFonts w:ascii="Arial" w:hAnsi="Arial" w:cs="Arial"/>
              </w:rPr>
              <w:t xml:space="preserve"> </w:t>
            </w:r>
            <w:r w:rsidRPr="00CB298B">
              <w:rPr>
                <w:rFonts w:ascii="Arial" w:hAnsi="Arial" w:cs="Arial"/>
              </w:rPr>
              <w:t>miar jak</w:t>
            </w:r>
            <w:r w:rsidRPr="00CB298B">
              <w:rPr>
                <w:rFonts w:ascii="Arial" w:hAnsi="Arial" w:cs="Arial"/>
              </w:rPr>
              <w:t>o</w:t>
            </w:r>
            <w:r w:rsidRPr="00CB298B">
              <w:rPr>
                <w:rFonts w:ascii="Arial" w:hAnsi="Arial" w:cs="Arial"/>
              </w:rPr>
              <w:t>ści.</w:t>
            </w:r>
          </w:p>
        </w:tc>
        <w:tc>
          <w:tcPr>
            <w:tcW w:w="4354" w:type="dxa"/>
          </w:tcPr>
          <w:p w14:paraId="375B58DE" w14:textId="30510FFE" w:rsidR="002E6ECA" w:rsidRPr="00CB298B" w:rsidRDefault="002E6ECA" w:rsidP="00200116">
            <w:pPr>
              <w:spacing w:before="120" w:after="120" w:line="240" w:lineRule="auto"/>
              <w:rPr>
                <w:rFonts w:ascii="Arial" w:hAnsi="Arial" w:cs="Arial"/>
              </w:rPr>
            </w:pPr>
            <w:r w:rsidRPr="00CB298B">
              <w:rPr>
                <w:rFonts w:ascii="Arial" w:hAnsi="Arial" w:cs="Arial"/>
              </w:rPr>
              <w:t>Bieżące rejestrowanie postępów, weryf</w:t>
            </w:r>
            <w:r w:rsidRPr="00CB298B">
              <w:rPr>
                <w:rFonts w:ascii="Arial" w:hAnsi="Arial" w:cs="Arial"/>
              </w:rPr>
              <w:t>i</w:t>
            </w:r>
            <w:r w:rsidRPr="00CB298B">
              <w:rPr>
                <w:rFonts w:ascii="Arial" w:hAnsi="Arial" w:cs="Arial"/>
              </w:rPr>
              <w:t>kacja tem</w:t>
            </w:r>
            <w:r w:rsidR="00C916D4" w:rsidRPr="00CB298B">
              <w:rPr>
                <w:rFonts w:ascii="Arial" w:hAnsi="Arial" w:cs="Arial"/>
              </w:rPr>
              <w:t xml:space="preserve">pa i kierunku, w którym </w:t>
            </w:r>
            <w:r w:rsidRPr="00CB298B">
              <w:rPr>
                <w:rFonts w:ascii="Arial" w:hAnsi="Arial" w:cs="Arial"/>
              </w:rPr>
              <w:t>zmierza działanie/projekt.</w:t>
            </w:r>
          </w:p>
        </w:tc>
      </w:tr>
      <w:tr w:rsidR="00CB298B" w:rsidRPr="00CB298B" w14:paraId="5162077D" w14:textId="77777777" w:rsidTr="00AF1997">
        <w:tc>
          <w:tcPr>
            <w:tcW w:w="0" w:type="auto"/>
          </w:tcPr>
          <w:p w14:paraId="5F7AE84F" w14:textId="77777777" w:rsidR="002E6ECA" w:rsidRPr="00CB298B" w:rsidRDefault="002E6ECA" w:rsidP="00200116">
            <w:pPr>
              <w:spacing w:before="120" w:after="120" w:line="240" w:lineRule="auto"/>
              <w:rPr>
                <w:rFonts w:ascii="Arial" w:hAnsi="Arial" w:cs="Arial"/>
                <w:b/>
              </w:rPr>
            </w:pPr>
            <w:r w:rsidRPr="00CB298B">
              <w:rPr>
                <w:rFonts w:ascii="Arial" w:hAnsi="Arial" w:cs="Arial"/>
                <w:b/>
              </w:rPr>
              <w:t>Realizacja</w:t>
            </w:r>
          </w:p>
        </w:tc>
        <w:tc>
          <w:tcPr>
            <w:tcW w:w="4077" w:type="dxa"/>
          </w:tcPr>
          <w:p w14:paraId="092F02BB" w14:textId="77777777" w:rsidR="002E6ECA" w:rsidRPr="00CB298B" w:rsidRDefault="002E6ECA" w:rsidP="00200116">
            <w:pPr>
              <w:spacing w:before="120" w:after="120" w:line="240" w:lineRule="auto"/>
              <w:rPr>
                <w:rFonts w:ascii="Arial" w:hAnsi="Arial" w:cs="Arial"/>
              </w:rPr>
            </w:pPr>
            <w:r w:rsidRPr="00CB298B">
              <w:rPr>
                <w:rFonts w:ascii="Arial" w:hAnsi="Arial" w:cs="Arial"/>
              </w:rPr>
              <w:t>Korzystanie z danych zastanych, poz</w:t>
            </w:r>
            <w:r w:rsidRPr="00CB298B">
              <w:rPr>
                <w:rFonts w:ascii="Arial" w:hAnsi="Arial" w:cs="Arial"/>
              </w:rPr>
              <w:t>y</w:t>
            </w:r>
            <w:r w:rsidRPr="00CB298B">
              <w:rPr>
                <w:rFonts w:ascii="Arial" w:hAnsi="Arial" w:cs="Arial"/>
              </w:rPr>
              <w:t>skiwanie nowych danych.</w:t>
            </w:r>
          </w:p>
        </w:tc>
        <w:tc>
          <w:tcPr>
            <w:tcW w:w="4354" w:type="dxa"/>
          </w:tcPr>
          <w:p w14:paraId="488C81F2" w14:textId="22C9FA4E" w:rsidR="002E6ECA" w:rsidRPr="00CB298B" w:rsidRDefault="002E6ECA" w:rsidP="00200116">
            <w:pPr>
              <w:spacing w:before="120" w:after="120" w:line="240" w:lineRule="auto"/>
              <w:rPr>
                <w:rFonts w:ascii="Arial" w:hAnsi="Arial" w:cs="Arial"/>
              </w:rPr>
            </w:pPr>
            <w:r w:rsidRPr="00CB298B">
              <w:rPr>
                <w:rFonts w:ascii="Arial" w:hAnsi="Arial" w:cs="Arial"/>
              </w:rPr>
              <w:t>Zestawienie istniejących danych z założ</w:t>
            </w:r>
            <w:r w:rsidRPr="00CB298B">
              <w:rPr>
                <w:rFonts w:ascii="Arial" w:hAnsi="Arial" w:cs="Arial"/>
              </w:rPr>
              <w:t>o</w:t>
            </w:r>
            <w:r w:rsidRPr="00CB298B">
              <w:rPr>
                <w:rFonts w:ascii="Arial" w:hAnsi="Arial" w:cs="Arial"/>
              </w:rPr>
              <w:t>nym planem stanowi ważne źródło info</w:t>
            </w:r>
            <w:r w:rsidRPr="00CB298B">
              <w:rPr>
                <w:rFonts w:ascii="Arial" w:hAnsi="Arial" w:cs="Arial"/>
              </w:rPr>
              <w:t>r</w:t>
            </w:r>
            <w:r w:rsidRPr="00CB298B">
              <w:rPr>
                <w:rFonts w:ascii="Arial" w:hAnsi="Arial" w:cs="Arial"/>
              </w:rPr>
              <w:t>macji przydatnych w przeprowadzeniu ewaluacji.</w:t>
            </w:r>
          </w:p>
        </w:tc>
      </w:tr>
    </w:tbl>
    <w:p w14:paraId="689AF9CB" w14:textId="771B8A6A" w:rsidR="00AD1E5A" w:rsidRPr="00CB298B" w:rsidRDefault="00561579" w:rsidP="00200116">
      <w:pPr>
        <w:pStyle w:val="OREnormalny"/>
        <w:rPr>
          <w:b/>
          <w:color w:val="auto"/>
        </w:rPr>
      </w:pPr>
      <w:r w:rsidRPr="00CB298B">
        <w:rPr>
          <w:b/>
          <w:color w:val="auto"/>
        </w:rPr>
        <w:t>Na</w:t>
      </w:r>
      <w:r w:rsidR="00457078" w:rsidRPr="00CB298B">
        <w:rPr>
          <w:b/>
          <w:color w:val="auto"/>
        </w:rPr>
        <w:t xml:space="preserve"> etapie podsumowania procesu osoba wspomagająca musi </w:t>
      </w:r>
      <w:r w:rsidR="00AD1E5A" w:rsidRPr="00CB298B">
        <w:rPr>
          <w:b/>
          <w:color w:val="auto"/>
        </w:rPr>
        <w:t xml:space="preserve">zaplanować: </w:t>
      </w:r>
    </w:p>
    <w:p w14:paraId="623DC396" w14:textId="6380E057" w:rsidR="007E1CEF" w:rsidRPr="00CB298B" w:rsidRDefault="00AD1E5A" w:rsidP="00200116">
      <w:pPr>
        <w:pStyle w:val="OREpunktor"/>
        <w:rPr>
          <w:color w:val="auto"/>
        </w:rPr>
      </w:pPr>
      <w:r w:rsidRPr="00CB298B">
        <w:rPr>
          <w:b/>
          <w:color w:val="auto"/>
        </w:rPr>
        <w:t>ewaluację procesu</w:t>
      </w:r>
      <w:r w:rsidRPr="00CB298B">
        <w:rPr>
          <w:color w:val="auto"/>
        </w:rPr>
        <w:t xml:space="preserve"> – </w:t>
      </w:r>
      <w:r w:rsidR="007E1CEF" w:rsidRPr="00CB298B">
        <w:rPr>
          <w:color w:val="auto"/>
        </w:rPr>
        <w:t>projekt ewaluacji</w:t>
      </w:r>
      <w:r w:rsidRPr="00CB298B">
        <w:rPr>
          <w:color w:val="auto"/>
        </w:rPr>
        <w:t xml:space="preserve"> </w:t>
      </w:r>
      <w:r w:rsidR="007E1CEF" w:rsidRPr="00CB298B">
        <w:rPr>
          <w:color w:val="auto"/>
        </w:rPr>
        <w:t>zawierający pytania badawcze/kluczowe, kryteria ewaluacji</w:t>
      </w:r>
      <w:r w:rsidR="004A1F6D">
        <w:rPr>
          <w:color w:val="auto"/>
        </w:rPr>
        <w:t xml:space="preserve"> i</w:t>
      </w:r>
      <w:r w:rsidRPr="00CB298B">
        <w:rPr>
          <w:color w:val="auto"/>
        </w:rPr>
        <w:t xml:space="preserve"> </w:t>
      </w:r>
      <w:r w:rsidR="007E1CEF" w:rsidRPr="00CB298B">
        <w:rPr>
          <w:color w:val="auto"/>
        </w:rPr>
        <w:t xml:space="preserve">narzędzia badawcze </w:t>
      </w:r>
      <w:r w:rsidRPr="00CB298B">
        <w:rPr>
          <w:color w:val="auto"/>
        </w:rPr>
        <w:t xml:space="preserve">(tradycyjne </w:t>
      </w:r>
      <w:r w:rsidR="006B6C62" w:rsidRPr="00CB298B">
        <w:rPr>
          <w:color w:val="auto"/>
        </w:rPr>
        <w:t>i</w:t>
      </w:r>
      <w:r w:rsidR="004A1F6D">
        <w:rPr>
          <w:color w:val="auto"/>
        </w:rPr>
        <w:t xml:space="preserve"> </w:t>
      </w:r>
      <w:r w:rsidRPr="00CB298B">
        <w:rPr>
          <w:color w:val="auto"/>
        </w:rPr>
        <w:t>alternatywne), uwzględniaj</w:t>
      </w:r>
      <w:r w:rsidRPr="00CB298B">
        <w:rPr>
          <w:color w:val="auto"/>
        </w:rPr>
        <w:t>ą</w:t>
      </w:r>
      <w:r w:rsidRPr="00CB298B">
        <w:rPr>
          <w:color w:val="auto"/>
        </w:rPr>
        <w:t>cy</w:t>
      </w:r>
      <w:r w:rsidR="007E1CEF" w:rsidRPr="00CB298B">
        <w:rPr>
          <w:color w:val="auto"/>
        </w:rPr>
        <w:t xml:space="preserve"> </w:t>
      </w:r>
      <w:r w:rsidR="00B549E2" w:rsidRPr="00CB298B">
        <w:rPr>
          <w:color w:val="auto"/>
        </w:rPr>
        <w:t>zasadę triangulacji metod i źródeł informacji</w:t>
      </w:r>
      <w:r w:rsidR="006B6C62" w:rsidRPr="00CB298B">
        <w:rPr>
          <w:color w:val="auto"/>
        </w:rPr>
        <w:t>;</w:t>
      </w:r>
    </w:p>
    <w:p w14:paraId="72BB980C" w14:textId="48B6BEEF" w:rsidR="00AD1E5A" w:rsidRPr="00CB298B" w:rsidRDefault="00AD1E5A" w:rsidP="00200116">
      <w:pPr>
        <w:pStyle w:val="OREpunktor"/>
        <w:rPr>
          <w:color w:val="auto"/>
        </w:rPr>
      </w:pPr>
      <w:r w:rsidRPr="00CB298B">
        <w:rPr>
          <w:b/>
          <w:color w:val="auto"/>
        </w:rPr>
        <w:t>spotkanie z radą pedagogiczną</w:t>
      </w:r>
      <w:r w:rsidRPr="00CB298B">
        <w:rPr>
          <w:color w:val="auto"/>
        </w:rPr>
        <w:t xml:space="preserve"> służące omówieniu wyników ewaluacji</w:t>
      </w:r>
      <w:r w:rsidR="006B6C62" w:rsidRPr="00CB298B">
        <w:rPr>
          <w:color w:val="auto"/>
        </w:rPr>
        <w:t>;</w:t>
      </w:r>
    </w:p>
    <w:p w14:paraId="5D24C2E2" w14:textId="7BED779A" w:rsidR="00AD1E5A" w:rsidRPr="00CB298B" w:rsidRDefault="00AD1E5A" w:rsidP="00200116">
      <w:pPr>
        <w:pStyle w:val="OREpunktor"/>
        <w:rPr>
          <w:color w:val="auto"/>
        </w:rPr>
      </w:pPr>
      <w:r w:rsidRPr="00CB298B">
        <w:rPr>
          <w:b/>
          <w:color w:val="auto"/>
        </w:rPr>
        <w:t>sposób podsumowania procesu wspomagania</w:t>
      </w:r>
      <w:r w:rsidRPr="00CB298B">
        <w:rPr>
          <w:color w:val="auto"/>
        </w:rPr>
        <w:t xml:space="preserve"> </w:t>
      </w:r>
      <w:r w:rsidR="006B6C62" w:rsidRPr="00CB298B">
        <w:rPr>
          <w:color w:val="auto"/>
        </w:rPr>
        <w:t xml:space="preserve">– </w:t>
      </w:r>
      <w:r w:rsidRPr="00CB298B">
        <w:rPr>
          <w:color w:val="auto"/>
        </w:rPr>
        <w:t>tak aby zdobyte przez na</w:t>
      </w:r>
      <w:r w:rsidRPr="00CB298B">
        <w:rPr>
          <w:color w:val="auto"/>
        </w:rPr>
        <w:t>u</w:t>
      </w:r>
      <w:r w:rsidRPr="00CB298B">
        <w:rPr>
          <w:color w:val="auto"/>
        </w:rPr>
        <w:t>czycieli umiejętności w zakresie rozwijania kompetencji kluczowych</w:t>
      </w:r>
      <w:r w:rsidR="006B6C62" w:rsidRPr="00CB298B">
        <w:rPr>
          <w:color w:val="auto"/>
        </w:rPr>
        <w:t xml:space="preserve"> u</w:t>
      </w:r>
      <w:r w:rsidRPr="00CB298B">
        <w:rPr>
          <w:color w:val="auto"/>
        </w:rPr>
        <w:t xml:space="preserve"> dzieci stały się elementem codziennych działań przedszkola po zakończeniu procesu i były nadal doskonalone.</w:t>
      </w:r>
    </w:p>
    <w:p w14:paraId="5CB1D71E" w14:textId="77777777" w:rsidR="00200116" w:rsidRPr="00CB298B" w:rsidRDefault="00200116">
      <w:pPr>
        <w:spacing w:after="0" w:line="240" w:lineRule="auto"/>
        <w:rPr>
          <w:rFonts w:ascii="Arial" w:eastAsia="Times New Roman" w:hAnsi="Arial" w:cs="Arial"/>
          <w:b/>
          <w:bCs/>
          <w:sz w:val="28"/>
          <w:szCs w:val="24"/>
        </w:rPr>
      </w:pPr>
      <w:r w:rsidRPr="00CB298B">
        <w:br w:type="page"/>
      </w:r>
    </w:p>
    <w:p w14:paraId="65E86FF8" w14:textId="427D51A4" w:rsidR="00122B82" w:rsidRPr="00CB298B" w:rsidRDefault="00CA5E9E" w:rsidP="00200116">
      <w:pPr>
        <w:pStyle w:val="ORE3Naglowek"/>
        <w:rPr>
          <w:color w:val="auto"/>
        </w:rPr>
      </w:pPr>
      <w:bookmarkStart w:id="73" w:name="_Toc496059951"/>
      <w:r w:rsidRPr="00CB298B">
        <w:rPr>
          <w:color w:val="auto"/>
        </w:rPr>
        <w:lastRenderedPageBreak/>
        <w:t xml:space="preserve">4.1. </w:t>
      </w:r>
      <w:r w:rsidR="00FD7EE3" w:rsidRPr="00CB298B">
        <w:rPr>
          <w:color w:val="auto"/>
        </w:rPr>
        <w:t>Przykładowy p</w:t>
      </w:r>
      <w:r w:rsidR="00AD1E5A" w:rsidRPr="00CB298B">
        <w:rPr>
          <w:color w:val="auto"/>
        </w:rPr>
        <w:t xml:space="preserve">rojekt ewaluacji procesu wspomagania przedszkola w zakresie rozwijania kompetencji kluczowych </w:t>
      </w:r>
      <w:r w:rsidR="00200116" w:rsidRPr="00CB298B">
        <w:rPr>
          <w:color w:val="auto"/>
        </w:rPr>
        <w:t xml:space="preserve">u </w:t>
      </w:r>
      <w:r w:rsidR="00AD1E5A" w:rsidRPr="00CB298B">
        <w:rPr>
          <w:color w:val="auto"/>
        </w:rPr>
        <w:t>dzieci</w:t>
      </w:r>
      <w:bookmarkEnd w:id="73"/>
      <w:r w:rsidR="00AD1E5A" w:rsidRPr="00CB298B">
        <w:rPr>
          <w:color w:val="auto"/>
        </w:rPr>
        <w:t xml:space="preserve"> </w:t>
      </w:r>
    </w:p>
    <w:p w14:paraId="1CDCE871" w14:textId="60125810" w:rsidR="002E0F35" w:rsidRPr="00CB298B" w:rsidRDefault="002E0F35" w:rsidP="00200116">
      <w:pPr>
        <w:pStyle w:val="OREnormalny"/>
        <w:rPr>
          <w:color w:val="auto"/>
        </w:rPr>
      </w:pPr>
      <w:r w:rsidRPr="00CB298B">
        <w:rPr>
          <w:b/>
          <w:color w:val="auto"/>
        </w:rPr>
        <w:t xml:space="preserve">Cel ewaluacji: </w:t>
      </w:r>
      <w:r w:rsidRPr="00CB298B">
        <w:rPr>
          <w:color w:val="auto"/>
        </w:rPr>
        <w:t xml:space="preserve">Ocena </w:t>
      </w:r>
      <w:r w:rsidR="008E2A1C" w:rsidRPr="00CB298B">
        <w:rPr>
          <w:color w:val="auto"/>
        </w:rPr>
        <w:t>sposobu realizacji procesu wspomagania</w:t>
      </w:r>
      <w:r w:rsidRPr="00CB298B">
        <w:rPr>
          <w:b/>
          <w:color w:val="auto"/>
        </w:rPr>
        <w:t xml:space="preserve"> </w:t>
      </w:r>
    </w:p>
    <w:p w14:paraId="0474D6B3" w14:textId="3AC94716" w:rsidR="00200116" w:rsidRPr="00CB298B" w:rsidRDefault="002E0F35" w:rsidP="00200116">
      <w:pPr>
        <w:pStyle w:val="OREnormalny"/>
        <w:rPr>
          <w:color w:val="auto"/>
        </w:rPr>
      </w:pPr>
      <w:r w:rsidRPr="00CB298B">
        <w:rPr>
          <w:b/>
          <w:color w:val="auto"/>
        </w:rPr>
        <w:t>Przedmiot ewaluacji</w:t>
      </w:r>
      <w:r w:rsidRPr="00CB298B">
        <w:rPr>
          <w:color w:val="auto"/>
        </w:rPr>
        <w:t>:</w:t>
      </w:r>
      <w:r w:rsidR="00200116" w:rsidRPr="00CB298B">
        <w:rPr>
          <w:color w:val="auto"/>
        </w:rPr>
        <w:t xml:space="preserve"> </w:t>
      </w:r>
      <w:r w:rsidRPr="00CB298B">
        <w:rPr>
          <w:color w:val="auto"/>
        </w:rPr>
        <w:t>Działania podejmowane w ramach planu wspomagania prze</w:t>
      </w:r>
      <w:r w:rsidRPr="00CB298B">
        <w:rPr>
          <w:color w:val="auto"/>
        </w:rPr>
        <w:t>d</w:t>
      </w:r>
      <w:r w:rsidRPr="00CB298B">
        <w:rPr>
          <w:color w:val="auto"/>
        </w:rPr>
        <w:t xml:space="preserve">szkola w zakresie </w:t>
      </w:r>
      <w:r w:rsidR="00235A02" w:rsidRPr="00CB298B">
        <w:rPr>
          <w:color w:val="auto"/>
        </w:rPr>
        <w:t xml:space="preserve">rozwijania </w:t>
      </w:r>
      <w:r w:rsidRPr="00CB298B">
        <w:rPr>
          <w:color w:val="auto"/>
        </w:rPr>
        <w:t>wybranej kompetencji kluczowej</w:t>
      </w:r>
    </w:p>
    <w:p w14:paraId="43A3A8D1" w14:textId="55BF298F" w:rsidR="00200116" w:rsidRPr="00CB298B" w:rsidRDefault="00200116" w:rsidP="00200116">
      <w:pPr>
        <w:pStyle w:val="TabelaORE"/>
        <w:rPr>
          <w:color w:val="auto"/>
        </w:rPr>
      </w:pPr>
      <w:r w:rsidRPr="00CB298B">
        <w:rPr>
          <w:b/>
          <w:color w:val="auto"/>
        </w:rPr>
        <w:t xml:space="preserve">Tab. 37. </w:t>
      </w:r>
      <w:r w:rsidRPr="00CB298B">
        <w:rPr>
          <w:color w:val="auto"/>
        </w:rPr>
        <w:t xml:space="preserve">Przykładowy projekt ewaluacji procesu wspomagania przedszkola w zakresie rozwijania </w:t>
      </w:r>
      <w:r w:rsidR="0087183C">
        <w:rPr>
          <w:color w:val="auto"/>
        </w:rPr>
        <w:t>kompetencji kluczowych u dzieci</w:t>
      </w:r>
    </w:p>
    <w:tbl>
      <w:tblPr>
        <w:tblStyle w:val="Tabela-Siatka"/>
        <w:tblW w:w="0" w:type="auto"/>
        <w:tblLayout w:type="fixed"/>
        <w:tblLook w:val="04A0" w:firstRow="1" w:lastRow="0" w:firstColumn="1" w:lastColumn="0" w:noHBand="0" w:noVBand="1"/>
      </w:tblPr>
      <w:tblGrid>
        <w:gridCol w:w="3652"/>
        <w:gridCol w:w="1985"/>
        <w:gridCol w:w="3969"/>
      </w:tblGrid>
      <w:tr w:rsidR="00CB298B" w:rsidRPr="00CB298B" w14:paraId="7F9AC44F" w14:textId="77777777" w:rsidTr="0048381C">
        <w:tc>
          <w:tcPr>
            <w:tcW w:w="3652" w:type="dxa"/>
          </w:tcPr>
          <w:p w14:paraId="1B80A038" w14:textId="77777777" w:rsidR="00200116" w:rsidRPr="00CB298B" w:rsidRDefault="00200116" w:rsidP="00706F20">
            <w:pPr>
              <w:spacing w:before="120" w:after="120" w:line="240" w:lineRule="auto"/>
              <w:jc w:val="center"/>
              <w:rPr>
                <w:rFonts w:ascii="Arial" w:hAnsi="Arial" w:cs="Arial"/>
                <w:b/>
              </w:rPr>
            </w:pPr>
            <w:r w:rsidRPr="00CB298B">
              <w:rPr>
                <w:rFonts w:ascii="Arial" w:hAnsi="Arial" w:cs="Arial"/>
                <w:b/>
              </w:rPr>
              <w:t>Pytania kluczowe i kryteria</w:t>
            </w:r>
          </w:p>
        </w:tc>
        <w:tc>
          <w:tcPr>
            <w:tcW w:w="1985" w:type="dxa"/>
          </w:tcPr>
          <w:p w14:paraId="308F45D5" w14:textId="77777777" w:rsidR="00200116" w:rsidRPr="00CB298B" w:rsidRDefault="00200116" w:rsidP="0048381C">
            <w:pPr>
              <w:spacing w:before="120" w:after="120" w:line="240" w:lineRule="auto"/>
              <w:jc w:val="center"/>
              <w:rPr>
                <w:rFonts w:ascii="Arial" w:hAnsi="Arial" w:cs="Arial"/>
                <w:b/>
              </w:rPr>
            </w:pPr>
            <w:r w:rsidRPr="00CB298B">
              <w:rPr>
                <w:rFonts w:ascii="Arial" w:hAnsi="Arial" w:cs="Arial"/>
                <w:b/>
              </w:rPr>
              <w:t>Metody</w:t>
            </w:r>
          </w:p>
        </w:tc>
        <w:tc>
          <w:tcPr>
            <w:tcW w:w="3969" w:type="dxa"/>
          </w:tcPr>
          <w:p w14:paraId="0376CCC8" w14:textId="77777777" w:rsidR="00200116" w:rsidRPr="00CB298B" w:rsidRDefault="00200116" w:rsidP="00706F20">
            <w:pPr>
              <w:spacing w:before="120" w:after="120" w:line="240" w:lineRule="auto"/>
              <w:jc w:val="center"/>
              <w:rPr>
                <w:rFonts w:ascii="Arial" w:hAnsi="Arial" w:cs="Arial"/>
                <w:b/>
              </w:rPr>
            </w:pPr>
            <w:r w:rsidRPr="00CB298B">
              <w:rPr>
                <w:rFonts w:ascii="Arial" w:hAnsi="Arial" w:cs="Arial"/>
                <w:b/>
              </w:rPr>
              <w:t>Pytania/dyspozycje narzędziowe</w:t>
            </w:r>
          </w:p>
        </w:tc>
      </w:tr>
      <w:tr w:rsidR="00CB298B" w:rsidRPr="00CB298B" w14:paraId="646EE908" w14:textId="77777777" w:rsidTr="0048381C">
        <w:trPr>
          <w:trHeight w:val="1435"/>
        </w:trPr>
        <w:tc>
          <w:tcPr>
            <w:tcW w:w="3652" w:type="dxa"/>
            <w:vMerge w:val="restart"/>
          </w:tcPr>
          <w:p w14:paraId="246299DF" w14:textId="09A353A3" w:rsidR="00200116" w:rsidRPr="00CB298B" w:rsidRDefault="00200116" w:rsidP="0048381C">
            <w:pPr>
              <w:pStyle w:val="OREtabela-punktory"/>
              <w:rPr>
                <w:color w:val="auto"/>
                <w:sz w:val="20"/>
                <w:szCs w:val="20"/>
              </w:rPr>
            </w:pPr>
            <w:r w:rsidRPr="00CB298B">
              <w:rPr>
                <w:color w:val="auto"/>
              </w:rPr>
              <w:t>Jakie działania podejmowane przez nauczycieli i</w:t>
            </w:r>
            <w:r w:rsidR="0048381C" w:rsidRPr="00CB298B">
              <w:rPr>
                <w:color w:val="auto"/>
              </w:rPr>
              <w:t> </w:t>
            </w:r>
            <w:r w:rsidRPr="00CB298B">
              <w:rPr>
                <w:color w:val="auto"/>
              </w:rPr>
              <w:t xml:space="preserve">ekspertów przyczyniły się do wzrostu kompetencji </w:t>
            </w:r>
            <w:r w:rsidR="00706F20" w:rsidRPr="00CB298B">
              <w:rPr>
                <w:color w:val="auto"/>
              </w:rPr>
              <w:t xml:space="preserve">nauczycieli </w:t>
            </w:r>
            <w:r w:rsidRPr="00CB298B">
              <w:rPr>
                <w:color w:val="auto"/>
              </w:rPr>
              <w:t>w z</w:t>
            </w:r>
            <w:r w:rsidRPr="00CB298B">
              <w:rPr>
                <w:color w:val="auto"/>
              </w:rPr>
              <w:t>a</w:t>
            </w:r>
            <w:r w:rsidRPr="00CB298B">
              <w:rPr>
                <w:color w:val="auto"/>
              </w:rPr>
              <w:t>kresie stosowania metod a</w:t>
            </w:r>
            <w:r w:rsidRPr="00CB298B">
              <w:rPr>
                <w:color w:val="auto"/>
              </w:rPr>
              <w:t>k</w:t>
            </w:r>
            <w:r w:rsidRPr="00CB298B">
              <w:rPr>
                <w:color w:val="auto"/>
              </w:rPr>
              <w:t>tywizujących, w tym metody projektu?</w:t>
            </w:r>
          </w:p>
          <w:p w14:paraId="75B5C265" w14:textId="450E52FB" w:rsidR="00200116" w:rsidRPr="00CB298B" w:rsidRDefault="00200116" w:rsidP="0048381C">
            <w:pPr>
              <w:pStyle w:val="OREtabela-punktory"/>
              <w:rPr>
                <w:color w:val="auto"/>
                <w:sz w:val="20"/>
                <w:szCs w:val="20"/>
              </w:rPr>
            </w:pPr>
            <w:r w:rsidRPr="00CB298B">
              <w:rPr>
                <w:color w:val="auto"/>
              </w:rPr>
              <w:t xml:space="preserve">Kryterium ewaluacji: </w:t>
            </w:r>
            <w:r w:rsidRPr="00CB298B">
              <w:rPr>
                <w:b/>
                <w:color w:val="auto"/>
              </w:rPr>
              <w:t>skutec</w:t>
            </w:r>
            <w:r w:rsidRPr="00CB298B">
              <w:rPr>
                <w:b/>
                <w:color w:val="auto"/>
              </w:rPr>
              <w:t>z</w:t>
            </w:r>
            <w:r w:rsidRPr="00CB298B">
              <w:rPr>
                <w:b/>
                <w:color w:val="auto"/>
              </w:rPr>
              <w:t>ność działań</w:t>
            </w:r>
            <w:r w:rsidR="0048381C" w:rsidRPr="00CB298B">
              <w:rPr>
                <w:b/>
                <w:color w:val="auto"/>
              </w:rPr>
              <w:t>.</w:t>
            </w:r>
          </w:p>
        </w:tc>
        <w:tc>
          <w:tcPr>
            <w:tcW w:w="1985" w:type="dxa"/>
          </w:tcPr>
          <w:p w14:paraId="58EF9A58" w14:textId="77777777" w:rsidR="00200116" w:rsidRPr="00CB298B" w:rsidRDefault="00200116" w:rsidP="0048381C">
            <w:pPr>
              <w:spacing w:before="120" w:after="120" w:line="240" w:lineRule="auto"/>
              <w:jc w:val="center"/>
              <w:rPr>
                <w:rFonts w:ascii="Arial" w:hAnsi="Arial" w:cs="Arial"/>
              </w:rPr>
            </w:pPr>
            <w:r w:rsidRPr="00CB298B">
              <w:rPr>
                <w:rFonts w:ascii="Arial" w:hAnsi="Arial" w:cs="Arial"/>
              </w:rPr>
              <w:t>Identyfikacja przeszkód</w:t>
            </w:r>
          </w:p>
          <w:p w14:paraId="4D233E63" w14:textId="5615B4AB" w:rsidR="00200116" w:rsidRPr="00CB298B" w:rsidRDefault="00200116" w:rsidP="0048381C">
            <w:pPr>
              <w:spacing w:before="120" w:after="120" w:line="240" w:lineRule="auto"/>
              <w:jc w:val="center"/>
              <w:rPr>
                <w:rFonts w:ascii="Arial" w:hAnsi="Arial" w:cs="Arial"/>
              </w:rPr>
            </w:pPr>
          </w:p>
        </w:tc>
        <w:tc>
          <w:tcPr>
            <w:tcW w:w="3969" w:type="dxa"/>
          </w:tcPr>
          <w:p w14:paraId="5C1D356E" w14:textId="77777777" w:rsidR="00200116" w:rsidRPr="00CB298B" w:rsidRDefault="00200116" w:rsidP="007E39AE">
            <w:pPr>
              <w:pStyle w:val="OREtabela-punktory"/>
              <w:rPr>
                <w:color w:val="auto"/>
                <w:sz w:val="20"/>
                <w:szCs w:val="20"/>
              </w:rPr>
            </w:pPr>
            <w:r w:rsidRPr="00CB298B">
              <w:rPr>
                <w:color w:val="auto"/>
              </w:rPr>
              <w:t>Jakie działania miały duży wpływ na wzrost kompetencji?</w:t>
            </w:r>
          </w:p>
          <w:p w14:paraId="6514A79C" w14:textId="3B2EBD0D" w:rsidR="00200116" w:rsidRPr="00CB298B" w:rsidRDefault="00200116" w:rsidP="007E39AE">
            <w:pPr>
              <w:pStyle w:val="OREtabela-punktory"/>
              <w:rPr>
                <w:color w:val="auto"/>
                <w:sz w:val="20"/>
                <w:szCs w:val="20"/>
              </w:rPr>
            </w:pPr>
            <w:r w:rsidRPr="00CB298B">
              <w:rPr>
                <w:color w:val="auto"/>
              </w:rPr>
              <w:t>Jakie działania miały niewielki wpływ na wzrost kompetencji?</w:t>
            </w:r>
          </w:p>
        </w:tc>
      </w:tr>
      <w:tr w:rsidR="00CB298B" w:rsidRPr="00CB298B" w14:paraId="7363418B" w14:textId="77777777" w:rsidTr="0048381C">
        <w:trPr>
          <w:trHeight w:val="1384"/>
        </w:trPr>
        <w:tc>
          <w:tcPr>
            <w:tcW w:w="3652" w:type="dxa"/>
            <w:vMerge/>
          </w:tcPr>
          <w:p w14:paraId="4F4CAF9B" w14:textId="77777777" w:rsidR="00200116" w:rsidRPr="00CB298B" w:rsidRDefault="00200116" w:rsidP="00555429">
            <w:pPr>
              <w:spacing w:before="120" w:after="120" w:line="240" w:lineRule="auto"/>
              <w:rPr>
                <w:rFonts w:ascii="Arial" w:hAnsi="Arial" w:cs="Arial"/>
              </w:rPr>
            </w:pPr>
          </w:p>
        </w:tc>
        <w:tc>
          <w:tcPr>
            <w:tcW w:w="1985" w:type="dxa"/>
          </w:tcPr>
          <w:p w14:paraId="4BF9B7B5" w14:textId="32CA31AE" w:rsidR="00200116" w:rsidRPr="00CB298B" w:rsidRDefault="00200116" w:rsidP="0048381C">
            <w:pPr>
              <w:spacing w:before="120" w:after="120" w:line="240" w:lineRule="auto"/>
              <w:jc w:val="center"/>
              <w:rPr>
                <w:rFonts w:ascii="Arial" w:hAnsi="Arial" w:cs="Arial"/>
              </w:rPr>
            </w:pPr>
            <w:r w:rsidRPr="00CB298B">
              <w:rPr>
                <w:rFonts w:ascii="Arial" w:hAnsi="Arial" w:cs="Arial"/>
              </w:rPr>
              <w:t>List do siebie</w:t>
            </w:r>
            <w:r w:rsidRPr="00CB298B">
              <w:rPr>
                <w:rStyle w:val="Odwoanieprzypisudolnego"/>
                <w:rFonts w:ascii="Arial" w:hAnsi="Arial" w:cs="Arial"/>
              </w:rPr>
              <w:footnoteReference w:id="94"/>
            </w:r>
          </w:p>
        </w:tc>
        <w:tc>
          <w:tcPr>
            <w:tcW w:w="3969" w:type="dxa"/>
          </w:tcPr>
          <w:p w14:paraId="460971E5" w14:textId="00BC93EB" w:rsidR="00200116" w:rsidRPr="00CB298B" w:rsidRDefault="00200116" w:rsidP="00555429">
            <w:pPr>
              <w:spacing w:before="120" w:after="120" w:line="240" w:lineRule="auto"/>
              <w:rPr>
                <w:rFonts w:ascii="Arial" w:hAnsi="Arial" w:cs="Arial"/>
              </w:rPr>
            </w:pPr>
            <w:r w:rsidRPr="00CB298B">
              <w:rPr>
                <w:rFonts w:ascii="Arial" w:hAnsi="Arial" w:cs="Arial"/>
              </w:rPr>
              <w:t>Napisz list do siebie, odnosząc się do swojego udziału w realizacji planu wspomagania. Odnieś się do działań, w których uczestnicz</w:t>
            </w:r>
            <w:r w:rsidRPr="00CB298B">
              <w:rPr>
                <w:rFonts w:ascii="Arial" w:hAnsi="Arial" w:cs="Arial"/>
              </w:rPr>
              <w:t>y</w:t>
            </w:r>
            <w:r w:rsidRPr="00CB298B">
              <w:rPr>
                <w:rFonts w:ascii="Arial" w:hAnsi="Arial" w:cs="Arial"/>
              </w:rPr>
              <w:t>łaś</w:t>
            </w:r>
            <w:r w:rsidR="007E39AE" w:rsidRPr="00CB298B">
              <w:rPr>
                <w:rFonts w:ascii="Arial" w:hAnsi="Arial" w:cs="Arial"/>
              </w:rPr>
              <w:t>/uczestniczyłeś</w:t>
            </w:r>
            <w:r w:rsidRPr="00CB298B">
              <w:rPr>
                <w:rFonts w:ascii="Arial" w:hAnsi="Arial" w:cs="Arial"/>
              </w:rPr>
              <w:t xml:space="preserve"> i oceń ich wpływ na własny rozwój zawodowy.</w:t>
            </w:r>
          </w:p>
        </w:tc>
      </w:tr>
      <w:tr w:rsidR="00CB298B" w:rsidRPr="00CB298B" w14:paraId="3789FBB3" w14:textId="77777777" w:rsidTr="0048381C">
        <w:trPr>
          <w:trHeight w:val="845"/>
        </w:trPr>
        <w:tc>
          <w:tcPr>
            <w:tcW w:w="3652" w:type="dxa"/>
            <w:vMerge w:val="restart"/>
          </w:tcPr>
          <w:p w14:paraId="1B02E898" w14:textId="6F26C75F" w:rsidR="00200116" w:rsidRPr="00CB298B" w:rsidRDefault="0048381C" w:rsidP="0048381C">
            <w:pPr>
              <w:pStyle w:val="OREtabela-punktory"/>
              <w:rPr>
                <w:color w:val="auto"/>
                <w:sz w:val="20"/>
                <w:szCs w:val="20"/>
              </w:rPr>
            </w:pPr>
            <w:r w:rsidRPr="00CB298B">
              <w:rPr>
                <w:color w:val="auto"/>
              </w:rPr>
              <w:t xml:space="preserve">Ilu nauczycieli </w:t>
            </w:r>
            <w:r w:rsidR="00200116" w:rsidRPr="00CB298B">
              <w:rPr>
                <w:color w:val="auto"/>
              </w:rPr>
              <w:t>zaangażowało się w działania przewidziane w</w:t>
            </w:r>
            <w:r w:rsidRPr="00CB298B">
              <w:rPr>
                <w:color w:val="auto"/>
              </w:rPr>
              <w:t> </w:t>
            </w:r>
            <w:r w:rsidR="00200116" w:rsidRPr="00CB298B">
              <w:rPr>
                <w:color w:val="auto"/>
              </w:rPr>
              <w:t>planie wspomagania?</w:t>
            </w:r>
          </w:p>
          <w:p w14:paraId="59A1C8B0" w14:textId="77777777" w:rsidR="00200116" w:rsidRPr="00CB298B" w:rsidRDefault="00200116" w:rsidP="0048381C">
            <w:pPr>
              <w:pStyle w:val="OREtabela-punktory"/>
              <w:numPr>
                <w:ilvl w:val="0"/>
                <w:numId w:val="0"/>
              </w:numPr>
              <w:ind w:left="398"/>
              <w:rPr>
                <w:color w:val="auto"/>
                <w:sz w:val="20"/>
                <w:szCs w:val="20"/>
              </w:rPr>
            </w:pPr>
          </w:p>
          <w:p w14:paraId="2E9CEDFE" w14:textId="5A5B96CE" w:rsidR="00200116" w:rsidRPr="00CB298B" w:rsidRDefault="00200116" w:rsidP="0048381C">
            <w:pPr>
              <w:pStyle w:val="OREtabela-punktory"/>
              <w:rPr>
                <w:color w:val="auto"/>
                <w:sz w:val="20"/>
                <w:szCs w:val="20"/>
              </w:rPr>
            </w:pPr>
            <w:r w:rsidRPr="00CB298B">
              <w:rPr>
                <w:color w:val="auto"/>
              </w:rPr>
              <w:t xml:space="preserve">Kryterium ewaluacji: </w:t>
            </w:r>
            <w:r w:rsidRPr="00CB298B">
              <w:rPr>
                <w:b/>
                <w:color w:val="auto"/>
              </w:rPr>
              <w:t>p</w:t>
            </w:r>
            <w:r w:rsidRPr="00CB298B">
              <w:rPr>
                <w:b/>
                <w:color w:val="auto"/>
              </w:rPr>
              <w:t>o</w:t>
            </w:r>
            <w:r w:rsidRPr="00CB298B">
              <w:rPr>
                <w:b/>
                <w:color w:val="auto"/>
              </w:rPr>
              <w:t xml:space="preserve">wszechność </w:t>
            </w:r>
            <w:r w:rsidR="0048381C" w:rsidRPr="00CB298B">
              <w:rPr>
                <w:b/>
                <w:color w:val="auto"/>
              </w:rPr>
              <w:t xml:space="preserve">i </w:t>
            </w:r>
            <w:r w:rsidRPr="00CB298B">
              <w:rPr>
                <w:b/>
                <w:color w:val="auto"/>
              </w:rPr>
              <w:t>skuteczność działań</w:t>
            </w:r>
            <w:r w:rsidR="0048381C" w:rsidRPr="00CB298B">
              <w:rPr>
                <w:b/>
                <w:color w:val="auto"/>
              </w:rPr>
              <w:t>.</w:t>
            </w:r>
          </w:p>
          <w:p w14:paraId="5562EBE2" w14:textId="77777777" w:rsidR="00200116" w:rsidRPr="00CB298B" w:rsidRDefault="00200116" w:rsidP="00555429">
            <w:pPr>
              <w:spacing w:before="120" w:after="120" w:line="240" w:lineRule="auto"/>
              <w:rPr>
                <w:rFonts w:ascii="Arial" w:hAnsi="Arial" w:cs="Arial"/>
              </w:rPr>
            </w:pPr>
          </w:p>
        </w:tc>
        <w:tc>
          <w:tcPr>
            <w:tcW w:w="1985" w:type="dxa"/>
          </w:tcPr>
          <w:p w14:paraId="30C61B6D"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t xml:space="preserve">Badanie </w:t>
            </w:r>
          </w:p>
          <w:p w14:paraId="4F00294C" w14:textId="3B16EF87" w:rsidR="00200116" w:rsidRPr="00CB298B" w:rsidRDefault="00200116" w:rsidP="0048381C">
            <w:pPr>
              <w:spacing w:before="120" w:after="120" w:line="240" w:lineRule="auto"/>
              <w:jc w:val="center"/>
              <w:rPr>
                <w:rFonts w:ascii="Arial" w:hAnsi="Arial" w:cs="Arial"/>
              </w:rPr>
            </w:pPr>
            <w:r w:rsidRPr="00CB298B">
              <w:rPr>
                <w:rFonts w:ascii="Arial" w:hAnsi="Arial" w:cs="Arial"/>
              </w:rPr>
              <w:t>dokumentacji</w:t>
            </w:r>
          </w:p>
          <w:p w14:paraId="4FC5B7FC" w14:textId="77777777" w:rsidR="00200116" w:rsidRPr="00CB298B" w:rsidRDefault="00200116" w:rsidP="0048381C">
            <w:pPr>
              <w:spacing w:before="120" w:after="120" w:line="240" w:lineRule="auto"/>
              <w:jc w:val="center"/>
              <w:rPr>
                <w:rFonts w:ascii="Arial" w:hAnsi="Arial" w:cs="Arial"/>
              </w:rPr>
            </w:pPr>
          </w:p>
        </w:tc>
        <w:tc>
          <w:tcPr>
            <w:tcW w:w="3969" w:type="dxa"/>
          </w:tcPr>
          <w:p w14:paraId="23F63633" w14:textId="70784298" w:rsidR="00200116" w:rsidRPr="00CB298B" w:rsidRDefault="00200116" w:rsidP="00555429">
            <w:pPr>
              <w:spacing w:before="120" w:after="120" w:line="240" w:lineRule="auto"/>
              <w:rPr>
                <w:rFonts w:ascii="Arial" w:hAnsi="Arial" w:cs="Arial"/>
              </w:rPr>
            </w:pPr>
            <w:r w:rsidRPr="00CB298B">
              <w:rPr>
                <w:rFonts w:ascii="Arial" w:hAnsi="Arial" w:cs="Arial"/>
              </w:rPr>
              <w:t>Listy obecności na zajęciach, protok</w:t>
            </w:r>
            <w:r w:rsidRPr="00CB298B">
              <w:rPr>
                <w:rFonts w:ascii="Arial" w:hAnsi="Arial" w:cs="Arial"/>
              </w:rPr>
              <w:t>o</w:t>
            </w:r>
            <w:r w:rsidRPr="00CB298B">
              <w:rPr>
                <w:rFonts w:ascii="Arial" w:hAnsi="Arial" w:cs="Arial"/>
              </w:rPr>
              <w:t>ły rady pedagogicznej, analiza akty</w:t>
            </w:r>
            <w:r w:rsidRPr="00CB298B">
              <w:rPr>
                <w:rFonts w:ascii="Arial" w:hAnsi="Arial" w:cs="Arial"/>
              </w:rPr>
              <w:t>w</w:t>
            </w:r>
            <w:r w:rsidRPr="00CB298B">
              <w:rPr>
                <w:rFonts w:ascii="Arial" w:hAnsi="Arial" w:cs="Arial"/>
              </w:rPr>
              <w:t>ności nauczyciel</w:t>
            </w:r>
            <w:r w:rsidR="007E39AE" w:rsidRPr="00CB298B">
              <w:rPr>
                <w:rFonts w:ascii="Arial" w:hAnsi="Arial" w:cs="Arial"/>
              </w:rPr>
              <w:t>i</w:t>
            </w:r>
            <w:r w:rsidRPr="00CB298B">
              <w:rPr>
                <w:rFonts w:ascii="Arial" w:hAnsi="Arial" w:cs="Arial"/>
              </w:rPr>
              <w:t xml:space="preserve"> na platformie e-learningowej, dokumentacja projekt</w:t>
            </w:r>
            <w:r w:rsidRPr="00CB298B">
              <w:rPr>
                <w:rFonts w:ascii="Arial" w:hAnsi="Arial" w:cs="Arial"/>
              </w:rPr>
              <w:t>o</w:t>
            </w:r>
            <w:r w:rsidRPr="00CB298B">
              <w:rPr>
                <w:rFonts w:ascii="Arial" w:hAnsi="Arial" w:cs="Arial"/>
              </w:rPr>
              <w:t>wa</w:t>
            </w:r>
            <w:r w:rsidR="007E39AE" w:rsidRPr="00CB298B">
              <w:rPr>
                <w:rFonts w:ascii="Arial" w:hAnsi="Arial" w:cs="Arial"/>
              </w:rPr>
              <w:t>.</w:t>
            </w:r>
          </w:p>
        </w:tc>
      </w:tr>
      <w:tr w:rsidR="00CB298B" w:rsidRPr="00CB298B" w14:paraId="5B996A88" w14:textId="77777777" w:rsidTr="0048381C">
        <w:trPr>
          <w:trHeight w:val="845"/>
        </w:trPr>
        <w:tc>
          <w:tcPr>
            <w:tcW w:w="3652" w:type="dxa"/>
            <w:vMerge/>
          </w:tcPr>
          <w:p w14:paraId="186BE05A" w14:textId="77777777" w:rsidR="00200116" w:rsidRPr="00CB298B" w:rsidRDefault="00200116" w:rsidP="00555429">
            <w:pPr>
              <w:spacing w:before="120" w:after="120" w:line="240" w:lineRule="auto"/>
              <w:rPr>
                <w:rFonts w:ascii="Arial" w:hAnsi="Arial" w:cs="Arial"/>
              </w:rPr>
            </w:pPr>
          </w:p>
        </w:tc>
        <w:tc>
          <w:tcPr>
            <w:tcW w:w="1985" w:type="dxa"/>
          </w:tcPr>
          <w:p w14:paraId="79EFDA18"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t xml:space="preserve">Wywiad </w:t>
            </w:r>
          </w:p>
          <w:p w14:paraId="7D8AA107" w14:textId="018EB293" w:rsidR="00200116" w:rsidRPr="00CB298B" w:rsidRDefault="00200116" w:rsidP="0048381C">
            <w:pPr>
              <w:spacing w:before="120" w:after="120" w:line="240" w:lineRule="auto"/>
              <w:jc w:val="center"/>
              <w:rPr>
                <w:rFonts w:ascii="Arial" w:hAnsi="Arial" w:cs="Arial"/>
              </w:rPr>
            </w:pPr>
            <w:r w:rsidRPr="00CB298B">
              <w:rPr>
                <w:rFonts w:ascii="Arial" w:hAnsi="Arial" w:cs="Arial"/>
              </w:rPr>
              <w:t>z dyrektorem</w:t>
            </w:r>
          </w:p>
        </w:tc>
        <w:tc>
          <w:tcPr>
            <w:tcW w:w="3969" w:type="dxa"/>
          </w:tcPr>
          <w:p w14:paraId="4A507C8F" w14:textId="2FDE0298" w:rsidR="00200116" w:rsidRPr="00CB298B" w:rsidRDefault="00200116" w:rsidP="007E39AE">
            <w:pPr>
              <w:pStyle w:val="OREtabela-punktory"/>
              <w:rPr>
                <w:color w:val="auto"/>
                <w:sz w:val="20"/>
                <w:szCs w:val="20"/>
              </w:rPr>
            </w:pPr>
            <w:r w:rsidRPr="00CB298B">
              <w:rPr>
                <w:color w:val="auto"/>
              </w:rPr>
              <w:t>Jak ocenia Pan</w:t>
            </w:r>
            <w:r w:rsidR="007E39AE" w:rsidRPr="00CB298B">
              <w:rPr>
                <w:color w:val="auto"/>
              </w:rPr>
              <w:t>i</w:t>
            </w:r>
            <w:r w:rsidRPr="00CB298B">
              <w:rPr>
                <w:color w:val="auto"/>
              </w:rPr>
              <w:t>/</w:t>
            </w:r>
            <w:r w:rsidR="007E39AE" w:rsidRPr="00CB298B">
              <w:rPr>
                <w:color w:val="auto"/>
              </w:rPr>
              <w:t>Pan</w:t>
            </w:r>
            <w:r w:rsidRPr="00CB298B">
              <w:rPr>
                <w:color w:val="auto"/>
              </w:rPr>
              <w:t xml:space="preserve"> zaangaż</w:t>
            </w:r>
            <w:r w:rsidRPr="00CB298B">
              <w:rPr>
                <w:color w:val="auto"/>
              </w:rPr>
              <w:t>o</w:t>
            </w:r>
            <w:r w:rsidRPr="00CB298B">
              <w:rPr>
                <w:color w:val="auto"/>
              </w:rPr>
              <w:t xml:space="preserve">wanie </w:t>
            </w:r>
            <w:r w:rsidR="007E39AE" w:rsidRPr="00CB298B">
              <w:rPr>
                <w:color w:val="auto"/>
              </w:rPr>
              <w:t xml:space="preserve">nauczycieli </w:t>
            </w:r>
            <w:r w:rsidRPr="00CB298B">
              <w:rPr>
                <w:color w:val="auto"/>
              </w:rPr>
              <w:t>w realizację projektów w</w:t>
            </w:r>
            <w:r w:rsidR="007E39AE" w:rsidRPr="00CB298B">
              <w:rPr>
                <w:color w:val="auto"/>
              </w:rPr>
              <w:t> </w:t>
            </w:r>
            <w:r w:rsidRPr="00CB298B">
              <w:rPr>
                <w:color w:val="auto"/>
              </w:rPr>
              <w:t>przedszkolu?</w:t>
            </w:r>
          </w:p>
          <w:p w14:paraId="0CC74CE6" w14:textId="3B03A7E2" w:rsidR="00200116" w:rsidRPr="00CB298B" w:rsidRDefault="007E39AE" w:rsidP="007E39AE">
            <w:pPr>
              <w:pStyle w:val="OREtabela-punktory"/>
              <w:rPr>
                <w:color w:val="auto"/>
                <w:sz w:val="20"/>
                <w:szCs w:val="20"/>
              </w:rPr>
            </w:pPr>
            <w:r w:rsidRPr="00CB298B">
              <w:rPr>
                <w:color w:val="auto"/>
              </w:rPr>
              <w:t>Ilu nauczycieli</w:t>
            </w:r>
            <w:r w:rsidR="00200116" w:rsidRPr="00CB298B">
              <w:rPr>
                <w:color w:val="auto"/>
              </w:rPr>
              <w:t xml:space="preserve"> zaangażowało się w</w:t>
            </w:r>
            <w:r w:rsidRPr="00CB298B">
              <w:rPr>
                <w:color w:val="auto"/>
              </w:rPr>
              <w:t> </w:t>
            </w:r>
            <w:r w:rsidR="00200116" w:rsidRPr="00CB298B">
              <w:rPr>
                <w:color w:val="auto"/>
              </w:rPr>
              <w:t>ich realizację?</w:t>
            </w:r>
          </w:p>
          <w:p w14:paraId="54DDC9F4" w14:textId="164C4D37" w:rsidR="00200116" w:rsidRPr="00CB298B" w:rsidRDefault="00200116" w:rsidP="007E39AE">
            <w:pPr>
              <w:pStyle w:val="OREtabela-punktory"/>
              <w:rPr>
                <w:color w:val="auto"/>
                <w:sz w:val="20"/>
                <w:szCs w:val="20"/>
              </w:rPr>
            </w:pPr>
            <w:r w:rsidRPr="00CB298B">
              <w:rPr>
                <w:color w:val="auto"/>
              </w:rPr>
              <w:t>Ilu specjalistów brało udział w</w:t>
            </w:r>
            <w:r w:rsidR="0048381C" w:rsidRPr="00CB298B">
              <w:rPr>
                <w:color w:val="auto"/>
              </w:rPr>
              <w:t> </w:t>
            </w:r>
            <w:r w:rsidRPr="00CB298B">
              <w:rPr>
                <w:color w:val="auto"/>
              </w:rPr>
              <w:t>działaniach projektowych?</w:t>
            </w:r>
          </w:p>
        </w:tc>
      </w:tr>
      <w:tr w:rsidR="00CB298B" w:rsidRPr="00CB298B" w14:paraId="72BBA6A9" w14:textId="77777777" w:rsidTr="0048381C">
        <w:trPr>
          <w:trHeight w:val="765"/>
        </w:trPr>
        <w:tc>
          <w:tcPr>
            <w:tcW w:w="3652" w:type="dxa"/>
            <w:vMerge w:val="restart"/>
          </w:tcPr>
          <w:p w14:paraId="4BF8D39F" w14:textId="6F5FD4FC" w:rsidR="00200116" w:rsidRPr="00CB298B" w:rsidRDefault="00200116" w:rsidP="0048381C">
            <w:pPr>
              <w:pStyle w:val="OREtabela-punktory"/>
              <w:rPr>
                <w:color w:val="auto"/>
                <w:sz w:val="20"/>
                <w:szCs w:val="20"/>
              </w:rPr>
            </w:pPr>
            <w:r w:rsidRPr="00CB298B">
              <w:rPr>
                <w:color w:val="auto"/>
              </w:rPr>
              <w:t xml:space="preserve">Jakie formy aktywności </w:t>
            </w:r>
            <w:r w:rsidR="0048381C" w:rsidRPr="00CB298B">
              <w:rPr>
                <w:color w:val="auto"/>
              </w:rPr>
              <w:t>p</w:t>
            </w:r>
            <w:r w:rsidR="0048381C" w:rsidRPr="00CB298B">
              <w:rPr>
                <w:color w:val="auto"/>
              </w:rPr>
              <w:t>o</w:t>
            </w:r>
            <w:r w:rsidR="0048381C" w:rsidRPr="00CB298B">
              <w:rPr>
                <w:color w:val="auto"/>
              </w:rPr>
              <w:t xml:space="preserve">dejmowali nauczyciele </w:t>
            </w:r>
            <w:r w:rsidRPr="00CB298B">
              <w:rPr>
                <w:color w:val="auto"/>
              </w:rPr>
              <w:t>w r</w:t>
            </w:r>
            <w:r w:rsidRPr="00CB298B">
              <w:rPr>
                <w:color w:val="auto"/>
              </w:rPr>
              <w:t>a</w:t>
            </w:r>
            <w:r w:rsidRPr="00CB298B">
              <w:rPr>
                <w:color w:val="auto"/>
              </w:rPr>
              <w:t>mach realizacji planu wsp</w:t>
            </w:r>
            <w:r w:rsidRPr="00CB298B">
              <w:rPr>
                <w:color w:val="auto"/>
              </w:rPr>
              <w:t>o</w:t>
            </w:r>
            <w:r w:rsidRPr="00CB298B">
              <w:rPr>
                <w:color w:val="auto"/>
              </w:rPr>
              <w:t>magania?</w:t>
            </w:r>
          </w:p>
          <w:p w14:paraId="2E833E0D" w14:textId="6B471A7B" w:rsidR="00200116" w:rsidRPr="00CB298B" w:rsidRDefault="00200116" w:rsidP="0048381C">
            <w:pPr>
              <w:pStyle w:val="OREtabela-punktory"/>
              <w:rPr>
                <w:color w:val="auto"/>
                <w:sz w:val="20"/>
                <w:szCs w:val="20"/>
              </w:rPr>
            </w:pPr>
            <w:r w:rsidRPr="00CB298B">
              <w:rPr>
                <w:color w:val="auto"/>
              </w:rPr>
              <w:t xml:space="preserve">Kryterium ewaluacji: </w:t>
            </w:r>
            <w:r w:rsidRPr="00CB298B">
              <w:rPr>
                <w:b/>
                <w:color w:val="auto"/>
              </w:rPr>
              <w:t>różn</w:t>
            </w:r>
            <w:r w:rsidRPr="00CB298B">
              <w:rPr>
                <w:b/>
                <w:color w:val="auto"/>
              </w:rPr>
              <w:t>o</w:t>
            </w:r>
            <w:r w:rsidRPr="00CB298B">
              <w:rPr>
                <w:b/>
                <w:color w:val="auto"/>
              </w:rPr>
              <w:t>rodność aktywności pode</w:t>
            </w:r>
            <w:r w:rsidRPr="00CB298B">
              <w:rPr>
                <w:b/>
                <w:color w:val="auto"/>
              </w:rPr>
              <w:t>j</w:t>
            </w:r>
            <w:r w:rsidRPr="00CB298B">
              <w:rPr>
                <w:b/>
                <w:color w:val="auto"/>
              </w:rPr>
              <w:t xml:space="preserve">mowanych przez </w:t>
            </w:r>
            <w:r w:rsidR="0048381C" w:rsidRPr="00CB298B">
              <w:rPr>
                <w:b/>
                <w:color w:val="auto"/>
              </w:rPr>
              <w:t>nauczyci</w:t>
            </w:r>
            <w:r w:rsidR="0048381C" w:rsidRPr="00CB298B">
              <w:rPr>
                <w:b/>
                <w:color w:val="auto"/>
              </w:rPr>
              <w:t>e</w:t>
            </w:r>
            <w:r w:rsidR="0048381C" w:rsidRPr="00CB298B">
              <w:rPr>
                <w:b/>
                <w:color w:val="auto"/>
              </w:rPr>
              <w:t>li.</w:t>
            </w:r>
          </w:p>
        </w:tc>
        <w:tc>
          <w:tcPr>
            <w:tcW w:w="1985" w:type="dxa"/>
          </w:tcPr>
          <w:p w14:paraId="5A655B70"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t xml:space="preserve">Badanie </w:t>
            </w:r>
          </w:p>
          <w:p w14:paraId="7BF0510F" w14:textId="7D71ADB4" w:rsidR="00200116" w:rsidRPr="00CB298B" w:rsidRDefault="00200116" w:rsidP="0048381C">
            <w:pPr>
              <w:spacing w:before="120" w:after="120" w:line="240" w:lineRule="auto"/>
              <w:jc w:val="center"/>
              <w:rPr>
                <w:rFonts w:ascii="Arial" w:hAnsi="Arial" w:cs="Arial"/>
              </w:rPr>
            </w:pPr>
            <w:r w:rsidRPr="00CB298B">
              <w:rPr>
                <w:rFonts w:ascii="Arial" w:hAnsi="Arial" w:cs="Arial"/>
              </w:rPr>
              <w:t>dokumentacji</w:t>
            </w:r>
          </w:p>
          <w:p w14:paraId="4D62B292" w14:textId="77777777" w:rsidR="00200116" w:rsidRPr="00CB298B" w:rsidRDefault="00200116" w:rsidP="0048381C">
            <w:pPr>
              <w:spacing w:before="120" w:after="120" w:line="240" w:lineRule="auto"/>
              <w:jc w:val="center"/>
              <w:rPr>
                <w:rFonts w:ascii="Arial" w:hAnsi="Arial" w:cs="Arial"/>
              </w:rPr>
            </w:pPr>
          </w:p>
        </w:tc>
        <w:tc>
          <w:tcPr>
            <w:tcW w:w="3969" w:type="dxa"/>
          </w:tcPr>
          <w:p w14:paraId="0D1ED41A" w14:textId="47E0CCED" w:rsidR="00200116" w:rsidRPr="00CB298B" w:rsidRDefault="00200116" w:rsidP="00555429">
            <w:pPr>
              <w:spacing w:before="120" w:after="120" w:line="240" w:lineRule="auto"/>
              <w:rPr>
                <w:rFonts w:ascii="Arial" w:hAnsi="Arial" w:cs="Arial"/>
              </w:rPr>
            </w:pPr>
            <w:r w:rsidRPr="00CB298B">
              <w:rPr>
                <w:rFonts w:ascii="Arial" w:hAnsi="Arial" w:cs="Arial"/>
              </w:rPr>
              <w:t>Dzienniki zajęć przedszkola, listy obecności na zajęciach organizow</w:t>
            </w:r>
            <w:r w:rsidRPr="00CB298B">
              <w:rPr>
                <w:rFonts w:ascii="Arial" w:hAnsi="Arial" w:cs="Arial"/>
              </w:rPr>
              <w:t>a</w:t>
            </w:r>
            <w:r w:rsidRPr="00CB298B">
              <w:rPr>
                <w:rFonts w:ascii="Arial" w:hAnsi="Arial" w:cs="Arial"/>
              </w:rPr>
              <w:t>nych w ramach realizacji planu wspomagania</w:t>
            </w:r>
            <w:r w:rsidR="007E39AE" w:rsidRPr="00CB298B">
              <w:rPr>
                <w:rFonts w:ascii="Arial" w:hAnsi="Arial" w:cs="Arial"/>
              </w:rPr>
              <w:t>.</w:t>
            </w:r>
          </w:p>
        </w:tc>
      </w:tr>
      <w:tr w:rsidR="00CB298B" w:rsidRPr="00CB298B" w14:paraId="66CAAF5F" w14:textId="77777777" w:rsidTr="0048381C">
        <w:trPr>
          <w:trHeight w:val="765"/>
        </w:trPr>
        <w:tc>
          <w:tcPr>
            <w:tcW w:w="3652" w:type="dxa"/>
            <w:vMerge/>
          </w:tcPr>
          <w:p w14:paraId="1DD2C3F6" w14:textId="77777777" w:rsidR="00200116" w:rsidRPr="00CB298B" w:rsidRDefault="00200116" w:rsidP="00555429">
            <w:pPr>
              <w:spacing w:before="120" w:after="120" w:line="240" w:lineRule="auto"/>
              <w:rPr>
                <w:rFonts w:ascii="Arial" w:hAnsi="Arial" w:cs="Arial"/>
              </w:rPr>
            </w:pPr>
          </w:p>
        </w:tc>
        <w:tc>
          <w:tcPr>
            <w:tcW w:w="1985" w:type="dxa"/>
          </w:tcPr>
          <w:p w14:paraId="023D7A2C"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t xml:space="preserve">Wywiad </w:t>
            </w:r>
          </w:p>
          <w:p w14:paraId="58CFBD57" w14:textId="0B84961F" w:rsidR="00200116" w:rsidRPr="00CB298B" w:rsidRDefault="00200116" w:rsidP="0048381C">
            <w:pPr>
              <w:spacing w:before="120" w:after="120" w:line="240" w:lineRule="auto"/>
              <w:jc w:val="center"/>
              <w:rPr>
                <w:rFonts w:ascii="Arial" w:hAnsi="Arial" w:cs="Arial"/>
              </w:rPr>
            </w:pPr>
            <w:r w:rsidRPr="00CB298B">
              <w:rPr>
                <w:rFonts w:ascii="Arial" w:hAnsi="Arial" w:cs="Arial"/>
              </w:rPr>
              <w:t>z dyrektorem</w:t>
            </w:r>
          </w:p>
        </w:tc>
        <w:tc>
          <w:tcPr>
            <w:tcW w:w="3969" w:type="dxa"/>
          </w:tcPr>
          <w:p w14:paraId="349F8554" w14:textId="3C415540" w:rsidR="00200116" w:rsidRPr="00CB298B" w:rsidRDefault="00200116" w:rsidP="007E39AE">
            <w:pPr>
              <w:pStyle w:val="OREnormalny"/>
              <w:spacing w:line="240" w:lineRule="auto"/>
              <w:rPr>
                <w:color w:val="auto"/>
                <w:sz w:val="20"/>
                <w:szCs w:val="20"/>
              </w:rPr>
            </w:pPr>
            <w:r w:rsidRPr="00CB298B">
              <w:rPr>
                <w:color w:val="auto"/>
                <w:sz w:val="22"/>
              </w:rPr>
              <w:t>Na czym polegała aktywność na</w:t>
            </w:r>
            <w:r w:rsidR="007E39AE" w:rsidRPr="00CB298B">
              <w:rPr>
                <w:color w:val="auto"/>
                <w:sz w:val="22"/>
              </w:rPr>
              <w:t>u</w:t>
            </w:r>
            <w:r w:rsidRPr="00CB298B">
              <w:rPr>
                <w:color w:val="auto"/>
                <w:sz w:val="22"/>
              </w:rPr>
              <w:t>cz</w:t>
            </w:r>
            <w:r w:rsidRPr="00CB298B">
              <w:rPr>
                <w:color w:val="auto"/>
                <w:sz w:val="22"/>
              </w:rPr>
              <w:t>y</w:t>
            </w:r>
            <w:r w:rsidRPr="00CB298B">
              <w:rPr>
                <w:color w:val="auto"/>
                <w:sz w:val="22"/>
              </w:rPr>
              <w:t>ciel</w:t>
            </w:r>
            <w:r w:rsidR="007E39AE" w:rsidRPr="00CB298B">
              <w:rPr>
                <w:color w:val="auto"/>
                <w:sz w:val="22"/>
              </w:rPr>
              <w:t>i</w:t>
            </w:r>
            <w:r w:rsidRPr="00CB298B">
              <w:rPr>
                <w:color w:val="auto"/>
                <w:sz w:val="22"/>
              </w:rPr>
              <w:t xml:space="preserve"> w realizacji planu wspomagania?</w:t>
            </w:r>
          </w:p>
        </w:tc>
      </w:tr>
      <w:tr w:rsidR="00CB298B" w:rsidRPr="00CB298B" w14:paraId="3A061403" w14:textId="77777777" w:rsidTr="0048381C">
        <w:tc>
          <w:tcPr>
            <w:tcW w:w="3652" w:type="dxa"/>
          </w:tcPr>
          <w:p w14:paraId="49A7E9B7" w14:textId="00E8A4AC" w:rsidR="00200116" w:rsidRPr="00CB298B" w:rsidRDefault="0048381C" w:rsidP="0048381C">
            <w:pPr>
              <w:pStyle w:val="OREtabela-punktory"/>
              <w:rPr>
                <w:color w:val="auto"/>
                <w:sz w:val="20"/>
                <w:szCs w:val="20"/>
              </w:rPr>
            </w:pPr>
            <w:r w:rsidRPr="00CB298B">
              <w:rPr>
                <w:color w:val="auto"/>
              </w:rPr>
              <w:t xml:space="preserve">Ilu nauczycieli </w:t>
            </w:r>
            <w:r w:rsidR="00200116" w:rsidRPr="00CB298B">
              <w:rPr>
                <w:color w:val="auto"/>
              </w:rPr>
              <w:t>zostało objętych działaniami wynikającymi z</w:t>
            </w:r>
            <w:r w:rsidRPr="00CB298B">
              <w:rPr>
                <w:color w:val="auto"/>
              </w:rPr>
              <w:t> </w:t>
            </w:r>
            <w:r w:rsidR="00200116" w:rsidRPr="00CB298B">
              <w:rPr>
                <w:color w:val="auto"/>
              </w:rPr>
              <w:t>planu wspomagania?</w:t>
            </w:r>
          </w:p>
          <w:p w14:paraId="140B10B5" w14:textId="405610F4" w:rsidR="00200116" w:rsidRPr="00CB298B" w:rsidRDefault="00200116" w:rsidP="0048381C">
            <w:pPr>
              <w:pStyle w:val="OREtabela-punktory"/>
              <w:rPr>
                <w:color w:val="auto"/>
                <w:sz w:val="20"/>
                <w:szCs w:val="20"/>
              </w:rPr>
            </w:pPr>
            <w:r w:rsidRPr="00CB298B">
              <w:rPr>
                <w:color w:val="auto"/>
              </w:rPr>
              <w:lastRenderedPageBreak/>
              <w:t xml:space="preserve">Kryterium ewaluacji: </w:t>
            </w:r>
            <w:r w:rsidRPr="00CB298B">
              <w:rPr>
                <w:b/>
                <w:color w:val="auto"/>
              </w:rPr>
              <w:t>p</w:t>
            </w:r>
            <w:r w:rsidRPr="00CB298B">
              <w:rPr>
                <w:b/>
                <w:color w:val="auto"/>
              </w:rPr>
              <w:t>o</w:t>
            </w:r>
            <w:r w:rsidRPr="00CB298B">
              <w:rPr>
                <w:b/>
                <w:color w:val="auto"/>
              </w:rPr>
              <w:t>wszechność działań</w:t>
            </w:r>
            <w:r w:rsidR="0048381C" w:rsidRPr="00CB298B">
              <w:rPr>
                <w:b/>
                <w:color w:val="auto"/>
              </w:rPr>
              <w:t>.</w:t>
            </w:r>
          </w:p>
        </w:tc>
        <w:tc>
          <w:tcPr>
            <w:tcW w:w="1985" w:type="dxa"/>
          </w:tcPr>
          <w:p w14:paraId="0D21CBC7"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lastRenderedPageBreak/>
              <w:t>Badanie</w:t>
            </w:r>
          </w:p>
          <w:p w14:paraId="078CB511" w14:textId="64934EA8" w:rsidR="00200116" w:rsidRPr="00CB298B" w:rsidRDefault="00200116" w:rsidP="0048381C">
            <w:pPr>
              <w:spacing w:before="120" w:after="120" w:line="240" w:lineRule="auto"/>
              <w:jc w:val="center"/>
              <w:rPr>
                <w:rFonts w:ascii="Arial" w:hAnsi="Arial" w:cs="Arial"/>
              </w:rPr>
            </w:pPr>
            <w:r w:rsidRPr="00CB298B">
              <w:rPr>
                <w:rFonts w:ascii="Arial" w:hAnsi="Arial" w:cs="Arial"/>
              </w:rPr>
              <w:t xml:space="preserve"> dokumentacji</w:t>
            </w:r>
          </w:p>
        </w:tc>
        <w:tc>
          <w:tcPr>
            <w:tcW w:w="3969" w:type="dxa"/>
          </w:tcPr>
          <w:p w14:paraId="3C0B0154" w14:textId="2720552C" w:rsidR="00200116" w:rsidRPr="00CB298B" w:rsidRDefault="00200116" w:rsidP="007E39AE">
            <w:pPr>
              <w:pStyle w:val="OREtabela-punktory"/>
              <w:rPr>
                <w:color w:val="auto"/>
                <w:sz w:val="20"/>
                <w:szCs w:val="20"/>
              </w:rPr>
            </w:pPr>
            <w:r w:rsidRPr="00CB298B">
              <w:rPr>
                <w:color w:val="auto"/>
              </w:rPr>
              <w:t>Listy obecności na zajęciach o</w:t>
            </w:r>
            <w:r w:rsidRPr="00CB298B">
              <w:rPr>
                <w:color w:val="auto"/>
              </w:rPr>
              <w:t>r</w:t>
            </w:r>
            <w:r w:rsidRPr="00CB298B">
              <w:rPr>
                <w:color w:val="auto"/>
              </w:rPr>
              <w:t>ganizowanych w ramach realizacji planu wspomagania</w:t>
            </w:r>
            <w:r w:rsidR="007E39AE" w:rsidRPr="00CB298B">
              <w:rPr>
                <w:color w:val="auto"/>
              </w:rPr>
              <w:t>.</w:t>
            </w:r>
          </w:p>
          <w:p w14:paraId="0D3EB72E" w14:textId="7801F8FA" w:rsidR="00200116" w:rsidRPr="00CB298B" w:rsidRDefault="00200116" w:rsidP="007E39AE">
            <w:pPr>
              <w:pStyle w:val="OREtabela-punktory"/>
              <w:rPr>
                <w:color w:val="auto"/>
                <w:sz w:val="20"/>
                <w:szCs w:val="20"/>
              </w:rPr>
            </w:pPr>
            <w:r w:rsidRPr="00CB298B">
              <w:rPr>
                <w:color w:val="auto"/>
              </w:rPr>
              <w:lastRenderedPageBreak/>
              <w:t xml:space="preserve">Analiza aktywności </w:t>
            </w:r>
            <w:r w:rsidR="007E39AE" w:rsidRPr="00CB298B">
              <w:rPr>
                <w:color w:val="auto"/>
              </w:rPr>
              <w:t xml:space="preserve">nauczycieli </w:t>
            </w:r>
            <w:r w:rsidRPr="00CB298B">
              <w:rPr>
                <w:color w:val="auto"/>
              </w:rPr>
              <w:t>na platformie e-learningowej</w:t>
            </w:r>
            <w:r w:rsidR="007E39AE" w:rsidRPr="00CB298B">
              <w:rPr>
                <w:color w:val="auto"/>
              </w:rPr>
              <w:t>.</w:t>
            </w:r>
          </w:p>
        </w:tc>
      </w:tr>
      <w:tr w:rsidR="00CB298B" w:rsidRPr="00CB298B" w14:paraId="1A53D5CC" w14:textId="77777777" w:rsidTr="0048381C">
        <w:trPr>
          <w:trHeight w:val="615"/>
        </w:trPr>
        <w:tc>
          <w:tcPr>
            <w:tcW w:w="3652" w:type="dxa"/>
            <w:vMerge w:val="restart"/>
          </w:tcPr>
          <w:p w14:paraId="5E9A9A5B" w14:textId="7EB98C3F" w:rsidR="00200116" w:rsidRPr="00CB298B" w:rsidRDefault="00200116" w:rsidP="0048381C">
            <w:pPr>
              <w:pStyle w:val="OREtabela-punktory"/>
              <w:rPr>
                <w:color w:val="auto"/>
                <w:sz w:val="20"/>
                <w:szCs w:val="20"/>
              </w:rPr>
            </w:pPr>
            <w:r w:rsidRPr="00CB298B">
              <w:rPr>
                <w:color w:val="auto"/>
              </w:rPr>
              <w:lastRenderedPageBreak/>
              <w:t>Które formy doskonalenia były najchętniej realizowane przez nauczyciel</w:t>
            </w:r>
            <w:r w:rsidR="0048381C" w:rsidRPr="00CB298B">
              <w:rPr>
                <w:color w:val="auto"/>
              </w:rPr>
              <w:t xml:space="preserve">i </w:t>
            </w:r>
            <w:r w:rsidRPr="00CB298B">
              <w:rPr>
                <w:color w:val="auto"/>
              </w:rPr>
              <w:t xml:space="preserve">w przedszkolu? </w:t>
            </w:r>
          </w:p>
          <w:p w14:paraId="37EB89F2" w14:textId="5EA6F7A9" w:rsidR="00200116" w:rsidRPr="00CB298B" w:rsidRDefault="00200116" w:rsidP="0048381C">
            <w:pPr>
              <w:pStyle w:val="OREtabela-punktory"/>
              <w:rPr>
                <w:color w:val="auto"/>
                <w:sz w:val="20"/>
                <w:szCs w:val="20"/>
              </w:rPr>
            </w:pPr>
            <w:r w:rsidRPr="00CB298B">
              <w:rPr>
                <w:color w:val="auto"/>
              </w:rPr>
              <w:t>Które formy doskonalenia były najbardziej atrakcyjne?</w:t>
            </w:r>
          </w:p>
          <w:p w14:paraId="6217D890" w14:textId="57205E3C" w:rsidR="00200116" w:rsidRPr="00CB298B" w:rsidRDefault="00200116" w:rsidP="0048381C">
            <w:pPr>
              <w:pStyle w:val="OREtabela-punktory"/>
              <w:rPr>
                <w:color w:val="auto"/>
                <w:sz w:val="20"/>
                <w:szCs w:val="20"/>
              </w:rPr>
            </w:pPr>
            <w:r w:rsidRPr="00CB298B">
              <w:rPr>
                <w:color w:val="auto"/>
              </w:rPr>
              <w:t xml:space="preserve">Kryterium ewaluacji: </w:t>
            </w:r>
            <w:r w:rsidRPr="00CB298B">
              <w:rPr>
                <w:b/>
                <w:color w:val="auto"/>
              </w:rPr>
              <w:t>atrakcy</w:t>
            </w:r>
            <w:r w:rsidRPr="00CB298B">
              <w:rPr>
                <w:b/>
                <w:color w:val="auto"/>
              </w:rPr>
              <w:t>j</w:t>
            </w:r>
            <w:r w:rsidRPr="00CB298B">
              <w:rPr>
                <w:b/>
                <w:color w:val="auto"/>
              </w:rPr>
              <w:t>ność form doskonalenia</w:t>
            </w:r>
            <w:r w:rsidR="0048381C" w:rsidRPr="00CB298B">
              <w:rPr>
                <w:b/>
                <w:color w:val="auto"/>
              </w:rPr>
              <w:t>.</w:t>
            </w:r>
          </w:p>
        </w:tc>
        <w:tc>
          <w:tcPr>
            <w:tcW w:w="1985" w:type="dxa"/>
          </w:tcPr>
          <w:p w14:paraId="787FD636"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t xml:space="preserve">Wywiad </w:t>
            </w:r>
          </w:p>
          <w:p w14:paraId="47DBE960" w14:textId="3924A4CA" w:rsidR="00200116" w:rsidRPr="00CB298B" w:rsidRDefault="00200116" w:rsidP="0048381C">
            <w:pPr>
              <w:spacing w:before="120" w:after="120" w:line="240" w:lineRule="auto"/>
              <w:jc w:val="center"/>
              <w:rPr>
                <w:rFonts w:ascii="Arial" w:hAnsi="Arial" w:cs="Arial"/>
              </w:rPr>
            </w:pPr>
            <w:r w:rsidRPr="00CB298B">
              <w:rPr>
                <w:rFonts w:ascii="Arial" w:hAnsi="Arial" w:cs="Arial"/>
              </w:rPr>
              <w:t>z nauczycie</w:t>
            </w:r>
            <w:r w:rsidR="00706F20" w:rsidRPr="00CB298B">
              <w:rPr>
                <w:rFonts w:ascii="Arial" w:hAnsi="Arial" w:cs="Arial"/>
              </w:rPr>
              <w:t>l</w:t>
            </w:r>
            <w:r w:rsidRPr="00CB298B">
              <w:rPr>
                <w:rFonts w:ascii="Arial" w:hAnsi="Arial" w:cs="Arial"/>
              </w:rPr>
              <w:t>ami</w:t>
            </w:r>
          </w:p>
        </w:tc>
        <w:tc>
          <w:tcPr>
            <w:tcW w:w="3969" w:type="dxa"/>
          </w:tcPr>
          <w:p w14:paraId="5A94D247" w14:textId="4DD2B23F" w:rsidR="00200116" w:rsidRPr="00CB298B" w:rsidRDefault="00200116" w:rsidP="007E39AE">
            <w:pPr>
              <w:spacing w:before="120" w:after="120" w:line="240" w:lineRule="auto"/>
              <w:rPr>
                <w:rFonts w:ascii="Arial" w:hAnsi="Arial" w:cs="Arial"/>
              </w:rPr>
            </w:pPr>
            <w:r w:rsidRPr="00CB298B">
              <w:rPr>
                <w:rFonts w:ascii="Arial" w:hAnsi="Arial" w:cs="Arial"/>
              </w:rPr>
              <w:t xml:space="preserve">Oceń w </w:t>
            </w:r>
            <w:r w:rsidR="007E39AE" w:rsidRPr="00CB298B">
              <w:rPr>
                <w:rFonts w:ascii="Arial" w:hAnsi="Arial" w:cs="Arial"/>
              </w:rPr>
              <w:t xml:space="preserve">skali </w:t>
            </w:r>
            <w:r w:rsidRPr="00CB298B">
              <w:rPr>
                <w:rFonts w:ascii="Arial" w:hAnsi="Arial" w:cs="Arial"/>
              </w:rPr>
              <w:t>od 1 do 10 atrakcyjność form doskonalenia przeprowadzonych w ramach realizacji planu wspomag</w:t>
            </w:r>
            <w:r w:rsidRPr="00CB298B">
              <w:rPr>
                <w:rFonts w:ascii="Arial" w:hAnsi="Arial" w:cs="Arial"/>
              </w:rPr>
              <w:t>a</w:t>
            </w:r>
            <w:r w:rsidRPr="00CB298B">
              <w:rPr>
                <w:rFonts w:ascii="Arial" w:hAnsi="Arial" w:cs="Arial"/>
              </w:rPr>
              <w:t>nia</w:t>
            </w:r>
            <w:r w:rsidR="007E39AE" w:rsidRPr="00CB298B">
              <w:rPr>
                <w:rFonts w:ascii="Arial" w:hAnsi="Arial" w:cs="Arial"/>
              </w:rPr>
              <w:t>.</w:t>
            </w:r>
          </w:p>
        </w:tc>
      </w:tr>
      <w:tr w:rsidR="00CB298B" w:rsidRPr="00CB298B" w14:paraId="0AFD362A" w14:textId="77777777" w:rsidTr="0048381C">
        <w:trPr>
          <w:trHeight w:val="615"/>
        </w:trPr>
        <w:tc>
          <w:tcPr>
            <w:tcW w:w="3652" w:type="dxa"/>
            <w:vMerge/>
          </w:tcPr>
          <w:p w14:paraId="61D91267" w14:textId="77777777" w:rsidR="00200116" w:rsidRPr="00CB298B" w:rsidRDefault="00200116" w:rsidP="00555429">
            <w:pPr>
              <w:spacing w:before="120" w:after="120" w:line="240" w:lineRule="auto"/>
              <w:rPr>
                <w:rFonts w:ascii="Arial" w:hAnsi="Arial" w:cs="Arial"/>
              </w:rPr>
            </w:pPr>
          </w:p>
        </w:tc>
        <w:tc>
          <w:tcPr>
            <w:tcW w:w="1985" w:type="dxa"/>
          </w:tcPr>
          <w:p w14:paraId="5FA3E816" w14:textId="77777777" w:rsidR="00200116" w:rsidRPr="00CB298B" w:rsidRDefault="00200116" w:rsidP="0048381C">
            <w:pPr>
              <w:spacing w:before="120" w:after="120" w:line="240" w:lineRule="auto"/>
              <w:jc w:val="center"/>
              <w:rPr>
                <w:rFonts w:ascii="Arial" w:hAnsi="Arial" w:cs="Arial"/>
              </w:rPr>
            </w:pPr>
            <w:r w:rsidRPr="00CB298B">
              <w:rPr>
                <w:rFonts w:ascii="Arial" w:hAnsi="Arial" w:cs="Arial"/>
              </w:rPr>
              <w:t>Róża wiatrów</w:t>
            </w:r>
          </w:p>
          <w:p w14:paraId="2E0B78B2" w14:textId="77777777" w:rsidR="00200116" w:rsidRPr="00CB298B" w:rsidRDefault="00200116" w:rsidP="0048381C">
            <w:pPr>
              <w:spacing w:before="120" w:after="120" w:line="240" w:lineRule="auto"/>
              <w:jc w:val="center"/>
              <w:rPr>
                <w:rFonts w:ascii="Arial" w:hAnsi="Arial" w:cs="Arial"/>
              </w:rPr>
            </w:pPr>
          </w:p>
        </w:tc>
        <w:tc>
          <w:tcPr>
            <w:tcW w:w="3969" w:type="dxa"/>
          </w:tcPr>
          <w:p w14:paraId="0922234D" w14:textId="74E99F6F" w:rsidR="00200116" w:rsidRPr="00CB298B" w:rsidRDefault="007E39AE" w:rsidP="007E39AE">
            <w:pPr>
              <w:pStyle w:val="OREtabela-punktory"/>
              <w:rPr>
                <w:color w:val="auto"/>
                <w:sz w:val="20"/>
                <w:szCs w:val="20"/>
              </w:rPr>
            </w:pPr>
            <w:r w:rsidRPr="00CB298B">
              <w:rPr>
                <w:color w:val="auto"/>
              </w:rPr>
              <w:t>Na r</w:t>
            </w:r>
            <w:r w:rsidR="00200116" w:rsidRPr="00CB298B">
              <w:rPr>
                <w:color w:val="auto"/>
              </w:rPr>
              <w:t>amiona</w:t>
            </w:r>
            <w:r w:rsidRPr="00CB298B">
              <w:rPr>
                <w:color w:val="auto"/>
              </w:rPr>
              <w:t>ch</w:t>
            </w:r>
            <w:r w:rsidR="00200116" w:rsidRPr="00CB298B">
              <w:rPr>
                <w:color w:val="auto"/>
              </w:rPr>
              <w:t xml:space="preserve"> róży wiatrów </w:t>
            </w:r>
            <w:r w:rsidRPr="00CB298B">
              <w:rPr>
                <w:color w:val="auto"/>
              </w:rPr>
              <w:t>zost</w:t>
            </w:r>
            <w:r w:rsidRPr="00CB298B">
              <w:rPr>
                <w:color w:val="auto"/>
              </w:rPr>
              <w:t>a</w:t>
            </w:r>
            <w:r w:rsidRPr="00CB298B">
              <w:rPr>
                <w:color w:val="auto"/>
              </w:rPr>
              <w:t>ły wypisane formy</w:t>
            </w:r>
            <w:r w:rsidR="00200116" w:rsidRPr="00CB298B">
              <w:rPr>
                <w:color w:val="auto"/>
              </w:rPr>
              <w:t xml:space="preserve"> wspomagania.</w:t>
            </w:r>
          </w:p>
          <w:p w14:paraId="7DB10441" w14:textId="419656FE" w:rsidR="00200116" w:rsidRPr="00CB298B" w:rsidRDefault="00200116" w:rsidP="007E39AE">
            <w:pPr>
              <w:pStyle w:val="OREtabela-punktory"/>
              <w:rPr>
                <w:color w:val="auto"/>
                <w:sz w:val="20"/>
                <w:szCs w:val="20"/>
              </w:rPr>
            </w:pPr>
            <w:r w:rsidRPr="00CB298B">
              <w:rPr>
                <w:color w:val="auto"/>
              </w:rPr>
              <w:t xml:space="preserve">Zaznacz na skali </w:t>
            </w:r>
            <w:r w:rsidR="007E39AE" w:rsidRPr="00CB298B">
              <w:rPr>
                <w:color w:val="auto"/>
              </w:rPr>
              <w:t xml:space="preserve">od </w:t>
            </w:r>
            <w:r w:rsidRPr="00CB298B">
              <w:rPr>
                <w:color w:val="auto"/>
              </w:rPr>
              <w:t>1</w:t>
            </w:r>
            <w:r w:rsidR="007E39AE" w:rsidRPr="00CB298B">
              <w:rPr>
                <w:color w:val="auto"/>
              </w:rPr>
              <w:t xml:space="preserve"> do </w:t>
            </w:r>
            <w:r w:rsidRPr="00CB298B">
              <w:rPr>
                <w:color w:val="auto"/>
              </w:rPr>
              <w:t>6</w:t>
            </w:r>
            <w:r w:rsidR="007E39AE" w:rsidRPr="00CB298B">
              <w:rPr>
                <w:color w:val="auto"/>
              </w:rPr>
              <w:t>,</w:t>
            </w:r>
            <w:r w:rsidRPr="00CB298B">
              <w:rPr>
                <w:color w:val="auto"/>
              </w:rPr>
              <w:t xml:space="preserve"> jak oceniasz atrakcyjność poszcz</w:t>
            </w:r>
            <w:r w:rsidRPr="00CB298B">
              <w:rPr>
                <w:color w:val="auto"/>
              </w:rPr>
              <w:t>e</w:t>
            </w:r>
            <w:r w:rsidRPr="00CB298B">
              <w:rPr>
                <w:color w:val="auto"/>
              </w:rPr>
              <w:t>gólnych form doskonalenia.</w:t>
            </w:r>
          </w:p>
        </w:tc>
      </w:tr>
      <w:tr w:rsidR="00CB298B" w:rsidRPr="00CB298B" w14:paraId="0FB58186" w14:textId="77777777" w:rsidTr="0048381C">
        <w:tc>
          <w:tcPr>
            <w:tcW w:w="3652" w:type="dxa"/>
          </w:tcPr>
          <w:p w14:paraId="204DD481" w14:textId="77777777" w:rsidR="00200116" w:rsidRPr="00CB298B" w:rsidRDefault="00200116" w:rsidP="0048381C">
            <w:pPr>
              <w:pStyle w:val="OREtabela-punktory"/>
              <w:rPr>
                <w:color w:val="auto"/>
                <w:sz w:val="20"/>
                <w:szCs w:val="20"/>
              </w:rPr>
            </w:pPr>
            <w:r w:rsidRPr="00CB298B">
              <w:rPr>
                <w:color w:val="auto"/>
              </w:rPr>
              <w:t>Jak oceniana była praca ek</w:t>
            </w:r>
            <w:r w:rsidRPr="00CB298B">
              <w:rPr>
                <w:color w:val="auto"/>
              </w:rPr>
              <w:t>s</w:t>
            </w:r>
            <w:r w:rsidRPr="00CB298B">
              <w:rPr>
                <w:color w:val="auto"/>
              </w:rPr>
              <w:t>pertów zaangażowanych w r</w:t>
            </w:r>
            <w:r w:rsidRPr="00CB298B">
              <w:rPr>
                <w:color w:val="auto"/>
              </w:rPr>
              <w:t>e</w:t>
            </w:r>
            <w:r w:rsidRPr="00CB298B">
              <w:rPr>
                <w:color w:val="auto"/>
              </w:rPr>
              <w:t>alizację planu wspomagania?</w:t>
            </w:r>
          </w:p>
          <w:p w14:paraId="64DE1255" w14:textId="0FCC0C53" w:rsidR="00200116" w:rsidRPr="00CB298B" w:rsidRDefault="00200116" w:rsidP="0048381C">
            <w:pPr>
              <w:pStyle w:val="OREtabela-punktory"/>
              <w:rPr>
                <w:color w:val="auto"/>
                <w:sz w:val="20"/>
                <w:szCs w:val="20"/>
              </w:rPr>
            </w:pPr>
            <w:r w:rsidRPr="00CB298B">
              <w:rPr>
                <w:color w:val="auto"/>
              </w:rPr>
              <w:t xml:space="preserve">Kryterium ewaluacji: </w:t>
            </w:r>
            <w:r w:rsidRPr="00CB298B">
              <w:rPr>
                <w:b/>
                <w:color w:val="auto"/>
              </w:rPr>
              <w:t>skutec</w:t>
            </w:r>
            <w:r w:rsidRPr="00CB298B">
              <w:rPr>
                <w:b/>
                <w:color w:val="auto"/>
              </w:rPr>
              <w:t>z</w:t>
            </w:r>
            <w:r w:rsidRPr="00CB298B">
              <w:rPr>
                <w:b/>
                <w:color w:val="auto"/>
              </w:rPr>
              <w:t>ność działań</w:t>
            </w:r>
            <w:r w:rsidR="0048381C" w:rsidRPr="00CB298B">
              <w:rPr>
                <w:b/>
                <w:color w:val="auto"/>
              </w:rPr>
              <w:t>.</w:t>
            </w:r>
          </w:p>
        </w:tc>
        <w:tc>
          <w:tcPr>
            <w:tcW w:w="1985" w:type="dxa"/>
          </w:tcPr>
          <w:p w14:paraId="3B45E752"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t xml:space="preserve">Ankieta </w:t>
            </w:r>
          </w:p>
          <w:p w14:paraId="36722CEF" w14:textId="03C7FF1F" w:rsidR="00200116" w:rsidRPr="00CB298B" w:rsidRDefault="00200116" w:rsidP="0048381C">
            <w:pPr>
              <w:spacing w:before="120" w:after="120" w:line="240" w:lineRule="auto"/>
              <w:jc w:val="center"/>
              <w:rPr>
                <w:rFonts w:ascii="Arial" w:hAnsi="Arial" w:cs="Arial"/>
              </w:rPr>
            </w:pPr>
            <w:r w:rsidRPr="00CB298B">
              <w:rPr>
                <w:rFonts w:ascii="Arial" w:hAnsi="Arial" w:cs="Arial"/>
              </w:rPr>
              <w:t>ze skalowaniem</w:t>
            </w:r>
          </w:p>
        </w:tc>
        <w:tc>
          <w:tcPr>
            <w:tcW w:w="3969" w:type="dxa"/>
          </w:tcPr>
          <w:p w14:paraId="55328F6F" w14:textId="77777777" w:rsidR="00200116" w:rsidRPr="00CB298B" w:rsidRDefault="00200116" w:rsidP="00555429">
            <w:pPr>
              <w:spacing w:before="120" w:after="120" w:line="240" w:lineRule="auto"/>
              <w:rPr>
                <w:rFonts w:ascii="Arial" w:hAnsi="Arial" w:cs="Arial"/>
              </w:rPr>
            </w:pPr>
            <w:r w:rsidRPr="00CB298B">
              <w:rPr>
                <w:rFonts w:ascii="Arial" w:hAnsi="Arial" w:cs="Arial"/>
              </w:rPr>
              <w:t>Oceń w skali od 1 do 10 pracę ek</w:t>
            </w:r>
            <w:r w:rsidRPr="00CB298B">
              <w:rPr>
                <w:rFonts w:ascii="Arial" w:hAnsi="Arial" w:cs="Arial"/>
              </w:rPr>
              <w:t>s</w:t>
            </w:r>
            <w:r w:rsidRPr="00CB298B">
              <w:rPr>
                <w:rFonts w:ascii="Arial" w:hAnsi="Arial" w:cs="Arial"/>
              </w:rPr>
              <w:t>pertów zaangażowanych w realizację planu wspomagania.</w:t>
            </w:r>
          </w:p>
        </w:tc>
      </w:tr>
      <w:tr w:rsidR="00CB298B" w:rsidRPr="00CB298B" w14:paraId="4620C003" w14:textId="77777777" w:rsidTr="0048381C">
        <w:tc>
          <w:tcPr>
            <w:tcW w:w="3652" w:type="dxa"/>
          </w:tcPr>
          <w:p w14:paraId="6A142E10" w14:textId="77777777" w:rsidR="00200116" w:rsidRPr="00CB298B" w:rsidRDefault="00200116" w:rsidP="0048381C">
            <w:pPr>
              <w:pStyle w:val="OREtabela-punktory"/>
              <w:rPr>
                <w:color w:val="auto"/>
                <w:sz w:val="20"/>
                <w:szCs w:val="20"/>
              </w:rPr>
            </w:pPr>
            <w:r w:rsidRPr="00CB298B">
              <w:rPr>
                <w:color w:val="auto"/>
              </w:rPr>
              <w:t>Jak oceniana była praca osoby koordynującej proces wsp</w:t>
            </w:r>
            <w:r w:rsidRPr="00CB298B">
              <w:rPr>
                <w:color w:val="auto"/>
              </w:rPr>
              <w:t>o</w:t>
            </w:r>
            <w:r w:rsidRPr="00CB298B">
              <w:rPr>
                <w:color w:val="auto"/>
              </w:rPr>
              <w:t>magania?</w:t>
            </w:r>
          </w:p>
          <w:p w14:paraId="355C1364" w14:textId="22018E8A" w:rsidR="00200116" w:rsidRPr="00CB298B" w:rsidRDefault="00200116" w:rsidP="0048381C">
            <w:pPr>
              <w:pStyle w:val="OREtabela-punktory"/>
              <w:rPr>
                <w:color w:val="auto"/>
                <w:sz w:val="20"/>
                <w:szCs w:val="20"/>
              </w:rPr>
            </w:pPr>
            <w:r w:rsidRPr="00CB298B">
              <w:rPr>
                <w:color w:val="auto"/>
              </w:rPr>
              <w:t xml:space="preserve">Kryterium ewaluacji: </w:t>
            </w:r>
            <w:r w:rsidRPr="00CB298B">
              <w:rPr>
                <w:b/>
                <w:color w:val="auto"/>
              </w:rPr>
              <w:t>skutec</w:t>
            </w:r>
            <w:r w:rsidRPr="00CB298B">
              <w:rPr>
                <w:b/>
                <w:color w:val="auto"/>
              </w:rPr>
              <w:t>z</w:t>
            </w:r>
            <w:r w:rsidRPr="00CB298B">
              <w:rPr>
                <w:b/>
                <w:color w:val="auto"/>
              </w:rPr>
              <w:t>ność działań</w:t>
            </w:r>
            <w:r w:rsidR="0048381C" w:rsidRPr="00CB298B">
              <w:rPr>
                <w:b/>
                <w:color w:val="auto"/>
              </w:rPr>
              <w:t>.</w:t>
            </w:r>
          </w:p>
        </w:tc>
        <w:tc>
          <w:tcPr>
            <w:tcW w:w="1985" w:type="dxa"/>
          </w:tcPr>
          <w:p w14:paraId="2A9302EF" w14:textId="77777777" w:rsidR="0048381C" w:rsidRPr="00CB298B" w:rsidRDefault="00200116" w:rsidP="0048381C">
            <w:pPr>
              <w:spacing w:before="120" w:after="120" w:line="240" w:lineRule="auto"/>
              <w:jc w:val="center"/>
              <w:rPr>
                <w:rFonts w:ascii="Arial" w:hAnsi="Arial" w:cs="Arial"/>
              </w:rPr>
            </w:pPr>
            <w:r w:rsidRPr="00CB298B">
              <w:rPr>
                <w:rFonts w:ascii="Arial" w:hAnsi="Arial" w:cs="Arial"/>
              </w:rPr>
              <w:t xml:space="preserve">Ankieta </w:t>
            </w:r>
          </w:p>
          <w:p w14:paraId="2860BEF8" w14:textId="64E446EA" w:rsidR="00200116" w:rsidRPr="00CB298B" w:rsidRDefault="00200116" w:rsidP="0048381C">
            <w:pPr>
              <w:spacing w:before="120" w:after="120" w:line="240" w:lineRule="auto"/>
              <w:jc w:val="center"/>
              <w:rPr>
                <w:rFonts w:ascii="Arial" w:hAnsi="Arial" w:cs="Arial"/>
              </w:rPr>
            </w:pPr>
            <w:r w:rsidRPr="00CB298B">
              <w:rPr>
                <w:rFonts w:ascii="Arial" w:hAnsi="Arial" w:cs="Arial"/>
              </w:rPr>
              <w:t>ze skalowaniem</w:t>
            </w:r>
          </w:p>
        </w:tc>
        <w:tc>
          <w:tcPr>
            <w:tcW w:w="3969" w:type="dxa"/>
          </w:tcPr>
          <w:p w14:paraId="228AE931" w14:textId="77777777" w:rsidR="00200116" w:rsidRPr="00CB298B" w:rsidRDefault="00200116" w:rsidP="00555429">
            <w:pPr>
              <w:spacing w:before="120" w:after="120" w:line="240" w:lineRule="auto"/>
              <w:rPr>
                <w:rFonts w:ascii="Arial" w:hAnsi="Arial" w:cs="Arial"/>
              </w:rPr>
            </w:pPr>
            <w:r w:rsidRPr="00CB298B">
              <w:rPr>
                <w:rFonts w:ascii="Arial" w:hAnsi="Arial" w:cs="Arial"/>
              </w:rPr>
              <w:t>Oceń w skali od 1 do 10 pracę osoby koordynującej proces wspomagania.</w:t>
            </w:r>
          </w:p>
        </w:tc>
      </w:tr>
    </w:tbl>
    <w:p w14:paraId="7AE136EF" w14:textId="21AA4332" w:rsidR="00122B82" w:rsidRPr="00CB298B" w:rsidRDefault="00CA5E9E" w:rsidP="00555429">
      <w:pPr>
        <w:pStyle w:val="ORE3Naglowek"/>
        <w:rPr>
          <w:color w:val="auto"/>
        </w:rPr>
      </w:pPr>
      <w:bookmarkStart w:id="74" w:name="_Toc496059952"/>
      <w:r w:rsidRPr="00CB298B">
        <w:rPr>
          <w:color w:val="auto"/>
        </w:rPr>
        <w:t xml:space="preserve">4.2. </w:t>
      </w:r>
      <w:r w:rsidR="00122B82" w:rsidRPr="00CB298B">
        <w:rPr>
          <w:color w:val="auto"/>
        </w:rPr>
        <w:t>Scenariusz spotkania z radą pedagogi</w:t>
      </w:r>
      <w:r w:rsidR="00485AA2" w:rsidRPr="00CB298B">
        <w:rPr>
          <w:color w:val="auto"/>
        </w:rPr>
        <w:t xml:space="preserve">czną służący omówieniu </w:t>
      </w:r>
      <w:r w:rsidR="0087183C">
        <w:rPr>
          <w:color w:val="auto"/>
        </w:rPr>
        <w:br/>
      </w:r>
      <w:r w:rsidR="00485AA2" w:rsidRPr="00CB298B">
        <w:rPr>
          <w:color w:val="auto"/>
        </w:rPr>
        <w:t>wyników</w:t>
      </w:r>
      <w:r w:rsidR="009B1445" w:rsidRPr="00CB298B">
        <w:rPr>
          <w:color w:val="auto"/>
        </w:rPr>
        <w:t xml:space="preserve"> </w:t>
      </w:r>
      <w:r w:rsidR="00122B82" w:rsidRPr="00CB298B">
        <w:rPr>
          <w:color w:val="auto"/>
        </w:rPr>
        <w:t>ewaluacji</w:t>
      </w:r>
      <w:r w:rsidR="00077719" w:rsidRPr="00CB298B">
        <w:rPr>
          <w:color w:val="auto"/>
        </w:rPr>
        <w:t xml:space="preserve"> i </w:t>
      </w:r>
      <w:r w:rsidR="00785CA9" w:rsidRPr="00CB298B">
        <w:rPr>
          <w:color w:val="auto"/>
        </w:rPr>
        <w:t>podsumowaniu pracy</w:t>
      </w:r>
      <w:bookmarkEnd w:id="74"/>
    </w:p>
    <w:p w14:paraId="7FE42972" w14:textId="204EDF8E" w:rsidR="00077719" w:rsidRPr="00CB298B" w:rsidRDefault="002574D1" w:rsidP="00555429">
      <w:pPr>
        <w:pStyle w:val="OREnormalny"/>
        <w:rPr>
          <w:color w:val="auto"/>
        </w:rPr>
      </w:pPr>
      <w:r w:rsidRPr="00CB298B">
        <w:rPr>
          <w:color w:val="auto"/>
        </w:rPr>
        <w:t>P</w:t>
      </w:r>
      <w:r w:rsidR="00077719" w:rsidRPr="00CB298B">
        <w:rPr>
          <w:color w:val="auto"/>
        </w:rPr>
        <w:t>rzygotowując spotkanie</w:t>
      </w:r>
      <w:r w:rsidRPr="00CB298B">
        <w:rPr>
          <w:color w:val="auto"/>
        </w:rPr>
        <w:t>,</w:t>
      </w:r>
      <w:r w:rsidR="00077719" w:rsidRPr="00CB298B">
        <w:rPr>
          <w:color w:val="auto"/>
        </w:rPr>
        <w:t xml:space="preserve"> </w:t>
      </w:r>
      <w:r w:rsidRPr="00CB298B">
        <w:rPr>
          <w:color w:val="auto"/>
        </w:rPr>
        <w:t xml:space="preserve">osoba wspomagająca </w:t>
      </w:r>
      <w:r w:rsidR="00077719" w:rsidRPr="00CB298B">
        <w:rPr>
          <w:color w:val="auto"/>
        </w:rPr>
        <w:t xml:space="preserve">powinna zgromadzić i mieć spisane wszystkie wydarzenia, jakie wydarzyły </w:t>
      </w:r>
      <w:r w:rsidRPr="00CB298B">
        <w:rPr>
          <w:color w:val="auto"/>
        </w:rPr>
        <w:t xml:space="preserve">się w przedszkolu </w:t>
      </w:r>
      <w:r w:rsidR="00077719" w:rsidRPr="00CB298B">
        <w:rPr>
          <w:color w:val="auto"/>
        </w:rPr>
        <w:t>podczas realizacji planu wsp</w:t>
      </w:r>
      <w:r w:rsidR="00077719" w:rsidRPr="00CB298B">
        <w:rPr>
          <w:color w:val="auto"/>
        </w:rPr>
        <w:t>o</w:t>
      </w:r>
      <w:r w:rsidR="00077719" w:rsidRPr="00CB298B">
        <w:rPr>
          <w:color w:val="auto"/>
        </w:rPr>
        <w:t xml:space="preserve">magania: spotkania, warsztaty, sesje </w:t>
      </w:r>
      <w:proofErr w:type="spellStart"/>
      <w:r w:rsidRPr="00CB298B">
        <w:rPr>
          <w:i/>
          <w:color w:val="auto"/>
        </w:rPr>
        <w:t>action</w:t>
      </w:r>
      <w:proofErr w:type="spellEnd"/>
      <w:r w:rsidRPr="00CB298B">
        <w:rPr>
          <w:i/>
          <w:color w:val="auto"/>
        </w:rPr>
        <w:t xml:space="preserve"> </w:t>
      </w:r>
      <w:r w:rsidR="00077719" w:rsidRPr="00CB298B">
        <w:rPr>
          <w:i/>
          <w:color w:val="auto"/>
        </w:rPr>
        <w:t>learning</w:t>
      </w:r>
      <w:r w:rsidR="00077719" w:rsidRPr="00CB298B">
        <w:rPr>
          <w:color w:val="auto"/>
        </w:rPr>
        <w:t>, konsultacje indywidualne i grup</w:t>
      </w:r>
      <w:r w:rsidR="00077719" w:rsidRPr="00CB298B">
        <w:rPr>
          <w:color w:val="auto"/>
        </w:rPr>
        <w:t>o</w:t>
      </w:r>
      <w:r w:rsidR="00077719" w:rsidRPr="00CB298B">
        <w:rPr>
          <w:color w:val="auto"/>
        </w:rPr>
        <w:t>we, obserwacje zajęć itp.</w:t>
      </w:r>
    </w:p>
    <w:p w14:paraId="757917E9" w14:textId="77777777" w:rsidR="00B675A9" w:rsidRPr="00CB298B" w:rsidRDefault="00B675A9" w:rsidP="00555429">
      <w:pPr>
        <w:pStyle w:val="OREnormalny"/>
        <w:rPr>
          <w:b/>
          <w:color w:val="auto"/>
        </w:rPr>
      </w:pPr>
      <w:r w:rsidRPr="00CB298B">
        <w:rPr>
          <w:b/>
          <w:color w:val="auto"/>
        </w:rPr>
        <w:t>Cele:</w:t>
      </w:r>
    </w:p>
    <w:p w14:paraId="4184DE93" w14:textId="10928403" w:rsidR="003F722E" w:rsidRPr="00CB298B" w:rsidRDefault="00B675A9" w:rsidP="00555429">
      <w:pPr>
        <w:pStyle w:val="OREpunktor"/>
        <w:rPr>
          <w:color w:val="auto"/>
        </w:rPr>
      </w:pPr>
      <w:r w:rsidRPr="00CB298B">
        <w:rPr>
          <w:color w:val="auto"/>
        </w:rPr>
        <w:t>Refleksja nad realizacją planu rozwojowego przedszkola</w:t>
      </w:r>
      <w:r w:rsidR="00555429" w:rsidRPr="00CB298B">
        <w:rPr>
          <w:color w:val="auto"/>
        </w:rPr>
        <w:t>.</w:t>
      </w:r>
    </w:p>
    <w:p w14:paraId="251DCE8A" w14:textId="29F3FBC4" w:rsidR="00B675A9" w:rsidRPr="00CB298B" w:rsidRDefault="00B675A9" w:rsidP="00555429">
      <w:pPr>
        <w:pStyle w:val="OREpunktor"/>
        <w:rPr>
          <w:color w:val="auto"/>
        </w:rPr>
      </w:pPr>
      <w:r w:rsidRPr="00CB298B">
        <w:rPr>
          <w:color w:val="auto"/>
        </w:rPr>
        <w:t>Sformułowanie wniosków dotyczących dalszych działań</w:t>
      </w:r>
      <w:r w:rsidR="00555429" w:rsidRPr="00CB298B">
        <w:rPr>
          <w:color w:val="auto"/>
        </w:rPr>
        <w:t>.</w:t>
      </w:r>
      <w:r w:rsidRPr="00CB298B">
        <w:rPr>
          <w:color w:val="auto"/>
        </w:rPr>
        <w:t xml:space="preserve"> </w:t>
      </w:r>
    </w:p>
    <w:p w14:paraId="2C082825" w14:textId="77777777" w:rsidR="00077719" w:rsidRPr="00CB298B" w:rsidRDefault="00077719" w:rsidP="00555429">
      <w:pPr>
        <w:pStyle w:val="OREnormalny"/>
        <w:rPr>
          <w:b/>
          <w:color w:val="auto"/>
        </w:rPr>
      </w:pPr>
      <w:r w:rsidRPr="00CB298B">
        <w:rPr>
          <w:b/>
          <w:color w:val="auto"/>
        </w:rPr>
        <w:t>Treści – wymagania szczegółowe:</w:t>
      </w:r>
    </w:p>
    <w:p w14:paraId="077353C2" w14:textId="5FDF213C" w:rsidR="00077719" w:rsidRPr="00CB298B" w:rsidRDefault="00077719" w:rsidP="00555429">
      <w:pPr>
        <w:pStyle w:val="OREpunktor"/>
        <w:rPr>
          <w:color w:val="auto"/>
        </w:rPr>
      </w:pPr>
      <w:r w:rsidRPr="00CB298B">
        <w:rPr>
          <w:color w:val="auto"/>
        </w:rPr>
        <w:t>Ewaluacja, kryteria ewaluacji, wnioski i rekomendacje z ewaluacji</w:t>
      </w:r>
      <w:r w:rsidR="00555429" w:rsidRPr="00CB298B">
        <w:rPr>
          <w:color w:val="auto"/>
        </w:rPr>
        <w:t>.</w:t>
      </w:r>
    </w:p>
    <w:p w14:paraId="29C6D766" w14:textId="0E0AD2D7" w:rsidR="00077719" w:rsidRPr="00CB298B" w:rsidRDefault="00077719" w:rsidP="00555429">
      <w:pPr>
        <w:pStyle w:val="OREpunktor"/>
        <w:rPr>
          <w:color w:val="auto"/>
        </w:rPr>
      </w:pPr>
      <w:r w:rsidRPr="00CB298B">
        <w:rPr>
          <w:color w:val="auto"/>
        </w:rPr>
        <w:t>Rozwój zawodowy nauczyciela, rozwój organizacyjny przedszkola</w:t>
      </w:r>
      <w:r w:rsidR="00555429" w:rsidRPr="00CB298B">
        <w:rPr>
          <w:color w:val="auto"/>
        </w:rPr>
        <w:t>.</w:t>
      </w:r>
    </w:p>
    <w:p w14:paraId="3DAE7636" w14:textId="7DAF0129" w:rsidR="00077719" w:rsidRPr="00CB298B" w:rsidRDefault="00555429" w:rsidP="00555429">
      <w:pPr>
        <w:pStyle w:val="OREnormalny"/>
        <w:rPr>
          <w:b/>
          <w:color w:val="auto"/>
        </w:rPr>
      </w:pPr>
      <w:r w:rsidRPr="00CB298B">
        <w:rPr>
          <w:b/>
          <w:color w:val="auto"/>
        </w:rPr>
        <w:t>M</w:t>
      </w:r>
      <w:r w:rsidR="00077719" w:rsidRPr="00CB298B">
        <w:rPr>
          <w:b/>
          <w:color w:val="auto"/>
        </w:rPr>
        <w:t>etody i techniki</w:t>
      </w:r>
      <w:r w:rsidRPr="00CB298B">
        <w:rPr>
          <w:b/>
          <w:color w:val="auto"/>
        </w:rPr>
        <w:t xml:space="preserve"> pracy</w:t>
      </w:r>
      <w:r w:rsidR="00077719" w:rsidRPr="00CB298B">
        <w:rPr>
          <w:b/>
          <w:color w:val="auto"/>
        </w:rPr>
        <w:t>:</w:t>
      </w:r>
    </w:p>
    <w:p w14:paraId="30C78DBA" w14:textId="3B79C116" w:rsidR="00726BEA" w:rsidRPr="00CB298B" w:rsidRDefault="00726BEA" w:rsidP="00555429">
      <w:pPr>
        <w:pStyle w:val="OREpunktor"/>
        <w:rPr>
          <w:color w:val="auto"/>
        </w:rPr>
      </w:pPr>
      <w:r w:rsidRPr="00CB298B">
        <w:rPr>
          <w:color w:val="auto"/>
        </w:rPr>
        <w:t>linia czasu</w:t>
      </w:r>
      <w:r w:rsidR="00555429" w:rsidRPr="00CB298B">
        <w:rPr>
          <w:color w:val="auto"/>
        </w:rPr>
        <w:t>;</w:t>
      </w:r>
    </w:p>
    <w:p w14:paraId="4A3C24E9" w14:textId="48F14800" w:rsidR="00726BEA" w:rsidRPr="00CB298B" w:rsidRDefault="00077719" w:rsidP="00555429">
      <w:pPr>
        <w:pStyle w:val="OREpunktor"/>
        <w:rPr>
          <w:color w:val="auto"/>
        </w:rPr>
      </w:pPr>
      <w:r w:rsidRPr="00CB298B">
        <w:rPr>
          <w:color w:val="auto"/>
        </w:rPr>
        <w:t>dyskusja</w:t>
      </w:r>
      <w:r w:rsidR="00555429" w:rsidRPr="00CB298B">
        <w:rPr>
          <w:color w:val="auto"/>
        </w:rPr>
        <w:t>;</w:t>
      </w:r>
    </w:p>
    <w:p w14:paraId="6A0049CB" w14:textId="2C702654" w:rsidR="00726BEA" w:rsidRPr="00CB298B" w:rsidRDefault="00726BEA" w:rsidP="00555429">
      <w:pPr>
        <w:pStyle w:val="OREpunktor"/>
        <w:rPr>
          <w:color w:val="auto"/>
        </w:rPr>
      </w:pPr>
      <w:r w:rsidRPr="00CB298B">
        <w:rPr>
          <w:color w:val="auto"/>
        </w:rPr>
        <w:lastRenderedPageBreak/>
        <w:t>karuzela (wędrujące plakaty)</w:t>
      </w:r>
      <w:r w:rsidR="00555429" w:rsidRPr="00CB298B">
        <w:rPr>
          <w:color w:val="auto"/>
        </w:rPr>
        <w:t>;</w:t>
      </w:r>
    </w:p>
    <w:p w14:paraId="4922BED3" w14:textId="787ED191" w:rsidR="00726BEA" w:rsidRPr="00CB298B" w:rsidRDefault="00726BEA" w:rsidP="00555429">
      <w:pPr>
        <w:pStyle w:val="OREpunktor"/>
        <w:rPr>
          <w:color w:val="auto"/>
        </w:rPr>
      </w:pPr>
      <w:r w:rsidRPr="00CB298B">
        <w:rPr>
          <w:color w:val="auto"/>
        </w:rPr>
        <w:t>kolaż</w:t>
      </w:r>
      <w:r w:rsidR="00555429" w:rsidRPr="00CB298B">
        <w:rPr>
          <w:color w:val="auto"/>
        </w:rPr>
        <w:t>;</w:t>
      </w:r>
    </w:p>
    <w:p w14:paraId="68F9B7B4" w14:textId="657B39B5" w:rsidR="00077719" w:rsidRPr="00CB298B" w:rsidRDefault="00726BEA" w:rsidP="00555429">
      <w:pPr>
        <w:pStyle w:val="OREpunktor"/>
        <w:rPr>
          <w:color w:val="auto"/>
        </w:rPr>
      </w:pPr>
      <w:proofErr w:type="spellStart"/>
      <w:r w:rsidRPr="00CB298B">
        <w:rPr>
          <w:color w:val="auto"/>
        </w:rPr>
        <w:t>miniwykład</w:t>
      </w:r>
      <w:proofErr w:type="spellEnd"/>
      <w:r w:rsidRPr="00CB298B">
        <w:rPr>
          <w:color w:val="auto"/>
        </w:rPr>
        <w:t xml:space="preserve"> ilustrowany prezentacją multimedialną</w:t>
      </w:r>
      <w:r w:rsidR="00555429" w:rsidRPr="00CB298B">
        <w:rPr>
          <w:color w:val="auto"/>
        </w:rPr>
        <w:t>.</w:t>
      </w:r>
    </w:p>
    <w:p w14:paraId="4F09562C" w14:textId="6E5307C0" w:rsidR="00077719" w:rsidRPr="00CB298B" w:rsidRDefault="00077719" w:rsidP="00555429">
      <w:pPr>
        <w:pStyle w:val="OREnormalny"/>
        <w:rPr>
          <w:color w:val="auto"/>
        </w:rPr>
      </w:pPr>
      <w:r w:rsidRPr="00CB298B">
        <w:rPr>
          <w:b/>
          <w:color w:val="auto"/>
        </w:rPr>
        <w:t>Czas zajęć:</w:t>
      </w:r>
      <w:r w:rsidRPr="00CB298B">
        <w:rPr>
          <w:color w:val="auto"/>
        </w:rPr>
        <w:t xml:space="preserve"> </w:t>
      </w:r>
      <w:r w:rsidR="00A57AE4" w:rsidRPr="00CB298B">
        <w:rPr>
          <w:color w:val="auto"/>
        </w:rPr>
        <w:t>4</w:t>
      </w:r>
      <w:r w:rsidRPr="00CB298B">
        <w:rPr>
          <w:color w:val="auto"/>
        </w:rPr>
        <w:t xml:space="preserve"> godziny</w:t>
      </w:r>
    </w:p>
    <w:p w14:paraId="343BB166" w14:textId="77777777" w:rsidR="00077719" w:rsidRPr="00CB298B" w:rsidRDefault="00077719" w:rsidP="00555429">
      <w:pPr>
        <w:pStyle w:val="OREnormalny"/>
        <w:rPr>
          <w:b/>
          <w:color w:val="auto"/>
        </w:rPr>
      </w:pPr>
      <w:r w:rsidRPr="00CB298B">
        <w:rPr>
          <w:b/>
          <w:color w:val="auto"/>
        </w:rPr>
        <w:t>Wykaz materiałów pomocniczych:</w:t>
      </w:r>
    </w:p>
    <w:p w14:paraId="4E945831" w14:textId="18790C1B" w:rsidR="00077719" w:rsidRPr="00CB298B" w:rsidRDefault="00FC433E" w:rsidP="00555429">
      <w:pPr>
        <w:pStyle w:val="OREpunktor"/>
        <w:rPr>
          <w:color w:val="auto"/>
        </w:rPr>
      </w:pPr>
      <w:r w:rsidRPr="00CB298B">
        <w:rPr>
          <w:color w:val="auto"/>
        </w:rPr>
        <w:t xml:space="preserve">materiały </w:t>
      </w:r>
      <w:r w:rsidR="00077719" w:rsidRPr="00CB298B">
        <w:rPr>
          <w:color w:val="auto"/>
        </w:rPr>
        <w:t xml:space="preserve">biurowe: flipchart, pisaki, </w:t>
      </w:r>
      <w:proofErr w:type="spellStart"/>
      <w:r w:rsidR="00A04782" w:rsidRPr="00CB298B">
        <w:rPr>
          <w:color w:val="auto"/>
        </w:rPr>
        <w:t>cenki</w:t>
      </w:r>
      <w:proofErr w:type="spellEnd"/>
      <w:r w:rsidR="00A04782" w:rsidRPr="00CB298B">
        <w:rPr>
          <w:color w:val="auto"/>
        </w:rPr>
        <w:t xml:space="preserve"> w dwóch kolorach, </w:t>
      </w:r>
      <w:r w:rsidR="00077719" w:rsidRPr="00CB298B">
        <w:rPr>
          <w:color w:val="auto"/>
        </w:rPr>
        <w:t>kartki samoprzylepne</w:t>
      </w:r>
      <w:r w:rsidR="00863B7B" w:rsidRPr="00CB298B">
        <w:rPr>
          <w:color w:val="auto"/>
        </w:rPr>
        <w:t>, klej, nożyczki</w:t>
      </w:r>
      <w:r w:rsidR="00555429" w:rsidRPr="00CB298B">
        <w:rPr>
          <w:color w:val="auto"/>
        </w:rPr>
        <w:t>;</w:t>
      </w:r>
    </w:p>
    <w:p w14:paraId="52790489" w14:textId="76D21ECE" w:rsidR="00863B7B" w:rsidRPr="00CB298B" w:rsidRDefault="00FC433E" w:rsidP="00555429">
      <w:pPr>
        <w:pStyle w:val="OREpunktor"/>
        <w:rPr>
          <w:color w:val="auto"/>
        </w:rPr>
      </w:pPr>
      <w:r w:rsidRPr="00CB298B">
        <w:rPr>
          <w:color w:val="auto"/>
        </w:rPr>
        <w:t xml:space="preserve">gazety </w:t>
      </w:r>
      <w:r w:rsidR="00726BEA" w:rsidRPr="00CB298B">
        <w:rPr>
          <w:color w:val="auto"/>
        </w:rPr>
        <w:t>i czasopisma (makulatura)</w:t>
      </w:r>
      <w:r w:rsidR="00555429" w:rsidRPr="00CB298B">
        <w:rPr>
          <w:color w:val="auto"/>
        </w:rPr>
        <w:t>.</w:t>
      </w:r>
    </w:p>
    <w:p w14:paraId="197143F6" w14:textId="77777777" w:rsidR="003F2D88" w:rsidRPr="00CB298B" w:rsidRDefault="003F722E" w:rsidP="00FC433E">
      <w:pPr>
        <w:pStyle w:val="OREnormalny"/>
        <w:rPr>
          <w:b/>
          <w:color w:val="auto"/>
        </w:rPr>
      </w:pPr>
      <w:r w:rsidRPr="00CB298B">
        <w:rPr>
          <w:b/>
          <w:color w:val="auto"/>
        </w:rPr>
        <w:t>Przebieg spotkania</w:t>
      </w:r>
    </w:p>
    <w:p w14:paraId="44AA1682" w14:textId="7D1BBEA6" w:rsidR="003F2D88" w:rsidRPr="00CB298B" w:rsidRDefault="003F2D88" w:rsidP="003F2D88">
      <w:pPr>
        <w:pStyle w:val="OREnormalny"/>
        <w:rPr>
          <w:b/>
          <w:color w:val="auto"/>
        </w:rPr>
      </w:pPr>
      <w:r w:rsidRPr="00CB298B">
        <w:rPr>
          <w:b/>
          <w:color w:val="auto"/>
        </w:rPr>
        <w:t>Część I. Prezen</w:t>
      </w:r>
      <w:r w:rsidR="006B4BA2" w:rsidRPr="00CB298B">
        <w:rPr>
          <w:b/>
          <w:color w:val="auto"/>
        </w:rPr>
        <w:t>tacja wyników ewaluacji (60 minut</w:t>
      </w:r>
      <w:r w:rsidRPr="00CB298B">
        <w:rPr>
          <w:b/>
          <w:color w:val="auto"/>
        </w:rPr>
        <w:t>)</w:t>
      </w:r>
    </w:p>
    <w:p w14:paraId="4DDB54E7" w14:textId="46554F20" w:rsidR="00A57AE4" w:rsidRPr="00CB298B" w:rsidRDefault="006B4BA2" w:rsidP="003F2D88">
      <w:pPr>
        <w:pStyle w:val="ORE123"/>
        <w:numPr>
          <w:ilvl w:val="0"/>
          <w:numId w:val="283"/>
        </w:numPr>
        <w:rPr>
          <w:color w:val="auto"/>
        </w:rPr>
      </w:pPr>
      <w:r w:rsidRPr="00CB298B">
        <w:rPr>
          <w:color w:val="auto"/>
        </w:rPr>
        <w:t>Prowadzący</w:t>
      </w:r>
      <w:r w:rsidR="00A57AE4" w:rsidRPr="00CB298B">
        <w:rPr>
          <w:color w:val="auto"/>
        </w:rPr>
        <w:t xml:space="preserve"> przedstawia uczestnikom cel i harmonogram spotkania.</w:t>
      </w:r>
    </w:p>
    <w:p w14:paraId="6C30492B" w14:textId="5BFFCB0E" w:rsidR="00726BEA" w:rsidRPr="00CB298B" w:rsidRDefault="00726BEA" w:rsidP="003F2D88">
      <w:pPr>
        <w:pStyle w:val="ORE123"/>
        <w:rPr>
          <w:color w:val="auto"/>
        </w:rPr>
      </w:pPr>
      <w:r w:rsidRPr="00CB298B">
        <w:rPr>
          <w:color w:val="auto"/>
        </w:rPr>
        <w:t xml:space="preserve">Prowadzący prezentuje (z wykorzystaniem prezentacji multimedialnej) wyniki </w:t>
      </w:r>
      <w:r w:rsidR="008E2A1C" w:rsidRPr="00CB298B">
        <w:rPr>
          <w:color w:val="auto"/>
        </w:rPr>
        <w:t xml:space="preserve">przeprowadzonej przez siebie </w:t>
      </w:r>
      <w:r w:rsidRPr="00CB298B">
        <w:rPr>
          <w:color w:val="auto"/>
        </w:rPr>
        <w:t>ewaluacji. Prezentacja powinna być rzeczowa i</w:t>
      </w:r>
      <w:r w:rsidR="006B4BA2" w:rsidRPr="00CB298B">
        <w:rPr>
          <w:color w:val="auto"/>
        </w:rPr>
        <w:t> </w:t>
      </w:r>
      <w:r w:rsidRPr="00CB298B">
        <w:rPr>
          <w:color w:val="auto"/>
        </w:rPr>
        <w:t xml:space="preserve">krótka – ważne, by odnieść się do każdego pytania kluczowego i odpowiednich kryteriów ewaluacji oraz przedstawić wnioski. </w:t>
      </w:r>
    </w:p>
    <w:p w14:paraId="6B550A81" w14:textId="324DD69D" w:rsidR="00726BEA" w:rsidRPr="00CB298B" w:rsidRDefault="00726BEA" w:rsidP="003F2D88">
      <w:pPr>
        <w:pStyle w:val="ORE123"/>
        <w:rPr>
          <w:color w:val="auto"/>
        </w:rPr>
      </w:pPr>
      <w:r w:rsidRPr="00CB298B">
        <w:rPr>
          <w:color w:val="auto"/>
        </w:rPr>
        <w:t>Po przypomnieniu, czym są rekomendacje, prowadzący dzieli uczestników na tyle zespołów, ile jest wniosków. Nauczyciele pracują w trzyosobowych zespołach – redagują rekomendacje do wniosku, którym się zajmują (każdą rekomendację z</w:t>
      </w:r>
      <w:r w:rsidRPr="00CB298B">
        <w:rPr>
          <w:color w:val="auto"/>
        </w:rPr>
        <w:t>a</w:t>
      </w:r>
      <w:r w:rsidRPr="00CB298B">
        <w:rPr>
          <w:color w:val="auto"/>
        </w:rPr>
        <w:t>pisują na oddzielnej kartce</w:t>
      </w:r>
      <w:r w:rsidR="006B4BA2" w:rsidRPr="00CB298B">
        <w:rPr>
          <w:color w:val="auto"/>
        </w:rPr>
        <w:t>)</w:t>
      </w:r>
      <w:r w:rsidRPr="00CB298B">
        <w:rPr>
          <w:color w:val="auto"/>
        </w:rPr>
        <w:t>. Po wykonaniu zdania odczytują swoje ustalenia, a</w:t>
      </w:r>
      <w:r w:rsidR="006B4BA2" w:rsidRPr="00CB298B">
        <w:rPr>
          <w:color w:val="auto"/>
        </w:rPr>
        <w:t> </w:t>
      </w:r>
      <w:r w:rsidRPr="00CB298B">
        <w:rPr>
          <w:color w:val="auto"/>
        </w:rPr>
        <w:t>kartki przyklejają na przygotowanych wcześniej plakatach (w nagłówku plakatu prowadzący zapisuje wcześniej wniosek).</w:t>
      </w:r>
      <w:r w:rsidR="009B1445" w:rsidRPr="00CB298B">
        <w:rPr>
          <w:color w:val="auto"/>
        </w:rPr>
        <w:t xml:space="preserve"> </w:t>
      </w:r>
    </w:p>
    <w:p w14:paraId="7B3BE59C" w14:textId="6F2F1AAD" w:rsidR="005F42E2" w:rsidRPr="00CB298B" w:rsidRDefault="005F42E2" w:rsidP="003F2D88">
      <w:pPr>
        <w:pStyle w:val="OREnormalny"/>
        <w:rPr>
          <w:b/>
          <w:color w:val="auto"/>
        </w:rPr>
      </w:pPr>
      <w:r w:rsidRPr="00CB298B">
        <w:rPr>
          <w:b/>
          <w:color w:val="auto"/>
        </w:rPr>
        <w:t>Część II. Pogłębiona analiza i ocena działań (</w:t>
      </w:r>
      <w:r w:rsidR="006B4BA2" w:rsidRPr="00CB298B">
        <w:rPr>
          <w:b/>
          <w:color w:val="auto"/>
        </w:rPr>
        <w:t>120 minut)</w:t>
      </w:r>
    </w:p>
    <w:p w14:paraId="0A410397" w14:textId="0FE19FCC" w:rsidR="006A6415" w:rsidRPr="00CB298B" w:rsidRDefault="00A57AE4" w:rsidP="003F2D88">
      <w:pPr>
        <w:pStyle w:val="ORE123"/>
        <w:numPr>
          <w:ilvl w:val="0"/>
          <w:numId w:val="284"/>
        </w:numPr>
        <w:rPr>
          <w:color w:val="auto"/>
        </w:rPr>
      </w:pPr>
      <w:r w:rsidRPr="00CB298B">
        <w:rPr>
          <w:color w:val="auto"/>
        </w:rPr>
        <w:t xml:space="preserve">Następuje </w:t>
      </w:r>
      <w:r w:rsidRPr="00CB298B">
        <w:rPr>
          <w:b/>
          <w:color w:val="auto"/>
        </w:rPr>
        <w:t>przypomnienie działań</w:t>
      </w:r>
      <w:r w:rsidRPr="00CB298B">
        <w:rPr>
          <w:color w:val="auto"/>
        </w:rPr>
        <w:t xml:space="preserve"> zrealizowanych w procesie wspomagania</w:t>
      </w:r>
      <w:r w:rsidR="006A6415" w:rsidRPr="00CB298B">
        <w:rPr>
          <w:color w:val="auto"/>
        </w:rPr>
        <w:t>.</w:t>
      </w:r>
      <w:r w:rsidR="009B1445" w:rsidRPr="00CB298B">
        <w:rPr>
          <w:color w:val="auto"/>
        </w:rPr>
        <w:t xml:space="preserve"> </w:t>
      </w:r>
      <w:r w:rsidR="006A6415" w:rsidRPr="00CB298B">
        <w:rPr>
          <w:color w:val="auto"/>
        </w:rPr>
        <w:t>Prowadzący prosi o wymienienie wszystkich zdarzeń, jakie miały miejsce od pierwszego spotkania diagnozującego do</w:t>
      </w:r>
      <w:r w:rsidR="006B4BA2" w:rsidRPr="00CB298B">
        <w:rPr>
          <w:color w:val="auto"/>
        </w:rPr>
        <w:t xml:space="preserve"> chwili obecnej</w:t>
      </w:r>
      <w:r w:rsidR="006A6415" w:rsidRPr="00CB298B">
        <w:rPr>
          <w:color w:val="auto"/>
        </w:rPr>
        <w:t>. Uczestnicy zapisują zd</w:t>
      </w:r>
      <w:r w:rsidR="006A6415" w:rsidRPr="00CB298B">
        <w:rPr>
          <w:color w:val="auto"/>
        </w:rPr>
        <w:t>a</w:t>
      </w:r>
      <w:r w:rsidR="006A6415" w:rsidRPr="00CB298B">
        <w:rPr>
          <w:color w:val="auto"/>
        </w:rPr>
        <w:t xml:space="preserve">rzenia na </w:t>
      </w:r>
      <w:r w:rsidR="006B4BA2" w:rsidRPr="00CB298B">
        <w:rPr>
          <w:color w:val="auto"/>
        </w:rPr>
        <w:t xml:space="preserve">kartkach </w:t>
      </w:r>
      <w:r w:rsidR="006A6415" w:rsidRPr="00CB298B">
        <w:rPr>
          <w:color w:val="auto"/>
        </w:rPr>
        <w:t xml:space="preserve">i przyklejają je </w:t>
      </w:r>
      <w:r w:rsidR="00EA0290" w:rsidRPr="00CB298B">
        <w:rPr>
          <w:color w:val="auto"/>
        </w:rPr>
        <w:t xml:space="preserve">w kolejności chronologicznej </w:t>
      </w:r>
      <w:r w:rsidR="006A6415" w:rsidRPr="00CB298B">
        <w:rPr>
          <w:color w:val="auto"/>
        </w:rPr>
        <w:t>na przygotowanej wcześniej linii czasu – długiej taśmie papieru z zaznaczonymi miesiącami, prz</w:t>
      </w:r>
      <w:r w:rsidR="006A6415" w:rsidRPr="00CB298B">
        <w:rPr>
          <w:color w:val="auto"/>
        </w:rPr>
        <w:t>y</w:t>
      </w:r>
      <w:r w:rsidR="006A6415" w:rsidRPr="00CB298B">
        <w:rPr>
          <w:color w:val="auto"/>
        </w:rPr>
        <w:t xml:space="preserve">czepionej </w:t>
      </w:r>
      <w:r w:rsidR="00AB7402" w:rsidRPr="00CB298B">
        <w:rPr>
          <w:color w:val="auto"/>
        </w:rPr>
        <w:t xml:space="preserve">do ściany </w:t>
      </w:r>
      <w:r w:rsidR="006A6415" w:rsidRPr="00CB298B">
        <w:rPr>
          <w:color w:val="auto"/>
        </w:rPr>
        <w:t>lub rozłożonej na podłodze. Po przyklejeniu wszystkich kartek prowadzący zaprasza do „spaceru” wzdłuż linii czasu.</w:t>
      </w:r>
    </w:p>
    <w:p w14:paraId="788FC955" w14:textId="7774EA0C" w:rsidR="000E21B1" w:rsidRPr="00CB298B" w:rsidRDefault="006A6415" w:rsidP="003F2D88">
      <w:pPr>
        <w:pStyle w:val="ORE123"/>
        <w:rPr>
          <w:color w:val="auto"/>
        </w:rPr>
      </w:pPr>
      <w:r w:rsidRPr="00CB298B">
        <w:rPr>
          <w:color w:val="auto"/>
        </w:rPr>
        <w:lastRenderedPageBreak/>
        <w:t xml:space="preserve">Uczestnicy dzielą się na </w:t>
      </w:r>
      <w:r w:rsidR="00AB7402" w:rsidRPr="00CB298B">
        <w:rPr>
          <w:color w:val="auto"/>
        </w:rPr>
        <w:t xml:space="preserve">cztery </w:t>
      </w:r>
      <w:r w:rsidRPr="00CB298B">
        <w:rPr>
          <w:color w:val="auto"/>
        </w:rPr>
        <w:t>grupy</w:t>
      </w:r>
      <w:r w:rsidR="00AB7402" w:rsidRPr="00CB298B">
        <w:rPr>
          <w:color w:val="auto"/>
        </w:rPr>
        <w:t>. K</w:t>
      </w:r>
      <w:r w:rsidR="000E21B1" w:rsidRPr="00CB298B">
        <w:rPr>
          <w:color w:val="auto"/>
        </w:rPr>
        <w:t>ażda z nich otrzymuje arkusz papieru pl</w:t>
      </w:r>
      <w:r w:rsidR="000E21B1" w:rsidRPr="00CB298B">
        <w:rPr>
          <w:color w:val="auto"/>
        </w:rPr>
        <w:t>a</w:t>
      </w:r>
      <w:r w:rsidR="000E21B1" w:rsidRPr="00CB298B">
        <w:rPr>
          <w:color w:val="auto"/>
        </w:rPr>
        <w:t>katowego z zapisanym pytaniem z poniższej listy</w:t>
      </w:r>
      <w:r w:rsidR="00863B7B" w:rsidRPr="00CB298B">
        <w:rPr>
          <w:color w:val="auto"/>
        </w:rPr>
        <w:t xml:space="preserve"> – pytania służą </w:t>
      </w:r>
      <w:r w:rsidR="00863B7B" w:rsidRPr="00CB298B">
        <w:rPr>
          <w:b/>
          <w:color w:val="auto"/>
        </w:rPr>
        <w:t>pogłębionej ocenie działań</w:t>
      </w:r>
      <w:r w:rsidR="000E21B1" w:rsidRPr="00CB298B">
        <w:rPr>
          <w:color w:val="auto"/>
        </w:rPr>
        <w:t>:</w:t>
      </w:r>
    </w:p>
    <w:p w14:paraId="6780ED44" w14:textId="5B43D108" w:rsidR="000E21B1" w:rsidRPr="00CB298B" w:rsidRDefault="000E21B1" w:rsidP="003F2D88">
      <w:pPr>
        <w:pStyle w:val="OREpunktor"/>
        <w:rPr>
          <w:color w:val="auto"/>
        </w:rPr>
      </w:pPr>
      <w:r w:rsidRPr="00CB298B">
        <w:rPr>
          <w:color w:val="auto"/>
        </w:rPr>
        <w:t>G</w:t>
      </w:r>
      <w:r w:rsidR="006A6415" w:rsidRPr="00CB298B">
        <w:rPr>
          <w:color w:val="auto"/>
        </w:rPr>
        <w:t xml:space="preserve">rupa 1: </w:t>
      </w:r>
      <w:r w:rsidR="00AB7402" w:rsidRPr="00CB298B">
        <w:rPr>
          <w:color w:val="auto"/>
        </w:rPr>
        <w:t>Co było dobre? Co się udało?</w:t>
      </w:r>
    </w:p>
    <w:p w14:paraId="1EA49B41" w14:textId="3215B254" w:rsidR="000E21B1" w:rsidRPr="00CB298B" w:rsidRDefault="000E21B1" w:rsidP="003F2D88">
      <w:pPr>
        <w:pStyle w:val="OREpunktor"/>
        <w:rPr>
          <w:color w:val="auto"/>
        </w:rPr>
      </w:pPr>
      <w:r w:rsidRPr="00CB298B">
        <w:rPr>
          <w:color w:val="auto"/>
        </w:rPr>
        <w:t>G</w:t>
      </w:r>
      <w:r w:rsidR="006A6415" w:rsidRPr="00CB298B">
        <w:rPr>
          <w:color w:val="auto"/>
        </w:rPr>
        <w:t xml:space="preserve">rupa 2: </w:t>
      </w:r>
      <w:r w:rsidR="00AB7402" w:rsidRPr="00CB298B">
        <w:rPr>
          <w:color w:val="auto"/>
        </w:rPr>
        <w:t>Co było trudne?</w:t>
      </w:r>
    </w:p>
    <w:p w14:paraId="520B4EB0" w14:textId="05671B1C" w:rsidR="000E21B1" w:rsidRPr="00CB298B" w:rsidRDefault="000E21B1" w:rsidP="003F2D88">
      <w:pPr>
        <w:pStyle w:val="OREpunktor"/>
        <w:rPr>
          <w:color w:val="auto"/>
        </w:rPr>
      </w:pPr>
      <w:r w:rsidRPr="00CB298B">
        <w:rPr>
          <w:color w:val="auto"/>
        </w:rPr>
        <w:t xml:space="preserve">Grupa 3. </w:t>
      </w:r>
      <w:r w:rsidR="00AB7402" w:rsidRPr="00CB298B">
        <w:rPr>
          <w:color w:val="auto"/>
        </w:rPr>
        <w:t xml:space="preserve">Co było najbardziej </w:t>
      </w:r>
      <w:proofErr w:type="spellStart"/>
      <w:r w:rsidR="00AB7402" w:rsidRPr="00CB298B">
        <w:rPr>
          <w:color w:val="auto"/>
        </w:rPr>
        <w:t>inispirujące</w:t>
      </w:r>
      <w:proofErr w:type="spellEnd"/>
      <w:r w:rsidR="00AB7402" w:rsidRPr="00CB298B">
        <w:rPr>
          <w:color w:val="auto"/>
        </w:rPr>
        <w:t>?</w:t>
      </w:r>
      <w:r w:rsidRPr="00CB298B">
        <w:rPr>
          <w:color w:val="auto"/>
        </w:rPr>
        <w:t xml:space="preserve"> </w:t>
      </w:r>
    </w:p>
    <w:p w14:paraId="4D712526" w14:textId="5F87A570" w:rsidR="006A6415" w:rsidRPr="00CB298B" w:rsidRDefault="000E21B1" w:rsidP="003F2D88">
      <w:pPr>
        <w:pStyle w:val="OREpunktor"/>
        <w:rPr>
          <w:color w:val="auto"/>
        </w:rPr>
      </w:pPr>
      <w:r w:rsidRPr="00CB298B">
        <w:rPr>
          <w:color w:val="auto"/>
        </w:rPr>
        <w:t>G</w:t>
      </w:r>
      <w:r w:rsidR="006A6415" w:rsidRPr="00CB298B">
        <w:rPr>
          <w:color w:val="auto"/>
        </w:rPr>
        <w:t xml:space="preserve">rupa </w:t>
      </w:r>
      <w:r w:rsidRPr="00CB298B">
        <w:rPr>
          <w:color w:val="auto"/>
        </w:rPr>
        <w:t>4</w:t>
      </w:r>
      <w:r w:rsidR="006A6415" w:rsidRPr="00CB298B">
        <w:rPr>
          <w:color w:val="auto"/>
        </w:rPr>
        <w:t xml:space="preserve">: </w:t>
      </w:r>
      <w:r w:rsidR="00AB7402" w:rsidRPr="00CB298B">
        <w:rPr>
          <w:color w:val="auto"/>
        </w:rPr>
        <w:t>Czego zabrakło?</w:t>
      </w:r>
    </w:p>
    <w:p w14:paraId="08AAF1DC" w14:textId="6E02CC50" w:rsidR="006A6415" w:rsidRPr="00CB298B" w:rsidRDefault="006A6415" w:rsidP="003F2D88">
      <w:pPr>
        <w:pStyle w:val="ORE123"/>
        <w:rPr>
          <w:color w:val="auto"/>
        </w:rPr>
      </w:pPr>
      <w:r w:rsidRPr="00CB298B">
        <w:rPr>
          <w:color w:val="auto"/>
        </w:rPr>
        <w:t xml:space="preserve">Każda z grup przez </w:t>
      </w:r>
      <w:r w:rsidR="00AB7402" w:rsidRPr="00CB298B">
        <w:rPr>
          <w:color w:val="auto"/>
        </w:rPr>
        <w:t xml:space="preserve">pięć </w:t>
      </w:r>
      <w:r w:rsidRPr="00CB298B">
        <w:rPr>
          <w:color w:val="auto"/>
        </w:rPr>
        <w:t xml:space="preserve">minut </w:t>
      </w:r>
      <w:r w:rsidR="00AB7402" w:rsidRPr="00CB298B">
        <w:rPr>
          <w:color w:val="auto"/>
        </w:rPr>
        <w:t xml:space="preserve">zapisuje </w:t>
      </w:r>
      <w:r w:rsidRPr="00CB298B">
        <w:rPr>
          <w:color w:val="auto"/>
        </w:rPr>
        <w:t xml:space="preserve">na plakacie swoje propozycje. Powinna wybierać spośród tych, które </w:t>
      </w:r>
      <w:r w:rsidR="00AB7402" w:rsidRPr="00CB298B">
        <w:rPr>
          <w:color w:val="auto"/>
        </w:rPr>
        <w:t xml:space="preserve">zostały umieszczone </w:t>
      </w:r>
      <w:r w:rsidRPr="00CB298B">
        <w:rPr>
          <w:color w:val="auto"/>
        </w:rPr>
        <w:t>na osi czasu z poprzedniego ćwiczenia, ale może też dopisywać własne pomysły.</w:t>
      </w:r>
    </w:p>
    <w:p w14:paraId="6039AE5A" w14:textId="107686C9" w:rsidR="000E21B1" w:rsidRPr="00CB298B" w:rsidRDefault="006A6415" w:rsidP="003F2D88">
      <w:pPr>
        <w:pStyle w:val="ORE123"/>
        <w:rPr>
          <w:color w:val="auto"/>
        </w:rPr>
      </w:pPr>
      <w:r w:rsidRPr="00CB298B">
        <w:rPr>
          <w:color w:val="auto"/>
        </w:rPr>
        <w:t xml:space="preserve">Po </w:t>
      </w:r>
      <w:r w:rsidR="00AB7402" w:rsidRPr="00CB298B">
        <w:rPr>
          <w:color w:val="auto"/>
        </w:rPr>
        <w:t xml:space="preserve">pięciu </w:t>
      </w:r>
      <w:r w:rsidRPr="00CB298B">
        <w:rPr>
          <w:color w:val="auto"/>
        </w:rPr>
        <w:t xml:space="preserve">minutach </w:t>
      </w:r>
      <w:r w:rsidR="000E21B1" w:rsidRPr="00CB298B">
        <w:rPr>
          <w:color w:val="auto"/>
        </w:rPr>
        <w:t>plakaty</w:t>
      </w:r>
      <w:r w:rsidR="00AB7402" w:rsidRPr="00CB298B">
        <w:rPr>
          <w:color w:val="auto"/>
        </w:rPr>
        <w:t xml:space="preserve"> – </w:t>
      </w:r>
      <w:r w:rsidR="000E21B1" w:rsidRPr="00CB298B">
        <w:rPr>
          <w:color w:val="auto"/>
        </w:rPr>
        <w:t xml:space="preserve">zgodnie z </w:t>
      </w:r>
      <w:r w:rsidR="00AB7402" w:rsidRPr="00CB298B">
        <w:rPr>
          <w:color w:val="auto"/>
        </w:rPr>
        <w:t xml:space="preserve">ruchem </w:t>
      </w:r>
      <w:r w:rsidR="000E21B1" w:rsidRPr="00CB298B">
        <w:rPr>
          <w:color w:val="auto"/>
        </w:rPr>
        <w:t>wskazówek zegara</w:t>
      </w:r>
      <w:r w:rsidR="00AB7402" w:rsidRPr="00CB298B">
        <w:rPr>
          <w:color w:val="auto"/>
        </w:rPr>
        <w:t xml:space="preserve"> –</w:t>
      </w:r>
      <w:r w:rsidR="000E21B1" w:rsidRPr="00CB298B">
        <w:rPr>
          <w:color w:val="auto"/>
        </w:rPr>
        <w:t xml:space="preserve"> „wędrują” do</w:t>
      </w:r>
      <w:r w:rsidR="0087183C">
        <w:rPr>
          <w:color w:val="auto"/>
        </w:rPr>
        <w:t> </w:t>
      </w:r>
      <w:r w:rsidR="000E21B1" w:rsidRPr="00CB298B">
        <w:rPr>
          <w:color w:val="auto"/>
        </w:rPr>
        <w:t>kolejnej grupy, która czyta notatkę poprzedników i rozwija ją swoimi ustaleni</w:t>
      </w:r>
      <w:r w:rsidR="000E21B1" w:rsidRPr="00CB298B">
        <w:rPr>
          <w:color w:val="auto"/>
        </w:rPr>
        <w:t>a</w:t>
      </w:r>
      <w:r w:rsidR="000E21B1" w:rsidRPr="00CB298B">
        <w:rPr>
          <w:color w:val="auto"/>
        </w:rPr>
        <w:t xml:space="preserve">mi. Można zaproponować, aby </w:t>
      </w:r>
      <w:r w:rsidR="00AB7402" w:rsidRPr="00CB298B">
        <w:rPr>
          <w:color w:val="auto"/>
        </w:rPr>
        <w:t xml:space="preserve">zespół </w:t>
      </w:r>
      <w:r w:rsidR="000E21B1" w:rsidRPr="00CB298B">
        <w:rPr>
          <w:color w:val="auto"/>
        </w:rPr>
        <w:t xml:space="preserve">dodatkowo oznaczył </w:t>
      </w:r>
      <w:proofErr w:type="spellStart"/>
      <w:r w:rsidR="000E21B1" w:rsidRPr="00CB298B">
        <w:rPr>
          <w:color w:val="auto"/>
        </w:rPr>
        <w:t>cenką</w:t>
      </w:r>
      <w:proofErr w:type="spellEnd"/>
      <w:r w:rsidR="000E21B1" w:rsidRPr="00CB298B">
        <w:rPr>
          <w:color w:val="auto"/>
        </w:rPr>
        <w:t xml:space="preserve"> te punkty notatki poprzedników, z którymi się zgadza. Grupa ma </w:t>
      </w:r>
      <w:r w:rsidR="00AB7402" w:rsidRPr="00CB298B">
        <w:rPr>
          <w:color w:val="auto"/>
        </w:rPr>
        <w:t xml:space="preserve">osiem </w:t>
      </w:r>
      <w:r w:rsidR="000E21B1" w:rsidRPr="00CB298B">
        <w:rPr>
          <w:color w:val="auto"/>
        </w:rPr>
        <w:t>minut na wykonanie zad</w:t>
      </w:r>
      <w:r w:rsidR="000E21B1" w:rsidRPr="00CB298B">
        <w:rPr>
          <w:color w:val="auto"/>
        </w:rPr>
        <w:t>a</w:t>
      </w:r>
      <w:r w:rsidR="000E21B1" w:rsidRPr="00CB298B">
        <w:rPr>
          <w:color w:val="auto"/>
        </w:rPr>
        <w:t xml:space="preserve">nia. </w:t>
      </w:r>
    </w:p>
    <w:p w14:paraId="0FB21EB9" w14:textId="4838C3F7" w:rsidR="000E21B1" w:rsidRPr="00CB298B" w:rsidRDefault="000E21B1" w:rsidP="003F2D88">
      <w:pPr>
        <w:pStyle w:val="ORE123"/>
        <w:rPr>
          <w:color w:val="auto"/>
        </w:rPr>
      </w:pPr>
      <w:r w:rsidRPr="00CB298B">
        <w:rPr>
          <w:color w:val="auto"/>
        </w:rPr>
        <w:t xml:space="preserve">Następuje kolejna zmiana – </w:t>
      </w:r>
      <w:r w:rsidR="00AB7402" w:rsidRPr="00CB298B">
        <w:rPr>
          <w:color w:val="auto"/>
        </w:rPr>
        <w:t xml:space="preserve">runda </w:t>
      </w:r>
      <w:r w:rsidRPr="00CB298B">
        <w:rPr>
          <w:color w:val="auto"/>
        </w:rPr>
        <w:t xml:space="preserve">trwa 10 minut. </w:t>
      </w:r>
    </w:p>
    <w:p w14:paraId="78C881BE" w14:textId="77FC7CF7" w:rsidR="000E21B1" w:rsidRPr="00CB298B" w:rsidRDefault="000E21B1" w:rsidP="00AB7402">
      <w:pPr>
        <w:pStyle w:val="ORE123"/>
        <w:rPr>
          <w:color w:val="auto"/>
        </w:rPr>
      </w:pPr>
      <w:r w:rsidRPr="00CB298B">
        <w:rPr>
          <w:color w:val="auto"/>
        </w:rPr>
        <w:t xml:space="preserve">Plakaty wracają do pierwszych </w:t>
      </w:r>
      <w:r w:rsidR="00AB7402" w:rsidRPr="00CB298B">
        <w:rPr>
          <w:color w:val="auto"/>
        </w:rPr>
        <w:t>autorów.</w:t>
      </w:r>
      <w:r w:rsidRPr="00CB298B">
        <w:rPr>
          <w:color w:val="auto"/>
        </w:rPr>
        <w:t xml:space="preserve"> Zadaniem każdej grupy jest sformułow</w:t>
      </w:r>
      <w:r w:rsidRPr="00CB298B">
        <w:rPr>
          <w:color w:val="auto"/>
        </w:rPr>
        <w:t>a</w:t>
      </w:r>
      <w:r w:rsidRPr="00CB298B">
        <w:rPr>
          <w:color w:val="auto"/>
        </w:rPr>
        <w:t xml:space="preserve">nie </w:t>
      </w:r>
      <w:r w:rsidR="00FC4DA4" w:rsidRPr="00CB298B">
        <w:rPr>
          <w:color w:val="auto"/>
        </w:rPr>
        <w:t xml:space="preserve">i zapisanie na kartkach A4 </w:t>
      </w:r>
      <w:r w:rsidR="00AB7402" w:rsidRPr="00CB298B">
        <w:rPr>
          <w:color w:val="auto"/>
        </w:rPr>
        <w:t xml:space="preserve">– po lekturze całości notatki – </w:t>
      </w:r>
      <w:r w:rsidRPr="00CB298B">
        <w:rPr>
          <w:b/>
          <w:color w:val="auto"/>
        </w:rPr>
        <w:t>wniosków i rek</w:t>
      </w:r>
      <w:r w:rsidRPr="00CB298B">
        <w:rPr>
          <w:b/>
          <w:color w:val="auto"/>
        </w:rPr>
        <w:t>o</w:t>
      </w:r>
      <w:r w:rsidRPr="00CB298B">
        <w:rPr>
          <w:b/>
          <w:color w:val="auto"/>
        </w:rPr>
        <w:t>mendacji</w:t>
      </w:r>
      <w:r w:rsidRPr="00CB298B">
        <w:rPr>
          <w:color w:val="auto"/>
        </w:rPr>
        <w:t xml:space="preserve"> wynikających ze zgromadzonego mat</w:t>
      </w:r>
      <w:r w:rsidR="00FC4DA4" w:rsidRPr="00CB298B">
        <w:rPr>
          <w:color w:val="auto"/>
        </w:rPr>
        <w:t>eriału (prowadzący przypomina, czym jest wniosek i rekomendacja).</w:t>
      </w:r>
    </w:p>
    <w:p w14:paraId="4513E294" w14:textId="1A8C691B" w:rsidR="00FC4DA4" w:rsidRPr="00CB298B" w:rsidRDefault="00FC4DA4" w:rsidP="003F2D88">
      <w:pPr>
        <w:pStyle w:val="ORE123"/>
        <w:rPr>
          <w:color w:val="auto"/>
        </w:rPr>
      </w:pPr>
      <w:r w:rsidRPr="00CB298B">
        <w:rPr>
          <w:color w:val="auto"/>
        </w:rPr>
        <w:t xml:space="preserve">Każda grupa prezentuje na forum swoje wnioski i rekomendacje. Plakaty </w:t>
      </w:r>
      <w:r w:rsidR="008A3F45" w:rsidRPr="00CB298B">
        <w:rPr>
          <w:color w:val="auto"/>
        </w:rPr>
        <w:t>z tymi treściami</w:t>
      </w:r>
      <w:r w:rsidRPr="00CB298B">
        <w:rPr>
          <w:color w:val="auto"/>
        </w:rPr>
        <w:t xml:space="preserve"> zostają zawieszone na ścianie </w:t>
      </w:r>
      <w:r w:rsidR="008A3F45" w:rsidRPr="00CB298B">
        <w:rPr>
          <w:color w:val="auto"/>
        </w:rPr>
        <w:t xml:space="preserve">i </w:t>
      </w:r>
      <w:r w:rsidRPr="00CB298B">
        <w:rPr>
          <w:color w:val="auto"/>
        </w:rPr>
        <w:t xml:space="preserve">pozostają tam do końca spotkania. </w:t>
      </w:r>
    </w:p>
    <w:p w14:paraId="69493FEB" w14:textId="6CBDE305" w:rsidR="00FC4DA4" w:rsidRPr="00CB298B" w:rsidRDefault="008A3F45" w:rsidP="003F2D88">
      <w:pPr>
        <w:pStyle w:val="ORE123"/>
        <w:rPr>
          <w:color w:val="auto"/>
        </w:rPr>
      </w:pPr>
      <w:r w:rsidRPr="00CB298B">
        <w:rPr>
          <w:color w:val="auto"/>
        </w:rPr>
        <w:t>Prowadzący</w:t>
      </w:r>
      <w:r w:rsidR="00FC4DA4" w:rsidRPr="00CB298B">
        <w:rPr>
          <w:color w:val="auto"/>
        </w:rPr>
        <w:t xml:space="preserve"> podsumowuje ćwiczenie. Podkreśla, że w instytucji uczącej się okr</w:t>
      </w:r>
      <w:r w:rsidR="00FC4DA4" w:rsidRPr="00CB298B">
        <w:rPr>
          <w:color w:val="auto"/>
        </w:rPr>
        <w:t>e</w:t>
      </w:r>
      <w:r w:rsidR="00FC4DA4" w:rsidRPr="00CB298B">
        <w:rPr>
          <w:color w:val="auto"/>
        </w:rPr>
        <w:t xml:space="preserve">ślenie obszarów </w:t>
      </w:r>
      <w:r w:rsidRPr="00CB298B">
        <w:rPr>
          <w:color w:val="auto"/>
        </w:rPr>
        <w:t xml:space="preserve">wymagających zmiany </w:t>
      </w:r>
      <w:r w:rsidR="00FC4DA4" w:rsidRPr="00CB298B">
        <w:rPr>
          <w:color w:val="auto"/>
        </w:rPr>
        <w:t>jest też swojego rodzaju sukcesem</w:t>
      </w:r>
      <w:r w:rsidRPr="00CB298B">
        <w:rPr>
          <w:color w:val="auto"/>
        </w:rPr>
        <w:t>.</w:t>
      </w:r>
      <w:r w:rsidR="0096411C">
        <w:rPr>
          <w:color w:val="auto"/>
        </w:rPr>
        <w:t xml:space="preserve"> </w:t>
      </w:r>
      <w:r w:rsidRPr="00CB298B">
        <w:rPr>
          <w:color w:val="auto"/>
        </w:rPr>
        <w:t>P</w:t>
      </w:r>
      <w:r w:rsidR="00FC4DA4" w:rsidRPr="00CB298B">
        <w:rPr>
          <w:color w:val="auto"/>
        </w:rPr>
        <w:t>rz</w:t>
      </w:r>
      <w:r w:rsidR="00FC4DA4" w:rsidRPr="00CB298B">
        <w:rPr>
          <w:color w:val="auto"/>
        </w:rPr>
        <w:t>e</w:t>
      </w:r>
      <w:r w:rsidR="00FC4DA4" w:rsidRPr="00CB298B">
        <w:rPr>
          <w:color w:val="auto"/>
        </w:rPr>
        <w:t xml:space="preserve">analizowanie sytuacji trudnych, refleksja i wyciągnięcie wniosków </w:t>
      </w:r>
      <w:r w:rsidRPr="00CB298B">
        <w:rPr>
          <w:color w:val="auto"/>
        </w:rPr>
        <w:t>– wszystko to może stanowić dla</w:t>
      </w:r>
      <w:r w:rsidR="00FC4DA4" w:rsidRPr="00CB298B">
        <w:rPr>
          <w:color w:val="auto"/>
        </w:rPr>
        <w:t xml:space="preserve"> zespoł</w:t>
      </w:r>
      <w:r w:rsidRPr="00CB298B">
        <w:rPr>
          <w:color w:val="auto"/>
        </w:rPr>
        <w:t xml:space="preserve">u źródło ważnych </w:t>
      </w:r>
      <w:r w:rsidR="00FC4DA4" w:rsidRPr="00CB298B">
        <w:rPr>
          <w:color w:val="auto"/>
        </w:rPr>
        <w:t>informacj</w:t>
      </w:r>
      <w:r w:rsidRPr="00CB298B">
        <w:rPr>
          <w:color w:val="auto"/>
        </w:rPr>
        <w:t>i</w:t>
      </w:r>
      <w:r w:rsidR="00FC4DA4" w:rsidRPr="00CB298B">
        <w:rPr>
          <w:color w:val="auto"/>
        </w:rPr>
        <w:t xml:space="preserve"> o tym, jak </w:t>
      </w:r>
      <w:r w:rsidRPr="00CB298B">
        <w:rPr>
          <w:color w:val="auto"/>
        </w:rPr>
        <w:t xml:space="preserve">instytucja </w:t>
      </w:r>
      <w:r w:rsidR="00FC4DA4" w:rsidRPr="00CB298B">
        <w:rPr>
          <w:color w:val="auto"/>
        </w:rPr>
        <w:t>fun</w:t>
      </w:r>
      <w:r w:rsidR="00FC4DA4" w:rsidRPr="00CB298B">
        <w:rPr>
          <w:color w:val="auto"/>
        </w:rPr>
        <w:t>k</w:t>
      </w:r>
      <w:r w:rsidR="00FC4DA4" w:rsidRPr="00CB298B">
        <w:rPr>
          <w:color w:val="auto"/>
        </w:rPr>
        <w:t xml:space="preserve">cjonuje, jakie są </w:t>
      </w:r>
      <w:r w:rsidRPr="00CB298B">
        <w:rPr>
          <w:color w:val="auto"/>
        </w:rPr>
        <w:t xml:space="preserve">jej </w:t>
      </w:r>
      <w:r w:rsidR="00FC4DA4" w:rsidRPr="00CB298B">
        <w:rPr>
          <w:color w:val="auto"/>
        </w:rPr>
        <w:t>potrzeby</w:t>
      </w:r>
      <w:r w:rsidRPr="00CB298B">
        <w:rPr>
          <w:color w:val="auto"/>
        </w:rPr>
        <w:t>, i</w:t>
      </w:r>
      <w:r w:rsidR="00FC4DA4" w:rsidRPr="00CB298B">
        <w:rPr>
          <w:color w:val="auto"/>
        </w:rPr>
        <w:t xml:space="preserve"> być impulsem do zmiany. Z kolei analiza tego, co się udało, docenienie </w:t>
      </w:r>
      <w:r w:rsidRPr="00CB298B">
        <w:rPr>
          <w:color w:val="auto"/>
        </w:rPr>
        <w:t>mniejszych i większych</w:t>
      </w:r>
      <w:r w:rsidR="00FC4DA4" w:rsidRPr="00CB298B">
        <w:rPr>
          <w:color w:val="auto"/>
        </w:rPr>
        <w:t xml:space="preserve"> osiągnięć, może być podstawą </w:t>
      </w:r>
      <w:r w:rsidR="004A1F6D">
        <w:rPr>
          <w:color w:val="auto"/>
        </w:rPr>
        <w:t>b</w:t>
      </w:r>
      <w:r w:rsidR="004A1F6D">
        <w:rPr>
          <w:color w:val="auto"/>
        </w:rPr>
        <w:t>u</w:t>
      </w:r>
      <w:r w:rsidR="004A1F6D">
        <w:rPr>
          <w:color w:val="auto"/>
        </w:rPr>
        <w:t>dowania</w:t>
      </w:r>
      <w:r w:rsidR="003D1A5A" w:rsidRPr="00CB298B">
        <w:rPr>
          <w:color w:val="auto"/>
        </w:rPr>
        <w:t xml:space="preserve"> przyszłości </w:t>
      </w:r>
      <w:r w:rsidR="00FC4DA4" w:rsidRPr="00CB298B">
        <w:rPr>
          <w:color w:val="auto"/>
        </w:rPr>
        <w:t xml:space="preserve">na sukcesie, na mocnych stronach. </w:t>
      </w:r>
    </w:p>
    <w:p w14:paraId="4A9D0B83" w14:textId="0BA6C32E" w:rsidR="00A949FF" w:rsidRPr="00CB298B" w:rsidRDefault="00A949FF" w:rsidP="003F2D88">
      <w:pPr>
        <w:pStyle w:val="ORE123"/>
        <w:rPr>
          <w:color w:val="auto"/>
        </w:rPr>
      </w:pPr>
      <w:r w:rsidRPr="00CB298B">
        <w:rPr>
          <w:color w:val="auto"/>
        </w:rPr>
        <w:t xml:space="preserve"> Prowadzący dzieli uczestników na dwie grupy i zaprasza do </w:t>
      </w:r>
      <w:r w:rsidRPr="00CB298B">
        <w:rPr>
          <w:b/>
          <w:color w:val="auto"/>
        </w:rPr>
        <w:t>pogłębionej analizy danych</w:t>
      </w:r>
      <w:r w:rsidRPr="00CB298B">
        <w:rPr>
          <w:color w:val="auto"/>
        </w:rPr>
        <w:t>.</w:t>
      </w:r>
      <w:r w:rsidRPr="00CB298B">
        <w:rPr>
          <w:color w:val="auto"/>
        </w:rPr>
        <w:br/>
      </w:r>
      <w:r w:rsidR="008A3F45" w:rsidRPr="00CB298B">
        <w:rPr>
          <w:color w:val="auto"/>
        </w:rPr>
        <w:t>Grupa 1</w:t>
      </w:r>
      <w:r w:rsidRPr="00CB298B">
        <w:rPr>
          <w:color w:val="auto"/>
        </w:rPr>
        <w:t xml:space="preserve"> </w:t>
      </w:r>
      <w:r w:rsidR="008A3F45" w:rsidRPr="00CB298B">
        <w:rPr>
          <w:color w:val="auto"/>
        </w:rPr>
        <w:t xml:space="preserve">analizuje </w:t>
      </w:r>
      <w:r w:rsidRPr="00CB298B">
        <w:rPr>
          <w:color w:val="auto"/>
        </w:rPr>
        <w:t>plakat</w:t>
      </w:r>
      <w:r w:rsidR="008A3F45" w:rsidRPr="00CB298B">
        <w:rPr>
          <w:color w:val="auto"/>
        </w:rPr>
        <w:t>:</w:t>
      </w:r>
      <w:r w:rsidRPr="00CB298B">
        <w:rPr>
          <w:color w:val="auto"/>
        </w:rPr>
        <w:t xml:space="preserve"> </w:t>
      </w:r>
      <w:r w:rsidR="008A3F45" w:rsidRPr="00CB298B">
        <w:rPr>
          <w:color w:val="auto"/>
        </w:rPr>
        <w:t>„Co było dobre?, Co się udało?”</w:t>
      </w:r>
      <w:r w:rsidRPr="00CB298B">
        <w:rPr>
          <w:color w:val="auto"/>
        </w:rPr>
        <w:t xml:space="preserve"> i szuka odpowiedzi na </w:t>
      </w:r>
      <w:r w:rsidR="008A3F45" w:rsidRPr="00CB298B">
        <w:rPr>
          <w:color w:val="auto"/>
        </w:rPr>
        <w:t xml:space="preserve">kolejne </w:t>
      </w:r>
      <w:r w:rsidRPr="00CB298B">
        <w:rPr>
          <w:color w:val="auto"/>
        </w:rPr>
        <w:t>pytania:</w:t>
      </w:r>
    </w:p>
    <w:p w14:paraId="1AE02D35" w14:textId="77777777" w:rsidR="00A949FF" w:rsidRPr="00CB298B" w:rsidRDefault="00A949FF" w:rsidP="003F2D88">
      <w:pPr>
        <w:pStyle w:val="OREpunktor"/>
        <w:rPr>
          <w:color w:val="auto"/>
        </w:rPr>
      </w:pPr>
      <w:r w:rsidRPr="00CB298B">
        <w:rPr>
          <w:color w:val="auto"/>
        </w:rPr>
        <w:lastRenderedPageBreak/>
        <w:t>Dlaczego to było dobre?</w:t>
      </w:r>
    </w:p>
    <w:p w14:paraId="3168230F" w14:textId="77777777" w:rsidR="00A949FF" w:rsidRPr="00CB298B" w:rsidRDefault="00A949FF" w:rsidP="003F2D88">
      <w:pPr>
        <w:pStyle w:val="OREpunktor"/>
        <w:rPr>
          <w:color w:val="auto"/>
        </w:rPr>
      </w:pPr>
      <w:r w:rsidRPr="00CB298B">
        <w:rPr>
          <w:color w:val="auto"/>
        </w:rPr>
        <w:t>Czego się nauczyliśmy?</w:t>
      </w:r>
    </w:p>
    <w:p w14:paraId="74F04F0E" w14:textId="4215C001" w:rsidR="00A949FF" w:rsidRPr="00CB298B" w:rsidRDefault="00A949FF" w:rsidP="003F2D88">
      <w:pPr>
        <w:pStyle w:val="OREpunktor"/>
        <w:rPr>
          <w:color w:val="auto"/>
        </w:rPr>
      </w:pPr>
      <w:r w:rsidRPr="00CB298B">
        <w:rPr>
          <w:color w:val="auto"/>
        </w:rPr>
        <w:t xml:space="preserve">Co jeszcze zyskaliśmy? </w:t>
      </w:r>
    </w:p>
    <w:p w14:paraId="5EC443F1" w14:textId="77777777" w:rsidR="00A949FF" w:rsidRPr="00CB298B" w:rsidRDefault="00A949FF" w:rsidP="003F2D88">
      <w:pPr>
        <w:pStyle w:val="OREpunktor"/>
        <w:rPr>
          <w:color w:val="auto"/>
        </w:rPr>
      </w:pPr>
      <w:r w:rsidRPr="00CB298B">
        <w:rPr>
          <w:color w:val="auto"/>
        </w:rPr>
        <w:t>W jaki sposób możemy to wykorzystać w przyszłości?</w:t>
      </w:r>
    </w:p>
    <w:p w14:paraId="68987579" w14:textId="2A6F5A28" w:rsidR="00A949FF" w:rsidRPr="00CB298B" w:rsidRDefault="00A949FF" w:rsidP="003F2D88">
      <w:pPr>
        <w:pStyle w:val="OREpunktor"/>
        <w:rPr>
          <w:color w:val="auto"/>
        </w:rPr>
      </w:pPr>
      <w:r w:rsidRPr="00CB298B">
        <w:rPr>
          <w:color w:val="auto"/>
        </w:rPr>
        <w:t>Co nam pomogło w uzyskaniu takiego efektu?</w:t>
      </w:r>
    </w:p>
    <w:p w14:paraId="23F03ED2" w14:textId="175E128C" w:rsidR="00A949FF" w:rsidRPr="00CB298B" w:rsidRDefault="008A3F45" w:rsidP="003F2D88">
      <w:pPr>
        <w:pStyle w:val="ORE123"/>
        <w:numPr>
          <w:ilvl w:val="0"/>
          <w:numId w:val="0"/>
        </w:numPr>
        <w:ind w:left="714"/>
        <w:rPr>
          <w:color w:val="auto"/>
        </w:rPr>
      </w:pPr>
      <w:r w:rsidRPr="00CB298B">
        <w:rPr>
          <w:color w:val="auto"/>
        </w:rPr>
        <w:t>Grupa</w:t>
      </w:r>
      <w:r w:rsidR="00A949FF" w:rsidRPr="00CB298B">
        <w:rPr>
          <w:color w:val="auto"/>
        </w:rPr>
        <w:t xml:space="preserve"> </w:t>
      </w:r>
      <w:r w:rsidRPr="00CB298B">
        <w:rPr>
          <w:color w:val="auto"/>
        </w:rPr>
        <w:t xml:space="preserve">1 </w:t>
      </w:r>
      <w:r w:rsidR="00A949FF" w:rsidRPr="00CB298B">
        <w:rPr>
          <w:color w:val="auto"/>
        </w:rPr>
        <w:t xml:space="preserve">może także korzystać z notatek </w:t>
      </w:r>
      <w:r w:rsidRPr="00CB298B">
        <w:rPr>
          <w:color w:val="auto"/>
        </w:rPr>
        <w:t xml:space="preserve">odnoszących się do </w:t>
      </w:r>
      <w:r w:rsidR="00A949FF" w:rsidRPr="00CB298B">
        <w:rPr>
          <w:color w:val="auto"/>
        </w:rPr>
        <w:t>plakatu</w:t>
      </w:r>
      <w:r w:rsidRPr="00CB298B">
        <w:rPr>
          <w:color w:val="auto"/>
        </w:rPr>
        <w:t>: „Co było najbardziej inspirujące?”.</w:t>
      </w:r>
    </w:p>
    <w:p w14:paraId="3BDF906E" w14:textId="60C550E1" w:rsidR="00A949FF" w:rsidRPr="00CB298B" w:rsidRDefault="008A3F45" w:rsidP="003F2D88">
      <w:pPr>
        <w:pStyle w:val="ORE123"/>
        <w:numPr>
          <w:ilvl w:val="0"/>
          <w:numId w:val="0"/>
        </w:numPr>
        <w:ind w:left="714"/>
        <w:rPr>
          <w:color w:val="auto"/>
        </w:rPr>
      </w:pPr>
      <w:r w:rsidRPr="00CB298B">
        <w:rPr>
          <w:color w:val="auto"/>
        </w:rPr>
        <w:t>Grupa 2</w:t>
      </w:r>
      <w:r w:rsidR="00A949FF" w:rsidRPr="00CB298B">
        <w:rPr>
          <w:color w:val="auto"/>
        </w:rPr>
        <w:t xml:space="preserve"> analizuje plakat</w:t>
      </w:r>
      <w:r w:rsidRPr="00CB298B">
        <w:rPr>
          <w:color w:val="auto"/>
        </w:rPr>
        <w:t>: „Co było trudne?”</w:t>
      </w:r>
      <w:r w:rsidR="00A949FF" w:rsidRPr="00CB298B">
        <w:rPr>
          <w:color w:val="auto"/>
        </w:rPr>
        <w:t xml:space="preserve"> i szuka odpowiedzi na </w:t>
      </w:r>
      <w:r w:rsidRPr="00CB298B">
        <w:rPr>
          <w:color w:val="auto"/>
        </w:rPr>
        <w:t xml:space="preserve">kolejne </w:t>
      </w:r>
      <w:r w:rsidR="00A949FF" w:rsidRPr="00CB298B">
        <w:rPr>
          <w:color w:val="auto"/>
        </w:rPr>
        <w:t>pytania:</w:t>
      </w:r>
    </w:p>
    <w:p w14:paraId="7EDEDB58" w14:textId="77777777" w:rsidR="00A949FF" w:rsidRPr="00CB298B" w:rsidRDefault="00A949FF" w:rsidP="003F2D88">
      <w:pPr>
        <w:pStyle w:val="OREpunktor"/>
        <w:rPr>
          <w:color w:val="auto"/>
        </w:rPr>
      </w:pPr>
      <w:r w:rsidRPr="00CB298B">
        <w:rPr>
          <w:color w:val="auto"/>
        </w:rPr>
        <w:t>Dlaczego to było trudne?</w:t>
      </w:r>
    </w:p>
    <w:p w14:paraId="4BB48466" w14:textId="13C841E9" w:rsidR="00A949FF" w:rsidRPr="00CB298B" w:rsidRDefault="00A949FF" w:rsidP="003F2D88">
      <w:pPr>
        <w:pStyle w:val="OREpunktor"/>
        <w:rPr>
          <w:color w:val="auto"/>
        </w:rPr>
      </w:pPr>
      <w:r w:rsidRPr="00CB298B">
        <w:rPr>
          <w:color w:val="auto"/>
        </w:rPr>
        <w:t>Co nam pomagało w pokonywaniu trudności?</w:t>
      </w:r>
    </w:p>
    <w:p w14:paraId="23BC8F0A" w14:textId="77777777" w:rsidR="00A949FF" w:rsidRPr="00CB298B" w:rsidRDefault="00A949FF" w:rsidP="003F2D88">
      <w:pPr>
        <w:pStyle w:val="OREpunktor"/>
        <w:rPr>
          <w:color w:val="auto"/>
        </w:rPr>
      </w:pPr>
      <w:r w:rsidRPr="00CB298B">
        <w:rPr>
          <w:color w:val="auto"/>
        </w:rPr>
        <w:t>Co nam przeszkadzało w pokonywaniu trudności?</w:t>
      </w:r>
    </w:p>
    <w:p w14:paraId="46B6C9EF" w14:textId="77777777" w:rsidR="00A949FF" w:rsidRPr="00CB298B" w:rsidRDefault="00A949FF" w:rsidP="003F2D88">
      <w:pPr>
        <w:pStyle w:val="OREpunktor"/>
        <w:rPr>
          <w:color w:val="auto"/>
        </w:rPr>
      </w:pPr>
      <w:r w:rsidRPr="00CB298B">
        <w:rPr>
          <w:color w:val="auto"/>
        </w:rPr>
        <w:t>Jak sobie z tym radziliśmy?</w:t>
      </w:r>
    </w:p>
    <w:p w14:paraId="551BAFEC" w14:textId="6D6DAF70" w:rsidR="00A949FF" w:rsidRPr="00CB298B" w:rsidRDefault="00A949FF" w:rsidP="003F2D88">
      <w:pPr>
        <w:pStyle w:val="OREpunktor"/>
        <w:rPr>
          <w:color w:val="auto"/>
        </w:rPr>
      </w:pPr>
      <w:r w:rsidRPr="00CB298B">
        <w:rPr>
          <w:color w:val="auto"/>
        </w:rPr>
        <w:t>Co możemy zrobić w przyszłości w podobnej sytuacji?</w:t>
      </w:r>
    </w:p>
    <w:p w14:paraId="2238C75B" w14:textId="0D9F806B" w:rsidR="00A949FF" w:rsidRPr="00CB298B" w:rsidRDefault="00A949FF" w:rsidP="003F2D88">
      <w:pPr>
        <w:pStyle w:val="ORE123"/>
        <w:numPr>
          <w:ilvl w:val="0"/>
          <w:numId w:val="0"/>
        </w:numPr>
        <w:ind w:left="714"/>
        <w:rPr>
          <w:color w:val="auto"/>
        </w:rPr>
      </w:pPr>
      <w:r w:rsidRPr="00CB298B">
        <w:rPr>
          <w:color w:val="auto"/>
        </w:rPr>
        <w:t>Grupy zapisują swoje odpowiedzi na oddzielnych kartkach.</w:t>
      </w:r>
    </w:p>
    <w:p w14:paraId="28E74B97" w14:textId="3D4468C8" w:rsidR="00A949FF" w:rsidRPr="00CB298B" w:rsidRDefault="00A949FF" w:rsidP="003F2D88">
      <w:pPr>
        <w:pStyle w:val="ORE123"/>
        <w:rPr>
          <w:color w:val="auto"/>
        </w:rPr>
      </w:pPr>
      <w:r w:rsidRPr="00CB298B">
        <w:rPr>
          <w:color w:val="auto"/>
        </w:rPr>
        <w:t xml:space="preserve"> Każda z grup prezentuje efekty swojej pracy</w:t>
      </w:r>
      <w:r w:rsidR="008A3F45" w:rsidRPr="00CB298B">
        <w:rPr>
          <w:color w:val="auto"/>
        </w:rPr>
        <w:t>. P</w:t>
      </w:r>
      <w:r w:rsidRPr="00CB298B">
        <w:rPr>
          <w:color w:val="auto"/>
        </w:rPr>
        <w:t>o każdej prezentacji prowadzący inicjuje krótką dyskusję.</w:t>
      </w:r>
    </w:p>
    <w:p w14:paraId="1306A315" w14:textId="23BD272E" w:rsidR="00D95038" w:rsidRPr="00CB298B" w:rsidRDefault="00D95038" w:rsidP="003F2D88">
      <w:pPr>
        <w:pStyle w:val="ORE123"/>
        <w:rPr>
          <w:color w:val="auto"/>
        </w:rPr>
      </w:pPr>
      <w:r w:rsidRPr="00CB298B">
        <w:rPr>
          <w:color w:val="auto"/>
        </w:rPr>
        <w:t xml:space="preserve"> </w:t>
      </w:r>
      <w:r w:rsidR="008A3F45" w:rsidRPr="00CB298B">
        <w:rPr>
          <w:color w:val="auto"/>
        </w:rPr>
        <w:t xml:space="preserve">Na </w:t>
      </w:r>
      <w:r w:rsidRPr="00CB298B">
        <w:rPr>
          <w:color w:val="auto"/>
        </w:rPr>
        <w:t xml:space="preserve">kolejnym etapie spotkania uczestnicy pracują w parach. Prowadzący rozdaje im </w:t>
      </w:r>
      <w:r w:rsidR="008A3F45" w:rsidRPr="00CB298B">
        <w:rPr>
          <w:color w:val="auto"/>
        </w:rPr>
        <w:t xml:space="preserve">kartki </w:t>
      </w:r>
      <w:r w:rsidRPr="00CB298B">
        <w:rPr>
          <w:color w:val="auto"/>
        </w:rPr>
        <w:t xml:space="preserve">samoprzylepne w </w:t>
      </w:r>
      <w:r w:rsidR="008A3F45" w:rsidRPr="00CB298B">
        <w:rPr>
          <w:color w:val="auto"/>
        </w:rPr>
        <w:t xml:space="preserve">czterech </w:t>
      </w:r>
      <w:r w:rsidRPr="00CB298B">
        <w:rPr>
          <w:color w:val="auto"/>
        </w:rPr>
        <w:t>kolorach i prosi o zapisanie na nich odpowi</w:t>
      </w:r>
      <w:r w:rsidRPr="00CB298B">
        <w:rPr>
          <w:color w:val="auto"/>
        </w:rPr>
        <w:t>e</w:t>
      </w:r>
      <w:r w:rsidRPr="00CB298B">
        <w:rPr>
          <w:color w:val="auto"/>
        </w:rPr>
        <w:t xml:space="preserve">dzi na </w:t>
      </w:r>
      <w:r w:rsidR="008A3F45" w:rsidRPr="00CB298B">
        <w:rPr>
          <w:color w:val="auto"/>
        </w:rPr>
        <w:t xml:space="preserve">cztery </w:t>
      </w:r>
      <w:r w:rsidRPr="00CB298B">
        <w:rPr>
          <w:color w:val="auto"/>
        </w:rPr>
        <w:t xml:space="preserve">pytania (każde pytanie to inny kolor </w:t>
      </w:r>
      <w:r w:rsidR="008A3F45" w:rsidRPr="00CB298B">
        <w:rPr>
          <w:color w:val="auto"/>
        </w:rPr>
        <w:t>kartki</w:t>
      </w:r>
      <w:r w:rsidRPr="00CB298B">
        <w:rPr>
          <w:color w:val="auto"/>
        </w:rPr>
        <w:t>):</w:t>
      </w:r>
    </w:p>
    <w:p w14:paraId="685A296D" w14:textId="77777777" w:rsidR="00D95038" w:rsidRPr="00CB298B" w:rsidRDefault="00D95038" w:rsidP="003F2D88">
      <w:pPr>
        <w:pStyle w:val="OREpunktor"/>
        <w:rPr>
          <w:color w:val="auto"/>
        </w:rPr>
      </w:pPr>
      <w:r w:rsidRPr="00CB298B">
        <w:rPr>
          <w:color w:val="auto"/>
        </w:rPr>
        <w:t>Co już zyskaliśmy?</w:t>
      </w:r>
    </w:p>
    <w:p w14:paraId="112B7BA2" w14:textId="77777777" w:rsidR="00D95038" w:rsidRPr="00CB298B" w:rsidRDefault="00D95038" w:rsidP="003F2D88">
      <w:pPr>
        <w:pStyle w:val="OREpunktor"/>
        <w:rPr>
          <w:color w:val="auto"/>
        </w:rPr>
      </w:pPr>
      <w:r w:rsidRPr="00CB298B">
        <w:rPr>
          <w:color w:val="auto"/>
        </w:rPr>
        <w:t>Co chcemy kontynuować?</w:t>
      </w:r>
    </w:p>
    <w:p w14:paraId="71701A99" w14:textId="77777777" w:rsidR="00D95038" w:rsidRPr="00CB298B" w:rsidRDefault="00D95038" w:rsidP="003F2D88">
      <w:pPr>
        <w:pStyle w:val="OREpunktor"/>
        <w:rPr>
          <w:color w:val="auto"/>
        </w:rPr>
      </w:pPr>
      <w:r w:rsidRPr="00CB298B">
        <w:rPr>
          <w:color w:val="auto"/>
        </w:rPr>
        <w:t>Co zrobimy inaczej?</w:t>
      </w:r>
    </w:p>
    <w:p w14:paraId="48FF0482" w14:textId="77777777" w:rsidR="008A3F45" w:rsidRPr="00CB298B" w:rsidRDefault="00D95038" w:rsidP="003F2D88">
      <w:pPr>
        <w:pStyle w:val="OREpunktor"/>
        <w:rPr>
          <w:color w:val="auto"/>
        </w:rPr>
      </w:pPr>
      <w:r w:rsidRPr="00CB298B">
        <w:rPr>
          <w:color w:val="auto"/>
        </w:rPr>
        <w:t>Na co warto zwrócić uwagę</w:t>
      </w:r>
      <w:r w:rsidR="008A3F45" w:rsidRPr="00CB298B">
        <w:rPr>
          <w:color w:val="auto"/>
        </w:rPr>
        <w:t>,</w:t>
      </w:r>
      <w:r w:rsidRPr="00CB298B">
        <w:rPr>
          <w:color w:val="auto"/>
        </w:rPr>
        <w:t xml:space="preserve"> planując wspólne działania w przedszkolu?</w:t>
      </w:r>
      <w:r w:rsidR="00F8510B" w:rsidRPr="00CB298B">
        <w:rPr>
          <w:color w:val="auto"/>
        </w:rPr>
        <w:t xml:space="preserve"> </w:t>
      </w:r>
    </w:p>
    <w:p w14:paraId="5306CF0A" w14:textId="7A5CCE62" w:rsidR="00F8510B" w:rsidRPr="00CB298B" w:rsidRDefault="00F8510B" w:rsidP="003F2D88">
      <w:pPr>
        <w:pStyle w:val="OREpunktor"/>
        <w:rPr>
          <w:color w:val="auto"/>
        </w:rPr>
      </w:pPr>
      <w:r w:rsidRPr="00CB298B">
        <w:rPr>
          <w:color w:val="auto"/>
        </w:rPr>
        <w:t xml:space="preserve">Jak wykorzystać tegoroczne doświadczenia w kolejnych latach? </w:t>
      </w:r>
    </w:p>
    <w:p w14:paraId="29BBA3BB" w14:textId="289DB3C6" w:rsidR="00D95038" w:rsidRPr="00CB298B" w:rsidRDefault="00D95038" w:rsidP="003F2D88">
      <w:pPr>
        <w:pStyle w:val="ORE123"/>
        <w:rPr>
          <w:color w:val="auto"/>
        </w:rPr>
      </w:pPr>
      <w:r w:rsidRPr="00CB298B">
        <w:rPr>
          <w:color w:val="auto"/>
        </w:rPr>
        <w:t xml:space="preserve">Po 10 minutach pary odczytują kolejno </w:t>
      </w:r>
      <w:r w:rsidR="008A3F45" w:rsidRPr="00CB298B">
        <w:rPr>
          <w:color w:val="auto"/>
        </w:rPr>
        <w:t>treść swoich kartek</w:t>
      </w:r>
      <w:r w:rsidRPr="00CB298B">
        <w:rPr>
          <w:color w:val="auto"/>
        </w:rPr>
        <w:t xml:space="preserve"> i przyklejają je do czt</w:t>
      </w:r>
      <w:r w:rsidRPr="00CB298B">
        <w:rPr>
          <w:color w:val="auto"/>
        </w:rPr>
        <w:t>e</w:t>
      </w:r>
      <w:r w:rsidRPr="00CB298B">
        <w:rPr>
          <w:color w:val="auto"/>
        </w:rPr>
        <w:t>rech</w:t>
      </w:r>
      <w:r w:rsidR="009B1445" w:rsidRPr="00CB298B">
        <w:rPr>
          <w:color w:val="auto"/>
        </w:rPr>
        <w:t xml:space="preserve"> </w:t>
      </w:r>
      <w:r w:rsidRPr="00CB298B">
        <w:rPr>
          <w:color w:val="auto"/>
        </w:rPr>
        <w:t>flipchartów, na których są zapisane pytania.</w:t>
      </w:r>
    </w:p>
    <w:p w14:paraId="648CA1A3" w14:textId="25BDE57A" w:rsidR="00D95038" w:rsidRPr="00CB298B" w:rsidRDefault="00D95038" w:rsidP="003F2D88">
      <w:pPr>
        <w:pStyle w:val="ORE123"/>
        <w:rPr>
          <w:color w:val="auto"/>
        </w:rPr>
      </w:pPr>
      <w:r w:rsidRPr="00CB298B">
        <w:rPr>
          <w:color w:val="auto"/>
        </w:rPr>
        <w:t xml:space="preserve"> Prowadzący z pomocą uczestników porządkuje </w:t>
      </w:r>
      <w:r w:rsidR="008A3F45" w:rsidRPr="00CB298B">
        <w:rPr>
          <w:color w:val="auto"/>
        </w:rPr>
        <w:t xml:space="preserve">kartki </w:t>
      </w:r>
      <w:r w:rsidRPr="00CB298B">
        <w:rPr>
          <w:color w:val="auto"/>
        </w:rPr>
        <w:t xml:space="preserve">na flipchartach i pyta, czy warto jeszcze coś dopisać. </w:t>
      </w:r>
      <w:r w:rsidR="008A3F45" w:rsidRPr="00CB298B">
        <w:rPr>
          <w:color w:val="auto"/>
        </w:rPr>
        <w:t>Następnie k</w:t>
      </w:r>
      <w:r w:rsidRPr="00CB298B">
        <w:rPr>
          <w:color w:val="auto"/>
        </w:rPr>
        <w:t>rótko komentuje zawartość flipchartów.</w:t>
      </w:r>
    </w:p>
    <w:p w14:paraId="6612018B" w14:textId="3E9EB6DC" w:rsidR="005F42E2" w:rsidRPr="00CB298B" w:rsidRDefault="005F42E2" w:rsidP="003F2D88">
      <w:pPr>
        <w:pStyle w:val="OREnormalny"/>
        <w:rPr>
          <w:b/>
          <w:color w:val="auto"/>
        </w:rPr>
      </w:pPr>
      <w:r w:rsidRPr="00CB298B">
        <w:rPr>
          <w:b/>
          <w:color w:val="auto"/>
        </w:rPr>
        <w:t>Część III. Projektowanie przyszłości</w:t>
      </w:r>
      <w:r w:rsidR="00CA5E9E" w:rsidRPr="00CB298B">
        <w:rPr>
          <w:b/>
          <w:color w:val="auto"/>
        </w:rPr>
        <w:t xml:space="preserve"> (</w:t>
      </w:r>
      <w:r w:rsidR="003A780F" w:rsidRPr="00CB298B">
        <w:rPr>
          <w:b/>
          <w:color w:val="auto"/>
        </w:rPr>
        <w:t>60 minut</w:t>
      </w:r>
      <w:r w:rsidR="00CA5E9E" w:rsidRPr="00CB298B">
        <w:rPr>
          <w:b/>
          <w:color w:val="auto"/>
        </w:rPr>
        <w:t>)</w:t>
      </w:r>
    </w:p>
    <w:p w14:paraId="7C49ABE5" w14:textId="69D9DF80" w:rsidR="00E4328D" w:rsidRPr="00CB298B" w:rsidRDefault="00E4328D" w:rsidP="003F2D88">
      <w:pPr>
        <w:pStyle w:val="ORE123"/>
        <w:numPr>
          <w:ilvl w:val="0"/>
          <w:numId w:val="285"/>
        </w:numPr>
        <w:rPr>
          <w:color w:val="auto"/>
        </w:rPr>
      </w:pPr>
      <w:r w:rsidRPr="00CB298B">
        <w:rPr>
          <w:color w:val="auto"/>
        </w:rPr>
        <w:t>Ostatnie ćwiczenie uczestnicy wykonają w kilkuosobowych grupach. Prowadzący objaśnia:</w:t>
      </w:r>
    </w:p>
    <w:p w14:paraId="2A304C81" w14:textId="012CEF34" w:rsidR="007F2558" w:rsidRPr="00CB298B" w:rsidRDefault="008A18CE" w:rsidP="003A780F">
      <w:pPr>
        <w:pStyle w:val="ORE123"/>
        <w:numPr>
          <w:ilvl w:val="0"/>
          <w:numId w:val="0"/>
        </w:numPr>
        <w:ind w:left="714"/>
        <w:rPr>
          <w:color w:val="auto"/>
        </w:rPr>
      </w:pPr>
      <w:r w:rsidRPr="00CB298B">
        <w:rPr>
          <w:color w:val="auto"/>
        </w:rPr>
        <w:lastRenderedPageBreak/>
        <w:t>„</w:t>
      </w:r>
      <w:r w:rsidR="007F2558" w:rsidRPr="00CB298B">
        <w:rPr>
          <w:color w:val="auto"/>
        </w:rPr>
        <w:t xml:space="preserve">Minął rok od naszego dzisiejszego spotkania. Jesteście Przedszkolem Sukcesu – </w:t>
      </w:r>
      <w:r w:rsidRPr="00CB298B">
        <w:rPr>
          <w:color w:val="auto"/>
        </w:rPr>
        <w:t xml:space="preserve">mistrzami </w:t>
      </w:r>
      <w:r w:rsidR="007F2558" w:rsidRPr="00CB298B">
        <w:rPr>
          <w:color w:val="auto"/>
        </w:rPr>
        <w:t xml:space="preserve">w rozwijaniu </w:t>
      </w:r>
      <w:r w:rsidRPr="00CB298B">
        <w:rPr>
          <w:color w:val="auto"/>
        </w:rPr>
        <w:t xml:space="preserve">u dzieci </w:t>
      </w:r>
      <w:r w:rsidR="007F2558" w:rsidRPr="00CB298B">
        <w:rPr>
          <w:color w:val="auto"/>
        </w:rPr>
        <w:t xml:space="preserve">kompetencji kluczowej, którą zajmowaliśmy się przez ostatnie miesiące. Artykuł o </w:t>
      </w:r>
      <w:r w:rsidRPr="00CB298B">
        <w:rPr>
          <w:color w:val="auto"/>
        </w:rPr>
        <w:t xml:space="preserve">waszym </w:t>
      </w:r>
      <w:r w:rsidR="007F2558" w:rsidRPr="00CB298B">
        <w:rPr>
          <w:color w:val="auto"/>
        </w:rPr>
        <w:t>przedszkolu trafia na pierwszą stronę poczytnej gazety. Zaprojektujcie tę stronę. Piszcie</w:t>
      </w:r>
      <w:r w:rsidRPr="00CB298B">
        <w:rPr>
          <w:color w:val="auto"/>
        </w:rPr>
        <w:t xml:space="preserve"> stylem </w:t>
      </w:r>
      <w:r w:rsidR="007F2558" w:rsidRPr="00CB298B">
        <w:rPr>
          <w:color w:val="auto"/>
        </w:rPr>
        <w:t>dziennikarskim, operu</w:t>
      </w:r>
      <w:r w:rsidR="007F2558" w:rsidRPr="00CB298B">
        <w:rPr>
          <w:color w:val="auto"/>
        </w:rPr>
        <w:t>j</w:t>
      </w:r>
      <w:r w:rsidR="007F2558" w:rsidRPr="00CB298B">
        <w:rPr>
          <w:color w:val="auto"/>
        </w:rPr>
        <w:t xml:space="preserve">cie konkretami, zadbajcie o </w:t>
      </w:r>
      <w:r w:rsidR="00EA0290" w:rsidRPr="00CB298B">
        <w:rPr>
          <w:color w:val="auto"/>
        </w:rPr>
        <w:t xml:space="preserve">materiały ilustracyjne. </w:t>
      </w:r>
      <w:r w:rsidR="007864EA" w:rsidRPr="00CB298B">
        <w:rPr>
          <w:color w:val="auto"/>
        </w:rPr>
        <w:t>Postarajcie się</w:t>
      </w:r>
      <w:r w:rsidR="00F17C22" w:rsidRPr="00CB298B">
        <w:rPr>
          <w:color w:val="auto"/>
        </w:rPr>
        <w:t>, aby była to ci</w:t>
      </w:r>
      <w:r w:rsidR="00F17C22" w:rsidRPr="00CB298B">
        <w:rPr>
          <w:color w:val="auto"/>
        </w:rPr>
        <w:t>e</w:t>
      </w:r>
      <w:r w:rsidR="00F17C22" w:rsidRPr="00CB298B">
        <w:rPr>
          <w:color w:val="auto"/>
        </w:rPr>
        <w:t xml:space="preserve">kawa strona, </w:t>
      </w:r>
      <w:r w:rsidR="00EA0290" w:rsidRPr="00CB298B">
        <w:rPr>
          <w:color w:val="auto"/>
        </w:rPr>
        <w:t xml:space="preserve">a </w:t>
      </w:r>
      <w:r w:rsidR="00E27321" w:rsidRPr="00CB298B">
        <w:rPr>
          <w:color w:val="auto"/>
        </w:rPr>
        <w:t>lektura artykułu zachęciła</w:t>
      </w:r>
      <w:r w:rsidR="00F17C22" w:rsidRPr="00CB298B">
        <w:rPr>
          <w:color w:val="auto"/>
        </w:rPr>
        <w:t xml:space="preserve"> czytelni</w:t>
      </w:r>
      <w:r w:rsidR="00E27321" w:rsidRPr="00CB298B">
        <w:rPr>
          <w:color w:val="auto"/>
        </w:rPr>
        <w:t>ków do kupienia kolejnego num</w:t>
      </w:r>
      <w:r w:rsidR="00E27321" w:rsidRPr="00CB298B">
        <w:rPr>
          <w:color w:val="auto"/>
        </w:rPr>
        <w:t>e</w:t>
      </w:r>
      <w:r w:rsidR="00E27321" w:rsidRPr="00CB298B">
        <w:rPr>
          <w:color w:val="auto"/>
        </w:rPr>
        <w:t>ru gazety</w:t>
      </w:r>
      <w:r w:rsidRPr="00CB298B">
        <w:rPr>
          <w:color w:val="auto"/>
        </w:rPr>
        <w:t>”</w:t>
      </w:r>
      <w:r w:rsidR="00E27321" w:rsidRPr="00CB298B">
        <w:rPr>
          <w:color w:val="auto"/>
        </w:rPr>
        <w:t>.</w:t>
      </w:r>
      <w:r w:rsidR="009B1445" w:rsidRPr="00CB298B">
        <w:rPr>
          <w:color w:val="auto"/>
        </w:rPr>
        <w:t xml:space="preserve"> </w:t>
      </w:r>
    </w:p>
    <w:p w14:paraId="19F3BAAC" w14:textId="33E14A06" w:rsidR="007F2558" w:rsidRPr="00CB298B" w:rsidRDefault="007F2558" w:rsidP="003F2D88">
      <w:pPr>
        <w:pStyle w:val="ORE123"/>
        <w:rPr>
          <w:color w:val="auto"/>
        </w:rPr>
      </w:pPr>
      <w:r w:rsidRPr="00CB298B">
        <w:rPr>
          <w:color w:val="auto"/>
        </w:rPr>
        <w:t>Uczestnicy projektują stronę na dużych arkuszach papieru plakatowego, wykorz</w:t>
      </w:r>
      <w:r w:rsidRPr="00CB298B">
        <w:rPr>
          <w:color w:val="auto"/>
        </w:rPr>
        <w:t>y</w:t>
      </w:r>
      <w:r w:rsidRPr="00CB298B">
        <w:rPr>
          <w:color w:val="auto"/>
        </w:rPr>
        <w:t>stując gazety, klej</w:t>
      </w:r>
      <w:r w:rsidR="008A18CE" w:rsidRPr="00CB298B">
        <w:rPr>
          <w:color w:val="auto"/>
        </w:rPr>
        <w:t xml:space="preserve"> i</w:t>
      </w:r>
      <w:r w:rsidRPr="00CB298B">
        <w:rPr>
          <w:color w:val="auto"/>
        </w:rPr>
        <w:t xml:space="preserve"> mazaki.</w:t>
      </w:r>
    </w:p>
    <w:p w14:paraId="2562CCA1" w14:textId="3EFD57E5" w:rsidR="007F2558" w:rsidRPr="00CB298B" w:rsidRDefault="008A18CE" w:rsidP="003F2D88">
      <w:pPr>
        <w:pStyle w:val="ORE123"/>
        <w:rPr>
          <w:color w:val="auto"/>
        </w:rPr>
      </w:pPr>
      <w:r w:rsidRPr="00CB298B">
        <w:rPr>
          <w:color w:val="auto"/>
        </w:rPr>
        <w:t xml:space="preserve">Zespoły redakcyjne </w:t>
      </w:r>
      <w:r w:rsidR="007F2558" w:rsidRPr="00CB298B">
        <w:rPr>
          <w:color w:val="auto"/>
        </w:rPr>
        <w:t xml:space="preserve">poszczególnych gazet prezentują </w:t>
      </w:r>
      <w:r w:rsidR="00E27321" w:rsidRPr="00CB298B">
        <w:rPr>
          <w:color w:val="auto"/>
        </w:rPr>
        <w:t xml:space="preserve">swoje prace. </w:t>
      </w:r>
    </w:p>
    <w:p w14:paraId="6CCAFA1E" w14:textId="1821CAC1" w:rsidR="009350B3" w:rsidRPr="00CB298B" w:rsidRDefault="00E4328D" w:rsidP="003F2D88">
      <w:pPr>
        <w:pStyle w:val="ORE123"/>
        <w:rPr>
          <w:color w:val="auto"/>
        </w:rPr>
      </w:pPr>
      <w:r w:rsidRPr="00CB298B">
        <w:rPr>
          <w:color w:val="auto"/>
        </w:rPr>
        <w:t xml:space="preserve">Prowadzący podsumowuje spotkanie. Dziękuje za </w:t>
      </w:r>
      <w:r w:rsidR="00863B7B" w:rsidRPr="00CB298B">
        <w:rPr>
          <w:color w:val="auto"/>
        </w:rPr>
        <w:t>współ</w:t>
      </w:r>
      <w:r w:rsidR="00E27321" w:rsidRPr="00CB298B">
        <w:rPr>
          <w:color w:val="auto"/>
        </w:rPr>
        <w:t>pracę</w:t>
      </w:r>
      <w:r w:rsidRPr="00CB298B">
        <w:rPr>
          <w:color w:val="auto"/>
        </w:rPr>
        <w:t>, docenia wysiłek, czas, energię i kreatywność.</w:t>
      </w:r>
    </w:p>
    <w:p w14:paraId="1A57483B" w14:textId="6170DB5E" w:rsidR="00122B82" w:rsidRPr="00CB298B" w:rsidRDefault="00CA5E9E" w:rsidP="003F2D88">
      <w:pPr>
        <w:pStyle w:val="ORE3Naglowek"/>
        <w:rPr>
          <w:color w:val="auto"/>
        </w:rPr>
      </w:pPr>
      <w:bookmarkStart w:id="75" w:name="_Toc496059953"/>
      <w:r w:rsidRPr="00CB298B">
        <w:rPr>
          <w:color w:val="auto"/>
        </w:rPr>
        <w:t xml:space="preserve">4.3. </w:t>
      </w:r>
      <w:r w:rsidR="00122B82" w:rsidRPr="00CB298B">
        <w:rPr>
          <w:color w:val="auto"/>
        </w:rPr>
        <w:t>Schemat podsumowania procesu wspomagania</w:t>
      </w:r>
      <w:bookmarkEnd w:id="75"/>
    </w:p>
    <w:p w14:paraId="0E7001BA" w14:textId="19EC1689" w:rsidR="00EE54B1" w:rsidRPr="00CB298B" w:rsidRDefault="00EE54B1" w:rsidP="003F2D88">
      <w:pPr>
        <w:pStyle w:val="OREnormalny"/>
        <w:rPr>
          <w:color w:val="auto"/>
        </w:rPr>
      </w:pPr>
      <w:r w:rsidRPr="00CB298B">
        <w:rPr>
          <w:color w:val="auto"/>
        </w:rPr>
        <w:t xml:space="preserve">Podsumowanie wspomagania przedszkola </w:t>
      </w:r>
      <w:r w:rsidR="00B50E00" w:rsidRPr="00CB298B">
        <w:rPr>
          <w:color w:val="auto"/>
        </w:rPr>
        <w:t xml:space="preserve">można </w:t>
      </w:r>
      <w:r w:rsidR="00027405" w:rsidRPr="00CB298B">
        <w:rPr>
          <w:color w:val="auto"/>
        </w:rPr>
        <w:t>przygotować</w:t>
      </w:r>
      <w:r w:rsidRPr="00CB298B">
        <w:rPr>
          <w:color w:val="auto"/>
        </w:rPr>
        <w:t>, korzystając z poni</w:t>
      </w:r>
      <w:r w:rsidRPr="00CB298B">
        <w:rPr>
          <w:color w:val="auto"/>
        </w:rPr>
        <w:t>ż</w:t>
      </w:r>
      <w:r w:rsidRPr="00CB298B">
        <w:rPr>
          <w:color w:val="auto"/>
        </w:rPr>
        <w:t>szych sugestii dla osoby odpowiedzialnej za</w:t>
      </w:r>
      <w:r w:rsidR="009B1445" w:rsidRPr="00CB298B">
        <w:rPr>
          <w:b/>
          <w:color w:val="auto"/>
        </w:rPr>
        <w:t xml:space="preserve"> </w:t>
      </w:r>
      <w:r w:rsidRPr="00CB298B">
        <w:rPr>
          <w:color w:val="auto"/>
        </w:rPr>
        <w:t>organizację procesu:</w:t>
      </w:r>
    </w:p>
    <w:p w14:paraId="6F213748" w14:textId="05AD7239" w:rsidR="00EE54B1" w:rsidRPr="00CB298B" w:rsidRDefault="00EE54B1" w:rsidP="00B53FFF">
      <w:pPr>
        <w:pStyle w:val="ORE123"/>
        <w:numPr>
          <w:ilvl w:val="0"/>
          <w:numId w:val="286"/>
        </w:numPr>
        <w:rPr>
          <w:color w:val="auto"/>
        </w:rPr>
      </w:pPr>
      <w:r w:rsidRPr="00CB298B">
        <w:rPr>
          <w:color w:val="auto"/>
        </w:rPr>
        <w:t xml:space="preserve">Stwórz </w:t>
      </w:r>
      <w:r w:rsidRPr="00CB298B">
        <w:rPr>
          <w:b/>
          <w:color w:val="auto"/>
        </w:rPr>
        <w:t>rejestr wszystkich działań i wydarzeń</w:t>
      </w:r>
      <w:r w:rsidRPr="00CB298B">
        <w:rPr>
          <w:color w:val="auto"/>
        </w:rPr>
        <w:t>, które miały miejsce w procesie wspomagania. Zastanów się, które z nich były uwzględnione w planie wspomag</w:t>
      </w:r>
      <w:r w:rsidRPr="00CB298B">
        <w:rPr>
          <w:color w:val="auto"/>
        </w:rPr>
        <w:t>a</w:t>
      </w:r>
      <w:r w:rsidRPr="00CB298B">
        <w:rPr>
          <w:color w:val="auto"/>
        </w:rPr>
        <w:t>nia, a które s</w:t>
      </w:r>
      <w:r w:rsidR="00027405" w:rsidRPr="00CB298B">
        <w:rPr>
          <w:color w:val="auto"/>
        </w:rPr>
        <w:t xml:space="preserve">tanowią swoistą </w:t>
      </w:r>
      <w:r w:rsidRPr="00CB298B">
        <w:rPr>
          <w:color w:val="auto"/>
        </w:rPr>
        <w:t>wartoś</w:t>
      </w:r>
      <w:r w:rsidR="00027405" w:rsidRPr="00CB298B">
        <w:rPr>
          <w:color w:val="auto"/>
        </w:rPr>
        <w:t>ć</w:t>
      </w:r>
      <w:r w:rsidRPr="00CB298B">
        <w:rPr>
          <w:color w:val="auto"/>
        </w:rPr>
        <w:t xml:space="preserve"> dodaną procesu. </w:t>
      </w:r>
    </w:p>
    <w:p w14:paraId="787ABB6B" w14:textId="77777777" w:rsidR="00EE54B1" w:rsidRPr="00CB298B" w:rsidRDefault="00EE54B1" w:rsidP="00B53FFF">
      <w:pPr>
        <w:pStyle w:val="ORE123"/>
        <w:rPr>
          <w:color w:val="auto"/>
        </w:rPr>
      </w:pPr>
      <w:r w:rsidRPr="00CB298B">
        <w:rPr>
          <w:color w:val="auto"/>
        </w:rPr>
        <w:t xml:space="preserve">Zgromadź i przejrzyj </w:t>
      </w:r>
      <w:r w:rsidRPr="00CB298B">
        <w:rPr>
          <w:b/>
          <w:color w:val="auto"/>
        </w:rPr>
        <w:t>dokumentację z monitorowania</w:t>
      </w:r>
      <w:r w:rsidRPr="00CB298B">
        <w:rPr>
          <w:color w:val="auto"/>
        </w:rPr>
        <w:t xml:space="preserve"> działań projektowych. Z</w:t>
      </w:r>
      <w:r w:rsidRPr="00CB298B">
        <w:rPr>
          <w:color w:val="auto"/>
        </w:rPr>
        <w:t>a</w:t>
      </w:r>
      <w:r w:rsidRPr="00CB298B">
        <w:rPr>
          <w:color w:val="auto"/>
        </w:rPr>
        <w:t>stanów się, które dane możesz wykorzystać w ewaluacji procesu.</w:t>
      </w:r>
    </w:p>
    <w:p w14:paraId="2D6501BD" w14:textId="77777777" w:rsidR="00EE54B1" w:rsidRPr="00CB298B" w:rsidRDefault="00EE54B1" w:rsidP="00B53FFF">
      <w:pPr>
        <w:pStyle w:val="ORE123"/>
        <w:rPr>
          <w:color w:val="auto"/>
        </w:rPr>
      </w:pPr>
      <w:r w:rsidRPr="00CB298B">
        <w:rPr>
          <w:color w:val="auto"/>
        </w:rPr>
        <w:t xml:space="preserve">Doprecyzuj </w:t>
      </w:r>
      <w:r w:rsidRPr="00CB298B">
        <w:rPr>
          <w:b/>
          <w:color w:val="auto"/>
        </w:rPr>
        <w:t>projekt ewaluacji</w:t>
      </w:r>
      <w:r w:rsidRPr="00CB298B">
        <w:rPr>
          <w:color w:val="auto"/>
        </w:rPr>
        <w:t xml:space="preserve"> procesu wspomagania. </w:t>
      </w:r>
      <w:r w:rsidRPr="00CB298B">
        <w:rPr>
          <w:b/>
          <w:color w:val="auto"/>
        </w:rPr>
        <w:t>Przeprowadź ewaluację</w:t>
      </w:r>
      <w:r w:rsidRPr="00CB298B">
        <w:rPr>
          <w:color w:val="auto"/>
        </w:rPr>
        <w:t>.</w:t>
      </w:r>
    </w:p>
    <w:p w14:paraId="2DF0F4E5" w14:textId="6A039CB7" w:rsidR="00EE54B1" w:rsidRPr="00CB298B" w:rsidRDefault="00EE54B1" w:rsidP="00B53FFF">
      <w:pPr>
        <w:pStyle w:val="ORE123"/>
        <w:rPr>
          <w:color w:val="auto"/>
        </w:rPr>
      </w:pPr>
      <w:r w:rsidRPr="00CB298B">
        <w:rPr>
          <w:color w:val="auto"/>
        </w:rPr>
        <w:t xml:space="preserve">Dokonaj </w:t>
      </w:r>
      <w:r w:rsidRPr="00CB298B">
        <w:rPr>
          <w:b/>
          <w:color w:val="auto"/>
        </w:rPr>
        <w:t>analizy i interpretacji</w:t>
      </w:r>
      <w:r w:rsidRPr="00CB298B">
        <w:rPr>
          <w:color w:val="auto"/>
        </w:rPr>
        <w:t xml:space="preserve"> wyników ewaluacji. Sformułuj </w:t>
      </w:r>
      <w:r w:rsidRPr="00CB298B">
        <w:rPr>
          <w:b/>
          <w:color w:val="auto"/>
        </w:rPr>
        <w:t>wstępne wnioski</w:t>
      </w:r>
      <w:r w:rsidRPr="00CB298B">
        <w:rPr>
          <w:color w:val="auto"/>
        </w:rPr>
        <w:t xml:space="preserve">. Przygotuj </w:t>
      </w:r>
      <w:r w:rsidR="0099340F" w:rsidRPr="00CB298B">
        <w:rPr>
          <w:color w:val="auto"/>
        </w:rPr>
        <w:t xml:space="preserve">rzeczową </w:t>
      </w:r>
      <w:r w:rsidRPr="00CB298B">
        <w:rPr>
          <w:color w:val="auto"/>
        </w:rPr>
        <w:t>informację dla rady pedagogicznej o wynikach i wnioskach z</w:t>
      </w:r>
      <w:r w:rsidR="00027405" w:rsidRPr="00CB298B">
        <w:rPr>
          <w:color w:val="auto"/>
        </w:rPr>
        <w:t> </w:t>
      </w:r>
      <w:r w:rsidRPr="00CB298B">
        <w:rPr>
          <w:color w:val="auto"/>
        </w:rPr>
        <w:t>ewaluacji. Do tych czynności możesz zaprosić dyrektora przedszkola lub/i na</w:t>
      </w:r>
      <w:r w:rsidRPr="00CB298B">
        <w:rPr>
          <w:color w:val="auto"/>
        </w:rPr>
        <w:t>u</w:t>
      </w:r>
      <w:r w:rsidRPr="00CB298B">
        <w:rPr>
          <w:color w:val="auto"/>
        </w:rPr>
        <w:t xml:space="preserve">czycieli z zespołu zadaniowego. </w:t>
      </w:r>
    </w:p>
    <w:p w14:paraId="5BE46E3C" w14:textId="1DC54D7F" w:rsidR="0099340F" w:rsidRPr="00CB298B" w:rsidRDefault="00EE54B1" w:rsidP="00B53FFF">
      <w:pPr>
        <w:pStyle w:val="ORE123"/>
        <w:rPr>
          <w:color w:val="auto"/>
        </w:rPr>
      </w:pPr>
      <w:r w:rsidRPr="00CB298B">
        <w:rPr>
          <w:color w:val="auto"/>
        </w:rPr>
        <w:t xml:space="preserve">Przygotuj i przeprowadź </w:t>
      </w:r>
      <w:r w:rsidRPr="00CB298B">
        <w:rPr>
          <w:b/>
          <w:color w:val="auto"/>
        </w:rPr>
        <w:t>spotkanie z radą pedagogiczną</w:t>
      </w:r>
      <w:r w:rsidRPr="00CB298B">
        <w:rPr>
          <w:color w:val="auto"/>
        </w:rPr>
        <w:t xml:space="preserve"> służące zaprezentow</w:t>
      </w:r>
      <w:r w:rsidRPr="00CB298B">
        <w:rPr>
          <w:color w:val="auto"/>
        </w:rPr>
        <w:t>a</w:t>
      </w:r>
      <w:r w:rsidRPr="00CB298B">
        <w:rPr>
          <w:color w:val="auto"/>
        </w:rPr>
        <w:t xml:space="preserve">niu </w:t>
      </w:r>
      <w:r w:rsidR="0099340F" w:rsidRPr="00CB298B">
        <w:rPr>
          <w:color w:val="auto"/>
        </w:rPr>
        <w:t>wyników ewaluacji oraz podsumowaniu współpracy. Uwzględnij czas na z</w:t>
      </w:r>
      <w:r w:rsidR="0099340F" w:rsidRPr="00CB298B">
        <w:rPr>
          <w:color w:val="auto"/>
        </w:rPr>
        <w:t>a</w:t>
      </w:r>
      <w:r w:rsidR="0099340F" w:rsidRPr="00CB298B">
        <w:rPr>
          <w:color w:val="auto"/>
        </w:rPr>
        <w:t xml:space="preserve">planowanie działań w zakresie kontynuacji rozwijania </w:t>
      </w:r>
      <w:r w:rsidR="00027405" w:rsidRPr="00CB298B">
        <w:rPr>
          <w:color w:val="auto"/>
        </w:rPr>
        <w:t xml:space="preserve">u dzieci </w:t>
      </w:r>
      <w:r w:rsidR="0099340F" w:rsidRPr="00CB298B">
        <w:rPr>
          <w:color w:val="auto"/>
        </w:rPr>
        <w:t>wybranych komp</w:t>
      </w:r>
      <w:r w:rsidR="0099340F" w:rsidRPr="00CB298B">
        <w:rPr>
          <w:color w:val="auto"/>
        </w:rPr>
        <w:t>e</w:t>
      </w:r>
      <w:r w:rsidR="0099340F" w:rsidRPr="00CB298B">
        <w:rPr>
          <w:color w:val="auto"/>
        </w:rPr>
        <w:t>tencji kluczowych w przyszłości, po zakończeniu wspomagania.</w:t>
      </w:r>
    </w:p>
    <w:p w14:paraId="638C027D" w14:textId="2E1D982D" w:rsidR="0099340F" w:rsidRPr="00CB298B" w:rsidRDefault="0099340F" w:rsidP="00B53FFF">
      <w:pPr>
        <w:pStyle w:val="ORE123"/>
        <w:rPr>
          <w:color w:val="auto"/>
        </w:rPr>
      </w:pPr>
      <w:r w:rsidRPr="00CB298B">
        <w:rPr>
          <w:color w:val="auto"/>
        </w:rPr>
        <w:t xml:space="preserve">Sporządź </w:t>
      </w:r>
      <w:r w:rsidRPr="00CB298B">
        <w:rPr>
          <w:b/>
          <w:color w:val="auto"/>
        </w:rPr>
        <w:t>sprawozdanie z realizacji wspomagania</w:t>
      </w:r>
      <w:r w:rsidRPr="00CB298B">
        <w:rPr>
          <w:color w:val="auto"/>
        </w:rPr>
        <w:t xml:space="preserve"> w przedszkolu. Konsultuj swoje ustalenia z dyrektorem placówki lub/i z nauczycielami z zespołu zada</w:t>
      </w:r>
      <w:r w:rsidR="0087183C">
        <w:rPr>
          <w:color w:val="auto"/>
        </w:rPr>
        <w:t>-</w:t>
      </w:r>
      <w:proofErr w:type="spellStart"/>
      <w:r w:rsidRPr="00CB298B">
        <w:rPr>
          <w:color w:val="auto"/>
        </w:rPr>
        <w:t>niowego</w:t>
      </w:r>
      <w:proofErr w:type="spellEnd"/>
      <w:r w:rsidRPr="00CB298B">
        <w:rPr>
          <w:color w:val="auto"/>
        </w:rPr>
        <w:t>.</w:t>
      </w:r>
    </w:p>
    <w:p w14:paraId="01A62B91" w14:textId="77777777" w:rsidR="00DA096E" w:rsidRPr="00CB298B" w:rsidRDefault="0099340F" w:rsidP="009E3370">
      <w:pPr>
        <w:pStyle w:val="OREpunktor"/>
        <w:rPr>
          <w:color w:val="auto"/>
        </w:rPr>
      </w:pPr>
      <w:r w:rsidRPr="00CB298B">
        <w:rPr>
          <w:color w:val="auto"/>
        </w:rPr>
        <w:t xml:space="preserve">Odnieś się w sprawozdaniu do </w:t>
      </w:r>
      <w:r w:rsidRPr="00CB298B">
        <w:rPr>
          <w:b/>
          <w:color w:val="auto"/>
        </w:rPr>
        <w:t>każdego elementu planu wspomagania</w:t>
      </w:r>
      <w:r w:rsidR="00DA096E" w:rsidRPr="00CB298B">
        <w:rPr>
          <w:color w:val="auto"/>
        </w:rPr>
        <w:t>.</w:t>
      </w:r>
    </w:p>
    <w:p w14:paraId="7521F7C8" w14:textId="43DB4F02" w:rsidR="00DA096E" w:rsidRPr="00CB298B" w:rsidRDefault="00027405" w:rsidP="009E3370">
      <w:pPr>
        <w:pStyle w:val="OREpunktor"/>
        <w:rPr>
          <w:color w:val="auto"/>
        </w:rPr>
      </w:pPr>
      <w:r w:rsidRPr="00CB298B">
        <w:rPr>
          <w:color w:val="auto"/>
        </w:rPr>
        <w:lastRenderedPageBreak/>
        <w:t xml:space="preserve">Uwzględnij </w:t>
      </w:r>
      <w:r w:rsidR="00DA096E" w:rsidRPr="00CB298B">
        <w:rPr>
          <w:color w:val="auto"/>
        </w:rPr>
        <w:t xml:space="preserve">w sprawozdaniu </w:t>
      </w:r>
      <w:r w:rsidR="00DA096E" w:rsidRPr="00CB298B">
        <w:rPr>
          <w:b/>
          <w:color w:val="auto"/>
        </w:rPr>
        <w:t>dane ilościowe</w:t>
      </w:r>
      <w:r w:rsidR="00DA096E" w:rsidRPr="00CB298B">
        <w:rPr>
          <w:color w:val="auto"/>
        </w:rPr>
        <w:t xml:space="preserve"> (np. </w:t>
      </w:r>
      <w:r w:rsidRPr="00CB298B">
        <w:rPr>
          <w:color w:val="auto"/>
        </w:rPr>
        <w:t xml:space="preserve">liczbę </w:t>
      </w:r>
      <w:r w:rsidR="00DA096E" w:rsidRPr="00CB298B">
        <w:rPr>
          <w:color w:val="auto"/>
        </w:rPr>
        <w:t>nauczycieli, którzy prz</w:t>
      </w:r>
      <w:r w:rsidR="00DA096E" w:rsidRPr="00CB298B">
        <w:rPr>
          <w:color w:val="auto"/>
        </w:rPr>
        <w:t>y</w:t>
      </w:r>
      <w:r w:rsidR="00DA096E" w:rsidRPr="00CB298B">
        <w:rPr>
          <w:color w:val="auto"/>
        </w:rPr>
        <w:t>stąpili do działań wynikających z planu</w:t>
      </w:r>
      <w:r w:rsidRPr="00CB298B">
        <w:rPr>
          <w:color w:val="auto"/>
        </w:rPr>
        <w:t xml:space="preserve"> – liczbę </w:t>
      </w:r>
      <w:r w:rsidR="00DA096E" w:rsidRPr="00CB298B">
        <w:rPr>
          <w:color w:val="auto"/>
        </w:rPr>
        <w:t>nauczycieli, którzy ukończyli formę doskonalenia, jaką jest wspomaganie przedszkola;</w:t>
      </w:r>
      <w:r w:rsidRPr="00CB298B">
        <w:rPr>
          <w:color w:val="auto"/>
        </w:rPr>
        <w:t xml:space="preserve"> liczbę</w:t>
      </w:r>
      <w:r w:rsidR="00DA096E" w:rsidRPr="00CB298B">
        <w:rPr>
          <w:color w:val="auto"/>
        </w:rPr>
        <w:t xml:space="preserve"> zaplanowanych spotkań/ warsztatów/konsultacji </w:t>
      </w:r>
      <w:r w:rsidRPr="00CB298B">
        <w:rPr>
          <w:color w:val="auto"/>
        </w:rPr>
        <w:t>–</w:t>
      </w:r>
      <w:r w:rsidR="009B1445" w:rsidRPr="00CB298B">
        <w:rPr>
          <w:b/>
          <w:color w:val="auto"/>
        </w:rPr>
        <w:t xml:space="preserve"> </w:t>
      </w:r>
      <w:r w:rsidRPr="00CB298B">
        <w:rPr>
          <w:color w:val="auto"/>
        </w:rPr>
        <w:t xml:space="preserve">liczbę </w:t>
      </w:r>
      <w:r w:rsidR="00DA096E" w:rsidRPr="00CB298B">
        <w:rPr>
          <w:color w:val="auto"/>
        </w:rPr>
        <w:t>zrealizowanych form itp.)</w:t>
      </w:r>
      <w:r w:rsidRPr="00CB298B">
        <w:rPr>
          <w:color w:val="auto"/>
        </w:rPr>
        <w:t>.</w:t>
      </w:r>
    </w:p>
    <w:p w14:paraId="2183ADB9" w14:textId="6492BE22" w:rsidR="00DA096E" w:rsidRPr="00CB298B" w:rsidRDefault="00DA096E" w:rsidP="009E3370">
      <w:pPr>
        <w:pStyle w:val="OREpunktor"/>
        <w:rPr>
          <w:color w:val="auto"/>
        </w:rPr>
      </w:pPr>
      <w:r w:rsidRPr="00CB298B">
        <w:rPr>
          <w:color w:val="auto"/>
        </w:rPr>
        <w:t xml:space="preserve">Odnieś się do </w:t>
      </w:r>
      <w:r w:rsidRPr="00CB298B">
        <w:rPr>
          <w:b/>
          <w:color w:val="auto"/>
        </w:rPr>
        <w:t>danych jakościowych</w:t>
      </w:r>
      <w:r w:rsidRPr="00CB298B">
        <w:rPr>
          <w:color w:val="auto"/>
        </w:rPr>
        <w:t xml:space="preserve"> pozyskanych w procesie monitorowania, podczas ewaluacji i w czasie spotkania podsumowującego proces. Oceń na po</w:t>
      </w:r>
      <w:r w:rsidRPr="00CB298B">
        <w:rPr>
          <w:color w:val="auto"/>
        </w:rPr>
        <w:t>d</w:t>
      </w:r>
      <w:r w:rsidRPr="00CB298B">
        <w:rPr>
          <w:color w:val="auto"/>
        </w:rPr>
        <w:t>stawie tych danych np. stopień realizacji celów, poziom wzrostu kompetencji na</w:t>
      </w:r>
      <w:r w:rsidRPr="00CB298B">
        <w:rPr>
          <w:color w:val="auto"/>
        </w:rPr>
        <w:t>u</w:t>
      </w:r>
      <w:r w:rsidRPr="00CB298B">
        <w:rPr>
          <w:color w:val="auto"/>
        </w:rPr>
        <w:t>czycieli, ich zaangażowanie w działania, satysfakcję z udziału w procesie, uż</w:t>
      </w:r>
      <w:r w:rsidRPr="00CB298B">
        <w:rPr>
          <w:color w:val="auto"/>
        </w:rPr>
        <w:t>y</w:t>
      </w:r>
      <w:r w:rsidRPr="00CB298B">
        <w:rPr>
          <w:color w:val="auto"/>
        </w:rPr>
        <w:t xml:space="preserve">teczność działań, opinię dyrektora </w:t>
      </w:r>
      <w:r w:rsidR="00027405" w:rsidRPr="00CB298B">
        <w:rPr>
          <w:color w:val="auto"/>
        </w:rPr>
        <w:t>na temat</w:t>
      </w:r>
      <w:r w:rsidRPr="00CB298B">
        <w:rPr>
          <w:color w:val="auto"/>
        </w:rPr>
        <w:t xml:space="preserve"> wpływ</w:t>
      </w:r>
      <w:r w:rsidR="00027405" w:rsidRPr="00CB298B">
        <w:rPr>
          <w:color w:val="auto"/>
        </w:rPr>
        <w:t>u</w:t>
      </w:r>
      <w:r w:rsidRPr="00CB298B">
        <w:rPr>
          <w:color w:val="auto"/>
        </w:rPr>
        <w:t xml:space="preserve"> udziału w procesie na rozwój organizacyjny placówki itp. </w:t>
      </w:r>
    </w:p>
    <w:p w14:paraId="3F2FD5C8" w14:textId="6C9505E6" w:rsidR="00DC568B" w:rsidRPr="00CB298B" w:rsidRDefault="00DA096E" w:rsidP="009E3370">
      <w:pPr>
        <w:pStyle w:val="OREpunktor"/>
        <w:rPr>
          <w:color w:val="auto"/>
        </w:rPr>
      </w:pPr>
      <w:r w:rsidRPr="00CB298B">
        <w:rPr>
          <w:color w:val="auto"/>
        </w:rPr>
        <w:t xml:space="preserve">Przedstaw </w:t>
      </w:r>
      <w:r w:rsidRPr="00CB298B">
        <w:rPr>
          <w:b/>
          <w:color w:val="auto"/>
        </w:rPr>
        <w:t>ostateczną wersję sprawozdania</w:t>
      </w:r>
      <w:r w:rsidRPr="00CB298B">
        <w:rPr>
          <w:color w:val="auto"/>
        </w:rPr>
        <w:t xml:space="preserve"> dyrektorowi przedszkola</w:t>
      </w:r>
      <w:r w:rsidR="00DC568B" w:rsidRPr="00CB298B">
        <w:rPr>
          <w:color w:val="auto"/>
        </w:rPr>
        <w:t xml:space="preserve"> oraz – jeśli to zasadne – instytucji/placówce, którą reprezentujesz (ośrodek doskonalenia, p</w:t>
      </w:r>
      <w:r w:rsidR="00DC568B" w:rsidRPr="00CB298B">
        <w:rPr>
          <w:color w:val="auto"/>
        </w:rPr>
        <w:t>u</w:t>
      </w:r>
      <w:r w:rsidR="00DC568B" w:rsidRPr="00CB298B">
        <w:rPr>
          <w:color w:val="auto"/>
        </w:rPr>
        <w:t>bliczna poradnia psychologiczno-pedagogiczna, wojewódzka biblioteka pedag</w:t>
      </w:r>
      <w:r w:rsidR="00DC568B" w:rsidRPr="00CB298B">
        <w:rPr>
          <w:color w:val="auto"/>
        </w:rPr>
        <w:t>o</w:t>
      </w:r>
      <w:r w:rsidR="00DC568B" w:rsidRPr="00CB298B">
        <w:rPr>
          <w:color w:val="auto"/>
        </w:rPr>
        <w:t>giczna).</w:t>
      </w:r>
    </w:p>
    <w:p w14:paraId="58C4F13F" w14:textId="4B427486" w:rsidR="000806CE" w:rsidRPr="00CB298B" w:rsidRDefault="00027405" w:rsidP="009E3370">
      <w:pPr>
        <w:pStyle w:val="OREpunktor"/>
        <w:rPr>
          <w:color w:val="auto"/>
        </w:rPr>
      </w:pPr>
      <w:r w:rsidRPr="00CB298B">
        <w:rPr>
          <w:color w:val="auto"/>
        </w:rPr>
        <w:t>Podsumuj</w:t>
      </w:r>
      <w:r w:rsidR="00DC568B" w:rsidRPr="00CB298B">
        <w:rPr>
          <w:color w:val="auto"/>
        </w:rPr>
        <w:t xml:space="preserve"> </w:t>
      </w:r>
      <w:r w:rsidRPr="00CB298B">
        <w:rPr>
          <w:b/>
          <w:color w:val="auto"/>
        </w:rPr>
        <w:t xml:space="preserve">własną </w:t>
      </w:r>
      <w:r w:rsidR="00DC568B" w:rsidRPr="00CB298B">
        <w:rPr>
          <w:b/>
          <w:color w:val="auto"/>
        </w:rPr>
        <w:t>autorefleksj</w:t>
      </w:r>
      <w:r w:rsidRPr="00CB298B">
        <w:rPr>
          <w:b/>
          <w:color w:val="auto"/>
        </w:rPr>
        <w:t>ę</w:t>
      </w:r>
      <w:r w:rsidR="008E31E9" w:rsidRPr="00CB298B">
        <w:rPr>
          <w:color w:val="auto"/>
        </w:rPr>
        <w:t>.</w:t>
      </w:r>
      <w:r w:rsidR="00DC568B" w:rsidRPr="00CB298B">
        <w:rPr>
          <w:color w:val="auto"/>
        </w:rPr>
        <w:t xml:space="preserve"> </w:t>
      </w:r>
      <w:r w:rsidR="00310907" w:rsidRPr="00CB298B">
        <w:rPr>
          <w:color w:val="auto"/>
        </w:rPr>
        <w:t>W tym celu o</w:t>
      </w:r>
      <w:r w:rsidRPr="00CB298B">
        <w:rPr>
          <w:color w:val="auto"/>
        </w:rPr>
        <w:t xml:space="preserve">dpowiedz na pytania: </w:t>
      </w:r>
      <w:r w:rsidR="00DC568B" w:rsidRPr="00CB298B">
        <w:rPr>
          <w:color w:val="auto"/>
        </w:rPr>
        <w:t>Co zysk</w:t>
      </w:r>
      <w:r w:rsidR="00DC568B" w:rsidRPr="00CB298B">
        <w:rPr>
          <w:color w:val="auto"/>
        </w:rPr>
        <w:t>a</w:t>
      </w:r>
      <w:r w:rsidR="00DC568B" w:rsidRPr="00CB298B">
        <w:rPr>
          <w:color w:val="auto"/>
        </w:rPr>
        <w:t>ł</w:t>
      </w:r>
      <w:r w:rsidRPr="00CB298B">
        <w:rPr>
          <w:color w:val="auto"/>
        </w:rPr>
        <w:t>a</w:t>
      </w:r>
      <w:r w:rsidR="00DC568B" w:rsidRPr="00CB298B">
        <w:rPr>
          <w:color w:val="auto"/>
        </w:rPr>
        <w:t>ś/</w:t>
      </w:r>
      <w:r w:rsidRPr="00CB298B">
        <w:rPr>
          <w:color w:val="auto"/>
        </w:rPr>
        <w:t>zyskałe</w:t>
      </w:r>
      <w:r w:rsidR="00DC568B" w:rsidRPr="00CB298B">
        <w:rPr>
          <w:color w:val="auto"/>
        </w:rPr>
        <w:t xml:space="preserve">ś, prowadząc wspomaganie w przedszkolu? Jak to zadanie wpłynęło na </w:t>
      </w:r>
      <w:r w:rsidRPr="00CB298B">
        <w:rPr>
          <w:color w:val="auto"/>
        </w:rPr>
        <w:t>t</w:t>
      </w:r>
      <w:r w:rsidR="00DC568B" w:rsidRPr="00CB298B">
        <w:rPr>
          <w:color w:val="auto"/>
        </w:rPr>
        <w:t xml:space="preserve">wój rozwój zawodowy? Jak wykorzystasz w przyszłości </w:t>
      </w:r>
      <w:r w:rsidR="00310907" w:rsidRPr="00CB298B">
        <w:rPr>
          <w:color w:val="auto"/>
        </w:rPr>
        <w:t xml:space="preserve">wiedzę i umiejętności </w:t>
      </w:r>
      <w:r w:rsidR="00DC568B" w:rsidRPr="00CB298B">
        <w:rPr>
          <w:color w:val="auto"/>
        </w:rPr>
        <w:t>zdobyte podczas realizacji wspomagania</w:t>
      </w:r>
      <w:r w:rsidR="00310907" w:rsidRPr="00CB298B">
        <w:rPr>
          <w:color w:val="auto"/>
        </w:rPr>
        <w:t>?</w:t>
      </w:r>
      <w:r w:rsidR="00DC568B" w:rsidRPr="00CB298B">
        <w:rPr>
          <w:color w:val="auto"/>
        </w:rPr>
        <w:t xml:space="preserve"> itp.</w:t>
      </w:r>
    </w:p>
    <w:p w14:paraId="52510FE3" w14:textId="77777777" w:rsidR="009E3370" w:rsidRPr="00CB298B" w:rsidRDefault="009E3370">
      <w:pPr>
        <w:spacing w:after="0" w:line="240" w:lineRule="auto"/>
        <w:rPr>
          <w:rFonts w:ascii="Arial" w:eastAsia="Times New Roman" w:hAnsi="Arial" w:cs="Arial"/>
          <w:b/>
          <w:bCs/>
          <w:sz w:val="24"/>
          <w:szCs w:val="36"/>
        </w:rPr>
      </w:pPr>
      <w:r w:rsidRPr="00CB298B">
        <w:br w:type="page"/>
      </w:r>
    </w:p>
    <w:p w14:paraId="4505CEEA" w14:textId="385E3B5F" w:rsidR="009D1259" w:rsidRPr="00CB298B" w:rsidRDefault="009E3370" w:rsidP="009E3370">
      <w:pPr>
        <w:pStyle w:val="ORE2Nagwek"/>
        <w:rPr>
          <w:color w:val="auto"/>
        </w:rPr>
      </w:pPr>
      <w:bookmarkStart w:id="76" w:name="_Toc496059954"/>
      <w:r w:rsidRPr="00CB298B">
        <w:rPr>
          <w:color w:val="auto"/>
        </w:rPr>
        <w:lastRenderedPageBreak/>
        <w:t xml:space="preserve">5. </w:t>
      </w:r>
      <w:r w:rsidR="00533FC6" w:rsidRPr="00CB298B">
        <w:rPr>
          <w:color w:val="auto"/>
        </w:rPr>
        <w:t>J</w:t>
      </w:r>
      <w:r w:rsidR="00B658DF" w:rsidRPr="00CB298B">
        <w:rPr>
          <w:color w:val="auto"/>
        </w:rPr>
        <w:t xml:space="preserve">ak to się robi? Przykłady </w:t>
      </w:r>
      <w:r w:rsidR="009D1259" w:rsidRPr="00CB298B">
        <w:rPr>
          <w:color w:val="auto"/>
        </w:rPr>
        <w:t>koncepcji, strategii i metod sł</w:t>
      </w:r>
      <w:r w:rsidR="009D1259" w:rsidRPr="00CB298B">
        <w:rPr>
          <w:color w:val="auto"/>
        </w:rPr>
        <w:t>u</w:t>
      </w:r>
      <w:r w:rsidR="009D1259" w:rsidRPr="00CB298B">
        <w:rPr>
          <w:color w:val="auto"/>
        </w:rPr>
        <w:t>żących rozwijaniu</w:t>
      </w:r>
      <w:r w:rsidR="00B658DF" w:rsidRPr="00CB298B">
        <w:rPr>
          <w:color w:val="auto"/>
        </w:rPr>
        <w:t xml:space="preserve"> kompetencji k</w:t>
      </w:r>
      <w:r w:rsidR="009D1259" w:rsidRPr="00CB298B">
        <w:rPr>
          <w:color w:val="auto"/>
        </w:rPr>
        <w:t xml:space="preserve">luczowych </w:t>
      </w:r>
      <w:r w:rsidR="00310907" w:rsidRPr="00CB298B">
        <w:rPr>
          <w:color w:val="auto"/>
        </w:rPr>
        <w:t xml:space="preserve">u </w:t>
      </w:r>
      <w:r w:rsidR="009D1259" w:rsidRPr="00CB298B">
        <w:rPr>
          <w:color w:val="auto"/>
        </w:rPr>
        <w:t>dzieci w prze</w:t>
      </w:r>
      <w:r w:rsidR="009D1259" w:rsidRPr="00CB298B">
        <w:rPr>
          <w:color w:val="auto"/>
        </w:rPr>
        <w:t>d</w:t>
      </w:r>
      <w:r w:rsidR="009D1259" w:rsidRPr="00CB298B">
        <w:rPr>
          <w:color w:val="auto"/>
        </w:rPr>
        <w:t>szkolu</w:t>
      </w:r>
      <w:bookmarkEnd w:id="76"/>
    </w:p>
    <w:p w14:paraId="3C32048F" w14:textId="7ED9AFF5" w:rsidR="009D1259" w:rsidRPr="00CB298B" w:rsidRDefault="009D1259" w:rsidP="009E3370">
      <w:pPr>
        <w:pStyle w:val="OREnormalny"/>
        <w:rPr>
          <w:color w:val="auto"/>
        </w:rPr>
      </w:pPr>
      <w:r w:rsidRPr="00CB298B">
        <w:rPr>
          <w:color w:val="auto"/>
        </w:rPr>
        <w:t xml:space="preserve">W tej części opracowania </w:t>
      </w:r>
      <w:r w:rsidR="0044141E" w:rsidRPr="00CB298B">
        <w:rPr>
          <w:color w:val="auto"/>
        </w:rPr>
        <w:t>zamieszczono</w:t>
      </w:r>
      <w:r w:rsidR="00310907" w:rsidRPr="00CB298B">
        <w:rPr>
          <w:color w:val="auto"/>
        </w:rPr>
        <w:t xml:space="preserve"> </w:t>
      </w:r>
      <w:r w:rsidRPr="00CB298B">
        <w:rPr>
          <w:color w:val="auto"/>
        </w:rPr>
        <w:t>materiały, które mogą stanowić dla osoby</w:t>
      </w:r>
      <w:r w:rsidR="0044141E" w:rsidRPr="00CB298B">
        <w:rPr>
          <w:color w:val="auto"/>
        </w:rPr>
        <w:t xml:space="preserve"> </w:t>
      </w:r>
      <w:r w:rsidRPr="00CB298B">
        <w:rPr>
          <w:color w:val="auto"/>
        </w:rPr>
        <w:t>wspomagającej i ekspertów realizujących proces wspomagania pomoc w poznaniu sp</w:t>
      </w:r>
      <w:r w:rsidRPr="00CB298B">
        <w:rPr>
          <w:color w:val="auto"/>
        </w:rPr>
        <w:t>e</w:t>
      </w:r>
      <w:r w:rsidRPr="00CB298B">
        <w:rPr>
          <w:color w:val="auto"/>
        </w:rPr>
        <w:t xml:space="preserve">cyfiki wychowania przedszkolnego, </w:t>
      </w:r>
      <w:r w:rsidR="00310907" w:rsidRPr="00CB298B">
        <w:rPr>
          <w:color w:val="auto"/>
        </w:rPr>
        <w:t>a także</w:t>
      </w:r>
      <w:r w:rsidRPr="00CB298B">
        <w:rPr>
          <w:color w:val="auto"/>
        </w:rPr>
        <w:t xml:space="preserve"> źródło inspiracji w tworzeniu (w zależności od roli w procesie) narzędzi służących diagnozowaniu potrzeb i monitorowaniu procesu, scenariuszy warsztatów i spotkań konsultacyjnych, sesji doradczych dla dyrektora lub nauczycieli itp. </w:t>
      </w:r>
    </w:p>
    <w:p w14:paraId="01866980" w14:textId="37FF707D" w:rsidR="009D1259" w:rsidRPr="00CB298B" w:rsidRDefault="009D1259" w:rsidP="009E3370">
      <w:pPr>
        <w:pStyle w:val="OREnormalny"/>
        <w:rPr>
          <w:color w:val="auto"/>
        </w:rPr>
      </w:pPr>
      <w:r w:rsidRPr="00CB298B">
        <w:rPr>
          <w:color w:val="auto"/>
        </w:rPr>
        <w:t xml:space="preserve">Prezentowane przykłady i opisy działań </w:t>
      </w:r>
      <w:r w:rsidR="0044141E" w:rsidRPr="00CB298B">
        <w:rPr>
          <w:color w:val="auto"/>
        </w:rPr>
        <w:t xml:space="preserve">placówek </w:t>
      </w:r>
      <w:r w:rsidRPr="00CB298B">
        <w:rPr>
          <w:color w:val="auto"/>
        </w:rPr>
        <w:t xml:space="preserve">mogą zainteresować również </w:t>
      </w:r>
      <w:r w:rsidR="00061C4E" w:rsidRPr="00CB298B">
        <w:rPr>
          <w:color w:val="auto"/>
        </w:rPr>
        <w:t xml:space="preserve">kadrę wspomaganych przedszkoli, która poszukuje nowatorskich sposobów na doskonalenie </w:t>
      </w:r>
      <w:r w:rsidR="0044141E" w:rsidRPr="00CB298B">
        <w:rPr>
          <w:color w:val="auto"/>
        </w:rPr>
        <w:t>i </w:t>
      </w:r>
      <w:r w:rsidR="00061C4E" w:rsidRPr="00CB298B">
        <w:rPr>
          <w:color w:val="auto"/>
        </w:rPr>
        <w:t>uatrakcyjnienie metod pracy z dziećmi</w:t>
      </w:r>
      <w:r w:rsidR="0044141E" w:rsidRPr="00CB298B">
        <w:rPr>
          <w:color w:val="auto"/>
        </w:rPr>
        <w:t xml:space="preserve">, a także </w:t>
      </w:r>
      <w:r w:rsidR="00061C4E" w:rsidRPr="00CB298B">
        <w:rPr>
          <w:color w:val="auto"/>
        </w:rPr>
        <w:t>chce twórczo zmodyfikować koncepcję swojej placówki itp.</w:t>
      </w:r>
    </w:p>
    <w:p w14:paraId="07A583E8" w14:textId="530E0A7F" w:rsidR="00B658DF" w:rsidRPr="00CB298B" w:rsidRDefault="009E3370" w:rsidP="009E3370">
      <w:pPr>
        <w:pStyle w:val="ORE3Naglowek"/>
        <w:rPr>
          <w:color w:val="auto"/>
        </w:rPr>
      </w:pPr>
      <w:bookmarkStart w:id="77" w:name="_Toc496059955"/>
      <w:r w:rsidRPr="00CB298B">
        <w:rPr>
          <w:color w:val="auto"/>
        </w:rPr>
        <w:t xml:space="preserve">5.1. </w:t>
      </w:r>
      <w:r w:rsidR="00B658DF" w:rsidRPr="00CB298B">
        <w:rPr>
          <w:color w:val="auto"/>
        </w:rPr>
        <w:t>Przykład dobrej praktyki w rozwijaniu kompetencji informatyc</w:t>
      </w:r>
      <w:r w:rsidR="00B658DF" w:rsidRPr="00CB298B">
        <w:rPr>
          <w:color w:val="auto"/>
        </w:rPr>
        <w:t>z</w:t>
      </w:r>
      <w:r w:rsidR="00B658DF" w:rsidRPr="00CB298B">
        <w:rPr>
          <w:color w:val="auto"/>
        </w:rPr>
        <w:t xml:space="preserve">nych i myślenia </w:t>
      </w:r>
      <w:proofErr w:type="spellStart"/>
      <w:r w:rsidR="00B658DF" w:rsidRPr="00CB298B">
        <w:rPr>
          <w:color w:val="auto"/>
        </w:rPr>
        <w:t>komputacyjnego</w:t>
      </w:r>
      <w:proofErr w:type="spellEnd"/>
      <w:r w:rsidR="00B658DF" w:rsidRPr="00CB298B">
        <w:rPr>
          <w:color w:val="auto"/>
        </w:rPr>
        <w:t xml:space="preserve"> </w:t>
      </w:r>
      <w:r w:rsidR="0044141E" w:rsidRPr="00CB298B">
        <w:rPr>
          <w:color w:val="auto"/>
        </w:rPr>
        <w:t xml:space="preserve">u </w:t>
      </w:r>
      <w:r w:rsidR="00B658DF" w:rsidRPr="00CB298B">
        <w:rPr>
          <w:color w:val="auto"/>
        </w:rPr>
        <w:t xml:space="preserve">dzieci w </w:t>
      </w:r>
      <w:r w:rsidR="0044141E" w:rsidRPr="00CB298B">
        <w:rPr>
          <w:color w:val="auto"/>
        </w:rPr>
        <w:t>„Tęczowym Przedszkolu”</w:t>
      </w:r>
      <w:r w:rsidR="00B658DF" w:rsidRPr="00CB298B">
        <w:rPr>
          <w:color w:val="auto"/>
        </w:rPr>
        <w:t xml:space="preserve"> w</w:t>
      </w:r>
      <w:r w:rsidR="0044141E" w:rsidRPr="00CB298B">
        <w:rPr>
          <w:color w:val="auto"/>
        </w:rPr>
        <w:t> </w:t>
      </w:r>
      <w:r w:rsidR="00B658DF" w:rsidRPr="00CB298B">
        <w:rPr>
          <w:color w:val="auto"/>
        </w:rPr>
        <w:t>Połańcu – wskaźniki sukcesu</w:t>
      </w:r>
      <w:bookmarkEnd w:id="77"/>
    </w:p>
    <w:p w14:paraId="73C21DE4" w14:textId="58C3CF91" w:rsidR="00B658DF" w:rsidRPr="00CB298B" w:rsidRDefault="00B658DF" w:rsidP="001628FA">
      <w:pPr>
        <w:pStyle w:val="OREnormalny"/>
        <w:rPr>
          <w:color w:val="auto"/>
        </w:rPr>
      </w:pPr>
      <w:r w:rsidRPr="00CB298B">
        <w:rPr>
          <w:color w:val="auto"/>
        </w:rPr>
        <w:t>W „Tęczowym Przedszkolu” w Połańcu (woj. świętokrzyskie) jest realizowana ciekawa inicjatywa</w:t>
      </w:r>
      <w:r w:rsidR="0044141E" w:rsidRPr="00CB298B">
        <w:rPr>
          <w:color w:val="auto"/>
        </w:rPr>
        <w:t xml:space="preserve">. </w:t>
      </w:r>
      <w:r w:rsidRPr="00CB298B">
        <w:rPr>
          <w:color w:val="auto"/>
        </w:rPr>
        <w:t xml:space="preserve">Mariusz </w:t>
      </w:r>
      <w:proofErr w:type="spellStart"/>
      <w:r w:rsidRPr="00CB298B">
        <w:rPr>
          <w:color w:val="auto"/>
        </w:rPr>
        <w:t>Zyngier</w:t>
      </w:r>
      <w:proofErr w:type="spellEnd"/>
      <w:r w:rsidRPr="00CB298B">
        <w:rPr>
          <w:color w:val="auto"/>
        </w:rPr>
        <w:t xml:space="preserve"> (Profesor Oświaty 2013, finalista „nauczycielskiego Nobla</w:t>
      </w:r>
      <w:r w:rsidR="0044141E" w:rsidRPr="00CB298B">
        <w:rPr>
          <w:color w:val="auto"/>
        </w:rPr>
        <w:t>”</w:t>
      </w:r>
      <w:r w:rsidRPr="00CB298B">
        <w:rPr>
          <w:color w:val="auto"/>
        </w:rPr>
        <w:t xml:space="preserve"> </w:t>
      </w:r>
      <w:r w:rsidR="0044141E" w:rsidRPr="00CB298B">
        <w:rPr>
          <w:color w:val="auto"/>
        </w:rPr>
        <w:t>–</w:t>
      </w:r>
      <w:r w:rsidRPr="00CB298B">
        <w:rPr>
          <w:color w:val="auto"/>
        </w:rPr>
        <w:t xml:space="preserve"> nagrody Global </w:t>
      </w:r>
      <w:proofErr w:type="spellStart"/>
      <w:r w:rsidRPr="00CB298B">
        <w:rPr>
          <w:color w:val="auto"/>
        </w:rPr>
        <w:t>Teacher</w:t>
      </w:r>
      <w:proofErr w:type="spellEnd"/>
      <w:r w:rsidRPr="00CB298B">
        <w:rPr>
          <w:color w:val="auto"/>
        </w:rPr>
        <w:t xml:space="preserve"> </w:t>
      </w:r>
      <w:proofErr w:type="spellStart"/>
      <w:r w:rsidRPr="00CB298B">
        <w:rPr>
          <w:color w:val="auto"/>
        </w:rPr>
        <w:t>Prize</w:t>
      </w:r>
      <w:proofErr w:type="spellEnd"/>
      <w:r w:rsidRPr="00CB298B">
        <w:rPr>
          <w:color w:val="auto"/>
        </w:rPr>
        <w:t xml:space="preserve"> 2017) oraz jego uczniowie z miejscowego Zespołu Szkół Ponadgimnazjalnych </w:t>
      </w:r>
      <w:r w:rsidR="00720AE6" w:rsidRPr="00CB298B">
        <w:rPr>
          <w:color w:val="auto"/>
        </w:rPr>
        <w:t xml:space="preserve">im. </w:t>
      </w:r>
      <w:r w:rsidRPr="00CB298B">
        <w:rPr>
          <w:color w:val="auto"/>
        </w:rPr>
        <w:t>Oddziału Partyzanckiego Armii Krajowej „Jędrusie”</w:t>
      </w:r>
      <w:r w:rsidRPr="00CB298B">
        <w:rPr>
          <w:rStyle w:val="Odwoanieprzypisudolnego"/>
          <w:color w:val="auto"/>
        </w:rPr>
        <w:footnoteReference w:id="95"/>
      </w:r>
      <w:r w:rsidRPr="00CB298B">
        <w:rPr>
          <w:color w:val="auto"/>
        </w:rPr>
        <w:t xml:space="preserve"> prowadzą </w:t>
      </w:r>
      <w:proofErr w:type="spellStart"/>
      <w:r w:rsidRPr="00CB298B">
        <w:rPr>
          <w:color w:val="auto"/>
        </w:rPr>
        <w:t>wolontariackie</w:t>
      </w:r>
      <w:proofErr w:type="spellEnd"/>
      <w:r w:rsidRPr="00CB298B">
        <w:rPr>
          <w:color w:val="auto"/>
        </w:rPr>
        <w:t xml:space="preserve"> zajęcia </w:t>
      </w:r>
      <w:r w:rsidR="00720AE6" w:rsidRPr="00CB298B">
        <w:rPr>
          <w:color w:val="auto"/>
        </w:rPr>
        <w:t xml:space="preserve">z </w:t>
      </w:r>
      <w:r w:rsidRPr="00CB298B">
        <w:rPr>
          <w:color w:val="auto"/>
        </w:rPr>
        <w:t xml:space="preserve">programowania </w:t>
      </w:r>
      <w:r w:rsidR="00720AE6" w:rsidRPr="00CB298B">
        <w:rPr>
          <w:color w:val="auto"/>
        </w:rPr>
        <w:t xml:space="preserve">dla przedszkolaków – </w:t>
      </w:r>
      <w:r w:rsidRPr="00CB298B">
        <w:rPr>
          <w:color w:val="auto"/>
        </w:rPr>
        <w:t>z wykorzystaniem rob</w:t>
      </w:r>
      <w:r w:rsidRPr="00CB298B">
        <w:rPr>
          <w:color w:val="auto"/>
        </w:rPr>
        <w:t>o</w:t>
      </w:r>
      <w:r w:rsidRPr="00CB298B">
        <w:rPr>
          <w:color w:val="auto"/>
        </w:rPr>
        <w:t>tów. To przykład nieschematycznego i efektywnego wykorzystania</w:t>
      </w:r>
      <w:r w:rsidR="00720AE6" w:rsidRPr="00CB298B">
        <w:rPr>
          <w:color w:val="auto"/>
        </w:rPr>
        <w:t xml:space="preserve"> </w:t>
      </w:r>
      <w:r w:rsidRPr="00CB298B">
        <w:rPr>
          <w:color w:val="auto"/>
        </w:rPr>
        <w:t>potencjału osób i pl</w:t>
      </w:r>
      <w:r w:rsidRPr="00CB298B">
        <w:rPr>
          <w:color w:val="auto"/>
        </w:rPr>
        <w:t>a</w:t>
      </w:r>
      <w:r w:rsidRPr="00CB298B">
        <w:rPr>
          <w:color w:val="auto"/>
        </w:rPr>
        <w:t xml:space="preserve">cówek z otoczenia przedszkola do </w:t>
      </w:r>
      <w:r w:rsidR="00720AE6" w:rsidRPr="00CB298B">
        <w:rPr>
          <w:color w:val="auto"/>
        </w:rPr>
        <w:t xml:space="preserve">dla wzajemnego rozwoju i </w:t>
      </w:r>
      <w:r w:rsidRPr="00CB298B">
        <w:rPr>
          <w:color w:val="auto"/>
        </w:rPr>
        <w:t>realizacji jednego z prior</w:t>
      </w:r>
      <w:r w:rsidRPr="00CB298B">
        <w:rPr>
          <w:color w:val="auto"/>
        </w:rPr>
        <w:t>y</w:t>
      </w:r>
      <w:r w:rsidRPr="00CB298B">
        <w:rPr>
          <w:color w:val="auto"/>
        </w:rPr>
        <w:t xml:space="preserve">tetowych kierunków polityki oświatowej państwa, w którym programowanie popularyzuje się </w:t>
      </w:r>
      <w:r w:rsidR="00720AE6" w:rsidRPr="00CB298B">
        <w:rPr>
          <w:color w:val="auto"/>
        </w:rPr>
        <w:t xml:space="preserve">od najmłodszych lat </w:t>
      </w:r>
      <w:r w:rsidRPr="00CB298B">
        <w:rPr>
          <w:color w:val="auto"/>
        </w:rPr>
        <w:t>jako część zajęć informatycznych. Zmienia się także istota roz</w:t>
      </w:r>
      <w:r w:rsidRPr="00CB298B">
        <w:rPr>
          <w:color w:val="auto"/>
        </w:rPr>
        <w:t>u</w:t>
      </w:r>
      <w:r w:rsidRPr="00CB298B">
        <w:rPr>
          <w:color w:val="auto"/>
        </w:rPr>
        <w:t>mienia</w:t>
      </w:r>
      <w:r w:rsidR="009B1445" w:rsidRPr="00CB298B">
        <w:rPr>
          <w:color w:val="auto"/>
        </w:rPr>
        <w:t xml:space="preserve"> </w:t>
      </w:r>
      <w:r w:rsidRPr="00CB298B">
        <w:rPr>
          <w:color w:val="auto"/>
        </w:rPr>
        <w:t>kompetencji informatycznych. „Do tej pory dużą wagę w edukacji przywiązywano do kształcenia umiejętności korzystania z aplikacji komputerowych oraz zasobów i k</w:t>
      </w:r>
      <w:r w:rsidRPr="00CB298B">
        <w:rPr>
          <w:color w:val="auto"/>
        </w:rPr>
        <w:t>o</w:t>
      </w:r>
      <w:r w:rsidRPr="00CB298B">
        <w:rPr>
          <w:color w:val="auto"/>
        </w:rPr>
        <w:t xml:space="preserve">munikacji w sieci. </w:t>
      </w:r>
      <w:r w:rsidR="00720AE6" w:rsidRPr="00CB298B">
        <w:rPr>
          <w:color w:val="auto"/>
        </w:rPr>
        <w:t>[</w:t>
      </w:r>
      <w:r w:rsidRPr="00CB298B">
        <w:rPr>
          <w:color w:val="auto"/>
        </w:rPr>
        <w:t>…</w:t>
      </w:r>
      <w:r w:rsidR="00720AE6" w:rsidRPr="00CB298B">
        <w:rPr>
          <w:color w:val="auto"/>
        </w:rPr>
        <w:t>]</w:t>
      </w:r>
      <w:r w:rsidRPr="00CB298B">
        <w:rPr>
          <w:color w:val="auto"/>
        </w:rPr>
        <w:t xml:space="preserve"> Oczekiwane obecnie kompetencje obywateli w zakresie technologii cyfrowej wykraczają poza tradycyjnie rozumianą alfabetyzację komputerową i biegłość w</w:t>
      </w:r>
      <w:r w:rsidR="00720AE6" w:rsidRPr="00CB298B">
        <w:rPr>
          <w:color w:val="auto"/>
        </w:rPr>
        <w:t> </w:t>
      </w:r>
      <w:r w:rsidRPr="00CB298B">
        <w:rPr>
          <w:color w:val="auto"/>
        </w:rPr>
        <w:t xml:space="preserve">zakresie korzystania z technologii. Te umiejętności są nadal potrzebne, ale nie są już </w:t>
      </w:r>
      <w:r w:rsidRPr="00CB298B">
        <w:rPr>
          <w:color w:val="auto"/>
        </w:rPr>
        <w:lastRenderedPageBreak/>
        <w:t>wystarczające w czasach, gdy informatyka staje się powszechnym językiem niemal ka</w:t>
      </w:r>
      <w:r w:rsidRPr="00CB298B">
        <w:rPr>
          <w:color w:val="auto"/>
        </w:rPr>
        <w:t>ż</w:t>
      </w:r>
      <w:r w:rsidRPr="00CB298B">
        <w:rPr>
          <w:color w:val="auto"/>
        </w:rPr>
        <w:t>dej dziedziny i wyposaża je w nowe narzędzia. Podstawowe zadanie szkoły – alfabet</w:t>
      </w:r>
      <w:r w:rsidRPr="00CB298B">
        <w:rPr>
          <w:color w:val="auto"/>
        </w:rPr>
        <w:t>y</w:t>
      </w:r>
      <w:r w:rsidRPr="00CB298B">
        <w:rPr>
          <w:color w:val="auto"/>
        </w:rPr>
        <w:t>zacja w zakresie czytania, pisania i rachowania – wymaga poszerzenia o alfabetyzację w</w:t>
      </w:r>
      <w:r w:rsidR="00720AE6" w:rsidRPr="00CB298B">
        <w:rPr>
          <w:color w:val="auto"/>
        </w:rPr>
        <w:t> </w:t>
      </w:r>
      <w:r w:rsidRPr="00CB298B">
        <w:rPr>
          <w:color w:val="auto"/>
        </w:rPr>
        <w:t xml:space="preserve">zakresie umiejętności rozwiązywania problemów z różnych dziedzin ze świadomym wykorzystaniem metod i narzędzi wywodzących się z informatyki (tzw. myślenie </w:t>
      </w:r>
      <w:proofErr w:type="spellStart"/>
      <w:r w:rsidRPr="00CB298B">
        <w:rPr>
          <w:color w:val="auto"/>
        </w:rPr>
        <w:t>komp</w:t>
      </w:r>
      <w:r w:rsidRPr="00CB298B">
        <w:rPr>
          <w:color w:val="auto"/>
        </w:rPr>
        <w:t>u</w:t>
      </w:r>
      <w:r w:rsidRPr="00CB298B">
        <w:rPr>
          <w:color w:val="auto"/>
        </w:rPr>
        <w:t>tacyjne</w:t>
      </w:r>
      <w:proofErr w:type="spellEnd"/>
      <w:r w:rsidRPr="00CB298B">
        <w:rPr>
          <w:color w:val="auto"/>
        </w:rPr>
        <w:t xml:space="preserve">, ang. </w:t>
      </w:r>
      <w:proofErr w:type="spellStart"/>
      <w:r w:rsidRPr="00CB298B">
        <w:rPr>
          <w:i/>
          <w:color w:val="auto"/>
        </w:rPr>
        <w:t>computational</w:t>
      </w:r>
      <w:proofErr w:type="spellEnd"/>
      <w:r w:rsidRPr="00CB298B">
        <w:rPr>
          <w:i/>
          <w:color w:val="auto"/>
        </w:rPr>
        <w:t xml:space="preserve"> </w:t>
      </w:r>
      <w:proofErr w:type="spellStart"/>
      <w:r w:rsidRPr="00CB298B">
        <w:rPr>
          <w:i/>
          <w:color w:val="auto"/>
        </w:rPr>
        <w:t>thinking</w:t>
      </w:r>
      <w:proofErr w:type="spellEnd"/>
      <w:r w:rsidRPr="00CB298B">
        <w:rPr>
          <w:color w:val="auto"/>
        </w:rPr>
        <w:t xml:space="preserve">). </w:t>
      </w:r>
    </w:p>
    <w:p w14:paraId="7901A005" w14:textId="32C051B3" w:rsidR="00B658DF" w:rsidRPr="00CB298B" w:rsidRDefault="00B658DF" w:rsidP="001628FA">
      <w:pPr>
        <w:pStyle w:val="OREnormalny"/>
        <w:rPr>
          <w:color w:val="auto"/>
        </w:rPr>
      </w:pPr>
      <w:r w:rsidRPr="00CB298B">
        <w:rPr>
          <w:color w:val="auto"/>
        </w:rPr>
        <w:t xml:space="preserve">Nauczyciel, przygotowując swoich nastoletnich uczniów do spotkania z małymi dziećmi, formułuje cele zajęć – w języku efektów: </w:t>
      </w:r>
      <w:r w:rsidR="00720AE6" w:rsidRPr="00CB298B">
        <w:rPr>
          <w:color w:val="auto"/>
        </w:rPr>
        <w:t>»</w:t>
      </w:r>
      <w:r w:rsidRPr="00CB298B">
        <w:rPr>
          <w:color w:val="auto"/>
        </w:rPr>
        <w:t>Każde dziecko po spotkaniu potrafi napisać prosty program pt. START – PRZEJEDŹ ODCINEK – SKRĘĆ – ZATRZYMAJ SIĘ</w:t>
      </w:r>
      <w:r w:rsidR="00720AE6" w:rsidRPr="00CB298B">
        <w:rPr>
          <w:color w:val="auto"/>
        </w:rPr>
        <w:t>«</w:t>
      </w:r>
      <w:r w:rsidRPr="00CB298B">
        <w:rPr>
          <w:color w:val="auto"/>
        </w:rPr>
        <w:t>. Na filmie (00.00–0.52 oraz 09.57</w:t>
      </w:r>
      <w:r w:rsidR="00720AE6" w:rsidRPr="00CB298B">
        <w:rPr>
          <w:color w:val="auto"/>
        </w:rPr>
        <w:t>–</w:t>
      </w:r>
      <w:r w:rsidRPr="00CB298B">
        <w:rPr>
          <w:color w:val="auto"/>
        </w:rPr>
        <w:t>10.20) widzimy etap planowania tych zajęć, a także fra</w:t>
      </w:r>
      <w:r w:rsidRPr="00CB298B">
        <w:rPr>
          <w:color w:val="auto"/>
        </w:rPr>
        <w:t>g</w:t>
      </w:r>
      <w:r w:rsidRPr="00CB298B">
        <w:rPr>
          <w:color w:val="auto"/>
        </w:rPr>
        <w:t>ment spotkania z dziećmi, na którym obserwujemy radość towarzyszącą sukcesowi związanemu z udanym zaprogramowaniem robota.</w:t>
      </w:r>
    </w:p>
    <w:p w14:paraId="4E64EB1C" w14:textId="4BBB3658" w:rsidR="00B658DF" w:rsidRPr="00CB298B" w:rsidRDefault="00B658DF" w:rsidP="009F22AC">
      <w:pPr>
        <w:pStyle w:val="Nagwek3"/>
        <w:numPr>
          <w:ilvl w:val="0"/>
          <w:numId w:val="0"/>
        </w:numPr>
        <w:spacing w:after="0" w:line="360" w:lineRule="auto"/>
        <w:ind w:left="360"/>
        <w:jc w:val="left"/>
      </w:pPr>
      <w:r w:rsidRPr="00CB298B">
        <w:rPr>
          <w:noProof/>
        </w:rPr>
        <w:drawing>
          <wp:inline distT="0" distB="0" distL="0" distR="0" wp14:anchorId="3F8642E0" wp14:editId="586166F1">
            <wp:extent cx="2675106" cy="1922246"/>
            <wp:effectExtent l="0" t="0" r="0" b="1905"/>
            <wp:docPr id="89101" name="Obraz 89101" descr="Fotografia przedstawia nauczyciela dającego instrukcje dzieciom wykonującym ćwiczenia z robotami. Źródło fotografii: strona internetowa Tęczowego Przedszkola: https://www.przedszkola.polaniec.pl/filianr1/images/ssgallery/images/11430.jpg" title="Mariusz Zyngier i jego uczniowie z Zespołu Szkół Ponadgimnazjalnych imienia Oddziału Partyzanckiego Armii Krajowej „Jędrusie” w Połańcu prowadzą zajęcia z programowania w połanieckim Tęczowym Przedszkol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s://www.przedszkola.polaniec.pl/filianr1/images/ssgallery/images/11430.jpg"/>
                    <pic:cNvPicPr>
                      <a:picLocks noChangeAspect="1" noChangeArrowheads="1"/>
                    </pic:cNvPicPr>
                  </pic:nvPicPr>
                  <pic:blipFill>
                    <a:blip r:embed="rId199" cstate="print">
                      <a:extLst>
                        <a:ext uri="{28A0092B-C50C-407E-A947-70E740481C1C}">
                          <a14:useLocalDpi xmlns:a14="http://schemas.microsoft.com/office/drawing/2010/main" val="0"/>
                        </a:ext>
                      </a:extLst>
                    </a:blip>
                    <a:srcRect/>
                    <a:stretch>
                      <a:fillRect/>
                    </a:stretch>
                  </pic:blipFill>
                  <pic:spPr bwMode="auto">
                    <a:xfrm>
                      <a:off x="0" y="0"/>
                      <a:ext cx="2680347" cy="1926012"/>
                    </a:xfrm>
                    <a:prstGeom prst="rect">
                      <a:avLst/>
                    </a:prstGeom>
                    <a:noFill/>
                    <a:ln>
                      <a:noFill/>
                    </a:ln>
                  </pic:spPr>
                </pic:pic>
              </a:graphicData>
            </a:graphic>
          </wp:inline>
        </w:drawing>
      </w:r>
      <w:r w:rsidR="0096411C">
        <w:t xml:space="preserve"> </w:t>
      </w:r>
      <w:r w:rsidR="009F22AC" w:rsidRPr="00CB298B">
        <w:t xml:space="preserve"> </w:t>
      </w:r>
      <w:r w:rsidRPr="00CB298B">
        <w:rPr>
          <w:noProof/>
        </w:rPr>
        <w:drawing>
          <wp:inline distT="0" distB="0" distL="0" distR="0" wp14:anchorId="1CFA7504" wp14:editId="64F58C2E">
            <wp:extent cx="2908570" cy="1931356"/>
            <wp:effectExtent l="0" t="0" r="6350" b="0"/>
            <wp:docPr id="89102" name="Obraz 89102" descr="Fotografia przedstawia dzieci z Tęczowego Przedszkola pracującego z nauczycielem i uczniami podczas zajęć programowania. Źródło fotografii: strona internetowa Tęczowego Przedszkola: https://www.przedszkola.polaniec.pl/filianr1/images/ssgallery/images/11430.jpg " title="Mariusz Zyngier i jego uczniowie z Zespołu Szkół Ponadgimnazjalnych imienia Oddziału Partyzanckiego Armii Krajowej „Jędrusie” w Połańcu prowadzą zajęcia z programowania w połanieckim Tęczowym Przedszkol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https://www.przedszkola.polaniec.pl/filianr1/images/ssgallery/images/11419.jpg"/>
                    <pic:cNvPicPr>
                      <a:picLocks noChangeAspect="1" noChangeArrowheads="1"/>
                    </pic:cNvPicPr>
                  </pic:nvPicPr>
                  <pic:blipFill>
                    <a:blip r:embed="rId200" cstate="print">
                      <a:extLst>
                        <a:ext uri="{28A0092B-C50C-407E-A947-70E740481C1C}">
                          <a14:useLocalDpi xmlns:a14="http://schemas.microsoft.com/office/drawing/2010/main" val="0"/>
                        </a:ext>
                      </a:extLst>
                    </a:blip>
                    <a:srcRect/>
                    <a:stretch>
                      <a:fillRect/>
                    </a:stretch>
                  </pic:blipFill>
                  <pic:spPr bwMode="auto">
                    <a:xfrm>
                      <a:off x="0" y="0"/>
                      <a:ext cx="2914268" cy="1935140"/>
                    </a:xfrm>
                    <a:prstGeom prst="rect">
                      <a:avLst/>
                    </a:prstGeom>
                    <a:noFill/>
                    <a:ln>
                      <a:noFill/>
                    </a:ln>
                  </pic:spPr>
                </pic:pic>
              </a:graphicData>
            </a:graphic>
          </wp:inline>
        </w:drawing>
      </w:r>
    </w:p>
    <w:p w14:paraId="15927A3E" w14:textId="4063B0F1" w:rsidR="009F22AC" w:rsidRPr="00CB298B" w:rsidRDefault="009F22AC" w:rsidP="009F22AC">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Fot. 1–2.</w:t>
      </w:r>
      <w:r w:rsidRPr="00CB298B">
        <w:rPr>
          <w:rFonts w:ascii="Arial" w:eastAsia="Times New Roman" w:hAnsi="Arial" w:cs="Arial"/>
          <w:sz w:val="22"/>
          <w:lang w:eastAsia="ja-JP"/>
        </w:rPr>
        <w:t xml:space="preserve"> Mariusz </w:t>
      </w:r>
      <w:proofErr w:type="spellStart"/>
      <w:r w:rsidRPr="00CB298B">
        <w:rPr>
          <w:rFonts w:ascii="Arial" w:eastAsia="Times New Roman" w:hAnsi="Arial" w:cs="Arial"/>
          <w:sz w:val="22"/>
          <w:lang w:eastAsia="ja-JP"/>
        </w:rPr>
        <w:t>Zyngier</w:t>
      </w:r>
      <w:proofErr w:type="spellEnd"/>
      <w:r w:rsidRPr="00CB298B">
        <w:rPr>
          <w:rFonts w:ascii="Arial" w:eastAsia="Times New Roman" w:hAnsi="Arial" w:cs="Arial"/>
          <w:sz w:val="22"/>
          <w:lang w:eastAsia="ja-JP"/>
        </w:rPr>
        <w:t xml:space="preserve"> i jego uczniowie z Zespołu Szkół Ponadgimnazjalnych imienia Oddzi</w:t>
      </w:r>
      <w:r w:rsidRPr="00CB298B">
        <w:rPr>
          <w:rFonts w:ascii="Arial" w:eastAsia="Times New Roman" w:hAnsi="Arial" w:cs="Arial"/>
          <w:sz w:val="22"/>
          <w:lang w:eastAsia="ja-JP"/>
        </w:rPr>
        <w:t>a</w:t>
      </w:r>
      <w:r w:rsidRPr="00CB298B">
        <w:rPr>
          <w:rFonts w:ascii="Arial" w:eastAsia="Times New Roman" w:hAnsi="Arial" w:cs="Arial"/>
          <w:sz w:val="22"/>
          <w:lang w:eastAsia="ja-JP"/>
        </w:rPr>
        <w:t>łu Partyzanckiego Armii Krajowej „Jędrusie” w Połańcu pro</w:t>
      </w:r>
      <w:r w:rsidR="00720AE6" w:rsidRPr="00CB298B">
        <w:rPr>
          <w:rFonts w:ascii="Arial" w:eastAsia="Times New Roman" w:hAnsi="Arial" w:cs="Arial"/>
          <w:sz w:val="22"/>
          <w:lang w:eastAsia="ja-JP"/>
        </w:rPr>
        <w:t>wadzą zajęcia z programowania w </w:t>
      </w:r>
      <w:r w:rsidRPr="00CB298B">
        <w:rPr>
          <w:rFonts w:ascii="Arial" w:eastAsia="Times New Roman" w:hAnsi="Arial" w:cs="Arial"/>
          <w:sz w:val="22"/>
          <w:lang w:eastAsia="ja-JP"/>
        </w:rPr>
        <w:t xml:space="preserve">połanieckim </w:t>
      </w:r>
      <w:r w:rsidR="00720AE6" w:rsidRPr="00CB298B">
        <w:rPr>
          <w:rFonts w:ascii="Arial" w:eastAsia="Times New Roman" w:hAnsi="Arial" w:cs="Arial"/>
          <w:sz w:val="22"/>
          <w:lang w:eastAsia="ja-JP"/>
        </w:rPr>
        <w:t>„</w:t>
      </w:r>
      <w:r w:rsidRPr="00CB298B">
        <w:rPr>
          <w:rFonts w:ascii="Arial" w:eastAsia="Times New Roman" w:hAnsi="Arial" w:cs="Arial"/>
          <w:sz w:val="22"/>
          <w:lang w:eastAsia="ja-JP"/>
        </w:rPr>
        <w:t>Tęczowym Przedszkolu</w:t>
      </w:r>
      <w:r w:rsidR="00720AE6" w:rsidRPr="00CB298B">
        <w:rPr>
          <w:rFonts w:ascii="Arial" w:eastAsia="Times New Roman" w:hAnsi="Arial" w:cs="Arial"/>
          <w:sz w:val="22"/>
          <w:lang w:eastAsia="ja-JP"/>
        </w:rPr>
        <w:t>”</w:t>
      </w:r>
    </w:p>
    <w:p w14:paraId="2F684A75" w14:textId="1D7FCF76" w:rsidR="009F22AC" w:rsidRPr="00CB298B" w:rsidRDefault="009F22AC" w:rsidP="009F22AC">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strona internetowa </w:t>
      </w:r>
      <w:hyperlink r:id="rId201" w:history="1">
        <w:r w:rsidRPr="00CB298B">
          <w:rPr>
            <w:rStyle w:val="Hipercze"/>
            <w:rFonts w:ascii="Arial" w:eastAsia="Times New Roman" w:hAnsi="Arial" w:cs="Arial"/>
            <w:color w:val="auto"/>
            <w:lang w:eastAsia="ja-JP"/>
          </w:rPr>
          <w:t>Tęczowego Przedszkola</w:t>
        </w:r>
      </w:hyperlink>
      <w:r w:rsidRPr="00CB298B">
        <w:rPr>
          <w:rFonts w:ascii="Arial" w:eastAsia="Times New Roman" w:hAnsi="Arial" w:cs="Arial"/>
          <w:lang w:eastAsia="ja-JP"/>
        </w:rPr>
        <w:t>.</w:t>
      </w:r>
    </w:p>
    <w:p w14:paraId="36BABC01" w14:textId="74E92507" w:rsidR="001C3787" w:rsidRPr="00CB298B" w:rsidRDefault="00B658DF" w:rsidP="007B7386">
      <w:pPr>
        <w:pStyle w:val="OREnormalny"/>
        <w:rPr>
          <w:color w:val="auto"/>
        </w:rPr>
      </w:pPr>
      <w:r w:rsidRPr="00CB298B">
        <w:rPr>
          <w:color w:val="auto"/>
        </w:rPr>
        <w:t xml:space="preserve">Eksperci podkreślają, że w nauce programowania </w:t>
      </w:r>
      <w:r w:rsidR="00720AE6" w:rsidRPr="00CB298B">
        <w:rPr>
          <w:color w:val="auto"/>
        </w:rPr>
        <w:t>»</w:t>
      </w:r>
      <w:r w:rsidRPr="00CB298B">
        <w:rPr>
          <w:color w:val="auto"/>
        </w:rPr>
        <w:t>najważniejsze jest to, że małe dzieci zaczynają odkrywać związek z komputerem, który opiera się na odczuciu, że to one ko</w:t>
      </w:r>
      <w:r w:rsidRPr="00CB298B">
        <w:rPr>
          <w:color w:val="auto"/>
        </w:rPr>
        <w:t>n</w:t>
      </w:r>
      <w:r w:rsidRPr="00CB298B">
        <w:rPr>
          <w:color w:val="auto"/>
        </w:rPr>
        <w:t>trolują komputery, a nie odwrotnie</w:t>
      </w:r>
      <w:r w:rsidR="00720AE6" w:rsidRPr="00CB298B">
        <w:rPr>
          <w:color w:val="auto"/>
        </w:rPr>
        <w:t>«</w:t>
      </w:r>
      <w:r w:rsidRPr="00CB298B">
        <w:rPr>
          <w:color w:val="auto"/>
        </w:rPr>
        <w:t xml:space="preserve">. </w:t>
      </w:r>
      <w:r w:rsidR="00720AE6" w:rsidRPr="00CB298B">
        <w:rPr>
          <w:color w:val="auto"/>
        </w:rPr>
        <w:t>[</w:t>
      </w:r>
      <w:r w:rsidRPr="00CB298B">
        <w:rPr>
          <w:color w:val="auto"/>
        </w:rPr>
        <w:t>…</w:t>
      </w:r>
      <w:r w:rsidR="00720AE6" w:rsidRPr="00CB298B">
        <w:rPr>
          <w:color w:val="auto"/>
        </w:rPr>
        <w:t>]</w:t>
      </w:r>
      <w:r w:rsidRPr="00CB298B">
        <w:rPr>
          <w:color w:val="auto"/>
        </w:rPr>
        <w:t xml:space="preserve"> Bardzo ważne jest, żeby dzieci już od najmło</w:t>
      </w:r>
      <w:r w:rsidRPr="00CB298B">
        <w:rPr>
          <w:color w:val="auto"/>
        </w:rPr>
        <w:t>d</w:t>
      </w:r>
      <w:r w:rsidRPr="00CB298B">
        <w:rPr>
          <w:color w:val="auto"/>
        </w:rPr>
        <w:t xml:space="preserve">szych lat miały prawidłowe wyobrażenie o roli komputerów. Powinny rozumieć, że nie są one mądre same </w:t>
      </w:r>
      <w:r w:rsidR="001C3787" w:rsidRPr="00CB298B">
        <w:rPr>
          <w:color w:val="auto"/>
        </w:rPr>
        <w:t xml:space="preserve">z </w:t>
      </w:r>
      <w:r w:rsidRPr="00CB298B">
        <w:rPr>
          <w:color w:val="auto"/>
        </w:rPr>
        <w:t>siebie, ale dlatego, że ktoś je zaprogramował, żeby były mądre. Że to człowiek stoi za ich inteligencją</w:t>
      </w:r>
      <w:r w:rsidR="001C3787" w:rsidRPr="00CB298B">
        <w:rPr>
          <w:color w:val="auto"/>
        </w:rPr>
        <w:t>”</w:t>
      </w:r>
      <w:r w:rsidRPr="00CB298B">
        <w:rPr>
          <w:rStyle w:val="Odwoanieprzypisudolnego"/>
          <w:color w:val="auto"/>
        </w:rPr>
        <w:footnoteReference w:id="96"/>
      </w:r>
      <w:r w:rsidR="001C3787" w:rsidRPr="00CB298B">
        <w:rPr>
          <w:color w:val="auto"/>
        </w:rPr>
        <w:t>.</w:t>
      </w:r>
      <w:r w:rsidRPr="00CB298B">
        <w:rPr>
          <w:color w:val="auto"/>
        </w:rPr>
        <w:t xml:space="preserve"> </w:t>
      </w:r>
    </w:p>
    <w:p w14:paraId="59DF397D" w14:textId="4B87E90A" w:rsidR="00B658DF" w:rsidRPr="00CB298B" w:rsidRDefault="00B658DF" w:rsidP="007B7386">
      <w:pPr>
        <w:pStyle w:val="OREnormalny"/>
        <w:rPr>
          <w:color w:val="auto"/>
        </w:rPr>
      </w:pPr>
      <w:r w:rsidRPr="00CB298B">
        <w:rPr>
          <w:color w:val="auto"/>
        </w:rPr>
        <w:t>Na podstawie przykładu z Połańca oraz wypowiedzi ekspertów zajmujących się kształt</w:t>
      </w:r>
      <w:r w:rsidRPr="00CB298B">
        <w:rPr>
          <w:color w:val="auto"/>
        </w:rPr>
        <w:t>o</w:t>
      </w:r>
      <w:r w:rsidRPr="00CB298B">
        <w:rPr>
          <w:color w:val="auto"/>
        </w:rPr>
        <w:t xml:space="preserve">waniem kompetencji informatycznych </w:t>
      </w:r>
      <w:r w:rsidR="001C3787" w:rsidRPr="00CB298B">
        <w:rPr>
          <w:color w:val="auto"/>
        </w:rPr>
        <w:t xml:space="preserve">u </w:t>
      </w:r>
      <w:r w:rsidRPr="00CB298B">
        <w:rPr>
          <w:color w:val="auto"/>
        </w:rPr>
        <w:t xml:space="preserve">najmłodszych dzieci można określić wskaźniki </w:t>
      </w:r>
      <w:r w:rsidRPr="00CB298B">
        <w:rPr>
          <w:color w:val="auto"/>
        </w:rPr>
        <w:lastRenderedPageBreak/>
        <w:t>świadczące o tym, że przedszkole (samo lub we współpracy z podmiotami zewnętrzn</w:t>
      </w:r>
      <w:r w:rsidRPr="00CB298B">
        <w:rPr>
          <w:color w:val="auto"/>
        </w:rPr>
        <w:t>y</w:t>
      </w:r>
      <w:r w:rsidRPr="00CB298B">
        <w:rPr>
          <w:color w:val="auto"/>
        </w:rPr>
        <w:t xml:space="preserve">mi) kształtuje kompetencje informatyczne </w:t>
      </w:r>
      <w:r w:rsidR="001C3787" w:rsidRPr="00CB298B">
        <w:rPr>
          <w:color w:val="auto"/>
        </w:rPr>
        <w:t xml:space="preserve">u </w:t>
      </w:r>
      <w:r w:rsidRPr="00CB298B">
        <w:rPr>
          <w:color w:val="auto"/>
        </w:rPr>
        <w:t xml:space="preserve">dzieci, w tym ich umiejętność </w:t>
      </w:r>
      <w:proofErr w:type="spellStart"/>
      <w:r w:rsidRPr="00CB298B">
        <w:rPr>
          <w:color w:val="auto"/>
        </w:rPr>
        <w:t>programo</w:t>
      </w:r>
      <w:r w:rsidR="0087183C">
        <w:rPr>
          <w:color w:val="auto"/>
        </w:rPr>
        <w:t>-</w:t>
      </w:r>
      <w:r w:rsidRPr="00CB298B">
        <w:rPr>
          <w:color w:val="auto"/>
        </w:rPr>
        <w:t>wania</w:t>
      </w:r>
      <w:proofErr w:type="spellEnd"/>
      <w:r w:rsidRPr="00CB298B">
        <w:rPr>
          <w:color w:val="auto"/>
        </w:rPr>
        <w:t>:</w:t>
      </w:r>
    </w:p>
    <w:p w14:paraId="63AD4B99" w14:textId="77777777" w:rsidR="00B658DF" w:rsidRPr="00CB298B" w:rsidRDefault="00B658DF" w:rsidP="00FC433E">
      <w:pPr>
        <w:pStyle w:val="OREnormalny"/>
        <w:rPr>
          <w:b/>
          <w:color w:val="auto"/>
        </w:rPr>
      </w:pPr>
      <w:r w:rsidRPr="00CB298B">
        <w:rPr>
          <w:b/>
          <w:color w:val="auto"/>
        </w:rPr>
        <w:t>Dzieci:</w:t>
      </w:r>
    </w:p>
    <w:p w14:paraId="0A3A0899" w14:textId="0C1D121E" w:rsidR="00B658DF" w:rsidRPr="00CB298B" w:rsidRDefault="005C22D9" w:rsidP="00FC433E">
      <w:pPr>
        <w:pStyle w:val="OREpunktor"/>
        <w:rPr>
          <w:color w:val="auto"/>
        </w:rPr>
      </w:pPr>
      <w:r w:rsidRPr="00CB298B">
        <w:rPr>
          <w:color w:val="auto"/>
        </w:rPr>
        <w:t xml:space="preserve">znają </w:t>
      </w:r>
      <w:r w:rsidR="00B658DF" w:rsidRPr="00CB298B">
        <w:rPr>
          <w:color w:val="auto"/>
        </w:rPr>
        <w:t>podstawy obsługi komputera</w:t>
      </w:r>
      <w:r w:rsidRPr="00CB298B">
        <w:rPr>
          <w:color w:val="auto"/>
        </w:rPr>
        <w:t>;</w:t>
      </w:r>
    </w:p>
    <w:p w14:paraId="6F688B27" w14:textId="524CCFEE" w:rsidR="00B658DF" w:rsidRPr="00CB298B" w:rsidRDefault="005C22D9" w:rsidP="00FC433E">
      <w:pPr>
        <w:pStyle w:val="OREpunktor"/>
        <w:rPr>
          <w:color w:val="auto"/>
        </w:rPr>
      </w:pPr>
      <w:r w:rsidRPr="00CB298B">
        <w:rPr>
          <w:color w:val="auto"/>
        </w:rPr>
        <w:t xml:space="preserve">znają </w:t>
      </w:r>
      <w:r w:rsidR="00B658DF" w:rsidRPr="00CB298B">
        <w:rPr>
          <w:color w:val="auto"/>
        </w:rPr>
        <w:t>podstawowy język programowania (oparty na wizualizacji i ikonografii)</w:t>
      </w:r>
      <w:r w:rsidRPr="00CB298B">
        <w:rPr>
          <w:color w:val="auto"/>
        </w:rPr>
        <w:t>;</w:t>
      </w:r>
    </w:p>
    <w:p w14:paraId="18AF5281" w14:textId="67D1BECA" w:rsidR="00B658DF" w:rsidRPr="00CB298B" w:rsidRDefault="005C22D9" w:rsidP="00FC433E">
      <w:pPr>
        <w:pStyle w:val="OREpunktor"/>
        <w:rPr>
          <w:color w:val="auto"/>
        </w:rPr>
      </w:pPr>
      <w:r w:rsidRPr="00CB298B">
        <w:rPr>
          <w:color w:val="auto"/>
        </w:rPr>
        <w:t xml:space="preserve">rozumieją </w:t>
      </w:r>
      <w:r w:rsidR="00B658DF" w:rsidRPr="00CB298B">
        <w:rPr>
          <w:color w:val="auto"/>
        </w:rPr>
        <w:t>rolę i funkcję komputerów w codziennym życiu i w nauce</w:t>
      </w:r>
      <w:r w:rsidRPr="00CB298B">
        <w:rPr>
          <w:color w:val="auto"/>
        </w:rPr>
        <w:t>;</w:t>
      </w:r>
    </w:p>
    <w:p w14:paraId="18FCD198" w14:textId="2241F055" w:rsidR="00B658DF" w:rsidRPr="00CB298B" w:rsidRDefault="005C22D9" w:rsidP="00FC433E">
      <w:pPr>
        <w:pStyle w:val="OREpunktor"/>
        <w:rPr>
          <w:color w:val="auto"/>
        </w:rPr>
      </w:pPr>
      <w:r w:rsidRPr="00CB298B">
        <w:rPr>
          <w:color w:val="auto"/>
        </w:rPr>
        <w:t xml:space="preserve">umieją </w:t>
      </w:r>
      <w:r w:rsidR="00B658DF" w:rsidRPr="00CB298B">
        <w:rPr>
          <w:color w:val="auto"/>
        </w:rPr>
        <w:t xml:space="preserve">obsługiwać komputer w podstawowym zakresie (np. potrafią przeciągać obiekty z jednego miejsca ekranu </w:t>
      </w:r>
      <w:r w:rsidRPr="00CB298B">
        <w:rPr>
          <w:color w:val="auto"/>
        </w:rPr>
        <w:t>do drugiego</w:t>
      </w:r>
      <w:r w:rsidR="00B658DF" w:rsidRPr="00CB298B">
        <w:rPr>
          <w:color w:val="auto"/>
        </w:rPr>
        <w:t>)</w:t>
      </w:r>
      <w:r w:rsidRPr="00CB298B">
        <w:rPr>
          <w:color w:val="auto"/>
        </w:rPr>
        <w:t>;</w:t>
      </w:r>
    </w:p>
    <w:p w14:paraId="36016692" w14:textId="56ADBFD3" w:rsidR="00B658DF" w:rsidRPr="00CB298B" w:rsidRDefault="005C22D9" w:rsidP="00FC433E">
      <w:pPr>
        <w:pStyle w:val="OREpunktor"/>
        <w:rPr>
          <w:color w:val="auto"/>
        </w:rPr>
      </w:pPr>
      <w:r w:rsidRPr="00CB298B">
        <w:rPr>
          <w:color w:val="auto"/>
        </w:rPr>
        <w:t xml:space="preserve">umieją </w:t>
      </w:r>
      <w:r w:rsidR="00B658DF" w:rsidRPr="00CB298B">
        <w:rPr>
          <w:color w:val="auto"/>
        </w:rPr>
        <w:t>napisać (w języku adekwatnym do ich etapu rozwojowego) prosty program</w:t>
      </w:r>
      <w:r w:rsidRPr="00CB298B">
        <w:rPr>
          <w:color w:val="auto"/>
        </w:rPr>
        <w:t>;</w:t>
      </w:r>
      <w:r w:rsidR="00B658DF" w:rsidRPr="00CB298B">
        <w:rPr>
          <w:color w:val="auto"/>
        </w:rPr>
        <w:t xml:space="preserve"> </w:t>
      </w:r>
    </w:p>
    <w:p w14:paraId="6EC8CB46" w14:textId="62A4DE69" w:rsidR="00B658DF" w:rsidRPr="00CB298B" w:rsidRDefault="005C22D9" w:rsidP="00FC433E">
      <w:pPr>
        <w:pStyle w:val="OREpunktor"/>
        <w:rPr>
          <w:color w:val="auto"/>
        </w:rPr>
      </w:pPr>
      <w:r w:rsidRPr="00CB298B">
        <w:rPr>
          <w:color w:val="auto"/>
        </w:rPr>
        <w:t xml:space="preserve">są </w:t>
      </w:r>
      <w:r w:rsidR="00B658DF" w:rsidRPr="00CB298B">
        <w:rPr>
          <w:color w:val="auto"/>
        </w:rPr>
        <w:t>przekonane, że komputer jest narzędziem myśli człowieka i to człowiek go ko</w:t>
      </w:r>
      <w:r w:rsidR="00B658DF" w:rsidRPr="00CB298B">
        <w:rPr>
          <w:color w:val="auto"/>
        </w:rPr>
        <w:t>n</w:t>
      </w:r>
      <w:r w:rsidR="00B658DF" w:rsidRPr="00CB298B">
        <w:rPr>
          <w:color w:val="auto"/>
        </w:rPr>
        <w:t>troluje</w:t>
      </w:r>
      <w:r w:rsidRPr="00CB298B">
        <w:rPr>
          <w:color w:val="auto"/>
        </w:rPr>
        <w:t>;</w:t>
      </w:r>
    </w:p>
    <w:p w14:paraId="282B2D46" w14:textId="69F55D66" w:rsidR="00B658DF" w:rsidRPr="00CB298B" w:rsidRDefault="005C22D9" w:rsidP="00FC433E">
      <w:pPr>
        <w:pStyle w:val="OREpunktor"/>
        <w:rPr>
          <w:color w:val="auto"/>
        </w:rPr>
      </w:pPr>
      <w:r w:rsidRPr="00CB298B">
        <w:rPr>
          <w:color w:val="auto"/>
        </w:rPr>
        <w:t xml:space="preserve">mają </w:t>
      </w:r>
      <w:r w:rsidR="00B658DF" w:rsidRPr="00CB298B">
        <w:rPr>
          <w:color w:val="auto"/>
        </w:rPr>
        <w:t>świadomość, że komputer i programy, które można zaprojektować z użyciem narzędzi informatyki, służą rozwojowi i doskonaleniu prac człowieka</w:t>
      </w:r>
      <w:r w:rsidRPr="00CB298B">
        <w:rPr>
          <w:color w:val="auto"/>
        </w:rPr>
        <w:t>.</w:t>
      </w:r>
    </w:p>
    <w:p w14:paraId="1B749F0A" w14:textId="77777777" w:rsidR="00B658DF" w:rsidRPr="00CB298B" w:rsidRDefault="00B658DF" w:rsidP="00FC433E">
      <w:pPr>
        <w:pStyle w:val="OREnormalny"/>
        <w:rPr>
          <w:b/>
          <w:color w:val="auto"/>
        </w:rPr>
      </w:pPr>
      <w:r w:rsidRPr="00CB298B">
        <w:rPr>
          <w:b/>
          <w:color w:val="auto"/>
        </w:rPr>
        <w:t>Dyrektor przedszkola:</w:t>
      </w:r>
    </w:p>
    <w:p w14:paraId="6405F67B" w14:textId="050D0A8B" w:rsidR="00B658DF" w:rsidRPr="00CB298B" w:rsidRDefault="005C22D9" w:rsidP="00FC433E">
      <w:pPr>
        <w:pStyle w:val="OREpunktor"/>
        <w:rPr>
          <w:color w:val="auto"/>
        </w:rPr>
      </w:pPr>
      <w:r w:rsidRPr="00CB298B">
        <w:rPr>
          <w:color w:val="auto"/>
        </w:rPr>
        <w:t>wie</w:t>
      </w:r>
      <w:r w:rsidR="00B658DF" w:rsidRPr="00CB298B">
        <w:rPr>
          <w:color w:val="auto"/>
        </w:rPr>
        <w:t>, że kompetencje informatyczne i umiejętność programowania można kształt</w:t>
      </w:r>
      <w:r w:rsidR="00B658DF" w:rsidRPr="00CB298B">
        <w:rPr>
          <w:color w:val="auto"/>
        </w:rPr>
        <w:t>o</w:t>
      </w:r>
      <w:r w:rsidR="00B658DF" w:rsidRPr="00CB298B">
        <w:rPr>
          <w:color w:val="auto"/>
        </w:rPr>
        <w:t>wać u dzieci w wieku przedszkolnym</w:t>
      </w:r>
      <w:r w:rsidRPr="00CB298B">
        <w:rPr>
          <w:color w:val="auto"/>
        </w:rPr>
        <w:t>;</w:t>
      </w:r>
    </w:p>
    <w:p w14:paraId="53CDC132" w14:textId="703E5E3E" w:rsidR="00B658DF" w:rsidRPr="00CB298B" w:rsidRDefault="005C22D9" w:rsidP="00FC433E">
      <w:pPr>
        <w:pStyle w:val="OREpunktor"/>
        <w:rPr>
          <w:color w:val="auto"/>
        </w:rPr>
      </w:pPr>
      <w:r w:rsidRPr="00CB298B">
        <w:rPr>
          <w:color w:val="auto"/>
        </w:rPr>
        <w:t xml:space="preserve">organizuje </w:t>
      </w:r>
      <w:r w:rsidR="00B658DF" w:rsidRPr="00CB298B">
        <w:rPr>
          <w:color w:val="auto"/>
        </w:rPr>
        <w:t xml:space="preserve">warunki do kształtowania kompetencji informatycznych </w:t>
      </w:r>
      <w:r w:rsidRPr="00CB298B">
        <w:rPr>
          <w:color w:val="auto"/>
        </w:rPr>
        <w:t xml:space="preserve">u </w:t>
      </w:r>
      <w:r w:rsidR="00B658DF" w:rsidRPr="00CB298B">
        <w:rPr>
          <w:color w:val="auto"/>
        </w:rPr>
        <w:t>dzieci (np. w</w:t>
      </w:r>
      <w:r w:rsidRPr="00CB298B">
        <w:rPr>
          <w:color w:val="auto"/>
        </w:rPr>
        <w:t> </w:t>
      </w:r>
      <w:r w:rsidR="00B658DF" w:rsidRPr="00CB298B">
        <w:rPr>
          <w:color w:val="auto"/>
        </w:rPr>
        <w:t>zakresie tworzenia bazy</w:t>
      </w:r>
      <w:r w:rsidR="002070AF" w:rsidRPr="00CB298B">
        <w:rPr>
          <w:color w:val="auto"/>
        </w:rPr>
        <w:t xml:space="preserve"> dydaktycznej</w:t>
      </w:r>
      <w:r w:rsidR="00B658DF" w:rsidRPr="00CB298B">
        <w:rPr>
          <w:color w:val="auto"/>
        </w:rPr>
        <w:t xml:space="preserve">, wspomagania doskonalenia nauczycieli, w tym – określania </w:t>
      </w:r>
      <w:r w:rsidRPr="00CB298B">
        <w:rPr>
          <w:color w:val="auto"/>
        </w:rPr>
        <w:t>związanych z tym potrzeb);</w:t>
      </w:r>
    </w:p>
    <w:p w14:paraId="17798650" w14:textId="2D9848B1" w:rsidR="00B658DF" w:rsidRPr="00CB298B" w:rsidRDefault="005C22D9" w:rsidP="00FC433E">
      <w:pPr>
        <w:pStyle w:val="OREpunktor"/>
        <w:rPr>
          <w:color w:val="auto"/>
        </w:rPr>
      </w:pPr>
      <w:r w:rsidRPr="00CB298B">
        <w:rPr>
          <w:color w:val="auto"/>
        </w:rPr>
        <w:t xml:space="preserve">poszukuje </w:t>
      </w:r>
      <w:r w:rsidR="00B658DF" w:rsidRPr="00CB298B">
        <w:rPr>
          <w:color w:val="auto"/>
        </w:rPr>
        <w:t>partnerów zewnętrznych w celu skutecznego podnoszenia kompetencji informatycznych nauczycieli (a w konsekwencji – dzieci)</w:t>
      </w:r>
      <w:r w:rsidRPr="00CB298B">
        <w:rPr>
          <w:color w:val="auto"/>
        </w:rPr>
        <w:t>.</w:t>
      </w:r>
    </w:p>
    <w:p w14:paraId="2C227B2A" w14:textId="77777777" w:rsidR="00B658DF" w:rsidRPr="00CB298B" w:rsidRDefault="00B658DF" w:rsidP="00FC433E">
      <w:pPr>
        <w:pStyle w:val="OREnormalny"/>
        <w:rPr>
          <w:b/>
          <w:color w:val="auto"/>
        </w:rPr>
      </w:pPr>
      <w:r w:rsidRPr="00CB298B">
        <w:rPr>
          <w:b/>
          <w:color w:val="auto"/>
        </w:rPr>
        <w:t>Nauczyciele:</w:t>
      </w:r>
    </w:p>
    <w:p w14:paraId="41DBB467" w14:textId="3803F628" w:rsidR="00B658DF" w:rsidRPr="00CB298B" w:rsidRDefault="005C22D9" w:rsidP="00FC433E">
      <w:pPr>
        <w:pStyle w:val="OREpunktor"/>
        <w:rPr>
          <w:color w:val="auto"/>
        </w:rPr>
      </w:pPr>
      <w:r w:rsidRPr="00CB298B">
        <w:rPr>
          <w:color w:val="auto"/>
        </w:rPr>
        <w:t>wiedzą</w:t>
      </w:r>
      <w:r w:rsidR="00B658DF" w:rsidRPr="00CB298B">
        <w:rPr>
          <w:color w:val="auto"/>
        </w:rPr>
        <w:t>, że kompetencje informatyczne i umiejętność programowania można kształtować u dzieci w wieku przedszkolnym nie tylko z wykorzystaniem kom</w:t>
      </w:r>
      <w:r w:rsidR="0087183C">
        <w:rPr>
          <w:color w:val="auto"/>
        </w:rPr>
        <w:t>-</w:t>
      </w:r>
      <w:proofErr w:type="spellStart"/>
      <w:r w:rsidR="00B658DF" w:rsidRPr="00CB298B">
        <w:rPr>
          <w:color w:val="auto"/>
        </w:rPr>
        <w:t>putera</w:t>
      </w:r>
      <w:proofErr w:type="spellEnd"/>
      <w:r w:rsidRPr="00CB298B">
        <w:rPr>
          <w:color w:val="auto"/>
        </w:rPr>
        <w:t>;</w:t>
      </w:r>
    </w:p>
    <w:p w14:paraId="24A4AB76" w14:textId="24700C38" w:rsidR="00B658DF" w:rsidRPr="00CB298B" w:rsidRDefault="005C22D9" w:rsidP="00FC433E">
      <w:pPr>
        <w:pStyle w:val="OREpunktor"/>
        <w:rPr>
          <w:color w:val="auto"/>
        </w:rPr>
      </w:pPr>
      <w:r w:rsidRPr="00CB298B">
        <w:rPr>
          <w:color w:val="auto"/>
        </w:rPr>
        <w:t xml:space="preserve">znają funkcjonalność </w:t>
      </w:r>
      <w:r w:rsidR="00B658DF" w:rsidRPr="00CB298B">
        <w:rPr>
          <w:color w:val="auto"/>
        </w:rPr>
        <w:t>komputera i podstawowe narzędzia informatyczne wspom</w:t>
      </w:r>
      <w:r w:rsidR="00B658DF" w:rsidRPr="00CB298B">
        <w:rPr>
          <w:color w:val="auto"/>
        </w:rPr>
        <w:t>a</w:t>
      </w:r>
      <w:r w:rsidR="00B658DF" w:rsidRPr="00CB298B">
        <w:rPr>
          <w:color w:val="auto"/>
        </w:rPr>
        <w:t xml:space="preserve">gające kształtowanie kompetencji informatycznych </w:t>
      </w:r>
      <w:r w:rsidRPr="00CB298B">
        <w:rPr>
          <w:color w:val="auto"/>
        </w:rPr>
        <w:t xml:space="preserve">u </w:t>
      </w:r>
      <w:r w:rsidR="00B658DF" w:rsidRPr="00CB298B">
        <w:rPr>
          <w:color w:val="auto"/>
        </w:rPr>
        <w:t xml:space="preserve">dzieci, w tym – umiejętności programowania (np. gry: Kids </w:t>
      </w:r>
      <w:proofErr w:type="spellStart"/>
      <w:r w:rsidR="00B658DF" w:rsidRPr="00CB298B">
        <w:rPr>
          <w:color w:val="auto"/>
        </w:rPr>
        <w:t>Logic</w:t>
      </w:r>
      <w:proofErr w:type="spellEnd"/>
      <w:r w:rsidR="00B658DF" w:rsidRPr="00CB298B">
        <w:rPr>
          <w:color w:val="auto"/>
        </w:rPr>
        <w:t xml:space="preserve">, Mouse Trap Junior, Bee Bot; aplikacje: </w:t>
      </w:r>
      <w:proofErr w:type="spellStart"/>
      <w:r w:rsidR="00B658DF" w:rsidRPr="00CB298B">
        <w:rPr>
          <w:color w:val="auto"/>
        </w:rPr>
        <w:t>Logic</w:t>
      </w:r>
      <w:proofErr w:type="spellEnd"/>
      <w:r w:rsidR="00B658DF" w:rsidRPr="00CB298B">
        <w:rPr>
          <w:color w:val="auto"/>
        </w:rPr>
        <w:t xml:space="preserve">, </w:t>
      </w:r>
      <w:proofErr w:type="spellStart"/>
      <w:r w:rsidR="00B658DF" w:rsidRPr="00CB298B">
        <w:rPr>
          <w:color w:val="auto"/>
        </w:rPr>
        <w:t>Trainyard</w:t>
      </w:r>
      <w:proofErr w:type="spellEnd"/>
      <w:r w:rsidR="00B658DF" w:rsidRPr="00CB298B">
        <w:rPr>
          <w:color w:val="auto"/>
        </w:rPr>
        <w:t xml:space="preserve"> Express, Cargo-Bot, A.L.E.X, </w:t>
      </w:r>
      <w:proofErr w:type="spellStart"/>
      <w:r w:rsidR="00B658DF" w:rsidRPr="00CB298B">
        <w:rPr>
          <w:color w:val="auto"/>
        </w:rPr>
        <w:t>Baltie</w:t>
      </w:r>
      <w:proofErr w:type="spellEnd"/>
      <w:r w:rsidR="00B658DF" w:rsidRPr="00CB298B">
        <w:rPr>
          <w:color w:val="auto"/>
        </w:rPr>
        <w:t xml:space="preserve">, </w:t>
      </w:r>
      <w:proofErr w:type="spellStart"/>
      <w:r w:rsidR="00B658DF" w:rsidRPr="00CB298B">
        <w:rPr>
          <w:color w:val="auto"/>
        </w:rPr>
        <w:t>Light</w:t>
      </w:r>
      <w:proofErr w:type="spellEnd"/>
      <w:r w:rsidR="00B658DF" w:rsidRPr="00CB298B">
        <w:rPr>
          <w:color w:val="auto"/>
        </w:rPr>
        <w:t xml:space="preserve">-Bot, </w:t>
      </w:r>
      <w:proofErr w:type="spellStart"/>
      <w:r w:rsidR="00B658DF" w:rsidRPr="00CB298B">
        <w:rPr>
          <w:color w:val="auto"/>
        </w:rPr>
        <w:t>Kodable</w:t>
      </w:r>
      <w:proofErr w:type="spellEnd"/>
      <w:r w:rsidR="00B658DF" w:rsidRPr="00CB298B">
        <w:rPr>
          <w:color w:val="auto"/>
        </w:rPr>
        <w:t xml:space="preserve">, </w:t>
      </w:r>
      <w:proofErr w:type="spellStart"/>
      <w:r w:rsidR="00B658DF" w:rsidRPr="00CB298B">
        <w:rPr>
          <w:color w:val="auto"/>
        </w:rPr>
        <w:t>Scratch</w:t>
      </w:r>
      <w:proofErr w:type="spellEnd"/>
      <w:r w:rsidR="00B658DF" w:rsidRPr="00CB298B">
        <w:rPr>
          <w:color w:val="auto"/>
        </w:rPr>
        <w:t xml:space="preserve"> JR, </w:t>
      </w:r>
      <w:proofErr w:type="spellStart"/>
      <w:r w:rsidR="00B658DF" w:rsidRPr="00CB298B">
        <w:rPr>
          <w:color w:val="auto"/>
        </w:rPr>
        <w:t>Scratch</w:t>
      </w:r>
      <w:proofErr w:type="spellEnd"/>
      <w:r w:rsidR="00B658DF" w:rsidRPr="00CB298B">
        <w:rPr>
          <w:color w:val="auto"/>
        </w:rPr>
        <w:t xml:space="preserve"> itp.)</w:t>
      </w:r>
      <w:r w:rsidRPr="00CB298B">
        <w:rPr>
          <w:color w:val="auto"/>
        </w:rPr>
        <w:t>;</w:t>
      </w:r>
    </w:p>
    <w:p w14:paraId="5C5291C0" w14:textId="79919469" w:rsidR="00B658DF" w:rsidRPr="00CB298B" w:rsidRDefault="005C22D9" w:rsidP="00FC433E">
      <w:pPr>
        <w:pStyle w:val="OREpunktor"/>
        <w:rPr>
          <w:color w:val="auto"/>
        </w:rPr>
      </w:pPr>
      <w:r w:rsidRPr="00CB298B">
        <w:rPr>
          <w:color w:val="auto"/>
        </w:rPr>
        <w:t xml:space="preserve">rozumieją </w:t>
      </w:r>
      <w:r w:rsidR="00B658DF" w:rsidRPr="00CB298B">
        <w:rPr>
          <w:color w:val="auto"/>
        </w:rPr>
        <w:t xml:space="preserve">istotę myślenia </w:t>
      </w:r>
      <w:proofErr w:type="spellStart"/>
      <w:r w:rsidR="00B658DF" w:rsidRPr="00CB298B">
        <w:rPr>
          <w:color w:val="auto"/>
        </w:rPr>
        <w:t>komputacyjnego</w:t>
      </w:r>
      <w:proofErr w:type="spellEnd"/>
      <w:r w:rsidRPr="00CB298B">
        <w:rPr>
          <w:color w:val="auto"/>
        </w:rPr>
        <w:t>;</w:t>
      </w:r>
    </w:p>
    <w:p w14:paraId="66AE6251" w14:textId="60F778B4" w:rsidR="00B658DF" w:rsidRPr="00CB298B" w:rsidRDefault="005C22D9" w:rsidP="00FC433E">
      <w:pPr>
        <w:pStyle w:val="OREpunktor"/>
        <w:rPr>
          <w:color w:val="auto"/>
        </w:rPr>
      </w:pPr>
      <w:r w:rsidRPr="00CB298B">
        <w:rPr>
          <w:color w:val="auto"/>
        </w:rPr>
        <w:lastRenderedPageBreak/>
        <w:t xml:space="preserve">potrafią </w:t>
      </w:r>
      <w:r w:rsidR="00B658DF" w:rsidRPr="00CB298B">
        <w:rPr>
          <w:color w:val="auto"/>
        </w:rPr>
        <w:t xml:space="preserve">rozwijać myślenie </w:t>
      </w:r>
      <w:proofErr w:type="spellStart"/>
      <w:r w:rsidR="00B658DF" w:rsidRPr="00CB298B">
        <w:rPr>
          <w:color w:val="auto"/>
        </w:rPr>
        <w:t>komputacyjne</w:t>
      </w:r>
      <w:proofErr w:type="spellEnd"/>
      <w:r w:rsidR="00B658DF" w:rsidRPr="00CB298B">
        <w:rPr>
          <w:color w:val="auto"/>
        </w:rPr>
        <w:t xml:space="preserve"> </w:t>
      </w:r>
      <w:r w:rsidRPr="00CB298B">
        <w:rPr>
          <w:color w:val="auto"/>
        </w:rPr>
        <w:t xml:space="preserve">u </w:t>
      </w:r>
      <w:r w:rsidR="00B658DF" w:rsidRPr="00CB298B">
        <w:rPr>
          <w:color w:val="auto"/>
        </w:rPr>
        <w:t>dzieci z pomocą narzędzi informatyc</w:t>
      </w:r>
      <w:r w:rsidR="00B658DF" w:rsidRPr="00CB298B">
        <w:rPr>
          <w:color w:val="auto"/>
        </w:rPr>
        <w:t>z</w:t>
      </w:r>
      <w:r w:rsidR="00B658DF" w:rsidRPr="00CB298B">
        <w:rPr>
          <w:color w:val="auto"/>
        </w:rPr>
        <w:t>nych oraz innych</w:t>
      </w:r>
      <w:r w:rsidRPr="00CB298B">
        <w:rPr>
          <w:color w:val="auto"/>
        </w:rPr>
        <w:t xml:space="preserve"> pomocy dydaktycznych</w:t>
      </w:r>
      <w:r w:rsidR="00B658DF" w:rsidRPr="00CB298B">
        <w:rPr>
          <w:color w:val="auto"/>
        </w:rPr>
        <w:t xml:space="preserve"> (gry planszowe, układanki, puzzle, łam</w:t>
      </w:r>
      <w:r w:rsidR="00B658DF" w:rsidRPr="00CB298B">
        <w:rPr>
          <w:color w:val="auto"/>
        </w:rPr>
        <w:t>i</w:t>
      </w:r>
      <w:r w:rsidR="00B658DF" w:rsidRPr="00CB298B">
        <w:rPr>
          <w:color w:val="auto"/>
        </w:rPr>
        <w:t>główki i zagadki, instrukcje itp.)</w:t>
      </w:r>
      <w:r w:rsidRPr="00CB298B">
        <w:rPr>
          <w:color w:val="auto"/>
        </w:rPr>
        <w:t>;</w:t>
      </w:r>
    </w:p>
    <w:p w14:paraId="4AFEA906" w14:textId="2A81BA8C" w:rsidR="00B658DF" w:rsidRPr="00CB298B" w:rsidRDefault="005C22D9" w:rsidP="00FC433E">
      <w:pPr>
        <w:pStyle w:val="OREpunktor"/>
        <w:rPr>
          <w:color w:val="auto"/>
        </w:rPr>
      </w:pPr>
      <w:r w:rsidRPr="00CB298B">
        <w:rPr>
          <w:color w:val="auto"/>
        </w:rPr>
        <w:t xml:space="preserve">potrafią </w:t>
      </w:r>
      <w:r w:rsidR="00B658DF" w:rsidRPr="00CB298B">
        <w:rPr>
          <w:color w:val="auto"/>
        </w:rPr>
        <w:t>opisać związek stosowanych przez siebie metod, pomocy i środków d</w:t>
      </w:r>
      <w:r w:rsidR="00B658DF" w:rsidRPr="00CB298B">
        <w:rPr>
          <w:color w:val="auto"/>
        </w:rPr>
        <w:t>y</w:t>
      </w:r>
      <w:r w:rsidR="00B658DF" w:rsidRPr="00CB298B">
        <w:rPr>
          <w:color w:val="auto"/>
        </w:rPr>
        <w:t>daktycznych w pracy z dziećmi ukierunkowanej na kształtowanie kompetencji i</w:t>
      </w:r>
      <w:r w:rsidR="00B658DF" w:rsidRPr="00CB298B">
        <w:rPr>
          <w:color w:val="auto"/>
        </w:rPr>
        <w:t>n</w:t>
      </w:r>
      <w:r w:rsidR="00B658DF" w:rsidRPr="00CB298B">
        <w:rPr>
          <w:color w:val="auto"/>
        </w:rPr>
        <w:t>formatycznych z rozwijaniem u nich takich umiejętności, jak: logiczne myślenie, precyzyjne prezentowanie myśli i pomysłów, organizowanie pracy, współpraca w</w:t>
      </w:r>
      <w:r w:rsidRPr="00CB298B">
        <w:rPr>
          <w:color w:val="auto"/>
        </w:rPr>
        <w:t> </w:t>
      </w:r>
      <w:r w:rsidR="00B658DF" w:rsidRPr="00CB298B">
        <w:rPr>
          <w:color w:val="auto"/>
        </w:rPr>
        <w:t>zespole, efektywna realizacja projektów</w:t>
      </w:r>
      <w:r w:rsidRPr="00CB298B">
        <w:rPr>
          <w:color w:val="auto"/>
        </w:rPr>
        <w:t xml:space="preserve">; </w:t>
      </w:r>
    </w:p>
    <w:p w14:paraId="26A71EBA" w14:textId="14A59417" w:rsidR="00B658DF" w:rsidRPr="00CB298B" w:rsidRDefault="005C22D9" w:rsidP="00FC433E">
      <w:pPr>
        <w:pStyle w:val="OREpunktor"/>
        <w:rPr>
          <w:color w:val="auto"/>
        </w:rPr>
      </w:pPr>
      <w:r w:rsidRPr="00CB298B">
        <w:rPr>
          <w:color w:val="auto"/>
        </w:rPr>
        <w:t xml:space="preserve">planują </w:t>
      </w:r>
      <w:r w:rsidR="00B658DF" w:rsidRPr="00CB298B">
        <w:rPr>
          <w:color w:val="auto"/>
        </w:rPr>
        <w:t>i realizują swoje doskonalenie zawodowe ukierunkowane na rozwój wł</w:t>
      </w:r>
      <w:r w:rsidR="00B658DF" w:rsidRPr="00CB298B">
        <w:rPr>
          <w:color w:val="auto"/>
        </w:rPr>
        <w:t>a</w:t>
      </w:r>
      <w:r w:rsidR="00B658DF" w:rsidRPr="00CB298B">
        <w:rPr>
          <w:color w:val="auto"/>
        </w:rPr>
        <w:t xml:space="preserve">snych kompetencji informatycznych </w:t>
      </w:r>
      <w:r w:rsidRPr="00CB298B">
        <w:rPr>
          <w:color w:val="auto"/>
        </w:rPr>
        <w:t xml:space="preserve">oraz </w:t>
      </w:r>
      <w:r w:rsidR="00B658DF" w:rsidRPr="00CB298B">
        <w:rPr>
          <w:color w:val="auto"/>
        </w:rPr>
        <w:t xml:space="preserve">umiejętności kształtowania </w:t>
      </w:r>
      <w:r w:rsidRPr="00CB298B">
        <w:rPr>
          <w:color w:val="auto"/>
        </w:rPr>
        <w:t>ich</w:t>
      </w:r>
      <w:r w:rsidR="00B658DF" w:rsidRPr="00CB298B">
        <w:rPr>
          <w:color w:val="auto"/>
        </w:rPr>
        <w:t xml:space="preserve"> u dzieci</w:t>
      </w:r>
      <w:r w:rsidRPr="00CB298B">
        <w:rPr>
          <w:color w:val="auto"/>
        </w:rPr>
        <w:t>;</w:t>
      </w:r>
    </w:p>
    <w:p w14:paraId="74528D59" w14:textId="2F2F05B5" w:rsidR="00B658DF" w:rsidRPr="00CB298B" w:rsidRDefault="005C22D9" w:rsidP="00FC433E">
      <w:pPr>
        <w:pStyle w:val="OREpunktor"/>
        <w:rPr>
          <w:color w:val="auto"/>
        </w:rPr>
      </w:pPr>
      <w:r w:rsidRPr="00CB298B">
        <w:rPr>
          <w:color w:val="auto"/>
        </w:rPr>
        <w:t xml:space="preserve">współpracują </w:t>
      </w:r>
      <w:r w:rsidR="00B658DF" w:rsidRPr="00CB298B">
        <w:rPr>
          <w:color w:val="auto"/>
        </w:rPr>
        <w:t>z partnerami zewnętrznymi w zakresie rozwijania kompetencji info</w:t>
      </w:r>
      <w:r w:rsidR="00B658DF" w:rsidRPr="00CB298B">
        <w:rPr>
          <w:color w:val="auto"/>
        </w:rPr>
        <w:t>r</w:t>
      </w:r>
      <w:r w:rsidR="00B658DF" w:rsidRPr="00CB298B">
        <w:rPr>
          <w:color w:val="auto"/>
        </w:rPr>
        <w:t xml:space="preserve">matycznych </w:t>
      </w:r>
      <w:r w:rsidRPr="00CB298B">
        <w:rPr>
          <w:color w:val="auto"/>
        </w:rPr>
        <w:t xml:space="preserve">u </w:t>
      </w:r>
      <w:r w:rsidR="00B658DF" w:rsidRPr="00CB298B">
        <w:rPr>
          <w:color w:val="auto"/>
        </w:rPr>
        <w:t>dzieci</w:t>
      </w:r>
      <w:r w:rsidRPr="00CB298B">
        <w:rPr>
          <w:color w:val="auto"/>
        </w:rPr>
        <w:t>.</w:t>
      </w:r>
    </w:p>
    <w:p w14:paraId="1E058FFC" w14:textId="08B3F576" w:rsidR="00B658DF" w:rsidRPr="00CB298B" w:rsidRDefault="00FC433E" w:rsidP="00FC433E">
      <w:pPr>
        <w:pStyle w:val="ORE3Naglowek"/>
        <w:rPr>
          <w:color w:val="auto"/>
        </w:rPr>
      </w:pPr>
      <w:bookmarkStart w:id="78" w:name="_Toc496059956"/>
      <w:r w:rsidRPr="00CB298B">
        <w:rPr>
          <w:color w:val="auto"/>
        </w:rPr>
        <w:t xml:space="preserve">5.2. </w:t>
      </w:r>
      <w:r w:rsidR="00B658DF" w:rsidRPr="00CB298B">
        <w:rPr>
          <w:color w:val="auto"/>
        </w:rPr>
        <w:t>Przykład dobrej praktyki – rozwijanie</w:t>
      </w:r>
      <w:r w:rsidR="009819AA" w:rsidRPr="00CB298B">
        <w:rPr>
          <w:color w:val="auto"/>
        </w:rPr>
        <w:t xml:space="preserve"> u dzieci</w:t>
      </w:r>
      <w:r w:rsidR="00B658DF" w:rsidRPr="00CB298B">
        <w:rPr>
          <w:color w:val="auto"/>
        </w:rPr>
        <w:t xml:space="preserve"> kompetencji </w:t>
      </w:r>
      <w:r w:rsidR="0087183C">
        <w:rPr>
          <w:color w:val="auto"/>
        </w:rPr>
        <w:br/>
      </w:r>
      <w:r w:rsidR="00B658DF" w:rsidRPr="00CB298B">
        <w:rPr>
          <w:color w:val="auto"/>
        </w:rPr>
        <w:t>kluczowych w projekcie „Zachwyt w przedszkolu”</w:t>
      </w:r>
      <w:r w:rsidR="00B658DF" w:rsidRPr="00CB298B">
        <w:rPr>
          <w:rStyle w:val="Odwoanieprzypisudolnego"/>
          <w:color w:val="auto"/>
        </w:rPr>
        <w:footnoteReference w:id="97"/>
      </w:r>
      <w:r w:rsidR="0035372F">
        <w:rPr>
          <w:color w:val="auto"/>
        </w:rPr>
        <w:t>,</w:t>
      </w:r>
      <w:r w:rsidR="00B658DF" w:rsidRPr="00CB298B">
        <w:rPr>
          <w:color w:val="auto"/>
        </w:rPr>
        <w:t xml:space="preserve"> realizowanym </w:t>
      </w:r>
      <w:r w:rsidR="005C22D9" w:rsidRPr="00CB298B">
        <w:rPr>
          <w:color w:val="auto"/>
        </w:rPr>
        <w:t>w</w:t>
      </w:r>
      <w:r w:rsidR="0087183C">
        <w:rPr>
          <w:color w:val="auto"/>
        </w:rPr>
        <w:t> </w:t>
      </w:r>
      <w:r w:rsidR="00B658DF" w:rsidRPr="00CB298B">
        <w:rPr>
          <w:color w:val="auto"/>
        </w:rPr>
        <w:t>Przedszkolu Nr 8 z Oddziałami Integracyjnymi im. H. Ch. Andersena w Staszowie</w:t>
      </w:r>
      <w:r w:rsidR="005C22D9" w:rsidRPr="00CB298B">
        <w:rPr>
          <w:color w:val="auto"/>
        </w:rPr>
        <w:t xml:space="preserve"> –</w:t>
      </w:r>
      <w:r w:rsidR="00B658DF" w:rsidRPr="00CB298B">
        <w:rPr>
          <w:color w:val="auto"/>
        </w:rPr>
        <w:t xml:space="preserve"> </w:t>
      </w:r>
      <w:r w:rsidR="005C22D9" w:rsidRPr="00CB298B">
        <w:rPr>
          <w:color w:val="auto"/>
        </w:rPr>
        <w:t xml:space="preserve">wskaźniki </w:t>
      </w:r>
      <w:r w:rsidR="00B658DF" w:rsidRPr="00CB298B">
        <w:rPr>
          <w:color w:val="auto"/>
        </w:rPr>
        <w:t>sukcesu</w:t>
      </w:r>
      <w:bookmarkEnd w:id="78"/>
      <w:r w:rsidR="00B658DF" w:rsidRPr="00CB298B">
        <w:rPr>
          <w:color w:val="auto"/>
        </w:rPr>
        <w:t xml:space="preserve"> </w:t>
      </w:r>
    </w:p>
    <w:p w14:paraId="60C8FF4A" w14:textId="77777777" w:rsidR="009F22AC" w:rsidRPr="00CB298B" w:rsidRDefault="00B658DF" w:rsidP="009F22AC">
      <w:pPr>
        <w:pStyle w:val="OREnormalny"/>
        <w:contextualSpacing/>
        <w:jc w:val="right"/>
        <w:rPr>
          <w:color w:val="auto"/>
        </w:rPr>
      </w:pPr>
      <w:r w:rsidRPr="00CB298B">
        <w:rPr>
          <w:i/>
          <w:color w:val="auto"/>
        </w:rPr>
        <w:t>Żadna plansza czy atlas nie zastąpi dotyku liścia</w:t>
      </w:r>
      <w:r w:rsidRPr="00CB298B">
        <w:rPr>
          <w:color w:val="auto"/>
        </w:rPr>
        <w:t xml:space="preserve">. </w:t>
      </w:r>
    </w:p>
    <w:p w14:paraId="56718BBD" w14:textId="4D395E46" w:rsidR="00B658DF" w:rsidRPr="0035372F" w:rsidRDefault="00B658DF" w:rsidP="0035372F">
      <w:pPr>
        <w:pStyle w:val="OREnormalny"/>
        <w:jc w:val="right"/>
        <w:rPr>
          <w:b/>
          <w:color w:val="auto"/>
        </w:rPr>
      </w:pPr>
      <w:r w:rsidRPr="0035372F">
        <w:rPr>
          <w:b/>
          <w:color w:val="auto"/>
        </w:rPr>
        <w:t>Justyna Lis</w:t>
      </w:r>
    </w:p>
    <w:p w14:paraId="5D0ABFA7" w14:textId="317DBA91" w:rsidR="00B658DF" w:rsidRPr="00CB298B" w:rsidRDefault="00B658DF" w:rsidP="00D2471E">
      <w:pPr>
        <w:pStyle w:val="OREnormalny"/>
        <w:rPr>
          <w:color w:val="auto"/>
        </w:rPr>
      </w:pPr>
      <w:r w:rsidRPr="00CB298B">
        <w:rPr>
          <w:color w:val="auto"/>
        </w:rPr>
        <w:t xml:space="preserve">Innowacyjne działania w staszowskim przedszkolu (woj. świętokrzyskie) mają swoje </w:t>
      </w:r>
      <w:r w:rsidR="00CD5F4A" w:rsidRPr="00CB298B">
        <w:rPr>
          <w:color w:val="auto"/>
        </w:rPr>
        <w:t>źr</w:t>
      </w:r>
      <w:r w:rsidR="00CD5F4A" w:rsidRPr="00CB298B">
        <w:rPr>
          <w:color w:val="auto"/>
        </w:rPr>
        <w:t>ó</w:t>
      </w:r>
      <w:r w:rsidR="00CD5F4A" w:rsidRPr="00CB298B">
        <w:rPr>
          <w:color w:val="auto"/>
        </w:rPr>
        <w:t xml:space="preserve">dła </w:t>
      </w:r>
      <w:r w:rsidRPr="00CB298B">
        <w:rPr>
          <w:color w:val="auto"/>
        </w:rPr>
        <w:t xml:space="preserve">w koncepcji opisanej kilka lat temu przez Richarda </w:t>
      </w:r>
      <w:proofErr w:type="spellStart"/>
      <w:r w:rsidRPr="00CB298B">
        <w:rPr>
          <w:color w:val="auto"/>
        </w:rPr>
        <w:t>Louva</w:t>
      </w:r>
      <w:proofErr w:type="spellEnd"/>
      <w:r w:rsidRPr="00CB298B">
        <w:rPr>
          <w:color w:val="auto"/>
        </w:rPr>
        <w:t xml:space="preserve"> w bestsellerowej książce pt. </w:t>
      </w:r>
      <w:r w:rsidRPr="00CB298B">
        <w:rPr>
          <w:i/>
          <w:color w:val="auto"/>
        </w:rPr>
        <w:t>Ostatnie dziecko lasu. Jak uchronić nasze dzieci przed zespołem deficytu natury</w:t>
      </w:r>
      <w:r w:rsidRPr="00CB298B">
        <w:rPr>
          <w:rStyle w:val="Odwoanieprzypisudolnego"/>
          <w:color w:val="auto"/>
        </w:rPr>
        <w:footnoteReference w:id="98"/>
      </w:r>
      <w:r w:rsidRPr="00CB298B">
        <w:rPr>
          <w:color w:val="auto"/>
        </w:rPr>
        <w:t xml:space="preserve">, </w:t>
      </w:r>
      <w:r w:rsidR="00CD5F4A" w:rsidRPr="00CB298B">
        <w:rPr>
          <w:color w:val="auto"/>
        </w:rPr>
        <w:t>a</w:t>
      </w:r>
      <w:r w:rsidR="00E87493" w:rsidRPr="00CB298B">
        <w:rPr>
          <w:color w:val="auto"/>
        </w:rPr>
        <w:t> </w:t>
      </w:r>
      <w:r w:rsidR="00CD5F4A" w:rsidRPr="00CB298B">
        <w:rPr>
          <w:color w:val="auto"/>
        </w:rPr>
        <w:t xml:space="preserve">także </w:t>
      </w:r>
      <w:r w:rsidRPr="00CB298B">
        <w:rPr>
          <w:color w:val="auto"/>
        </w:rPr>
        <w:t xml:space="preserve">we współpracy z rodzicami </w:t>
      </w:r>
      <w:r w:rsidR="00E87493" w:rsidRPr="00CB298B">
        <w:rPr>
          <w:color w:val="auto"/>
        </w:rPr>
        <w:t xml:space="preserve">oraz </w:t>
      </w:r>
      <w:r w:rsidRPr="00CB298B">
        <w:rPr>
          <w:color w:val="auto"/>
        </w:rPr>
        <w:t>umiejętnym wykorzystaniu ich pasji i potencjału w organizacji pracy grupy przedszkolnej.</w:t>
      </w:r>
    </w:p>
    <w:p w14:paraId="00675C63" w14:textId="5F05CFFA" w:rsidR="00B658DF" w:rsidRPr="00CB298B" w:rsidRDefault="00B658DF" w:rsidP="00D2471E">
      <w:pPr>
        <w:pStyle w:val="OREnormalny"/>
        <w:rPr>
          <w:color w:val="auto"/>
        </w:rPr>
      </w:pPr>
      <w:r w:rsidRPr="00CB298B">
        <w:rPr>
          <w:color w:val="auto"/>
        </w:rPr>
        <w:t xml:space="preserve">Nauczycielka </w:t>
      </w:r>
      <w:hyperlink r:id="rId202" w:history="1">
        <w:r w:rsidRPr="00CB298B">
          <w:rPr>
            <w:rStyle w:val="Hipercze"/>
            <w:color w:val="auto"/>
          </w:rPr>
          <w:t>Justyna Lis</w:t>
        </w:r>
      </w:hyperlink>
      <w:r w:rsidRPr="00CB298B">
        <w:rPr>
          <w:color w:val="auto"/>
        </w:rPr>
        <w:t xml:space="preserve">, wychowawczyni grupy </w:t>
      </w:r>
      <w:r w:rsidR="00E87493" w:rsidRPr="00CB298B">
        <w:rPr>
          <w:color w:val="auto"/>
        </w:rPr>
        <w:t>„</w:t>
      </w:r>
      <w:r w:rsidRPr="00CB298B">
        <w:rPr>
          <w:color w:val="auto"/>
        </w:rPr>
        <w:t>Jeżyki</w:t>
      </w:r>
      <w:r w:rsidR="00E87493" w:rsidRPr="00CB298B">
        <w:rPr>
          <w:color w:val="auto"/>
        </w:rPr>
        <w:t>”</w:t>
      </w:r>
      <w:r w:rsidRPr="00CB298B">
        <w:rPr>
          <w:color w:val="auto"/>
        </w:rPr>
        <w:t xml:space="preserve">, koordynatorka projektu </w:t>
      </w:r>
      <w:r w:rsidRPr="00CB298B">
        <w:rPr>
          <w:i/>
          <w:color w:val="auto"/>
        </w:rPr>
        <w:t>Z</w:t>
      </w:r>
      <w:r w:rsidRPr="00CB298B">
        <w:rPr>
          <w:i/>
          <w:color w:val="auto"/>
        </w:rPr>
        <w:t>a</w:t>
      </w:r>
      <w:r w:rsidRPr="00CB298B">
        <w:rPr>
          <w:i/>
          <w:color w:val="auto"/>
        </w:rPr>
        <w:t>chwyt w przedszkolu</w:t>
      </w:r>
      <w:r w:rsidRPr="00CB298B">
        <w:rPr>
          <w:color w:val="auto"/>
        </w:rPr>
        <w:t xml:space="preserve">, wspomina: „Od kilkunastu lat pracuję w przedszkolu. Zwykłym. Systemowym. Jak wszyscy nauczyciele prowadzę zajęcia w oparciu o obowiązującą podstawę programową wychowania przedszkolnego. W pewnym momencie, a było to po szkoleniu pt. </w:t>
      </w:r>
      <w:r w:rsidRPr="00CB298B">
        <w:rPr>
          <w:i/>
          <w:color w:val="auto"/>
        </w:rPr>
        <w:t>Nauczyciel badacz</w:t>
      </w:r>
      <w:r w:rsidR="00E87493" w:rsidRPr="00CB298B">
        <w:rPr>
          <w:color w:val="auto"/>
        </w:rPr>
        <w:t>,</w:t>
      </w:r>
      <w:r w:rsidRPr="00CB298B">
        <w:rPr>
          <w:color w:val="auto"/>
        </w:rPr>
        <w:t xml:space="preserve"> zaczęłam się zastanawiać nad sensem mojej pracy i</w:t>
      </w:r>
      <w:r w:rsidR="00E87493" w:rsidRPr="00CB298B">
        <w:rPr>
          <w:color w:val="auto"/>
        </w:rPr>
        <w:t> </w:t>
      </w:r>
      <w:r w:rsidRPr="00CB298B">
        <w:rPr>
          <w:color w:val="auto"/>
        </w:rPr>
        <w:t>prawdziwymi potrzebami dzieci. Historyjki obrazkowe, plansze, ilustracje, spacer w p</w:t>
      </w:r>
      <w:r w:rsidRPr="00CB298B">
        <w:rPr>
          <w:color w:val="auto"/>
        </w:rPr>
        <w:t>a</w:t>
      </w:r>
      <w:r w:rsidRPr="00CB298B">
        <w:rPr>
          <w:color w:val="auto"/>
        </w:rPr>
        <w:lastRenderedPageBreak/>
        <w:t>rach wokół przedszkola</w:t>
      </w:r>
      <w:r w:rsidR="00C90523" w:rsidRPr="00CB298B">
        <w:rPr>
          <w:color w:val="auto"/>
        </w:rPr>
        <w:t xml:space="preserve">… </w:t>
      </w:r>
      <w:r w:rsidRPr="00CB298B">
        <w:rPr>
          <w:color w:val="auto"/>
        </w:rPr>
        <w:t>Jak bardzo narzucamy dzieciom aktywności</w:t>
      </w:r>
      <w:r w:rsidR="00E87493" w:rsidRPr="00CB298B">
        <w:rPr>
          <w:color w:val="auto"/>
        </w:rPr>
        <w:t>,</w:t>
      </w:r>
      <w:r w:rsidRPr="00CB298B">
        <w:rPr>
          <w:color w:val="auto"/>
        </w:rPr>
        <w:t xml:space="preserve"> a nawet sposób widzenia świata. Przestałam wierzyć w metody, które do tej pory stosowałam. Zainter</w:t>
      </w:r>
      <w:r w:rsidRPr="00CB298B">
        <w:rPr>
          <w:color w:val="auto"/>
        </w:rPr>
        <w:t>e</w:t>
      </w:r>
      <w:r w:rsidRPr="00CB298B">
        <w:rPr>
          <w:color w:val="auto"/>
        </w:rPr>
        <w:t>sowałam się też pedagogiką Marii Montessori. Poczułam, że dzieci i ja potrzebujemy zmiany. I teraz wiem, że w życiu działa prawo Murph</w:t>
      </w:r>
      <w:r w:rsidR="00C90523" w:rsidRPr="00CB298B">
        <w:rPr>
          <w:color w:val="auto"/>
        </w:rPr>
        <w:t>y’ego</w:t>
      </w:r>
      <w:r w:rsidRPr="00CB298B">
        <w:rPr>
          <w:color w:val="auto"/>
        </w:rPr>
        <w:t>: uwierz, a stanie się. No i</w:t>
      </w:r>
      <w:r w:rsidR="00C90523" w:rsidRPr="00CB298B">
        <w:rPr>
          <w:color w:val="auto"/>
        </w:rPr>
        <w:t> </w:t>
      </w:r>
      <w:r w:rsidRPr="00CB298B">
        <w:rPr>
          <w:color w:val="auto"/>
        </w:rPr>
        <w:t>jeszcze ludzie, których spotykamy na swojej drodze. Poznałam wtedy Basię [</w:t>
      </w:r>
      <w:hyperlink r:id="rId203" w:history="1">
        <w:r w:rsidRPr="00CB298B">
          <w:rPr>
            <w:rStyle w:val="Hipercze"/>
            <w:color w:val="auto"/>
          </w:rPr>
          <w:t xml:space="preserve">Barbara </w:t>
        </w:r>
        <w:proofErr w:type="spellStart"/>
        <w:r w:rsidRPr="00CB298B">
          <w:rPr>
            <w:rStyle w:val="Hipercze"/>
            <w:color w:val="auto"/>
          </w:rPr>
          <w:t>Zamożniewicz</w:t>
        </w:r>
        <w:proofErr w:type="spellEnd"/>
      </w:hyperlink>
      <w:r w:rsidR="00C90523" w:rsidRPr="00CB298B">
        <w:rPr>
          <w:rStyle w:val="Hipercze"/>
          <w:color w:val="auto"/>
        </w:rPr>
        <w:t xml:space="preserve"> </w:t>
      </w:r>
      <w:r w:rsidR="00C90523" w:rsidRPr="00CB298B">
        <w:rPr>
          <w:rStyle w:val="Hipercze"/>
          <w:color w:val="auto"/>
          <w:u w:val="none"/>
        </w:rPr>
        <w:t>– przyp. red.</w:t>
      </w:r>
      <w:r w:rsidRPr="00CB298B">
        <w:rPr>
          <w:color w:val="auto"/>
        </w:rPr>
        <w:t xml:space="preserve">] </w:t>
      </w:r>
      <w:r w:rsidR="00E87493" w:rsidRPr="00CB298B">
        <w:rPr>
          <w:color w:val="auto"/>
        </w:rPr>
        <w:t>–</w:t>
      </w:r>
      <w:r w:rsidRPr="00CB298B">
        <w:rPr>
          <w:color w:val="auto"/>
        </w:rPr>
        <w:t xml:space="preserve"> mamę mojego wychowanka, Antosia </w:t>
      </w:r>
      <w:r w:rsidR="00C90523" w:rsidRPr="00CB298B">
        <w:rPr>
          <w:color w:val="auto"/>
        </w:rPr>
        <w:t>[</w:t>
      </w:r>
      <w:r w:rsidRPr="00CB298B">
        <w:rPr>
          <w:color w:val="auto"/>
        </w:rPr>
        <w:t xml:space="preserve">i autorkę strony </w:t>
      </w:r>
      <w:r w:rsidR="00DF7E49" w:rsidRPr="00CB298B">
        <w:rPr>
          <w:color w:val="auto"/>
        </w:rPr>
        <w:t>„</w:t>
      </w:r>
      <w:hyperlink r:id="rId204" w:history="1">
        <w:r w:rsidRPr="00CB298B">
          <w:rPr>
            <w:rStyle w:val="Hipercze"/>
            <w:color w:val="auto"/>
          </w:rPr>
          <w:t>Wielki Zachwyt</w:t>
        </w:r>
      </w:hyperlink>
      <w:r w:rsidR="00DF7E49" w:rsidRPr="00CB298B">
        <w:rPr>
          <w:rStyle w:val="Hipercze"/>
          <w:color w:val="auto"/>
        </w:rPr>
        <w:t>”</w:t>
      </w:r>
      <w:r w:rsidR="00C90523" w:rsidRPr="00CB298B">
        <w:rPr>
          <w:rStyle w:val="Hipercze"/>
          <w:color w:val="auto"/>
        </w:rPr>
        <w:t>,</w:t>
      </w:r>
      <w:r w:rsidRPr="00CB298B">
        <w:rPr>
          <w:color w:val="auto"/>
        </w:rPr>
        <w:t xml:space="preserve"> z którego pochodzi ten wpis</w:t>
      </w:r>
      <w:r w:rsidR="00C90523" w:rsidRPr="00CB298B">
        <w:rPr>
          <w:color w:val="auto"/>
        </w:rPr>
        <w:t xml:space="preserve"> – przyp. red.</w:t>
      </w:r>
      <w:r w:rsidRPr="00CB298B">
        <w:rPr>
          <w:color w:val="auto"/>
        </w:rPr>
        <w:t>)</w:t>
      </w:r>
      <w:r w:rsidR="0035372F">
        <w:rPr>
          <w:color w:val="auto"/>
        </w:rPr>
        <w:t>”</w:t>
      </w:r>
      <w:r w:rsidRPr="00CB298B">
        <w:rPr>
          <w:rStyle w:val="Odwoanieprzypisudolnego"/>
          <w:color w:val="auto"/>
        </w:rPr>
        <w:footnoteReference w:id="99"/>
      </w:r>
      <w:r w:rsidRPr="00CB298B">
        <w:rPr>
          <w:color w:val="auto"/>
        </w:rPr>
        <w:t>.</w:t>
      </w:r>
    </w:p>
    <w:p w14:paraId="184FF8F7" w14:textId="3A43839E" w:rsidR="00B658DF" w:rsidRPr="00CB298B" w:rsidRDefault="00B658DF" w:rsidP="00D2471E">
      <w:pPr>
        <w:pStyle w:val="OREnormalny"/>
        <w:rPr>
          <w:color w:val="auto"/>
        </w:rPr>
      </w:pPr>
      <w:r w:rsidRPr="00CB298B">
        <w:rPr>
          <w:color w:val="auto"/>
        </w:rPr>
        <w:t xml:space="preserve">Po niemal </w:t>
      </w:r>
      <w:r w:rsidR="00061C4E" w:rsidRPr="00CB298B">
        <w:rPr>
          <w:color w:val="auto"/>
        </w:rPr>
        <w:t xml:space="preserve">roku </w:t>
      </w:r>
      <w:r w:rsidRPr="00CB298B">
        <w:rPr>
          <w:color w:val="auto"/>
        </w:rPr>
        <w:t>realizacji projektu nauczycielka podsumowuje swoje i dziecięce doświa</w:t>
      </w:r>
      <w:r w:rsidRPr="00CB298B">
        <w:rPr>
          <w:color w:val="auto"/>
        </w:rPr>
        <w:t>d</w:t>
      </w:r>
      <w:r w:rsidRPr="00CB298B">
        <w:rPr>
          <w:color w:val="auto"/>
        </w:rPr>
        <w:t>czenia: „Nie da się nie zauważyć, że wyprawy do</w:t>
      </w:r>
      <w:r w:rsidR="009B1445" w:rsidRPr="00CB298B">
        <w:rPr>
          <w:b/>
          <w:color w:val="auto"/>
        </w:rPr>
        <w:t xml:space="preserve"> </w:t>
      </w:r>
      <w:r w:rsidRPr="00CB298B">
        <w:rPr>
          <w:color w:val="auto"/>
        </w:rPr>
        <w:t>lasu i</w:t>
      </w:r>
      <w:r w:rsidR="009B1445" w:rsidRPr="00CB298B">
        <w:rPr>
          <w:b/>
          <w:color w:val="auto"/>
        </w:rPr>
        <w:t xml:space="preserve"> </w:t>
      </w:r>
      <w:r w:rsidRPr="00CB298B">
        <w:rPr>
          <w:color w:val="auto"/>
        </w:rPr>
        <w:t xml:space="preserve">nietypowe zabawy w ogrodzie przedszkolnym zmieniają dzieci. Widzimy to my, widzą rodzice, widzą inni pracownicy przedszkola i dyrekcja. Oprócz tego, że są </w:t>
      </w:r>
      <w:r w:rsidR="00C90523" w:rsidRPr="00CB298B">
        <w:rPr>
          <w:color w:val="auto"/>
        </w:rPr>
        <w:t>»</w:t>
      </w:r>
      <w:r w:rsidRPr="00CB298B">
        <w:rPr>
          <w:color w:val="auto"/>
        </w:rPr>
        <w:t>wybiegane</w:t>
      </w:r>
      <w:r w:rsidR="00C90523" w:rsidRPr="00CB298B">
        <w:rPr>
          <w:color w:val="auto"/>
        </w:rPr>
        <w:t>«</w:t>
      </w:r>
      <w:r w:rsidRPr="00CB298B">
        <w:rPr>
          <w:color w:val="auto"/>
        </w:rPr>
        <w:t xml:space="preserve">, </w:t>
      </w:r>
      <w:r w:rsidR="00C90523" w:rsidRPr="00CB298B">
        <w:rPr>
          <w:color w:val="auto"/>
        </w:rPr>
        <w:t>»</w:t>
      </w:r>
      <w:r w:rsidRPr="00CB298B">
        <w:rPr>
          <w:color w:val="auto"/>
        </w:rPr>
        <w:t>wykrzyczane</w:t>
      </w:r>
      <w:r w:rsidR="00C90523" w:rsidRPr="00CB298B">
        <w:rPr>
          <w:color w:val="auto"/>
        </w:rPr>
        <w:t>«</w:t>
      </w:r>
      <w:r w:rsidRPr="00CB298B">
        <w:rPr>
          <w:color w:val="auto"/>
        </w:rPr>
        <w:t>, zahartowane i</w:t>
      </w:r>
      <w:r w:rsidR="00C90523" w:rsidRPr="00CB298B">
        <w:rPr>
          <w:color w:val="auto"/>
        </w:rPr>
        <w:t> </w:t>
      </w:r>
      <w:r w:rsidRPr="00CB298B">
        <w:rPr>
          <w:color w:val="auto"/>
        </w:rPr>
        <w:t>szczęśliwe, to są przede wszystkim samodzielne, kreatywne oraz odważne”</w:t>
      </w:r>
      <w:r w:rsidRPr="00CB298B">
        <w:rPr>
          <w:rStyle w:val="Odwoanieprzypisudolnego"/>
          <w:color w:val="auto"/>
        </w:rPr>
        <w:footnoteReference w:id="100"/>
      </w:r>
      <w:r w:rsidRPr="00CB298B">
        <w:rPr>
          <w:color w:val="auto"/>
        </w:rPr>
        <w:t>.</w:t>
      </w:r>
    </w:p>
    <w:p w14:paraId="7798BF84" w14:textId="7FD3BED4" w:rsidR="00C90523" w:rsidRPr="00CB298B" w:rsidRDefault="00B658DF" w:rsidP="00D2471E">
      <w:pPr>
        <w:pStyle w:val="OREnormalny"/>
        <w:rPr>
          <w:color w:val="auto"/>
          <w:shd w:val="clear" w:color="auto" w:fill="FFFFFF"/>
        </w:rPr>
      </w:pPr>
      <w:r w:rsidRPr="00CB298B">
        <w:rPr>
          <w:color w:val="auto"/>
          <w:shd w:val="clear" w:color="auto" w:fill="FFFFFF"/>
        </w:rPr>
        <w:t>Widzimy zatem, że oddziaływanie projektu jest wieloaspektowe – ze szczegółami warto zapoznać się, śledząc blog Wielki Zachwyt</w:t>
      </w:r>
      <w:r w:rsidR="00C90523" w:rsidRPr="00CB298B">
        <w:rPr>
          <w:color w:val="auto"/>
          <w:shd w:val="clear" w:color="auto" w:fill="FFFFFF"/>
        </w:rPr>
        <w:t>.</w:t>
      </w:r>
    </w:p>
    <w:p w14:paraId="4F0EDBA5" w14:textId="22C671FF" w:rsidR="00B658DF" w:rsidRPr="00CB298B" w:rsidRDefault="00C90523" w:rsidP="00D2471E">
      <w:pPr>
        <w:pStyle w:val="OREnormalny"/>
        <w:rPr>
          <w:color w:val="auto"/>
          <w:shd w:val="clear" w:color="auto" w:fill="FFFFFF"/>
        </w:rPr>
      </w:pPr>
      <w:r w:rsidRPr="00CB298B">
        <w:rPr>
          <w:color w:val="auto"/>
          <w:shd w:val="clear" w:color="auto" w:fill="FFFFFF"/>
        </w:rPr>
        <w:t>Poniżej zestawiono</w:t>
      </w:r>
      <w:r w:rsidR="00B658DF" w:rsidRPr="00CB298B">
        <w:rPr>
          <w:color w:val="auto"/>
          <w:shd w:val="clear" w:color="auto" w:fill="FFFFFF"/>
        </w:rPr>
        <w:t xml:space="preserve"> wskaźniki </w:t>
      </w:r>
      <w:r w:rsidRPr="00CB298B">
        <w:rPr>
          <w:color w:val="auto"/>
          <w:shd w:val="clear" w:color="auto" w:fill="FFFFFF"/>
        </w:rPr>
        <w:t xml:space="preserve">rozwoju </w:t>
      </w:r>
      <w:r w:rsidR="00B658DF" w:rsidRPr="00CB298B">
        <w:rPr>
          <w:color w:val="auto"/>
          <w:shd w:val="clear" w:color="auto" w:fill="FFFFFF"/>
        </w:rPr>
        <w:t xml:space="preserve">kompetencji kluczowych </w:t>
      </w:r>
      <w:r w:rsidRPr="00CB298B">
        <w:rPr>
          <w:color w:val="auto"/>
          <w:shd w:val="clear" w:color="auto" w:fill="FFFFFF"/>
        </w:rPr>
        <w:t xml:space="preserve">u </w:t>
      </w:r>
      <w:r w:rsidR="00EE47F3" w:rsidRPr="00CB298B">
        <w:rPr>
          <w:color w:val="auto"/>
          <w:shd w:val="clear" w:color="auto" w:fill="FFFFFF"/>
        </w:rPr>
        <w:t xml:space="preserve">dzieci </w:t>
      </w:r>
      <w:r w:rsidR="00B658DF" w:rsidRPr="00CB298B">
        <w:rPr>
          <w:color w:val="auto"/>
          <w:shd w:val="clear" w:color="auto" w:fill="FFFFFF"/>
        </w:rPr>
        <w:t>w przedszkolu stosującym – jak placówka w Staszowie – koncepcję nauczania ekspedycyjnego i ideę Leśnych Przedszkoli.</w:t>
      </w:r>
    </w:p>
    <w:p w14:paraId="080D2ED4" w14:textId="77777777" w:rsidR="00B658DF" w:rsidRPr="00CB298B" w:rsidRDefault="00B658DF" w:rsidP="00D2471E">
      <w:pPr>
        <w:pStyle w:val="OREnormalny"/>
        <w:rPr>
          <w:b/>
          <w:color w:val="auto"/>
          <w:shd w:val="clear" w:color="auto" w:fill="FFFFFF"/>
        </w:rPr>
      </w:pPr>
      <w:r w:rsidRPr="00CB298B">
        <w:rPr>
          <w:b/>
          <w:color w:val="auto"/>
          <w:shd w:val="clear" w:color="auto" w:fill="FFFFFF"/>
        </w:rPr>
        <w:t>Kompetencja porozumiewania się w języku ojczystym</w:t>
      </w:r>
    </w:p>
    <w:p w14:paraId="7CCA378E" w14:textId="77777777" w:rsidR="00B658DF" w:rsidRPr="00CB298B" w:rsidRDefault="00B658DF" w:rsidP="00D2471E">
      <w:pPr>
        <w:pStyle w:val="OREnormalny"/>
        <w:rPr>
          <w:color w:val="auto"/>
          <w:shd w:val="clear" w:color="auto" w:fill="FFFFFF"/>
        </w:rPr>
      </w:pPr>
      <w:r w:rsidRPr="00CB298B">
        <w:rPr>
          <w:color w:val="auto"/>
          <w:shd w:val="clear" w:color="auto" w:fill="FFFFFF"/>
        </w:rPr>
        <w:t>Dzieci:</w:t>
      </w:r>
    </w:p>
    <w:p w14:paraId="74C239CB" w14:textId="48B87786" w:rsidR="00B658DF" w:rsidRPr="00CB298B" w:rsidRDefault="00F72103" w:rsidP="00D2471E">
      <w:pPr>
        <w:pStyle w:val="OREpunktor"/>
        <w:rPr>
          <w:color w:val="auto"/>
          <w:shd w:val="clear" w:color="auto" w:fill="FFFFFF"/>
        </w:rPr>
      </w:pPr>
      <w:r w:rsidRPr="00CB298B">
        <w:rPr>
          <w:color w:val="auto"/>
          <w:shd w:val="clear" w:color="auto" w:fill="FFFFFF"/>
        </w:rPr>
        <w:t xml:space="preserve">znają </w:t>
      </w:r>
      <w:r w:rsidR="00B658DF" w:rsidRPr="00CB298B">
        <w:rPr>
          <w:color w:val="auto"/>
          <w:shd w:val="clear" w:color="auto" w:fill="FFFFFF"/>
        </w:rPr>
        <w:t>podstawowe znaki/piktogramy informujące o zasadach zachowania się w</w:t>
      </w:r>
      <w:r w:rsidR="00C90523" w:rsidRPr="00CB298B">
        <w:rPr>
          <w:color w:val="auto"/>
          <w:shd w:val="clear" w:color="auto" w:fill="FFFFFF"/>
        </w:rPr>
        <w:t> </w:t>
      </w:r>
      <w:r w:rsidR="0035372F" w:rsidRPr="00CB298B">
        <w:rPr>
          <w:color w:val="auto"/>
          <w:shd w:val="clear" w:color="auto" w:fill="FFFFFF"/>
        </w:rPr>
        <w:t>lesi</w:t>
      </w:r>
      <w:r w:rsidR="0035372F">
        <w:rPr>
          <w:color w:val="auto"/>
          <w:shd w:val="clear" w:color="auto" w:fill="FFFFFF"/>
        </w:rPr>
        <w:t>e</w:t>
      </w:r>
      <w:r w:rsidRPr="00CB298B">
        <w:rPr>
          <w:color w:val="auto"/>
          <w:shd w:val="clear" w:color="auto" w:fill="FFFFFF"/>
        </w:rPr>
        <w:t>;</w:t>
      </w:r>
    </w:p>
    <w:p w14:paraId="5A3020A6" w14:textId="6563D7A6" w:rsidR="00B658DF" w:rsidRPr="00CB298B" w:rsidRDefault="00F72103" w:rsidP="00D2471E">
      <w:pPr>
        <w:pStyle w:val="OREpunktor"/>
        <w:rPr>
          <w:color w:val="auto"/>
        </w:rPr>
      </w:pPr>
      <w:r w:rsidRPr="00CB298B">
        <w:rPr>
          <w:color w:val="auto"/>
        </w:rPr>
        <w:t>wiedzą</w:t>
      </w:r>
      <w:r w:rsidR="00B658DF" w:rsidRPr="00CB298B">
        <w:rPr>
          <w:color w:val="auto"/>
        </w:rPr>
        <w:t>, jak należy posłużyć się swoim imieniem, nazwiskiem</w:t>
      </w:r>
      <w:r w:rsidRPr="00CB298B">
        <w:rPr>
          <w:color w:val="auto"/>
        </w:rPr>
        <w:t xml:space="preserve"> i </w:t>
      </w:r>
      <w:r w:rsidR="00B658DF" w:rsidRPr="00CB298B">
        <w:rPr>
          <w:color w:val="auto"/>
        </w:rPr>
        <w:t>adresem w sytuacji zagubienia</w:t>
      </w:r>
      <w:r w:rsidRPr="00CB298B">
        <w:rPr>
          <w:color w:val="auto"/>
        </w:rPr>
        <w:t>;</w:t>
      </w:r>
    </w:p>
    <w:p w14:paraId="03615C8C" w14:textId="4D3101B8" w:rsidR="00B658DF" w:rsidRPr="00CB298B" w:rsidRDefault="00F72103" w:rsidP="00D2471E">
      <w:pPr>
        <w:pStyle w:val="OREpunktor"/>
        <w:rPr>
          <w:color w:val="auto"/>
          <w:shd w:val="clear" w:color="auto" w:fill="FFFFFF"/>
        </w:rPr>
      </w:pPr>
      <w:r w:rsidRPr="00CB298B">
        <w:rPr>
          <w:color w:val="auto"/>
          <w:shd w:val="clear" w:color="auto" w:fill="FFFFFF"/>
        </w:rPr>
        <w:t xml:space="preserve">doskonalą </w:t>
      </w:r>
      <w:r w:rsidR="00B658DF" w:rsidRPr="00CB298B">
        <w:rPr>
          <w:color w:val="auto"/>
          <w:shd w:val="clear" w:color="auto" w:fill="FFFFFF"/>
        </w:rPr>
        <w:t>koordynację wzrokowo-ruchową, zręczność, spostrzegawczość, ko</w:t>
      </w:r>
      <w:r w:rsidR="00B658DF" w:rsidRPr="00CB298B">
        <w:rPr>
          <w:color w:val="auto"/>
          <w:shd w:val="clear" w:color="auto" w:fill="FFFFFF"/>
        </w:rPr>
        <w:t>n</w:t>
      </w:r>
      <w:r w:rsidR="00B658DF" w:rsidRPr="00CB298B">
        <w:rPr>
          <w:color w:val="auto"/>
          <w:shd w:val="clear" w:color="auto" w:fill="FFFFFF"/>
        </w:rPr>
        <w:t>centrację – cechy przydatne w przygotowaniu do nauki pisania</w:t>
      </w:r>
      <w:r w:rsidRPr="00CB298B">
        <w:rPr>
          <w:color w:val="auto"/>
          <w:shd w:val="clear" w:color="auto" w:fill="FFFFFF"/>
        </w:rPr>
        <w:t>;</w:t>
      </w:r>
    </w:p>
    <w:p w14:paraId="49280AF9" w14:textId="7F01482B" w:rsidR="00B658DF" w:rsidRPr="00CB298B" w:rsidRDefault="00F72103" w:rsidP="00D2471E">
      <w:pPr>
        <w:pStyle w:val="OREpunktor"/>
        <w:rPr>
          <w:color w:val="auto"/>
          <w:shd w:val="clear" w:color="auto" w:fill="FFFFFF"/>
        </w:rPr>
      </w:pPr>
      <w:r w:rsidRPr="00CB298B">
        <w:rPr>
          <w:color w:val="auto"/>
          <w:shd w:val="clear" w:color="auto" w:fill="FFFFFF"/>
        </w:rPr>
        <w:t xml:space="preserve">potrafią </w:t>
      </w:r>
      <w:r w:rsidR="00B658DF" w:rsidRPr="00CB298B">
        <w:rPr>
          <w:color w:val="auto"/>
          <w:shd w:val="clear" w:color="auto" w:fill="FFFFFF"/>
        </w:rPr>
        <w:t>opisać – na miarę swojego wieku – obiekty (rośliny, zwierzęta) i miejsca w</w:t>
      </w:r>
      <w:r w:rsidRPr="00CB298B">
        <w:rPr>
          <w:color w:val="auto"/>
          <w:shd w:val="clear" w:color="auto" w:fill="FFFFFF"/>
        </w:rPr>
        <w:t> </w:t>
      </w:r>
      <w:r w:rsidR="00B658DF" w:rsidRPr="00CB298B">
        <w:rPr>
          <w:color w:val="auto"/>
          <w:shd w:val="clear" w:color="auto" w:fill="FFFFFF"/>
        </w:rPr>
        <w:t>lesie, które zobaczyły podczas wycieczek</w:t>
      </w:r>
      <w:r w:rsidRPr="00CB298B">
        <w:rPr>
          <w:color w:val="auto"/>
          <w:shd w:val="clear" w:color="auto" w:fill="FFFFFF"/>
        </w:rPr>
        <w:t>;</w:t>
      </w:r>
    </w:p>
    <w:p w14:paraId="2039E16E" w14:textId="3DF42D8A" w:rsidR="00B658DF" w:rsidRPr="00CB298B" w:rsidRDefault="00F72103" w:rsidP="00D2471E">
      <w:pPr>
        <w:pStyle w:val="OREpunktor"/>
        <w:rPr>
          <w:color w:val="auto"/>
          <w:shd w:val="clear" w:color="auto" w:fill="FFFFFF"/>
        </w:rPr>
      </w:pPr>
      <w:r w:rsidRPr="00CB298B">
        <w:rPr>
          <w:color w:val="auto"/>
          <w:shd w:val="clear" w:color="auto" w:fill="FFFFFF"/>
        </w:rPr>
        <w:lastRenderedPageBreak/>
        <w:t xml:space="preserve">potrafią </w:t>
      </w:r>
      <w:r w:rsidR="00B658DF" w:rsidRPr="00CB298B">
        <w:rPr>
          <w:color w:val="auto"/>
          <w:shd w:val="clear" w:color="auto" w:fill="FFFFFF"/>
        </w:rPr>
        <w:t xml:space="preserve">nazwać swoje uczucia i emocje towarzyszące wyprawom do lasu – </w:t>
      </w:r>
      <w:r w:rsidR="00B658DF" w:rsidRPr="00CB298B">
        <w:rPr>
          <w:color w:val="auto"/>
        </w:rPr>
        <w:t>ro</w:t>
      </w:r>
      <w:r w:rsidR="00B658DF" w:rsidRPr="00CB298B">
        <w:rPr>
          <w:color w:val="auto"/>
        </w:rPr>
        <w:t>z</w:t>
      </w:r>
      <w:r w:rsidR="00B658DF" w:rsidRPr="00CB298B">
        <w:rPr>
          <w:color w:val="auto"/>
        </w:rPr>
        <w:t xml:space="preserve">różniają emocje i uczucia przyjemne </w:t>
      </w:r>
      <w:r w:rsidRPr="00CB298B">
        <w:rPr>
          <w:color w:val="auto"/>
        </w:rPr>
        <w:t xml:space="preserve">oraz </w:t>
      </w:r>
      <w:r w:rsidR="00B658DF" w:rsidRPr="00CB298B">
        <w:rPr>
          <w:color w:val="auto"/>
        </w:rPr>
        <w:t>nieprzyjemne, mają świadomość, że o</w:t>
      </w:r>
      <w:r w:rsidR="00B658DF" w:rsidRPr="00CB298B">
        <w:rPr>
          <w:color w:val="auto"/>
        </w:rPr>
        <w:t>d</w:t>
      </w:r>
      <w:r w:rsidR="00B658DF" w:rsidRPr="00CB298B">
        <w:rPr>
          <w:color w:val="auto"/>
        </w:rPr>
        <w:t>czuwają</w:t>
      </w:r>
      <w:r w:rsidR="00A60F81" w:rsidRPr="00CB298B">
        <w:rPr>
          <w:color w:val="auto"/>
        </w:rPr>
        <w:t xml:space="preserve"> </w:t>
      </w:r>
      <w:r w:rsidR="00B658DF" w:rsidRPr="00CB298B">
        <w:rPr>
          <w:color w:val="auto"/>
        </w:rPr>
        <w:t xml:space="preserve">je </w:t>
      </w:r>
      <w:r w:rsidRPr="00CB298B">
        <w:rPr>
          <w:color w:val="auto"/>
        </w:rPr>
        <w:t xml:space="preserve">zarówno </w:t>
      </w:r>
      <w:r w:rsidR="00A60F81" w:rsidRPr="00CB298B">
        <w:rPr>
          <w:color w:val="auto"/>
        </w:rPr>
        <w:t xml:space="preserve">ich </w:t>
      </w:r>
      <w:r w:rsidR="00B658DF" w:rsidRPr="00CB298B">
        <w:rPr>
          <w:color w:val="auto"/>
        </w:rPr>
        <w:t>rówieśnicy</w:t>
      </w:r>
      <w:r w:rsidRPr="00CB298B">
        <w:rPr>
          <w:color w:val="auto"/>
        </w:rPr>
        <w:t>, jak i</w:t>
      </w:r>
      <w:r w:rsidR="00B658DF" w:rsidRPr="00CB298B">
        <w:rPr>
          <w:color w:val="auto"/>
        </w:rPr>
        <w:t xml:space="preserve"> dorośli</w:t>
      </w:r>
      <w:r w:rsidRPr="00CB298B">
        <w:rPr>
          <w:color w:val="auto"/>
        </w:rPr>
        <w:t>;</w:t>
      </w:r>
    </w:p>
    <w:p w14:paraId="6789ECCF" w14:textId="6F2F0D0C" w:rsidR="00B658DF" w:rsidRPr="00CB298B" w:rsidRDefault="00F72103" w:rsidP="00D2471E">
      <w:pPr>
        <w:pStyle w:val="OREpunktor"/>
        <w:rPr>
          <w:color w:val="auto"/>
          <w:shd w:val="clear" w:color="auto" w:fill="FFFFFF"/>
        </w:rPr>
      </w:pPr>
      <w:r w:rsidRPr="00CB298B">
        <w:rPr>
          <w:color w:val="auto"/>
        </w:rPr>
        <w:t xml:space="preserve">wczuwają </w:t>
      </w:r>
      <w:r w:rsidR="00B658DF" w:rsidRPr="00CB298B">
        <w:rPr>
          <w:color w:val="auto"/>
        </w:rPr>
        <w:t>się w emocje i uczucia rówieśników współuczestniczących w leśnej w</w:t>
      </w:r>
      <w:r w:rsidR="00B658DF" w:rsidRPr="00CB298B">
        <w:rPr>
          <w:color w:val="auto"/>
        </w:rPr>
        <w:t>y</w:t>
      </w:r>
      <w:r w:rsidR="00B658DF" w:rsidRPr="00CB298B">
        <w:rPr>
          <w:color w:val="auto"/>
        </w:rPr>
        <w:t>prawie</w:t>
      </w:r>
      <w:r w:rsidRPr="00CB298B">
        <w:rPr>
          <w:color w:val="auto"/>
        </w:rPr>
        <w:t>;</w:t>
      </w:r>
    </w:p>
    <w:p w14:paraId="314EB5B7" w14:textId="5A553983" w:rsidR="00B658DF" w:rsidRPr="00CB298B" w:rsidRDefault="00F72103" w:rsidP="00D2471E">
      <w:pPr>
        <w:pStyle w:val="OREpunktor"/>
        <w:rPr>
          <w:color w:val="auto"/>
          <w:shd w:val="clear" w:color="auto" w:fill="FFFFFF"/>
        </w:rPr>
      </w:pPr>
      <w:r w:rsidRPr="00CB298B">
        <w:rPr>
          <w:color w:val="auto"/>
        </w:rPr>
        <w:t xml:space="preserve">używają </w:t>
      </w:r>
      <w:r w:rsidR="00B658DF" w:rsidRPr="00CB298B">
        <w:rPr>
          <w:color w:val="auto"/>
        </w:rPr>
        <w:t>zwrotów grzecznościowych podczas powitania, pożegnania z rówieśn</w:t>
      </w:r>
      <w:r w:rsidR="00B658DF" w:rsidRPr="00CB298B">
        <w:rPr>
          <w:color w:val="auto"/>
        </w:rPr>
        <w:t>i</w:t>
      </w:r>
      <w:r w:rsidR="00B658DF" w:rsidRPr="00CB298B">
        <w:rPr>
          <w:color w:val="auto"/>
        </w:rPr>
        <w:t xml:space="preserve">kami i dorosłymi w </w:t>
      </w:r>
      <w:r w:rsidRPr="00CB298B">
        <w:rPr>
          <w:color w:val="auto"/>
        </w:rPr>
        <w:t xml:space="preserve">trakcie </w:t>
      </w:r>
      <w:r w:rsidR="00B658DF" w:rsidRPr="00CB298B">
        <w:rPr>
          <w:color w:val="auto"/>
        </w:rPr>
        <w:t>wycieczek oraz w sytuacjach wymagających przepr</w:t>
      </w:r>
      <w:r w:rsidR="00B658DF" w:rsidRPr="00CB298B">
        <w:rPr>
          <w:color w:val="auto"/>
        </w:rPr>
        <w:t>o</w:t>
      </w:r>
      <w:r w:rsidR="00B658DF" w:rsidRPr="00CB298B">
        <w:rPr>
          <w:color w:val="auto"/>
        </w:rPr>
        <w:t>szenia i przyjęcia konsekwencji swojego zachowania</w:t>
      </w:r>
      <w:r w:rsidRPr="00CB298B">
        <w:rPr>
          <w:color w:val="auto"/>
        </w:rPr>
        <w:t>;</w:t>
      </w:r>
    </w:p>
    <w:p w14:paraId="339DF244" w14:textId="128C4A35" w:rsidR="00B658DF" w:rsidRPr="00CB298B" w:rsidRDefault="00F72103" w:rsidP="00D2471E">
      <w:pPr>
        <w:pStyle w:val="OREpunktor"/>
        <w:rPr>
          <w:color w:val="auto"/>
          <w:shd w:val="clear" w:color="auto" w:fill="FFFFFF"/>
        </w:rPr>
      </w:pPr>
      <w:r w:rsidRPr="00CB298B">
        <w:rPr>
          <w:color w:val="auto"/>
        </w:rPr>
        <w:t xml:space="preserve">potrafią </w:t>
      </w:r>
      <w:r w:rsidR="00B658DF" w:rsidRPr="00CB298B">
        <w:rPr>
          <w:color w:val="auto"/>
        </w:rPr>
        <w:t>wyrazić swoje oczekiwania społeczne wobec innych dzieci, grupy prze</w:t>
      </w:r>
      <w:r w:rsidR="00B658DF" w:rsidRPr="00CB298B">
        <w:rPr>
          <w:color w:val="auto"/>
        </w:rPr>
        <w:t>d</w:t>
      </w:r>
      <w:r w:rsidR="00B658DF" w:rsidRPr="00CB298B">
        <w:rPr>
          <w:color w:val="auto"/>
        </w:rPr>
        <w:t>szkolnej i opiekunów podczas leśnych wypraw i na etapie przygotowania do w</w:t>
      </w:r>
      <w:r w:rsidR="00B658DF" w:rsidRPr="00CB298B">
        <w:rPr>
          <w:color w:val="auto"/>
        </w:rPr>
        <w:t>y</w:t>
      </w:r>
      <w:r w:rsidR="00B658DF" w:rsidRPr="00CB298B">
        <w:rPr>
          <w:color w:val="auto"/>
        </w:rPr>
        <w:t>cieczek</w:t>
      </w:r>
      <w:r w:rsidRPr="00CB298B">
        <w:rPr>
          <w:color w:val="auto"/>
        </w:rPr>
        <w:t>;</w:t>
      </w:r>
    </w:p>
    <w:p w14:paraId="4D63EACD" w14:textId="39F5E380" w:rsidR="00B658DF" w:rsidRPr="00CB298B" w:rsidRDefault="00F72103" w:rsidP="00D2471E">
      <w:pPr>
        <w:pStyle w:val="OREpunktor"/>
        <w:rPr>
          <w:color w:val="auto"/>
          <w:shd w:val="clear" w:color="auto" w:fill="FFFFFF"/>
        </w:rPr>
      </w:pPr>
      <w:r w:rsidRPr="00CB298B">
        <w:rPr>
          <w:color w:val="auto"/>
        </w:rPr>
        <w:t xml:space="preserve">potrafią </w:t>
      </w:r>
      <w:r w:rsidR="00B658DF" w:rsidRPr="00CB298B">
        <w:rPr>
          <w:color w:val="auto"/>
        </w:rPr>
        <w:t>nazwać symbole i znaki znajdujące się w otoczeniu (np. piktogramy, znaki umieszczane w lesie)</w:t>
      </w:r>
      <w:r w:rsidRPr="00CB298B">
        <w:rPr>
          <w:color w:val="auto"/>
        </w:rPr>
        <w:t xml:space="preserve"> oraz</w:t>
      </w:r>
      <w:r w:rsidR="00B658DF" w:rsidRPr="00CB298B">
        <w:rPr>
          <w:color w:val="auto"/>
        </w:rPr>
        <w:t xml:space="preserve"> wyjaśni</w:t>
      </w:r>
      <w:r w:rsidRPr="00CB298B">
        <w:rPr>
          <w:color w:val="auto"/>
        </w:rPr>
        <w:t>ć</w:t>
      </w:r>
      <w:r w:rsidR="00B658DF" w:rsidRPr="00CB298B">
        <w:rPr>
          <w:color w:val="auto"/>
        </w:rPr>
        <w:t xml:space="preserve"> ich znaczenie</w:t>
      </w:r>
      <w:r w:rsidRPr="00CB298B">
        <w:rPr>
          <w:color w:val="auto"/>
        </w:rPr>
        <w:t>;</w:t>
      </w:r>
    </w:p>
    <w:p w14:paraId="0D339AFC" w14:textId="0DE80DEE" w:rsidR="00B658DF" w:rsidRPr="00CB298B" w:rsidRDefault="00F72103" w:rsidP="00D2471E">
      <w:pPr>
        <w:pStyle w:val="OREpunktor"/>
        <w:rPr>
          <w:color w:val="auto"/>
          <w:shd w:val="clear" w:color="auto" w:fill="FFFFFF"/>
        </w:rPr>
      </w:pPr>
      <w:r w:rsidRPr="00CB298B">
        <w:rPr>
          <w:color w:val="auto"/>
        </w:rPr>
        <w:t xml:space="preserve">wykazują </w:t>
      </w:r>
      <w:r w:rsidR="00B658DF" w:rsidRPr="00CB298B">
        <w:rPr>
          <w:color w:val="auto"/>
        </w:rPr>
        <w:t>wrażliwość na treść i formę wypowiedzi/komunikowania się w różnych sytuacjach występujących podczas leśnych wypraw (</w:t>
      </w:r>
      <w:r w:rsidRPr="00CB298B">
        <w:rPr>
          <w:color w:val="auto"/>
        </w:rPr>
        <w:t xml:space="preserve">mówienie </w:t>
      </w:r>
      <w:r w:rsidR="00B658DF" w:rsidRPr="00CB298B">
        <w:rPr>
          <w:color w:val="auto"/>
        </w:rPr>
        <w:t>głośno</w:t>
      </w:r>
      <w:r w:rsidRPr="00CB298B">
        <w:rPr>
          <w:color w:val="auto"/>
        </w:rPr>
        <w:t xml:space="preserve"> lub </w:t>
      </w:r>
      <w:r w:rsidR="00B658DF" w:rsidRPr="00CB298B">
        <w:rPr>
          <w:color w:val="auto"/>
        </w:rPr>
        <w:t>cicho, lakonicznie</w:t>
      </w:r>
      <w:r w:rsidRPr="00CB298B">
        <w:rPr>
          <w:color w:val="auto"/>
        </w:rPr>
        <w:t xml:space="preserve"> lub </w:t>
      </w:r>
      <w:r w:rsidR="00B658DF" w:rsidRPr="00CB298B">
        <w:rPr>
          <w:color w:val="auto"/>
        </w:rPr>
        <w:t xml:space="preserve">wyczerpująco, </w:t>
      </w:r>
      <w:r w:rsidRPr="00CB298B">
        <w:rPr>
          <w:color w:val="auto"/>
        </w:rPr>
        <w:t>pocieszenie lub prośba</w:t>
      </w:r>
      <w:r w:rsidR="00B658DF" w:rsidRPr="00CB298B">
        <w:rPr>
          <w:color w:val="auto"/>
        </w:rPr>
        <w:t xml:space="preserve"> o pomoc itp.)</w:t>
      </w:r>
    </w:p>
    <w:p w14:paraId="0FCD673A" w14:textId="1A6B2C12" w:rsidR="00B658DF" w:rsidRPr="00CB298B" w:rsidRDefault="00B658DF" w:rsidP="00D2471E">
      <w:pPr>
        <w:pStyle w:val="OREnormalny"/>
        <w:rPr>
          <w:b/>
          <w:color w:val="auto"/>
        </w:rPr>
      </w:pPr>
      <w:r w:rsidRPr="00CB298B">
        <w:rPr>
          <w:b/>
          <w:color w:val="auto"/>
        </w:rPr>
        <w:t>Umiejętność</w:t>
      </w:r>
      <w:r w:rsidR="009B1445" w:rsidRPr="00CB298B">
        <w:rPr>
          <w:b/>
          <w:color w:val="auto"/>
        </w:rPr>
        <w:t xml:space="preserve"> </w:t>
      </w:r>
      <w:r w:rsidRPr="00CB298B">
        <w:rPr>
          <w:b/>
          <w:color w:val="auto"/>
        </w:rPr>
        <w:t>uczenia się</w:t>
      </w:r>
    </w:p>
    <w:p w14:paraId="55FDDFF4" w14:textId="77777777" w:rsidR="00B658DF" w:rsidRPr="00CB298B" w:rsidRDefault="00B658DF" w:rsidP="00D2471E">
      <w:pPr>
        <w:pStyle w:val="OREnormalny"/>
        <w:rPr>
          <w:color w:val="auto"/>
        </w:rPr>
      </w:pPr>
      <w:r w:rsidRPr="00CB298B">
        <w:rPr>
          <w:color w:val="auto"/>
        </w:rPr>
        <w:t>Dzieci:</w:t>
      </w:r>
    </w:p>
    <w:p w14:paraId="07858336" w14:textId="6A79647A" w:rsidR="00B658DF" w:rsidRPr="00CB298B" w:rsidRDefault="00F72103" w:rsidP="00D2471E">
      <w:pPr>
        <w:pStyle w:val="OREpunktor"/>
        <w:rPr>
          <w:color w:val="auto"/>
        </w:rPr>
      </w:pPr>
      <w:r w:rsidRPr="00CB298B">
        <w:rPr>
          <w:color w:val="auto"/>
        </w:rPr>
        <w:t xml:space="preserve">komunikują </w:t>
      </w:r>
      <w:r w:rsidR="00B658DF" w:rsidRPr="00CB298B">
        <w:rPr>
          <w:color w:val="auto"/>
        </w:rPr>
        <w:t>potrzebę ruchu</w:t>
      </w:r>
      <w:r w:rsidRPr="00CB298B">
        <w:rPr>
          <w:color w:val="auto"/>
        </w:rPr>
        <w:t xml:space="preserve"> i </w:t>
      </w:r>
      <w:r w:rsidR="00B658DF" w:rsidRPr="00CB298B">
        <w:rPr>
          <w:color w:val="auto"/>
        </w:rPr>
        <w:t>odpoczynku podczas leśnych wypraw</w:t>
      </w:r>
      <w:r w:rsidRPr="00CB298B">
        <w:rPr>
          <w:color w:val="auto"/>
        </w:rPr>
        <w:t>;</w:t>
      </w:r>
    </w:p>
    <w:p w14:paraId="280773DA" w14:textId="6B29D6B1" w:rsidR="00B658DF" w:rsidRPr="00CB298B" w:rsidRDefault="00F72103" w:rsidP="00D2471E">
      <w:pPr>
        <w:pStyle w:val="OREpunktor"/>
        <w:rPr>
          <w:color w:val="auto"/>
        </w:rPr>
      </w:pPr>
      <w:r w:rsidRPr="00CB298B">
        <w:rPr>
          <w:color w:val="auto"/>
        </w:rPr>
        <w:t xml:space="preserve">wykonują </w:t>
      </w:r>
      <w:r w:rsidR="00B658DF" w:rsidRPr="00CB298B">
        <w:rPr>
          <w:color w:val="auto"/>
        </w:rPr>
        <w:t>czynności, takie jak: pakowanie ekwipunku na wycieczkę, sprzątanie miejsca odpoczynku w lesie</w:t>
      </w:r>
      <w:r w:rsidRPr="00CB298B">
        <w:rPr>
          <w:color w:val="auto"/>
        </w:rPr>
        <w:t>;</w:t>
      </w:r>
    </w:p>
    <w:p w14:paraId="40F445BE" w14:textId="3F1E24CF" w:rsidR="00B658DF" w:rsidRPr="00CB298B" w:rsidRDefault="00F72103" w:rsidP="00D2471E">
      <w:pPr>
        <w:pStyle w:val="OREpunktor"/>
        <w:rPr>
          <w:color w:val="auto"/>
        </w:rPr>
      </w:pPr>
      <w:r w:rsidRPr="00CB298B">
        <w:rPr>
          <w:color w:val="auto"/>
        </w:rPr>
        <w:t xml:space="preserve">wykazują </w:t>
      </w:r>
      <w:r w:rsidR="00B658DF" w:rsidRPr="00CB298B">
        <w:rPr>
          <w:color w:val="auto"/>
        </w:rPr>
        <w:t>sprawność ciała i koordynację w sytuacjach zadaniowych podczas l</w:t>
      </w:r>
      <w:r w:rsidR="00B658DF" w:rsidRPr="00CB298B">
        <w:rPr>
          <w:color w:val="auto"/>
        </w:rPr>
        <w:t>e</w:t>
      </w:r>
      <w:r w:rsidR="00B658DF" w:rsidRPr="00CB298B">
        <w:rPr>
          <w:color w:val="auto"/>
        </w:rPr>
        <w:t>śnych wypraw (pokonywanie przeszkód, wspinanie się itp.)</w:t>
      </w:r>
      <w:r w:rsidRPr="00CB298B">
        <w:rPr>
          <w:color w:val="auto"/>
        </w:rPr>
        <w:t>;</w:t>
      </w:r>
    </w:p>
    <w:p w14:paraId="762451CD" w14:textId="35AD0EC4" w:rsidR="00B658DF" w:rsidRPr="00CB298B" w:rsidRDefault="00F72103" w:rsidP="00D2471E">
      <w:pPr>
        <w:pStyle w:val="OREpunktor"/>
        <w:rPr>
          <w:color w:val="auto"/>
        </w:rPr>
      </w:pPr>
      <w:r w:rsidRPr="00CB298B">
        <w:rPr>
          <w:color w:val="auto"/>
        </w:rPr>
        <w:t xml:space="preserve">szukają </w:t>
      </w:r>
      <w:r w:rsidR="00B658DF" w:rsidRPr="00CB298B">
        <w:rPr>
          <w:color w:val="auto"/>
        </w:rPr>
        <w:t xml:space="preserve">wsparcia </w:t>
      </w:r>
      <w:r w:rsidRPr="00CB298B">
        <w:rPr>
          <w:color w:val="auto"/>
        </w:rPr>
        <w:t xml:space="preserve">u </w:t>
      </w:r>
      <w:r w:rsidR="00B658DF" w:rsidRPr="00CB298B">
        <w:rPr>
          <w:color w:val="auto"/>
        </w:rPr>
        <w:t xml:space="preserve">rówieśników i dorosłych w sytuacjach trudnych </w:t>
      </w:r>
      <w:r w:rsidRPr="00CB298B">
        <w:rPr>
          <w:color w:val="auto"/>
        </w:rPr>
        <w:t>pod względem emocjonalnym</w:t>
      </w:r>
      <w:r w:rsidR="00B658DF" w:rsidRPr="00CB298B">
        <w:rPr>
          <w:color w:val="auto"/>
        </w:rPr>
        <w:t>, wdrażają własne strategie</w:t>
      </w:r>
      <w:r w:rsidRPr="00CB298B">
        <w:rPr>
          <w:color w:val="auto"/>
        </w:rPr>
        <w:t xml:space="preserve"> –</w:t>
      </w:r>
      <w:r w:rsidR="00B658DF" w:rsidRPr="00CB298B">
        <w:rPr>
          <w:color w:val="auto"/>
        </w:rPr>
        <w:t xml:space="preserve"> wspierane przez osoby dorosłe lub rówieśników</w:t>
      </w:r>
      <w:r w:rsidRPr="00CB298B">
        <w:rPr>
          <w:color w:val="auto"/>
        </w:rPr>
        <w:t>;</w:t>
      </w:r>
    </w:p>
    <w:p w14:paraId="6A63261F" w14:textId="4B1C435A" w:rsidR="00B658DF" w:rsidRPr="00CB298B" w:rsidRDefault="00F72103" w:rsidP="00D2471E">
      <w:pPr>
        <w:pStyle w:val="OREpunktor"/>
        <w:rPr>
          <w:color w:val="auto"/>
        </w:rPr>
      </w:pPr>
      <w:r w:rsidRPr="00CB298B">
        <w:rPr>
          <w:color w:val="auto"/>
        </w:rPr>
        <w:t xml:space="preserve">nazywają </w:t>
      </w:r>
      <w:r w:rsidR="00B658DF" w:rsidRPr="00CB298B">
        <w:rPr>
          <w:color w:val="auto"/>
        </w:rPr>
        <w:t xml:space="preserve">i rozpoznają wartości związane z umiejętnościami i </w:t>
      </w:r>
      <w:proofErr w:type="spellStart"/>
      <w:r w:rsidR="00B658DF" w:rsidRPr="00CB298B">
        <w:rPr>
          <w:color w:val="auto"/>
        </w:rPr>
        <w:t>zachowaniami</w:t>
      </w:r>
      <w:proofErr w:type="spellEnd"/>
      <w:r w:rsidR="00B658DF" w:rsidRPr="00CB298B">
        <w:rPr>
          <w:color w:val="auto"/>
        </w:rPr>
        <w:t xml:space="preserve"> sp</w:t>
      </w:r>
      <w:r w:rsidR="00B658DF" w:rsidRPr="00CB298B">
        <w:rPr>
          <w:color w:val="auto"/>
        </w:rPr>
        <w:t>o</w:t>
      </w:r>
      <w:r w:rsidR="00B658DF" w:rsidRPr="00CB298B">
        <w:rPr>
          <w:color w:val="auto"/>
        </w:rPr>
        <w:t>łecznymi, np. z obowiązkowością</w:t>
      </w:r>
      <w:r w:rsidRPr="00CB298B">
        <w:rPr>
          <w:color w:val="auto"/>
        </w:rPr>
        <w:t>;</w:t>
      </w:r>
    </w:p>
    <w:p w14:paraId="78BA6ED1" w14:textId="3B1B061E" w:rsidR="00B658DF" w:rsidRPr="00CB298B" w:rsidRDefault="00F72103" w:rsidP="00D2471E">
      <w:pPr>
        <w:pStyle w:val="OREpunktor"/>
        <w:rPr>
          <w:color w:val="auto"/>
        </w:rPr>
      </w:pPr>
      <w:r w:rsidRPr="00CB298B">
        <w:rPr>
          <w:color w:val="auto"/>
        </w:rPr>
        <w:t>zauważają</w:t>
      </w:r>
      <w:r w:rsidR="00B658DF" w:rsidRPr="00CB298B">
        <w:rPr>
          <w:color w:val="auto"/>
        </w:rPr>
        <w:t>, że nie wszystkie przeżywane emocje i uczucia mogą być podstawą do podejmowania natychmiastowego działania, panują nad nieprzyjemn</w:t>
      </w:r>
      <w:r w:rsidRPr="00CB298B">
        <w:rPr>
          <w:color w:val="auto"/>
        </w:rPr>
        <w:t>ymi emocj</w:t>
      </w:r>
      <w:r w:rsidRPr="00CB298B">
        <w:rPr>
          <w:color w:val="auto"/>
        </w:rPr>
        <w:t>a</w:t>
      </w:r>
      <w:r w:rsidRPr="00CB298B">
        <w:rPr>
          <w:color w:val="auto"/>
        </w:rPr>
        <w:t>mi</w:t>
      </w:r>
      <w:r w:rsidR="00B658DF" w:rsidRPr="00CB298B">
        <w:rPr>
          <w:color w:val="auto"/>
        </w:rPr>
        <w:t xml:space="preserve">, np. </w:t>
      </w:r>
      <w:r w:rsidRPr="00CB298B">
        <w:rPr>
          <w:color w:val="auto"/>
        </w:rPr>
        <w:t>czekając</w:t>
      </w:r>
      <w:r w:rsidR="00B658DF" w:rsidRPr="00CB298B">
        <w:rPr>
          <w:color w:val="auto"/>
        </w:rPr>
        <w:t xml:space="preserve"> na własną kolej w pokonaniu przeszkody podczas leśnej wyprawy lub </w:t>
      </w:r>
      <w:r w:rsidRPr="00CB298B">
        <w:rPr>
          <w:color w:val="auto"/>
        </w:rPr>
        <w:t xml:space="preserve">czekając </w:t>
      </w:r>
      <w:r w:rsidR="00B658DF" w:rsidRPr="00CB298B">
        <w:rPr>
          <w:color w:val="auto"/>
        </w:rPr>
        <w:t>na obserwację ciekawego leśnego obiektu</w:t>
      </w:r>
      <w:r w:rsidRPr="00CB298B">
        <w:rPr>
          <w:color w:val="auto"/>
        </w:rPr>
        <w:t>;</w:t>
      </w:r>
    </w:p>
    <w:p w14:paraId="233A35EC" w14:textId="16C670C9" w:rsidR="00B658DF" w:rsidRPr="00CB298B" w:rsidRDefault="00F72103" w:rsidP="00D2471E">
      <w:pPr>
        <w:pStyle w:val="OREpunktor"/>
        <w:rPr>
          <w:color w:val="auto"/>
        </w:rPr>
      </w:pPr>
      <w:r w:rsidRPr="00CB298B">
        <w:rPr>
          <w:color w:val="auto"/>
        </w:rPr>
        <w:lastRenderedPageBreak/>
        <w:t xml:space="preserve">podejmują </w:t>
      </w:r>
      <w:r w:rsidR="00B658DF" w:rsidRPr="00CB298B">
        <w:rPr>
          <w:color w:val="auto"/>
        </w:rPr>
        <w:t>samodzielną aktywność poznawczą</w:t>
      </w:r>
      <w:r w:rsidRPr="00CB298B">
        <w:rPr>
          <w:color w:val="auto"/>
        </w:rPr>
        <w:t>,</w:t>
      </w:r>
      <w:r w:rsidR="00B658DF" w:rsidRPr="00CB298B">
        <w:rPr>
          <w:color w:val="auto"/>
        </w:rPr>
        <w:t xml:space="preserve"> np. oglądają książki przyrodnicze, wzbogacają przestrzeń przedszkola własnymi pomysłami konstrukcyjnymi (np. z</w:t>
      </w:r>
      <w:r w:rsidR="00B658DF" w:rsidRPr="00CB298B">
        <w:rPr>
          <w:color w:val="auto"/>
        </w:rPr>
        <w:t>a</w:t>
      </w:r>
      <w:r w:rsidR="00B658DF" w:rsidRPr="00CB298B">
        <w:rPr>
          <w:color w:val="auto"/>
        </w:rPr>
        <w:t>bawkami wykonanymi z naturalnych materiałów, pracami plastycznymi z wykorz</w:t>
      </w:r>
      <w:r w:rsidR="00B658DF" w:rsidRPr="00CB298B">
        <w:rPr>
          <w:color w:val="auto"/>
        </w:rPr>
        <w:t>y</w:t>
      </w:r>
      <w:r w:rsidR="00B658DF" w:rsidRPr="00CB298B">
        <w:rPr>
          <w:color w:val="auto"/>
        </w:rPr>
        <w:t>staniem takich materiałów, jak liście, owoce leśne itp.)</w:t>
      </w:r>
      <w:r w:rsidRPr="00CB298B">
        <w:rPr>
          <w:color w:val="auto"/>
        </w:rPr>
        <w:t>.</w:t>
      </w:r>
    </w:p>
    <w:p w14:paraId="0B336B17" w14:textId="77777777" w:rsidR="00B658DF" w:rsidRPr="00CB298B" w:rsidRDefault="00B658DF" w:rsidP="00D2471E">
      <w:pPr>
        <w:pStyle w:val="OREnormalny"/>
        <w:rPr>
          <w:b/>
          <w:color w:val="auto"/>
        </w:rPr>
      </w:pPr>
      <w:r w:rsidRPr="00CB298B">
        <w:rPr>
          <w:b/>
          <w:color w:val="auto"/>
        </w:rPr>
        <w:t>Kompetencje społeczne i obywatelskie</w:t>
      </w:r>
    </w:p>
    <w:p w14:paraId="4EA0085A" w14:textId="77777777" w:rsidR="00B658DF" w:rsidRPr="00CB298B" w:rsidRDefault="00B658DF" w:rsidP="00D2471E">
      <w:pPr>
        <w:pStyle w:val="OREnormalny"/>
        <w:rPr>
          <w:color w:val="auto"/>
        </w:rPr>
      </w:pPr>
      <w:r w:rsidRPr="00CB298B">
        <w:rPr>
          <w:color w:val="auto"/>
        </w:rPr>
        <w:t>Dzieci:</w:t>
      </w:r>
    </w:p>
    <w:p w14:paraId="6C6D4AF8" w14:textId="55E19839" w:rsidR="00B658DF" w:rsidRPr="00CB298B" w:rsidRDefault="00F72103" w:rsidP="00D2471E">
      <w:pPr>
        <w:pStyle w:val="OREpunktor"/>
        <w:rPr>
          <w:color w:val="auto"/>
        </w:rPr>
      </w:pPr>
      <w:r w:rsidRPr="00CB298B">
        <w:rPr>
          <w:color w:val="auto"/>
        </w:rPr>
        <w:t xml:space="preserve">znają </w:t>
      </w:r>
      <w:r w:rsidR="00B658DF" w:rsidRPr="00CB298B">
        <w:rPr>
          <w:color w:val="auto"/>
        </w:rPr>
        <w:t>podstawowe zasady zdrowego stylu życia związane z obcowaniem z naturą – rozumieją korzyści wynikające z aktywnego wypoczynku w środowisku natura</w:t>
      </w:r>
      <w:r w:rsidR="00B658DF" w:rsidRPr="00CB298B">
        <w:rPr>
          <w:color w:val="auto"/>
        </w:rPr>
        <w:t>l</w:t>
      </w:r>
      <w:r w:rsidR="00B658DF" w:rsidRPr="00CB298B">
        <w:rPr>
          <w:color w:val="auto"/>
        </w:rPr>
        <w:t>nym</w:t>
      </w:r>
      <w:r w:rsidRPr="00CB298B">
        <w:rPr>
          <w:color w:val="auto"/>
        </w:rPr>
        <w:t>;</w:t>
      </w:r>
    </w:p>
    <w:p w14:paraId="37E209F9" w14:textId="4A99AE4E" w:rsidR="00B658DF" w:rsidRPr="00CB298B" w:rsidRDefault="00F72103" w:rsidP="00D2471E">
      <w:pPr>
        <w:pStyle w:val="OREpunktor"/>
        <w:rPr>
          <w:color w:val="auto"/>
        </w:rPr>
      </w:pPr>
      <w:r w:rsidRPr="00CB298B">
        <w:rPr>
          <w:color w:val="auto"/>
        </w:rPr>
        <w:t xml:space="preserve">wykazują </w:t>
      </w:r>
      <w:r w:rsidR="00B658DF" w:rsidRPr="00CB298B">
        <w:rPr>
          <w:color w:val="auto"/>
        </w:rPr>
        <w:t>– na miarę swojego wieku – nawyki i zachowania prowadzące do dbania o zdrowie, sprawność ruchową</w:t>
      </w:r>
      <w:r w:rsidRPr="00CB298B">
        <w:rPr>
          <w:color w:val="auto"/>
        </w:rPr>
        <w:t>;</w:t>
      </w:r>
    </w:p>
    <w:p w14:paraId="75A5754A" w14:textId="0940405D" w:rsidR="00B658DF" w:rsidRPr="00CB298B" w:rsidRDefault="00F72103" w:rsidP="00D2471E">
      <w:pPr>
        <w:pStyle w:val="OREpunktor"/>
        <w:rPr>
          <w:color w:val="auto"/>
        </w:rPr>
      </w:pPr>
      <w:r w:rsidRPr="00CB298B">
        <w:rPr>
          <w:color w:val="auto"/>
        </w:rPr>
        <w:t>samodzielnie</w:t>
      </w:r>
      <w:r w:rsidR="00B658DF" w:rsidRPr="00CB298B">
        <w:rPr>
          <w:color w:val="auto"/>
        </w:rPr>
        <w:t xml:space="preserve"> eksplor</w:t>
      </w:r>
      <w:r w:rsidRPr="00CB298B">
        <w:rPr>
          <w:color w:val="auto"/>
        </w:rPr>
        <w:t>ując</w:t>
      </w:r>
      <w:r w:rsidR="00B658DF" w:rsidRPr="00CB298B">
        <w:rPr>
          <w:color w:val="auto"/>
        </w:rPr>
        <w:t xml:space="preserve"> otaczając</w:t>
      </w:r>
      <w:r w:rsidRPr="00CB298B">
        <w:rPr>
          <w:color w:val="auto"/>
        </w:rPr>
        <w:t>ą</w:t>
      </w:r>
      <w:r w:rsidR="00B658DF" w:rsidRPr="00CB298B">
        <w:rPr>
          <w:color w:val="auto"/>
        </w:rPr>
        <w:t xml:space="preserve"> przyrod</w:t>
      </w:r>
      <w:r w:rsidRPr="00CB298B">
        <w:rPr>
          <w:color w:val="auto"/>
        </w:rPr>
        <w:t>ę,</w:t>
      </w:r>
      <w:r w:rsidR="00B658DF" w:rsidRPr="00CB298B">
        <w:rPr>
          <w:color w:val="auto"/>
        </w:rPr>
        <w:t xml:space="preserve"> wykazują i rozwijają wrażliwość oraz świadomość konieczności </w:t>
      </w:r>
      <w:r w:rsidRPr="00CB298B">
        <w:rPr>
          <w:color w:val="auto"/>
        </w:rPr>
        <w:t>jej ochrony;</w:t>
      </w:r>
    </w:p>
    <w:p w14:paraId="67917DEF" w14:textId="00F1E9A2" w:rsidR="00B658DF" w:rsidRPr="00CB298B" w:rsidRDefault="00F72103" w:rsidP="00D2471E">
      <w:pPr>
        <w:pStyle w:val="OREpunktor"/>
        <w:rPr>
          <w:color w:val="auto"/>
        </w:rPr>
      </w:pPr>
      <w:r w:rsidRPr="00CB298B">
        <w:rPr>
          <w:color w:val="auto"/>
        </w:rPr>
        <w:t xml:space="preserve">znają </w:t>
      </w:r>
      <w:r w:rsidR="00B658DF" w:rsidRPr="00CB298B">
        <w:rPr>
          <w:color w:val="auto"/>
        </w:rPr>
        <w:t>i rozumieją podstawowe wartości oraz normy odnoszące się do środowiska przyrodniczego</w:t>
      </w:r>
      <w:r w:rsidRPr="00CB298B">
        <w:rPr>
          <w:color w:val="auto"/>
        </w:rPr>
        <w:t>;</w:t>
      </w:r>
    </w:p>
    <w:p w14:paraId="539922CC" w14:textId="5B9CA805" w:rsidR="00B658DF" w:rsidRPr="00CB298B" w:rsidRDefault="00F72103" w:rsidP="00D2471E">
      <w:pPr>
        <w:pStyle w:val="OREpunktor"/>
        <w:rPr>
          <w:color w:val="auto"/>
        </w:rPr>
      </w:pPr>
      <w:r w:rsidRPr="00CB298B">
        <w:rPr>
          <w:color w:val="auto"/>
        </w:rPr>
        <w:t xml:space="preserve">znają </w:t>
      </w:r>
      <w:r w:rsidR="00B658DF" w:rsidRPr="00CB298B">
        <w:rPr>
          <w:color w:val="auto"/>
        </w:rPr>
        <w:t>podstawowe zasady bezpieczeństwa, w tym bezpieczeństwa w ruchu dr</w:t>
      </w:r>
      <w:r w:rsidR="00B658DF" w:rsidRPr="00CB298B">
        <w:rPr>
          <w:color w:val="auto"/>
        </w:rPr>
        <w:t>o</w:t>
      </w:r>
      <w:r w:rsidR="00B658DF" w:rsidRPr="00CB298B">
        <w:rPr>
          <w:color w:val="auto"/>
        </w:rPr>
        <w:t>gowym i podczas przebywania w lesie</w:t>
      </w:r>
      <w:r w:rsidR="00A60F81" w:rsidRPr="00CB298B">
        <w:rPr>
          <w:color w:val="auto"/>
        </w:rPr>
        <w:t>;</w:t>
      </w:r>
    </w:p>
    <w:p w14:paraId="34D8D84F" w14:textId="23E69C30" w:rsidR="00B658DF" w:rsidRPr="00CB298B" w:rsidRDefault="00A60F81" w:rsidP="00D2471E">
      <w:pPr>
        <w:pStyle w:val="OREpunktor"/>
        <w:rPr>
          <w:color w:val="auto"/>
        </w:rPr>
      </w:pPr>
      <w:r w:rsidRPr="00CB298B">
        <w:rPr>
          <w:color w:val="auto"/>
        </w:rPr>
        <w:t xml:space="preserve">rozpoznają </w:t>
      </w:r>
      <w:r w:rsidR="00B658DF" w:rsidRPr="00CB298B">
        <w:rPr>
          <w:color w:val="auto"/>
        </w:rPr>
        <w:t>i nazywają podstawowe emocje, próbują radzić sobie z ich przeżyw</w:t>
      </w:r>
      <w:r w:rsidR="00B658DF" w:rsidRPr="00CB298B">
        <w:rPr>
          <w:color w:val="auto"/>
        </w:rPr>
        <w:t>a</w:t>
      </w:r>
      <w:r w:rsidR="00B658DF" w:rsidRPr="00CB298B">
        <w:rPr>
          <w:color w:val="auto"/>
        </w:rPr>
        <w:t>niem w nowym otoczeniu</w:t>
      </w:r>
      <w:r w:rsidRPr="00CB298B">
        <w:rPr>
          <w:color w:val="auto"/>
        </w:rPr>
        <w:t>;</w:t>
      </w:r>
    </w:p>
    <w:p w14:paraId="7DEF0D43" w14:textId="6102B09B" w:rsidR="00B658DF" w:rsidRPr="00CB298B" w:rsidRDefault="00A60F81" w:rsidP="00D2471E">
      <w:pPr>
        <w:pStyle w:val="OREpunktor"/>
        <w:rPr>
          <w:color w:val="auto"/>
        </w:rPr>
      </w:pPr>
      <w:r w:rsidRPr="00CB298B">
        <w:rPr>
          <w:color w:val="auto"/>
        </w:rPr>
        <w:t xml:space="preserve">wczuwają </w:t>
      </w:r>
      <w:r w:rsidR="00B658DF" w:rsidRPr="00CB298B">
        <w:rPr>
          <w:color w:val="auto"/>
        </w:rPr>
        <w:t>się w emocje i uczucia innych uczestników leśnych wypraw, szanują emocje swoje i innych osób</w:t>
      </w:r>
      <w:r w:rsidRPr="00CB298B">
        <w:rPr>
          <w:color w:val="auto"/>
        </w:rPr>
        <w:t>;</w:t>
      </w:r>
    </w:p>
    <w:p w14:paraId="56DCB6E1" w14:textId="186765F2" w:rsidR="00B658DF" w:rsidRPr="00CB298B" w:rsidRDefault="00A60F81" w:rsidP="00D2471E">
      <w:pPr>
        <w:pStyle w:val="OREpunktor"/>
        <w:rPr>
          <w:color w:val="auto"/>
        </w:rPr>
      </w:pPr>
      <w:r w:rsidRPr="00CB298B">
        <w:rPr>
          <w:color w:val="auto"/>
        </w:rPr>
        <w:t xml:space="preserve">rozróżniają </w:t>
      </w:r>
      <w:r w:rsidR="00B658DF" w:rsidRPr="00CB298B">
        <w:rPr>
          <w:color w:val="auto"/>
        </w:rPr>
        <w:t>emocje i uczucia przyjemne i nieprzyjemne, mają świadomość, że o</w:t>
      </w:r>
      <w:r w:rsidR="00B658DF" w:rsidRPr="00CB298B">
        <w:rPr>
          <w:color w:val="auto"/>
        </w:rPr>
        <w:t>d</w:t>
      </w:r>
      <w:r w:rsidR="00B658DF" w:rsidRPr="00CB298B">
        <w:rPr>
          <w:color w:val="auto"/>
        </w:rPr>
        <w:t xml:space="preserve">czuwają je </w:t>
      </w:r>
      <w:r w:rsidRPr="00CB298B">
        <w:rPr>
          <w:color w:val="auto"/>
        </w:rPr>
        <w:t xml:space="preserve">zarówno ich </w:t>
      </w:r>
      <w:r w:rsidR="00B658DF" w:rsidRPr="00CB298B">
        <w:rPr>
          <w:color w:val="auto"/>
        </w:rPr>
        <w:t>rówieśnicy</w:t>
      </w:r>
      <w:r w:rsidRPr="00CB298B">
        <w:rPr>
          <w:color w:val="auto"/>
        </w:rPr>
        <w:t xml:space="preserve">, jak </w:t>
      </w:r>
      <w:r w:rsidR="00B658DF" w:rsidRPr="00CB298B">
        <w:rPr>
          <w:color w:val="auto"/>
        </w:rPr>
        <w:t>i dorośli</w:t>
      </w:r>
      <w:r w:rsidRPr="00CB298B">
        <w:rPr>
          <w:color w:val="auto"/>
        </w:rPr>
        <w:t>;</w:t>
      </w:r>
    </w:p>
    <w:p w14:paraId="6C60B306" w14:textId="0FC50114" w:rsidR="00B658DF" w:rsidRPr="00CB298B" w:rsidRDefault="00A60F81" w:rsidP="00D2471E">
      <w:pPr>
        <w:pStyle w:val="OREpunktor"/>
        <w:rPr>
          <w:color w:val="auto"/>
        </w:rPr>
      </w:pPr>
      <w:r w:rsidRPr="00CB298B">
        <w:rPr>
          <w:color w:val="auto"/>
        </w:rPr>
        <w:t xml:space="preserve">szukają </w:t>
      </w:r>
      <w:r w:rsidR="00B658DF" w:rsidRPr="00CB298B">
        <w:rPr>
          <w:color w:val="auto"/>
        </w:rPr>
        <w:t>wsparcia w sytuacjach trudnych</w:t>
      </w:r>
      <w:r w:rsidRPr="00CB298B">
        <w:rPr>
          <w:color w:val="auto"/>
        </w:rPr>
        <w:t xml:space="preserve"> pod względem</w:t>
      </w:r>
      <w:r w:rsidR="00B658DF" w:rsidRPr="00CB298B">
        <w:rPr>
          <w:color w:val="auto"/>
        </w:rPr>
        <w:t xml:space="preserve"> emocjonaln</w:t>
      </w:r>
      <w:r w:rsidRPr="00CB298B">
        <w:rPr>
          <w:color w:val="auto"/>
        </w:rPr>
        <w:t>ym</w:t>
      </w:r>
      <w:r w:rsidR="00B658DF" w:rsidRPr="00CB298B">
        <w:rPr>
          <w:color w:val="auto"/>
        </w:rPr>
        <w:t>; wdrażają własne strategie radzenia sobie z tymi emocjami</w:t>
      </w:r>
      <w:r w:rsidRPr="00CB298B">
        <w:rPr>
          <w:color w:val="auto"/>
        </w:rPr>
        <w:t xml:space="preserve"> –</w:t>
      </w:r>
      <w:r w:rsidR="00B658DF" w:rsidRPr="00CB298B">
        <w:rPr>
          <w:color w:val="auto"/>
        </w:rPr>
        <w:t xml:space="preserve"> wspierane przez osoby dorosłe lub rówieśników</w:t>
      </w:r>
      <w:r w:rsidRPr="00CB298B">
        <w:rPr>
          <w:color w:val="auto"/>
        </w:rPr>
        <w:t>;</w:t>
      </w:r>
    </w:p>
    <w:p w14:paraId="54C0CC7D" w14:textId="2D06EA6A" w:rsidR="00B658DF" w:rsidRPr="00CB298B" w:rsidRDefault="00A60F81" w:rsidP="00D2471E">
      <w:pPr>
        <w:pStyle w:val="OREpunktor"/>
        <w:rPr>
          <w:color w:val="auto"/>
        </w:rPr>
      </w:pPr>
      <w:r w:rsidRPr="00CB298B">
        <w:rPr>
          <w:color w:val="auto"/>
        </w:rPr>
        <w:t xml:space="preserve">respektują </w:t>
      </w:r>
      <w:r w:rsidR="00B658DF" w:rsidRPr="00CB298B">
        <w:rPr>
          <w:color w:val="auto"/>
        </w:rPr>
        <w:t>zasady obowiązujące podczas leśnych wypraw</w:t>
      </w:r>
      <w:r w:rsidRPr="00CB298B">
        <w:rPr>
          <w:color w:val="auto"/>
        </w:rPr>
        <w:t>;</w:t>
      </w:r>
    </w:p>
    <w:p w14:paraId="0371B30D" w14:textId="71C6417C" w:rsidR="00B658DF" w:rsidRPr="00CB298B" w:rsidRDefault="00A60F81" w:rsidP="00D2471E">
      <w:pPr>
        <w:pStyle w:val="OREpunktor"/>
        <w:rPr>
          <w:color w:val="auto"/>
        </w:rPr>
      </w:pPr>
      <w:r w:rsidRPr="00CB298B">
        <w:rPr>
          <w:color w:val="auto"/>
        </w:rPr>
        <w:t>dostrzegają</w:t>
      </w:r>
      <w:r w:rsidR="00B658DF" w:rsidRPr="00CB298B">
        <w:rPr>
          <w:color w:val="auto"/>
        </w:rPr>
        <w:t xml:space="preserve">, że zwierzęta </w:t>
      </w:r>
      <w:r w:rsidRPr="00CB298B">
        <w:rPr>
          <w:color w:val="auto"/>
        </w:rPr>
        <w:t xml:space="preserve">mają </w:t>
      </w:r>
      <w:r w:rsidR="00B658DF" w:rsidRPr="00CB298B">
        <w:rPr>
          <w:color w:val="auto"/>
        </w:rPr>
        <w:t>zdolność odczuwania</w:t>
      </w:r>
      <w:r w:rsidRPr="00CB298B">
        <w:rPr>
          <w:color w:val="auto"/>
        </w:rPr>
        <w:t>;</w:t>
      </w:r>
      <w:r w:rsidR="00B658DF" w:rsidRPr="00CB298B">
        <w:rPr>
          <w:color w:val="auto"/>
        </w:rPr>
        <w:t xml:space="preserve"> przejawiają w stosunku do nich życzliwość i troskę</w:t>
      </w:r>
      <w:r w:rsidRPr="00CB298B">
        <w:rPr>
          <w:color w:val="auto"/>
        </w:rPr>
        <w:t>;</w:t>
      </w:r>
    </w:p>
    <w:p w14:paraId="3BEEB2D2" w14:textId="562000C2" w:rsidR="00B658DF" w:rsidRPr="00CB298B" w:rsidRDefault="00A60F81" w:rsidP="00D2471E">
      <w:pPr>
        <w:pStyle w:val="OREpunktor"/>
        <w:rPr>
          <w:color w:val="auto"/>
        </w:rPr>
      </w:pPr>
      <w:r w:rsidRPr="00CB298B">
        <w:rPr>
          <w:color w:val="auto"/>
        </w:rPr>
        <w:t xml:space="preserve">współdziałają </w:t>
      </w:r>
      <w:r w:rsidR="00B658DF" w:rsidRPr="00CB298B">
        <w:rPr>
          <w:color w:val="auto"/>
        </w:rPr>
        <w:t>z rówieśnikami w zabawie, pracach użytecznych, podczas odp</w:t>
      </w:r>
      <w:r w:rsidR="00B658DF" w:rsidRPr="00CB298B">
        <w:rPr>
          <w:color w:val="auto"/>
        </w:rPr>
        <w:t>o</w:t>
      </w:r>
      <w:r w:rsidR="00B658DF" w:rsidRPr="00CB298B">
        <w:rPr>
          <w:color w:val="auto"/>
        </w:rPr>
        <w:t>czynku</w:t>
      </w:r>
      <w:r w:rsidRPr="00CB298B">
        <w:rPr>
          <w:color w:val="auto"/>
        </w:rPr>
        <w:t xml:space="preserve"> i </w:t>
      </w:r>
      <w:r w:rsidR="00B658DF" w:rsidRPr="00CB298B">
        <w:rPr>
          <w:color w:val="auto"/>
        </w:rPr>
        <w:t>w trakcie wykonywania zadań związanych z leśnymi wyprawami</w:t>
      </w:r>
      <w:r w:rsidRPr="00CB298B">
        <w:rPr>
          <w:color w:val="auto"/>
        </w:rPr>
        <w:t>;</w:t>
      </w:r>
    </w:p>
    <w:p w14:paraId="4F4EE580" w14:textId="24C9FED3" w:rsidR="00B658DF" w:rsidRPr="00CB298B" w:rsidRDefault="00A60F81" w:rsidP="00D2471E">
      <w:pPr>
        <w:pStyle w:val="OREpunktor"/>
        <w:rPr>
          <w:color w:val="auto"/>
        </w:rPr>
      </w:pPr>
      <w:r w:rsidRPr="00CB298B">
        <w:rPr>
          <w:color w:val="auto"/>
        </w:rPr>
        <w:t xml:space="preserve">respektują </w:t>
      </w:r>
      <w:r w:rsidR="00B658DF" w:rsidRPr="00CB298B">
        <w:rPr>
          <w:color w:val="auto"/>
        </w:rPr>
        <w:t>prawa i obowiązki swoje oraz innych osób podczas leśnych wypraw, zwracając uwagę na ich indywidualne potrzeby</w:t>
      </w:r>
      <w:r w:rsidRPr="00CB298B">
        <w:rPr>
          <w:color w:val="auto"/>
        </w:rPr>
        <w:t>;</w:t>
      </w:r>
    </w:p>
    <w:p w14:paraId="20C736B8" w14:textId="17129FF9" w:rsidR="00B658DF" w:rsidRPr="00CB298B" w:rsidRDefault="00A60F81" w:rsidP="00D2471E">
      <w:pPr>
        <w:pStyle w:val="OREpunktor"/>
        <w:rPr>
          <w:color w:val="auto"/>
        </w:rPr>
      </w:pPr>
      <w:r w:rsidRPr="00CB298B">
        <w:rPr>
          <w:color w:val="auto"/>
        </w:rPr>
        <w:lastRenderedPageBreak/>
        <w:t>poświęcają uwagę</w:t>
      </w:r>
      <w:r w:rsidR="00B658DF" w:rsidRPr="00CB298B">
        <w:rPr>
          <w:color w:val="auto"/>
        </w:rPr>
        <w:t xml:space="preserve"> inn</w:t>
      </w:r>
      <w:r w:rsidRPr="00CB298B">
        <w:rPr>
          <w:color w:val="auto"/>
        </w:rPr>
        <w:t xml:space="preserve">ym </w:t>
      </w:r>
      <w:r w:rsidR="00B658DF" w:rsidRPr="00CB298B">
        <w:rPr>
          <w:color w:val="auto"/>
        </w:rPr>
        <w:t>dzieci</w:t>
      </w:r>
      <w:r w:rsidRPr="00CB298B">
        <w:rPr>
          <w:color w:val="auto"/>
        </w:rPr>
        <w:t>om</w:t>
      </w:r>
      <w:r w:rsidR="00B658DF" w:rsidRPr="00CB298B">
        <w:rPr>
          <w:color w:val="auto"/>
        </w:rPr>
        <w:t xml:space="preserve"> i </w:t>
      </w:r>
      <w:r w:rsidRPr="00CB298B">
        <w:rPr>
          <w:color w:val="auto"/>
        </w:rPr>
        <w:t xml:space="preserve">osobom </w:t>
      </w:r>
      <w:r w:rsidR="00B658DF" w:rsidRPr="00CB298B">
        <w:rPr>
          <w:color w:val="auto"/>
        </w:rPr>
        <w:t>dorosł</w:t>
      </w:r>
      <w:r w:rsidRPr="00CB298B">
        <w:rPr>
          <w:color w:val="auto"/>
        </w:rPr>
        <w:t>ym;</w:t>
      </w:r>
    </w:p>
    <w:p w14:paraId="158AF4CE" w14:textId="408FC5E2" w:rsidR="00B658DF" w:rsidRPr="00CB298B" w:rsidRDefault="00A60F81" w:rsidP="00D2471E">
      <w:pPr>
        <w:pStyle w:val="OREpunktor"/>
        <w:rPr>
          <w:color w:val="auto"/>
        </w:rPr>
      </w:pPr>
      <w:r w:rsidRPr="00CB298B">
        <w:rPr>
          <w:color w:val="auto"/>
        </w:rPr>
        <w:t xml:space="preserve">wskazują </w:t>
      </w:r>
      <w:r w:rsidR="00B658DF" w:rsidRPr="00CB298B">
        <w:rPr>
          <w:color w:val="auto"/>
        </w:rPr>
        <w:t>zawody związane z ochroną przyrody, wyjaśniają, czym zajmuje się osoba wykonująca dany zawód</w:t>
      </w:r>
      <w:r w:rsidRPr="00CB298B">
        <w:rPr>
          <w:color w:val="auto"/>
        </w:rPr>
        <w:t>.</w:t>
      </w:r>
    </w:p>
    <w:p w14:paraId="02235B35" w14:textId="66A7524E" w:rsidR="00B658DF" w:rsidRPr="00CB298B" w:rsidRDefault="00B658DF" w:rsidP="00D2471E">
      <w:pPr>
        <w:pStyle w:val="Nagwek2"/>
        <w:numPr>
          <w:ilvl w:val="0"/>
          <w:numId w:val="0"/>
        </w:numPr>
        <w:spacing w:before="120" w:line="240" w:lineRule="auto"/>
        <w:ind w:left="357" w:hanging="357"/>
        <w:jc w:val="left"/>
      </w:pPr>
      <w:r w:rsidRPr="00CB298B">
        <w:rPr>
          <w:noProof/>
        </w:rPr>
        <w:drawing>
          <wp:inline distT="0" distB="0" distL="0" distR="0" wp14:anchorId="5E2B5FEC" wp14:editId="1E009A3D">
            <wp:extent cx="2845222" cy="1896894"/>
            <wp:effectExtent l="0" t="0" r="0" b="8255"/>
            <wp:docPr id="89103" name="Obraz 89103" descr="Na fotografii widać dwoje przedszkolaków, którzy podczas leśnej wyprawy pomagają koleżance pokonać wzniesienie terenu z użyciem liny. Fot.: Barbara Zamożniewicz, Justyna Lis, blog „Wielki Zachwyt”. " title="Las buduje relacj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as buduje relacje"/>
                    <pic:cNvPicPr>
                      <a:picLocks noChangeAspect="1" noChangeArrowheads="1"/>
                    </pic:cNvPicPr>
                  </pic:nvPicPr>
                  <pic:blipFill>
                    <a:blip r:embed="rId205" cstate="print">
                      <a:extLst>
                        <a:ext uri="{28A0092B-C50C-407E-A947-70E740481C1C}">
                          <a14:useLocalDpi xmlns:a14="http://schemas.microsoft.com/office/drawing/2010/main" val="0"/>
                        </a:ext>
                      </a:extLst>
                    </a:blip>
                    <a:srcRect/>
                    <a:stretch>
                      <a:fillRect/>
                    </a:stretch>
                  </pic:blipFill>
                  <pic:spPr bwMode="auto">
                    <a:xfrm>
                      <a:off x="0" y="0"/>
                      <a:ext cx="2847075" cy="1898130"/>
                    </a:xfrm>
                    <a:prstGeom prst="rect">
                      <a:avLst/>
                    </a:prstGeom>
                    <a:noFill/>
                    <a:ln>
                      <a:noFill/>
                    </a:ln>
                  </pic:spPr>
                </pic:pic>
              </a:graphicData>
            </a:graphic>
          </wp:inline>
        </w:drawing>
      </w:r>
      <w:r w:rsidR="009B1445" w:rsidRPr="00CB298B">
        <w:t xml:space="preserve"> </w:t>
      </w:r>
      <w:r w:rsidRPr="00CB298B">
        <w:rPr>
          <w:noProof/>
        </w:rPr>
        <w:drawing>
          <wp:inline distT="0" distB="0" distL="0" distR="0" wp14:anchorId="7C239280" wp14:editId="0A316652">
            <wp:extent cx="2817333" cy="1877439"/>
            <wp:effectExtent l="0" t="0" r="2540" b="8890"/>
            <wp:docPr id="89104" name="Obraz 89104" descr="Dziecko podczas leśnej wyprawy wspina się na drzewo z pomocą liny. Fot.: Barbara Zamożniewicz, Justyna Lis, blog „Wielki Zachwyt”. " title="Wspinaczaka na drzew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drzewo"/>
                    <pic:cNvPicPr>
                      <a:picLocks noChangeAspect="1" noChangeArrowheads="1"/>
                    </pic:cNvPicPr>
                  </pic:nvPicPr>
                  <pic:blipFill>
                    <a:blip r:embed="rId206" cstate="print">
                      <a:extLst>
                        <a:ext uri="{28A0092B-C50C-407E-A947-70E740481C1C}">
                          <a14:useLocalDpi xmlns:a14="http://schemas.microsoft.com/office/drawing/2010/main" val="0"/>
                        </a:ext>
                      </a:extLst>
                    </a:blip>
                    <a:srcRect/>
                    <a:stretch>
                      <a:fillRect/>
                    </a:stretch>
                  </pic:blipFill>
                  <pic:spPr bwMode="auto">
                    <a:xfrm>
                      <a:off x="0" y="0"/>
                      <a:ext cx="2817876" cy="1877801"/>
                    </a:xfrm>
                    <a:prstGeom prst="rect">
                      <a:avLst/>
                    </a:prstGeom>
                    <a:noFill/>
                    <a:ln>
                      <a:noFill/>
                    </a:ln>
                  </pic:spPr>
                </pic:pic>
              </a:graphicData>
            </a:graphic>
          </wp:inline>
        </w:drawing>
      </w:r>
    </w:p>
    <w:p w14:paraId="00586AAC" w14:textId="72D66468" w:rsidR="00D2471E" w:rsidRPr="00CB298B" w:rsidRDefault="00D2471E" w:rsidP="00D2471E">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Fot. 3–4.</w:t>
      </w:r>
      <w:r w:rsidRPr="00CB298B">
        <w:rPr>
          <w:rFonts w:ascii="Arial" w:eastAsia="Times New Roman" w:hAnsi="Arial" w:cs="Arial"/>
          <w:sz w:val="22"/>
          <w:lang w:eastAsia="ja-JP"/>
        </w:rPr>
        <w:t xml:space="preserve"> Fotografie na blogu „Wielki Zac</w:t>
      </w:r>
      <w:r w:rsidR="0087183C">
        <w:rPr>
          <w:rFonts w:ascii="Arial" w:eastAsia="Times New Roman" w:hAnsi="Arial" w:cs="Arial"/>
          <w:sz w:val="22"/>
          <w:lang w:eastAsia="ja-JP"/>
        </w:rPr>
        <w:t>hwyt”</w:t>
      </w:r>
    </w:p>
    <w:p w14:paraId="5B00E70E" w14:textId="67CE38A7" w:rsidR="00D2471E" w:rsidRPr="00CB298B" w:rsidRDefault="00D2471E" w:rsidP="00D2471E">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Barbara </w:t>
      </w:r>
      <w:proofErr w:type="spellStart"/>
      <w:r w:rsidRPr="00CB298B">
        <w:rPr>
          <w:rFonts w:ascii="Arial" w:eastAsia="Times New Roman" w:hAnsi="Arial" w:cs="Arial"/>
          <w:lang w:eastAsia="ja-JP"/>
        </w:rPr>
        <w:t>Zamożniewicz</w:t>
      </w:r>
      <w:proofErr w:type="spellEnd"/>
      <w:r w:rsidRPr="00CB298B">
        <w:rPr>
          <w:rFonts w:ascii="Arial" w:eastAsia="Times New Roman" w:hAnsi="Arial" w:cs="Arial"/>
          <w:lang w:eastAsia="ja-JP"/>
        </w:rPr>
        <w:t>, Justyna Lis</w:t>
      </w:r>
      <w:r w:rsidR="0035372F">
        <w:rPr>
          <w:rFonts w:ascii="Arial" w:eastAsia="Times New Roman" w:hAnsi="Arial" w:cs="Arial"/>
          <w:lang w:eastAsia="ja-JP"/>
        </w:rPr>
        <w:t>, blog „Wielki Zachwyt”.</w:t>
      </w:r>
    </w:p>
    <w:p w14:paraId="216EADD0" w14:textId="77777777" w:rsidR="00B658DF" w:rsidRPr="00CB298B" w:rsidRDefault="00B658DF" w:rsidP="00D2471E">
      <w:pPr>
        <w:pStyle w:val="OREnormalny"/>
        <w:rPr>
          <w:b/>
          <w:color w:val="auto"/>
        </w:rPr>
      </w:pPr>
      <w:r w:rsidRPr="00CB298B">
        <w:rPr>
          <w:b/>
          <w:color w:val="auto"/>
        </w:rPr>
        <w:t>Inicjatywność i przedsiębiorczość</w:t>
      </w:r>
    </w:p>
    <w:p w14:paraId="2E0EC8D3" w14:textId="77777777" w:rsidR="00B658DF" w:rsidRPr="00CB298B" w:rsidRDefault="00B658DF" w:rsidP="00D2471E">
      <w:pPr>
        <w:pStyle w:val="OREnormalny"/>
        <w:rPr>
          <w:color w:val="auto"/>
        </w:rPr>
      </w:pPr>
      <w:r w:rsidRPr="00CB298B">
        <w:rPr>
          <w:color w:val="auto"/>
        </w:rPr>
        <w:t>Dzieci:</w:t>
      </w:r>
    </w:p>
    <w:p w14:paraId="083B2358" w14:textId="5E88236C" w:rsidR="00B658DF" w:rsidRPr="00CB298B" w:rsidRDefault="00C90523" w:rsidP="00D2471E">
      <w:pPr>
        <w:pStyle w:val="OREpunktor"/>
        <w:rPr>
          <w:color w:val="auto"/>
        </w:rPr>
      </w:pPr>
      <w:r w:rsidRPr="00CB298B">
        <w:rPr>
          <w:color w:val="auto"/>
        </w:rPr>
        <w:t xml:space="preserve">inicjują </w:t>
      </w:r>
      <w:r w:rsidR="00B658DF" w:rsidRPr="00CB298B">
        <w:rPr>
          <w:color w:val="auto"/>
        </w:rPr>
        <w:t xml:space="preserve">zabawy konstrukcyjne, majsterkują, budują, wykorzystując </w:t>
      </w:r>
      <w:r w:rsidR="00DF7E49" w:rsidRPr="00CB298B">
        <w:rPr>
          <w:color w:val="auto"/>
        </w:rPr>
        <w:t>materiały nat</w:t>
      </w:r>
      <w:r w:rsidR="00DF7E49" w:rsidRPr="00CB298B">
        <w:rPr>
          <w:color w:val="auto"/>
        </w:rPr>
        <w:t>u</w:t>
      </w:r>
      <w:r w:rsidR="00DF7E49" w:rsidRPr="00CB298B">
        <w:rPr>
          <w:color w:val="auto"/>
        </w:rPr>
        <w:t>ralne;</w:t>
      </w:r>
    </w:p>
    <w:p w14:paraId="5FC78E87" w14:textId="27C3CB17" w:rsidR="00B658DF" w:rsidRPr="00CB298B" w:rsidRDefault="00C90523" w:rsidP="00D2471E">
      <w:pPr>
        <w:pStyle w:val="OREpunktor"/>
        <w:rPr>
          <w:color w:val="auto"/>
        </w:rPr>
      </w:pPr>
      <w:r w:rsidRPr="00CB298B">
        <w:rPr>
          <w:color w:val="auto"/>
        </w:rPr>
        <w:t xml:space="preserve">tworzą </w:t>
      </w:r>
      <w:r w:rsidR="00B658DF" w:rsidRPr="00CB298B">
        <w:rPr>
          <w:color w:val="auto"/>
        </w:rPr>
        <w:t>zasady pracy i zabawy w grupie</w:t>
      </w:r>
      <w:r w:rsidR="00DF7E49" w:rsidRPr="00CB298B">
        <w:rPr>
          <w:color w:val="auto"/>
        </w:rPr>
        <w:t>;</w:t>
      </w:r>
    </w:p>
    <w:p w14:paraId="05B3CDA7" w14:textId="1D52F791" w:rsidR="00B658DF" w:rsidRPr="00CB298B" w:rsidRDefault="00C90523" w:rsidP="00D2471E">
      <w:pPr>
        <w:pStyle w:val="OREpunktor"/>
        <w:rPr>
          <w:color w:val="auto"/>
        </w:rPr>
      </w:pPr>
      <w:r w:rsidRPr="00CB298B">
        <w:rPr>
          <w:color w:val="auto"/>
        </w:rPr>
        <w:t xml:space="preserve">wykonują </w:t>
      </w:r>
      <w:r w:rsidR="00B658DF" w:rsidRPr="00CB298B">
        <w:rPr>
          <w:color w:val="auto"/>
        </w:rPr>
        <w:t>własne eksperymenty językowe, nadają znaczenie czynnościom, naz</w:t>
      </w:r>
      <w:r w:rsidR="00B658DF" w:rsidRPr="00CB298B">
        <w:rPr>
          <w:color w:val="auto"/>
        </w:rPr>
        <w:t>y</w:t>
      </w:r>
      <w:r w:rsidR="00B658DF" w:rsidRPr="00CB298B">
        <w:rPr>
          <w:color w:val="auto"/>
        </w:rPr>
        <w:t>wają je</w:t>
      </w:r>
      <w:r w:rsidR="00DF7E49" w:rsidRPr="00CB298B">
        <w:rPr>
          <w:color w:val="auto"/>
        </w:rPr>
        <w:t>;</w:t>
      </w:r>
    </w:p>
    <w:p w14:paraId="5DE535C4" w14:textId="12F030B9" w:rsidR="00B658DF" w:rsidRPr="00CB298B" w:rsidRDefault="00C90523" w:rsidP="00D2471E">
      <w:pPr>
        <w:pStyle w:val="OREpunktor"/>
        <w:rPr>
          <w:color w:val="auto"/>
        </w:rPr>
      </w:pPr>
      <w:r w:rsidRPr="00CB298B">
        <w:rPr>
          <w:color w:val="auto"/>
        </w:rPr>
        <w:t xml:space="preserve">eksperymentują </w:t>
      </w:r>
      <w:r w:rsidR="00B658DF" w:rsidRPr="00CB298B">
        <w:rPr>
          <w:color w:val="auto"/>
        </w:rPr>
        <w:t>rytmem, głosem, dźwiękami i ruchem zaobserwowanymi w nat</w:t>
      </w:r>
      <w:r w:rsidR="00B658DF" w:rsidRPr="00CB298B">
        <w:rPr>
          <w:color w:val="auto"/>
        </w:rPr>
        <w:t>u</w:t>
      </w:r>
      <w:r w:rsidR="00B658DF" w:rsidRPr="00CB298B">
        <w:rPr>
          <w:color w:val="auto"/>
        </w:rPr>
        <w:t>rze, rozwijając swoją wyobraźnię, w tym – wyobraźnię muzyczną</w:t>
      </w:r>
      <w:r w:rsidR="00DF7E49" w:rsidRPr="00CB298B">
        <w:rPr>
          <w:color w:val="auto"/>
        </w:rPr>
        <w:t>;</w:t>
      </w:r>
    </w:p>
    <w:p w14:paraId="3D4C7F96" w14:textId="7BA76E73" w:rsidR="00B658DF" w:rsidRPr="00CB298B" w:rsidRDefault="00C90523" w:rsidP="00D2471E">
      <w:pPr>
        <w:pStyle w:val="OREpunktor"/>
        <w:rPr>
          <w:color w:val="auto"/>
        </w:rPr>
      </w:pPr>
      <w:r w:rsidRPr="00CB298B">
        <w:rPr>
          <w:color w:val="auto"/>
        </w:rPr>
        <w:t xml:space="preserve">wykonują </w:t>
      </w:r>
      <w:r w:rsidR="00B658DF" w:rsidRPr="00CB298B">
        <w:rPr>
          <w:color w:val="auto"/>
        </w:rPr>
        <w:t>własne eksperymenty plastyczne inspirowane doświadczeniami z l</w:t>
      </w:r>
      <w:r w:rsidR="00B658DF" w:rsidRPr="00CB298B">
        <w:rPr>
          <w:color w:val="auto"/>
        </w:rPr>
        <w:t>e</w:t>
      </w:r>
      <w:r w:rsidR="00B658DF" w:rsidRPr="00CB298B">
        <w:rPr>
          <w:color w:val="auto"/>
        </w:rPr>
        <w:t>śnych wypraw</w:t>
      </w:r>
      <w:r w:rsidR="00DF7E49" w:rsidRPr="00CB298B">
        <w:rPr>
          <w:color w:val="auto"/>
        </w:rPr>
        <w:t>;</w:t>
      </w:r>
    </w:p>
    <w:p w14:paraId="3AC78019" w14:textId="34C990E2" w:rsidR="00B658DF" w:rsidRPr="00CB298B" w:rsidRDefault="00C90523" w:rsidP="00D2471E">
      <w:pPr>
        <w:pStyle w:val="OREpunktor"/>
        <w:rPr>
          <w:color w:val="auto"/>
        </w:rPr>
      </w:pPr>
      <w:r w:rsidRPr="00CB298B">
        <w:rPr>
          <w:color w:val="auto"/>
        </w:rPr>
        <w:t xml:space="preserve">wyrażają </w:t>
      </w:r>
      <w:r w:rsidR="00B658DF" w:rsidRPr="00CB298B">
        <w:rPr>
          <w:color w:val="auto"/>
        </w:rPr>
        <w:t>ekspresję twórczą podczas czynności konstrukcyjnych i zabaw związ</w:t>
      </w:r>
      <w:r w:rsidR="00B658DF" w:rsidRPr="00CB298B">
        <w:rPr>
          <w:color w:val="auto"/>
        </w:rPr>
        <w:t>a</w:t>
      </w:r>
      <w:r w:rsidR="00B658DF" w:rsidRPr="00CB298B">
        <w:rPr>
          <w:color w:val="auto"/>
        </w:rPr>
        <w:t>nych z leśnymi wyprawami</w:t>
      </w:r>
      <w:r w:rsidR="00DF7E49" w:rsidRPr="00CB298B">
        <w:rPr>
          <w:color w:val="auto"/>
        </w:rPr>
        <w:t>;</w:t>
      </w:r>
    </w:p>
    <w:p w14:paraId="6589A388" w14:textId="78ADA4E9" w:rsidR="00C90523" w:rsidRPr="00CB298B" w:rsidRDefault="00C90523" w:rsidP="00C90523">
      <w:pPr>
        <w:pStyle w:val="OREpunktor"/>
        <w:rPr>
          <w:color w:val="auto"/>
        </w:rPr>
      </w:pPr>
      <w:r w:rsidRPr="00CB298B">
        <w:rPr>
          <w:color w:val="auto"/>
        </w:rPr>
        <w:t>podejmują samodzielną aktywność poznawczą, np. oglądanie książek przyrodn</w:t>
      </w:r>
      <w:r w:rsidRPr="00CB298B">
        <w:rPr>
          <w:color w:val="auto"/>
        </w:rPr>
        <w:t>i</w:t>
      </w:r>
      <w:r w:rsidRPr="00CB298B">
        <w:rPr>
          <w:color w:val="auto"/>
        </w:rPr>
        <w:t>czych, zagospodarowywanie przestrzeni własnymi pomysłami konstrukcyjnymi z wykorzystaniem materiałów naturalnych.</w:t>
      </w:r>
    </w:p>
    <w:p w14:paraId="128A1A6C" w14:textId="33C7F788" w:rsidR="00B658DF" w:rsidRPr="00CB298B" w:rsidRDefault="00B658DF" w:rsidP="000A78C6">
      <w:pPr>
        <w:spacing w:before="120" w:after="120" w:line="240" w:lineRule="auto"/>
        <w:rPr>
          <w:rFonts w:ascii="Arial" w:hAnsi="Arial" w:cs="Arial"/>
        </w:rPr>
      </w:pPr>
      <w:r w:rsidRPr="00CB298B">
        <w:rPr>
          <w:noProof/>
        </w:rPr>
        <w:lastRenderedPageBreak/>
        <w:drawing>
          <wp:inline distT="0" distB="0" distL="0" distR="0" wp14:anchorId="62F73F12" wp14:editId="2C59A15D">
            <wp:extent cx="2919515" cy="1945532"/>
            <wp:effectExtent l="0" t="0" r="0" b="0"/>
            <wp:docPr id="89105" name="Obraz 89105" descr="Fotografia przedstawia próbę dziecka pisania ptasim piórem po drewienku. Fot.: Barbara Zamożniewicz, Justyna Lis, blog „Wielki Zachwyt”. " title="Piórkiem po drewienk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5"/>
                    <pic:cNvPicPr>
                      <a:picLocks noChangeAspect="1" noChangeArrowheads="1"/>
                    </pic:cNvPicPr>
                  </pic:nvPicPr>
                  <pic:blipFill>
                    <a:blip r:embed="rId207" cstate="print">
                      <a:extLst>
                        <a:ext uri="{28A0092B-C50C-407E-A947-70E740481C1C}">
                          <a14:useLocalDpi xmlns:a14="http://schemas.microsoft.com/office/drawing/2010/main" val="0"/>
                        </a:ext>
                      </a:extLst>
                    </a:blip>
                    <a:srcRect/>
                    <a:stretch>
                      <a:fillRect/>
                    </a:stretch>
                  </pic:blipFill>
                  <pic:spPr bwMode="auto">
                    <a:xfrm>
                      <a:off x="0" y="0"/>
                      <a:ext cx="2921296" cy="1946719"/>
                    </a:xfrm>
                    <a:prstGeom prst="rect">
                      <a:avLst/>
                    </a:prstGeom>
                    <a:noFill/>
                    <a:ln>
                      <a:noFill/>
                    </a:ln>
                  </pic:spPr>
                </pic:pic>
              </a:graphicData>
            </a:graphic>
          </wp:inline>
        </w:drawing>
      </w:r>
      <w:r w:rsidR="009B1445" w:rsidRPr="00CB298B">
        <w:rPr>
          <w:rFonts w:ascii="Arial" w:hAnsi="Arial" w:cs="Arial"/>
        </w:rPr>
        <w:t xml:space="preserve"> </w:t>
      </w:r>
      <w:r w:rsidRPr="00CB298B">
        <w:rPr>
          <w:noProof/>
        </w:rPr>
        <w:drawing>
          <wp:inline distT="0" distB="0" distL="0" distR="0" wp14:anchorId="7F549513" wp14:editId="547AA83B">
            <wp:extent cx="2889115" cy="1944729"/>
            <wp:effectExtent l="0" t="0" r="6985" b="0"/>
            <wp:docPr id="89106" name="Obraz 89106" descr="Fotografia przedstawia dwoje ubranych w kamizelki odblaskowe dzieci pokonujących przeszkodę w postaci zwalonego drzewa w lesie. Fot.: Barbara Zamożniewicz, Justyna Lis, blog „Wielki Zachwyt”. " title="Pokonywanie leśnych przeszkó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9"/>
                    <pic:cNvPicPr>
                      <a:picLocks noChangeAspect="1" noChangeArrowheads="1"/>
                    </pic:cNvPicPr>
                  </pic:nvPicPr>
                  <pic:blipFill>
                    <a:blip r:embed="rId208" cstate="print">
                      <a:extLst>
                        <a:ext uri="{28A0092B-C50C-407E-A947-70E740481C1C}">
                          <a14:useLocalDpi xmlns:a14="http://schemas.microsoft.com/office/drawing/2010/main" val="0"/>
                        </a:ext>
                      </a:extLst>
                    </a:blip>
                    <a:srcRect/>
                    <a:stretch>
                      <a:fillRect/>
                    </a:stretch>
                  </pic:blipFill>
                  <pic:spPr bwMode="auto">
                    <a:xfrm>
                      <a:off x="0" y="0"/>
                      <a:ext cx="2890877" cy="1945915"/>
                    </a:xfrm>
                    <a:prstGeom prst="rect">
                      <a:avLst/>
                    </a:prstGeom>
                    <a:noFill/>
                    <a:ln>
                      <a:noFill/>
                    </a:ln>
                  </pic:spPr>
                </pic:pic>
              </a:graphicData>
            </a:graphic>
          </wp:inline>
        </w:drawing>
      </w:r>
    </w:p>
    <w:p w14:paraId="65AFD68C" w14:textId="3F8249D0" w:rsidR="000A78C6" w:rsidRPr="00CB298B" w:rsidRDefault="000A78C6" w:rsidP="000A78C6">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Fot. 5–6.</w:t>
      </w:r>
      <w:r w:rsidRPr="00CB298B">
        <w:rPr>
          <w:rFonts w:ascii="Arial" w:eastAsia="Times New Roman" w:hAnsi="Arial" w:cs="Arial"/>
          <w:sz w:val="22"/>
          <w:lang w:eastAsia="ja-JP"/>
        </w:rPr>
        <w:t xml:space="preserve"> Fotog</w:t>
      </w:r>
      <w:r w:rsidR="0087183C">
        <w:rPr>
          <w:rFonts w:ascii="Arial" w:eastAsia="Times New Roman" w:hAnsi="Arial" w:cs="Arial"/>
          <w:sz w:val="22"/>
          <w:lang w:eastAsia="ja-JP"/>
        </w:rPr>
        <w:t>rafie na blogu „Wielki Zachwyt”</w:t>
      </w:r>
    </w:p>
    <w:p w14:paraId="5AE22DE2" w14:textId="77777777" w:rsidR="0035372F" w:rsidRPr="00CB298B" w:rsidRDefault="0035372F" w:rsidP="0035372F">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Barbara </w:t>
      </w:r>
      <w:proofErr w:type="spellStart"/>
      <w:r w:rsidRPr="00CB298B">
        <w:rPr>
          <w:rFonts w:ascii="Arial" w:eastAsia="Times New Roman" w:hAnsi="Arial" w:cs="Arial"/>
          <w:lang w:eastAsia="ja-JP"/>
        </w:rPr>
        <w:t>Zamożniewicz</w:t>
      </w:r>
      <w:proofErr w:type="spellEnd"/>
      <w:r w:rsidRPr="00CB298B">
        <w:rPr>
          <w:rFonts w:ascii="Arial" w:eastAsia="Times New Roman" w:hAnsi="Arial" w:cs="Arial"/>
          <w:lang w:eastAsia="ja-JP"/>
        </w:rPr>
        <w:t>, Justyna Lis</w:t>
      </w:r>
      <w:r>
        <w:rPr>
          <w:rFonts w:ascii="Arial" w:eastAsia="Times New Roman" w:hAnsi="Arial" w:cs="Arial"/>
          <w:lang w:eastAsia="ja-JP"/>
        </w:rPr>
        <w:t>, blog „Wielki Zachwyt”.</w:t>
      </w:r>
    </w:p>
    <w:p w14:paraId="2A3C9FFC" w14:textId="77777777" w:rsidR="00B658DF" w:rsidRPr="00CB298B" w:rsidRDefault="00B658DF" w:rsidP="000A78C6">
      <w:pPr>
        <w:pStyle w:val="OREnormalny"/>
        <w:rPr>
          <w:b/>
          <w:color w:val="auto"/>
        </w:rPr>
      </w:pPr>
      <w:r w:rsidRPr="00CB298B">
        <w:rPr>
          <w:b/>
          <w:color w:val="auto"/>
        </w:rPr>
        <w:t>Świadomość i ekspresja kulturalna</w:t>
      </w:r>
    </w:p>
    <w:p w14:paraId="72D25C43" w14:textId="77777777" w:rsidR="00B658DF" w:rsidRPr="00CB298B" w:rsidRDefault="00B658DF" w:rsidP="000A78C6">
      <w:pPr>
        <w:pStyle w:val="OREnormalny"/>
        <w:rPr>
          <w:color w:val="auto"/>
        </w:rPr>
      </w:pPr>
      <w:r w:rsidRPr="00CB298B">
        <w:rPr>
          <w:color w:val="auto"/>
        </w:rPr>
        <w:t>Dzieci:</w:t>
      </w:r>
    </w:p>
    <w:p w14:paraId="0B2A6EC1" w14:textId="5AB5EE7A" w:rsidR="00B658DF" w:rsidRPr="00CB298B" w:rsidRDefault="00DF7E49" w:rsidP="000A78C6">
      <w:pPr>
        <w:pStyle w:val="OREpunktor"/>
        <w:rPr>
          <w:color w:val="auto"/>
        </w:rPr>
      </w:pPr>
      <w:r w:rsidRPr="00CB298B">
        <w:rPr>
          <w:color w:val="auto"/>
        </w:rPr>
        <w:t>wyrażają</w:t>
      </w:r>
      <w:r w:rsidR="00C90523" w:rsidRPr="00CB298B">
        <w:rPr>
          <w:color w:val="auto"/>
        </w:rPr>
        <w:t xml:space="preserve"> </w:t>
      </w:r>
      <w:r w:rsidR="00B658DF" w:rsidRPr="00CB298B">
        <w:rPr>
          <w:color w:val="auto"/>
        </w:rPr>
        <w:t>swoje emocje i uczucia związane z leśnymi wyprawami, używając ch</w:t>
      </w:r>
      <w:r w:rsidR="00B658DF" w:rsidRPr="00CB298B">
        <w:rPr>
          <w:color w:val="auto"/>
        </w:rPr>
        <w:t>a</w:t>
      </w:r>
      <w:r w:rsidR="00B658DF" w:rsidRPr="00CB298B">
        <w:rPr>
          <w:color w:val="auto"/>
        </w:rPr>
        <w:t>rakterystycznych dla dziecka form wyrazu</w:t>
      </w:r>
      <w:r w:rsidRPr="00CB298B">
        <w:rPr>
          <w:color w:val="auto"/>
        </w:rPr>
        <w:t>;</w:t>
      </w:r>
    </w:p>
    <w:p w14:paraId="75E791B1" w14:textId="108AA6D9" w:rsidR="00B658DF" w:rsidRPr="00CB298B" w:rsidRDefault="00C90523" w:rsidP="000A78C6">
      <w:pPr>
        <w:pStyle w:val="OREpunktor"/>
        <w:rPr>
          <w:color w:val="auto"/>
        </w:rPr>
      </w:pPr>
      <w:r w:rsidRPr="00CB298B">
        <w:rPr>
          <w:color w:val="auto"/>
        </w:rPr>
        <w:t xml:space="preserve">dostrzegają </w:t>
      </w:r>
      <w:r w:rsidR="00B658DF" w:rsidRPr="00CB298B">
        <w:rPr>
          <w:color w:val="auto"/>
        </w:rPr>
        <w:t>emocjonalną wartość otoczenia przyrodniczego jako źródła satysfakcji estetycznej</w:t>
      </w:r>
      <w:r w:rsidR="00DF7E49" w:rsidRPr="00CB298B">
        <w:rPr>
          <w:color w:val="auto"/>
        </w:rPr>
        <w:t>;</w:t>
      </w:r>
    </w:p>
    <w:p w14:paraId="4FCD1A40" w14:textId="322F9538" w:rsidR="00B658DF" w:rsidRPr="00CB298B" w:rsidRDefault="00C90523" w:rsidP="000A78C6">
      <w:pPr>
        <w:pStyle w:val="OREpunktor"/>
        <w:rPr>
          <w:color w:val="auto"/>
        </w:rPr>
      </w:pPr>
      <w:r w:rsidRPr="00CB298B">
        <w:rPr>
          <w:color w:val="auto"/>
        </w:rPr>
        <w:t xml:space="preserve">wyrażają </w:t>
      </w:r>
      <w:r w:rsidR="00B658DF" w:rsidRPr="00CB298B">
        <w:rPr>
          <w:color w:val="auto"/>
        </w:rPr>
        <w:t>swoje rozumienie zjawisk i rzeczy znajdujących się w lesie/środowisku przyrodniczym za pomocą komunikatów pozawerbalnych: tańca, intencjonalnego ruchu, gestów, impresji plastycznych, technicznych, teatralnych, mimicznych, ko</w:t>
      </w:r>
      <w:r w:rsidR="00B658DF" w:rsidRPr="00CB298B">
        <w:rPr>
          <w:color w:val="auto"/>
        </w:rPr>
        <w:t>n</w:t>
      </w:r>
      <w:r w:rsidR="00B658DF" w:rsidRPr="00CB298B">
        <w:rPr>
          <w:color w:val="auto"/>
        </w:rPr>
        <w:t>strukcji i modeli z materiału naturalnego</w:t>
      </w:r>
      <w:r w:rsidR="00DF7E49" w:rsidRPr="00CB298B">
        <w:rPr>
          <w:color w:val="auto"/>
        </w:rPr>
        <w:t>;</w:t>
      </w:r>
    </w:p>
    <w:p w14:paraId="0A74F91F" w14:textId="5C161FE7" w:rsidR="00B658DF" w:rsidRPr="00CB298B" w:rsidRDefault="00D42BBB" w:rsidP="000A78C6">
      <w:pPr>
        <w:pStyle w:val="OREpunktor"/>
        <w:rPr>
          <w:color w:val="auto"/>
        </w:rPr>
      </w:pPr>
      <w:r w:rsidRPr="00CB298B">
        <w:rPr>
          <w:color w:val="auto"/>
        </w:rPr>
        <w:t xml:space="preserve">dają wyraz </w:t>
      </w:r>
      <w:r w:rsidR="00B658DF" w:rsidRPr="00CB298B">
        <w:rPr>
          <w:color w:val="auto"/>
        </w:rPr>
        <w:t>ekspresj</w:t>
      </w:r>
      <w:r w:rsidRPr="00CB298B">
        <w:rPr>
          <w:color w:val="auto"/>
        </w:rPr>
        <w:t>i</w:t>
      </w:r>
      <w:r w:rsidR="00B658DF" w:rsidRPr="00CB298B">
        <w:rPr>
          <w:color w:val="auto"/>
        </w:rPr>
        <w:t xml:space="preserve"> twórcz</w:t>
      </w:r>
      <w:r w:rsidRPr="00CB298B">
        <w:rPr>
          <w:color w:val="auto"/>
        </w:rPr>
        <w:t>ej</w:t>
      </w:r>
      <w:r w:rsidR="00B658DF" w:rsidRPr="00CB298B">
        <w:rPr>
          <w:color w:val="auto"/>
        </w:rPr>
        <w:t xml:space="preserve"> podczas czynności konstrukcyjnych i zabaw</w:t>
      </w:r>
      <w:r w:rsidR="00C47724" w:rsidRPr="00CB298B">
        <w:rPr>
          <w:color w:val="auto"/>
        </w:rPr>
        <w:t>;</w:t>
      </w:r>
      <w:r w:rsidR="00B658DF" w:rsidRPr="00CB298B">
        <w:rPr>
          <w:color w:val="auto"/>
        </w:rPr>
        <w:t xml:space="preserve"> </w:t>
      </w:r>
      <w:r w:rsidR="00DF7E49" w:rsidRPr="00CB298B">
        <w:rPr>
          <w:color w:val="auto"/>
        </w:rPr>
        <w:t>zag</w:t>
      </w:r>
      <w:r w:rsidR="00DF7E49" w:rsidRPr="00CB298B">
        <w:rPr>
          <w:color w:val="auto"/>
        </w:rPr>
        <w:t>o</w:t>
      </w:r>
      <w:r w:rsidR="00DF7E49" w:rsidRPr="00CB298B">
        <w:rPr>
          <w:color w:val="auto"/>
        </w:rPr>
        <w:t xml:space="preserve">spodarowują </w:t>
      </w:r>
      <w:r w:rsidR="00B658DF" w:rsidRPr="00CB298B">
        <w:rPr>
          <w:color w:val="auto"/>
        </w:rPr>
        <w:t xml:space="preserve">przestrzeń, nadając znaczenie umieszczonym w niej </w:t>
      </w:r>
      <w:r w:rsidRPr="00CB298B">
        <w:rPr>
          <w:color w:val="auto"/>
        </w:rPr>
        <w:t>obiektom</w:t>
      </w:r>
      <w:r w:rsidR="00C47724" w:rsidRPr="00CB298B">
        <w:rPr>
          <w:color w:val="auto"/>
        </w:rPr>
        <w:t>;</w:t>
      </w:r>
      <w:r w:rsidRPr="00CB298B">
        <w:rPr>
          <w:color w:val="auto"/>
        </w:rPr>
        <w:t xml:space="preserve"> </w:t>
      </w:r>
      <w:r w:rsidR="00B658DF" w:rsidRPr="00CB298B">
        <w:rPr>
          <w:color w:val="auto"/>
        </w:rPr>
        <w:t>p</w:t>
      </w:r>
      <w:r w:rsidR="00B658DF" w:rsidRPr="00CB298B">
        <w:rPr>
          <w:color w:val="auto"/>
        </w:rPr>
        <w:t>o</w:t>
      </w:r>
      <w:r w:rsidR="00B658DF" w:rsidRPr="00CB298B">
        <w:rPr>
          <w:color w:val="auto"/>
        </w:rPr>
        <w:t xml:space="preserve">równują przedmioty w swoim otoczeniu </w:t>
      </w:r>
      <w:r w:rsidRPr="00CB298B">
        <w:rPr>
          <w:color w:val="auto"/>
        </w:rPr>
        <w:t>pod kątem wybranej cechy</w:t>
      </w:r>
      <w:r w:rsidR="00B658DF" w:rsidRPr="00CB298B">
        <w:rPr>
          <w:color w:val="auto"/>
        </w:rPr>
        <w:t xml:space="preserve"> – w związku z</w:t>
      </w:r>
      <w:r w:rsidRPr="00CB298B">
        <w:rPr>
          <w:color w:val="auto"/>
        </w:rPr>
        <w:t> </w:t>
      </w:r>
      <w:r w:rsidR="00B658DF" w:rsidRPr="00CB298B">
        <w:rPr>
          <w:color w:val="auto"/>
        </w:rPr>
        <w:t>doświadczeniami z wypraw leśnych</w:t>
      </w:r>
      <w:r w:rsidRPr="00CB298B">
        <w:rPr>
          <w:color w:val="auto"/>
        </w:rPr>
        <w:t>.</w:t>
      </w:r>
    </w:p>
    <w:p w14:paraId="4485D501" w14:textId="7C7A3C3A" w:rsidR="00B658DF" w:rsidRPr="00CB298B" w:rsidRDefault="00B658DF" w:rsidP="000A78C6">
      <w:pPr>
        <w:pStyle w:val="Nagwek2"/>
        <w:numPr>
          <w:ilvl w:val="0"/>
          <w:numId w:val="0"/>
        </w:numPr>
        <w:spacing w:before="120" w:line="240" w:lineRule="auto"/>
        <w:ind w:left="357" w:hanging="357"/>
        <w:jc w:val="left"/>
      </w:pPr>
      <w:r w:rsidRPr="00CB298B">
        <w:rPr>
          <w:noProof/>
        </w:rPr>
        <w:drawing>
          <wp:inline distT="0" distB="0" distL="0" distR="0" wp14:anchorId="62895780" wp14:editId="52E4C988">
            <wp:extent cx="2830749" cy="1886382"/>
            <wp:effectExtent l="0" t="0" r="8255" b="0"/>
            <wp:docPr id="89107" name="Obraz 89107" descr="Fotografia przedstawia ludzika ułożonego przez dzieci z szyszek, kasztanów i jesiennych warzyw. Fot.: Barbara Zamożniewicz, Justyna Lis, blog „Wielki Zachwyt”. " title="Ludzik z jesiennych daró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7"/>
                    <pic:cNvPicPr>
                      <a:picLocks noChangeAspect="1" noChangeArrowheads="1"/>
                    </pic:cNvPicPr>
                  </pic:nvPicPr>
                  <pic:blipFill>
                    <a:blip r:embed="rId209" cstate="print">
                      <a:extLst>
                        <a:ext uri="{28A0092B-C50C-407E-A947-70E740481C1C}">
                          <a14:useLocalDpi xmlns:a14="http://schemas.microsoft.com/office/drawing/2010/main" val="0"/>
                        </a:ext>
                      </a:extLst>
                    </a:blip>
                    <a:srcRect/>
                    <a:stretch>
                      <a:fillRect/>
                    </a:stretch>
                  </pic:blipFill>
                  <pic:spPr bwMode="auto">
                    <a:xfrm>
                      <a:off x="0" y="0"/>
                      <a:ext cx="2832589" cy="1887608"/>
                    </a:xfrm>
                    <a:prstGeom prst="rect">
                      <a:avLst/>
                    </a:prstGeom>
                    <a:noFill/>
                    <a:ln>
                      <a:noFill/>
                    </a:ln>
                  </pic:spPr>
                </pic:pic>
              </a:graphicData>
            </a:graphic>
          </wp:inline>
        </w:drawing>
      </w:r>
      <w:r w:rsidR="0096411C">
        <w:t xml:space="preserve"> </w:t>
      </w:r>
      <w:r w:rsidRPr="00CB298B">
        <w:rPr>
          <w:noProof/>
        </w:rPr>
        <w:drawing>
          <wp:inline distT="0" distB="0" distL="0" distR="0" wp14:anchorId="6416C59A" wp14:editId="28021E02">
            <wp:extent cx="2802738" cy="1867711"/>
            <wp:effectExtent l="0" t="0" r="0" b="0"/>
            <wp:docPr id="89108" name="Obraz 89108" descr="Fotografia przedstawia zabawkę wykonaną przez dzieci z trawy, piór i kasztanów (gniazdko i jego mieszkaniec). Fot.: Barbara Zamożniewicz, Justyna Lis, blog „Wielki Zachwyt”. " title="Zabawka z leśnych skarbó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2"/>
                    <pic:cNvPicPr>
                      <a:picLocks noChangeAspect="1" noChangeArrowheads="1"/>
                    </pic:cNvPicPr>
                  </pic:nvPicPr>
                  <pic:blipFill>
                    <a:blip r:embed="rId210" cstate="print">
                      <a:extLst>
                        <a:ext uri="{28A0092B-C50C-407E-A947-70E740481C1C}">
                          <a14:useLocalDpi xmlns:a14="http://schemas.microsoft.com/office/drawing/2010/main" val="0"/>
                        </a:ext>
                      </a:extLst>
                    </a:blip>
                    <a:srcRect/>
                    <a:stretch>
                      <a:fillRect/>
                    </a:stretch>
                  </pic:blipFill>
                  <pic:spPr bwMode="auto">
                    <a:xfrm>
                      <a:off x="0" y="0"/>
                      <a:ext cx="2806788" cy="1870410"/>
                    </a:xfrm>
                    <a:prstGeom prst="rect">
                      <a:avLst/>
                    </a:prstGeom>
                    <a:noFill/>
                    <a:ln>
                      <a:noFill/>
                    </a:ln>
                  </pic:spPr>
                </pic:pic>
              </a:graphicData>
            </a:graphic>
          </wp:inline>
        </w:drawing>
      </w:r>
    </w:p>
    <w:p w14:paraId="39AF7266" w14:textId="07617F16" w:rsidR="000A78C6" w:rsidRPr="00CB298B" w:rsidRDefault="000A78C6" w:rsidP="000A78C6">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Fot. 7–8.</w:t>
      </w:r>
      <w:r w:rsidRPr="00CB298B">
        <w:rPr>
          <w:rFonts w:ascii="Arial" w:eastAsia="Times New Roman" w:hAnsi="Arial" w:cs="Arial"/>
          <w:sz w:val="22"/>
          <w:lang w:eastAsia="ja-JP"/>
        </w:rPr>
        <w:t xml:space="preserve"> Fotog</w:t>
      </w:r>
      <w:r w:rsidR="0087183C">
        <w:rPr>
          <w:rFonts w:ascii="Arial" w:eastAsia="Times New Roman" w:hAnsi="Arial" w:cs="Arial"/>
          <w:sz w:val="22"/>
          <w:lang w:eastAsia="ja-JP"/>
        </w:rPr>
        <w:t>rafie na blogu „Wielki Zachwyt”</w:t>
      </w:r>
    </w:p>
    <w:p w14:paraId="2192203D" w14:textId="77777777" w:rsidR="0035372F" w:rsidRPr="00CB298B" w:rsidRDefault="0035372F" w:rsidP="0035372F">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Barbara </w:t>
      </w:r>
      <w:proofErr w:type="spellStart"/>
      <w:r w:rsidRPr="00CB298B">
        <w:rPr>
          <w:rFonts w:ascii="Arial" w:eastAsia="Times New Roman" w:hAnsi="Arial" w:cs="Arial"/>
          <w:lang w:eastAsia="ja-JP"/>
        </w:rPr>
        <w:t>Zamożniewicz</w:t>
      </w:r>
      <w:proofErr w:type="spellEnd"/>
      <w:r w:rsidRPr="00CB298B">
        <w:rPr>
          <w:rFonts w:ascii="Arial" w:eastAsia="Times New Roman" w:hAnsi="Arial" w:cs="Arial"/>
          <w:lang w:eastAsia="ja-JP"/>
        </w:rPr>
        <w:t>, Justyna Lis</w:t>
      </w:r>
      <w:r>
        <w:rPr>
          <w:rFonts w:ascii="Arial" w:eastAsia="Times New Roman" w:hAnsi="Arial" w:cs="Arial"/>
          <w:lang w:eastAsia="ja-JP"/>
        </w:rPr>
        <w:t>, blog „Wielki Zachwyt”.</w:t>
      </w:r>
    </w:p>
    <w:p w14:paraId="5D4970C9" w14:textId="77777777" w:rsidR="00B658DF" w:rsidRPr="00CB298B" w:rsidRDefault="00B658DF" w:rsidP="000A78C6">
      <w:pPr>
        <w:pStyle w:val="OREnormalny"/>
        <w:rPr>
          <w:b/>
          <w:color w:val="auto"/>
        </w:rPr>
      </w:pPr>
      <w:r w:rsidRPr="00CB298B">
        <w:rPr>
          <w:b/>
          <w:color w:val="auto"/>
        </w:rPr>
        <w:lastRenderedPageBreak/>
        <w:t>Kompetencje matematyczne i podstawowe kompetencje naukowo-techniczne</w:t>
      </w:r>
    </w:p>
    <w:p w14:paraId="6578BEA9" w14:textId="77777777" w:rsidR="00B658DF" w:rsidRPr="00CB298B" w:rsidRDefault="00B658DF" w:rsidP="000A78C6">
      <w:pPr>
        <w:pStyle w:val="OREnormalny"/>
        <w:rPr>
          <w:color w:val="auto"/>
        </w:rPr>
      </w:pPr>
      <w:r w:rsidRPr="00CB298B">
        <w:rPr>
          <w:color w:val="auto"/>
        </w:rPr>
        <w:t>Dzieci:</w:t>
      </w:r>
    </w:p>
    <w:p w14:paraId="64374BF5" w14:textId="47EBA95F" w:rsidR="00B658DF" w:rsidRPr="00CB298B" w:rsidRDefault="00DF7E49" w:rsidP="000A78C6">
      <w:pPr>
        <w:pStyle w:val="OREpunktor"/>
        <w:rPr>
          <w:color w:val="auto"/>
        </w:rPr>
      </w:pPr>
      <w:r w:rsidRPr="00CB298B">
        <w:rPr>
          <w:color w:val="auto"/>
        </w:rPr>
        <w:t>majsterkują</w:t>
      </w:r>
      <w:r w:rsidR="00B658DF" w:rsidRPr="00CB298B">
        <w:rPr>
          <w:color w:val="auto"/>
        </w:rPr>
        <w:t>, budują, wykorzystując materiał</w:t>
      </w:r>
      <w:r w:rsidR="00D42BBB" w:rsidRPr="00CB298B">
        <w:rPr>
          <w:color w:val="auto"/>
        </w:rPr>
        <w:t>y</w:t>
      </w:r>
      <w:r w:rsidR="00B658DF" w:rsidRPr="00CB298B">
        <w:rPr>
          <w:color w:val="auto"/>
        </w:rPr>
        <w:t xml:space="preserve"> </w:t>
      </w:r>
      <w:r w:rsidR="00D42BBB" w:rsidRPr="00CB298B">
        <w:rPr>
          <w:color w:val="auto"/>
        </w:rPr>
        <w:t>naturalne;</w:t>
      </w:r>
    </w:p>
    <w:p w14:paraId="3869EBCB" w14:textId="2B6A92AA" w:rsidR="00B658DF" w:rsidRPr="00CB298B" w:rsidRDefault="00DF7E49" w:rsidP="000A78C6">
      <w:pPr>
        <w:pStyle w:val="OREpunktor"/>
        <w:rPr>
          <w:color w:val="auto"/>
        </w:rPr>
      </w:pPr>
      <w:r w:rsidRPr="00CB298B">
        <w:rPr>
          <w:color w:val="auto"/>
        </w:rPr>
        <w:t xml:space="preserve">odpowiadają </w:t>
      </w:r>
      <w:r w:rsidR="00B658DF" w:rsidRPr="00CB298B">
        <w:rPr>
          <w:color w:val="auto"/>
        </w:rPr>
        <w:t>na pytania, objaśniają kolejność zdarzeń na podstawie fotorelacji z</w:t>
      </w:r>
      <w:r w:rsidR="00C47724" w:rsidRPr="00CB298B">
        <w:rPr>
          <w:color w:val="auto"/>
        </w:rPr>
        <w:t> </w:t>
      </w:r>
      <w:r w:rsidR="00B658DF" w:rsidRPr="00CB298B">
        <w:rPr>
          <w:color w:val="auto"/>
        </w:rPr>
        <w:t>leśnej wyprawy</w:t>
      </w:r>
      <w:r w:rsidR="00C47724" w:rsidRPr="00CB298B">
        <w:rPr>
          <w:color w:val="auto"/>
        </w:rPr>
        <w:t xml:space="preserve">; </w:t>
      </w:r>
      <w:r w:rsidR="00B658DF" w:rsidRPr="00CB298B">
        <w:rPr>
          <w:color w:val="auto"/>
        </w:rPr>
        <w:t>układa</w:t>
      </w:r>
      <w:r w:rsidR="00D42BBB" w:rsidRPr="00CB298B">
        <w:rPr>
          <w:color w:val="auto"/>
        </w:rPr>
        <w:t>ją</w:t>
      </w:r>
      <w:r w:rsidR="00B658DF" w:rsidRPr="00CB298B">
        <w:rPr>
          <w:color w:val="auto"/>
        </w:rPr>
        <w:t xml:space="preserve"> historyjki obrazkowe z fotografii </w:t>
      </w:r>
      <w:r w:rsidR="00C47724" w:rsidRPr="00CB298B">
        <w:rPr>
          <w:color w:val="auto"/>
        </w:rPr>
        <w:t xml:space="preserve">wykonanych podczas </w:t>
      </w:r>
      <w:r w:rsidR="00B658DF" w:rsidRPr="00CB298B">
        <w:rPr>
          <w:color w:val="auto"/>
        </w:rPr>
        <w:t>wycieczek</w:t>
      </w:r>
      <w:r w:rsidR="00C47724" w:rsidRPr="00CB298B">
        <w:rPr>
          <w:color w:val="auto"/>
        </w:rPr>
        <w:t>;</w:t>
      </w:r>
    </w:p>
    <w:p w14:paraId="528792E7" w14:textId="56BC7796" w:rsidR="00B658DF" w:rsidRPr="00CB298B" w:rsidRDefault="00DF7E49" w:rsidP="000A78C6">
      <w:pPr>
        <w:pStyle w:val="OREpunktor"/>
        <w:rPr>
          <w:color w:val="auto"/>
        </w:rPr>
      </w:pPr>
      <w:r w:rsidRPr="00CB298B">
        <w:rPr>
          <w:color w:val="auto"/>
        </w:rPr>
        <w:t xml:space="preserve">czytają </w:t>
      </w:r>
      <w:r w:rsidR="00B658DF" w:rsidRPr="00CB298B">
        <w:rPr>
          <w:color w:val="auto"/>
        </w:rPr>
        <w:t>obrazy, wyodrębniają i nazywają ich elementy (np. obrazy lasu</w:t>
      </w:r>
      <w:r w:rsidR="00C47724" w:rsidRPr="00CB298B">
        <w:rPr>
          <w:color w:val="auto"/>
        </w:rPr>
        <w:t xml:space="preserve">); </w:t>
      </w:r>
      <w:r w:rsidR="00B658DF" w:rsidRPr="00CB298B">
        <w:rPr>
          <w:color w:val="auto"/>
        </w:rPr>
        <w:t>nazywają symbole i znaki znajdujące się w otoczeniu, wyjaśniają ich znaczenie (np. znaków, piktogramów umieszczonych na trasie wycieczki)</w:t>
      </w:r>
      <w:r w:rsidR="00C47724" w:rsidRPr="00CB298B">
        <w:rPr>
          <w:color w:val="auto"/>
        </w:rPr>
        <w:t>;</w:t>
      </w:r>
    </w:p>
    <w:p w14:paraId="361B7EB0" w14:textId="04CE5E8F" w:rsidR="00B658DF" w:rsidRPr="00CB298B" w:rsidRDefault="00DF7E49" w:rsidP="000A78C6">
      <w:pPr>
        <w:pStyle w:val="OREpunktor"/>
        <w:rPr>
          <w:color w:val="auto"/>
        </w:rPr>
      </w:pPr>
      <w:r w:rsidRPr="00CB298B">
        <w:rPr>
          <w:color w:val="auto"/>
        </w:rPr>
        <w:t xml:space="preserve">określają </w:t>
      </w:r>
      <w:r w:rsidR="00B658DF" w:rsidRPr="00CB298B">
        <w:rPr>
          <w:color w:val="auto"/>
        </w:rPr>
        <w:t xml:space="preserve">położenie obiektów i przedmiotów, </w:t>
      </w:r>
      <w:r w:rsidR="00C47724" w:rsidRPr="00CB298B">
        <w:rPr>
          <w:color w:val="auto"/>
        </w:rPr>
        <w:t xml:space="preserve">ich </w:t>
      </w:r>
      <w:r w:rsidR="00B658DF" w:rsidRPr="00CB298B">
        <w:rPr>
          <w:color w:val="auto"/>
        </w:rPr>
        <w:t>liczbę, kształt, wielkość, ciężar</w:t>
      </w:r>
      <w:r w:rsidR="00C47724" w:rsidRPr="00CB298B">
        <w:rPr>
          <w:color w:val="auto"/>
        </w:rPr>
        <w:t xml:space="preserve">; </w:t>
      </w:r>
      <w:r w:rsidR="00B658DF" w:rsidRPr="00CB298B">
        <w:rPr>
          <w:color w:val="auto"/>
        </w:rPr>
        <w:t xml:space="preserve">porównują przedmioty w swoim otoczeniu </w:t>
      </w:r>
      <w:r w:rsidR="00C47724" w:rsidRPr="00CB298B">
        <w:rPr>
          <w:color w:val="auto"/>
        </w:rPr>
        <w:t>pod kątem wybranej cechy;</w:t>
      </w:r>
    </w:p>
    <w:p w14:paraId="57D7E673" w14:textId="4344D749" w:rsidR="00B658DF" w:rsidRPr="00CB298B" w:rsidRDefault="00DF7E49" w:rsidP="000A78C6">
      <w:pPr>
        <w:pStyle w:val="OREpunktor"/>
        <w:rPr>
          <w:color w:val="auto"/>
        </w:rPr>
      </w:pPr>
      <w:r w:rsidRPr="00CB298B">
        <w:rPr>
          <w:color w:val="auto"/>
        </w:rPr>
        <w:t xml:space="preserve">klasyfikują </w:t>
      </w:r>
      <w:r w:rsidR="00B658DF" w:rsidRPr="00CB298B">
        <w:rPr>
          <w:color w:val="auto"/>
        </w:rPr>
        <w:t>przedmioty według wielkości, kształtu, koloru, przeznaczenia</w:t>
      </w:r>
      <w:r w:rsidR="00C47724" w:rsidRPr="00CB298B">
        <w:rPr>
          <w:color w:val="auto"/>
        </w:rPr>
        <w:t xml:space="preserve">; </w:t>
      </w:r>
      <w:r w:rsidR="00B658DF" w:rsidRPr="00CB298B">
        <w:rPr>
          <w:color w:val="auto"/>
        </w:rPr>
        <w:t>układają przedmioty w grupy, szeregi, rytmy</w:t>
      </w:r>
      <w:r w:rsidR="00C47724" w:rsidRPr="00CB298B">
        <w:rPr>
          <w:color w:val="auto"/>
        </w:rPr>
        <w:t xml:space="preserve">; </w:t>
      </w:r>
      <w:r w:rsidR="00B658DF" w:rsidRPr="00CB298B">
        <w:rPr>
          <w:color w:val="auto"/>
        </w:rPr>
        <w:t xml:space="preserve">odtwarzają układy przedmiotów i </w:t>
      </w:r>
      <w:r w:rsidR="00C47724" w:rsidRPr="00CB298B">
        <w:rPr>
          <w:color w:val="auto"/>
        </w:rPr>
        <w:t xml:space="preserve">tworzą </w:t>
      </w:r>
      <w:r w:rsidR="00B658DF" w:rsidRPr="00CB298B">
        <w:rPr>
          <w:color w:val="auto"/>
        </w:rPr>
        <w:t>wł</w:t>
      </w:r>
      <w:r w:rsidR="00B658DF" w:rsidRPr="00CB298B">
        <w:rPr>
          <w:color w:val="auto"/>
        </w:rPr>
        <w:t>a</w:t>
      </w:r>
      <w:r w:rsidR="00B658DF" w:rsidRPr="00CB298B">
        <w:rPr>
          <w:color w:val="auto"/>
        </w:rPr>
        <w:t>sne, nadając im znaczenie</w:t>
      </w:r>
      <w:r w:rsidR="00C47724" w:rsidRPr="00CB298B">
        <w:rPr>
          <w:color w:val="auto"/>
        </w:rPr>
        <w:t>;</w:t>
      </w:r>
      <w:r w:rsidR="00B658DF" w:rsidRPr="00CB298B">
        <w:rPr>
          <w:color w:val="auto"/>
        </w:rPr>
        <w:t xml:space="preserve"> rozróżniają podstawowe figury geometryczne (koło, kwadrat, trójkąt, prostokąt</w:t>
      </w:r>
      <w:r w:rsidR="00C47724" w:rsidRPr="00CB298B">
        <w:rPr>
          <w:color w:val="auto"/>
        </w:rPr>
        <w:t>)</w:t>
      </w:r>
      <w:r w:rsidR="00B658DF" w:rsidRPr="00CB298B">
        <w:rPr>
          <w:color w:val="auto"/>
        </w:rPr>
        <w:t xml:space="preserve"> w kształtach natury, znakach drogowych i innych itp.</w:t>
      </w:r>
      <w:r w:rsidR="00C47724" w:rsidRPr="00CB298B">
        <w:rPr>
          <w:color w:val="auto"/>
        </w:rPr>
        <w:t>;</w:t>
      </w:r>
    </w:p>
    <w:p w14:paraId="10B0B2AE" w14:textId="060A3D0A" w:rsidR="00B658DF" w:rsidRPr="00CB298B" w:rsidRDefault="00DF7E49" w:rsidP="000A78C6">
      <w:pPr>
        <w:pStyle w:val="OREpunktor"/>
        <w:rPr>
          <w:color w:val="auto"/>
        </w:rPr>
      </w:pPr>
      <w:r w:rsidRPr="00CB298B">
        <w:rPr>
          <w:color w:val="auto"/>
        </w:rPr>
        <w:t xml:space="preserve">określają </w:t>
      </w:r>
      <w:r w:rsidR="00B658DF" w:rsidRPr="00CB298B">
        <w:rPr>
          <w:color w:val="auto"/>
        </w:rPr>
        <w:t>kierunki i ustalają położenie przedmiotów w stosunku do własnej osoby, a także w stosunku do innych przedmiotów</w:t>
      </w:r>
      <w:r w:rsidR="00C47724" w:rsidRPr="00CB298B">
        <w:rPr>
          <w:color w:val="auto"/>
        </w:rPr>
        <w:t xml:space="preserve">; </w:t>
      </w:r>
      <w:r w:rsidR="00B658DF" w:rsidRPr="00CB298B">
        <w:rPr>
          <w:color w:val="auto"/>
        </w:rPr>
        <w:t>rozróżniają stronę lewą i prawą</w:t>
      </w:r>
      <w:r w:rsidR="00C47724" w:rsidRPr="00CB298B">
        <w:rPr>
          <w:color w:val="auto"/>
        </w:rPr>
        <w:t>;</w:t>
      </w:r>
    </w:p>
    <w:p w14:paraId="65C37C13" w14:textId="4255155B" w:rsidR="00B658DF" w:rsidRPr="00CB298B" w:rsidRDefault="00DF7E49" w:rsidP="000A78C6">
      <w:pPr>
        <w:pStyle w:val="OREpunktor"/>
        <w:rPr>
          <w:color w:val="auto"/>
        </w:rPr>
      </w:pPr>
      <w:r w:rsidRPr="00CB298B">
        <w:rPr>
          <w:color w:val="auto"/>
        </w:rPr>
        <w:t xml:space="preserve">przeliczają </w:t>
      </w:r>
      <w:r w:rsidR="00B658DF" w:rsidRPr="00CB298B">
        <w:rPr>
          <w:color w:val="auto"/>
        </w:rPr>
        <w:t>elementy zbiorów w czasie zabawy, prac porządkowych, ćwiczeń i w</w:t>
      </w:r>
      <w:r w:rsidR="00B658DF" w:rsidRPr="00CB298B">
        <w:rPr>
          <w:color w:val="auto"/>
        </w:rPr>
        <w:t>y</w:t>
      </w:r>
      <w:r w:rsidR="00B658DF" w:rsidRPr="00CB298B">
        <w:rPr>
          <w:color w:val="auto"/>
        </w:rPr>
        <w:t>konywania innych czynności</w:t>
      </w:r>
      <w:r w:rsidR="00C47724" w:rsidRPr="00CB298B">
        <w:rPr>
          <w:color w:val="auto"/>
        </w:rPr>
        <w:t>;</w:t>
      </w:r>
      <w:r w:rsidR="00B658DF" w:rsidRPr="00CB298B">
        <w:rPr>
          <w:color w:val="auto"/>
        </w:rPr>
        <w:t xml:space="preserve"> posługują się liczebnikami głównymi i porządkowymi</w:t>
      </w:r>
      <w:r w:rsidR="00C47724" w:rsidRPr="00CB298B">
        <w:rPr>
          <w:color w:val="auto"/>
        </w:rPr>
        <w:t xml:space="preserve">, </w:t>
      </w:r>
      <w:r w:rsidR="00B658DF" w:rsidRPr="00CB298B">
        <w:rPr>
          <w:color w:val="auto"/>
        </w:rPr>
        <w:t>rozpoznają cyfry oznaczające liczby od 0 do 10</w:t>
      </w:r>
      <w:r w:rsidR="00C47724" w:rsidRPr="00CB298B">
        <w:rPr>
          <w:color w:val="auto"/>
        </w:rPr>
        <w:t xml:space="preserve">, </w:t>
      </w:r>
      <w:r w:rsidR="00B658DF" w:rsidRPr="00CB298B">
        <w:rPr>
          <w:color w:val="auto"/>
        </w:rPr>
        <w:t>wykonują dodawanie i odejm</w:t>
      </w:r>
      <w:r w:rsidR="00B658DF" w:rsidRPr="00CB298B">
        <w:rPr>
          <w:color w:val="auto"/>
        </w:rPr>
        <w:t>o</w:t>
      </w:r>
      <w:r w:rsidR="00B658DF" w:rsidRPr="00CB298B">
        <w:rPr>
          <w:color w:val="auto"/>
        </w:rPr>
        <w:t>wanie w sytuacji użytkowej</w:t>
      </w:r>
      <w:r w:rsidR="00C47724" w:rsidRPr="00CB298B">
        <w:rPr>
          <w:color w:val="auto"/>
        </w:rPr>
        <w:t xml:space="preserve">, </w:t>
      </w:r>
      <w:r w:rsidR="00B658DF" w:rsidRPr="00CB298B">
        <w:rPr>
          <w:color w:val="auto"/>
        </w:rPr>
        <w:t>liczą obiekty, odróżniają liczenie błędne od popraw</w:t>
      </w:r>
      <w:r w:rsidR="0087183C">
        <w:rPr>
          <w:color w:val="auto"/>
        </w:rPr>
        <w:t>-</w:t>
      </w:r>
      <w:proofErr w:type="spellStart"/>
      <w:r w:rsidR="00B658DF" w:rsidRPr="00CB298B">
        <w:rPr>
          <w:color w:val="auto"/>
        </w:rPr>
        <w:t>nego</w:t>
      </w:r>
      <w:proofErr w:type="spellEnd"/>
      <w:r w:rsidR="00C47724" w:rsidRPr="00CB298B">
        <w:rPr>
          <w:color w:val="auto"/>
        </w:rPr>
        <w:t>;</w:t>
      </w:r>
    </w:p>
    <w:p w14:paraId="177BCDF4" w14:textId="0E06C4FA" w:rsidR="00B658DF" w:rsidRPr="00CB298B" w:rsidRDefault="00DF7E49" w:rsidP="000A78C6">
      <w:pPr>
        <w:pStyle w:val="OREpunktor"/>
        <w:rPr>
          <w:color w:val="auto"/>
        </w:rPr>
      </w:pPr>
      <w:r w:rsidRPr="00CB298B">
        <w:rPr>
          <w:color w:val="auto"/>
        </w:rPr>
        <w:t>eksperymentują</w:t>
      </w:r>
      <w:r w:rsidR="00B658DF" w:rsidRPr="00CB298B">
        <w:rPr>
          <w:color w:val="auto"/>
        </w:rPr>
        <w:t>, szacują, przewidują, dokonują pomiaru długości przedmiotów, wykorzystując np. dłoń, stopę, but, kijek</w:t>
      </w:r>
      <w:r w:rsidR="00C47724" w:rsidRPr="00CB298B">
        <w:rPr>
          <w:color w:val="auto"/>
        </w:rPr>
        <w:t>;</w:t>
      </w:r>
    </w:p>
    <w:p w14:paraId="0398D672" w14:textId="34BF5588" w:rsidR="00B658DF" w:rsidRPr="00CB298B" w:rsidRDefault="00B658DF" w:rsidP="000A78C6">
      <w:pPr>
        <w:spacing w:before="120" w:after="120" w:line="240" w:lineRule="auto"/>
        <w:rPr>
          <w:rFonts w:ascii="Arial" w:hAnsi="Arial" w:cs="Arial"/>
        </w:rPr>
      </w:pPr>
      <w:r w:rsidRPr="00CB298B">
        <w:rPr>
          <w:noProof/>
        </w:rPr>
        <w:drawing>
          <wp:inline distT="0" distB="0" distL="0" distR="0" wp14:anchorId="2F5E182C" wp14:editId="04968CC0">
            <wp:extent cx="2923953" cy="1807535"/>
            <wp:effectExtent l="0" t="0" r="0" b="2540"/>
            <wp:docPr id="89109" name="Obraz 89109" descr="Na fotografii przedstawiono dziecko, które liczy i dzieli na zbiory szyszki i kasztany. Fot.: Barbara Zamożniewicz, Justyna Lis, blog „Wielki Zachwyt”. " title="Matematyczne zabaw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2"/>
                    <pic:cNvPicPr>
                      <a:picLocks noChangeAspect="1" noChangeArrowheads="1"/>
                    </pic:cNvPicPr>
                  </pic:nvPicPr>
                  <pic:blipFill>
                    <a:blip r:embed="rId211" cstate="print">
                      <a:extLst>
                        <a:ext uri="{28A0092B-C50C-407E-A947-70E740481C1C}">
                          <a14:useLocalDpi xmlns:a14="http://schemas.microsoft.com/office/drawing/2010/main" val="0"/>
                        </a:ext>
                      </a:extLst>
                    </a:blip>
                    <a:srcRect/>
                    <a:stretch>
                      <a:fillRect/>
                    </a:stretch>
                  </pic:blipFill>
                  <pic:spPr bwMode="auto">
                    <a:xfrm>
                      <a:off x="0" y="0"/>
                      <a:ext cx="2945621" cy="1820930"/>
                    </a:xfrm>
                    <a:prstGeom prst="rect">
                      <a:avLst/>
                    </a:prstGeom>
                    <a:noFill/>
                    <a:ln>
                      <a:noFill/>
                    </a:ln>
                  </pic:spPr>
                </pic:pic>
              </a:graphicData>
            </a:graphic>
          </wp:inline>
        </w:drawing>
      </w:r>
      <w:r w:rsidR="009B1445" w:rsidRPr="00CB298B">
        <w:rPr>
          <w:rFonts w:ascii="Arial" w:hAnsi="Arial" w:cs="Arial"/>
        </w:rPr>
        <w:t xml:space="preserve"> </w:t>
      </w:r>
      <w:r w:rsidRPr="00CB298B">
        <w:rPr>
          <w:noProof/>
        </w:rPr>
        <w:drawing>
          <wp:inline distT="0" distB="0" distL="0" distR="0" wp14:anchorId="6284AD61" wp14:editId="0359EB14">
            <wp:extent cx="2977116" cy="1807535"/>
            <wp:effectExtent l="0" t="0" r="0" b="2540"/>
            <wp:docPr id="89110" name="Obraz 89110" descr="Fotografia przedstawia chłopca obserwującego z uwagą znaleziony w lesie patyk. Fot.: Barbara Zamożniewicz, Justyna Lis, blog „Wielki Zachwyt”. " title="Mały obserwato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bartek"/>
                    <pic:cNvPicPr>
                      <a:picLocks noChangeAspect="1" noChangeArrowheads="1"/>
                    </pic:cNvPicPr>
                  </pic:nvPicPr>
                  <pic:blipFill>
                    <a:blip r:embed="rId212" cstate="print">
                      <a:extLst>
                        <a:ext uri="{28A0092B-C50C-407E-A947-70E740481C1C}">
                          <a14:useLocalDpi xmlns:a14="http://schemas.microsoft.com/office/drawing/2010/main" val="0"/>
                        </a:ext>
                      </a:extLst>
                    </a:blip>
                    <a:srcRect/>
                    <a:stretch>
                      <a:fillRect/>
                    </a:stretch>
                  </pic:blipFill>
                  <pic:spPr bwMode="auto">
                    <a:xfrm>
                      <a:off x="0" y="0"/>
                      <a:ext cx="2988212" cy="1814272"/>
                    </a:xfrm>
                    <a:prstGeom prst="rect">
                      <a:avLst/>
                    </a:prstGeom>
                    <a:noFill/>
                    <a:ln>
                      <a:noFill/>
                    </a:ln>
                  </pic:spPr>
                </pic:pic>
              </a:graphicData>
            </a:graphic>
          </wp:inline>
        </w:drawing>
      </w:r>
    </w:p>
    <w:p w14:paraId="08F5EA53" w14:textId="7284D239" w:rsidR="000A78C6" w:rsidRPr="00CB298B" w:rsidRDefault="000A78C6" w:rsidP="000A78C6">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Fot. 9–10.</w:t>
      </w:r>
      <w:r w:rsidRPr="00CB298B">
        <w:rPr>
          <w:rFonts w:ascii="Arial" w:eastAsia="Times New Roman" w:hAnsi="Arial" w:cs="Arial"/>
          <w:sz w:val="22"/>
          <w:lang w:eastAsia="ja-JP"/>
        </w:rPr>
        <w:t xml:space="preserve"> Fotog</w:t>
      </w:r>
      <w:r w:rsidR="0087183C">
        <w:rPr>
          <w:rFonts w:ascii="Arial" w:eastAsia="Times New Roman" w:hAnsi="Arial" w:cs="Arial"/>
          <w:sz w:val="22"/>
          <w:lang w:eastAsia="ja-JP"/>
        </w:rPr>
        <w:t>rafie na blogu „Wielki Zachwyt”</w:t>
      </w:r>
    </w:p>
    <w:p w14:paraId="235A1F0A" w14:textId="77777777" w:rsidR="0035372F" w:rsidRPr="00CB298B" w:rsidRDefault="0035372F" w:rsidP="0035372F">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Barbara </w:t>
      </w:r>
      <w:proofErr w:type="spellStart"/>
      <w:r w:rsidRPr="00CB298B">
        <w:rPr>
          <w:rFonts w:ascii="Arial" w:eastAsia="Times New Roman" w:hAnsi="Arial" w:cs="Arial"/>
          <w:lang w:eastAsia="ja-JP"/>
        </w:rPr>
        <w:t>Zamożniewicz</w:t>
      </w:r>
      <w:proofErr w:type="spellEnd"/>
      <w:r w:rsidRPr="00CB298B">
        <w:rPr>
          <w:rFonts w:ascii="Arial" w:eastAsia="Times New Roman" w:hAnsi="Arial" w:cs="Arial"/>
          <w:lang w:eastAsia="ja-JP"/>
        </w:rPr>
        <w:t>, Justyna Lis</w:t>
      </w:r>
      <w:r>
        <w:rPr>
          <w:rFonts w:ascii="Arial" w:eastAsia="Times New Roman" w:hAnsi="Arial" w:cs="Arial"/>
          <w:lang w:eastAsia="ja-JP"/>
        </w:rPr>
        <w:t>, blog „Wielki Zachwyt”.</w:t>
      </w:r>
    </w:p>
    <w:p w14:paraId="19678DDC" w14:textId="79394D56" w:rsidR="00B658DF" w:rsidRPr="00CB298B" w:rsidRDefault="00DF7E49" w:rsidP="0035372F">
      <w:pPr>
        <w:pStyle w:val="OREpunktor"/>
      </w:pPr>
      <w:r w:rsidRPr="00CB298B">
        <w:lastRenderedPageBreak/>
        <w:t>p</w:t>
      </w:r>
      <w:r w:rsidR="00B658DF" w:rsidRPr="00CB298B">
        <w:t>osługują się pojęciami dotyczącymi następstwa czasu</w:t>
      </w:r>
      <w:r w:rsidR="00C47724" w:rsidRPr="00CB298B">
        <w:t>,</w:t>
      </w:r>
      <w:r w:rsidR="00B658DF" w:rsidRPr="00CB298B">
        <w:t xml:space="preserve"> np. </w:t>
      </w:r>
      <w:r w:rsidR="00C47724" w:rsidRPr="00CB298B">
        <w:t>„</w:t>
      </w:r>
      <w:r w:rsidR="00B658DF" w:rsidRPr="00CB298B">
        <w:t>wczoraj, dzisiaj, jutro, rano, wieczorem</w:t>
      </w:r>
      <w:r w:rsidR="00C47724" w:rsidRPr="00CB298B">
        <w:t>”</w:t>
      </w:r>
      <w:r w:rsidR="00B658DF" w:rsidRPr="00CB298B">
        <w:t>, w tym nazwami pór roku, dni tygodnia i miesięcy</w:t>
      </w:r>
      <w:r w:rsidR="00C47724" w:rsidRPr="00CB298B">
        <w:t>;</w:t>
      </w:r>
    </w:p>
    <w:p w14:paraId="34B9FE79" w14:textId="08B45D2F" w:rsidR="00B658DF" w:rsidRPr="00CB298B" w:rsidRDefault="00DF7E49" w:rsidP="000A78C6">
      <w:pPr>
        <w:pStyle w:val="OREpunktor"/>
        <w:rPr>
          <w:color w:val="auto"/>
        </w:rPr>
      </w:pPr>
      <w:r w:rsidRPr="00CB298B">
        <w:rPr>
          <w:color w:val="auto"/>
        </w:rPr>
        <w:t xml:space="preserve">posługują </w:t>
      </w:r>
      <w:r w:rsidR="00B658DF" w:rsidRPr="00CB298B">
        <w:rPr>
          <w:color w:val="auto"/>
        </w:rPr>
        <w:t xml:space="preserve">się pojęciami dotyczącymi zjawisk przyrodniczych, np. </w:t>
      </w:r>
      <w:r w:rsidR="00C47724" w:rsidRPr="00CB298B">
        <w:rPr>
          <w:color w:val="auto"/>
        </w:rPr>
        <w:t>„</w:t>
      </w:r>
      <w:r w:rsidR="00B658DF" w:rsidRPr="00CB298B">
        <w:rPr>
          <w:color w:val="auto"/>
        </w:rPr>
        <w:t>tęcza, deszcz, burza, opadanie liści z drzew, sezonowa wędrówka ptaków, kwitnienie drzew, z</w:t>
      </w:r>
      <w:r w:rsidR="00B658DF" w:rsidRPr="00CB298B">
        <w:rPr>
          <w:color w:val="auto"/>
        </w:rPr>
        <w:t>a</w:t>
      </w:r>
      <w:r w:rsidR="00B658DF" w:rsidRPr="00CB298B">
        <w:rPr>
          <w:color w:val="auto"/>
        </w:rPr>
        <w:t>marzanie wody</w:t>
      </w:r>
      <w:r w:rsidR="00C47724" w:rsidRPr="00CB298B">
        <w:rPr>
          <w:color w:val="auto"/>
        </w:rPr>
        <w:t>”;</w:t>
      </w:r>
      <w:r w:rsidR="00B658DF" w:rsidRPr="00CB298B">
        <w:rPr>
          <w:color w:val="auto"/>
        </w:rPr>
        <w:t xml:space="preserve"> dotyczącymi życia zwierząt, roślin</w:t>
      </w:r>
      <w:r w:rsidR="00C47724" w:rsidRPr="00CB298B">
        <w:rPr>
          <w:color w:val="auto"/>
        </w:rPr>
        <w:t xml:space="preserve"> i</w:t>
      </w:r>
      <w:r w:rsidR="00B658DF" w:rsidRPr="00CB298B">
        <w:rPr>
          <w:color w:val="auto"/>
        </w:rPr>
        <w:t xml:space="preserve"> ludzi w środowisku przyrodn</w:t>
      </w:r>
      <w:r w:rsidR="00B658DF" w:rsidRPr="00CB298B">
        <w:rPr>
          <w:color w:val="auto"/>
        </w:rPr>
        <w:t>i</w:t>
      </w:r>
      <w:r w:rsidR="00B658DF" w:rsidRPr="00CB298B">
        <w:rPr>
          <w:color w:val="auto"/>
        </w:rPr>
        <w:t>czym, korzystania z dóbr przyrody, np. grzybów, owoców, ziół</w:t>
      </w:r>
      <w:r w:rsidR="00C47724" w:rsidRPr="00CB298B">
        <w:rPr>
          <w:color w:val="auto"/>
        </w:rPr>
        <w:t>.</w:t>
      </w:r>
    </w:p>
    <w:p w14:paraId="5E6441B8" w14:textId="0A67957D" w:rsidR="00B658DF" w:rsidRPr="00CB298B" w:rsidRDefault="00B658DF" w:rsidP="000A78C6">
      <w:pPr>
        <w:spacing w:before="120" w:after="120" w:line="240" w:lineRule="auto"/>
        <w:rPr>
          <w:rFonts w:ascii="Arial" w:hAnsi="Arial" w:cs="Arial"/>
        </w:rPr>
      </w:pPr>
      <w:r w:rsidRPr="00CB298B">
        <w:rPr>
          <w:noProof/>
        </w:rPr>
        <w:drawing>
          <wp:inline distT="0" distB="0" distL="0" distR="0" wp14:anchorId="656B9F01" wp14:editId="5B6C1D90">
            <wp:extent cx="2918178" cy="1984442"/>
            <wp:effectExtent l="0" t="0" r="0" b="0"/>
            <wp:docPr id="89111" name="Obraz 89111" descr="Fotografia przedstawia zajęcia związane z rozpoznawaniem grzybów podczas leśnej wyprawy. Fot.: Barbara Zamożniewicz, Justyna Lis, blog „Wielki Zachwyt”. " title="Rozpoznajemy grzyb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42"/>
                    <pic:cNvPicPr>
                      <a:picLocks noChangeAspect="1" noChangeArrowheads="1"/>
                    </pic:cNvPicPr>
                  </pic:nvPicPr>
                  <pic:blipFill>
                    <a:blip r:embed="rId213" cstate="print">
                      <a:extLst>
                        <a:ext uri="{28A0092B-C50C-407E-A947-70E740481C1C}">
                          <a14:useLocalDpi xmlns:a14="http://schemas.microsoft.com/office/drawing/2010/main" val="0"/>
                        </a:ext>
                      </a:extLst>
                    </a:blip>
                    <a:srcRect/>
                    <a:stretch>
                      <a:fillRect/>
                    </a:stretch>
                  </pic:blipFill>
                  <pic:spPr bwMode="auto">
                    <a:xfrm>
                      <a:off x="0" y="0"/>
                      <a:ext cx="2920078" cy="1985734"/>
                    </a:xfrm>
                    <a:prstGeom prst="rect">
                      <a:avLst/>
                    </a:prstGeom>
                    <a:noFill/>
                    <a:ln>
                      <a:noFill/>
                    </a:ln>
                  </pic:spPr>
                </pic:pic>
              </a:graphicData>
            </a:graphic>
          </wp:inline>
        </w:drawing>
      </w:r>
      <w:r w:rsidR="009B1445" w:rsidRPr="00CB298B">
        <w:rPr>
          <w:rFonts w:ascii="Arial" w:hAnsi="Arial" w:cs="Arial"/>
        </w:rPr>
        <w:t xml:space="preserve"> </w:t>
      </w:r>
      <w:r w:rsidRPr="00CB298B">
        <w:rPr>
          <w:noProof/>
        </w:rPr>
        <w:drawing>
          <wp:inline distT="0" distB="0" distL="0" distR="0" wp14:anchorId="17C104C0" wp14:editId="45C045B3">
            <wp:extent cx="2908570" cy="1984442"/>
            <wp:effectExtent l="0" t="0" r="6350" b="0"/>
            <wp:docPr id="89112" name="Obraz 89112" descr="Fotgrafia przedstawia dwoje przedszkolaków, które razem z nauczycielką badają fakturę kory na znalezionej w lesie galązce. Fot.: Barbara Zamożniewicz, Justyna Lis, blog „Wielki Zachwyt”. " title="Mali badacz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13"/>
                    <pic:cNvPicPr>
                      <a:picLocks noChangeAspect="1" noChangeArrowheads="1"/>
                    </pic:cNvPicPr>
                  </pic:nvPicPr>
                  <pic:blipFill>
                    <a:blip r:embed="rId214" cstate="print">
                      <a:extLst>
                        <a:ext uri="{28A0092B-C50C-407E-A947-70E740481C1C}">
                          <a14:useLocalDpi xmlns:a14="http://schemas.microsoft.com/office/drawing/2010/main" val="0"/>
                        </a:ext>
                      </a:extLst>
                    </a:blip>
                    <a:srcRect/>
                    <a:stretch>
                      <a:fillRect/>
                    </a:stretch>
                  </pic:blipFill>
                  <pic:spPr bwMode="auto">
                    <a:xfrm>
                      <a:off x="0" y="0"/>
                      <a:ext cx="2909133" cy="1984826"/>
                    </a:xfrm>
                    <a:prstGeom prst="rect">
                      <a:avLst/>
                    </a:prstGeom>
                    <a:noFill/>
                    <a:ln>
                      <a:noFill/>
                    </a:ln>
                  </pic:spPr>
                </pic:pic>
              </a:graphicData>
            </a:graphic>
          </wp:inline>
        </w:drawing>
      </w:r>
    </w:p>
    <w:p w14:paraId="577DC7FA" w14:textId="4BC0812B" w:rsidR="000A78C6" w:rsidRPr="00CB298B" w:rsidRDefault="000A78C6" w:rsidP="000A78C6">
      <w:pPr>
        <w:spacing w:before="120" w:after="240" w:line="240" w:lineRule="auto"/>
        <w:rPr>
          <w:rFonts w:ascii="Arial" w:eastAsia="Times New Roman" w:hAnsi="Arial" w:cs="Arial"/>
          <w:sz w:val="22"/>
          <w:lang w:eastAsia="ja-JP"/>
        </w:rPr>
      </w:pPr>
      <w:r w:rsidRPr="00CB298B">
        <w:rPr>
          <w:rFonts w:ascii="Arial" w:eastAsia="Times New Roman" w:hAnsi="Arial" w:cs="Arial"/>
          <w:b/>
          <w:sz w:val="22"/>
          <w:lang w:eastAsia="ja-JP"/>
        </w:rPr>
        <w:t>Fot. 11–12.</w:t>
      </w:r>
      <w:r w:rsidRPr="00CB298B">
        <w:rPr>
          <w:rFonts w:ascii="Arial" w:eastAsia="Times New Roman" w:hAnsi="Arial" w:cs="Arial"/>
          <w:sz w:val="22"/>
          <w:lang w:eastAsia="ja-JP"/>
        </w:rPr>
        <w:t xml:space="preserve"> Fotog</w:t>
      </w:r>
      <w:r w:rsidR="0087183C">
        <w:rPr>
          <w:rFonts w:ascii="Arial" w:eastAsia="Times New Roman" w:hAnsi="Arial" w:cs="Arial"/>
          <w:sz w:val="22"/>
          <w:lang w:eastAsia="ja-JP"/>
        </w:rPr>
        <w:t>rafie na blogu „Wielki Zachwyt”</w:t>
      </w:r>
    </w:p>
    <w:p w14:paraId="2A4045A2" w14:textId="77777777" w:rsidR="0035372F" w:rsidRPr="00CB298B" w:rsidRDefault="0035372F" w:rsidP="0035372F">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Barbara </w:t>
      </w:r>
      <w:proofErr w:type="spellStart"/>
      <w:r w:rsidRPr="00CB298B">
        <w:rPr>
          <w:rFonts w:ascii="Arial" w:eastAsia="Times New Roman" w:hAnsi="Arial" w:cs="Arial"/>
          <w:lang w:eastAsia="ja-JP"/>
        </w:rPr>
        <w:t>Zamożniewicz</w:t>
      </w:r>
      <w:proofErr w:type="spellEnd"/>
      <w:r w:rsidRPr="00CB298B">
        <w:rPr>
          <w:rFonts w:ascii="Arial" w:eastAsia="Times New Roman" w:hAnsi="Arial" w:cs="Arial"/>
          <w:lang w:eastAsia="ja-JP"/>
        </w:rPr>
        <w:t>, Justyna Lis</w:t>
      </w:r>
      <w:r>
        <w:rPr>
          <w:rFonts w:ascii="Arial" w:eastAsia="Times New Roman" w:hAnsi="Arial" w:cs="Arial"/>
          <w:lang w:eastAsia="ja-JP"/>
        </w:rPr>
        <w:t>, blog „Wielki Zachwyt”.</w:t>
      </w:r>
    </w:p>
    <w:p w14:paraId="473A20E9" w14:textId="42DEA5D7" w:rsidR="00B658DF" w:rsidRPr="00CB298B" w:rsidRDefault="00C47724" w:rsidP="000A78C6">
      <w:pPr>
        <w:pStyle w:val="OREnormalny"/>
        <w:rPr>
          <w:b/>
          <w:color w:val="auto"/>
        </w:rPr>
      </w:pPr>
      <w:r w:rsidRPr="00CB298B">
        <w:rPr>
          <w:b/>
          <w:color w:val="auto"/>
        </w:rPr>
        <w:t xml:space="preserve">Dowiedz się więcej </w:t>
      </w:r>
      <w:r w:rsidRPr="00CB298B">
        <w:rPr>
          <w:color w:val="auto"/>
        </w:rPr>
        <w:t>[online, dostęp dn. 20.08.2017]:</w:t>
      </w:r>
    </w:p>
    <w:p w14:paraId="00B74293" w14:textId="043733E5" w:rsidR="00C47724" w:rsidRPr="00CB298B" w:rsidRDefault="00D90492" w:rsidP="000A78C6">
      <w:pPr>
        <w:pStyle w:val="OREpunktor"/>
        <w:rPr>
          <w:color w:val="auto"/>
        </w:rPr>
      </w:pPr>
      <w:hyperlink r:id="rId215" w:history="1">
        <w:r w:rsidR="00B658DF" w:rsidRPr="00CB298B">
          <w:rPr>
            <w:rStyle w:val="Hipercze"/>
            <w:color w:val="auto"/>
          </w:rPr>
          <w:t>Le</w:t>
        </w:r>
        <w:r w:rsidR="00EE47F3" w:rsidRPr="00CB298B">
          <w:rPr>
            <w:rStyle w:val="Hipercze"/>
            <w:color w:val="auto"/>
          </w:rPr>
          <w:t>śne Przedszkole  w Przyłękowie</w:t>
        </w:r>
      </w:hyperlink>
      <w:r w:rsidR="00C47724" w:rsidRPr="00CB298B">
        <w:rPr>
          <w:color w:val="auto"/>
        </w:rPr>
        <w:t>.</w:t>
      </w:r>
      <w:r w:rsidR="00B658DF" w:rsidRPr="00CB298B">
        <w:rPr>
          <w:color w:val="auto"/>
        </w:rPr>
        <w:t xml:space="preserve"> </w:t>
      </w:r>
    </w:p>
    <w:p w14:paraId="36220324" w14:textId="07602E73" w:rsidR="00C47724" w:rsidRPr="00CB298B" w:rsidRDefault="00D90492" w:rsidP="000A78C6">
      <w:pPr>
        <w:pStyle w:val="OREpunktor"/>
        <w:rPr>
          <w:color w:val="auto"/>
        </w:rPr>
      </w:pPr>
      <w:hyperlink r:id="rId216" w:history="1">
        <w:r w:rsidR="00B658DF" w:rsidRPr="00CB298B">
          <w:rPr>
            <w:rStyle w:val="Hipercze"/>
            <w:color w:val="auto"/>
          </w:rPr>
          <w:t>Przyłęków: edukacja przyrodnicza w leśnym przedszkolu</w:t>
        </w:r>
        <w:r w:rsidR="00C47724" w:rsidRPr="00CB298B">
          <w:rPr>
            <w:rStyle w:val="Hipercze"/>
            <w:color w:val="auto"/>
          </w:rPr>
          <w:t xml:space="preserve"> – </w:t>
        </w:r>
        <w:r w:rsidR="00B658DF" w:rsidRPr="00CB298B">
          <w:rPr>
            <w:rStyle w:val="Hipercze"/>
            <w:color w:val="auto"/>
          </w:rPr>
          <w:t>WIOSNA</w:t>
        </w:r>
      </w:hyperlink>
      <w:r w:rsidR="00C47724" w:rsidRPr="00CB298B">
        <w:rPr>
          <w:color w:val="auto"/>
        </w:rPr>
        <w:t xml:space="preserve">. </w:t>
      </w:r>
    </w:p>
    <w:p w14:paraId="7C1D261D" w14:textId="0FE29B24" w:rsidR="00C47724" w:rsidRPr="00CB298B" w:rsidRDefault="00D90492" w:rsidP="000A78C6">
      <w:pPr>
        <w:pStyle w:val="OREpunktor"/>
        <w:rPr>
          <w:color w:val="auto"/>
        </w:rPr>
      </w:pPr>
      <w:hyperlink r:id="rId217" w:history="1">
        <w:r w:rsidR="00B658DF" w:rsidRPr="00CB298B">
          <w:rPr>
            <w:rStyle w:val="Hipercze"/>
            <w:color w:val="auto"/>
          </w:rPr>
          <w:t xml:space="preserve">Przyłęków: edukacja techniczna w leśnym przedszkolu </w:t>
        </w:r>
        <w:r w:rsidR="00C47724" w:rsidRPr="00CB298B">
          <w:rPr>
            <w:rStyle w:val="Hipercze"/>
            <w:color w:val="auto"/>
          </w:rPr>
          <w:t xml:space="preserve">– </w:t>
        </w:r>
        <w:r w:rsidR="00B658DF" w:rsidRPr="00CB298B">
          <w:rPr>
            <w:rStyle w:val="Hipercze"/>
            <w:color w:val="auto"/>
          </w:rPr>
          <w:t>LATO</w:t>
        </w:r>
      </w:hyperlink>
      <w:r w:rsidR="00C47724" w:rsidRPr="00CB298B">
        <w:rPr>
          <w:color w:val="auto"/>
        </w:rPr>
        <w:t>.</w:t>
      </w:r>
    </w:p>
    <w:p w14:paraId="1C0D6828" w14:textId="0C2672AC" w:rsidR="00B658DF" w:rsidRPr="00CB298B" w:rsidRDefault="00D90492" w:rsidP="000A78C6">
      <w:pPr>
        <w:pStyle w:val="OREpunktor"/>
        <w:rPr>
          <w:color w:val="auto"/>
        </w:rPr>
      </w:pPr>
      <w:hyperlink r:id="rId218" w:history="1">
        <w:r w:rsidR="00B658DF" w:rsidRPr="00CB298B">
          <w:rPr>
            <w:rStyle w:val="Hipercze"/>
            <w:color w:val="auto"/>
          </w:rPr>
          <w:t>Przyłęków</w:t>
        </w:r>
        <w:r w:rsidR="00C47724" w:rsidRPr="00CB298B">
          <w:rPr>
            <w:rStyle w:val="Hipercze"/>
            <w:color w:val="auto"/>
          </w:rPr>
          <w:t>:</w:t>
        </w:r>
        <w:r w:rsidR="00B658DF" w:rsidRPr="00CB298B">
          <w:rPr>
            <w:rStyle w:val="Hipercze"/>
            <w:color w:val="auto"/>
          </w:rPr>
          <w:t xml:space="preserve"> leśne przedszkole</w:t>
        </w:r>
        <w:r w:rsidR="00C47724" w:rsidRPr="00CB298B">
          <w:rPr>
            <w:rStyle w:val="Hipercze"/>
            <w:color w:val="auto"/>
          </w:rPr>
          <w:t xml:space="preserve"> – </w:t>
        </w:r>
        <w:r w:rsidR="00B658DF" w:rsidRPr="00CB298B">
          <w:rPr>
            <w:rStyle w:val="Hipercze"/>
            <w:color w:val="auto"/>
          </w:rPr>
          <w:t>ZIMA</w:t>
        </w:r>
      </w:hyperlink>
      <w:r w:rsidR="00C47724" w:rsidRPr="00CB298B">
        <w:rPr>
          <w:color w:val="auto"/>
        </w:rPr>
        <w:t>.</w:t>
      </w:r>
    </w:p>
    <w:p w14:paraId="49619462" w14:textId="7ED59361" w:rsidR="00B658DF" w:rsidRPr="00CB298B" w:rsidRDefault="00D90492" w:rsidP="000A78C6">
      <w:pPr>
        <w:pStyle w:val="OREpunktor"/>
        <w:rPr>
          <w:color w:val="auto"/>
        </w:rPr>
      </w:pPr>
      <w:hyperlink r:id="rId219" w:history="1">
        <w:r w:rsidR="00B658DF" w:rsidRPr="00CB298B">
          <w:rPr>
            <w:rStyle w:val="Hipercze"/>
            <w:color w:val="auto"/>
          </w:rPr>
          <w:t xml:space="preserve">Leśne Przedszkole w </w:t>
        </w:r>
        <w:proofErr w:type="spellStart"/>
        <w:r w:rsidR="00B658DF" w:rsidRPr="00CB298B">
          <w:rPr>
            <w:rStyle w:val="Hipercze"/>
            <w:color w:val="auto"/>
          </w:rPr>
          <w:t>Calw</w:t>
        </w:r>
        <w:proofErr w:type="spellEnd"/>
        <w:r w:rsidR="00B658DF" w:rsidRPr="00CB298B">
          <w:rPr>
            <w:rStyle w:val="Hipercze"/>
            <w:color w:val="auto"/>
          </w:rPr>
          <w:t xml:space="preserve"> </w:t>
        </w:r>
        <w:proofErr w:type="spellStart"/>
        <w:r w:rsidR="00B658DF" w:rsidRPr="00CB298B">
          <w:rPr>
            <w:rStyle w:val="Hipercze"/>
            <w:color w:val="auto"/>
          </w:rPr>
          <w:t>Stammheim</w:t>
        </w:r>
        <w:proofErr w:type="spellEnd"/>
      </w:hyperlink>
      <w:r w:rsidR="00C47724" w:rsidRPr="00CB298B">
        <w:rPr>
          <w:rStyle w:val="Hipercze"/>
          <w:color w:val="auto"/>
        </w:rPr>
        <w:t>.</w:t>
      </w:r>
    </w:p>
    <w:p w14:paraId="222C780D" w14:textId="3328216B" w:rsidR="009D1D5F" w:rsidRPr="00CB298B" w:rsidRDefault="000A78C6" w:rsidP="000A78C6">
      <w:pPr>
        <w:pStyle w:val="ORE3Naglowek"/>
        <w:rPr>
          <w:color w:val="auto"/>
        </w:rPr>
      </w:pPr>
      <w:bookmarkStart w:id="79" w:name="_Toc496059957"/>
      <w:r w:rsidRPr="00CB298B">
        <w:rPr>
          <w:color w:val="auto"/>
        </w:rPr>
        <w:t xml:space="preserve">5.3. </w:t>
      </w:r>
      <w:r w:rsidR="009D1D5F" w:rsidRPr="00CB298B">
        <w:rPr>
          <w:color w:val="auto"/>
        </w:rPr>
        <w:t>Pedagogika daltońska jako sposób kształtowani</w:t>
      </w:r>
      <w:r w:rsidR="009819AA" w:rsidRPr="00CB298B">
        <w:rPr>
          <w:color w:val="auto"/>
        </w:rPr>
        <w:t>a</w:t>
      </w:r>
      <w:r w:rsidR="009D1D5F" w:rsidRPr="00CB298B">
        <w:rPr>
          <w:color w:val="auto"/>
        </w:rPr>
        <w:t xml:space="preserve"> kompetencji </w:t>
      </w:r>
      <w:r w:rsidR="0087183C">
        <w:rPr>
          <w:color w:val="auto"/>
        </w:rPr>
        <w:br/>
      </w:r>
      <w:r w:rsidR="009D1D5F" w:rsidRPr="00CB298B">
        <w:rPr>
          <w:color w:val="auto"/>
        </w:rPr>
        <w:t xml:space="preserve">kluczowych </w:t>
      </w:r>
      <w:r w:rsidR="00B0427F" w:rsidRPr="00CB298B">
        <w:rPr>
          <w:color w:val="auto"/>
        </w:rPr>
        <w:t xml:space="preserve">u </w:t>
      </w:r>
      <w:r w:rsidR="009D1D5F" w:rsidRPr="00CB298B">
        <w:rPr>
          <w:color w:val="auto"/>
        </w:rPr>
        <w:t>dzieci w przedszkolu</w:t>
      </w:r>
      <w:bookmarkEnd w:id="79"/>
    </w:p>
    <w:p w14:paraId="1F064CF6" w14:textId="1AEFA81A" w:rsidR="009D1D5F" w:rsidRPr="00CB298B" w:rsidRDefault="009D1D5F" w:rsidP="000A78C6">
      <w:pPr>
        <w:pStyle w:val="OREnormalny"/>
        <w:rPr>
          <w:color w:val="auto"/>
        </w:rPr>
      </w:pPr>
      <w:r w:rsidRPr="00CB298B">
        <w:rPr>
          <w:color w:val="auto"/>
        </w:rPr>
        <w:t xml:space="preserve">Model edukacji daltońskiej (tzw. daltoński plan laboratoryjny) został opracowany przez amerykańską nauczycielkę Helen </w:t>
      </w:r>
      <w:proofErr w:type="spellStart"/>
      <w:r w:rsidRPr="00CB298B">
        <w:rPr>
          <w:color w:val="auto"/>
        </w:rPr>
        <w:t>Pharhurst</w:t>
      </w:r>
      <w:proofErr w:type="spellEnd"/>
      <w:r w:rsidRPr="00CB298B">
        <w:rPr>
          <w:color w:val="auto"/>
        </w:rPr>
        <w:t xml:space="preserve"> (1887</w:t>
      </w:r>
      <w:r w:rsidR="00D32DBC" w:rsidRPr="00CB298B">
        <w:rPr>
          <w:color w:val="auto"/>
        </w:rPr>
        <w:t>–</w:t>
      </w:r>
      <w:r w:rsidRPr="00CB298B">
        <w:rPr>
          <w:color w:val="auto"/>
        </w:rPr>
        <w:t xml:space="preserve">1973), autorkę prekursorskiej książki pt. </w:t>
      </w:r>
      <w:r w:rsidRPr="00CB298B">
        <w:rPr>
          <w:i/>
          <w:color w:val="auto"/>
        </w:rPr>
        <w:t>Wykształcenie według planu daltońskiego</w:t>
      </w:r>
      <w:r w:rsidRPr="00CB298B">
        <w:rPr>
          <w:rStyle w:val="Odwoanieprzypisudolnego"/>
          <w:color w:val="auto"/>
        </w:rPr>
        <w:footnoteReference w:id="101"/>
      </w:r>
      <w:r w:rsidRPr="00CB298B">
        <w:rPr>
          <w:color w:val="auto"/>
        </w:rPr>
        <w:t xml:space="preserve"> (1922). Nazwa „daltoński” pochodzi od nazwy miejscowości, gdzie po raz pierwszy zastosowano rozwiązanie </w:t>
      </w:r>
      <w:proofErr w:type="spellStart"/>
      <w:r w:rsidRPr="00CB298B">
        <w:rPr>
          <w:color w:val="auto"/>
        </w:rPr>
        <w:t>Pharhurst</w:t>
      </w:r>
      <w:proofErr w:type="spellEnd"/>
      <w:r w:rsidRPr="00CB298B">
        <w:rPr>
          <w:color w:val="auto"/>
        </w:rPr>
        <w:t>. Okr</w:t>
      </w:r>
      <w:r w:rsidRPr="00CB298B">
        <w:rPr>
          <w:color w:val="auto"/>
        </w:rPr>
        <w:t>e</w:t>
      </w:r>
      <w:r w:rsidRPr="00CB298B">
        <w:rPr>
          <w:color w:val="auto"/>
        </w:rPr>
        <w:t>ślenie „laboratoryjny” jest wyrazem sprzeciwu wobec skostniałego modelu edukacji, w</w:t>
      </w:r>
      <w:r w:rsidR="00D32DBC" w:rsidRPr="00CB298B">
        <w:rPr>
          <w:color w:val="auto"/>
        </w:rPr>
        <w:t> </w:t>
      </w:r>
      <w:r w:rsidRPr="00CB298B">
        <w:rPr>
          <w:color w:val="auto"/>
        </w:rPr>
        <w:t xml:space="preserve">którym uczniowie/dzieci są biernymi odbiorcami działań nauczycieli, nie odgrywają </w:t>
      </w:r>
      <w:r w:rsidRPr="00CB298B">
        <w:rPr>
          <w:color w:val="auto"/>
        </w:rPr>
        <w:lastRenderedPageBreak/>
        <w:t>w</w:t>
      </w:r>
      <w:r w:rsidR="00D32DBC" w:rsidRPr="00CB298B">
        <w:rPr>
          <w:color w:val="auto"/>
        </w:rPr>
        <w:t> </w:t>
      </w:r>
      <w:r w:rsidRPr="00CB298B">
        <w:rPr>
          <w:color w:val="auto"/>
        </w:rPr>
        <w:t xml:space="preserve">nim ważnych, zindywidualizowanych ról. </w:t>
      </w:r>
      <w:proofErr w:type="spellStart"/>
      <w:r w:rsidRPr="00CB298B">
        <w:rPr>
          <w:color w:val="auto"/>
        </w:rPr>
        <w:t>Pharhurst</w:t>
      </w:r>
      <w:proofErr w:type="spellEnd"/>
      <w:r w:rsidRPr="00CB298B">
        <w:rPr>
          <w:color w:val="auto"/>
        </w:rPr>
        <w:t xml:space="preserve"> porównywała dobrą placówkę ed</w:t>
      </w:r>
      <w:r w:rsidRPr="00CB298B">
        <w:rPr>
          <w:color w:val="auto"/>
        </w:rPr>
        <w:t>u</w:t>
      </w:r>
      <w:r w:rsidRPr="00CB298B">
        <w:rPr>
          <w:color w:val="auto"/>
        </w:rPr>
        <w:t>kacyjną do socjologicznego laboratorium, „w którym uczniowie są sami eksperymentat</w:t>
      </w:r>
      <w:r w:rsidRPr="00CB298B">
        <w:rPr>
          <w:color w:val="auto"/>
        </w:rPr>
        <w:t>o</w:t>
      </w:r>
      <w:r w:rsidRPr="00CB298B">
        <w:rPr>
          <w:color w:val="auto"/>
        </w:rPr>
        <w:t>rami”.</w:t>
      </w:r>
    </w:p>
    <w:p w14:paraId="4FC342B9" w14:textId="44006EBA" w:rsidR="009D1D5F" w:rsidRPr="00CB298B" w:rsidRDefault="009D1D5F" w:rsidP="000A78C6">
      <w:pPr>
        <w:pStyle w:val="OREnormalny"/>
        <w:rPr>
          <w:color w:val="auto"/>
        </w:rPr>
      </w:pPr>
      <w:r w:rsidRPr="00CB298B">
        <w:rPr>
          <w:color w:val="auto"/>
        </w:rPr>
        <w:t xml:space="preserve">Twórczyni modelu </w:t>
      </w:r>
      <w:r w:rsidR="005001B5" w:rsidRPr="00CB298B">
        <w:rPr>
          <w:color w:val="auto"/>
        </w:rPr>
        <w:t xml:space="preserve">odwoływała się w swojej koncepcji do </w:t>
      </w:r>
      <w:r w:rsidRPr="00CB298B">
        <w:rPr>
          <w:color w:val="auto"/>
        </w:rPr>
        <w:t>trzech kluczowych cel</w:t>
      </w:r>
      <w:r w:rsidR="005001B5" w:rsidRPr="00CB298B">
        <w:rPr>
          <w:color w:val="auto"/>
        </w:rPr>
        <w:t>ów</w:t>
      </w:r>
      <w:r w:rsidRPr="00CB298B">
        <w:rPr>
          <w:color w:val="auto"/>
        </w:rPr>
        <w:t xml:space="preserve">: </w:t>
      </w:r>
      <w:r w:rsidRPr="00CB298B">
        <w:rPr>
          <w:b/>
          <w:color w:val="auto"/>
        </w:rPr>
        <w:t>wo</w:t>
      </w:r>
      <w:r w:rsidRPr="00CB298B">
        <w:rPr>
          <w:b/>
          <w:color w:val="auto"/>
        </w:rPr>
        <w:t>l</w:t>
      </w:r>
      <w:r w:rsidRPr="00CB298B">
        <w:rPr>
          <w:b/>
          <w:color w:val="auto"/>
        </w:rPr>
        <w:t>ności, aktywności własnej i współpracy.</w:t>
      </w:r>
    </w:p>
    <w:p w14:paraId="10E38661" w14:textId="647155D3" w:rsidR="009D1D5F" w:rsidRPr="00CB298B" w:rsidRDefault="005001B5" w:rsidP="000A78C6">
      <w:pPr>
        <w:pStyle w:val="OREnormalny"/>
        <w:rPr>
          <w:color w:val="auto"/>
        </w:rPr>
      </w:pPr>
      <w:r w:rsidRPr="00CB298B">
        <w:rPr>
          <w:color w:val="auto"/>
        </w:rPr>
        <w:t>Jej</w:t>
      </w:r>
      <w:r w:rsidR="009D1D5F" w:rsidRPr="00CB298B">
        <w:rPr>
          <w:color w:val="auto"/>
        </w:rPr>
        <w:t xml:space="preserve"> ewoluowała i nadal podlega twórczym przekształceniom, dostosowując się do wym</w:t>
      </w:r>
      <w:r w:rsidR="009D1D5F" w:rsidRPr="00CB298B">
        <w:rPr>
          <w:color w:val="auto"/>
        </w:rPr>
        <w:t>o</w:t>
      </w:r>
      <w:r w:rsidR="009D1D5F" w:rsidRPr="00CB298B">
        <w:rPr>
          <w:color w:val="auto"/>
        </w:rPr>
        <w:t xml:space="preserve">gów zmieniającego się świata. Dziś idee edukacji w placówkach daltońskich </w:t>
      </w:r>
      <w:r w:rsidRPr="00CB298B">
        <w:rPr>
          <w:color w:val="auto"/>
        </w:rPr>
        <w:t>opierają się na trzech fundamentach:</w:t>
      </w:r>
    </w:p>
    <w:p w14:paraId="03A7028C" w14:textId="6AF66208" w:rsidR="009D1D5F" w:rsidRPr="00CB298B" w:rsidRDefault="009D1D5F" w:rsidP="000A78C6">
      <w:pPr>
        <w:pStyle w:val="OREpunktor"/>
        <w:rPr>
          <w:color w:val="auto"/>
        </w:rPr>
      </w:pPr>
      <w:r w:rsidRPr="00CB298B">
        <w:rPr>
          <w:b/>
          <w:color w:val="auto"/>
        </w:rPr>
        <w:t>Szacunek</w:t>
      </w:r>
      <w:r w:rsidRPr="00CB298B">
        <w:rPr>
          <w:color w:val="auto"/>
        </w:rPr>
        <w:t xml:space="preserve"> dorosłego do dziecka</w:t>
      </w:r>
      <w:r w:rsidR="005001B5" w:rsidRPr="00CB298B">
        <w:rPr>
          <w:color w:val="auto"/>
        </w:rPr>
        <w:t xml:space="preserve"> –</w:t>
      </w:r>
      <w:r w:rsidRPr="00CB298B">
        <w:rPr>
          <w:color w:val="auto"/>
        </w:rPr>
        <w:t xml:space="preserve"> prowadzący do stopniowego przejmowania przez nie </w:t>
      </w:r>
      <w:r w:rsidRPr="00CB298B">
        <w:rPr>
          <w:b/>
          <w:color w:val="auto"/>
        </w:rPr>
        <w:t>odpowiedzialności</w:t>
      </w:r>
      <w:r w:rsidRPr="00CB298B">
        <w:rPr>
          <w:color w:val="auto"/>
        </w:rPr>
        <w:t xml:space="preserve"> za własne uczenie się. </w:t>
      </w:r>
    </w:p>
    <w:p w14:paraId="39195707" w14:textId="091BB9B5" w:rsidR="009D1D5F" w:rsidRPr="00CB298B" w:rsidRDefault="009D1D5F" w:rsidP="000A78C6">
      <w:pPr>
        <w:pStyle w:val="OREpunktor"/>
        <w:rPr>
          <w:color w:val="auto"/>
        </w:rPr>
      </w:pPr>
      <w:r w:rsidRPr="00CB298B">
        <w:rPr>
          <w:b/>
          <w:color w:val="auto"/>
        </w:rPr>
        <w:t xml:space="preserve">Poleganie na samym sobie </w:t>
      </w:r>
      <w:r w:rsidRPr="00CB298B">
        <w:rPr>
          <w:color w:val="auto"/>
        </w:rPr>
        <w:t>–</w:t>
      </w:r>
      <w:r w:rsidRPr="00CB298B">
        <w:rPr>
          <w:b/>
          <w:color w:val="auto"/>
        </w:rPr>
        <w:t xml:space="preserve"> </w:t>
      </w:r>
      <w:r w:rsidRPr="00CB298B">
        <w:rPr>
          <w:color w:val="auto"/>
        </w:rPr>
        <w:t>wynikające z założenia, ze nikt nie może i nie p</w:t>
      </w:r>
      <w:r w:rsidRPr="00CB298B">
        <w:rPr>
          <w:color w:val="auto"/>
        </w:rPr>
        <w:t>o</w:t>
      </w:r>
      <w:r w:rsidRPr="00CB298B">
        <w:rPr>
          <w:color w:val="auto"/>
        </w:rPr>
        <w:t>winien wyręczać dziecka w uczeniu się. W planie daltońskim etapy kształtowania tej postawy, wpisanej w kompetencję uczenia się, przebiegają od wykonywania zadań zleconych przez nauczyciela, przez zadania wykonywane samodzielnie, po samodzielne uczenie się i – na koniec – wzięcie odpowiedzialności za własne uczenie się. W przedszkolach daltońskich narzędziem wspomagającym realizację tego celu jest organizacja pracy oparta na wizualizacji (tworzeniu schematów w</w:t>
      </w:r>
      <w:r w:rsidRPr="00CB298B">
        <w:rPr>
          <w:color w:val="auto"/>
        </w:rPr>
        <w:t>y</w:t>
      </w:r>
      <w:r w:rsidRPr="00CB298B">
        <w:rPr>
          <w:color w:val="auto"/>
        </w:rPr>
        <w:t>obrażeniowych), np.</w:t>
      </w:r>
    </w:p>
    <w:p w14:paraId="1C2C7ACA" w14:textId="07AFFE58" w:rsidR="009D1D5F" w:rsidRPr="00CB298B" w:rsidRDefault="009D1D5F" w:rsidP="000A78C6">
      <w:pPr>
        <w:pStyle w:val="OREpunktory2"/>
      </w:pPr>
      <w:r w:rsidRPr="00CB298B">
        <w:rPr>
          <w:b/>
        </w:rPr>
        <w:t>wizualizacja rytmu dnia przedszkolnego</w:t>
      </w:r>
      <w:r w:rsidR="005001B5" w:rsidRPr="00CB298B">
        <w:t>;</w:t>
      </w:r>
    </w:p>
    <w:p w14:paraId="716F69A7" w14:textId="05BD222E" w:rsidR="009D1D5F" w:rsidRPr="00CB298B" w:rsidRDefault="009D1D5F" w:rsidP="000A78C6">
      <w:pPr>
        <w:pStyle w:val="OREpunktory2"/>
      </w:pPr>
      <w:r w:rsidRPr="00CB298B">
        <w:t xml:space="preserve">przypisanie dniom tygodnia określonych kolorów, a ramach „kolorowych dni” – wizualizacja za pomocą zrozumiałych przez dzieci </w:t>
      </w:r>
      <w:r w:rsidRPr="00CB298B">
        <w:rPr>
          <w:b/>
        </w:rPr>
        <w:t>symboli wyk</w:t>
      </w:r>
      <w:r w:rsidRPr="00CB298B">
        <w:rPr>
          <w:b/>
        </w:rPr>
        <w:t>o</w:t>
      </w:r>
      <w:r w:rsidRPr="00CB298B">
        <w:rPr>
          <w:b/>
        </w:rPr>
        <w:t>nywanych zadań</w:t>
      </w:r>
      <w:r w:rsidR="005001B5" w:rsidRPr="00CB298B">
        <w:t>;</w:t>
      </w:r>
    </w:p>
    <w:p w14:paraId="5A351671" w14:textId="5C5321FC" w:rsidR="009D1D5F" w:rsidRPr="00CB298B" w:rsidRDefault="009D1D5F" w:rsidP="000A78C6">
      <w:pPr>
        <w:pStyle w:val="OREpunktory2"/>
      </w:pPr>
      <w:r w:rsidRPr="00CB298B">
        <w:rPr>
          <w:b/>
        </w:rPr>
        <w:t>„zegary daltońskie”</w:t>
      </w:r>
      <w:r w:rsidRPr="00CB298B">
        <w:t xml:space="preserve"> – pomagające dzieciom zrozumieć zasady zarządz</w:t>
      </w:r>
      <w:r w:rsidRPr="00CB298B">
        <w:t>a</w:t>
      </w:r>
      <w:r w:rsidRPr="00CB298B">
        <w:t>nia czasem przeznaczonym na pracę (własną, zespołową, z całą grupą) i</w:t>
      </w:r>
      <w:r w:rsidR="005001B5" w:rsidRPr="00CB298B">
        <w:t> </w:t>
      </w:r>
      <w:r w:rsidRPr="00CB298B">
        <w:t>na odpoczynek</w:t>
      </w:r>
      <w:r w:rsidR="005001B5" w:rsidRPr="00CB298B">
        <w:t>;</w:t>
      </w:r>
    </w:p>
    <w:p w14:paraId="41AAC0BF" w14:textId="77777777" w:rsidR="009D1D5F" w:rsidRPr="00CB298B" w:rsidRDefault="009D1D5F" w:rsidP="000A78C6">
      <w:pPr>
        <w:pStyle w:val="OREpunktory2"/>
      </w:pPr>
      <w:r w:rsidRPr="00CB298B">
        <w:rPr>
          <w:b/>
        </w:rPr>
        <w:t>inne graficzne znaki</w:t>
      </w:r>
      <w:r w:rsidRPr="00CB298B">
        <w:t xml:space="preserve"> – np. ilustrujące pożądany stan uporządkowania przyborów i materiałów, sposób wykonania zadania (rysunkowe instrukcje), sposób wykonywania ciągów codziennych czynności (np. podlewanie kwi</w:t>
      </w:r>
      <w:r w:rsidRPr="00CB298B">
        <w:t>a</w:t>
      </w:r>
      <w:r w:rsidRPr="00CB298B">
        <w:t>tów, korzystanie z toalety itp.).</w:t>
      </w:r>
    </w:p>
    <w:p w14:paraId="4EB1351B" w14:textId="60CEC2D8" w:rsidR="009D1D5F" w:rsidRPr="00CB298B" w:rsidRDefault="009D1D5F" w:rsidP="000A78C6">
      <w:pPr>
        <w:pStyle w:val="OREpunktor"/>
        <w:rPr>
          <w:color w:val="auto"/>
        </w:rPr>
      </w:pPr>
      <w:r w:rsidRPr="00CB298B">
        <w:rPr>
          <w:b/>
          <w:color w:val="auto"/>
        </w:rPr>
        <w:t>Współpraca</w:t>
      </w:r>
      <w:r w:rsidRPr="00CB298B">
        <w:rPr>
          <w:color w:val="auto"/>
        </w:rPr>
        <w:t xml:space="preserve"> – kształtowana przez taką organizację pracy dzieci (wspomaganą wizualizacją), aby każde </w:t>
      </w:r>
      <w:r w:rsidR="005001B5" w:rsidRPr="00CB298B">
        <w:rPr>
          <w:color w:val="auto"/>
        </w:rPr>
        <w:t xml:space="preserve">z nich </w:t>
      </w:r>
      <w:r w:rsidRPr="00CB298B">
        <w:rPr>
          <w:color w:val="auto"/>
        </w:rPr>
        <w:t xml:space="preserve">miało okazję współdziałać </w:t>
      </w:r>
      <w:r w:rsidR="005001B5" w:rsidRPr="00CB298B">
        <w:rPr>
          <w:color w:val="auto"/>
        </w:rPr>
        <w:t>ze wszystkimi koleża</w:t>
      </w:r>
      <w:r w:rsidR="005001B5" w:rsidRPr="00CB298B">
        <w:rPr>
          <w:color w:val="auto"/>
        </w:rPr>
        <w:t>n</w:t>
      </w:r>
      <w:r w:rsidR="005001B5" w:rsidRPr="00CB298B">
        <w:rPr>
          <w:color w:val="auto"/>
        </w:rPr>
        <w:t>kami/kolegami</w:t>
      </w:r>
      <w:r w:rsidRPr="00CB298B">
        <w:rPr>
          <w:color w:val="auto"/>
        </w:rPr>
        <w:t xml:space="preserve"> z grupy, co pomaga </w:t>
      </w:r>
      <w:r w:rsidR="005001B5" w:rsidRPr="00CB298B">
        <w:rPr>
          <w:color w:val="auto"/>
        </w:rPr>
        <w:t xml:space="preserve">w </w:t>
      </w:r>
      <w:r w:rsidRPr="00CB298B">
        <w:rPr>
          <w:color w:val="auto"/>
        </w:rPr>
        <w:t>przełamywaniu stereotypów (</w:t>
      </w:r>
      <w:r w:rsidR="005001B5" w:rsidRPr="00CB298B">
        <w:rPr>
          <w:color w:val="auto"/>
        </w:rPr>
        <w:t>„</w:t>
      </w:r>
      <w:r w:rsidRPr="00CB298B">
        <w:rPr>
          <w:color w:val="auto"/>
        </w:rPr>
        <w:t>lubię</w:t>
      </w:r>
      <w:r w:rsidR="005001B5" w:rsidRPr="00CB298B">
        <w:rPr>
          <w:color w:val="auto"/>
        </w:rPr>
        <w:t xml:space="preserve"> daną </w:t>
      </w:r>
      <w:r w:rsidR="005001B5" w:rsidRPr="00CB298B">
        <w:rPr>
          <w:color w:val="auto"/>
        </w:rPr>
        <w:lastRenderedPageBreak/>
        <w:t>osobę</w:t>
      </w:r>
      <w:r w:rsidRPr="00CB298B">
        <w:rPr>
          <w:color w:val="auto"/>
        </w:rPr>
        <w:t xml:space="preserve">/nie lubię </w:t>
      </w:r>
      <w:r w:rsidR="005001B5" w:rsidRPr="00CB298B">
        <w:rPr>
          <w:color w:val="auto"/>
        </w:rPr>
        <w:t xml:space="preserve">danej </w:t>
      </w:r>
      <w:r w:rsidRPr="00CB298B">
        <w:rPr>
          <w:color w:val="auto"/>
        </w:rPr>
        <w:t>osoby</w:t>
      </w:r>
      <w:r w:rsidR="005001B5" w:rsidRPr="00CB298B">
        <w:rPr>
          <w:color w:val="auto"/>
        </w:rPr>
        <w:t>”</w:t>
      </w:r>
      <w:r w:rsidRPr="00CB298B">
        <w:rPr>
          <w:color w:val="auto"/>
        </w:rPr>
        <w:t>), przyzwyczajaniu dzieci do wykonywania zadań w</w:t>
      </w:r>
      <w:r w:rsidR="005001B5" w:rsidRPr="00CB298B">
        <w:rPr>
          <w:color w:val="auto"/>
        </w:rPr>
        <w:t> </w:t>
      </w:r>
      <w:r w:rsidRPr="00CB298B">
        <w:rPr>
          <w:color w:val="auto"/>
        </w:rPr>
        <w:t>zespole niezależnie od osobistych sympatii (tak, jak powinno być w mi</w:t>
      </w:r>
      <w:r w:rsidR="0087183C">
        <w:rPr>
          <w:color w:val="auto"/>
        </w:rPr>
        <w:t>ejscach pracy w dorosłym życiu)</w:t>
      </w:r>
      <w:r w:rsidRPr="00CB298B">
        <w:rPr>
          <w:color w:val="auto"/>
        </w:rPr>
        <w:t>. Realizacji działań w tym zakresie służą np. breloczki ze zdjęciami dzieci.</w:t>
      </w:r>
    </w:p>
    <w:p w14:paraId="7F4F1EDA" w14:textId="4053E311" w:rsidR="009D1D5F" w:rsidRPr="00CB298B" w:rsidRDefault="009D1D5F" w:rsidP="000A78C6">
      <w:pPr>
        <w:pStyle w:val="OREnormalny"/>
        <w:rPr>
          <w:color w:val="auto"/>
        </w:rPr>
      </w:pPr>
      <w:r w:rsidRPr="00CB298B">
        <w:rPr>
          <w:color w:val="auto"/>
        </w:rPr>
        <w:t xml:space="preserve">Model daltoński sprzyja rozwijaniu </w:t>
      </w:r>
      <w:r w:rsidR="000D3511" w:rsidRPr="00CB298B">
        <w:rPr>
          <w:color w:val="auto"/>
        </w:rPr>
        <w:t xml:space="preserve">u dzieci </w:t>
      </w:r>
      <w:r w:rsidRPr="00CB298B">
        <w:rPr>
          <w:color w:val="auto"/>
        </w:rPr>
        <w:t>nie tylko umiejętności uczenia się, ale również innych kompetencji kluczowych, w szczególności kompetencji społecznych i obywate</w:t>
      </w:r>
      <w:r w:rsidRPr="00CB298B">
        <w:rPr>
          <w:color w:val="auto"/>
        </w:rPr>
        <w:t>l</w:t>
      </w:r>
      <w:r w:rsidRPr="00CB298B">
        <w:rPr>
          <w:color w:val="auto"/>
        </w:rPr>
        <w:t>skich, inicjatywności i przedsiębiorczości, świadomości i ekspresji kulturalnej</w:t>
      </w:r>
      <w:r w:rsidR="000D3511" w:rsidRPr="00CB298B">
        <w:rPr>
          <w:color w:val="auto"/>
        </w:rPr>
        <w:t xml:space="preserve"> oraz</w:t>
      </w:r>
      <w:r w:rsidRPr="00CB298B">
        <w:rPr>
          <w:color w:val="auto"/>
        </w:rPr>
        <w:t xml:space="preserve"> myśl</w:t>
      </w:r>
      <w:r w:rsidRPr="00CB298B">
        <w:rPr>
          <w:color w:val="auto"/>
        </w:rPr>
        <w:t>e</w:t>
      </w:r>
      <w:r w:rsidRPr="00CB298B">
        <w:rPr>
          <w:color w:val="auto"/>
        </w:rPr>
        <w:t>nia matematycznego.</w:t>
      </w:r>
    </w:p>
    <w:p w14:paraId="195F8D6E" w14:textId="05467F40" w:rsidR="009D1D5F" w:rsidRPr="00CB298B" w:rsidRDefault="005001B5" w:rsidP="000A78C6">
      <w:pPr>
        <w:pStyle w:val="OREnormalny"/>
        <w:rPr>
          <w:b/>
          <w:color w:val="auto"/>
        </w:rPr>
      </w:pPr>
      <w:r w:rsidRPr="00CB298B">
        <w:rPr>
          <w:b/>
          <w:color w:val="auto"/>
        </w:rPr>
        <w:t>Dowiedz się więcej</w:t>
      </w:r>
      <w:r w:rsidR="000D3511" w:rsidRPr="00CB298B">
        <w:rPr>
          <w:b/>
          <w:color w:val="auto"/>
        </w:rPr>
        <w:t xml:space="preserve"> </w:t>
      </w:r>
      <w:r w:rsidR="000D3511" w:rsidRPr="00CB298B">
        <w:rPr>
          <w:color w:val="auto"/>
        </w:rPr>
        <w:t>[online, dostęp dn. 20.08.2017]</w:t>
      </w:r>
      <w:r w:rsidRPr="00CB298B">
        <w:rPr>
          <w:color w:val="auto"/>
        </w:rPr>
        <w:t>:</w:t>
      </w:r>
    </w:p>
    <w:p w14:paraId="01C16E96" w14:textId="5441505A" w:rsidR="009D1D5F" w:rsidRPr="00CB298B" w:rsidRDefault="00D90492" w:rsidP="000A78C6">
      <w:pPr>
        <w:pStyle w:val="OREpunktor"/>
        <w:rPr>
          <w:color w:val="auto"/>
        </w:rPr>
      </w:pPr>
      <w:hyperlink r:id="rId220" w:history="1">
        <w:r w:rsidR="000D3511" w:rsidRPr="00CB298B">
          <w:rPr>
            <w:rStyle w:val="Hipercze"/>
            <w:color w:val="auto"/>
          </w:rPr>
          <w:t>Wykład</w:t>
        </w:r>
        <w:r w:rsidR="009D1D5F" w:rsidRPr="00CB298B">
          <w:rPr>
            <w:rStyle w:val="Hipercze"/>
            <w:color w:val="auto"/>
          </w:rPr>
          <w:t xml:space="preserve"> Katarzyny </w:t>
        </w:r>
        <w:proofErr w:type="spellStart"/>
        <w:r w:rsidR="009D1D5F" w:rsidRPr="00CB298B">
          <w:rPr>
            <w:rStyle w:val="Hipercze"/>
            <w:color w:val="auto"/>
          </w:rPr>
          <w:t>Dryjas</w:t>
        </w:r>
        <w:proofErr w:type="spellEnd"/>
        <w:r w:rsidR="009D1D5F" w:rsidRPr="00CB298B">
          <w:rPr>
            <w:rStyle w:val="Hipercze"/>
            <w:color w:val="auto"/>
          </w:rPr>
          <w:t xml:space="preserve"> pt. </w:t>
        </w:r>
        <w:r w:rsidR="009D1D5F" w:rsidRPr="00CB298B">
          <w:rPr>
            <w:rStyle w:val="Hipercze"/>
            <w:i/>
            <w:color w:val="auto"/>
          </w:rPr>
          <w:t>Pedagogika planu daltońskiego</w:t>
        </w:r>
      </w:hyperlink>
      <w:r w:rsidR="000D3511" w:rsidRPr="00CB298B">
        <w:rPr>
          <w:color w:val="auto"/>
        </w:rPr>
        <w:t>.</w:t>
      </w:r>
    </w:p>
    <w:p w14:paraId="74BC17C0" w14:textId="74B2D6F2" w:rsidR="009D1D5F" w:rsidRPr="00CB298B" w:rsidRDefault="00D90492" w:rsidP="000A78C6">
      <w:pPr>
        <w:pStyle w:val="OREpunktor"/>
        <w:rPr>
          <w:color w:val="auto"/>
        </w:rPr>
      </w:pPr>
      <w:hyperlink r:id="rId221" w:history="1">
        <w:r w:rsidR="000D3511" w:rsidRPr="00CB298B">
          <w:rPr>
            <w:rStyle w:val="Hipercze"/>
            <w:color w:val="auto"/>
          </w:rPr>
          <w:t>Wywiad</w:t>
        </w:r>
        <w:r w:rsidR="009D1D5F" w:rsidRPr="00CB298B">
          <w:rPr>
            <w:rStyle w:val="Hipercze"/>
            <w:color w:val="auto"/>
          </w:rPr>
          <w:t xml:space="preserve"> Anny Sowińskiej z Zarządem Polskiego Stowarzyszenia Dalton</w:t>
        </w:r>
      </w:hyperlink>
      <w:r w:rsidR="000D3511" w:rsidRPr="00CB298B">
        <w:rPr>
          <w:color w:val="auto"/>
        </w:rPr>
        <w:t xml:space="preserve">. </w:t>
      </w:r>
    </w:p>
    <w:p w14:paraId="6EE827D8" w14:textId="20C9B60A" w:rsidR="009D1D5F" w:rsidRPr="00CB298B" w:rsidRDefault="00D90492" w:rsidP="000A78C6">
      <w:pPr>
        <w:pStyle w:val="OREpunktor"/>
        <w:rPr>
          <w:color w:val="auto"/>
        </w:rPr>
      </w:pPr>
      <w:hyperlink r:id="rId222" w:history="1">
        <w:r w:rsidR="000D3511" w:rsidRPr="00CB298B">
          <w:rPr>
            <w:rStyle w:val="Hipercze"/>
            <w:color w:val="auto"/>
          </w:rPr>
          <w:t>Zasoby</w:t>
        </w:r>
        <w:r w:rsidR="009D1D5F" w:rsidRPr="00CB298B">
          <w:rPr>
            <w:rStyle w:val="Hipercze"/>
            <w:color w:val="auto"/>
          </w:rPr>
          <w:t xml:space="preserve"> portalu Polskiego Stowarzyszenia Dalton</w:t>
        </w:r>
      </w:hyperlink>
      <w:r w:rsidR="000D3511" w:rsidRPr="00CB298B">
        <w:rPr>
          <w:color w:val="auto"/>
        </w:rPr>
        <w:t>.</w:t>
      </w:r>
    </w:p>
    <w:p w14:paraId="5B4D8D6B" w14:textId="2E8A52DE" w:rsidR="009D1D5F" w:rsidRPr="00CB298B" w:rsidRDefault="00D90492" w:rsidP="000A78C6">
      <w:pPr>
        <w:pStyle w:val="OREpunktor"/>
        <w:rPr>
          <w:color w:val="auto"/>
        </w:rPr>
      </w:pPr>
      <w:hyperlink r:id="rId223" w:history="1">
        <w:r w:rsidR="000D3511" w:rsidRPr="00CB298B">
          <w:rPr>
            <w:rStyle w:val="Hipercze"/>
            <w:color w:val="auto"/>
          </w:rPr>
          <w:t>Blog dr</w:t>
        </w:r>
        <w:r w:rsidR="009D1D5F" w:rsidRPr="00CB298B">
          <w:rPr>
            <w:rStyle w:val="Hipercze"/>
            <w:color w:val="auto"/>
          </w:rPr>
          <w:t xml:space="preserve"> Doroty Domagały, nauczycielki edukacji wczesnoszkolnej w Szkole Po</w:t>
        </w:r>
        <w:r w:rsidR="009D1D5F" w:rsidRPr="00CB298B">
          <w:rPr>
            <w:rStyle w:val="Hipercze"/>
            <w:color w:val="auto"/>
          </w:rPr>
          <w:t>d</w:t>
        </w:r>
        <w:r w:rsidR="009D1D5F" w:rsidRPr="00CB298B">
          <w:rPr>
            <w:rStyle w:val="Hipercze"/>
            <w:color w:val="auto"/>
          </w:rPr>
          <w:t>stawowej im. Konstytucji 3. Maja w Śmiglu (woj. wielkopolskie) – pierwszej p</w:t>
        </w:r>
        <w:r w:rsidR="009D1D5F" w:rsidRPr="00CB298B">
          <w:rPr>
            <w:rStyle w:val="Hipercze"/>
            <w:color w:val="auto"/>
          </w:rPr>
          <w:t>u</w:t>
        </w:r>
        <w:r w:rsidR="009D1D5F" w:rsidRPr="00CB298B">
          <w:rPr>
            <w:rStyle w:val="Hipercze"/>
            <w:color w:val="auto"/>
          </w:rPr>
          <w:t>blicznej szkoły daltońskiej w Polsce</w:t>
        </w:r>
      </w:hyperlink>
      <w:r w:rsidR="000D3511" w:rsidRPr="00CB298B">
        <w:rPr>
          <w:color w:val="auto"/>
        </w:rPr>
        <w:t>.</w:t>
      </w:r>
    </w:p>
    <w:p w14:paraId="06E5E29B" w14:textId="28035CE8" w:rsidR="000D3511" w:rsidRPr="00CB298B" w:rsidRDefault="00D90492" w:rsidP="000A78C6">
      <w:pPr>
        <w:pStyle w:val="OREpunktor"/>
        <w:rPr>
          <w:color w:val="auto"/>
        </w:rPr>
      </w:pPr>
      <w:hyperlink r:id="rId224" w:history="1">
        <w:r w:rsidR="000D3511" w:rsidRPr="00CB298B">
          <w:rPr>
            <w:rStyle w:val="Hipercze"/>
            <w:color w:val="auto"/>
          </w:rPr>
          <w:t>Opis</w:t>
        </w:r>
        <w:r w:rsidR="009D1D5F" w:rsidRPr="00CB298B">
          <w:rPr>
            <w:rStyle w:val="Hipercze"/>
            <w:color w:val="auto"/>
          </w:rPr>
          <w:t xml:space="preserve"> innowacji pedagogicznej w Przedszkolu Miejskim nr 20 w Lesznie (woj. wie</w:t>
        </w:r>
        <w:r w:rsidR="009D1D5F" w:rsidRPr="00CB298B">
          <w:rPr>
            <w:rStyle w:val="Hipercze"/>
            <w:color w:val="auto"/>
          </w:rPr>
          <w:t>l</w:t>
        </w:r>
        <w:r w:rsidR="009D1D5F" w:rsidRPr="00CB298B">
          <w:rPr>
            <w:rStyle w:val="Hipercze"/>
            <w:color w:val="auto"/>
          </w:rPr>
          <w:t>kopolskie</w:t>
        </w:r>
        <w:r w:rsidR="000D3511" w:rsidRPr="00CB298B">
          <w:rPr>
            <w:rStyle w:val="Hipercze"/>
            <w:color w:val="auto"/>
          </w:rPr>
          <w:t>).</w:t>
        </w:r>
      </w:hyperlink>
    </w:p>
    <w:p w14:paraId="61712F53" w14:textId="533E0F78" w:rsidR="009D1D5F" w:rsidRPr="00CB298B" w:rsidRDefault="00D90492" w:rsidP="000A78C6">
      <w:pPr>
        <w:pStyle w:val="OREpunktor"/>
        <w:rPr>
          <w:color w:val="auto"/>
        </w:rPr>
      </w:pPr>
      <w:hyperlink r:id="rId225" w:history="1">
        <w:r w:rsidR="000D3511" w:rsidRPr="00CB298B">
          <w:rPr>
            <w:rStyle w:val="Hipercze"/>
            <w:color w:val="auto"/>
          </w:rPr>
          <w:t>Prezentacja</w:t>
        </w:r>
        <w:r w:rsidR="009D1D5F" w:rsidRPr="00CB298B">
          <w:rPr>
            <w:rStyle w:val="Hipercze"/>
            <w:color w:val="auto"/>
          </w:rPr>
          <w:t xml:space="preserve"> dla rodziców dzieci z Przedszkola Publicznego nr 16 w Ostrowcu Świętokrzyskim</w:t>
        </w:r>
      </w:hyperlink>
      <w:r w:rsidR="000D3511" w:rsidRPr="00CB298B">
        <w:rPr>
          <w:color w:val="auto"/>
        </w:rPr>
        <w:t>.</w:t>
      </w:r>
    </w:p>
    <w:p w14:paraId="4E315FFD" w14:textId="26571C40" w:rsidR="009D1D5F" w:rsidRPr="00CB298B" w:rsidRDefault="00D90492" w:rsidP="000A78C6">
      <w:pPr>
        <w:pStyle w:val="OREpunktor"/>
        <w:rPr>
          <w:color w:val="auto"/>
        </w:rPr>
      </w:pPr>
      <w:hyperlink r:id="rId226" w:history="1">
        <w:r w:rsidR="000D3511" w:rsidRPr="00CB298B">
          <w:rPr>
            <w:rStyle w:val="Hipercze"/>
            <w:color w:val="auto"/>
          </w:rPr>
          <w:t>Koncepcja</w:t>
        </w:r>
        <w:r w:rsidR="009D1D5F" w:rsidRPr="00CB298B">
          <w:rPr>
            <w:rStyle w:val="Hipercze"/>
            <w:color w:val="auto"/>
          </w:rPr>
          <w:t xml:space="preserve"> daltońsk</w:t>
        </w:r>
        <w:r w:rsidR="000D3511" w:rsidRPr="00CB298B">
          <w:rPr>
            <w:rStyle w:val="Hipercze"/>
            <w:color w:val="auto"/>
          </w:rPr>
          <w:t>a</w:t>
        </w:r>
        <w:r w:rsidR="009D1D5F" w:rsidRPr="00CB298B">
          <w:rPr>
            <w:rStyle w:val="Hipercze"/>
            <w:color w:val="auto"/>
          </w:rPr>
          <w:t xml:space="preserve"> Przedszkola Miejskiego nr 55 w Łodzi</w:t>
        </w:r>
      </w:hyperlink>
      <w:r w:rsidR="000D3511" w:rsidRPr="00CB298B">
        <w:rPr>
          <w:color w:val="auto"/>
        </w:rPr>
        <w:t>.</w:t>
      </w:r>
    </w:p>
    <w:p w14:paraId="573C48C5" w14:textId="1422B19A" w:rsidR="009D1D5F" w:rsidRPr="00CB298B" w:rsidRDefault="009D1D5F" w:rsidP="000A78C6">
      <w:pPr>
        <w:pStyle w:val="OREnormalny"/>
        <w:rPr>
          <w:color w:val="auto"/>
        </w:rPr>
      </w:pPr>
      <w:r w:rsidRPr="00CB298B">
        <w:rPr>
          <w:color w:val="auto"/>
        </w:rPr>
        <w:t xml:space="preserve">Przygotuj się do zaprezentowania na </w:t>
      </w:r>
      <w:r w:rsidR="000D3511" w:rsidRPr="00CB298B">
        <w:rPr>
          <w:color w:val="auto"/>
        </w:rPr>
        <w:t xml:space="preserve">warsztatach stacjonarnych </w:t>
      </w:r>
      <w:r w:rsidRPr="00CB298B">
        <w:rPr>
          <w:color w:val="auto"/>
        </w:rPr>
        <w:t>koncepcji daltońskiej jako sposobu kształtowani</w:t>
      </w:r>
      <w:r w:rsidR="001706A4" w:rsidRPr="00CB298B">
        <w:rPr>
          <w:color w:val="auto"/>
        </w:rPr>
        <w:t>a</w:t>
      </w:r>
      <w:r w:rsidRPr="00CB298B">
        <w:rPr>
          <w:color w:val="auto"/>
        </w:rPr>
        <w:t xml:space="preserve"> kompetencji kluczowych</w:t>
      </w:r>
      <w:r w:rsidR="00C312A8" w:rsidRPr="00CB298B">
        <w:rPr>
          <w:color w:val="auto"/>
        </w:rPr>
        <w:t xml:space="preserve"> </w:t>
      </w:r>
      <w:r w:rsidR="000D3511" w:rsidRPr="00CB298B">
        <w:rPr>
          <w:color w:val="auto"/>
        </w:rPr>
        <w:t>u</w:t>
      </w:r>
      <w:r w:rsidR="0096411C">
        <w:rPr>
          <w:color w:val="auto"/>
        </w:rPr>
        <w:t xml:space="preserve"> </w:t>
      </w:r>
      <w:r w:rsidRPr="00CB298B">
        <w:rPr>
          <w:color w:val="auto"/>
        </w:rPr>
        <w:t>dzieci.</w:t>
      </w:r>
    </w:p>
    <w:p w14:paraId="64E1F4D7" w14:textId="77777777" w:rsidR="000D3511" w:rsidRPr="00CB298B" w:rsidRDefault="000D3511">
      <w:pPr>
        <w:spacing w:after="0" w:line="240" w:lineRule="auto"/>
        <w:rPr>
          <w:rFonts w:ascii="Arial" w:eastAsia="Times New Roman" w:hAnsi="Arial" w:cs="Arial"/>
          <w:b/>
          <w:bCs/>
          <w:sz w:val="28"/>
          <w:szCs w:val="24"/>
        </w:rPr>
      </w:pPr>
      <w:r w:rsidRPr="00CB298B">
        <w:br w:type="page"/>
      </w:r>
    </w:p>
    <w:p w14:paraId="4AED12D3" w14:textId="620178A3" w:rsidR="009D1D5F" w:rsidRPr="00CB298B" w:rsidRDefault="000A78C6" w:rsidP="000A78C6">
      <w:pPr>
        <w:pStyle w:val="ORE3Naglowek"/>
        <w:rPr>
          <w:color w:val="auto"/>
        </w:rPr>
      </w:pPr>
      <w:bookmarkStart w:id="80" w:name="_Toc496059958"/>
      <w:r w:rsidRPr="00CB298B">
        <w:rPr>
          <w:color w:val="auto"/>
        </w:rPr>
        <w:lastRenderedPageBreak/>
        <w:t xml:space="preserve">5.4. </w:t>
      </w:r>
      <w:r w:rsidR="009D1D5F" w:rsidRPr="00CB298B">
        <w:rPr>
          <w:color w:val="auto"/>
        </w:rPr>
        <w:t>Edukacja spersonalizowana jako sposób kształtowani</w:t>
      </w:r>
      <w:r w:rsidR="009819AA" w:rsidRPr="00CB298B">
        <w:rPr>
          <w:color w:val="auto"/>
        </w:rPr>
        <w:t>a</w:t>
      </w:r>
      <w:r w:rsidR="009D1D5F" w:rsidRPr="00CB298B">
        <w:rPr>
          <w:color w:val="auto"/>
        </w:rPr>
        <w:t xml:space="preserve"> kompete</w:t>
      </w:r>
      <w:r w:rsidR="009D1D5F" w:rsidRPr="00CB298B">
        <w:rPr>
          <w:color w:val="auto"/>
        </w:rPr>
        <w:t>n</w:t>
      </w:r>
      <w:r w:rsidR="009D1D5F" w:rsidRPr="00CB298B">
        <w:rPr>
          <w:color w:val="auto"/>
        </w:rPr>
        <w:t xml:space="preserve">cji kluczowych </w:t>
      </w:r>
      <w:r w:rsidR="000D3511" w:rsidRPr="00CB298B">
        <w:rPr>
          <w:color w:val="auto"/>
        </w:rPr>
        <w:t xml:space="preserve">u </w:t>
      </w:r>
      <w:r w:rsidR="009D1D5F" w:rsidRPr="00CB298B">
        <w:rPr>
          <w:color w:val="auto"/>
        </w:rPr>
        <w:t>dzieci w przedszkolu</w:t>
      </w:r>
      <w:bookmarkEnd w:id="80"/>
    </w:p>
    <w:p w14:paraId="03F8087D" w14:textId="1962132C" w:rsidR="009D1D5F" w:rsidRPr="00CB298B" w:rsidRDefault="000D3511" w:rsidP="000A78C6">
      <w:pPr>
        <w:pStyle w:val="OREnormalny"/>
        <w:rPr>
          <w:color w:val="auto"/>
        </w:rPr>
      </w:pPr>
      <w:r w:rsidRPr="00CB298B">
        <w:rPr>
          <w:color w:val="auto"/>
        </w:rPr>
        <w:t>Wykonaj ćwiczenie:</w:t>
      </w:r>
    </w:p>
    <w:p w14:paraId="5D6A6319" w14:textId="016FC3B4" w:rsidR="009D1D5F" w:rsidRPr="00CB298B" w:rsidRDefault="009D1D5F" w:rsidP="00AC7830">
      <w:pPr>
        <w:pStyle w:val="OREpunktor"/>
        <w:rPr>
          <w:color w:val="auto"/>
        </w:rPr>
      </w:pPr>
      <w:r w:rsidRPr="00CB298B">
        <w:rPr>
          <w:color w:val="auto"/>
        </w:rPr>
        <w:t xml:space="preserve">Pomyśl </w:t>
      </w:r>
      <w:r w:rsidR="000D3511" w:rsidRPr="00CB298B">
        <w:rPr>
          <w:color w:val="auto"/>
        </w:rPr>
        <w:t xml:space="preserve">o </w:t>
      </w:r>
      <w:r w:rsidRPr="00CB298B">
        <w:rPr>
          <w:color w:val="auto"/>
        </w:rPr>
        <w:t xml:space="preserve">którymś ze swoich wychowanków. Przypomnij sobie sytuację, kiedy stał się on autorem Dobrze Wykonanej Pracy. To </w:t>
      </w:r>
      <w:r w:rsidR="003A62B9" w:rsidRPr="00CB298B">
        <w:rPr>
          <w:color w:val="auto"/>
        </w:rPr>
        <w:t>niekoniecznie musiał być wielki su</w:t>
      </w:r>
      <w:r w:rsidR="003A62B9" w:rsidRPr="00CB298B">
        <w:rPr>
          <w:color w:val="auto"/>
        </w:rPr>
        <w:t>k</w:t>
      </w:r>
      <w:r w:rsidR="003A62B9" w:rsidRPr="00CB298B">
        <w:rPr>
          <w:color w:val="auto"/>
        </w:rPr>
        <w:t>ces związany z nauką</w:t>
      </w:r>
      <w:r w:rsidRPr="00CB298B">
        <w:rPr>
          <w:color w:val="auto"/>
        </w:rPr>
        <w:t>. Opisz krótko tę sytuację</w:t>
      </w:r>
      <w:r w:rsidR="003A62B9" w:rsidRPr="00CB298B">
        <w:rPr>
          <w:color w:val="auto"/>
        </w:rPr>
        <w:t>,</w:t>
      </w:r>
      <w:r w:rsidRPr="00CB298B">
        <w:rPr>
          <w:color w:val="auto"/>
        </w:rPr>
        <w:t xml:space="preserve"> precyzując, na czym polegała Dobrze Wykonana Praca przedszkolaka. </w:t>
      </w:r>
    </w:p>
    <w:p w14:paraId="55689F0E" w14:textId="7BB86375" w:rsidR="009D1D5F" w:rsidRPr="00CB298B" w:rsidRDefault="009D1D5F" w:rsidP="00AC7830">
      <w:pPr>
        <w:pStyle w:val="OREpunktor"/>
        <w:rPr>
          <w:color w:val="auto"/>
        </w:rPr>
      </w:pPr>
      <w:r w:rsidRPr="00CB298B">
        <w:rPr>
          <w:color w:val="auto"/>
        </w:rPr>
        <w:t xml:space="preserve">Teraz pomyśl o chwili, gdy przedszkolak uświadomił sobie </w:t>
      </w:r>
      <w:r w:rsidR="003A62B9" w:rsidRPr="00CB298B">
        <w:rPr>
          <w:color w:val="auto"/>
        </w:rPr>
        <w:t xml:space="preserve">swój </w:t>
      </w:r>
      <w:r w:rsidRPr="00CB298B">
        <w:rPr>
          <w:color w:val="auto"/>
        </w:rPr>
        <w:t xml:space="preserve">sukces. Jak się wówczas zachowywał? Co mówił? Co </w:t>
      </w:r>
      <w:r w:rsidR="003A62B9" w:rsidRPr="00CB298B">
        <w:rPr>
          <w:color w:val="auto"/>
        </w:rPr>
        <w:t>wyrażało</w:t>
      </w:r>
      <w:r w:rsidRPr="00CB298B">
        <w:rPr>
          <w:color w:val="auto"/>
        </w:rPr>
        <w:t xml:space="preserve"> jego ciało? Czy/jak nazwał swój sukces? A jaka była </w:t>
      </w:r>
      <w:r w:rsidR="003A62B9" w:rsidRPr="00CB298B">
        <w:rPr>
          <w:color w:val="auto"/>
        </w:rPr>
        <w:t xml:space="preserve">twoja </w:t>
      </w:r>
      <w:r w:rsidRPr="00CB298B">
        <w:rPr>
          <w:color w:val="auto"/>
        </w:rPr>
        <w:t xml:space="preserve">rola i postawa w tym momencie? Co zrobiłaś/zrobiłeś? Jak się zachowałaś/zachowałeś? </w:t>
      </w:r>
    </w:p>
    <w:p w14:paraId="29AAC849" w14:textId="086E3E38" w:rsidR="009D1D5F" w:rsidRPr="00CB298B" w:rsidRDefault="009D1D5F" w:rsidP="00AC7830">
      <w:pPr>
        <w:pStyle w:val="OREpunktor"/>
        <w:rPr>
          <w:color w:val="auto"/>
        </w:rPr>
      </w:pPr>
      <w:r w:rsidRPr="00CB298B">
        <w:rPr>
          <w:color w:val="auto"/>
        </w:rPr>
        <w:t>Zastanów się, czy przedszkolak okazywał radość i satysfakcję</w:t>
      </w:r>
      <w:r w:rsidR="003A62B9" w:rsidRPr="00CB298B">
        <w:rPr>
          <w:color w:val="auto"/>
        </w:rPr>
        <w:t xml:space="preserve">. </w:t>
      </w:r>
      <w:r w:rsidRPr="00CB298B">
        <w:rPr>
          <w:color w:val="auto"/>
        </w:rPr>
        <w:t>Jeśli tak – w jaki sposób? Jeśli nie – co było tego przyczyną? Jak myślisz</w:t>
      </w:r>
      <w:r w:rsidR="003A62B9" w:rsidRPr="00CB298B">
        <w:rPr>
          <w:color w:val="auto"/>
        </w:rPr>
        <w:t xml:space="preserve">, </w:t>
      </w:r>
      <w:r w:rsidRPr="00CB298B">
        <w:rPr>
          <w:color w:val="auto"/>
        </w:rPr>
        <w:t xml:space="preserve">co wówczas odczuwało dziecko? Po czym </w:t>
      </w:r>
      <w:r w:rsidR="003A62B9" w:rsidRPr="00CB298B">
        <w:rPr>
          <w:color w:val="auto"/>
        </w:rPr>
        <w:t>poznałaś</w:t>
      </w:r>
      <w:r w:rsidRPr="00CB298B">
        <w:rPr>
          <w:color w:val="auto"/>
        </w:rPr>
        <w:t>/</w:t>
      </w:r>
      <w:r w:rsidR="003A62B9" w:rsidRPr="00CB298B">
        <w:rPr>
          <w:color w:val="auto"/>
        </w:rPr>
        <w:t>poznałe</w:t>
      </w:r>
      <w:r w:rsidRPr="00CB298B">
        <w:rPr>
          <w:color w:val="auto"/>
        </w:rPr>
        <w:t xml:space="preserve">ś jego uczucia i emocje? </w:t>
      </w:r>
      <w:r w:rsidR="003A62B9" w:rsidRPr="00CB298B">
        <w:rPr>
          <w:color w:val="auto"/>
        </w:rPr>
        <w:t xml:space="preserve">W jaki sposób </w:t>
      </w:r>
      <w:r w:rsidRPr="00CB298B">
        <w:rPr>
          <w:color w:val="auto"/>
        </w:rPr>
        <w:t xml:space="preserve">przedszkolak świętował swój sukces? Jak siebie nagrodził? A </w:t>
      </w:r>
      <w:r w:rsidR="003A62B9" w:rsidRPr="00CB298B">
        <w:rPr>
          <w:color w:val="auto"/>
        </w:rPr>
        <w:t xml:space="preserve">ty </w:t>
      </w:r>
      <w:r w:rsidRPr="00CB298B">
        <w:rPr>
          <w:color w:val="auto"/>
        </w:rPr>
        <w:t xml:space="preserve">– jak </w:t>
      </w:r>
      <w:r w:rsidR="003A62B9" w:rsidRPr="00CB298B">
        <w:rPr>
          <w:color w:val="auto"/>
        </w:rPr>
        <w:t>okaz</w:t>
      </w:r>
      <w:r w:rsidR="003A62B9" w:rsidRPr="00CB298B">
        <w:rPr>
          <w:color w:val="auto"/>
        </w:rPr>
        <w:t>a</w:t>
      </w:r>
      <w:r w:rsidR="003A62B9" w:rsidRPr="00CB298B">
        <w:rPr>
          <w:color w:val="auto"/>
        </w:rPr>
        <w:t>łaś</w:t>
      </w:r>
      <w:r w:rsidRPr="00CB298B">
        <w:rPr>
          <w:color w:val="auto"/>
        </w:rPr>
        <w:t>/</w:t>
      </w:r>
      <w:r w:rsidR="003A62B9" w:rsidRPr="00CB298B">
        <w:rPr>
          <w:color w:val="auto"/>
        </w:rPr>
        <w:t xml:space="preserve">okazałeś </w:t>
      </w:r>
      <w:r w:rsidRPr="00CB298B">
        <w:rPr>
          <w:color w:val="auto"/>
        </w:rPr>
        <w:t xml:space="preserve">mu swoją radość? Czy/jak </w:t>
      </w:r>
      <w:r w:rsidR="003A62B9" w:rsidRPr="00CB298B">
        <w:rPr>
          <w:color w:val="auto"/>
        </w:rPr>
        <w:t>uczciłaś</w:t>
      </w:r>
      <w:r w:rsidRPr="00CB298B">
        <w:rPr>
          <w:color w:val="auto"/>
        </w:rPr>
        <w:t>/uczcił</w:t>
      </w:r>
      <w:r w:rsidR="003A62B9" w:rsidRPr="00CB298B">
        <w:rPr>
          <w:color w:val="auto"/>
        </w:rPr>
        <w:t>e</w:t>
      </w:r>
      <w:r w:rsidRPr="00CB298B">
        <w:rPr>
          <w:color w:val="auto"/>
        </w:rPr>
        <w:t>ś</w:t>
      </w:r>
      <w:r w:rsidR="009B1445" w:rsidRPr="00CB298B">
        <w:rPr>
          <w:color w:val="auto"/>
        </w:rPr>
        <w:t xml:space="preserve"> </w:t>
      </w:r>
      <w:r w:rsidRPr="00CB298B">
        <w:rPr>
          <w:color w:val="auto"/>
        </w:rPr>
        <w:t xml:space="preserve">jego zwycięstwo? Jak wyglądało </w:t>
      </w:r>
      <w:r w:rsidR="003A62B9" w:rsidRPr="00CB298B">
        <w:rPr>
          <w:color w:val="auto"/>
        </w:rPr>
        <w:t xml:space="preserve">wasze </w:t>
      </w:r>
      <w:r w:rsidRPr="00CB298B">
        <w:rPr>
          <w:color w:val="auto"/>
        </w:rPr>
        <w:t xml:space="preserve">wspólne świętowanie sukcesu? </w:t>
      </w:r>
    </w:p>
    <w:p w14:paraId="17D25716" w14:textId="099D42D9" w:rsidR="009D1D5F" w:rsidRPr="00CB298B" w:rsidRDefault="00C312A8" w:rsidP="00AC7830">
      <w:pPr>
        <w:pStyle w:val="OREpunktor"/>
        <w:rPr>
          <w:color w:val="auto"/>
        </w:rPr>
      </w:pPr>
      <w:r w:rsidRPr="00CB298B">
        <w:rPr>
          <w:color w:val="auto"/>
        </w:rPr>
        <w:t>Czy k</w:t>
      </w:r>
      <w:r w:rsidR="009D1D5F" w:rsidRPr="00CB298B">
        <w:rPr>
          <w:color w:val="auto"/>
        </w:rPr>
        <w:t xml:space="preserve">iedy </w:t>
      </w:r>
      <w:r w:rsidRPr="00CB298B">
        <w:rPr>
          <w:color w:val="auto"/>
        </w:rPr>
        <w:t xml:space="preserve">twój </w:t>
      </w:r>
      <w:r w:rsidR="009D1D5F" w:rsidRPr="00CB298B">
        <w:rPr>
          <w:color w:val="auto"/>
        </w:rPr>
        <w:t>wychowanek zaczął szukać kolejnego powodu do radości</w:t>
      </w:r>
      <w:r w:rsidRPr="00CB298B">
        <w:rPr>
          <w:color w:val="auto"/>
        </w:rPr>
        <w:t>,</w:t>
      </w:r>
      <w:r w:rsidR="009D1D5F" w:rsidRPr="00CB298B">
        <w:rPr>
          <w:color w:val="auto"/>
        </w:rPr>
        <w:t xml:space="preserve"> podjął działania ukierunkowane na nowe wyzwanie? Czy powiedział </w:t>
      </w:r>
      <w:r w:rsidRPr="00CB298B">
        <w:rPr>
          <w:color w:val="auto"/>
        </w:rPr>
        <w:t>c</w:t>
      </w:r>
      <w:r w:rsidR="009D1D5F" w:rsidRPr="00CB298B">
        <w:rPr>
          <w:color w:val="auto"/>
        </w:rPr>
        <w:t>i o tym? Czy zap</w:t>
      </w:r>
      <w:r w:rsidR="009D1D5F" w:rsidRPr="00CB298B">
        <w:rPr>
          <w:color w:val="auto"/>
        </w:rPr>
        <w:t>y</w:t>
      </w:r>
      <w:r w:rsidR="009D1D5F" w:rsidRPr="00CB298B">
        <w:rPr>
          <w:color w:val="auto"/>
        </w:rPr>
        <w:t>tał</w:t>
      </w:r>
      <w:r w:rsidRPr="00CB298B">
        <w:rPr>
          <w:color w:val="auto"/>
        </w:rPr>
        <w:t>a</w:t>
      </w:r>
      <w:r w:rsidR="009D1D5F" w:rsidRPr="00CB298B">
        <w:rPr>
          <w:color w:val="auto"/>
        </w:rPr>
        <w:t>ś/zapytał</w:t>
      </w:r>
      <w:r w:rsidRPr="00CB298B">
        <w:rPr>
          <w:color w:val="auto"/>
        </w:rPr>
        <w:t>e</w:t>
      </w:r>
      <w:r w:rsidR="009D1D5F" w:rsidRPr="00CB298B">
        <w:rPr>
          <w:color w:val="auto"/>
        </w:rPr>
        <w:t>ś go</w:t>
      </w:r>
      <w:r w:rsidRPr="00CB298B">
        <w:rPr>
          <w:color w:val="auto"/>
        </w:rPr>
        <w:t xml:space="preserve">, co dalej? </w:t>
      </w:r>
      <w:r w:rsidR="009D1D5F" w:rsidRPr="00CB298B">
        <w:rPr>
          <w:color w:val="auto"/>
        </w:rPr>
        <w:t>Czy dziecko zaplanowało swoje kolejne doświadcz</w:t>
      </w:r>
      <w:r w:rsidR="009D1D5F" w:rsidRPr="00CB298B">
        <w:rPr>
          <w:color w:val="auto"/>
        </w:rPr>
        <w:t>e</w:t>
      </w:r>
      <w:r w:rsidR="009D1D5F" w:rsidRPr="00CB298B">
        <w:rPr>
          <w:color w:val="auto"/>
        </w:rPr>
        <w:t xml:space="preserve">nie </w:t>
      </w:r>
      <w:r w:rsidRPr="00CB298B">
        <w:rPr>
          <w:color w:val="auto"/>
        </w:rPr>
        <w:t>–</w:t>
      </w:r>
      <w:r w:rsidR="009D1D5F" w:rsidRPr="00CB298B">
        <w:rPr>
          <w:color w:val="auto"/>
        </w:rPr>
        <w:t xml:space="preserve"> drogę do sukcesu? Czy nazwało swój nowy cel? Czy/jaki był w tym </w:t>
      </w:r>
      <w:r w:rsidRPr="00CB298B">
        <w:rPr>
          <w:color w:val="auto"/>
        </w:rPr>
        <w:t>t</w:t>
      </w:r>
      <w:r w:rsidR="009D1D5F" w:rsidRPr="00CB298B">
        <w:rPr>
          <w:color w:val="auto"/>
        </w:rPr>
        <w:t xml:space="preserve">wój udział? </w:t>
      </w:r>
    </w:p>
    <w:p w14:paraId="7B63B42A" w14:textId="33515CF1" w:rsidR="009D1D5F" w:rsidRPr="00CB298B" w:rsidRDefault="009D1D5F" w:rsidP="00AC7830">
      <w:pPr>
        <w:pStyle w:val="OREnormalny"/>
        <w:rPr>
          <w:color w:val="auto"/>
        </w:rPr>
      </w:pPr>
      <w:r w:rsidRPr="00CB298B">
        <w:rPr>
          <w:color w:val="auto"/>
        </w:rPr>
        <w:t>Ideę edukacji spersonalizowanej (</w:t>
      </w:r>
      <w:r w:rsidR="00C312A8" w:rsidRPr="00CB298B">
        <w:rPr>
          <w:color w:val="auto"/>
        </w:rPr>
        <w:t>łac.</w:t>
      </w:r>
      <w:r w:rsidRPr="00CB298B">
        <w:rPr>
          <w:color w:val="auto"/>
        </w:rPr>
        <w:t xml:space="preserve"> </w:t>
      </w:r>
      <w:r w:rsidRPr="00CB298B">
        <w:rPr>
          <w:i/>
          <w:color w:val="auto"/>
        </w:rPr>
        <w:t>persona</w:t>
      </w:r>
      <w:r w:rsidR="00C312A8" w:rsidRPr="00CB298B">
        <w:rPr>
          <w:i/>
          <w:color w:val="auto"/>
        </w:rPr>
        <w:t xml:space="preserve"> –</w:t>
      </w:r>
      <w:r w:rsidRPr="00CB298B">
        <w:rPr>
          <w:color w:val="auto"/>
        </w:rPr>
        <w:t xml:space="preserve"> osoba) zapoczątkowała Helen</w:t>
      </w:r>
      <w:r w:rsidR="00DE75DE" w:rsidRPr="00CB298B">
        <w:rPr>
          <w:color w:val="auto"/>
        </w:rPr>
        <w:t xml:space="preserve"> </w:t>
      </w:r>
      <w:proofErr w:type="spellStart"/>
      <w:r w:rsidRPr="00CB298B">
        <w:rPr>
          <w:color w:val="auto"/>
        </w:rPr>
        <w:t>Parkhurst</w:t>
      </w:r>
      <w:proofErr w:type="spellEnd"/>
      <w:r w:rsidRPr="00CB298B">
        <w:rPr>
          <w:color w:val="auto"/>
        </w:rPr>
        <w:t>,</w:t>
      </w:r>
      <w:r w:rsidR="009B1445" w:rsidRPr="00CB298B">
        <w:rPr>
          <w:color w:val="auto"/>
        </w:rPr>
        <w:t xml:space="preserve"> </w:t>
      </w:r>
      <w:r w:rsidRPr="00CB298B">
        <w:rPr>
          <w:color w:val="auto"/>
        </w:rPr>
        <w:t xml:space="preserve">opisując i wdrażając w pierwszej połowie XX w. swój plan daltoński. Termin „personalizacja” spopularyzował w 1970 </w:t>
      </w:r>
      <w:r w:rsidR="00C312A8" w:rsidRPr="00CB298B">
        <w:rPr>
          <w:color w:val="auto"/>
        </w:rPr>
        <w:t xml:space="preserve">r. </w:t>
      </w:r>
      <w:r w:rsidRPr="00CB298B">
        <w:rPr>
          <w:color w:val="auto"/>
        </w:rPr>
        <w:t xml:space="preserve">hiszpański doktor pedagogiki </w:t>
      </w:r>
      <w:proofErr w:type="spellStart"/>
      <w:r w:rsidRPr="00CB298B">
        <w:rPr>
          <w:color w:val="auto"/>
        </w:rPr>
        <w:t>Víctor</w:t>
      </w:r>
      <w:proofErr w:type="spellEnd"/>
      <w:r w:rsidRPr="00CB298B">
        <w:rPr>
          <w:color w:val="auto"/>
        </w:rPr>
        <w:t xml:space="preserve"> </w:t>
      </w:r>
      <w:proofErr w:type="spellStart"/>
      <w:r w:rsidRPr="00CB298B">
        <w:rPr>
          <w:color w:val="auto"/>
        </w:rPr>
        <w:t>García</w:t>
      </w:r>
      <w:proofErr w:type="spellEnd"/>
      <w:r w:rsidRPr="00CB298B">
        <w:rPr>
          <w:color w:val="auto"/>
        </w:rPr>
        <w:t xml:space="preserve"> </w:t>
      </w:r>
      <w:proofErr w:type="spellStart"/>
      <w:r w:rsidRPr="00CB298B">
        <w:rPr>
          <w:color w:val="auto"/>
        </w:rPr>
        <w:t>Hoz</w:t>
      </w:r>
      <w:proofErr w:type="spellEnd"/>
      <w:r w:rsidRPr="00CB298B">
        <w:rPr>
          <w:rStyle w:val="Odwoanieprzypisudolnego"/>
          <w:color w:val="auto"/>
        </w:rPr>
        <w:footnoteReference w:id="102"/>
      </w:r>
      <w:r w:rsidRPr="00CB298B">
        <w:rPr>
          <w:color w:val="auto"/>
        </w:rPr>
        <w:t xml:space="preserve">, profesor Uniwersytetu </w:t>
      </w:r>
      <w:proofErr w:type="spellStart"/>
      <w:r w:rsidRPr="00CB298B">
        <w:rPr>
          <w:color w:val="auto"/>
        </w:rPr>
        <w:t>Complutense</w:t>
      </w:r>
      <w:proofErr w:type="spellEnd"/>
      <w:r w:rsidRPr="00CB298B">
        <w:rPr>
          <w:color w:val="auto"/>
        </w:rPr>
        <w:t xml:space="preserve"> w Madrycie. Zgłębiając zagadnienia edukacji spersonalizowanej, podkreślał przede wszystkim konieczność zapewniania osobistego podejścia do każdego dziecka, co oznacza, że zajęcia skierowane są nie do grupy, ale do każdego z podopiecznych</w:t>
      </w:r>
      <w:r w:rsidR="00DE75DE" w:rsidRPr="00CB298B">
        <w:rPr>
          <w:color w:val="auto"/>
        </w:rPr>
        <w:t xml:space="preserve"> –</w:t>
      </w:r>
      <w:r w:rsidRPr="00CB298B">
        <w:rPr>
          <w:color w:val="auto"/>
        </w:rPr>
        <w:t xml:space="preserve"> z uwzględnieniem jego indywidualnych potrzeb. Jako pomocną w realizacji tak rozumianej personalizacji wskazywał ideę </w:t>
      </w:r>
      <w:proofErr w:type="spellStart"/>
      <w:r w:rsidRPr="00CB298B">
        <w:rPr>
          <w:color w:val="auto"/>
        </w:rPr>
        <w:t>tutoring</w:t>
      </w:r>
      <w:r w:rsidR="00DE75DE" w:rsidRPr="00CB298B">
        <w:rPr>
          <w:color w:val="auto"/>
        </w:rPr>
        <w:t>u</w:t>
      </w:r>
      <w:proofErr w:type="spellEnd"/>
      <w:r w:rsidRPr="00CB298B">
        <w:rPr>
          <w:color w:val="auto"/>
        </w:rPr>
        <w:t xml:space="preserve">. </w:t>
      </w:r>
    </w:p>
    <w:p w14:paraId="3B03B2E8" w14:textId="7715BC58" w:rsidR="009D1D5F" w:rsidRPr="00CB298B" w:rsidRDefault="009D1D5F" w:rsidP="00AC7830">
      <w:pPr>
        <w:pStyle w:val="OREnormalny"/>
        <w:rPr>
          <w:color w:val="auto"/>
        </w:rPr>
      </w:pPr>
      <w:r w:rsidRPr="00CB298B">
        <w:rPr>
          <w:color w:val="auto"/>
        </w:rPr>
        <w:lastRenderedPageBreak/>
        <w:t>Edukacja spersonalizowana jest czymś więcej niż indywidualizacją nauczania i wych</w:t>
      </w:r>
      <w:r w:rsidRPr="00CB298B">
        <w:rPr>
          <w:color w:val="auto"/>
        </w:rPr>
        <w:t>o</w:t>
      </w:r>
      <w:r w:rsidRPr="00CB298B">
        <w:rPr>
          <w:color w:val="auto"/>
        </w:rPr>
        <w:t xml:space="preserve">wania – to system kształcenia optymalizowany </w:t>
      </w:r>
      <w:r w:rsidR="00DE75DE" w:rsidRPr="00CB298B">
        <w:rPr>
          <w:color w:val="auto"/>
        </w:rPr>
        <w:t xml:space="preserve">pod kątem </w:t>
      </w:r>
      <w:r w:rsidRPr="00CB298B">
        <w:rPr>
          <w:color w:val="auto"/>
        </w:rPr>
        <w:t>potrzeb konkretnego ucznia</w:t>
      </w:r>
      <w:r w:rsidR="00DE75DE" w:rsidRPr="00CB298B">
        <w:rPr>
          <w:color w:val="auto"/>
        </w:rPr>
        <w:t>, wspomagający jego rozwój i</w:t>
      </w:r>
      <w:r w:rsidRPr="00CB298B">
        <w:rPr>
          <w:color w:val="auto"/>
        </w:rPr>
        <w:t xml:space="preserve"> </w:t>
      </w:r>
      <w:r w:rsidR="00DE75DE" w:rsidRPr="00CB298B">
        <w:rPr>
          <w:color w:val="auto"/>
        </w:rPr>
        <w:t xml:space="preserve">realizowany </w:t>
      </w:r>
      <w:r w:rsidRPr="00CB298B">
        <w:rPr>
          <w:color w:val="auto"/>
        </w:rPr>
        <w:t>z jego aktywnym udziałem. Ten styl edukacji zakłada przemyślany dobór i dostosowywanie metod, technik oraz sposobów nauczania i</w:t>
      </w:r>
      <w:r w:rsidR="00DE75DE" w:rsidRPr="00CB298B">
        <w:rPr>
          <w:color w:val="auto"/>
        </w:rPr>
        <w:t> </w:t>
      </w:r>
      <w:r w:rsidRPr="00CB298B">
        <w:rPr>
          <w:color w:val="auto"/>
        </w:rPr>
        <w:t>wychowywania do natury konkretnej osoby. Podopieczny jest podmiotem działań na</w:t>
      </w:r>
      <w:r w:rsidRPr="00CB298B">
        <w:rPr>
          <w:color w:val="auto"/>
        </w:rPr>
        <w:t>u</w:t>
      </w:r>
      <w:r w:rsidRPr="00CB298B">
        <w:rPr>
          <w:color w:val="auto"/>
        </w:rPr>
        <w:t>czyciela i innych dorosłych, którzy postrzegają go i stymulują jego rozwój nie przez pr</w:t>
      </w:r>
      <w:r w:rsidRPr="00CB298B">
        <w:rPr>
          <w:color w:val="auto"/>
        </w:rPr>
        <w:t>y</w:t>
      </w:r>
      <w:r w:rsidRPr="00CB298B">
        <w:rPr>
          <w:color w:val="auto"/>
        </w:rPr>
        <w:t>zmat wyników</w:t>
      </w:r>
      <w:r w:rsidR="00DE75DE" w:rsidRPr="00CB298B">
        <w:rPr>
          <w:color w:val="auto"/>
        </w:rPr>
        <w:t xml:space="preserve"> rankingowych</w:t>
      </w:r>
      <w:r w:rsidRPr="00CB298B">
        <w:rPr>
          <w:color w:val="auto"/>
        </w:rPr>
        <w:t>, ale przez dążenie do sukcesu i czerpanie z niego radości, przy czym sukcesem jest w takim samym stopniu posprzątanie sali po zajęciach, jak</w:t>
      </w:r>
      <w:r w:rsidR="00DE75DE" w:rsidRPr="00CB298B">
        <w:rPr>
          <w:color w:val="auto"/>
        </w:rPr>
        <w:t xml:space="preserve"> i zdobycie</w:t>
      </w:r>
      <w:r w:rsidRPr="00CB298B">
        <w:rPr>
          <w:color w:val="auto"/>
        </w:rPr>
        <w:t xml:space="preserve"> wyróżnienia w przedszkolnym konkursie – w myśl idei Pracy</w:t>
      </w:r>
      <w:r w:rsidR="009B1445" w:rsidRPr="00CB298B">
        <w:rPr>
          <w:color w:val="auto"/>
        </w:rPr>
        <w:t xml:space="preserve"> </w:t>
      </w:r>
      <w:r w:rsidRPr="00CB298B">
        <w:rPr>
          <w:color w:val="auto"/>
        </w:rPr>
        <w:t xml:space="preserve">Dobrze </w:t>
      </w:r>
      <w:r w:rsidR="0087183C">
        <w:rPr>
          <w:color w:val="auto"/>
        </w:rPr>
        <w:br/>
      </w:r>
      <w:r w:rsidRPr="00CB298B">
        <w:rPr>
          <w:color w:val="auto"/>
        </w:rPr>
        <w:t xml:space="preserve">Wykonanej. </w:t>
      </w:r>
    </w:p>
    <w:p w14:paraId="17F34DAB" w14:textId="200F2CC3" w:rsidR="009D1D5F" w:rsidRPr="00CB298B" w:rsidRDefault="009D1D5F" w:rsidP="00A213A0">
      <w:pPr>
        <w:keepNext/>
        <w:spacing w:before="120" w:line="360" w:lineRule="auto"/>
        <w:jc w:val="center"/>
      </w:pPr>
      <w:r w:rsidRPr="00CB298B">
        <w:rPr>
          <w:noProof/>
        </w:rPr>
        <w:drawing>
          <wp:inline distT="0" distB="0" distL="0" distR="0" wp14:anchorId="0B0DA629" wp14:editId="67620A58">
            <wp:extent cx="3910519" cy="1916349"/>
            <wp:effectExtent l="0" t="0" r="0" b="27305"/>
            <wp:docPr id="11" name="Diagram 95" descr="Graf przedstawia czery etapy pracy z dzieckiem: &#10;1) Praca Dobrze Wykonana&#10;2) Uświadmienie sobie sukcesu&#10;3) Radość i satysfakcja&#10;4) Szukanie kolejnego powodu do radości" title="Praca Dobrze Wykonana jako istota systemu jakości w edukacji spersonalizowanej"/>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7" r:lo="rId228" r:qs="rId229" r:cs="rId230"/>
              </a:graphicData>
            </a:graphic>
          </wp:inline>
        </w:drawing>
      </w:r>
    </w:p>
    <w:p w14:paraId="5FED0198" w14:textId="274E4D40" w:rsidR="00AC7830" w:rsidRPr="00CB298B" w:rsidRDefault="00AC7830" w:rsidP="00A213A0">
      <w:pPr>
        <w:pStyle w:val="Legenda"/>
        <w:spacing w:after="240"/>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28</w:t>
      </w:r>
      <w:r w:rsidRPr="00CB298B">
        <w:rPr>
          <w:rFonts w:ascii="Arial" w:eastAsia="Times New Roman" w:hAnsi="Arial" w:cs="Arial"/>
          <w:b w:val="0"/>
          <w:color w:val="auto"/>
          <w:sz w:val="22"/>
          <w:lang w:eastAsia="ja-JP"/>
        </w:rPr>
        <w:t>. Praca Dobrze Wykonana jako istota systemu jakoś</w:t>
      </w:r>
      <w:r w:rsidR="0087183C">
        <w:rPr>
          <w:rFonts w:ascii="Arial" w:eastAsia="Times New Roman" w:hAnsi="Arial" w:cs="Arial"/>
          <w:b w:val="0"/>
          <w:color w:val="auto"/>
          <w:sz w:val="22"/>
          <w:lang w:eastAsia="ja-JP"/>
        </w:rPr>
        <w:t>ci w edukacji spersonalizowanej</w:t>
      </w:r>
    </w:p>
    <w:p w14:paraId="0A92AC20" w14:textId="4AA4E885" w:rsidR="009D1D5F" w:rsidRPr="00CB298B" w:rsidRDefault="009D1D5F" w:rsidP="00AC7830">
      <w:pPr>
        <w:pStyle w:val="OREnormalny"/>
        <w:rPr>
          <w:color w:val="auto"/>
        </w:rPr>
      </w:pPr>
      <w:r w:rsidRPr="00CB298B">
        <w:rPr>
          <w:color w:val="auto"/>
        </w:rPr>
        <w:t xml:space="preserve">W szkołach i placówkach </w:t>
      </w:r>
      <w:r w:rsidR="00E12E39" w:rsidRPr="00CB298B">
        <w:rPr>
          <w:color w:val="auto"/>
        </w:rPr>
        <w:t>realizujących</w:t>
      </w:r>
      <w:r w:rsidRPr="00CB298B">
        <w:rPr>
          <w:color w:val="auto"/>
        </w:rPr>
        <w:t xml:space="preserve"> ide</w:t>
      </w:r>
      <w:r w:rsidR="00E12E39" w:rsidRPr="00CB298B">
        <w:rPr>
          <w:color w:val="auto"/>
        </w:rPr>
        <w:t>ę</w:t>
      </w:r>
      <w:r w:rsidRPr="00CB298B">
        <w:rPr>
          <w:color w:val="auto"/>
        </w:rPr>
        <w:t xml:space="preserve"> personalizacji zwraca się szczególną uwagę na rozpoznanie i pełne wykorzystanie potencjału rozwojowego dzieci. </w:t>
      </w:r>
      <w:r w:rsidR="00E12E39" w:rsidRPr="00CB298B">
        <w:rPr>
          <w:color w:val="auto"/>
        </w:rPr>
        <w:t>W tego typu przedszkolach</w:t>
      </w:r>
      <w:r w:rsidRPr="00CB298B">
        <w:rPr>
          <w:color w:val="auto"/>
        </w:rPr>
        <w:t xml:space="preserve"> pracujące z dziećmi </w:t>
      </w:r>
      <w:r w:rsidR="00E12E39" w:rsidRPr="00CB298B">
        <w:rPr>
          <w:color w:val="auto"/>
        </w:rPr>
        <w:t>kładą nacisk na</w:t>
      </w:r>
      <w:r w:rsidRPr="00CB298B">
        <w:rPr>
          <w:color w:val="auto"/>
        </w:rPr>
        <w:t xml:space="preserve"> spójność swoich działań wychowa</w:t>
      </w:r>
      <w:r w:rsidRPr="00CB298B">
        <w:rPr>
          <w:color w:val="auto"/>
        </w:rPr>
        <w:t>w</w:t>
      </w:r>
      <w:r w:rsidRPr="00CB298B">
        <w:rPr>
          <w:color w:val="auto"/>
        </w:rPr>
        <w:t>czych i dydaktycznych z tzw. okresami sensytywnymi, czyli naturalnie występującymi w</w:t>
      </w:r>
      <w:r w:rsidR="00E12E39" w:rsidRPr="00CB298B">
        <w:rPr>
          <w:color w:val="auto"/>
        </w:rPr>
        <w:t> </w:t>
      </w:r>
      <w:r w:rsidRPr="00CB298B">
        <w:rPr>
          <w:color w:val="auto"/>
        </w:rPr>
        <w:t>życiu dziecka momentami rozwojowymi sprzyjającymi łatwiejszemu opanowaniu okr</w:t>
      </w:r>
      <w:r w:rsidRPr="00CB298B">
        <w:rPr>
          <w:color w:val="auto"/>
        </w:rPr>
        <w:t>e</w:t>
      </w:r>
      <w:r w:rsidRPr="00CB298B">
        <w:rPr>
          <w:color w:val="auto"/>
        </w:rPr>
        <w:t>ślonych nawyków</w:t>
      </w:r>
      <w:r w:rsidR="00E12E39" w:rsidRPr="00CB298B">
        <w:rPr>
          <w:color w:val="auto"/>
        </w:rPr>
        <w:t xml:space="preserve"> i</w:t>
      </w:r>
      <w:r w:rsidRPr="00CB298B">
        <w:rPr>
          <w:color w:val="auto"/>
        </w:rPr>
        <w:t xml:space="preserve"> wykształceniu pożądanych postaw. Szczególnie istotne </w:t>
      </w:r>
      <w:r w:rsidR="00E12E39" w:rsidRPr="00CB298B">
        <w:rPr>
          <w:color w:val="auto"/>
        </w:rPr>
        <w:t>w kontekście</w:t>
      </w:r>
      <w:r w:rsidRPr="00CB298B">
        <w:rPr>
          <w:color w:val="auto"/>
        </w:rPr>
        <w:t xml:space="preserve"> edukacji spersonalizowanej</w:t>
      </w:r>
      <w:r w:rsidR="00E12E39" w:rsidRPr="00CB298B">
        <w:rPr>
          <w:color w:val="auto"/>
        </w:rPr>
        <w:t xml:space="preserve"> są</w:t>
      </w:r>
      <w:r w:rsidRPr="00CB298B">
        <w:rPr>
          <w:color w:val="auto"/>
        </w:rPr>
        <w:t xml:space="preserve"> </w:t>
      </w:r>
      <w:r w:rsidRPr="00CB298B">
        <w:rPr>
          <w:b/>
          <w:color w:val="auto"/>
        </w:rPr>
        <w:t>pracowitość, porządek, obowiązkowość, pobożność, posłuszeństwo, koleżeństwo, uczynność, systematyczność, wytrwałość, męstwo</w:t>
      </w:r>
      <w:r w:rsidRPr="00CB298B">
        <w:rPr>
          <w:color w:val="auto"/>
        </w:rPr>
        <w:t>.</w:t>
      </w:r>
    </w:p>
    <w:p w14:paraId="37E20B49" w14:textId="77777777" w:rsidR="009D1D5F" w:rsidRPr="00CB298B" w:rsidRDefault="009D1D5F" w:rsidP="00AC7830">
      <w:pPr>
        <w:pStyle w:val="OREnormalny"/>
        <w:rPr>
          <w:color w:val="auto"/>
        </w:rPr>
      </w:pPr>
      <w:r w:rsidRPr="00CB298B">
        <w:rPr>
          <w:color w:val="auto"/>
        </w:rPr>
        <w:t>Oto główne założenia edukacji spersonalizowanej:</w:t>
      </w:r>
    </w:p>
    <w:p w14:paraId="75D7CA2E" w14:textId="33790F5F" w:rsidR="009D1D5F" w:rsidRPr="00CB298B" w:rsidRDefault="00E12E39" w:rsidP="005001B5">
      <w:pPr>
        <w:keepNext/>
        <w:spacing w:before="120" w:after="120" w:line="240" w:lineRule="auto"/>
      </w:pPr>
      <w:r w:rsidRPr="00CB298B">
        <w:rPr>
          <w:noProof/>
          <w:sz w:val="16"/>
          <w:szCs w:val="16"/>
        </w:rPr>
        <w:lastRenderedPageBreak/>
        <w:drawing>
          <wp:inline distT="0" distB="0" distL="0" distR="0" wp14:anchorId="200EB33E" wp14:editId="0C8B217C">
            <wp:extent cx="6029960" cy="3489325"/>
            <wp:effectExtent l="19050" t="19050" r="27940" b="15875"/>
            <wp:docPr id="250" name="Obraz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lowne.jpg"/>
                    <pic:cNvPicPr/>
                  </pic:nvPicPr>
                  <pic:blipFill>
                    <a:blip r:embed="rId232" cstate="print">
                      <a:extLst>
                        <a:ext uri="{28A0092B-C50C-407E-A947-70E740481C1C}">
                          <a14:useLocalDpi xmlns:a14="http://schemas.microsoft.com/office/drawing/2010/main" val="0"/>
                        </a:ext>
                      </a:extLst>
                    </a:blip>
                    <a:stretch>
                      <a:fillRect/>
                    </a:stretch>
                  </pic:blipFill>
                  <pic:spPr>
                    <a:xfrm>
                      <a:off x="0" y="0"/>
                      <a:ext cx="6029960" cy="3489325"/>
                    </a:xfrm>
                    <a:prstGeom prst="rect">
                      <a:avLst/>
                    </a:prstGeom>
                    <a:ln>
                      <a:solidFill>
                        <a:schemeClr val="bg2"/>
                      </a:solidFill>
                    </a:ln>
                  </pic:spPr>
                </pic:pic>
              </a:graphicData>
            </a:graphic>
          </wp:inline>
        </w:drawing>
      </w:r>
    </w:p>
    <w:p w14:paraId="1E54193F" w14:textId="655965A3" w:rsidR="00CF4A4A" w:rsidRPr="00CB298B" w:rsidRDefault="00CF4A4A" w:rsidP="00CF4A4A">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29</w:t>
      </w:r>
      <w:r w:rsidRPr="00CB298B">
        <w:rPr>
          <w:rFonts w:ascii="Arial" w:eastAsia="Times New Roman" w:hAnsi="Arial" w:cs="Arial"/>
          <w:b w:val="0"/>
          <w:color w:val="auto"/>
          <w:sz w:val="22"/>
          <w:lang w:eastAsia="ja-JP"/>
        </w:rPr>
        <w:t>. Główne założ</w:t>
      </w:r>
      <w:r w:rsidR="0087183C">
        <w:rPr>
          <w:rFonts w:ascii="Arial" w:eastAsia="Times New Roman" w:hAnsi="Arial" w:cs="Arial"/>
          <w:b w:val="0"/>
          <w:color w:val="auto"/>
          <w:sz w:val="22"/>
          <w:lang w:eastAsia="ja-JP"/>
        </w:rPr>
        <w:t>enia edukacji spersonalizowanej</w:t>
      </w:r>
      <w:r w:rsidRPr="00CB298B">
        <w:rPr>
          <w:rFonts w:ascii="Arial" w:eastAsia="Times New Roman" w:hAnsi="Arial" w:cs="Arial"/>
          <w:b w:val="0"/>
          <w:color w:val="auto"/>
          <w:sz w:val="22"/>
          <w:lang w:eastAsia="ja-JP"/>
        </w:rPr>
        <w:t xml:space="preserve"> </w:t>
      </w:r>
    </w:p>
    <w:p w14:paraId="1FD799C0" w14:textId="3CE435A9" w:rsidR="00CF4A4A" w:rsidRPr="00CB298B" w:rsidRDefault="00CF4A4A" w:rsidP="00CF4A4A">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opracowanie własne na podst. materiałów zamieszczonych na stronach internetowych Stowarz</w:t>
      </w:r>
      <w:r w:rsidRPr="00CB298B">
        <w:rPr>
          <w:rFonts w:ascii="Arial" w:eastAsia="Times New Roman" w:hAnsi="Arial" w:cs="Arial"/>
          <w:lang w:eastAsia="ja-JP"/>
        </w:rPr>
        <w:t>y</w:t>
      </w:r>
      <w:r w:rsidRPr="00CB298B">
        <w:rPr>
          <w:rFonts w:ascii="Arial" w:eastAsia="Times New Roman" w:hAnsi="Arial" w:cs="Arial"/>
          <w:lang w:eastAsia="ja-JP"/>
        </w:rPr>
        <w:t>szenia „Sternik”.</w:t>
      </w:r>
    </w:p>
    <w:p w14:paraId="70951EFA" w14:textId="51BC6771" w:rsidR="009D1D5F" w:rsidRPr="00CB298B" w:rsidRDefault="00E12E39" w:rsidP="00CF4A4A">
      <w:pPr>
        <w:pStyle w:val="OREnormalny"/>
        <w:rPr>
          <w:b/>
          <w:color w:val="auto"/>
        </w:rPr>
      </w:pPr>
      <w:r w:rsidRPr="00CB298B">
        <w:rPr>
          <w:b/>
          <w:color w:val="auto"/>
        </w:rPr>
        <w:t>Dowiedz się więcej:</w:t>
      </w:r>
    </w:p>
    <w:p w14:paraId="23D25C93" w14:textId="1FC9F6EE" w:rsidR="009D1D5F" w:rsidRPr="00CB298B" w:rsidRDefault="00D90492" w:rsidP="00CF4A4A">
      <w:pPr>
        <w:pStyle w:val="OREpunktor"/>
        <w:rPr>
          <w:b/>
          <w:color w:val="auto"/>
        </w:rPr>
      </w:pPr>
      <w:hyperlink r:id="rId233" w:history="1">
        <w:r w:rsidR="001706A4" w:rsidRPr="00CB298B">
          <w:rPr>
            <w:rStyle w:val="Hipercze"/>
            <w:color w:val="auto"/>
          </w:rPr>
          <w:t>Strona</w:t>
        </w:r>
        <w:r w:rsidR="009D1D5F" w:rsidRPr="00CB298B">
          <w:rPr>
            <w:rStyle w:val="Hipercze"/>
            <w:b/>
            <w:color w:val="auto"/>
          </w:rPr>
          <w:t xml:space="preserve"> szkoły SKAŁA</w:t>
        </w:r>
      </w:hyperlink>
      <w:r w:rsidR="009D1D5F" w:rsidRPr="00CB298B">
        <w:rPr>
          <w:b/>
          <w:color w:val="auto"/>
        </w:rPr>
        <w:t xml:space="preserve"> </w:t>
      </w:r>
      <w:r w:rsidR="001706A4" w:rsidRPr="00CB298B">
        <w:rPr>
          <w:color w:val="auto"/>
        </w:rPr>
        <w:t xml:space="preserve">prowadzona </w:t>
      </w:r>
      <w:r w:rsidR="009D1D5F" w:rsidRPr="00CB298B">
        <w:rPr>
          <w:color w:val="auto"/>
        </w:rPr>
        <w:t xml:space="preserve">przez Bielskie Stowarzyszenie Wspierania Edukacji i Rodziny </w:t>
      </w:r>
      <w:r w:rsidR="001706A4" w:rsidRPr="00CB298B">
        <w:rPr>
          <w:color w:val="auto"/>
        </w:rPr>
        <w:t>„</w:t>
      </w:r>
      <w:r w:rsidR="009D1D5F" w:rsidRPr="00CB298B">
        <w:rPr>
          <w:color w:val="auto"/>
        </w:rPr>
        <w:t>Światło</w:t>
      </w:r>
      <w:r w:rsidR="001706A4" w:rsidRPr="00CB298B">
        <w:rPr>
          <w:color w:val="auto"/>
        </w:rPr>
        <w:t>”.</w:t>
      </w:r>
    </w:p>
    <w:p w14:paraId="583641B4" w14:textId="5BFCA0AC" w:rsidR="009D1D5F" w:rsidRPr="00CB298B" w:rsidRDefault="00D90492" w:rsidP="00CF4A4A">
      <w:pPr>
        <w:pStyle w:val="OREpunktor"/>
        <w:rPr>
          <w:color w:val="auto"/>
        </w:rPr>
      </w:pPr>
      <w:hyperlink r:id="rId234" w:history="1">
        <w:r w:rsidR="001706A4" w:rsidRPr="00CB298B">
          <w:rPr>
            <w:rStyle w:val="Hipercze"/>
            <w:color w:val="auto"/>
          </w:rPr>
          <w:t>Strona</w:t>
        </w:r>
        <w:r w:rsidR="009D1D5F" w:rsidRPr="00CB298B">
          <w:rPr>
            <w:rStyle w:val="Hipercze"/>
            <w:color w:val="auto"/>
          </w:rPr>
          <w:t xml:space="preserve"> </w:t>
        </w:r>
        <w:r w:rsidR="009D1D5F" w:rsidRPr="00CB298B">
          <w:rPr>
            <w:rStyle w:val="Hipercze"/>
            <w:b/>
            <w:color w:val="auto"/>
          </w:rPr>
          <w:t>Katolickiego Przedszkola ZIARENKO</w:t>
        </w:r>
      </w:hyperlink>
      <w:r w:rsidR="009D1D5F" w:rsidRPr="00CB298B">
        <w:rPr>
          <w:color w:val="auto"/>
        </w:rPr>
        <w:t xml:space="preserve"> (organ prowadzący: Bielskie St</w:t>
      </w:r>
      <w:r w:rsidR="009D1D5F" w:rsidRPr="00CB298B">
        <w:rPr>
          <w:color w:val="auto"/>
        </w:rPr>
        <w:t>o</w:t>
      </w:r>
      <w:r w:rsidR="009D1D5F" w:rsidRPr="00CB298B">
        <w:rPr>
          <w:color w:val="auto"/>
        </w:rPr>
        <w:t xml:space="preserve">warzyszenie Wspierania Edukacji i Rodziny </w:t>
      </w:r>
      <w:r w:rsidR="001706A4" w:rsidRPr="00CB298B">
        <w:rPr>
          <w:color w:val="auto"/>
        </w:rPr>
        <w:t>„</w:t>
      </w:r>
      <w:r w:rsidR="009D1D5F" w:rsidRPr="00CB298B">
        <w:rPr>
          <w:color w:val="auto"/>
        </w:rPr>
        <w:t>Światło</w:t>
      </w:r>
      <w:r w:rsidR="001706A4" w:rsidRPr="00CB298B">
        <w:rPr>
          <w:color w:val="auto"/>
        </w:rPr>
        <w:t>”</w:t>
      </w:r>
      <w:r w:rsidR="009D1D5F" w:rsidRPr="00CB298B">
        <w:rPr>
          <w:color w:val="auto"/>
        </w:rPr>
        <w:t>)</w:t>
      </w:r>
      <w:r w:rsidR="001706A4" w:rsidRPr="00CB298B">
        <w:rPr>
          <w:color w:val="auto"/>
        </w:rPr>
        <w:t>.</w:t>
      </w:r>
    </w:p>
    <w:p w14:paraId="3483691D" w14:textId="479BAB32" w:rsidR="009D1D5F" w:rsidRPr="00CB298B" w:rsidRDefault="001706A4" w:rsidP="00CF4A4A">
      <w:pPr>
        <w:pStyle w:val="OREpunktor"/>
        <w:rPr>
          <w:color w:val="auto"/>
        </w:rPr>
      </w:pPr>
      <w:r w:rsidRPr="00CB298B">
        <w:rPr>
          <w:color w:val="auto"/>
        </w:rPr>
        <w:t>Opis</w:t>
      </w:r>
      <w:r w:rsidR="009D1D5F" w:rsidRPr="00CB298B">
        <w:rPr>
          <w:color w:val="auto"/>
        </w:rPr>
        <w:t xml:space="preserve"> koncepcji i działań </w:t>
      </w:r>
      <w:hyperlink r:id="rId235" w:history="1">
        <w:r w:rsidR="009D1D5F" w:rsidRPr="00CB298B">
          <w:rPr>
            <w:rStyle w:val="Hipercze"/>
            <w:b/>
            <w:color w:val="auto"/>
          </w:rPr>
          <w:t>przedszkola ŻYWIOŁY</w:t>
        </w:r>
      </w:hyperlink>
      <w:r w:rsidR="009D1D5F" w:rsidRPr="00CB298B">
        <w:rPr>
          <w:color w:val="auto"/>
        </w:rPr>
        <w:t xml:space="preserve"> (organ prowadzący: Fundacja „Żywioły”)</w:t>
      </w:r>
      <w:r w:rsidRPr="00CB298B">
        <w:rPr>
          <w:color w:val="auto"/>
        </w:rPr>
        <w:t>.</w:t>
      </w:r>
    </w:p>
    <w:p w14:paraId="30644565" w14:textId="66EBF89C" w:rsidR="009D1D5F" w:rsidRPr="00CB298B" w:rsidRDefault="001706A4" w:rsidP="00CF4A4A">
      <w:pPr>
        <w:pStyle w:val="OREpunktor"/>
        <w:rPr>
          <w:color w:val="auto"/>
        </w:rPr>
      </w:pPr>
      <w:r w:rsidRPr="00CB298B">
        <w:rPr>
          <w:color w:val="auto"/>
        </w:rPr>
        <w:t>Opis</w:t>
      </w:r>
      <w:r w:rsidR="009D1D5F" w:rsidRPr="00CB298B">
        <w:rPr>
          <w:color w:val="auto"/>
        </w:rPr>
        <w:t xml:space="preserve"> </w:t>
      </w:r>
      <w:r w:rsidR="009D1D5F" w:rsidRPr="00CB298B">
        <w:rPr>
          <w:b/>
          <w:color w:val="auto"/>
        </w:rPr>
        <w:t>roli tutora</w:t>
      </w:r>
      <w:r w:rsidR="009D1D5F" w:rsidRPr="00CB298B">
        <w:rPr>
          <w:color w:val="auto"/>
        </w:rPr>
        <w:t xml:space="preserve"> w </w:t>
      </w:r>
      <w:hyperlink r:id="rId236" w:history="1">
        <w:r w:rsidR="009D1D5F" w:rsidRPr="00CB298B">
          <w:rPr>
            <w:rStyle w:val="Hipercze"/>
            <w:color w:val="auto"/>
          </w:rPr>
          <w:t xml:space="preserve">placówkach </w:t>
        </w:r>
        <w:r w:rsidR="009D1D5F" w:rsidRPr="00CB298B">
          <w:rPr>
            <w:rStyle w:val="Hipercze"/>
            <w:b/>
            <w:color w:val="auto"/>
          </w:rPr>
          <w:t>PROMIENIE</w:t>
        </w:r>
      </w:hyperlink>
      <w:r w:rsidR="009D1D5F" w:rsidRPr="00CB298B">
        <w:rPr>
          <w:color w:val="auto"/>
        </w:rPr>
        <w:t xml:space="preserve"> – partnera Stowarzyszenia „Sternik”</w:t>
      </w:r>
      <w:r w:rsidRPr="00CB298B">
        <w:rPr>
          <w:color w:val="auto"/>
        </w:rPr>
        <w:t>.</w:t>
      </w:r>
    </w:p>
    <w:p w14:paraId="11C6EE97" w14:textId="66852EC6" w:rsidR="009D1D5F" w:rsidRPr="00CB298B" w:rsidRDefault="001706A4" w:rsidP="00CF4A4A">
      <w:pPr>
        <w:pStyle w:val="OREpunktor"/>
        <w:rPr>
          <w:color w:val="auto"/>
        </w:rPr>
      </w:pPr>
      <w:r w:rsidRPr="00CB298B">
        <w:rPr>
          <w:color w:val="auto"/>
        </w:rPr>
        <w:t>Filmy</w:t>
      </w:r>
      <w:r w:rsidR="009D1D5F" w:rsidRPr="00CB298B">
        <w:rPr>
          <w:color w:val="auto"/>
        </w:rPr>
        <w:t xml:space="preserve"> </w:t>
      </w:r>
      <w:r w:rsidRPr="00CB298B">
        <w:rPr>
          <w:color w:val="auto"/>
        </w:rPr>
        <w:t xml:space="preserve">ilustrujące </w:t>
      </w:r>
      <w:r w:rsidR="009D1D5F" w:rsidRPr="00CB298B">
        <w:rPr>
          <w:color w:val="auto"/>
        </w:rPr>
        <w:t>pracę przedszkoli realizujących koncepcję edukacji spersonal</w:t>
      </w:r>
      <w:r w:rsidR="009D1D5F" w:rsidRPr="00CB298B">
        <w:rPr>
          <w:color w:val="auto"/>
        </w:rPr>
        <w:t>i</w:t>
      </w:r>
      <w:r w:rsidR="009D1D5F" w:rsidRPr="00CB298B">
        <w:rPr>
          <w:color w:val="auto"/>
        </w:rPr>
        <w:t xml:space="preserve">zowanej: </w:t>
      </w:r>
    </w:p>
    <w:p w14:paraId="17BBC17E" w14:textId="4F40706E" w:rsidR="009D1D5F" w:rsidRPr="00CB298B" w:rsidRDefault="00D90492" w:rsidP="00CF4A4A">
      <w:pPr>
        <w:pStyle w:val="OREpunktory2"/>
      </w:pPr>
      <w:hyperlink r:id="rId237" w:history="1">
        <w:r w:rsidR="009D1D5F" w:rsidRPr="00CB298B">
          <w:rPr>
            <w:rStyle w:val="Hipercze"/>
            <w:color w:val="auto"/>
          </w:rPr>
          <w:t xml:space="preserve">Przedszkole STRUMIENIE </w:t>
        </w:r>
        <w:r w:rsidR="00B12CA8" w:rsidRPr="00CB298B">
          <w:rPr>
            <w:rStyle w:val="Hipercze"/>
            <w:color w:val="auto"/>
          </w:rPr>
          <w:t>–</w:t>
        </w:r>
        <w:r w:rsidR="009D1D5F" w:rsidRPr="00CB298B">
          <w:rPr>
            <w:rStyle w:val="Hipercze"/>
            <w:color w:val="auto"/>
          </w:rPr>
          <w:t xml:space="preserve"> </w:t>
        </w:r>
        <w:r w:rsidR="00B12CA8" w:rsidRPr="00CB298B">
          <w:rPr>
            <w:rStyle w:val="Hipercze"/>
            <w:color w:val="auto"/>
          </w:rPr>
          <w:t>„</w:t>
        </w:r>
        <w:r w:rsidR="009D1D5F" w:rsidRPr="00CB298B">
          <w:rPr>
            <w:rStyle w:val="Hipercze"/>
            <w:color w:val="auto"/>
          </w:rPr>
          <w:t>Od radości do mądrości</w:t>
        </w:r>
        <w:r w:rsidR="00B12CA8" w:rsidRPr="00CB298B">
          <w:rPr>
            <w:rStyle w:val="Hipercze"/>
            <w:color w:val="auto"/>
          </w:rPr>
          <w:t>”</w:t>
        </w:r>
      </w:hyperlink>
      <w:r w:rsidR="00B12CA8" w:rsidRPr="00CB298B">
        <w:t>;</w:t>
      </w:r>
    </w:p>
    <w:p w14:paraId="18FABFD0" w14:textId="069C7CD9" w:rsidR="009D1D5F" w:rsidRPr="00CB298B" w:rsidRDefault="00D90492" w:rsidP="00CF4A4A">
      <w:pPr>
        <w:pStyle w:val="OREpunktory2"/>
      </w:pPr>
      <w:hyperlink r:id="rId238" w:history="1">
        <w:r w:rsidR="009D1D5F" w:rsidRPr="00CB298B">
          <w:rPr>
            <w:rStyle w:val="Hipercze"/>
            <w:color w:val="auto"/>
          </w:rPr>
          <w:t>„Poranek przedszkola ŻYWIOŁY”</w:t>
        </w:r>
      </w:hyperlink>
      <w:r w:rsidR="00B12CA8" w:rsidRPr="00CB298B">
        <w:t>;</w:t>
      </w:r>
    </w:p>
    <w:p w14:paraId="669D5B83" w14:textId="6CD22148" w:rsidR="009D1D5F" w:rsidRPr="00CB298B" w:rsidRDefault="00D90492" w:rsidP="00CF4A4A">
      <w:pPr>
        <w:pStyle w:val="OREpunktory2"/>
      </w:pPr>
      <w:hyperlink r:id="rId239" w:history="1">
        <w:r w:rsidR="00B12CA8" w:rsidRPr="00CB298B">
          <w:rPr>
            <w:rStyle w:val="Hipercze"/>
            <w:color w:val="auto"/>
          </w:rPr>
          <w:t>„Język angielski w przedszkolu ŻYWIOŁY”</w:t>
        </w:r>
      </w:hyperlink>
      <w:r w:rsidR="00B12CA8" w:rsidRPr="00CB298B">
        <w:t>;</w:t>
      </w:r>
    </w:p>
    <w:p w14:paraId="3DCC9F56" w14:textId="2D7B6184" w:rsidR="009D1D5F" w:rsidRPr="00CB298B" w:rsidRDefault="00D90492" w:rsidP="00CF4A4A">
      <w:pPr>
        <w:pStyle w:val="OREpunktory2"/>
      </w:pPr>
      <w:hyperlink r:id="rId240" w:history="1">
        <w:r w:rsidR="00B12CA8" w:rsidRPr="00CB298B">
          <w:rPr>
            <w:rStyle w:val="Hipercze"/>
            <w:color w:val="auto"/>
          </w:rPr>
          <w:t>„Dlaczego lubimy nasze Przedszkole?”</w:t>
        </w:r>
      </w:hyperlink>
      <w:r w:rsidR="00B12CA8" w:rsidRPr="00CB298B">
        <w:t>;</w:t>
      </w:r>
    </w:p>
    <w:p w14:paraId="6E096B8C" w14:textId="06E03520" w:rsidR="009D1D5F" w:rsidRPr="00CB298B" w:rsidRDefault="00D90492" w:rsidP="00CF4A4A">
      <w:pPr>
        <w:pStyle w:val="OREpunktory2"/>
      </w:pPr>
      <w:hyperlink r:id="rId241" w:history="1">
        <w:r w:rsidR="009D1D5F" w:rsidRPr="00CB298B">
          <w:rPr>
            <w:rStyle w:val="Hipercze"/>
            <w:color w:val="auto"/>
          </w:rPr>
          <w:t xml:space="preserve">„Przedszkole </w:t>
        </w:r>
        <w:r w:rsidR="00B12CA8" w:rsidRPr="00CB298B">
          <w:rPr>
            <w:rStyle w:val="Hipercze"/>
            <w:color w:val="auto"/>
          </w:rPr>
          <w:t>–</w:t>
        </w:r>
        <w:r w:rsidR="009D1D5F" w:rsidRPr="00CB298B">
          <w:rPr>
            <w:rStyle w:val="Hipercze"/>
            <w:color w:val="auto"/>
          </w:rPr>
          <w:t xml:space="preserve"> ruch to zdrowie”</w:t>
        </w:r>
      </w:hyperlink>
      <w:r w:rsidR="00B12CA8" w:rsidRPr="00CB298B">
        <w:t>.</w:t>
      </w:r>
    </w:p>
    <w:p w14:paraId="7A6FDABC" w14:textId="1DA60DCA" w:rsidR="009D1D5F" w:rsidRPr="00CB298B" w:rsidRDefault="009D1D5F" w:rsidP="00CF4A4A">
      <w:pPr>
        <w:pStyle w:val="OREnormalny"/>
        <w:rPr>
          <w:color w:val="auto"/>
        </w:rPr>
      </w:pPr>
      <w:r w:rsidRPr="00CB298B">
        <w:rPr>
          <w:color w:val="auto"/>
        </w:rPr>
        <w:lastRenderedPageBreak/>
        <w:t xml:space="preserve">Przygotuj się do zaprezentowania na </w:t>
      </w:r>
      <w:r w:rsidR="001706A4" w:rsidRPr="00CB298B">
        <w:rPr>
          <w:color w:val="auto"/>
        </w:rPr>
        <w:t xml:space="preserve">warsztatach stacjonarnych </w:t>
      </w:r>
      <w:r w:rsidRPr="00CB298B">
        <w:rPr>
          <w:color w:val="auto"/>
        </w:rPr>
        <w:t>koncepcji edukacji spe</w:t>
      </w:r>
      <w:r w:rsidRPr="00CB298B">
        <w:rPr>
          <w:color w:val="auto"/>
        </w:rPr>
        <w:t>r</w:t>
      </w:r>
      <w:r w:rsidRPr="00CB298B">
        <w:rPr>
          <w:color w:val="auto"/>
        </w:rPr>
        <w:t>sonalizowanej jako sposobu kształtowani</w:t>
      </w:r>
      <w:r w:rsidR="001706A4" w:rsidRPr="00CB298B">
        <w:rPr>
          <w:color w:val="auto"/>
        </w:rPr>
        <w:t>a</w:t>
      </w:r>
      <w:r w:rsidRPr="00CB298B">
        <w:rPr>
          <w:color w:val="auto"/>
        </w:rPr>
        <w:t xml:space="preserve"> kompetencji kluczowych </w:t>
      </w:r>
      <w:r w:rsidR="001706A4" w:rsidRPr="00CB298B">
        <w:rPr>
          <w:color w:val="auto"/>
        </w:rPr>
        <w:t xml:space="preserve">u </w:t>
      </w:r>
      <w:r w:rsidRPr="00CB298B">
        <w:rPr>
          <w:color w:val="auto"/>
        </w:rPr>
        <w:t>dzieci.</w:t>
      </w:r>
    </w:p>
    <w:p w14:paraId="6E0E4C86" w14:textId="53EAD0A0" w:rsidR="009D1D5F" w:rsidRPr="00CB298B" w:rsidRDefault="00CF4A4A" w:rsidP="00CF4A4A">
      <w:pPr>
        <w:pStyle w:val="ORE3Naglowek"/>
        <w:rPr>
          <w:color w:val="auto"/>
        </w:rPr>
      </w:pPr>
      <w:bookmarkStart w:id="81" w:name="_Toc496059959"/>
      <w:r w:rsidRPr="00CB298B">
        <w:rPr>
          <w:color w:val="auto"/>
        </w:rPr>
        <w:t xml:space="preserve">5.5. </w:t>
      </w:r>
      <w:r w:rsidR="009D1D5F" w:rsidRPr="00CB298B">
        <w:rPr>
          <w:color w:val="auto"/>
        </w:rPr>
        <w:t xml:space="preserve">Pedagogika </w:t>
      </w:r>
      <w:proofErr w:type="spellStart"/>
      <w:r w:rsidR="009D1D5F" w:rsidRPr="00CB298B">
        <w:rPr>
          <w:color w:val="auto"/>
        </w:rPr>
        <w:t>fr</w:t>
      </w:r>
      <w:r w:rsidR="009819AA" w:rsidRPr="00CB298B">
        <w:rPr>
          <w:color w:val="auto"/>
        </w:rPr>
        <w:t>ö</w:t>
      </w:r>
      <w:r w:rsidR="009D1D5F" w:rsidRPr="00CB298B">
        <w:rPr>
          <w:color w:val="auto"/>
        </w:rPr>
        <w:t>blowska</w:t>
      </w:r>
      <w:proofErr w:type="spellEnd"/>
      <w:r w:rsidR="009D1D5F" w:rsidRPr="00CB298B">
        <w:rPr>
          <w:color w:val="auto"/>
        </w:rPr>
        <w:t xml:space="preserve"> jako sposób kształtowani</w:t>
      </w:r>
      <w:r w:rsidR="009819AA" w:rsidRPr="00CB298B">
        <w:rPr>
          <w:color w:val="auto"/>
        </w:rPr>
        <w:t>a</w:t>
      </w:r>
      <w:r w:rsidR="009D1D5F" w:rsidRPr="00CB298B">
        <w:rPr>
          <w:color w:val="auto"/>
        </w:rPr>
        <w:t xml:space="preserve"> kompetencji kluczowych</w:t>
      </w:r>
      <w:r w:rsidR="009819AA" w:rsidRPr="00CB298B">
        <w:rPr>
          <w:color w:val="auto"/>
        </w:rPr>
        <w:t xml:space="preserve"> u</w:t>
      </w:r>
      <w:r w:rsidR="009D1D5F" w:rsidRPr="00CB298B">
        <w:rPr>
          <w:color w:val="auto"/>
        </w:rPr>
        <w:t xml:space="preserve"> dzieci w przedszkolu</w:t>
      </w:r>
      <w:bookmarkEnd w:id="81"/>
    </w:p>
    <w:p w14:paraId="359AAF9C" w14:textId="77777777" w:rsidR="009D1D5F" w:rsidRPr="00A213A0" w:rsidRDefault="009D1D5F" w:rsidP="00A213A0">
      <w:pPr>
        <w:pStyle w:val="OREnormalny"/>
        <w:spacing w:after="240"/>
        <w:jc w:val="right"/>
        <w:rPr>
          <w:b/>
          <w:color w:val="auto"/>
        </w:rPr>
      </w:pPr>
      <w:r w:rsidRPr="00CB298B">
        <w:rPr>
          <w:i/>
          <w:color w:val="auto"/>
        </w:rPr>
        <w:t xml:space="preserve">Dzieci i zegarki nie mogą być stale nakręcane. </w:t>
      </w:r>
      <w:r w:rsidRPr="00CB298B">
        <w:rPr>
          <w:i/>
          <w:color w:val="auto"/>
        </w:rPr>
        <w:br/>
        <w:t>Trzeba im także pozwolić chodzić.</w:t>
      </w:r>
      <w:r w:rsidRPr="00CB298B">
        <w:rPr>
          <w:color w:val="auto"/>
        </w:rPr>
        <w:t xml:space="preserve"> </w:t>
      </w:r>
      <w:r w:rsidRPr="00CB298B">
        <w:rPr>
          <w:color w:val="auto"/>
        </w:rPr>
        <w:br/>
      </w:r>
      <w:r w:rsidRPr="00A213A0">
        <w:rPr>
          <w:b/>
          <w:bCs/>
          <w:color w:val="auto"/>
        </w:rPr>
        <w:t xml:space="preserve">Friedrich </w:t>
      </w:r>
      <w:proofErr w:type="spellStart"/>
      <w:r w:rsidRPr="00A213A0">
        <w:rPr>
          <w:b/>
          <w:bCs/>
          <w:color w:val="auto"/>
        </w:rPr>
        <w:t>Fröbel</w:t>
      </w:r>
      <w:proofErr w:type="spellEnd"/>
    </w:p>
    <w:p w14:paraId="0A4FC1FA" w14:textId="022BF654" w:rsidR="009D1D5F" w:rsidRPr="00CB298B" w:rsidRDefault="009D1D5F" w:rsidP="00CF4A4A">
      <w:pPr>
        <w:pStyle w:val="OREnormalny"/>
        <w:rPr>
          <w:color w:val="auto"/>
        </w:rPr>
      </w:pPr>
      <w:r w:rsidRPr="00CB298B">
        <w:rPr>
          <w:color w:val="auto"/>
        </w:rPr>
        <w:t xml:space="preserve">Friedrich </w:t>
      </w:r>
      <w:proofErr w:type="spellStart"/>
      <w:r w:rsidRPr="00CB298B">
        <w:rPr>
          <w:color w:val="auto"/>
        </w:rPr>
        <w:t>Fröbel</w:t>
      </w:r>
      <w:proofErr w:type="spellEnd"/>
      <w:r w:rsidR="009357F5" w:rsidRPr="00CB298B">
        <w:rPr>
          <w:color w:val="auto"/>
        </w:rPr>
        <w:t xml:space="preserve"> </w:t>
      </w:r>
      <w:r w:rsidRPr="00CB298B">
        <w:rPr>
          <w:color w:val="auto"/>
        </w:rPr>
        <w:t>(1772</w:t>
      </w:r>
      <w:r w:rsidR="00D15584" w:rsidRPr="00CB298B">
        <w:rPr>
          <w:color w:val="auto"/>
        </w:rPr>
        <w:t>–</w:t>
      </w:r>
      <w:r w:rsidRPr="00CB298B">
        <w:rPr>
          <w:color w:val="auto"/>
        </w:rPr>
        <w:t>1852) był niemieckim pedagogiem, architektem,</w:t>
      </w:r>
      <w:r w:rsidR="009B1445" w:rsidRPr="00CB298B">
        <w:rPr>
          <w:color w:val="auto"/>
        </w:rPr>
        <w:t xml:space="preserve"> </w:t>
      </w:r>
      <w:r w:rsidRPr="00CB298B">
        <w:rPr>
          <w:color w:val="auto"/>
        </w:rPr>
        <w:t>miłośnikiem</w:t>
      </w:r>
      <w:r w:rsidR="009357F5" w:rsidRPr="00CB298B">
        <w:rPr>
          <w:color w:val="auto"/>
        </w:rPr>
        <w:t xml:space="preserve"> </w:t>
      </w:r>
      <w:r w:rsidRPr="00CB298B">
        <w:rPr>
          <w:color w:val="auto"/>
        </w:rPr>
        <w:t xml:space="preserve">przyrody. Nazywano </w:t>
      </w:r>
      <w:r w:rsidR="009357F5" w:rsidRPr="00CB298B">
        <w:rPr>
          <w:color w:val="auto"/>
        </w:rPr>
        <w:t xml:space="preserve">go </w:t>
      </w:r>
      <w:r w:rsidRPr="00CB298B">
        <w:rPr>
          <w:color w:val="auto"/>
        </w:rPr>
        <w:t>prorokiem i ojcem nowożytnego wychowania przedszkolnego. Jest autorem pierwszego systemu</w:t>
      </w:r>
      <w:r w:rsidR="009B1445" w:rsidRPr="00CB298B">
        <w:rPr>
          <w:color w:val="auto"/>
        </w:rPr>
        <w:t xml:space="preserve"> </w:t>
      </w:r>
      <w:r w:rsidRPr="00CB298B">
        <w:rPr>
          <w:color w:val="auto"/>
        </w:rPr>
        <w:t>wychowania przedszkolnego</w:t>
      </w:r>
      <w:r w:rsidR="009357F5" w:rsidRPr="00CB298B">
        <w:rPr>
          <w:color w:val="auto"/>
        </w:rPr>
        <w:t>,</w:t>
      </w:r>
      <w:r w:rsidRPr="00CB298B">
        <w:rPr>
          <w:color w:val="auto"/>
        </w:rPr>
        <w:t xml:space="preserve"> zwanego</w:t>
      </w:r>
      <w:r w:rsidR="009B1445" w:rsidRPr="00CB298B">
        <w:rPr>
          <w:color w:val="auto"/>
        </w:rPr>
        <w:t xml:space="preserve"> </w:t>
      </w:r>
      <w:proofErr w:type="spellStart"/>
      <w:r w:rsidRPr="00CB298B">
        <w:rPr>
          <w:color w:val="auto"/>
        </w:rPr>
        <w:t>fröeblizmem</w:t>
      </w:r>
      <w:proofErr w:type="spellEnd"/>
      <w:r w:rsidRPr="00CB298B">
        <w:rPr>
          <w:b/>
          <w:color w:val="auto"/>
        </w:rPr>
        <w:t>,</w:t>
      </w:r>
      <w:r w:rsidRPr="00CB298B">
        <w:rPr>
          <w:color w:val="auto"/>
        </w:rPr>
        <w:t xml:space="preserve"> inicjatorem (w państwie pruskim) zreformowanego typu placówek edukacyjnych dla na</w:t>
      </w:r>
      <w:r w:rsidRPr="00CB298B">
        <w:rPr>
          <w:color w:val="auto"/>
        </w:rPr>
        <w:t>j</w:t>
      </w:r>
      <w:r w:rsidRPr="00CB298B">
        <w:rPr>
          <w:color w:val="auto"/>
        </w:rPr>
        <w:t xml:space="preserve">młodszych – tzw. </w:t>
      </w:r>
      <w:r w:rsidR="00641B5A" w:rsidRPr="00CB298B">
        <w:rPr>
          <w:color w:val="auto"/>
        </w:rPr>
        <w:t>„</w:t>
      </w:r>
      <w:r w:rsidRPr="00CB298B">
        <w:rPr>
          <w:color w:val="auto"/>
        </w:rPr>
        <w:t>ogrodów dziecięcych</w:t>
      </w:r>
      <w:r w:rsidR="00641B5A" w:rsidRPr="00CB298B">
        <w:rPr>
          <w:color w:val="auto"/>
        </w:rPr>
        <w:t>”</w:t>
      </w:r>
      <w:r w:rsidRPr="00CB298B">
        <w:rPr>
          <w:color w:val="auto"/>
        </w:rPr>
        <w:t xml:space="preserve"> (</w:t>
      </w:r>
      <w:r w:rsidR="009357F5" w:rsidRPr="00CB298B">
        <w:rPr>
          <w:color w:val="auto"/>
        </w:rPr>
        <w:t xml:space="preserve">niem. </w:t>
      </w:r>
      <w:r w:rsidRPr="00CB298B">
        <w:rPr>
          <w:i/>
          <w:color w:val="auto"/>
        </w:rPr>
        <w:t>Kindergarten</w:t>
      </w:r>
      <w:r w:rsidRPr="00CB298B">
        <w:rPr>
          <w:color w:val="auto"/>
        </w:rPr>
        <w:t>), czyli instytucji wychowa</w:t>
      </w:r>
      <w:r w:rsidRPr="00CB298B">
        <w:rPr>
          <w:color w:val="auto"/>
        </w:rPr>
        <w:t>w</w:t>
      </w:r>
      <w:r w:rsidRPr="00CB298B">
        <w:rPr>
          <w:color w:val="auto"/>
        </w:rPr>
        <w:t xml:space="preserve">czych dla dzieci </w:t>
      </w:r>
      <w:r w:rsidR="009357F5" w:rsidRPr="00CB298B">
        <w:rPr>
          <w:color w:val="auto"/>
        </w:rPr>
        <w:t>w wieku od trzech do sześciu lat. W</w:t>
      </w:r>
      <w:r w:rsidRPr="00CB298B">
        <w:rPr>
          <w:color w:val="auto"/>
        </w:rPr>
        <w:t>prowadzał</w:t>
      </w:r>
      <w:r w:rsidR="009357F5" w:rsidRPr="00CB298B">
        <w:rPr>
          <w:color w:val="auto"/>
        </w:rPr>
        <w:t xml:space="preserve"> w nich</w:t>
      </w:r>
      <w:r w:rsidRPr="00CB298B">
        <w:rPr>
          <w:color w:val="auto"/>
        </w:rPr>
        <w:t xml:space="preserve"> autorski system metodyczny</w:t>
      </w:r>
      <w:r w:rsidR="009357F5" w:rsidRPr="00CB298B">
        <w:rPr>
          <w:color w:val="auto"/>
        </w:rPr>
        <w:t xml:space="preserve"> – </w:t>
      </w:r>
      <w:r w:rsidRPr="00CB298B">
        <w:rPr>
          <w:color w:val="auto"/>
        </w:rPr>
        <w:t>oparty na zabawowej i zajęciowej samodzielności</w:t>
      </w:r>
      <w:r w:rsidR="009357F5" w:rsidRPr="00CB298B">
        <w:rPr>
          <w:color w:val="auto"/>
        </w:rPr>
        <w:t xml:space="preserve"> oraz</w:t>
      </w:r>
      <w:r w:rsidRPr="00CB298B">
        <w:rPr>
          <w:color w:val="auto"/>
        </w:rPr>
        <w:t xml:space="preserve"> aktywności dzi</w:t>
      </w:r>
      <w:r w:rsidRPr="00CB298B">
        <w:rPr>
          <w:color w:val="auto"/>
        </w:rPr>
        <w:t>e</w:t>
      </w:r>
      <w:r w:rsidRPr="00CB298B">
        <w:rPr>
          <w:color w:val="auto"/>
        </w:rPr>
        <w:t>cięcej.</w:t>
      </w:r>
    </w:p>
    <w:p w14:paraId="30D1402E" w14:textId="14C1C9A5" w:rsidR="009D1D5F" w:rsidRPr="00CB298B" w:rsidRDefault="009D1D5F" w:rsidP="00CF4A4A">
      <w:pPr>
        <w:pStyle w:val="OREnormalny"/>
        <w:rPr>
          <w:color w:val="auto"/>
        </w:rPr>
      </w:pPr>
      <w:r w:rsidRPr="00CB298B">
        <w:rPr>
          <w:color w:val="auto"/>
        </w:rPr>
        <w:t xml:space="preserve">Koncepcja filozofii wychowania </w:t>
      </w:r>
      <w:proofErr w:type="spellStart"/>
      <w:r w:rsidRPr="00CB298B">
        <w:rPr>
          <w:color w:val="auto"/>
        </w:rPr>
        <w:t>Fröbla</w:t>
      </w:r>
      <w:proofErr w:type="spellEnd"/>
      <w:r w:rsidRPr="00CB298B">
        <w:rPr>
          <w:color w:val="auto"/>
        </w:rPr>
        <w:t xml:space="preserve"> </w:t>
      </w:r>
      <w:r w:rsidR="00E058BE" w:rsidRPr="00CB298B">
        <w:rPr>
          <w:color w:val="auto"/>
        </w:rPr>
        <w:t>powstała</w:t>
      </w:r>
      <w:r w:rsidRPr="00CB298B">
        <w:rPr>
          <w:color w:val="auto"/>
        </w:rPr>
        <w:t xml:space="preserve"> pod wpływem założeń </w:t>
      </w:r>
      <w:r w:rsidR="00E058BE" w:rsidRPr="00CB298B">
        <w:rPr>
          <w:color w:val="auto"/>
        </w:rPr>
        <w:t>teorii J</w:t>
      </w:r>
      <w:r w:rsidRPr="00CB298B">
        <w:rPr>
          <w:color w:val="auto"/>
        </w:rPr>
        <w:t>ohanna Pestalozziego</w:t>
      </w:r>
      <w:r w:rsidR="00E058BE" w:rsidRPr="00CB298B">
        <w:rPr>
          <w:rStyle w:val="Odwoanieprzypisudolnego"/>
          <w:color w:val="auto"/>
        </w:rPr>
        <w:footnoteReference w:id="103"/>
      </w:r>
      <w:r w:rsidR="009B1445" w:rsidRPr="00CB298B">
        <w:rPr>
          <w:color w:val="auto"/>
        </w:rPr>
        <w:t xml:space="preserve"> </w:t>
      </w:r>
      <w:r w:rsidRPr="00CB298B">
        <w:rPr>
          <w:color w:val="auto"/>
        </w:rPr>
        <w:t xml:space="preserve">i </w:t>
      </w:r>
      <w:r w:rsidR="00E058BE" w:rsidRPr="00CB298B">
        <w:rPr>
          <w:color w:val="auto"/>
        </w:rPr>
        <w:t>odnosi się do trzech głównych idei:</w:t>
      </w:r>
    </w:p>
    <w:p w14:paraId="6697EC91" w14:textId="69618393" w:rsidR="009D1D5F" w:rsidRPr="00CB298B" w:rsidRDefault="009D1D5F" w:rsidP="00CF4A4A">
      <w:pPr>
        <w:pStyle w:val="OREpunktor"/>
        <w:rPr>
          <w:b/>
          <w:color w:val="auto"/>
        </w:rPr>
      </w:pPr>
      <w:r w:rsidRPr="00CB298B">
        <w:rPr>
          <w:b/>
          <w:color w:val="auto"/>
        </w:rPr>
        <w:t>jedności wszechświata</w:t>
      </w:r>
      <w:r w:rsidR="00E058BE" w:rsidRPr="00CB298B">
        <w:rPr>
          <w:b/>
          <w:color w:val="auto"/>
        </w:rPr>
        <w:t xml:space="preserve">; </w:t>
      </w:r>
    </w:p>
    <w:p w14:paraId="6D5B57EE" w14:textId="5D0186ED" w:rsidR="009D1D5F" w:rsidRPr="00CB298B" w:rsidRDefault="009D1D5F" w:rsidP="00CF4A4A">
      <w:pPr>
        <w:pStyle w:val="OREpunktor"/>
        <w:rPr>
          <w:b/>
          <w:color w:val="auto"/>
        </w:rPr>
      </w:pPr>
      <w:r w:rsidRPr="00CB298B">
        <w:rPr>
          <w:b/>
          <w:color w:val="auto"/>
        </w:rPr>
        <w:t>szacunku dla dziecka i jego indywidualności</w:t>
      </w:r>
      <w:r w:rsidR="00E058BE" w:rsidRPr="00CB298B">
        <w:rPr>
          <w:b/>
          <w:color w:val="auto"/>
        </w:rPr>
        <w:t>;</w:t>
      </w:r>
    </w:p>
    <w:p w14:paraId="64493CD2" w14:textId="44200A26" w:rsidR="009D1D5F" w:rsidRPr="00CB298B" w:rsidRDefault="009D1D5F" w:rsidP="00CF4A4A">
      <w:pPr>
        <w:pStyle w:val="OREpunktor"/>
        <w:rPr>
          <w:b/>
          <w:color w:val="auto"/>
        </w:rPr>
      </w:pPr>
      <w:r w:rsidRPr="00CB298B">
        <w:rPr>
          <w:b/>
          <w:color w:val="auto"/>
        </w:rPr>
        <w:t>znaczenia zabawy w rozwoju dziecka</w:t>
      </w:r>
      <w:r w:rsidR="00E058BE" w:rsidRPr="00CB298B">
        <w:rPr>
          <w:b/>
          <w:color w:val="auto"/>
        </w:rPr>
        <w:t>.</w:t>
      </w:r>
    </w:p>
    <w:p w14:paraId="68AF2BC3" w14:textId="56AC6C8D" w:rsidR="009D1D5F" w:rsidRPr="00CB298B" w:rsidRDefault="009D1D5F" w:rsidP="00CF4A4A">
      <w:pPr>
        <w:pStyle w:val="OREnormalny"/>
        <w:rPr>
          <w:color w:val="auto"/>
        </w:rPr>
      </w:pPr>
      <w:r w:rsidRPr="00CB298B">
        <w:rPr>
          <w:color w:val="auto"/>
        </w:rPr>
        <w:t xml:space="preserve">Według </w:t>
      </w:r>
      <w:proofErr w:type="spellStart"/>
      <w:r w:rsidRPr="00CB298B">
        <w:rPr>
          <w:bCs/>
          <w:color w:val="auto"/>
        </w:rPr>
        <w:t>Fröbela</w:t>
      </w:r>
      <w:proofErr w:type="spellEnd"/>
      <w:r w:rsidRPr="00CB298B">
        <w:rPr>
          <w:bCs/>
          <w:color w:val="auto"/>
        </w:rPr>
        <w:t xml:space="preserve"> w</w:t>
      </w:r>
      <w:r w:rsidRPr="00CB298B">
        <w:rPr>
          <w:color w:val="auto"/>
        </w:rPr>
        <w:t xml:space="preserve">ychowanie i nauczanie powinno integrować elementarne siły: </w:t>
      </w:r>
      <w:r w:rsidRPr="00CB298B">
        <w:rPr>
          <w:b/>
          <w:color w:val="auto"/>
        </w:rPr>
        <w:t>głowy</w:t>
      </w:r>
      <w:r w:rsidR="00E058BE" w:rsidRPr="00CB298B">
        <w:rPr>
          <w:b/>
          <w:color w:val="auto"/>
        </w:rPr>
        <w:t xml:space="preserve">, </w:t>
      </w:r>
      <w:r w:rsidRPr="00CB298B">
        <w:rPr>
          <w:b/>
          <w:color w:val="auto"/>
        </w:rPr>
        <w:t xml:space="preserve">serca </w:t>
      </w:r>
      <w:r w:rsidR="00E058BE" w:rsidRPr="00CB298B">
        <w:rPr>
          <w:b/>
          <w:color w:val="auto"/>
        </w:rPr>
        <w:t xml:space="preserve">i </w:t>
      </w:r>
      <w:r w:rsidRPr="00CB298B">
        <w:rPr>
          <w:b/>
          <w:color w:val="auto"/>
        </w:rPr>
        <w:t>rozumu.</w:t>
      </w:r>
    </w:p>
    <w:p w14:paraId="232ED220" w14:textId="742A917E" w:rsidR="009D1D5F" w:rsidRPr="00CB298B" w:rsidRDefault="00E058BE" w:rsidP="00CF4A4A">
      <w:pPr>
        <w:pStyle w:val="OREnormalny"/>
        <w:rPr>
          <w:color w:val="auto"/>
        </w:rPr>
      </w:pPr>
      <w:r w:rsidRPr="00CB298B">
        <w:rPr>
          <w:bCs/>
          <w:color w:val="auto"/>
        </w:rPr>
        <w:t>Uznał on</w:t>
      </w:r>
      <w:r w:rsidR="009D1D5F" w:rsidRPr="00CB298B">
        <w:rPr>
          <w:color w:val="auto"/>
        </w:rPr>
        <w:t>, że podstawową formą aktywności dziecka jest zabawa, która powinna być o</w:t>
      </w:r>
      <w:r w:rsidR="009D1D5F" w:rsidRPr="00CB298B">
        <w:rPr>
          <w:color w:val="auto"/>
        </w:rPr>
        <w:t>d</w:t>
      </w:r>
      <w:r w:rsidR="009D1D5F" w:rsidRPr="00CB298B">
        <w:rPr>
          <w:color w:val="auto"/>
        </w:rPr>
        <w:t xml:space="preserve">powiednio zorganizowana. Zaproponował odpowiednie przedmioty (środki dydaktyczne), które </w:t>
      </w:r>
      <w:r w:rsidRPr="00CB298B">
        <w:rPr>
          <w:color w:val="auto"/>
        </w:rPr>
        <w:t>okr</w:t>
      </w:r>
      <w:r w:rsidR="00641B5A" w:rsidRPr="00CB298B">
        <w:rPr>
          <w:color w:val="auto"/>
        </w:rPr>
        <w:t>eślał mianem darów,</w:t>
      </w:r>
      <w:r w:rsidR="009D1D5F" w:rsidRPr="00CB298B">
        <w:rPr>
          <w:color w:val="auto"/>
        </w:rPr>
        <w:t xml:space="preserve"> oraz adekwatne do nich metody i formy pracy z dziećmi. </w:t>
      </w:r>
    </w:p>
    <w:p w14:paraId="563FD9E2" w14:textId="388CA195" w:rsidR="009D1D5F" w:rsidRPr="00CB298B" w:rsidRDefault="009D1D5F" w:rsidP="00CF4A4A">
      <w:pPr>
        <w:pStyle w:val="OREnormalny"/>
        <w:rPr>
          <w:color w:val="auto"/>
        </w:rPr>
      </w:pPr>
      <w:r w:rsidRPr="00CB298B">
        <w:rPr>
          <w:color w:val="auto"/>
        </w:rPr>
        <w:t xml:space="preserve">W organizowanych przez siebie </w:t>
      </w:r>
      <w:r w:rsidR="00641B5A" w:rsidRPr="00CB298B">
        <w:rPr>
          <w:color w:val="auto"/>
        </w:rPr>
        <w:t>„ogrodach dziecięcych”</w:t>
      </w:r>
      <w:r w:rsidRPr="00CB298B">
        <w:rPr>
          <w:color w:val="auto"/>
        </w:rPr>
        <w:t xml:space="preserve"> uwzględnił podstawowe zasady dydaktyczne</w:t>
      </w:r>
      <w:r w:rsidR="00641B5A" w:rsidRPr="00CB298B">
        <w:rPr>
          <w:color w:val="auto"/>
        </w:rPr>
        <w:t xml:space="preserve">: </w:t>
      </w:r>
      <w:r w:rsidRPr="00CB298B">
        <w:rPr>
          <w:color w:val="auto"/>
        </w:rPr>
        <w:t>poglądowości, aktywności, dostępności, systematyczności</w:t>
      </w:r>
      <w:r w:rsidR="00641B5A" w:rsidRPr="00CB298B">
        <w:rPr>
          <w:color w:val="auto"/>
        </w:rPr>
        <w:t xml:space="preserve"> i</w:t>
      </w:r>
      <w:r w:rsidRPr="00CB298B">
        <w:rPr>
          <w:color w:val="auto"/>
        </w:rPr>
        <w:t xml:space="preserve"> logicznej kole</w:t>
      </w:r>
      <w:r w:rsidRPr="00CB298B">
        <w:rPr>
          <w:color w:val="auto"/>
        </w:rPr>
        <w:t>j</w:t>
      </w:r>
      <w:r w:rsidRPr="00CB298B">
        <w:rPr>
          <w:color w:val="auto"/>
        </w:rPr>
        <w:t>ności</w:t>
      </w:r>
      <w:r w:rsidR="00641B5A" w:rsidRPr="00CB298B">
        <w:rPr>
          <w:color w:val="auto"/>
        </w:rPr>
        <w:t>.</w:t>
      </w:r>
    </w:p>
    <w:p w14:paraId="6A969F25" w14:textId="08A6B57E" w:rsidR="009D1D5F" w:rsidRPr="00CB298B" w:rsidRDefault="009D1D5F" w:rsidP="00CF4A4A">
      <w:pPr>
        <w:pStyle w:val="OREnormalny"/>
        <w:rPr>
          <w:color w:val="auto"/>
        </w:rPr>
      </w:pPr>
      <w:r w:rsidRPr="00CB298B">
        <w:rPr>
          <w:color w:val="auto"/>
        </w:rPr>
        <w:lastRenderedPageBreak/>
        <w:t>Wprowadził prace ręczne – zajęcia służące rozwojowi kreatywności oraz zdolności m</w:t>
      </w:r>
      <w:r w:rsidRPr="00CB298B">
        <w:rPr>
          <w:color w:val="auto"/>
        </w:rPr>
        <w:t>a</w:t>
      </w:r>
      <w:r w:rsidRPr="00CB298B">
        <w:rPr>
          <w:color w:val="auto"/>
        </w:rPr>
        <w:t>nualnych u dzieci, m.in. przez:</w:t>
      </w:r>
    </w:p>
    <w:p w14:paraId="2F644BCC" w14:textId="0FD95F6D" w:rsidR="009D1D5F" w:rsidRPr="00CB298B" w:rsidRDefault="009D1D5F" w:rsidP="00CF4A4A">
      <w:pPr>
        <w:pStyle w:val="OREpunktor"/>
        <w:rPr>
          <w:color w:val="auto"/>
        </w:rPr>
      </w:pPr>
      <w:r w:rsidRPr="00CB298B">
        <w:rPr>
          <w:b/>
          <w:bCs/>
          <w:color w:val="auto"/>
        </w:rPr>
        <w:t>nakłuwanie:</w:t>
      </w:r>
      <w:r w:rsidRPr="00CB298B">
        <w:rPr>
          <w:color w:val="auto"/>
        </w:rPr>
        <w:t xml:space="preserve"> dzieci z pomocą specjalnej igły i filcowej podkładki wykłuwają wzory w papierze, co doskonali koordynację wzrokowo-ruchową</w:t>
      </w:r>
      <w:r w:rsidR="009819AA" w:rsidRPr="00CB298B">
        <w:rPr>
          <w:color w:val="auto"/>
        </w:rPr>
        <w:t>,</w:t>
      </w:r>
      <w:r w:rsidRPr="00CB298B">
        <w:rPr>
          <w:color w:val="auto"/>
        </w:rPr>
        <w:t xml:space="preserve"> uczy wytrwałości i ko</w:t>
      </w:r>
      <w:r w:rsidRPr="00CB298B">
        <w:rPr>
          <w:color w:val="auto"/>
        </w:rPr>
        <w:t>n</w:t>
      </w:r>
      <w:r w:rsidRPr="00CB298B">
        <w:rPr>
          <w:color w:val="auto"/>
        </w:rPr>
        <w:t>centracji uwagi</w:t>
      </w:r>
      <w:r w:rsidR="009819AA" w:rsidRPr="00CB298B">
        <w:rPr>
          <w:color w:val="auto"/>
        </w:rPr>
        <w:t>;</w:t>
      </w:r>
    </w:p>
    <w:p w14:paraId="35BCA687" w14:textId="105C169D" w:rsidR="009D1D5F" w:rsidRPr="00CB298B" w:rsidRDefault="009D1D5F" w:rsidP="00CF4A4A">
      <w:pPr>
        <w:pStyle w:val="OREpunktor"/>
        <w:rPr>
          <w:color w:val="auto"/>
        </w:rPr>
      </w:pPr>
      <w:r w:rsidRPr="00CB298B">
        <w:rPr>
          <w:b/>
          <w:bCs/>
          <w:color w:val="auto"/>
        </w:rPr>
        <w:t>składanie papieru</w:t>
      </w:r>
      <w:r w:rsidRPr="00CB298B">
        <w:rPr>
          <w:color w:val="auto"/>
        </w:rPr>
        <w:t xml:space="preserve">: dzieci składają </w:t>
      </w:r>
      <w:r w:rsidR="009819AA" w:rsidRPr="00CB298B">
        <w:rPr>
          <w:color w:val="auto"/>
        </w:rPr>
        <w:t xml:space="preserve">papier </w:t>
      </w:r>
      <w:r w:rsidRPr="00CB298B">
        <w:rPr>
          <w:color w:val="auto"/>
        </w:rPr>
        <w:t xml:space="preserve">niezwykle chętnie i starannie, ćwicząc małą motorykę i </w:t>
      </w:r>
      <w:r w:rsidR="009819AA" w:rsidRPr="00CB298B">
        <w:rPr>
          <w:color w:val="auto"/>
        </w:rPr>
        <w:t xml:space="preserve">rozwijając </w:t>
      </w:r>
      <w:r w:rsidRPr="00CB298B">
        <w:rPr>
          <w:color w:val="auto"/>
        </w:rPr>
        <w:t>fantazję</w:t>
      </w:r>
      <w:r w:rsidR="009819AA" w:rsidRPr="00CB298B">
        <w:rPr>
          <w:color w:val="auto"/>
        </w:rPr>
        <w:t>;</w:t>
      </w:r>
    </w:p>
    <w:p w14:paraId="214D6595" w14:textId="1836F6D5" w:rsidR="009D1D5F" w:rsidRPr="00CB298B" w:rsidRDefault="009D1D5F" w:rsidP="00CF4A4A">
      <w:pPr>
        <w:pStyle w:val="OREpunktor"/>
        <w:rPr>
          <w:color w:val="auto"/>
        </w:rPr>
      </w:pPr>
      <w:r w:rsidRPr="00CB298B">
        <w:rPr>
          <w:b/>
          <w:bCs/>
          <w:color w:val="auto"/>
        </w:rPr>
        <w:t>przeplatanie:</w:t>
      </w:r>
      <w:r w:rsidRPr="00CB298B">
        <w:rPr>
          <w:color w:val="auto"/>
        </w:rPr>
        <w:t xml:space="preserve"> przygotowane są kolorowe, wąskie paski papieru oraz papierowe maty z nacięciami</w:t>
      </w:r>
      <w:r w:rsidR="009819AA" w:rsidRPr="00CB298B">
        <w:rPr>
          <w:color w:val="auto"/>
        </w:rPr>
        <w:t xml:space="preserve"> – </w:t>
      </w:r>
      <w:r w:rsidRPr="00CB298B">
        <w:rPr>
          <w:color w:val="auto"/>
        </w:rPr>
        <w:t>dzieci z</w:t>
      </w:r>
      <w:r w:rsidR="009819AA" w:rsidRPr="00CB298B">
        <w:rPr>
          <w:color w:val="auto"/>
        </w:rPr>
        <w:t>a</w:t>
      </w:r>
      <w:r w:rsidRPr="00CB298B">
        <w:rPr>
          <w:color w:val="auto"/>
        </w:rPr>
        <w:t xml:space="preserve"> pomocą specjalnego szydła przeplatają paseczki przez nacięcia</w:t>
      </w:r>
      <w:r w:rsidR="009819AA" w:rsidRPr="00CB298B">
        <w:rPr>
          <w:color w:val="auto"/>
        </w:rPr>
        <w:t>;</w:t>
      </w:r>
    </w:p>
    <w:p w14:paraId="313EC51E" w14:textId="12040F41" w:rsidR="009D1D5F" w:rsidRPr="00CB298B" w:rsidRDefault="009D1D5F" w:rsidP="00CF4A4A">
      <w:pPr>
        <w:pStyle w:val="OREpunktor"/>
        <w:rPr>
          <w:color w:val="auto"/>
        </w:rPr>
      </w:pPr>
      <w:r w:rsidRPr="00CB298B">
        <w:rPr>
          <w:b/>
          <w:bCs/>
          <w:color w:val="auto"/>
        </w:rPr>
        <w:t>tworzenie ornamentów</w:t>
      </w:r>
      <w:r w:rsidRPr="00CB298B">
        <w:rPr>
          <w:color w:val="auto"/>
        </w:rPr>
        <w:t>: zwykła kartka w kratkę i ołówek służą</w:t>
      </w:r>
      <w:r w:rsidR="0096411C">
        <w:rPr>
          <w:color w:val="auto"/>
        </w:rPr>
        <w:t xml:space="preserve"> </w:t>
      </w:r>
      <w:r w:rsidRPr="00CB298B">
        <w:rPr>
          <w:color w:val="auto"/>
        </w:rPr>
        <w:t>do tworzenia pię</w:t>
      </w:r>
      <w:r w:rsidRPr="00CB298B">
        <w:rPr>
          <w:color w:val="auto"/>
        </w:rPr>
        <w:t>k</w:t>
      </w:r>
      <w:r w:rsidRPr="00CB298B">
        <w:rPr>
          <w:color w:val="auto"/>
        </w:rPr>
        <w:t xml:space="preserve">nych, symetrycznych kompozycji – dzieci </w:t>
      </w:r>
      <w:r w:rsidR="009819AA" w:rsidRPr="00CB298B">
        <w:rPr>
          <w:color w:val="auto"/>
        </w:rPr>
        <w:t>wykorzystują w tym celu</w:t>
      </w:r>
      <w:r w:rsidRPr="00CB298B">
        <w:rPr>
          <w:color w:val="auto"/>
        </w:rPr>
        <w:t xml:space="preserve"> kratkowanie j</w:t>
      </w:r>
      <w:r w:rsidRPr="00CB298B">
        <w:rPr>
          <w:color w:val="auto"/>
        </w:rPr>
        <w:t>a</w:t>
      </w:r>
      <w:r w:rsidRPr="00CB298B">
        <w:rPr>
          <w:color w:val="auto"/>
        </w:rPr>
        <w:t>ko swoistą siatkę do planowania</w:t>
      </w:r>
      <w:r w:rsidR="009819AA" w:rsidRPr="00CB298B">
        <w:rPr>
          <w:color w:val="auto"/>
        </w:rPr>
        <w:t>.</w:t>
      </w:r>
    </w:p>
    <w:p w14:paraId="501CEE62" w14:textId="77777777" w:rsidR="009D1D5F" w:rsidRPr="00CB298B" w:rsidRDefault="009D1D5F" w:rsidP="00CF4A4A">
      <w:pPr>
        <w:pStyle w:val="OREnormalny"/>
        <w:rPr>
          <w:b/>
          <w:color w:val="auto"/>
        </w:rPr>
      </w:pPr>
      <w:r w:rsidRPr="00CB298B">
        <w:rPr>
          <w:b/>
          <w:color w:val="auto"/>
        </w:rPr>
        <w:t xml:space="preserve">Zadania nauczyciela w pedagogice </w:t>
      </w:r>
      <w:proofErr w:type="spellStart"/>
      <w:r w:rsidRPr="00CB298B">
        <w:rPr>
          <w:b/>
          <w:color w:val="auto"/>
        </w:rPr>
        <w:t>Fröbla</w:t>
      </w:r>
      <w:proofErr w:type="spellEnd"/>
      <w:r w:rsidRPr="00CB298B">
        <w:rPr>
          <w:b/>
          <w:color w:val="auto"/>
        </w:rPr>
        <w:t xml:space="preserve"> to:</w:t>
      </w:r>
    </w:p>
    <w:p w14:paraId="00F20151" w14:textId="6317812C" w:rsidR="009D1D5F" w:rsidRPr="00CB298B" w:rsidRDefault="009819AA" w:rsidP="00CF4A4A">
      <w:pPr>
        <w:pStyle w:val="OREpunktor"/>
        <w:rPr>
          <w:color w:val="auto"/>
        </w:rPr>
      </w:pPr>
      <w:r w:rsidRPr="00CB298B">
        <w:rPr>
          <w:color w:val="auto"/>
        </w:rPr>
        <w:t xml:space="preserve">stwarzanie </w:t>
      </w:r>
      <w:r w:rsidR="009D1D5F" w:rsidRPr="00CB298B">
        <w:rPr>
          <w:color w:val="auto"/>
        </w:rPr>
        <w:t>dzieciom jak najwięcej doświadczeń – ważna jest samodzielność dziecka w działaniu i dochodzeniu do wiedzy.</w:t>
      </w:r>
    </w:p>
    <w:p w14:paraId="5F29407D" w14:textId="17C363CE" w:rsidR="009D1D5F" w:rsidRPr="00CB298B" w:rsidRDefault="009819AA" w:rsidP="00CF4A4A">
      <w:pPr>
        <w:pStyle w:val="OREpunktor"/>
        <w:rPr>
          <w:color w:val="auto"/>
        </w:rPr>
      </w:pPr>
      <w:r w:rsidRPr="00CB298B">
        <w:rPr>
          <w:color w:val="auto"/>
        </w:rPr>
        <w:t xml:space="preserve">oddziaływanie </w:t>
      </w:r>
      <w:r w:rsidR="009D1D5F" w:rsidRPr="00CB298B">
        <w:rPr>
          <w:color w:val="auto"/>
        </w:rPr>
        <w:t>wychowawcze poprzez odpowiednie organizowanie środowiska oraz stwarzanie warunków do poznawania otaczającego świata.</w:t>
      </w:r>
    </w:p>
    <w:p w14:paraId="4C9BE0DD" w14:textId="3AD008EE" w:rsidR="009D1D5F" w:rsidRPr="00CB298B" w:rsidRDefault="009819AA" w:rsidP="00CF4A4A">
      <w:pPr>
        <w:pStyle w:val="OREpunktor"/>
        <w:rPr>
          <w:color w:val="auto"/>
        </w:rPr>
      </w:pPr>
      <w:r w:rsidRPr="00CB298B">
        <w:rPr>
          <w:color w:val="auto"/>
        </w:rPr>
        <w:t xml:space="preserve">wybór </w:t>
      </w:r>
      <w:r w:rsidR="009D1D5F" w:rsidRPr="00CB298B">
        <w:rPr>
          <w:color w:val="auto"/>
        </w:rPr>
        <w:t>odpowiednich zabawek dla dzieci – muszą to być przedmioty kształcące i</w:t>
      </w:r>
      <w:r w:rsidRPr="00CB298B">
        <w:rPr>
          <w:color w:val="auto"/>
        </w:rPr>
        <w:t> </w:t>
      </w:r>
      <w:r w:rsidR="009D1D5F" w:rsidRPr="00CB298B">
        <w:rPr>
          <w:color w:val="auto"/>
        </w:rPr>
        <w:t xml:space="preserve">rozwijające, a nie przypadkowe i niesłużące jego rozwojowi (te zabawki nazywał „darami”, nadając im rangę czegoś cennego, o co trzeba się troszczyć i co trzeba szanować). </w:t>
      </w:r>
    </w:p>
    <w:p w14:paraId="130E6158" w14:textId="3B574843" w:rsidR="009D1D5F" w:rsidRPr="00CB298B" w:rsidRDefault="009D1D5F" w:rsidP="00CF4A4A">
      <w:pPr>
        <w:pStyle w:val="OREnormalny"/>
        <w:rPr>
          <w:b/>
          <w:color w:val="auto"/>
        </w:rPr>
      </w:pPr>
      <w:proofErr w:type="spellStart"/>
      <w:r w:rsidRPr="00CB298B">
        <w:rPr>
          <w:b/>
          <w:color w:val="auto"/>
        </w:rPr>
        <w:t>Fröbel</w:t>
      </w:r>
      <w:proofErr w:type="spellEnd"/>
      <w:r w:rsidRPr="00CB298B">
        <w:rPr>
          <w:b/>
          <w:color w:val="auto"/>
        </w:rPr>
        <w:t xml:space="preserve"> wyróżnił trzy dary </w:t>
      </w:r>
      <w:r w:rsidR="009819AA" w:rsidRPr="00CB298B">
        <w:rPr>
          <w:b/>
          <w:color w:val="auto"/>
        </w:rPr>
        <w:t xml:space="preserve">– </w:t>
      </w:r>
      <w:r w:rsidRPr="00CB298B">
        <w:rPr>
          <w:b/>
          <w:color w:val="auto"/>
        </w:rPr>
        <w:t>odpowiednie dla trzech okresów przedszkolnych:</w:t>
      </w:r>
    </w:p>
    <w:p w14:paraId="29B92564" w14:textId="674A1D47" w:rsidR="009D1D5F" w:rsidRPr="00CB298B" w:rsidRDefault="009D1D5F" w:rsidP="00CF4A4A">
      <w:pPr>
        <w:pStyle w:val="OREpunktor"/>
        <w:rPr>
          <w:b/>
          <w:bCs/>
          <w:color w:val="auto"/>
        </w:rPr>
      </w:pPr>
      <w:r w:rsidRPr="00CB298B">
        <w:rPr>
          <w:color w:val="auto"/>
        </w:rPr>
        <w:t xml:space="preserve">I okres, w którym dzieci otrzymują piłkę jako </w:t>
      </w:r>
      <w:r w:rsidRPr="00CB298B">
        <w:rPr>
          <w:b/>
          <w:color w:val="auto"/>
        </w:rPr>
        <w:t>kulę</w:t>
      </w:r>
      <w:r w:rsidR="00CF4A4A" w:rsidRPr="00CB298B">
        <w:rPr>
          <w:color w:val="auto"/>
        </w:rPr>
        <w:t>;</w:t>
      </w:r>
    </w:p>
    <w:p w14:paraId="3EDC3E8D" w14:textId="21521026" w:rsidR="009D1D5F" w:rsidRPr="00CB298B" w:rsidRDefault="009D1D5F" w:rsidP="00CF4A4A">
      <w:pPr>
        <w:pStyle w:val="OREpunktor"/>
        <w:rPr>
          <w:b/>
          <w:bCs/>
          <w:color w:val="auto"/>
        </w:rPr>
      </w:pPr>
      <w:r w:rsidRPr="00CB298B">
        <w:rPr>
          <w:color w:val="auto"/>
        </w:rPr>
        <w:t xml:space="preserve">II okres, w którym dzieci otrzymują </w:t>
      </w:r>
      <w:r w:rsidRPr="00CB298B">
        <w:rPr>
          <w:b/>
          <w:color w:val="auto"/>
        </w:rPr>
        <w:t>walec</w:t>
      </w:r>
      <w:r w:rsidR="009819AA" w:rsidRPr="00CB298B">
        <w:rPr>
          <w:color w:val="auto"/>
        </w:rPr>
        <w:t>;</w:t>
      </w:r>
    </w:p>
    <w:p w14:paraId="22587D2B" w14:textId="77777777" w:rsidR="009D1D5F" w:rsidRPr="00CB298B" w:rsidRDefault="009D1D5F" w:rsidP="00CF4A4A">
      <w:pPr>
        <w:pStyle w:val="OREpunktor"/>
        <w:rPr>
          <w:b/>
          <w:bCs/>
          <w:color w:val="auto"/>
        </w:rPr>
      </w:pPr>
      <w:r w:rsidRPr="00CB298B">
        <w:rPr>
          <w:color w:val="auto"/>
        </w:rPr>
        <w:t xml:space="preserve">III okres, w którym dzieci otrzymują klocki w kształcie </w:t>
      </w:r>
      <w:r w:rsidRPr="00CB298B">
        <w:rPr>
          <w:b/>
          <w:color w:val="auto"/>
        </w:rPr>
        <w:t>sześcianu</w:t>
      </w:r>
      <w:r w:rsidRPr="00CB298B">
        <w:rPr>
          <w:color w:val="auto"/>
        </w:rPr>
        <w:t>.</w:t>
      </w:r>
    </w:p>
    <w:p w14:paraId="37C69B36" w14:textId="64425619" w:rsidR="009D1D5F" w:rsidRPr="00CB298B" w:rsidRDefault="009D1D5F" w:rsidP="00CF4A4A">
      <w:pPr>
        <w:pStyle w:val="OREnormalny"/>
        <w:rPr>
          <w:b/>
          <w:color w:val="auto"/>
        </w:rPr>
      </w:pPr>
      <w:r w:rsidRPr="00CB298B">
        <w:rPr>
          <w:b/>
          <w:color w:val="auto"/>
        </w:rPr>
        <w:t xml:space="preserve">Zajęcia dydaktyczne w przedszkolach </w:t>
      </w:r>
      <w:r w:rsidR="009819AA" w:rsidRPr="00CB298B">
        <w:rPr>
          <w:b/>
          <w:color w:val="auto"/>
        </w:rPr>
        <w:t>odbywają się</w:t>
      </w:r>
      <w:r w:rsidRPr="00CB298B">
        <w:rPr>
          <w:b/>
          <w:color w:val="auto"/>
        </w:rPr>
        <w:t>:</w:t>
      </w:r>
    </w:p>
    <w:p w14:paraId="593D301F" w14:textId="2BAEA1C2" w:rsidR="009D1D5F" w:rsidRPr="00CB298B" w:rsidRDefault="009819AA" w:rsidP="00CF4A4A">
      <w:pPr>
        <w:pStyle w:val="OREpunktor"/>
        <w:rPr>
          <w:color w:val="auto"/>
        </w:rPr>
      </w:pPr>
      <w:r w:rsidRPr="00CB298B">
        <w:rPr>
          <w:b/>
          <w:bCs/>
          <w:iCs/>
          <w:color w:val="auto"/>
        </w:rPr>
        <w:t xml:space="preserve">w </w:t>
      </w:r>
      <w:r w:rsidR="009D1D5F" w:rsidRPr="00CB298B">
        <w:rPr>
          <w:b/>
          <w:bCs/>
          <w:iCs/>
          <w:color w:val="auto"/>
        </w:rPr>
        <w:t>„porannym kole”</w:t>
      </w:r>
      <w:r w:rsidR="009D1D5F" w:rsidRPr="00CB298B">
        <w:rPr>
          <w:color w:val="auto"/>
        </w:rPr>
        <w:t xml:space="preserve"> </w:t>
      </w:r>
      <w:r w:rsidRPr="00CB298B">
        <w:rPr>
          <w:color w:val="auto"/>
        </w:rPr>
        <w:t xml:space="preserve">– </w:t>
      </w:r>
      <w:r w:rsidR="009D1D5F" w:rsidRPr="00CB298B">
        <w:rPr>
          <w:color w:val="auto"/>
        </w:rPr>
        <w:t>w celu realizacji podstawy programowej</w:t>
      </w:r>
      <w:r w:rsidRPr="00CB298B">
        <w:rPr>
          <w:color w:val="auto"/>
        </w:rPr>
        <w:t>,</w:t>
      </w:r>
      <w:r w:rsidR="009D1D5F" w:rsidRPr="00CB298B">
        <w:rPr>
          <w:color w:val="auto"/>
        </w:rPr>
        <w:t xml:space="preserve"> wzbogacania wi</w:t>
      </w:r>
      <w:r w:rsidR="009D1D5F" w:rsidRPr="00CB298B">
        <w:rPr>
          <w:color w:val="auto"/>
        </w:rPr>
        <w:t>e</w:t>
      </w:r>
      <w:r w:rsidR="009D1D5F" w:rsidRPr="00CB298B">
        <w:rPr>
          <w:color w:val="auto"/>
        </w:rPr>
        <w:t>dzy i rozwijania umiejętności dzieci</w:t>
      </w:r>
      <w:r w:rsidRPr="00CB298B">
        <w:rPr>
          <w:color w:val="auto"/>
        </w:rPr>
        <w:t>.</w:t>
      </w:r>
      <w:r w:rsidR="009D1D5F" w:rsidRPr="00CB298B">
        <w:rPr>
          <w:color w:val="auto"/>
        </w:rPr>
        <w:t xml:space="preserve"> </w:t>
      </w:r>
      <w:r w:rsidRPr="00CB298B">
        <w:rPr>
          <w:color w:val="auto"/>
        </w:rPr>
        <w:t>W</w:t>
      </w:r>
      <w:r w:rsidR="009D1D5F" w:rsidRPr="00CB298B">
        <w:rPr>
          <w:color w:val="auto"/>
        </w:rPr>
        <w:t xml:space="preserve"> poszczególne dni realizowane są różne r</w:t>
      </w:r>
      <w:r w:rsidR="009D1D5F" w:rsidRPr="00CB298B">
        <w:rPr>
          <w:color w:val="auto"/>
        </w:rPr>
        <w:t>o</w:t>
      </w:r>
      <w:r w:rsidR="009D1D5F" w:rsidRPr="00CB298B">
        <w:rPr>
          <w:color w:val="auto"/>
        </w:rPr>
        <w:t>dzaje treści dydaktycznych (</w:t>
      </w:r>
      <w:r w:rsidR="009D1D5F" w:rsidRPr="00CB298B">
        <w:rPr>
          <w:bCs/>
          <w:iCs/>
          <w:color w:val="auto"/>
        </w:rPr>
        <w:t>aktywność językowa, artystyczna, matematyczna,</w:t>
      </w:r>
      <w:r w:rsidR="009B1445" w:rsidRPr="00CB298B">
        <w:rPr>
          <w:bCs/>
          <w:iCs/>
          <w:color w:val="auto"/>
        </w:rPr>
        <w:t xml:space="preserve"> </w:t>
      </w:r>
      <w:r w:rsidR="009D1D5F" w:rsidRPr="00CB298B">
        <w:rPr>
          <w:bCs/>
          <w:iCs/>
          <w:color w:val="auto"/>
        </w:rPr>
        <w:t>przyrodnicza i ekologiczna, ruchowa, zdrowotna</w:t>
      </w:r>
      <w:r w:rsidRPr="00CB298B">
        <w:rPr>
          <w:color w:val="auto"/>
        </w:rPr>
        <w:t>);</w:t>
      </w:r>
    </w:p>
    <w:p w14:paraId="1B6BF65F" w14:textId="594EC4DD" w:rsidR="009D1D5F" w:rsidRPr="00CB298B" w:rsidRDefault="009819AA" w:rsidP="00CF4A4A">
      <w:pPr>
        <w:pStyle w:val="OREpunktor"/>
        <w:rPr>
          <w:color w:val="auto"/>
        </w:rPr>
      </w:pPr>
      <w:r w:rsidRPr="00CB298B">
        <w:rPr>
          <w:b/>
          <w:bCs/>
          <w:iCs/>
          <w:color w:val="auto"/>
        </w:rPr>
        <w:lastRenderedPageBreak/>
        <w:t xml:space="preserve">w </w:t>
      </w:r>
      <w:r w:rsidR="009D1D5F" w:rsidRPr="00CB298B">
        <w:rPr>
          <w:b/>
          <w:bCs/>
          <w:iCs/>
          <w:color w:val="auto"/>
        </w:rPr>
        <w:t>czasie aktywności w grupach zabawowo-zadaniowych</w:t>
      </w:r>
      <w:r w:rsidR="009D1D5F" w:rsidRPr="00CB298B">
        <w:rPr>
          <w:color w:val="auto"/>
        </w:rPr>
        <w:t xml:space="preserve"> </w:t>
      </w:r>
      <w:r w:rsidRPr="00CB298B">
        <w:rPr>
          <w:color w:val="auto"/>
        </w:rPr>
        <w:t xml:space="preserve">– </w:t>
      </w:r>
      <w:r w:rsidR="009D1D5F" w:rsidRPr="00CB298B">
        <w:rPr>
          <w:color w:val="auto"/>
        </w:rPr>
        <w:t>realizowanej po z</w:t>
      </w:r>
      <w:r w:rsidR="009D1D5F" w:rsidRPr="00CB298B">
        <w:rPr>
          <w:color w:val="auto"/>
        </w:rPr>
        <w:t>a</w:t>
      </w:r>
      <w:r w:rsidR="009D1D5F" w:rsidRPr="00CB298B">
        <w:rPr>
          <w:color w:val="auto"/>
        </w:rPr>
        <w:t>jęciach</w:t>
      </w:r>
      <w:r w:rsidR="009B1445" w:rsidRPr="00CB298B">
        <w:rPr>
          <w:color w:val="auto"/>
        </w:rPr>
        <w:t xml:space="preserve"> </w:t>
      </w:r>
      <w:r w:rsidR="009D1D5F" w:rsidRPr="00CB298B">
        <w:rPr>
          <w:color w:val="auto"/>
        </w:rPr>
        <w:t>w</w:t>
      </w:r>
      <w:r w:rsidR="009B1445" w:rsidRPr="00CB298B">
        <w:rPr>
          <w:color w:val="auto"/>
        </w:rPr>
        <w:t xml:space="preserve"> </w:t>
      </w:r>
      <w:r w:rsidR="009D1D5F" w:rsidRPr="00CB298B">
        <w:rPr>
          <w:color w:val="auto"/>
        </w:rPr>
        <w:t>„porannym kole”. Praca w grupach odbywa się w zorganizowanych kąc</w:t>
      </w:r>
      <w:r w:rsidR="009D1D5F" w:rsidRPr="00CB298B">
        <w:rPr>
          <w:color w:val="auto"/>
        </w:rPr>
        <w:t>i</w:t>
      </w:r>
      <w:r w:rsidR="009D1D5F" w:rsidRPr="00CB298B">
        <w:rPr>
          <w:color w:val="auto"/>
        </w:rPr>
        <w:t>kach:</w:t>
      </w:r>
    </w:p>
    <w:p w14:paraId="17D75D93" w14:textId="1D40A4BA" w:rsidR="009D1D5F" w:rsidRPr="00CB298B" w:rsidRDefault="009D1D5F" w:rsidP="00CF4A4A">
      <w:pPr>
        <w:pStyle w:val="OREpunktory2"/>
        <w:rPr>
          <w:b/>
        </w:rPr>
      </w:pPr>
      <w:r w:rsidRPr="00CB298B">
        <w:rPr>
          <w:b/>
        </w:rPr>
        <w:t xml:space="preserve">kąciku darów, </w:t>
      </w:r>
      <w:r w:rsidR="009819AA" w:rsidRPr="00CB298B">
        <w:t xml:space="preserve">w którym </w:t>
      </w:r>
      <w:r w:rsidRPr="00CB298B">
        <w:t>znajduje się 14 drewnianych pudełek oraz siatka geometryczna</w:t>
      </w:r>
      <w:r w:rsidR="009819AA" w:rsidRPr="00CB298B">
        <w:t>. Z</w:t>
      </w:r>
      <w:r w:rsidRPr="00CB298B">
        <w:t xml:space="preserve">estaw podstawowy to dary od </w:t>
      </w:r>
      <w:r w:rsidR="009819AA" w:rsidRPr="00CB298B">
        <w:t>jednego do sześciu</w:t>
      </w:r>
      <w:r w:rsidRPr="00CB298B">
        <w:t xml:space="preserve"> – tworzą je ułożone w zestawy materiały: wełniane piłki, drewniane klocki w</w:t>
      </w:r>
      <w:r w:rsidR="009819AA" w:rsidRPr="00CB298B">
        <w:t> </w:t>
      </w:r>
      <w:r w:rsidRPr="00CB298B">
        <w:t>kształcie sześcianów, walców, graniastosłupów; na zestaw rozszerzony składają się dodatkowo mozaiki, patyczki, pierścienie</w:t>
      </w:r>
      <w:r w:rsidR="009819AA" w:rsidRPr="00CB298B">
        <w:t xml:space="preserve"> i </w:t>
      </w:r>
      <w:r w:rsidRPr="00CB298B">
        <w:t>punkty</w:t>
      </w:r>
      <w:r w:rsidR="009819AA" w:rsidRPr="00CB298B">
        <w:t>;</w:t>
      </w:r>
    </w:p>
    <w:p w14:paraId="3C2D99AF" w14:textId="470D55FD" w:rsidR="009D1D5F" w:rsidRPr="00CB298B" w:rsidRDefault="009D1D5F" w:rsidP="00CF4A4A">
      <w:pPr>
        <w:pStyle w:val="OREpunktory2"/>
      </w:pPr>
      <w:r w:rsidRPr="00CB298B">
        <w:rPr>
          <w:b/>
        </w:rPr>
        <w:t xml:space="preserve">kąciku twórczym </w:t>
      </w:r>
      <w:r w:rsidR="009819AA" w:rsidRPr="00CB298B">
        <w:t>–</w:t>
      </w:r>
      <w:r w:rsidR="009819AA" w:rsidRPr="00CB298B">
        <w:rPr>
          <w:b/>
        </w:rPr>
        <w:t xml:space="preserve"> </w:t>
      </w:r>
      <w:r w:rsidRPr="00CB298B">
        <w:t>wyposażonym w materiały plastyczne, rekwizyty te</w:t>
      </w:r>
      <w:r w:rsidRPr="00CB298B">
        <w:t>a</w:t>
      </w:r>
      <w:r w:rsidRPr="00CB298B">
        <w:t>tralne matryce i materiały do działań plastyczno-konstrukcyjnych, instr</w:t>
      </w:r>
      <w:r w:rsidRPr="00CB298B">
        <w:t>u</w:t>
      </w:r>
      <w:r w:rsidRPr="00CB298B">
        <w:t xml:space="preserve">menty muzyczne, sprzęty i urządzenia </w:t>
      </w:r>
      <w:r w:rsidR="009819AA" w:rsidRPr="00CB298B">
        <w:t>(</w:t>
      </w:r>
      <w:r w:rsidRPr="00CB298B">
        <w:t>magnetofon, słuchawki itp.</w:t>
      </w:r>
      <w:r w:rsidR="009819AA" w:rsidRPr="00CB298B">
        <w:t>)</w:t>
      </w:r>
      <w:r w:rsidRPr="00CB298B">
        <w:t>, płyt</w:t>
      </w:r>
      <w:r w:rsidRPr="00CB298B">
        <w:t>o</w:t>
      </w:r>
      <w:r w:rsidRPr="00CB298B">
        <w:t>tekę, plansze i ilustracje itp.</w:t>
      </w:r>
      <w:r w:rsidR="009819AA" w:rsidRPr="00CB298B">
        <w:t>;</w:t>
      </w:r>
    </w:p>
    <w:p w14:paraId="3C6D9AC7" w14:textId="10A04865" w:rsidR="009D1D5F" w:rsidRPr="00CB298B" w:rsidRDefault="009D1D5F" w:rsidP="00CF4A4A">
      <w:pPr>
        <w:pStyle w:val="OREpunktory2"/>
      </w:pPr>
      <w:r w:rsidRPr="00CB298B">
        <w:rPr>
          <w:b/>
        </w:rPr>
        <w:t>kąciku badawczym</w:t>
      </w:r>
      <w:r w:rsidRPr="00CB298B">
        <w:t xml:space="preserve"> </w:t>
      </w:r>
      <w:r w:rsidR="009819AA" w:rsidRPr="00CB298B">
        <w:t xml:space="preserve">– </w:t>
      </w:r>
      <w:r w:rsidRPr="00CB298B">
        <w:t xml:space="preserve">zaopatrzonym w przyrządy i pojemniki </w:t>
      </w:r>
      <w:r w:rsidR="009819AA" w:rsidRPr="00CB298B">
        <w:t>(</w:t>
      </w:r>
      <w:r w:rsidRPr="00CB298B">
        <w:t>menzurki, butelki i słoiki o różnej pojemności, pojemniki z piaskiem i wodą, lejki itp.</w:t>
      </w:r>
      <w:r w:rsidR="009819AA" w:rsidRPr="00CB298B">
        <w:t>),</w:t>
      </w:r>
      <w:r w:rsidRPr="00CB298B">
        <w:t xml:space="preserve"> przyrządy miernicze </w:t>
      </w:r>
      <w:r w:rsidR="009819AA" w:rsidRPr="00CB298B">
        <w:t>(</w:t>
      </w:r>
      <w:r w:rsidRPr="00CB298B">
        <w:t>linijki, ekierki, miary krawieckie, poziomice, wagi, te</w:t>
      </w:r>
      <w:r w:rsidRPr="00CB298B">
        <w:t>r</w:t>
      </w:r>
      <w:r w:rsidRPr="00CB298B">
        <w:t>mometry itp.</w:t>
      </w:r>
      <w:r w:rsidR="009819AA" w:rsidRPr="00CB298B">
        <w:t>),</w:t>
      </w:r>
      <w:r w:rsidRPr="00CB298B">
        <w:t xml:space="preserve"> sprzęty i urządzenia </w:t>
      </w:r>
      <w:r w:rsidR="009819AA" w:rsidRPr="00CB298B">
        <w:t>(</w:t>
      </w:r>
      <w:r w:rsidRPr="00CB298B">
        <w:t>mikroskop, lupa, kompas, kalkulator, kalejdoskop, lornetka itp.)</w:t>
      </w:r>
      <w:r w:rsidR="009819AA" w:rsidRPr="00CB298B">
        <w:t>;</w:t>
      </w:r>
    </w:p>
    <w:p w14:paraId="53D793B7" w14:textId="73208D08" w:rsidR="009D1D5F" w:rsidRPr="00CB298B" w:rsidRDefault="009D1D5F" w:rsidP="00CF4A4A">
      <w:pPr>
        <w:pStyle w:val="OREpunktory2"/>
      </w:pPr>
      <w:r w:rsidRPr="00CB298B">
        <w:rPr>
          <w:b/>
        </w:rPr>
        <w:t xml:space="preserve">kąciku gospodarczym </w:t>
      </w:r>
      <w:r w:rsidRPr="00CB298B">
        <w:t>– ogródku</w:t>
      </w:r>
      <w:r w:rsidR="009B1445" w:rsidRPr="00CB298B">
        <w:t xml:space="preserve"> </w:t>
      </w:r>
      <w:r w:rsidRPr="00CB298B">
        <w:t>i kuchni</w:t>
      </w:r>
      <w:r w:rsidR="009819AA" w:rsidRPr="00CB298B">
        <w:t xml:space="preserve">, </w:t>
      </w:r>
      <w:r w:rsidRPr="00CB298B">
        <w:t>gdzie dzieci mogą znaleźć n</w:t>
      </w:r>
      <w:r w:rsidRPr="00CB298B">
        <w:t>a</w:t>
      </w:r>
      <w:r w:rsidRPr="00CB298B">
        <w:t xml:space="preserve">czynia i przyprawy kuchenne, przetwory, akcesoria ochronne i porządkowe </w:t>
      </w:r>
      <w:r w:rsidR="009819AA" w:rsidRPr="00CB298B">
        <w:t>(</w:t>
      </w:r>
      <w:r w:rsidRPr="00CB298B">
        <w:t>fartuszki, rękawice, ceraty, podkładki na stół, ściereczki, zmiotkę i szufelkę itp</w:t>
      </w:r>
      <w:r w:rsidR="009819AA" w:rsidRPr="00CB298B">
        <w:t xml:space="preserve">.), </w:t>
      </w:r>
      <w:r w:rsidRPr="00CB298B">
        <w:t>zioła, rośliny zielone, narzędzia ogrodowe, akcesoria ogrodnika</w:t>
      </w:r>
      <w:r w:rsidR="009819AA" w:rsidRPr="00CB298B">
        <w:t xml:space="preserve">. </w:t>
      </w:r>
    </w:p>
    <w:p w14:paraId="104AC201" w14:textId="45817E03" w:rsidR="009D1D5F" w:rsidRPr="00CB298B" w:rsidRDefault="009819AA" w:rsidP="00CE22AC">
      <w:pPr>
        <w:pStyle w:val="OREpunktor"/>
        <w:numPr>
          <w:ilvl w:val="0"/>
          <w:numId w:val="0"/>
        </w:numPr>
        <w:ind w:left="714"/>
        <w:rPr>
          <w:color w:val="auto"/>
        </w:rPr>
      </w:pPr>
      <w:r w:rsidRPr="00CB298B">
        <w:rPr>
          <w:color w:val="auto"/>
        </w:rPr>
        <w:t>W pedagogice</w:t>
      </w:r>
      <w:r w:rsidR="009D1D5F" w:rsidRPr="00CB298B">
        <w:rPr>
          <w:color w:val="auto"/>
        </w:rPr>
        <w:t xml:space="preserve"> </w:t>
      </w:r>
      <w:proofErr w:type="spellStart"/>
      <w:r w:rsidR="00CE22AC" w:rsidRPr="00CB298B">
        <w:rPr>
          <w:color w:val="auto"/>
        </w:rPr>
        <w:t>Fröbla</w:t>
      </w:r>
      <w:proofErr w:type="spellEnd"/>
      <w:r w:rsidR="00CE22AC" w:rsidRPr="00CB298B">
        <w:rPr>
          <w:color w:val="auto"/>
        </w:rPr>
        <w:t xml:space="preserve"> duży nacisk kładzie się na </w:t>
      </w:r>
      <w:r w:rsidR="009D1D5F" w:rsidRPr="00CB298B">
        <w:rPr>
          <w:color w:val="auto"/>
        </w:rPr>
        <w:t>rzeczywisty kontakt dziecka z</w:t>
      </w:r>
      <w:r w:rsidR="00CE22AC" w:rsidRPr="00CB298B">
        <w:rPr>
          <w:color w:val="auto"/>
        </w:rPr>
        <w:t> </w:t>
      </w:r>
      <w:r w:rsidR="009D1D5F" w:rsidRPr="00CB298B">
        <w:rPr>
          <w:color w:val="auto"/>
        </w:rPr>
        <w:t>przyrodą (uczenie się w plenerze) i z pracami domowymi. Działaniom dzieci w</w:t>
      </w:r>
      <w:r w:rsidR="00CE22AC" w:rsidRPr="00CB298B">
        <w:rPr>
          <w:color w:val="auto"/>
        </w:rPr>
        <w:t> </w:t>
      </w:r>
      <w:r w:rsidR="009D1D5F" w:rsidRPr="00CB298B">
        <w:rPr>
          <w:color w:val="auto"/>
        </w:rPr>
        <w:t>plenerze</w:t>
      </w:r>
      <w:r w:rsidR="00CE22AC" w:rsidRPr="00CB298B">
        <w:rPr>
          <w:color w:val="auto"/>
        </w:rPr>
        <w:t xml:space="preserve"> i </w:t>
      </w:r>
      <w:r w:rsidR="009D1D5F" w:rsidRPr="00CB298B">
        <w:rPr>
          <w:color w:val="auto"/>
        </w:rPr>
        <w:t>w kuchni towarzyszy prowadzenie rozmów, recytowanie wierszyków, śpiew i aktywność ruchowa.</w:t>
      </w:r>
    </w:p>
    <w:p w14:paraId="1F0150C5" w14:textId="493F7D14" w:rsidR="009D1D5F" w:rsidRPr="00CB298B" w:rsidRDefault="009D1D5F" w:rsidP="00CE22AC">
      <w:pPr>
        <w:pStyle w:val="OREpunktor"/>
        <w:numPr>
          <w:ilvl w:val="0"/>
          <w:numId w:val="0"/>
        </w:numPr>
        <w:ind w:left="714"/>
        <w:rPr>
          <w:color w:val="auto"/>
        </w:rPr>
      </w:pPr>
      <w:r w:rsidRPr="00CB298B">
        <w:rPr>
          <w:color w:val="auto"/>
        </w:rPr>
        <w:t xml:space="preserve">Grupa pracuje w tym samym składzie przez cały tydzień. </w:t>
      </w:r>
      <w:r w:rsidR="00CE22AC" w:rsidRPr="00CB298B">
        <w:rPr>
          <w:color w:val="auto"/>
        </w:rPr>
        <w:t>Jest to działanie celowe, ukierunkowane na</w:t>
      </w:r>
      <w:r w:rsidRPr="00CB298B">
        <w:rPr>
          <w:color w:val="auto"/>
        </w:rPr>
        <w:t xml:space="preserve"> rozwijanie </w:t>
      </w:r>
      <w:r w:rsidR="00CE22AC" w:rsidRPr="00CB298B">
        <w:rPr>
          <w:color w:val="auto"/>
        </w:rPr>
        <w:t xml:space="preserve">u dzieci </w:t>
      </w:r>
      <w:r w:rsidRPr="00CB298B">
        <w:rPr>
          <w:color w:val="auto"/>
        </w:rPr>
        <w:t>wiedzy, umiejętności i postaw z zakresu kompetencji społecznych. Praca w grupach odbywa się metodą stacyjną – grupy w ciągu kolejnych dni przechodzą do kolejnych kącików.</w:t>
      </w:r>
    </w:p>
    <w:p w14:paraId="10845615" w14:textId="1DB5C738" w:rsidR="009D1D5F" w:rsidRPr="00CB298B" w:rsidRDefault="009D1D5F" w:rsidP="00D90B4A">
      <w:pPr>
        <w:rPr>
          <w:lang w:val="de-DE"/>
        </w:rPr>
      </w:pPr>
      <w:r w:rsidRPr="00CB298B">
        <w:rPr>
          <w:noProof/>
        </w:rPr>
        <w:lastRenderedPageBreak/>
        <w:drawing>
          <wp:inline distT="0" distB="0" distL="0" distR="0" wp14:anchorId="068229BA" wp14:editId="17E8242B">
            <wp:extent cx="2647507" cy="1687825"/>
            <wp:effectExtent l="0" t="0" r="635" b="8255"/>
            <wp:docPr id="285" name="Obraz 285" descr="Na fotografii sala przedszkolna - meble i przepierzenia z naturalnego drewna. Fröbel – Kindergarten, Gotha, Turyngia – Niemcy." title="Aranżacja przedszkola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42">
                      <a:extLst>
                        <a:ext uri="{28A0092B-C50C-407E-A947-70E740481C1C}">
                          <a14:useLocalDpi xmlns:a14="http://schemas.microsoft.com/office/drawing/2010/main" val="0"/>
                        </a:ext>
                      </a:extLst>
                    </a:blip>
                    <a:srcRect/>
                    <a:stretch>
                      <a:fillRect/>
                    </a:stretch>
                  </pic:blipFill>
                  <pic:spPr bwMode="auto">
                    <a:xfrm>
                      <a:off x="0" y="0"/>
                      <a:ext cx="2647315" cy="1687703"/>
                    </a:xfrm>
                    <a:prstGeom prst="rect">
                      <a:avLst/>
                    </a:prstGeom>
                    <a:noFill/>
                    <a:ln>
                      <a:noFill/>
                    </a:ln>
                    <a:effectLst/>
                  </pic:spPr>
                </pic:pic>
              </a:graphicData>
            </a:graphic>
          </wp:inline>
        </w:drawing>
      </w:r>
      <w:r w:rsidR="0096411C">
        <w:rPr>
          <w:lang w:val="de-DE"/>
        </w:rPr>
        <w:t xml:space="preserve">  </w:t>
      </w:r>
      <w:r w:rsidRPr="00CB298B">
        <w:rPr>
          <w:noProof/>
        </w:rPr>
        <w:drawing>
          <wp:inline distT="0" distB="0" distL="0" distR="0" wp14:anchorId="4A4EB372" wp14:editId="0FD03113">
            <wp:extent cx="2700669" cy="1690577"/>
            <wp:effectExtent l="0" t="0" r="4445" b="5080"/>
            <wp:docPr id="286" name="Obraz 286" descr="Na fotografii podwieszone pod sufitem wizytówki dzieci (fotografie wklejone w kontur papierowego kwiatka, zaczepione na ozdobionych drewnianymi koralikami sznurkach). Fröbel – Kindergarten, Gotha, Turyngia – Niemcy." title="Dziecięce wizytówk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43">
                      <a:extLst>
                        <a:ext uri="{28A0092B-C50C-407E-A947-70E740481C1C}">
                          <a14:useLocalDpi xmlns:a14="http://schemas.microsoft.com/office/drawing/2010/main" val="0"/>
                        </a:ext>
                      </a:extLst>
                    </a:blip>
                    <a:srcRect/>
                    <a:stretch>
                      <a:fillRect/>
                    </a:stretch>
                  </pic:blipFill>
                  <pic:spPr bwMode="auto">
                    <a:xfrm>
                      <a:off x="0" y="0"/>
                      <a:ext cx="2708105" cy="1695232"/>
                    </a:xfrm>
                    <a:prstGeom prst="rect">
                      <a:avLst/>
                    </a:prstGeom>
                    <a:noFill/>
                    <a:ln>
                      <a:noFill/>
                    </a:ln>
                    <a:effectLst/>
                  </pic:spPr>
                </pic:pic>
              </a:graphicData>
            </a:graphic>
          </wp:inline>
        </w:drawing>
      </w:r>
    </w:p>
    <w:p w14:paraId="3FE7262A" w14:textId="14066269" w:rsidR="009D1D5F" w:rsidRPr="00CB298B" w:rsidRDefault="009D1D5F" w:rsidP="00D90B4A">
      <w:pPr>
        <w:rPr>
          <w:lang w:val="de-DE"/>
        </w:rPr>
      </w:pPr>
      <w:r w:rsidRPr="00CB298B">
        <w:rPr>
          <w:noProof/>
        </w:rPr>
        <w:drawing>
          <wp:inline distT="0" distB="0" distL="0" distR="0" wp14:anchorId="647637E3" wp14:editId="55D54028">
            <wp:extent cx="2647507" cy="1698458"/>
            <wp:effectExtent l="0" t="0" r="635" b="0"/>
            <wp:docPr id="287" name="Obraz 287" descr="Na fotografii dzieci układające na podłodze konstrukcje z drewniaych klocków i elementów. Fröbel – Kindergarten, Gotha, Turyngia – Niemcy." title="Drewnianie zabawk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44">
                      <a:extLst>
                        <a:ext uri="{28A0092B-C50C-407E-A947-70E740481C1C}">
                          <a14:useLocalDpi xmlns:a14="http://schemas.microsoft.com/office/drawing/2010/main" val="0"/>
                        </a:ext>
                      </a:extLst>
                    </a:blip>
                    <a:srcRect/>
                    <a:stretch>
                      <a:fillRect/>
                    </a:stretch>
                  </pic:blipFill>
                  <pic:spPr bwMode="auto">
                    <a:xfrm>
                      <a:off x="0" y="0"/>
                      <a:ext cx="2647315" cy="1698335"/>
                    </a:xfrm>
                    <a:prstGeom prst="rect">
                      <a:avLst/>
                    </a:prstGeom>
                    <a:noFill/>
                    <a:ln>
                      <a:noFill/>
                    </a:ln>
                    <a:effectLst/>
                  </pic:spPr>
                </pic:pic>
              </a:graphicData>
            </a:graphic>
          </wp:inline>
        </w:drawing>
      </w:r>
      <w:r w:rsidR="0096411C">
        <w:rPr>
          <w:lang w:val="de-DE"/>
        </w:rPr>
        <w:t xml:space="preserve">  </w:t>
      </w:r>
      <w:r w:rsidRPr="00CB298B">
        <w:rPr>
          <w:noProof/>
        </w:rPr>
        <w:drawing>
          <wp:inline distT="0" distB="0" distL="0" distR="0" wp14:anchorId="2514223F" wp14:editId="77DC6E9D">
            <wp:extent cx="2700669" cy="1679944"/>
            <wp:effectExtent l="0" t="0" r="4445" b="0"/>
            <wp:docPr id="25600" name="Obraz 25600" descr="Na fotografii papierowe składanki zdobiące okno w sali przedszkolnej.  Fröbel – Kindergarten, Gotha, Turyngia – Niemcy." title="Origam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245">
                      <a:extLst>
                        <a:ext uri="{28A0092B-C50C-407E-A947-70E740481C1C}">
                          <a14:useLocalDpi xmlns:a14="http://schemas.microsoft.com/office/drawing/2010/main" val="0"/>
                        </a:ext>
                      </a:extLst>
                    </a:blip>
                    <a:srcRect/>
                    <a:stretch>
                      <a:fillRect/>
                    </a:stretch>
                  </pic:blipFill>
                  <pic:spPr bwMode="auto">
                    <a:xfrm>
                      <a:off x="0" y="0"/>
                      <a:ext cx="2724576" cy="1694815"/>
                    </a:xfrm>
                    <a:prstGeom prst="rect">
                      <a:avLst/>
                    </a:prstGeom>
                    <a:noFill/>
                    <a:ln>
                      <a:noFill/>
                    </a:ln>
                    <a:effectLst/>
                  </pic:spPr>
                </pic:pic>
              </a:graphicData>
            </a:graphic>
          </wp:inline>
        </w:drawing>
      </w:r>
    </w:p>
    <w:p w14:paraId="21AFFE7D" w14:textId="3E54FC23" w:rsidR="009D1D5F" w:rsidRPr="00CB298B" w:rsidRDefault="009D1D5F" w:rsidP="00D90B4A">
      <w:pPr>
        <w:rPr>
          <w:lang w:val="de-DE"/>
        </w:rPr>
      </w:pPr>
      <w:r w:rsidRPr="00CB298B">
        <w:rPr>
          <w:noProof/>
        </w:rPr>
        <w:drawing>
          <wp:inline distT="0" distB="0" distL="0" distR="0" wp14:anchorId="14523CDB" wp14:editId="436521ED">
            <wp:extent cx="2645923" cy="1867710"/>
            <wp:effectExtent l="0" t="0" r="2540" b="0"/>
            <wp:docPr id="25601" name="Obraz 25601" descr="Na fotografii tablica z dziennym jadłospisem w formie fotografii potraw.   Fröbel – Kindergarten, Gotha, Turyngia – Niemcy." title="Jadłospis w obraza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246">
                      <a:extLst>
                        <a:ext uri="{28A0092B-C50C-407E-A947-70E740481C1C}">
                          <a14:useLocalDpi xmlns:a14="http://schemas.microsoft.com/office/drawing/2010/main" val="0"/>
                        </a:ext>
                      </a:extLst>
                    </a:blip>
                    <a:srcRect/>
                    <a:stretch>
                      <a:fillRect/>
                    </a:stretch>
                  </pic:blipFill>
                  <pic:spPr bwMode="auto">
                    <a:xfrm>
                      <a:off x="0" y="0"/>
                      <a:ext cx="2644775" cy="1866900"/>
                    </a:xfrm>
                    <a:prstGeom prst="rect">
                      <a:avLst/>
                    </a:prstGeom>
                    <a:noFill/>
                    <a:ln>
                      <a:noFill/>
                    </a:ln>
                    <a:effectLst/>
                  </pic:spPr>
                </pic:pic>
              </a:graphicData>
            </a:graphic>
          </wp:inline>
        </w:drawing>
      </w:r>
      <w:r w:rsidR="0096411C">
        <w:rPr>
          <w:lang w:val="de-DE"/>
        </w:rPr>
        <w:t xml:space="preserve">  </w:t>
      </w:r>
      <w:r w:rsidRPr="00CB298B">
        <w:rPr>
          <w:noProof/>
        </w:rPr>
        <w:drawing>
          <wp:inline distT="0" distB="0" distL="0" distR="0" wp14:anchorId="2C3B0C0C" wp14:editId="1C8C0B2F">
            <wp:extent cx="2700670" cy="1855767"/>
            <wp:effectExtent l="0" t="0" r="4445" b="0"/>
            <wp:docPr id="25602" name="Obraz 25602" descr="Na fotografii dzieci konstruują budowle z drewnianych elementów.  Fröbel – Kindergarten, Gotha, Turyngia – Niemcy." title="Mali budownicz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47">
                      <a:extLst>
                        <a:ext uri="{28A0092B-C50C-407E-A947-70E740481C1C}">
                          <a14:useLocalDpi xmlns:a14="http://schemas.microsoft.com/office/drawing/2010/main" val="0"/>
                        </a:ext>
                      </a:extLst>
                    </a:blip>
                    <a:srcRect/>
                    <a:stretch>
                      <a:fillRect/>
                    </a:stretch>
                  </pic:blipFill>
                  <pic:spPr bwMode="auto">
                    <a:xfrm>
                      <a:off x="0" y="0"/>
                      <a:ext cx="2705852" cy="1859328"/>
                    </a:xfrm>
                    <a:prstGeom prst="rect">
                      <a:avLst/>
                    </a:prstGeom>
                    <a:noFill/>
                    <a:ln>
                      <a:noFill/>
                    </a:ln>
                    <a:effectLst/>
                  </pic:spPr>
                </pic:pic>
              </a:graphicData>
            </a:graphic>
          </wp:inline>
        </w:drawing>
      </w:r>
    </w:p>
    <w:p w14:paraId="77C2C418" w14:textId="5D599292" w:rsidR="009D1D5F" w:rsidRPr="00CB298B" w:rsidRDefault="009D1D5F" w:rsidP="00D90B4A">
      <w:pPr>
        <w:keepNext/>
        <w:spacing w:before="120" w:after="120" w:line="240" w:lineRule="auto"/>
        <w:rPr>
          <w:lang w:val="de-DE"/>
        </w:rPr>
      </w:pPr>
      <w:r w:rsidRPr="00CB298B">
        <w:rPr>
          <w:noProof/>
        </w:rPr>
        <w:drawing>
          <wp:inline distT="0" distB="0" distL="0" distR="0" wp14:anchorId="5D1EAB6E" wp14:editId="0135A843">
            <wp:extent cx="2811293" cy="2075246"/>
            <wp:effectExtent l="0" t="0" r="8255" b="1270"/>
            <wp:docPr id="25603" name="Obraz 25603" descr="Na fotografii dzieci układają wzory - mozaiki.  Fröbel – Kindergarten, Gotha, Turyngia – Niemcy." title="Mozaik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248">
                      <a:extLst>
                        <a:ext uri="{28A0092B-C50C-407E-A947-70E740481C1C}">
                          <a14:useLocalDpi xmlns:a14="http://schemas.microsoft.com/office/drawing/2010/main" val="0"/>
                        </a:ext>
                      </a:extLst>
                    </a:blip>
                    <a:srcRect/>
                    <a:stretch>
                      <a:fillRect/>
                    </a:stretch>
                  </pic:blipFill>
                  <pic:spPr bwMode="auto">
                    <a:xfrm>
                      <a:off x="0" y="0"/>
                      <a:ext cx="2815285" cy="2078193"/>
                    </a:xfrm>
                    <a:prstGeom prst="rect">
                      <a:avLst/>
                    </a:prstGeom>
                    <a:noFill/>
                    <a:ln>
                      <a:noFill/>
                    </a:ln>
                    <a:effectLst/>
                  </pic:spPr>
                </pic:pic>
              </a:graphicData>
            </a:graphic>
          </wp:inline>
        </w:drawing>
      </w:r>
      <w:r w:rsidR="0096411C">
        <w:rPr>
          <w:lang w:val="de-DE"/>
        </w:rPr>
        <w:t xml:space="preserve"> </w:t>
      </w:r>
      <w:r w:rsidR="00CE22AC" w:rsidRPr="00CB298B">
        <w:rPr>
          <w:lang w:val="de-DE"/>
        </w:rPr>
        <w:t xml:space="preserve"> </w:t>
      </w:r>
      <w:r w:rsidRPr="00CB298B">
        <w:rPr>
          <w:noProof/>
        </w:rPr>
        <w:drawing>
          <wp:inline distT="0" distB="0" distL="0" distR="0" wp14:anchorId="26D8A1BB" wp14:editId="0C761BBB">
            <wp:extent cx="2562446" cy="2073348"/>
            <wp:effectExtent l="0" t="0" r="9525" b="3175"/>
            <wp:docPr id="25605" name="Obraz 25605" descr="Na fotografii okładka płyt z filmami, na których nauczyciele dokumentują rozwój i postępy dziecka.  Fröbel – Kindergarten, Gotha, Turyngia – Niemcy." title="Film w osobistym portfolio dzieck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249">
                      <a:extLst>
                        <a:ext uri="{28A0092B-C50C-407E-A947-70E740481C1C}">
                          <a14:useLocalDpi xmlns:a14="http://schemas.microsoft.com/office/drawing/2010/main" val="0"/>
                        </a:ext>
                      </a:extLst>
                    </a:blip>
                    <a:srcRect/>
                    <a:stretch>
                      <a:fillRect/>
                    </a:stretch>
                  </pic:blipFill>
                  <pic:spPr bwMode="auto">
                    <a:xfrm>
                      <a:off x="0" y="0"/>
                      <a:ext cx="2576920" cy="2085059"/>
                    </a:xfrm>
                    <a:prstGeom prst="rect">
                      <a:avLst/>
                    </a:prstGeom>
                    <a:noFill/>
                    <a:ln>
                      <a:noFill/>
                    </a:ln>
                    <a:effectLst/>
                  </pic:spPr>
                </pic:pic>
              </a:graphicData>
            </a:graphic>
          </wp:inline>
        </w:drawing>
      </w:r>
    </w:p>
    <w:p w14:paraId="1E920FB5" w14:textId="7371F4B3" w:rsidR="00EB5482" w:rsidRPr="00F30565" w:rsidRDefault="00EB5482" w:rsidP="00EB5482">
      <w:pPr>
        <w:pStyle w:val="Legenda"/>
        <w:rPr>
          <w:rFonts w:ascii="Arial" w:eastAsia="Times New Roman" w:hAnsi="Arial" w:cs="Arial"/>
          <w:b w:val="0"/>
          <w:color w:val="auto"/>
          <w:sz w:val="22"/>
          <w:lang w:val="en-US" w:eastAsia="ja-JP"/>
        </w:rPr>
      </w:pPr>
      <w:r w:rsidRPr="00CB298B">
        <w:rPr>
          <w:rFonts w:ascii="Arial" w:eastAsia="Times New Roman" w:hAnsi="Arial" w:cs="Arial"/>
          <w:color w:val="auto"/>
          <w:sz w:val="22"/>
          <w:lang w:val="de-DE" w:eastAsia="ja-JP"/>
        </w:rPr>
        <w:t>Fot. 13–20</w:t>
      </w:r>
      <w:r w:rsidRPr="00CB298B">
        <w:rPr>
          <w:rFonts w:ascii="Arial" w:eastAsia="Times New Roman" w:hAnsi="Arial" w:cs="Arial"/>
          <w:b w:val="0"/>
          <w:color w:val="auto"/>
          <w:sz w:val="22"/>
          <w:lang w:val="de-DE" w:eastAsia="ja-JP"/>
        </w:rPr>
        <w:t xml:space="preserve">. </w:t>
      </w:r>
      <w:proofErr w:type="spellStart"/>
      <w:r w:rsidRPr="00F30565">
        <w:rPr>
          <w:rFonts w:ascii="Arial" w:eastAsia="Times New Roman" w:hAnsi="Arial" w:cs="Arial"/>
          <w:b w:val="0"/>
          <w:color w:val="auto"/>
          <w:sz w:val="22"/>
          <w:lang w:val="en-US" w:eastAsia="ja-JP"/>
        </w:rPr>
        <w:t>Fröbel</w:t>
      </w:r>
      <w:proofErr w:type="spellEnd"/>
      <w:r w:rsidRPr="00F30565">
        <w:rPr>
          <w:rFonts w:ascii="Arial" w:eastAsia="Times New Roman" w:hAnsi="Arial" w:cs="Arial"/>
          <w:b w:val="0"/>
          <w:color w:val="auto"/>
          <w:sz w:val="22"/>
          <w:lang w:val="en-US" w:eastAsia="ja-JP"/>
        </w:rPr>
        <w:t xml:space="preserve"> – Kinderg</w:t>
      </w:r>
      <w:r w:rsidR="0077604F" w:rsidRPr="00F30565">
        <w:rPr>
          <w:rFonts w:ascii="Arial" w:eastAsia="Times New Roman" w:hAnsi="Arial" w:cs="Arial"/>
          <w:b w:val="0"/>
          <w:color w:val="auto"/>
          <w:sz w:val="22"/>
          <w:lang w:val="en-US" w:eastAsia="ja-JP"/>
        </w:rPr>
        <w:t xml:space="preserve">arten, Gotha, </w:t>
      </w:r>
      <w:proofErr w:type="spellStart"/>
      <w:r w:rsidR="0077604F" w:rsidRPr="00F30565">
        <w:rPr>
          <w:rFonts w:ascii="Arial" w:eastAsia="Times New Roman" w:hAnsi="Arial" w:cs="Arial"/>
          <w:b w:val="0"/>
          <w:color w:val="auto"/>
          <w:sz w:val="22"/>
          <w:lang w:val="en-US" w:eastAsia="ja-JP"/>
        </w:rPr>
        <w:t>Turyngia</w:t>
      </w:r>
      <w:proofErr w:type="spellEnd"/>
      <w:r w:rsidR="0077604F" w:rsidRPr="00F30565">
        <w:rPr>
          <w:rFonts w:ascii="Arial" w:eastAsia="Times New Roman" w:hAnsi="Arial" w:cs="Arial"/>
          <w:b w:val="0"/>
          <w:color w:val="auto"/>
          <w:sz w:val="22"/>
          <w:lang w:val="en-US" w:eastAsia="ja-JP"/>
        </w:rPr>
        <w:t xml:space="preserve"> – </w:t>
      </w:r>
      <w:proofErr w:type="spellStart"/>
      <w:r w:rsidR="0077604F" w:rsidRPr="00F30565">
        <w:rPr>
          <w:rFonts w:ascii="Arial" w:eastAsia="Times New Roman" w:hAnsi="Arial" w:cs="Arial"/>
          <w:b w:val="0"/>
          <w:color w:val="auto"/>
          <w:sz w:val="22"/>
          <w:lang w:val="en-US" w:eastAsia="ja-JP"/>
        </w:rPr>
        <w:t>Niemcy</w:t>
      </w:r>
      <w:proofErr w:type="spellEnd"/>
    </w:p>
    <w:p w14:paraId="737321FB" w14:textId="75C56B3D" w:rsidR="009D1D5F" w:rsidRPr="00CB298B" w:rsidRDefault="00CE22AC" w:rsidP="00EB5482">
      <w:pPr>
        <w:pStyle w:val="OREnormalny"/>
        <w:rPr>
          <w:color w:val="auto"/>
        </w:rPr>
      </w:pPr>
      <w:r w:rsidRPr="00CB298B">
        <w:rPr>
          <w:color w:val="auto"/>
        </w:rPr>
        <w:t>W</w:t>
      </w:r>
      <w:r w:rsidR="009D1D5F" w:rsidRPr="00CB298B">
        <w:rPr>
          <w:color w:val="auto"/>
        </w:rPr>
        <w:t xml:space="preserve">ięcej </w:t>
      </w:r>
      <w:r w:rsidRPr="00CB298B">
        <w:rPr>
          <w:color w:val="auto"/>
        </w:rPr>
        <w:t xml:space="preserve">na temat </w:t>
      </w:r>
      <w:r w:rsidR="009D1D5F" w:rsidRPr="00CB298B">
        <w:rPr>
          <w:color w:val="auto"/>
        </w:rPr>
        <w:t xml:space="preserve">koncepcji Friedricha </w:t>
      </w:r>
      <w:proofErr w:type="spellStart"/>
      <w:r w:rsidR="009D1D5F" w:rsidRPr="00CB298B">
        <w:rPr>
          <w:bCs/>
          <w:color w:val="auto"/>
        </w:rPr>
        <w:t>Fröbla</w:t>
      </w:r>
      <w:proofErr w:type="spellEnd"/>
      <w:r w:rsidRPr="00CB298B">
        <w:rPr>
          <w:color w:val="auto"/>
        </w:rPr>
        <w:t xml:space="preserve">: </w:t>
      </w:r>
      <w:hyperlink r:id="rId250" w:history="1">
        <w:r w:rsidRPr="00CB298B">
          <w:rPr>
            <w:rStyle w:val="Hipercze"/>
            <w:color w:val="auto"/>
          </w:rPr>
          <w:t>www.froebel.pl</w:t>
        </w:r>
      </w:hyperlink>
    </w:p>
    <w:p w14:paraId="22EB9511" w14:textId="0CDCFEE3" w:rsidR="009D1D5F" w:rsidRPr="00CB298B" w:rsidRDefault="009D1D5F" w:rsidP="00EB5482">
      <w:pPr>
        <w:pStyle w:val="OREnormalny"/>
        <w:rPr>
          <w:color w:val="auto"/>
        </w:rPr>
      </w:pPr>
      <w:r w:rsidRPr="00CB298B">
        <w:rPr>
          <w:color w:val="auto"/>
        </w:rPr>
        <w:t xml:space="preserve">Przygotuj się do zaprezentowania na </w:t>
      </w:r>
      <w:r w:rsidR="00CE22AC" w:rsidRPr="00CB298B">
        <w:rPr>
          <w:color w:val="auto"/>
        </w:rPr>
        <w:t xml:space="preserve">warsztatach stacjonarnych </w:t>
      </w:r>
      <w:r w:rsidRPr="00CB298B">
        <w:rPr>
          <w:color w:val="auto"/>
        </w:rPr>
        <w:t xml:space="preserve">koncepcji Friedricha </w:t>
      </w:r>
      <w:proofErr w:type="spellStart"/>
      <w:r w:rsidRPr="00CB298B">
        <w:rPr>
          <w:color w:val="auto"/>
        </w:rPr>
        <w:t>Fröbla</w:t>
      </w:r>
      <w:proofErr w:type="spellEnd"/>
      <w:r w:rsidRPr="00CB298B">
        <w:rPr>
          <w:color w:val="auto"/>
        </w:rPr>
        <w:t xml:space="preserve"> jako sposobu kształtowani</w:t>
      </w:r>
      <w:r w:rsidR="00CE22AC" w:rsidRPr="00CB298B">
        <w:rPr>
          <w:color w:val="auto"/>
        </w:rPr>
        <w:t>a</w:t>
      </w:r>
      <w:r w:rsidRPr="00CB298B">
        <w:rPr>
          <w:color w:val="auto"/>
        </w:rPr>
        <w:t xml:space="preserve"> kompetencji kluczowych </w:t>
      </w:r>
      <w:r w:rsidR="00CE22AC" w:rsidRPr="00CB298B">
        <w:rPr>
          <w:color w:val="auto"/>
        </w:rPr>
        <w:t xml:space="preserve">u </w:t>
      </w:r>
      <w:r w:rsidRPr="00CB298B">
        <w:rPr>
          <w:color w:val="auto"/>
        </w:rPr>
        <w:t>dzieci.</w:t>
      </w:r>
    </w:p>
    <w:p w14:paraId="0ED35924" w14:textId="2D54389D" w:rsidR="009D1D5F" w:rsidRPr="00CB298B" w:rsidRDefault="00EB5482" w:rsidP="00EB5482">
      <w:pPr>
        <w:pStyle w:val="ORE3Naglowek"/>
        <w:rPr>
          <w:color w:val="auto"/>
        </w:rPr>
      </w:pPr>
      <w:bookmarkStart w:id="82" w:name="_Toc496059960"/>
      <w:r w:rsidRPr="00CB298B">
        <w:rPr>
          <w:color w:val="auto"/>
        </w:rPr>
        <w:lastRenderedPageBreak/>
        <w:t xml:space="preserve">5.6. </w:t>
      </w:r>
      <w:r w:rsidR="009D1D5F" w:rsidRPr="00CB298B">
        <w:rPr>
          <w:color w:val="auto"/>
        </w:rPr>
        <w:t>Pedagogika Reggio Emilia jako sposób kształtowani</w:t>
      </w:r>
      <w:r w:rsidR="00CE22AC" w:rsidRPr="00CB298B">
        <w:rPr>
          <w:color w:val="auto"/>
        </w:rPr>
        <w:t>a</w:t>
      </w:r>
      <w:r w:rsidR="009D1D5F" w:rsidRPr="00CB298B">
        <w:rPr>
          <w:color w:val="auto"/>
        </w:rPr>
        <w:t xml:space="preserve"> kompetencji kluczowych </w:t>
      </w:r>
      <w:r w:rsidR="00CE22AC" w:rsidRPr="00CB298B">
        <w:rPr>
          <w:color w:val="auto"/>
        </w:rPr>
        <w:t xml:space="preserve">u </w:t>
      </w:r>
      <w:r w:rsidR="009D1D5F" w:rsidRPr="00CB298B">
        <w:rPr>
          <w:color w:val="auto"/>
        </w:rPr>
        <w:t>dzieci w przedszkolu</w:t>
      </w:r>
      <w:bookmarkEnd w:id="82"/>
    </w:p>
    <w:p w14:paraId="5D0F7352" w14:textId="0B283A5B" w:rsidR="009D1D5F" w:rsidRPr="00CB298B" w:rsidRDefault="009D1D5F" w:rsidP="00EB5482">
      <w:pPr>
        <w:pStyle w:val="OREnormalny"/>
        <w:rPr>
          <w:color w:val="auto"/>
        </w:rPr>
      </w:pPr>
      <w:r w:rsidRPr="00CB298B">
        <w:rPr>
          <w:color w:val="auto"/>
        </w:rPr>
        <w:t xml:space="preserve">Koncepcja Reggio Emilia </w:t>
      </w:r>
      <w:r w:rsidR="00E9083A" w:rsidRPr="00CB298B">
        <w:rPr>
          <w:color w:val="auto"/>
        </w:rPr>
        <w:t>odwołuje się</w:t>
      </w:r>
      <w:r w:rsidRPr="00CB298B">
        <w:rPr>
          <w:color w:val="auto"/>
        </w:rPr>
        <w:t xml:space="preserve"> </w:t>
      </w:r>
      <w:r w:rsidR="00E9083A" w:rsidRPr="00CB298B">
        <w:rPr>
          <w:color w:val="auto"/>
        </w:rPr>
        <w:t xml:space="preserve">do </w:t>
      </w:r>
      <w:r w:rsidRPr="00CB298B">
        <w:rPr>
          <w:color w:val="auto"/>
        </w:rPr>
        <w:t xml:space="preserve">myśli pedagogicznej </w:t>
      </w:r>
      <w:proofErr w:type="spellStart"/>
      <w:r w:rsidRPr="00CB298B">
        <w:rPr>
          <w:b/>
          <w:color w:val="auto"/>
        </w:rPr>
        <w:t>Lorisa</w:t>
      </w:r>
      <w:proofErr w:type="spellEnd"/>
      <w:r w:rsidRPr="00CB298B">
        <w:rPr>
          <w:b/>
          <w:color w:val="auto"/>
        </w:rPr>
        <w:t xml:space="preserve"> </w:t>
      </w:r>
      <w:proofErr w:type="spellStart"/>
      <w:r w:rsidRPr="00CB298B">
        <w:rPr>
          <w:b/>
          <w:color w:val="auto"/>
        </w:rPr>
        <w:t>Malaguzziego</w:t>
      </w:r>
      <w:proofErr w:type="spellEnd"/>
      <w:r w:rsidRPr="00CB298B">
        <w:rPr>
          <w:color w:val="auto"/>
        </w:rPr>
        <w:t xml:space="preserve"> (1920–1994).</w:t>
      </w:r>
      <w:r w:rsidR="009B1445" w:rsidRPr="00CB298B">
        <w:rPr>
          <w:color w:val="auto"/>
        </w:rPr>
        <w:t xml:space="preserve"> </w:t>
      </w:r>
      <w:r w:rsidRPr="00CB298B">
        <w:rPr>
          <w:color w:val="auto"/>
        </w:rPr>
        <w:t>Przedszkola Reggio, placówki wczesnej opieki i edukacji</w:t>
      </w:r>
      <w:r w:rsidR="00E9083A" w:rsidRPr="00CB298B">
        <w:rPr>
          <w:color w:val="auto"/>
        </w:rPr>
        <w:t xml:space="preserve"> –</w:t>
      </w:r>
      <w:r w:rsidRPr="00CB298B">
        <w:rPr>
          <w:color w:val="auto"/>
        </w:rPr>
        <w:t xml:space="preserve"> to model uzn</w:t>
      </w:r>
      <w:r w:rsidRPr="00CB298B">
        <w:rPr>
          <w:color w:val="auto"/>
        </w:rPr>
        <w:t>a</w:t>
      </w:r>
      <w:r w:rsidRPr="00CB298B">
        <w:rPr>
          <w:color w:val="auto"/>
        </w:rPr>
        <w:t xml:space="preserve">ny w 1991 </w:t>
      </w:r>
      <w:r w:rsidR="00E9083A" w:rsidRPr="00CB298B">
        <w:rPr>
          <w:color w:val="auto"/>
        </w:rPr>
        <w:t xml:space="preserve">r. </w:t>
      </w:r>
      <w:r w:rsidRPr="00CB298B">
        <w:rPr>
          <w:color w:val="auto"/>
        </w:rPr>
        <w:t xml:space="preserve">przez Newsweek za jeden z 10 najlepszych na świecie. </w:t>
      </w:r>
    </w:p>
    <w:p w14:paraId="34C8084D" w14:textId="653F3936" w:rsidR="009D1D5F" w:rsidRPr="00CB298B" w:rsidRDefault="009D1D5F" w:rsidP="00EB5482">
      <w:pPr>
        <w:pStyle w:val="OREnormalny"/>
        <w:rPr>
          <w:color w:val="auto"/>
        </w:rPr>
      </w:pPr>
      <w:r w:rsidRPr="00CB298B">
        <w:rPr>
          <w:color w:val="auto"/>
        </w:rPr>
        <w:t xml:space="preserve">Pierwsze przedszkole oparte na koncepcji </w:t>
      </w:r>
      <w:proofErr w:type="spellStart"/>
      <w:r w:rsidRPr="00CB298B">
        <w:rPr>
          <w:color w:val="auto"/>
        </w:rPr>
        <w:t>Malaguzziego</w:t>
      </w:r>
      <w:proofErr w:type="spellEnd"/>
      <w:r w:rsidRPr="00CB298B">
        <w:rPr>
          <w:color w:val="auto"/>
        </w:rPr>
        <w:t xml:space="preserve"> otwarto w 1945 r. w Villa Celle</w:t>
      </w:r>
      <w:r w:rsidR="00E9083A" w:rsidRPr="00CB298B">
        <w:rPr>
          <w:color w:val="auto"/>
        </w:rPr>
        <w:t>,</w:t>
      </w:r>
      <w:r w:rsidRPr="00CB298B">
        <w:rPr>
          <w:color w:val="auto"/>
        </w:rPr>
        <w:t xml:space="preserve"> </w:t>
      </w:r>
      <w:r w:rsidR="00E9083A" w:rsidRPr="00CB298B">
        <w:rPr>
          <w:color w:val="auto"/>
        </w:rPr>
        <w:t xml:space="preserve">a </w:t>
      </w:r>
      <w:r w:rsidRPr="00CB298B">
        <w:rPr>
          <w:color w:val="auto"/>
        </w:rPr>
        <w:t>pierwszą szkołę</w:t>
      </w:r>
      <w:r w:rsidR="00E9083A" w:rsidRPr="00CB298B">
        <w:rPr>
          <w:color w:val="auto"/>
        </w:rPr>
        <w:t xml:space="preserve"> </w:t>
      </w:r>
      <w:r w:rsidRPr="00CB298B">
        <w:rPr>
          <w:color w:val="auto"/>
        </w:rPr>
        <w:t>– w 1963 r. w Reggio Emilia.</w:t>
      </w:r>
    </w:p>
    <w:p w14:paraId="78F340F2" w14:textId="44F5B19A" w:rsidR="009D1D5F" w:rsidRPr="00CB298B" w:rsidRDefault="009D1D5F" w:rsidP="00EB5482">
      <w:pPr>
        <w:pStyle w:val="OREnormalny"/>
        <w:rPr>
          <w:color w:val="auto"/>
        </w:rPr>
      </w:pPr>
      <w:r w:rsidRPr="00CB298B">
        <w:rPr>
          <w:color w:val="auto"/>
        </w:rPr>
        <w:t xml:space="preserve">Podstawowe zasady </w:t>
      </w:r>
      <w:r w:rsidR="00E9083A" w:rsidRPr="00CB298B">
        <w:rPr>
          <w:color w:val="auto"/>
        </w:rPr>
        <w:t xml:space="preserve">pedagogiki </w:t>
      </w:r>
      <w:r w:rsidRPr="00CB298B">
        <w:rPr>
          <w:color w:val="auto"/>
        </w:rPr>
        <w:t>Reggio Emilia:</w:t>
      </w:r>
    </w:p>
    <w:p w14:paraId="270F6EFD" w14:textId="62011973" w:rsidR="009D1D5F" w:rsidRPr="00CB298B" w:rsidRDefault="00E9083A" w:rsidP="00EB5482">
      <w:pPr>
        <w:pStyle w:val="OREpunktor"/>
        <w:rPr>
          <w:color w:val="auto"/>
        </w:rPr>
      </w:pPr>
      <w:r w:rsidRPr="00CB298B">
        <w:rPr>
          <w:b/>
          <w:color w:val="auto"/>
        </w:rPr>
        <w:t xml:space="preserve">Dziecko </w:t>
      </w:r>
      <w:r w:rsidR="009D1D5F" w:rsidRPr="00CB298B">
        <w:rPr>
          <w:b/>
          <w:color w:val="auto"/>
        </w:rPr>
        <w:t>jest postrzegane jako kompetentne</w:t>
      </w:r>
      <w:r w:rsidR="009D1D5F" w:rsidRPr="00CB298B">
        <w:rPr>
          <w:color w:val="auto"/>
        </w:rPr>
        <w:t xml:space="preserve"> do tworzenia wiedzy, ciekawe świata i </w:t>
      </w:r>
      <w:r w:rsidR="009D1D5F" w:rsidRPr="00CB298B">
        <w:rPr>
          <w:b/>
          <w:color w:val="auto"/>
        </w:rPr>
        <w:t>gotowe do nauki</w:t>
      </w:r>
      <w:r w:rsidRPr="00CB298B">
        <w:rPr>
          <w:color w:val="auto"/>
        </w:rPr>
        <w:t xml:space="preserve">. </w:t>
      </w:r>
    </w:p>
    <w:p w14:paraId="1621A91E" w14:textId="37D21ADA" w:rsidR="009D1D5F" w:rsidRPr="00CB298B" w:rsidRDefault="00E9083A" w:rsidP="00EB5482">
      <w:pPr>
        <w:pStyle w:val="OREpunktor"/>
        <w:rPr>
          <w:color w:val="auto"/>
        </w:rPr>
      </w:pPr>
      <w:r w:rsidRPr="00CB298B">
        <w:rPr>
          <w:color w:val="auto"/>
        </w:rPr>
        <w:t xml:space="preserve">Dziecko </w:t>
      </w:r>
      <w:r w:rsidR="009D1D5F" w:rsidRPr="00CB298B">
        <w:rPr>
          <w:color w:val="auto"/>
        </w:rPr>
        <w:t xml:space="preserve">najlepiej się rozwija przez </w:t>
      </w:r>
      <w:r w:rsidR="009D1D5F" w:rsidRPr="00CB298B">
        <w:rPr>
          <w:b/>
          <w:color w:val="auto"/>
        </w:rPr>
        <w:t>współpracę</w:t>
      </w:r>
      <w:r w:rsidR="009D1D5F" w:rsidRPr="00CB298B">
        <w:rPr>
          <w:color w:val="auto"/>
        </w:rPr>
        <w:t>, edukacja powinna więc przebi</w:t>
      </w:r>
      <w:r w:rsidR="009D1D5F" w:rsidRPr="00CB298B">
        <w:rPr>
          <w:color w:val="auto"/>
        </w:rPr>
        <w:t>e</w:t>
      </w:r>
      <w:r w:rsidR="009D1D5F" w:rsidRPr="00CB298B">
        <w:rPr>
          <w:color w:val="auto"/>
        </w:rPr>
        <w:t xml:space="preserve">gać </w:t>
      </w:r>
      <w:r w:rsidR="009D1D5F" w:rsidRPr="00CB298B">
        <w:rPr>
          <w:b/>
          <w:color w:val="auto"/>
        </w:rPr>
        <w:t>w grupie dzieci z dorosłymi</w:t>
      </w:r>
      <w:r w:rsidR="009D1D5F" w:rsidRPr="00CB298B">
        <w:rPr>
          <w:color w:val="auto"/>
        </w:rPr>
        <w:t xml:space="preserve">, a nie indywidualnie, </w:t>
      </w:r>
      <w:r w:rsidRPr="00CB298B">
        <w:rPr>
          <w:color w:val="auto"/>
        </w:rPr>
        <w:t xml:space="preserve">gdyż </w:t>
      </w:r>
      <w:r w:rsidR="009D1D5F" w:rsidRPr="00CB298B">
        <w:rPr>
          <w:color w:val="auto"/>
        </w:rPr>
        <w:t>pomaga to w rozwi</w:t>
      </w:r>
      <w:r w:rsidR="009D1D5F" w:rsidRPr="00CB298B">
        <w:rPr>
          <w:color w:val="auto"/>
        </w:rPr>
        <w:t>ą</w:t>
      </w:r>
      <w:r w:rsidR="009D1D5F" w:rsidRPr="00CB298B">
        <w:rPr>
          <w:color w:val="auto"/>
        </w:rPr>
        <w:t>zywaniu problemów, podejmowaniu decyzji</w:t>
      </w:r>
      <w:r w:rsidRPr="00CB298B">
        <w:rPr>
          <w:color w:val="auto"/>
        </w:rPr>
        <w:t xml:space="preserve"> i</w:t>
      </w:r>
      <w:r w:rsidR="009D1D5F" w:rsidRPr="00CB298B">
        <w:rPr>
          <w:color w:val="auto"/>
        </w:rPr>
        <w:t xml:space="preserve"> wprowadzaniu innowacji</w:t>
      </w:r>
      <w:r w:rsidRPr="00CB298B">
        <w:rPr>
          <w:color w:val="auto"/>
        </w:rPr>
        <w:t xml:space="preserve">. </w:t>
      </w:r>
    </w:p>
    <w:p w14:paraId="2461A922" w14:textId="1564729D" w:rsidR="009D1D5F" w:rsidRPr="00CB298B" w:rsidRDefault="00E9083A" w:rsidP="00EB5482">
      <w:pPr>
        <w:pStyle w:val="OREpunktor"/>
        <w:rPr>
          <w:color w:val="auto"/>
        </w:rPr>
      </w:pPr>
      <w:r w:rsidRPr="00CB298B">
        <w:rPr>
          <w:color w:val="auto"/>
        </w:rPr>
        <w:t xml:space="preserve">Dziecko </w:t>
      </w:r>
      <w:r w:rsidR="009D1D5F" w:rsidRPr="00CB298B">
        <w:rPr>
          <w:color w:val="auto"/>
        </w:rPr>
        <w:t xml:space="preserve">komunikuje się </w:t>
      </w:r>
      <w:r w:rsidRPr="00CB298B">
        <w:rPr>
          <w:color w:val="auto"/>
        </w:rPr>
        <w:t>za pomocą</w:t>
      </w:r>
      <w:r w:rsidR="009D1D5F" w:rsidRPr="00CB298B">
        <w:rPr>
          <w:color w:val="auto"/>
        </w:rPr>
        <w:t xml:space="preserve"> </w:t>
      </w:r>
      <w:r w:rsidRPr="00CB298B">
        <w:rPr>
          <w:b/>
          <w:color w:val="auto"/>
        </w:rPr>
        <w:t>słów</w:t>
      </w:r>
      <w:r w:rsidR="009D1D5F" w:rsidRPr="00CB298B">
        <w:rPr>
          <w:b/>
          <w:color w:val="auto"/>
        </w:rPr>
        <w:t>, ruch</w:t>
      </w:r>
      <w:r w:rsidRPr="00CB298B">
        <w:rPr>
          <w:b/>
          <w:color w:val="auto"/>
        </w:rPr>
        <w:t>u</w:t>
      </w:r>
      <w:r w:rsidR="009D1D5F" w:rsidRPr="00CB298B">
        <w:rPr>
          <w:b/>
          <w:color w:val="auto"/>
        </w:rPr>
        <w:t xml:space="preserve">, </w:t>
      </w:r>
      <w:r w:rsidRPr="00CB298B">
        <w:rPr>
          <w:b/>
          <w:color w:val="auto"/>
        </w:rPr>
        <w:t>rysunku</w:t>
      </w:r>
      <w:r w:rsidR="009D1D5F" w:rsidRPr="00CB298B">
        <w:rPr>
          <w:b/>
          <w:color w:val="auto"/>
        </w:rPr>
        <w:t>, konstrukcj</w:t>
      </w:r>
      <w:r w:rsidRPr="00CB298B">
        <w:rPr>
          <w:b/>
          <w:color w:val="auto"/>
        </w:rPr>
        <w:t>i</w:t>
      </w:r>
      <w:r w:rsidR="009D1D5F" w:rsidRPr="00CB298B">
        <w:rPr>
          <w:b/>
          <w:color w:val="auto"/>
        </w:rPr>
        <w:t xml:space="preserve">, </w:t>
      </w:r>
      <w:r w:rsidRPr="00CB298B">
        <w:rPr>
          <w:b/>
          <w:color w:val="auto"/>
        </w:rPr>
        <w:t>kolażu</w:t>
      </w:r>
      <w:r w:rsidR="009D1D5F" w:rsidRPr="00CB298B">
        <w:rPr>
          <w:b/>
          <w:color w:val="auto"/>
        </w:rPr>
        <w:t xml:space="preserve">, </w:t>
      </w:r>
      <w:r w:rsidRPr="00CB298B">
        <w:rPr>
          <w:b/>
          <w:color w:val="auto"/>
        </w:rPr>
        <w:t xml:space="preserve">muzyki </w:t>
      </w:r>
      <w:r w:rsidR="009D1D5F" w:rsidRPr="00CB298B">
        <w:rPr>
          <w:color w:val="auto"/>
        </w:rPr>
        <w:t xml:space="preserve">na wiele sposobów, by wyrazić swoją wiedzę i przeżycia, </w:t>
      </w:r>
      <w:r w:rsidRPr="00CB298B">
        <w:rPr>
          <w:color w:val="auto"/>
        </w:rPr>
        <w:t>dlatego jego w</w:t>
      </w:r>
      <w:r w:rsidRPr="00CB298B">
        <w:rPr>
          <w:color w:val="auto"/>
        </w:rPr>
        <w:t>y</w:t>
      </w:r>
      <w:r w:rsidRPr="00CB298B">
        <w:rPr>
          <w:color w:val="auto"/>
        </w:rPr>
        <w:t xml:space="preserve">twory powinny </w:t>
      </w:r>
      <w:r w:rsidR="009D1D5F" w:rsidRPr="00CB298B">
        <w:rPr>
          <w:color w:val="auto"/>
        </w:rPr>
        <w:t xml:space="preserve">być </w:t>
      </w:r>
      <w:r w:rsidRPr="00CB298B">
        <w:rPr>
          <w:color w:val="auto"/>
        </w:rPr>
        <w:t xml:space="preserve">docenione </w:t>
      </w:r>
      <w:r w:rsidR="009D1D5F" w:rsidRPr="00CB298B">
        <w:rPr>
          <w:color w:val="auto"/>
        </w:rPr>
        <w:t xml:space="preserve">przez </w:t>
      </w:r>
      <w:r w:rsidRPr="00CB298B">
        <w:rPr>
          <w:color w:val="auto"/>
        </w:rPr>
        <w:t xml:space="preserve">osobę dorosłą. </w:t>
      </w:r>
    </w:p>
    <w:p w14:paraId="51A250E5" w14:textId="5D14C2EB" w:rsidR="009D1D5F" w:rsidRPr="00CB298B" w:rsidRDefault="00E9083A" w:rsidP="00EB5482">
      <w:pPr>
        <w:pStyle w:val="OREpunktor"/>
        <w:rPr>
          <w:color w:val="auto"/>
        </w:rPr>
      </w:pPr>
      <w:r w:rsidRPr="00CB298B">
        <w:rPr>
          <w:b/>
          <w:color w:val="auto"/>
        </w:rPr>
        <w:t>Ś</w:t>
      </w:r>
      <w:r w:rsidR="009D1D5F" w:rsidRPr="00CB298B">
        <w:rPr>
          <w:b/>
          <w:color w:val="auto"/>
        </w:rPr>
        <w:t>rodowisko jest „trzecim nauczycielem”</w:t>
      </w:r>
      <w:r w:rsidR="009D1D5F" w:rsidRPr="00CB298B">
        <w:rPr>
          <w:color w:val="auto"/>
        </w:rPr>
        <w:t>, przestrzeń powinna prowokować do eksperymentowania, podtrzymywać zainteresowanie, myślenie, umożliwiać socj</w:t>
      </w:r>
      <w:r w:rsidR="009D1D5F" w:rsidRPr="00CB298B">
        <w:rPr>
          <w:color w:val="auto"/>
        </w:rPr>
        <w:t>a</w:t>
      </w:r>
      <w:r w:rsidR="009D1D5F" w:rsidRPr="00CB298B">
        <w:rPr>
          <w:color w:val="auto"/>
        </w:rPr>
        <w:t xml:space="preserve">lizację, kontakt z naturą i kulturą; </w:t>
      </w:r>
      <w:r w:rsidR="009D1D5F" w:rsidRPr="00CB298B">
        <w:rPr>
          <w:b/>
          <w:color w:val="auto"/>
        </w:rPr>
        <w:t>aranżacja przestrzeni</w:t>
      </w:r>
      <w:r w:rsidR="009D1D5F" w:rsidRPr="00CB298B">
        <w:rPr>
          <w:color w:val="auto"/>
        </w:rPr>
        <w:t xml:space="preserve"> powinna inspirować do odkryć, badań i uczenia się, </w:t>
      </w:r>
      <w:r w:rsidRPr="00CB298B">
        <w:rPr>
          <w:color w:val="auto"/>
        </w:rPr>
        <w:t>rozwijać</w:t>
      </w:r>
      <w:r w:rsidR="009D1D5F" w:rsidRPr="00CB298B">
        <w:rPr>
          <w:color w:val="auto"/>
        </w:rPr>
        <w:t xml:space="preserve"> poczucie estetyki i dbałości. </w:t>
      </w:r>
    </w:p>
    <w:p w14:paraId="5B064F56" w14:textId="1A26CCFB" w:rsidR="009D1D5F" w:rsidRPr="00CB298B" w:rsidRDefault="00E9083A" w:rsidP="00E9083A">
      <w:pPr>
        <w:pStyle w:val="OREpunktor"/>
        <w:rPr>
          <w:color w:val="auto"/>
        </w:rPr>
      </w:pPr>
      <w:r w:rsidRPr="00CB298B">
        <w:rPr>
          <w:b/>
          <w:color w:val="auto"/>
        </w:rPr>
        <w:t>N</w:t>
      </w:r>
      <w:r w:rsidR="009D1D5F" w:rsidRPr="00CB298B">
        <w:rPr>
          <w:b/>
          <w:color w:val="auto"/>
        </w:rPr>
        <w:t>auczyciel jest obserwatorem i słuchaczem</w:t>
      </w:r>
      <w:r w:rsidR="009D1D5F" w:rsidRPr="00CB298B">
        <w:rPr>
          <w:color w:val="auto"/>
        </w:rPr>
        <w:t xml:space="preserve">, </w:t>
      </w:r>
      <w:r w:rsidRPr="00CB298B">
        <w:rPr>
          <w:color w:val="auto"/>
        </w:rPr>
        <w:t>partnerem i pomocnikiem w ro</w:t>
      </w:r>
      <w:r w:rsidRPr="00CB298B">
        <w:rPr>
          <w:color w:val="auto"/>
        </w:rPr>
        <w:t>z</w:t>
      </w:r>
      <w:r w:rsidRPr="00CB298B">
        <w:rPr>
          <w:color w:val="auto"/>
        </w:rPr>
        <w:t>wiązywaniu problemów. Powinien zapewnić</w:t>
      </w:r>
      <w:r w:rsidR="009D1D5F" w:rsidRPr="00CB298B">
        <w:rPr>
          <w:color w:val="auto"/>
        </w:rPr>
        <w:t xml:space="preserve"> temat </w:t>
      </w:r>
      <w:r w:rsidRPr="00CB298B">
        <w:rPr>
          <w:color w:val="auto"/>
        </w:rPr>
        <w:t xml:space="preserve">lekcji </w:t>
      </w:r>
      <w:r w:rsidR="009D1D5F" w:rsidRPr="00CB298B">
        <w:rPr>
          <w:color w:val="auto"/>
        </w:rPr>
        <w:t xml:space="preserve">zgodny z </w:t>
      </w:r>
      <w:r w:rsidRPr="00CB298B">
        <w:rPr>
          <w:color w:val="auto"/>
        </w:rPr>
        <w:t>zainteresow</w:t>
      </w:r>
      <w:r w:rsidRPr="00CB298B">
        <w:rPr>
          <w:color w:val="auto"/>
        </w:rPr>
        <w:t>a</w:t>
      </w:r>
      <w:r w:rsidRPr="00CB298B">
        <w:rPr>
          <w:color w:val="auto"/>
        </w:rPr>
        <w:t xml:space="preserve">niami </w:t>
      </w:r>
      <w:r w:rsidR="009D1D5F" w:rsidRPr="00CB298B">
        <w:rPr>
          <w:color w:val="auto"/>
        </w:rPr>
        <w:t>i motywacją dzieci, dostosować tok zajęć do wydarzeń bieżących</w:t>
      </w:r>
      <w:r w:rsidRPr="00CB298B">
        <w:rPr>
          <w:color w:val="auto"/>
        </w:rPr>
        <w:t xml:space="preserve">. </w:t>
      </w:r>
    </w:p>
    <w:p w14:paraId="1C1E7089" w14:textId="23895B3B" w:rsidR="009D1D5F" w:rsidRPr="00CB298B" w:rsidRDefault="00E9083A" w:rsidP="00EB5482">
      <w:pPr>
        <w:pStyle w:val="OREpunktor"/>
        <w:rPr>
          <w:color w:val="auto"/>
        </w:rPr>
      </w:pPr>
      <w:r w:rsidRPr="00CB298B">
        <w:rPr>
          <w:b/>
          <w:color w:val="auto"/>
        </w:rPr>
        <w:t>Dokumentacja</w:t>
      </w:r>
      <w:r w:rsidRPr="00CB298B">
        <w:rPr>
          <w:color w:val="auto"/>
        </w:rPr>
        <w:t xml:space="preserve"> stanowi </w:t>
      </w:r>
      <w:r w:rsidR="009D1D5F" w:rsidRPr="00CB298B">
        <w:rPr>
          <w:color w:val="auto"/>
        </w:rPr>
        <w:t>ważny element pracy nauczyciela – służy śledzeniu</w:t>
      </w:r>
      <w:r w:rsidR="009B1445" w:rsidRPr="00CB298B">
        <w:rPr>
          <w:color w:val="auto"/>
        </w:rPr>
        <w:t xml:space="preserve"> </w:t>
      </w:r>
      <w:r w:rsidR="009D1D5F" w:rsidRPr="00CB298B">
        <w:rPr>
          <w:color w:val="auto"/>
        </w:rPr>
        <w:t>prz</w:t>
      </w:r>
      <w:r w:rsidR="009D1D5F" w:rsidRPr="00CB298B">
        <w:rPr>
          <w:color w:val="auto"/>
        </w:rPr>
        <w:t>e</w:t>
      </w:r>
      <w:r w:rsidR="009D1D5F" w:rsidRPr="00CB298B">
        <w:rPr>
          <w:color w:val="auto"/>
        </w:rPr>
        <w:t>biegu nauki i rozwoju dzieci, powracaniu do pomysłów, wrażeń</w:t>
      </w:r>
      <w:r w:rsidRPr="00CB298B">
        <w:rPr>
          <w:color w:val="auto"/>
        </w:rPr>
        <w:t xml:space="preserve"> i</w:t>
      </w:r>
      <w:r w:rsidR="009D1D5F" w:rsidRPr="00CB298B">
        <w:rPr>
          <w:color w:val="auto"/>
        </w:rPr>
        <w:t xml:space="preserve"> doświadczeń </w:t>
      </w:r>
      <w:r w:rsidRPr="00CB298B">
        <w:rPr>
          <w:color w:val="auto"/>
        </w:rPr>
        <w:t xml:space="preserve">dzięki </w:t>
      </w:r>
      <w:r w:rsidR="009D1D5F" w:rsidRPr="00CB298B">
        <w:rPr>
          <w:color w:val="auto"/>
        </w:rPr>
        <w:t>nagrani</w:t>
      </w:r>
      <w:r w:rsidRPr="00CB298B">
        <w:rPr>
          <w:color w:val="auto"/>
        </w:rPr>
        <w:t>om</w:t>
      </w:r>
      <w:r w:rsidR="009D1D5F" w:rsidRPr="00CB298B">
        <w:rPr>
          <w:color w:val="auto"/>
        </w:rPr>
        <w:t xml:space="preserve"> audio i </w:t>
      </w:r>
      <w:r w:rsidRPr="00CB298B">
        <w:rPr>
          <w:color w:val="auto"/>
        </w:rPr>
        <w:t>w</w:t>
      </w:r>
      <w:r w:rsidR="009D1D5F" w:rsidRPr="00CB298B">
        <w:rPr>
          <w:color w:val="auto"/>
        </w:rPr>
        <w:t xml:space="preserve">ideo, </w:t>
      </w:r>
      <w:r w:rsidRPr="00CB298B">
        <w:rPr>
          <w:color w:val="auto"/>
        </w:rPr>
        <w:t xml:space="preserve">fotorelacjom z poszczególnych etapów </w:t>
      </w:r>
      <w:r w:rsidR="009D1D5F" w:rsidRPr="00CB298B">
        <w:rPr>
          <w:color w:val="auto"/>
        </w:rPr>
        <w:t>aktywności dziec</w:t>
      </w:r>
      <w:r w:rsidRPr="00CB298B">
        <w:rPr>
          <w:color w:val="auto"/>
        </w:rPr>
        <w:t xml:space="preserve">i, konspektom </w:t>
      </w:r>
      <w:r w:rsidR="009D1D5F" w:rsidRPr="00CB298B">
        <w:rPr>
          <w:color w:val="auto"/>
        </w:rPr>
        <w:t>itp.</w:t>
      </w:r>
    </w:p>
    <w:p w14:paraId="56CFE686" w14:textId="59DF41CC" w:rsidR="009D1D5F" w:rsidRPr="00CB298B" w:rsidRDefault="00E9083A" w:rsidP="00EB5482">
      <w:pPr>
        <w:pStyle w:val="OREpunktor"/>
        <w:rPr>
          <w:color w:val="auto"/>
        </w:rPr>
      </w:pPr>
      <w:r w:rsidRPr="00CB298B">
        <w:rPr>
          <w:b/>
          <w:color w:val="auto"/>
        </w:rPr>
        <w:t xml:space="preserve">Rodzic </w:t>
      </w:r>
      <w:r w:rsidRPr="00CB298B">
        <w:rPr>
          <w:color w:val="auto"/>
        </w:rPr>
        <w:t>jest dla nauczyciela</w:t>
      </w:r>
      <w:r w:rsidRPr="00CB298B">
        <w:rPr>
          <w:b/>
          <w:color w:val="auto"/>
        </w:rPr>
        <w:t xml:space="preserve"> partnerem.</w:t>
      </w:r>
      <w:r w:rsidRPr="00CB298B">
        <w:rPr>
          <w:color w:val="auto"/>
        </w:rPr>
        <w:t xml:space="preserve"> </w:t>
      </w:r>
    </w:p>
    <w:p w14:paraId="00CB89B6" w14:textId="4BD0A933" w:rsidR="009D1D5F" w:rsidRPr="00CB298B" w:rsidRDefault="00E9083A" w:rsidP="00EB5482">
      <w:pPr>
        <w:pStyle w:val="OREpunktor"/>
        <w:rPr>
          <w:color w:val="auto"/>
        </w:rPr>
      </w:pPr>
      <w:r w:rsidRPr="00CB298B">
        <w:rPr>
          <w:b/>
          <w:color w:val="auto"/>
        </w:rPr>
        <w:t>N</w:t>
      </w:r>
      <w:r w:rsidR="009D1D5F" w:rsidRPr="00CB298B">
        <w:rPr>
          <w:b/>
          <w:color w:val="auto"/>
        </w:rPr>
        <w:t>auczyciel jest badaczem</w:t>
      </w:r>
      <w:r w:rsidR="009D1D5F" w:rsidRPr="00CB298B">
        <w:rPr>
          <w:color w:val="auto"/>
        </w:rPr>
        <w:t xml:space="preserve"> uczestniczącym w </w:t>
      </w:r>
      <w:r w:rsidR="009D1D5F" w:rsidRPr="00CB298B">
        <w:rPr>
          <w:b/>
          <w:color w:val="auto"/>
        </w:rPr>
        <w:t>wymianie doświadczeń</w:t>
      </w:r>
      <w:r w:rsidR="009D1D5F" w:rsidRPr="00CB298B">
        <w:rPr>
          <w:color w:val="auto"/>
        </w:rPr>
        <w:t xml:space="preserve"> z innymi nauczycielami w zakresie refleksji, wydarzeń</w:t>
      </w:r>
      <w:r w:rsidRPr="00CB298B">
        <w:rPr>
          <w:color w:val="auto"/>
        </w:rPr>
        <w:t xml:space="preserve"> i </w:t>
      </w:r>
      <w:r w:rsidR="009D1D5F" w:rsidRPr="00CB298B">
        <w:rPr>
          <w:color w:val="auto"/>
        </w:rPr>
        <w:t>problemów w grupie</w:t>
      </w:r>
      <w:r w:rsidRPr="00CB298B">
        <w:rPr>
          <w:color w:val="auto"/>
        </w:rPr>
        <w:t>.</w:t>
      </w:r>
    </w:p>
    <w:p w14:paraId="1B6EB53B" w14:textId="180B2D08" w:rsidR="009D1D5F" w:rsidRPr="00CB298B" w:rsidRDefault="004C1A18" w:rsidP="00EB5482">
      <w:pPr>
        <w:pStyle w:val="OREnormalny"/>
        <w:rPr>
          <w:color w:val="auto"/>
        </w:rPr>
      </w:pPr>
      <w:r w:rsidRPr="00CB298B">
        <w:rPr>
          <w:color w:val="auto"/>
        </w:rPr>
        <w:t>W tym modelu w</w:t>
      </w:r>
      <w:r w:rsidR="009D1D5F" w:rsidRPr="00CB298B">
        <w:rPr>
          <w:color w:val="auto"/>
        </w:rPr>
        <w:t>yjątkowe jest podejście nauczyciela do dziecka – obserwujące, wycz</w:t>
      </w:r>
      <w:r w:rsidR="009D1D5F" w:rsidRPr="00CB298B">
        <w:rPr>
          <w:color w:val="auto"/>
        </w:rPr>
        <w:t>e</w:t>
      </w:r>
      <w:r w:rsidR="009D1D5F" w:rsidRPr="00CB298B">
        <w:rPr>
          <w:color w:val="auto"/>
        </w:rPr>
        <w:t xml:space="preserve">kujące, pełne ufności w jego możliwości. </w:t>
      </w:r>
      <w:r w:rsidR="00E9083A" w:rsidRPr="00CB298B">
        <w:rPr>
          <w:color w:val="auto"/>
        </w:rPr>
        <w:t xml:space="preserve">Szczególny </w:t>
      </w:r>
      <w:r w:rsidR="009D1D5F" w:rsidRPr="00CB298B">
        <w:rPr>
          <w:color w:val="auto"/>
        </w:rPr>
        <w:t xml:space="preserve">jest </w:t>
      </w:r>
      <w:r w:rsidR="00E9083A" w:rsidRPr="00CB298B">
        <w:rPr>
          <w:color w:val="auto"/>
        </w:rPr>
        <w:t xml:space="preserve">też </w:t>
      </w:r>
      <w:r w:rsidR="009D1D5F" w:rsidRPr="00CB298B">
        <w:rPr>
          <w:color w:val="auto"/>
        </w:rPr>
        <w:t>sposób pracy – brak pr</w:t>
      </w:r>
      <w:r w:rsidR="009D1D5F" w:rsidRPr="00CB298B">
        <w:rPr>
          <w:color w:val="auto"/>
        </w:rPr>
        <w:t>o</w:t>
      </w:r>
      <w:r w:rsidR="009D1D5F" w:rsidRPr="00CB298B">
        <w:rPr>
          <w:color w:val="auto"/>
        </w:rPr>
        <w:lastRenderedPageBreak/>
        <w:t xml:space="preserve">gramu nauczania, brak przygotowanych na cały rok kart pracy, lecz działanie wynikające z aktualnych zainteresowań dzieci, niejako z bieżących impulsów. </w:t>
      </w:r>
      <w:r w:rsidR="00E9083A" w:rsidRPr="00CB298B">
        <w:rPr>
          <w:color w:val="auto"/>
        </w:rPr>
        <w:t>Formę pracę stanowią</w:t>
      </w:r>
      <w:r w:rsidR="009D1D5F" w:rsidRPr="00CB298B">
        <w:rPr>
          <w:color w:val="auto"/>
        </w:rPr>
        <w:t xml:space="preserve"> projekty, prowokujące materiały</w:t>
      </w:r>
      <w:r w:rsidRPr="00CB298B">
        <w:rPr>
          <w:color w:val="auto"/>
        </w:rPr>
        <w:t xml:space="preserve"> – ukierunkowane na</w:t>
      </w:r>
      <w:r w:rsidR="009D1D5F" w:rsidRPr="00CB298B">
        <w:rPr>
          <w:color w:val="auto"/>
        </w:rPr>
        <w:t xml:space="preserve"> zachęcanie</w:t>
      </w:r>
      <w:r w:rsidRPr="00CB298B">
        <w:rPr>
          <w:color w:val="auto"/>
        </w:rPr>
        <w:t xml:space="preserve"> do poszukiwań,</w:t>
      </w:r>
      <w:r w:rsidR="009D1D5F" w:rsidRPr="00CB298B">
        <w:rPr>
          <w:color w:val="auto"/>
        </w:rPr>
        <w:t xml:space="preserve"> a nie podawanie gotowych odpowiedzi, </w:t>
      </w:r>
      <w:r w:rsidRPr="00CB298B">
        <w:rPr>
          <w:color w:val="auto"/>
        </w:rPr>
        <w:t xml:space="preserve">na </w:t>
      </w:r>
      <w:r w:rsidR="009D1D5F" w:rsidRPr="00CB298B">
        <w:rPr>
          <w:color w:val="auto"/>
        </w:rPr>
        <w:t>inspir</w:t>
      </w:r>
      <w:r w:rsidRPr="00CB298B">
        <w:rPr>
          <w:color w:val="auto"/>
        </w:rPr>
        <w:t>owanie</w:t>
      </w:r>
      <w:r w:rsidR="009D1D5F" w:rsidRPr="00CB298B">
        <w:rPr>
          <w:color w:val="auto"/>
        </w:rPr>
        <w:t xml:space="preserve"> do nauki</w:t>
      </w:r>
      <w:r w:rsidRPr="00CB298B">
        <w:rPr>
          <w:color w:val="auto"/>
        </w:rPr>
        <w:t>,</w:t>
      </w:r>
      <w:r w:rsidR="009D1D5F" w:rsidRPr="00CB298B">
        <w:rPr>
          <w:color w:val="auto"/>
        </w:rPr>
        <w:t xml:space="preserve"> a nie nauczanie. </w:t>
      </w:r>
      <w:r w:rsidRPr="00CB298B">
        <w:rPr>
          <w:color w:val="auto"/>
        </w:rPr>
        <w:t>N</w:t>
      </w:r>
      <w:r w:rsidR="009D1D5F" w:rsidRPr="00CB298B">
        <w:rPr>
          <w:color w:val="auto"/>
        </w:rPr>
        <w:t>auczyci</w:t>
      </w:r>
      <w:r w:rsidR="009D1D5F" w:rsidRPr="00CB298B">
        <w:rPr>
          <w:color w:val="auto"/>
        </w:rPr>
        <w:t>e</w:t>
      </w:r>
      <w:r w:rsidR="009D1D5F" w:rsidRPr="00CB298B">
        <w:rPr>
          <w:color w:val="auto"/>
        </w:rPr>
        <w:t xml:space="preserve">le </w:t>
      </w:r>
      <w:r w:rsidRPr="00CB298B">
        <w:rPr>
          <w:color w:val="auto"/>
        </w:rPr>
        <w:t xml:space="preserve">tworzą </w:t>
      </w:r>
      <w:r w:rsidR="009D1D5F" w:rsidRPr="00CB298B">
        <w:rPr>
          <w:color w:val="auto"/>
        </w:rPr>
        <w:t>wspierający się zespół</w:t>
      </w:r>
      <w:r w:rsidRPr="00CB298B">
        <w:rPr>
          <w:color w:val="auto"/>
        </w:rPr>
        <w:t xml:space="preserve">, </w:t>
      </w:r>
      <w:r w:rsidR="009D1D5F" w:rsidRPr="00CB298B">
        <w:rPr>
          <w:color w:val="auto"/>
        </w:rPr>
        <w:t>rodzice</w:t>
      </w:r>
      <w:r w:rsidRPr="00CB298B">
        <w:rPr>
          <w:color w:val="auto"/>
        </w:rPr>
        <w:t xml:space="preserve"> są zaangażowani</w:t>
      </w:r>
      <w:r w:rsidR="009D1D5F" w:rsidRPr="00CB298B">
        <w:rPr>
          <w:color w:val="auto"/>
        </w:rPr>
        <w:t xml:space="preserve">, </w:t>
      </w:r>
      <w:r w:rsidRPr="00CB298B">
        <w:rPr>
          <w:color w:val="auto"/>
        </w:rPr>
        <w:t xml:space="preserve">a </w:t>
      </w:r>
      <w:r w:rsidR="009D1D5F" w:rsidRPr="00CB298B">
        <w:rPr>
          <w:color w:val="auto"/>
        </w:rPr>
        <w:t xml:space="preserve">dzieci </w:t>
      </w:r>
      <w:r w:rsidRPr="00CB298B">
        <w:rPr>
          <w:color w:val="auto"/>
        </w:rPr>
        <w:t xml:space="preserve">traktowane jako </w:t>
      </w:r>
      <w:r w:rsidR="009D1D5F" w:rsidRPr="00CB298B">
        <w:rPr>
          <w:color w:val="auto"/>
        </w:rPr>
        <w:t>równoprawni uczestnicy</w:t>
      </w:r>
      <w:r w:rsidRPr="00CB298B">
        <w:rPr>
          <w:color w:val="auto"/>
        </w:rPr>
        <w:t xml:space="preserve"> procesu edukacji, nie zaś jako odbiorcy.</w:t>
      </w:r>
    </w:p>
    <w:p w14:paraId="012B4F10" w14:textId="378433A6" w:rsidR="009D1D5F" w:rsidRPr="00CB298B" w:rsidRDefault="004C1A18" w:rsidP="00EB5482">
      <w:pPr>
        <w:pStyle w:val="OREnormalny"/>
        <w:rPr>
          <w:color w:val="auto"/>
        </w:rPr>
      </w:pPr>
      <w:r w:rsidRPr="00CB298B">
        <w:rPr>
          <w:color w:val="auto"/>
        </w:rPr>
        <w:t>Poniżej zamieszczono</w:t>
      </w:r>
      <w:r w:rsidR="009D1D5F" w:rsidRPr="00CB298B">
        <w:rPr>
          <w:color w:val="auto"/>
        </w:rPr>
        <w:t xml:space="preserve"> fragment „opowieści nauczycielskiej” Małgorzaty Jas z pobytu w</w:t>
      </w:r>
      <w:r w:rsidRPr="00CB298B">
        <w:rPr>
          <w:color w:val="auto"/>
        </w:rPr>
        <w:t> </w:t>
      </w:r>
      <w:r w:rsidR="009D1D5F" w:rsidRPr="00CB298B">
        <w:rPr>
          <w:color w:val="auto"/>
        </w:rPr>
        <w:t>niemieckim przedszkolu Reggio Emilia.</w:t>
      </w:r>
    </w:p>
    <w:p w14:paraId="7584C162" w14:textId="65BE31B5" w:rsidR="009D1D5F" w:rsidRPr="00CB298B" w:rsidRDefault="009D1D5F" w:rsidP="00EB5482">
      <w:pPr>
        <w:pStyle w:val="OREnormalny"/>
        <w:rPr>
          <w:b/>
          <w:i/>
          <w:color w:val="auto"/>
        </w:rPr>
      </w:pPr>
      <w:r w:rsidRPr="00CB298B">
        <w:rPr>
          <w:b/>
          <w:i/>
          <w:color w:val="auto"/>
        </w:rPr>
        <w:t>26 marca 2009 r., Gotha (Turyngia, Niemcy)</w:t>
      </w:r>
      <w:r w:rsidRPr="00CB298B">
        <w:rPr>
          <w:rStyle w:val="Odwoanieprzypisudolnego"/>
          <w:b/>
          <w:i/>
          <w:color w:val="auto"/>
        </w:rPr>
        <w:footnoteReference w:id="104"/>
      </w:r>
      <w:r w:rsidR="009B1445" w:rsidRPr="00CB298B">
        <w:rPr>
          <w:b/>
          <w:i/>
          <w:color w:val="auto"/>
        </w:rPr>
        <w:t xml:space="preserve"> </w:t>
      </w:r>
    </w:p>
    <w:p w14:paraId="00FBC760" w14:textId="453FCE73" w:rsidR="009D1D5F" w:rsidRPr="00CB298B" w:rsidRDefault="009D1D5F" w:rsidP="00EB5482">
      <w:pPr>
        <w:pStyle w:val="OREnormalny"/>
        <w:rPr>
          <w:i/>
          <w:color w:val="auto"/>
        </w:rPr>
      </w:pPr>
      <w:r w:rsidRPr="00CB298B">
        <w:rPr>
          <w:i/>
          <w:color w:val="auto"/>
        </w:rPr>
        <w:t>A więc – jesteśmy. Gotha, miasto partnerskie Kielc i meta naszej wyprawy – wizyty st</w:t>
      </w:r>
      <w:r w:rsidRPr="00CB298B">
        <w:rPr>
          <w:i/>
          <w:color w:val="auto"/>
        </w:rPr>
        <w:t>u</w:t>
      </w:r>
      <w:r w:rsidRPr="00CB298B">
        <w:rPr>
          <w:i/>
          <w:color w:val="auto"/>
        </w:rPr>
        <w:t>dyjnej Klubu Twórczych Dyrektorów Przedszkoli. Basia Grzegorczyk, „matka” pomysłu na kluby twórczych dyrektorów i wizyt studyjnych jako formy doskonalenia kadry kierown</w:t>
      </w:r>
      <w:r w:rsidRPr="00CB298B">
        <w:rPr>
          <w:i/>
          <w:color w:val="auto"/>
        </w:rPr>
        <w:t>i</w:t>
      </w:r>
      <w:r w:rsidRPr="00CB298B">
        <w:rPr>
          <w:i/>
          <w:color w:val="auto"/>
        </w:rPr>
        <w:t>czej, niestrudzenie organizuje drugi dzień naszego pobytu w Turyngii. Już wiem, że b</w:t>
      </w:r>
      <w:r w:rsidRPr="00CB298B">
        <w:rPr>
          <w:i/>
          <w:color w:val="auto"/>
        </w:rPr>
        <w:t>ę</w:t>
      </w:r>
      <w:r w:rsidRPr="00CB298B">
        <w:rPr>
          <w:i/>
          <w:color w:val="auto"/>
        </w:rPr>
        <w:t>dziemy – w trzech podgrupach – zwiedzać trzy miejskie placówki, łączące funkcję żłobka i przedszkola. Ja i moja grupa wędrujemy do Reggio-</w:t>
      </w:r>
      <w:proofErr w:type="spellStart"/>
      <w:r w:rsidRPr="00CB298B">
        <w:rPr>
          <w:i/>
          <w:color w:val="auto"/>
        </w:rPr>
        <w:t>Kinderhaus</w:t>
      </w:r>
      <w:proofErr w:type="spellEnd"/>
      <w:r w:rsidRPr="00CB298B">
        <w:rPr>
          <w:i/>
          <w:color w:val="auto"/>
        </w:rPr>
        <w:t xml:space="preserve"> – </w:t>
      </w:r>
      <w:proofErr w:type="spellStart"/>
      <w:r w:rsidRPr="00CB298B">
        <w:rPr>
          <w:i/>
          <w:color w:val="auto"/>
        </w:rPr>
        <w:t>Kommunale</w:t>
      </w:r>
      <w:proofErr w:type="spellEnd"/>
      <w:r w:rsidRPr="00CB298B">
        <w:rPr>
          <w:i/>
          <w:color w:val="auto"/>
        </w:rPr>
        <w:t xml:space="preserve"> </w:t>
      </w:r>
      <w:proofErr w:type="spellStart"/>
      <w:r w:rsidRPr="00CB298B">
        <w:rPr>
          <w:i/>
          <w:color w:val="auto"/>
        </w:rPr>
        <w:t>Kinde</w:t>
      </w:r>
      <w:r w:rsidRPr="00CB298B">
        <w:rPr>
          <w:i/>
          <w:color w:val="auto"/>
        </w:rPr>
        <w:t>r</w:t>
      </w:r>
      <w:r w:rsidRPr="00CB298B">
        <w:rPr>
          <w:i/>
          <w:color w:val="auto"/>
        </w:rPr>
        <w:t>tagesstätte</w:t>
      </w:r>
      <w:proofErr w:type="spellEnd"/>
      <w:r w:rsidRPr="00CB298B">
        <w:rPr>
          <w:i/>
          <w:color w:val="auto"/>
        </w:rPr>
        <w:t>. Słyszę</w:t>
      </w:r>
      <w:r w:rsidR="004C1A18" w:rsidRPr="00CB298B">
        <w:rPr>
          <w:i/>
          <w:color w:val="auto"/>
        </w:rPr>
        <w:t>: „</w:t>
      </w:r>
      <w:r w:rsidRPr="00CB298B">
        <w:rPr>
          <w:i/>
          <w:color w:val="auto"/>
        </w:rPr>
        <w:t>Reggio Emilia</w:t>
      </w:r>
      <w:r w:rsidR="004C1A18" w:rsidRPr="00CB298B">
        <w:rPr>
          <w:i/>
          <w:color w:val="auto"/>
        </w:rPr>
        <w:t>”</w:t>
      </w:r>
      <w:r w:rsidRPr="00CB298B">
        <w:rPr>
          <w:i/>
          <w:color w:val="auto"/>
        </w:rPr>
        <w:t xml:space="preserve">. Myślę: „Kim jest? A może – kim była?”. Dopiero podczas wizyty dowiaduję się (a myślałam, że wiem tak dużo…), że to nie osoba, ale nazwa włoskiego miasta, gdzie wcielono w życie koncepcję pedagogiczną </w:t>
      </w:r>
      <w:proofErr w:type="spellStart"/>
      <w:r w:rsidRPr="00CB298B">
        <w:rPr>
          <w:i/>
          <w:color w:val="auto"/>
        </w:rPr>
        <w:t>Lorisa</w:t>
      </w:r>
      <w:proofErr w:type="spellEnd"/>
      <w:r w:rsidRPr="00CB298B">
        <w:rPr>
          <w:i/>
          <w:color w:val="auto"/>
        </w:rPr>
        <w:t xml:space="preserve"> </w:t>
      </w:r>
      <w:proofErr w:type="spellStart"/>
      <w:r w:rsidRPr="00CB298B">
        <w:rPr>
          <w:i/>
          <w:color w:val="auto"/>
        </w:rPr>
        <w:t>Mal</w:t>
      </w:r>
      <w:r w:rsidRPr="00CB298B">
        <w:rPr>
          <w:i/>
          <w:color w:val="auto"/>
        </w:rPr>
        <w:t>a</w:t>
      </w:r>
      <w:r w:rsidRPr="00CB298B">
        <w:rPr>
          <w:i/>
          <w:color w:val="auto"/>
        </w:rPr>
        <w:t>guzziego</w:t>
      </w:r>
      <w:proofErr w:type="spellEnd"/>
      <w:r w:rsidRPr="00CB298B">
        <w:rPr>
          <w:i/>
          <w:color w:val="auto"/>
        </w:rPr>
        <w:t xml:space="preserve">, choć – i to nie jest komfortowe uczucie – nie wiem (jeszcze), kim był </w:t>
      </w:r>
      <w:proofErr w:type="spellStart"/>
      <w:r w:rsidRPr="00CB298B">
        <w:rPr>
          <w:i/>
          <w:color w:val="auto"/>
        </w:rPr>
        <w:t>Loris</w:t>
      </w:r>
      <w:proofErr w:type="spellEnd"/>
      <w:r w:rsidRPr="00CB298B">
        <w:rPr>
          <w:i/>
          <w:color w:val="auto"/>
        </w:rPr>
        <w:t xml:space="preserve"> </w:t>
      </w:r>
      <w:proofErr w:type="spellStart"/>
      <w:r w:rsidRPr="00CB298B">
        <w:rPr>
          <w:i/>
          <w:color w:val="auto"/>
        </w:rPr>
        <w:t>M</w:t>
      </w:r>
      <w:r w:rsidRPr="00CB298B">
        <w:rPr>
          <w:i/>
          <w:color w:val="auto"/>
        </w:rPr>
        <w:t>a</w:t>
      </w:r>
      <w:r w:rsidRPr="00CB298B">
        <w:rPr>
          <w:i/>
          <w:color w:val="auto"/>
        </w:rPr>
        <w:t>laguzzi</w:t>
      </w:r>
      <w:proofErr w:type="spellEnd"/>
      <w:r w:rsidRPr="00CB298B">
        <w:rPr>
          <w:i/>
          <w:color w:val="auto"/>
        </w:rPr>
        <w:t>…</w:t>
      </w:r>
    </w:p>
    <w:p w14:paraId="561C7162" w14:textId="77C50A57" w:rsidR="009D1D5F" w:rsidRPr="00CB298B" w:rsidRDefault="009D1D5F" w:rsidP="00EB5482">
      <w:pPr>
        <w:pStyle w:val="OREnormalny"/>
        <w:rPr>
          <w:i/>
          <w:color w:val="auto"/>
        </w:rPr>
      </w:pPr>
      <w:r w:rsidRPr="00CB298B">
        <w:rPr>
          <w:i/>
          <w:color w:val="auto"/>
        </w:rPr>
        <w:t>Bryła budynku – charakterystyczny dla lat 70</w:t>
      </w:r>
      <w:r w:rsidR="004C1A18" w:rsidRPr="00CB298B">
        <w:rPr>
          <w:i/>
          <w:color w:val="auto"/>
        </w:rPr>
        <w:t xml:space="preserve">. </w:t>
      </w:r>
      <w:r w:rsidRPr="00CB298B">
        <w:rPr>
          <w:i/>
          <w:color w:val="auto"/>
        </w:rPr>
        <w:t>projekt architektoniczny „bez twarzy i d</w:t>
      </w:r>
      <w:r w:rsidRPr="00CB298B">
        <w:rPr>
          <w:i/>
          <w:color w:val="auto"/>
        </w:rPr>
        <w:t>u</w:t>
      </w:r>
      <w:r w:rsidRPr="00CB298B">
        <w:rPr>
          <w:i/>
          <w:color w:val="auto"/>
        </w:rPr>
        <w:t>cha</w:t>
      </w:r>
      <w:r w:rsidR="004C1A18" w:rsidRPr="00CB298B">
        <w:rPr>
          <w:i/>
          <w:color w:val="auto"/>
        </w:rPr>
        <w:t xml:space="preserve">” – </w:t>
      </w:r>
      <w:r w:rsidRPr="00CB298B">
        <w:rPr>
          <w:i/>
          <w:color w:val="auto"/>
        </w:rPr>
        <w:t>utwierdza mnie w przekonaniu, że… nie dowiem się niczego nowego tu, na ter</w:t>
      </w:r>
      <w:r w:rsidRPr="00CB298B">
        <w:rPr>
          <w:i/>
          <w:color w:val="auto"/>
        </w:rPr>
        <w:t>e</w:t>
      </w:r>
      <w:r w:rsidRPr="00CB298B">
        <w:rPr>
          <w:i/>
          <w:color w:val="auto"/>
        </w:rPr>
        <w:t xml:space="preserve">nie dawnego NRD. Myślę: „Przecież i oni, i my przed laty byliśmy </w:t>
      </w:r>
      <w:r w:rsidR="004C1A18" w:rsidRPr="00CB298B">
        <w:rPr>
          <w:i/>
          <w:color w:val="auto"/>
        </w:rPr>
        <w:t>»</w:t>
      </w:r>
      <w:r w:rsidRPr="00CB298B">
        <w:rPr>
          <w:i/>
          <w:color w:val="auto"/>
        </w:rPr>
        <w:t>demoludami</w:t>
      </w:r>
      <w:r w:rsidR="004C1A18" w:rsidRPr="00CB298B">
        <w:rPr>
          <w:i/>
          <w:color w:val="auto"/>
        </w:rPr>
        <w:t>«</w:t>
      </w:r>
      <w:r w:rsidRPr="00CB298B">
        <w:rPr>
          <w:i/>
          <w:color w:val="auto"/>
        </w:rPr>
        <w:t>. A więc po zburzeniu muru berlińskiego szliśmy tymi samymi ścieżkami…”. Od tej chwili każdy krok oducza mnie polegania na pierwszym wrażeniu…</w:t>
      </w:r>
    </w:p>
    <w:p w14:paraId="1C36AFB2" w14:textId="45288E49" w:rsidR="009D1D5F" w:rsidRPr="00CB298B" w:rsidRDefault="009D1D5F" w:rsidP="00EB5482">
      <w:pPr>
        <w:pStyle w:val="OREnormalny"/>
        <w:rPr>
          <w:i/>
          <w:color w:val="auto"/>
        </w:rPr>
      </w:pPr>
      <w:r w:rsidRPr="00CB298B">
        <w:rPr>
          <w:i/>
          <w:color w:val="auto"/>
        </w:rPr>
        <w:t>Moją uwagę zwraca wychodząca z jednego z okien na pierwszym piętrze budynku zje</w:t>
      </w:r>
      <w:r w:rsidRPr="00CB298B">
        <w:rPr>
          <w:i/>
          <w:color w:val="auto"/>
        </w:rPr>
        <w:t>ż</w:t>
      </w:r>
      <w:r w:rsidRPr="00CB298B">
        <w:rPr>
          <w:i/>
          <w:color w:val="auto"/>
        </w:rPr>
        <w:t>dżalnia-rura. Dopiero od pracowników przedszkola dowiadujemy się, że to droga ewak</w:t>
      </w:r>
      <w:r w:rsidRPr="00CB298B">
        <w:rPr>
          <w:i/>
          <w:color w:val="auto"/>
        </w:rPr>
        <w:t>u</w:t>
      </w:r>
      <w:r w:rsidRPr="00CB298B">
        <w:rPr>
          <w:i/>
          <w:color w:val="auto"/>
        </w:rPr>
        <w:t>acyjna – wykorzystywana do próbnych ewakuacji przedszkola. Dzieci, wdrażane do z</w:t>
      </w:r>
      <w:r w:rsidRPr="00CB298B">
        <w:rPr>
          <w:i/>
          <w:color w:val="auto"/>
        </w:rPr>
        <w:t>a</w:t>
      </w:r>
      <w:r w:rsidRPr="00CB298B">
        <w:rPr>
          <w:i/>
          <w:color w:val="auto"/>
        </w:rPr>
        <w:t>chowania się w sytuacjach zagrożenia, uczą się jednocześnie pokonywać własne lęki, gdy – w formie zabawy – wydostają się tą nietypową drogą z sali przedszkolnej…</w:t>
      </w:r>
    </w:p>
    <w:p w14:paraId="78FEFE9A" w14:textId="2BC44B72" w:rsidR="009D1D5F" w:rsidRPr="00CB298B" w:rsidRDefault="009D1D5F" w:rsidP="00EB5482">
      <w:pPr>
        <w:pStyle w:val="OREnormalny"/>
        <w:rPr>
          <w:i/>
          <w:color w:val="auto"/>
        </w:rPr>
      </w:pPr>
      <w:r w:rsidRPr="00CB298B">
        <w:rPr>
          <w:i/>
          <w:color w:val="auto"/>
        </w:rPr>
        <w:lastRenderedPageBreak/>
        <w:t>Moja pewność siebie z</w:t>
      </w:r>
      <w:r w:rsidR="004C1A18" w:rsidRPr="00CB298B">
        <w:rPr>
          <w:i/>
          <w:color w:val="auto"/>
        </w:rPr>
        <w:t>ostaje zachwiana</w:t>
      </w:r>
      <w:r w:rsidRPr="00CB298B">
        <w:rPr>
          <w:i/>
          <w:color w:val="auto"/>
        </w:rPr>
        <w:t>, gdy wchodzimy do placówki. Po krótkim pow</w:t>
      </w:r>
      <w:r w:rsidRPr="00CB298B">
        <w:rPr>
          <w:i/>
          <w:color w:val="auto"/>
        </w:rPr>
        <w:t>i</w:t>
      </w:r>
      <w:r w:rsidRPr="00CB298B">
        <w:rPr>
          <w:i/>
          <w:color w:val="auto"/>
        </w:rPr>
        <w:t>taniu, podzielone (nasza grupa to wyłącznie kobiety) na dwie podgrupy, wyruszamy na edukacyjną wycieczkę po przedszkolu. Wycieczkę, która skutecznie zburzyła stereotypy „klasycznego” przedszkola i „dziedzictwa demoludów” w mojej (pod)świadomości. Nasza przewodniczka to, jak okazuje się pod koniec wizyty, osoba zatrudniona na stanowisku pomocy nauczyciela. Znakomity – to widać od pierwszej chwili naszego spaceru – zna</w:t>
      </w:r>
      <w:r w:rsidRPr="00CB298B">
        <w:rPr>
          <w:i/>
          <w:color w:val="auto"/>
        </w:rPr>
        <w:t>w</w:t>
      </w:r>
      <w:r w:rsidRPr="00CB298B">
        <w:rPr>
          <w:i/>
          <w:color w:val="auto"/>
        </w:rPr>
        <w:t>ca zarówno koncepcji teorii Emilia Reggio, jak i praktycznych aspektów jej realizacji. Drugą grupę oprowadza dyrektor placówki. W każdym pomieszczeniu, które odwiedz</w:t>
      </w:r>
      <w:r w:rsidRPr="00CB298B">
        <w:rPr>
          <w:i/>
          <w:color w:val="auto"/>
        </w:rPr>
        <w:t>a</w:t>
      </w:r>
      <w:r w:rsidRPr="00CB298B">
        <w:rPr>
          <w:i/>
          <w:color w:val="auto"/>
        </w:rPr>
        <w:t>my, nasza opiekunka wita się z przebywającymi tam osobami (nauczycielkami, praco</w:t>
      </w:r>
      <w:r w:rsidRPr="00CB298B">
        <w:rPr>
          <w:i/>
          <w:color w:val="auto"/>
        </w:rPr>
        <w:t>w</w:t>
      </w:r>
      <w:r w:rsidRPr="00CB298B">
        <w:rPr>
          <w:i/>
          <w:color w:val="auto"/>
        </w:rPr>
        <w:t>nikami administracji i obsługi</w:t>
      </w:r>
      <w:r w:rsidR="004C1A18" w:rsidRPr="00CB298B">
        <w:rPr>
          <w:i/>
          <w:color w:val="auto"/>
        </w:rPr>
        <w:t>)</w:t>
      </w:r>
      <w:r w:rsidRPr="00CB298B">
        <w:rPr>
          <w:i/>
          <w:color w:val="auto"/>
        </w:rPr>
        <w:t xml:space="preserve"> uściskiem ręki. „Kiedy ostatnio tak witałyśmy się z osob</w:t>
      </w:r>
      <w:r w:rsidRPr="00CB298B">
        <w:rPr>
          <w:i/>
          <w:color w:val="auto"/>
        </w:rPr>
        <w:t>a</w:t>
      </w:r>
      <w:r w:rsidRPr="00CB298B">
        <w:rPr>
          <w:i/>
          <w:color w:val="auto"/>
        </w:rPr>
        <w:t>mi, z którymi codziennie spotykamy się w naszych miejscach pracy</w:t>
      </w:r>
      <w:r w:rsidR="004C1A18" w:rsidRPr="00CB298B">
        <w:rPr>
          <w:i/>
          <w:color w:val="auto"/>
        </w:rPr>
        <w:t>:</w:t>
      </w:r>
      <w:r w:rsidRPr="00CB298B">
        <w:rPr>
          <w:i/>
          <w:color w:val="auto"/>
        </w:rPr>
        <w:t xml:space="preserve"> ośrodku doskonal</w:t>
      </w:r>
      <w:r w:rsidRPr="00CB298B">
        <w:rPr>
          <w:i/>
          <w:color w:val="auto"/>
        </w:rPr>
        <w:t>e</w:t>
      </w:r>
      <w:r w:rsidRPr="00CB298B">
        <w:rPr>
          <w:i/>
          <w:color w:val="auto"/>
        </w:rPr>
        <w:t>nia</w:t>
      </w:r>
      <w:r w:rsidR="004C1A18" w:rsidRPr="00CB298B">
        <w:rPr>
          <w:i/>
          <w:color w:val="auto"/>
        </w:rPr>
        <w:t xml:space="preserve"> nauczycieli</w:t>
      </w:r>
      <w:r w:rsidRPr="00CB298B">
        <w:rPr>
          <w:i/>
          <w:color w:val="auto"/>
        </w:rPr>
        <w:t xml:space="preserve"> i przedszkolach?” – o tym rozmawiamy na początku wędrówki… </w:t>
      </w:r>
    </w:p>
    <w:p w14:paraId="697A49F6" w14:textId="043159DC" w:rsidR="009D1D5F" w:rsidRPr="00CB298B" w:rsidRDefault="009D1D5F" w:rsidP="00EB5482">
      <w:pPr>
        <w:pStyle w:val="OREnormalny"/>
        <w:rPr>
          <w:i/>
          <w:color w:val="auto"/>
        </w:rPr>
      </w:pPr>
      <w:r w:rsidRPr="00CB298B">
        <w:rPr>
          <w:i/>
          <w:color w:val="auto"/>
        </w:rPr>
        <w:t xml:space="preserve">Pierwsza sala na parterze – maluchy w żłobku, siedzące właśnie przy stole w czasie obiadu. Na talerzach – kluseczki przypominające nasze „zacierki” z sosem </w:t>
      </w:r>
      <w:proofErr w:type="spellStart"/>
      <w:r w:rsidRPr="00CB298B">
        <w:rPr>
          <w:i/>
          <w:color w:val="auto"/>
        </w:rPr>
        <w:t>bolognese</w:t>
      </w:r>
      <w:proofErr w:type="spellEnd"/>
      <w:r w:rsidRPr="00CB298B">
        <w:rPr>
          <w:i/>
          <w:color w:val="auto"/>
        </w:rPr>
        <w:t xml:space="preserve"> (jak się później okazuje, w starszych grupach serwowane jest klasyczne spaghetti </w:t>
      </w:r>
      <w:proofErr w:type="spellStart"/>
      <w:r w:rsidRPr="00CB298B">
        <w:rPr>
          <w:i/>
          <w:color w:val="auto"/>
        </w:rPr>
        <w:t>bol</w:t>
      </w:r>
      <w:r w:rsidRPr="00CB298B">
        <w:rPr>
          <w:i/>
          <w:color w:val="auto"/>
        </w:rPr>
        <w:t>o</w:t>
      </w:r>
      <w:r w:rsidRPr="00CB298B">
        <w:rPr>
          <w:i/>
          <w:color w:val="auto"/>
        </w:rPr>
        <w:t>gnese</w:t>
      </w:r>
      <w:proofErr w:type="spellEnd"/>
      <w:r w:rsidRPr="00CB298B">
        <w:rPr>
          <w:i/>
          <w:color w:val="auto"/>
        </w:rPr>
        <w:t xml:space="preserve">). Każde z dzieci, zaopatrzone w plastikowy śliniak z kieszenią sięgającą małych stópek, samodzielnie nabiera łyżką potrawę i – z różnym skutkiem – kieruje ją do ust. Tylko przy najmłodszym (rok </w:t>
      </w:r>
      <w:r w:rsidR="004101C6" w:rsidRPr="00CB298B">
        <w:rPr>
          <w:i/>
          <w:color w:val="auto"/>
        </w:rPr>
        <w:t>i trzy</w:t>
      </w:r>
      <w:r w:rsidRPr="00CB298B">
        <w:rPr>
          <w:i/>
          <w:color w:val="auto"/>
        </w:rPr>
        <w:t xml:space="preserve"> miesiące) siedzi opiekunka i podtrzymuje małą rączkę, kierując ją delikatnie do ust dziecka. Nie ma pośpiechu, nie ma karmienia maluchów – jest niespieszna praca nad kształtowaniem ich samodzielności… Po posiłku, którego w</w:t>
      </w:r>
      <w:r w:rsidRPr="00CB298B">
        <w:rPr>
          <w:i/>
          <w:color w:val="auto"/>
        </w:rPr>
        <w:t>i</w:t>
      </w:r>
      <w:r w:rsidRPr="00CB298B">
        <w:rPr>
          <w:i/>
          <w:color w:val="auto"/>
        </w:rPr>
        <w:t xml:space="preserve">doczne skutki w postaci pełnych kieszeni śliniaczków i śladów sosu na uśmiechniętych buziach i we włosach dzieciaków, wymagają usunięcia, opiekunki zabierają każde </w:t>
      </w:r>
      <w:r w:rsidR="004101C6" w:rsidRPr="00CB298B">
        <w:rPr>
          <w:i/>
          <w:color w:val="auto"/>
        </w:rPr>
        <w:t>dzie</w:t>
      </w:r>
      <w:r w:rsidR="004101C6" w:rsidRPr="00CB298B">
        <w:rPr>
          <w:i/>
          <w:color w:val="auto"/>
        </w:rPr>
        <w:t>c</w:t>
      </w:r>
      <w:r w:rsidR="004101C6" w:rsidRPr="00CB298B">
        <w:rPr>
          <w:i/>
          <w:color w:val="auto"/>
        </w:rPr>
        <w:t xml:space="preserve">ko </w:t>
      </w:r>
      <w:r w:rsidRPr="00CB298B">
        <w:rPr>
          <w:i/>
          <w:color w:val="auto"/>
        </w:rPr>
        <w:t>pod prysznic, przebierają w czyste śpioszki i (jeśli maluch jeszcze nie umie korzystać z nocnika) pieluszki, a potem układają w łóżeczkach.</w:t>
      </w:r>
    </w:p>
    <w:p w14:paraId="1374517D" w14:textId="7FC09BE4" w:rsidR="009D1D5F" w:rsidRPr="00CB298B" w:rsidRDefault="009D1D5F" w:rsidP="00EB5482">
      <w:pPr>
        <w:pStyle w:val="OREnormalny"/>
        <w:rPr>
          <w:i/>
          <w:color w:val="auto"/>
        </w:rPr>
      </w:pPr>
      <w:r w:rsidRPr="00CB298B">
        <w:rPr>
          <w:i/>
          <w:color w:val="auto"/>
        </w:rPr>
        <w:t>Idziemy dalej – pierwsze piętro to świat starszych dzieci, przedszkolaków. Pierwsze p</w:t>
      </w:r>
      <w:r w:rsidRPr="00CB298B">
        <w:rPr>
          <w:i/>
          <w:color w:val="auto"/>
        </w:rPr>
        <w:t>o</w:t>
      </w:r>
      <w:r w:rsidRPr="00CB298B">
        <w:rPr>
          <w:i/>
          <w:color w:val="auto"/>
        </w:rPr>
        <w:t xml:space="preserve">mieszczenie zaskakuje nas widokiem </w:t>
      </w:r>
      <w:r w:rsidR="004101C6" w:rsidRPr="00CB298B">
        <w:rPr>
          <w:i/>
          <w:color w:val="auto"/>
        </w:rPr>
        <w:t>trzy- i cztero</w:t>
      </w:r>
      <w:r w:rsidRPr="00CB298B">
        <w:rPr>
          <w:i/>
          <w:color w:val="auto"/>
        </w:rPr>
        <w:t>latków stojących w półokręgu przed kuchenką gazową, na której właśnie… kipi mleko. Wychowawczyni wykorzystuje tę syt</w:t>
      </w:r>
      <w:r w:rsidRPr="00CB298B">
        <w:rPr>
          <w:i/>
          <w:color w:val="auto"/>
        </w:rPr>
        <w:t>u</w:t>
      </w:r>
      <w:r w:rsidRPr="00CB298B">
        <w:rPr>
          <w:i/>
          <w:color w:val="auto"/>
        </w:rPr>
        <w:t>ację, by porozmawiać z „małymi badaczami”, dlaczego tak się stało. Próba zostaje p</w:t>
      </w:r>
      <w:r w:rsidRPr="00CB298B">
        <w:rPr>
          <w:i/>
          <w:color w:val="auto"/>
        </w:rPr>
        <w:t>o</w:t>
      </w:r>
      <w:r w:rsidRPr="00CB298B">
        <w:rPr>
          <w:i/>
          <w:color w:val="auto"/>
        </w:rPr>
        <w:t>nowiona – nową porcję mleka udaje się podgrzać bez „wypadku”</w:t>
      </w:r>
      <w:r w:rsidR="004101C6" w:rsidRPr="00CB298B">
        <w:rPr>
          <w:i/>
          <w:color w:val="auto"/>
        </w:rPr>
        <w:t xml:space="preserve"> –</w:t>
      </w:r>
      <w:r w:rsidRPr="00CB298B">
        <w:rPr>
          <w:i/>
          <w:color w:val="auto"/>
        </w:rPr>
        <w:t xml:space="preserve"> przy wyraźnym zai</w:t>
      </w:r>
      <w:r w:rsidRPr="00CB298B">
        <w:rPr>
          <w:i/>
          <w:color w:val="auto"/>
        </w:rPr>
        <w:t>n</w:t>
      </w:r>
      <w:r w:rsidRPr="00CB298B">
        <w:rPr>
          <w:i/>
          <w:color w:val="auto"/>
        </w:rPr>
        <w:t>teresowaniu przedszkolaków. Najcieka</w:t>
      </w:r>
      <w:r w:rsidRPr="00CB298B">
        <w:rPr>
          <w:i/>
          <w:color w:val="auto"/>
        </w:rPr>
        <w:t>w</w:t>
      </w:r>
      <w:r w:rsidRPr="00CB298B">
        <w:rPr>
          <w:i/>
          <w:color w:val="auto"/>
        </w:rPr>
        <w:t xml:space="preserve">sze jest jednak to, co następuje chwilę później – okazuje się, że mleko potrzebne jest do przygotowania budyniu (salaterki już czekają na stole) na podwieczorek dla naszej grupy… </w:t>
      </w:r>
    </w:p>
    <w:p w14:paraId="7066EA32" w14:textId="7CFBB210" w:rsidR="009D1D5F" w:rsidRPr="00CB298B" w:rsidRDefault="004101C6" w:rsidP="00EB5482">
      <w:pPr>
        <w:pStyle w:val="OREnormalny"/>
        <w:rPr>
          <w:i/>
          <w:color w:val="auto"/>
        </w:rPr>
      </w:pPr>
      <w:r w:rsidRPr="00CB298B">
        <w:rPr>
          <w:i/>
          <w:noProof/>
          <w:color w:val="auto"/>
        </w:rPr>
        <w:lastRenderedPageBreak/>
        <mc:AlternateContent>
          <mc:Choice Requires="wps">
            <w:drawing>
              <wp:anchor distT="0" distB="0" distL="114300" distR="114300" simplePos="0" relativeHeight="252024832" behindDoc="0" locked="0" layoutInCell="1" allowOverlap="1" wp14:anchorId="01A3E510" wp14:editId="655C65AF">
                <wp:simplePos x="0" y="0"/>
                <wp:positionH relativeFrom="column">
                  <wp:posOffset>-2540</wp:posOffset>
                </wp:positionH>
                <wp:positionV relativeFrom="paragraph">
                  <wp:posOffset>2219960</wp:posOffset>
                </wp:positionV>
                <wp:extent cx="2955290" cy="222885"/>
                <wp:effectExtent l="0" t="0" r="0" b="5715"/>
                <wp:wrapTight wrapText="bothSides">
                  <wp:wrapPolygon edited="0">
                    <wp:start x="0" y="0"/>
                    <wp:lineTo x="0" y="20308"/>
                    <wp:lineTo x="21442" y="20308"/>
                    <wp:lineTo x="21442" y="0"/>
                    <wp:lineTo x="0" y="0"/>
                  </wp:wrapPolygon>
                </wp:wrapTight>
                <wp:docPr id="230" name="Pole tekstowe 230"/>
                <wp:cNvGraphicFramePr/>
                <a:graphic xmlns:a="http://schemas.openxmlformats.org/drawingml/2006/main">
                  <a:graphicData uri="http://schemas.microsoft.com/office/word/2010/wordprocessingShape">
                    <wps:wsp>
                      <wps:cNvSpPr txBox="1"/>
                      <wps:spPr>
                        <a:xfrm>
                          <a:off x="0" y="0"/>
                          <a:ext cx="2955290" cy="222885"/>
                        </a:xfrm>
                        <a:prstGeom prst="rect">
                          <a:avLst/>
                        </a:prstGeom>
                        <a:solidFill>
                          <a:prstClr val="white"/>
                        </a:solidFill>
                        <a:ln>
                          <a:noFill/>
                        </a:ln>
                        <a:effectLst/>
                      </wps:spPr>
                      <wps:txbx>
                        <w:txbxContent>
                          <w:p w14:paraId="48F56080" w14:textId="46EB6AA3" w:rsidR="00E2582F" w:rsidRPr="003727A3" w:rsidRDefault="00E2582F" w:rsidP="004C1A18">
                            <w:pPr>
                              <w:pStyle w:val="Legenda"/>
                              <w:spacing w:after="240"/>
                              <w:rPr>
                                <w:rFonts w:ascii="Arial" w:eastAsia="Times New Roman" w:hAnsi="Arial" w:cs="Arial"/>
                                <w:b w:val="0"/>
                                <w:color w:val="auto"/>
                                <w:sz w:val="22"/>
                                <w:lang w:val="de-DE" w:eastAsia="ja-JP"/>
                              </w:rPr>
                            </w:pPr>
                            <w:r w:rsidRPr="003727A3">
                              <w:rPr>
                                <w:rFonts w:ascii="Arial" w:eastAsia="Times New Roman" w:hAnsi="Arial" w:cs="Arial"/>
                                <w:color w:val="auto"/>
                                <w:sz w:val="22"/>
                                <w:lang w:val="de-DE" w:eastAsia="ja-JP"/>
                              </w:rPr>
                              <w:t>Fot. 21</w:t>
                            </w:r>
                            <w:r w:rsidRPr="003727A3">
                              <w:rPr>
                                <w:rFonts w:ascii="Arial" w:eastAsia="Times New Roman" w:hAnsi="Arial" w:cs="Arial"/>
                                <w:b w:val="0"/>
                                <w:color w:val="auto"/>
                                <w:sz w:val="22"/>
                                <w:lang w:val="de-DE" w:eastAsia="ja-JP"/>
                              </w:rPr>
                              <w:t>.</w:t>
                            </w:r>
                            <w:r>
                              <w:rPr>
                                <w:rFonts w:ascii="Arial" w:eastAsia="Times New Roman" w:hAnsi="Arial" w:cs="Arial"/>
                                <w:b w:val="0"/>
                                <w:color w:val="auto"/>
                                <w:sz w:val="22"/>
                                <w:lang w:val="de-DE" w:eastAsia="ja-JP"/>
                              </w:rPr>
                              <w:t xml:space="preserve"> </w:t>
                            </w:r>
                            <w:proofErr w:type="spellStart"/>
                            <w:r>
                              <w:rPr>
                                <w:rFonts w:ascii="Arial" w:eastAsia="Times New Roman" w:hAnsi="Arial" w:cs="Arial"/>
                                <w:b w:val="0"/>
                                <w:color w:val="auto"/>
                                <w:sz w:val="22"/>
                                <w:lang w:val="de-DE" w:eastAsia="ja-JP"/>
                              </w:rPr>
                              <w:t>Przestrzeń</w:t>
                            </w:r>
                            <w:proofErr w:type="spellEnd"/>
                            <w:r>
                              <w:rPr>
                                <w:rFonts w:ascii="Arial" w:eastAsia="Times New Roman" w:hAnsi="Arial" w:cs="Arial"/>
                                <w:b w:val="0"/>
                                <w:color w:val="auto"/>
                                <w:sz w:val="22"/>
                                <w:lang w:val="de-DE" w:eastAsia="ja-JP"/>
                              </w:rPr>
                              <w:t xml:space="preserve"> – </w:t>
                            </w:r>
                            <w:proofErr w:type="spellStart"/>
                            <w:r>
                              <w:rPr>
                                <w:rFonts w:ascii="Arial" w:eastAsia="Times New Roman" w:hAnsi="Arial" w:cs="Arial"/>
                                <w:b w:val="0"/>
                                <w:color w:val="auto"/>
                                <w:sz w:val="22"/>
                                <w:lang w:val="de-DE" w:eastAsia="ja-JP"/>
                              </w:rPr>
                              <w:t>przedszkole</w:t>
                            </w:r>
                            <w:proofErr w:type="spellEnd"/>
                            <w:r>
                              <w:rPr>
                                <w:rFonts w:ascii="Arial" w:eastAsia="Times New Roman" w:hAnsi="Arial" w:cs="Arial"/>
                                <w:b w:val="0"/>
                                <w:color w:val="auto"/>
                                <w:sz w:val="22"/>
                                <w:lang w:val="de-DE" w:eastAsia="ja-JP"/>
                              </w:rPr>
                              <w:t xml:space="preserve"> Gotha</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Pole tekstowe 230" o:spid="_x0000_s1036" type="#_x0000_t202" style="position:absolute;margin-left:-.2pt;margin-top:174.8pt;width:232.7pt;height:17.55pt;z-index:252024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aZ8MPAIAAH8EAAAOAAAAZHJzL2Uyb0RvYy54bWysVFFv2jAQfp+0/2D5fQQyMVFEqBgV0yTU&#10;VqJVn43jEGuOz7MPEvbrd3YI3bo9TXsx57vP3+W+u2Nx2zWGnZQPGmzBJ6MxZ8pKKLU9FPz5afNh&#10;xllAYUthwKqCn1Xgt8v37xatm6scajCl8oxIbJi3ruA1optnWZC1akQYgVOWghX4RiBd/SErvWiJ&#10;vTFZPh5/ylrwpfMgVQjkveuDfJn4q0pJfKiqoJCZgtO3YTp9OvfxzJYLMT944WotL58h/uErGqEt&#10;Jb1S3QkU7Oj1H1SNlh4CVDiS0GRQVVqqVANVMxm/qWZXC6dSLSROcFeZwv+jlfenR890WfD8I+lj&#10;RUNNegSjGKpvAaFVLAZIptaFOaF3jvDYfYaO2j34Azlj9V3lm/hLdTGKE+H5KrLqkEly5jfTaX5D&#10;IUmxPM9ns2mkyV5fOx/wi4KGRaPgnpqYtBWnbcAeOkBisgBGlxttTLzEwNp4dhLU8LbWqC7kv6GM&#10;jVgL8VVP2HtUmphLllhwX1i0sNt3SafJVY09lGcSw0M/VcHJjab0WxHwUXgaIyqSVgMf6KgMtAWH&#10;i8VZDf7H3/wRT92lKGctjWXBw/ej8Ioz89VS34kSB8MPxn4w7LFZAxU+oaVzMpn0wKMZzMpD80Ib&#10;s4pZKCSspFwFx8FcY78ctHFSrVYJRJPqBG7tzslIPcj81L0I7y5NQmrvPQwDK+ZvetVje9FXR4RK&#10;p0ZGYXsVaQDihaY8jcJlI+Ma/XpPqNf/jeVPAAAA//8DAFBLAwQUAAYACAAAACEAHHXmTN8AAAAJ&#10;AQAADwAAAGRycy9kb3ducmV2LnhtbEyPwU7DMBBE70j8g7VIXFDrUEIoIU4FLdzg0FL17MZLEhGv&#10;I9tp0r9nOcFxZ0azb4rVZDtxQh9aRwpu5wkIpMqZlmoF+8+32RJEiJqM7hyhgjMGWJWXF4XOjRtp&#10;i6ddrAWXUMi1gibGPpcyVA1aHeauR2Lvy3mrI5++lsbrkcttJxdJkkmrW+IPje5x3WD1vRusgmzj&#10;h3FL65vN/vVdf/T14vByPih1fTU9P4GIOMW/MPziMzqUzHR0A5kgOgWzlIMK7tLHDAT7aXbP246s&#10;LNMHkGUh/y8ofwAAAP//AwBQSwECLQAUAAYACAAAACEAtoM4kv4AAADhAQAAEwAAAAAAAAAAAAAA&#10;AAAAAAAAW0NvbnRlbnRfVHlwZXNdLnhtbFBLAQItABQABgAIAAAAIQA4/SH/1gAAAJQBAAALAAAA&#10;AAAAAAAAAAAAAC8BAABfcmVscy8ucmVsc1BLAQItABQABgAIAAAAIQBqaZ8MPAIAAH8EAAAOAAAA&#10;AAAAAAAAAAAAAC4CAABkcnMvZTJvRG9jLnhtbFBLAQItABQABgAIAAAAIQAcdeZM3wAAAAkBAAAP&#10;AAAAAAAAAAAAAAAAAJYEAABkcnMvZG93bnJldi54bWxQSwUGAAAAAAQABADzAAAAogUAAAAA&#10;" stroked="f">
                <v:textbox inset="0,0,0,0">
                  <w:txbxContent>
                    <w:p w14:paraId="48F56080" w14:textId="46EB6AA3" w:rsidR="00E2582F" w:rsidRPr="003727A3" w:rsidRDefault="00E2582F" w:rsidP="004C1A18">
                      <w:pPr>
                        <w:pStyle w:val="Legenda"/>
                        <w:spacing w:after="240"/>
                        <w:rPr>
                          <w:rFonts w:ascii="Arial" w:eastAsia="Times New Roman" w:hAnsi="Arial" w:cs="Arial"/>
                          <w:b w:val="0"/>
                          <w:color w:val="auto"/>
                          <w:sz w:val="22"/>
                          <w:lang w:val="de-DE" w:eastAsia="ja-JP"/>
                        </w:rPr>
                      </w:pPr>
                      <w:r w:rsidRPr="003727A3">
                        <w:rPr>
                          <w:rFonts w:ascii="Arial" w:eastAsia="Times New Roman" w:hAnsi="Arial" w:cs="Arial"/>
                          <w:color w:val="auto"/>
                          <w:sz w:val="22"/>
                          <w:lang w:val="de-DE" w:eastAsia="ja-JP"/>
                        </w:rPr>
                        <w:t>Fot. 21</w:t>
                      </w:r>
                      <w:r w:rsidRPr="003727A3">
                        <w:rPr>
                          <w:rFonts w:ascii="Arial" w:eastAsia="Times New Roman" w:hAnsi="Arial" w:cs="Arial"/>
                          <w:b w:val="0"/>
                          <w:color w:val="auto"/>
                          <w:sz w:val="22"/>
                          <w:lang w:val="de-DE" w:eastAsia="ja-JP"/>
                        </w:rPr>
                        <w:t>.</w:t>
                      </w:r>
                      <w:r>
                        <w:rPr>
                          <w:rFonts w:ascii="Arial" w:eastAsia="Times New Roman" w:hAnsi="Arial" w:cs="Arial"/>
                          <w:b w:val="0"/>
                          <w:color w:val="auto"/>
                          <w:sz w:val="22"/>
                          <w:lang w:val="de-DE" w:eastAsia="ja-JP"/>
                        </w:rPr>
                        <w:t xml:space="preserve"> </w:t>
                      </w:r>
                      <w:proofErr w:type="spellStart"/>
                      <w:r>
                        <w:rPr>
                          <w:rFonts w:ascii="Arial" w:eastAsia="Times New Roman" w:hAnsi="Arial" w:cs="Arial"/>
                          <w:b w:val="0"/>
                          <w:color w:val="auto"/>
                          <w:sz w:val="22"/>
                          <w:lang w:val="de-DE" w:eastAsia="ja-JP"/>
                        </w:rPr>
                        <w:t>Przestrzeń</w:t>
                      </w:r>
                      <w:proofErr w:type="spellEnd"/>
                      <w:r>
                        <w:rPr>
                          <w:rFonts w:ascii="Arial" w:eastAsia="Times New Roman" w:hAnsi="Arial" w:cs="Arial"/>
                          <w:b w:val="0"/>
                          <w:color w:val="auto"/>
                          <w:sz w:val="22"/>
                          <w:lang w:val="de-DE" w:eastAsia="ja-JP"/>
                        </w:rPr>
                        <w:t xml:space="preserve"> – </w:t>
                      </w:r>
                      <w:proofErr w:type="spellStart"/>
                      <w:r>
                        <w:rPr>
                          <w:rFonts w:ascii="Arial" w:eastAsia="Times New Roman" w:hAnsi="Arial" w:cs="Arial"/>
                          <w:b w:val="0"/>
                          <w:color w:val="auto"/>
                          <w:sz w:val="22"/>
                          <w:lang w:val="de-DE" w:eastAsia="ja-JP"/>
                        </w:rPr>
                        <w:t>przedszkole</w:t>
                      </w:r>
                      <w:proofErr w:type="spellEnd"/>
                      <w:r>
                        <w:rPr>
                          <w:rFonts w:ascii="Arial" w:eastAsia="Times New Roman" w:hAnsi="Arial" w:cs="Arial"/>
                          <w:b w:val="0"/>
                          <w:color w:val="auto"/>
                          <w:sz w:val="22"/>
                          <w:lang w:val="de-DE" w:eastAsia="ja-JP"/>
                        </w:rPr>
                        <w:t xml:space="preserve"> Gotha</w:t>
                      </w:r>
                    </w:p>
                  </w:txbxContent>
                </v:textbox>
                <w10:wrap type="tight"/>
              </v:shape>
            </w:pict>
          </mc:Fallback>
        </mc:AlternateContent>
      </w:r>
      <w:r w:rsidR="004C1A18" w:rsidRPr="00CB298B">
        <w:rPr>
          <w:i/>
          <w:noProof/>
          <w:color w:val="auto"/>
        </w:rPr>
        <w:drawing>
          <wp:anchor distT="0" distB="0" distL="114300" distR="114300" simplePos="0" relativeHeight="251942912" behindDoc="1" locked="0" layoutInCell="1" allowOverlap="1" wp14:anchorId="6124B9CE" wp14:editId="1F63AC7E">
            <wp:simplePos x="0" y="0"/>
            <wp:positionH relativeFrom="column">
              <wp:posOffset>-2540</wp:posOffset>
            </wp:positionH>
            <wp:positionV relativeFrom="paragraph">
              <wp:posOffset>22860</wp:posOffset>
            </wp:positionV>
            <wp:extent cx="2987675" cy="2115820"/>
            <wp:effectExtent l="0" t="0" r="3175" b="0"/>
            <wp:wrapTight wrapText="bothSides">
              <wp:wrapPolygon edited="0">
                <wp:start x="0" y="0"/>
                <wp:lineTo x="0" y="21393"/>
                <wp:lineTo x="21485" y="21393"/>
                <wp:lineTo x="21485" y="0"/>
                <wp:lineTo x="0" y="0"/>
              </wp:wrapPolygon>
            </wp:wrapTight>
            <wp:docPr id="279" name="Obraz 279" descr="Na zdjęciu sla przedszkolna z zakamarkami, zasłonkami, piętrowym łóżkiem z baldachimem. Reggio-Kinderhaus – Kommunale Kindertagesstätte, Gotha, Turyngia - Niemcy. " title="Aranżacja przedszkola Emilia Regg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ject 15"/>
                    <pic:cNvPicPr>
                      <a:picLocks noChangeAspect="1" noChangeArrowheads="1"/>
                    </pic:cNvPicPr>
                  </pic:nvPicPr>
                  <pic:blipFill>
                    <a:blip r:embed="rId251" cstate="print">
                      <a:extLst>
                        <a:ext uri="{28A0092B-C50C-407E-A947-70E740481C1C}">
                          <a14:useLocalDpi xmlns:a14="http://schemas.microsoft.com/office/drawing/2010/main" val="0"/>
                        </a:ext>
                      </a:extLst>
                    </a:blip>
                    <a:srcRect/>
                    <a:stretch>
                      <a:fillRect/>
                    </a:stretch>
                  </pic:blipFill>
                  <pic:spPr bwMode="auto">
                    <a:xfrm>
                      <a:off x="0" y="0"/>
                      <a:ext cx="2987675" cy="2115820"/>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009D1D5F" w:rsidRPr="00CB298B">
        <w:rPr>
          <w:i/>
          <w:color w:val="auto"/>
        </w:rPr>
        <w:t>Idziemy dalej, by obserwować kolejne kul</w:t>
      </w:r>
      <w:r w:rsidR="009D1D5F" w:rsidRPr="00CB298B">
        <w:rPr>
          <w:i/>
          <w:color w:val="auto"/>
        </w:rPr>
        <w:t>i</w:t>
      </w:r>
      <w:r w:rsidR="009D1D5F" w:rsidRPr="00CB298B">
        <w:rPr>
          <w:i/>
          <w:color w:val="auto"/>
        </w:rPr>
        <w:t>narne działania dzieci. Tym razem, w</w:t>
      </w:r>
      <w:r w:rsidR="00E319FC" w:rsidRPr="00CB298B">
        <w:rPr>
          <w:i/>
          <w:color w:val="auto"/>
        </w:rPr>
        <w:t> </w:t>
      </w:r>
      <w:r w:rsidR="009D1D5F" w:rsidRPr="00CB298B">
        <w:rPr>
          <w:i/>
          <w:color w:val="auto"/>
        </w:rPr>
        <w:t>kolejnej sali,</w:t>
      </w:r>
      <w:r w:rsidR="009B1445" w:rsidRPr="00CB298B">
        <w:rPr>
          <w:i/>
          <w:color w:val="auto"/>
        </w:rPr>
        <w:t xml:space="preserve"> </w:t>
      </w:r>
      <w:r w:rsidR="009D1D5F" w:rsidRPr="00CB298B">
        <w:rPr>
          <w:i/>
          <w:color w:val="auto"/>
        </w:rPr>
        <w:t>przygotowują ciasto. Na pizzę. Salami na wierzch pizzy już czeka. Pizza wędruje (dostarczona przez dzieci) w</w:t>
      </w:r>
      <w:r w:rsidRPr="00CB298B">
        <w:rPr>
          <w:i/>
          <w:color w:val="auto"/>
        </w:rPr>
        <w:t> </w:t>
      </w:r>
      <w:r w:rsidR="009D1D5F" w:rsidRPr="00CB298B">
        <w:rPr>
          <w:i/>
          <w:color w:val="auto"/>
        </w:rPr>
        <w:t>przedszkolnej kuchni</w:t>
      </w:r>
      <w:r w:rsidRPr="00CB298B">
        <w:rPr>
          <w:i/>
          <w:color w:val="auto"/>
        </w:rPr>
        <w:t xml:space="preserve"> do</w:t>
      </w:r>
      <w:r w:rsidR="009D1D5F" w:rsidRPr="00CB298B">
        <w:rPr>
          <w:i/>
          <w:color w:val="auto"/>
        </w:rPr>
        <w:t xml:space="preserve"> piekarnik</w:t>
      </w:r>
      <w:r w:rsidRPr="00CB298B">
        <w:rPr>
          <w:i/>
          <w:color w:val="auto"/>
        </w:rPr>
        <w:t>a</w:t>
      </w:r>
      <w:r w:rsidR="009D1D5F" w:rsidRPr="00CB298B">
        <w:rPr>
          <w:i/>
          <w:color w:val="auto"/>
        </w:rPr>
        <w:t>. To także poczęstunek dla nas, gości – b</w:t>
      </w:r>
      <w:r w:rsidR="009D1D5F" w:rsidRPr="00CB298B">
        <w:rPr>
          <w:i/>
          <w:color w:val="auto"/>
        </w:rPr>
        <w:t>ę</w:t>
      </w:r>
      <w:r w:rsidR="009D1D5F" w:rsidRPr="00CB298B">
        <w:rPr>
          <w:i/>
          <w:color w:val="auto"/>
        </w:rPr>
        <w:t>dziemy się nim delektować na koniec wiz</w:t>
      </w:r>
      <w:r w:rsidR="009D1D5F" w:rsidRPr="00CB298B">
        <w:rPr>
          <w:i/>
          <w:color w:val="auto"/>
        </w:rPr>
        <w:t>y</w:t>
      </w:r>
      <w:r w:rsidR="009D1D5F" w:rsidRPr="00CB298B">
        <w:rPr>
          <w:i/>
          <w:color w:val="auto"/>
        </w:rPr>
        <w:t>ty.</w:t>
      </w:r>
    </w:p>
    <w:p w14:paraId="37336C70" w14:textId="36C4F62C" w:rsidR="009D1D5F" w:rsidRPr="00CB298B" w:rsidRDefault="009D1D5F" w:rsidP="00286BBD">
      <w:pPr>
        <w:pStyle w:val="OREnormalny"/>
        <w:rPr>
          <w:i/>
          <w:color w:val="auto"/>
        </w:rPr>
      </w:pPr>
      <w:r w:rsidRPr="00CB298B">
        <w:rPr>
          <w:i/>
          <w:color w:val="auto"/>
        </w:rPr>
        <w:t>Kolejny punkt programu – wizyta w sali przedszkolnej, której organizacja i aranżacja z</w:t>
      </w:r>
      <w:r w:rsidRPr="00CB298B">
        <w:rPr>
          <w:i/>
          <w:color w:val="auto"/>
        </w:rPr>
        <w:t>u</w:t>
      </w:r>
      <w:r w:rsidRPr="00CB298B">
        <w:rPr>
          <w:i/>
          <w:color w:val="auto"/>
        </w:rPr>
        <w:t>pełnie mnie zaskakują. Po pierwsze – to przestrzeń dla grupy różnowiekowej (</w:t>
      </w:r>
      <w:r w:rsidR="004101C6" w:rsidRPr="00CB298B">
        <w:rPr>
          <w:i/>
          <w:color w:val="auto"/>
        </w:rPr>
        <w:t>od trzech do pięciu</w:t>
      </w:r>
      <w:r w:rsidRPr="00CB298B">
        <w:rPr>
          <w:i/>
          <w:color w:val="auto"/>
        </w:rPr>
        <w:t xml:space="preserve"> lat), zajmująca większość powierzchni całego piętra. Ponad 30 dzieci i</w:t>
      </w:r>
      <w:r w:rsidR="004101C6" w:rsidRPr="00CB298B">
        <w:rPr>
          <w:i/>
          <w:color w:val="auto"/>
        </w:rPr>
        <w:t> </w:t>
      </w:r>
      <w:r w:rsidRPr="00CB298B">
        <w:rPr>
          <w:i/>
          <w:color w:val="auto"/>
        </w:rPr>
        <w:t xml:space="preserve">dwie dorosłe osoby (nauczycielki i pomoc nauczyciela). </w:t>
      </w:r>
    </w:p>
    <w:p w14:paraId="3780B82D" w14:textId="38A04F1D" w:rsidR="006E0A5A" w:rsidRPr="00CB298B" w:rsidRDefault="00604223" w:rsidP="00286BBD">
      <w:pPr>
        <w:pStyle w:val="OREnormalny"/>
        <w:rPr>
          <w:i/>
          <w:color w:val="auto"/>
        </w:rPr>
      </w:pPr>
      <w:r w:rsidRPr="00CB298B">
        <w:rPr>
          <w:i/>
          <w:noProof/>
          <w:color w:val="auto"/>
        </w:rPr>
        <w:drawing>
          <wp:anchor distT="0" distB="0" distL="114300" distR="114300" simplePos="0" relativeHeight="251948032" behindDoc="1" locked="0" layoutInCell="1" allowOverlap="1" wp14:anchorId="25199A70" wp14:editId="4E800B4D">
            <wp:simplePos x="0" y="0"/>
            <wp:positionH relativeFrom="column">
              <wp:posOffset>-69215</wp:posOffset>
            </wp:positionH>
            <wp:positionV relativeFrom="paragraph">
              <wp:posOffset>28575</wp:posOffset>
            </wp:positionV>
            <wp:extent cx="2953385" cy="2188210"/>
            <wp:effectExtent l="0" t="0" r="0" b="2540"/>
            <wp:wrapTight wrapText="bothSides">
              <wp:wrapPolygon edited="0">
                <wp:start x="0" y="0"/>
                <wp:lineTo x="0" y="21437"/>
                <wp:lineTo x="21456" y="21437"/>
                <wp:lineTo x="21456" y="0"/>
                <wp:lineTo x="0" y="0"/>
              </wp:wrapPolygon>
            </wp:wrapTight>
            <wp:docPr id="281" name="Obraz 281" descr="Na zdjęciu kącik muzyczny z gitarą i instrumentami wykonanymi przez dzieci. Ozdobą kącika są także rysunki dzieci i obrazkowe instrukcje. Reggio-Kinderhaus – Kommunale Kindertagesstätte, Gotha, Turyngia - Niemcy. " title="Kącik muzycz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ject 8"/>
                    <pic:cNvPicPr>
                      <a:picLocks noChangeAspect="1" noChangeArrowheads="1"/>
                    </pic:cNvPicPr>
                  </pic:nvPicPr>
                  <pic:blipFill>
                    <a:blip r:embed="rId252" cstate="print">
                      <a:extLst>
                        <a:ext uri="{28A0092B-C50C-407E-A947-70E740481C1C}">
                          <a14:useLocalDpi xmlns:a14="http://schemas.microsoft.com/office/drawing/2010/main" val="0"/>
                        </a:ext>
                      </a:extLst>
                    </a:blip>
                    <a:srcRect/>
                    <a:stretch>
                      <a:fillRect/>
                    </a:stretch>
                  </pic:blipFill>
                  <pic:spPr bwMode="auto">
                    <a:xfrm>
                      <a:off x="0" y="0"/>
                      <a:ext cx="2953385" cy="2188210"/>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006E0A5A" w:rsidRPr="00CB298B">
        <w:rPr>
          <w:i/>
          <w:noProof/>
          <w:color w:val="auto"/>
        </w:rPr>
        <mc:AlternateContent>
          <mc:Choice Requires="wps">
            <w:drawing>
              <wp:anchor distT="0" distB="0" distL="114300" distR="114300" simplePos="0" relativeHeight="251949056" behindDoc="0" locked="0" layoutInCell="1" allowOverlap="1" wp14:anchorId="4883534D" wp14:editId="7A77518A">
                <wp:simplePos x="0" y="0"/>
                <wp:positionH relativeFrom="column">
                  <wp:posOffset>-76835</wp:posOffset>
                </wp:positionH>
                <wp:positionV relativeFrom="paragraph">
                  <wp:posOffset>2291080</wp:posOffset>
                </wp:positionV>
                <wp:extent cx="2966085" cy="201930"/>
                <wp:effectExtent l="0" t="0" r="5715" b="7620"/>
                <wp:wrapTight wrapText="bothSides">
                  <wp:wrapPolygon edited="0">
                    <wp:start x="0" y="0"/>
                    <wp:lineTo x="0" y="20377"/>
                    <wp:lineTo x="21503" y="20377"/>
                    <wp:lineTo x="21503" y="0"/>
                    <wp:lineTo x="0" y="0"/>
                  </wp:wrapPolygon>
                </wp:wrapTight>
                <wp:docPr id="25622" name="Pole tekstowe 25622"/>
                <wp:cNvGraphicFramePr/>
                <a:graphic xmlns:a="http://schemas.openxmlformats.org/drawingml/2006/main">
                  <a:graphicData uri="http://schemas.microsoft.com/office/word/2010/wordprocessingShape">
                    <wps:wsp>
                      <wps:cNvSpPr txBox="1"/>
                      <wps:spPr>
                        <a:xfrm>
                          <a:off x="0" y="0"/>
                          <a:ext cx="2966085" cy="201930"/>
                        </a:xfrm>
                        <a:prstGeom prst="rect">
                          <a:avLst/>
                        </a:prstGeom>
                        <a:solidFill>
                          <a:prstClr val="white"/>
                        </a:solidFill>
                        <a:ln>
                          <a:noFill/>
                        </a:ln>
                        <a:effectLst/>
                      </wps:spPr>
                      <wps:txbx>
                        <w:txbxContent>
                          <w:p w14:paraId="6106DB27" w14:textId="136F81EC"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Fot. 22</w:t>
                            </w:r>
                            <w:r>
                              <w:rPr>
                                <w:rFonts w:ascii="Arial" w:eastAsia="Times New Roman" w:hAnsi="Arial" w:cs="Arial"/>
                                <w:b w:val="0"/>
                                <w:color w:val="auto"/>
                                <w:sz w:val="22"/>
                                <w:lang w:eastAsia="ja-JP"/>
                              </w:rPr>
                              <w:t>. Kącik muzyczny</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Pole tekstowe 25622" o:spid="_x0000_s1037" type="#_x0000_t202" style="position:absolute;margin-left:-6.05pt;margin-top:180.4pt;width:233.55pt;height:15.9pt;z-index:251949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7tzzPwIAAIMEAAAOAAAAZHJzL2Uyb0RvYy54bWysVN9v2jAQfp+0/8Hy+whkKmoRoWJUTJNQ&#10;W4lOfTaOQ6w5Ps8+SNhfv7NDYOv2NO3FOd9P3/fdZX7fNYYdlQ8abMEnozFnykootd0X/OvL+sMt&#10;ZwGFLYUBqwp+UoHfL96/m7dupnKowZTKM0piw6x1Ba8R3SzLgqxVI8IInLJkrMA3Aunq91npRUvZ&#10;G5Pl4/E0a8GXzoNUIZD2oTfyRcpfVUriU1UFhcwUnN6G6fTp3MUzW8zFbO+Fq7U8P0P8wysaoS0V&#10;vaR6ECjYwes/UjVaeghQ4UhCk0FVaalSD9TNZPymm20tnEq9EDjBXWAK/y+tfDw+e6bLguc30zzn&#10;zIqGaHoGoxiqbwGhVaw3EVStCzOK2DqKwe4TdER5hDDqAykjAl3lm/il3hjZCfTTBWjVIZOkzO+m&#10;0/HtDWeSbNT43cfERHaNdj7gZwUNi0LBPRGZ8BXHTUCqSK6DSywWwOhyrY2Jl2hYGc+Ogkhva40q&#10;vpEifvMyNvpaiFG9udeoNDXnKtfGooTdrktYTS5d76A8ERge+skKTq41ld+IgM/C0yhR/7Qe+ERH&#10;ZaAtOJwlzmrwP/6mj/7EMFk5a2k0Cx6+H4RXnJkvlriPczwIfhB2g2APzQqo8QktnpNJpACPZhAr&#10;D80rbc0yViGTsJJqFRwHcYX9gtDWSbVcJieaVidwY7dOxtQDzC/dq/DuTBISvY8wDK2YveGq9+1B&#10;Xx4QKp2IjMD2KBJH8UKTntg6b2VcpV/vyev671j8BAAA//8DAFBLAwQUAAYACAAAACEA8R1z7uAA&#10;AAALAQAADwAAAGRycy9kb3ducmV2LnhtbEyPwU7DMAyG70i8Q2QkLmhLW1jFuqYTbHAbh41p56wx&#10;bUXjVE26dm+POcHR9qff35+vJ9uKC/a+caQgnkcgkEpnGqoUHD/fZ88gfNBkdOsIFVzRw7q4vcl1&#10;ZtxIe7wcQiU4hHymFdQhdJmUvqzRaj93HRLfvlxvdeCxr6Tp9cjhtpVJFKXS6ob4Q6073NRYfh8G&#10;qyDd9sO4p83D9vi20x9dlZxeryel7u+mlxWIgFP4g+FXn9WhYKezG8h40SqYxUnMqILHNOIOTDwt&#10;FtzuzJtlkoIscvm/Q/EDAAD//wMAUEsBAi0AFAAGAAgAAAAhALaDOJL+AAAA4QEAABMAAAAAAAAA&#10;AAAAAAAAAAAAAFtDb250ZW50X1R5cGVzXS54bWxQSwECLQAUAAYACAAAACEAOP0h/9YAAACUAQAA&#10;CwAAAAAAAAAAAAAAAAAvAQAAX3JlbHMvLnJlbHNQSwECLQAUAAYACAAAACEA6+7c8z8CAACDBAAA&#10;DgAAAAAAAAAAAAAAAAAuAgAAZHJzL2Uyb0RvYy54bWxQSwECLQAUAAYACAAAACEA8R1z7uAAAAAL&#10;AQAADwAAAAAAAAAAAAAAAACZBAAAZHJzL2Rvd25yZXYueG1sUEsFBgAAAAAEAAQA8wAAAKYFAAAA&#10;AA==&#10;" stroked="f">
                <v:textbox inset="0,0,0,0">
                  <w:txbxContent>
                    <w:p w14:paraId="6106DB27" w14:textId="136F81EC"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Fot. 22</w:t>
                      </w:r>
                      <w:r>
                        <w:rPr>
                          <w:rFonts w:ascii="Arial" w:eastAsia="Times New Roman" w:hAnsi="Arial" w:cs="Arial"/>
                          <w:b w:val="0"/>
                          <w:color w:val="auto"/>
                          <w:sz w:val="22"/>
                          <w:lang w:eastAsia="ja-JP"/>
                        </w:rPr>
                        <w:t>. Kącik muzyczny</w:t>
                      </w:r>
                    </w:p>
                  </w:txbxContent>
                </v:textbox>
                <w10:wrap type="tight"/>
              </v:shape>
            </w:pict>
          </mc:Fallback>
        </mc:AlternateContent>
      </w:r>
      <w:r w:rsidR="009D1D5F" w:rsidRPr="00CB298B">
        <w:rPr>
          <w:i/>
          <w:color w:val="auto"/>
        </w:rPr>
        <w:t>Pierwsze wrażenie – chaos. Złudne wraż</w:t>
      </w:r>
      <w:r w:rsidR="009D1D5F" w:rsidRPr="00CB298B">
        <w:rPr>
          <w:i/>
          <w:color w:val="auto"/>
        </w:rPr>
        <w:t>e</w:t>
      </w:r>
      <w:r w:rsidR="009D1D5F" w:rsidRPr="00CB298B">
        <w:rPr>
          <w:i/>
          <w:color w:val="auto"/>
        </w:rPr>
        <w:t>nie. To przykład porządku w pozornie cha</w:t>
      </w:r>
      <w:r w:rsidR="009D1D5F" w:rsidRPr="00CB298B">
        <w:rPr>
          <w:i/>
          <w:color w:val="auto"/>
        </w:rPr>
        <w:t>o</w:t>
      </w:r>
      <w:r w:rsidR="009D1D5F" w:rsidRPr="00CB298B">
        <w:rPr>
          <w:i/>
          <w:color w:val="auto"/>
        </w:rPr>
        <w:t>tycznym świecie – świecie dzieci, które, jak pisał</w:t>
      </w:r>
      <w:r w:rsidR="009B1445" w:rsidRPr="00CB298B">
        <w:rPr>
          <w:i/>
          <w:color w:val="auto"/>
        </w:rPr>
        <w:t xml:space="preserve"> </w:t>
      </w:r>
      <w:proofErr w:type="spellStart"/>
      <w:r w:rsidR="009D1D5F" w:rsidRPr="00CB298B">
        <w:rPr>
          <w:i/>
          <w:color w:val="auto"/>
        </w:rPr>
        <w:t>Loris</w:t>
      </w:r>
      <w:proofErr w:type="spellEnd"/>
      <w:r w:rsidR="009D1D5F" w:rsidRPr="00CB298B">
        <w:rPr>
          <w:i/>
          <w:color w:val="auto"/>
        </w:rPr>
        <w:t xml:space="preserve"> </w:t>
      </w:r>
      <w:proofErr w:type="spellStart"/>
      <w:r w:rsidR="009D1D5F" w:rsidRPr="00CB298B">
        <w:rPr>
          <w:i/>
          <w:color w:val="auto"/>
        </w:rPr>
        <w:t>Malaguzzi</w:t>
      </w:r>
      <w:proofErr w:type="spellEnd"/>
      <w:r w:rsidR="009D1D5F" w:rsidRPr="00CB298B">
        <w:rPr>
          <w:i/>
          <w:color w:val="auto"/>
        </w:rPr>
        <w:t>, wypowiadają się w</w:t>
      </w:r>
      <w:r w:rsidR="004101C6" w:rsidRPr="00CB298B">
        <w:rPr>
          <w:i/>
          <w:color w:val="auto"/>
        </w:rPr>
        <w:t> </w:t>
      </w:r>
      <w:r w:rsidR="009D1D5F" w:rsidRPr="00CB298B">
        <w:rPr>
          <w:i/>
          <w:color w:val="auto"/>
        </w:rPr>
        <w:t>100 językach świata. To ich aktywność, twórczość, percepcja grają tu pierwsze skrzypce. Nie widzimy ani jednej „gazetki” pracowicie przygotowanej przez nauczycielki – zamiast tego wszechobecne prace dzieci – rysunki, konstrukcje przestrzenne z</w:t>
      </w:r>
      <w:r w:rsidR="004101C6" w:rsidRPr="00CB298B">
        <w:rPr>
          <w:i/>
          <w:color w:val="auto"/>
        </w:rPr>
        <w:t> </w:t>
      </w:r>
      <w:r w:rsidR="009D1D5F" w:rsidRPr="00CB298B">
        <w:rPr>
          <w:i/>
          <w:color w:val="auto"/>
        </w:rPr>
        <w:t>różnych materiałów (w tym – codziennego użytku – gazet, korków i zakrętek do butelek, papieru, kawałków drewna i patyczków, słomek)</w:t>
      </w:r>
      <w:r w:rsidR="004101C6" w:rsidRPr="00CB298B">
        <w:rPr>
          <w:i/>
          <w:color w:val="auto"/>
        </w:rPr>
        <w:t xml:space="preserve">. </w:t>
      </w:r>
    </w:p>
    <w:p w14:paraId="2C90476A" w14:textId="4EEADBFC" w:rsidR="006E0A5A" w:rsidRPr="00CB298B" w:rsidRDefault="009D1D5F" w:rsidP="00286BBD">
      <w:pPr>
        <w:pStyle w:val="OREnormalny"/>
        <w:rPr>
          <w:i/>
          <w:color w:val="auto"/>
        </w:rPr>
      </w:pPr>
      <w:r w:rsidRPr="00CB298B">
        <w:rPr>
          <w:i/>
          <w:color w:val="auto"/>
        </w:rPr>
        <w:t>W miejsce znanych mi z polskich przedszkoli „kącików zainteresowań”, starannie urz</w:t>
      </w:r>
      <w:r w:rsidRPr="00CB298B">
        <w:rPr>
          <w:i/>
          <w:color w:val="auto"/>
        </w:rPr>
        <w:t>ą</w:t>
      </w:r>
      <w:r w:rsidRPr="00CB298B">
        <w:rPr>
          <w:i/>
          <w:color w:val="auto"/>
        </w:rPr>
        <w:t>dzonych z wykorzystaniem pięknych zabawek</w:t>
      </w:r>
      <w:r w:rsidR="009B1445" w:rsidRPr="00CB298B">
        <w:rPr>
          <w:i/>
          <w:color w:val="auto"/>
        </w:rPr>
        <w:t xml:space="preserve"> </w:t>
      </w:r>
      <w:r w:rsidRPr="00CB298B">
        <w:rPr>
          <w:i/>
          <w:color w:val="auto"/>
        </w:rPr>
        <w:t>– kąciki może mniej estetyczne, ale wyp</w:t>
      </w:r>
      <w:r w:rsidRPr="00CB298B">
        <w:rPr>
          <w:i/>
          <w:color w:val="auto"/>
        </w:rPr>
        <w:t>o</w:t>
      </w:r>
      <w:r w:rsidRPr="00CB298B">
        <w:rPr>
          <w:i/>
          <w:color w:val="auto"/>
        </w:rPr>
        <w:t>sażone w prawdziwe akcesoria i objaśnienia/instrukcje (wykonane – w formie pisemnej lub piktogramów) przez dzieci. Przestrzeń pełna zakamarków</w:t>
      </w:r>
      <w:r w:rsidR="004101C6" w:rsidRPr="00CB298B">
        <w:rPr>
          <w:i/>
          <w:color w:val="auto"/>
        </w:rPr>
        <w:t xml:space="preserve"> </w:t>
      </w:r>
      <w:r w:rsidRPr="00CB298B">
        <w:rPr>
          <w:i/>
          <w:color w:val="auto"/>
        </w:rPr>
        <w:t>– wydzielonych przez m</w:t>
      </w:r>
      <w:r w:rsidRPr="00CB298B">
        <w:rPr>
          <w:i/>
          <w:color w:val="auto"/>
        </w:rPr>
        <w:t>e</w:t>
      </w:r>
      <w:r w:rsidRPr="00CB298B">
        <w:rPr>
          <w:i/>
          <w:color w:val="auto"/>
        </w:rPr>
        <w:t>ble ustawione tak, by dzieci mogły znaleźć swoje ulubione kryjówki lub celowo zaproje</w:t>
      </w:r>
      <w:r w:rsidRPr="00CB298B">
        <w:rPr>
          <w:i/>
          <w:color w:val="auto"/>
        </w:rPr>
        <w:t>k</w:t>
      </w:r>
      <w:r w:rsidRPr="00CB298B">
        <w:rPr>
          <w:i/>
          <w:color w:val="auto"/>
        </w:rPr>
        <w:t xml:space="preserve">towanych, np. w postaci nisz – wnęk w ścianie, nierzadko wyposażonych w zasłonkę, gdzie maluch może ukryć się sam albo w towarzystwie ulubionego </w:t>
      </w:r>
      <w:proofErr w:type="spellStart"/>
      <w:r w:rsidRPr="00CB298B">
        <w:rPr>
          <w:i/>
          <w:color w:val="auto"/>
        </w:rPr>
        <w:t>pluszaka</w:t>
      </w:r>
      <w:proofErr w:type="spellEnd"/>
      <w:r w:rsidRPr="00CB298B">
        <w:rPr>
          <w:i/>
          <w:color w:val="auto"/>
        </w:rPr>
        <w:t xml:space="preserve"> </w:t>
      </w:r>
      <w:r w:rsidR="00E319FC" w:rsidRPr="00CB298B">
        <w:rPr>
          <w:i/>
          <w:color w:val="auto"/>
        </w:rPr>
        <w:t xml:space="preserve">bądź </w:t>
      </w:r>
      <w:r w:rsidRPr="00CB298B">
        <w:rPr>
          <w:i/>
          <w:color w:val="auto"/>
        </w:rPr>
        <w:t>ulubi</w:t>
      </w:r>
      <w:r w:rsidRPr="00CB298B">
        <w:rPr>
          <w:i/>
          <w:color w:val="auto"/>
        </w:rPr>
        <w:t>o</w:t>
      </w:r>
      <w:r w:rsidRPr="00CB298B">
        <w:rPr>
          <w:i/>
          <w:color w:val="auto"/>
        </w:rPr>
        <w:t xml:space="preserve">nego… rówieśnika, zabierając ze sobą materacyk i śpiwór lub kocyk. </w:t>
      </w:r>
    </w:p>
    <w:p w14:paraId="3A0495A2" w14:textId="230643B1" w:rsidR="009D1D5F" w:rsidRPr="00CB298B" w:rsidRDefault="00E319FC" w:rsidP="00286BBD">
      <w:pPr>
        <w:pStyle w:val="OREnormalny"/>
        <w:rPr>
          <w:i/>
          <w:color w:val="auto"/>
        </w:rPr>
      </w:pPr>
      <w:r w:rsidRPr="00CB298B">
        <w:rPr>
          <w:i/>
          <w:noProof/>
          <w:color w:val="auto"/>
        </w:rPr>
        <w:lastRenderedPageBreak/>
        <mc:AlternateContent>
          <mc:Choice Requires="wps">
            <w:drawing>
              <wp:anchor distT="0" distB="0" distL="114300" distR="114300" simplePos="0" relativeHeight="251941888" behindDoc="0" locked="0" layoutInCell="1" allowOverlap="1" wp14:anchorId="65C4DDD7" wp14:editId="35F4C3AF">
                <wp:simplePos x="0" y="0"/>
                <wp:positionH relativeFrom="column">
                  <wp:posOffset>-2540</wp:posOffset>
                </wp:positionH>
                <wp:positionV relativeFrom="paragraph">
                  <wp:posOffset>2122170</wp:posOffset>
                </wp:positionV>
                <wp:extent cx="2732405" cy="191135"/>
                <wp:effectExtent l="0" t="0" r="0" b="0"/>
                <wp:wrapTight wrapText="bothSides">
                  <wp:wrapPolygon edited="0">
                    <wp:start x="0" y="0"/>
                    <wp:lineTo x="0" y="19375"/>
                    <wp:lineTo x="21384" y="19375"/>
                    <wp:lineTo x="21384" y="0"/>
                    <wp:lineTo x="0" y="0"/>
                  </wp:wrapPolygon>
                </wp:wrapTight>
                <wp:docPr id="270" name="Pole tekstowe 270"/>
                <wp:cNvGraphicFramePr/>
                <a:graphic xmlns:a="http://schemas.openxmlformats.org/drawingml/2006/main">
                  <a:graphicData uri="http://schemas.microsoft.com/office/word/2010/wordprocessingShape">
                    <wps:wsp>
                      <wps:cNvSpPr txBox="1"/>
                      <wps:spPr>
                        <a:xfrm>
                          <a:off x="0" y="0"/>
                          <a:ext cx="2732405" cy="191135"/>
                        </a:xfrm>
                        <a:prstGeom prst="rect">
                          <a:avLst/>
                        </a:prstGeom>
                        <a:solidFill>
                          <a:prstClr val="white"/>
                        </a:solidFill>
                        <a:ln>
                          <a:noFill/>
                        </a:ln>
                        <a:effectLst/>
                      </wps:spPr>
                      <wps:txbx>
                        <w:txbxContent>
                          <w:p w14:paraId="6C1AF3C6" w14:textId="74B19E91" w:rsidR="00E2582F" w:rsidRPr="003727A3" w:rsidRDefault="00E2582F" w:rsidP="00286BBD">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23. </w:t>
                            </w:r>
                            <w:r>
                              <w:rPr>
                                <w:rFonts w:ascii="Arial" w:eastAsia="Times New Roman" w:hAnsi="Arial" w:cs="Arial"/>
                                <w:b w:val="0"/>
                                <w:color w:val="auto"/>
                                <w:sz w:val="22"/>
                                <w:lang w:eastAsia="ja-JP"/>
                              </w:rPr>
                              <w:t>Magiczne zwierciadło</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Pole tekstowe 270" o:spid="_x0000_s1038" type="#_x0000_t202" style="position:absolute;margin-left:-.2pt;margin-top:167.1pt;width:215.15pt;height:15.05pt;z-index:251941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5PJuPgIAAH8EAAAOAAAAZHJzL2Uyb0RvYy54bWysVMFu2zAMvQ/YPwi6L47Tde2COEWWIsOA&#10;oA2QDj0rshwLk0VNYmJnXz9KjtOt22nYRaFI6tHvkczsrmsMOyofNNiC56MxZ8pKKLXdF/zr0+rd&#10;LWcBhS2FAasKflKB383fvpm1bqomUIMplWcEYsO0dQWvEd00y4KsVSPCCJyyFKzANwLp6vdZ6UVL&#10;6I3JJuPxh6wFXzoPUoVA3vs+yOcJv6qUxMeqCgqZKTh9G6bTp3MXz2w+E9O9F67W8vwZ4h++ohHa&#10;UtEL1L1AwQ5e/wHVaOkhQIUjCU0GVaWlShyITT5+xWZbC6cSFxInuItM4f/ByofjxjNdFnxyQ/pY&#10;0VCTNmAUQ/UtILSKxQDJ1Lowpeyto3zsPkFH7R78gZyRfVf5Jv4SL0ZxAjxdRFYdMknOyc3V5P34&#10;mjNJsfxjnl9dR5js5bXzAT8raFg0Cu6piUlbcVwH7FOHlFgsgNHlShsTLzGwNJ4dBTW8rTWqM/hv&#10;WcbGXAvxVQ/Ye1SamHOVSLgnFi3sdl3SKZ8MrHdQnkgMD/1UBSdXmsqvRcCN8DRGxJ9WAx/pqAy0&#10;BYezxVkN/sff/DGfuktRzloay4KH7wfhFWfmi6W+xxkeDD8Yu8Gwh2YJRDynpXMymfTAoxnMykPz&#10;TBuziFUoJKykWgXHwVxivxy0cVItFimJJtUJXNutkxF6kPmpexbenZuE1N4HGAZWTF/1qs/tRV8c&#10;ECqdGhmF7VWkAYgXmvI0CueNjGv06z1lvfxvzH8CAAD//wMAUEsDBBQABgAIAAAAIQB20q5P3wAA&#10;AAkBAAAPAAAAZHJzL2Rvd25yZXYueG1sTI9BT4NAEIXvJv6HzZh4Me0iEGKRpdFWb3pobXresiMQ&#10;2VnCLoX+e8eTPb55L+99U6xn24kzDr51pOBxGYFAqpxpqVZw+HpfPIHwQZPRnSNUcEEP6/L2ptC5&#10;cRPt8LwPteAS8rlW0ITQ51L6qkGr/dL1SOx9u8HqwHKopRn0xOW2k3EUZdLqlnih0T1uGqx+9qNV&#10;kG2HcdrR5mF7ePvQn30dH18vR6Xu7+aXZxAB5/Afhj98RoeSmU5uJONFp2CRclBBkqQxCPbTeLUC&#10;ceJLliYgy0Jef1D+AgAA//8DAFBLAQItABQABgAIAAAAIQC2gziS/gAAAOEBAAATAAAAAAAAAAAA&#10;AAAAAAAAAABbQ29udGVudF9UeXBlc10ueG1sUEsBAi0AFAAGAAgAAAAhADj9If/WAAAAlAEAAAsA&#10;AAAAAAAAAAAAAAAALwEAAF9yZWxzLy5yZWxzUEsBAi0AFAAGAAgAAAAhADrk8m4+AgAAfwQAAA4A&#10;AAAAAAAAAAAAAAAALgIAAGRycy9lMm9Eb2MueG1sUEsBAi0AFAAGAAgAAAAhAHbSrk/fAAAACQEA&#10;AA8AAAAAAAAAAAAAAAAAmAQAAGRycy9kb3ducmV2LnhtbFBLBQYAAAAABAAEAPMAAACkBQAAAAA=&#10;" stroked="f">
                <v:textbox inset="0,0,0,0">
                  <w:txbxContent>
                    <w:p w14:paraId="6C1AF3C6" w14:textId="74B19E91" w:rsidR="00E2582F" w:rsidRPr="003727A3" w:rsidRDefault="00E2582F" w:rsidP="00286BBD">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23. </w:t>
                      </w:r>
                      <w:r>
                        <w:rPr>
                          <w:rFonts w:ascii="Arial" w:eastAsia="Times New Roman" w:hAnsi="Arial" w:cs="Arial"/>
                          <w:b w:val="0"/>
                          <w:color w:val="auto"/>
                          <w:sz w:val="22"/>
                          <w:lang w:eastAsia="ja-JP"/>
                        </w:rPr>
                        <w:t>Magiczne zwierciadło</w:t>
                      </w:r>
                    </w:p>
                  </w:txbxContent>
                </v:textbox>
                <w10:wrap type="tight"/>
              </v:shape>
            </w:pict>
          </mc:Fallback>
        </mc:AlternateContent>
      </w:r>
      <w:r w:rsidRPr="00CB298B">
        <w:rPr>
          <w:i/>
          <w:noProof/>
          <w:color w:val="auto"/>
        </w:rPr>
        <w:drawing>
          <wp:anchor distT="0" distB="0" distL="114300" distR="114300" simplePos="0" relativeHeight="252028928" behindDoc="1" locked="0" layoutInCell="1" allowOverlap="1" wp14:anchorId="55C66605" wp14:editId="7D5C6836">
            <wp:simplePos x="0" y="0"/>
            <wp:positionH relativeFrom="column">
              <wp:posOffset>-2540</wp:posOffset>
            </wp:positionH>
            <wp:positionV relativeFrom="paragraph">
              <wp:posOffset>5715</wp:posOffset>
            </wp:positionV>
            <wp:extent cx="2731770" cy="2050415"/>
            <wp:effectExtent l="0" t="0" r="0" b="6985"/>
            <wp:wrapTight wrapText="bothSides">
              <wp:wrapPolygon edited="0">
                <wp:start x="0" y="0"/>
                <wp:lineTo x="0" y="21473"/>
                <wp:lineTo x="21389" y="21473"/>
                <wp:lineTo x="21389" y="0"/>
                <wp:lineTo x="0" y="0"/>
              </wp:wrapPolygon>
            </wp:wrapTight>
            <wp:docPr id="44" name="Obraz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253">
                      <a:extLst>
                        <a:ext uri="{28A0092B-C50C-407E-A947-70E740481C1C}">
                          <a14:useLocalDpi xmlns:a14="http://schemas.microsoft.com/office/drawing/2010/main" val="0"/>
                        </a:ext>
                      </a:extLst>
                    </a:blip>
                    <a:srcRect/>
                    <a:stretch>
                      <a:fillRect/>
                    </a:stretch>
                  </pic:blipFill>
                  <pic:spPr bwMode="auto">
                    <a:xfrm>
                      <a:off x="0" y="0"/>
                      <a:ext cx="2731770" cy="2050415"/>
                    </a:xfrm>
                    <a:prstGeom prst="rect">
                      <a:avLst/>
                    </a:prstGeom>
                    <a:noFill/>
                  </pic:spPr>
                </pic:pic>
              </a:graphicData>
            </a:graphic>
            <wp14:sizeRelH relativeFrom="page">
              <wp14:pctWidth>0</wp14:pctWidth>
            </wp14:sizeRelH>
            <wp14:sizeRelV relativeFrom="page">
              <wp14:pctHeight>0</wp14:pctHeight>
            </wp14:sizeRelV>
          </wp:anchor>
        </w:drawing>
      </w:r>
      <w:r w:rsidR="009D1D5F" w:rsidRPr="00CB298B">
        <w:rPr>
          <w:i/>
          <w:color w:val="auto"/>
        </w:rPr>
        <w:t xml:space="preserve">W centralnej części przestrzeni </w:t>
      </w:r>
      <w:r w:rsidRPr="00CB298B">
        <w:rPr>
          <w:i/>
          <w:color w:val="auto"/>
        </w:rPr>
        <w:t xml:space="preserve">– </w:t>
      </w:r>
      <w:r w:rsidR="009D1D5F" w:rsidRPr="00CB298B">
        <w:rPr>
          <w:i/>
          <w:color w:val="auto"/>
        </w:rPr>
        <w:t>drewniany podest. Może być sceną dla dziecięcych w</w:t>
      </w:r>
      <w:r w:rsidR="009D1D5F" w:rsidRPr="00CB298B">
        <w:rPr>
          <w:i/>
          <w:color w:val="auto"/>
        </w:rPr>
        <w:t>y</w:t>
      </w:r>
      <w:r w:rsidR="009D1D5F" w:rsidRPr="00CB298B">
        <w:rPr>
          <w:i/>
          <w:color w:val="auto"/>
        </w:rPr>
        <w:t>stępów. Ale teraz widzimy rozłożony na nim materac – któreś z dzieci tam właśnie post</w:t>
      </w:r>
      <w:r w:rsidR="009D1D5F" w:rsidRPr="00CB298B">
        <w:rPr>
          <w:i/>
          <w:color w:val="auto"/>
        </w:rPr>
        <w:t>a</w:t>
      </w:r>
      <w:r w:rsidR="009D1D5F" w:rsidRPr="00CB298B">
        <w:rPr>
          <w:i/>
          <w:color w:val="auto"/>
        </w:rPr>
        <w:t>nowiło odpocząć. Nad podestem – magiczne zwierciadło w postaci lustrzanej półkuli. Spra</w:t>
      </w:r>
      <w:r w:rsidR="009D1D5F" w:rsidRPr="00CB298B">
        <w:rPr>
          <w:i/>
          <w:color w:val="auto"/>
        </w:rPr>
        <w:t>w</w:t>
      </w:r>
      <w:r w:rsidR="009D1D5F" w:rsidRPr="00CB298B">
        <w:rPr>
          <w:i/>
          <w:color w:val="auto"/>
        </w:rPr>
        <w:t>dzamy zaskakujące efekty, jakie daje ten r</w:t>
      </w:r>
      <w:r w:rsidR="009D1D5F" w:rsidRPr="00CB298B">
        <w:rPr>
          <w:i/>
          <w:color w:val="auto"/>
        </w:rPr>
        <w:t>e</w:t>
      </w:r>
      <w:r w:rsidR="009D1D5F" w:rsidRPr="00CB298B">
        <w:rPr>
          <w:i/>
          <w:color w:val="auto"/>
        </w:rPr>
        <w:t>kwizyt – zachwycają nas obrazy, różne w z</w:t>
      </w:r>
      <w:r w:rsidR="009D1D5F" w:rsidRPr="00CB298B">
        <w:rPr>
          <w:i/>
          <w:color w:val="auto"/>
        </w:rPr>
        <w:t>a</w:t>
      </w:r>
      <w:r w:rsidR="009D1D5F" w:rsidRPr="00CB298B">
        <w:rPr>
          <w:i/>
          <w:color w:val="auto"/>
        </w:rPr>
        <w:t>leżności od miejsca, które zajm</w:t>
      </w:r>
      <w:r w:rsidRPr="00CB298B">
        <w:rPr>
          <w:i/>
          <w:color w:val="auto"/>
        </w:rPr>
        <w:t>uj</w:t>
      </w:r>
      <w:r w:rsidR="009D1D5F" w:rsidRPr="00CB298B">
        <w:rPr>
          <w:i/>
          <w:color w:val="auto"/>
        </w:rPr>
        <w:t xml:space="preserve">emy. </w:t>
      </w:r>
    </w:p>
    <w:p w14:paraId="5CED4164" w14:textId="425F9B6B" w:rsidR="009D1D5F" w:rsidRPr="00CB298B" w:rsidRDefault="00E319FC" w:rsidP="006E439D">
      <w:pPr>
        <w:pStyle w:val="OREnormalny"/>
        <w:rPr>
          <w:i/>
          <w:color w:val="auto"/>
        </w:rPr>
      </w:pPr>
      <w:r w:rsidRPr="00CB298B">
        <w:rPr>
          <w:i/>
          <w:noProof/>
          <w:color w:val="auto"/>
        </w:rPr>
        <w:drawing>
          <wp:anchor distT="0" distB="0" distL="114300" distR="114300" simplePos="0" relativeHeight="251944960" behindDoc="1" locked="0" layoutInCell="1" allowOverlap="1" wp14:anchorId="408B5FDB" wp14:editId="31A35A9D">
            <wp:simplePos x="0" y="0"/>
            <wp:positionH relativeFrom="column">
              <wp:posOffset>-2540</wp:posOffset>
            </wp:positionH>
            <wp:positionV relativeFrom="paragraph">
              <wp:posOffset>551815</wp:posOffset>
            </wp:positionV>
            <wp:extent cx="2731770" cy="1932940"/>
            <wp:effectExtent l="0" t="0" r="0" b="0"/>
            <wp:wrapTight wrapText="bothSides">
              <wp:wrapPolygon edited="0">
                <wp:start x="0" y="0"/>
                <wp:lineTo x="0" y="21288"/>
                <wp:lineTo x="21389" y="21288"/>
                <wp:lineTo x="21389" y="0"/>
                <wp:lineTo x="0" y="0"/>
              </wp:wrapPolygon>
            </wp:wrapTight>
            <wp:docPr id="280" name="Obraz 280" descr="Na zdjęciu półka w sali z podpisanymi imionami dzieci segregatorami - indywidualne portfolia przedszkolaków. Reggio-Kinderhaus – Kommunale Kindertagesstätte, Gotha, Turyngia - Niemcy. " title="Portfolia dziecię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ject 10"/>
                    <pic:cNvPicPr>
                      <a:picLocks noChangeAspect="1" noChangeArrowheads="1"/>
                    </pic:cNvPicPr>
                  </pic:nvPicPr>
                  <pic:blipFill>
                    <a:blip r:embed="rId254" cstate="print">
                      <a:extLst>
                        <a:ext uri="{28A0092B-C50C-407E-A947-70E740481C1C}">
                          <a14:useLocalDpi xmlns:a14="http://schemas.microsoft.com/office/drawing/2010/main" val="0"/>
                        </a:ext>
                      </a:extLst>
                    </a:blip>
                    <a:srcRect/>
                    <a:stretch>
                      <a:fillRect/>
                    </a:stretch>
                  </pic:blipFill>
                  <pic:spPr bwMode="auto">
                    <a:xfrm>
                      <a:off x="0" y="0"/>
                      <a:ext cx="2731770" cy="1932940"/>
                    </a:xfrm>
                    <a:prstGeom prst="rect">
                      <a:avLst/>
                    </a:prstGeom>
                    <a:noFill/>
                    <a:ln>
                      <a:noFill/>
                    </a:ln>
                    <a:effectLst/>
                  </pic:spPr>
                </pic:pic>
              </a:graphicData>
            </a:graphic>
            <wp14:sizeRelH relativeFrom="page">
              <wp14:pctWidth>0</wp14:pctWidth>
            </wp14:sizeRelH>
            <wp14:sizeRelV relativeFrom="page">
              <wp14:pctHeight>0</wp14:pctHeight>
            </wp14:sizeRelV>
          </wp:anchor>
        </w:drawing>
      </w:r>
      <w:r w:rsidR="009D1D5F" w:rsidRPr="00CB298B">
        <w:rPr>
          <w:i/>
          <w:color w:val="auto"/>
        </w:rPr>
        <w:t xml:space="preserve">Dostrzegamy półkę z segregatorami opatrzonymi imionami przedszkolaków. To – jak się okazuje – indywidualne portfolia </w:t>
      </w:r>
      <w:r w:rsidRPr="00CB298B">
        <w:rPr>
          <w:i/>
          <w:color w:val="auto"/>
        </w:rPr>
        <w:t>dzieci</w:t>
      </w:r>
      <w:r w:rsidR="009D1D5F" w:rsidRPr="00CB298B">
        <w:rPr>
          <w:i/>
          <w:color w:val="auto"/>
        </w:rPr>
        <w:t>, dokumentujące ich rozwój i sukcesy (decyzję o zawartości portfolio podejmuje dziecko po</w:t>
      </w:r>
      <w:r w:rsidR="009D1D5F" w:rsidRPr="00CB298B">
        <w:rPr>
          <w:i/>
          <w:color w:val="auto"/>
        </w:rPr>
        <w:t>d</w:t>
      </w:r>
      <w:r w:rsidR="009D1D5F" w:rsidRPr="00CB298B">
        <w:rPr>
          <w:i/>
          <w:color w:val="auto"/>
        </w:rPr>
        <w:t>czas rozmowy z nauczycielem). Pytamy n</w:t>
      </w:r>
      <w:r w:rsidR="009D1D5F" w:rsidRPr="00CB298B">
        <w:rPr>
          <w:i/>
          <w:color w:val="auto"/>
        </w:rPr>
        <w:t>a</w:t>
      </w:r>
      <w:r w:rsidR="009D1D5F" w:rsidRPr="00CB298B">
        <w:rPr>
          <w:i/>
          <w:color w:val="auto"/>
        </w:rPr>
        <w:t xml:space="preserve">szą przewodniczkę, czy możemy obejrzeć teczki. Odpowiedź zaskakuje: „O to trzeba zapytać właścicieli”… Dwoje dzieci odmawia. </w:t>
      </w:r>
    </w:p>
    <w:p w14:paraId="14F2757E" w14:textId="1E6DFDF4" w:rsidR="009D1D5F" w:rsidRPr="00CB298B" w:rsidRDefault="00E319FC" w:rsidP="006E439D">
      <w:pPr>
        <w:pStyle w:val="OREnormalny"/>
        <w:rPr>
          <w:i/>
          <w:color w:val="auto"/>
        </w:rPr>
      </w:pPr>
      <w:r w:rsidRPr="00CB298B">
        <w:rPr>
          <w:i/>
          <w:noProof/>
          <w:color w:val="auto"/>
        </w:rPr>
        <mc:AlternateContent>
          <mc:Choice Requires="wps">
            <w:drawing>
              <wp:anchor distT="0" distB="0" distL="114300" distR="114300" simplePos="0" relativeHeight="251945984" behindDoc="0" locked="0" layoutInCell="1" allowOverlap="1" wp14:anchorId="62E6562E" wp14:editId="739F69E4">
                <wp:simplePos x="0" y="0"/>
                <wp:positionH relativeFrom="column">
                  <wp:posOffset>-2817495</wp:posOffset>
                </wp:positionH>
                <wp:positionV relativeFrom="paragraph">
                  <wp:posOffset>635635</wp:posOffset>
                </wp:positionV>
                <wp:extent cx="2764155" cy="254635"/>
                <wp:effectExtent l="0" t="0" r="0" b="0"/>
                <wp:wrapTight wrapText="bothSides">
                  <wp:wrapPolygon edited="0">
                    <wp:start x="0" y="0"/>
                    <wp:lineTo x="0" y="19392"/>
                    <wp:lineTo x="21436" y="19392"/>
                    <wp:lineTo x="21436" y="0"/>
                    <wp:lineTo x="0" y="0"/>
                  </wp:wrapPolygon>
                </wp:wrapTight>
                <wp:docPr id="25620" name="Pole tekstowe 25620"/>
                <wp:cNvGraphicFramePr/>
                <a:graphic xmlns:a="http://schemas.openxmlformats.org/drawingml/2006/main">
                  <a:graphicData uri="http://schemas.microsoft.com/office/word/2010/wordprocessingShape">
                    <wps:wsp>
                      <wps:cNvSpPr txBox="1"/>
                      <wps:spPr>
                        <a:xfrm>
                          <a:off x="0" y="0"/>
                          <a:ext cx="2764155" cy="254635"/>
                        </a:xfrm>
                        <a:prstGeom prst="rect">
                          <a:avLst/>
                        </a:prstGeom>
                        <a:solidFill>
                          <a:prstClr val="white"/>
                        </a:solidFill>
                        <a:ln>
                          <a:noFill/>
                        </a:ln>
                        <a:effectLst/>
                      </wps:spPr>
                      <wps:txbx>
                        <w:txbxContent>
                          <w:p w14:paraId="5F125A7B" w14:textId="406C55F4"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24. </w:t>
                            </w:r>
                            <w:r>
                              <w:rPr>
                                <w:rFonts w:ascii="Arial" w:eastAsia="Times New Roman" w:hAnsi="Arial" w:cs="Arial"/>
                                <w:b w:val="0"/>
                                <w:color w:val="auto"/>
                                <w:sz w:val="22"/>
                                <w:lang w:eastAsia="ja-JP"/>
                              </w:rPr>
                              <w:t>Portfolia przedszkolaków</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Pole tekstowe 25620" o:spid="_x0000_s1039" type="#_x0000_t202" style="position:absolute;margin-left:-221.85pt;margin-top:50.05pt;width:217.65pt;height:20.05pt;z-index:251945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hlI+QAIAAIMEAAAOAAAAZHJzL2Uyb0RvYy54bWysVN9v2jAQfp+0/8Hy+wjQwipEqBgV0yTU&#10;ItGpz8ZxiDXH59kHSffX7+wQ2Lo9TXtxzvfjO993d5nft7VhJ+WDBpvz0WDImbISCm0POf/6vP5w&#10;x1lAYQthwKqcv6rA7xfv380bN1NjqMAUyjMCsWHWuJxXiG6WZUFWqhZhAE5ZMpbga4F09Yes8KIh&#10;9Npk4+FwmjXgC+dBqhBI+9AZ+SLhl6WS+FSWQSEzOae3YTp9OvfxzBZzMTt44Sotz88Q//CKWmhL&#10;SS9QDwIFO3r9B1StpYcAJQ4k1BmUpZYq1UDVjIZvqtlVwqlUC5ET3IWm8P9g5eNp65kucj6eTMfE&#10;kBU1tWkLRjFU3wJCo1hnIqoaF2YUsXMUg+0naKnlkcKoD6SMDLSlr+OXamNkJ8jXC9GqRSZJOf44&#10;vR1NJpxJso0nt9ObSYTJrtHOB/ysoGZRyLmnRiZ+xWkTsHPtXWKyAEYXa21MvETDynh2EtT0ptKo&#10;zuC/eRkbfS3EqA6w06g0Necs18KihO2+TVyNbvqq91C8EhkeuskKTq41pd+IgFvhaZSofloPfKKj&#10;NNDkHM4SZxX4H3/TR3/qMFk5a2g0cx6+H4VXnJkvlnof57gXfC/se8Ee6xVQ4SNaPCeTSAEeTS+W&#10;HuoX2pplzEImYSXlyjn24gq7BaGtk2q5TE40rU7gxu6cjNA9zc/ti/Du3CSk9j5CP7Ri9qZXnW9H&#10;+vKIUOrUyEhsxyINQLzQpKdROG9lXKVf78nr+u9Y/AQAAP//AwBQSwMEFAAGAAgAAAAhAGCidNng&#10;AAAACwEAAA8AAABkcnMvZG93bnJldi54bWxMj8FOwzAMhu9IvENkJC6oS1aqMZWmE2xwg8PGtHPW&#10;ZG21xqmSdO3eHnNiR/v/9PtzsZpsxy7Gh9ahhPlMADNYOd1iLWH/85ksgYWoUKvOoZFwNQFW5f1d&#10;oXLtRtyayy7WjEow5EpCE2Ofcx6qxlgVZq43SNnJeasijb7m2quRym3HUyEW3KoW6UKjerNuTHXe&#10;DVbCYuOHcYvrp83+40t993V6eL8epHx8mN5egUUzxX8Y/vRJHUpyOroBdWCdhCTLnl+IpUSIOTBC&#10;kmUG7EiLTKTAy4Lf/lD+AgAA//8DAFBLAQItABQABgAIAAAAIQC2gziS/gAAAOEBAAATAAAAAAAA&#10;AAAAAAAAAAAAAABbQ29udGVudF9UeXBlc10ueG1sUEsBAi0AFAAGAAgAAAAhADj9If/WAAAAlAEA&#10;AAsAAAAAAAAAAAAAAAAALwEAAF9yZWxzLy5yZWxzUEsBAi0AFAAGAAgAAAAhAKqGUj5AAgAAgwQA&#10;AA4AAAAAAAAAAAAAAAAALgIAAGRycy9lMm9Eb2MueG1sUEsBAi0AFAAGAAgAAAAhAGCidNngAAAA&#10;CwEAAA8AAAAAAAAAAAAAAAAAmgQAAGRycy9kb3ducmV2LnhtbFBLBQYAAAAABAAEAPMAAACnBQAA&#10;AAA=&#10;" stroked="f">
                <v:textbox inset="0,0,0,0">
                  <w:txbxContent>
                    <w:p w14:paraId="5F125A7B" w14:textId="406C55F4"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24. </w:t>
                      </w:r>
                      <w:r>
                        <w:rPr>
                          <w:rFonts w:ascii="Arial" w:eastAsia="Times New Roman" w:hAnsi="Arial" w:cs="Arial"/>
                          <w:b w:val="0"/>
                          <w:color w:val="auto"/>
                          <w:sz w:val="22"/>
                          <w:lang w:eastAsia="ja-JP"/>
                        </w:rPr>
                        <w:t>Portfolia przedszkolaków</w:t>
                      </w:r>
                    </w:p>
                  </w:txbxContent>
                </v:textbox>
                <w10:wrap type="tight"/>
              </v:shape>
            </w:pict>
          </mc:Fallback>
        </mc:AlternateContent>
      </w:r>
      <w:r w:rsidRPr="00CB298B">
        <w:rPr>
          <w:i/>
          <w:noProof/>
          <w:color w:val="auto"/>
        </w:rPr>
        <w:drawing>
          <wp:anchor distT="0" distB="0" distL="114300" distR="114300" simplePos="0" relativeHeight="252027904" behindDoc="1" locked="0" layoutInCell="1" allowOverlap="1" wp14:anchorId="7BEEF322" wp14:editId="5BE116F6">
            <wp:simplePos x="0" y="0"/>
            <wp:positionH relativeFrom="column">
              <wp:posOffset>-2842895</wp:posOffset>
            </wp:positionH>
            <wp:positionV relativeFrom="paragraph">
              <wp:posOffset>1146810</wp:posOffset>
            </wp:positionV>
            <wp:extent cx="2750820" cy="1988185"/>
            <wp:effectExtent l="0" t="0" r="0" b="0"/>
            <wp:wrapTight wrapText="bothSides">
              <wp:wrapPolygon edited="0">
                <wp:start x="0" y="0"/>
                <wp:lineTo x="0" y="21317"/>
                <wp:lineTo x="21391" y="21317"/>
                <wp:lineTo x="21391" y="0"/>
                <wp:lineTo x="0" y="0"/>
              </wp:wrapPolygon>
            </wp:wrapTight>
            <wp:docPr id="35870" name="Obraz 35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55">
                      <a:extLst>
                        <a:ext uri="{28A0092B-C50C-407E-A947-70E740481C1C}">
                          <a14:useLocalDpi xmlns:a14="http://schemas.microsoft.com/office/drawing/2010/main" val="0"/>
                        </a:ext>
                      </a:extLst>
                    </a:blip>
                    <a:srcRect/>
                    <a:stretch>
                      <a:fillRect/>
                    </a:stretch>
                  </pic:blipFill>
                  <pic:spPr bwMode="auto">
                    <a:xfrm>
                      <a:off x="0" y="0"/>
                      <a:ext cx="2750820" cy="1988185"/>
                    </a:xfrm>
                    <a:prstGeom prst="rect">
                      <a:avLst/>
                    </a:prstGeom>
                    <a:noFill/>
                  </pic:spPr>
                </pic:pic>
              </a:graphicData>
            </a:graphic>
            <wp14:sizeRelH relativeFrom="page">
              <wp14:pctWidth>0</wp14:pctWidth>
            </wp14:sizeRelH>
            <wp14:sizeRelV relativeFrom="page">
              <wp14:pctHeight>0</wp14:pctHeight>
            </wp14:sizeRelV>
          </wp:anchor>
        </w:drawing>
      </w:r>
      <w:r w:rsidR="009D1D5F" w:rsidRPr="00CB298B">
        <w:rPr>
          <w:i/>
          <w:color w:val="auto"/>
        </w:rPr>
        <w:t xml:space="preserve">Pytamy, jak wygląda plan dnia. </w:t>
      </w:r>
      <w:r w:rsidR="00604223" w:rsidRPr="00CB298B">
        <w:rPr>
          <w:i/>
          <w:color w:val="auto"/>
        </w:rPr>
        <w:t>„</w:t>
      </w:r>
      <w:r w:rsidR="009D1D5F" w:rsidRPr="00CB298B">
        <w:rPr>
          <w:i/>
          <w:color w:val="auto"/>
        </w:rPr>
        <w:t>Plan? Zależy od tego, na jaką aktywność mają ochotę dzi</w:t>
      </w:r>
      <w:r w:rsidR="009D1D5F" w:rsidRPr="00CB298B">
        <w:rPr>
          <w:i/>
          <w:color w:val="auto"/>
        </w:rPr>
        <w:t>e</w:t>
      </w:r>
      <w:r w:rsidR="009D1D5F" w:rsidRPr="00CB298B">
        <w:rPr>
          <w:i/>
          <w:color w:val="auto"/>
        </w:rPr>
        <w:t>ci</w:t>
      </w:r>
      <w:r w:rsidR="00604223" w:rsidRPr="00CB298B">
        <w:rPr>
          <w:i/>
          <w:color w:val="auto"/>
        </w:rPr>
        <w:t>”</w:t>
      </w:r>
      <w:r w:rsidR="009D1D5F" w:rsidRPr="00CB298B">
        <w:rPr>
          <w:i/>
          <w:color w:val="auto"/>
        </w:rPr>
        <w:t>. I, w zależności od wyboru, przechodzą do „pracowni” – mniejszych pomieszczeń, gdzie mogą realizować swoje zainteresowania i t</w:t>
      </w:r>
      <w:r w:rsidR="009D1D5F" w:rsidRPr="00CB298B">
        <w:rPr>
          <w:i/>
          <w:color w:val="auto"/>
        </w:rPr>
        <w:t>a</w:t>
      </w:r>
      <w:r w:rsidR="009D1D5F" w:rsidRPr="00CB298B">
        <w:rPr>
          <w:i/>
          <w:color w:val="auto"/>
        </w:rPr>
        <w:t>lenty.</w:t>
      </w:r>
    </w:p>
    <w:p w14:paraId="34922649" w14:textId="2EA661D0" w:rsidR="009D1D5F" w:rsidRPr="00CB298B" w:rsidRDefault="00E319FC" w:rsidP="006E439D">
      <w:pPr>
        <w:pStyle w:val="OREnormalny"/>
        <w:rPr>
          <w:i/>
          <w:color w:val="auto"/>
        </w:rPr>
      </w:pPr>
      <w:r w:rsidRPr="00CB298B">
        <w:rPr>
          <w:i/>
          <w:noProof/>
          <w:color w:val="auto"/>
        </w:rPr>
        <mc:AlternateContent>
          <mc:Choice Requires="wps">
            <w:drawing>
              <wp:anchor distT="0" distB="0" distL="114300" distR="114300" simplePos="0" relativeHeight="251952128" behindDoc="0" locked="0" layoutInCell="1" allowOverlap="1" wp14:anchorId="36D68305" wp14:editId="2D314D64">
                <wp:simplePos x="0" y="0"/>
                <wp:positionH relativeFrom="column">
                  <wp:posOffset>-2846705</wp:posOffset>
                </wp:positionH>
                <wp:positionV relativeFrom="paragraph">
                  <wp:posOffset>1522095</wp:posOffset>
                </wp:positionV>
                <wp:extent cx="2764155" cy="307975"/>
                <wp:effectExtent l="0" t="0" r="0" b="0"/>
                <wp:wrapTight wrapText="bothSides">
                  <wp:wrapPolygon edited="0">
                    <wp:start x="0" y="0"/>
                    <wp:lineTo x="0" y="20041"/>
                    <wp:lineTo x="21436" y="20041"/>
                    <wp:lineTo x="21436" y="0"/>
                    <wp:lineTo x="0" y="0"/>
                  </wp:wrapPolygon>
                </wp:wrapTight>
                <wp:docPr id="96" name="Pole tekstowe 96"/>
                <wp:cNvGraphicFramePr/>
                <a:graphic xmlns:a="http://schemas.openxmlformats.org/drawingml/2006/main">
                  <a:graphicData uri="http://schemas.microsoft.com/office/word/2010/wordprocessingShape">
                    <wps:wsp>
                      <wps:cNvSpPr txBox="1"/>
                      <wps:spPr>
                        <a:xfrm>
                          <a:off x="0" y="0"/>
                          <a:ext cx="2764155" cy="307975"/>
                        </a:xfrm>
                        <a:prstGeom prst="rect">
                          <a:avLst/>
                        </a:prstGeom>
                        <a:solidFill>
                          <a:prstClr val="white"/>
                        </a:solidFill>
                        <a:ln>
                          <a:noFill/>
                        </a:ln>
                        <a:effectLst/>
                      </wps:spPr>
                      <wps:txbx>
                        <w:txbxContent>
                          <w:p w14:paraId="5E260F6D" w14:textId="4EF74453"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25. </w:t>
                            </w:r>
                            <w:r w:rsidRPr="003727A3">
                              <w:rPr>
                                <w:rFonts w:ascii="Arial" w:eastAsia="Times New Roman" w:hAnsi="Arial" w:cs="Arial"/>
                                <w:b w:val="0"/>
                                <w:color w:val="auto"/>
                                <w:sz w:val="22"/>
                                <w:lang w:eastAsia="ja-JP"/>
                              </w:rPr>
                              <w:t>Pracownia konstruktorów i majste</w:t>
                            </w:r>
                            <w:r w:rsidRPr="003727A3">
                              <w:rPr>
                                <w:rFonts w:ascii="Arial" w:eastAsia="Times New Roman" w:hAnsi="Arial" w:cs="Arial"/>
                                <w:b w:val="0"/>
                                <w:color w:val="auto"/>
                                <w:sz w:val="22"/>
                                <w:lang w:eastAsia="ja-JP"/>
                              </w:rPr>
                              <w:t>r</w:t>
                            </w:r>
                            <w:r>
                              <w:rPr>
                                <w:rFonts w:ascii="Arial" w:eastAsia="Times New Roman" w:hAnsi="Arial" w:cs="Arial"/>
                                <w:b w:val="0"/>
                                <w:color w:val="auto"/>
                                <w:sz w:val="22"/>
                                <w:lang w:eastAsia="ja-JP"/>
                              </w:rPr>
                              <w:t>kowiczów</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Pole tekstowe 96" o:spid="_x0000_s1040" type="#_x0000_t202" style="position:absolute;margin-left:-224.15pt;margin-top:119.85pt;width:217.65pt;height:24.25pt;z-index:251952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8kXgPwIAAH0EAAAOAAAAZHJzL2Uyb0RvYy54bWysVMFu2zAMvQ/YPwi6L06yNm2NOEXWIsOA&#10;og2QDj0rshwLk0VNYmJnXz9KjtOt22nYRaFIivR7fMz8tmsMOygfNNiCT0ZjzpSVUGq7K/jX59WH&#10;a84CClsKA1YV/KgCv128fzdvXa6mUIMplWdUxIa8dQWvEV2eZUHWqhFhBE5ZClbgG4F09bus9KKl&#10;6o3JpuPxLGvBl86DVCGQ974P8kWqX1VK4lNVBYXMFJy+DdPp07mNZ7aYi3znhau1PH2G+IevaIS2&#10;1PRc6l6gYHuv/yjVaOkhQIUjCU0GVaWlShgIzWT8Bs2mFk4lLEROcGeawv8rKx8Pa890WfCbGWdW&#10;NDSjNRjFUH0LCK1i5CeSWhdyyt04ysbuE3Q07MEfyBmxd5Vv4i+hYhQnuo9nilWHTJJzejW7mFxe&#10;ciYp9nF8dXN1Gctkr6+dD/hZQcOiUXBPI0zMisNDwD51SInNAhhdrrQx8RIDd8azg6Bxt7VGdSr+&#10;W5axMddCfNUX7D0q6eXUJQLugUULu22XWJpcDKi3UB6JDA+9poKTK03tH0TAtfAkIsJPi4FPdFQG&#10;2oLDyeKsBv/jb/6YT7OlKGctibLg4fteeMWZ+WJp6lHBg+EHYzsYdt/cAQGf0Mo5mUx64NEMZuWh&#10;eaF9WcYuFBJWUq+C42DeYb8atG9SLZcpiXTqBD7YjZOx9EDzc/civDsNCWm8jzDIVeRvZtXn9qQv&#10;9wiVToOMxPYskgDihTSepHDax7hEv95T1uu/xuInAAAA//8DAFBLAwQUAAYACAAAACEAEzgoPOIA&#10;AAAMAQAADwAAAGRycy9kb3ducmV2LnhtbEyPwU7DMAyG70i8Q2QkLqhL106j65pOsMFtHDamnbMm&#10;tBWNUyXp2r095gRH259+f3+xmUzHrtr51qKA+SwGprGyqsVawOnzPcqA+SBRyc6iFnDTHjbl/V0h&#10;c2VHPOjrMdSMQtDnUkATQp9z7qtGG+lnttdIty/rjAw0uporJ0cKNx1P4njJjWyRPjSy19tGV9/H&#10;wQhY7twwHnD7tDu97eVHXyfn19tZiMeH6WUNLOgp/MHwq0/qUJLTxQ6oPOsERItFlhIrIElXz8AI&#10;ieYp1bvQJssS4GXB/5cofwAAAP//AwBQSwECLQAUAAYACAAAACEAtoM4kv4AAADhAQAAEwAAAAAA&#10;AAAAAAAAAAAAAAAAW0NvbnRlbnRfVHlwZXNdLnhtbFBLAQItABQABgAIAAAAIQA4/SH/1gAAAJQB&#10;AAALAAAAAAAAAAAAAAAAAC8BAABfcmVscy8ucmVsc1BLAQItABQABgAIAAAAIQDy8kXgPwIAAH0E&#10;AAAOAAAAAAAAAAAAAAAAAC4CAABkcnMvZTJvRG9jLnhtbFBLAQItABQABgAIAAAAIQATOCg84gAA&#10;AAwBAAAPAAAAAAAAAAAAAAAAAJkEAABkcnMvZG93bnJldi54bWxQSwUGAAAAAAQABADzAAAAqAUA&#10;AAAA&#10;" stroked="f">
                <v:textbox inset="0,0,0,0">
                  <w:txbxContent>
                    <w:p w14:paraId="5E260F6D" w14:textId="4EF74453"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25. </w:t>
                      </w:r>
                      <w:r w:rsidRPr="003727A3">
                        <w:rPr>
                          <w:rFonts w:ascii="Arial" w:eastAsia="Times New Roman" w:hAnsi="Arial" w:cs="Arial"/>
                          <w:b w:val="0"/>
                          <w:color w:val="auto"/>
                          <w:sz w:val="22"/>
                          <w:lang w:eastAsia="ja-JP"/>
                        </w:rPr>
                        <w:t>Pracownia konstruktorów i majste</w:t>
                      </w:r>
                      <w:r w:rsidRPr="003727A3">
                        <w:rPr>
                          <w:rFonts w:ascii="Arial" w:eastAsia="Times New Roman" w:hAnsi="Arial" w:cs="Arial"/>
                          <w:b w:val="0"/>
                          <w:color w:val="auto"/>
                          <w:sz w:val="22"/>
                          <w:lang w:eastAsia="ja-JP"/>
                        </w:rPr>
                        <w:t>r</w:t>
                      </w:r>
                      <w:r>
                        <w:rPr>
                          <w:rFonts w:ascii="Arial" w:eastAsia="Times New Roman" w:hAnsi="Arial" w:cs="Arial"/>
                          <w:b w:val="0"/>
                          <w:color w:val="auto"/>
                          <w:sz w:val="22"/>
                          <w:lang w:eastAsia="ja-JP"/>
                        </w:rPr>
                        <w:t>kowiczów</w:t>
                      </w:r>
                    </w:p>
                  </w:txbxContent>
                </v:textbox>
                <w10:wrap type="tight"/>
              </v:shape>
            </w:pict>
          </mc:Fallback>
        </mc:AlternateContent>
      </w:r>
      <w:r w:rsidR="009D1D5F" w:rsidRPr="00CB298B">
        <w:rPr>
          <w:i/>
          <w:color w:val="auto"/>
        </w:rPr>
        <w:t>Oglądamy pracownię majsterkowiczów – pra</w:t>
      </w:r>
      <w:r w:rsidR="009D1D5F" w:rsidRPr="00CB298B">
        <w:rPr>
          <w:i/>
          <w:color w:val="auto"/>
        </w:rPr>
        <w:t>w</w:t>
      </w:r>
      <w:r w:rsidR="009D1D5F" w:rsidRPr="00CB298B">
        <w:rPr>
          <w:i/>
          <w:color w:val="auto"/>
        </w:rPr>
        <w:t>dziwe piły, młotki, gwoździe, imadła, materiały w postaci surowych kawałków drewna… U nas w Polsce – „broń masowego rażenia” (a co, jak się skaleczy?!)</w:t>
      </w:r>
      <w:r w:rsidR="00604223" w:rsidRPr="00CB298B">
        <w:rPr>
          <w:i/>
          <w:color w:val="auto"/>
        </w:rPr>
        <w:t>.</w:t>
      </w:r>
      <w:r w:rsidR="009D1D5F" w:rsidRPr="00CB298B">
        <w:rPr>
          <w:i/>
          <w:color w:val="auto"/>
        </w:rPr>
        <w:t xml:space="preserve"> Tu – kształtowanie umiejętn</w:t>
      </w:r>
      <w:r w:rsidR="009D1D5F" w:rsidRPr="00CB298B">
        <w:rPr>
          <w:i/>
          <w:color w:val="auto"/>
        </w:rPr>
        <w:t>o</w:t>
      </w:r>
      <w:r w:rsidR="009D1D5F" w:rsidRPr="00CB298B">
        <w:rPr>
          <w:i/>
          <w:color w:val="auto"/>
        </w:rPr>
        <w:t>ści nie z wykorzystaniem atrap i substytutów, ale zgodnie z ideą „blisko życia”…I z zachow</w:t>
      </w:r>
      <w:r w:rsidR="009D1D5F" w:rsidRPr="00CB298B">
        <w:rPr>
          <w:i/>
          <w:color w:val="auto"/>
        </w:rPr>
        <w:t>a</w:t>
      </w:r>
      <w:r w:rsidR="009D1D5F" w:rsidRPr="00CB298B">
        <w:rPr>
          <w:i/>
          <w:color w:val="auto"/>
        </w:rPr>
        <w:t xml:space="preserve">niem zasad </w:t>
      </w:r>
      <w:r w:rsidR="00604223" w:rsidRPr="00CB298B">
        <w:rPr>
          <w:i/>
          <w:color w:val="auto"/>
        </w:rPr>
        <w:t>BHP</w:t>
      </w:r>
      <w:r w:rsidR="009D1D5F" w:rsidRPr="00CB298B">
        <w:rPr>
          <w:i/>
          <w:color w:val="auto"/>
        </w:rPr>
        <w:t>.</w:t>
      </w:r>
    </w:p>
    <w:p w14:paraId="65D38B3E" w14:textId="645613BB" w:rsidR="009D1D5F" w:rsidRPr="00CB298B" w:rsidRDefault="009D1D5F" w:rsidP="006E439D">
      <w:pPr>
        <w:pStyle w:val="OREnormalny"/>
        <w:rPr>
          <w:i/>
          <w:color w:val="auto"/>
        </w:rPr>
      </w:pPr>
      <w:r w:rsidRPr="00CB298B">
        <w:rPr>
          <w:i/>
          <w:color w:val="auto"/>
        </w:rPr>
        <w:t xml:space="preserve">Przechodzimy do „atelier” – pokoju aktywności plastycznych. W centrum – duży stół. Wokół – regały ze „skarbami”. Starannie posegregowane, zgromadzone w pudłach, </w:t>
      </w:r>
      <w:r w:rsidRPr="00CB298B">
        <w:rPr>
          <w:i/>
          <w:color w:val="auto"/>
        </w:rPr>
        <w:lastRenderedPageBreak/>
        <w:t>skrzynkach, koszykach i przegródkach farby, kredki, pędzle oraz… „śmieci”: korki i z</w:t>
      </w:r>
      <w:r w:rsidRPr="00CB298B">
        <w:rPr>
          <w:i/>
          <w:color w:val="auto"/>
        </w:rPr>
        <w:t>a</w:t>
      </w:r>
      <w:r w:rsidRPr="00CB298B">
        <w:rPr>
          <w:i/>
          <w:color w:val="auto"/>
        </w:rPr>
        <w:t>krętki, kawałki resztek z rolek tapet niewykorzystanych przez rodziców podczas dom</w:t>
      </w:r>
      <w:r w:rsidRPr="00CB298B">
        <w:rPr>
          <w:i/>
          <w:color w:val="auto"/>
        </w:rPr>
        <w:t>o</w:t>
      </w:r>
      <w:r w:rsidRPr="00CB298B">
        <w:rPr>
          <w:i/>
          <w:color w:val="auto"/>
        </w:rPr>
        <w:t>wych remontów, szyszki, muszelki itp. Wszystko „może się przydać” – efekty tego zał</w:t>
      </w:r>
      <w:r w:rsidRPr="00CB298B">
        <w:rPr>
          <w:i/>
          <w:color w:val="auto"/>
        </w:rPr>
        <w:t>o</w:t>
      </w:r>
      <w:r w:rsidRPr="00CB298B">
        <w:rPr>
          <w:i/>
          <w:color w:val="auto"/>
        </w:rPr>
        <w:t xml:space="preserve">żenia widzimy w wystroju przedszkolnej przestrzeni. </w:t>
      </w:r>
    </w:p>
    <w:p w14:paraId="3E12659E" w14:textId="400330DE" w:rsidR="00E9083A" w:rsidRPr="00CB298B" w:rsidRDefault="009D1D5F" w:rsidP="00E9083A">
      <w:pPr>
        <w:keepNext/>
        <w:spacing w:before="120" w:after="120" w:line="240" w:lineRule="auto"/>
        <w:rPr>
          <w:i/>
        </w:rPr>
      </w:pPr>
      <w:r w:rsidRPr="00CB298B">
        <w:rPr>
          <w:rFonts w:ascii="Arial" w:hAnsi="Arial" w:cs="Arial"/>
          <w:i/>
          <w:noProof/>
          <w:sz w:val="24"/>
          <w:szCs w:val="24"/>
        </w:rPr>
        <w:drawing>
          <wp:inline distT="0" distB="0" distL="0" distR="0" wp14:anchorId="55FA8584" wp14:editId="00A75828">
            <wp:extent cx="2900089" cy="1926077"/>
            <wp:effectExtent l="0" t="0" r="0" b="0"/>
            <wp:docPr id="266" name="Obraz 266" descr="Na zdjęciu zawartość jednej z szuflad w pracowni plastycznej - morski piasek w miseczce, różnego ksztaltu, koloru i wielkości muszle. Reggio-Kinderhaus – Kommunale Kindertagesstätte, Gotha, Turyngia - Niemcy. " title="Skarby znad morz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Niemcy marzec 09\P1060586.JPG"/>
                    <pic:cNvPicPr>
                      <a:picLocks noChangeAspect="1" noChangeArrowheads="1"/>
                    </pic:cNvPicPr>
                  </pic:nvPicPr>
                  <pic:blipFill>
                    <a:blip r:embed="rId256" cstate="print">
                      <a:extLst>
                        <a:ext uri="{28A0092B-C50C-407E-A947-70E740481C1C}">
                          <a14:useLocalDpi xmlns:a14="http://schemas.microsoft.com/office/drawing/2010/main" val="0"/>
                        </a:ext>
                      </a:extLst>
                    </a:blip>
                    <a:srcRect/>
                    <a:stretch>
                      <a:fillRect/>
                    </a:stretch>
                  </pic:blipFill>
                  <pic:spPr bwMode="auto">
                    <a:xfrm>
                      <a:off x="0" y="0"/>
                      <a:ext cx="2906929" cy="1930620"/>
                    </a:xfrm>
                    <a:prstGeom prst="rect">
                      <a:avLst/>
                    </a:prstGeom>
                    <a:noFill/>
                    <a:ln>
                      <a:noFill/>
                    </a:ln>
                  </pic:spPr>
                </pic:pic>
              </a:graphicData>
            </a:graphic>
          </wp:inline>
        </w:drawing>
      </w:r>
      <w:r w:rsidR="009B1445" w:rsidRPr="00CB298B">
        <w:rPr>
          <w:i/>
        </w:rPr>
        <w:t xml:space="preserve"> </w:t>
      </w:r>
      <w:r w:rsidRPr="00CB298B">
        <w:rPr>
          <w:rFonts w:ascii="Arial" w:hAnsi="Arial" w:cs="Arial"/>
          <w:i/>
          <w:noProof/>
          <w:sz w:val="24"/>
          <w:szCs w:val="24"/>
        </w:rPr>
        <w:drawing>
          <wp:inline distT="0" distB="0" distL="0" distR="0" wp14:anchorId="00E00FA0" wp14:editId="712E63E1">
            <wp:extent cx="2885441" cy="1916349"/>
            <wp:effectExtent l="0" t="0" r="0" b="8255"/>
            <wp:docPr id="25624" name="Obraz 25624" descr="Na zdjęciu opisane szuflady z różnymi materialami w pracowni plastycznej (materiały codziennego użytku, makultaura, elementy recyklingowe  itp.). Reggio-Kinderhaus – Kommunale Kindertagesstätte, Gotha, Turyngia - Niemcy. " title="Zbiory materiałów do prac plastyczny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E:\Niemcy marzec 09\P1060588.JPG"/>
                    <pic:cNvPicPr>
                      <a:picLocks noChangeAspect="1" noChangeArrowheads="1"/>
                    </pic:cNvPicPr>
                  </pic:nvPicPr>
                  <pic:blipFill>
                    <a:blip r:embed="rId257" cstate="print">
                      <a:extLst>
                        <a:ext uri="{28A0092B-C50C-407E-A947-70E740481C1C}">
                          <a14:useLocalDpi xmlns:a14="http://schemas.microsoft.com/office/drawing/2010/main" val="0"/>
                        </a:ext>
                      </a:extLst>
                    </a:blip>
                    <a:srcRect/>
                    <a:stretch>
                      <a:fillRect/>
                    </a:stretch>
                  </pic:blipFill>
                  <pic:spPr bwMode="auto">
                    <a:xfrm>
                      <a:off x="0" y="0"/>
                      <a:ext cx="2884872" cy="1915971"/>
                    </a:xfrm>
                    <a:prstGeom prst="rect">
                      <a:avLst/>
                    </a:prstGeom>
                    <a:noFill/>
                    <a:ln>
                      <a:noFill/>
                    </a:ln>
                  </pic:spPr>
                </pic:pic>
              </a:graphicData>
            </a:graphic>
          </wp:inline>
        </w:drawing>
      </w:r>
    </w:p>
    <w:p w14:paraId="5BB768A5" w14:textId="5576995A" w:rsidR="00E9083A" w:rsidRPr="00CB298B" w:rsidRDefault="00E9083A" w:rsidP="00E9083A">
      <w:pPr>
        <w:pStyle w:val="Legenda"/>
        <w:rPr>
          <w:i/>
          <w:color w:val="auto"/>
        </w:rPr>
      </w:pPr>
      <w:r w:rsidRPr="00CB298B">
        <w:rPr>
          <w:rFonts w:ascii="Arial" w:eastAsia="Arial" w:hAnsi="Arial"/>
          <w:i/>
          <w:noProof/>
          <w:color w:val="auto"/>
        </w:rPr>
        <mc:AlternateContent>
          <mc:Choice Requires="wps">
            <w:drawing>
              <wp:anchor distT="0" distB="0" distL="114300" distR="114300" simplePos="0" relativeHeight="252026880" behindDoc="0" locked="0" layoutInCell="1" allowOverlap="1" wp14:anchorId="3EED2B2A" wp14:editId="0207593E">
                <wp:simplePos x="0" y="0"/>
                <wp:positionH relativeFrom="column">
                  <wp:posOffset>6350</wp:posOffset>
                </wp:positionH>
                <wp:positionV relativeFrom="paragraph">
                  <wp:posOffset>19050</wp:posOffset>
                </wp:positionV>
                <wp:extent cx="3604260" cy="191135"/>
                <wp:effectExtent l="0" t="0" r="0" b="0"/>
                <wp:wrapTight wrapText="bothSides">
                  <wp:wrapPolygon edited="0">
                    <wp:start x="0" y="0"/>
                    <wp:lineTo x="0" y="19375"/>
                    <wp:lineTo x="21463" y="19375"/>
                    <wp:lineTo x="21463" y="0"/>
                    <wp:lineTo x="0" y="0"/>
                  </wp:wrapPolygon>
                </wp:wrapTight>
                <wp:docPr id="252" name="Pole tekstowe 252"/>
                <wp:cNvGraphicFramePr/>
                <a:graphic xmlns:a="http://schemas.openxmlformats.org/drawingml/2006/main">
                  <a:graphicData uri="http://schemas.microsoft.com/office/word/2010/wordprocessingShape">
                    <wps:wsp>
                      <wps:cNvSpPr txBox="1"/>
                      <wps:spPr>
                        <a:xfrm>
                          <a:off x="0" y="0"/>
                          <a:ext cx="3604260" cy="191135"/>
                        </a:xfrm>
                        <a:prstGeom prst="rect">
                          <a:avLst/>
                        </a:prstGeom>
                        <a:solidFill>
                          <a:prstClr val="white"/>
                        </a:solidFill>
                        <a:ln>
                          <a:noFill/>
                        </a:ln>
                        <a:effectLst/>
                      </wps:spPr>
                      <wps:txbx>
                        <w:txbxContent>
                          <w:p w14:paraId="2C9E8F2C" w14:textId="7F051298" w:rsidR="00E2582F" w:rsidRPr="003727A3" w:rsidRDefault="00E2582F" w:rsidP="00E9083A">
                            <w:pPr>
                              <w:pStyle w:val="Legenda"/>
                              <w:spacing w:after="120"/>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26–27. </w:t>
                            </w:r>
                            <w:r w:rsidRPr="003727A3">
                              <w:rPr>
                                <w:rFonts w:ascii="Arial" w:eastAsia="Times New Roman" w:hAnsi="Arial" w:cs="Arial"/>
                                <w:b w:val="0"/>
                                <w:color w:val="auto"/>
                                <w:sz w:val="22"/>
                                <w:lang w:eastAsia="ja-JP"/>
                              </w:rPr>
                              <w:t>Zbiory materiałów do prac plastycznych</w:t>
                            </w:r>
                          </w:p>
                          <w:p w14:paraId="0D9ABD3A" w14:textId="6D373AED" w:rsidR="00E2582F" w:rsidRPr="009121AE" w:rsidRDefault="00E2582F" w:rsidP="00E9083A">
                            <w:pPr>
                              <w:pStyle w:val="Legenda"/>
                              <w:rPr>
                                <w:rFonts w:ascii="Arial" w:eastAsia="Times New Roman" w:hAnsi="Arial" w:cs="Arial"/>
                                <w:b w:val="0"/>
                                <w:sz w:val="22"/>
                                <w:lang w:eastAsia="ja-JP"/>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Pole tekstowe 252" o:spid="_x0000_s1041" type="#_x0000_t202" style="position:absolute;margin-left:.5pt;margin-top:1.5pt;width:283.8pt;height:15.05pt;z-index:252026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MQMPAIAAH8EAAAOAAAAZHJzL2Uyb0RvYy54bWysVFGP2jAMfp+0/xDlfZRyO7ShKyfGiWkS&#10;ukPipnsOaUqjpXGWGFr26+ekFLbbnqa9BMd2P8efP3N33zWGHZUPGmzB89GYM2UllNruC/71efXu&#10;A2cBhS2FAasKflKB38/fvrlr3UxNoAZTKs8IxIZZ6wpeI7pZlgVZq0aEEThlKViBbwTS1e+z0ouW&#10;0BuTTcbjadaCL50HqUIg70Mf5POEX1VK4lNVBYXMFJzehun06dzFM5vfidneC1dreX6G+IdXNEJb&#10;KnqBehAo2MHrP6AaLT0EqHAkocmgqrRUqQfqJh+/6mZbC6dSL0ROcBeawv+DlY/HjWe6LPjkdsKZ&#10;FQ0NaQNGMVTfAkKrWAwQTa0LM8reOsrH7hN0NO7BH8gZu+8q38Rf6otRnAg/XUhWHTJJzpvp+P1k&#10;SiFJsfxjnt/cRpjs+rXzAT8raFg0Cu5piIlbcVwH7FOHlFgsgNHlShsTLzGwNJ4dBQ28rTWqM/hv&#10;WcbGXAvxqx6w96ikmHOV2HDfWLSw23WJpzw9N7p2UJ6IDA+9qoKTK03l1yLgRniSETVJq4FPdFQG&#10;2oLD2eKsBv/jb/6YT9OlKGctybLg4ftBeMWZ+WJp7lHDg+EHYzcY9tAsgRrPaemcTCZ94NEMZuWh&#10;eaGNWcQqFBJWUq2C42AusV8O2jipFouUREp1Atd262SEHmh+7l6Ed+chIY33EQbBitmrWfW5PemL&#10;A0Kl0yCvLJIA4oVUnqRw3si4Rr/eU9b1f2P+EwAA//8DAFBLAwQUAAYACAAAACEA/xqhBdsAAAAG&#10;AQAADwAAAGRycy9kb3ducmV2LnhtbEyPwU7DMAyG70i8Q2QkLoil20Q1laYTbHCDw8a0s9eYtqJx&#10;qiZdu7fHnNjJ+vRbvz/n68m16kx9aDwbmM8SUMSltw1XBg5f748rUCEiW2w9k4ELBVgXtzc5ZtaP&#10;vKPzPlZKSjhkaKCOscu0DmVNDsPMd8SSffveYRTsK217HKXctXqRJKl22LBcqLGjTU3lz35wBtJt&#10;P4w73jxsD28f+NlVi+Pr5WjM/d308gwq0hT/l+FPX9ShEKeTH9gG1QrLJ9HAUoakT+kqBXUSXs5B&#10;F7m+1i9+AQAA//8DAFBLAQItABQABgAIAAAAIQC2gziS/gAAAOEBAAATAAAAAAAAAAAAAAAAAAAA&#10;AABbQ29udGVudF9UeXBlc10ueG1sUEsBAi0AFAAGAAgAAAAhADj9If/WAAAAlAEAAAsAAAAAAAAA&#10;AAAAAAAALwEAAF9yZWxzLy5yZWxzUEsBAi0AFAAGAAgAAAAhAL4oxAw8AgAAfwQAAA4AAAAAAAAA&#10;AAAAAAAALgIAAGRycy9lMm9Eb2MueG1sUEsBAi0AFAAGAAgAAAAhAP8aoQXbAAAABgEAAA8AAAAA&#10;AAAAAAAAAAAAlgQAAGRycy9kb3ducmV2LnhtbFBLBQYAAAAABAAEAPMAAACeBQAAAAA=&#10;" stroked="f">
                <v:textbox inset="0,0,0,0">
                  <w:txbxContent>
                    <w:p w14:paraId="2C9E8F2C" w14:textId="7F051298" w:rsidR="00E2582F" w:rsidRPr="003727A3" w:rsidRDefault="00E2582F" w:rsidP="00E9083A">
                      <w:pPr>
                        <w:pStyle w:val="Legenda"/>
                        <w:spacing w:after="120"/>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26–27. </w:t>
                      </w:r>
                      <w:r w:rsidRPr="003727A3">
                        <w:rPr>
                          <w:rFonts w:ascii="Arial" w:eastAsia="Times New Roman" w:hAnsi="Arial" w:cs="Arial"/>
                          <w:b w:val="0"/>
                          <w:color w:val="auto"/>
                          <w:sz w:val="22"/>
                          <w:lang w:eastAsia="ja-JP"/>
                        </w:rPr>
                        <w:t>Zbiory materiałów do prac plastycznych</w:t>
                      </w:r>
                    </w:p>
                    <w:p w14:paraId="0D9ABD3A" w14:textId="6D373AED" w:rsidR="00E2582F" w:rsidRPr="009121AE" w:rsidRDefault="00E2582F" w:rsidP="00E9083A">
                      <w:pPr>
                        <w:pStyle w:val="Legenda"/>
                        <w:rPr>
                          <w:rFonts w:ascii="Arial" w:eastAsia="Times New Roman" w:hAnsi="Arial" w:cs="Arial"/>
                          <w:b w:val="0"/>
                          <w:sz w:val="22"/>
                          <w:lang w:eastAsia="ja-JP"/>
                        </w:rPr>
                      </w:pPr>
                    </w:p>
                  </w:txbxContent>
                </v:textbox>
                <w10:wrap type="tight"/>
              </v:shape>
            </w:pict>
          </mc:Fallback>
        </mc:AlternateContent>
      </w:r>
    </w:p>
    <w:p w14:paraId="450041EA" w14:textId="52ABD15A" w:rsidR="009D1D5F" w:rsidRPr="00CB298B" w:rsidRDefault="009D1D5F" w:rsidP="00D94D69">
      <w:pPr>
        <w:pStyle w:val="OREnormalny"/>
        <w:rPr>
          <w:i/>
          <w:color w:val="auto"/>
        </w:rPr>
      </w:pPr>
      <w:r w:rsidRPr="00CB298B">
        <w:rPr>
          <w:i/>
          <w:color w:val="auto"/>
        </w:rPr>
        <w:t xml:space="preserve">I praktyczność tak prosta, że niemożliwa do ujęcia w żadnym akcie prawa zewnętrznego </w:t>
      </w:r>
      <w:r w:rsidR="00604223" w:rsidRPr="00CB298B">
        <w:rPr>
          <w:i/>
          <w:color w:val="auto"/>
        </w:rPr>
        <w:t xml:space="preserve">ani </w:t>
      </w:r>
      <w:r w:rsidRPr="00CB298B">
        <w:rPr>
          <w:i/>
          <w:color w:val="auto"/>
        </w:rPr>
        <w:t xml:space="preserve">regulacjach wewnętrznych przedszkola – każda matka przedszkolaka wie np., że jeśli koszula </w:t>
      </w:r>
      <w:r w:rsidR="00604223" w:rsidRPr="00CB298B">
        <w:rPr>
          <w:i/>
          <w:color w:val="auto"/>
        </w:rPr>
        <w:t xml:space="preserve">męża </w:t>
      </w:r>
      <w:r w:rsidRPr="00CB298B">
        <w:rPr>
          <w:i/>
          <w:color w:val="auto"/>
        </w:rPr>
        <w:t>nie nadaje się już do użytku, trzeba ją oddać do przedszkola, bo po odci</w:t>
      </w:r>
      <w:r w:rsidRPr="00CB298B">
        <w:rPr>
          <w:i/>
          <w:color w:val="auto"/>
        </w:rPr>
        <w:t>ę</w:t>
      </w:r>
      <w:r w:rsidRPr="00CB298B">
        <w:rPr>
          <w:i/>
          <w:color w:val="auto"/>
        </w:rPr>
        <w:t>ciu usztywnionego kołnierzyka i mankietów, założona tył naprzód dziecku podczas prac plastycznych, może stanowić fartuch małego artysty</w:t>
      </w:r>
      <w:r w:rsidR="00604223" w:rsidRPr="00CB298B">
        <w:rPr>
          <w:i/>
          <w:color w:val="auto"/>
        </w:rPr>
        <w:t xml:space="preserve"> – malarza </w:t>
      </w:r>
      <w:r w:rsidRPr="00CB298B">
        <w:rPr>
          <w:i/>
          <w:color w:val="auto"/>
        </w:rPr>
        <w:t>albo rzeźbiarza (najsta</w:t>
      </w:r>
      <w:r w:rsidRPr="00CB298B">
        <w:rPr>
          <w:i/>
          <w:color w:val="auto"/>
        </w:rPr>
        <w:t>r</w:t>
      </w:r>
      <w:r w:rsidRPr="00CB298B">
        <w:rPr>
          <w:i/>
          <w:color w:val="auto"/>
        </w:rPr>
        <w:t>sze przedszkolaki uczestniczą w zajęciach rzeźbienia w kamieniu – zaopatrzone w</w:t>
      </w:r>
      <w:r w:rsidR="00604223" w:rsidRPr="00CB298B">
        <w:rPr>
          <w:i/>
          <w:color w:val="auto"/>
        </w:rPr>
        <w:t> </w:t>
      </w:r>
      <w:r w:rsidRPr="00CB298B">
        <w:rPr>
          <w:i/>
          <w:color w:val="auto"/>
        </w:rPr>
        <w:t>ochronne okulary, prawdziwe dłuta i młotki, uczą się, jak wydobyć kształt z kami</w:t>
      </w:r>
      <w:r w:rsidRPr="00CB298B">
        <w:rPr>
          <w:i/>
          <w:color w:val="auto"/>
        </w:rPr>
        <w:t>e</w:t>
      </w:r>
      <w:r w:rsidRPr="00CB298B">
        <w:rPr>
          <w:i/>
          <w:color w:val="auto"/>
        </w:rPr>
        <w:t xml:space="preserve">nia…). </w:t>
      </w:r>
    </w:p>
    <w:p w14:paraId="35ED7C3C" w14:textId="248B5A64" w:rsidR="009D1D5F" w:rsidRPr="00CB298B" w:rsidRDefault="003727A3" w:rsidP="00D94D69">
      <w:pPr>
        <w:pStyle w:val="OREnormalny"/>
        <w:rPr>
          <w:i/>
          <w:color w:val="auto"/>
        </w:rPr>
      </w:pPr>
      <w:r w:rsidRPr="00CB298B">
        <w:rPr>
          <w:i/>
          <w:noProof/>
          <w:color w:val="auto"/>
        </w:rPr>
        <w:drawing>
          <wp:anchor distT="0" distB="0" distL="114300" distR="114300" simplePos="0" relativeHeight="251950080" behindDoc="1" locked="0" layoutInCell="1" allowOverlap="1" wp14:anchorId="0A1D21EA" wp14:editId="11176900">
            <wp:simplePos x="0" y="0"/>
            <wp:positionH relativeFrom="column">
              <wp:posOffset>14605</wp:posOffset>
            </wp:positionH>
            <wp:positionV relativeFrom="paragraph">
              <wp:posOffset>40005</wp:posOffset>
            </wp:positionV>
            <wp:extent cx="2941320" cy="2295525"/>
            <wp:effectExtent l="0" t="0" r="0" b="9525"/>
            <wp:wrapTight wrapText="bothSides">
              <wp:wrapPolygon edited="0">
                <wp:start x="0" y="0"/>
                <wp:lineTo x="0" y="21510"/>
                <wp:lineTo x="21404" y="21510"/>
                <wp:lineTo x="21404" y="0"/>
                <wp:lineTo x="0" y="0"/>
              </wp:wrapPolygon>
            </wp:wrapTight>
            <wp:docPr id="22532" name="Picture 5" descr="Na zdjęciu kącik z rekwizytami i strojami do zabaw teatralnych, &quot;przebieranek&quot; itp. Reggio-Kinderhaus – Kommunale Kindertagesstätte, Gotha, Turyngia - Niemcy. " title="&quot;Garderobiarnia&quo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32" name="Picture 5"/>
                    <pic:cNvPicPr>
                      <a:picLocks noChangeAspect="1" noChangeArrowheads="1"/>
                    </pic:cNvPicPr>
                  </pic:nvPicPr>
                  <pic:blipFill>
                    <a:blip r:embed="rId258">
                      <a:extLst>
                        <a:ext uri="{28A0092B-C50C-407E-A947-70E740481C1C}">
                          <a14:useLocalDpi xmlns:a14="http://schemas.microsoft.com/office/drawing/2010/main" val="0"/>
                        </a:ext>
                      </a:extLst>
                    </a:blip>
                    <a:srcRect/>
                    <a:stretch>
                      <a:fillRect/>
                    </a:stretch>
                  </pic:blipFill>
                  <pic:spPr bwMode="auto">
                    <a:xfrm>
                      <a:off x="0" y="0"/>
                      <a:ext cx="2941320" cy="2295525"/>
                    </a:xfrm>
                    <a:prstGeom prst="rect">
                      <a:avLst/>
                    </a:prstGeom>
                    <a:noFill/>
                    <a:ln>
                      <a:noFill/>
                    </a:ln>
                    <a:effectLst/>
                    <a:extLst/>
                  </pic:spPr>
                </pic:pic>
              </a:graphicData>
            </a:graphic>
            <wp14:sizeRelH relativeFrom="page">
              <wp14:pctWidth>0</wp14:pctWidth>
            </wp14:sizeRelH>
            <wp14:sizeRelV relativeFrom="page">
              <wp14:pctHeight>0</wp14:pctHeight>
            </wp14:sizeRelV>
          </wp:anchor>
        </w:drawing>
      </w:r>
      <w:r w:rsidR="009D1D5F" w:rsidRPr="00CB298B">
        <w:rPr>
          <w:i/>
          <w:color w:val="auto"/>
        </w:rPr>
        <w:t>Obok – „</w:t>
      </w:r>
      <w:proofErr w:type="spellStart"/>
      <w:r w:rsidR="009D1D5F" w:rsidRPr="00CB298B">
        <w:rPr>
          <w:i/>
          <w:color w:val="auto"/>
        </w:rPr>
        <w:t>garderobiarnia</w:t>
      </w:r>
      <w:proofErr w:type="spellEnd"/>
      <w:r w:rsidR="009D1D5F" w:rsidRPr="00CB298B">
        <w:rPr>
          <w:i/>
          <w:color w:val="auto"/>
        </w:rPr>
        <w:t>”. Pudła z rekwiz</w:t>
      </w:r>
      <w:r w:rsidR="009D1D5F" w:rsidRPr="00CB298B">
        <w:rPr>
          <w:i/>
          <w:color w:val="auto"/>
        </w:rPr>
        <w:t>y</w:t>
      </w:r>
      <w:r w:rsidR="009D1D5F" w:rsidRPr="00CB298B">
        <w:rPr>
          <w:i/>
          <w:color w:val="auto"/>
        </w:rPr>
        <w:t xml:space="preserve">tami i strojami do ulubionych przez dzieci „przebieranek”, zabaw </w:t>
      </w:r>
      <w:proofErr w:type="spellStart"/>
      <w:r w:rsidR="009D1D5F" w:rsidRPr="00CB298B">
        <w:rPr>
          <w:i/>
          <w:color w:val="auto"/>
        </w:rPr>
        <w:t>dramowych</w:t>
      </w:r>
      <w:proofErr w:type="spellEnd"/>
      <w:r w:rsidR="009D1D5F" w:rsidRPr="00CB298B">
        <w:rPr>
          <w:i/>
          <w:color w:val="auto"/>
        </w:rPr>
        <w:t xml:space="preserve"> i teatra</w:t>
      </w:r>
      <w:r w:rsidR="009D1D5F" w:rsidRPr="00CB298B">
        <w:rPr>
          <w:i/>
          <w:color w:val="auto"/>
        </w:rPr>
        <w:t>l</w:t>
      </w:r>
      <w:r w:rsidR="009D1D5F" w:rsidRPr="00CB298B">
        <w:rPr>
          <w:i/>
          <w:color w:val="auto"/>
        </w:rPr>
        <w:t>nych. Dostępne – jak wiele innych materi</w:t>
      </w:r>
      <w:r w:rsidR="009D1D5F" w:rsidRPr="00CB298B">
        <w:rPr>
          <w:i/>
          <w:color w:val="auto"/>
        </w:rPr>
        <w:t>a</w:t>
      </w:r>
      <w:r w:rsidR="009D1D5F" w:rsidRPr="00CB298B">
        <w:rPr>
          <w:i/>
          <w:color w:val="auto"/>
        </w:rPr>
        <w:t>łów, środków i pomocy dydaktycznych – w</w:t>
      </w:r>
      <w:r w:rsidR="00604223" w:rsidRPr="00CB298B">
        <w:rPr>
          <w:i/>
          <w:color w:val="auto"/>
        </w:rPr>
        <w:t> </w:t>
      </w:r>
      <w:r w:rsidR="009D1D5F" w:rsidRPr="00CB298B">
        <w:rPr>
          <w:i/>
          <w:color w:val="auto"/>
        </w:rPr>
        <w:t xml:space="preserve">każdym czasie, dla każdego dziecka. </w:t>
      </w:r>
    </w:p>
    <w:p w14:paraId="72C3D58C" w14:textId="3A673AA7" w:rsidR="009D1D5F" w:rsidRPr="00CB298B" w:rsidRDefault="00E9083A" w:rsidP="00D94D69">
      <w:pPr>
        <w:pStyle w:val="OREnormalny"/>
        <w:rPr>
          <w:i/>
          <w:color w:val="auto"/>
        </w:rPr>
      </w:pPr>
      <w:r w:rsidRPr="00CB298B">
        <w:rPr>
          <w:i/>
          <w:noProof/>
          <w:color w:val="auto"/>
        </w:rPr>
        <mc:AlternateContent>
          <mc:Choice Requires="wps">
            <w:drawing>
              <wp:anchor distT="0" distB="0" distL="114300" distR="114300" simplePos="0" relativeHeight="251951104" behindDoc="0" locked="0" layoutInCell="1" allowOverlap="1" wp14:anchorId="366B36E0" wp14:editId="4A8E1860">
                <wp:simplePos x="0" y="0"/>
                <wp:positionH relativeFrom="column">
                  <wp:posOffset>-3032125</wp:posOffset>
                </wp:positionH>
                <wp:positionV relativeFrom="paragraph">
                  <wp:posOffset>734060</wp:posOffset>
                </wp:positionV>
                <wp:extent cx="2933700" cy="200025"/>
                <wp:effectExtent l="0" t="0" r="0" b="9525"/>
                <wp:wrapTight wrapText="bothSides">
                  <wp:wrapPolygon edited="0">
                    <wp:start x="0" y="0"/>
                    <wp:lineTo x="0" y="20571"/>
                    <wp:lineTo x="21460" y="20571"/>
                    <wp:lineTo x="21460" y="0"/>
                    <wp:lineTo x="0" y="0"/>
                  </wp:wrapPolygon>
                </wp:wrapTight>
                <wp:docPr id="25623" name="Pole tekstowe 25623"/>
                <wp:cNvGraphicFramePr/>
                <a:graphic xmlns:a="http://schemas.openxmlformats.org/drawingml/2006/main">
                  <a:graphicData uri="http://schemas.microsoft.com/office/word/2010/wordprocessingShape">
                    <wps:wsp>
                      <wps:cNvSpPr txBox="1"/>
                      <wps:spPr>
                        <a:xfrm>
                          <a:off x="0" y="0"/>
                          <a:ext cx="2933700" cy="200025"/>
                        </a:xfrm>
                        <a:prstGeom prst="rect">
                          <a:avLst/>
                        </a:prstGeom>
                        <a:solidFill>
                          <a:prstClr val="white"/>
                        </a:solidFill>
                        <a:ln>
                          <a:noFill/>
                        </a:ln>
                        <a:effectLst/>
                      </wps:spPr>
                      <wps:txbx>
                        <w:txbxContent>
                          <w:p w14:paraId="752AB444" w14:textId="2C6A3F50"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28. </w:t>
                            </w:r>
                            <w:r>
                              <w:rPr>
                                <w:rFonts w:ascii="Arial" w:eastAsia="Times New Roman" w:hAnsi="Arial" w:cs="Arial"/>
                                <w:b w:val="0"/>
                                <w:color w:val="auto"/>
                                <w:sz w:val="22"/>
                                <w:lang w:eastAsia="ja-JP"/>
                              </w:rPr>
                              <w:t>„</w:t>
                            </w:r>
                            <w:proofErr w:type="spellStart"/>
                            <w:r>
                              <w:rPr>
                                <w:rFonts w:ascii="Arial" w:eastAsia="Times New Roman" w:hAnsi="Arial" w:cs="Arial"/>
                                <w:b w:val="0"/>
                                <w:color w:val="auto"/>
                                <w:sz w:val="22"/>
                                <w:lang w:eastAsia="ja-JP"/>
                              </w:rPr>
                              <w:t>Garderobiarnia</w:t>
                            </w:r>
                            <w:proofErr w:type="spellEnd"/>
                            <w:r>
                              <w:rPr>
                                <w:rFonts w:ascii="Arial" w:eastAsia="Times New Roman" w:hAnsi="Arial" w:cs="Arial"/>
                                <w:b w:val="0"/>
                                <w:color w:val="auto"/>
                                <w:sz w:val="22"/>
                                <w:lang w:eastAsia="ja-JP"/>
                              </w:rPr>
                              <w:t>”</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id="Pole tekstowe 25623" o:spid="_x0000_s1042" type="#_x0000_t202" style="position:absolute;margin-left:-238.75pt;margin-top:57.8pt;width:231pt;height:15.75pt;z-index:251951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tBz5PgIAAIMEAAAOAAAAZHJzL2Uyb0RvYy54bWysVEuP2jAQvlfqf7B8L+GhpS0irCgrqkpo&#10;F4mt9mwch1h1PK49kNBf37FDoN32VPXijOfp+b6ZzO/b2rCT8kGDzfloMORMWQmFtoecf31ev/vA&#10;WUBhC2HAqpyfVeD3i7dv5o2bqTFUYArlGSWxYda4nFeIbpZlQVaqFmEATlkyluBrgXT1h6zwoqHs&#10;tcnGw+E0a8AXzoNUIZD2oTPyRcpflkriU1kGhczknN6G6fTp3MczW8zF7OCFq7S8PEP8wytqoS0V&#10;vaZ6ECjY0es/UtVaeghQ4kBCnUFZaqlSD9TNaPiqm10lnEq9EDjBXWEK/y+tfDxtPdNFzsd30/GE&#10;MytqomkLRjFU3wJCo1hnIqgaF2YUsXMUg+0naInyCGHUB1JGBNrS1/FLvTGyE+jnK9CqRSZJOf44&#10;mbwfkkmSjWgcju9imuwW7XzAzwpqFoWceyIy4StOm4Cda+8SiwUwulhrY+IlGlbGs5Mg0ptKo7ok&#10;/83L2OhrIUZ1CTuNSlNzqXJrLErY7tuE1Wjad72H4kxgeOgmKzi51lR+IwJuhadRoiZpPfCJjtJA&#10;k3O4SJxV4H/8TR/9iWGyctbQaOY8fD8KrzgzXyxxH+e4F3wv7HvBHusVUOMjWjwnk0gBHk0vlh7q&#10;F9qaZaxCJmEl1co59uIKuwWhrZNquUxONK1O4MbunIype5if2xfh3YUkJHofoR9aMXvFVefbgb48&#10;IpQ6ERmB7VCkAYgXmvQ0CpetjKv06z153f4di58AAAD//wMAUEsDBBQABgAIAAAAIQBhCzwF4QAA&#10;AAwBAAAPAAAAZHJzL2Rvd25yZXYueG1sTI/BTsMwEETvSPyDtUhcUOqkahKUxqmghRscWqqe3dhN&#10;IuJ1ZDtN+vcsJzjuzNPsTLmZTc+u2vnOooBkEQPTWFvVYSPg+PUePQPzQaKSvUUt4KY9bKr7u1IW&#10;yk6419dDaBiFoC+kgDaEoeDc16020i/soJG8i3VGBjpdw5WTE4Wbni/jOONGdkgfWjnobavr78No&#10;BGQ7N0573D7tjm8f8nNolqfX20mIx4f5ZQ0s6Dn8wfBbn6pDRZ3OdkTlWS8gWuV5Siw5SZoBIyRK&#10;UlLOpKzyBHhV8v8jqh8AAAD//wMAUEsBAi0AFAAGAAgAAAAhALaDOJL+AAAA4QEAABMAAAAAAAAA&#10;AAAAAAAAAAAAAFtDb250ZW50X1R5cGVzXS54bWxQSwECLQAUAAYACAAAACEAOP0h/9YAAACUAQAA&#10;CwAAAAAAAAAAAAAAAAAvAQAAX3JlbHMvLnJlbHNQSwECLQAUAAYACAAAACEAhLQc+T4CAACDBAAA&#10;DgAAAAAAAAAAAAAAAAAuAgAAZHJzL2Uyb0RvYy54bWxQSwECLQAUAAYACAAAACEAYQs8BeEAAAAM&#10;AQAADwAAAAAAAAAAAAAAAACYBAAAZHJzL2Rvd25yZXYueG1sUEsFBgAAAAAEAAQA8wAAAKYFAAAA&#10;AA==&#10;" stroked="f">
                <v:textbox inset="0,0,0,0">
                  <w:txbxContent>
                    <w:p w14:paraId="752AB444" w14:textId="2C6A3F50" w:rsidR="00E2582F" w:rsidRPr="003727A3" w:rsidRDefault="00E2582F" w:rsidP="009D1D5F">
                      <w:pPr>
                        <w:pStyle w:val="Legenda"/>
                        <w:rPr>
                          <w:rFonts w:ascii="Arial" w:eastAsia="Times New Roman" w:hAnsi="Arial" w:cs="Arial"/>
                          <w:b w:val="0"/>
                          <w:color w:val="auto"/>
                          <w:sz w:val="22"/>
                          <w:lang w:eastAsia="ja-JP"/>
                        </w:rPr>
                      </w:pPr>
                      <w:r w:rsidRPr="003727A3">
                        <w:rPr>
                          <w:rFonts w:ascii="Arial" w:eastAsia="Times New Roman" w:hAnsi="Arial" w:cs="Arial"/>
                          <w:color w:val="auto"/>
                          <w:sz w:val="22"/>
                          <w:lang w:eastAsia="ja-JP"/>
                        </w:rPr>
                        <w:t xml:space="preserve">Fot. 28. </w:t>
                      </w:r>
                      <w:r>
                        <w:rPr>
                          <w:rFonts w:ascii="Arial" w:eastAsia="Times New Roman" w:hAnsi="Arial" w:cs="Arial"/>
                          <w:b w:val="0"/>
                          <w:color w:val="auto"/>
                          <w:sz w:val="22"/>
                          <w:lang w:eastAsia="ja-JP"/>
                        </w:rPr>
                        <w:t>„</w:t>
                      </w:r>
                      <w:proofErr w:type="spellStart"/>
                      <w:r>
                        <w:rPr>
                          <w:rFonts w:ascii="Arial" w:eastAsia="Times New Roman" w:hAnsi="Arial" w:cs="Arial"/>
                          <w:b w:val="0"/>
                          <w:color w:val="auto"/>
                          <w:sz w:val="22"/>
                          <w:lang w:eastAsia="ja-JP"/>
                        </w:rPr>
                        <w:t>Garderobiarnia</w:t>
                      </w:r>
                      <w:proofErr w:type="spellEnd"/>
                      <w:r>
                        <w:rPr>
                          <w:rFonts w:ascii="Arial" w:eastAsia="Times New Roman" w:hAnsi="Arial" w:cs="Arial"/>
                          <w:b w:val="0"/>
                          <w:color w:val="auto"/>
                          <w:sz w:val="22"/>
                          <w:lang w:eastAsia="ja-JP"/>
                        </w:rPr>
                        <w:t>”</w:t>
                      </w:r>
                    </w:p>
                  </w:txbxContent>
                </v:textbox>
                <w10:wrap type="tight"/>
              </v:shape>
            </w:pict>
          </mc:Fallback>
        </mc:AlternateContent>
      </w:r>
      <w:r w:rsidR="009D1D5F" w:rsidRPr="00CB298B">
        <w:rPr>
          <w:i/>
          <w:color w:val="auto"/>
        </w:rPr>
        <w:t>Nie ma podczas naszej wizyty w przedszk</w:t>
      </w:r>
      <w:r w:rsidR="009D1D5F" w:rsidRPr="00CB298B">
        <w:rPr>
          <w:i/>
          <w:color w:val="auto"/>
        </w:rPr>
        <w:t>o</w:t>
      </w:r>
      <w:r w:rsidR="009D1D5F" w:rsidRPr="00CB298B">
        <w:rPr>
          <w:i/>
          <w:color w:val="auto"/>
        </w:rPr>
        <w:t xml:space="preserve">lu fety, występów dzieci przygotowanych specjalnie dla gości, sztucznej mobilizacji kadry. Nie ma odświętnych dziecięcych strojów – przykrótkie spodenki </w:t>
      </w:r>
      <w:r w:rsidR="00604223" w:rsidRPr="00CB298B">
        <w:rPr>
          <w:i/>
          <w:color w:val="auto"/>
        </w:rPr>
        <w:t xml:space="preserve">i </w:t>
      </w:r>
      <w:r w:rsidR="009D1D5F" w:rsidRPr="00CB298B">
        <w:rPr>
          <w:i/>
          <w:color w:val="auto"/>
        </w:rPr>
        <w:t xml:space="preserve">nieuprasowane </w:t>
      </w:r>
      <w:r w:rsidR="00604223" w:rsidRPr="00CB298B">
        <w:rPr>
          <w:i/>
          <w:color w:val="auto"/>
        </w:rPr>
        <w:t>T-shirty</w:t>
      </w:r>
      <w:r w:rsidR="009D1D5F" w:rsidRPr="00CB298B">
        <w:rPr>
          <w:i/>
          <w:color w:val="auto"/>
        </w:rPr>
        <w:t xml:space="preserve"> dziwią nas (przyzwyczajonych do galowych strojów na okoliczność wizyt zagr</w:t>
      </w:r>
      <w:r w:rsidR="009D1D5F" w:rsidRPr="00CB298B">
        <w:rPr>
          <w:i/>
          <w:color w:val="auto"/>
        </w:rPr>
        <w:t>a</w:t>
      </w:r>
      <w:r w:rsidR="009D1D5F" w:rsidRPr="00CB298B">
        <w:rPr>
          <w:i/>
          <w:color w:val="auto"/>
        </w:rPr>
        <w:t>nicznych delegacji w placówce) do chwili, gdy dyrektorka przedszkola mówi: „Tłumacz</w:t>
      </w:r>
      <w:r w:rsidR="009D1D5F" w:rsidRPr="00CB298B">
        <w:rPr>
          <w:i/>
          <w:color w:val="auto"/>
        </w:rPr>
        <w:t>y</w:t>
      </w:r>
      <w:r w:rsidR="009D1D5F" w:rsidRPr="00CB298B">
        <w:rPr>
          <w:i/>
          <w:color w:val="auto"/>
        </w:rPr>
        <w:lastRenderedPageBreak/>
        <w:t xml:space="preserve">my rodzicom, że dziecko, które wychodzi z przedszkola czyste, albo nie pracowało, albo nudziło się. Ubierajcie zatem dzieci w to, czego nie będzie żal, gdy zostanie zabrudzone lub zniszczone w czasie wykonywania przez dziecko zadań”. </w:t>
      </w:r>
    </w:p>
    <w:p w14:paraId="5DE44E33" w14:textId="77777777" w:rsidR="009D1D5F" w:rsidRPr="00CB298B" w:rsidRDefault="009D1D5F" w:rsidP="00D94D69">
      <w:pPr>
        <w:pStyle w:val="OREnormalny"/>
        <w:rPr>
          <w:i/>
          <w:color w:val="auto"/>
        </w:rPr>
      </w:pPr>
      <w:r w:rsidRPr="00CB298B">
        <w:rPr>
          <w:i/>
          <w:color w:val="auto"/>
        </w:rPr>
        <w:t>Nauczyciele i inni pracownicy przedszkola – po prostu i jak każdego dnia – robią swoje. Nie ma garsonek, butów na obcasie, sztucznej mobilizacji zaburzającej codzienny rytm pracy. Jest – werbalny i niewerbalny – komunikat: „Chcecie zobaczyć, jak pracujemy? Chcecie poznać koncepcję pracy naszego przedszkola? Zajrzyjcie, wpadnijcie choć na chwilę – zapraszamy. Uszanujcie nasze zwyczaje i przyjęte w przedszkolu wartości i z</w:t>
      </w:r>
      <w:r w:rsidRPr="00CB298B">
        <w:rPr>
          <w:i/>
          <w:color w:val="auto"/>
        </w:rPr>
        <w:t>a</w:t>
      </w:r>
      <w:r w:rsidRPr="00CB298B">
        <w:rPr>
          <w:i/>
          <w:color w:val="auto"/>
        </w:rPr>
        <w:t xml:space="preserve">sady”. </w:t>
      </w:r>
    </w:p>
    <w:p w14:paraId="1A98DB6A" w14:textId="6F180A5A" w:rsidR="009D1D5F" w:rsidRPr="00CB298B" w:rsidRDefault="009D1D5F" w:rsidP="00D94D69">
      <w:pPr>
        <w:pStyle w:val="OREnormalny"/>
        <w:rPr>
          <w:i/>
          <w:color w:val="auto"/>
        </w:rPr>
      </w:pPr>
      <w:r w:rsidRPr="00CB298B">
        <w:rPr>
          <w:i/>
          <w:color w:val="auto"/>
        </w:rPr>
        <w:t xml:space="preserve">Podróże kształcą… wykształconych. Gotha to kamień milowy na drodze mojego rozwoju zawodowego i myślenia o kształtowaniu kompetencji kluczowych </w:t>
      </w:r>
      <w:r w:rsidR="00604223" w:rsidRPr="00CB298B">
        <w:rPr>
          <w:i/>
          <w:color w:val="auto"/>
        </w:rPr>
        <w:t xml:space="preserve">u </w:t>
      </w:r>
      <w:r w:rsidRPr="00CB298B">
        <w:rPr>
          <w:i/>
          <w:color w:val="auto"/>
        </w:rPr>
        <w:t>dzieci. Gotha – dzi</w:t>
      </w:r>
      <w:r w:rsidRPr="00CB298B">
        <w:rPr>
          <w:i/>
          <w:color w:val="auto"/>
        </w:rPr>
        <w:t>ę</w:t>
      </w:r>
      <w:r w:rsidRPr="00CB298B">
        <w:rPr>
          <w:i/>
          <w:color w:val="auto"/>
        </w:rPr>
        <w:t>kuję!</w:t>
      </w:r>
      <w:r w:rsidR="009B1445" w:rsidRPr="00CB298B">
        <w:rPr>
          <w:i/>
          <w:color w:val="auto"/>
        </w:rPr>
        <w:t xml:space="preserve"> </w:t>
      </w:r>
      <w:r w:rsidRPr="00CB298B">
        <w:rPr>
          <w:i/>
          <w:color w:val="auto"/>
        </w:rPr>
        <w:t>Za to, czego mnie nauczyłaś i za to, czego mnie… oduczyłaś</w:t>
      </w:r>
      <w:r w:rsidR="00604223" w:rsidRPr="00CB298B">
        <w:rPr>
          <w:i/>
          <w:color w:val="auto"/>
        </w:rPr>
        <w:t>.</w:t>
      </w:r>
    </w:p>
    <w:p w14:paraId="52999266" w14:textId="08520E58" w:rsidR="009D1D5F" w:rsidRPr="00CB298B" w:rsidRDefault="00D90B4A" w:rsidP="00BF5DEC">
      <w:pPr>
        <w:pStyle w:val="OREnormalny"/>
        <w:rPr>
          <w:b/>
          <w:color w:val="auto"/>
        </w:rPr>
      </w:pPr>
      <w:r w:rsidRPr="00CB298B">
        <w:rPr>
          <w:b/>
          <w:color w:val="auto"/>
        </w:rPr>
        <w:t>Dowiedz się więcej</w:t>
      </w:r>
      <w:r w:rsidR="000C63F9" w:rsidRPr="00CB298B">
        <w:rPr>
          <w:b/>
          <w:color w:val="auto"/>
        </w:rPr>
        <w:t xml:space="preserve"> </w:t>
      </w:r>
      <w:r w:rsidR="000C63F9" w:rsidRPr="00CB298B">
        <w:rPr>
          <w:color w:val="auto"/>
        </w:rPr>
        <w:t>[online, dostęp 20.08.2017]</w:t>
      </w:r>
      <w:r w:rsidRPr="00CB298B">
        <w:rPr>
          <w:color w:val="auto"/>
        </w:rPr>
        <w:t>:</w:t>
      </w:r>
    </w:p>
    <w:p w14:paraId="68924492" w14:textId="5CAD6844" w:rsidR="009D1D5F" w:rsidRPr="00CB298B" w:rsidRDefault="000C63F9" w:rsidP="00BF5DEC">
      <w:pPr>
        <w:pStyle w:val="OREpunktor"/>
        <w:rPr>
          <w:color w:val="auto"/>
        </w:rPr>
      </w:pPr>
      <w:r w:rsidRPr="00CB298B">
        <w:rPr>
          <w:rStyle w:val="Hipercze"/>
          <w:color w:val="auto"/>
          <w:u w:val="none"/>
        </w:rPr>
        <w:t xml:space="preserve">J. </w:t>
      </w:r>
      <w:proofErr w:type="spellStart"/>
      <w:r w:rsidR="009D1D5F" w:rsidRPr="00CB298B">
        <w:rPr>
          <w:rStyle w:val="Hipercze"/>
          <w:color w:val="auto"/>
          <w:u w:val="none"/>
        </w:rPr>
        <w:t>Bonar</w:t>
      </w:r>
      <w:proofErr w:type="spellEnd"/>
      <w:r w:rsidR="009D1D5F" w:rsidRPr="00CB298B">
        <w:rPr>
          <w:rStyle w:val="Hipercze"/>
          <w:color w:val="auto"/>
          <w:u w:val="none"/>
        </w:rPr>
        <w:t xml:space="preserve">, </w:t>
      </w:r>
      <w:r w:rsidRPr="00CB298B">
        <w:rPr>
          <w:rStyle w:val="Hipercze"/>
          <w:color w:val="auto"/>
          <w:u w:val="none"/>
        </w:rPr>
        <w:t xml:space="preserve">A. </w:t>
      </w:r>
      <w:r w:rsidR="009D1D5F" w:rsidRPr="00CB298B">
        <w:rPr>
          <w:rStyle w:val="Hipercze"/>
          <w:color w:val="auto"/>
          <w:u w:val="none"/>
        </w:rPr>
        <w:t xml:space="preserve">Maj, </w:t>
      </w:r>
      <w:hyperlink r:id="rId259" w:history="1">
        <w:r w:rsidR="009D1D5F" w:rsidRPr="00CB298B">
          <w:rPr>
            <w:rStyle w:val="Hipercze"/>
            <w:i/>
            <w:color w:val="auto"/>
          </w:rPr>
          <w:t>Przedszkola Reggio Emilia we Włoszech miejscem rozkwitu dziecięcego potencjału</w:t>
        </w:r>
      </w:hyperlink>
      <w:r w:rsidR="009D1D5F" w:rsidRPr="00CB298B">
        <w:rPr>
          <w:rStyle w:val="Hipercze"/>
          <w:color w:val="auto"/>
          <w:u w:val="none"/>
        </w:rPr>
        <w:t xml:space="preserve"> </w:t>
      </w:r>
      <w:r w:rsidRPr="00CB298B">
        <w:rPr>
          <w:rStyle w:val="Hipercze"/>
          <w:color w:val="auto"/>
          <w:u w:val="none"/>
        </w:rPr>
        <w:t>„</w:t>
      </w:r>
      <w:r w:rsidR="009D1D5F" w:rsidRPr="00CB298B">
        <w:rPr>
          <w:rStyle w:val="Hipercze"/>
          <w:color w:val="auto"/>
          <w:u w:val="none"/>
        </w:rPr>
        <w:t>Problemy wczesnej edukacji</w:t>
      </w:r>
      <w:r w:rsidRPr="00CB298B">
        <w:rPr>
          <w:rStyle w:val="Hipercze"/>
          <w:color w:val="auto"/>
          <w:u w:val="none"/>
        </w:rPr>
        <w:t>”</w:t>
      </w:r>
      <w:r w:rsidR="009D1D5F" w:rsidRPr="00CB298B">
        <w:rPr>
          <w:rStyle w:val="Hipercze"/>
          <w:color w:val="auto"/>
          <w:u w:val="none"/>
        </w:rPr>
        <w:t>, nr 4 (31)/2015, s. 42</w:t>
      </w:r>
      <w:r w:rsidRPr="00CB298B">
        <w:rPr>
          <w:rStyle w:val="Hipercze"/>
          <w:color w:val="auto"/>
          <w:u w:val="none"/>
        </w:rPr>
        <w:t>–</w:t>
      </w:r>
      <w:r w:rsidR="009D1D5F" w:rsidRPr="00CB298B">
        <w:rPr>
          <w:rStyle w:val="Hipercze"/>
          <w:color w:val="auto"/>
          <w:u w:val="none"/>
        </w:rPr>
        <w:t>57</w:t>
      </w:r>
      <w:r w:rsidRPr="00CB298B">
        <w:rPr>
          <w:rStyle w:val="Hipercze"/>
          <w:color w:val="auto"/>
          <w:u w:val="none"/>
        </w:rPr>
        <w:t>.</w:t>
      </w:r>
    </w:p>
    <w:p w14:paraId="4E5D75FF" w14:textId="24E272D1" w:rsidR="009D1D5F" w:rsidRPr="00CB298B" w:rsidRDefault="00D90492" w:rsidP="00BF5DEC">
      <w:pPr>
        <w:pStyle w:val="OREpunktor"/>
        <w:rPr>
          <w:color w:val="auto"/>
        </w:rPr>
      </w:pPr>
      <w:hyperlink r:id="rId260" w:history="1">
        <w:r w:rsidR="003D0155" w:rsidRPr="00CB298B">
          <w:rPr>
            <w:rStyle w:val="Hipercze"/>
            <w:color w:val="auto"/>
          </w:rPr>
          <w:t xml:space="preserve">Pedagogika </w:t>
        </w:r>
        <w:r w:rsidR="009D1D5F" w:rsidRPr="00CB298B">
          <w:rPr>
            <w:rStyle w:val="Hipercze"/>
            <w:color w:val="auto"/>
          </w:rPr>
          <w:t>Reggio Emilia</w:t>
        </w:r>
        <w:r w:rsidR="003D0155" w:rsidRPr="00CB298B">
          <w:rPr>
            <w:rStyle w:val="Hipercze"/>
            <w:color w:val="auto"/>
          </w:rPr>
          <w:t>: fanpage</w:t>
        </w:r>
      </w:hyperlink>
      <w:r w:rsidR="003D0155" w:rsidRPr="00CB298B">
        <w:rPr>
          <w:color w:val="auto"/>
        </w:rPr>
        <w:t xml:space="preserve">. </w:t>
      </w:r>
    </w:p>
    <w:p w14:paraId="7284931F" w14:textId="356F01B2" w:rsidR="009D1D5F" w:rsidRPr="00CB298B" w:rsidRDefault="00D90492" w:rsidP="00BF5DEC">
      <w:pPr>
        <w:pStyle w:val="OREpunktor"/>
        <w:rPr>
          <w:color w:val="auto"/>
        </w:rPr>
      </w:pPr>
      <w:hyperlink r:id="rId261" w:history="1">
        <w:r w:rsidR="009D1D5F" w:rsidRPr="00CB298B">
          <w:rPr>
            <w:rStyle w:val="Hipercze"/>
            <w:color w:val="auto"/>
          </w:rPr>
          <w:t>Przedszkole GEDANIA 1922 w Gdańsku</w:t>
        </w:r>
      </w:hyperlink>
      <w:r w:rsidR="003D0155" w:rsidRPr="00CB298B">
        <w:rPr>
          <w:color w:val="auto"/>
        </w:rPr>
        <w:t xml:space="preserve">. </w:t>
      </w:r>
    </w:p>
    <w:p w14:paraId="630D0425" w14:textId="67D6AEE0" w:rsidR="009D1D5F" w:rsidRPr="00CB298B" w:rsidRDefault="00D90492" w:rsidP="00BF5DEC">
      <w:pPr>
        <w:pStyle w:val="OREpunktor"/>
        <w:rPr>
          <w:rStyle w:val="Hipercze"/>
          <w:color w:val="auto"/>
          <w:u w:val="none"/>
        </w:rPr>
      </w:pPr>
      <w:hyperlink r:id="rId262" w:history="1">
        <w:r w:rsidR="009D1D5F" w:rsidRPr="00CB298B">
          <w:rPr>
            <w:rStyle w:val="Hipercze"/>
            <w:color w:val="auto"/>
          </w:rPr>
          <w:t xml:space="preserve">100 języków dziecka </w:t>
        </w:r>
        <w:r w:rsidR="003D0155" w:rsidRPr="00CB298B">
          <w:rPr>
            <w:rStyle w:val="Hipercze"/>
            <w:color w:val="auto"/>
          </w:rPr>
          <w:t>–</w:t>
        </w:r>
        <w:r w:rsidR="009D1D5F" w:rsidRPr="00CB298B">
          <w:rPr>
            <w:rStyle w:val="Hipercze"/>
            <w:color w:val="auto"/>
          </w:rPr>
          <w:t xml:space="preserve"> model przedszkoli Reggio</w:t>
        </w:r>
      </w:hyperlink>
      <w:r w:rsidR="003D0155" w:rsidRPr="00CB298B">
        <w:rPr>
          <w:color w:val="auto"/>
        </w:rPr>
        <w:t>.</w:t>
      </w:r>
      <w:r w:rsidR="009D1D5F" w:rsidRPr="00CB298B">
        <w:rPr>
          <w:color w:val="auto"/>
        </w:rPr>
        <w:t xml:space="preserve"> </w:t>
      </w:r>
    </w:p>
    <w:p w14:paraId="0564F143" w14:textId="38E974DB" w:rsidR="009D1D5F" w:rsidRPr="00CB298B" w:rsidRDefault="00D90492" w:rsidP="00BF5DEC">
      <w:pPr>
        <w:pStyle w:val="OREpunktor"/>
        <w:rPr>
          <w:rStyle w:val="Hipercze"/>
          <w:color w:val="auto"/>
          <w:u w:val="none"/>
        </w:rPr>
      </w:pPr>
      <w:hyperlink r:id="rId263" w:history="1">
        <w:r w:rsidR="009D1D5F" w:rsidRPr="00CB298B">
          <w:rPr>
            <w:rStyle w:val="Hipercze"/>
            <w:color w:val="auto"/>
          </w:rPr>
          <w:t>Koncepcje: Reggio Emilia</w:t>
        </w:r>
      </w:hyperlink>
      <w:r w:rsidR="003D0155" w:rsidRPr="00CB298B">
        <w:rPr>
          <w:color w:val="auto"/>
        </w:rPr>
        <w:t>.</w:t>
      </w:r>
    </w:p>
    <w:p w14:paraId="0C884773" w14:textId="7166ACEE" w:rsidR="009D1D5F" w:rsidRPr="00CB298B" w:rsidRDefault="00D90492" w:rsidP="00BF5DEC">
      <w:pPr>
        <w:pStyle w:val="OREpunktor"/>
        <w:rPr>
          <w:rStyle w:val="Hipercze"/>
          <w:color w:val="auto"/>
          <w:u w:val="none"/>
        </w:rPr>
      </w:pPr>
      <w:hyperlink r:id="rId264" w:history="1">
        <w:r w:rsidR="009D1D5F" w:rsidRPr="00CB298B">
          <w:rPr>
            <w:rStyle w:val="Hipercze"/>
            <w:color w:val="auto"/>
          </w:rPr>
          <w:t xml:space="preserve">Bożena Szypuła, </w:t>
        </w:r>
        <w:r w:rsidR="009D1D5F" w:rsidRPr="00CB298B">
          <w:rPr>
            <w:rStyle w:val="Hipercze"/>
            <w:i/>
            <w:color w:val="auto"/>
          </w:rPr>
          <w:t>Przedszkole szwedzkie – specyfika, różnice i podobieństwa w</w:t>
        </w:r>
        <w:r w:rsidR="0077604F">
          <w:rPr>
            <w:rStyle w:val="Hipercze"/>
            <w:i/>
            <w:color w:val="auto"/>
          </w:rPr>
          <w:t> </w:t>
        </w:r>
        <w:r w:rsidR="009D1D5F" w:rsidRPr="00CB298B">
          <w:rPr>
            <w:rStyle w:val="Hipercze"/>
            <w:i/>
            <w:color w:val="auto"/>
          </w:rPr>
          <w:t>stosunku do przedszkola polskiego</w:t>
        </w:r>
      </w:hyperlink>
      <w:r w:rsidR="003D0155" w:rsidRPr="00CB298B">
        <w:rPr>
          <w:color w:val="auto"/>
        </w:rPr>
        <w:t>, System Ewaluacji Oświaty.</w:t>
      </w:r>
    </w:p>
    <w:p w14:paraId="6329AB6A" w14:textId="346CA9D8" w:rsidR="009D1D5F" w:rsidRPr="00CB298B" w:rsidRDefault="009D1D5F" w:rsidP="00BF5DEC">
      <w:pPr>
        <w:pStyle w:val="OREnormalny"/>
        <w:rPr>
          <w:color w:val="auto"/>
        </w:rPr>
      </w:pPr>
      <w:r w:rsidRPr="00CB298B">
        <w:rPr>
          <w:color w:val="auto"/>
        </w:rPr>
        <w:t xml:space="preserve">Przygotuj się do zaprezentowania na </w:t>
      </w:r>
      <w:r w:rsidR="00D90B4A" w:rsidRPr="00CB298B">
        <w:rPr>
          <w:color w:val="auto"/>
        </w:rPr>
        <w:t xml:space="preserve">warsztatach stacjonarnych </w:t>
      </w:r>
      <w:r w:rsidRPr="00CB298B">
        <w:rPr>
          <w:color w:val="auto"/>
        </w:rPr>
        <w:t>koncepcji Reggio Emilia jako sposobu kształtowani</w:t>
      </w:r>
      <w:r w:rsidR="00D90B4A" w:rsidRPr="00CB298B">
        <w:rPr>
          <w:color w:val="auto"/>
        </w:rPr>
        <w:t>a</w:t>
      </w:r>
      <w:r w:rsidRPr="00CB298B">
        <w:rPr>
          <w:color w:val="auto"/>
        </w:rPr>
        <w:t xml:space="preserve"> </w:t>
      </w:r>
      <w:r w:rsidR="00D90B4A" w:rsidRPr="00CB298B">
        <w:rPr>
          <w:color w:val="auto"/>
        </w:rPr>
        <w:t xml:space="preserve">u </w:t>
      </w:r>
      <w:r w:rsidRPr="00CB298B">
        <w:rPr>
          <w:color w:val="auto"/>
        </w:rPr>
        <w:t xml:space="preserve">kompetencji kluczowych </w:t>
      </w:r>
      <w:r w:rsidR="00D90B4A" w:rsidRPr="00CB298B">
        <w:rPr>
          <w:color w:val="auto"/>
        </w:rPr>
        <w:t xml:space="preserve">u </w:t>
      </w:r>
      <w:r w:rsidRPr="00CB298B">
        <w:rPr>
          <w:color w:val="auto"/>
        </w:rPr>
        <w:t>dzieci.</w:t>
      </w:r>
    </w:p>
    <w:p w14:paraId="763E1D9A" w14:textId="77777777" w:rsidR="00D90B4A" w:rsidRPr="00CB298B" w:rsidRDefault="00D90B4A">
      <w:pPr>
        <w:spacing w:after="0" w:line="240" w:lineRule="auto"/>
        <w:rPr>
          <w:rFonts w:ascii="Arial" w:eastAsia="Times New Roman" w:hAnsi="Arial" w:cs="Arial"/>
          <w:b/>
          <w:bCs/>
          <w:sz w:val="28"/>
          <w:szCs w:val="24"/>
        </w:rPr>
      </w:pPr>
      <w:r w:rsidRPr="00CB298B">
        <w:br w:type="page"/>
      </w:r>
    </w:p>
    <w:p w14:paraId="620D9EB8" w14:textId="298715E6" w:rsidR="009D1D5F" w:rsidRPr="00CB298B" w:rsidRDefault="00BF5DEC" w:rsidP="00BF5DEC">
      <w:pPr>
        <w:pStyle w:val="ORE3Naglowek"/>
        <w:rPr>
          <w:color w:val="auto"/>
        </w:rPr>
      </w:pPr>
      <w:bookmarkStart w:id="83" w:name="_Toc496059961"/>
      <w:r w:rsidRPr="00CB298B">
        <w:rPr>
          <w:color w:val="auto"/>
        </w:rPr>
        <w:lastRenderedPageBreak/>
        <w:t xml:space="preserve">5.7. </w:t>
      </w:r>
      <w:r w:rsidR="009D1D5F" w:rsidRPr="00CB298B">
        <w:rPr>
          <w:color w:val="auto"/>
        </w:rPr>
        <w:t>Koncepcja pracy przedszkola promującego zdrowie jako sposób kształtowani</w:t>
      </w:r>
      <w:r w:rsidR="004B5CF4" w:rsidRPr="00CB298B">
        <w:rPr>
          <w:color w:val="auto"/>
        </w:rPr>
        <w:t>a</w:t>
      </w:r>
      <w:r w:rsidR="009D1D5F" w:rsidRPr="00CB298B">
        <w:rPr>
          <w:color w:val="auto"/>
        </w:rPr>
        <w:t xml:space="preserve"> kompetencji kluczowych </w:t>
      </w:r>
      <w:r w:rsidR="004B5CF4" w:rsidRPr="00CB298B">
        <w:rPr>
          <w:color w:val="auto"/>
        </w:rPr>
        <w:t xml:space="preserve">u </w:t>
      </w:r>
      <w:r w:rsidR="009D1D5F" w:rsidRPr="00CB298B">
        <w:rPr>
          <w:color w:val="auto"/>
        </w:rPr>
        <w:t>dzieci w przedszkolu</w:t>
      </w:r>
      <w:bookmarkEnd w:id="83"/>
    </w:p>
    <w:p w14:paraId="3F8EF1B4" w14:textId="77777777" w:rsidR="009D1D5F" w:rsidRPr="00CB298B" w:rsidRDefault="009D1D5F" w:rsidP="000C63F9">
      <w:pPr>
        <w:pStyle w:val="OREnormalny"/>
        <w:rPr>
          <w:color w:val="auto"/>
        </w:rPr>
      </w:pPr>
      <w:r w:rsidRPr="00CB298B">
        <w:rPr>
          <w:b/>
          <w:color w:val="auto"/>
        </w:rPr>
        <w:t>Miejsce realizacji koncepcji</w:t>
      </w:r>
      <w:r w:rsidRPr="00CB298B">
        <w:rPr>
          <w:color w:val="auto"/>
        </w:rPr>
        <w:t xml:space="preserve">: Przedszkole </w:t>
      </w:r>
      <w:proofErr w:type="spellStart"/>
      <w:r w:rsidRPr="00CB298B">
        <w:rPr>
          <w:color w:val="auto"/>
        </w:rPr>
        <w:t>Kindertagesstätte</w:t>
      </w:r>
      <w:proofErr w:type="spellEnd"/>
      <w:r w:rsidRPr="00CB298B">
        <w:rPr>
          <w:color w:val="auto"/>
        </w:rPr>
        <w:t xml:space="preserve"> – </w:t>
      </w:r>
      <w:proofErr w:type="spellStart"/>
      <w:r w:rsidRPr="00CB298B">
        <w:rPr>
          <w:color w:val="auto"/>
        </w:rPr>
        <w:t>Spatzennest</w:t>
      </w:r>
      <w:proofErr w:type="spellEnd"/>
      <w:r w:rsidRPr="00CB298B">
        <w:rPr>
          <w:color w:val="auto"/>
        </w:rPr>
        <w:t>, Gotha (Niemcy, Turyngia)</w:t>
      </w:r>
    </w:p>
    <w:p w14:paraId="69DB5FB4" w14:textId="00700F0D" w:rsidR="009D1D5F" w:rsidRPr="00CB298B" w:rsidRDefault="009D1D5F" w:rsidP="000C63F9">
      <w:pPr>
        <w:pStyle w:val="OREnormalny"/>
        <w:rPr>
          <w:color w:val="auto"/>
        </w:rPr>
      </w:pPr>
      <w:r w:rsidRPr="00CB298B">
        <w:rPr>
          <w:b/>
          <w:color w:val="auto"/>
        </w:rPr>
        <w:t xml:space="preserve">Termin obserwacji: </w:t>
      </w:r>
      <w:r w:rsidRPr="00CB298B">
        <w:rPr>
          <w:color w:val="auto"/>
        </w:rPr>
        <w:t>26</w:t>
      </w:r>
      <w:r w:rsidR="00D43499" w:rsidRPr="00CB298B">
        <w:rPr>
          <w:color w:val="auto"/>
        </w:rPr>
        <w:t xml:space="preserve">.03.2019 </w:t>
      </w:r>
      <w:r w:rsidRPr="00CB298B">
        <w:rPr>
          <w:color w:val="auto"/>
        </w:rPr>
        <w:t>(wizyta studyjna Klubu Twórczych Dyrektorów Prze</w:t>
      </w:r>
      <w:r w:rsidRPr="00CB298B">
        <w:rPr>
          <w:color w:val="auto"/>
        </w:rPr>
        <w:t>d</w:t>
      </w:r>
      <w:r w:rsidRPr="00CB298B">
        <w:rPr>
          <w:color w:val="auto"/>
        </w:rPr>
        <w:t>szkoli działającego przy Świętokrzyskim Centrum Doskonalenia Nauczycieli w Kielcach)</w:t>
      </w:r>
      <w:r w:rsidR="009B1445" w:rsidRPr="00CB298B">
        <w:rPr>
          <w:color w:val="auto"/>
        </w:rPr>
        <w:t xml:space="preserve"> </w:t>
      </w:r>
    </w:p>
    <w:p w14:paraId="1FF36A03" w14:textId="65FE1347" w:rsidR="009D1D5F" w:rsidRPr="00CB298B" w:rsidRDefault="009D1D5F" w:rsidP="000C63F9">
      <w:pPr>
        <w:pStyle w:val="OREnormalny"/>
        <w:rPr>
          <w:b/>
          <w:color w:val="auto"/>
        </w:rPr>
      </w:pPr>
      <w:r w:rsidRPr="00CB298B">
        <w:rPr>
          <w:b/>
          <w:color w:val="auto"/>
        </w:rPr>
        <w:t>Opis koncepcji i działań przedszkola</w:t>
      </w:r>
    </w:p>
    <w:p w14:paraId="5836C4F6" w14:textId="7E079DCA" w:rsidR="009D1D5F" w:rsidRPr="00CB298B" w:rsidRDefault="009D1D5F" w:rsidP="000C63F9">
      <w:pPr>
        <w:pStyle w:val="OREnormalny"/>
        <w:rPr>
          <w:color w:val="auto"/>
        </w:rPr>
      </w:pPr>
      <w:r w:rsidRPr="00CB298B">
        <w:rPr>
          <w:color w:val="auto"/>
        </w:rPr>
        <w:t>Koncepcję pracy przedszkola (Kneipp-Kindergarten) oparto na dokonaniach hydropaty, katolickiego proboszcza Sebastiana Kneippa</w:t>
      </w:r>
      <w:r w:rsidRPr="00CB298B">
        <w:rPr>
          <w:rStyle w:val="Odwoanieprzypisudolnego"/>
          <w:color w:val="auto"/>
        </w:rPr>
        <w:footnoteReference w:id="105"/>
      </w:r>
      <w:r w:rsidRPr="00CB298B">
        <w:rPr>
          <w:color w:val="auto"/>
        </w:rPr>
        <w:t xml:space="preserve">, który </w:t>
      </w:r>
      <w:r w:rsidR="00D43499" w:rsidRPr="00CB298B">
        <w:rPr>
          <w:color w:val="auto"/>
        </w:rPr>
        <w:t>pod koniec</w:t>
      </w:r>
      <w:r w:rsidRPr="00CB298B">
        <w:rPr>
          <w:color w:val="auto"/>
        </w:rPr>
        <w:t xml:space="preserve"> XIX w.</w:t>
      </w:r>
      <w:r w:rsidR="00D43499" w:rsidRPr="00CB298B">
        <w:rPr>
          <w:color w:val="auto"/>
        </w:rPr>
        <w:t xml:space="preserve"> opracował</w:t>
      </w:r>
      <w:r w:rsidRPr="00CB298B">
        <w:rPr>
          <w:color w:val="auto"/>
        </w:rPr>
        <w:t xml:space="preserve"> m</w:t>
      </w:r>
      <w:r w:rsidRPr="00CB298B">
        <w:rPr>
          <w:color w:val="auto"/>
        </w:rPr>
        <w:t>e</w:t>
      </w:r>
      <w:r w:rsidRPr="00CB298B">
        <w:rPr>
          <w:color w:val="auto"/>
        </w:rPr>
        <w:t xml:space="preserve">todę leczenia </w:t>
      </w:r>
      <w:r w:rsidR="004B5CF4" w:rsidRPr="00CB298B">
        <w:rPr>
          <w:color w:val="auto"/>
        </w:rPr>
        <w:t>polegającą</w:t>
      </w:r>
      <w:r w:rsidRPr="00CB298B">
        <w:rPr>
          <w:color w:val="auto"/>
        </w:rPr>
        <w:t xml:space="preserve"> na wodolecznictwie, leczeniu ruchem</w:t>
      </w:r>
      <w:r w:rsidR="004B5CF4" w:rsidRPr="00CB298B">
        <w:rPr>
          <w:color w:val="auto"/>
        </w:rPr>
        <w:t xml:space="preserve"> i </w:t>
      </w:r>
      <w:r w:rsidRPr="00CB298B">
        <w:rPr>
          <w:color w:val="auto"/>
        </w:rPr>
        <w:t xml:space="preserve">ziołami, higienicznym trybie życia i właściwej diecie. </w:t>
      </w:r>
    </w:p>
    <w:p w14:paraId="482F0355" w14:textId="02C301A1" w:rsidR="009D1D5F" w:rsidRPr="00CB298B" w:rsidRDefault="004B5CF4" w:rsidP="00D43499">
      <w:pPr>
        <w:pStyle w:val="OREnormalny"/>
        <w:rPr>
          <w:b/>
          <w:color w:val="auto"/>
        </w:rPr>
      </w:pPr>
      <w:r w:rsidRPr="00CB298B">
        <w:rPr>
          <w:b/>
          <w:color w:val="auto"/>
        </w:rPr>
        <w:t>Na h</w:t>
      </w:r>
      <w:r w:rsidR="009D1D5F" w:rsidRPr="00CB298B">
        <w:rPr>
          <w:b/>
          <w:color w:val="auto"/>
        </w:rPr>
        <w:t>olistyczn</w:t>
      </w:r>
      <w:r w:rsidRPr="00CB298B">
        <w:rPr>
          <w:b/>
          <w:color w:val="auto"/>
        </w:rPr>
        <w:t>ą</w:t>
      </w:r>
      <w:r w:rsidR="009D1D5F" w:rsidRPr="00CB298B">
        <w:rPr>
          <w:b/>
          <w:color w:val="auto"/>
        </w:rPr>
        <w:t xml:space="preserve"> koncepcj</w:t>
      </w:r>
      <w:r w:rsidRPr="00CB298B">
        <w:rPr>
          <w:b/>
          <w:color w:val="auto"/>
        </w:rPr>
        <w:t>ę</w:t>
      </w:r>
      <w:r w:rsidR="009D1D5F" w:rsidRPr="00CB298B">
        <w:rPr>
          <w:b/>
          <w:color w:val="auto"/>
        </w:rPr>
        <w:t xml:space="preserve"> pracy przedszkola </w:t>
      </w:r>
      <w:r w:rsidRPr="00CB298B">
        <w:rPr>
          <w:b/>
          <w:color w:val="auto"/>
        </w:rPr>
        <w:t>składają się:</w:t>
      </w:r>
    </w:p>
    <w:p w14:paraId="4E9FB848" w14:textId="3D213D13" w:rsidR="009D1D5F" w:rsidRPr="00CB298B" w:rsidRDefault="009D1D5F" w:rsidP="00D43499">
      <w:pPr>
        <w:pStyle w:val="OREpunktor"/>
        <w:rPr>
          <w:color w:val="auto"/>
        </w:rPr>
      </w:pPr>
      <w:r w:rsidRPr="00CB298B">
        <w:rPr>
          <w:b/>
          <w:color w:val="auto"/>
        </w:rPr>
        <w:t>hydroterapi</w:t>
      </w:r>
      <w:r w:rsidR="004B5CF4" w:rsidRPr="00CB298B">
        <w:rPr>
          <w:b/>
          <w:color w:val="auto"/>
        </w:rPr>
        <w:t>a</w:t>
      </w:r>
      <w:r w:rsidRPr="00CB298B">
        <w:rPr>
          <w:color w:val="auto"/>
        </w:rPr>
        <w:t xml:space="preserve"> –</w:t>
      </w:r>
      <w:r w:rsidR="004719CD" w:rsidRPr="00CB298B">
        <w:rPr>
          <w:color w:val="auto"/>
        </w:rPr>
        <w:t xml:space="preserve"> </w:t>
      </w:r>
      <w:r w:rsidRPr="00CB298B">
        <w:rPr>
          <w:color w:val="auto"/>
        </w:rPr>
        <w:t>polewanie zimną wodą, brodzenie po zimnej</w:t>
      </w:r>
      <w:r w:rsidR="009B1445" w:rsidRPr="00CB298B">
        <w:rPr>
          <w:color w:val="auto"/>
        </w:rPr>
        <w:t xml:space="preserve"> </w:t>
      </w:r>
      <w:r w:rsidRPr="00CB298B">
        <w:rPr>
          <w:color w:val="auto"/>
        </w:rPr>
        <w:t>wodzie, chodzenie boso po rosie i śniegu</w:t>
      </w:r>
      <w:r w:rsidR="004719CD" w:rsidRPr="00CB298B">
        <w:rPr>
          <w:color w:val="auto"/>
        </w:rPr>
        <w:t>;</w:t>
      </w:r>
    </w:p>
    <w:p w14:paraId="606D8B47" w14:textId="0950BF34" w:rsidR="009D1D5F" w:rsidRPr="00CB298B" w:rsidRDefault="009D1D5F" w:rsidP="00D43499">
      <w:pPr>
        <w:pStyle w:val="OREpunktor"/>
        <w:rPr>
          <w:color w:val="auto"/>
        </w:rPr>
      </w:pPr>
      <w:r w:rsidRPr="00CB298B">
        <w:rPr>
          <w:b/>
          <w:color w:val="auto"/>
        </w:rPr>
        <w:t>kinezyterapia</w:t>
      </w:r>
      <w:r w:rsidRPr="00CB298B">
        <w:rPr>
          <w:color w:val="auto"/>
        </w:rPr>
        <w:t xml:space="preserve"> –</w:t>
      </w:r>
      <w:r w:rsidR="004719CD" w:rsidRPr="00CB298B">
        <w:rPr>
          <w:color w:val="auto"/>
        </w:rPr>
        <w:t xml:space="preserve"> </w:t>
      </w:r>
      <w:r w:rsidRPr="00CB298B">
        <w:rPr>
          <w:color w:val="auto"/>
        </w:rPr>
        <w:t>ruch na świeżym powietrzu o każdej porze roku, bez względu na pogodę</w:t>
      </w:r>
      <w:r w:rsidR="004719CD" w:rsidRPr="00CB298B">
        <w:rPr>
          <w:color w:val="auto"/>
        </w:rPr>
        <w:t>;</w:t>
      </w:r>
    </w:p>
    <w:p w14:paraId="65851CED" w14:textId="79C3DAB2" w:rsidR="009D1D5F" w:rsidRPr="00CB298B" w:rsidRDefault="009D1D5F" w:rsidP="00D43499">
      <w:pPr>
        <w:pStyle w:val="OREpunktor"/>
        <w:rPr>
          <w:color w:val="auto"/>
        </w:rPr>
      </w:pPr>
      <w:r w:rsidRPr="00CB298B">
        <w:rPr>
          <w:b/>
          <w:color w:val="auto"/>
        </w:rPr>
        <w:t>fitoterapia</w:t>
      </w:r>
      <w:r w:rsidRPr="00CB298B">
        <w:rPr>
          <w:color w:val="auto"/>
        </w:rPr>
        <w:t xml:space="preserve"> – zioła i właściwe wykorzystanie ich leczniczych właściwości</w:t>
      </w:r>
      <w:r w:rsidR="004719CD" w:rsidRPr="00CB298B">
        <w:rPr>
          <w:color w:val="auto"/>
        </w:rPr>
        <w:t>;</w:t>
      </w:r>
    </w:p>
    <w:p w14:paraId="3EB38CC9" w14:textId="69A9D054" w:rsidR="009D1D5F" w:rsidRPr="00CB298B" w:rsidRDefault="009D1D5F" w:rsidP="00D43499">
      <w:pPr>
        <w:pStyle w:val="OREpunktor"/>
        <w:rPr>
          <w:color w:val="auto"/>
        </w:rPr>
      </w:pPr>
      <w:r w:rsidRPr="00CB298B">
        <w:rPr>
          <w:b/>
          <w:color w:val="auto"/>
        </w:rPr>
        <w:t>dietetyka</w:t>
      </w:r>
      <w:r w:rsidRPr="00CB298B">
        <w:rPr>
          <w:color w:val="auto"/>
        </w:rPr>
        <w:t xml:space="preserve"> – odpowiednie żywienie</w:t>
      </w:r>
      <w:r w:rsidR="004719CD" w:rsidRPr="00CB298B">
        <w:rPr>
          <w:color w:val="auto"/>
        </w:rPr>
        <w:t xml:space="preserve">; </w:t>
      </w:r>
    </w:p>
    <w:p w14:paraId="092CC8F3" w14:textId="77777777" w:rsidR="009D1D5F" w:rsidRPr="00CB298B" w:rsidRDefault="009D1D5F" w:rsidP="00D43499">
      <w:pPr>
        <w:pStyle w:val="OREpunktor"/>
        <w:rPr>
          <w:color w:val="auto"/>
        </w:rPr>
      </w:pPr>
      <w:r w:rsidRPr="00CB298B">
        <w:rPr>
          <w:b/>
          <w:color w:val="auto"/>
        </w:rPr>
        <w:t>terapia porządkująca życie</w:t>
      </w:r>
      <w:r w:rsidRPr="00CB298B">
        <w:rPr>
          <w:color w:val="auto"/>
        </w:rPr>
        <w:t xml:space="preserve"> – mająca na celu przywrócenie równowagi psychof</w:t>
      </w:r>
      <w:r w:rsidRPr="00CB298B">
        <w:rPr>
          <w:color w:val="auto"/>
        </w:rPr>
        <w:t>i</w:t>
      </w:r>
      <w:r w:rsidRPr="00CB298B">
        <w:rPr>
          <w:color w:val="auto"/>
        </w:rPr>
        <w:t>zycznej organizmu dzięki edukacji zdrowotnej i promocji zdrowego trybu życia.</w:t>
      </w:r>
    </w:p>
    <w:p w14:paraId="1625C229" w14:textId="76C4C2BE" w:rsidR="009D1D5F" w:rsidRPr="00CB298B" w:rsidRDefault="009D1D5F" w:rsidP="00D43499">
      <w:pPr>
        <w:pStyle w:val="OREnormalny"/>
        <w:rPr>
          <w:color w:val="auto"/>
        </w:rPr>
      </w:pPr>
      <w:r w:rsidRPr="00CB298B">
        <w:rPr>
          <w:b/>
          <w:color w:val="auto"/>
        </w:rPr>
        <w:t>Misja przedszkola</w:t>
      </w:r>
      <w:r w:rsidRPr="00CB298B">
        <w:rPr>
          <w:color w:val="auto"/>
        </w:rPr>
        <w:t xml:space="preserve">: Dzieci dzisiaj świadome zdrowego stylu życia – dorośli jutra. </w:t>
      </w:r>
    </w:p>
    <w:p w14:paraId="419654FE" w14:textId="06D9ACB1" w:rsidR="009D1D5F" w:rsidRPr="00CB298B" w:rsidRDefault="009D1D5F" w:rsidP="00D43499">
      <w:pPr>
        <w:pStyle w:val="OREnormalny"/>
        <w:rPr>
          <w:color w:val="auto"/>
        </w:rPr>
      </w:pPr>
      <w:r w:rsidRPr="00CB298B">
        <w:rPr>
          <w:color w:val="auto"/>
        </w:rPr>
        <w:t>Przedszkolaki nabywają postawy zdrowego stylu życia podczas zabaw i zajęć kierow</w:t>
      </w:r>
      <w:r w:rsidRPr="00CB298B">
        <w:rPr>
          <w:color w:val="auto"/>
        </w:rPr>
        <w:t>a</w:t>
      </w:r>
      <w:r w:rsidRPr="00CB298B">
        <w:rPr>
          <w:color w:val="auto"/>
        </w:rPr>
        <w:t>nych. Edukacja zdrowotna zgodna z pięcioma filarami koncepcji jest zintegrowana z c</w:t>
      </w:r>
      <w:r w:rsidRPr="00CB298B">
        <w:rPr>
          <w:color w:val="auto"/>
        </w:rPr>
        <w:t>o</w:t>
      </w:r>
      <w:r w:rsidRPr="00CB298B">
        <w:rPr>
          <w:color w:val="auto"/>
        </w:rPr>
        <w:t>dziennym rytmem dnia w przedszkolu, z doświadczeniami dzieci i prowadzona w ścisłej współpracy z rodzicami aktywnie włączanymi w realizację misji. Wyprawka każdego przedszkolaka zawiera, oprócz standardowego wyposażenia, także woreczek z zest</w:t>
      </w:r>
      <w:r w:rsidRPr="00CB298B">
        <w:rPr>
          <w:color w:val="auto"/>
        </w:rPr>
        <w:t>a</w:t>
      </w:r>
      <w:r w:rsidRPr="00CB298B">
        <w:rPr>
          <w:color w:val="auto"/>
        </w:rPr>
        <w:t xml:space="preserve">wem do masażu stóp (specjalne gąbki, szczoteczka, </w:t>
      </w:r>
      <w:r w:rsidR="00E96D0D" w:rsidRPr="00CB298B">
        <w:rPr>
          <w:color w:val="auto"/>
        </w:rPr>
        <w:t>mały ręcznik</w:t>
      </w:r>
      <w:r w:rsidRPr="00CB298B">
        <w:rPr>
          <w:color w:val="auto"/>
        </w:rPr>
        <w:t>, bawełniane skarpetki do włożenia po automasażu). Ważnym elementem codziennego planu dnia są spacery boso po dywanikach sensorycznych oraz brodzenie w baseniku</w:t>
      </w:r>
      <w:r w:rsidR="00E96D0D" w:rsidRPr="00CB298B">
        <w:rPr>
          <w:color w:val="auto"/>
        </w:rPr>
        <w:t xml:space="preserve"> –</w:t>
      </w:r>
      <w:r w:rsidRPr="00CB298B">
        <w:rPr>
          <w:color w:val="auto"/>
        </w:rPr>
        <w:t xml:space="preserve"> połączone z nauką automasażu stóp z wykorzystaniem strumienia wody. </w:t>
      </w:r>
    </w:p>
    <w:p w14:paraId="6FD0DB81" w14:textId="67C2C62F" w:rsidR="004719CD" w:rsidRPr="00CB298B" w:rsidRDefault="004719CD" w:rsidP="004719CD">
      <w:pPr>
        <w:pStyle w:val="OREnormalny"/>
        <w:rPr>
          <w:color w:val="auto"/>
        </w:rPr>
      </w:pPr>
      <w:r w:rsidRPr="00CB298B">
        <w:rPr>
          <w:noProof/>
          <w:color w:val="auto"/>
        </w:rPr>
        <w:lastRenderedPageBreak/>
        <w:drawing>
          <wp:anchor distT="0" distB="0" distL="114300" distR="114300" simplePos="0" relativeHeight="251953152" behindDoc="1" locked="0" layoutInCell="1" allowOverlap="1" wp14:anchorId="227A52FB" wp14:editId="033901E6">
            <wp:simplePos x="0" y="0"/>
            <wp:positionH relativeFrom="column">
              <wp:posOffset>-2540</wp:posOffset>
            </wp:positionH>
            <wp:positionV relativeFrom="paragraph">
              <wp:posOffset>5080</wp:posOffset>
            </wp:positionV>
            <wp:extent cx="2700655" cy="1960245"/>
            <wp:effectExtent l="0" t="0" r="4445" b="1905"/>
            <wp:wrapTight wrapText="bothSides">
              <wp:wrapPolygon edited="0">
                <wp:start x="0" y="0"/>
                <wp:lineTo x="0" y="21411"/>
                <wp:lineTo x="21483" y="21411"/>
                <wp:lineTo x="21483" y="0"/>
                <wp:lineTo x="0" y="0"/>
              </wp:wrapPolygon>
            </wp:wrapTight>
            <wp:docPr id="24583" name="Picture 10" descr="W szatni na ścianie zawieszono mapę receptorów stóp - instruktaż dla rodziców. Kneipp-Kindergarten, Gotha, Turyngia - Niemcy. " title="Mapa receptorów stóp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83" name="Picture 10" descr="Obraz 1718"/>
                    <pic:cNvPicPr>
                      <a:picLocks noChangeAspect="1" noChangeArrowheads="1"/>
                    </pic:cNvPicPr>
                  </pic:nvPicPr>
                  <pic:blipFill>
                    <a:blip r:embed="rId265">
                      <a:extLst>
                        <a:ext uri="{28A0092B-C50C-407E-A947-70E740481C1C}">
                          <a14:useLocalDpi xmlns:a14="http://schemas.microsoft.com/office/drawing/2010/main" val="0"/>
                        </a:ext>
                      </a:extLst>
                    </a:blip>
                    <a:srcRect/>
                    <a:stretch>
                      <a:fillRect/>
                    </a:stretch>
                  </pic:blipFill>
                  <pic:spPr bwMode="auto">
                    <a:xfrm>
                      <a:off x="0" y="0"/>
                      <a:ext cx="2700655" cy="1960245"/>
                    </a:xfrm>
                    <a:prstGeom prst="rect">
                      <a:avLst/>
                    </a:prstGeom>
                    <a:noFill/>
                    <a:ln>
                      <a:noFill/>
                    </a:ln>
                    <a:extLst/>
                  </pic:spPr>
                </pic:pic>
              </a:graphicData>
            </a:graphic>
            <wp14:sizeRelH relativeFrom="page">
              <wp14:pctWidth>0</wp14:pctWidth>
            </wp14:sizeRelH>
            <wp14:sizeRelV relativeFrom="page">
              <wp14:pctHeight>0</wp14:pctHeight>
            </wp14:sizeRelV>
          </wp:anchor>
        </w:drawing>
      </w:r>
      <w:r w:rsidRPr="00CB298B">
        <w:rPr>
          <w:noProof/>
          <w:color w:val="auto"/>
        </w:rPr>
        <w:drawing>
          <wp:inline distT="0" distB="0" distL="0" distR="0" wp14:anchorId="54D6A599" wp14:editId="41DA7E91">
            <wp:extent cx="2679405" cy="1967023"/>
            <wp:effectExtent l="0" t="0" r="6985" b="0"/>
            <wp:docPr id="251" name="Picture 9" descr="Na zdjęciu ścieżka sensoryczna w budynku przedszkola, po ktorej boso wedrują dzieci. Kneipp-Kindergarten, Gotha, Turyngia - Niemcy. " title="Dywanik sensorycz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82" name="Picture 9" descr="Obraz 1715"/>
                    <pic:cNvPicPr>
                      <a:picLocks noChangeAspect="1" noChangeArrowheads="1"/>
                    </pic:cNvPicPr>
                  </pic:nvPicPr>
                  <pic:blipFill rotWithShape="1">
                    <a:blip r:embed="rId266">
                      <a:extLst>
                        <a:ext uri="{28A0092B-C50C-407E-A947-70E740481C1C}">
                          <a14:useLocalDpi xmlns:a14="http://schemas.microsoft.com/office/drawing/2010/main" val="0"/>
                        </a:ext>
                      </a:extLst>
                    </a:blip>
                    <a:srcRect r="10933"/>
                    <a:stretch/>
                  </pic:blipFill>
                  <pic:spPr bwMode="auto">
                    <a:xfrm>
                      <a:off x="0" y="0"/>
                      <a:ext cx="2706644" cy="1987020"/>
                    </a:xfrm>
                    <a:prstGeom prst="rect">
                      <a:avLst/>
                    </a:prstGeom>
                    <a:noFill/>
                    <a:ln>
                      <a:noFill/>
                    </a:ln>
                    <a:extLst>
                      <a:ext uri="{53640926-AAD7-44D8-BBD7-CCE9431645EC}">
                        <a14:shadowObscured xmlns:a14="http://schemas.microsoft.com/office/drawing/2010/main"/>
                      </a:ext>
                    </a:extLst>
                  </pic:spPr>
                </pic:pic>
              </a:graphicData>
            </a:graphic>
          </wp:inline>
        </w:drawing>
      </w:r>
    </w:p>
    <w:p w14:paraId="17D1E51A" w14:textId="5BC80D13" w:rsidR="004719CD" w:rsidRPr="00CB298B" w:rsidRDefault="004719CD" w:rsidP="004719CD">
      <w:pPr>
        <w:pStyle w:val="Legenda"/>
        <w:spacing w:after="0"/>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 xml:space="preserve">Fot. 29. </w:t>
      </w:r>
      <w:r w:rsidRPr="00CB298B">
        <w:rPr>
          <w:rFonts w:ascii="Arial" w:eastAsia="Times New Roman" w:hAnsi="Arial" w:cs="Arial"/>
          <w:b w:val="0"/>
          <w:color w:val="auto"/>
          <w:sz w:val="22"/>
          <w:lang w:eastAsia="ja-JP"/>
        </w:rPr>
        <w:t>Mapa receptorów</w:t>
      </w:r>
      <w:r w:rsidR="0077604F">
        <w:rPr>
          <w:rFonts w:ascii="Arial" w:eastAsia="Times New Roman" w:hAnsi="Arial" w:cs="Arial"/>
          <w:b w:val="0"/>
          <w:color w:val="auto"/>
          <w:sz w:val="22"/>
          <w:lang w:eastAsia="ja-JP"/>
        </w:rPr>
        <w:t xml:space="preserve"> stóp – instruktaż dla rodziców</w:t>
      </w:r>
    </w:p>
    <w:p w14:paraId="16CA0056" w14:textId="3D69565A" w:rsidR="004719CD" w:rsidRPr="00CB298B" w:rsidRDefault="004719CD" w:rsidP="004719CD">
      <w:pPr>
        <w:pStyle w:val="Legenda"/>
        <w:spacing w:after="240"/>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 xml:space="preserve">Fot. 30. </w:t>
      </w:r>
      <w:r w:rsidRPr="00CB298B">
        <w:rPr>
          <w:rFonts w:ascii="Arial" w:eastAsia="Times New Roman" w:hAnsi="Arial" w:cs="Arial"/>
          <w:b w:val="0"/>
          <w:color w:val="auto"/>
          <w:sz w:val="22"/>
          <w:lang w:eastAsia="ja-JP"/>
        </w:rPr>
        <w:t>Dywanik sensoryczny, po któr</w:t>
      </w:r>
      <w:r w:rsidR="0077604F">
        <w:rPr>
          <w:rFonts w:ascii="Arial" w:eastAsia="Times New Roman" w:hAnsi="Arial" w:cs="Arial"/>
          <w:b w:val="0"/>
          <w:color w:val="auto"/>
          <w:sz w:val="22"/>
          <w:lang w:eastAsia="ja-JP"/>
        </w:rPr>
        <w:t>ym wędrują dzieci w sali masażu</w:t>
      </w:r>
    </w:p>
    <w:p w14:paraId="332CD6A3" w14:textId="5058CC4C" w:rsidR="009D1D5F" w:rsidRPr="00CB298B" w:rsidRDefault="004719CD" w:rsidP="004719CD">
      <w:pPr>
        <w:pStyle w:val="OREnormalny"/>
        <w:rPr>
          <w:color w:val="auto"/>
        </w:rPr>
      </w:pPr>
      <w:r w:rsidRPr="00CB298B">
        <w:rPr>
          <w:noProof/>
          <w:color w:val="auto"/>
        </w:rPr>
        <w:drawing>
          <wp:inline distT="0" distB="0" distL="0" distR="0" wp14:anchorId="0CE90BDD" wp14:editId="0232BEDD">
            <wp:extent cx="2700670" cy="2025503"/>
            <wp:effectExtent l="0" t="0" r="4445" b="0"/>
            <wp:docPr id="253" name="Picture 11" descr="Na zdjęciu brodzik z prysznicem - dzieci uczą się w tym miejscu hydromasażu. Kneipp-Kindergarten, Gotha, Turyngia - Niemcy. " title="Brodzik do hydromasażu"/>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84" name="Picture 11" descr="Obraz 1717"/>
                    <pic:cNvPicPr>
                      <a:picLocks noChangeAspect="1" noChangeArrowheads="1"/>
                    </pic:cNvPicPr>
                  </pic:nvPicPr>
                  <pic:blipFill>
                    <a:blip r:embed="rId267">
                      <a:extLst>
                        <a:ext uri="{28A0092B-C50C-407E-A947-70E740481C1C}">
                          <a14:useLocalDpi xmlns:a14="http://schemas.microsoft.com/office/drawing/2010/main" val="0"/>
                        </a:ext>
                      </a:extLst>
                    </a:blip>
                    <a:srcRect/>
                    <a:stretch>
                      <a:fillRect/>
                    </a:stretch>
                  </pic:blipFill>
                  <pic:spPr bwMode="auto">
                    <a:xfrm>
                      <a:off x="0" y="0"/>
                      <a:ext cx="2726994" cy="2045246"/>
                    </a:xfrm>
                    <a:prstGeom prst="rect">
                      <a:avLst/>
                    </a:prstGeom>
                    <a:noFill/>
                    <a:ln>
                      <a:noFill/>
                    </a:ln>
                    <a:extLst/>
                  </pic:spPr>
                </pic:pic>
              </a:graphicData>
            </a:graphic>
          </wp:inline>
        </w:drawing>
      </w:r>
      <w:r w:rsidR="0096411C">
        <w:rPr>
          <w:color w:val="auto"/>
        </w:rPr>
        <w:t xml:space="preserve"> </w:t>
      </w:r>
      <w:r w:rsidRPr="00CB298B">
        <w:rPr>
          <w:color w:val="auto"/>
        </w:rPr>
        <w:t xml:space="preserve"> </w:t>
      </w:r>
      <w:r w:rsidRPr="00CB298B">
        <w:rPr>
          <w:noProof/>
          <w:color w:val="auto"/>
        </w:rPr>
        <w:drawing>
          <wp:inline distT="0" distB="0" distL="0" distR="0" wp14:anchorId="29B61139" wp14:editId="392480ED">
            <wp:extent cx="2636875" cy="2028524"/>
            <wp:effectExtent l="0" t="0" r="0" b="0"/>
            <wp:docPr id="255" name="Picture 13" descr="Na zdjęciu zainstalowane obok rynien urządznia do uzdatniania deszczówki. Kneipp-Kindergarten, Gotha, Turyngia - Niemcy. " title="Urządzenia do uzdatniania deszczówk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586" name="Picture 13" descr="Obraz 1173"/>
                    <pic:cNvPicPr>
                      <a:picLocks noChangeAspect="1" noChangeArrowheads="1"/>
                    </pic:cNvPicPr>
                  </pic:nvPicPr>
                  <pic:blipFill rotWithShape="1">
                    <a:blip r:embed="rId268">
                      <a:extLst>
                        <a:ext uri="{28A0092B-C50C-407E-A947-70E740481C1C}">
                          <a14:useLocalDpi xmlns:a14="http://schemas.microsoft.com/office/drawing/2010/main" val="0"/>
                        </a:ext>
                      </a:extLst>
                    </a:blip>
                    <a:srcRect r="3501"/>
                    <a:stretch/>
                  </pic:blipFill>
                  <pic:spPr bwMode="auto">
                    <a:xfrm>
                      <a:off x="0" y="0"/>
                      <a:ext cx="2654901" cy="2042391"/>
                    </a:xfrm>
                    <a:prstGeom prst="rect">
                      <a:avLst/>
                    </a:prstGeom>
                    <a:noFill/>
                    <a:ln>
                      <a:noFill/>
                    </a:ln>
                    <a:extLst>
                      <a:ext uri="{53640926-AAD7-44D8-BBD7-CCE9431645EC}">
                        <a14:shadowObscured xmlns:a14="http://schemas.microsoft.com/office/drawing/2010/main"/>
                      </a:ext>
                    </a:extLst>
                  </pic:spPr>
                </pic:pic>
              </a:graphicData>
            </a:graphic>
          </wp:inline>
        </w:drawing>
      </w:r>
    </w:p>
    <w:p w14:paraId="76B335D5" w14:textId="04A026D0" w:rsidR="004719CD" w:rsidRPr="00CB298B" w:rsidRDefault="004719CD" w:rsidP="004719CD">
      <w:pPr>
        <w:pStyle w:val="Legenda"/>
        <w:spacing w:after="0"/>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 xml:space="preserve">Fot. 31. </w:t>
      </w:r>
      <w:r w:rsidRPr="00CB298B">
        <w:rPr>
          <w:rFonts w:ascii="Arial" w:eastAsia="Times New Roman" w:hAnsi="Arial" w:cs="Arial"/>
          <w:b w:val="0"/>
          <w:color w:val="auto"/>
          <w:sz w:val="22"/>
          <w:lang w:eastAsia="ja-JP"/>
        </w:rPr>
        <w:t>Brodzik, w któ</w:t>
      </w:r>
      <w:r w:rsidR="0077604F">
        <w:rPr>
          <w:rFonts w:ascii="Arial" w:eastAsia="Times New Roman" w:hAnsi="Arial" w:cs="Arial"/>
          <w:b w:val="0"/>
          <w:color w:val="auto"/>
          <w:sz w:val="22"/>
          <w:lang w:eastAsia="ja-JP"/>
        </w:rPr>
        <w:t>rym dzieci uczą się hydromasażu</w:t>
      </w:r>
    </w:p>
    <w:p w14:paraId="7B9120AD" w14:textId="35FAFDC3" w:rsidR="009D1D5F" w:rsidRPr="00CB298B" w:rsidRDefault="004719CD" w:rsidP="004719CD">
      <w:pPr>
        <w:pStyle w:val="Legenda"/>
        <w:spacing w:after="240"/>
        <w:rPr>
          <w:color w:val="auto"/>
        </w:rPr>
      </w:pPr>
      <w:r w:rsidRPr="00CB298B">
        <w:rPr>
          <w:rFonts w:ascii="Arial" w:eastAsia="Times New Roman" w:hAnsi="Arial" w:cs="Arial"/>
          <w:color w:val="auto"/>
          <w:sz w:val="22"/>
          <w:lang w:eastAsia="ja-JP"/>
        </w:rPr>
        <w:t xml:space="preserve">Fot. 32. </w:t>
      </w:r>
      <w:r w:rsidRPr="00CB298B">
        <w:rPr>
          <w:rFonts w:ascii="Arial" w:eastAsia="Times New Roman" w:hAnsi="Arial" w:cs="Arial"/>
          <w:b w:val="0"/>
          <w:color w:val="auto"/>
          <w:sz w:val="22"/>
          <w:lang w:eastAsia="ja-JP"/>
        </w:rPr>
        <w:t xml:space="preserve">Urządzenia do uzdatniania deszczówki – stąd m.in. pochodzi </w:t>
      </w:r>
      <w:r w:rsidR="0077604F">
        <w:rPr>
          <w:rFonts w:ascii="Arial" w:eastAsia="Times New Roman" w:hAnsi="Arial" w:cs="Arial"/>
          <w:b w:val="0"/>
          <w:color w:val="auto"/>
          <w:sz w:val="22"/>
          <w:lang w:eastAsia="ja-JP"/>
        </w:rPr>
        <w:t>woda płynąca „szlakiem błotnym”</w:t>
      </w:r>
    </w:p>
    <w:p w14:paraId="4857C474" w14:textId="1901AB42" w:rsidR="009D1D5F" w:rsidRPr="00CB298B" w:rsidRDefault="009D1D5F" w:rsidP="00D43499">
      <w:pPr>
        <w:pStyle w:val="OREnormalny"/>
        <w:rPr>
          <w:color w:val="auto"/>
        </w:rPr>
      </w:pPr>
      <w:r w:rsidRPr="00CB298B">
        <w:rPr>
          <w:color w:val="auto"/>
        </w:rPr>
        <w:t>Przedszkole posiada profesjonalny sprzęt do odzyskiwania i uzdatniania deszczówki. To m.in. źródło wody zasilającej „błotny szlak” na zewnątrz budynku – ulubione przez prze</w:t>
      </w:r>
      <w:r w:rsidRPr="00CB298B">
        <w:rPr>
          <w:color w:val="auto"/>
        </w:rPr>
        <w:t>d</w:t>
      </w:r>
      <w:r w:rsidRPr="00CB298B">
        <w:rPr>
          <w:color w:val="auto"/>
        </w:rPr>
        <w:t>szkolaki miejsce brodzenia i zabaw. Oprócz tego dzieci codziennie – niezależnie od pory roku – brodzą po rosie, trawie, śniegu, piasku</w:t>
      </w:r>
      <w:r w:rsidR="00E96D0D" w:rsidRPr="00CB298B">
        <w:rPr>
          <w:color w:val="auto"/>
        </w:rPr>
        <w:t>. Następnie zaplanowany jest</w:t>
      </w:r>
      <w:r w:rsidRPr="00CB298B">
        <w:rPr>
          <w:color w:val="auto"/>
        </w:rPr>
        <w:t xml:space="preserve"> hydromasaż w basenie wewnątrz budynku i odpoczynek dla stóp</w:t>
      </w:r>
      <w:r w:rsidR="00E96D0D" w:rsidRPr="00CB298B">
        <w:rPr>
          <w:color w:val="auto"/>
        </w:rPr>
        <w:t xml:space="preserve"> –</w:t>
      </w:r>
      <w:r w:rsidRPr="00CB298B">
        <w:rPr>
          <w:color w:val="auto"/>
        </w:rPr>
        <w:t xml:space="preserve"> ubranych w bawełniane skarpetki</w:t>
      </w:r>
      <w:r w:rsidR="00E96D0D" w:rsidRPr="00CB298B">
        <w:rPr>
          <w:color w:val="auto"/>
        </w:rPr>
        <w:t>.</w:t>
      </w:r>
    </w:p>
    <w:p w14:paraId="2AD59397" w14:textId="7EB8099F" w:rsidR="009D1D5F" w:rsidRPr="00CB298B" w:rsidRDefault="009D1D5F" w:rsidP="00D43499">
      <w:pPr>
        <w:pStyle w:val="OREnormalny"/>
        <w:rPr>
          <w:color w:val="auto"/>
        </w:rPr>
      </w:pPr>
      <w:r w:rsidRPr="00CB298B">
        <w:rPr>
          <w:color w:val="auto"/>
        </w:rPr>
        <w:t xml:space="preserve">Dzieci, pod kierunkiem nauczycieli, hodują zioła, suszą je i wykorzystują do sporządzania zdrowych herbat. Personel przedszkola (nie tylko nauczyciele, ale także osoby pracujące w kuchni) włącza </w:t>
      </w:r>
      <w:r w:rsidR="00E96D0D" w:rsidRPr="00CB298B">
        <w:rPr>
          <w:color w:val="auto"/>
        </w:rPr>
        <w:t xml:space="preserve">przedszkolaki </w:t>
      </w:r>
      <w:r w:rsidRPr="00CB298B">
        <w:rPr>
          <w:color w:val="auto"/>
        </w:rPr>
        <w:t>w przygotowanie mrożonek z owoców sezonowych, w</w:t>
      </w:r>
      <w:r w:rsidRPr="00CB298B">
        <w:rPr>
          <w:color w:val="auto"/>
        </w:rPr>
        <w:t>y</w:t>
      </w:r>
      <w:r w:rsidRPr="00CB298B">
        <w:rPr>
          <w:color w:val="auto"/>
        </w:rPr>
        <w:t xml:space="preserve">korzystywanych później w tworzeniu dziennych jadłospisów. </w:t>
      </w:r>
    </w:p>
    <w:p w14:paraId="5E8BD076" w14:textId="62FB31B5" w:rsidR="009D1D5F" w:rsidRPr="00CB298B" w:rsidRDefault="009D1D5F" w:rsidP="00693BAF">
      <w:pPr>
        <w:keepNext/>
      </w:pPr>
      <w:r w:rsidRPr="00CB298B">
        <w:rPr>
          <w:noProof/>
        </w:rPr>
        <w:lastRenderedPageBreak/>
        <w:drawing>
          <wp:inline distT="0" distB="0" distL="0" distR="0" wp14:anchorId="7C8442D5" wp14:editId="611F7B2F">
            <wp:extent cx="2760898" cy="2072365"/>
            <wp:effectExtent l="0" t="0" r="1905" b="4445"/>
            <wp:docPr id="25606" name="Picture 7" descr="Na zdjęciu dwie dziewczynki myją jabłka na przedszkolny podwieczorek Kneipp-Kindergarten, Gotha, Turyngia - Niemcy. " title="Mycie owoców"/>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06" name="Picture 7" descr="Obraz 1042"/>
                    <pic:cNvPicPr>
                      <a:picLocks noChangeAspect="1" noChangeArrowheads="1"/>
                    </pic:cNvPicPr>
                  </pic:nvPicPr>
                  <pic:blipFill>
                    <a:blip r:embed="rId269">
                      <a:extLst>
                        <a:ext uri="{28A0092B-C50C-407E-A947-70E740481C1C}">
                          <a14:useLocalDpi xmlns:a14="http://schemas.microsoft.com/office/drawing/2010/main" val="0"/>
                        </a:ext>
                      </a:extLst>
                    </a:blip>
                    <a:srcRect/>
                    <a:stretch>
                      <a:fillRect/>
                    </a:stretch>
                  </pic:blipFill>
                  <pic:spPr bwMode="auto">
                    <a:xfrm>
                      <a:off x="0" y="0"/>
                      <a:ext cx="2761582" cy="2072878"/>
                    </a:xfrm>
                    <a:prstGeom prst="rect">
                      <a:avLst/>
                    </a:prstGeom>
                    <a:noFill/>
                    <a:ln>
                      <a:noFill/>
                    </a:ln>
                    <a:extLst/>
                  </pic:spPr>
                </pic:pic>
              </a:graphicData>
            </a:graphic>
          </wp:inline>
        </w:drawing>
      </w:r>
      <w:r w:rsidR="0096411C">
        <w:t xml:space="preserve">  </w:t>
      </w:r>
      <w:r w:rsidR="00E96D0D" w:rsidRPr="00CB298B">
        <w:t xml:space="preserve"> </w:t>
      </w:r>
      <w:r w:rsidR="00E96D0D" w:rsidRPr="00CB298B">
        <w:rPr>
          <w:noProof/>
        </w:rPr>
        <w:drawing>
          <wp:inline distT="0" distB="0" distL="0" distR="0" wp14:anchorId="658D6B11" wp14:editId="4FB5FBFA">
            <wp:extent cx="2775098" cy="2082185"/>
            <wp:effectExtent l="0" t="0" r="6350" b="0"/>
            <wp:docPr id="35853" name="Picture 4" descr="Dzieci samodzielnie drylują owoce przeznaczone na mrożonki. Kneipp-Kindergarten, Gotha, Turyngia - Niemcy. " title="Mrożonk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604" name="Picture 4" descr="Obraz 1050"/>
                    <pic:cNvPicPr>
                      <a:picLocks noChangeAspect="1" noChangeArrowheads="1"/>
                    </pic:cNvPicPr>
                  </pic:nvPicPr>
                  <pic:blipFill>
                    <a:blip r:embed="rId270">
                      <a:extLst>
                        <a:ext uri="{28A0092B-C50C-407E-A947-70E740481C1C}">
                          <a14:useLocalDpi xmlns:a14="http://schemas.microsoft.com/office/drawing/2010/main" val="0"/>
                        </a:ext>
                      </a:extLst>
                    </a:blip>
                    <a:srcRect/>
                    <a:stretch>
                      <a:fillRect/>
                    </a:stretch>
                  </pic:blipFill>
                  <pic:spPr bwMode="auto">
                    <a:xfrm>
                      <a:off x="0" y="0"/>
                      <a:ext cx="2775154" cy="2082227"/>
                    </a:xfrm>
                    <a:prstGeom prst="rect">
                      <a:avLst/>
                    </a:prstGeom>
                    <a:noFill/>
                    <a:ln>
                      <a:noFill/>
                    </a:ln>
                    <a:extLst/>
                  </pic:spPr>
                </pic:pic>
              </a:graphicData>
            </a:graphic>
          </wp:inline>
        </w:drawing>
      </w:r>
    </w:p>
    <w:p w14:paraId="1A002BD5" w14:textId="2779D077" w:rsidR="00E96D0D" w:rsidRPr="00CB298B" w:rsidRDefault="00E96D0D" w:rsidP="00E96D0D">
      <w:pPr>
        <w:pStyle w:val="Legenda"/>
        <w:spacing w:after="0"/>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 xml:space="preserve">Fot. 33. </w:t>
      </w:r>
      <w:r w:rsidR="0077604F">
        <w:rPr>
          <w:rFonts w:ascii="Arial" w:eastAsia="Times New Roman" w:hAnsi="Arial" w:cs="Arial"/>
          <w:b w:val="0"/>
          <w:color w:val="auto"/>
          <w:sz w:val="22"/>
          <w:lang w:eastAsia="ja-JP"/>
        </w:rPr>
        <w:t>Przedszkolaki myją owoce</w:t>
      </w:r>
    </w:p>
    <w:p w14:paraId="21D408C8" w14:textId="1ED6B90F" w:rsidR="009D1D5F" w:rsidRPr="00CB298B" w:rsidRDefault="00E96D0D" w:rsidP="00E96D0D">
      <w:pPr>
        <w:pStyle w:val="Legenda"/>
        <w:rPr>
          <w:color w:val="auto"/>
        </w:rPr>
      </w:pPr>
      <w:r w:rsidRPr="00CB298B">
        <w:rPr>
          <w:rFonts w:ascii="Arial" w:eastAsia="Times New Roman" w:hAnsi="Arial" w:cs="Arial"/>
          <w:color w:val="auto"/>
          <w:sz w:val="22"/>
          <w:lang w:eastAsia="ja-JP"/>
        </w:rPr>
        <w:t xml:space="preserve">Fot. 34. </w:t>
      </w:r>
      <w:r w:rsidRPr="00CB298B">
        <w:rPr>
          <w:rFonts w:ascii="Arial" w:eastAsia="Times New Roman" w:hAnsi="Arial" w:cs="Arial"/>
          <w:b w:val="0"/>
          <w:color w:val="auto"/>
          <w:sz w:val="22"/>
          <w:lang w:eastAsia="ja-JP"/>
        </w:rPr>
        <w:t xml:space="preserve">Dzieci przygotowują owoce na mrożonki na podstawie planu </w:t>
      </w:r>
      <w:r w:rsidR="0077604F">
        <w:rPr>
          <w:rFonts w:ascii="Arial" w:eastAsia="Times New Roman" w:hAnsi="Arial" w:cs="Arial"/>
          <w:b w:val="0"/>
          <w:color w:val="auto"/>
          <w:sz w:val="22"/>
          <w:lang w:eastAsia="ja-JP"/>
        </w:rPr>
        <w:t>opracowanego przez kadrę kuchni</w:t>
      </w:r>
    </w:p>
    <w:p w14:paraId="5E61A570" w14:textId="03531BD4" w:rsidR="009D1D5F" w:rsidRPr="00CB298B" w:rsidRDefault="00E96D0D" w:rsidP="00693BAF">
      <w:pPr>
        <w:pStyle w:val="Legenda"/>
        <w:rPr>
          <w:color w:val="auto"/>
        </w:rPr>
      </w:pPr>
      <w:r w:rsidRPr="00CB298B">
        <w:rPr>
          <w:rFonts w:ascii="Arial" w:eastAsia="Times New Roman" w:hAnsi="Arial" w:cs="Arial"/>
          <w:color w:val="auto"/>
          <w:lang w:eastAsia="ja-JP"/>
        </w:rPr>
        <w:t xml:space="preserve">Źródło: </w:t>
      </w:r>
      <w:r w:rsidRPr="00CB298B">
        <w:rPr>
          <w:rFonts w:ascii="Arial" w:eastAsia="Times New Roman" w:hAnsi="Arial" w:cs="Arial"/>
          <w:b w:val="0"/>
          <w:color w:val="auto"/>
          <w:lang w:eastAsia="ja-JP"/>
        </w:rPr>
        <w:t>oprac. Małgorzata Jas na podstawie obserwacji uczestniczącej oraz materiałów ze strony internetowej prze</w:t>
      </w:r>
      <w:r w:rsidRPr="00CB298B">
        <w:rPr>
          <w:rFonts w:ascii="Arial" w:eastAsia="Times New Roman" w:hAnsi="Arial" w:cs="Arial"/>
          <w:b w:val="0"/>
          <w:color w:val="auto"/>
          <w:lang w:eastAsia="ja-JP"/>
        </w:rPr>
        <w:t>d</w:t>
      </w:r>
      <w:r w:rsidRPr="00CB298B">
        <w:rPr>
          <w:rFonts w:ascii="Arial" w:eastAsia="Times New Roman" w:hAnsi="Arial" w:cs="Arial"/>
          <w:b w:val="0"/>
          <w:color w:val="auto"/>
          <w:lang w:eastAsia="ja-JP"/>
        </w:rPr>
        <w:t>szkola: http://www.gotha.de/leben-in-gotha/kinder-familie/betreuung/kommunale-kindertagesstaette-spatzennest.html [online, dostęp dn. 15.05.2017].</w:t>
      </w:r>
    </w:p>
    <w:p w14:paraId="3637AFB9" w14:textId="13B37040" w:rsidR="004719CD" w:rsidRPr="00CB298B" w:rsidRDefault="009D1D5F" w:rsidP="00693BAF">
      <w:pPr>
        <w:spacing w:before="120" w:line="360" w:lineRule="auto"/>
        <w:rPr>
          <w:rFonts w:ascii="Arial" w:hAnsi="Arial" w:cs="Arial"/>
          <w:sz w:val="24"/>
          <w:szCs w:val="24"/>
        </w:rPr>
      </w:pPr>
      <w:r w:rsidRPr="00CB298B">
        <w:rPr>
          <w:rFonts w:ascii="Arial" w:hAnsi="Arial" w:cs="Arial"/>
          <w:sz w:val="24"/>
          <w:szCs w:val="24"/>
        </w:rPr>
        <w:t xml:space="preserve">Przygotuj się do zaprezentowania na </w:t>
      </w:r>
      <w:r w:rsidR="004719CD" w:rsidRPr="00CB298B">
        <w:rPr>
          <w:rFonts w:ascii="Arial" w:hAnsi="Arial" w:cs="Arial"/>
          <w:sz w:val="24"/>
          <w:szCs w:val="24"/>
        </w:rPr>
        <w:t xml:space="preserve">warsztatach stacjonarnych </w:t>
      </w:r>
      <w:r w:rsidRPr="00CB298B">
        <w:rPr>
          <w:rFonts w:ascii="Arial" w:hAnsi="Arial" w:cs="Arial"/>
          <w:sz w:val="24"/>
          <w:szCs w:val="24"/>
        </w:rPr>
        <w:t xml:space="preserve">koncepcji przedszkola promującego zdrowie jako sposobu </w:t>
      </w:r>
      <w:r w:rsidR="004719CD" w:rsidRPr="00CB298B">
        <w:rPr>
          <w:rFonts w:ascii="Arial" w:hAnsi="Arial" w:cs="Arial"/>
          <w:sz w:val="24"/>
          <w:szCs w:val="24"/>
        </w:rPr>
        <w:t xml:space="preserve">kształtowania </w:t>
      </w:r>
      <w:r w:rsidRPr="00CB298B">
        <w:rPr>
          <w:rFonts w:ascii="Arial" w:hAnsi="Arial" w:cs="Arial"/>
          <w:sz w:val="24"/>
          <w:szCs w:val="24"/>
        </w:rPr>
        <w:t xml:space="preserve">kompetencji kluczowych </w:t>
      </w:r>
      <w:r w:rsidR="004719CD" w:rsidRPr="00CB298B">
        <w:rPr>
          <w:rFonts w:ascii="Arial" w:hAnsi="Arial" w:cs="Arial"/>
          <w:sz w:val="24"/>
          <w:szCs w:val="24"/>
        </w:rPr>
        <w:t xml:space="preserve">u </w:t>
      </w:r>
      <w:r w:rsidRPr="00CB298B">
        <w:rPr>
          <w:rFonts w:ascii="Arial" w:hAnsi="Arial" w:cs="Arial"/>
          <w:sz w:val="24"/>
          <w:szCs w:val="24"/>
        </w:rPr>
        <w:t>dzieci.</w:t>
      </w:r>
    </w:p>
    <w:p w14:paraId="1CF07663" w14:textId="77777777" w:rsidR="004719CD" w:rsidRPr="00CB298B" w:rsidRDefault="004719CD">
      <w:pPr>
        <w:spacing w:after="0" w:line="240" w:lineRule="auto"/>
        <w:rPr>
          <w:rFonts w:ascii="Arial" w:eastAsia="Times New Roman" w:hAnsi="Arial" w:cs="Arial"/>
          <w:b/>
          <w:bCs/>
          <w:sz w:val="28"/>
          <w:szCs w:val="24"/>
        </w:rPr>
      </w:pPr>
      <w:r w:rsidRPr="00CB298B">
        <w:br w:type="page"/>
      </w:r>
    </w:p>
    <w:p w14:paraId="0BDD6FDF" w14:textId="6547D8F9" w:rsidR="009D1D5F" w:rsidRPr="00CB298B" w:rsidRDefault="004719CD" w:rsidP="004719CD">
      <w:pPr>
        <w:pStyle w:val="ORE3Naglowek"/>
        <w:rPr>
          <w:color w:val="auto"/>
        </w:rPr>
      </w:pPr>
      <w:bookmarkStart w:id="84" w:name="_Toc496059962"/>
      <w:r w:rsidRPr="00CB298B">
        <w:rPr>
          <w:color w:val="auto"/>
        </w:rPr>
        <w:lastRenderedPageBreak/>
        <w:t xml:space="preserve">5.8. </w:t>
      </w:r>
      <w:r w:rsidR="009D1D5F" w:rsidRPr="00CB298B">
        <w:rPr>
          <w:color w:val="auto"/>
        </w:rPr>
        <w:t>Aranżacj</w:t>
      </w:r>
      <w:r w:rsidRPr="00CB298B">
        <w:rPr>
          <w:color w:val="auto"/>
        </w:rPr>
        <w:t>a</w:t>
      </w:r>
      <w:r w:rsidR="009D1D5F" w:rsidRPr="00CB298B">
        <w:rPr>
          <w:color w:val="auto"/>
        </w:rPr>
        <w:t xml:space="preserve"> przestrzeni przedszkola i jego otoczenia sprzyjająca rozwojowi kompetencji kluczowych </w:t>
      </w:r>
      <w:r w:rsidRPr="00CB298B">
        <w:rPr>
          <w:color w:val="auto"/>
        </w:rPr>
        <w:t xml:space="preserve">u </w:t>
      </w:r>
      <w:r w:rsidR="009D1D5F" w:rsidRPr="00CB298B">
        <w:rPr>
          <w:color w:val="auto"/>
        </w:rPr>
        <w:t>dzieci</w:t>
      </w:r>
      <w:bookmarkEnd w:id="84"/>
      <w:r w:rsidR="00693BAF" w:rsidRPr="00CB298B">
        <w:rPr>
          <w:color w:val="auto"/>
        </w:rPr>
        <w:t xml:space="preserve"> </w:t>
      </w:r>
    </w:p>
    <w:p w14:paraId="4919833F" w14:textId="24D6DAEC" w:rsidR="009D1D5F" w:rsidRPr="00CB298B" w:rsidRDefault="009D1D5F" w:rsidP="002B4224">
      <w:pPr>
        <w:pStyle w:val="OREnormalny"/>
        <w:rPr>
          <w:color w:val="auto"/>
        </w:rPr>
      </w:pPr>
      <w:r w:rsidRPr="00CB298B">
        <w:rPr>
          <w:color w:val="auto"/>
        </w:rPr>
        <w:t xml:space="preserve">„Współczesna dydaktyka traktuje aranżację </w:t>
      </w:r>
      <w:proofErr w:type="spellStart"/>
      <w:r w:rsidRPr="00CB298B">
        <w:rPr>
          <w:color w:val="auto"/>
        </w:rPr>
        <w:t>sal</w:t>
      </w:r>
      <w:proofErr w:type="spellEnd"/>
      <w:r w:rsidRPr="00CB298B">
        <w:rPr>
          <w:color w:val="auto"/>
        </w:rPr>
        <w:t xml:space="preserve"> </w:t>
      </w:r>
      <w:r w:rsidR="000D7F64" w:rsidRPr="00CB298B">
        <w:rPr>
          <w:color w:val="auto"/>
        </w:rPr>
        <w:t>[…]</w:t>
      </w:r>
      <w:r w:rsidR="0096411C">
        <w:rPr>
          <w:color w:val="auto"/>
        </w:rPr>
        <w:t xml:space="preserve"> </w:t>
      </w:r>
      <w:r w:rsidRPr="00CB298B">
        <w:rPr>
          <w:color w:val="auto"/>
        </w:rPr>
        <w:t xml:space="preserve">jako jeden z ważnych elementów wpływających na efektywność procesu nauczania. Specjaliści coraz częściej posługują się w odniesieniu do tej kwestii określeniami </w:t>
      </w:r>
      <w:r w:rsidR="000D7F64" w:rsidRPr="00CB298B">
        <w:rPr>
          <w:color w:val="auto"/>
        </w:rPr>
        <w:t>»</w:t>
      </w:r>
      <w:r w:rsidRPr="00CB298B">
        <w:rPr>
          <w:bCs/>
          <w:color w:val="auto"/>
        </w:rPr>
        <w:t>trzeci pedagog</w:t>
      </w:r>
      <w:r w:rsidR="000D7F64" w:rsidRPr="00CB298B">
        <w:rPr>
          <w:color w:val="auto"/>
        </w:rPr>
        <w:t>«</w:t>
      </w:r>
      <w:r w:rsidRPr="00CB298B">
        <w:rPr>
          <w:color w:val="auto"/>
        </w:rPr>
        <w:t xml:space="preserve"> czy </w:t>
      </w:r>
      <w:r w:rsidR="000D7F64" w:rsidRPr="00CB298B">
        <w:rPr>
          <w:color w:val="auto"/>
        </w:rPr>
        <w:t>»</w:t>
      </w:r>
      <w:r w:rsidRPr="00CB298B">
        <w:rPr>
          <w:bCs/>
          <w:color w:val="auto"/>
        </w:rPr>
        <w:t>ukryty program d</w:t>
      </w:r>
      <w:r w:rsidRPr="00CB298B">
        <w:rPr>
          <w:bCs/>
          <w:color w:val="auto"/>
        </w:rPr>
        <w:t>y</w:t>
      </w:r>
      <w:r w:rsidRPr="00CB298B">
        <w:rPr>
          <w:bCs/>
          <w:color w:val="auto"/>
        </w:rPr>
        <w:t>daktyczny</w:t>
      </w:r>
      <w:r w:rsidR="000D7F64" w:rsidRPr="00CB298B">
        <w:rPr>
          <w:color w:val="auto"/>
        </w:rPr>
        <w:t>«</w:t>
      </w:r>
      <w:r w:rsidRPr="00CB298B">
        <w:rPr>
          <w:color w:val="auto"/>
        </w:rPr>
        <w:t xml:space="preserve">. </w:t>
      </w:r>
      <w:r w:rsidRPr="00CB298B">
        <w:rPr>
          <w:bCs/>
          <w:color w:val="auto"/>
        </w:rPr>
        <w:t>Przestrzeń, w której żyjemy, ma zasadniczy wpływ na samopoczucie, z</w:t>
      </w:r>
      <w:r w:rsidRPr="00CB298B">
        <w:rPr>
          <w:bCs/>
          <w:color w:val="auto"/>
        </w:rPr>
        <w:t>a</w:t>
      </w:r>
      <w:r w:rsidRPr="00CB298B">
        <w:rPr>
          <w:bCs/>
          <w:color w:val="auto"/>
        </w:rPr>
        <w:t>chowanie</w:t>
      </w:r>
      <w:r w:rsidRPr="00CB298B">
        <w:rPr>
          <w:color w:val="auto"/>
        </w:rPr>
        <w:t xml:space="preserve"> oraz efekty nauczania i uczenia się</w:t>
      </w:r>
      <w:r w:rsidRPr="00CB298B">
        <w:rPr>
          <w:rStyle w:val="Odwoanieprzypisudolnego"/>
          <w:color w:val="auto"/>
        </w:rPr>
        <w:footnoteReference w:id="106"/>
      </w:r>
      <w:r w:rsidRPr="00CB298B">
        <w:rPr>
          <w:color w:val="auto"/>
        </w:rPr>
        <w:t>.</w:t>
      </w:r>
    </w:p>
    <w:p w14:paraId="72CCDB6E" w14:textId="2C0EBEAE" w:rsidR="009D1D5F" w:rsidRPr="00CB298B" w:rsidRDefault="009D1D5F" w:rsidP="002B4224">
      <w:pPr>
        <w:pStyle w:val="OREnormalny"/>
        <w:rPr>
          <w:color w:val="auto"/>
        </w:rPr>
      </w:pPr>
      <w:r w:rsidRPr="00CB298B">
        <w:rPr>
          <w:color w:val="auto"/>
        </w:rPr>
        <w:t>Zapoznaj się z przykładami niestandardowej, osadzonej w nowoczesnym podejściu do przestrzeni edukacyjnej aranżacji przestrzeni wybranych placówek w Polsce i na świecie</w:t>
      </w:r>
      <w:r w:rsidR="000D7F64" w:rsidRPr="00CB298B">
        <w:rPr>
          <w:color w:val="auto"/>
        </w:rPr>
        <w:t xml:space="preserve"> [online, dostęp dn. 15.05.2017]</w:t>
      </w:r>
      <w:r w:rsidRPr="00CB298B">
        <w:rPr>
          <w:color w:val="auto"/>
        </w:rPr>
        <w:t>:</w:t>
      </w:r>
    </w:p>
    <w:p w14:paraId="380AF91B" w14:textId="77777777" w:rsidR="009D1D5F" w:rsidRPr="00CB298B" w:rsidRDefault="009D1D5F" w:rsidP="002B4224">
      <w:pPr>
        <w:pStyle w:val="OREpunktor"/>
        <w:rPr>
          <w:b/>
          <w:color w:val="auto"/>
        </w:rPr>
      </w:pPr>
      <w:r w:rsidRPr="00CB298B">
        <w:rPr>
          <w:b/>
          <w:color w:val="auto"/>
        </w:rPr>
        <w:t xml:space="preserve">Przedszkole „Żółty Słonik” w Ostrowi Mazowieckiej: </w:t>
      </w:r>
    </w:p>
    <w:p w14:paraId="18035B1A" w14:textId="231BAFCC" w:rsidR="009D1D5F" w:rsidRPr="00CB298B" w:rsidRDefault="009D1D5F" w:rsidP="002B4224">
      <w:pPr>
        <w:pStyle w:val="OREpunktory2"/>
      </w:pPr>
      <w:r w:rsidRPr="00CB298B">
        <w:t xml:space="preserve">fotografie: </w:t>
      </w:r>
      <w:hyperlink r:id="rId271" w:history="1">
        <w:r w:rsidR="000D7F64" w:rsidRPr="00CB298B">
          <w:rPr>
            <w:rStyle w:val="Hipercze"/>
            <w:color w:val="auto"/>
          </w:rPr>
          <w:t>www.sztuka-architektury.pl/index.php?ID_PAGE=41593</w:t>
        </w:r>
      </w:hyperlink>
      <w:r w:rsidRPr="00CB298B">
        <w:t>;</w:t>
      </w:r>
    </w:p>
    <w:p w14:paraId="53CAA333" w14:textId="4A36B95A" w:rsidR="009D1D5F" w:rsidRPr="00CB298B" w:rsidRDefault="00D31FA4" w:rsidP="002B4224">
      <w:pPr>
        <w:pStyle w:val="OREpunktory2"/>
      </w:pPr>
      <w:r w:rsidRPr="00CB298B">
        <w:t>filmowa</w:t>
      </w:r>
      <w:r w:rsidR="009D1D5F" w:rsidRPr="00CB298B">
        <w:t xml:space="preserve"> relacja z przedszkola </w:t>
      </w:r>
      <w:r w:rsidRPr="00CB298B">
        <w:t xml:space="preserve">obejmująca </w:t>
      </w:r>
      <w:r w:rsidR="009D1D5F" w:rsidRPr="00CB298B">
        <w:t>wypowiedzi architektów, psych</w:t>
      </w:r>
      <w:r w:rsidR="009D1D5F" w:rsidRPr="00CB298B">
        <w:t>o</w:t>
      </w:r>
      <w:r w:rsidR="009D1D5F" w:rsidRPr="00CB298B">
        <w:t xml:space="preserve">logów, kadry przedszkolnej, dzieci i ich rodziców: </w:t>
      </w:r>
      <w:hyperlink r:id="rId272" w:history="1">
        <w:r w:rsidR="000D7F64" w:rsidRPr="00CB298B">
          <w:rPr>
            <w:rStyle w:val="Hipercze"/>
            <w:color w:val="auto"/>
          </w:rPr>
          <w:t>www.dziendobry.tvn.pl/wideo,2064,n/przedszkole-uszyte-na-miare-maluchow,200108.html</w:t>
        </w:r>
      </w:hyperlink>
      <w:r w:rsidR="000D7F64" w:rsidRPr="00CB298B">
        <w:rPr>
          <w:rStyle w:val="Hipercze"/>
          <w:color w:val="auto"/>
        </w:rPr>
        <w:t>;</w:t>
      </w:r>
    </w:p>
    <w:p w14:paraId="1FE3C28E" w14:textId="77777777" w:rsidR="009D1D5F" w:rsidRPr="00CB298B" w:rsidRDefault="009D1D5F" w:rsidP="002B4224">
      <w:pPr>
        <w:pStyle w:val="OREpunktor"/>
        <w:rPr>
          <w:b/>
          <w:color w:val="auto"/>
        </w:rPr>
      </w:pPr>
      <w:r w:rsidRPr="00CB298B">
        <w:rPr>
          <w:b/>
          <w:color w:val="auto"/>
        </w:rPr>
        <w:t xml:space="preserve">Projekty architektoniczne pracowni </w:t>
      </w:r>
      <w:proofErr w:type="spellStart"/>
      <w:r w:rsidRPr="00CB298B">
        <w:rPr>
          <w:b/>
          <w:color w:val="auto"/>
        </w:rPr>
        <w:t>XYStudio</w:t>
      </w:r>
      <w:proofErr w:type="spellEnd"/>
      <w:r w:rsidRPr="00CB298B">
        <w:rPr>
          <w:b/>
          <w:color w:val="auto"/>
        </w:rPr>
        <w:t>:</w:t>
      </w:r>
    </w:p>
    <w:p w14:paraId="7FAB920E" w14:textId="11363F19" w:rsidR="009D1D5F" w:rsidRPr="00CB298B" w:rsidRDefault="00D90492" w:rsidP="002B4224">
      <w:pPr>
        <w:pStyle w:val="OREpunktory2"/>
      </w:pPr>
      <w:hyperlink r:id="rId273" w:history="1">
        <w:r w:rsidR="000D7F64" w:rsidRPr="00CB298B">
          <w:rPr>
            <w:rStyle w:val="Hipercze"/>
            <w:color w:val="auto"/>
          </w:rPr>
          <w:t>www.xystudio.pl/uzytecznosc.htm</w:t>
        </w:r>
      </w:hyperlink>
      <w:r w:rsidR="009D1D5F" w:rsidRPr="00CB298B">
        <w:t>;</w:t>
      </w:r>
    </w:p>
    <w:p w14:paraId="740F266F" w14:textId="7CF03CDE" w:rsidR="009D1D5F" w:rsidRPr="00CB298B" w:rsidRDefault="00D90492" w:rsidP="002B4224">
      <w:pPr>
        <w:pStyle w:val="OREpunktory2"/>
      </w:pPr>
      <w:hyperlink r:id="rId274" w:history="1">
        <w:r w:rsidR="000D7F64" w:rsidRPr="00CB298B">
          <w:rPr>
            <w:rStyle w:val="Hipercze"/>
            <w:color w:val="auto"/>
          </w:rPr>
          <w:t>www.xystudio.pl/wnetrzadladzieci.htm</w:t>
        </w:r>
      </w:hyperlink>
      <w:r w:rsidR="000D7F64" w:rsidRPr="00CB298B">
        <w:rPr>
          <w:rStyle w:val="Hipercze"/>
          <w:color w:val="auto"/>
        </w:rPr>
        <w:t>;</w:t>
      </w:r>
    </w:p>
    <w:p w14:paraId="5282A010" w14:textId="275BF893" w:rsidR="002B4224" w:rsidRPr="00CB298B" w:rsidRDefault="009D1D5F" w:rsidP="002B4224">
      <w:pPr>
        <w:pStyle w:val="OREpunktor"/>
        <w:rPr>
          <w:color w:val="auto"/>
        </w:rPr>
      </w:pPr>
      <w:r w:rsidRPr="00CB298B">
        <w:rPr>
          <w:b/>
          <w:color w:val="auto"/>
        </w:rPr>
        <w:t>Tam</w:t>
      </w:r>
      <w:r w:rsidR="000D7F64" w:rsidRPr="00CB298B">
        <w:rPr>
          <w:b/>
          <w:color w:val="auto"/>
        </w:rPr>
        <w:t>,</w:t>
      </w:r>
      <w:r w:rsidRPr="00CB298B">
        <w:rPr>
          <w:b/>
          <w:color w:val="auto"/>
        </w:rPr>
        <w:t xml:space="preserve"> gdzie dorastają nowoczesne przedszkolaki</w:t>
      </w:r>
      <w:r w:rsidRPr="00CB298B">
        <w:rPr>
          <w:color w:val="auto"/>
        </w:rPr>
        <w:t xml:space="preserve"> (przedszkole </w:t>
      </w:r>
      <w:proofErr w:type="spellStart"/>
      <w:r w:rsidRPr="00CB298B">
        <w:rPr>
          <w:color w:val="auto"/>
        </w:rPr>
        <w:t>Lotte</w:t>
      </w:r>
      <w:proofErr w:type="spellEnd"/>
      <w:r w:rsidRPr="00CB298B">
        <w:rPr>
          <w:color w:val="auto"/>
        </w:rPr>
        <w:t xml:space="preserve"> </w:t>
      </w:r>
      <w:r w:rsidR="00D31FA4" w:rsidRPr="00CB298B">
        <w:rPr>
          <w:color w:val="auto"/>
        </w:rPr>
        <w:t>w esto</w:t>
      </w:r>
      <w:r w:rsidR="00D31FA4" w:rsidRPr="00CB298B">
        <w:rPr>
          <w:color w:val="auto"/>
        </w:rPr>
        <w:t>ń</w:t>
      </w:r>
      <w:r w:rsidR="00D31FA4" w:rsidRPr="00CB298B">
        <w:rPr>
          <w:color w:val="auto"/>
        </w:rPr>
        <w:t>skim Tartu</w:t>
      </w:r>
      <w:r w:rsidRPr="00CB298B">
        <w:rPr>
          <w:color w:val="auto"/>
        </w:rPr>
        <w:t xml:space="preserve">, przedszkole w norweskim </w:t>
      </w:r>
      <w:proofErr w:type="spellStart"/>
      <w:r w:rsidRPr="00CB298B">
        <w:rPr>
          <w:color w:val="auto"/>
        </w:rPr>
        <w:t>Tromse</w:t>
      </w:r>
      <w:proofErr w:type="spellEnd"/>
      <w:r w:rsidRPr="00CB298B">
        <w:rPr>
          <w:color w:val="auto"/>
        </w:rPr>
        <w:t xml:space="preserve">, przedszkole w hiszpańskiej Murcji, przedszkole </w:t>
      </w:r>
      <w:proofErr w:type="spellStart"/>
      <w:r w:rsidRPr="00CB298B">
        <w:rPr>
          <w:color w:val="auto"/>
        </w:rPr>
        <w:t>Segrt</w:t>
      </w:r>
      <w:proofErr w:type="spellEnd"/>
      <w:r w:rsidRPr="00CB298B">
        <w:rPr>
          <w:color w:val="auto"/>
        </w:rPr>
        <w:t xml:space="preserve"> </w:t>
      </w:r>
      <w:proofErr w:type="spellStart"/>
      <w:r w:rsidRPr="00CB298B">
        <w:rPr>
          <w:color w:val="auto"/>
        </w:rPr>
        <w:t>Hlapic</w:t>
      </w:r>
      <w:proofErr w:type="spellEnd"/>
      <w:r w:rsidRPr="00CB298B">
        <w:rPr>
          <w:color w:val="auto"/>
        </w:rPr>
        <w:t xml:space="preserve"> w Chorwacji</w:t>
      </w:r>
      <w:r w:rsidR="00D31FA4" w:rsidRPr="00CB298B">
        <w:rPr>
          <w:color w:val="auto"/>
        </w:rPr>
        <w:t>)</w:t>
      </w:r>
      <w:r w:rsidRPr="00CB298B">
        <w:rPr>
          <w:color w:val="auto"/>
        </w:rPr>
        <w:t>:</w:t>
      </w:r>
    </w:p>
    <w:p w14:paraId="04425A34" w14:textId="6582C80D" w:rsidR="009D1D5F" w:rsidRPr="00CB298B" w:rsidRDefault="00D90492" w:rsidP="002B4224">
      <w:pPr>
        <w:pStyle w:val="OREpunktory2"/>
      </w:pPr>
      <w:hyperlink r:id="rId275" w:history="1">
        <w:r w:rsidR="000D7F64" w:rsidRPr="00CB298B">
          <w:rPr>
            <w:rStyle w:val="Hipercze"/>
            <w:color w:val="auto"/>
          </w:rPr>
          <w:t>www.bryla.pl/bryla/51,85298,7438048.html?i=0</w:t>
        </w:r>
      </w:hyperlink>
      <w:r w:rsidR="00D31FA4" w:rsidRPr="00CB298B">
        <w:rPr>
          <w:rStyle w:val="Hipercze"/>
          <w:color w:val="auto"/>
        </w:rPr>
        <w:t>;</w:t>
      </w:r>
    </w:p>
    <w:p w14:paraId="2EF0F857" w14:textId="77777777" w:rsidR="002B4224" w:rsidRPr="00CB298B" w:rsidRDefault="009D1D5F" w:rsidP="002B4224">
      <w:pPr>
        <w:pStyle w:val="OREpunktor"/>
        <w:rPr>
          <w:color w:val="auto"/>
        </w:rPr>
      </w:pPr>
      <w:r w:rsidRPr="00CB298B">
        <w:rPr>
          <w:b/>
          <w:color w:val="auto"/>
        </w:rPr>
        <w:t>Przedszkole im. Króla Maciusia I w Warszawie</w:t>
      </w:r>
      <w:r w:rsidRPr="00CB298B">
        <w:rPr>
          <w:color w:val="auto"/>
        </w:rPr>
        <w:t>:</w:t>
      </w:r>
    </w:p>
    <w:p w14:paraId="008B2355" w14:textId="1B10FB53" w:rsidR="009D1D5F" w:rsidRPr="00CB298B" w:rsidRDefault="00D90492" w:rsidP="002B4224">
      <w:pPr>
        <w:pStyle w:val="OREpunktory2"/>
      </w:pPr>
      <w:hyperlink r:id="rId276" w:history="1">
        <w:r w:rsidR="000D7F64" w:rsidRPr="00CB298B">
          <w:rPr>
            <w:rStyle w:val="Hipercze"/>
            <w:color w:val="auto"/>
          </w:rPr>
          <w:t>www.bryla.pl/bryla/56,85301,9689611,przedszkole-im-krola-maciusia-i-w-warszawie,,6.html</w:t>
        </w:r>
      </w:hyperlink>
      <w:r w:rsidR="00D31FA4" w:rsidRPr="00CB298B">
        <w:t>;</w:t>
      </w:r>
    </w:p>
    <w:p w14:paraId="21702D3F" w14:textId="77777777" w:rsidR="002B4224" w:rsidRPr="00CB298B" w:rsidRDefault="009D1D5F" w:rsidP="002B4224">
      <w:pPr>
        <w:pStyle w:val="OREpunktor"/>
        <w:rPr>
          <w:b/>
          <w:color w:val="auto"/>
        </w:rPr>
      </w:pPr>
      <w:r w:rsidRPr="00CB298B">
        <w:rPr>
          <w:b/>
          <w:color w:val="auto"/>
        </w:rPr>
        <w:t>Modułowe przedszkolaki:</w:t>
      </w:r>
    </w:p>
    <w:p w14:paraId="74D72E52" w14:textId="3EC908E4" w:rsidR="009D1D5F" w:rsidRPr="00CB298B" w:rsidRDefault="009D1D5F" w:rsidP="002B4224">
      <w:pPr>
        <w:pStyle w:val="OREpunktory2"/>
      </w:pPr>
      <w:r w:rsidRPr="00CB298B">
        <w:t xml:space="preserve"> </w:t>
      </w:r>
      <w:hyperlink r:id="rId277" w:history="1">
        <w:r w:rsidR="000D7F64" w:rsidRPr="00CB298B">
          <w:rPr>
            <w:rStyle w:val="Hipercze"/>
            <w:color w:val="auto"/>
          </w:rPr>
          <w:t>www.bryla.pl/bryla/51,85301,7457469.html?i=0</w:t>
        </w:r>
      </w:hyperlink>
      <w:r w:rsidR="00D31FA4" w:rsidRPr="00CB298B">
        <w:rPr>
          <w:rStyle w:val="Hipercze"/>
          <w:color w:val="auto"/>
        </w:rPr>
        <w:t>;</w:t>
      </w:r>
    </w:p>
    <w:p w14:paraId="65565614" w14:textId="247B2ED4" w:rsidR="002B4224" w:rsidRPr="00CB298B" w:rsidRDefault="009D1D5F" w:rsidP="002B4224">
      <w:pPr>
        <w:pStyle w:val="OREpunktor"/>
        <w:rPr>
          <w:b/>
          <w:color w:val="auto"/>
        </w:rPr>
      </w:pPr>
      <w:proofErr w:type="spellStart"/>
      <w:r w:rsidRPr="00CB298B">
        <w:rPr>
          <w:b/>
          <w:color w:val="auto"/>
        </w:rPr>
        <w:lastRenderedPageBreak/>
        <w:t>Takaharu</w:t>
      </w:r>
      <w:proofErr w:type="spellEnd"/>
      <w:r w:rsidRPr="00CB298B">
        <w:rPr>
          <w:b/>
          <w:color w:val="auto"/>
        </w:rPr>
        <w:t xml:space="preserve"> </w:t>
      </w:r>
      <w:proofErr w:type="spellStart"/>
      <w:r w:rsidRPr="00CB298B">
        <w:rPr>
          <w:b/>
          <w:color w:val="auto"/>
        </w:rPr>
        <w:t>Tezuka</w:t>
      </w:r>
      <w:proofErr w:type="spellEnd"/>
      <w:r w:rsidR="00D31FA4" w:rsidRPr="00CB298B">
        <w:rPr>
          <w:b/>
          <w:color w:val="auto"/>
        </w:rPr>
        <w:t xml:space="preserve"> –</w:t>
      </w:r>
      <w:r w:rsidRPr="00CB298B">
        <w:rPr>
          <w:b/>
          <w:color w:val="auto"/>
        </w:rPr>
        <w:t xml:space="preserve"> </w:t>
      </w:r>
      <w:r w:rsidR="00D31FA4" w:rsidRPr="00CB298B">
        <w:rPr>
          <w:b/>
          <w:color w:val="auto"/>
        </w:rPr>
        <w:t>„n</w:t>
      </w:r>
      <w:r w:rsidRPr="00CB298B">
        <w:rPr>
          <w:b/>
          <w:color w:val="auto"/>
        </w:rPr>
        <w:t>ajlepsze przedszkole, jakie widzieliście</w:t>
      </w:r>
      <w:r w:rsidR="00D31FA4" w:rsidRPr="00CB298B">
        <w:rPr>
          <w:b/>
          <w:color w:val="auto"/>
        </w:rPr>
        <w:t>”</w:t>
      </w:r>
      <w:r w:rsidRPr="00CB298B">
        <w:rPr>
          <w:b/>
          <w:color w:val="auto"/>
        </w:rPr>
        <w:t>:</w:t>
      </w:r>
    </w:p>
    <w:p w14:paraId="7E18F3B3" w14:textId="037A8C11" w:rsidR="009D1D5F" w:rsidRPr="00CB298B" w:rsidRDefault="00D90492" w:rsidP="002B4224">
      <w:pPr>
        <w:pStyle w:val="OREpunktory2"/>
        <w:rPr>
          <w:rStyle w:val="Hipercze"/>
          <w:color w:val="auto"/>
          <w:u w:val="none"/>
        </w:rPr>
      </w:pPr>
      <w:hyperlink r:id="rId278" w:history="1">
        <w:r w:rsidR="000D7F64" w:rsidRPr="00CB298B">
          <w:rPr>
            <w:rStyle w:val="Hipercze"/>
            <w:color w:val="auto"/>
          </w:rPr>
          <w:t>www.ted.com/talks/takaharu_tezuka_the_best_kindergarten_you_ve_ever_seen?language=pl</w:t>
        </w:r>
      </w:hyperlink>
      <w:r w:rsidR="00D31FA4" w:rsidRPr="00CB298B">
        <w:rPr>
          <w:rStyle w:val="Hipercze"/>
          <w:color w:val="auto"/>
        </w:rPr>
        <w:t>;</w:t>
      </w:r>
    </w:p>
    <w:p w14:paraId="45163889" w14:textId="77777777" w:rsidR="002B4224" w:rsidRPr="00CB298B" w:rsidRDefault="009D1D5F" w:rsidP="002B4224">
      <w:pPr>
        <w:pStyle w:val="OREpunktor"/>
        <w:rPr>
          <w:b/>
          <w:color w:val="auto"/>
        </w:rPr>
      </w:pPr>
      <w:r w:rsidRPr="00CB298B">
        <w:rPr>
          <w:b/>
          <w:color w:val="auto"/>
        </w:rPr>
        <w:t>Integracyjny plac zabaw przy przedszkolu nr 41 w Białymstoku:</w:t>
      </w:r>
    </w:p>
    <w:p w14:paraId="1E4A259F" w14:textId="13E21F89" w:rsidR="009D1D5F" w:rsidRPr="00CB298B" w:rsidRDefault="00D90492" w:rsidP="002B4224">
      <w:pPr>
        <w:pStyle w:val="OREpunktory2"/>
      </w:pPr>
      <w:hyperlink r:id="rId279" w:history="1">
        <w:r w:rsidR="000D7F64" w:rsidRPr="00CB298B">
          <w:rPr>
            <w:rStyle w:val="Hipercze"/>
            <w:color w:val="auto"/>
          </w:rPr>
          <w:t>www.youtube.com/watch?v=4vzs_-5GlsY</w:t>
        </w:r>
      </w:hyperlink>
      <w:r w:rsidR="00D31FA4" w:rsidRPr="00CB298B">
        <w:t>.</w:t>
      </w:r>
    </w:p>
    <w:p w14:paraId="1D920786" w14:textId="4C3FFCA3" w:rsidR="009D1D5F" w:rsidRPr="00CB298B" w:rsidRDefault="009D1D5F" w:rsidP="002B4224">
      <w:pPr>
        <w:pStyle w:val="OREnormalny"/>
        <w:rPr>
          <w:color w:val="auto"/>
        </w:rPr>
      </w:pPr>
      <w:r w:rsidRPr="00CB298B">
        <w:rPr>
          <w:color w:val="auto"/>
        </w:rPr>
        <w:t xml:space="preserve">Przygotuj się do zaprezentowania na </w:t>
      </w:r>
      <w:r w:rsidR="002B4224" w:rsidRPr="00CB298B">
        <w:rPr>
          <w:color w:val="auto"/>
        </w:rPr>
        <w:t xml:space="preserve">warsztatach stacjonarnych koncepcji </w:t>
      </w:r>
      <w:r w:rsidRPr="00CB298B">
        <w:rPr>
          <w:color w:val="auto"/>
        </w:rPr>
        <w:t>aranżacji przestrzeni przedszkola jako sposobu kształtowani</w:t>
      </w:r>
      <w:r w:rsidR="002B4224" w:rsidRPr="00CB298B">
        <w:rPr>
          <w:color w:val="auto"/>
        </w:rPr>
        <w:t>a</w:t>
      </w:r>
      <w:r w:rsidRPr="00CB298B">
        <w:rPr>
          <w:color w:val="auto"/>
        </w:rPr>
        <w:t xml:space="preserve"> kompetencji kluczowych </w:t>
      </w:r>
      <w:r w:rsidR="002B4224" w:rsidRPr="00CB298B">
        <w:rPr>
          <w:color w:val="auto"/>
        </w:rPr>
        <w:t xml:space="preserve">u </w:t>
      </w:r>
      <w:r w:rsidRPr="00CB298B">
        <w:rPr>
          <w:color w:val="auto"/>
        </w:rPr>
        <w:t>dzieci.</w:t>
      </w:r>
    </w:p>
    <w:p w14:paraId="64B58550" w14:textId="4DCBD54D" w:rsidR="009D1D5F" w:rsidRPr="00CB298B" w:rsidRDefault="002B4224" w:rsidP="002B4224">
      <w:pPr>
        <w:pStyle w:val="ORE3Naglowek"/>
        <w:rPr>
          <w:color w:val="auto"/>
        </w:rPr>
      </w:pPr>
      <w:bookmarkStart w:id="85" w:name="_Toc496059963"/>
      <w:r w:rsidRPr="00CB298B">
        <w:rPr>
          <w:color w:val="auto"/>
        </w:rPr>
        <w:t xml:space="preserve">5.9. </w:t>
      </w:r>
      <w:r w:rsidR="009D1D5F" w:rsidRPr="00CB298B">
        <w:rPr>
          <w:color w:val="auto"/>
        </w:rPr>
        <w:t>Uwagi dla osób prowadzących warsztat</w:t>
      </w:r>
      <w:r w:rsidR="00D31FA4" w:rsidRPr="00CB298B">
        <w:rPr>
          <w:color w:val="auto"/>
        </w:rPr>
        <w:t>y</w:t>
      </w:r>
      <w:r w:rsidR="009D1D5F" w:rsidRPr="00CB298B">
        <w:rPr>
          <w:color w:val="auto"/>
        </w:rPr>
        <w:t xml:space="preserve"> dla rady pedagogicznej </w:t>
      </w:r>
      <w:r w:rsidR="00D31FA4" w:rsidRPr="00CB298B">
        <w:rPr>
          <w:color w:val="auto"/>
        </w:rPr>
        <w:t xml:space="preserve">dotyczące </w:t>
      </w:r>
      <w:r w:rsidR="009D1D5F" w:rsidRPr="00CB298B">
        <w:rPr>
          <w:color w:val="auto"/>
        </w:rPr>
        <w:t>rozwijania wybranych kompetencji kluczowych</w:t>
      </w:r>
      <w:r w:rsidR="00D31FA4" w:rsidRPr="00CB298B">
        <w:rPr>
          <w:color w:val="auto"/>
        </w:rPr>
        <w:t xml:space="preserve"> u</w:t>
      </w:r>
      <w:r w:rsidR="009D1D5F" w:rsidRPr="00CB298B">
        <w:rPr>
          <w:color w:val="auto"/>
        </w:rPr>
        <w:t xml:space="preserve"> dzieci</w:t>
      </w:r>
      <w:bookmarkEnd w:id="85"/>
    </w:p>
    <w:p w14:paraId="22C841C1" w14:textId="32A01340" w:rsidR="009D1D5F" w:rsidRPr="00CB298B" w:rsidRDefault="009D1D5F" w:rsidP="000D7F64">
      <w:pPr>
        <w:pStyle w:val="OREnormalny"/>
        <w:rPr>
          <w:color w:val="auto"/>
        </w:rPr>
      </w:pPr>
      <w:r w:rsidRPr="00CB298B">
        <w:rPr>
          <w:color w:val="auto"/>
        </w:rPr>
        <w:t xml:space="preserve">Na potrzeby scenariusza </w:t>
      </w:r>
      <w:r w:rsidR="00D31FA4" w:rsidRPr="00CB298B">
        <w:rPr>
          <w:color w:val="auto"/>
        </w:rPr>
        <w:t xml:space="preserve">warsztatów </w:t>
      </w:r>
      <w:r w:rsidRPr="00CB298B">
        <w:rPr>
          <w:color w:val="auto"/>
        </w:rPr>
        <w:t>wybrano niektóre koncepcje pedagogiczne wsp</w:t>
      </w:r>
      <w:r w:rsidRPr="00CB298B">
        <w:rPr>
          <w:color w:val="auto"/>
        </w:rPr>
        <w:t>o</w:t>
      </w:r>
      <w:r w:rsidRPr="00CB298B">
        <w:rPr>
          <w:color w:val="auto"/>
        </w:rPr>
        <w:t>magające rozwijanie kompetencji kluczowych</w:t>
      </w:r>
      <w:r w:rsidR="00FD53AA" w:rsidRPr="00CB298B">
        <w:rPr>
          <w:color w:val="auto"/>
        </w:rPr>
        <w:t xml:space="preserve"> u</w:t>
      </w:r>
      <w:r w:rsidRPr="00CB298B">
        <w:rPr>
          <w:color w:val="auto"/>
        </w:rPr>
        <w:t xml:space="preserve"> dzieci. Osoba prowadząca może</w:t>
      </w:r>
      <w:r w:rsidR="00FD53AA" w:rsidRPr="00CB298B">
        <w:rPr>
          <w:color w:val="auto"/>
        </w:rPr>
        <w:t xml:space="preserve"> – </w:t>
      </w:r>
      <w:r w:rsidRPr="00CB298B">
        <w:rPr>
          <w:color w:val="auto"/>
        </w:rPr>
        <w:t>w</w:t>
      </w:r>
      <w:r w:rsidRPr="00CB298B">
        <w:rPr>
          <w:color w:val="auto"/>
        </w:rPr>
        <w:t>e</w:t>
      </w:r>
      <w:r w:rsidRPr="00CB298B">
        <w:rPr>
          <w:color w:val="auto"/>
        </w:rPr>
        <w:t>dług własnego uznania</w:t>
      </w:r>
      <w:r w:rsidR="00FD53AA" w:rsidRPr="00CB298B">
        <w:rPr>
          <w:color w:val="auto"/>
        </w:rPr>
        <w:t xml:space="preserve"> – zastosować</w:t>
      </w:r>
      <w:r w:rsidRPr="00CB298B">
        <w:rPr>
          <w:color w:val="auto"/>
        </w:rPr>
        <w:t xml:space="preserve"> na potrzeby szkolenia lub polecić uczestnikom do samokształcenia inne rozwiązania, wykorzystując proponowane niżej źródła informacji</w:t>
      </w:r>
      <w:r w:rsidR="00FD53AA" w:rsidRPr="00CB298B">
        <w:rPr>
          <w:color w:val="auto"/>
        </w:rPr>
        <w:t xml:space="preserve"> [online, dostęp dn. 15.05.2017], </w:t>
      </w:r>
      <w:r w:rsidRPr="00CB298B">
        <w:rPr>
          <w:color w:val="auto"/>
        </w:rPr>
        <w:t>np.</w:t>
      </w:r>
    </w:p>
    <w:p w14:paraId="778F4DF8" w14:textId="5DD0A8C6" w:rsidR="009D1D5F" w:rsidRPr="00CB298B" w:rsidRDefault="00FD53AA" w:rsidP="00FD53AA">
      <w:pPr>
        <w:pStyle w:val="ORE123"/>
        <w:numPr>
          <w:ilvl w:val="0"/>
          <w:numId w:val="287"/>
        </w:numPr>
        <w:rPr>
          <w:b/>
          <w:color w:val="auto"/>
        </w:rPr>
      </w:pPr>
      <w:r w:rsidRPr="00CB298B">
        <w:rPr>
          <w:b/>
          <w:color w:val="auto"/>
        </w:rPr>
        <w:t xml:space="preserve">Pedagogika </w:t>
      </w:r>
      <w:proofErr w:type="spellStart"/>
      <w:r w:rsidR="009D1D5F" w:rsidRPr="00CB298B">
        <w:rPr>
          <w:b/>
          <w:color w:val="auto"/>
        </w:rPr>
        <w:t>waldorfska</w:t>
      </w:r>
      <w:proofErr w:type="spellEnd"/>
      <w:r w:rsidR="009D1D5F" w:rsidRPr="00CB298B">
        <w:rPr>
          <w:b/>
          <w:color w:val="auto"/>
        </w:rPr>
        <w:t xml:space="preserve"> jako sposób kształtowanie kompetencji kluczowych dzieci w przedszkolu:</w:t>
      </w:r>
    </w:p>
    <w:p w14:paraId="4FAF2086" w14:textId="7C4964CD" w:rsidR="009D1D5F" w:rsidRPr="00CB298B" w:rsidRDefault="00FD53AA" w:rsidP="00FD53AA">
      <w:pPr>
        <w:pStyle w:val="OREpunktor"/>
        <w:rPr>
          <w:color w:val="auto"/>
        </w:rPr>
      </w:pPr>
      <w:r w:rsidRPr="00CB298B">
        <w:rPr>
          <w:color w:val="auto"/>
        </w:rPr>
        <w:t xml:space="preserve">strona </w:t>
      </w:r>
      <w:r w:rsidR="009D1D5F" w:rsidRPr="00CB298B">
        <w:rPr>
          <w:color w:val="auto"/>
        </w:rPr>
        <w:t xml:space="preserve">internetowa Związku Szkół i Przedszkoli </w:t>
      </w:r>
      <w:proofErr w:type="spellStart"/>
      <w:r w:rsidR="009D1D5F" w:rsidRPr="00CB298B">
        <w:rPr>
          <w:color w:val="auto"/>
        </w:rPr>
        <w:t>Waldorfskich</w:t>
      </w:r>
      <w:proofErr w:type="spellEnd"/>
      <w:r w:rsidR="009D1D5F" w:rsidRPr="00CB298B">
        <w:rPr>
          <w:color w:val="auto"/>
        </w:rPr>
        <w:t xml:space="preserve">: </w:t>
      </w:r>
      <w:hyperlink r:id="rId280" w:history="1">
        <w:r w:rsidRPr="00CB298B">
          <w:rPr>
            <w:rStyle w:val="Hipercze"/>
            <w:color w:val="auto"/>
          </w:rPr>
          <w:t>www.zspwp.pl/</w:t>
        </w:r>
      </w:hyperlink>
      <w:r w:rsidRPr="00CB298B">
        <w:rPr>
          <w:rStyle w:val="Hipercze"/>
          <w:color w:val="auto"/>
        </w:rPr>
        <w:t>;</w:t>
      </w:r>
      <w:r w:rsidR="009D1D5F" w:rsidRPr="00CB298B">
        <w:rPr>
          <w:color w:val="auto"/>
        </w:rPr>
        <w:t xml:space="preserve"> </w:t>
      </w:r>
    </w:p>
    <w:p w14:paraId="0C7F9112" w14:textId="2F324021" w:rsidR="009D1D5F" w:rsidRPr="00CB298B" w:rsidRDefault="00FD53AA" w:rsidP="00FD53AA">
      <w:pPr>
        <w:pStyle w:val="OREpunktor"/>
        <w:rPr>
          <w:rStyle w:val="Hipercze"/>
          <w:color w:val="auto"/>
          <w:u w:val="none"/>
        </w:rPr>
      </w:pPr>
      <w:r w:rsidRPr="00CB298B">
        <w:rPr>
          <w:color w:val="auto"/>
        </w:rPr>
        <w:t>Rozmowa z prof.</w:t>
      </w:r>
      <w:r w:rsidR="009D1D5F" w:rsidRPr="00CB298B">
        <w:rPr>
          <w:color w:val="auto"/>
        </w:rPr>
        <w:t xml:space="preserve"> Jerzym </w:t>
      </w:r>
      <w:proofErr w:type="spellStart"/>
      <w:r w:rsidR="009D1D5F" w:rsidRPr="00CB298B">
        <w:rPr>
          <w:color w:val="auto"/>
        </w:rPr>
        <w:t>Prokopiukiem</w:t>
      </w:r>
      <w:proofErr w:type="spellEnd"/>
      <w:r w:rsidR="009D1D5F" w:rsidRPr="00CB298B">
        <w:rPr>
          <w:color w:val="auto"/>
        </w:rPr>
        <w:t xml:space="preserve"> na temat </w:t>
      </w:r>
      <w:r w:rsidRPr="00CB298B">
        <w:rPr>
          <w:color w:val="auto"/>
        </w:rPr>
        <w:t xml:space="preserve">pedagogiki </w:t>
      </w:r>
      <w:proofErr w:type="spellStart"/>
      <w:r w:rsidRPr="00CB298B">
        <w:rPr>
          <w:color w:val="auto"/>
        </w:rPr>
        <w:t>waldorfskiej</w:t>
      </w:r>
      <w:proofErr w:type="spellEnd"/>
      <w:r w:rsidRPr="00CB298B">
        <w:rPr>
          <w:color w:val="auto"/>
        </w:rPr>
        <w:t xml:space="preserve">: </w:t>
      </w:r>
      <w:hyperlink r:id="rId281" w:history="1">
        <w:r w:rsidRPr="00CB298B">
          <w:rPr>
            <w:rStyle w:val="Hipercze"/>
            <w:color w:val="auto"/>
          </w:rPr>
          <w:t>www.youtube.com/watch?v=VlHfHaeeNlY</w:t>
        </w:r>
      </w:hyperlink>
      <w:r w:rsidRPr="00CB298B">
        <w:rPr>
          <w:rStyle w:val="Hipercze"/>
          <w:color w:val="auto"/>
        </w:rPr>
        <w:t>;</w:t>
      </w:r>
    </w:p>
    <w:p w14:paraId="14ED1198" w14:textId="00D71FA6" w:rsidR="009D1D5F" w:rsidRPr="00CB298B" w:rsidRDefault="00FD53AA" w:rsidP="00FD53AA">
      <w:pPr>
        <w:pStyle w:val="OREpunktor"/>
        <w:rPr>
          <w:rStyle w:val="Hipercze"/>
          <w:color w:val="auto"/>
          <w:u w:val="none"/>
        </w:rPr>
      </w:pPr>
      <w:r w:rsidRPr="00CB298B">
        <w:rPr>
          <w:color w:val="auto"/>
        </w:rPr>
        <w:t xml:space="preserve">przedszkola </w:t>
      </w:r>
      <w:proofErr w:type="spellStart"/>
      <w:r w:rsidRPr="00CB298B">
        <w:rPr>
          <w:color w:val="auto"/>
        </w:rPr>
        <w:t>waldorfskie</w:t>
      </w:r>
      <w:proofErr w:type="spellEnd"/>
      <w:r w:rsidR="009D1D5F" w:rsidRPr="00CB298B">
        <w:rPr>
          <w:color w:val="auto"/>
        </w:rPr>
        <w:t xml:space="preserve">: </w:t>
      </w:r>
      <w:hyperlink r:id="rId282" w:history="1">
        <w:r w:rsidRPr="00CB298B">
          <w:rPr>
            <w:rStyle w:val="Hipercze"/>
            <w:color w:val="auto"/>
          </w:rPr>
          <w:t>www.abcprzedszkola.pl/artykuly/28/Przedszkole-Waldorfskie</w:t>
        </w:r>
      </w:hyperlink>
      <w:r w:rsidRPr="00CB298B">
        <w:rPr>
          <w:rStyle w:val="Hipercze"/>
          <w:color w:val="auto"/>
        </w:rPr>
        <w:t>;</w:t>
      </w:r>
    </w:p>
    <w:p w14:paraId="65C8B495" w14:textId="0179B9B5" w:rsidR="009D1D5F" w:rsidRPr="00CB298B" w:rsidRDefault="00FD53AA" w:rsidP="00FD53AA">
      <w:pPr>
        <w:pStyle w:val="OREpunktor"/>
        <w:rPr>
          <w:color w:val="auto"/>
        </w:rPr>
      </w:pPr>
      <w:r w:rsidRPr="00CB298B">
        <w:rPr>
          <w:color w:val="auto"/>
        </w:rPr>
        <w:t xml:space="preserve">M. </w:t>
      </w:r>
      <w:r w:rsidR="009D1D5F" w:rsidRPr="00CB298B">
        <w:rPr>
          <w:color w:val="auto"/>
        </w:rPr>
        <w:t xml:space="preserve">Tyczyńska, </w:t>
      </w:r>
      <w:r w:rsidR="009D1D5F" w:rsidRPr="00CB298B">
        <w:rPr>
          <w:i/>
          <w:color w:val="auto"/>
        </w:rPr>
        <w:t xml:space="preserve">Systemy wychowawcze, cz.1 – pedagogika </w:t>
      </w:r>
      <w:proofErr w:type="spellStart"/>
      <w:r w:rsidR="009D1D5F" w:rsidRPr="00CB298B">
        <w:rPr>
          <w:i/>
          <w:color w:val="auto"/>
        </w:rPr>
        <w:t>waldorfska</w:t>
      </w:r>
      <w:proofErr w:type="spellEnd"/>
      <w:r w:rsidR="009D1D5F" w:rsidRPr="00CB298B">
        <w:rPr>
          <w:color w:val="auto"/>
        </w:rPr>
        <w:t xml:space="preserve">: </w:t>
      </w:r>
      <w:hyperlink r:id="rId283" w:history="1">
        <w:r w:rsidRPr="00CB298B">
          <w:rPr>
            <w:rStyle w:val="Hipercze"/>
            <w:color w:val="auto"/>
          </w:rPr>
          <w:t>www.dziecisawazne.pl/systemy-wychowawcze-cz-i-pedagogika-waldorfska/</w:t>
        </w:r>
      </w:hyperlink>
      <w:r w:rsidR="009D1D5F" w:rsidRPr="00CB298B">
        <w:rPr>
          <w:color w:val="auto"/>
        </w:rPr>
        <w:t xml:space="preserve">; </w:t>
      </w:r>
    </w:p>
    <w:p w14:paraId="5FC49317" w14:textId="7AAEDFD1" w:rsidR="009D1D5F" w:rsidRPr="00CB298B" w:rsidRDefault="00FD53AA" w:rsidP="00FD53AA">
      <w:pPr>
        <w:pStyle w:val="OREpunktor"/>
        <w:rPr>
          <w:color w:val="auto"/>
        </w:rPr>
      </w:pPr>
      <w:r w:rsidRPr="00CB298B">
        <w:rPr>
          <w:color w:val="auto"/>
        </w:rPr>
        <w:t xml:space="preserve">strona </w:t>
      </w:r>
      <w:r w:rsidR="009D1D5F" w:rsidRPr="00CB298B">
        <w:rPr>
          <w:color w:val="auto"/>
        </w:rPr>
        <w:t xml:space="preserve">Przedszkola </w:t>
      </w:r>
      <w:proofErr w:type="spellStart"/>
      <w:r w:rsidR="009D1D5F" w:rsidRPr="00CB298B">
        <w:rPr>
          <w:color w:val="auto"/>
        </w:rPr>
        <w:t>Waldorfskiego</w:t>
      </w:r>
      <w:proofErr w:type="spellEnd"/>
      <w:r w:rsidR="009D1D5F" w:rsidRPr="00CB298B">
        <w:rPr>
          <w:color w:val="auto"/>
        </w:rPr>
        <w:t xml:space="preserve"> w Krakowie prowadzonego przez Fundację PRYZMAT (z linkami </w:t>
      </w:r>
      <w:r w:rsidRPr="00CB298B">
        <w:rPr>
          <w:color w:val="auto"/>
        </w:rPr>
        <w:t>do innych</w:t>
      </w:r>
      <w:r w:rsidR="009D1D5F" w:rsidRPr="00CB298B">
        <w:rPr>
          <w:color w:val="auto"/>
        </w:rPr>
        <w:t xml:space="preserve"> </w:t>
      </w:r>
      <w:r w:rsidRPr="00CB298B">
        <w:rPr>
          <w:color w:val="auto"/>
        </w:rPr>
        <w:t xml:space="preserve">placówek </w:t>
      </w:r>
      <w:proofErr w:type="spellStart"/>
      <w:r w:rsidR="009D1D5F" w:rsidRPr="00CB298B">
        <w:rPr>
          <w:color w:val="auto"/>
        </w:rPr>
        <w:t>waldorfski</w:t>
      </w:r>
      <w:r w:rsidRPr="00CB298B">
        <w:rPr>
          <w:color w:val="auto"/>
        </w:rPr>
        <w:t>ch</w:t>
      </w:r>
      <w:proofErr w:type="spellEnd"/>
      <w:r w:rsidR="009D1D5F" w:rsidRPr="00CB298B">
        <w:rPr>
          <w:color w:val="auto"/>
        </w:rPr>
        <w:t xml:space="preserve">): </w:t>
      </w:r>
      <w:hyperlink r:id="rId284" w:history="1">
        <w:r w:rsidRPr="00CB298B">
          <w:rPr>
            <w:rStyle w:val="Hipercze"/>
            <w:color w:val="auto"/>
          </w:rPr>
          <w:t>www.waldorfskie.ehost.pl/</w:t>
        </w:r>
      </w:hyperlink>
      <w:r w:rsidRPr="00CB298B">
        <w:rPr>
          <w:color w:val="auto"/>
        </w:rPr>
        <w:t>;</w:t>
      </w:r>
    </w:p>
    <w:p w14:paraId="222A765A" w14:textId="21CD458C" w:rsidR="00FD53AA" w:rsidRPr="00CB298B" w:rsidRDefault="00FD53AA" w:rsidP="00FD53AA">
      <w:pPr>
        <w:pStyle w:val="OREpunktor"/>
        <w:rPr>
          <w:color w:val="auto"/>
        </w:rPr>
      </w:pPr>
      <w:r w:rsidRPr="00CB298B">
        <w:rPr>
          <w:color w:val="auto"/>
        </w:rPr>
        <w:t xml:space="preserve">filmy </w:t>
      </w:r>
      <w:r w:rsidR="009D1D5F" w:rsidRPr="00CB298B">
        <w:rPr>
          <w:color w:val="auto"/>
        </w:rPr>
        <w:t xml:space="preserve">ilustrujące metody pracy w przedszkolu: </w:t>
      </w:r>
    </w:p>
    <w:p w14:paraId="5491080F" w14:textId="5AF1BFA2" w:rsidR="00FD53AA" w:rsidRPr="00CB298B" w:rsidRDefault="009D1D5F" w:rsidP="00FD53AA">
      <w:pPr>
        <w:pStyle w:val="OREpunktory2"/>
      </w:pPr>
      <w:r w:rsidRPr="00CB298B">
        <w:t>Karnawał Rzemieślników w</w:t>
      </w:r>
      <w:r w:rsidR="00FD53AA" w:rsidRPr="00CB298B">
        <w:t> </w:t>
      </w:r>
      <w:r w:rsidRPr="00CB298B">
        <w:t xml:space="preserve">Przedszkolu </w:t>
      </w:r>
      <w:proofErr w:type="spellStart"/>
      <w:r w:rsidRPr="00CB298B">
        <w:t>Waldorfskim</w:t>
      </w:r>
      <w:proofErr w:type="spellEnd"/>
      <w:r w:rsidRPr="00CB298B">
        <w:t xml:space="preserve"> ZIARENKO:</w:t>
      </w:r>
    </w:p>
    <w:p w14:paraId="33E5571E" w14:textId="43746917" w:rsidR="00FD53AA" w:rsidRPr="00CB298B" w:rsidRDefault="00D90492" w:rsidP="00FD53AA">
      <w:pPr>
        <w:pStyle w:val="OREpunktory2"/>
        <w:numPr>
          <w:ilvl w:val="0"/>
          <w:numId w:val="0"/>
        </w:numPr>
        <w:ind w:left="1440"/>
        <w:rPr>
          <w:rStyle w:val="Hipercze"/>
          <w:color w:val="auto"/>
          <w:u w:val="none"/>
        </w:rPr>
      </w:pPr>
      <w:hyperlink r:id="rId285" w:history="1">
        <w:r w:rsidR="00FD53AA" w:rsidRPr="00CB298B">
          <w:rPr>
            <w:rStyle w:val="Hipercze"/>
            <w:color w:val="auto"/>
          </w:rPr>
          <w:t>www.youtube.com/watch?v=5tMBMCR4T18</w:t>
        </w:r>
      </w:hyperlink>
      <w:r w:rsidR="009D1D5F" w:rsidRPr="00CB298B">
        <w:rPr>
          <w:rStyle w:val="Hipercze"/>
          <w:color w:val="auto"/>
          <w:u w:val="none"/>
        </w:rPr>
        <w:t xml:space="preserve">; </w:t>
      </w:r>
    </w:p>
    <w:p w14:paraId="44F6E0B4" w14:textId="69DE40B3" w:rsidR="009D1D5F" w:rsidRPr="00CB298B" w:rsidRDefault="009D1D5F" w:rsidP="00FD53AA">
      <w:pPr>
        <w:pStyle w:val="OREpunktory2"/>
      </w:pPr>
      <w:proofErr w:type="spellStart"/>
      <w:r w:rsidRPr="00CB298B">
        <w:lastRenderedPageBreak/>
        <w:t>Waldorfskie</w:t>
      </w:r>
      <w:proofErr w:type="spellEnd"/>
      <w:r w:rsidRPr="00CB298B">
        <w:t xml:space="preserve"> przedszkole w Warszawie</w:t>
      </w:r>
      <w:r w:rsidR="00FD53AA" w:rsidRPr="00CB298B">
        <w:t xml:space="preserve"> przy ul. Żytniej</w:t>
      </w:r>
      <w:r w:rsidRPr="00CB298B">
        <w:t xml:space="preserve">: </w:t>
      </w:r>
      <w:hyperlink r:id="rId286" w:history="1">
        <w:r w:rsidR="00FD53AA" w:rsidRPr="00CB298B">
          <w:rPr>
            <w:rStyle w:val="Hipercze"/>
            <w:color w:val="auto"/>
          </w:rPr>
          <w:t>www.vimeo.com/141675428</w:t>
        </w:r>
      </w:hyperlink>
      <w:r w:rsidR="00FD53AA" w:rsidRPr="00CB298B">
        <w:rPr>
          <w:rStyle w:val="Hipercze"/>
          <w:color w:val="auto"/>
        </w:rPr>
        <w:t>.</w:t>
      </w:r>
      <w:r w:rsidRPr="00CB298B">
        <w:t xml:space="preserve"> </w:t>
      </w:r>
    </w:p>
    <w:p w14:paraId="2FDBAAD1" w14:textId="3AEBC20D" w:rsidR="00FD53AA" w:rsidRPr="00CB298B" w:rsidRDefault="00FD53AA" w:rsidP="00FD53AA">
      <w:pPr>
        <w:pStyle w:val="ORE123"/>
        <w:rPr>
          <w:b/>
          <w:color w:val="auto"/>
        </w:rPr>
      </w:pPr>
      <w:r w:rsidRPr="00CB298B">
        <w:rPr>
          <w:b/>
          <w:color w:val="auto"/>
        </w:rPr>
        <w:t xml:space="preserve">Pedagogika </w:t>
      </w:r>
      <w:proofErr w:type="spellStart"/>
      <w:r w:rsidR="009D1D5F" w:rsidRPr="00CB298B">
        <w:rPr>
          <w:b/>
          <w:color w:val="auto"/>
        </w:rPr>
        <w:t>Freineta</w:t>
      </w:r>
      <w:proofErr w:type="spellEnd"/>
      <w:r w:rsidR="009D1D5F" w:rsidRPr="00CB298B">
        <w:rPr>
          <w:b/>
          <w:color w:val="auto"/>
        </w:rPr>
        <w:t xml:space="preserve"> jako sposób kształtowani</w:t>
      </w:r>
      <w:r w:rsidRPr="00CB298B">
        <w:rPr>
          <w:b/>
          <w:color w:val="auto"/>
        </w:rPr>
        <w:t>a</w:t>
      </w:r>
      <w:r w:rsidR="009D1D5F" w:rsidRPr="00CB298B">
        <w:rPr>
          <w:b/>
          <w:color w:val="auto"/>
        </w:rPr>
        <w:t xml:space="preserve"> kompetencji kluczowych </w:t>
      </w:r>
      <w:r w:rsidRPr="00CB298B">
        <w:rPr>
          <w:b/>
          <w:color w:val="auto"/>
        </w:rPr>
        <w:t>u </w:t>
      </w:r>
      <w:r w:rsidR="009D1D5F" w:rsidRPr="00CB298B">
        <w:rPr>
          <w:b/>
          <w:color w:val="auto"/>
        </w:rPr>
        <w:t xml:space="preserve">dzieci w przedszkolu: </w:t>
      </w:r>
    </w:p>
    <w:p w14:paraId="5BC08B11" w14:textId="01803961" w:rsidR="000D7F64" w:rsidRPr="00CB298B" w:rsidRDefault="00FD53AA" w:rsidP="00FD53AA">
      <w:pPr>
        <w:pStyle w:val="OREpunktor"/>
        <w:rPr>
          <w:color w:val="auto"/>
        </w:rPr>
      </w:pPr>
      <w:r w:rsidRPr="00CB298B">
        <w:rPr>
          <w:color w:val="auto"/>
        </w:rPr>
        <w:t>„</w:t>
      </w:r>
      <w:proofErr w:type="spellStart"/>
      <w:r w:rsidR="009D1D5F" w:rsidRPr="00CB298B">
        <w:rPr>
          <w:color w:val="auto"/>
        </w:rPr>
        <w:t>Freinet</w:t>
      </w:r>
      <w:proofErr w:type="spellEnd"/>
      <w:r w:rsidR="009D1D5F" w:rsidRPr="00CB298B">
        <w:rPr>
          <w:color w:val="auto"/>
        </w:rPr>
        <w:t xml:space="preserve"> w Cogito</w:t>
      </w:r>
      <w:r w:rsidRPr="00CB298B">
        <w:rPr>
          <w:color w:val="auto"/>
        </w:rPr>
        <w:t>”</w:t>
      </w:r>
      <w:r w:rsidR="009D1D5F" w:rsidRPr="00CB298B">
        <w:rPr>
          <w:color w:val="auto"/>
        </w:rPr>
        <w:t xml:space="preserve"> </w:t>
      </w:r>
      <w:r w:rsidRPr="00CB298B">
        <w:rPr>
          <w:color w:val="auto"/>
        </w:rPr>
        <w:t>–</w:t>
      </w:r>
      <w:r w:rsidR="009D1D5F" w:rsidRPr="00CB298B">
        <w:rPr>
          <w:color w:val="auto"/>
        </w:rPr>
        <w:t xml:space="preserve"> wywiad z Marzeną Kędrą:</w:t>
      </w:r>
    </w:p>
    <w:p w14:paraId="4E172332" w14:textId="03970582" w:rsidR="009D1D5F" w:rsidRPr="00CB298B" w:rsidRDefault="00D90492" w:rsidP="00FD53AA">
      <w:pPr>
        <w:pStyle w:val="OREpunktor"/>
        <w:numPr>
          <w:ilvl w:val="0"/>
          <w:numId w:val="0"/>
        </w:numPr>
        <w:ind w:left="714"/>
        <w:rPr>
          <w:rStyle w:val="Hipercze"/>
          <w:color w:val="auto"/>
          <w:u w:val="none"/>
        </w:rPr>
      </w:pPr>
      <w:hyperlink r:id="rId287" w:history="1">
        <w:r w:rsidR="00FD53AA" w:rsidRPr="00CB298B">
          <w:rPr>
            <w:rStyle w:val="Hipercze"/>
            <w:color w:val="auto"/>
          </w:rPr>
          <w:t>www.youtube.com/watch?v=b2dRwRFjmRY</w:t>
        </w:r>
      </w:hyperlink>
      <w:r w:rsidR="00FD53AA" w:rsidRPr="00CB298B">
        <w:rPr>
          <w:rStyle w:val="Hipercze"/>
          <w:color w:val="auto"/>
        </w:rPr>
        <w:t>.</w:t>
      </w:r>
    </w:p>
    <w:p w14:paraId="68AE0BC7" w14:textId="53BAF6EF" w:rsidR="009D1D5F" w:rsidRPr="00CB298B" w:rsidRDefault="00FD53AA" w:rsidP="00FD53AA">
      <w:pPr>
        <w:pStyle w:val="ORE123"/>
        <w:rPr>
          <w:b/>
          <w:color w:val="auto"/>
        </w:rPr>
      </w:pPr>
      <w:r w:rsidRPr="00CB298B">
        <w:rPr>
          <w:b/>
          <w:color w:val="auto"/>
        </w:rPr>
        <w:t>P</w:t>
      </w:r>
      <w:r w:rsidR="009D1D5F" w:rsidRPr="00CB298B">
        <w:rPr>
          <w:b/>
          <w:color w:val="auto"/>
        </w:rPr>
        <w:t xml:space="preserve">edagogika </w:t>
      </w:r>
      <w:proofErr w:type="spellStart"/>
      <w:r w:rsidR="009D1D5F" w:rsidRPr="00CB298B">
        <w:rPr>
          <w:b/>
          <w:color w:val="auto"/>
        </w:rPr>
        <w:t>Monessori</w:t>
      </w:r>
      <w:proofErr w:type="spellEnd"/>
      <w:r w:rsidR="009D1D5F" w:rsidRPr="00CB298B">
        <w:rPr>
          <w:b/>
          <w:color w:val="auto"/>
        </w:rPr>
        <w:t>:</w:t>
      </w:r>
    </w:p>
    <w:p w14:paraId="7806D098" w14:textId="61DE0E7A" w:rsidR="009D1D5F" w:rsidRPr="00CB298B" w:rsidRDefault="009D1D5F" w:rsidP="00FD53AA">
      <w:pPr>
        <w:pStyle w:val="OREpunktor"/>
        <w:rPr>
          <w:color w:val="auto"/>
        </w:rPr>
      </w:pPr>
      <w:r w:rsidRPr="00CB298B">
        <w:rPr>
          <w:color w:val="auto"/>
        </w:rPr>
        <w:t xml:space="preserve">strona internetowa Stowarzyszenia Oświatowego Montessori: </w:t>
      </w:r>
      <w:hyperlink r:id="rId288" w:history="1">
        <w:r w:rsidR="00FD53AA" w:rsidRPr="00CB298B">
          <w:rPr>
            <w:rStyle w:val="Hipercze"/>
            <w:color w:val="auto"/>
          </w:rPr>
          <w:t>www.montessori.pl</w:t>
        </w:r>
      </w:hyperlink>
      <w:r w:rsidR="00FD53AA" w:rsidRPr="00CB298B">
        <w:rPr>
          <w:color w:val="auto"/>
        </w:rPr>
        <w:t>;</w:t>
      </w:r>
    </w:p>
    <w:p w14:paraId="387D485C" w14:textId="2A3D07DB" w:rsidR="009D1D5F" w:rsidRPr="00CB298B" w:rsidRDefault="00FD53AA" w:rsidP="00FD53AA">
      <w:pPr>
        <w:pStyle w:val="OREpunktor"/>
        <w:rPr>
          <w:rStyle w:val="Hipercze"/>
          <w:color w:val="auto"/>
          <w:u w:val="none"/>
        </w:rPr>
      </w:pPr>
      <w:r w:rsidRPr="00CB298B">
        <w:rPr>
          <w:rStyle w:val="Hipercze"/>
          <w:color w:val="auto"/>
          <w:u w:val="none"/>
        </w:rPr>
        <w:t xml:space="preserve">M. </w:t>
      </w:r>
      <w:r w:rsidR="009D1D5F" w:rsidRPr="00CB298B">
        <w:rPr>
          <w:rStyle w:val="Hipercze"/>
          <w:color w:val="auto"/>
          <w:u w:val="none"/>
        </w:rPr>
        <w:t xml:space="preserve">Tyczyńska, </w:t>
      </w:r>
      <w:r w:rsidR="009D1D5F" w:rsidRPr="00CB298B">
        <w:rPr>
          <w:rStyle w:val="Hipercze"/>
          <w:i/>
          <w:color w:val="auto"/>
          <w:u w:val="none"/>
        </w:rPr>
        <w:t>Systemy wychowawcze</w:t>
      </w:r>
      <w:r w:rsidR="009D1D5F" w:rsidRPr="00CB298B">
        <w:rPr>
          <w:rStyle w:val="Hipercze"/>
          <w:color w:val="auto"/>
          <w:u w:val="none"/>
        </w:rPr>
        <w:t xml:space="preserve">, </w:t>
      </w:r>
      <w:r w:rsidR="009D1D5F" w:rsidRPr="00CB298B">
        <w:rPr>
          <w:rStyle w:val="Hipercze"/>
          <w:i/>
          <w:color w:val="auto"/>
          <w:u w:val="none"/>
        </w:rPr>
        <w:t>cz.2 – pedagogika Montessori</w:t>
      </w:r>
      <w:r w:rsidR="009D1D5F" w:rsidRPr="00CB298B">
        <w:rPr>
          <w:rStyle w:val="Hipercze"/>
          <w:color w:val="auto"/>
          <w:u w:val="none"/>
        </w:rPr>
        <w:t xml:space="preserve">: </w:t>
      </w:r>
      <w:hyperlink r:id="rId289" w:history="1">
        <w:r w:rsidRPr="00CB298B">
          <w:rPr>
            <w:rStyle w:val="Hipercze"/>
            <w:color w:val="auto"/>
          </w:rPr>
          <w:t>www.dziecisawazne.pl/systemy-wychowawcze-cz-ii-pedagogika-m-montessori/</w:t>
        </w:r>
      </w:hyperlink>
      <w:r w:rsidRPr="00CB298B">
        <w:rPr>
          <w:rStyle w:val="Hipercze"/>
          <w:color w:val="auto"/>
        </w:rPr>
        <w:t>;</w:t>
      </w:r>
      <w:r w:rsidR="00693BAF" w:rsidRPr="00CB298B">
        <w:rPr>
          <w:rStyle w:val="Hipercze"/>
          <w:color w:val="auto"/>
          <w:u w:val="none"/>
        </w:rPr>
        <w:t xml:space="preserve"> </w:t>
      </w:r>
    </w:p>
    <w:p w14:paraId="394DD5E7" w14:textId="57526D04" w:rsidR="009D1D5F" w:rsidRPr="00CB298B" w:rsidRDefault="00FD53AA" w:rsidP="00FD53AA">
      <w:pPr>
        <w:pStyle w:val="OREpunktor"/>
        <w:rPr>
          <w:rStyle w:val="Hipercze"/>
          <w:color w:val="auto"/>
          <w:u w:val="none"/>
        </w:rPr>
      </w:pPr>
      <w:r w:rsidRPr="00CB298B">
        <w:rPr>
          <w:rStyle w:val="Hipercze"/>
          <w:color w:val="auto"/>
          <w:u w:val="none"/>
        </w:rPr>
        <w:t>reportaż</w:t>
      </w:r>
      <w:r w:rsidR="009D1D5F" w:rsidRPr="00CB298B">
        <w:rPr>
          <w:rStyle w:val="Hipercze"/>
          <w:color w:val="auto"/>
          <w:u w:val="none"/>
        </w:rPr>
        <w:t xml:space="preserve">: </w:t>
      </w:r>
      <w:r w:rsidRPr="00CB298B">
        <w:rPr>
          <w:rStyle w:val="Hipercze"/>
          <w:color w:val="auto"/>
          <w:u w:val="none"/>
        </w:rPr>
        <w:t>„</w:t>
      </w:r>
      <w:r w:rsidR="009D1D5F" w:rsidRPr="00CB298B">
        <w:rPr>
          <w:rStyle w:val="Hipercze"/>
          <w:color w:val="auto"/>
          <w:u w:val="none"/>
        </w:rPr>
        <w:t xml:space="preserve">Przedszkole </w:t>
      </w:r>
      <w:proofErr w:type="spellStart"/>
      <w:r w:rsidR="009D1D5F" w:rsidRPr="00CB298B">
        <w:rPr>
          <w:rStyle w:val="Hipercze"/>
          <w:color w:val="auto"/>
          <w:u w:val="none"/>
        </w:rPr>
        <w:t>Monessori</w:t>
      </w:r>
      <w:proofErr w:type="spellEnd"/>
      <w:r w:rsidR="009D1D5F" w:rsidRPr="00CB298B">
        <w:rPr>
          <w:rStyle w:val="Hipercze"/>
          <w:color w:val="auto"/>
          <w:u w:val="none"/>
        </w:rPr>
        <w:t xml:space="preserve"> – bez kar i nagród</w:t>
      </w:r>
      <w:r w:rsidRPr="00CB298B">
        <w:rPr>
          <w:rStyle w:val="Hipercze"/>
          <w:color w:val="auto"/>
          <w:u w:val="none"/>
        </w:rPr>
        <w:t>”</w:t>
      </w:r>
      <w:r w:rsidR="009D1D5F" w:rsidRPr="00CB298B">
        <w:rPr>
          <w:rStyle w:val="Hipercze"/>
          <w:color w:val="auto"/>
          <w:u w:val="none"/>
        </w:rPr>
        <w:t xml:space="preserve">: </w:t>
      </w:r>
      <w:hyperlink r:id="rId290" w:history="1">
        <w:r w:rsidRPr="00CB298B">
          <w:rPr>
            <w:rStyle w:val="Hipercze"/>
            <w:color w:val="auto"/>
          </w:rPr>
          <w:t>www.youtube.com/watch?v=lAKxF55L0fU</w:t>
        </w:r>
      </w:hyperlink>
      <w:r w:rsidRPr="00CB298B">
        <w:rPr>
          <w:rStyle w:val="Hipercze"/>
          <w:color w:val="auto"/>
          <w:u w:val="none"/>
        </w:rPr>
        <w:t>.</w:t>
      </w:r>
    </w:p>
    <w:p w14:paraId="7A13C8A5" w14:textId="2AC1D07B" w:rsidR="009D1D5F" w:rsidRPr="00CB298B" w:rsidRDefault="00FD53AA" w:rsidP="00FD53AA">
      <w:pPr>
        <w:pStyle w:val="ORE123"/>
        <w:rPr>
          <w:color w:val="auto"/>
        </w:rPr>
      </w:pPr>
      <w:r w:rsidRPr="00CB298B">
        <w:rPr>
          <w:rStyle w:val="Hipercze"/>
          <w:b/>
          <w:color w:val="auto"/>
          <w:u w:val="none"/>
        </w:rPr>
        <w:t>N</w:t>
      </w:r>
      <w:r w:rsidRPr="00CB298B">
        <w:rPr>
          <w:b/>
          <w:color w:val="auto"/>
        </w:rPr>
        <w:t xml:space="preserve">auczanie </w:t>
      </w:r>
      <w:r w:rsidR="009D1D5F" w:rsidRPr="00CB298B">
        <w:rPr>
          <w:b/>
          <w:color w:val="auto"/>
        </w:rPr>
        <w:t>ekspedycyjne w Leśnych Przedszkolach</w:t>
      </w:r>
      <w:r w:rsidR="009D1D5F" w:rsidRPr="00CB298B">
        <w:rPr>
          <w:color w:val="auto"/>
        </w:rPr>
        <w:t xml:space="preserve"> (materiały prezentowane w poprzednich częściach niniejszego opracowania)</w:t>
      </w:r>
      <w:r w:rsidRPr="00CB298B">
        <w:rPr>
          <w:color w:val="auto"/>
        </w:rPr>
        <w:t>.</w:t>
      </w:r>
    </w:p>
    <w:p w14:paraId="02008609" w14:textId="70A89858" w:rsidR="00FD53AA" w:rsidRPr="00CB298B" w:rsidRDefault="00FD53AA" w:rsidP="00FD53AA">
      <w:pPr>
        <w:pStyle w:val="ORE123"/>
        <w:rPr>
          <w:color w:val="auto"/>
        </w:rPr>
      </w:pPr>
      <w:r w:rsidRPr="00CB298B">
        <w:rPr>
          <w:b/>
          <w:color w:val="auto"/>
        </w:rPr>
        <w:t xml:space="preserve">Pedagogika </w:t>
      </w:r>
      <w:r w:rsidR="009D1D5F" w:rsidRPr="00CB298B">
        <w:rPr>
          <w:b/>
          <w:color w:val="auto"/>
        </w:rPr>
        <w:t>społeczna Aleksandra Kamińskiego</w:t>
      </w:r>
      <w:r w:rsidRPr="00CB298B">
        <w:rPr>
          <w:color w:val="auto"/>
        </w:rPr>
        <w:t>:</w:t>
      </w:r>
    </w:p>
    <w:p w14:paraId="640557F4" w14:textId="6199550B" w:rsidR="009D1D5F" w:rsidRPr="00CB298B" w:rsidRDefault="009D1D5F" w:rsidP="00FD53AA">
      <w:pPr>
        <w:pStyle w:val="OREpunktor"/>
        <w:rPr>
          <w:color w:val="auto"/>
        </w:rPr>
      </w:pPr>
      <w:r w:rsidRPr="00CB298B">
        <w:rPr>
          <w:color w:val="auto"/>
        </w:rPr>
        <w:t>metodyka zuchowa w przedszkolu – strona internetowa Przedszkola nr 83 w P</w:t>
      </w:r>
      <w:r w:rsidRPr="00CB298B">
        <w:rPr>
          <w:color w:val="auto"/>
        </w:rPr>
        <w:t>o</w:t>
      </w:r>
      <w:r w:rsidRPr="00CB298B">
        <w:rPr>
          <w:color w:val="auto"/>
        </w:rPr>
        <w:t>znaniu:</w:t>
      </w:r>
      <w:r w:rsidR="00FD53AA" w:rsidRPr="00CB298B">
        <w:rPr>
          <w:color w:val="auto"/>
        </w:rPr>
        <w:t xml:space="preserve"> </w:t>
      </w:r>
      <w:hyperlink r:id="rId291" w:history="1">
        <w:r w:rsidR="00FD53AA" w:rsidRPr="00E85678">
          <w:rPr>
            <w:rStyle w:val="Hipercze"/>
            <w:color w:val="auto"/>
          </w:rPr>
          <w:t>www.przedszkole83.pl/new/?page_id=9</w:t>
        </w:r>
      </w:hyperlink>
      <w:r w:rsidR="00FD53AA" w:rsidRPr="00CB298B">
        <w:rPr>
          <w:rStyle w:val="Hipercze"/>
          <w:color w:val="auto"/>
          <w:u w:val="none"/>
        </w:rPr>
        <w:t>.</w:t>
      </w:r>
    </w:p>
    <w:p w14:paraId="509FD8C4" w14:textId="7A66D4BA" w:rsidR="0019394D" w:rsidRPr="00CB298B" w:rsidRDefault="000D7F64" w:rsidP="000D7F64">
      <w:pPr>
        <w:pStyle w:val="ORE3Naglowek"/>
        <w:rPr>
          <w:color w:val="auto"/>
        </w:rPr>
      </w:pPr>
      <w:bookmarkStart w:id="86" w:name="_Toc496059964"/>
      <w:r w:rsidRPr="00CB298B">
        <w:rPr>
          <w:color w:val="auto"/>
        </w:rPr>
        <w:t xml:space="preserve">5.10. </w:t>
      </w:r>
      <w:r w:rsidR="0019394D" w:rsidRPr="00CB298B">
        <w:rPr>
          <w:color w:val="auto"/>
        </w:rPr>
        <w:t>O metodzie projektu w przedszkolu</w:t>
      </w:r>
      <w:bookmarkEnd w:id="86"/>
    </w:p>
    <w:p w14:paraId="3685FCA7" w14:textId="76C1FA26" w:rsidR="0019394D" w:rsidRPr="00CB298B" w:rsidRDefault="00FD53AA" w:rsidP="000D7F64">
      <w:pPr>
        <w:pStyle w:val="OREnormalny"/>
        <w:rPr>
          <w:color w:val="auto"/>
        </w:rPr>
      </w:pPr>
      <w:r w:rsidRPr="00CB298B">
        <w:rPr>
          <w:color w:val="auto"/>
        </w:rPr>
        <w:t xml:space="preserve">Mnogość </w:t>
      </w:r>
      <w:r w:rsidR="0019394D" w:rsidRPr="00CB298B">
        <w:rPr>
          <w:color w:val="auto"/>
        </w:rPr>
        <w:t>podejść do metody projektu, jej zastosowań oraz konkretnych rozwiązań wyn</w:t>
      </w:r>
      <w:r w:rsidR="0019394D" w:rsidRPr="00CB298B">
        <w:rPr>
          <w:color w:val="auto"/>
        </w:rPr>
        <w:t>i</w:t>
      </w:r>
      <w:r w:rsidR="0019394D" w:rsidRPr="00CB298B">
        <w:rPr>
          <w:color w:val="auto"/>
        </w:rPr>
        <w:t>kających z wypracowanego warsztatu pracy nauczyciela nie pozwalają współcześnie na podanie jednej powszechnie obowiązującej definicji</w:t>
      </w:r>
      <w:r w:rsidRPr="00CB298B">
        <w:rPr>
          <w:color w:val="auto"/>
        </w:rPr>
        <w:t xml:space="preserve"> tej metody.</w:t>
      </w:r>
      <w:r w:rsidR="001E1FE5" w:rsidRPr="00CB298B">
        <w:rPr>
          <w:color w:val="auto"/>
        </w:rPr>
        <w:t xml:space="preserve"> </w:t>
      </w:r>
      <w:r w:rsidR="0019394D" w:rsidRPr="00CB298B">
        <w:rPr>
          <w:color w:val="auto"/>
        </w:rPr>
        <w:t>Mirosław Szymański</w:t>
      </w:r>
      <w:r w:rsidR="001E1FE5" w:rsidRPr="00CB298B">
        <w:rPr>
          <w:color w:val="auto"/>
        </w:rPr>
        <w:t xml:space="preserve"> </w:t>
      </w:r>
      <w:r w:rsidR="0019394D" w:rsidRPr="00CB298B">
        <w:rPr>
          <w:color w:val="auto"/>
        </w:rPr>
        <w:t>wskazuje</w:t>
      </w:r>
      <w:r w:rsidR="001E1FE5" w:rsidRPr="00CB298B">
        <w:rPr>
          <w:color w:val="auto"/>
        </w:rPr>
        <w:t xml:space="preserve"> jej cechy</w:t>
      </w:r>
      <w:r w:rsidR="0019394D" w:rsidRPr="00CB298B">
        <w:rPr>
          <w:color w:val="auto"/>
        </w:rPr>
        <w:t>, które odróżniają ją od innych, często pokrewnych i bardzo zbliżonych metod (nauczanie otwarte, uczenie się praktyczne, metoda przypadków, metoda probl</w:t>
      </w:r>
      <w:r w:rsidR="0019394D" w:rsidRPr="00CB298B">
        <w:rPr>
          <w:color w:val="auto"/>
        </w:rPr>
        <w:t>e</w:t>
      </w:r>
      <w:r w:rsidR="0019394D" w:rsidRPr="00CB298B">
        <w:rPr>
          <w:color w:val="auto"/>
        </w:rPr>
        <w:t>mowa</w:t>
      </w:r>
      <w:r w:rsidR="001E1FE5" w:rsidRPr="00CB298B">
        <w:rPr>
          <w:color w:val="auto"/>
        </w:rPr>
        <w:t xml:space="preserve"> itp.):</w:t>
      </w:r>
    </w:p>
    <w:p w14:paraId="5184B563" w14:textId="55F1F634" w:rsidR="0019394D" w:rsidRPr="00CB298B" w:rsidRDefault="001E1FE5" w:rsidP="000D7F64">
      <w:pPr>
        <w:pStyle w:val="OREpunktor"/>
        <w:rPr>
          <w:color w:val="auto"/>
        </w:rPr>
      </w:pPr>
      <w:proofErr w:type="spellStart"/>
      <w:r w:rsidRPr="00E85678">
        <w:rPr>
          <w:b/>
          <w:color w:val="auto"/>
        </w:rPr>
        <w:t>p</w:t>
      </w:r>
      <w:r w:rsidR="0019394D" w:rsidRPr="00CB298B">
        <w:rPr>
          <w:b/>
          <w:color w:val="auto"/>
        </w:rPr>
        <w:t>rogresywistyczna</w:t>
      </w:r>
      <w:proofErr w:type="spellEnd"/>
      <w:r w:rsidR="0019394D" w:rsidRPr="00CB298B">
        <w:rPr>
          <w:b/>
          <w:color w:val="auto"/>
        </w:rPr>
        <w:t xml:space="preserve"> rola nauczyciela</w:t>
      </w:r>
      <w:r w:rsidR="0019394D" w:rsidRPr="00CB298B">
        <w:rPr>
          <w:color w:val="auto"/>
        </w:rPr>
        <w:t xml:space="preserve"> </w:t>
      </w:r>
      <w:r w:rsidRPr="00CB298B">
        <w:rPr>
          <w:color w:val="auto"/>
        </w:rPr>
        <w:t xml:space="preserve">jako </w:t>
      </w:r>
      <w:r w:rsidR="0019394D" w:rsidRPr="00CB298B">
        <w:rPr>
          <w:color w:val="auto"/>
        </w:rPr>
        <w:t>„sternika” procesów grupowych. Dzi</w:t>
      </w:r>
      <w:r w:rsidR="0019394D" w:rsidRPr="00CB298B">
        <w:rPr>
          <w:color w:val="auto"/>
        </w:rPr>
        <w:t>a</w:t>
      </w:r>
      <w:r w:rsidR="0019394D" w:rsidRPr="00CB298B">
        <w:rPr>
          <w:color w:val="auto"/>
        </w:rPr>
        <w:t xml:space="preserve">łalność nauczyciela w tradycyjnej roli </w:t>
      </w:r>
      <w:r w:rsidRPr="00CB298B">
        <w:rPr>
          <w:color w:val="auto"/>
        </w:rPr>
        <w:t>sprowadza się zwykle do tego,</w:t>
      </w:r>
      <w:r w:rsidR="0019394D" w:rsidRPr="00CB298B">
        <w:rPr>
          <w:color w:val="auto"/>
        </w:rPr>
        <w:t xml:space="preserve"> że organizuje on proces kształcenia</w:t>
      </w:r>
      <w:r w:rsidRPr="00CB298B">
        <w:rPr>
          <w:color w:val="auto"/>
        </w:rPr>
        <w:t xml:space="preserve"> i</w:t>
      </w:r>
      <w:r w:rsidR="0019394D" w:rsidRPr="00CB298B">
        <w:rPr>
          <w:color w:val="auto"/>
        </w:rPr>
        <w:t xml:space="preserve"> wychowania, starannie kieruje jego przebiegiem, często według przygotowanego konspektu, scenariusza. Metoda projektu wymaga od n</w:t>
      </w:r>
      <w:r w:rsidR="0019394D" w:rsidRPr="00CB298B">
        <w:rPr>
          <w:color w:val="auto"/>
        </w:rPr>
        <w:t>a</w:t>
      </w:r>
      <w:r w:rsidR="0019394D" w:rsidRPr="00CB298B">
        <w:rPr>
          <w:color w:val="auto"/>
        </w:rPr>
        <w:t>uczyciela umiejętności sterowania procesami grupowymi. Nauczyciel nadal kieruje procesem kształcenia</w:t>
      </w:r>
      <w:r w:rsidRPr="00CB298B">
        <w:rPr>
          <w:color w:val="auto"/>
        </w:rPr>
        <w:t xml:space="preserve"> i </w:t>
      </w:r>
      <w:r w:rsidR="0019394D" w:rsidRPr="00CB298B">
        <w:rPr>
          <w:color w:val="auto"/>
        </w:rPr>
        <w:t>wychowania</w:t>
      </w:r>
      <w:r w:rsidRPr="00CB298B">
        <w:rPr>
          <w:color w:val="auto"/>
        </w:rPr>
        <w:t>,</w:t>
      </w:r>
      <w:r w:rsidR="0019394D" w:rsidRPr="00CB298B">
        <w:rPr>
          <w:color w:val="auto"/>
        </w:rPr>
        <w:t xml:space="preserve"> udzielając dzieciom pomocy</w:t>
      </w:r>
      <w:r w:rsidRPr="00CB298B">
        <w:rPr>
          <w:color w:val="auto"/>
        </w:rPr>
        <w:t xml:space="preserve"> oraz </w:t>
      </w:r>
      <w:r w:rsidR="0019394D" w:rsidRPr="00CB298B">
        <w:rPr>
          <w:color w:val="auto"/>
        </w:rPr>
        <w:t>interweni</w:t>
      </w:r>
      <w:r w:rsidR="0019394D" w:rsidRPr="00CB298B">
        <w:rPr>
          <w:color w:val="auto"/>
        </w:rPr>
        <w:t>u</w:t>
      </w:r>
      <w:r w:rsidR="0019394D" w:rsidRPr="00CB298B">
        <w:rPr>
          <w:color w:val="auto"/>
        </w:rPr>
        <w:t>jąc, gdy zachodzi taka potrzeba.</w:t>
      </w:r>
      <w:r w:rsidR="009B1445" w:rsidRPr="00CB298B">
        <w:rPr>
          <w:color w:val="auto"/>
        </w:rPr>
        <w:t xml:space="preserve"> </w:t>
      </w:r>
      <w:r w:rsidR="0019394D" w:rsidRPr="00CB298B">
        <w:rPr>
          <w:color w:val="auto"/>
        </w:rPr>
        <w:t xml:space="preserve">W miarę wzrostu samodzielności </w:t>
      </w:r>
      <w:r w:rsidRPr="00CB298B">
        <w:rPr>
          <w:color w:val="auto"/>
        </w:rPr>
        <w:t>wychowanków</w:t>
      </w:r>
      <w:r w:rsidR="009B1445" w:rsidRPr="00CB298B">
        <w:rPr>
          <w:color w:val="auto"/>
        </w:rPr>
        <w:t xml:space="preserve"> </w:t>
      </w:r>
      <w:r w:rsidR="0019394D" w:rsidRPr="00CB298B">
        <w:rPr>
          <w:color w:val="auto"/>
        </w:rPr>
        <w:lastRenderedPageBreak/>
        <w:t>i</w:t>
      </w:r>
      <w:r w:rsidRPr="00CB298B">
        <w:rPr>
          <w:color w:val="auto"/>
        </w:rPr>
        <w:t> </w:t>
      </w:r>
      <w:r w:rsidR="0019394D" w:rsidRPr="00CB298B">
        <w:rPr>
          <w:color w:val="auto"/>
        </w:rPr>
        <w:t>postępu prac nad projektem powinien stopniowo usuwać się w cień, pozostawi</w:t>
      </w:r>
      <w:r w:rsidR="0019394D" w:rsidRPr="00CB298B">
        <w:rPr>
          <w:color w:val="auto"/>
        </w:rPr>
        <w:t>a</w:t>
      </w:r>
      <w:r w:rsidR="0019394D" w:rsidRPr="00CB298B">
        <w:rPr>
          <w:color w:val="auto"/>
        </w:rPr>
        <w:t xml:space="preserve">jąc </w:t>
      </w:r>
      <w:r w:rsidRPr="00CB298B">
        <w:rPr>
          <w:color w:val="auto"/>
        </w:rPr>
        <w:t xml:space="preserve">dzieciom </w:t>
      </w:r>
      <w:r w:rsidR="0019394D" w:rsidRPr="00CB298B">
        <w:rPr>
          <w:color w:val="auto"/>
        </w:rPr>
        <w:t>coraz szersze pole działania</w:t>
      </w:r>
      <w:r w:rsidRPr="00CB298B">
        <w:rPr>
          <w:color w:val="auto"/>
        </w:rPr>
        <w:t xml:space="preserve"> – z zachowaniem</w:t>
      </w:r>
      <w:r w:rsidR="0019394D" w:rsidRPr="00CB298B">
        <w:rPr>
          <w:color w:val="auto"/>
        </w:rPr>
        <w:t xml:space="preserve"> </w:t>
      </w:r>
      <w:r w:rsidRPr="00CB298B">
        <w:rPr>
          <w:color w:val="auto"/>
        </w:rPr>
        <w:t xml:space="preserve">dyskretnej kontroli </w:t>
      </w:r>
      <w:r w:rsidR="0019394D" w:rsidRPr="00CB298B">
        <w:rPr>
          <w:color w:val="auto"/>
        </w:rPr>
        <w:t>nad wszystkim, co dzieje się w grupie</w:t>
      </w:r>
      <w:r w:rsidRPr="00CB298B">
        <w:rPr>
          <w:color w:val="auto"/>
        </w:rPr>
        <w:t>;</w:t>
      </w:r>
    </w:p>
    <w:p w14:paraId="6B2F6E8E" w14:textId="5E31FF0F" w:rsidR="0019394D" w:rsidRPr="00CB298B" w:rsidRDefault="001E1FE5" w:rsidP="000D7F64">
      <w:pPr>
        <w:pStyle w:val="OREpunktor"/>
        <w:rPr>
          <w:color w:val="auto"/>
        </w:rPr>
      </w:pPr>
      <w:r w:rsidRPr="00CB298B">
        <w:rPr>
          <w:b/>
          <w:color w:val="auto"/>
        </w:rPr>
        <w:t xml:space="preserve">podmiotowość </w:t>
      </w:r>
      <w:r w:rsidR="0019394D" w:rsidRPr="00CB298B">
        <w:rPr>
          <w:b/>
          <w:color w:val="auto"/>
        </w:rPr>
        <w:t>uczącego się</w:t>
      </w:r>
      <w:r w:rsidR="0019394D" w:rsidRPr="00CB298B">
        <w:rPr>
          <w:color w:val="auto"/>
        </w:rPr>
        <w:t xml:space="preserve"> – uczeń/dziecko w centrum procesów edukacy</w:t>
      </w:r>
      <w:r w:rsidR="0019394D" w:rsidRPr="00CB298B">
        <w:rPr>
          <w:color w:val="auto"/>
        </w:rPr>
        <w:t>j</w:t>
      </w:r>
      <w:r w:rsidR="0019394D" w:rsidRPr="00CB298B">
        <w:rPr>
          <w:color w:val="auto"/>
        </w:rPr>
        <w:t xml:space="preserve">nych. Metoda projektu stwarza optymalne warunki </w:t>
      </w:r>
      <w:r w:rsidRPr="00CB298B">
        <w:rPr>
          <w:color w:val="auto"/>
        </w:rPr>
        <w:t xml:space="preserve">do </w:t>
      </w:r>
      <w:r w:rsidR="0019394D" w:rsidRPr="00CB298B">
        <w:rPr>
          <w:color w:val="auto"/>
        </w:rPr>
        <w:t>rozwoju psychicznego dzi</w:t>
      </w:r>
      <w:r w:rsidR="0019394D" w:rsidRPr="00CB298B">
        <w:rPr>
          <w:color w:val="auto"/>
        </w:rPr>
        <w:t>e</w:t>
      </w:r>
      <w:r w:rsidR="0019394D" w:rsidRPr="00CB298B">
        <w:rPr>
          <w:color w:val="auto"/>
        </w:rPr>
        <w:t>ci. Stymuluje, zgodnie z klasyczną triadą Pestalozziego, głowę, serce</w:t>
      </w:r>
      <w:r w:rsidRPr="00CB298B">
        <w:rPr>
          <w:color w:val="auto"/>
        </w:rPr>
        <w:t xml:space="preserve"> i </w:t>
      </w:r>
      <w:r w:rsidR="0019394D" w:rsidRPr="00CB298B">
        <w:rPr>
          <w:color w:val="auto"/>
        </w:rPr>
        <w:t>rękę</w:t>
      </w:r>
      <w:r w:rsidRPr="00CB298B">
        <w:rPr>
          <w:color w:val="auto"/>
        </w:rPr>
        <w:t xml:space="preserve"> oraz </w:t>
      </w:r>
      <w:r w:rsidR="0019394D" w:rsidRPr="00CB298B">
        <w:rPr>
          <w:color w:val="auto"/>
        </w:rPr>
        <w:t xml:space="preserve">umożliwia, zgodnie z nowoczesnymi założeniami celów kształcenia Beniamina </w:t>
      </w:r>
      <w:proofErr w:type="spellStart"/>
      <w:r w:rsidR="0019394D" w:rsidRPr="00CB298B">
        <w:rPr>
          <w:color w:val="auto"/>
        </w:rPr>
        <w:t>Blooma</w:t>
      </w:r>
      <w:proofErr w:type="spellEnd"/>
      <w:r w:rsidR="0019394D" w:rsidRPr="00CB298B">
        <w:rPr>
          <w:color w:val="auto"/>
        </w:rPr>
        <w:t xml:space="preserve">, realizację celów kognitywnych (rozwój poznawczy), afektywnych (rozwój emocjonalny), psychomotorycznych (rozwój motoryczny). Chodzi o to, aby dzieci </w:t>
      </w:r>
      <w:r w:rsidR="009A621B" w:rsidRPr="00CB298B">
        <w:rPr>
          <w:color w:val="auto"/>
        </w:rPr>
        <w:t xml:space="preserve">– </w:t>
      </w:r>
      <w:r w:rsidR="0019394D" w:rsidRPr="00CB298B">
        <w:rPr>
          <w:color w:val="auto"/>
        </w:rPr>
        <w:t xml:space="preserve">w trakcie </w:t>
      </w:r>
      <w:r w:rsidR="009A621B" w:rsidRPr="00CB298B">
        <w:rPr>
          <w:color w:val="auto"/>
        </w:rPr>
        <w:t xml:space="preserve">wspólnego wytwarzania </w:t>
      </w:r>
      <w:r w:rsidR="0019394D" w:rsidRPr="00CB298B">
        <w:rPr>
          <w:color w:val="auto"/>
        </w:rPr>
        <w:t xml:space="preserve">nowatorskiego, znaczącego społecznie </w:t>
      </w:r>
      <w:r w:rsidRPr="00CB298B">
        <w:rPr>
          <w:color w:val="auto"/>
        </w:rPr>
        <w:t xml:space="preserve">lub </w:t>
      </w:r>
      <w:r w:rsidR="0019394D" w:rsidRPr="00CB298B">
        <w:rPr>
          <w:color w:val="auto"/>
        </w:rPr>
        <w:t>ku</w:t>
      </w:r>
      <w:r w:rsidR="0019394D" w:rsidRPr="00CB298B">
        <w:rPr>
          <w:color w:val="auto"/>
        </w:rPr>
        <w:t>l</w:t>
      </w:r>
      <w:r w:rsidR="0019394D" w:rsidRPr="00CB298B">
        <w:rPr>
          <w:color w:val="auto"/>
        </w:rPr>
        <w:t xml:space="preserve">turowo produktu </w:t>
      </w:r>
      <w:r w:rsidR="009A621B" w:rsidRPr="00CB298B">
        <w:rPr>
          <w:color w:val="auto"/>
        </w:rPr>
        <w:t xml:space="preserve">– </w:t>
      </w:r>
      <w:r w:rsidR="0019394D" w:rsidRPr="00CB298B">
        <w:rPr>
          <w:color w:val="auto"/>
        </w:rPr>
        <w:t xml:space="preserve">przyswoiły nowe wiadomości i </w:t>
      </w:r>
      <w:r w:rsidRPr="00CB298B">
        <w:rPr>
          <w:color w:val="auto"/>
        </w:rPr>
        <w:t xml:space="preserve">nabyły </w:t>
      </w:r>
      <w:r w:rsidR="0019394D" w:rsidRPr="00CB298B">
        <w:rPr>
          <w:color w:val="auto"/>
        </w:rPr>
        <w:t xml:space="preserve">umiejętności, wdrażały się do samodzielności i odpowiedzialności, przedsiębiorczości </w:t>
      </w:r>
      <w:r w:rsidRPr="00CB298B">
        <w:rPr>
          <w:color w:val="auto"/>
        </w:rPr>
        <w:t xml:space="preserve">oraz </w:t>
      </w:r>
      <w:r w:rsidR="0019394D" w:rsidRPr="00CB298B">
        <w:rPr>
          <w:color w:val="auto"/>
        </w:rPr>
        <w:t>wspólnego działania, czyli przygotowywały się do życia w warunkach demokracji</w:t>
      </w:r>
      <w:r w:rsidRPr="00CB298B">
        <w:rPr>
          <w:color w:val="auto"/>
        </w:rPr>
        <w:t>;</w:t>
      </w:r>
    </w:p>
    <w:p w14:paraId="15B12464" w14:textId="0932E1E1" w:rsidR="0019394D" w:rsidRPr="00CB298B" w:rsidRDefault="001E1FE5" w:rsidP="000D7F64">
      <w:pPr>
        <w:pStyle w:val="OREpunktor"/>
        <w:rPr>
          <w:color w:val="auto"/>
        </w:rPr>
      </w:pPr>
      <w:r w:rsidRPr="00CB298B">
        <w:rPr>
          <w:b/>
          <w:color w:val="auto"/>
        </w:rPr>
        <w:t>całościowość</w:t>
      </w:r>
      <w:r w:rsidRPr="00CB298B">
        <w:rPr>
          <w:color w:val="auto"/>
        </w:rPr>
        <w:t xml:space="preserve"> </w:t>
      </w:r>
      <w:r w:rsidR="0019394D" w:rsidRPr="00CB298B">
        <w:rPr>
          <w:color w:val="auto"/>
        </w:rPr>
        <w:t xml:space="preserve">– metoda projektów ma charakter interdyscyplinarny, integruje wiedzę z różnych dziedzin, scala zorganizowany, planowy, systematyczny proces uczenia się z naturalnym, życiowym, okazjonalnym uczeniem się. Projekt </w:t>
      </w:r>
      <w:r w:rsidR="00297BB0" w:rsidRPr="00CB298B">
        <w:rPr>
          <w:color w:val="auto"/>
        </w:rPr>
        <w:t xml:space="preserve">zaciera </w:t>
      </w:r>
      <w:r w:rsidR="0019394D" w:rsidRPr="00CB298B">
        <w:rPr>
          <w:color w:val="auto"/>
        </w:rPr>
        <w:t xml:space="preserve">granicę między zajęciami w przedszkolu a życiem </w:t>
      </w:r>
      <w:proofErr w:type="spellStart"/>
      <w:r w:rsidR="0019394D" w:rsidRPr="00CB298B">
        <w:rPr>
          <w:color w:val="auto"/>
        </w:rPr>
        <w:t>pozaprzedszkolnym</w:t>
      </w:r>
      <w:proofErr w:type="spellEnd"/>
      <w:r w:rsidR="0019394D" w:rsidRPr="00CB298B">
        <w:rPr>
          <w:color w:val="auto"/>
        </w:rPr>
        <w:t>. W proje</w:t>
      </w:r>
      <w:r w:rsidR="0019394D" w:rsidRPr="00CB298B">
        <w:rPr>
          <w:color w:val="auto"/>
        </w:rPr>
        <w:t>k</w:t>
      </w:r>
      <w:r w:rsidR="0019394D" w:rsidRPr="00CB298B">
        <w:rPr>
          <w:color w:val="auto"/>
        </w:rPr>
        <w:t>cie chodzi o wykorzystanie możliwie wszystkich zmysłów</w:t>
      </w:r>
      <w:r w:rsidR="00297BB0" w:rsidRPr="00CB298B">
        <w:rPr>
          <w:color w:val="auto"/>
        </w:rPr>
        <w:t xml:space="preserve">, połączenie </w:t>
      </w:r>
      <w:r w:rsidR="0019394D" w:rsidRPr="00CB298B">
        <w:rPr>
          <w:color w:val="auto"/>
        </w:rPr>
        <w:t>pracy um</w:t>
      </w:r>
      <w:r w:rsidR="0019394D" w:rsidRPr="00CB298B">
        <w:rPr>
          <w:color w:val="auto"/>
        </w:rPr>
        <w:t>y</w:t>
      </w:r>
      <w:r w:rsidR="0019394D" w:rsidRPr="00CB298B">
        <w:rPr>
          <w:color w:val="auto"/>
        </w:rPr>
        <w:t xml:space="preserve">słowej z pracą fizyczną, co </w:t>
      </w:r>
      <w:r w:rsidR="00297BB0" w:rsidRPr="00CB298B">
        <w:rPr>
          <w:color w:val="auto"/>
        </w:rPr>
        <w:t>umożliwia</w:t>
      </w:r>
      <w:r w:rsidR="0019394D" w:rsidRPr="00CB298B">
        <w:rPr>
          <w:color w:val="auto"/>
        </w:rPr>
        <w:t xml:space="preserve"> gr</w:t>
      </w:r>
      <w:r w:rsidR="00297BB0" w:rsidRPr="00CB298B">
        <w:rPr>
          <w:color w:val="auto"/>
        </w:rPr>
        <w:t>a</w:t>
      </w:r>
      <w:r w:rsidR="0019394D" w:rsidRPr="00CB298B">
        <w:rPr>
          <w:color w:val="auto"/>
        </w:rPr>
        <w:t xml:space="preserve">, </w:t>
      </w:r>
      <w:r w:rsidR="00297BB0" w:rsidRPr="00CB298B">
        <w:rPr>
          <w:color w:val="auto"/>
        </w:rPr>
        <w:t>zabawa</w:t>
      </w:r>
      <w:r w:rsidR="0019394D" w:rsidRPr="00CB298B">
        <w:rPr>
          <w:color w:val="auto"/>
        </w:rPr>
        <w:t>, udział w jakiejś imprezie itd.</w:t>
      </w:r>
      <w:r w:rsidRPr="00CB298B">
        <w:rPr>
          <w:color w:val="auto"/>
        </w:rPr>
        <w:t>;</w:t>
      </w:r>
      <w:r w:rsidR="0019394D" w:rsidRPr="00CB298B">
        <w:rPr>
          <w:color w:val="auto"/>
        </w:rPr>
        <w:t xml:space="preserve"> </w:t>
      </w:r>
    </w:p>
    <w:p w14:paraId="47CDCBE5" w14:textId="53CA2FDE" w:rsidR="0019394D" w:rsidRPr="00CB298B" w:rsidRDefault="001E1FE5" w:rsidP="000D7F64">
      <w:pPr>
        <w:pStyle w:val="OREpunktor"/>
        <w:rPr>
          <w:color w:val="auto"/>
        </w:rPr>
      </w:pPr>
      <w:r w:rsidRPr="00CB298B">
        <w:rPr>
          <w:b/>
          <w:color w:val="auto"/>
        </w:rPr>
        <w:t xml:space="preserve">odejście </w:t>
      </w:r>
      <w:r w:rsidR="0019394D" w:rsidRPr="00CB298B">
        <w:rPr>
          <w:b/>
          <w:color w:val="auto"/>
        </w:rPr>
        <w:t>od tradycyjnego oceniania</w:t>
      </w:r>
      <w:r w:rsidR="0019394D" w:rsidRPr="00CB298B">
        <w:rPr>
          <w:color w:val="auto"/>
        </w:rPr>
        <w:t xml:space="preserve"> – procedura oceniania (i samooceny) jest częścią projektu, </w:t>
      </w:r>
      <w:r w:rsidR="00297BB0" w:rsidRPr="00CB298B">
        <w:rPr>
          <w:color w:val="auto"/>
        </w:rPr>
        <w:t xml:space="preserve">a </w:t>
      </w:r>
      <w:r w:rsidR="0019394D" w:rsidRPr="00CB298B">
        <w:rPr>
          <w:color w:val="auto"/>
        </w:rPr>
        <w:t>(samo)ocenie podlega głównie jakość działalności dzieci. W l</w:t>
      </w:r>
      <w:r w:rsidR="0019394D" w:rsidRPr="00CB298B">
        <w:rPr>
          <w:color w:val="auto"/>
        </w:rPr>
        <w:t>i</w:t>
      </w:r>
      <w:r w:rsidR="0019394D" w:rsidRPr="00CB298B">
        <w:rPr>
          <w:color w:val="auto"/>
        </w:rPr>
        <w:t xml:space="preserve">teraturze przedmiotu </w:t>
      </w:r>
      <w:r w:rsidR="00297BB0" w:rsidRPr="00CB298B">
        <w:rPr>
          <w:color w:val="auto"/>
        </w:rPr>
        <w:t>przeważają argumenty</w:t>
      </w:r>
      <w:r w:rsidR="0019394D" w:rsidRPr="00CB298B">
        <w:rPr>
          <w:color w:val="auto"/>
        </w:rPr>
        <w:t xml:space="preserve"> przeciw ocenianiu. Zaleca się </w:t>
      </w:r>
      <w:r w:rsidR="009A621B" w:rsidRPr="00CB298B">
        <w:rPr>
          <w:color w:val="auto"/>
        </w:rPr>
        <w:t xml:space="preserve">ocenę </w:t>
      </w:r>
      <w:r w:rsidR="0019394D" w:rsidRPr="00CB298B">
        <w:rPr>
          <w:color w:val="auto"/>
        </w:rPr>
        <w:t xml:space="preserve">jakości działania w trakcie wspólnego wytwarzania produktu według ustalonych wcześniej kryteriów. </w:t>
      </w:r>
    </w:p>
    <w:p w14:paraId="26E89175" w14:textId="2E864719" w:rsidR="009A621B" w:rsidRPr="00CB298B" w:rsidRDefault="0019394D" w:rsidP="000D7F64">
      <w:pPr>
        <w:pStyle w:val="OREnormalny"/>
        <w:rPr>
          <w:color w:val="auto"/>
        </w:rPr>
      </w:pPr>
      <w:r w:rsidRPr="00CB298B">
        <w:rPr>
          <w:b/>
          <w:color w:val="auto"/>
        </w:rPr>
        <w:t>Metoda projektu w przedszkolu</w:t>
      </w:r>
      <w:r w:rsidRPr="00CB298B">
        <w:rPr>
          <w:rStyle w:val="Odwoanieprzypisudolnego"/>
          <w:color w:val="auto"/>
        </w:rPr>
        <w:footnoteReference w:id="107"/>
      </w:r>
      <w:r w:rsidRPr="00CB298B">
        <w:rPr>
          <w:b/>
          <w:color w:val="auto"/>
        </w:rPr>
        <w:t xml:space="preserve"> </w:t>
      </w:r>
      <w:r w:rsidRPr="00CB298B">
        <w:rPr>
          <w:color w:val="auto"/>
        </w:rPr>
        <w:t xml:space="preserve">musi </w:t>
      </w:r>
      <w:r w:rsidR="009A621B" w:rsidRPr="00CB298B">
        <w:rPr>
          <w:color w:val="auto"/>
        </w:rPr>
        <w:t xml:space="preserve">uwzględniać </w:t>
      </w:r>
      <w:r w:rsidRPr="00CB298B">
        <w:rPr>
          <w:b/>
          <w:color w:val="auto"/>
        </w:rPr>
        <w:t>dziecięcą inicjatywę, podejm</w:t>
      </w:r>
      <w:r w:rsidRPr="00CB298B">
        <w:rPr>
          <w:b/>
          <w:color w:val="auto"/>
        </w:rPr>
        <w:t>o</w:t>
      </w:r>
      <w:r w:rsidRPr="00CB298B">
        <w:rPr>
          <w:b/>
          <w:color w:val="auto"/>
        </w:rPr>
        <w:t>wanie decyzji przez dzieci oraz ich zaangażowanie</w:t>
      </w:r>
      <w:r w:rsidRPr="00CB298B">
        <w:rPr>
          <w:color w:val="auto"/>
        </w:rPr>
        <w:t xml:space="preserve">. </w:t>
      </w:r>
      <w:r w:rsidR="009A621B" w:rsidRPr="00CB298B">
        <w:rPr>
          <w:color w:val="auto"/>
        </w:rPr>
        <w:t>S</w:t>
      </w:r>
      <w:r w:rsidRPr="00CB298B">
        <w:rPr>
          <w:color w:val="auto"/>
        </w:rPr>
        <w:t>zczególne</w:t>
      </w:r>
      <w:r w:rsidR="009B1445" w:rsidRPr="00CB298B">
        <w:rPr>
          <w:color w:val="auto"/>
        </w:rPr>
        <w:t xml:space="preserve"> </w:t>
      </w:r>
      <w:r w:rsidRPr="00CB298B">
        <w:rPr>
          <w:color w:val="auto"/>
        </w:rPr>
        <w:t>korzyści</w:t>
      </w:r>
      <w:r w:rsidR="009A621B" w:rsidRPr="00CB298B">
        <w:rPr>
          <w:color w:val="auto"/>
        </w:rPr>
        <w:t xml:space="preserve"> przynosi</w:t>
      </w:r>
      <w:r w:rsidR="009B1445" w:rsidRPr="00CB298B">
        <w:rPr>
          <w:color w:val="auto"/>
        </w:rPr>
        <w:t xml:space="preserve"> </w:t>
      </w:r>
      <w:r w:rsidRPr="00CB298B">
        <w:rPr>
          <w:color w:val="auto"/>
        </w:rPr>
        <w:t>w</w:t>
      </w:r>
      <w:r w:rsidR="009A621B" w:rsidRPr="00CB298B">
        <w:rPr>
          <w:color w:val="auto"/>
        </w:rPr>
        <w:t> wypadku</w:t>
      </w:r>
      <w:r w:rsidR="009B1445" w:rsidRPr="00CB298B">
        <w:rPr>
          <w:color w:val="auto"/>
        </w:rPr>
        <w:t xml:space="preserve"> </w:t>
      </w:r>
      <w:r w:rsidRPr="00CB298B">
        <w:rPr>
          <w:color w:val="auto"/>
        </w:rPr>
        <w:t>małych</w:t>
      </w:r>
      <w:r w:rsidR="009B1445" w:rsidRPr="00CB298B">
        <w:rPr>
          <w:color w:val="auto"/>
        </w:rPr>
        <w:t xml:space="preserve"> </w:t>
      </w:r>
      <w:r w:rsidRPr="00CB298B">
        <w:rPr>
          <w:color w:val="auto"/>
        </w:rPr>
        <w:t>dzieci,</w:t>
      </w:r>
      <w:r w:rsidR="009B1445" w:rsidRPr="00CB298B">
        <w:rPr>
          <w:color w:val="auto"/>
        </w:rPr>
        <w:t xml:space="preserve"> </w:t>
      </w:r>
      <w:r w:rsidRPr="00CB298B">
        <w:rPr>
          <w:color w:val="auto"/>
        </w:rPr>
        <w:t xml:space="preserve">u których w pierwszych sześciu latach życia tworzy się </w:t>
      </w:r>
      <w:r w:rsidR="0077604F">
        <w:rPr>
          <w:color w:val="auto"/>
        </w:rPr>
        <w:br/>
      </w:r>
      <w:r w:rsidR="009A621B" w:rsidRPr="00CB298B">
        <w:rPr>
          <w:color w:val="auto"/>
        </w:rPr>
        <w:t xml:space="preserve">ok. </w:t>
      </w:r>
      <w:r w:rsidRPr="00CB298B">
        <w:rPr>
          <w:color w:val="auto"/>
        </w:rPr>
        <w:t>50</w:t>
      </w:r>
      <w:r w:rsidR="009A621B" w:rsidRPr="00CB298B">
        <w:rPr>
          <w:color w:val="auto"/>
        </w:rPr>
        <w:t xml:space="preserve"> proc.</w:t>
      </w:r>
      <w:r w:rsidR="009B1445" w:rsidRPr="00CB298B">
        <w:rPr>
          <w:color w:val="auto"/>
        </w:rPr>
        <w:t xml:space="preserve"> </w:t>
      </w:r>
      <w:r w:rsidRPr="00CB298B">
        <w:rPr>
          <w:color w:val="auto"/>
        </w:rPr>
        <w:t xml:space="preserve">połączeń między komórkami nerwowymi w mózgu. </w:t>
      </w:r>
    </w:p>
    <w:p w14:paraId="3D13F98B" w14:textId="09BD4EAB" w:rsidR="0019394D" w:rsidRPr="00CB298B" w:rsidRDefault="009A621B" w:rsidP="000D7F64">
      <w:pPr>
        <w:pStyle w:val="OREnormalny"/>
        <w:rPr>
          <w:color w:val="auto"/>
        </w:rPr>
      </w:pPr>
      <w:r w:rsidRPr="00CB298B">
        <w:rPr>
          <w:color w:val="auto"/>
        </w:rPr>
        <w:t>Szymański w</w:t>
      </w:r>
      <w:r w:rsidR="0019394D" w:rsidRPr="00CB298B">
        <w:rPr>
          <w:color w:val="auto"/>
        </w:rPr>
        <w:t>ymienia następujące sprawności charakterystyczne dla rozwoju intelektua</w:t>
      </w:r>
      <w:r w:rsidR="0019394D" w:rsidRPr="00CB298B">
        <w:rPr>
          <w:color w:val="auto"/>
        </w:rPr>
        <w:t>l</w:t>
      </w:r>
      <w:r w:rsidR="0019394D" w:rsidRPr="00CB298B">
        <w:rPr>
          <w:color w:val="auto"/>
        </w:rPr>
        <w:t xml:space="preserve">nego dzieci w wieku </w:t>
      </w:r>
      <w:r w:rsidRPr="00CB298B">
        <w:rPr>
          <w:color w:val="auto"/>
        </w:rPr>
        <w:t>od dwóch do czterech lat:</w:t>
      </w:r>
    </w:p>
    <w:p w14:paraId="42590BCF" w14:textId="6A061730" w:rsidR="0019394D" w:rsidRPr="00CB298B" w:rsidRDefault="009A621B" w:rsidP="000D7F64">
      <w:pPr>
        <w:pStyle w:val="OREpunktor"/>
        <w:rPr>
          <w:color w:val="auto"/>
        </w:rPr>
      </w:pPr>
      <w:r w:rsidRPr="00CB298B">
        <w:rPr>
          <w:color w:val="auto"/>
        </w:rPr>
        <w:lastRenderedPageBreak/>
        <w:t xml:space="preserve">podejmowanie </w:t>
      </w:r>
      <w:r w:rsidR="0019394D" w:rsidRPr="00CB298B">
        <w:rPr>
          <w:color w:val="auto"/>
        </w:rPr>
        <w:t>czynności</w:t>
      </w:r>
      <w:r w:rsidR="009B1445" w:rsidRPr="00CB298B">
        <w:rPr>
          <w:color w:val="auto"/>
        </w:rPr>
        <w:t xml:space="preserve"> </w:t>
      </w:r>
      <w:r w:rsidR="0019394D" w:rsidRPr="00CB298B">
        <w:rPr>
          <w:color w:val="auto"/>
        </w:rPr>
        <w:t>przedstawiających</w:t>
      </w:r>
      <w:r w:rsidR="00693BAF" w:rsidRPr="00CB298B">
        <w:rPr>
          <w:color w:val="auto"/>
        </w:rPr>
        <w:t xml:space="preserve"> </w:t>
      </w:r>
      <w:r w:rsidR="0019394D" w:rsidRPr="00CB298B">
        <w:rPr>
          <w:color w:val="auto"/>
        </w:rPr>
        <w:t>(rozwój</w:t>
      </w:r>
      <w:r w:rsidR="009B1445" w:rsidRPr="00CB298B">
        <w:rPr>
          <w:color w:val="auto"/>
        </w:rPr>
        <w:t xml:space="preserve"> </w:t>
      </w:r>
      <w:r w:rsidR="0019394D" w:rsidRPr="00CB298B">
        <w:rPr>
          <w:color w:val="auto"/>
        </w:rPr>
        <w:t>językowy,</w:t>
      </w:r>
      <w:r w:rsidR="009B1445" w:rsidRPr="00CB298B">
        <w:rPr>
          <w:color w:val="auto"/>
        </w:rPr>
        <w:t xml:space="preserve"> </w:t>
      </w:r>
      <w:r w:rsidR="0019394D" w:rsidRPr="00CB298B">
        <w:rPr>
          <w:color w:val="auto"/>
        </w:rPr>
        <w:t>zabawa</w:t>
      </w:r>
      <w:r w:rsidR="009B1445" w:rsidRPr="00CB298B">
        <w:rPr>
          <w:color w:val="auto"/>
        </w:rPr>
        <w:t xml:space="preserve"> </w:t>
      </w:r>
      <w:r w:rsidR="0019394D" w:rsidRPr="00CB298B">
        <w:rPr>
          <w:color w:val="auto"/>
        </w:rPr>
        <w:t>połączona</w:t>
      </w:r>
      <w:r w:rsidR="009B1445" w:rsidRPr="00CB298B">
        <w:rPr>
          <w:color w:val="auto"/>
        </w:rPr>
        <w:t xml:space="preserve"> </w:t>
      </w:r>
      <w:r w:rsidR="0019394D" w:rsidRPr="00CB298B">
        <w:rPr>
          <w:color w:val="auto"/>
        </w:rPr>
        <w:t>z fantazjowaniem, rysunki z treścią, rozumienie symboli przestrzennych</w:t>
      </w:r>
      <w:r w:rsidRPr="00CB298B">
        <w:rPr>
          <w:color w:val="auto"/>
        </w:rPr>
        <w:t>,</w:t>
      </w:r>
      <w:r w:rsidR="0019394D" w:rsidRPr="00CB298B">
        <w:rPr>
          <w:color w:val="auto"/>
        </w:rPr>
        <w:t xml:space="preserve"> np. fot</w:t>
      </w:r>
      <w:r w:rsidR="0019394D" w:rsidRPr="00CB298B">
        <w:rPr>
          <w:color w:val="auto"/>
        </w:rPr>
        <w:t>o</w:t>
      </w:r>
      <w:r w:rsidR="0019394D" w:rsidRPr="00CB298B">
        <w:rPr>
          <w:color w:val="auto"/>
        </w:rPr>
        <w:t>grafii, prostych map,</w:t>
      </w:r>
      <w:r w:rsidR="0019394D" w:rsidRPr="00CB298B">
        <w:rPr>
          <w:color w:val="auto"/>
          <w:spacing w:val="-4"/>
        </w:rPr>
        <w:t xml:space="preserve"> </w:t>
      </w:r>
      <w:r w:rsidR="0019394D" w:rsidRPr="00CB298B">
        <w:rPr>
          <w:color w:val="auto"/>
        </w:rPr>
        <w:t>modeli);</w:t>
      </w:r>
    </w:p>
    <w:p w14:paraId="6D26D485" w14:textId="52606182" w:rsidR="0019394D" w:rsidRPr="00CB298B" w:rsidRDefault="0019394D" w:rsidP="000D7F64">
      <w:pPr>
        <w:pStyle w:val="OREpunktor"/>
        <w:rPr>
          <w:color w:val="auto"/>
        </w:rPr>
      </w:pPr>
      <w:r w:rsidRPr="00CB298B">
        <w:rPr>
          <w:color w:val="auto"/>
        </w:rPr>
        <w:t>przyjmowanie</w:t>
      </w:r>
      <w:r w:rsidR="00693BAF" w:rsidRPr="00CB298B">
        <w:rPr>
          <w:color w:val="auto"/>
        </w:rPr>
        <w:t xml:space="preserve"> </w:t>
      </w:r>
      <w:r w:rsidRPr="00CB298B">
        <w:rPr>
          <w:color w:val="auto"/>
        </w:rPr>
        <w:t>punktu</w:t>
      </w:r>
      <w:r w:rsidR="0096411C">
        <w:rPr>
          <w:color w:val="auto"/>
        </w:rPr>
        <w:t xml:space="preserve"> </w:t>
      </w:r>
      <w:r w:rsidRPr="00CB298B">
        <w:rPr>
          <w:color w:val="auto"/>
        </w:rPr>
        <w:t>widzenia</w:t>
      </w:r>
      <w:r w:rsidR="00693BAF" w:rsidRPr="00CB298B">
        <w:rPr>
          <w:color w:val="auto"/>
        </w:rPr>
        <w:t xml:space="preserve"> </w:t>
      </w:r>
      <w:r w:rsidRPr="00CB298B">
        <w:rPr>
          <w:color w:val="auto"/>
        </w:rPr>
        <w:t>innych</w:t>
      </w:r>
      <w:r w:rsidR="00693BAF" w:rsidRPr="00CB298B">
        <w:rPr>
          <w:color w:val="auto"/>
        </w:rPr>
        <w:t xml:space="preserve"> </w:t>
      </w:r>
      <w:r w:rsidRPr="00CB298B">
        <w:rPr>
          <w:color w:val="auto"/>
        </w:rPr>
        <w:t>osób</w:t>
      </w:r>
      <w:r w:rsidR="00693BAF" w:rsidRPr="00CB298B">
        <w:rPr>
          <w:color w:val="auto"/>
        </w:rPr>
        <w:t xml:space="preserve"> </w:t>
      </w:r>
      <w:r w:rsidRPr="00CB298B">
        <w:rPr>
          <w:color w:val="auto"/>
        </w:rPr>
        <w:t>w</w:t>
      </w:r>
      <w:r w:rsidR="00693BAF" w:rsidRPr="00CB298B">
        <w:rPr>
          <w:color w:val="auto"/>
        </w:rPr>
        <w:t xml:space="preserve"> </w:t>
      </w:r>
      <w:r w:rsidRPr="00CB298B">
        <w:rPr>
          <w:color w:val="auto"/>
        </w:rPr>
        <w:t>prostych,</w:t>
      </w:r>
      <w:r w:rsidR="00693BAF" w:rsidRPr="00CB298B">
        <w:rPr>
          <w:color w:val="auto"/>
        </w:rPr>
        <w:t xml:space="preserve"> </w:t>
      </w:r>
      <w:r w:rsidRPr="00CB298B">
        <w:rPr>
          <w:color w:val="auto"/>
        </w:rPr>
        <w:t>znanych</w:t>
      </w:r>
      <w:r w:rsidR="00693BAF" w:rsidRPr="00CB298B">
        <w:rPr>
          <w:color w:val="auto"/>
        </w:rPr>
        <w:t xml:space="preserve"> </w:t>
      </w:r>
      <w:r w:rsidRPr="00CB298B">
        <w:rPr>
          <w:color w:val="auto"/>
        </w:rPr>
        <w:t>sytuacjach</w:t>
      </w:r>
      <w:r w:rsidR="00693BAF" w:rsidRPr="00CB298B">
        <w:rPr>
          <w:color w:val="auto"/>
        </w:rPr>
        <w:t xml:space="preserve"> </w:t>
      </w:r>
      <w:r w:rsidRPr="00CB298B">
        <w:rPr>
          <w:color w:val="auto"/>
        </w:rPr>
        <w:t>i w</w:t>
      </w:r>
      <w:r w:rsidR="009A621B" w:rsidRPr="00CB298B">
        <w:rPr>
          <w:color w:val="auto"/>
        </w:rPr>
        <w:t> </w:t>
      </w:r>
      <w:r w:rsidRPr="00CB298B">
        <w:rPr>
          <w:color w:val="auto"/>
        </w:rPr>
        <w:t>kontaktach</w:t>
      </w:r>
      <w:r w:rsidRPr="00CB298B">
        <w:rPr>
          <w:color w:val="auto"/>
          <w:spacing w:val="-6"/>
        </w:rPr>
        <w:t xml:space="preserve"> </w:t>
      </w:r>
      <w:r w:rsidRPr="00CB298B">
        <w:rPr>
          <w:color w:val="auto"/>
        </w:rPr>
        <w:t>codziennych;</w:t>
      </w:r>
    </w:p>
    <w:p w14:paraId="05B3E7BC" w14:textId="77777777" w:rsidR="0019394D" w:rsidRPr="00CB298B" w:rsidRDefault="0019394D" w:rsidP="000D7F64">
      <w:pPr>
        <w:pStyle w:val="OREpunktor"/>
        <w:rPr>
          <w:color w:val="auto"/>
        </w:rPr>
      </w:pPr>
      <w:r w:rsidRPr="00CB298B">
        <w:rPr>
          <w:color w:val="auto"/>
        </w:rPr>
        <w:t>rozróżnianie organizmów żywych od przedmiotów</w:t>
      </w:r>
      <w:r w:rsidRPr="00CB298B">
        <w:rPr>
          <w:color w:val="auto"/>
          <w:spacing w:val="-12"/>
        </w:rPr>
        <w:t xml:space="preserve"> </w:t>
      </w:r>
      <w:r w:rsidRPr="00CB298B">
        <w:rPr>
          <w:color w:val="auto"/>
        </w:rPr>
        <w:t>nieożywionych;</w:t>
      </w:r>
    </w:p>
    <w:p w14:paraId="61CDBCAF" w14:textId="77777777" w:rsidR="0019394D" w:rsidRPr="00CB298B" w:rsidRDefault="0019394D" w:rsidP="000D7F64">
      <w:pPr>
        <w:pStyle w:val="OREpunktor"/>
        <w:rPr>
          <w:color w:val="auto"/>
        </w:rPr>
      </w:pPr>
      <w:r w:rsidRPr="00CB298B">
        <w:rPr>
          <w:color w:val="auto"/>
        </w:rPr>
        <w:t>klasyfikowanie obiektów według funkcji i rodzaju, a nie tylko według postrzega</w:t>
      </w:r>
      <w:r w:rsidRPr="00CB298B">
        <w:rPr>
          <w:color w:val="auto"/>
        </w:rPr>
        <w:t>l</w:t>
      </w:r>
      <w:r w:rsidRPr="00CB298B">
        <w:rPr>
          <w:color w:val="auto"/>
        </w:rPr>
        <w:t>nych cech;</w:t>
      </w:r>
    </w:p>
    <w:p w14:paraId="2CCC77EB" w14:textId="77777777" w:rsidR="0019394D" w:rsidRPr="00CB298B" w:rsidRDefault="0019394D" w:rsidP="000D7F64">
      <w:pPr>
        <w:pStyle w:val="OREpunktor"/>
        <w:rPr>
          <w:color w:val="auto"/>
        </w:rPr>
      </w:pPr>
      <w:r w:rsidRPr="00CB298B">
        <w:rPr>
          <w:color w:val="auto"/>
        </w:rPr>
        <w:t>klasyfikowanie znanych obiektów w sposób</w:t>
      </w:r>
      <w:r w:rsidRPr="00CB298B">
        <w:rPr>
          <w:color w:val="auto"/>
          <w:spacing w:val="-12"/>
        </w:rPr>
        <w:t xml:space="preserve"> </w:t>
      </w:r>
      <w:r w:rsidRPr="00CB298B">
        <w:rPr>
          <w:color w:val="auto"/>
        </w:rPr>
        <w:t>zhierarchizowany.</w:t>
      </w:r>
    </w:p>
    <w:p w14:paraId="3B212CE4" w14:textId="7F1EA266" w:rsidR="0019394D" w:rsidRPr="00CB298B" w:rsidRDefault="0019394D" w:rsidP="000D7F64">
      <w:pPr>
        <w:pStyle w:val="OREnormalny"/>
        <w:rPr>
          <w:color w:val="auto"/>
        </w:rPr>
      </w:pPr>
      <w:r w:rsidRPr="00CB298B">
        <w:rPr>
          <w:color w:val="auto"/>
        </w:rPr>
        <w:t xml:space="preserve">Według Lwa </w:t>
      </w:r>
      <w:proofErr w:type="spellStart"/>
      <w:r w:rsidRPr="00CB298B">
        <w:rPr>
          <w:color w:val="auto"/>
        </w:rPr>
        <w:t>Wygotskiego</w:t>
      </w:r>
      <w:proofErr w:type="spellEnd"/>
      <w:r w:rsidRPr="00CB298B">
        <w:rPr>
          <w:color w:val="auto"/>
        </w:rPr>
        <w:t xml:space="preserve"> </w:t>
      </w:r>
      <w:r w:rsidRPr="00CB298B">
        <w:rPr>
          <w:b/>
          <w:color w:val="auto"/>
        </w:rPr>
        <w:t>działania pedagogiczne są najskuteczniejsze wówczas, kiedy</w:t>
      </w:r>
      <w:r w:rsidR="009B1445" w:rsidRPr="00CB298B">
        <w:rPr>
          <w:b/>
          <w:color w:val="auto"/>
        </w:rPr>
        <w:t xml:space="preserve"> </w:t>
      </w:r>
      <w:r w:rsidRPr="00CB298B">
        <w:rPr>
          <w:b/>
          <w:color w:val="auto"/>
        </w:rPr>
        <w:t>dotyczą strefy najbliższego rozwoju dziecka</w:t>
      </w:r>
      <w:r w:rsidRPr="00CB298B">
        <w:rPr>
          <w:color w:val="auto"/>
        </w:rPr>
        <w:t xml:space="preserve">. Aby określić </w:t>
      </w:r>
      <w:r w:rsidR="00CA207D" w:rsidRPr="00CB298B">
        <w:rPr>
          <w:color w:val="auto"/>
        </w:rPr>
        <w:t>te obszar</w:t>
      </w:r>
      <w:r w:rsidRPr="00CB298B">
        <w:rPr>
          <w:color w:val="auto"/>
        </w:rPr>
        <w:t xml:space="preserve">, nauczyciel musi ocenić stopień rozwoju dziecka odnośnie </w:t>
      </w:r>
      <w:r w:rsidR="00CA207D" w:rsidRPr="00CB298B">
        <w:rPr>
          <w:color w:val="auto"/>
        </w:rPr>
        <w:t xml:space="preserve">do </w:t>
      </w:r>
      <w:r w:rsidRPr="00CB298B">
        <w:rPr>
          <w:color w:val="auto"/>
        </w:rPr>
        <w:t>danej umiejętności lub wiedzy</w:t>
      </w:r>
      <w:r w:rsidR="00CA207D" w:rsidRPr="00CB298B">
        <w:rPr>
          <w:color w:val="auto"/>
        </w:rPr>
        <w:t xml:space="preserve"> oraz</w:t>
      </w:r>
      <w:r w:rsidRPr="00CB298B">
        <w:rPr>
          <w:color w:val="auto"/>
        </w:rPr>
        <w:t xml:space="preserve"> zbadać, jak przebiegają jego procesy myślowe w kontekście danego tematu. Następnie powinien zorganizować takie doświadczenia, które będą pełnić funkcję pomostu </w:t>
      </w:r>
      <w:r w:rsidR="00CA207D" w:rsidRPr="00CB298B">
        <w:rPr>
          <w:color w:val="auto"/>
        </w:rPr>
        <w:t>prow</w:t>
      </w:r>
      <w:r w:rsidR="00CA207D" w:rsidRPr="00CB298B">
        <w:rPr>
          <w:color w:val="auto"/>
        </w:rPr>
        <w:t>a</w:t>
      </w:r>
      <w:r w:rsidR="00CA207D" w:rsidRPr="00CB298B">
        <w:rPr>
          <w:color w:val="auto"/>
        </w:rPr>
        <w:t xml:space="preserve">dzącego </w:t>
      </w:r>
      <w:r w:rsidRPr="00CB298B">
        <w:rPr>
          <w:color w:val="auto"/>
        </w:rPr>
        <w:t>do procesów</w:t>
      </w:r>
      <w:r w:rsidR="009B1445" w:rsidRPr="00CB298B">
        <w:rPr>
          <w:color w:val="auto"/>
        </w:rPr>
        <w:t xml:space="preserve"> </w:t>
      </w:r>
      <w:r w:rsidRPr="00CB298B">
        <w:rPr>
          <w:color w:val="auto"/>
        </w:rPr>
        <w:t>myślowych wyższego rzędu.</w:t>
      </w:r>
    </w:p>
    <w:p w14:paraId="02C3FB5A" w14:textId="48FE8455" w:rsidR="0019394D" w:rsidRPr="00CB298B" w:rsidRDefault="0019394D" w:rsidP="000D7F64">
      <w:pPr>
        <w:pStyle w:val="OREnormalny"/>
        <w:rPr>
          <w:color w:val="auto"/>
        </w:rPr>
      </w:pPr>
      <w:r w:rsidRPr="00CB298B">
        <w:rPr>
          <w:color w:val="auto"/>
        </w:rPr>
        <w:t xml:space="preserve">Projekty można realizować w ramach różnych programów wychowania przedszkolnego, w różnych grupach i środowiskach. Zapisy podstawy programowej </w:t>
      </w:r>
      <w:r w:rsidR="00CA207D" w:rsidRPr="00CB298B">
        <w:rPr>
          <w:color w:val="auto"/>
        </w:rPr>
        <w:t xml:space="preserve">dotyczące sposobów </w:t>
      </w:r>
      <w:r w:rsidRPr="00CB298B">
        <w:rPr>
          <w:color w:val="auto"/>
        </w:rPr>
        <w:t>i</w:t>
      </w:r>
      <w:r w:rsidR="00CA207D" w:rsidRPr="00CB298B">
        <w:rPr>
          <w:color w:val="auto"/>
        </w:rPr>
        <w:t xml:space="preserve"> warunków </w:t>
      </w:r>
      <w:r w:rsidRPr="00CB298B">
        <w:rPr>
          <w:color w:val="auto"/>
        </w:rPr>
        <w:t xml:space="preserve">realizacji zawierają zachętę do stosowania metod </w:t>
      </w:r>
      <w:r w:rsidR="00CA207D" w:rsidRPr="00CB298B">
        <w:rPr>
          <w:color w:val="auto"/>
        </w:rPr>
        <w:t>pobudzających</w:t>
      </w:r>
      <w:r w:rsidRPr="00CB298B">
        <w:rPr>
          <w:color w:val="auto"/>
        </w:rPr>
        <w:t xml:space="preserve"> aktywność dzieci i ich naturalną potrzebę eksploracji. Ważną rolę w realizacji projektów w prze</w:t>
      </w:r>
      <w:r w:rsidRPr="00CB298B">
        <w:rPr>
          <w:color w:val="auto"/>
        </w:rPr>
        <w:t>d</w:t>
      </w:r>
      <w:r w:rsidRPr="00CB298B">
        <w:rPr>
          <w:color w:val="auto"/>
        </w:rPr>
        <w:t>szkolu pełnią rodzice: pomagają w zbieraniu materiałów, występują w roli ekspertów, t</w:t>
      </w:r>
      <w:r w:rsidRPr="00CB298B">
        <w:rPr>
          <w:color w:val="auto"/>
        </w:rPr>
        <w:t>o</w:t>
      </w:r>
      <w:r w:rsidRPr="00CB298B">
        <w:rPr>
          <w:color w:val="auto"/>
        </w:rPr>
        <w:t xml:space="preserve">warzyszą w wycieczkach, </w:t>
      </w:r>
      <w:r w:rsidR="00CA207D" w:rsidRPr="00CB298B">
        <w:rPr>
          <w:color w:val="auto"/>
        </w:rPr>
        <w:t>biorą</w:t>
      </w:r>
      <w:r w:rsidRPr="00CB298B">
        <w:rPr>
          <w:color w:val="auto"/>
        </w:rPr>
        <w:t xml:space="preserve"> udział w podsumowaniu projektu, a przede wszystkim – zapewniają ciągłość działań nauczyciela poza </w:t>
      </w:r>
      <w:r w:rsidR="00CA207D" w:rsidRPr="00CB298B">
        <w:rPr>
          <w:color w:val="auto"/>
        </w:rPr>
        <w:t>p</w:t>
      </w:r>
      <w:r w:rsidRPr="00CB298B">
        <w:rPr>
          <w:color w:val="auto"/>
        </w:rPr>
        <w:t>obyt</w:t>
      </w:r>
      <w:r w:rsidR="00CA207D" w:rsidRPr="00CB298B">
        <w:rPr>
          <w:color w:val="auto"/>
        </w:rPr>
        <w:t>em</w:t>
      </w:r>
      <w:r w:rsidRPr="00CB298B">
        <w:rPr>
          <w:color w:val="auto"/>
        </w:rPr>
        <w:t xml:space="preserve"> dziecka w przedszkolu, rozm</w:t>
      </w:r>
      <w:r w:rsidRPr="00CB298B">
        <w:rPr>
          <w:color w:val="auto"/>
        </w:rPr>
        <w:t>a</w:t>
      </w:r>
      <w:r w:rsidRPr="00CB298B">
        <w:rPr>
          <w:color w:val="auto"/>
        </w:rPr>
        <w:t>wiając z córką/</w:t>
      </w:r>
      <w:r w:rsidR="00CA207D" w:rsidRPr="00CB298B">
        <w:rPr>
          <w:color w:val="auto"/>
        </w:rPr>
        <w:t xml:space="preserve">synem </w:t>
      </w:r>
      <w:r w:rsidRPr="00CB298B">
        <w:rPr>
          <w:color w:val="auto"/>
        </w:rPr>
        <w:t>o zadaniach projektowych</w:t>
      </w:r>
      <w:r w:rsidR="00CA207D" w:rsidRPr="00CB298B">
        <w:rPr>
          <w:color w:val="auto"/>
        </w:rPr>
        <w:t xml:space="preserve"> i </w:t>
      </w:r>
      <w:r w:rsidRPr="00CB298B">
        <w:rPr>
          <w:color w:val="auto"/>
        </w:rPr>
        <w:t xml:space="preserve">wrażeniach z </w:t>
      </w:r>
      <w:r w:rsidR="00CA207D" w:rsidRPr="00CB298B">
        <w:rPr>
          <w:color w:val="auto"/>
        </w:rPr>
        <w:t xml:space="preserve">ich </w:t>
      </w:r>
      <w:r w:rsidRPr="00CB298B">
        <w:rPr>
          <w:color w:val="auto"/>
        </w:rPr>
        <w:t xml:space="preserve">realizacji, utrwalając </w:t>
      </w:r>
      <w:r w:rsidR="00CA207D" w:rsidRPr="00CB298B">
        <w:rPr>
          <w:color w:val="auto"/>
        </w:rPr>
        <w:t xml:space="preserve">wiedzę </w:t>
      </w:r>
      <w:r w:rsidRPr="00CB298B">
        <w:rPr>
          <w:color w:val="auto"/>
        </w:rPr>
        <w:t xml:space="preserve">zdobywaną przez dzieci w przedszkolu i </w:t>
      </w:r>
      <w:r w:rsidR="00CA207D" w:rsidRPr="00CB298B">
        <w:rPr>
          <w:color w:val="auto"/>
        </w:rPr>
        <w:t xml:space="preserve">ćwicząc </w:t>
      </w:r>
      <w:r w:rsidRPr="00CB298B">
        <w:rPr>
          <w:color w:val="auto"/>
        </w:rPr>
        <w:t>w sytuacjach życiowych</w:t>
      </w:r>
      <w:r w:rsidR="00CA207D" w:rsidRPr="00CB298B">
        <w:rPr>
          <w:color w:val="auto"/>
        </w:rPr>
        <w:t xml:space="preserve"> ich </w:t>
      </w:r>
      <w:r w:rsidRPr="00CB298B">
        <w:rPr>
          <w:color w:val="auto"/>
        </w:rPr>
        <w:t>n</w:t>
      </w:r>
      <w:r w:rsidRPr="00CB298B">
        <w:rPr>
          <w:color w:val="auto"/>
        </w:rPr>
        <w:t>o</w:t>
      </w:r>
      <w:r w:rsidRPr="00CB298B">
        <w:rPr>
          <w:color w:val="auto"/>
        </w:rPr>
        <w:t xml:space="preserve">we umiejętności itp. </w:t>
      </w:r>
    </w:p>
    <w:p w14:paraId="338E5AFA" w14:textId="77777777" w:rsidR="0019394D" w:rsidRPr="00CB298B" w:rsidRDefault="0019394D" w:rsidP="00FD53AA">
      <w:pPr>
        <w:pStyle w:val="OREnormalny"/>
        <w:rPr>
          <w:b/>
          <w:color w:val="auto"/>
        </w:rPr>
      </w:pPr>
      <w:r w:rsidRPr="00CB298B">
        <w:rPr>
          <w:b/>
          <w:color w:val="auto"/>
        </w:rPr>
        <w:t>Praca metodą projektu w przedszkolu przebiega w trzech etapach:</w:t>
      </w:r>
    </w:p>
    <w:p w14:paraId="7744F3E6" w14:textId="71919711" w:rsidR="0019394D" w:rsidRPr="00CB298B" w:rsidRDefault="0019394D" w:rsidP="004A3732">
      <w:pPr>
        <w:pStyle w:val="ORE123"/>
        <w:numPr>
          <w:ilvl w:val="0"/>
          <w:numId w:val="288"/>
        </w:numPr>
        <w:rPr>
          <w:color w:val="auto"/>
        </w:rPr>
      </w:pPr>
      <w:r w:rsidRPr="00CB298B">
        <w:rPr>
          <w:color w:val="auto"/>
        </w:rPr>
        <w:t>Etap I – diagnoza</w:t>
      </w:r>
      <w:r w:rsidR="00757123" w:rsidRPr="00CB298B">
        <w:rPr>
          <w:color w:val="auto"/>
        </w:rPr>
        <w:t>/</w:t>
      </w:r>
      <w:r w:rsidRPr="00CB298B">
        <w:rPr>
          <w:color w:val="auto"/>
        </w:rPr>
        <w:t>rozpoczęcie</w:t>
      </w:r>
      <w:r w:rsidRPr="00CB298B">
        <w:rPr>
          <w:color w:val="auto"/>
          <w:spacing w:val="-10"/>
        </w:rPr>
        <w:t xml:space="preserve"> </w:t>
      </w:r>
      <w:r w:rsidRPr="00CB298B">
        <w:rPr>
          <w:color w:val="auto"/>
        </w:rPr>
        <w:t>projektu</w:t>
      </w:r>
    </w:p>
    <w:p w14:paraId="2B4DAF8C" w14:textId="60E25CAF" w:rsidR="0019394D" w:rsidRPr="00CB298B" w:rsidRDefault="0019394D" w:rsidP="00757123">
      <w:pPr>
        <w:pStyle w:val="OREpunktor"/>
        <w:rPr>
          <w:color w:val="auto"/>
        </w:rPr>
      </w:pPr>
      <w:r w:rsidRPr="00CB298B">
        <w:rPr>
          <w:b/>
          <w:color w:val="auto"/>
        </w:rPr>
        <w:t>Wybór</w:t>
      </w:r>
      <w:r w:rsidRPr="00CB298B">
        <w:rPr>
          <w:b/>
          <w:color w:val="auto"/>
          <w:spacing w:val="-5"/>
        </w:rPr>
        <w:t xml:space="preserve"> </w:t>
      </w:r>
      <w:r w:rsidRPr="00CB298B">
        <w:rPr>
          <w:b/>
          <w:color w:val="auto"/>
        </w:rPr>
        <w:t>tematu</w:t>
      </w:r>
      <w:r w:rsidRPr="00CB298B">
        <w:rPr>
          <w:color w:val="auto"/>
        </w:rPr>
        <w:t xml:space="preserve"> może nastąpić z inicjatywy dzieci lub z inicjatywy nauczyciela.</w:t>
      </w:r>
      <w:r w:rsidR="00693BAF" w:rsidRPr="00CB298B">
        <w:rPr>
          <w:color w:val="auto"/>
        </w:rPr>
        <w:t xml:space="preserve"> </w:t>
      </w:r>
      <w:r w:rsidRPr="00CB298B">
        <w:rPr>
          <w:color w:val="auto"/>
          <w:shd w:val="clear" w:color="auto" w:fill="FFFFFF" w:themeFill="background1"/>
        </w:rPr>
        <w:t>J</w:t>
      </w:r>
      <w:r w:rsidRPr="00CB298B">
        <w:rPr>
          <w:color w:val="auto"/>
          <w:shd w:val="clear" w:color="auto" w:fill="FFFFFF" w:themeFill="background1"/>
        </w:rPr>
        <w:t>e</w:t>
      </w:r>
      <w:r w:rsidRPr="00CB298B">
        <w:rPr>
          <w:color w:val="auto"/>
          <w:shd w:val="clear" w:color="auto" w:fill="FFFFFF" w:themeFill="background1"/>
        </w:rPr>
        <w:t>żeli dzieci przez dłuższy czas przejawiają zainteresowanie jakimś zagadnieniem, stawiają pytania, powracają do niego w rozmowach, twórczości plastycznej lub zabawach, warto zastanowić się nad zastosowaniem metody projektu w celu p</w:t>
      </w:r>
      <w:r w:rsidRPr="00CB298B">
        <w:rPr>
          <w:color w:val="auto"/>
          <w:shd w:val="clear" w:color="auto" w:fill="FFFFFF" w:themeFill="background1"/>
        </w:rPr>
        <w:t>o</w:t>
      </w:r>
      <w:r w:rsidRPr="00CB298B">
        <w:rPr>
          <w:color w:val="auto"/>
          <w:shd w:val="clear" w:color="auto" w:fill="FFFFFF" w:themeFill="background1"/>
        </w:rPr>
        <w:t xml:space="preserve">szerzenia ich wiedzy i umiejętności </w:t>
      </w:r>
      <w:r w:rsidR="00D25354" w:rsidRPr="00CB298B">
        <w:rPr>
          <w:color w:val="auto"/>
          <w:shd w:val="clear" w:color="auto" w:fill="FFFFFF" w:themeFill="background1"/>
        </w:rPr>
        <w:t xml:space="preserve">z określonego zakresu. </w:t>
      </w:r>
      <w:r w:rsidRPr="00CB298B">
        <w:rPr>
          <w:b/>
          <w:color w:val="auto"/>
          <w:shd w:val="clear" w:color="auto" w:fill="FFFFFF" w:themeFill="background1"/>
        </w:rPr>
        <w:t>W</w:t>
      </w:r>
      <w:r w:rsidR="00D25354" w:rsidRPr="00CB298B">
        <w:rPr>
          <w:b/>
          <w:color w:val="auto"/>
          <w:shd w:val="clear" w:color="auto" w:fill="FFFFFF" w:themeFill="background1"/>
        </w:rPr>
        <w:t xml:space="preserve"> wypadku </w:t>
      </w:r>
      <w:r w:rsidRPr="00CB298B">
        <w:rPr>
          <w:b/>
          <w:color w:val="auto"/>
          <w:shd w:val="clear" w:color="auto" w:fill="FFFFFF" w:themeFill="background1"/>
        </w:rPr>
        <w:t>najmło</w:t>
      </w:r>
      <w:r w:rsidRPr="00CB298B">
        <w:rPr>
          <w:b/>
          <w:color w:val="auto"/>
          <w:shd w:val="clear" w:color="auto" w:fill="FFFFFF" w:themeFill="background1"/>
        </w:rPr>
        <w:t>d</w:t>
      </w:r>
      <w:r w:rsidRPr="00CB298B">
        <w:rPr>
          <w:b/>
          <w:color w:val="auto"/>
          <w:shd w:val="clear" w:color="auto" w:fill="FFFFFF" w:themeFill="background1"/>
        </w:rPr>
        <w:lastRenderedPageBreak/>
        <w:t>szych dzieci</w:t>
      </w:r>
      <w:r w:rsidRPr="00CB298B">
        <w:rPr>
          <w:color w:val="auto"/>
          <w:shd w:val="clear" w:color="auto" w:fill="FFFFFF" w:themeFill="background1"/>
        </w:rPr>
        <w:t xml:space="preserve">, które często mają ograniczone umiejętności werbalne i </w:t>
      </w:r>
      <w:r w:rsidR="00D25354" w:rsidRPr="00CB298B">
        <w:rPr>
          <w:color w:val="auto"/>
          <w:shd w:val="clear" w:color="auto" w:fill="FFFFFF" w:themeFill="background1"/>
        </w:rPr>
        <w:t xml:space="preserve">wąski </w:t>
      </w:r>
      <w:r w:rsidRPr="00CB298B">
        <w:rPr>
          <w:color w:val="auto"/>
          <w:shd w:val="clear" w:color="auto" w:fill="FFFFFF" w:themeFill="background1"/>
        </w:rPr>
        <w:t xml:space="preserve">zasób słownictwa, </w:t>
      </w:r>
      <w:r w:rsidR="00D25354" w:rsidRPr="00CB298B">
        <w:rPr>
          <w:color w:val="auto"/>
          <w:shd w:val="clear" w:color="auto" w:fill="FFFFFF" w:themeFill="background1"/>
        </w:rPr>
        <w:t xml:space="preserve">przejawem </w:t>
      </w:r>
      <w:r w:rsidRPr="00CB298B">
        <w:rPr>
          <w:color w:val="auto"/>
          <w:shd w:val="clear" w:color="auto" w:fill="FFFFFF" w:themeFill="background1"/>
        </w:rPr>
        <w:t>zainteresowania jest ich zachowanie</w:t>
      </w:r>
      <w:r w:rsidR="00D25354" w:rsidRPr="00CB298B">
        <w:rPr>
          <w:color w:val="auto"/>
          <w:shd w:val="clear" w:color="auto" w:fill="FFFFFF" w:themeFill="background1"/>
        </w:rPr>
        <w:t xml:space="preserve"> –</w:t>
      </w:r>
      <w:r w:rsidRPr="00CB298B">
        <w:rPr>
          <w:color w:val="auto"/>
          <w:shd w:val="clear" w:color="auto" w:fill="FFFFFF" w:themeFill="background1"/>
        </w:rPr>
        <w:t xml:space="preserve"> wyrażane m</w:t>
      </w:r>
      <w:r w:rsidR="00D25354" w:rsidRPr="00CB298B">
        <w:rPr>
          <w:color w:val="auto"/>
          <w:shd w:val="clear" w:color="auto" w:fill="FFFFFF" w:themeFill="background1"/>
        </w:rPr>
        <w:t>.</w:t>
      </w:r>
      <w:r w:rsidRPr="00CB298B">
        <w:rPr>
          <w:color w:val="auto"/>
          <w:shd w:val="clear" w:color="auto" w:fill="FFFFFF" w:themeFill="background1"/>
        </w:rPr>
        <w:t>in. przez spontaniczną zabawę.</w:t>
      </w:r>
      <w:r w:rsidRPr="00CB298B">
        <w:rPr>
          <w:rStyle w:val="apple-converted-space"/>
          <w:color w:val="auto"/>
          <w:shd w:val="clear" w:color="auto" w:fill="FFFFFF" w:themeFill="background1"/>
        </w:rPr>
        <w:t> </w:t>
      </w:r>
      <w:r w:rsidRPr="00CB298B">
        <w:rPr>
          <w:color w:val="auto"/>
          <w:shd w:val="clear" w:color="auto" w:fill="FFFFFF" w:themeFill="background1"/>
        </w:rPr>
        <w:t>Temat projektu może pojawić się też z inicjatywy n</w:t>
      </w:r>
      <w:r w:rsidRPr="00CB298B">
        <w:rPr>
          <w:color w:val="auto"/>
          <w:shd w:val="clear" w:color="auto" w:fill="FFFFFF" w:themeFill="background1"/>
        </w:rPr>
        <w:t>a</w:t>
      </w:r>
      <w:r w:rsidRPr="00CB298B">
        <w:rPr>
          <w:color w:val="auto"/>
          <w:shd w:val="clear" w:color="auto" w:fill="FFFFFF" w:themeFill="background1"/>
        </w:rPr>
        <w:t>uczyciela jako rezultat analizy treści programu nauczania oraz oceny możliwości organizacyjnych i zasobu dostępnych środków dydaktycznych. Temat projektu powinien być konkretny, a nie abstrakcyjny</w:t>
      </w:r>
      <w:r w:rsidR="00D25354" w:rsidRPr="00CB298B">
        <w:rPr>
          <w:color w:val="auto"/>
          <w:shd w:val="clear" w:color="auto" w:fill="FFFFFF" w:themeFill="background1"/>
        </w:rPr>
        <w:t>,</w:t>
      </w:r>
      <w:r w:rsidRPr="00CB298B">
        <w:rPr>
          <w:color w:val="auto"/>
          <w:shd w:val="clear" w:color="auto" w:fill="FFFFFF" w:themeFill="background1"/>
        </w:rPr>
        <w:t xml:space="preserve"> np. szpital, jabłko, woda, samochód</w:t>
      </w:r>
      <w:r w:rsidR="00D25354" w:rsidRPr="00CB298B">
        <w:rPr>
          <w:color w:val="auto"/>
          <w:shd w:val="clear" w:color="auto" w:fill="FFFFFF" w:themeFill="background1"/>
        </w:rPr>
        <w:t>,</w:t>
      </w:r>
      <w:r w:rsidRPr="00CB298B">
        <w:rPr>
          <w:color w:val="auto"/>
          <w:shd w:val="clear" w:color="auto" w:fill="FFFFFF" w:themeFill="background1"/>
        </w:rPr>
        <w:t xml:space="preserve"> pojazdy albo – ze starszymi dziećmi</w:t>
      </w:r>
      <w:r w:rsidR="00D25354" w:rsidRPr="00CB298B">
        <w:rPr>
          <w:color w:val="auto"/>
          <w:shd w:val="clear" w:color="auto" w:fill="FFFFFF" w:themeFill="background1"/>
        </w:rPr>
        <w:t xml:space="preserve"> –</w:t>
      </w:r>
      <w:r w:rsidRPr="00CB298B">
        <w:rPr>
          <w:color w:val="auto"/>
          <w:shd w:val="clear" w:color="auto" w:fill="FFFFFF" w:themeFill="background1"/>
        </w:rPr>
        <w:t xml:space="preserve"> lód, drzewa, pory roku itp.</w:t>
      </w:r>
    </w:p>
    <w:p w14:paraId="5E546466" w14:textId="1B273AEE" w:rsidR="0019394D" w:rsidRPr="00CB298B" w:rsidRDefault="0019394D" w:rsidP="00757123">
      <w:pPr>
        <w:pStyle w:val="OREpunktor"/>
        <w:rPr>
          <w:rStyle w:val="apple-converted-space"/>
          <w:color w:val="auto"/>
        </w:rPr>
      </w:pPr>
      <w:r w:rsidRPr="00CB298B">
        <w:rPr>
          <w:b/>
          <w:color w:val="auto"/>
        </w:rPr>
        <w:t>Zajęcia wprowadzające</w:t>
      </w:r>
      <w:r w:rsidRPr="00CB298B">
        <w:rPr>
          <w:color w:val="auto"/>
        </w:rPr>
        <w:t xml:space="preserve"> – budowanie podstaw wiedzy do dalszych poszukiwań badawczych dzieci. </w:t>
      </w:r>
      <w:r w:rsidR="00D25354" w:rsidRPr="00CB298B">
        <w:rPr>
          <w:color w:val="auto"/>
          <w:shd w:val="clear" w:color="auto" w:fill="FFFFFF" w:themeFill="background1"/>
        </w:rPr>
        <w:t xml:space="preserve">Zadaniem nauczyciela na tym </w:t>
      </w:r>
      <w:r w:rsidRPr="00CB298B">
        <w:rPr>
          <w:color w:val="auto"/>
          <w:shd w:val="clear" w:color="auto" w:fill="FFFFFF" w:themeFill="background1"/>
        </w:rPr>
        <w:t>etap</w:t>
      </w:r>
      <w:r w:rsidR="00D25354" w:rsidRPr="00CB298B">
        <w:rPr>
          <w:color w:val="auto"/>
          <w:shd w:val="clear" w:color="auto" w:fill="FFFFFF" w:themeFill="background1"/>
        </w:rPr>
        <w:t>ie</w:t>
      </w:r>
      <w:r w:rsidRPr="00CB298B">
        <w:rPr>
          <w:color w:val="auto"/>
          <w:shd w:val="clear" w:color="auto" w:fill="FFFFFF" w:themeFill="background1"/>
        </w:rPr>
        <w:t xml:space="preserve"> jest zaciekawienie dzieci, </w:t>
      </w:r>
      <w:r w:rsidR="00D25354" w:rsidRPr="00CB298B">
        <w:rPr>
          <w:color w:val="auto"/>
          <w:shd w:val="clear" w:color="auto" w:fill="FFFFFF" w:themeFill="background1"/>
        </w:rPr>
        <w:t xml:space="preserve">przykucie </w:t>
      </w:r>
      <w:r w:rsidRPr="00CB298B">
        <w:rPr>
          <w:color w:val="auto"/>
          <w:shd w:val="clear" w:color="auto" w:fill="FFFFFF" w:themeFill="background1"/>
        </w:rPr>
        <w:t xml:space="preserve">ich uwagi, </w:t>
      </w:r>
      <w:r w:rsidR="00D25354" w:rsidRPr="00CB298B">
        <w:rPr>
          <w:color w:val="auto"/>
          <w:shd w:val="clear" w:color="auto" w:fill="FFFFFF" w:themeFill="background1"/>
        </w:rPr>
        <w:t xml:space="preserve">ukierunkowanie </w:t>
      </w:r>
      <w:r w:rsidRPr="00CB298B">
        <w:rPr>
          <w:color w:val="auto"/>
          <w:shd w:val="clear" w:color="auto" w:fill="FFFFFF" w:themeFill="background1"/>
        </w:rPr>
        <w:t>zainteresowania na to, co wiąże się z proje</w:t>
      </w:r>
      <w:r w:rsidRPr="00CB298B">
        <w:rPr>
          <w:color w:val="auto"/>
          <w:shd w:val="clear" w:color="auto" w:fill="FFFFFF" w:themeFill="background1"/>
        </w:rPr>
        <w:t>k</w:t>
      </w:r>
      <w:r w:rsidRPr="00CB298B">
        <w:rPr>
          <w:color w:val="auto"/>
          <w:shd w:val="clear" w:color="auto" w:fill="FFFFFF" w:themeFill="background1"/>
        </w:rPr>
        <w:t xml:space="preserve">towanymi sytuacjami edukacyjnymi, </w:t>
      </w:r>
      <w:r w:rsidR="00D25354" w:rsidRPr="00CB298B">
        <w:rPr>
          <w:color w:val="auto"/>
          <w:shd w:val="clear" w:color="auto" w:fill="FFFFFF" w:themeFill="background1"/>
        </w:rPr>
        <w:t>zmotywowanie</w:t>
      </w:r>
      <w:r w:rsidRPr="00CB298B">
        <w:rPr>
          <w:color w:val="auto"/>
          <w:shd w:val="clear" w:color="auto" w:fill="FFFFFF" w:themeFill="background1"/>
        </w:rPr>
        <w:t xml:space="preserve"> do dalszego uczestniczenia w</w:t>
      </w:r>
      <w:r w:rsidR="00D25354" w:rsidRPr="00CB298B">
        <w:rPr>
          <w:color w:val="auto"/>
          <w:shd w:val="clear" w:color="auto" w:fill="FFFFFF" w:themeFill="background1"/>
        </w:rPr>
        <w:t> </w:t>
      </w:r>
      <w:r w:rsidRPr="00CB298B">
        <w:rPr>
          <w:color w:val="auto"/>
          <w:shd w:val="clear" w:color="auto" w:fill="FFFFFF" w:themeFill="background1"/>
        </w:rPr>
        <w:t>zajęciach.</w:t>
      </w:r>
      <w:r w:rsidRPr="00CB298B">
        <w:rPr>
          <w:color w:val="auto"/>
          <w:shd w:val="clear" w:color="auto" w:fill="FFFFFF" w:themeFill="background1"/>
        </w:rPr>
        <w:br/>
      </w:r>
      <w:r w:rsidRPr="00CB298B">
        <w:rPr>
          <w:b/>
          <w:color w:val="auto"/>
          <w:shd w:val="clear" w:color="auto" w:fill="FFFFFF" w:themeFill="background1"/>
        </w:rPr>
        <w:t>Nauczyciel inicjujący temat ma do dyspozycji kilka różnych strategii bud</w:t>
      </w:r>
      <w:r w:rsidRPr="00CB298B">
        <w:rPr>
          <w:b/>
          <w:color w:val="auto"/>
          <w:shd w:val="clear" w:color="auto" w:fill="FFFFFF" w:themeFill="background1"/>
        </w:rPr>
        <w:t>o</w:t>
      </w:r>
      <w:r w:rsidRPr="00CB298B">
        <w:rPr>
          <w:b/>
          <w:color w:val="auto"/>
          <w:shd w:val="clear" w:color="auto" w:fill="FFFFFF" w:themeFill="background1"/>
        </w:rPr>
        <w:t>wania wspólnych doświadczeń dla całej grupy</w:t>
      </w:r>
      <w:r w:rsidRPr="00CB298B">
        <w:rPr>
          <w:color w:val="auto"/>
          <w:shd w:val="clear" w:color="auto" w:fill="FFFFFF" w:themeFill="background1"/>
        </w:rPr>
        <w:t>. Może np. opowiedzieć history</w:t>
      </w:r>
      <w:r w:rsidRPr="00CB298B">
        <w:rPr>
          <w:color w:val="auto"/>
          <w:shd w:val="clear" w:color="auto" w:fill="FFFFFF" w:themeFill="background1"/>
        </w:rPr>
        <w:t>j</w:t>
      </w:r>
      <w:r w:rsidRPr="00CB298B">
        <w:rPr>
          <w:color w:val="auto"/>
          <w:shd w:val="clear" w:color="auto" w:fill="FFFFFF" w:themeFill="background1"/>
        </w:rPr>
        <w:t xml:space="preserve">kę opartą na własnych przeżyciach i zachęcić grupę do podzielenia się z innymi podobnymi </w:t>
      </w:r>
      <w:r w:rsidR="00D25354" w:rsidRPr="00CB298B">
        <w:rPr>
          <w:color w:val="auto"/>
          <w:shd w:val="clear" w:color="auto" w:fill="FFFFFF" w:themeFill="background1"/>
        </w:rPr>
        <w:t>doświadczeniami</w:t>
      </w:r>
      <w:r w:rsidRPr="00CB298B">
        <w:rPr>
          <w:color w:val="auto"/>
          <w:shd w:val="clear" w:color="auto" w:fill="FFFFFF" w:themeFill="background1"/>
        </w:rPr>
        <w:t xml:space="preserve">. Może </w:t>
      </w:r>
      <w:r w:rsidR="00D25354" w:rsidRPr="00CB298B">
        <w:rPr>
          <w:color w:val="auto"/>
          <w:shd w:val="clear" w:color="auto" w:fill="FFFFFF" w:themeFill="background1"/>
        </w:rPr>
        <w:t xml:space="preserve">też </w:t>
      </w:r>
      <w:r w:rsidRPr="00CB298B">
        <w:rPr>
          <w:color w:val="auto"/>
          <w:shd w:val="clear" w:color="auto" w:fill="FFFFFF" w:themeFill="background1"/>
        </w:rPr>
        <w:t>przynieść jakiś przedmiot, np. znane dzi</w:t>
      </w:r>
      <w:r w:rsidRPr="00CB298B">
        <w:rPr>
          <w:color w:val="auto"/>
          <w:shd w:val="clear" w:color="auto" w:fill="FFFFFF" w:themeFill="background1"/>
        </w:rPr>
        <w:t>e</w:t>
      </w:r>
      <w:r w:rsidRPr="00CB298B">
        <w:rPr>
          <w:color w:val="auto"/>
          <w:shd w:val="clear" w:color="auto" w:fill="FFFFFF" w:themeFill="background1"/>
        </w:rPr>
        <w:t xml:space="preserve">ciom urządzenie, by </w:t>
      </w:r>
      <w:r w:rsidR="00D25354" w:rsidRPr="00CB298B">
        <w:rPr>
          <w:color w:val="auto"/>
          <w:shd w:val="clear" w:color="auto" w:fill="FFFFFF" w:themeFill="background1"/>
        </w:rPr>
        <w:t xml:space="preserve">wzbudzić </w:t>
      </w:r>
      <w:r w:rsidRPr="00CB298B">
        <w:rPr>
          <w:color w:val="auto"/>
          <w:shd w:val="clear" w:color="auto" w:fill="FFFFFF" w:themeFill="background1"/>
        </w:rPr>
        <w:t xml:space="preserve">ich ciekawość i </w:t>
      </w:r>
      <w:r w:rsidR="00D25354" w:rsidRPr="00CB298B">
        <w:rPr>
          <w:color w:val="auto"/>
          <w:shd w:val="clear" w:color="auto" w:fill="FFFFFF" w:themeFill="background1"/>
        </w:rPr>
        <w:t xml:space="preserve">skłonić </w:t>
      </w:r>
      <w:r w:rsidRPr="00CB298B">
        <w:rPr>
          <w:color w:val="auto"/>
          <w:shd w:val="clear" w:color="auto" w:fill="FFFFFF" w:themeFill="background1"/>
        </w:rPr>
        <w:t>do refleksji</w:t>
      </w:r>
      <w:r w:rsidR="00D25354" w:rsidRPr="00CB298B">
        <w:rPr>
          <w:color w:val="auto"/>
          <w:shd w:val="clear" w:color="auto" w:fill="FFFFFF" w:themeFill="background1"/>
        </w:rPr>
        <w:t>, albo</w:t>
      </w:r>
      <w:r w:rsidRPr="00CB298B">
        <w:rPr>
          <w:color w:val="auto"/>
          <w:shd w:val="clear" w:color="auto" w:fill="FFFFFF" w:themeFill="background1"/>
        </w:rPr>
        <w:t xml:space="preserve"> przynieść książkę z obrazkami, która po wspólnej lekturze stanie się przedmiotem dyskusji.</w:t>
      </w:r>
      <w:r w:rsidRPr="00CB298B">
        <w:rPr>
          <w:rStyle w:val="apple-converted-space"/>
          <w:rFonts w:eastAsiaTheme="majorEastAsia"/>
          <w:color w:val="auto"/>
          <w:shd w:val="clear" w:color="auto" w:fill="FFFFFF" w:themeFill="background1"/>
        </w:rPr>
        <w:t> </w:t>
      </w:r>
    </w:p>
    <w:p w14:paraId="669C9563" w14:textId="67C5FF58" w:rsidR="0019394D" w:rsidRPr="00CB298B" w:rsidRDefault="0019394D" w:rsidP="00757123">
      <w:pPr>
        <w:pStyle w:val="OREpunktor"/>
        <w:rPr>
          <w:rFonts w:eastAsiaTheme="majorEastAsia"/>
          <w:color w:val="auto"/>
          <w:shd w:val="clear" w:color="auto" w:fill="FFFFFF" w:themeFill="background1"/>
        </w:rPr>
      </w:pPr>
      <w:r w:rsidRPr="00CB298B">
        <w:rPr>
          <w:b/>
          <w:color w:val="auto"/>
        </w:rPr>
        <w:t>Stworzenie tematycznej siatki pojęć dotyczącej obecnego stanu wiedzy dzieci</w:t>
      </w:r>
      <w:r w:rsidRPr="00CB298B">
        <w:rPr>
          <w:color w:val="auto"/>
        </w:rPr>
        <w:t xml:space="preserve">. </w:t>
      </w:r>
      <w:r w:rsidR="001E76EA" w:rsidRPr="00CB298B">
        <w:rPr>
          <w:color w:val="auto"/>
          <w:shd w:val="clear" w:color="auto" w:fill="FFFFFF" w:themeFill="background1"/>
        </w:rPr>
        <w:t>Tworząc</w:t>
      </w:r>
      <w:r w:rsidRPr="00CB298B">
        <w:rPr>
          <w:color w:val="auto"/>
          <w:shd w:val="clear" w:color="auto" w:fill="FFFFFF" w:themeFill="background1"/>
        </w:rPr>
        <w:t xml:space="preserve"> siatkę z młodszymi dziećmi, dobrze jest dodać do niej</w:t>
      </w:r>
      <w:r w:rsidR="009B1445" w:rsidRPr="00CB298B">
        <w:rPr>
          <w:color w:val="auto"/>
          <w:shd w:val="clear" w:color="auto" w:fill="FFFFFF" w:themeFill="background1"/>
        </w:rPr>
        <w:t xml:space="preserve"> </w:t>
      </w:r>
      <w:r w:rsidRPr="00CB298B">
        <w:rPr>
          <w:color w:val="auto"/>
          <w:shd w:val="clear" w:color="auto" w:fill="FFFFFF" w:themeFill="background1"/>
        </w:rPr>
        <w:t xml:space="preserve">rysunki lub zdjęcia. Pomaga to </w:t>
      </w:r>
      <w:r w:rsidR="001E76EA" w:rsidRPr="00CB298B">
        <w:rPr>
          <w:color w:val="auto"/>
          <w:shd w:val="clear" w:color="auto" w:fill="FFFFFF" w:themeFill="background1"/>
        </w:rPr>
        <w:t>im połączyć</w:t>
      </w:r>
      <w:r w:rsidRPr="00CB298B">
        <w:rPr>
          <w:color w:val="auto"/>
          <w:shd w:val="clear" w:color="auto" w:fill="FFFFFF" w:themeFill="background1"/>
        </w:rPr>
        <w:t xml:space="preserve"> postać graficzną z własnymi słowami </w:t>
      </w:r>
      <w:r w:rsidR="001E76EA" w:rsidRPr="00CB298B">
        <w:rPr>
          <w:color w:val="auto"/>
          <w:shd w:val="clear" w:color="auto" w:fill="FFFFFF" w:themeFill="background1"/>
        </w:rPr>
        <w:t xml:space="preserve">i </w:t>
      </w:r>
      <w:r w:rsidRPr="00CB298B">
        <w:rPr>
          <w:color w:val="auto"/>
          <w:shd w:val="clear" w:color="auto" w:fill="FFFFFF" w:themeFill="background1"/>
        </w:rPr>
        <w:t xml:space="preserve">słowami kolegów. </w:t>
      </w:r>
      <w:r w:rsidRPr="00CB298B">
        <w:rPr>
          <w:b/>
          <w:color w:val="auto"/>
        </w:rPr>
        <w:t>Przygotowanie tematycznej siatki pojęć pomaga nauczycielowi w</w:t>
      </w:r>
      <w:r w:rsidR="001E76EA" w:rsidRPr="00CB298B">
        <w:rPr>
          <w:b/>
          <w:color w:val="auto"/>
        </w:rPr>
        <w:t> </w:t>
      </w:r>
      <w:r w:rsidRPr="00CB298B">
        <w:rPr>
          <w:b/>
          <w:color w:val="auto"/>
        </w:rPr>
        <w:t>planowaniu działań projektowych</w:t>
      </w:r>
      <w:r w:rsidR="001E76EA" w:rsidRPr="00CB298B">
        <w:rPr>
          <w:color w:val="auto"/>
        </w:rPr>
        <w:t xml:space="preserve">. W ten sposób sprawdza, </w:t>
      </w:r>
      <w:r w:rsidRPr="00CB298B">
        <w:rPr>
          <w:color w:val="auto"/>
        </w:rPr>
        <w:t xml:space="preserve">jaki jest poziom wiedzy dzieci w zakresie tematycznym projektu, jakie są ich hipotezy badawcze, efekty </w:t>
      </w:r>
      <w:r w:rsidR="001E76EA" w:rsidRPr="00CB298B">
        <w:rPr>
          <w:color w:val="auto"/>
        </w:rPr>
        <w:t>(</w:t>
      </w:r>
      <w:r w:rsidRPr="00CB298B">
        <w:rPr>
          <w:color w:val="auto"/>
        </w:rPr>
        <w:t>adekwatne do etapu rozwojowego przedszkolaków</w:t>
      </w:r>
      <w:r w:rsidR="001E76EA" w:rsidRPr="00CB298B">
        <w:rPr>
          <w:color w:val="auto"/>
        </w:rPr>
        <w:t>),</w:t>
      </w:r>
      <w:r w:rsidRPr="00CB298B">
        <w:rPr>
          <w:color w:val="auto"/>
        </w:rPr>
        <w:t xml:space="preserve"> przewiduje realizow</w:t>
      </w:r>
      <w:r w:rsidRPr="00CB298B">
        <w:rPr>
          <w:color w:val="auto"/>
        </w:rPr>
        <w:t>a</w:t>
      </w:r>
      <w:r w:rsidRPr="00CB298B">
        <w:rPr>
          <w:color w:val="auto"/>
        </w:rPr>
        <w:t xml:space="preserve">ny program wychowania przedszkolnego. </w:t>
      </w:r>
      <w:r w:rsidRPr="00CB298B">
        <w:rPr>
          <w:b/>
          <w:color w:val="auto"/>
        </w:rPr>
        <w:t>Siatka pojęć/działań projektowych powinna</w:t>
      </w:r>
      <w:r w:rsidR="001E76EA" w:rsidRPr="00CB298B">
        <w:rPr>
          <w:b/>
          <w:color w:val="auto"/>
        </w:rPr>
        <w:t xml:space="preserve"> wynikać z pytań do projektu zadawanych przez dzieci </w:t>
      </w:r>
      <w:r w:rsidRPr="00CB298B">
        <w:rPr>
          <w:color w:val="auto"/>
        </w:rPr>
        <w:t xml:space="preserve">– w </w:t>
      </w:r>
      <w:r w:rsidR="001E76EA" w:rsidRPr="00CB298B">
        <w:rPr>
          <w:color w:val="auto"/>
        </w:rPr>
        <w:t>wypadk</w:t>
      </w:r>
      <w:r w:rsidR="00860708">
        <w:rPr>
          <w:color w:val="auto"/>
        </w:rPr>
        <w:t xml:space="preserve">u </w:t>
      </w:r>
      <w:r w:rsidRPr="00CB298B">
        <w:rPr>
          <w:color w:val="auto"/>
        </w:rPr>
        <w:t xml:space="preserve">najmłodszych przedszkolaków </w:t>
      </w:r>
      <w:r w:rsidR="001E76EA" w:rsidRPr="00CB298B">
        <w:rPr>
          <w:color w:val="auto"/>
        </w:rPr>
        <w:t xml:space="preserve">wspomaganych </w:t>
      </w:r>
      <w:r w:rsidRPr="00CB298B">
        <w:rPr>
          <w:color w:val="auto"/>
        </w:rPr>
        <w:t>pytaniami nauczyciela</w:t>
      </w:r>
      <w:r w:rsidR="009B1445" w:rsidRPr="00CB298B">
        <w:rPr>
          <w:color w:val="auto"/>
        </w:rPr>
        <w:t xml:space="preserve"> </w:t>
      </w:r>
      <w:r w:rsidRPr="00CB298B">
        <w:rPr>
          <w:color w:val="auto"/>
        </w:rPr>
        <w:t xml:space="preserve">(np. </w:t>
      </w:r>
      <w:r w:rsidR="001E76EA" w:rsidRPr="00CB298B">
        <w:rPr>
          <w:color w:val="auto"/>
        </w:rPr>
        <w:t>„</w:t>
      </w:r>
      <w:r w:rsidRPr="00CB298B">
        <w:rPr>
          <w:color w:val="auto"/>
        </w:rPr>
        <w:t xml:space="preserve">Czego chcecie się </w:t>
      </w:r>
      <w:r w:rsidR="001E76EA" w:rsidRPr="00CB298B">
        <w:rPr>
          <w:color w:val="auto"/>
        </w:rPr>
        <w:t xml:space="preserve">na ten temat </w:t>
      </w:r>
      <w:r w:rsidRPr="00CB298B">
        <w:rPr>
          <w:color w:val="auto"/>
        </w:rPr>
        <w:t>dowiedzieć?</w:t>
      </w:r>
      <w:r w:rsidR="001E76EA" w:rsidRPr="00CB298B">
        <w:rPr>
          <w:color w:val="auto"/>
        </w:rPr>
        <w:t>”,</w:t>
      </w:r>
      <w:r w:rsidRPr="00CB298B">
        <w:rPr>
          <w:color w:val="auto"/>
        </w:rPr>
        <w:t xml:space="preserve"> </w:t>
      </w:r>
      <w:r w:rsidR="001E76EA" w:rsidRPr="00CB298B">
        <w:rPr>
          <w:color w:val="auto"/>
        </w:rPr>
        <w:t>„</w:t>
      </w:r>
      <w:r w:rsidRPr="00CB298B">
        <w:rPr>
          <w:color w:val="auto"/>
        </w:rPr>
        <w:t>Czy chcielibyście wiedzieć, co się z tym robi?</w:t>
      </w:r>
      <w:r w:rsidR="001E76EA" w:rsidRPr="00CB298B">
        <w:rPr>
          <w:color w:val="auto"/>
        </w:rPr>
        <w:t>”,</w:t>
      </w:r>
      <w:r w:rsidRPr="00CB298B">
        <w:rPr>
          <w:color w:val="auto"/>
        </w:rPr>
        <w:t xml:space="preserve"> </w:t>
      </w:r>
      <w:r w:rsidR="001E76EA" w:rsidRPr="00CB298B">
        <w:rPr>
          <w:color w:val="auto"/>
        </w:rPr>
        <w:t>„</w:t>
      </w:r>
      <w:r w:rsidRPr="00CB298B">
        <w:rPr>
          <w:color w:val="auto"/>
        </w:rPr>
        <w:t>A co myślicie?</w:t>
      </w:r>
      <w:r w:rsidR="001E76EA" w:rsidRPr="00CB298B">
        <w:rPr>
          <w:color w:val="auto"/>
        </w:rPr>
        <w:t>”</w:t>
      </w:r>
      <w:r w:rsidRPr="00CB298B">
        <w:rPr>
          <w:color w:val="auto"/>
        </w:rPr>
        <w:t>)</w:t>
      </w:r>
      <w:r w:rsidR="001E76EA" w:rsidRPr="00CB298B">
        <w:rPr>
          <w:color w:val="auto"/>
        </w:rPr>
        <w:t>.</w:t>
      </w:r>
    </w:p>
    <w:p w14:paraId="201BEC3B" w14:textId="77777777" w:rsidR="0019394D" w:rsidRPr="00CB298B" w:rsidRDefault="0019394D" w:rsidP="00757123">
      <w:pPr>
        <w:pStyle w:val="OREpunktor"/>
        <w:rPr>
          <w:color w:val="auto"/>
        </w:rPr>
      </w:pPr>
      <w:r w:rsidRPr="00CB298B">
        <w:rPr>
          <w:b/>
          <w:color w:val="auto"/>
        </w:rPr>
        <w:t>Analiza</w:t>
      </w:r>
      <w:r w:rsidRPr="00CB298B">
        <w:rPr>
          <w:color w:val="auto"/>
        </w:rPr>
        <w:t xml:space="preserve"> dostępności materiałów, możliwości zaproszenia ekspertów, zaplanow</w:t>
      </w:r>
      <w:r w:rsidRPr="00CB298B">
        <w:rPr>
          <w:color w:val="auto"/>
        </w:rPr>
        <w:t>a</w:t>
      </w:r>
      <w:r w:rsidRPr="00CB298B">
        <w:rPr>
          <w:color w:val="auto"/>
        </w:rPr>
        <w:t xml:space="preserve">nia zajęć terenowych itp. </w:t>
      </w:r>
    </w:p>
    <w:p w14:paraId="6A42512C" w14:textId="6FFF19B1" w:rsidR="0019394D" w:rsidRPr="00CB298B" w:rsidRDefault="0019394D" w:rsidP="00757123">
      <w:pPr>
        <w:pStyle w:val="OREpunktor"/>
        <w:rPr>
          <w:color w:val="auto"/>
        </w:rPr>
      </w:pPr>
      <w:r w:rsidRPr="00CB298B">
        <w:rPr>
          <w:b/>
          <w:color w:val="auto"/>
        </w:rPr>
        <w:t>Rola nauczyciela na I etapie</w:t>
      </w:r>
      <w:r w:rsidRPr="00CB298B">
        <w:rPr>
          <w:color w:val="auto"/>
        </w:rPr>
        <w:t xml:space="preserve"> polega przede wszystkim na uważnej obserwacji dzieci, </w:t>
      </w:r>
      <w:r w:rsidR="001137AE" w:rsidRPr="00CB298B">
        <w:rPr>
          <w:color w:val="auto"/>
        </w:rPr>
        <w:t>umożliwiającej dostrzeżenie</w:t>
      </w:r>
      <w:r w:rsidRPr="00CB298B">
        <w:rPr>
          <w:color w:val="auto"/>
        </w:rPr>
        <w:t xml:space="preserve"> ich </w:t>
      </w:r>
      <w:r w:rsidR="001137AE" w:rsidRPr="00CB298B">
        <w:rPr>
          <w:color w:val="auto"/>
        </w:rPr>
        <w:t xml:space="preserve">zainteresowań </w:t>
      </w:r>
      <w:r w:rsidRPr="00CB298B">
        <w:rPr>
          <w:color w:val="auto"/>
        </w:rPr>
        <w:t xml:space="preserve">i </w:t>
      </w:r>
      <w:r w:rsidR="001137AE" w:rsidRPr="00CB298B">
        <w:rPr>
          <w:color w:val="auto"/>
          <w:shd w:val="clear" w:color="auto" w:fill="FFFFFF" w:themeFill="background1"/>
        </w:rPr>
        <w:t>wcześniejszych doświa</w:t>
      </w:r>
      <w:r w:rsidR="001137AE" w:rsidRPr="00CB298B">
        <w:rPr>
          <w:color w:val="auto"/>
          <w:shd w:val="clear" w:color="auto" w:fill="FFFFFF" w:themeFill="background1"/>
        </w:rPr>
        <w:t>d</w:t>
      </w:r>
      <w:r w:rsidR="001137AE" w:rsidRPr="00CB298B">
        <w:rPr>
          <w:color w:val="auto"/>
          <w:shd w:val="clear" w:color="auto" w:fill="FFFFFF" w:themeFill="background1"/>
        </w:rPr>
        <w:lastRenderedPageBreak/>
        <w:t>czeń związanych</w:t>
      </w:r>
      <w:r w:rsidRPr="00CB298B">
        <w:rPr>
          <w:color w:val="auto"/>
          <w:shd w:val="clear" w:color="auto" w:fill="FFFFFF" w:themeFill="background1"/>
        </w:rPr>
        <w:t xml:space="preserve"> z tematem projektu. Ważna jest również postawa nauczyciela – otwarta na dziecięce pytania badawcze, nienarzucająca pytań/tez/hipotez</w:t>
      </w:r>
      <w:r w:rsidR="001137AE" w:rsidRPr="00CB298B">
        <w:rPr>
          <w:color w:val="auto"/>
          <w:shd w:val="clear" w:color="auto" w:fill="FFFFFF" w:themeFill="background1"/>
        </w:rPr>
        <w:t>,</w:t>
      </w:r>
      <w:r w:rsidRPr="00CB298B">
        <w:rPr>
          <w:color w:val="auto"/>
          <w:shd w:val="clear" w:color="auto" w:fill="FFFFFF" w:themeFill="background1"/>
        </w:rPr>
        <w:t xml:space="preserve"> </w:t>
      </w:r>
      <w:r w:rsidR="001137AE" w:rsidRPr="00CB298B">
        <w:rPr>
          <w:color w:val="auto"/>
          <w:shd w:val="clear" w:color="auto" w:fill="FFFFFF" w:themeFill="background1"/>
        </w:rPr>
        <w:t>w</w:t>
      </w:r>
      <w:r w:rsidRPr="00CB298B">
        <w:rPr>
          <w:color w:val="auto"/>
          <w:shd w:val="clear" w:color="auto" w:fill="FFFFFF" w:themeFill="background1"/>
        </w:rPr>
        <w:t>ynik</w:t>
      </w:r>
      <w:r w:rsidRPr="00CB298B">
        <w:rPr>
          <w:color w:val="auto"/>
          <w:shd w:val="clear" w:color="auto" w:fill="FFFFFF" w:themeFill="background1"/>
        </w:rPr>
        <w:t>a</w:t>
      </w:r>
      <w:r w:rsidRPr="00CB298B">
        <w:rPr>
          <w:color w:val="auto"/>
          <w:shd w:val="clear" w:color="auto" w:fill="FFFFFF" w:themeFill="background1"/>
        </w:rPr>
        <w:t>jących np. z propozycji wpisanych w realizowany program wychowania prze</w:t>
      </w:r>
      <w:r w:rsidRPr="00CB298B">
        <w:rPr>
          <w:color w:val="auto"/>
          <w:shd w:val="clear" w:color="auto" w:fill="FFFFFF" w:themeFill="background1"/>
        </w:rPr>
        <w:t>d</w:t>
      </w:r>
      <w:r w:rsidRPr="00CB298B">
        <w:rPr>
          <w:color w:val="auto"/>
          <w:shd w:val="clear" w:color="auto" w:fill="FFFFFF" w:themeFill="background1"/>
        </w:rPr>
        <w:t xml:space="preserve">szkolnego itp. </w:t>
      </w:r>
    </w:p>
    <w:p w14:paraId="0D30F89A" w14:textId="28899B35" w:rsidR="0019394D" w:rsidRPr="00CB298B" w:rsidRDefault="0019394D" w:rsidP="004A3732">
      <w:pPr>
        <w:pStyle w:val="ORE123"/>
        <w:rPr>
          <w:color w:val="auto"/>
        </w:rPr>
      </w:pPr>
      <w:r w:rsidRPr="00CB298B">
        <w:rPr>
          <w:color w:val="auto"/>
        </w:rPr>
        <w:t>Etap II – badania/realizacja</w:t>
      </w:r>
      <w:r w:rsidRPr="00CB298B">
        <w:rPr>
          <w:color w:val="auto"/>
          <w:spacing w:val="-14"/>
        </w:rPr>
        <w:t xml:space="preserve"> </w:t>
      </w:r>
      <w:r w:rsidRPr="00CB298B">
        <w:rPr>
          <w:color w:val="auto"/>
        </w:rPr>
        <w:t>projektu</w:t>
      </w:r>
    </w:p>
    <w:p w14:paraId="2ABDE9D6" w14:textId="77777777" w:rsidR="0019394D" w:rsidRPr="00CB298B" w:rsidRDefault="0019394D" w:rsidP="00757123">
      <w:pPr>
        <w:pStyle w:val="OREpunktor"/>
        <w:rPr>
          <w:b/>
          <w:color w:val="auto"/>
        </w:rPr>
      </w:pPr>
      <w:r w:rsidRPr="00CB298B">
        <w:rPr>
          <w:b/>
          <w:color w:val="auto"/>
        </w:rPr>
        <w:t>Ponowna analiza wstępnej siatki przygotowawczej oraz siatki pytań stw</w:t>
      </w:r>
      <w:r w:rsidRPr="00CB298B">
        <w:rPr>
          <w:b/>
          <w:color w:val="auto"/>
        </w:rPr>
        <w:t>o</w:t>
      </w:r>
      <w:r w:rsidRPr="00CB298B">
        <w:rPr>
          <w:b/>
          <w:color w:val="auto"/>
        </w:rPr>
        <w:t xml:space="preserve">rzonej przez dzieci. </w:t>
      </w:r>
      <w:r w:rsidRPr="00CB298B">
        <w:rPr>
          <w:color w:val="auto"/>
        </w:rPr>
        <w:t>Planowanie doświadczeń badawczych i wybór celu wypraw terenowych.</w:t>
      </w:r>
    </w:p>
    <w:p w14:paraId="52C091EE" w14:textId="61B44A21" w:rsidR="0019394D" w:rsidRPr="00CB298B" w:rsidRDefault="0019394D" w:rsidP="00757123">
      <w:pPr>
        <w:pStyle w:val="OREpunktor"/>
        <w:rPr>
          <w:b/>
          <w:color w:val="auto"/>
        </w:rPr>
      </w:pPr>
      <w:r w:rsidRPr="00CB298B">
        <w:rPr>
          <w:b/>
          <w:color w:val="auto"/>
        </w:rPr>
        <w:t>Przygotowanie zajęć terenowych i wizyt ekspertów.</w:t>
      </w:r>
      <w:r w:rsidRPr="00CB298B">
        <w:rPr>
          <w:color w:val="auto"/>
        </w:rPr>
        <w:t xml:space="preserve"> Dbałość </w:t>
      </w:r>
      <w:r w:rsidRPr="00CB298B">
        <w:rPr>
          <w:color w:val="auto"/>
          <w:shd w:val="clear" w:color="auto" w:fill="FFFFFF" w:themeFill="background1"/>
        </w:rPr>
        <w:t xml:space="preserve">o różnorodność zajęć, </w:t>
      </w:r>
      <w:r w:rsidR="00A21229" w:rsidRPr="00CB298B">
        <w:rPr>
          <w:color w:val="auto"/>
          <w:shd w:val="clear" w:color="auto" w:fill="FFFFFF" w:themeFill="background1"/>
        </w:rPr>
        <w:t xml:space="preserve">która gwarantuje </w:t>
      </w:r>
      <w:r w:rsidRPr="00CB298B">
        <w:rPr>
          <w:color w:val="auto"/>
          <w:shd w:val="clear" w:color="auto" w:fill="FFFFFF" w:themeFill="background1"/>
        </w:rPr>
        <w:t>zmienną aktywność dzieci, wzmacnia ich motywację i z</w:t>
      </w:r>
      <w:r w:rsidRPr="00CB298B">
        <w:rPr>
          <w:color w:val="auto"/>
          <w:shd w:val="clear" w:color="auto" w:fill="FFFFFF" w:themeFill="background1"/>
        </w:rPr>
        <w:t>a</w:t>
      </w:r>
      <w:r w:rsidRPr="00CB298B">
        <w:rPr>
          <w:color w:val="auto"/>
          <w:shd w:val="clear" w:color="auto" w:fill="FFFFFF" w:themeFill="background1"/>
        </w:rPr>
        <w:t xml:space="preserve">angażowanie (np. </w:t>
      </w:r>
      <w:r w:rsidR="001C20B2" w:rsidRPr="00CB298B">
        <w:rPr>
          <w:color w:val="auto"/>
          <w:shd w:val="clear" w:color="auto" w:fill="FFFFFF" w:themeFill="background1"/>
        </w:rPr>
        <w:t xml:space="preserve">oprócz </w:t>
      </w:r>
      <w:r w:rsidRPr="00CB298B">
        <w:rPr>
          <w:color w:val="auto"/>
          <w:shd w:val="clear" w:color="auto" w:fill="FFFFFF" w:themeFill="background1"/>
        </w:rPr>
        <w:t>zajęć wymagających wysiłku umysłowego</w:t>
      </w:r>
      <w:r w:rsidR="001C20B2" w:rsidRPr="00CB298B">
        <w:rPr>
          <w:color w:val="auto"/>
          <w:shd w:val="clear" w:color="auto" w:fill="FFFFFF" w:themeFill="background1"/>
        </w:rPr>
        <w:t xml:space="preserve"> organizowane są </w:t>
      </w:r>
      <w:r w:rsidRPr="00CB298B">
        <w:rPr>
          <w:color w:val="auto"/>
          <w:shd w:val="clear" w:color="auto" w:fill="FFFFFF" w:themeFill="background1"/>
        </w:rPr>
        <w:t>działania o charakterze plastycznym, muzycznym, konstrukcyjnym i teatralnym, zabawy i gry ruchowe itp</w:t>
      </w:r>
      <w:r w:rsidR="001C20B2" w:rsidRPr="00CB298B">
        <w:rPr>
          <w:color w:val="auto"/>
          <w:shd w:val="clear" w:color="auto" w:fill="FFFFFF" w:themeFill="background1"/>
        </w:rPr>
        <w:t xml:space="preserve">., a oprócz </w:t>
      </w:r>
      <w:r w:rsidRPr="00CB298B">
        <w:rPr>
          <w:color w:val="auto"/>
          <w:shd w:val="clear" w:color="auto" w:fill="FFFFFF" w:themeFill="background1"/>
        </w:rPr>
        <w:t>spotkań z ekspertami na terenie przedszkola – spotkania w ich naturalnym środowisku pracy itp.).</w:t>
      </w:r>
      <w:r w:rsidRPr="00CB298B">
        <w:rPr>
          <w:b/>
          <w:color w:val="auto"/>
          <w:shd w:val="clear" w:color="auto" w:fill="FFFFFF" w:themeFill="background1"/>
        </w:rPr>
        <w:t xml:space="preserve"> </w:t>
      </w:r>
    </w:p>
    <w:p w14:paraId="40AB3379" w14:textId="731C32CC" w:rsidR="0019394D" w:rsidRPr="00CB298B" w:rsidRDefault="0019394D" w:rsidP="00757123">
      <w:pPr>
        <w:pStyle w:val="OREpunktor"/>
        <w:rPr>
          <w:rStyle w:val="apple-converted-space"/>
          <w:b/>
          <w:color w:val="auto"/>
        </w:rPr>
      </w:pPr>
      <w:r w:rsidRPr="00CB298B">
        <w:rPr>
          <w:b/>
          <w:color w:val="auto"/>
        </w:rPr>
        <w:t>Aktywność badawcza.</w:t>
      </w:r>
      <w:r w:rsidRPr="00CB298B">
        <w:rPr>
          <w:color w:val="auto"/>
        </w:rPr>
        <w:t xml:space="preserve"> </w:t>
      </w:r>
      <w:r w:rsidRPr="00CB298B">
        <w:rPr>
          <w:color w:val="auto"/>
          <w:shd w:val="clear" w:color="auto" w:fill="FFFFFF" w:themeFill="background1"/>
        </w:rPr>
        <w:t xml:space="preserve">Mali badacze przyglądają się z bliska odwiedzanemu miejscu oraz urządzeniom i materiałom, które się tam znajdują. Rozmawiają ze spotkanymi osobami. Aktywnie </w:t>
      </w:r>
      <w:r w:rsidR="001C20B2" w:rsidRPr="00CB298B">
        <w:rPr>
          <w:color w:val="auto"/>
          <w:shd w:val="clear" w:color="auto" w:fill="FFFFFF" w:themeFill="background1"/>
        </w:rPr>
        <w:t xml:space="preserve">dokumentują </w:t>
      </w:r>
      <w:r w:rsidRPr="00CB298B">
        <w:rPr>
          <w:color w:val="auto"/>
          <w:shd w:val="clear" w:color="auto" w:fill="FFFFFF" w:themeFill="background1"/>
        </w:rPr>
        <w:t>swoje przeżycia – szkicują, fotograf</w:t>
      </w:r>
      <w:r w:rsidRPr="00CB298B">
        <w:rPr>
          <w:color w:val="auto"/>
          <w:shd w:val="clear" w:color="auto" w:fill="FFFFFF" w:themeFill="background1"/>
        </w:rPr>
        <w:t>u</w:t>
      </w:r>
      <w:r w:rsidRPr="00CB298B">
        <w:rPr>
          <w:color w:val="auto"/>
          <w:shd w:val="clear" w:color="auto" w:fill="FFFFFF" w:themeFill="background1"/>
        </w:rPr>
        <w:t>ją lub filmują, co sprawia, ze później mogą wielokrotnie do nich powracać. Wcz</w:t>
      </w:r>
      <w:r w:rsidRPr="00CB298B">
        <w:rPr>
          <w:color w:val="auto"/>
          <w:shd w:val="clear" w:color="auto" w:fill="FFFFFF" w:themeFill="background1"/>
        </w:rPr>
        <w:t>e</w:t>
      </w:r>
      <w:r w:rsidRPr="00CB298B">
        <w:rPr>
          <w:color w:val="auto"/>
          <w:shd w:val="clear" w:color="auto" w:fill="FFFFFF" w:themeFill="background1"/>
        </w:rPr>
        <w:t>śniej należy ustalić z dziećmi, kto będzie zadawa</w:t>
      </w:r>
      <w:r w:rsidR="001C20B2" w:rsidRPr="00CB298B">
        <w:rPr>
          <w:color w:val="auto"/>
          <w:shd w:val="clear" w:color="auto" w:fill="FFFFFF" w:themeFill="background1"/>
        </w:rPr>
        <w:t>ć p</w:t>
      </w:r>
      <w:r w:rsidRPr="00CB298B">
        <w:rPr>
          <w:color w:val="auto"/>
          <w:shd w:val="clear" w:color="auto" w:fill="FFFFFF" w:themeFill="background1"/>
        </w:rPr>
        <w:t xml:space="preserve">ytania, kto </w:t>
      </w:r>
      <w:r w:rsidR="001C20B2" w:rsidRPr="00CB298B">
        <w:rPr>
          <w:color w:val="auto"/>
          <w:shd w:val="clear" w:color="auto" w:fill="FFFFFF" w:themeFill="background1"/>
        </w:rPr>
        <w:t xml:space="preserve">– </w:t>
      </w:r>
      <w:r w:rsidRPr="00CB298B">
        <w:rPr>
          <w:color w:val="auto"/>
          <w:shd w:val="clear" w:color="auto" w:fill="FFFFFF" w:themeFill="background1"/>
        </w:rPr>
        <w:t xml:space="preserve">szkicować </w:t>
      </w:r>
      <w:r w:rsidR="001C20B2" w:rsidRPr="00CB298B">
        <w:rPr>
          <w:color w:val="auto"/>
          <w:shd w:val="clear" w:color="auto" w:fill="FFFFFF" w:themeFill="background1"/>
        </w:rPr>
        <w:t xml:space="preserve">lub </w:t>
      </w:r>
      <w:r w:rsidRPr="00CB298B">
        <w:rPr>
          <w:color w:val="auto"/>
          <w:shd w:val="clear" w:color="auto" w:fill="FFFFFF" w:themeFill="background1"/>
        </w:rPr>
        <w:t>zbierać przedmioty.</w:t>
      </w:r>
      <w:r w:rsidRPr="00CB298B">
        <w:rPr>
          <w:color w:val="auto"/>
          <w:shd w:val="clear" w:color="auto" w:fill="FFFFFF" w:themeFill="background1"/>
        </w:rPr>
        <w:br/>
        <w:t>Mimo, że większość przedszkolaków nie umie jeszcze czytać, ważną rolę w pr</w:t>
      </w:r>
      <w:r w:rsidRPr="00CB298B">
        <w:rPr>
          <w:color w:val="auto"/>
          <w:shd w:val="clear" w:color="auto" w:fill="FFFFFF" w:themeFill="background1"/>
        </w:rPr>
        <w:t>o</w:t>
      </w:r>
      <w:r w:rsidRPr="00CB298B">
        <w:rPr>
          <w:color w:val="auto"/>
          <w:shd w:val="clear" w:color="auto" w:fill="FFFFFF" w:themeFill="background1"/>
        </w:rPr>
        <w:t>jekcie odgrywają książki, np. ilustrowane wydawnictwa związane z tematem, a</w:t>
      </w:r>
      <w:r w:rsidR="001C20B2" w:rsidRPr="00CB298B">
        <w:rPr>
          <w:color w:val="auto"/>
          <w:shd w:val="clear" w:color="auto" w:fill="FFFFFF" w:themeFill="background1"/>
        </w:rPr>
        <w:t> </w:t>
      </w:r>
      <w:r w:rsidRPr="00CB298B">
        <w:rPr>
          <w:color w:val="auto"/>
          <w:shd w:val="clear" w:color="auto" w:fill="FFFFFF" w:themeFill="background1"/>
        </w:rPr>
        <w:t>także publikacje przeznaczone dla nieco starszych uczniów, jeżeli zawierają zdjęcia, rysunki</w:t>
      </w:r>
      <w:r w:rsidR="001C20B2" w:rsidRPr="00CB298B">
        <w:rPr>
          <w:color w:val="auto"/>
          <w:shd w:val="clear" w:color="auto" w:fill="FFFFFF" w:themeFill="background1"/>
        </w:rPr>
        <w:t xml:space="preserve"> lub</w:t>
      </w:r>
      <w:r w:rsidRPr="00CB298B">
        <w:rPr>
          <w:color w:val="auto"/>
          <w:shd w:val="clear" w:color="auto" w:fill="FFFFFF" w:themeFill="background1"/>
        </w:rPr>
        <w:t xml:space="preserve"> wykresy. W </w:t>
      </w:r>
      <w:r w:rsidR="0031664A" w:rsidRPr="00CB298B">
        <w:rPr>
          <w:color w:val="auto"/>
          <w:shd w:val="clear" w:color="auto" w:fill="FFFFFF" w:themeFill="background1"/>
        </w:rPr>
        <w:t xml:space="preserve">wypadku </w:t>
      </w:r>
      <w:r w:rsidRPr="00CB298B">
        <w:rPr>
          <w:color w:val="auto"/>
          <w:shd w:val="clear" w:color="auto" w:fill="FFFFFF" w:themeFill="background1"/>
        </w:rPr>
        <w:t>przedszkolaków książki realistyczne sprawdzają się lepiej od bajek</w:t>
      </w:r>
      <w:r w:rsidR="0031664A" w:rsidRPr="00CB298B">
        <w:rPr>
          <w:color w:val="auto"/>
          <w:shd w:val="clear" w:color="auto" w:fill="FFFFFF" w:themeFill="background1"/>
        </w:rPr>
        <w:t xml:space="preserve">. </w:t>
      </w:r>
      <w:r w:rsidRPr="00CB298B">
        <w:rPr>
          <w:color w:val="auto"/>
          <w:shd w:val="clear" w:color="auto" w:fill="FFFFFF" w:themeFill="background1"/>
        </w:rPr>
        <w:t>Dobrze jest, gdy w sali znajduje się specjalnie zo</w:t>
      </w:r>
      <w:r w:rsidRPr="00CB298B">
        <w:rPr>
          <w:color w:val="auto"/>
          <w:shd w:val="clear" w:color="auto" w:fill="FFFFFF" w:themeFill="background1"/>
        </w:rPr>
        <w:t>r</w:t>
      </w:r>
      <w:r w:rsidRPr="00CB298B">
        <w:rPr>
          <w:color w:val="auto"/>
          <w:shd w:val="clear" w:color="auto" w:fill="FFFFFF" w:themeFill="background1"/>
        </w:rPr>
        <w:t>ganizowane miejsce na działania projektowe, w którym dzieci mogą o każdej p</w:t>
      </w:r>
      <w:r w:rsidRPr="00CB298B">
        <w:rPr>
          <w:color w:val="auto"/>
          <w:shd w:val="clear" w:color="auto" w:fill="FFFFFF" w:themeFill="background1"/>
        </w:rPr>
        <w:t>o</w:t>
      </w:r>
      <w:r w:rsidRPr="00CB298B">
        <w:rPr>
          <w:color w:val="auto"/>
          <w:shd w:val="clear" w:color="auto" w:fill="FFFFFF" w:themeFill="background1"/>
        </w:rPr>
        <w:t>rze dnia prowadzić badania, obserwacje oraz eksponować dokumentację swoich odkryć.</w:t>
      </w:r>
      <w:r w:rsidRPr="00CB298B">
        <w:rPr>
          <w:rStyle w:val="apple-converted-space"/>
          <w:rFonts w:eastAsiaTheme="majorEastAsia"/>
          <w:b/>
          <w:color w:val="auto"/>
          <w:shd w:val="clear" w:color="auto" w:fill="FFFFFF" w:themeFill="background1"/>
        </w:rPr>
        <w:t> </w:t>
      </w:r>
    </w:p>
    <w:p w14:paraId="02E284E6" w14:textId="674F11DF" w:rsidR="0019394D" w:rsidRPr="00CB298B" w:rsidRDefault="0019394D" w:rsidP="00757123">
      <w:pPr>
        <w:pStyle w:val="OREpunktor"/>
        <w:rPr>
          <w:color w:val="auto"/>
        </w:rPr>
      </w:pPr>
      <w:r w:rsidRPr="00CB298B">
        <w:rPr>
          <w:b/>
          <w:color w:val="auto"/>
        </w:rPr>
        <w:t>Przedstawienie zdobytej wiedzy</w:t>
      </w:r>
      <w:r w:rsidRPr="00CB298B">
        <w:rPr>
          <w:color w:val="auto"/>
        </w:rPr>
        <w:t xml:space="preserve"> za pomocą opisów, rysunków, działań ko</w:t>
      </w:r>
      <w:r w:rsidRPr="00CB298B">
        <w:rPr>
          <w:color w:val="auto"/>
        </w:rPr>
        <w:t>n</w:t>
      </w:r>
      <w:r w:rsidRPr="00CB298B">
        <w:rPr>
          <w:color w:val="auto"/>
        </w:rPr>
        <w:t>strukcyjnych, tańca oraz zabaw inscenizacyjnych.</w:t>
      </w:r>
      <w:r w:rsidR="009B1445" w:rsidRPr="00CB298B">
        <w:rPr>
          <w:color w:val="auto"/>
        </w:rPr>
        <w:t xml:space="preserve"> </w:t>
      </w:r>
      <w:r w:rsidRPr="00CB298B">
        <w:rPr>
          <w:color w:val="auto"/>
          <w:shd w:val="clear" w:color="auto" w:fill="FFFFFF" w:themeFill="background1"/>
        </w:rPr>
        <w:t>Wszystkie te przejawy aktywn</w:t>
      </w:r>
      <w:r w:rsidRPr="00CB298B">
        <w:rPr>
          <w:color w:val="auto"/>
          <w:shd w:val="clear" w:color="auto" w:fill="FFFFFF" w:themeFill="background1"/>
        </w:rPr>
        <w:t>o</w:t>
      </w:r>
      <w:r w:rsidRPr="00CB298B">
        <w:rPr>
          <w:color w:val="auto"/>
          <w:shd w:val="clear" w:color="auto" w:fill="FFFFFF" w:themeFill="background1"/>
        </w:rPr>
        <w:t xml:space="preserve">ści dzieci trzeba dokumentować, ponieważ </w:t>
      </w:r>
      <w:r w:rsidR="00342547" w:rsidRPr="00CB298B">
        <w:rPr>
          <w:color w:val="auto"/>
          <w:shd w:val="clear" w:color="auto" w:fill="FFFFFF" w:themeFill="background1"/>
        </w:rPr>
        <w:t xml:space="preserve">stanowią one </w:t>
      </w:r>
      <w:r w:rsidRPr="00CB298B">
        <w:rPr>
          <w:color w:val="auto"/>
          <w:shd w:val="clear" w:color="auto" w:fill="FFFFFF" w:themeFill="background1"/>
        </w:rPr>
        <w:t>niezbędny element ko</w:t>
      </w:r>
      <w:r w:rsidRPr="00CB298B">
        <w:rPr>
          <w:color w:val="auto"/>
          <w:shd w:val="clear" w:color="auto" w:fill="FFFFFF" w:themeFill="background1"/>
        </w:rPr>
        <w:t>ń</w:t>
      </w:r>
      <w:r w:rsidRPr="00CB298B">
        <w:rPr>
          <w:color w:val="auto"/>
          <w:shd w:val="clear" w:color="auto" w:fill="FFFFFF" w:themeFill="background1"/>
        </w:rPr>
        <w:t xml:space="preserve">cowego etapu projektu, a także </w:t>
      </w:r>
      <w:r w:rsidR="00342547" w:rsidRPr="00CB298B">
        <w:rPr>
          <w:color w:val="auto"/>
          <w:shd w:val="clear" w:color="auto" w:fill="FFFFFF" w:themeFill="background1"/>
        </w:rPr>
        <w:t xml:space="preserve">podstawę </w:t>
      </w:r>
      <w:r w:rsidRPr="00CB298B">
        <w:rPr>
          <w:color w:val="auto"/>
          <w:shd w:val="clear" w:color="auto" w:fill="FFFFFF" w:themeFill="background1"/>
        </w:rPr>
        <w:t>do ewaluacji. Warto zatem zbierać r</w:t>
      </w:r>
      <w:r w:rsidRPr="00CB298B">
        <w:rPr>
          <w:color w:val="auto"/>
          <w:shd w:val="clear" w:color="auto" w:fill="FFFFFF" w:themeFill="background1"/>
        </w:rPr>
        <w:t>y</w:t>
      </w:r>
      <w:r w:rsidRPr="00CB298B">
        <w:rPr>
          <w:color w:val="auto"/>
          <w:shd w:val="clear" w:color="auto" w:fill="FFFFFF" w:themeFill="background1"/>
        </w:rPr>
        <w:lastRenderedPageBreak/>
        <w:t>sunki, karty pracy, efekty działań konstrukcyjnych, opisy zabaw i reakcji dzieci; r</w:t>
      </w:r>
      <w:r w:rsidRPr="00CB298B">
        <w:rPr>
          <w:color w:val="auto"/>
          <w:shd w:val="clear" w:color="auto" w:fill="FFFFFF" w:themeFill="background1"/>
        </w:rPr>
        <w:t>o</w:t>
      </w:r>
      <w:r w:rsidRPr="00CB298B">
        <w:rPr>
          <w:color w:val="auto"/>
          <w:shd w:val="clear" w:color="auto" w:fill="FFFFFF" w:themeFill="background1"/>
        </w:rPr>
        <w:t>bić zdjęcia podczas zabaw badawczych, konstrukcyjnych, inscenizowanych itp.</w:t>
      </w:r>
    </w:p>
    <w:p w14:paraId="47111A29" w14:textId="795BB7BB" w:rsidR="0019394D" w:rsidRPr="00CB298B" w:rsidRDefault="0019394D" w:rsidP="00757123">
      <w:pPr>
        <w:pStyle w:val="OREpunktor"/>
        <w:rPr>
          <w:rStyle w:val="apple-converted-space"/>
          <w:b/>
          <w:color w:val="auto"/>
        </w:rPr>
      </w:pPr>
      <w:r w:rsidRPr="00CB298B">
        <w:rPr>
          <w:b/>
          <w:color w:val="auto"/>
        </w:rPr>
        <w:t>Powrót do siatki lub przygotowanie nowej.</w:t>
      </w:r>
      <w:r w:rsidRPr="00CB298B">
        <w:rPr>
          <w:color w:val="auto"/>
        </w:rPr>
        <w:t xml:space="preserve"> To czynności</w:t>
      </w:r>
      <w:r w:rsidR="00342547" w:rsidRPr="00CB298B">
        <w:rPr>
          <w:color w:val="auto"/>
        </w:rPr>
        <w:t xml:space="preserve"> umożliwiające</w:t>
      </w:r>
      <w:r w:rsidRPr="00CB298B">
        <w:rPr>
          <w:color w:val="auto"/>
        </w:rPr>
        <w:t xml:space="preserve"> stwie</w:t>
      </w:r>
      <w:r w:rsidRPr="00CB298B">
        <w:rPr>
          <w:color w:val="auto"/>
        </w:rPr>
        <w:t>r</w:t>
      </w:r>
      <w:r w:rsidRPr="00CB298B">
        <w:rPr>
          <w:color w:val="auto"/>
        </w:rPr>
        <w:t>dz</w:t>
      </w:r>
      <w:r w:rsidR="00342547" w:rsidRPr="00CB298B">
        <w:rPr>
          <w:color w:val="auto"/>
        </w:rPr>
        <w:t>enie</w:t>
      </w:r>
      <w:r w:rsidRPr="00CB298B">
        <w:rPr>
          <w:color w:val="auto"/>
        </w:rPr>
        <w:t>, czego dzieci się nauczyły,</w:t>
      </w:r>
      <w:r w:rsidR="00342547" w:rsidRPr="00CB298B">
        <w:rPr>
          <w:color w:val="auto"/>
        </w:rPr>
        <w:t xml:space="preserve"> a także </w:t>
      </w:r>
      <w:r w:rsidRPr="00CB298B">
        <w:rPr>
          <w:color w:val="auto"/>
        </w:rPr>
        <w:t>postawienie nowych pytań</w:t>
      </w:r>
      <w:r w:rsidR="00342547" w:rsidRPr="00CB298B">
        <w:rPr>
          <w:color w:val="auto"/>
        </w:rPr>
        <w:t xml:space="preserve"> i</w:t>
      </w:r>
      <w:r w:rsidRPr="00CB298B">
        <w:rPr>
          <w:color w:val="auto"/>
        </w:rPr>
        <w:t xml:space="preserve"> powtórz</w:t>
      </w:r>
      <w:r w:rsidRPr="00CB298B">
        <w:rPr>
          <w:color w:val="auto"/>
        </w:rPr>
        <w:t>e</w:t>
      </w:r>
      <w:r w:rsidRPr="00CB298B">
        <w:rPr>
          <w:color w:val="auto"/>
        </w:rPr>
        <w:t xml:space="preserve">nie działań badawczych. </w:t>
      </w:r>
      <w:r w:rsidRPr="00CB298B">
        <w:rPr>
          <w:color w:val="auto"/>
          <w:shd w:val="clear" w:color="auto" w:fill="FFFFFF" w:themeFill="background1"/>
        </w:rPr>
        <w:t xml:space="preserve">Jest to rodzaj podsumowania pracy i </w:t>
      </w:r>
      <w:r w:rsidRPr="00CB298B">
        <w:rPr>
          <w:b/>
          <w:color w:val="auto"/>
          <w:shd w:val="clear" w:color="auto" w:fill="FFFFFF" w:themeFill="background1"/>
        </w:rPr>
        <w:t>wstępnej oceny efektów realizowanego projektu</w:t>
      </w:r>
      <w:r w:rsidRPr="00CB298B">
        <w:rPr>
          <w:color w:val="auto"/>
          <w:shd w:val="clear" w:color="auto" w:fill="FFFFFF" w:themeFill="background1"/>
        </w:rPr>
        <w:t>. W zależności od aktywności dzieci, ich zaint</w:t>
      </w:r>
      <w:r w:rsidRPr="00CB298B">
        <w:rPr>
          <w:color w:val="auto"/>
          <w:shd w:val="clear" w:color="auto" w:fill="FFFFFF" w:themeFill="background1"/>
        </w:rPr>
        <w:t>e</w:t>
      </w:r>
      <w:r w:rsidRPr="00CB298B">
        <w:rPr>
          <w:color w:val="auto"/>
          <w:shd w:val="clear" w:color="auto" w:fill="FFFFFF" w:themeFill="background1"/>
        </w:rPr>
        <w:t>resowania</w:t>
      </w:r>
      <w:r w:rsidR="00342547" w:rsidRPr="00CB298B">
        <w:rPr>
          <w:color w:val="auto"/>
          <w:shd w:val="clear" w:color="auto" w:fill="FFFFFF" w:themeFill="background1"/>
        </w:rPr>
        <w:t xml:space="preserve"> oraz </w:t>
      </w:r>
      <w:r w:rsidRPr="00CB298B">
        <w:rPr>
          <w:color w:val="auto"/>
          <w:shd w:val="clear" w:color="auto" w:fill="FFFFFF" w:themeFill="background1"/>
        </w:rPr>
        <w:t>liczby zgłoszonych nowych problemów należy podjąć decyzję o</w:t>
      </w:r>
      <w:r w:rsidR="004571ED" w:rsidRPr="00CB298B">
        <w:rPr>
          <w:color w:val="auto"/>
          <w:shd w:val="clear" w:color="auto" w:fill="FFFFFF" w:themeFill="background1"/>
        </w:rPr>
        <w:t> </w:t>
      </w:r>
      <w:r w:rsidRPr="00CB298B">
        <w:rPr>
          <w:color w:val="auto"/>
          <w:shd w:val="clear" w:color="auto" w:fill="FFFFFF" w:themeFill="background1"/>
        </w:rPr>
        <w:t>kontynuowaniu lub zakończeniu projektu.</w:t>
      </w:r>
      <w:r w:rsidRPr="00CB298B">
        <w:rPr>
          <w:rStyle w:val="apple-converted-space"/>
          <w:rFonts w:eastAsiaTheme="majorEastAsia"/>
          <w:b/>
          <w:color w:val="auto"/>
          <w:shd w:val="clear" w:color="auto" w:fill="FFFFFF" w:themeFill="background1"/>
        </w:rPr>
        <w:t> </w:t>
      </w:r>
    </w:p>
    <w:p w14:paraId="76256FFC" w14:textId="3E13612C" w:rsidR="0019394D" w:rsidRPr="00CB298B" w:rsidRDefault="0019394D" w:rsidP="004571ED">
      <w:pPr>
        <w:pStyle w:val="OREpunktor"/>
        <w:rPr>
          <w:color w:val="auto"/>
        </w:rPr>
      </w:pPr>
      <w:r w:rsidRPr="00CB298B">
        <w:rPr>
          <w:b/>
          <w:color w:val="auto"/>
        </w:rPr>
        <w:t xml:space="preserve">Rola nauczyciela </w:t>
      </w:r>
      <w:r w:rsidR="004571ED" w:rsidRPr="00CB298B">
        <w:rPr>
          <w:b/>
          <w:color w:val="auto"/>
        </w:rPr>
        <w:t xml:space="preserve">na </w:t>
      </w:r>
      <w:r w:rsidRPr="00CB298B">
        <w:rPr>
          <w:b/>
          <w:color w:val="auto"/>
        </w:rPr>
        <w:t>etapie II</w:t>
      </w:r>
      <w:r w:rsidR="004571ED" w:rsidRPr="00CB298B">
        <w:rPr>
          <w:color w:val="auto"/>
        </w:rPr>
        <w:t xml:space="preserve"> polega na</w:t>
      </w:r>
      <w:r w:rsidRPr="00CB298B">
        <w:rPr>
          <w:color w:val="auto"/>
        </w:rPr>
        <w:t xml:space="preserve"> </w:t>
      </w:r>
      <w:r w:rsidR="004571ED" w:rsidRPr="00CB298B">
        <w:rPr>
          <w:color w:val="auto"/>
        </w:rPr>
        <w:t xml:space="preserve">dostarczeniu </w:t>
      </w:r>
      <w:r w:rsidRPr="00CB298B">
        <w:rPr>
          <w:color w:val="auto"/>
        </w:rPr>
        <w:t>dzieciom doświadczeń z</w:t>
      </w:r>
      <w:r w:rsidR="004571ED" w:rsidRPr="00CB298B">
        <w:rPr>
          <w:color w:val="auto"/>
        </w:rPr>
        <w:t> </w:t>
      </w:r>
      <w:r w:rsidRPr="00CB298B">
        <w:rPr>
          <w:color w:val="auto"/>
        </w:rPr>
        <w:t xml:space="preserve">pierwszej ręki, </w:t>
      </w:r>
      <w:r w:rsidR="004571ED" w:rsidRPr="00CB298B">
        <w:rPr>
          <w:color w:val="auto"/>
        </w:rPr>
        <w:t xml:space="preserve">uważnej obserwacji </w:t>
      </w:r>
      <w:r w:rsidRPr="00CB298B">
        <w:rPr>
          <w:color w:val="auto"/>
        </w:rPr>
        <w:t xml:space="preserve">ich aktywności </w:t>
      </w:r>
      <w:r w:rsidR="004571ED" w:rsidRPr="00CB298B">
        <w:rPr>
          <w:color w:val="auto"/>
        </w:rPr>
        <w:t xml:space="preserve">oraz </w:t>
      </w:r>
      <w:r w:rsidRPr="00CB298B">
        <w:rPr>
          <w:color w:val="auto"/>
        </w:rPr>
        <w:t xml:space="preserve">zainteresowania </w:t>
      </w:r>
      <w:r w:rsidR="004571ED" w:rsidRPr="00CB298B">
        <w:rPr>
          <w:color w:val="auto"/>
        </w:rPr>
        <w:t xml:space="preserve">ich </w:t>
      </w:r>
      <w:r w:rsidRPr="00CB298B">
        <w:rPr>
          <w:color w:val="auto"/>
        </w:rPr>
        <w:t>pr</w:t>
      </w:r>
      <w:r w:rsidRPr="00CB298B">
        <w:rPr>
          <w:color w:val="auto"/>
        </w:rPr>
        <w:t>o</w:t>
      </w:r>
      <w:r w:rsidRPr="00CB298B">
        <w:rPr>
          <w:color w:val="auto"/>
        </w:rPr>
        <w:t xml:space="preserve">jektem. Ważne, by wykazywał </w:t>
      </w:r>
      <w:r w:rsidR="004571ED" w:rsidRPr="00CB298B">
        <w:rPr>
          <w:color w:val="auto"/>
        </w:rPr>
        <w:t xml:space="preserve">on </w:t>
      </w:r>
      <w:r w:rsidRPr="00CB298B">
        <w:rPr>
          <w:color w:val="auto"/>
        </w:rPr>
        <w:t>gotowość przystosowania się do różnych p</w:t>
      </w:r>
      <w:r w:rsidRPr="00CB298B">
        <w:rPr>
          <w:color w:val="auto"/>
        </w:rPr>
        <w:t>o</w:t>
      </w:r>
      <w:r w:rsidRPr="00CB298B">
        <w:rPr>
          <w:color w:val="auto"/>
        </w:rPr>
        <w:t>trzeb edukacyjnych i zainteresowań dzieci – jako całej grupy, niewielkich grup i</w:t>
      </w:r>
      <w:r w:rsidR="004571ED" w:rsidRPr="00CB298B">
        <w:rPr>
          <w:color w:val="auto"/>
        </w:rPr>
        <w:t> </w:t>
      </w:r>
      <w:r w:rsidRPr="00CB298B">
        <w:rPr>
          <w:color w:val="auto"/>
        </w:rPr>
        <w:t>każdego dziecka z osobna.</w:t>
      </w:r>
    </w:p>
    <w:p w14:paraId="15460645" w14:textId="3A367B4F" w:rsidR="0019394D" w:rsidRPr="00CB298B" w:rsidRDefault="0019394D" w:rsidP="00757123">
      <w:pPr>
        <w:pStyle w:val="ORE123"/>
        <w:rPr>
          <w:color w:val="auto"/>
        </w:rPr>
      </w:pPr>
      <w:r w:rsidRPr="00CB298B">
        <w:rPr>
          <w:color w:val="auto"/>
        </w:rPr>
        <w:t>Etap</w:t>
      </w:r>
      <w:r w:rsidR="00757123" w:rsidRPr="00CB298B">
        <w:rPr>
          <w:color w:val="auto"/>
        </w:rPr>
        <w:t xml:space="preserve"> III</w:t>
      </w:r>
      <w:r w:rsidRPr="00CB298B">
        <w:rPr>
          <w:color w:val="auto"/>
        </w:rPr>
        <w:t xml:space="preserve"> – </w:t>
      </w:r>
      <w:r w:rsidR="00757123" w:rsidRPr="00CB298B">
        <w:rPr>
          <w:color w:val="auto"/>
        </w:rPr>
        <w:t>zakończenie</w:t>
      </w:r>
      <w:r w:rsidR="00757123" w:rsidRPr="00CB298B">
        <w:rPr>
          <w:color w:val="auto"/>
          <w:spacing w:val="-22"/>
        </w:rPr>
        <w:t xml:space="preserve"> </w:t>
      </w:r>
      <w:r w:rsidRPr="00CB298B">
        <w:rPr>
          <w:color w:val="auto"/>
        </w:rPr>
        <w:t>projektu</w:t>
      </w:r>
    </w:p>
    <w:p w14:paraId="3A6B31F3" w14:textId="3442991B" w:rsidR="0019394D" w:rsidRPr="00CB298B" w:rsidRDefault="0019394D" w:rsidP="00757123">
      <w:pPr>
        <w:pStyle w:val="OREpunktor"/>
        <w:rPr>
          <w:color w:val="auto"/>
        </w:rPr>
      </w:pPr>
      <w:r w:rsidRPr="00CB298B">
        <w:rPr>
          <w:color w:val="auto"/>
        </w:rPr>
        <w:t xml:space="preserve"> </w:t>
      </w:r>
      <w:r w:rsidRPr="00CB298B">
        <w:rPr>
          <w:b/>
          <w:color w:val="auto"/>
        </w:rPr>
        <w:t>Dyskusja podsumowująca przygotowanie wydarzenia kulminacyjnego</w:t>
      </w:r>
      <w:r w:rsidRPr="00CB298B">
        <w:rPr>
          <w:color w:val="auto"/>
        </w:rPr>
        <w:t xml:space="preserve">, umożliwiającego dzieciom podzielenie się wiedzą </w:t>
      </w:r>
      <w:r w:rsidR="004571ED" w:rsidRPr="00CB298B">
        <w:rPr>
          <w:color w:val="auto"/>
        </w:rPr>
        <w:t xml:space="preserve">i </w:t>
      </w:r>
      <w:r w:rsidRPr="00CB298B">
        <w:rPr>
          <w:color w:val="auto"/>
        </w:rPr>
        <w:t>upowszechnienie opisu prz</w:t>
      </w:r>
      <w:r w:rsidRPr="00CB298B">
        <w:rPr>
          <w:color w:val="auto"/>
        </w:rPr>
        <w:t>e</w:t>
      </w:r>
      <w:r w:rsidRPr="00CB298B">
        <w:rPr>
          <w:color w:val="auto"/>
        </w:rPr>
        <w:t xml:space="preserve">biegu projektu. </w:t>
      </w:r>
      <w:r w:rsidR="009877EE" w:rsidRPr="00CB298B">
        <w:rPr>
          <w:color w:val="auto"/>
        </w:rPr>
        <w:t xml:space="preserve">W tym celu </w:t>
      </w:r>
      <w:r w:rsidR="009877EE" w:rsidRPr="00CB298B">
        <w:rPr>
          <w:color w:val="auto"/>
          <w:shd w:val="clear" w:color="auto" w:fill="FFFFFF" w:themeFill="background1"/>
        </w:rPr>
        <w:t xml:space="preserve">należy </w:t>
      </w:r>
      <w:r w:rsidRPr="00CB298B">
        <w:rPr>
          <w:color w:val="auto"/>
          <w:shd w:val="clear" w:color="auto" w:fill="FFFFFF" w:themeFill="background1"/>
        </w:rPr>
        <w:t>wyeksponować wszystkie zgromadzone po</w:t>
      </w:r>
      <w:r w:rsidRPr="00CB298B">
        <w:rPr>
          <w:color w:val="auto"/>
          <w:shd w:val="clear" w:color="auto" w:fill="FFFFFF" w:themeFill="background1"/>
        </w:rPr>
        <w:t>d</w:t>
      </w:r>
      <w:r w:rsidRPr="00CB298B">
        <w:rPr>
          <w:color w:val="auto"/>
          <w:shd w:val="clear" w:color="auto" w:fill="FFFFFF" w:themeFill="background1"/>
        </w:rPr>
        <w:t>czas projektu materiały (pomoce dydaktyczne, prace dzieci, fotorelacje z działań projektowych itp.). Sposobów podsumowania projektu jest wiele: wystawa, insc</w:t>
      </w:r>
      <w:r w:rsidRPr="00CB298B">
        <w:rPr>
          <w:color w:val="auto"/>
          <w:shd w:val="clear" w:color="auto" w:fill="FFFFFF" w:themeFill="background1"/>
        </w:rPr>
        <w:t>e</w:t>
      </w:r>
      <w:r w:rsidRPr="00CB298B">
        <w:rPr>
          <w:color w:val="auto"/>
          <w:shd w:val="clear" w:color="auto" w:fill="FFFFFF" w:themeFill="background1"/>
        </w:rPr>
        <w:t>nizacja, taniec, piosenka, zagadki, wierszyki itp. Najważniejsze</w:t>
      </w:r>
      <w:r w:rsidR="009877EE" w:rsidRPr="00CB298B">
        <w:rPr>
          <w:color w:val="auto"/>
          <w:shd w:val="clear" w:color="auto" w:fill="FFFFFF" w:themeFill="background1"/>
        </w:rPr>
        <w:t xml:space="preserve">, </w:t>
      </w:r>
      <w:r w:rsidRPr="00CB298B">
        <w:rPr>
          <w:color w:val="auto"/>
          <w:shd w:val="clear" w:color="auto" w:fill="FFFFFF" w:themeFill="background1"/>
        </w:rPr>
        <w:t>by dzieci były a</w:t>
      </w:r>
      <w:r w:rsidRPr="00CB298B">
        <w:rPr>
          <w:color w:val="auto"/>
          <w:shd w:val="clear" w:color="auto" w:fill="FFFFFF" w:themeFill="background1"/>
        </w:rPr>
        <w:t>k</w:t>
      </w:r>
      <w:r w:rsidRPr="00CB298B">
        <w:rPr>
          <w:color w:val="auto"/>
          <w:shd w:val="clear" w:color="auto" w:fill="FFFFFF" w:themeFill="background1"/>
        </w:rPr>
        <w:t>tywne, dzieliły się zdobytą wiedzą i umiejętnościami z zaproszonymi gośćmi,</w:t>
      </w:r>
      <w:r w:rsidR="009877EE" w:rsidRPr="00CB298B">
        <w:rPr>
          <w:color w:val="auto"/>
          <w:shd w:val="clear" w:color="auto" w:fill="FFFFFF" w:themeFill="background1"/>
        </w:rPr>
        <w:t xml:space="preserve"> </w:t>
      </w:r>
      <w:r w:rsidRPr="00CB298B">
        <w:rPr>
          <w:color w:val="auto"/>
          <w:shd w:val="clear" w:color="auto" w:fill="FFFFFF" w:themeFill="background1"/>
        </w:rPr>
        <w:t>chwaliły się swoimi osiągnięciami, opowiadały</w:t>
      </w:r>
      <w:r w:rsidR="009877EE" w:rsidRPr="00CB298B">
        <w:rPr>
          <w:color w:val="auto"/>
          <w:shd w:val="clear" w:color="auto" w:fill="FFFFFF" w:themeFill="background1"/>
        </w:rPr>
        <w:t xml:space="preserve"> o projekcie oraz </w:t>
      </w:r>
      <w:r w:rsidRPr="00CB298B">
        <w:rPr>
          <w:color w:val="auto"/>
          <w:shd w:val="clear" w:color="auto" w:fill="FFFFFF" w:themeFill="background1"/>
        </w:rPr>
        <w:t xml:space="preserve">miały okazję do udzielania wyjaśnień i odpowiedzi na </w:t>
      </w:r>
      <w:r w:rsidR="009877EE" w:rsidRPr="00CB298B">
        <w:rPr>
          <w:color w:val="auto"/>
          <w:shd w:val="clear" w:color="auto" w:fill="FFFFFF" w:themeFill="background1"/>
        </w:rPr>
        <w:t xml:space="preserve">postawione </w:t>
      </w:r>
      <w:r w:rsidRPr="00CB298B">
        <w:rPr>
          <w:color w:val="auto"/>
          <w:shd w:val="clear" w:color="auto" w:fill="FFFFFF" w:themeFill="background1"/>
        </w:rPr>
        <w:t>pytania..</w:t>
      </w:r>
    </w:p>
    <w:p w14:paraId="3D68098D" w14:textId="076C1B90" w:rsidR="0077604F" w:rsidRDefault="0019394D" w:rsidP="00757123">
      <w:pPr>
        <w:pStyle w:val="OREpunktor"/>
        <w:rPr>
          <w:color w:val="auto"/>
        </w:rPr>
      </w:pPr>
      <w:r w:rsidRPr="00CB298B">
        <w:rPr>
          <w:b/>
          <w:color w:val="auto"/>
        </w:rPr>
        <w:t>Organizacja i zakończenie wydarzenia kulminacyjnego lub zajęć kulminacy</w:t>
      </w:r>
      <w:r w:rsidRPr="00CB298B">
        <w:rPr>
          <w:b/>
          <w:color w:val="auto"/>
        </w:rPr>
        <w:t>j</w:t>
      </w:r>
      <w:r w:rsidRPr="00CB298B">
        <w:rPr>
          <w:b/>
          <w:color w:val="auto"/>
        </w:rPr>
        <w:t xml:space="preserve">nych. </w:t>
      </w:r>
      <w:r w:rsidR="009877EE" w:rsidRPr="00CB298B">
        <w:rPr>
          <w:color w:val="auto"/>
        </w:rPr>
        <w:t>W tym celu można przygotować</w:t>
      </w:r>
      <w:r w:rsidR="009877EE" w:rsidRPr="00CB298B">
        <w:rPr>
          <w:color w:val="auto"/>
          <w:spacing w:val="-8"/>
        </w:rPr>
        <w:t xml:space="preserve"> </w:t>
      </w:r>
      <w:r w:rsidRPr="00CB298B">
        <w:rPr>
          <w:color w:val="auto"/>
        </w:rPr>
        <w:t xml:space="preserve">np. album ilustrowany zdjęciami, szkicami, rysunkami dzieci; plakat, </w:t>
      </w:r>
      <w:r w:rsidR="009877EE" w:rsidRPr="00CB298B">
        <w:rPr>
          <w:color w:val="auto"/>
        </w:rPr>
        <w:t>kolaż</w:t>
      </w:r>
      <w:r w:rsidRPr="00CB298B">
        <w:rPr>
          <w:color w:val="auto"/>
        </w:rPr>
        <w:t>, inn</w:t>
      </w:r>
      <w:r w:rsidR="009877EE" w:rsidRPr="00CB298B">
        <w:rPr>
          <w:color w:val="auto"/>
        </w:rPr>
        <w:t>ą</w:t>
      </w:r>
      <w:r w:rsidRPr="00CB298B">
        <w:rPr>
          <w:color w:val="auto"/>
        </w:rPr>
        <w:t xml:space="preserve"> form</w:t>
      </w:r>
      <w:r w:rsidR="009877EE" w:rsidRPr="00CB298B">
        <w:rPr>
          <w:color w:val="auto"/>
        </w:rPr>
        <w:t>ę</w:t>
      </w:r>
      <w:r w:rsidRPr="00CB298B">
        <w:rPr>
          <w:color w:val="auto"/>
        </w:rPr>
        <w:t xml:space="preserve"> plastyczn</w:t>
      </w:r>
      <w:r w:rsidR="009877EE" w:rsidRPr="00CB298B">
        <w:rPr>
          <w:color w:val="auto"/>
        </w:rPr>
        <w:t>ą</w:t>
      </w:r>
      <w:r w:rsidRPr="00CB298B">
        <w:rPr>
          <w:color w:val="auto"/>
        </w:rPr>
        <w:t>; książk</w:t>
      </w:r>
      <w:r w:rsidR="003D5C74" w:rsidRPr="00CB298B">
        <w:rPr>
          <w:color w:val="auto"/>
        </w:rPr>
        <w:t>ę</w:t>
      </w:r>
      <w:r w:rsidRPr="00CB298B">
        <w:rPr>
          <w:color w:val="auto"/>
        </w:rPr>
        <w:t>, broszur</w:t>
      </w:r>
      <w:r w:rsidR="009877EE" w:rsidRPr="00CB298B">
        <w:rPr>
          <w:color w:val="auto"/>
        </w:rPr>
        <w:t>ę</w:t>
      </w:r>
      <w:r w:rsidRPr="00CB298B">
        <w:rPr>
          <w:color w:val="auto"/>
        </w:rPr>
        <w:t>, ulotk</w:t>
      </w:r>
      <w:r w:rsidR="009877EE" w:rsidRPr="00CB298B">
        <w:rPr>
          <w:color w:val="auto"/>
        </w:rPr>
        <w:t>ę</w:t>
      </w:r>
      <w:r w:rsidRPr="00CB298B">
        <w:rPr>
          <w:color w:val="auto"/>
        </w:rPr>
        <w:t>, gazetk</w:t>
      </w:r>
      <w:r w:rsidR="009877EE" w:rsidRPr="00CB298B">
        <w:rPr>
          <w:color w:val="auto"/>
        </w:rPr>
        <w:t>ę</w:t>
      </w:r>
      <w:r w:rsidRPr="00CB298B">
        <w:rPr>
          <w:color w:val="auto"/>
        </w:rPr>
        <w:t>; prezentac</w:t>
      </w:r>
      <w:r w:rsidR="003D5C74" w:rsidRPr="00CB298B">
        <w:rPr>
          <w:color w:val="auto"/>
        </w:rPr>
        <w:t>ję</w:t>
      </w:r>
      <w:r w:rsidRPr="00CB298B">
        <w:rPr>
          <w:color w:val="auto"/>
        </w:rPr>
        <w:t xml:space="preserve"> multimedialn</w:t>
      </w:r>
      <w:r w:rsidR="003D5C74" w:rsidRPr="00CB298B">
        <w:rPr>
          <w:color w:val="auto"/>
        </w:rPr>
        <w:t>ą</w:t>
      </w:r>
      <w:r w:rsidRPr="00CB298B">
        <w:rPr>
          <w:color w:val="auto"/>
        </w:rPr>
        <w:t>, stron</w:t>
      </w:r>
      <w:r w:rsidR="003D5C74" w:rsidRPr="00CB298B">
        <w:rPr>
          <w:color w:val="auto"/>
        </w:rPr>
        <w:t>ę</w:t>
      </w:r>
      <w:r w:rsidRPr="00CB298B">
        <w:rPr>
          <w:color w:val="auto"/>
        </w:rPr>
        <w:t xml:space="preserve"> internetow</w:t>
      </w:r>
      <w:r w:rsidR="003D5C74" w:rsidRPr="00CB298B">
        <w:rPr>
          <w:color w:val="auto"/>
        </w:rPr>
        <w:t>ą</w:t>
      </w:r>
      <w:r w:rsidRPr="00CB298B">
        <w:rPr>
          <w:color w:val="auto"/>
        </w:rPr>
        <w:t>; makiet</w:t>
      </w:r>
      <w:r w:rsidR="003D5C74" w:rsidRPr="00CB298B">
        <w:rPr>
          <w:color w:val="auto"/>
        </w:rPr>
        <w:t>ę</w:t>
      </w:r>
      <w:r w:rsidRPr="00CB298B">
        <w:rPr>
          <w:color w:val="auto"/>
        </w:rPr>
        <w:t>; film, nagranie dźwiękowe; wystaw</w:t>
      </w:r>
      <w:r w:rsidR="003D5C74" w:rsidRPr="00CB298B">
        <w:rPr>
          <w:color w:val="auto"/>
        </w:rPr>
        <w:t>ę</w:t>
      </w:r>
      <w:r w:rsidRPr="00CB298B">
        <w:rPr>
          <w:color w:val="auto"/>
        </w:rPr>
        <w:t xml:space="preserve"> przedszkoln</w:t>
      </w:r>
      <w:r w:rsidR="003D5C74" w:rsidRPr="00CB298B">
        <w:rPr>
          <w:color w:val="auto"/>
        </w:rPr>
        <w:t>ą</w:t>
      </w:r>
      <w:r w:rsidRPr="00CB298B">
        <w:rPr>
          <w:color w:val="auto"/>
        </w:rPr>
        <w:t>, festiwal; przedstawienie teatralne, insceniz</w:t>
      </w:r>
      <w:r w:rsidRPr="00CB298B">
        <w:rPr>
          <w:color w:val="auto"/>
        </w:rPr>
        <w:t>a</w:t>
      </w:r>
      <w:r w:rsidRPr="00CB298B">
        <w:rPr>
          <w:color w:val="auto"/>
        </w:rPr>
        <w:t>cj</w:t>
      </w:r>
      <w:r w:rsidR="003D5C74" w:rsidRPr="00CB298B">
        <w:rPr>
          <w:color w:val="auto"/>
        </w:rPr>
        <w:t>ę</w:t>
      </w:r>
      <w:r w:rsidRPr="00CB298B">
        <w:rPr>
          <w:color w:val="auto"/>
        </w:rPr>
        <w:t>; edukacyjn</w:t>
      </w:r>
      <w:r w:rsidR="003D5C74" w:rsidRPr="00CB298B">
        <w:rPr>
          <w:color w:val="auto"/>
        </w:rPr>
        <w:t>ą</w:t>
      </w:r>
      <w:r w:rsidRPr="00CB298B">
        <w:rPr>
          <w:color w:val="auto"/>
        </w:rPr>
        <w:t xml:space="preserve"> gr</w:t>
      </w:r>
      <w:r w:rsidR="003D5C74" w:rsidRPr="00CB298B">
        <w:rPr>
          <w:color w:val="auto"/>
        </w:rPr>
        <w:t>ę</w:t>
      </w:r>
      <w:r w:rsidRPr="00CB298B">
        <w:rPr>
          <w:color w:val="auto"/>
        </w:rPr>
        <w:t xml:space="preserve"> planszow</w:t>
      </w:r>
      <w:r w:rsidR="003D5C74" w:rsidRPr="00CB298B">
        <w:rPr>
          <w:color w:val="auto"/>
        </w:rPr>
        <w:t>ą</w:t>
      </w:r>
      <w:r w:rsidRPr="00CB298B">
        <w:rPr>
          <w:color w:val="auto"/>
        </w:rPr>
        <w:t>, także wielkoformatow</w:t>
      </w:r>
      <w:r w:rsidR="003D5C74" w:rsidRPr="00CB298B">
        <w:rPr>
          <w:color w:val="auto"/>
        </w:rPr>
        <w:t>ą</w:t>
      </w:r>
      <w:r w:rsidRPr="00CB298B">
        <w:rPr>
          <w:color w:val="auto"/>
        </w:rPr>
        <w:t xml:space="preserve"> lub edukacyjn</w:t>
      </w:r>
      <w:r w:rsidR="003D5C74" w:rsidRPr="00CB298B">
        <w:rPr>
          <w:color w:val="auto"/>
        </w:rPr>
        <w:t>ą</w:t>
      </w:r>
      <w:r w:rsidRPr="00CB298B">
        <w:rPr>
          <w:color w:val="auto"/>
        </w:rPr>
        <w:t xml:space="preserve"> gr</w:t>
      </w:r>
      <w:r w:rsidR="003D5C74" w:rsidRPr="00CB298B">
        <w:rPr>
          <w:color w:val="auto"/>
        </w:rPr>
        <w:t>ę</w:t>
      </w:r>
      <w:r w:rsidRPr="00CB298B">
        <w:rPr>
          <w:color w:val="auto"/>
        </w:rPr>
        <w:t xml:space="preserve"> plen</w:t>
      </w:r>
      <w:r w:rsidRPr="00CB298B">
        <w:rPr>
          <w:color w:val="auto"/>
        </w:rPr>
        <w:t>e</w:t>
      </w:r>
      <w:r w:rsidRPr="00CB298B">
        <w:rPr>
          <w:color w:val="auto"/>
        </w:rPr>
        <w:t>row</w:t>
      </w:r>
      <w:r w:rsidR="003D5C74" w:rsidRPr="00CB298B">
        <w:rPr>
          <w:color w:val="auto"/>
        </w:rPr>
        <w:t>ą itp.</w:t>
      </w:r>
      <w:r w:rsidRPr="00CB298B">
        <w:rPr>
          <w:color w:val="auto"/>
        </w:rPr>
        <w:t xml:space="preserve"> </w:t>
      </w:r>
    </w:p>
    <w:p w14:paraId="596A1A62" w14:textId="77777777" w:rsidR="0077604F" w:rsidRDefault="0077604F">
      <w:pPr>
        <w:spacing w:after="0" w:line="240" w:lineRule="auto"/>
        <w:rPr>
          <w:rFonts w:ascii="Arial" w:eastAsia="Arial" w:hAnsi="Arial" w:cs="Arial"/>
          <w:sz w:val="24"/>
          <w:szCs w:val="24"/>
        </w:rPr>
      </w:pPr>
      <w:r>
        <w:br w:type="page"/>
      </w:r>
    </w:p>
    <w:p w14:paraId="5B432AA1" w14:textId="77777777" w:rsidR="0019394D" w:rsidRPr="00CB298B" w:rsidRDefault="0019394D" w:rsidP="00757123">
      <w:pPr>
        <w:pStyle w:val="OREpunktor"/>
        <w:rPr>
          <w:b/>
          <w:color w:val="auto"/>
        </w:rPr>
      </w:pPr>
      <w:r w:rsidRPr="00CB298B">
        <w:rPr>
          <w:b/>
          <w:color w:val="auto"/>
          <w:shd w:val="clear" w:color="auto" w:fill="FFFFFF" w:themeFill="background1"/>
        </w:rPr>
        <w:lastRenderedPageBreak/>
        <w:t xml:space="preserve"> </w:t>
      </w:r>
      <w:r w:rsidRPr="00CB298B">
        <w:rPr>
          <w:b/>
          <w:color w:val="auto"/>
        </w:rPr>
        <w:t>Analiza projektu i ocena realizacji celów:</w:t>
      </w:r>
    </w:p>
    <w:p w14:paraId="3AC75C79" w14:textId="486CD5CA" w:rsidR="0019394D" w:rsidRPr="00CB298B" w:rsidRDefault="003D5C74" w:rsidP="00757123">
      <w:pPr>
        <w:pStyle w:val="OREpunktory2"/>
      </w:pPr>
      <w:r w:rsidRPr="00CB298B">
        <w:t xml:space="preserve">sporządzenie </w:t>
      </w:r>
      <w:r w:rsidR="0019394D" w:rsidRPr="00CB298B">
        <w:t>nowej siatki, zatytułowanej „Co teraz</w:t>
      </w:r>
      <w:r w:rsidR="0019394D" w:rsidRPr="00CB298B">
        <w:rPr>
          <w:spacing w:val="-16"/>
        </w:rPr>
        <w:t xml:space="preserve"> </w:t>
      </w:r>
      <w:r w:rsidR="0019394D" w:rsidRPr="00CB298B">
        <w:t>wiemy”</w:t>
      </w:r>
      <w:r w:rsidRPr="00CB298B">
        <w:t>;</w:t>
      </w:r>
    </w:p>
    <w:p w14:paraId="0D335CB6" w14:textId="4DD286A7" w:rsidR="0019394D" w:rsidRPr="00CB298B" w:rsidRDefault="003D5C74" w:rsidP="00757123">
      <w:pPr>
        <w:pStyle w:val="OREpunktory2"/>
      </w:pPr>
      <w:r w:rsidRPr="00CB298B">
        <w:t>w</w:t>
      </w:r>
      <w:r w:rsidR="0019394D" w:rsidRPr="00CB298B">
        <w:t>ykorzystanie</w:t>
      </w:r>
      <w:r w:rsidR="009B1445" w:rsidRPr="00CB298B">
        <w:t xml:space="preserve"> </w:t>
      </w:r>
      <w:r w:rsidR="0019394D" w:rsidRPr="00CB298B">
        <w:t>siatki</w:t>
      </w:r>
      <w:r w:rsidR="009B1445" w:rsidRPr="00CB298B">
        <w:t xml:space="preserve"> </w:t>
      </w:r>
      <w:r w:rsidR="0019394D" w:rsidRPr="00CB298B">
        <w:t>przygotowanej</w:t>
      </w:r>
      <w:r w:rsidR="009B1445" w:rsidRPr="00CB298B">
        <w:t xml:space="preserve"> </w:t>
      </w:r>
      <w:r w:rsidR="0019394D" w:rsidRPr="00CB298B">
        <w:t>na</w:t>
      </w:r>
      <w:r w:rsidR="009B1445" w:rsidRPr="00CB298B">
        <w:t xml:space="preserve"> </w:t>
      </w:r>
      <w:r w:rsidR="0019394D" w:rsidRPr="00CB298B">
        <w:t>początku projektu</w:t>
      </w:r>
      <w:r w:rsidR="0019394D" w:rsidRPr="00CB298B">
        <w:rPr>
          <w:spacing w:val="48"/>
        </w:rPr>
        <w:t xml:space="preserve"> </w:t>
      </w:r>
      <w:r w:rsidR="0019394D" w:rsidRPr="00CB298B">
        <w:t>i zaznaczenie</w:t>
      </w:r>
      <w:r w:rsidR="009B1445" w:rsidRPr="00CB298B">
        <w:t xml:space="preserve"> </w:t>
      </w:r>
      <w:r w:rsidR="0019394D" w:rsidRPr="00CB298B">
        <w:t>na</w:t>
      </w:r>
      <w:r w:rsidR="0019394D" w:rsidRPr="00CB298B">
        <w:rPr>
          <w:spacing w:val="35"/>
        </w:rPr>
        <w:t xml:space="preserve"> </w:t>
      </w:r>
      <w:r w:rsidR="0019394D" w:rsidRPr="00CB298B">
        <w:t>niej</w:t>
      </w:r>
      <w:r w:rsidRPr="00CB298B">
        <w:t xml:space="preserve"> tego</w:t>
      </w:r>
      <w:r w:rsidR="0019394D" w:rsidRPr="00CB298B">
        <w:t>, czego dzieci się</w:t>
      </w:r>
      <w:r w:rsidR="0019394D" w:rsidRPr="00CB298B">
        <w:rPr>
          <w:spacing w:val="-5"/>
        </w:rPr>
        <w:t xml:space="preserve"> </w:t>
      </w:r>
      <w:r w:rsidR="0019394D" w:rsidRPr="00CB298B">
        <w:t>nauczyły</w:t>
      </w:r>
      <w:r w:rsidRPr="00CB298B">
        <w:t>.</w:t>
      </w:r>
    </w:p>
    <w:p w14:paraId="731746FB" w14:textId="3D64625E" w:rsidR="00F8510B" w:rsidRPr="00CB298B" w:rsidRDefault="0019394D" w:rsidP="003D5C74">
      <w:pPr>
        <w:pStyle w:val="OREpunktor"/>
        <w:rPr>
          <w:color w:val="auto"/>
        </w:rPr>
      </w:pPr>
      <w:r w:rsidRPr="00CB298B">
        <w:rPr>
          <w:b/>
          <w:color w:val="auto"/>
        </w:rPr>
        <w:t>Rola nauczyciela w etapie III</w:t>
      </w:r>
      <w:r w:rsidRPr="00CB298B">
        <w:rPr>
          <w:color w:val="auto"/>
        </w:rPr>
        <w:t xml:space="preserve"> </w:t>
      </w:r>
      <w:r w:rsidR="003D5C74" w:rsidRPr="00CB298B">
        <w:rPr>
          <w:color w:val="auto"/>
        </w:rPr>
        <w:t>polega przede</w:t>
      </w:r>
      <w:r w:rsidRPr="00CB298B">
        <w:rPr>
          <w:color w:val="auto"/>
        </w:rPr>
        <w:t xml:space="preserve"> wszystkim </w:t>
      </w:r>
      <w:r w:rsidR="003D5C74" w:rsidRPr="00CB298B">
        <w:rPr>
          <w:color w:val="auto"/>
        </w:rPr>
        <w:t xml:space="preserve">na określeniu </w:t>
      </w:r>
      <w:r w:rsidRPr="00CB298B">
        <w:rPr>
          <w:color w:val="auto"/>
        </w:rPr>
        <w:t>moment</w:t>
      </w:r>
      <w:r w:rsidR="003D5C74" w:rsidRPr="00CB298B">
        <w:rPr>
          <w:color w:val="auto"/>
        </w:rPr>
        <w:t>u</w:t>
      </w:r>
      <w:r w:rsidRPr="00CB298B">
        <w:rPr>
          <w:color w:val="auto"/>
        </w:rPr>
        <w:t xml:space="preserve"> kulminacyjn</w:t>
      </w:r>
      <w:r w:rsidR="003D5C74" w:rsidRPr="00CB298B">
        <w:rPr>
          <w:color w:val="auto"/>
        </w:rPr>
        <w:t>ego, który</w:t>
      </w:r>
      <w:r w:rsidRPr="00CB298B">
        <w:rPr>
          <w:color w:val="auto"/>
        </w:rPr>
        <w:t xml:space="preserve"> byłby najbardziej odpowiedni </w:t>
      </w:r>
      <w:r w:rsidR="003D5C74" w:rsidRPr="00CB298B">
        <w:rPr>
          <w:color w:val="auto"/>
        </w:rPr>
        <w:t>w projekcie, oraz rodzaju</w:t>
      </w:r>
      <w:r w:rsidRPr="00CB298B">
        <w:rPr>
          <w:color w:val="auto"/>
        </w:rPr>
        <w:t xml:space="preserve"> twórczej aktywności</w:t>
      </w:r>
      <w:r w:rsidR="003D5C74" w:rsidRPr="00CB298B">
        <w:rPr>
          <w:color w:val="auto"/>
        </w:rPr>
        <w:t xml:space="preserve">, który byłby </w:t>
      </w:r>
      <w:r w:rsidRPr="00CB298B">
        <w:rPr>
          <w:color w:val="auto"/>
        </w:rPr>
        <w:t>najlepszy dla dzieci</w:t>
      </w:r>
      <w:r w:rsidR="003D5C74" w:rsidRPr="00CB298B">
        <w:rPr>
          <w:color w:val="auto"/>
        </w:rPr>
        <w:t xml:space="preserve"> i umożliwiał im nadanie </w:t>
      </w:r>
      <w:r w:rsidRPr="00CB298B">
        <w:rPr>
          <w:color w:val="auto"/>
        </w:rPr>
        <w:t>wł</w:t>
      </w:r>
      <w:r w:rsidRPr="00CB298B">
        <w:rPr>
          <w:color w:val="auto"/>
        </w:rPr>
        <w:t>a</w:t>
      </w:r>
      <w:r w:rsidRPr="00CB298B">
        <w:rPr>
          <w:color w:val="auto"/>
        </w:rPr>
        <w:t>sn</w:t>
      </w:r>
      <w:r w:rsidR="003D5C74" w:rsidRPr="00CB298B">
        <w:rPr>
          <w:color w:val="auto"/>
        </w:rPr>
        <w:t>ego</w:t>
      </w:r>
      <w:r w:rsidRPr="00CB298B">
        <w:rPr>
          <w:color w:val="auto"/>
        </w:rPr>
        <w:t xml:space="preserve"> charakter</w:t>
      </w:r>
      <w:r w:rsidR="003D5C74" w:rsidRPr="00CB298B">
        <w:rPr>
          <w:color w:val="auto"/>
        </w:rPr>
        <w:t>u</w:t>
      </w:r>
      <w:r w:rsidRPr="00CB298B">
        <w:rPr>
          <w:color w:val="auto"/>
        </w:rPr>
        <w:t xml:space="preserve"> zdobytej wiedzy</w:t>
      </w:r>
      <w:r w:rsidR="003D5C74" w:rsidRPr="00CB298B">
        <w:rPr>
          <w:color w:val="auto"/>
        </w:rPr>
        <w:t>.</w:t>
      </w:r>
    </w:p>
    <w:p w14:paraId="28A35ED2" w14:textId="77777777" w:rsidR="00757123" w:rsidRPr="00CB298B" w:rsidRDefault="00757123">
      <w:pPr>
        <w:spacing w:after="0" w:line="240" w:lineRule="auto"/>
        <w:rPr>
          <w:rFonts w:ascii="Arial" w:eastAsia="Times New Roman" w:hAnsi="Arial" w:cs="Arial"/>
          <w:b/>
          <w:bCs/>
          <w:sz w:val="28"/>
          <w:szCs w:val="24"/>
        </w:rPr>
      </w:pPr>
      <w:r w:rsidRPr="00CB298B">
        <w:br w:type="page"/>
      </w:r>
    </w:p>
    <w:p w14:paraId="764B4492" w14:textId="15AADCF5" w:rsidR="0019394D" w:rsidRPr="00CB298B" w:rsidRDefault="00757123" w:rsidP="00757123">
      <w:pPr>
        <w:pStyle w:val="ORE3Naglowek"/>
        <w:rPr>
          <w:color w:val="auto"/>
          <w:shd w:val="clear" w:color="auto" w:fill="FFFFFF" w:themeFill="background1"/>
        </w:rPr>
      </w:pPr>
      <w:bookmarkStart w:id="87" w:name="_Toc496059965"/>
      <w:r w:rsidRPr="00CB298B">
        <w:rPr>
          <w:color w:val="auto"/>
        </w:rPr>
        <w:lastRenderedPageBreak/>
        <w:t xml:space="preserve">5.11. </w:t>
      </w:r>
      <w:r w:rsidR="0019394D" w:rsidRPr="00CB298B">
        <w:rPr>
          <w:color w:val="auto"/>
        </w:rPr>
        <w:t xml:space="preserve">Relacja z projektu badawczego </w:t>
      </w:r>
      <w:r w:rsidR="004E7A4D" w:rsidRPr="00CB298B">
        <w:rPr>
          <w:color w:val="auto"/>
        </w:rPr>
        <w:t>„</w:t>
      </w:r>
      <w:r w:rsidR="0019394D" w:rsidRPr="00CB298B">
        <w:rPr>
          <w:color w:val="auto"/>
        </w:rPr>
        <w:t>Studnia</w:t>
      </w:r>
      <w:r w:rsidR="004E7A4D" w:rsidRPr="00CB298B">
        <w:rPr>
          <w:color w:val="auto"/>
        </w:rPr>
        <w:t>”</w:t>
      </w:r>
      <w:r w:rsidR="003D5C74" w:rsidRPr="00CB298B">
        <w:rPr>
          <w:rStyle w:val="Odwoanieprzypisudolnego"/>
          <w:b w:val="0"/>
          <w:color w:val="auto"/>
        </w:rPr>
        <w:footnoteReference w:id="108"/>
      </w:r>
      <w:bookmarkEnd w:id="87"/>
    </w:p>
    <w:p w14:paraId="40929DA2" w14:textId="77777777" w:rsidR="0019394D" w:rsidRPr="00CB298B" w:rsidRDefault="0019394D" w:rsidP="00757123">
      <w:pPr>
        <w:pStyle w:val="ORE123"/>
        <w:numPr>
          <w:ilvl w:val="0"/>
          <w:numId w:val="289"/>
        </w:numPr>
        <w:rPr>
          <w:b/>
          <w:color w:val="auto"/>
        </w:rPr>
      </w:pPr>
      <w:r w:rsidRPr="00CB298B">
        <w:rPr>
          <w:b/>
          <w:color w:val="auto"/>
        </w:rPr>
        <w:t>Narodziny projektu</w:t>
      </w:r>
    </w:p>
    <w:p w14:paraId="53B62EC9" w14:textId="45772946" w:rsidR="0019394D" w:rsidRPr="00CB298B" w:rsidRDefault="0019394D" w:rsidP="00757123">
      <w:pPr>
        <w:pStyle w:val="OREnormalny"/>
        <w:rPr>
          <w:i/>
          <w:color w:val="auto"/>
        </w:rPr>
      </w:pPr>
      <w:r w:rsidRPr="00CB298B">
        <w:rPr>
          <w:i/>
          <w:color w:val="auto"/>
        </w:rPr>
        <w:t>Wiosenny spacer... trafiliśmy na pobliski staw. Konrad (</w:t>
      </w:r>
      <w:r w:rsidR="002D4FFB" w:rsidRPr="00CB298B">
        <w:rPr>
          <w:i/>
          <w:color w:val="auto"/>
        </w:rPr>
        <w:t xml:space="preserve">trzy </w:t>
      </w:r>
      <w:r w:rsidRPr="00CB298B">
        <w:rPr>
          <w:i/>
          <w:color w:val="auto"/>
        </w:rPr>
        <w:t>lata), najmłodszy chłopiec w</w:t>
      </w:r>
      <w:r w:rsidR="002D4FFB" w:rsidRPr="00CB298B">
        <w:rPr>
          <w:i/>
          <w:color w:val="auto"/>
        </w:rPr>
        <w:t> </w:t>
      </w:r>
      <w:r w:rsidRPr="00CB298B">
        <w:rPr>
          <w:i/>
          <w:color w:val="auto"/>
        </w:rPr>
        <w:t xml:space="preserve">grupie, zapytał: </w:t>
      </w:r>
      <w:r w:rsidR="002D4FFB" w:rsidRPr="00CB298B">
        <w:rPr>
          <w:i/>
          <w:color w:val="auto"/>
        </w:rPr>
        <w:t>„</w:t>
      </w:r>
      <w:r w:rsidRPr="00CB298B">
        <w:rPr>
          <w:i/>
          <w:iCs/>
          <w:color w:val="auto"/>
        </w:rPr>
        <w:t>Skąd ta woda się tu wzięła?</w:t>
      </w:r>
      <w:r w:rsidR="002D4FFB" w:rsidRPr="00CB298B">
        <w:rPr>
          <w:i/>
          <w:iCs/>
          <w:color w:val="auto"/>
        </w:rPr>
        <w:t>”.</w:t>
      </w:r>
      <w:r w:rsidRPr="00CB298B">
        <w:rPr>
          <w:i/>
          <w:iCs/>
          <w:color w:val="auto"/>
        </w:rPr>
        <w:t xml:space="preserve"> </w:t>
      </w:r>
      <w:r w:rsidRPr="00CB298B">
        <w:rPr>
          <w:i/>
          <w:color w:val="auto"/>
        </w:rPr>
        <w:t xml:space="preserve">Po chwili dodał: </w:t>
      </w:r>
      <w:r w:rsidR="002D4FFB" w:rsidRPr="00CB298B">
        <w:rPr>
          <w:i/>
          <w:color w:val="auto"/>
        </w:rPr>
        <w:t>„</w:t>
      </w:r>
      <w:r w:rsidRPr="00CB298B">
        <w:rPr>
          <w:i/>
          <w:iCs/>
          <w:color w:val="auto"/>
        </w:rPr>
        <w:t>Dlaczego ta woda się tak błyszczy?</w:t>
      </w:r>
      <w:r w:rsidR="002D4FFB" w:rsidRPr="00CB298B">
        <w:rPr>
          <w:i/>
          <w:iCs/>
          <w:color w:val="auto"/>
        </w:rPr>
        <w:t>”.</w:t>
      </w:r>
      <w:r w:rsidRPr="00CB298B">
        <w:rPr>
          <w:i/>
          <w:color w:val="auto"/>
        </w:rPr>
        <w:t xml:space="preserve"> I tak rozpoczęliśmy projekt </w:t>
      </w:r>
      <w:r w:rsidRPr="00CB298B">
        <w:rPr>
          <w:i/>
          <w:iCs/>
          <w:color w:val="auto"/>
        </w:rPr>
        <w:t>STAW</w:t>
      </w:r>
      <w:r w:rsidRPr="00CB298B">
        <w:rPr>
          <w:i/>
          <w:color w:val="auto"/>
        </w:rPr>
        <w:t>, który w początkowej fazie projektu n</w:t>
      </w:r>
      <w:r w:rsidRPr="00CB298B">
        <w:rPr>
          <w:i/>
          <w:color w:val="auto"/>
        </w:rPr>
        <w:t>o</w:t>
      </w:r>
      <w:r w:rsidRPr="00CB298B">
        <w:rPr>
          <w:i/>
          <w:color w:val="auto"/>
        </w:rPr>
        <w:t>sił taką nazwę.</w:t>
      </w:r>
    </w:p>
    <w:p w14:paraId="0F2DB42F" w14:textId="077745B7" w:rsidR="0019394D" w:rsidRPr="00CB298B" w:rsidRDefault="0019394D" w:rsidP="00757123">
      <w:pPr>
        <w:pStyle w:val="ORE123"/>
        <w:rPr>
          <w:b/>
          <w:color w:val="auto"/>
        </w:rPr>
      </w:pPr>
      <w:r w:rsidRPr="00CB298B">
        <w:rPr>
          <w:b/>
          <w:color w:val="auto"/>
        </w:rPr>
        <w:t xml:space="preserve">Siatka projektu </w:t>
      </w:r>
      <w:r w:rsidR="002D4FFB" w:rsidRPr="00CB298B">
        <w:rPr>
          <w:b/>
          <w:color w:val="auto"/>
        </w:rPr>
        <w:t>(część I)</w:t>
      </w:r>
    </w:p>
    <w:p w14:paraId="67661669" w14:textId="05BA2472" w:rsidR="0019394D" w:rsidRPr="00CB298B" w:rsidRDefault="006F2EC2" w:rsidP="004E7A4D">
      <w:pPr>
        <w:spacing w:before="120" w:after="120" w:line="240" w:lineRule="auto"/>
        <w:rPr>
          <w:rFonts w:ascii="Arial" w:eastAsia="Times New Roman" w:hAnsi="Arial" w:cs="Arial"/>
          <w:sz w:val="24"/>
          <w:szCs w:val="24"/>
        </w:rPr>
      </w:pPr>
      <w:r w:rsidRPr="00CB298B">
        <w:rPr>
          <w:rFonts w:ascii="Arial" w:eastAsia="Times New Roman" w:hAnsi="Arial" w:cs="Arial"/>
          <w:noProof/>
          <w:sz w:val="24"/>
          <w:szCs w:val="24"/>
        </w:rPr>
        <w:drawing>
          <wp:inline distT="0" distB="0" distL="0" distR="0" wp14:anchorId="00AE1102" wp14:editId="70B31942">
            <wp:extent cx="6029960" cy="3376930"/>
            <wp:effectExtent l="19050" t="19050" r="27940" b="13970"/>
            <wp:docPr id="35854" name="Obraz 358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iatka1.jpg"/>
                    <pic:cNvPicPr/>
                  </pic:nvPicPr>
                  <pic:blipFill>
                    <a:blip r:embed="rId292" cstate="print">
                      <a:extLst>
                        <a:ext uri="{28A0092B-C50C-407E-A947-70E740481C1C}">
                          <a14:useLocalDpi xmlns:a14="http://schemas.microsoft.com/office/drawing/2010/main" val="0"/>
                        </a:ext>
                      </a:extLst>
                    </a:blip>
                    <a:stretch>
                      <a:fillRect/>
                    </a:stretch>
                  </pic:blipFill>
                  <pic:spPr>
                    <a:xfrm>
                      <a:off x="0" y="0"/>
                      <a:ext cx="6029960" cy="3376930"/>
                    </a:xfrm>
                    <a:prstGeom prst="rect">
                      <a:avLst/>
                    </a:prstGeom>
                    <a:ln>
                      <a:solidFill>
                        <a:schemeClr val="bg2"/>
                      </a:solidFill>
                    </a:ln>
                  </pic:spPr>
                </pic:pic>
              </a:graphicData>
            </a:graphic>
          </wp:inline>
        </w:drawing>
      </w:r>
    </w:p>
    <w:p w14:paraId="378B1D88" w14:textId="3B849153" w:rsidR="004E7A4D" w:rsidRPr="00CB298B" w:rsidRDefault="004E7A4D" w:rsidP="004E7A4D">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30</w:t>
      </w:r>
      <w:r w:rsidR="0077604F">
        <w:rPr>
          <w:rFonts w:ascii="Arial" w:eastAsia="Times New Roman" w:hAnsi="Arial" w:cs="Arial"/>
          <w:b w:val="0"/>
          <w:color w:val="auto"/>
          <w:sz w:val="22"/>
          <w:lang w:eastAsia="ja-JP"/>
        </w:rPr>
        <w:t>. Siatka projektu (I)</w:t>
      </w:r>
    </w:p>
    <w:p w14:paraId="5276A1D8" w14:textId="18364687" w:rsidR="0019394D" w:rsidRPr="00CB298B" w:rsidRDefault="0019394D" w:rsidP="00757123">
      <w:pPr>
        <w:pStyle w:val="OREnormalny"/>
        <w:rPr>
          <w:i/>
          <w:color w:val="auto"/>
        </w:rPr>
      </w:pPr>
      <w:r w:rsidRPr="00CB298B">
        <w:rPr>
          <w:i/>
          <w:color w:val="auto"/>
        </w:rPr>
        <w:t xml:space="preserve">Po zebraniu wstępnych informacji zapytałam dzieci o ich </w:t>
      </w:r>
      <w:r w:rsidR="00496725" w:rsidRPr="00CB298B">
        <w:rPr>
          <w:i/>
          <w:color w:val="auto"/>
        </w:rPr>
        <w:t xml:space="preserve">osobiste </w:t>
      </w:r>
      <w:r w:rsidRPr="00CB298B">
        <w:rPr>
          <w:i/>
          <w:color w:val="auto"/>
        </w:rPr>
        <w:t>doświadczenia zwi</w:t>
      </w:r>
      <w:r w:rsidRPr="00CB298B">
        <w:rPr>
          <w:i/>
          <w:color w:val="auto"/>
        </w:rPr>
        <w:t>ą</w:t>
      </w:r>
      <w:r w:rsidRPr="00CB298B">
        <w:rPr>
          <w:i/>
          <w:color w:val="auto"/>
        </w:rPr>
        <w:t xml:space="preserve">zane z tematem projektu. Historie dzieci były rożne. Jedne dotyczyły wakacji nad wodą, inne kąpieli w basenie, jeszcze inne powodzi. Wszystkie ciekawe i na temat, ale jedna wypowiedź zapoczątkowała burzliwą dyskusję na temat... </w:t>
      </w:r>
      <w:r w:rsidRPr="00CB298B">
        <w:rPr>
          <w:i/>
          <w:iCs/>
          <w:color w:val="auto"/>
        </w:rPr>
        <w:t>studni</w:t>
      </w:r>
      <w:r w:rsidRPr="00CB298B">
        <w:rPr>
          <w:i/>
          <w:color w:val="auto"/>
        </w:rPr>
        <w:t>!</w:t>
      </w:r>
    </w:p>
    <w:p w14:paraId="2C2BC44C" w14:textId="16096832" w:rsidR="0019394D" w:rsidRPr="00CB298B" w:rsidRDefault="0019394D" w:rsidP="00757123">
      <w:pPr>
        <w:pStyle w:val="OREnormalny"/>
        <w:rPr>
          <w:i/>
          <w:color w:val="auto"/>
        </w:rPr>
      </w:pPr>
      <w:r w:rsidRPr="00CB298B">
        <w:rPr>
          <w:i/>
          <w:color w:val="auto"/>
        </w:rPr>
        <w:t xml:space="preserve">Potem okazało się, że czworo dzieci z grupy ma na swoim podwórku studnię </w:t>
      </w:r>
      <w:r w:rsidR="00496725" w:rsidRPr="00CB298B">
        <w:rPr>
          <w:i/>
          <w:color w:val="auto"/>
        </w:rPr>
        <w:t xml:space="preserve">– </w:t>
      </w:r>
      <w:r w:rsidRPr="00CB298B">
        <w:rPr>
          <w:i/>
          <w:color w:val="auto"/>
        </w:rPr>
        <w:t>i tak ko</w:t>
      </w:r>
      <w:r w:rsidRPr="00CB298B">
        <w:rPr>
          <w:i/>
          <w:color w:val="auto"/>
        </w:rPr>
        <w:t>n</w:t>
      </w:r>
      <w:r w:rsidRPr="00CB298B">
        <w:rPr>
          <w:i/>
          <w:color w:val="auto"/>
        </w:rPr>
        <w:t xml:space="preserve">tynuowaliśmy projekt już pod nową nazwą STUDNIA. </w:t>
      </w:r>
    </w:p>
    <w:p w14:paraId="40F4F509" w14:textId="5B4BC829" w:rsidR="0019394D" w:rsidRPr="00CB298B" w:rsidRDefault="0019394D" w:rsidP="00757123">
      <w:pPr>
        <w:pStyle w:val="OREnormalny"/>
        <w:rPr>
          <w:i/>
          <w:iCs/>
          <w:color w:val="auto"/>
        </w:rPr>
      </w:pPr>
      <w:r w:rsidRPr="00CB298B">
        <w:rPr>
          <w:i/>
          <w:color w:val="auto"/>
        </w:rPr>
        <w:t>Wypowiedź Maćka (</w:t>
      </w:r>
      <w:r w:rsidR="00496725" w:rsidRPr="00CB298B">
        <w:rPr>
          <w:i/>
          <w:color w:val="auto"/>
        </w:rPr>
        <w:t xml:space="preserve">pięć </w:t>
      </w:r>
      <w:r w:rsidRPr="00CB298B">
        <w:rPr>
          <w:i/>
          <w:color w:val="auto"/>
        </w:rPr>
        <w:t xml:space="preserve">lat): </w:t>
      </w:r>
      <w:r w:rsidR="006D59C6" w:rsidRPr="00CB298B">
        <w:rPr>
          <w:i/>
          <w:iCs/>
          <w:color w:val="auto"/>
        </w:rPr>
        <w:t>„</w:t>
      </w:r>
      <w:r w:rsidRPr="00CB298B">
        <w:rPr>
          <w:i/>
          <w:iCs/>
          <w:color w:val="auto"/>
        </w:rPr>
        <w:t>Ja pamiętam</w:t>
      </w:r>
      <w:r w:rsidR="00496725" w:rsidRPr="00CB298B">
        <w:rPr>
          <w:i/>
          <w:iCs/>
          <w:color w:val="auto"/>
        </w:rPr>
        <w:t>,</w:t>
      </w:r>
      <w:r w:rsidRPr="00CB298B">
        <w:rPr>
          <w:i/>
          <w:iCs/>
          <w:color w:val="auto"/>
        </w:rPr>
        <w:t xml:space="preserve"> jak kiedyś u nas brakło wody w kranie! I</w:t>
      </w:r>
      <w:r w:rsidR="00496725" w:rsidRPr="00CB298B">
        <w:rPr>
          <w:i/>
          <w:iCs/>
          <w:color w:val="auto"/>
        </w:rPr>
        <w:t> </w:t>
      </w:r>
      <w:r w:rsidRPr="00CB298B">
        <w:rPr>
          <w:i/>
          <w:iCs/>
          <w:color w:val="auto"/>
        </w:rPr>
        <w:t>wtedy babcia poszła po wodę ze studni...</w:t>
      </w:r>
      <w:r w:rsidR="006D59C6" w:rsidRPr="00CB298B">
        <w:rPr>
          <w:i/>
          <w:iCs/>
          <w:color w:val="auto"/>
        </w:rPr>
        <w:t>”.</w:t>
      </w:r>
    </w:p>
    <w:p w14:paraId="106926B3" w14:textId="054AA11E" w:rsidR="0019394D" w:rsidRPr="00CB298B" w:rsidRDefault="00DC3102" w:rsidP="004E7A4D">
      <w:pPr>
        <w:spacing w:before="120" w:after="120" w:line="240" w:lineRule="auto"/>
        <w:rPr>
          <w:rFonts w:ascii="Arial" w:eastAsia="Times New Roman" w:hAnsi="Arial" w:cs="Arial"/>
          <w:i/>
          <w:iCs/>
          <w:sz w:val="24"/>
          <w:szCs w:val="24"/>
        </w:rPr>
      </w:pPr>
      <w:r w:rsidRPr="00CB298B">
        <w:rPr>
          <w:rFonts w:ascii="Arial" w:eastAsia="Times New Roman" w:hAnsi="Arial" w:cs="Arial"/>
          <w:i/>
          <w:iCs/>
          <w:noProof/>
          <w:sz w:val="24"/>
          <w:szCs w:val="24"/>
        </w:rPr>
        <w:lastRenderedPageBreak/>
        <w:drawing>
          <wp:inline distT="0" distB="0" distL="0" distR="0" wp14:anchorId="3832536D" wp14:editId="136B9274">
            <wp:extent cx="6029960" cy="3376930"/>
            <wp:effectExtent l="19050" t="19050" r="27940" b="13970"/>
            <wp:docPr id="35859" name="Obraz 358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iatka2.jpg"/>
                    <pic:cNvPicPr/>
                  </pic:nvPicPr>
                  <pic:blipFill>
                    <a:blip r:embed="rId293" cstate="print">
                      <a:extLst>
                        <a:ext uri="{28A0092B-C50C-407E-A947-70E740481C1C}">
                          <a14:useLocalDpi xmlns:a14="http://schemas.microsoft.com/office/drawing/2010/main" val="0"/>
                        </a:ext>
                      </a:extLst>
                    </a:blip>
                    <a:stretch>
                      <a:fillRect/>
                    </a:stretch>
                  </pic:blipFill>
                  <pic:spPr>
                    <a:xfrm>
                      <a:off x="0" y="0"/>
                      <a:ext cx="6029960" cy="3376930"/>
                    </a:xfrm>
                    <a:prstGeom prst="rect">
                      <a:avLst/>
                    </a:prstGeom>
                    <a:ln>
                      <a:solidFill>
                        <a:schemeClr val="bg2"/>
                      </a:solidFill>
                    </a:ln>
                  </pic:spPr>
                </pic:pic>
              </a:graphicData>
            </a:graphic>
          </wp:inline>
        </w:drawing>
      </w:r>
    </w:p>
    <w:p w14:paraId="385E750A" w14:textId="7C896962" w:rsidR="004E7A4D" w:rsidRPr="00CB298B" w:rsidRDefault="004E7A4D" w:rsidP="004E7A4D">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31</w:t>
      </w:r>
      <w:r w:rsidR="0077604F">
        <w:rPr>
          <w:rFonts w:ascii="Arial" w:eastAsia="Times New Roman" w:hAnsi="Arial" w:cs="Arial"/>
          <w:b w:val="0"/>
          <w:color w:val="auto"/>
          <w:sz w:val="22"/>
          <w:lang w:eastAsia="ja-JP"/>
        </w:rPr>
        <w:t>. Siatka projektu (II)</w:t>
      </w:r>
      <w:r w:rsidRPr="00CB298B">
        <w:rPr>
          <w:rFonts w:ascii="Arial" w:eastAsia="Times New Roman" w:hAnsi="Arial" w:cs="Arial"/>
          <w:b w:val="0"/>
          <w:color w:val="auto"/>
          <w:sz w:val="22"/>
          <w:lang w:eastAsia="ja-JP"/>
        </w:rPr>
        <w:t xml:space="preserve"> </w:t>
      </w:r>
    </w:p>
    <w:p w14:paraId="2CFE5EFF" w14:textId="5E2D3CAF" w:rsidR="0019394D" w:rsidRPr="00CB298B" w:rsidRDefault="0019394D" w:rsidP="004E7A4D">
      <w:pPr>
        <w:pStyle w:val="ORE123"/>
        <w:rPr>
          <w:b/>
          <w:color w:val="auto"/>
        </w:rPr>
      </w:pPr>
      <w:r w:rsidRPr="00CB298B">
        <w:rPr>
          <w:b/>
          <w:color w:val="auto"/>
        </w:rPr>
        <w:t>Dochodzenie do wiedzy –</w:t>
      </w:r>
      <w:r w:rsidR="00496725" w:rsidRPr="00CB298B">
        <w:rPr>
          <w:b/>
          <w:color w:val="auto"/>
        </w:rPr>
        <w:t xml:space="preserve"> </w:t>
      </w:r>
      <w:r w:rsidRPr="00CB298B">
        <w:rPr>
          <w:b/>
          <w:color w:val="auto"/>
        </w:rPr>
        <w:t>najważniejsze aktywności badawcze:</w:t>
      </w:r>
    </w:p>
    <w:p w14:paraId="358F186E" w14:textId="087DDE11" w:rsidR="0019394D" w:rsidRPr="00CB298B" w:rsidRDefault="0019394D" w:rsidP="00683D72">
      <w:pPr>
        <w:pStyle w:val="OREpunktor"/>
        <w:rPr>
          <w:i/>
          <w:color w:val="auto"/>
        </w:rPr>
      </w:pPr>
      <w:r w:rsidRPr="00CB298B">
        <w:rPr>
          <w:i/>
          <w:color w:val="auto"/>
        </w:rPr>
        <w:t xml:space="preserve">szkicowanie studni, mierzenie </w:t>
      </w:r>
      <w:r w:rsidR="00496725" w:rsidRPr="00CB298B">
        <w:rPr>
          <w:i/>
          <w:color w:val="auto"/>
        </w:rPr>
        <w:t xml:space="preserve">jej </w:t>
      </w:r>
      <w:r w:rsidRPr="00CB298B">
        <w:rPr>
          <w:i/>
          <w:color w:val="auto"/>
        </w:rPr>
        <w:t>wysokości</w:t>
      </w:r>
      <w:r w:rsidR="00496725" w:rsidRPr="00CB298B">
        <w:rPr>
          <w:i/>
          <w:color w:val="auto"/>
        </w:rPr>
        <w:t xml:space="preserve"> i</w:t>
      </w:r>
      <w:r w:rsidRPr="00CB298B">
        <w:rPr>
          <w:i/>
          <w:color w:val="auto"/>
        </w:rPr>
        <w:t xml:space="preserve"> głębokości;</w:t>
      </w:r>
    </w:p>
    <w:p w14:paraId="4DA90BDA" w14:textId="6FBCC711" w:rsidR="0019394D" w:rsidRPr="00CB298B" w:rsidRDefault="0019394D" w:rsidP="00683D72">
      <w:pPr>
        <w:pStyle w:val="OREpunktor"/>
        <w:rPr>
          <w:i/>
          <w:color w:val="auto"/>
        </w:rPr>
      </w:pPr>
      <w:r w:rsidRPr="00CB298B">
        <w:rPr>
          <w:i/>
          <w:color w:val="auto"/>
        </w:rPr>
        <w:t>przeprowadzanie wywiadów z właścicielami studni i mieszkańcami wioski</w:t>
      </w:r>
      <w:r w:rsidR="00496725" w:rsidRPr="00CB298B">
        <w:rPr>
          <w:i/>
          <w:color w:val="auto"/>
        </w:rPr>
        <w:t>;</w:t>
      </w:r>
    </w:p>
    <w:p w14:paraId="69388681" w14:textId="77777777" w:rsidR="0019394D" w:rsidRPr="00CB298B" w:rsidRDefault="0019394D" w:rsidP="00683D72">
      <w:pPr>
        <w:pStyle w:val="OREpunktor"/>
        <w:rPr>
          <w:i/>
          <w:color w:val="auto"/>
        </w:rPr>
      </w:pPr>
      <w:r w:rsidRPr="00CB298B">
        <w:rPr>
          <w:i/>
          <w:color w:val="auto"/>
        </w:rPr>
        <w:t>pobieranie próbek wody za pomocą strzykawki;</w:t>
      </w:r>
    </w:p>
    <w:p w14:paraId="388CFAAD" w14:textId="382DC505" w:rsidR="0019394D" w:rsidRPr="00CB298B" w:rsidRDefault="0019394D" w:rsidP="00683D72">
      <w:pPr>
        <w:pStyle w:val="OREpunktor"/>
        <w:rPr>
          <w:i/>
          <w:color w:val="auto"/>
        </w:rPr>
      </w:pPr>
      <w:r w:rsidRPr="00CB298B">
        <w:rPr>
          <w:i/>
          <w:color w:val="auto"/>
        </w:rPr>
        <w:t>zlewanie próbek, filtracja wody za pomocą gazy;</w:t>
      </w:r>
    </w:p>
    <w:p w14:paraId="13798356" w14:textId="77777777" w:rsidR="0019394D" w:rsidRPr="00CB298B" w:rsidRDefault="0019394D" w:rsidP="00683D72">
      <w:pPr>
        <w:pStyle w:val="OREpunktor"/>
        <w:rPr>
          <w:i/>
          <w:color w:val="auto"/>
        </w:rPr>
      </w:pPr>
      <w:r w:rsidRPr="00CB298B">
        <w:rPr>
          <w:i/>
          <w:color w:val="auto"/>
        </w:rPr>
        <w:t>obserwacja wody i jej zanieczyszczeń pod mikroskopem;</w:t>
      </w:r>
    </w:p>
    <w:p w14:paraId="37B02E78" w14:textId="4C1B0E7C" w:rsidR="0019394D" w:rsidRPr="00CB298B" w:rsidRDefault="0019394D" w:rsidP="00683D72">
      <w:pPr>
        <w:pStyle w:val="OREpunktor"/>
        <w:rPr>
          <w:i/>
          <w:color w:val="auto"/>
        </w:rPr>
      </w:pPr>
      <w:r w:rsidRPr="00CB298B">
        <w:rPr>
          <w:i/>
          <w:color w:val="auto"/>
        </w:rPr>
        <w:t xml:space="preserve">robienie zdjęć innym studniom – szukanie ich w wiosce (niektóre były </w:t>
      </w:r>
      <w:r w:rsidR="00496725" w:rsidRPr="00CB298B">
        <w:rPr>
          <w:i/>
          <w:color w:val="auto"/>
        </w:rPr>
        <w:t>zlokalizow</w:t>
      </w:r>
      <w:r w:rsidR="00496725" w:rsidRPr="00CB298B">
        <w:rPr>
          <w:i/>
          <w:color w:val="auto"/>
        </w:rPr>
        <w:t>a</w:t>
      </w:r>
      <w:r w:rsidR="00496725" w:rsidRPr="00CB298B">
        <w:rPr>
          <w:i/>
          <w:color w:val="auto"/>
        </w:rPr>
        <w:t>ne</w:t>
      </w:r>
      <w:r w:rsidRPr="00CB298B">
        <w:rPr>
          <w:i/>
          <w:color w:val="auto"/>
        </w:rPr>
        <w:t xml:space="preserve"> za krzewami, ogrodzeniem, drzewem, budynkiem), stworzenie galerii</w:t>
      </w:r>
      <w:r w:rsidR="009B1445" w:rsidRPr="00CB298B">
        <w:rPr>
          <w:i/>
          <w:color w:val="auto"/>
        </w:rPr>
        <w:t xml:space="preserve"> </w:t>
      </w:r>
      <w:r w:rsidRPr="00CB298B">
        <w:rPr>
          <w:i/>
          <w:color w:val="auto"/>
        </w:rPr>
        <w:t>(wywoł</w:t>
      </w:r>
      <w:r w:rsidRPr="00CB298B">
        <w:rPr>
          <w:i/>
          <w:color w:val="auto"/>
        </w:rPr>
        <w:t>a</w:t>
      </w:r>
      <w:r w:rsidRPr="00CB298B">
        <w:rPr>
          <w:i/>
          <w:color w:val="auto"/>
        </w:rPr>
        <w:t>nie zdjęć, zestawienie i wystawa prac);</w:t>
      </w:r>
    </w:p>
    <w:p w14:paraId="7CF37C38" w14:textId="77777777" w:rsidR="0019394D" w:rsidRPr="00CB298B" w:rsidRDefault="0019394D" w:rsidP="00683D72">
      <w:pPr>
        <w:pStyle w:val="OREpunktor"/>
        <w:rPr>
          <w:i/>
          <w:color w:val="auto"/>
        </w:rPr>
      </w:pPr>
      <w:r w:rsidRPr="00CB298B">
        <w:rPr>
          <w:i/>
          <w:color w:val="auto"/>
        </w:rPr>
        <w:t>porównywanie wielkości i wyglądu studni względem siebie, liczenie studni, wyci</w:t>
      </w:r>
      <w:r w:rsidRPr="00CB298B">
        <w:rPr>
          <w:i/>
          <w:color w:val="auto"/>
        </w:rPr>
        <w:t>ą</w:t>
      </w:r>
      <w:r w:rsidRPr="00CB298B">
        <w:rPr>
          <w:i/>
          <w:color w:val="auto"/>
        </w:rPr>
        <w:t>ganie wniosków;</w:t>
      </w:r>
    </w:p>
    <w:p w14:paraId="23F16D40" w14:textId="77777777" w:rsidR="0019394D" w:rsidRPr="00CB298B" w:rsidRDefault="0019394D" w:rsidP="00683D72">
      <w:pPr>
        <w:pStyle w:val="OREpunktor"/>
        <w:rPr>
          <w:i/>
          <w:color w:val="auto"/>
        </w:rPr>
      </w:pPr>
      <w:r w:rsidRPr="00CB298B">
        <w:rPr>
          <w:i/>
          <w:color w:val="auto"/>
        </w:rPr>
        <w:t>badanie temperatury wody w studni, określanie jej za pomocą słów;</w:t>
      </w:r>
    </w:p>
    <w:p w14:paraId="7FF9024B" w14:textId="7EA94933" w:rsidR="0019394D" w:rsidRPr="00CB298B" w:rsidRDefault="00496725" w:rsidP="00683D72">
      <w:pPr>
        <w:pStyle w:val="OREpunktor"/>
        <w:rPr>
          <w:i/>
          <w:color w:val="auto"/>
        </w:rPr>
      </w:pPr>
      <w:r w:rsidRPr="00CB298B">
        <w:rPr>
          <w:i/>
          <w:color w:val="auto"/>
        </w:rPr>
        <w:t>„</w:t>
      </w:r>
      <w:r w:rsidR="0019394D" w:rsidRPr="00CB298B">
        <w:rPr>
          <w:i/>
          <w:color w:val="auto"/>
        </w:rPr>
        <w:t>mówienie do studni</w:t>
      </w:r>
      <w:r w:rsidRPr="00CB298B">
        <w:rPr>
          <w:i/>
          <w:color w:val="auto"/>
        </w:rPr>
        <w:t>”</w:t>
      </w:r>
      <w:r w:rsidR="0019394D" w:rsidRPr="00CB298B">
        <w:rPr>
          <w:i/>
          <w:color w:val="auto"/>
        </w:rPr>
        <w:t xml:space="preserve"> – odgłosy i dźwięki </w:t>
      </w:r>
      <w:r w:rsidRPr="00CB298B">
        <w:rPr>
          <w:i/>
          <w:color w:val="auto"/>
        </w:rPr>
        <w:t>dochodzące z głębi</w:t>
      </w:r>
      <w:r w:rsidR="0019394D" w:rsidRPr="00CB298B">
        <w:rPr>
          <w:i/>
          <w:color w:val="auto"/>
        </w:rPr>
        <w:t xml:space="preserve"> studni;</w:t>
      </w:r>
    </w:p>
    <w:p w14:paraId="0ED9F37B" w14:textId="77777777" w:rsidR="0019394D" w:rsidRPr="00CB298B" w:rsidRDefault="0019394D" w:rsidP="00683D72">
      <w:pPr>
        <w:pStyle w:val="OREpunktor"/>
        <w:rPr>
          <w:i/>
          <w:color w:val="auto"/>
        </w:rPr>
      </w:pPr>
      <w:r w:rsidRPr="00CB298B">
        <w:rPr>
          <w:i/>
          <w:color w:val="auto"/>
        </w:rPr>
        <w:t>wykonanie modelu studni;</w:t>
      </w:r>
    </w:p>
    <w:p w14:paraId="5A5E6F4D" w14:textId="5E939C85" w:rsidR="0019394D" w:rsidRPr="00CB298B" w:rsidRDefault="0019394D" w:rsidP="00683D72">
      <w:pPr>
        <w:pStyle w:val="OREpunktor"/>
        <w:rPr>
          <w:i/>
          <w:color w:val="auto"/>
        </w:rPr>
      </w:pPr>
      <w:r w:rsidRPr="00CB298B">
        <w:rPr>
          <w:i/>
          <w:color w:val="auto"/>
        </w:rPr>
        <w:t xml:space="preserve">inne aktywności dzieci, </w:t>
      </w:r>
      <w:r w:rsidR="0077604F">
        <w:rPr>
          <w:i/>
          <w:color w:val="auto"/>
        </w:rPr>
        <w:t>.</w:t>
      </w:r>
      <w:r w:rsidR="00496725" w:rsidRPr="00CB298B">
        <w:rPr>
          <w:i/>
          <w:color w:val="auto"/>
        </w:rPr>
        <w:t>n</w:t>
      </w:r>
      <w:r w:rsidR="0077604F">
        <w:rPr>
          <w:i/>
          <w:color w:val="auto"/>
        </w:rPr>
        <w:t>p</w:t>
      </w:r>
      <w:r w:rsidR="00496725" w:rsidRPr="00CB298B">
        <w:rPr>
          <w:i/>
          <w:color w:val="auto"/>
        </w:rPr>
        <w:t>.</w:t>
      </w:r>
      <w:r w:rsidR="0077604F">
        <w:rPr>
          <w:i/>
          <w:color w:val="auto"/>
        </w:rPr>
        <w:t>:</w:t>
      </w:r>
      <w:r w:rsidRPr="00CB298B">
        <w:rPr>
          <w:i/>
          <w:color w:val="auto"/>
        </w:rPr>
        <w:t xml:space="preserve"> malowanie studni z perspektywy lotu ptaka, ko</w:t>
      </w:r>
      <w:r w:rsidRPr="00CB298B">
        <w:rPr>
          <w:i/>
          <w:color w:val="auto"/>
        </w:rPr>
        <w:t>n</w:t>
      </w:r>
      <w:r w:rsidRPr="00CB298B">
        <w:rPr>
          <w:i/>
          <w:color w:val="auto"/>
        </w:rPr>
        <w:t>struowanie makiety</w:t>
      </w:r>
      <w:r w:rsidR="00496725" w:rsidRPr="00CB298B">
        <w:rPr>
          <w:i/>
          <w:color w:val="auto"/>
        </w:rPr>
        <w:t xml:space="preserve"> (</w:t>
      </w:r>
      <w:r w:rsidRPr="00CB298B">
        <w:rPr>
          <w:i/>
          <w:color w:val="auto"/>
        </w:rPr>
        <w:t>modelu</w:t>
      </w:r>
      <w:r w:rsidR="00496725" w:rsidRPr="00CB298B">
        <w:rPr>
          <w:i/>
          <w:color w:val="auto"/>
        </w:rPr>
        <w:t>)</w:t>
      </w:r>
      <w:r w:rsidRPr="00CB298B">
        <w:rPr>
          <w:i/>
          <w:color w:val="auto"/>
        </w:rPr>
        <w:t xml:space="preserve"> studni, budowanie studni z klocków.</w:t>
      </w:r>
    </w:p>
    <w:p w14:paraId="40F1B47D" w14:textId="77777777" w:rsidR="00BF5DEC" w:rsidRPr="00CB298B" w:rsidRDefault="00BF5DEC" w:rsidP="00BF5DEC">
      <w:pPr>
        <w:pStyle w:val="OREnormalny"/>
        <w:rPr>
          <w:color w:val="auto"/>
        </w:rPr>
      </w:pPr>
    </w:p>
    <w:p w14:paraId="0140D647" w14:textId="77777777" w:rsidR="00BF5DEC" w:rsidRPr="00CB298B" w:rsidRDefault="00BF5DEC" w:rsidP="00BF5DEC">
      <w:pPr>
        <w:pStyle w:val="OREnormalny"/>
        <w:rPr>
          <w:color w:val="auto"/>
        </w:rPr>
      </w:pPr>
    </w:p>
    <w:tbl>
      <w:tblPr>
        <w:tblStyle w:val="Tabela-Siatka"/>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18"/>
        <w:gridCol w:w="4818"/>
      </w:tblGrid>
      <w:tr w:rsidR="00CB298B" w:rsidRPr="00CB298B" w14:paraId="03C5D177" w14:textId="77777777" w:rsidTr="00683D72">
        <w:tc>
          <w:tcPr>
            <w:tcW w:w="4818" w:type="dxa"/>
            <w:vAlign w:val="center"/>
          </w:tcPr>
          <w:p w14:paraId="34FF2331" w14:textId="59608882" w:rsidR="00A25A37" w:rsidRPr="00CB298B" w:rsidRDefault="00A25A37" w:rsidP="00A25A37">
            <w:pPr>
              <w:spacing w:before="120" w:after="120" w:line="240" w:lineRule="auto"/>
              <w:jc w:val="center"/>
              <w:rPr>
                <w:rFonts w:ascii="Arial" w:eastAsia="Times New Roman" w:hAnsi="Arial" w:cs="Arial"/>
                <w:iCs/>
                <w:sz w:val="24"/>
                <w:szCs w:val="24"/>
              </w:rPr>
            </w:pPr>
            <w:r w:rsidRPr="00CB298B">
              <w:rPr>
                <w:rFonts w:ascii="Arial" w:eastAsia="Times New Roman" w:hAnsi="Arial" w:cs="Arial"/>
                <w:iCs/>
                <w:noProof/>
                <w:sz w:val="24"/>
                <w:szCs w:val="24"/>
              </w:rPr>
              <w:lastRenderedPageBreak/>
              <w:drawing>
                <wp:inline distT="0" distB="0" distL="0" distR="0" wp14:anchorId="3A7CD76F" wp14:editId="00084C37">
                  <wp:extent cx="2286000" cy="1810385"/>
                  <wp:effectExtent l="0" t="0" r="0" b="0"/>
                  <wp:docPr id="35843" name="Obraz 35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94">
                            <a:extLst>
                              <a:ext uri="{28A0092B-C50C-407E-A947-70E740481C1C}">
                                <a14:useLocalDpi xmlns:a14="http://schemas.microsoft.com/office/drawing/2010/main" val="0"/>
                              </a:ext>
                            </a:extLst>
                          </a:blip>
                          <a:srcRect/>
                          <a:stretch>
                            <a:fillRect/>
                          </a:stretch>
                        </pic:blipFill>
                        <pic:spPr bwMode="auto">
                          <a:xfrm>
                            <a:off x="0" y="0"/>
                            <a:ext cx="2286000" cy="1810385"/>
                          </a:xfrm>
                          <a:prstGeom prst="rect">
                            <a:avLst/>
                          </a:prstGeom>
                          <a:noFill/>
                        </pic:spPr>
                      </pic:pic>
                    </a:graphicData>
                  </a:graphic>
                </wp:inline>
              </w:drawing>
            </w:r>
          </w:p>
        </w:tc>
        <w:tc>
          <w:tcPr>
            <w:tcW w:w="4818" w:type="dxa"/>
            <w:vAlign w:val="center"/>
          </w:tcPr>
          <w:p w14:paraId="3AF5D3A9" w14:textId="642D933F" w:rsidR="00A25A37" w:rsidRPr="00CB298B" w:rsidRDefault="00A25A37" w:rsidP="00A25A37">
            <w:pPr>
              <w:spacing w:before="120" w:after="120" w:line="240" w:lineRule="auto"/>
              <w:jc w:val="center"/>
              <w:rPr>
                <w:rFonts w:ascii="Arial" w:eastAsia="Times New Roman" w:hAnsi="Arial" w:cs="Arial"/>
                <w:iCs/>
                <w:sz w:val="24"/>
                <w:szCs w:val="24"/>
              </w:rPr>
            </w:pPr>
            <w:r w:rsidRPr="00CB298B">
              <w:rPr>
                <w:rFonts w:ascii="Arial" w:eastAsia="Times New Roman" w:hAnsi="Arial" w:cs="Arial"/>
                <w:iCs/>
                <w:noProof/>
                <w:sz w:val="24"/>
                <w:szCs w:val="24"/>
              </w:rPr>
              <w:drawing>
                <wp:inline distT="0" distB="0" distL="0" distR="0" wp14:anchorId="7592C3FF" wp14:editId="699715D6">
                  <wp:extent cx="2286000" cy="1810385"/>
                  <wp:effectExtent l="0" t="0" r="0" b="0"/>
                  <wp:docPr id="35867" name="Obraz 358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95">
                            <a:extLst>
                              <a:ext uri="{28A0092B-C50C-407E-A947-70E740481C1C}">
                                <a14:useLocalDpi xmlns:a14="http://schemas.microsoft.com/office/drawing/2010/main" val="0"/>
                              </a:ext>
                            </a:extLst>
                          </a:blip>
                          <a:srcRect/>
                          <a:stretch>
                            <a:fillRect/>
                          </a:stretch>
                        </pic:blipFill>
                        <pic:spPr bwMode="auto">
                          <a:xfrm>
                            <a:off x="0" y="0"/>
                            <a:ext cx="2286000" cy="1810385"/>
                          </a:xfrm>
                          <a:prstGeom prst="rect">
                            <a:avLst/>
                          </a:prstGeom>
                          <a:noFill/>
                        </pic:spPr>
                      </pic:pic>
                    </a:graphicData>
                  </a:graphic>
                </wp:inline>
              </w:drawing>
            </w:r>
          </w:p>
        </w:tc>
      </w:tr>
      <w:tr w:rsidR="00CB298B" w:rsidRPr="00CB298B" w14:paraId="7C20B1FF" w14:textId="77777777" w:rsidTr="00683D72">
        <w:tc>
          <w:tcPr>
            <w:tcW w:w="4818" w:type="dxa"/>
            <w:vAlign w:val="center"/>
          </w:tcPr>
          <w:p w14:paraId="5968B40F" w14:textId="5EA9AB0F" w:rsidR="00A25A37" w:rsidRPr="00CB298B" w:rsidRDefault="00A25A37" w:rsidP="00A25A37">
            <w:pPr>
              <w:spacing w:before="120" w:after="120" w:line="240" w:lineRule="auto"/>
              <w:jc w:val="center"/>
              <w:rPr>
                <w:rFonts w:ascii="Arial" w:eastAsia="Times New Roman" w:hAnsi="Arial" w:cs="Arial"/>
                <w:iCs/>
                <w:noProof/>
                <w:sz w:val="24"/>
                <w:szCs w:val="24"/>
                <w:lang w:val="fr-FR" w:eastAsia="fr-FR"/>
              </w:rPr>
            </w:pPr>
            <w:r w:rsidRPr="00CB298B">
              <w:rPr>
                <w:rFonts w:ascii="Arial" w:eastAsia="Times New Roman" w:hAnsi="Arial" w:cs="Arial"/>
                <w:iCs/>
                <w:noProof/>
                <w:sz w:val="24"/>
                <w:szCs w:val="24"/>
              </w:rPr>
              <w:drawing>
                <wp:inline distT="0" distB="0" distL="0" distR="0" wp14:anchorId="51416F99" wp14:editId="1456BD52">
                  <wp:extent cx="2286000" cy="1713230"/>
                  <wp:effectExtent l="0" t="0" r="0" b="1270"/>
                  <wp:docPr id="35868" name="Obraz 358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96">
                            <a:extLst>
                              <a:ext uri="{28A0092B-C50C-407E-A947-70E740481C1C}">
                                <a14:useLocalDpi xmlns:a14="http://schemas.microsoft.com/office/drawing/2010/main" val="0"/>
                              </a:ext>
                            </a:extLst>
                          </a:blip>
                          <a:srcRect/>
                          <a:stretch>
                            <a:fillRect/>
                          </a:stretch>
                        </pic:blipFill>
                        <pic:spPr bwMode="auto">
                          <a:xfrm>
                            <a:off x="0" y="0"/>
                            <a:ext cx="2286000" cy="1713230"/>
                          </a:xfrm>
                          <a:prstGeom prst="rect">
                            <a:avLst/>
                          </a:prstGeom>
                          <a:noFill/>
                        </pic:spPr>
                      </pic:pic>
                    </a:graphicData>
                  </a:graphic>
                </wp:inline>
              </w:drawing>
            </w:r>
          </w:p>
        </w:tc>
        <w:tc>
          <w:tcPr>
            <w:tcW w:w="4818" w:type="dxa"/>
            <w:vAlign w:val="center"/>
          </w:tcPr>
          <w:p w14:paraId="20D08F93" w14:textId="7AC305BF" w:rsidR="00A25A37" w:rsidRPr="00CB298B" w:rsidRDefault="00A25A37" w:rsidP="00A25A37">
            <w:pPr>
              <w:spacing w:before="120" w:after="120" w:line="240" w:lineRule="auto"/>
              <w:jc w:val="center"/>
              <w:rPr>
                <w:rFonts w:ascii="Arial" w:eastAsia="Times New Roman" w:hAnsi="Arial" w:cs="Arial"/>
                <w:iCs/>
                <w:noProof/>
                <w:sz w:val="24"/>
                <w:szCs w:val="24"/>
                <w:lang w:val="fr-FR" w:eastAsia="fr-FR"/>
              </w:rPr>
            </w:pPr>
            <w:r w:rsidRPr="00CB298B">
              <w:rPr>
                <w:rFonts w:ascii="Arial" w:eastAsia="Times New Roman" w:hAnsi="Arial" w:cs="Arial"/>
                <w:iCs/>
                <w:noProof/>
                <w:sz w:val="24"/>
                <w:szCs w:val="24"/>
              </w:rPr>
              <w:drawing>
                <wp:inline distT="0" distB="0" distL="0" distR="0" wp14:anchorId="722E5C49" wp14:editId="504ED15F">
                  <wp:extent cx="2322830" cy="1713230"/>
                  <wp:effectExtent l="0" t="0" r="1270" b="1270"/>
                  <wp:docPr id="53" name="Obraz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97">
                            <a:extLst>
                              <a:ext uri="{28A0092B-C50C-407E-A947-70E740481C1C}">
                                <a14:useLocalDpi xmlns:a14="http://schemas.microsoft.com/office/drawing/2010/main" val="0"/>
                              </a:ext>
                            </a:extLst>
                          </a:blip>
                          <a:srcRect/>
                          <a:stretch>
                            <a:fillRect/>
                          </a:stretch>
                        </pic:blipFill>
                        <pic:spPr bwMode="auto">
                          <a:xfrm>
                            <a:off x="0" y="0"/>
                            <a:ext cx="2322830" cy="1713230"/>
                          </a:xfrm>
                          <a:prstGeom prst="rect">
                            <a:avLst/>
                          </a:prstGeom>
                          <a:noFill/>
                        </pic:spPr>
                      </pic:pic>
                    </a:graphicData>
                  </a:graphic>
                </wp:inline>
              </w:drawing>
            </w:r>
          </w:p>
        </w:tc>
      </w:tr>
      <w:tr w:rsidR="00CB298B" w:rsidRPr="00CB298B" w14:paraId="2880DA5D" w14:textId="77777777" w:rsidTr="00683D72">
        <w:tc>
          <w:tcPr>
            <w:tcW w:w="4818" w:type="dxa"/>
            <w:vAlign w:val="center"/>
          </w:tcPr>
          <w:p w14:paraId="5C838404" w14:textId="50E3A516" w:rsidR="00A25A37" w:rsidRPr="00CB298B" w:rsidRDefault="00A25A37" w:rsidP="00A25A37">
            <w:pPr>
              <w:spacing w:before="120" w:after="120" w:line="240" w:lineRule="auto"/>
              <w:jc w:val="center"/>
              <w:rPr>
                <w:rFonts w:ascii="Arial" w:eastAsia="Times New Roman" w:hAnsi="Arial" w:cs="Arial"/>
                <w:iCs/>
                <w:noProof/>
                <w:sz w:val="24"/>
                <w:szCs w:val="24"/>
                <w:lang w:val="fr-FR" w:eastAsia="fr-FR"/>
              </w:rPr>
            </w:pPr>
            <w:r w:rsidRPr="00CB298B">
              <w:rPr>
                <w:rFonts w:ascii="Arial" w:eastAsia="Times New Roman" w:hAnsi="Arial" w:cs="Arial"/>
                <w:iCs/>
                <w:noProof/>
                <w:sz w:val="24"/>
                <w:szCs w:val="24"/>
              </w:rPr>
              <w:drawing>
                <wp:inline distT="0" distB="0" distL="0" distR="0" wp14:anchorId="52675594" wp14:editId="0B86E3F3">
                  <wp:extent cx="2286000" cy="1828800"/>
                  <wp:effectExtent l="0" t="0" r="0" b="0"/>
                  <wp:docPr id="54" name="Obraz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98">
                            <a:extLst>
                              <a:ext uri="{28A0092B-C50C-407E-A947-70E740481C1C}">
                                <a14:useLocalDpi xmlns:a14="http://schemas.microsoft.com/office/drawing/2010/main" val="0"/>
                              </a:ext>
                            </a:extLst>
                          </a:blip>
                          <a:srcRect/>
                          <a:stretch>
                            <a:fillRect/>
                          </a:stretch>
                        </pic:blipFill>
                        <pic:spPr bwMode="auto">
                          <a:xfrm>
                            <a:off x="0" y="0"/>
                            <a:ext cx="2286000" cy="1828800"/>
                          </a:xfrm>
                          <a:prstGeom prst="rect">
                            <a:avLst/>
                          </a:prstGeom>
                          <a:noFill/>
                        </pic:spPr>
                      </pic:pic>
                    </a:graphicData>
                  </a:graphic>
                </wp:inline>
              </w:drawing>
            </w:r>
          </w:p>
        </w:tc>
        <w:tc>
          <w:tcPr>
            <w:tcW w:w="4818" w:type="dxa"/>
            <w:vAlign w:val="center"/>
          </w:tcPr>
          <w:p w14:paraId="3C6C7993" w14:textId="006E5048" w:rsidR="00A25A37" w:rsidRPr="00CB298B" w:rsidRDefault="00A25A37" w:rsidP="00A25A37">
            <w:pPr>
              <w:spacing w:before="120" w:after="120" w:line="240" w:lineRule="auto"/>
              <w:jc w:val="center"/>
              <w:rPr>
                <w:rFonts w:ascii="Arial" w:eastAsia="Times New Roman" w:hAnsi="Arial" w:cs="Arial"/>
                <w:iCs/>
                <w:noProof/>
                <w:sz w:val="24"/>
                <w:szCs w:val="24"/>
                <w:lang w:val="fr-FR" w:eastAsia="fr-FR"/>
              </w:rPr>
            </w:pPr>
            <w:r w:rsidRPr="00CB298B">
              <w:rPr>
                <w:rFonts w:ascii="Arial" w:eastAsia="Times New Roman" w:hAnsi="Arial" w:cs="Arial"/>
                <w:iCs/>
                <w:noProof/>
                <w:sz w:val="24"/>
                <w:szCs w:val="24"/>
              </w:rPr>
              <w:drawing>
                <wp:inline distT="0" distB="0" distL="0" distR="0" wp14:anchorId="44C7AEA1" wp14:editId="1C1583CF">
                  <wp:extent cx="2310765" cy="1774190"/>
                  <wp:effectExtent l="0" t="0" r="0" b="0"/>
                  <wp:docPr id="56" name="Obraz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299">
                            <a:extLst>
                              <a:ext uri="{28A0092B-C50C-407E-A947-70E740481C1C}">
                                <a14:useLocalDpi xmlns:a14="http://schemas.microsoft.com/office/drawing/2010/main" val="0"/>
                              </a:ext>
                            </a:extLst>
                          </a:blip>
                          <a:srcRect/>
                          <a:stretch>
                            <a:fillRect/>
                          </a:stretch>
                        </pic:blipFill>
                        <pic:spPr bwMode="auto">
                          <a:xfrm>
                            <a:off x="0" y="0"/>
                            <a:ext cx="2310765" cy="1774190"/>
                          </a:xfrm>
                          <a:prstGeom prst="rect">
                            <a:avLst/>
                          </a:prstGeom>
                          <a:noFill/>
                        </pic:spPr>
                      </pic:pic>
                    </a:graphicData>
                  </a:graphic>
                </wp:inline>
              </w:drawing>
            </w:r>
          </w:p>
        </w:tc>
      </w:tr>
      <w:tr w:rsidR="00CB298B" w:rsidRPr="00CB298B" w14:paraId="57B7E677" w14:textId="77777777" w:rsidTr="00683D72">
        <w:tc>
          <w:tcPr>
            <w:tcW w:w="4818" w:type="dxa"/>
            <w:vAlign w:val="center"/>
          </w:tcPr>
          <w:p w14:paraId="428BB589" w14:textId="00152736" w:rsidR="00A25A37" w:rsidRPr="00CB298B" w:rsidRDefault="00A25A37" w:rsidP="00A25A37">
            <w:pPr>
              <w:spacing w:before="120" w:after="120" w:line="240" w:lineRule="auto"/>
              <w:jc w:val="center"/>
              <w:rPr>
                <w:rFonts w:ascii="Arial" w:eastAsia="Times New Roman" w:hAnsi="Arial" w:cs="Arial"/>
                <w:iCs/>
                <w:noProof/>
                <w:sz w:val="24"/>
                <w:szCs w:val="24"/>
                <w:lang w:val="fr-FR" w:eastAsia="fr-FR"/>
              </w:rPr>
            </w:pPr>
            <w:r w:rsidRPr="00CB298B">
              <w:rPr>
                <w:rFonts w:ascii="Arial" w:eastAsia="Times New Roman" w:hAnsi="Arial" w:cs="Arial"/>
                <w:iCs/>
                <w:noProof/>
                <w:sz w:val="24"/>
                <w:szCs w:val="24"/>
              </w:rPr>
              <w:drawing>
                <wp:inline distT="0" distB="0" distL="0" distR="0" wp14:anchorId="5AE85471" wp14:editId="7E4D8C88">
                  <wp:extent cx="2261870" cy="1682750"/>
                  <wp:effectExtent l="0" t="0" r="5080" b="0"/>
                  <wp:docPr id="57" name="Obraz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300">
                            <a:extLst>
                              <a:ext uri="{28A0092B-C50C-407E-A947-70E740481C1C}">
                                <a14:useLocalDpi xmlns:a14="http://schemas.microsoft.com/office/drawing/2010/main" val="0"/>
                              </a:ext>
                            </a:extLst>
                          </a:blip>
                          <a:srcRect/>
                          <a:stretch>
                            <a:fillRect/>
                          </a:stretch>
                        </pic:blipFill>
                        <pic:spPr bwMode="auto">
                          <a:xfrm>
                            <a:off x="0" y="0"/>
                            <a:ext cx="2261870" cy="1682750"/>
                          </a:xfrm>
                          <a:prstGeom prst="rect">
                            <a:avLst/>
                          </a:prstGeom>
                          <a:noFill/>
                        </pic:spPr>
                      </pic:pic>
                    </a:graphicData>
                  </a:graphic>
                </wp:inline>
              </w:drawing>
            </w:r>
          </w:p>
        </w:tc>
        <w:tc>
          <w:tcPr>
            <w:tcW w:w="4818" w:type="dxa"/>
            <w:vAlign w:val="center"/>
          </w:tcPr>
          <w:p w14:paraId="04C0137A" w14:textId="7A661E33" w:rsidR="00A25A37" w:rsidRPr="00CB298B" w:rsidRDefault="00A25A37" w:rsidP="00A25A37">
            <w:pPr>
              <w:spacing w:before="120" w:after="120" w:line="240" w:lineRule="auto"/>
              <w:jc w:val="center"/>
              <w:rPr>
                <w:rFonts w:ascii="Arial" w:eastAsia="Times New Roman" w:hAnsi="Arial" w:cs="Arial"/>
                <w:iCs/>
                <w:noProof/>
                <w:sz w:val="24"/>
                <w:szCs w:val="24"/>
                <w:lang w:val="fr-FR" w:eastAsia="fr-FR"/>
              </w:rPr>
            </w:pPr>
            <w:r w:rsidRPr="00CB298B">
              <w:rPr>
                <w:rFonts w:ascii="Arial" w:eastAsia="Times New Roman" w:hAnsi="Arial" w:cs="Arial"/>
                <w:iCs/>
                <w:noProof/>
                <w:sz w:val="24"/>
                <w:szCs w:val="24"/>
              </w:rPr>
              <w:drawing>
                <wp:inline distT="0" distB="0" distL="0" distR="0" wp14:anchorId="0ACED3D1" wp14:editId="76962DC0">
                  <wp:extent cx="2310765" cy="1701165"/>
                  <wp:effectExtent l="0" t="0" r="0" b="0"/>
                  <wp:docPr id="59" name="Obraz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01">
                            <a:extLst>
                              <a:ext uri="{28A0092B-C50C-407E-A947-70E740481C1C}">
                                <a14:useLocalDpi xmlns:a14="http://schemas.microsoft.com/office/drawing/2010/main" val="0"/>
                              </a:ext>
                            </a:extLst>
                          </a:blip>
                          <a:srcRect/>
                          <a:stretch>
                            <a:fillRect/>
                          </a:stretch>
                        </pic:blipFill>
                        <pic:spPr bwMode="auto">
                          <a:xfrm>
                            <a:off x="0" y="0"/>
                            <a:ext cx="2310765" cy="1701165"/>
                          </a:xfrm>
                          <a:prstGeom prst="rect">
                            <a:avLst/>
                          </a:prstGeom>
                          <a:noFill/>
                        </pic:spPr>
                      </pic:pic>
                    </a:graphicData>
                  </a:graphic>
                </wp:inline>
              </w:drawing>
            </w:r>
          </w:p>
        </w:tc>
      </w:tr>
    </w:tbl>
    <w:p w14:paraId="1422E59C" w14:textId="5689A240" w:rsidR="004E7A4D" w:rsidRPr="00CB298B" w:rsidRDefault="004E7A4D" w:rsidP="00A25A37">
      <w:pPr>
        <w:spacing w:before="120" w:after="120" w:line="240" w:lineRule="auto"/>
        <w:rPr>
          <w:rFonts w:ascii="Arial" w:eastAsia="Times New Roman" w:hAnsi="Arial" w:cs="Arial"/>
          <w:b/>
          <w:sz w:val="22"/>
          <w:lang w:eastAsia="ja-JP"/>
        </w:rPr>
      </w:pPr>
      <w:r w:rsidRPr="00CB298B">
        <w:rPr>
          <w:rFonts w:ascii="Arial" w:eastAsia="Times New Roman" w:hAnsi="Arial" w:cs="Arial"/>
          <w:b/>
          <w:sz w:val="22"/>
          <w:lang w:eastAsia="ja-JP"/>
        </w:rPr>
        <w:t>Fot. 35–42</w:t>
      </w:r>
      <w:r w:rsidRPr="00CB298B">
        <w:rPr>
          <w:rFonts w:ascii="Arial" w:eastAsia="Times New Roman" w:hAnsi="Arial" w:cs="Arial"/>
          <w:sz w:val="22"/>
          <w:lang w:eastAsia="ja-JP"/>
        </w:rPr>
        <w:t xml:space="preserve">. </w:t>
      </w:r>
      <w:r w:rsidR="00E85678">
        <w:rPr>
          <w:rFonts w:ascii="Arial" w:eastAsia="Times New Roman" w:hAnsi="Arial" w:cs="Arial"/>
          <w:sz w:val="22"/>
          <w:lang w:eastAsia="ja-JP"/>
        </w:rPr>
        <w:t>S</w:t>
      </w:r>
      <w:r w:rsidR="00E85678" w:rsidRPr="00CB298B">
        <w:rPr>
          <w:rFonts w:ascii="Arial" w:eastAsia="Times New Roman" w:hAnsi="Arial" w:cs="Arial"/>
          <w:sz w:val="22"/>
          <w:lang w:eastAsia="ja-JP"/>
        </w:rPr>
        <w:t xml:space="preserve">tudnie </w:t>
      </w:r>
      <w:r w:rsidRPr="00CB298B">
        <w:rPr>
          <w:rFonts w:ascii="Arial" w:eastAsia="Times New Roman" w:hAnsi="Arial" w:cs="Arial"/>
          <w:sz w:val="22"/>
          <w:lang w:eastAsia="ja-JP"/>
        </w:rPr>
        <w:t>w Żurawiczkach – badania przedszkolaków</w:t>
      </w:r>
    </w:p>
    <w:p w14:paraId="1D925D8F" w14:textId="77777777" w:rsidR="00C02A56" w:rsidRPr="00CB298B" w:rsidRDefault="00C02A56" w:rsidP="00C02A56">
      <w:pPr>
        <w:pStyle w:val="OREnormalny"/>
        <w:rPr>
          <w:b/>
          <w:color w:val="auto"/>
        </w:rPr>
      </w:pPr>
    </w:p>
    <w:p w14:paraId="131C0926" w14:textId="77777777" w:rsidR="00C02A56" w:rsidRPr="00CB298B" w:rsidRDefault="00C02A56" w:rsidP="00C02A56">
      <w:pPr>
        <w:pStyle w:val="OREnormalny"/>
        <w:rPr>
          <w:b/>
          <w:color w:val="auto"/>
        </w:rPr>
      </w:pPr>
    </w:p>
    <w:p w14:paraId="2B48978A" w14:textId="77777777" w:rsidR="00A25A37" w:rsidRPr="00CB298B" w:rsidRDefault="00A25A37" w:rsidP="00C02A56">
      <w:pPr>
        <w:pStyle w:val="OREnormalny"/>
        <w:rPr>
          <w:b/>
          <w:color w:val="auto"/>
        </w:rPr>
      </w:pPr>
    </w:p>
    <w:p w14:paraId="797F434A" w14:textId="77777777" w:rsidR="0019394D" w:rsidRPr="00CB298B" w:rsidRDefault="0019394D" w:rsidP="00C02A56">
      <w:pPr>
        <w:pStyle w:val="OREnormalny"/>
        <w:rPr>
          <w:b/>
          <w:color w:val="auto"/>
        </w:rPr>
      </w:pPr>
      <w:r w:rsidRPr="00CB298B">
        <w:rPr>
          <w:b/>
          <w:color w:val="auto"/>
        </w:rPr>
        <w:lastRenderedPageBreak/>
        <w:t>Moje refleksje</w:t>
      </w:r>
    </w:p>
    <w:p w14:paraId="22456EFD" w14:textId="4D7C2C7D" w:rsidR="0019394D" w:rsidRPr="00CB298B" w:rsidRDefault="0019394D" w:rsidP="00C02A56">
      <w:pPr>
        <w:pStyle w:val="OREnormalny"/>
        <w:rPr>
          <w:i/>
          <w:color w:val="auto"/>
        </w:rPr>
      </w:pPr>
      <w:r w:rsidRPr="00CB298B">
        <w:rPr>
          <w:i/>
          <w:color w:val="auto"/>
        </w:rPr>
        <w:t xml:space="preserve">Projekt </w:t>
      </w:r>
      <w:r w:rsidR="00496725" w:rsidRPr="00CB298B">
        <w:rPr>
          <w:i/>
          <w:color w:val="auto"/>
        </w:rPr>
        <w:t xml:space="preserve">formalnie realizowany był przez trzy </w:t>
      </w:r>
      <w:r w:rsidRPr="00CB298B">
        <w:rPr>
          <w:i/>
          <w:color w:val="auto"/>
        </w:rPr>
        <w:t>tygodnie, ale dla dzieci trwał on do końca roku szkolnego, bowiem dotąd trwały zabawy związane ze studnią</w:t>
      </w:r>
      <w:r w:rsidR="00496725" w:rsidRPr="00CB298B">
        <w:rPr>
          <w:i/>
          <w:color w:val="auto"/>
        </w:rPr>
        <w:t xml:space="preserve">. Naszym </w:t>
      </w:r>
      <w:r w:rsidRPr="00CB298B">
        <w:rPr>
          <w:i/>
          <w:color w:val="auto"/>
        </w:rPr>
        <w:t>kolejnym celem było poznanie zawodu strażaka, gdyż dzieci chciały wypróbować hydrant zao</w:t>
      </w:r>
      <w:r w:rsidRPr="00CB298B">
        <w:rPr>
          <w:i/>
          <w:color w:val="auto"/>
        </w:rPr>
        <w:t>b</w:t>
      </w:r>
      <w:r w:rsidRPr="00CB298B">
        <w:rPr>
          <w:i/>
          <w:color w:val="auto"/>
        </w:rPr>
        <w:t>serwowany w czasie wypraw badawczych. Projekt STUDNIA, ku mojemu zdziwieniu, z</w:t>
      </w:r>
      <w:r w:rsidRPr="00CB298B">
        <w:rPr>
          <w:i/>
          <w:color w:val="auto"/>
        </w:rPr>
        <w:t>a</w:t>
      </w:r>
      <w:r w:rsidRPr="00CB298B">
        <w:rPr>
          <w:i/>
          <w:color w:val="auto"/>
        </w:rPr>
        <w:t xml:space="preserve">interesował wielu mieszkańców wsi, rodziców, sołtysa, a także nauczycieli i dyrekcję szkoły, w której mieści się nasz ośrodek. W czasie jego trwania </w:t>
      </w:r>
      <w:r w:rsidR="004C5CEE" w:rsidRPr="00CB298B">
        <w:rPr>
          <w:i/>
          <w:color w:val="auto"/>
        </w:rPr>
        <w:t xml:space="preserve">ujawniły </w:t>
      </w:r>
      <w:r w:rsidRPr="00CB298B">
        <w:rPr>
          <w:i/>
          <w:color w:val="auto"/>
        </w:rPr>
        <w:t xml:space="preserve">się u dzieci umiejętności, o które wcześniej ich nie podejrzewałam. Byłam pewna, że </w:t>
      </w:r>
      <w:r w:rsidR="004C5CEE" w:rsidRPr="00CB298B">
        <w:rPr>
          <w:i/>
          <w:color w:val="auto"/>
        </w:rPr>
        <w:t xml:space="preserve">projektem </w:t>
      </w:r>
      <w:r w:rsidRPr="00CB298B">
        <w:rPr>
          <w:i/>
          <w:color w:val="auto"/>
        </w:rPr>
        <w:t>zai</w:t>
      </w:r>
      <w:r w:rsidRPr="00CB298B">
        <w:rPr>
          <w:i/>
          <w:color w:val="auto"/>
        </w:rPr>
        <w:t>n</w:t>
      </w:r>
      <w:r w:rsidRPr="00CB298B">
        <w:rPr>
          <w:i/>
          <w:color w:val="auto"/>
        </w:rPr>
        <w:t xml:space="preserve">teresuje się </w:t>
      </w:r>
      <w:r w:rsidR="004C5CEE" w:rsidRPr="00CB298B">
        <w:rPr>
          <w:i/>
          <w:color w:val="auto"/>
        </w:rPr>
        <w:t>t</w:t>
      </w:r>
      <w:r w:rsidRPr="00CB298B">
        <w:rPr>
          <w:i/>
          <w:color w:val="auto"/>
        </w:rPr>
        <w:t xml:space="preserve">ylko czworo przedszkolaków </w:t>
      </w:r>
      <w:r w:rsidR="004C5CEE" w:rsidRPr="00CB298B">
        <w:rPr>
          <w:i/>
          <w:color w:val="auto"/>
        </w:rPr>
        <w:t xml:space="preserve">– </w:t>
      </w:r>
      <w:r w:rsidRPr="00CB298B">
        <w:rPr>
          <w:i/>
          <w:color w:val="auto"/>
        </w:rPr>
        <w:t xml:space="preserve">mających studnię. </w:t>
      </w:r>
      <w:r w:rsidR="004C5CEE" w:rsidRPr="00CB298B">
        <w:rPr>
          <w:i/>
          <w:color w:val="auto"/>
        </w:rPr>
        <w:t>Stało się</w:t>
      </w:r>
      <w:r w:rsidRPr="00CB298B">
        <w:rPr>
          <w:i/>
          <w:color w:val="auto"/>
        </w:rPr>
        <w:t xml:space="preserve"> inaczej i każde dziecko znalazło</w:t>
      </w:r>
      <w:r w:rsidR="004C5CEE" w:rsidRPr="00CB298B">
        <w:rPr>
          <w:i/>
          <w:color w:val="auto"/>
        </w:rPr>
        <w:t xml:space="preserve"> w tym przedsięwzięciu</w:t>
      </w:r>
      <w:r w:rsidRPr="00CB298B">
        <w:rPr>
          <w:i/>
          <w:color w:val="auto"/>
        </w:rPr>
        <w:t xml:space="preserve"> coś dla siebie. </w:t>
      </w:r>
    </w:p>
    <w:p w14:paraId="5CBF9230" w14:textId="51127414" w:rsidR="0019394D" w:rsidRPr="00CB298B" w:rsidRDefault="00757123" w:rsidP="00757123">
      <w:pPr>
        <w:pStyle w:val="ORE3Naglowek"/>
        <w:rPr>
          <w:color w:val="auto"/>
        </w:rPr>
      </w:pPr>
      <w:bookmarkStart w:id="88" w:name="_Toc496059966"/>
      <w:r w:rsidRPr="00CB298B">
        <w:rPr>
          <w:color w:val="auto"/>
        </w:rPr>
        <w:t xml:space="preserve">5.12. </w:t>
      </w:r>
      <w:r w:rsidR="0019394D" w:rsidRPr="00CB298B">
        <w:rPr>
          <w:color w:val="auto"/>
        </w:rPr>
        <w:t xml:space="preserve">Opis nowatorskich metod i form pracy sprzyjających rozwijaniu kompetencji kluczowych </w:t>
      </w:r>
      <w:r w:rsidR="004C5CEE" w:rsidRPr="00CB298B">
        <w:rPr>
          <w:color w:val="auto"/>
        </w:rPr>
        <w:t xml:space="preserve">u </w:t>
      </w:r>
      <w:r w:rsidR="0019394D" w:rsidRPr="00CB298B">
        <w:rPr>
          <w:color w:val="auto"/>
        </w:rPr>
        <w:t>dzieci</w:t>
      </w:r>
      <w:bookmarkEnd w:id="88"/>
      <w:r w:rsidR="0019394D" w:rsidRPr="00CB298B">
        <w:rPr>
          <w:color w:val="auto"/>
        </w:rPr>
        <w:t xml:space="preserve"> </w:t>
      </w:r>
    </w:p>
    <w:p w14:paraId="68DB019E" w14:textId="432CB08B" w:rsidR="0019394D" w:rsidRPr="00CB298B" w:rsidRDefault="0019394D" w:rsidP="00757123">
      <w:pPr>
        <w:pStyle w:val="OREnormalny"/>
        <w:rPr>
          <w:b/>
          <w:color w:val="auto"/>
        </w:rPr>
      </w:pPr>
      <w:r w:rsidRPr="00CB298B">
        <w:rPr>
          <w:b/>
          <w:color w:val="auto"/>
        </w:rPr>
        <w:t>Metoda tworzenia map</w:t>
      </w:r>
      <w:r w:rsidRPr="00CB298B">
        <w:rPr>
          <w:b/>
          <w:color w:val="auto"/>
          <w:spacing w:val="-12"/>
        </w:rPr>
        <w:t xml:space="preserve"> </w:t>
      </w:r>
      <w:r w:rsidRPr="00CB298B">
        <w:rPr>
          <w:b/>
          <w:color w:val="auto"/>
        </w:rPr>
        <w:t>pojęciowych</w:t>
      </w:r>
    </w:p>
    <w:p w14:paraId="34D9ED28" w14:textId="366F23CC" w:rsidR="0019394D" w:rsidRPr="00CB298B" w:rsidRDefault="0019394D" w:rsidP="00757123">
      <w:pPr>
        <w:pStyle w:val="OREnormalny"/>
        <w:rPr>
          <w:color w:val="auto"/>
        </w:rPr>
      </w:pPr>
      <w:r w:rsidRPr="00CB298B">
        <w:rPr>
          <w:color w:val="auto"/>
        </w:rPr>
        <w:t>To metoda wizualnego przedstawienia problemu, opracowania pojęcia. Wykorzystuje się w niej schematy, rysunki, symbole, krótkie słowa</w:t>
      </w:r>
      <w:r w:rsidR="004C5CEE" w:rsidRPr="00CB298B">
        <w:rPr>
          <w:color w:val="auto"/>
        </w:rPr>
        <w:t xml:space="preserve"> i </w:t>
      </w:r>
      <w:r w:rsidRPr="00CB298B">
        <w:rPr>
          <w:color w:val="auto"/>
        </w:rPr>
        <w:t xml:space="preserve">hasła. Celem stosowania </w:t>
      </w:r>
      <w:r w:rsidR="003A5385" w:rsidRPr="00CB298B">
        <w:rPr>
          <w:color w:val="auto"/>
        </w:rPr>
        <w:t>map poj</w:t>
      </w:r>
      <w:r w:rsidR="003A5385" w:rsidRPr="00CB298B">
        <w:rPr>
          <w:color w:val="auto"/>
        </w:rPr>
        <w:t>ę</w:t>
      </w:r>
      <w:r w:rsidR="003A5385" w:rsidRPr="00CB298B">
        <w:rPr>
          <w:color w:val="auto"/>
        </w:rPr>
        <w:t>ciowych</w:t>
      </w:r>
      <w:r w:rsidRPr="00CB298B">
        <w:rPr>
          <w:color w:val="auto"/>
        </w:rPr>
        <w:t xml:space="preserve"> jest usystematyzowanie </w:t>
      </w:r>
      <w:r w:rsidR="004C5CEE" w:rsidRPr="00CB298B">
        <w:rPr>
          <w:color w:val="auto"/>
        </w:rPr>
        <w:t xml:space="preserve">lub wizualizacja </w:t>
      </w:r>
      <w:r w:rsidRPr="00CB298B">
        <w:rPr>
          <w:color w:val="auto"/>
        </w:rPr>
        <w:t>zdobytej wiedzy</w:t>
      </w:r>
      <w:r w:rsidR="004C5CEE" w:rsidRPr="00CB298B">
        <w:rPr>
          <w:color w:val="auto"/>
        </w:rPr>
        <w:t xml:space="preserve">. </w:t>
      </w:r>
      <w:r w:rsidRPr="00CB298B">
        <w:rPr>
          <w:color w:val="auto"/>
        </w:rPr>
        <w:t>W trakcie pracy tą m</w:t>
      </w:r>
      <w:r w:rsidRPr="00CB298B">
        <w:rPr>
          <w:color w:val="auto"/>
        </w:rPr>
        <w:t>e</w:t>
      </w:r>
      <w:r w:rsidRPr="00CB298B">
        <w:rPr>
          <w:color w:val="auto"/>
        </w:rPr>
        <w:t xml:space="preserve">todą dzieci doskonalą </w:t>
      </w:r>
      <w:r w:rsidR="003A5385" w:rsidRPr="00CB298B">
        <w:rPr>
          <w:color w:val="auto"/>
        </w:rPr>
        <w:t xml:space="preserve">wiele </w:t>
      </w:r>
      <w:r w:rsidR="004C5CEE" w:rsidRPr="00CB298B">
        <w:rPr>
          <w:color w:val="auto"/>
        </w:rPr>
        <w:t>sprawności</w:t>
      </w:r>
      <w:r w:rsidR="003A5385" w:rsidRPr="00CB298B">
        <w:rPr>
          <w:color w:val="auto"/>
        </w:rPr>
        <w:t>, m.in.</w:t>
      </w:r>
      <w:r w:rsidRPr="00CB298B">
        <w:rPr>
          <w:color w:val="auto"/>
        </w:rPr>
        <w:t xml:space="preserve"> czytanie</w:t>
      </w:r>
      <w:r w:rsidR="004C5CEE" w:rsidRPr="00CB298B">
        <w:rPr>
          <w:color w:val="auto"/>
        </w:rPr>
        <w:t xml:space="preserve"> (</w:t>
      </w:r>
      <w:r w:rsidRPr="00CB298B">
        <w:rPr>
          <w:color w:val="auto"/>
        </w:rPr>
        <w:t>w tym – odczytywanie piktogr</w:t>
      </w:r>
      <w:r w:rsidRPr="00CB298B">
        <w:rPr>
          <w:color w:val="auto"/>
        </w:rPr>
        <w:t>a</w:t>
      </w:r>
      <w:r w:rsidRPr="00CB298B">
        <w:rPr>
          <w:color w:val="auto"/>
        </w:rPr>
        <w:t>mów</w:t>
      </w:r>
      <w:r w:rsidR="004C5CEE" w:rsidRPr="00CB298B">
        <w:rPr>
          <w:color w:val="auto"/>
        </w:rPr>
        <w:t xml:space="preserve">), </w:t>
      </w:r>
      <w:r w:rsidRPr="00CB298B">
        <w:rPr>
          <w:color w:val="auto"/>
        </w:rPr>
        <w:t>pisanie</w:t>
      </w:r>
      <w:r w:rsidR="004C5CEE" w:rsidRPr="00CB298B">
        <w:rPr>
          <w:color w:val="auto"/>
        </w:rPr>
        <w:t xml:space="preserve"> i</w:t>
      </w:r>
      <w:r w:rsidRPr="00CB298B">
        <w:rPr>
          <w:color w:val="auto"/>
        </w:rPr>
        <w:t xml:space="preserve"> rysowanie. Mapy pojęciowe rozwijają również umiejętności planowani</w:t>
      </w:r>
      <w:r w:rsidR="003A5385" w:rsidRPr="00CB298B">
        <w:rPr>
          <w:color w:val="auto"/>
        </w:rPr>
        <w:t>a</w:t>
      </w:r>
      <w:r w:rsidRPr="00CB298B">
        <w:rPr>
          <w:color w:val="auto"/>
        </w:rPr>
        <w:t>, klasyfikowani</w:t>
      </w:r>
      <w:r w:rsidR="003A5385" w:rsidRPr="00CB298B">
        <w:rPr>
          <w:color w:val="auto"/>
        </w:rPr>
        <w:t xml:space="preserve">a, uogólniania, tworzenia związków </w:t>
      </w:r>
      <w:proofErr w:type="spellStart"/>
      <w:r w:rsidR="003A5385" w:rsidRPr="00CB298B">
        <w:rPr>
          <w:color w:val="auto"/>
        </w:rPr>
        <w:t>przyczynowo-skutkowych</w:t>
      </w:r>
      <w:proofErr w:type="spellEnd"/>
      <w:r w:rsidR="003A5385" w:rsidRPr="00CB298B">
        <w:rPr>
          <w:color w:val="auto"/>
        </w:rPr>
        <w:t>,</w:t>
      </w:r>
      <w:r w:rsidR="009B1445" w:rsidRPr="00CB298B">
        <w:rPr>
          <w:color w:val="auto"/>
        </w:rPr>
        <w:t xml:space="preserve"> </w:t>
      </w:r>
      <w:r w:rsidR="003A5385" w:rsidRPr="00CB298B">
        <w:rPr>
          <w:color w:val="auto"/>
        </w:rPr>
        <w:t xml:space="preserve">a jeśli są tworzone w zespole – uczą dzieci współdziałania, </w:t>
      </w:r>
      <w:r w:rsidR="004C5CEE" w:rsidRPr="00CB298B">
        <w:rPr>
          <w:color w:val="auto"/>
        </w:rPr>
        <w:t xml:space="preserve">negocjowania i </w:t>
      </w:r>
      <w:r w:rsidRPr="00CB298B">
        <w:rPr>
          <w:color w:val="auto"/>
        </w:rPr>
        <w:t xml:space="preserve">przekonywania </w:t>
      </w:r>
      <w:r w:rsidR="004C5CEE" w:rsidRPr="00CB298B">
        <w:rPr>
          <w:color w:val="auto"/>
        </w:rPr>
        <w:t>innych do swoich racji.</w:t>
      </w:r>
    </w:p>
    <w:p w14:paraId="276BDA72" w14:textId="77777777" w:rsidR="0019394D" w:rsidRPr="00CB298B" w:rsidRDefault="0019394D" w:rsidP="00757123">
      <w:pPr>
        <w:pStyle w:val="OREnormalny"/>
        <w:rPr>
          <w:color w:val="auto"/>
        </w:rPr>
      </w:pPr>
      <w:r w:rsidRPr="00CB298B">
        <w:rPr>
          <w:color w:val="auto"/>
        </w:rPr>
        <w:t>Praca z wykorzystaniem map pojęciowych przynosi wielorakie efekty</w:t>
      </w:r>
      <w:r w:rsidRPr="00CB298B">
        <w:rPr>
          <w:rStyle w:val="Odwoanieprzypisudolnego"/>
          <w:color w:val="auto"/>
        </w:rPr>
        <w:footnoteReference w:id="109"/>
      </w:r>
      <w:r w:rsidRPr="00CB298B">
        <w:rPr>
          <w:color w:val="auto"/>
        </w:rPr>
        <w:t xml:space="preserve">: </w:t>
      </w:r>
    </w:p>
    <w:p w14:paraId="6FA802C1" w14:textId="60BD1981" w:rsidR="0019394D" w:rsidRPr="00CB298B" w:rsidRDefault="0019394D" w:rsidP="00757123">
      <w:pPr>
        <w:pStyle w:val="OREpunktor"/>
        <w:rPr>
          <w:color w:val="auto"/>
        </w:rPr>
      </w:pPr>
      <w:r w:rsidRPr="00CB298B">
        <w:rPr>
          <w:color w:val="auto"/>
        </w:rPr>
        <w:t>uczy samodzielności w zdobywaniu wiedzy</w:t>
      </w:r>
      <w:r w:rsidR="004C5CEE" w:rsidRPr="00CB298B">
        <w:rPr>
          <w:color w:val="auto"/>
        </w:rPr>
        <w:t xml:space="preserve">; </w:t>
      </w:r>
    </w:p>
    <w:p w14:paraId="1B7EA0EC" w14:textId="10839B98" w:rsidR="0019394D" w:rsidRPr="00CB298B" w:rsidRDefault="0019394D" w:rsidP="00757123">
      <w:pPr>
        <w:pStyle w:val="OREpunktor"/>
        <w:rPr>
          <w:color w:val="auto"/>
        </w:rPr>
      </w:pPr>
      <w:r w:rsidRPr="00CB298B">
        <w:rPr>
          <w:color w:val="auto"/>
        </w:rPr>
        <w:t xml:space="preserve">uczy posługiwania się poznanymi pojęciami – </w:t>
      </w:r>
      <w:r w:rsidR="00D014E4" w:rsidRPr="00CB298B">
        <w:rPr>
          <w:color w:val="auto"/>
        </w:rPr>
        <w:t>umożliwia</w:t>
      </w:r>
      <w:r w:rsidRPr="00CB298B">
        <w:rPr>
          <w:color w:val="auto"/>
        </w:rPr>
        <w:t xml:space="preserve"> </w:t>
      </w:r>
      <w:r w:rsidR="00D014E4" w:rsidRPr="00CB298B">
        <w:rPr>
          <w:color w:val="auto"/>
        </w:rPr>
        <w:t xml:space="preserve">doskonalenie </w:t>
      </w:r>
      <w:r w:rsidRPr="00CB298B">
        <w:rPr>
          <w:color w:val="auto"/>
        </w:rPr>
        <w:t xml:space="preserve">czytania ze zrozumieniem (w </w:t>
      </w:r>
      <w:r w:rsidR="00D014E4" w:rsidRPr="00CB298B">
        <w:rPr>
          <w:color w:val="auto"/>
        </w:rPr>
        <w:t xml:space="preserve">wypadku </w:t>
      </w:r>
      <w:r w:rsidRPr="00CB298B">
        <w:rPr>
          <w:color w:val="auto"/>
        </w:rPr>
        <w:t>dzieci młodszych – kojarzenia obrazu ze znakiem lit</w:t>
      </w:r>
      <w:r w:rsidRPr="00CB298B">
        <w:rPr>
          <w:color w:val="auto"/>
        </w:rPr>
        <w:t>e</w:t>
      </w:r>
      <w:r w:rsidRPr="00CB298B">
        <w:rPr>
          <w:color w:val="auto"/>
        </w:rPr>
        <w:t>rowym, wizualizacji treści nauczania itp</w:t>
      </w:r>
      <w:r w:rsidR="00D014E4" w:rsidRPr="00CB298B">
        <w:rPr>
          <w:color w:val="auto"/>
        </w:rPr>
        <w:t>.);</w:t>
      </w:r>
    </w:p>
    <w:p w14:paraId="63F04C7B" w14:textId="62BB206D" w:rsidR="0019394D" w:rsidRPr="00CB298B" w:rsidRDefault="0019394D" w:rsidP="00757123">
      <w:pPr>
        <w:pStyle w:val="OREpunktor"/>
        <w:rPr>
          <w:color w:val="auto"/>
        </w:rPr>
      </w:pPr>
      <w:r w:rsidRPr="00CB298B">
        <w:rPr>
          <w:color w:val="auto"/>
        </w:rPr>
        <w:t xml:space="preserve">ułatwia zapamiętanie poznanych faktów przez poszukiwanie, </w:t>
      </w:r>
      <w:r w:rsidR="00D014E4" w:rsidRPr="00CB298B">
        <w:rPr>
          <w:color w:val="auto"/>
        </w:rPr>
        <w:t xml:space="preserve">porządkowanie </w:t>
      </w:r>
      <w:r w:rsidRPr="00CB298B">
        <w:rPr>
          <w:color w:val="auto"/>
        </w:rPr>
        <w:t>wi</w:t>
      </w:r>
      <w:r w:rsidRPr="00CB298B">
        <w:rPr>
          <w:color w:val="auto"/>
        </w:rPr>
        <w:t>a</w:t>
      </w:r>
      <w:r w:rsidRPr="00CB298B">
        <w:rPr>
          <w:color w:val="auto"/>
        </w:rPr>
        <w:t xml:space="preserve">domości, </w:t>
      </w:r>
      <w:r w:rsidR="00D014E4" w:rsidRPr="00CB298B">
        <w:rPr>
          <w:color w:val="auto"/>
        </w:rPr>
        <w:t xml:space="preserve">przedstawianie </w:t>
      </w:r>
      <w:r w:rsidRPr="00CB298B">
        <w:rPr>
          <w:color w:val="auto"/>
        </w:rPr>
        <w:t>w postaci rysunku</w:t>
      </w:r>
      <w:r w:rsidR="00D014E4" w:rsidRPr="00CB298B">
        <w:rPr>
          <w:color w:val="auto"/>
        </w:rPr>
        <w:t xml:space="preserve">; </w:t>
      </w:r>
    </w:p>
    <w:p w14:paraId="14B30738" w14:textId="5A960FCD" w:rsidR="0019394D" w:rsidRPr="00CB298B" w:rsidRDefault="0019394D" w:rsidP="00757123">
      <w:pPr>
        <w:pStyle w:val="OREpunktor"/>
        <w:rPr>
          <w:color w:val="auto"/>
        </w:rPr>
      </w:pPr>
      <w:r w:rsidRPr="00CB298B">
        <w:rPr>
          <w:color w:val="auto"/>
        </w:rPr>
        <w:t xml:space="preserve">uczy uważnego słuchania, zadawania pytań i </w:t>
      </w:r>
      <w:r w:rsidR="00D014E4" w:rsidRPr="00CB298B">
        <w:rPr>
          <w:color w:val="auto"/>
        </w:rPr>
        <w:t xml:space="preserve">udzielania </w:t>
      </w:r>
      <w:r w:rsidRPr="00CB298B">
        <w:rPr>
          <w:color w:val="auto"/>
        </w:rPr>
        <w:t>odpowiedzi</w:t>
      </w:r>
      <w:r w:rsidR="00D014E4" w:rsidRPr="00CB298B">
        <w:rPr>
          <w:color w:val="auto"/>
        </w:rPr>
        <w:t>;</w:t>
      </w:r>
    </w:p>
    <w:p w14:paraId="33289E7A" w14:textId="49E8FFC4" w:rsidR="0019394D" w:rsidRPr="00CB298B" w:rsidRDefault="0019394D" w:rsidP="00757123">
      <w:pPr>
        <w:pStyle w:val="OREpunktor"/>
        <w:rPr>
          <w:color w:val="auto"/>
        </w:rPr>
      </w:pPr>
      <w:r w:rsidRPr="00CB298B">
        <w:rPr>
          <w:color w:val="auto"/>
        </w:rPr>
        <w:t xml:space="preserve">daje szansę wykazania się dzieciom </w:t>
      </w:r>
      <w:r w:rsidR="00690E5F" w:rsidRPr="00CB298B">
        <w:rPr>
          <w:color w:val="auto"/>
        </w:rPr>
        <w:t xml:space="preserve">o </w:t>
      </w:r>
      <w:r w:rsidRPr="00CB298B">
        <w:rPr>
          <w:color w:val="auto"/>
        </w:rPr>
        <w:t>różnych zdolnościach</w:t>
      </w:r>
      <w:r w:rsidR="00D014E4" w:rsidRPr="00CB298B">
        <w:rPr>
          <w:color w:val="auto"/>
        </w:rPr>
        <w:t xml:space="preserve">; </w:t>
      </w:r>
    </w:p>
    <w:p w14:paraId="38546B76" w14:textId="0AA8E94F" w:rsidR="0019394D" w:rsidRPr="00CB298B" w:rsidRDefault="0019394D" w:rsidP="00757123">
      <w:pPr>
        <w:pStyle w:val="OREpunktor"/>
        <w:rPr>
          <w:color w:val="auto"/>
        </w:rPr>
      </w:pPr>
      <w:r w:rsidRPr="00CB298B">
        <w:rPr>
          <w:color w:val="auto"/>
        </w:rPr>
        <w:lastRenderedPageBreak/>
        <w:t>rozwija umiejętność współpracy</w:t>
      </w:r>
      <w:r w:rsidR="00D014E4" w:rsidRPr="00CB298B">
        <w:rPr>
          <w:color w:val="auto"/>
        </w:rPr>
        <w:t xml:space="preserve">; </w:t>
      </w:r>
    </w:p>
    <w:p w14:paraId="19AB701A" w14:textId="0D0B2CC8" w:rsidR="0019394D" w:rsidRPr="00CB298B" w:rsidRDefault="0019394D" w:rsidP="00757123">
      <w:pPr>
        <w:pStyle w:val="OREpunktor"/>
        <w:rPr>
          <w:color w:val="auto"/>
        </w:rPr>
      </w:pPr>
      <w:r w:rsidRPr="00CB298B">
        <w:rPr>
          <w:color w:val="auto"/>
        </w:rPr>
        <w:t>uczy oceny i samooceny.</w:t>
      </w:r>
    </w:p>
    <w:p w14:paraId="0C03FA9B" w14:textId="26760D22" w:rsidR="00D014E4" w:rsidRPr="00CB298B" w:rsidRDefault="00DC4C9C" w:rsidP="00757123">
      <w:pPr>
        <w:pStyle w:val="OREnormalny"/>
        <w:rPr>
          <w:color w:val="auto"/>
        </w:rPr>
      </w:pPr>
      <w:r w:rsidRPr="00CB298B">
        <w:rPr>
          <w:b/>
          <w:color w:val="auto"/>
        </w:rPr>
        <w:t>Dowiedz się więcej</w:t>
      </w:r>
      <w:r w:rsidR="00D014E4" w:rsidRPr="00CB298B">
        <w:rPr>
          <w:b/>
          <w:color w:val="auto"/>
        </w:rPr>
        <w:t xml:space="preserve"> </w:t>
      </w:r>
      <w:r w:rsidR="00D014E4" w:rsidRPr="00CB298B">
        <w:rPr>
          <w:color w:val="auto"/>
        </w:rPr>
        <w:t>[online, dostęp dn. 15.05.2017]</w:t>
      </w:r>
      <w:r w:rsidR="0019394D" w:rsidRPr="00CB298B">
        <w:rPr>
          <w:color w:val="auto"/>
        </w:rPr>
        <w:t xml:space="preserve">: </w:t>
      </w:r>
    </w:p>
    <w:p w14:paraId="33C374EA" w14:textId="1B00F970" w:rsidR="00D014E4" w:rsidRPr="00CB298B" w:rsidRDefault="00D014E4" w:rsidP="00D014E4">
      <w:pPr>
        <w:pStyle w:val="OREpunktor"/>
        <w:rPr>
          <w:color w:val="auto"/>
        </w:rPr>
      </w:pPr>
      <w:r w:rsidRPr="00CB298B">
        <w:rPr>
          <w:color w:val="auto"/>
        </w:rPr>
        <w:t xml:space="preserve">J. </w:t>
      </w:r>
      <w:proofErr w:type="spellStart"/>
      <w:r w:rsidR="0019394D" w:rsidRPr="00CB298B">
        <w:rPr>
          <w:color w:val="auto"/>
        </w:rPr>
        <w:t>Jajkiewicz</w:t>
      </w:r>
      <w:proofErr w:type="spellEnd"/>
      <w:r w:rsidR="0019394D" w:rsidRPr="00CB298B">
        <w:rPr>
          <w:color w:val="auto"/>
        </w:rPr>
        <w:t xml:space="preserve">, </w:t>
      </w:r>
      <w:hyperlink r:id="rId302" w:history="1">
        <w:r w:rsidR="0019394D" w:rsidRPr="00CB298B">
          <w:rPr>
            <w:rStyle w:val="Hipercze"/>
            <w:i/>
            <w:color w:val="auto"/>
          </w:rPr>
          <w:t>Mapa myśli, czyli pierwsza notatka przedszkolaka</w:t>
        </w:r>
      </w:hyperlink>
      <w:r w:rsidRPr="00CB298B">
        <w:rPr>
          <w:color w:val="auto"/>
        </w:rPr>
        <w:t>;</w:t>
      </w:r>
    </w:p>
    <w:p w14:paraId="121892CA" w14:textId="1E0FC592" w:rsidR="00D014E4" w:rsidRPr="00CB298B" w:rsidRDefault="00D014E4" w:rsidP="00D014E4">
      <w:pPr>
        <w:pStyle w:val="OREpunktor"/>
        <w:rPr>
          <w:color w:val="auto"/>
        </w:rPr>
      </w:pPr>
      <w:r w:rsidRPr="00CB298B">
        <w:rPr>
          <w:color w:val="auto"/>
        </w:rPr>
        <w:t xml:space="preserve">A. </w:t>
      </w:r>
      <w:r w:rsidR="0019394D" w:rsidRPr="00CB298B">
        <w:rPr>
          <w:color w:val="auto"/>
        </w:rPr>
        <w:t xml:space="preserve">Baj, </w:t>
      </w:r>
      <w:hyperlink r:id="rId303" w:history="1">
        <w:r w:rsidRPr="00CB298B">
          <w:rPr>
            <w:rStyle w:val="Hipercze"/>
            <w:i/>
            <w:color w:val="auto"/>
          </w:rPr>
          <w:t>Mapy myśli w 10 krokach (wersja 2016)</w:t>
        </w:r>
      </w:hyperlink>
      <w:r w:rsidRPr="00CB298B">
        <w:rPr>
          <w:color w:val="auto"/>
        </w:rPr>
        <w:t>;</w:t>
      </w:r>
    </w:p>
    <w:p w14:paraId="65394020" w14:textId="4AF73572" w:rsidR="00D014E4" w:rsidRPr="00CB298B" w:rsidRDefault="00D90492" w:rsidP="00D014E4">
      <w:pPr>
        <w:pStyle w:val="OREpunktor"/>
        <w:rPr>
          <w:color w:val="auto"/>
        </w:rPr>
      </w:pPr>
      <w:hyperlink r:id="rId304" w:history="1">
        <w:r w:rsidR="00D014E4" w:rsidRPr="00CB298B">
          <w:rPr>
            <w:rStyle w:val="Hipercze"/>
            <w:i/>
            <w:color w:val="auto"/>
          </w:rPr>
          <w:t>Mapy myśli – świat Agaty Baj</w:t>
        </w:r>
        <w:r w:rsidR="00D014E4" w:rsidRPr="00CB298B">
          <w:rPr>
            <w:rStyle w:val="Hipercze"/>
            <w:color w:val="auto"/>
          </w:rPr>
          <w:t xml:space="preserve"> (wywiad)</w:t>
        </w:r>
      </w:hyperlink>
      <w:r w:rsidR="00D014E4" w:rsidRPr="00CB298B">
        <w:rPr>
          <w:color w:val="auto"/>
        </w:rPr>
        <w:t>.</w:t>
      </w:r>
    </w:p>
    <w:p w14:paraId="30D2EEBE" w14:textId="72B4B51D" w:rsidR="0019394D" w:rsidRPr="00CB298B" w:rsidRDefault="0019394D" w:rsidP="00D014E4">
      <w:pPr>
        <w:pStyle w:val="OREnormalny"/>
        <w:rPr>
          <w:b/>
          <w:color w:val="auto"/>
        </w:rPr>
      </w:pPr>
      <w:r w:rsidRPr="00CB298B">
        <w:rPr>
          <w:b/>
          <w:color w:val="auto"/>
        </w:rPr>
        <w:t xml:space="preserve">Metoda twórczego myślenia </w:t>
      </w:r>
      <w:proofErr w:type="spellStart"/>
      <w:r w:rsidRPr="00CB298B">
        <w:rPr>
          <w:b/>
          <w:color w:val="auto"/>
        </w:rPr>
        <w:t>Alexa</w:t>
      </w:r>
      <w:proofErr w:type="spellEnd"/>
      <w:r w:rsidRPr="00CB298B">
        <w:rPr>
          <w:b/>
          <w:color w:val="auto"/>
          <w:spacing w:val="-10"/>
        </w:rPr>
        <w:t xml:space="preserve"> </w:t>
      </w:r>
      <w:proofErr w:type="spellStart"/>
      <w:r w:rsidRPr="00CB298B">
        <w:rPr>
          <w:b/>
          <w:color w:val="auto"/>
        </w:rPr>
        <w:t>Osborne’a</w:t>
      </w:r>
      <w:proofErr w:type="spellEnd"/>
    </w:p>
    <w:p w14:paraId="271DC0D9" w14:textId="78EA96AA" w:rsidR="0019394D" w:rsidRPr="00CB298B" w:rsidRDefault="0019394D" w:rsidP="00757123">
      <w:pPr>
        <w:pStyle w:val="OREnormalny"/>
        <w:rPr>
          <w:rFonts w:eastAsia="Times New Roman"/>
          <w:color w:val="auto"/>
        </w:rPr>
      </w:pPr>
      <w:r w:rsidRPr="00CB298B">
        <w:rPr>
          <w:rFonts w:eastAsia="Times New Roman"/>
          <w:color w:val="auto"/>
        </w:rPr>
        <w:t>Metoda twórczej dyskusji, stanowiąca niekonwencjonalny sposób zespołowego poszuk</w:t>
      </w:r>
      <w:r w:rsidRPr="00CB298B">
        <w:rPr>
          <w:rFonts w:eastAsia="Times New Roman"/>
          <w:color w:val="auto"/>
        </w:rPr>
        <w:t>i</w:t>
      </w:r>
      <w:r w:rsidRPr="00CB298B">
        <w:rPr>
          <w:rFonts w:eastAsia="Times New Roman"/>
          <w:color w:val="auto"/>
        </w:rPr>
        <w:t xml:space="preserve">wania nowych pomysłów </w:t>
      </w:r>
      <w:r w:rsidR="001A02BE" w:rsidRPr="00CB298B">
        <w:rPr>
          <w:rFonts w:eastAsia="Times New Roman"/>
          <w:color w:val="auto"/>
        </w:rPr>
        <w:t xml:space="preserve">i </w:t>
      </w:r>
      <w:r w:rsidRPr="00CB298B">
        <w:rPr>
          <w:rFonts w:eastAsia="Times New Roman"/>
          <w:color w:val="auto"/>
        </w:rPr>
        <w:t xml:space="preserve">rozwiązywania problemów, zwana jest też </w:t>
      </w:r>
      <w:r w:rsidRPr="00CB298B">
        <w:rPr>
          <w:rFonts w:eastAsia="Times New Roman"/>
          <w:b/>
          <w:color w:val="auto"/>
        </w:rPr>
        <w:t>burzą mózgów</w:t>
      </w:r>
      <w:r w:rsidRPr="00CB298B">
        <w:rPr>
          <w:rFonts w:eastAsia="Times New Roman"/>
          <w:color w:val="auto"/>
        </w:rPr>
        <w:t>. Wszystkie dzieci mają prawo zgłaszać swoje pomysły</w:t>
      </w:r>
      <w:r w:rsidR="001A02BE" w:rsidRPr="00CB298B">
        <w:rPr>
          <w:rFonts w:eastAsia="Times New Roman"/>
          <w:color w:val="auto"/>
        </w:rPr>
        <w:t xml:space="preserve"> –</w:t>
      </w:r>
      <w:r w:rsidRPr="00CB298B">
        <w:rPr>
          <w:rFonts w:eastAsia="Times New Roman"/>
          <w:color w:val="auto"/>
        </w:rPr>
        <w:t xml:space="preserve"> niepodlegające ocenie rówieśn</w:t>
      </w:r>
      <w:r w:rsidRPr="00CB298B">
        <w:rPr>
          <w:rFonts w:eastAsia="Times New Roman"/>
          <w:color w:val="auto"/>
        </w:rPr>
        <w:t>i</w:t>
      </w:r>
      <w:r w:rsidRPr="00CB298B">
        <w:rPr>
          <w:rFonts w:eastAsia="Times New Roman"/>
          <w:color w:val="auto"/>
        </w:rPr>
        <w:t xml:space="preserve">ków </w:t>
      </w:r>
      <w:r w:rsidR="001A02BE" w:rsidRPr="00CB298B">
        <w:rPr>
          <w:rFonts w:eastAsia="Times New Roman"/>
          <w:color w:val="auto"/>
        </w:rPr>
        <w:t xml:space="preserve">ani </w:t>
      </w:r>
      <w:r w:rsidRPr="00CB298B">
        <w:rPr>
          <w:rFonts w:eastAsia="Times New Roman"/>
          <w:color w:val="auto"/>
        </w:rPr>
        <w:t>nauczyciela. Ważne, by pomysłów było jak najwięcej</w:t>
      </w:r>
      <w:r w:rsidR="001A02BE" w:rsidRPr="00CB298B">
        <w:rPr>
          <w:rFonts w:eastAsia="Times New Roman"/>
          <w:color w:val="auto"/>
        </w:rPr>
        <w:t>. N</w:t>
      </w:r>
      <w:r w:rsidRPr="00CB298B">
        <w:rPr>
          <w:rFonts w:eastAsia="Times New Roman"/>
          <w:color w:val="auto"/>
        </w:rPr>
        <w:t>ależy zatem dać dzi</w:t>
      </w:r>
      <w:r w:rsidRPr="00CB298B">
        <w:rPr>
          <w:rFonts w:eastAsia="Times New Roman"/>
          <w:color w:val="auto"/>
        </w:rPr>
        <w:t>e</w:t>
      </w:r>
      <w:r w:rsidRPr="00CB298B">
        <w:rPr>
          <w:rFonts w:eastAsia="Times New Roman"/>
          <w:color w:val="auto"/>
        </w:rPr>
        <w:t xml:space="preserve">ciom czas na ich </w:t>
      </w:r>
      <w:r w:rsidR="001A02BE" w:rsidRPr="00CB298B">
        <w:rPr>
          <w:rFonts w:eastAsia="Times New Roman"/>
          <w:color w:val="auto"/>
        </w:rPr>
        <w:t>zebranie</w:t>
      </w:r>
      <w:r w:rsidRPr="00CB298B">
        <w:rPr>
          <w:rFonts w:eastAsia="Times New Roman"/>
          <w:color w:val="auto"/>
        </w:rPr>
        <w:t>. Dopiero po stworzeniu bogatej listy pomysłów można prz</w:t>
      </w:r>
      <w:r w:rsidRPr="00CB298B">
        <w:rPr>
          <w:rFonts w:eastAsia="Times New Roman"/>
          <w:color w:val="auto"/>
        </w:rPr>
        <w:t>y</w:t>
      </w:r>
      <w:r w:rsidRPr="00CB298B">
        <w:rPr>
          <w:rFonts w:eastAsia="Times New Roman"/>
          <w:color w:val="auto"/>
        </w:rPr>
        <w:t>stąpić do ich ocen</w:t>
      </w:r>
      <w:r w:rsidR="00690E5F" w:rsidRPr="00CB298B">
        <w:rPr>
          <w:rFonts w:eastAsia="Times New Roman"/>
          <w:color w:val="auto"/>
        </w:rPr>
        <w:t>y pod kątem przydatności w nauce, wykonaniu zadania</w:t>
      </w:r>
      <w:r w:rsidR="001A02BE" w:rsidRPr="00CB298B">
        <w:rPr>
          <w:rFonts w:eastAsia="Times New Roman"/>
          <w:color w:val="auto"/>
        </w:rPr>
        <w:t xml:space="preserve">, </w:t>
      </w:r>
      <w:r w:rsidRPr="00CB298B">
        <w:rPr>
          <w:rFonts w:eastAsia="Times New Roman"/>
          <w:color w:val="auto"/>
        </w:rPr>
        <w:t>realizacji pr</w:t>
      </w:r>
      <w:r w:rsidRPr="00CB298B">
        <w:rPr>
          <w:rFonts w:eastAsia="Times New Roman"/>
          <w:color w:val="auto"/>
        </w:rPr>
        <w:t>o</w:t>
      </w:r>
      <w:r w:rsidRPr="00CB298B">
        <w:rPr>
          <w:rFonts w:eastAsia="Times New Roman"/>
          <w:color w:val="auto"/>
        </w:rPr>
        <w:t>jektu przedszkolnego itp.</w:t>
      </w:r>
    </w:p>
    <w:p w14:paraId="3B7C05CC" w14:textId="756E33AE" w:rsidR="0019394D" w:rsidRPr="00CB298B" w:rsidRDefault="0019394D" w:rsidP="00757123">
      <w:pPr>
        <w:pStyle w:val="OREnormalny"/>
        <w:rPr>
          <w:color w:val="auto"/>
        </w:rPr>
      </w:pPr>
      <w:r w:rsidRPr="00CB298B">
        <w:rPr>
          <w:b/>
          <w:color w:val="auto"/>
        </w:rPr>
        <w:t>Przykładowy scenariusz zajęć</w:t>
      </w:r>
      <w:r w:rsidRPr="00CB298B">
        <w:rPr>
          <w:color w:val="auto"/>
        </w:rPr>
        <w:t xml:space="preserve"> z wykorzystaniem burzy mózgów: </w:t>
      </w:r>
      <w:r w:rsidR="001A02BE" w:rsidRPr="00CB298B">
        <w:rPr>
          <w:color w:val="auto"/>
        </w:rPr>
        <w:t xml:space="preserve">A. </w:t>
      </w:r>
      <w:r w:rsidRPr="00CB298B">
        <w:rPr>
          <w:color w:val="auto"/>
        </w:rPr>
        <w:t xml:space="preserve">Świgoń, </w:t>
      </w:r>
      <w:hyperlink r:id="rId305" w:history="1">
        <w:r w:rsidRPr="00CB298B">
          <w:rPr>
            <w:rStyle w:val="Hipercze"/>
            <w:i/>
            <w:color w:val="auto"/>
          </w:rPr>
          <w:t>Aktywne metody pracy z dziećmi w przedszkolu. Innowacja pedagogiczna</w:t>
        </w:r>
      </w:hyperlink>
      <w:r w:rsidR="001A02BE" w:rsidRPr="00CB298B">
        <w:rPr>
          <w:color w:val="auto"/>
        </w:rPr>
        <w:t xml:space="preserve"> (temat zajęć:</w:t>
      </w:r>
      <w:r w:rsidRPr="00CB298B">
        <w:rPr>
          <w:color w:val="auto"/>
        </w:rPr>
        <w:t xml:space="preserve"> „</w:t>
      </w:r>
      <w:r w:rsidR="001A02BE" w:rsidRPr="00CB298B">
        <w:rPr>
          <w:color w:val="auto"/>
        </w:rPr>
        <w:t>K</w:t>
      </w:r>
      <w:r w:rsidRPr="00CB298B">
        <w:rPr>
          <w:color w:val="auto"/>
        </w:rPr>
        <w:t>ule śniegowe”</w:t>
      </w:r>
      <w:r w:rsidR="001A02BE" w:rsidRPr="00CB298B">
        <w:rPr>
          <w:color w:val="auto"/>
        </w:rPr>
        <w:t>)</w:t>
      </w:r>
      <w:r w:rsidRPr="00CB298B">
        <w:rPr>
          <w:color w:val="auto"/>
        </w:rPr>
        <w:t xml:space="preserve"> </w:t>
      </w:r>
      <w:r w:rsidR="001A02BE" w:rsidRPr="00CB298B">
        <w:rPr>
          <w:color w:val="auto"/>
        </w:rPr>
        <w:t xml:space="preserve">[online, </w:t>
      </w:r>
      <w:r w:rsidRPr="00CB298B">
        <w:rPr>
          <w:color w:val="auto"/>
        </w:rPr>
        <w:t>dostęp</w:t>
      </w:r>
      <w:r w:rsidR="001A02BE" w:rsidRPr="00CB298B">
        <w:rPr>
          <w:color w:val="auto"/>
        </w:rPr>
        <w:t xml:space="preserve"> dn. </w:t>
      </w:r>
      <w:r w:rsidRPr="00CB298B">
        <w:rPr>
          <w:color w:val="auto"/>
        </w:rPr>
        <w:t>15.05.2017</w:t>
      </w:r>
      <w:r w:rsidR="001A02BE" w:rsidRPr="00CB298B">
        <w:rPr>
          <w:color w:val="auto"/>
        </w:rPr>
        <w:t>].</w:t>
      </w:r>
    </w:p>
    <w:p w14:paraId="1FF72918" w14:textId="6C895FD8" w:rsidR="0019394D" w:rsidRPr="00CB298B" w:rsidRDefault="0019394D" w:rsidP="00757123">
      <w:pPr>
        <w:pStyle w:val="OREnormalny"/>
        <w:rPr>
          <w:b/>
          <w:color w:val="auto"/>
        </w:rPr>
      </w:pPr>
      <w:r w:rsidRPr="00CB298B">
        <w:rPr>
          <w:b/>
          <w:color w:val="auto"/>
        </w:rPr>
        <w:t>Metoda Carla</w:t>
      </w:r>
      <w:r w:rsidRPr="00CB298B">
        <w:rPr>
          <w:b/>
          <w:color w:val="auto"/>
          <w:spacing w:val="-8"/>
        </w:rPr>
        <w:t xml:space="preserve"> </w:t>
      </w:r>
      <w:r w:rsidRPr="00CB298B">
        <w:rPr>
          <w:b/>
          <w:color w:val="auto"/>
        </w:rPr>
        <w:t>Orffa</w:t>
      </w:r>
    </w:p>
    <w:p w14:paraId="67F04A38" w14:textId="0007D856" w:rsidR="0019394D" w:rsidRPr="00CB298B" w:rsidRDefault="001A02BE" w:rsidP="00757123">
      <w:pPr>
        <w:pStyle w:val="OREnormalny"/>
        <w:rPr>
          <w:color w:val="auto"/>
        </w:rPr>
      </w:pPr>
      <w:r w:rsidRPr="00CB298B">
        <w:rPr>
          <w:color w:val="auto"/>
        </w:rPr>
        <w:t>Pobudzenie</w:t>
      </w:r>
      <w:r w:rsidR="0019394D" w:rsidRPr="00CB298B">
        <w:rPr>
          <w:color w:val="auto"/>
        </w:rPr>
        <w:t xml:space="preserve"> inwencji twórczej i </w:t>
      </w:r>
      <w:proofErr w:type="spellStart"/>
      <w:r w:rsidRPr="00CB298B">
        <w:rPr>
          <w:color w:val="auto"/>
        </w:rPr>
        <w:t>autoekspresji</w:t>
      </w:r>
      <w:proofErr w:type="spellEnd"/>
      <w:r w:rsidRPr="00CB298B">
        <w:rPr>
          <w:color w:val="auto"/>
        </w:rPr>
        <w:t xml:space="preserve"> </w:t>
      </w:r>
      <w:r w:rsidR="0019394D" w:rsidRPr="00CB298B">
        <w:rPr>
          <w:color w:val="auto"/>
        </w:rPr>
        <w:t>to główny cel metody opracowanej przez Carla Orffa. Koncepcja oparta jest na korelacji ćwiczeń gimnastycznych z kulturą ry</w:t>
      </w:r>
      <w:r w:rsidR="0019394D" w:rsidRPr="00CB298B">
        <w:rPr>
          <w:color w:val="auto"/>
        </w:rPr>
        <w:t>t</w:t>
      </w:r>
      <w:r w:rsidR="0019394D" w:rsidRPr="00CB298B">
        <w:rPr>
          <w:color w:val="auto"/>
        </w:rPr>
        <w:t>miczno-muzyczną. Orff twierdzi</w:t>
      </w:r>
      <w:r w:rsidRPr="00CB298B">
        <w:rPr>
          <w:color w:val="auto"/>
        </w:rPr>
        <w:t>ł</w:t>
      </w:r>
      <w:r w:rsidR="0019394D" w:rsidRPr="00CB298B">
        <w:rPr>
          <w:color w:val="auto"/>
        </w:rPr>
        <w:t>, że muzyka rodzi się z mowy, ruchu i gestu. W pracy z</w:t>
      </w:r>
      <w:r w:rsidRPr="00CB298B">
        <w:rPr>
          <w:color w:val="auto"/>
        </w:rPr>
        <w:t> </w:t>
      </w:r>
      <w:r w:rsidR="0019394D" w:rsidRPr="00CB298B">
        <w:rPr>
          <w:color w:val="auto"/>
        </w:rPr>
        <w:t xml:space="preserve">dziećmi wprowadził instrumenty perkusyjne (dla młodszych) </w:t>
      </w:r>
      <w:r w:rsidRPr="00CB298B">
        <w:rPr>
          <w:color w:val="auto"/>
        </w:rPr>
        <w:t xml:space="preserve">oraz </w:t>
      </w:r>
      <w:r w:rsidR="0019394D" w:rsidRPr="00CB298B">
        <w:rPr>
          <w:color w:val="auto"/>
        </w:rPr>
        <w:t xml:space="preserve">instrumenty strunowe i dęte (dla starszych dzieci). Istotne jest, by w praktyce wykorzystywać i przetwarzać na język muzyczny to, co </w:t>
      </w:r>
      <w:r w:rsidRPr="00CB298B">
        <w:rPr>
          <w:color w:val="auto"/>
        </w:rPr>
        <w:t>dziecku jest najbliższe</w:t>
      </w:r>
      <w:r w:rsidR="0019394D" w:rsidRPr="00CB298B">
        <w:rPr>
          <w:color w:val="auto"/>
        </w:rPr>
        <w:t xml:space="preserve">: słowo, gest, ruch, otoczenie. </w:t>
      </w:r>
    </w:p>
    <w:p w14:paraId="60D99AC0" w14:textId="3797E32F" w:rsidR="001A02BE" w:rsidRPr="00CB298B" w:rsidRDefault="0019394D" w:rsidP="00757123">
      <w:pPr>
        <w:pStyle w:val="OREnormalny"/>
        <w:rPr>
          <w:color w:val="auto"/>
        </w:rPr>
      </w:pPr>
      <w:r w:rsidRPr="00CB298B">
        <w:rPr>
          <w:rFonts w:eastAsia="Times New Roman"/>
          <w:b/>
          <w:color w:val="auto"/>
        </w:rPr>
        <w:t>Przykładowy scenariusz zaj</w:t>
      </w:r>
      <w:r w:rsidRPr="00CB298B">
        <w:rPr>
          <w:b/>
          <w:color w:val="auto"/>
        </w:rPr>
        <w:t>ęć</w:t>
      </w:r>
      <w:r w:rsidRPr="00CB298B">
        <w:rPr>
          <w:color w:val="auto"/>
        </w:rPr>
        <w:t xml:space="preserve"> według metody Carla Orffa: </w:t>
      </w:r>
      <w:r w:rsidR="001A02BE" w:rsidRPr="00CB298B">
        <w:rPr>
          <w:color w:val="auto"/>
        </w:rPr>
        <w:t xml:space="preserve">A. Świgoń, </w:t>
      </w:r>
      <w:hyperlink r:id="rId306" w:history="1">
        <w:r w:rsidR="001A02BE" w:rsidRPr="00CB298B">
          <w:rPr>
            <w:rStyle w:val="Hipercze"/>
            <w:i/>
            <w:color w:val="auto"/>
          </w:rPr>
          <w:t>Aktywne metody pracy z dziećmi w przedszkolu. Innowacja pedagogiczna</w:t>
        </w:r>
      </w:hyperlink>
      <w:r w:rsidR="001A02BE" w:rsidRPr="00CB298B">
        <w:rPr>
          <w:color w:val="auto"/>
        </w:rPr>
        <w:t xml:space="preserve"> (temat zajęć: „Przygoda w l</w:t>
      </w:r>
      <w:r w:rsidR="001A02BE" w:rsidRPr="00CB298B">
        <w:rPr>
          <w:color w:val="auto"/>
        </w:rPr>
        <w:t>e</w:t>
      </w:r>
      <w:r w:rsidR="001A02BE" w:rsidRPr="00CB298B">
        <w:rPr>
          <w:color w:val="auto"/>
        </w:rPr>
        <w:t>sie”) [online, dostęp dn. 15.05.2017].</w:t>
      </w:r>
    </w:p>
    <w:p w14:paraId="53E93E9D" w14:textId="5381F9B1" w:rsidR="0019394D" w:rsidRPr="00CB298B" w:rsidRDefault="0019394D" w:rsidP="00757123">
      <w:pPr>
        <w:pStyle w:val="OREnormalny"/>
        <w:rPr>
          <w:rFonts w:eastAsiaTheme="minorHAnsi"/>
          <w:b/>
          <w:color w:val="auto"/>
          <w:lang w:eastAsia="en-US"/>
        </w:rPr>
      </w:pPr>
      <w:r w:rsidRPr="00CB298B">
        <w:rPr>
          <w:b/>
          <w:bCs/>
          <w:color w:val="auto"/>
        </w:rPr>
        <w:t xml:space="preserve">Metoda gimnastyki twórczej (ekspresyjnej) Rudolfa </w:t>
      </w:r>
      <w:proofErr w:type="spellStart"/>
      <w:r w:rsidRPr="00CB298B">
        <w:rPr>
          <w:b/>
          <w:bCs/>
          <w:color w:val="auto"/>
        </w:rPr>
        <w:t>Labana</w:t>
      </w:r>
      <w:proofErr w:type="spellEnd"/>
    </w:p>
    <w:p w14:paraId="3613E54D" w14:textId="5C572B61" w:rsidR="0019394D" w:rsidRPr="00CB298B" w:rsidRDefault="0019394D" w:rsidP="00757123">
      <w:pPr>
        <w:pStyle w:val="OREnormalny"/>
        <w:rPr>
          <w:rFonts w:eastAsiaTheme="minorHAnsi"/>
          <w:color w:val="auto"/>
          <w:lang w:eastAsia="en-US"/>
        </w:rPr>
      </w:pPr>
      <w:r w:rsidRPr="00CB298B">
        <w:rPr>
          <w:color w:val="auto"/>
        </w:rPr>
        <w:t>Nauczyciel pracujący tą metodą (zwaną także metodą improwizacji ruchowej, nowocz</w:t>
      </w:r>
      <w:r w:rsidRPr="00CB298B">
        <w:rPr>
          <w:color w:val="auto"/>
        </w:rPr>
        <w:t>e</w:t>
      </w:r>
      <w:r w:rsidRPr="00CB298B">
        <w:rPr>
          <w:color w:val="auto"/>
        </w:rPr>
        <w:t>snym tańcem wychowawczym) staje się współuczestnikiem i współpartnerem zabaw, otwartym na</w:t>
      </w:r>
      <w:r w:rsidR="009B1445" w:rsidRPr="00CB298B">
        <w:rPr>
          <w:color w:val="auto"/>
        </w:rPr>
        <w:t xml:space="preserve"> </w:t>
      </w:r>
      <w:r w:rsidRPr="00CB298B">
        <w:rPr>
          <w:color w:val="auto"/>
        </w:rPr>
        <w:t xml:space="preserve">inwencję twórczą ćwiczących, ich pomysłowość, fantazję i doświadczenie </w:t>
      </w:r>
      <w:r w:rsidRPr="00CB298B">
        <w:rPr>
          <w:color w:val="auto"/>
        </w:rPr>
        <w:lastRenderedPageBreak/>
        <w:t xml:space="preserve">ruchowe. Narzędzia metodyczne stosowane w metodzie Rudolfa </w:t>
      </w:r>
      <w:proofErr w:type="spellStart"/>
      <w:r w:rsidRPr="00CB298B">
        <w:rPr>
          <w:color w:val="auto"/>
        </w:rPr>
        <w:t>Labana</w:t>
      </w:r>
      <w:proofErr w:type="spellEnd"/>
      <w:r w:rsidRPr="00CB298B">
        <w:rPr>
          <w:color w:val="auto"/>
        </w:rPr>
        <w:t xml:space="preserve"> to: zadania r</w:t>
      </w:r>
      <w:r w:rsidRPr="00CB298B">
        <w:rPr>
          <w:color w:val="auto"/>
        </w:rPr>
        <w:t>u</w:t>
      </w:r>
      <w:r w:rsidRPr="00CB298B">
        <w:rPr>
          <w:color w:val="auto"/>
        </w:rPr>
        <w:t>chowe otwarte i zamknięte, opowieść ruchowa, ruch zabawowo</w:t>
      </w:r>
      <w:r w:rsidR="009E60D4" w:rsidRPr="00CB298B">
        <w:rPr>
          <w:color w:val="auto"/>
        </w:rPr>
        <w:t>-</w:t>
      </w:r>
      <w:r w:rsidRPr="00CB298B">
        <w:rPr>
          <w:color w:val="auto"/>
        </w:rPr>
        <w:t>naśladowczy, insceniz</w:t>
      </w:r>
      <w:r w:rsidRPr="00CB298B">
        <w:rPr>
          <w:color w:val="auto"/>
        </w:rPr>
        <w:t>a</w:t>
      </w:r>
      <w:r w:rsidRPr="00CB298B">
        <w:rPr>
          <w:color w:val="auto"/>
        </w:rPr>
        <w:t>cja, improwizacja ruchowa, pantomima, mimika, groteska, kanony ruchowe, ćwiczenia muzyczno-ruchowe przy użyciu instrumentów perkusyjnych</w:t>
      </w:r>
      <w:r w:rsidR="009E60D4" w:rsidRPr="00CB298B">
        <w:rPr>
          <w:color w:val="auto"/>
        </w:rPr>
        <w:t>,</w:t>
      </w:r>
      <w:r w:rsidR="009B1445" w:rsidRPr="00CB298B">
        <w:rPr>
          <w:color w:val="auto"/>
        </w:rPr>
        <w:t xml:space="preserve"> </w:t>
      </w:r>
      <w:r w:rsidRPr="00CB298B">
        <w:rPr>
          <w:color w:val="auto"/>
        </w:rPr>
        <w:t>muzyki żywej i mechanic</w:t>
      </w:r>
      <w:r w:rsidRPr="00CB298B">
        <w:rPr>
          <w:color w:val="auto"/>
        </w:rPr>
        <w:t>z</w:t>
      </w:r>
      <w:r w:rsidRPr="00CB298B">
        <w:rPr>
          <w:color w:val="auto"/>
        </w:rPr>
        <w:t>nej, zabawy rytmiczno-taneczne, elementy tańców regionalnych i narodowych. Dziecko uczestniczące w zajęciach ma możliwość odczuwania muzyki „ciałem, sercem</w:t>
      </w:r>
      <w:r w:rsidR="009E60D4" w:rsidRPr="00CB298B">
        <w:rPr>
          <w:color w:val="auto"/>
        </w:rPr>
        <w:t xml:space="preserve"> i </w:t>
      </w:r>
      <w:r w:rsidRPr="00CB298B">
        <w:rPr>
          <w:color w:val="auto"/>
        </w:rPr>
        <w:t>myślą”, kształtuje umiejętność wypowiadania się, postawę otwartości na bliższe i dalsze otocz</w:t>
      </w:r>
      <w:r w:rsidRPr="00CB298B">
        <w:rPr>
          <w:color w:val="auto"/>
        </w:rPr>
        <w:t>e</w:t>
      </w:r>
      <w:r w:rsidRPr="00CB298B">
        <w:rPr>
          <w:color w:val="auto"/>
        </w:rPr>
        <w:t xml:space="preserve">nie. Ćwiczenia i aktywności proponowane przez </w:t>
      </w:r>
      <w:proofErr w:type="spellStart"/>
      <w:r w:rsidRPr="00CB298B">
        <w:rPr>
          <w:color w:val="auto"/>
        </w:rPr>
        <w:t>Labana</w:t>
      </w:r>
      <w:proofErr w:type="spellEnd"/>
      <w:r w:rsidRPr="00CB298B">
        <w:rPr>
          <w:color w:val="auto"/>
        </w:rPr>
        <w:t xml:space="preserve"> pomagają dziecku w radzeniu sobie z zarówno z nieśmiałością, jak i nerwowością</w:t>
      </w:r>
      <w:r w:rsidR="009E60D4" w:rsidRPr="00CB298B">
        <w:rPr>
          <w:color w:val="auto"/>
        </w:rPr>
        <w:t>; w</w:t>
      </w:r>
      <w:r w:rsidRPr="00CB298B">
        <w:rPr>
          <w:color w:val="auto"/>
        </w:rPr>
        <w:t xml:space="preserve">zmacniają wiarę we własne siły, relaksują, a w </w:t>
      </w:r>
      <w:r w:rsidR="009E60D4" w:rsidRPr="00CB298B">
        <w:rPr>
          <w:color w:val="auto"/>
        </w:rPr>
        <w:t xml:space="preserve">wypadku </w:t>
      </w:r>
      <w:r w:rsidRPr="00CB298B">
        <w:rPr>
          <w:color w:val="auto"/>
        </w:rPr>
        <w:t xml:space="preserve">dzieci ze specjalnymi potrzebami edukacyjnymi – wspomagają terapię. </w:t>
      </w:r>
      <w:r w:rsidR="009E60D4" w:rsidRPr="00CB298B">
        <w:rPr>
          <w:color w:val="auto"/>
        </w:rPr>
        <w:t>Metoda ta</w:t>
      </w:r>
      <w:r w:rsidRPr="00CB298B">
        <w:rPr>
          <w:color w:val="auto"/>
        </w:rPr>
        <w:t xml:space="preserve"> ma wpływ na rozwój zdolności intelektualnych dzieci: umiejętność koncentracji i równoczesnej obserwacji kilku zjawisk, spostrzegawczości, umiejętności porównywania i analizy, pamię</w:t>
      </w:r>
      <w:r w:rsidR="009E60D4" w:rsidRPr="00CB298B">
        <w:rPr>
          <w:color w:val="auto"/>
        </w:rPr>
        <w:t>ć</w:t>
      </w:r>
      <w:r w:rsidRPr="00CB298B">
        <w:rPr>
          <w:color w:val="auto"/>
        </w:rPr>
        <w:t xml:space="preserve">. Zajęcia rozwijają wyobraźnię dziecka, wzbogacają jego słownictwo, poprawiają wymowę, a </w:t>
      </w:r>
      <w:r w:rsidR="009E60D4" w:rsidRPr="00CB298B">
        <w:rPr>
          <w:color w:val="auto"/>
        </w:rPr>
        <w:t xml:space="preserve">treści </w:t>
      </w:r>
      <w:r w:rsidRPr="00CB298B">
        <w:rPr>
          <w:color w:val="auto"/>
        </w:rPr>
        <w:t>piosenek – oprócz stwarzania okazji do ćw</w:t>
      </w:r>
      <w:r w:rsidRPr="00CB298B">
        <w:rPr>
          <w:color w:val="auto"/>
        </w:rPr>
        <w:t>i</w:t>
      </w:r>
      <w:r w:rsidRPr="00CB298B">
        <w:rPr>
          <w:color w:val="auto"/>
        </w:rPr>
        <w:t>czenia pamięci mechanicznej – rozszerza</w:t>
      </w:r>
      <w:r w:rsidR="009E60D4" w:rsidRPr="00CB298B">
        <w:rPr>
          <w:color w:val="auto"/>
        </w:rPr>
        <w:t>ją</w:t>
      </w:r>
      <w:r w:rsidRPr="00CB298B">
        <w:rPr>
          <w:color w:val="auto"/>
        </w:rPr>
        <w:t xml:space="preserve"> dziecięcą sferę wiadomości </w:t>
      </w:r>
      <w:r w:rsidR="009E60D4" w:rsidRPr="00CB298B">
        <w:rPr>
          <w:color w:val="auto"/>
        </w:rPr>
        <w:t>na temat ludzi i świata.</w:t>
      </w:r>
    </w:p>
    <w:p w14:paraId="345093C4" w14:textId="25350CD9" w:rsidR="0019394D" w:rsidRPr="00CB298B" w:rsidRDefault="0019394D" w:rsidP="00757123">
      <w:pPr>
        <w:pStyle w:val="OREnormalny"/>
        <w:rPr>
          <w:color w:val="auto"/>
        </w:rPr>
      </w:pPr>
      <w:r w:rsidRPr="00CB298B">
        <w:rPr>
          <w:b/>
          <w:color w:val="auto"/>
        </w:rPr>
        <w:t>Przykładowy scenariusz zajęć</w:t>
      </w:r>
      <w:r w:rsidRPr="00CB298B">
        <w:rPr>
          <w:color w:val="auto"/>
        </w:rPr>
        <w:t xml:space="preserve"> wykorzystujących metodę gimnastyki twórczej: </w:t>
      </w:r>
      <w:r w:rsidR="009E60D4" w:rsidRPr="00CB298B">
        <w:rPr>
          <w:color w:val="auto"/>
        </w:rPr>
        <w:t xml:space="preserve">M. </w:t>
      </w:r>
      <w:r w:rsidRPr="00CB298B">
        <w:rPr>
          <w:color w:val="auto"/>
        </w:rPr>
        <w:t xml:space="preserve">Lara, Miejskie Przedszkole w Jeleniej Górze, </w:t>
      </w:r>
      <w:r w:rsidR="009E60D4" w:rsidRPr="00CB298B">
        <w:rPr>
          <w:color w:val="auto"/>
        </w:rPr>
        <w:t>temat zajęć:</w:t>
      </w:r>
      <w:r w:rsidRPr="00CB298B">
        <w:rPr>
          <w:color w:val="auto"/>
        </w:rPr>
        <w:t xml:space="preserve"> </w:t>
      </w:r>
      <w:hyperlink r:id="rId307" w:history="1">
        <w:r w:rsidRPr="00CB298B">
          <w:rPr>
            <w:rStyle w:val="Hipercze"/>
            <w:color w:val="auto"/>
          </w:rPr>
          <w:t>„Pierwszy spacer kaczuszki”</w:t>
        </w:r>
      </w:hyperlink>
      <w:r w:rsidRPr="00CB298B">
        <w:rPr>
          <w:color w:val="auto"/>
        </w:rPr>
        <w:t xml:space="preserve"> dla dzieci </w:t>
      </w:r>
      <w:r w:rsidR="009E60D4" w:rsidRPr="00CB298B">
        <w:rPr>
          <w:color w:val="auto"/>
        </w:rPr>
        <w:t>trzy- i czteroletnich [online, dostęp dn. 15.05.2017].</w:t>
      </w:r>
      <w:r w:rsidRPr="00CB298B">
        <w:rPr>
          <w:color w:val="auto"/>
        </w:rPr>
        <w:t xml:space="preserve"> </w:t>
      </w:r>
    </w:p>
    <w:p w14:paraId="1241830C" w14:textId="7A9A52BB" w:rsidR="0019394D" w:rsidRPr="00CB298B" w:rsidRDefault="0019394D" w:rsidP="00757123">
      <w:pPr>
        <w:pStyle w:val="OREnormalny"/>
        <w:rPr>
          <w:rFonts w:eastAsiaTheme="minorHAnsi"/>
          <w:b/>
          <w:color w:val="auto"/>
          <w:lang w:eastAsia="en-US"/>
        </w:rPr>
      </w:pPr>
      <w:r w:rsidRPr="00CB298B">
        <w:rPr>
          <w:b/>
          <w:color w:val="auto"/>
        </w:rPr>
        <w:t xml:space="preserve">Ruch rozwijający </w:t>
      </w:r>
      <w:r w:rsidR="009E60D4" w:rsidRPr="00CB298B">
        <w:rPr>
          <w:b/>
          <w:color w:val="auto"/>
        </w:rPr>
        <w:t xml:space="preserve">według </w:t>
      </w:r>
      <w:r w:rsidRPr="00CB298B">
        <w:rPr>
          <w:b/>
          <w:color w:val="auto"/>
        </w:rPr>
        <w:t>Veroniki</w:t>
      </w:r>
      <w:r w:rsidRPr="00CB298B">
        <w:rPr>
          <w:b/>
          <w:color w:val="auto"/>
          <w:spacing w:val="-5"/>
        </w:rPr>
        <w:t xml:space="preserve"> </w:t>
      </w:r>
      <w:proofErr w:type="spellStart"/>
      <w:r w:rsidRPr="00CB298B">
        <w:rPr>
          <w:b/>
          <w:color w:val="auto"/>
        </w:rPr>
        <w:t>Sherborn</w:t>
      </w:r>
      <w:proofErr w:type="spellEnd"/>
    </w:p>
    <w:p w14:paraId="764D29B7" w14:textId="091BDC2D" w:rsidR="0019394D" w:rsidRPr="00CB298B" w:rsidRDefault="0019394D" w:rsidP="00757123">
      <w:pPr>
        <w:pStyle w:val="OREnormalny"/>
        <w:rPr>
          <w:rFonts w:eastAsia="Times New Roman"/>
          <w:color w:val="auto"/>
        </w:rPr>
      </w:pPr>
      <w:r w:rsidRPr="00CB298B">
        <w:rPr>
          <w:color w:val="auto"/>
        </w:rPr>
        <w:t>Metoda gimnastyki ekspresyjnej rozwija zdolności twórcze dzieci, wzmacnia ich poczucie własnej wartości i pewności siebie, poczucie bezpieczeństwa, odpowiedzialność</w:t>
      </w:r>
      <w:r w:rsidR="009E60D4" w:rsidRPr="00CB298B">
        <w:rPr>
          <w:color w:val="auto"/>
        </w:rPr>
        <w:t xml:space="preserve"> i </w:t>
      </w:r>
      <w:r w:rsidRPr="00CB298B">
        <w:rPr>
          <w:color w:val="auto"/>
        </w:rPr>
        <w:t>wrażl</w:t>
      </w:r>
      <w:r w:rsidRPr="00CB298B">
        <w:rPr>
          <w:color w:val="auto"/>
        </w:rPr>
        <w:t>i</w:t>
      </w:r>
      <w:r w:rsidRPr="00CB298B">
        <w:rPr>
          <w:color w:val="auto"/>
        </w:rPr>
        <w:t>wość</w:t>
      </w:r>
      <w:r w:rsidR="009E60D4" w:rsidRPr="00CB298B">
        <w:rPr>
          <w:color w:val="auto"/>
        </w:rPr>
        <w:t xml:space="preserve">; kształtuje </w:t>
      </w:r>
      <w:r w:rsidRPr="00CB298B">
        <w:rPr>
          <w:color w:val="auto"/>
        </w:rPr>
        <w:t>umiejętność nawiązywania kontaktów z drugą osobą. Ćwiczenia są ad</w:t>
      </w:r>
      <w:r w:rsidRPr="00CB298B">
        <w:rPr>
          <w:color w:val="auto"/>
        </w:rPr>
        <w:t>e</w:t>
      </w:r>
      <w:r w:rsidRPr="00CB298B">
        <w:rPr>
          <w:color w:val="auto"/>
        </w:rPr>
        <w:t>kwatne do naturalnych potrzeb dzieci</w:t>
      </w:r>
      <w:r w:rsidR="009E60D4" w:rsidRPr="00CB298B">
        <w:rPr>
          <w:color w:val="auto"/>
        </w:rPr>
        <w:t xml:space="preserve"> i dobrowolne</w:t>
      </w:r>
      <w:r w:rsidRPr="00CB298B">
        <w:rPr>
          <w:color w:val="auto"/>
        </w:rPr>
        <w:t>. Dzięki udziałowi w gimnastyce ek</w:t>
      </w:r>
      <w:r w:rsidRPr="00CB298B">
        <w:rPr>
          <w:color w:val="auto"/>
        </w:rPr>
        <w:t>s</w:t>
      </w:r>
      <w:r w:rsidRPr="00CB298B">
        <w:rPr>
          <w:color w:val="auto"/>
        </w:rPr>
        <w:t>presyjnej dziecko rozwija motorykę, uzyskuje świadomość własnego ciała, przestrzeni i</w:t>
      </w:r>
      <w:r w:rsidR="009E60D4" w:rsidRPr="00CB298B">
        <w:rPr>
          <w:color w:val="auto"/>
        </w:rPr>
        <w:t> </w:t>
      </w:r>
      <w:r w:rsidRPr="00CB298B">
        <w:rPr>
          <w:color w:val="auto"/>
        </w:rPr>
        <w:t>działania w niej</w:t>
      </w:r>
      <w:r w:rsidR="009E60D4" w:rsidRPr="00CB298B">
        <w:rPr>
          <w:color w:val="auto"/>
        </w:rPr>
        <w:t xml:space="preserve"> oraz </w:t>
      </w:r>
      <w:r w:rsidRPr="00CB298B">
        <w:rPr>
          <w:color w:val="auto"/>
        </w:rPr>
        <w:t xml:space="preserve">dzielenia </w:t>
      </w:r>
      <w:r w:rsidR="009E60D4" w:rsidRPr="00CB298B">
        <w:rPr>
          <w:color w:val="auto"/>
        </w:rPr>
        <w:t xml:space="preserve">tej </w:t>
      </w:r>
      <w:r w:rsidRPr="00CB298B">
        <w:rPr>
          <w:color w:val="auto"/>
        </w:rPr>
        <w:t>przestrzeni z innymi osobami</w:t>
      </w:r>
      <w:r w:rsidR="009E60D4" w:rsidRPr="00CB298B">
        <w:rPr>
          <w:color w:val="auto"/>
        </w:rPr>
        <w:t xml:space="preserve">, z którymi uczy się także </w:t>
      </w:r>
      <w:r w:rsidRPr="00CB298B">
        <w:rPr>
          <w:color w:val="auto"/>
        </w:rPr>
        <w:t>nawiązywać bliski kontakt. Metoda</w:t>
      </w:r>
      <w:r w:rsidR="009E60D4" w:rsidRPr="00CB298B">
        <w:rPr>
          <w:color w:val="auto"/>
        </w:rPr>
        <w:t xml:space="preserve"> ta</w:t>
      </w:r>
      <w:r w:rsidRPr="00CB298B">
        <w:rPr>
          <w:color w:val="auto"/>
        </w:rPr>
        <w:t xml:space="preserve"> polecana jest także do pracy z dziećmi objętymi pomocą psychologiczno-pedagogiczną </w:t>
      </w:r>
      <w:r w:rsidR="009E60D4" w:rsidRPr="00CB298B">
        <w:rPr>
          <w:color w:val="auto"/>
        </w:rPr>
        <w:t xml:space="preserve">– </w:t>
      </w:r>
      <w:r w:rsidRPr="00CB298B">
        <w:rPr>
          <w:color w:val="auto"/>
        </w:rPr>
        <w:t xml:space="preserve">jako forma wzbogacająca terapię </w:t>
      </w:r>
      <w:r w:rsidR="009E60D4" w:rsidRPr="00CB298B">
        <w:rPr>
          <w:color w:val="auto"/>
        </w:rPr>
        <w:t>wychowa</w:t>
      </w:r>
      <w:r w:rsidR="009E60D4" w:rsidRPr="00CB298B">
        <w:rPr>
          <w:color w:val="auto"/>
        </w:rPr>
        <w:t>n</w:t>
      </w:r>
      <w:r w:rsidR="009E60D4" w:rsidRPr="00CB298B">
        <w:rPr>
          <w:color w:val="auto"/>
        </w:rPr>
        <w:t xml:space="preserve">ków </w:t>
      </w:r>
      <w:r w:rsidRPr="00CB298B">
        <w:rPr>
          <w:color w:val="auto"/>
        </w:rPr>
        <w:t xml:space="preserve">nadpobudliwych, lękliwych </w:t>
      </w:r>
      <w:r w:rsidR="009E60D4" w:rsidRPr="00CB298B">
        <w:rPr>
          <w:color w:val="auto"/>
        </w:rPr>
        <w:t>i z</w:t>
      </w:r>
      <w:r w:rsidRPr="00CB298B">
        <w:rPr>
          <w:color w:val="auto"/>
        </w:rPr>
        <w:t xml:space="preserve"> </w:t>
      </w:r>
      <w:r w:rsidR="009E60D4" w:rsidRPr="00CB298B">
        <w:rPr>
          <w:color w:val="auto"/>
        </w:rPr>
        <w:t xml:space="preserve">głębszymi </w:t>
      </w:r>
      <w:r w:rsidRPr="00CB298B">
        <w:rPr>
          <w:color w:val="auto"/>
        </w:rPr>
        <w:t>zaburzenia</w:t>
      </w:r>
      <w:r w:rsidR="009E60D4" w:rsidRPr="00CB298B">
        <w:rPr>
          <w:color w:val="auto"/>
        </w:rPr>
        <w:t>mi</w:t>
      </w:r>
      <w:r w:rsidRPr="00CB298B">
        <w:rPr>
          <w:color w:val="auto"/>
        </w:rPr>
        <w:t xml:space="preserve"> </w:t>
      </w:r>
      <w:r w:rsidR="009E60D4" w:rsidRPr="00CB298B">
        <w:rPr>
          <w:color w:val="auto"/>
        </w:rPr>
        <w:t>rozwojowymi</w:t>
      </w:r>
      <w:r w:rsidRPr="00CB298B">
        <w:rPr>
          <w:color w:val="auto"/>
        </w:rPr>
        <w:t xml:space="preserve">. </w:t>
      </w:r>
    </w:p>
    <w:p w14:paraId="094640D4" w14:textId="1ADB75F4" w:rsidR="0019394D" w:rsidRPr="00CB298B" w:rsidRDefault="0019394D" w:rsidP="00757123">
      <w:pPr>
        <w:pStyle w:val="OREnormalny"/>
        <w:rPr>
          <w:color w:val="auto"/>
        </w:rPr>
      </w:pPr>
      <w:r w:rsidRPr="00CB298B">
        <w:rPr>
          <w:b/>
          <w:color w:val="auto"/>
        </w:rPr>
        <w:t>Przykłady zajęć</w:t>
      </w:r>
      <w:r w:rsidRPr="00CB298B">
        <w:rPr>
          <w:color w:val="auto"/>
        </w:rPr>
        <w:t xml:space="preserve"> prowadzonych metodą ruchu rozwijającego: </w:t>
      </w:r>
      <w:r w:rsidR="009E60D4" w:rsidRPr="00CB298B">
        <w:rPr>
          <w:color w:val="auto"/>
        </w:rPr>
        <w:t xml:space="preserve">A. Świgoń, </w:t>
      </w:r>
      <w:hyperlink r:id="rId308" w:history="1">
        <w:r w:rsidR="009E60D4" w:rsidRPr="00CB298B">
          <w:rPr>
            <w:rStyle w:val="Hipercze"/>
            <w:i/>
            <w:color w:val="auto"/>
          </w:rPr>
          <w:t>Aktywne met</w:t>
        </w:r>
        <w:r w:rsidR="009E60D4" w:rsidRPr="00CB298B">
          <w:rPr>
            <w:rStyle w:val="Hipercze"/>
            <w:i/>
            <w:color w:val="auto"/>
          </w:rPr>
          <w:t>o</w:t>
        </w:r>
        <w:r w:rsidR="009E60D4" w:rsidRPr="00CB298B">
          <w:rPr>
            <w:rStyle w:val="Hipercze"/>
            <w:i/>
            <w:color w:val="auto"/>
          </w:rPr>
          <w:t>dy pracy z dziećmi w przedszkolu. Innowacja pedagogiczna</w:t>
        </w:r>
      </w:hyperlink>
      <w:r w:rsidR="009E60D4" w:rsidRPr="00CB298B">
        <w:rPr>
          <w:color w:val="auto"/>
        </w:rPr>
        <w:t xml:space="preserve"> (tematy zajęć: „Bawimy się wesoło w przedszkolu”, „Pobaw się ze mną”, „Ćwiczę z mamą i tatą”) [online, dostęp dn. 15.05.2017].</w:t>
      </w:r>
    </w:p>
    <w:p w14:paraId="6731B558" w14:textId="645B89DD" w:rsidR="0019394D" w:rsidRPr="00CB298B" w:rsidRDefault="0019394D" w:rsidP="00757123">
      <w:pPr>
        <w:pStyle w:val="OREnormalny"/>
        <w:rPr>
          <w:rFonts w:eastAsiaTheme="minorHAnsi"/>
          <w:b/>
          <w:color w:val="auto"/>
          <w:lang w:eastAsia="en-US"/>
        </w:rPr>
      </w:pPr>
      <w:r w:rsidRPr="00CB298B">
        <w:rPr>
          <w:b/>
          <w:color w:val="auto"/>
        </w:rPr>
        <w:lastRenderedPageBreak/>
        <w:t xml:space="preserve">Metoda aktywnego słuchania muzyki według </w:t>
      </w:r>
      <w:proofErr w:type="spellStart"/>
      <w:r w:rsidRPr="00CB298B">
        <w:rPr>
          <w:b/>
          <w:color w:val="auto"/>
        </w:rPr>
        <w:t>Batii</w:t>
      </w:r>
      <w:proofErr w:type="spellEnd"/>
      <w:r w:rsidRPr="00CB298B">
        <w:rPr>
          <w:b/>
          <w:color w:val="auto"/>
          <w:spacing w:val="-15"/>
        </w:rPr>
        <w:t xml:space="preserve"> </w:t>
      </w:r>
      <w:r w:rsidRPr="00CB298B">
        <w:rPr>
          <w:b/>
          <w:color w:val="auto"/>
        </w:rPr>
        <w:t>Strauss</w:t>
      </w:r>
    </w:p>
    <w:p w14:paraId="7906D0E0" w14:textId="33CAFDDF" w:rsidR="0019394D" w:rsidRPr="00CB298B" w:rsidRDefault="0019394D" w:rsidP="00757123">
      <w:pPr>
        <w:pStyle w:val="OREnormalny"/>
        <w:rPr>
          <w:color w:val="auto"/>
        </w:rPr>
      </w:pPr>
      <w:proofErr w:type="spellStart"/>
      <w:r w:rsidRPr="00CB298B">
        <w:rPr>
          <w:color w:val="auto"/>
        </w:rPr>
        <w:t>Battia</w:t>
      </w:r>
      <w:proofErr w:type="spellEnd"/>
      <w:r w:rsidRPr="00CB298B">
        <w:rPr>
          <w:color w:val="auto"/>
        </w:rPr>
        <w:t xml:space="preserve"> Strauss, nauczycielka z Izraela, opracowała tę metodę w celu przybliżenia </w:t>
      </w:r>
      <w:r w:rsidR="00EF32D4" w:rsidRPr="00CB298B">
        <w:rPr>
          <w:color w:val="auto"/>
        </w:rPr>
        <w:t>wych</w:t>
      </w:r>
      <w:r w:rsidR="00EF32D4" w:rsidRPr="00CB298B">
        <w:rPr>
          <w:color w:val="auto"/>
        </w:rPr>
        <w:t>o</w:t>
      </w:r>
      <w:r w:rsidR="00EF32D4" w:rsidRPr="00CB298B">
        <w:rPr>
          <w:color w:val="auto"/>
        </w:rPr>
        <w:t xml:space="preserve">wankom </w:t>
      </w:r>
      <w:r w:rsidRPr="00CB298B">
        <w:rPr>
          <w:color w:val="auto"/>
        </w:rPr>
        <w:t xml:space="preserve">muzyki klasycznej. Dzieci podejmują różne aktywności: granie, taniec, </w:t>
      </w:r>
      <w:r w:rsidR="00EF32D4" w:rsidRPr="00CB298B">
        <w:rPr>
          <w:color w:val="auto"/>
        </w:rPr>
        <w:t xml:space="preserve">recytację </w:t>
      </w:r>
      <w:r w:rsidRPr="00CB298B">
        <w:rPr>
          <w:color w:val="auto"/>
        </w:rPr>
        <w:t>krótkich wierszy lub wyliczanek, rytmiczne powtarzanie prostych gestów, próby śpiew</w:t>
      </w:r>
      <w:r w:rsidRPr="00CB298B">
        <w:rPr>
          <w:color w:val="auto"/>
        </w:rPr>
        <w:t>a</w:t>
      </w:r>
      <w:r w:rsidRPr="00CB298B">
        <w:rPr>
          <w:color w:val="auto"/>
        </w:rPr>
        <w:t xml:space="preserve">nia linii melodycznych słuchanych utworów, rytmiczne snucie dowolnej opowieści. Mogą wchodzić w rolę dyrygenta lub muzyka, wykorzystywać rekwizyty (instrumenty, pałeczki, krążki). </w:t>
      </w:r>
      <w:r w:rsidR="00EF32D4" w:rsidRPr="00CB298B">
        <w:rPr>
          <w:color w:val="auto"/>
        </w:rPr>
        <w:t>Uczestnicząc</w:t>
      </w:r>
      <w:r w:rsidRPr="00CB298B">
        <w:rPr>
          <w:color w:val="auto"/>
        </w:rPr>
        <w:t xml:space="preserve"> w ćwiczeniach z muzyką klasyczną</w:t>
      </w:r>
      <w:r w:rsidR="00EF32D4" w:rsidRPr="00CB298B">
        <w:rPr>
          <w:color w:val="auto"/>
        </w:rPr>
        <w:t>,</w:t>
      </w:r>
      <w:r w:rsidRPr="00CB298B">
        <w:rPr>
          <w:color w:val="auto"/>
        </w:rPr>
        <w:t xml:space="preserve"> nie tylko poznają wartościowe dzieła stanowiące znaczący dorobek polskiego i światowego dziedzictwa kulturowego, ale także uczą się rozumienia i doświadczania dynamiki utworu, jego tempa i rytmu. </w:t>
      </w:r>
    </w:p>
    <w:p w14:paraId="42B5F4BA" w14:textId="5EE92B58" w:rsidR="00B75FDB" w:rsidRPr="00CB298B" w:rsidRDefault="0019394D" w:rsidP="00757123">
      <w:pPr>
        <w:pStyle w:val="OREnormalny"/>
        <w:rPr>
          <w:color w:val="auto"/>
        </w:rPr>
      </w:pPr>
      <w:r w:rsidRPr="00CB298B">
        <w:rPr>
          <w:b/>
          <w:color w:val="auto"/>
        </w:rPr>
        <w:t>Obejrzyj</w:t>
      </w:r>
      <w:r w:rsidRPr="00CB298B">
        <w:rPr>
          <w:color w:val="auto"/>
        </w:rPr>
        <w:t xml:space="preserve"> zajęcia prowadzone metodą </w:t>
      </w:r>
      <w:proofErr w:type="spellStart"/>
      <w:r w:rsidRPr="00CB298B">
        <w:rPr>
          <w:color w:val="auto"/>
        </w:rPr>
        <w:t>Batii</w:t>
      </w:r>
      <w:proofErr w:type="spellEnd"/>
      <w:r w:rsidRPr="00CB298B">
        <w:rPr>
          <w:color w:val="auto"/>
        </w:rPr>
        <w:t xml:space="preserve"> Strauss w Przedszkolu nr 181 w Poznaniu</w:t>
      </w:r>
      <w:r w:rsidR="00EF32D4" w:rsidRPr="00CB298B">
        <w:rPr>
          <w:color w:val="auto"/>
        </w:rPr>
        <w:t xml:space="preserve"> [online, dostęp dn. 15.05.2017]</w:t>
      </w:r>
      <w:r w:rsidRPr="00CB298B">
        <w:rPr>
          <w:color w:val="auto"/>
        </w:rPr>
        <w:t>:</w:t>
      </w:r>
    </w:p>
    <w:p w14:paraId="484420F6" w14:textId="0D7A180D" w:rsidR="00B75FDB" w:rsidRPr="00CB298B" w:rsidRDefault="00D90492" w:rsidP="00B75FDB">
      <w:pPr>
        <w:pStyle w:val="OREpunktor"/>
        <w:rPr>
          <w:rStyle w:val="Hipercze"/>
          <w:color w:val="auto"/>
          <w:u w:val="none"/>
        </w:rPr>
      </w:pPr>
      <w:hyperlink r:id="rId309" w:history="1">
        <w:r w:rsidR="0019394D" w:rsidRPr="00CB298B">
          <w:rPr>
            <w:rStyle w:val="Hipercze"/>
            <w:color w:val="auto"/>
          </w:rPr>
          <w:t>https://www.youtube.com/watch?v=slpvd3iG0EE</w:t>
        </w:r>
      </w:hyperlink>
      <w:r w:rsidR="0019394D" w:rsidRPr="00CB298B">
        <w:rPr>
          <w:rStyle w:val="Hipercze"/>
          <w:color w:val="auto"/>
        </w:rPr>
        <w:t>;</w:t>
      </w:r>
    </w:p>
    <w:p w14:paraId="15880E66" w14:textId="1FF95B81" w:rsidR="0019394D" w:rsidRPr="00CB298B" w:rsidRDefault="0019394D" w:rsidP="00B75FDB">
      <w:pPr>
        <w:pStyle w:val="OREpunktor"/>
        <w:rPr>
          <w:color w:val="auto"/>
        </w:rPr>
      </w:pPr>
      <w:r w:rsidRPr="00CB298B">
        <w:rPr>
          <w:rStyle w:val="Hipercze"/>
          <w:color w:val="auto"/>
        </w:rPr>
        <w:t>https://www.youtube.com/watch?v=erahJxGIXVw</w:t>
      </w:r>
      <w:r w:rsidR="00EF32D4" w:rsidRPr="00CB298B">
        <w:rPr>
          <w:rStyle w:val="Hipercze"/>
          <w:color w:val="auto"/>
        </w:rPr>
        <w:t>.</w:t>
      </w:r>
    </w:p>
    <w:p w14:paraId="1F9D1D9F" w14:textId="3C3820DB" w:rsidR="0019394D" w:rsidRPr="00CB298B" w:rsidRDefault="0019394D" w:rsidP="00757123">
      <w:pPr>
        <w:pStyle w:val="OREnormalny"/>
        <w:rPr>
          <w:b/>
          <w:color w:val="auto"/>
        </w:rPr>
      </w:pPr>
      <w:r w:rsidRPr="00CB298B">
        <w:rPr>
          <w:b/>
          <w:color w:val="auto"/>
        </w:rPr>
        <w:t>Metody parateatralne: technika zmiany ról, drama, pantomima, teatr palcowy, teatr kukiełkowy, teatr</w:t>
      </w:r>
      <w:r w:rsidR="00EF32D4" w:rsidRPr="00CB298B">
        <w:rPr>
          <w:b/>
          <w:color w:val="auto"/>
          <w:spacing w:val="-31"/>
        </w:rPr>
        <w:t xml:space="preserve"> </w:t>
      </w:r>
      <w:r w:rsidRPr="00CB298B">
        <w:rPr>
          <w:b/>
          <w:color w:val="auto"/>
        </w:rPr>
        <w:t>cieni</w:t>
      </w:r>
    </w:p>
    <w:p w14:paraId="698629F0" w14:textId="31938D79" w:rsidR="0019394D" w:rsidRPr="00CB298B" w:rsidRDefault="0019394D" w:rsidP="00757123">
      <w:pPr>
        <w:pStyle w:val="OREnormalny"/>
        <w:rPr>
          <w:rFonts w:eastAsia="Times New Roman"/>
          <w:color w:val="auto"/>
        </w:rPr>
      </w:pPr>
      <w:r w:rsidRPr="00CB298B">
        <w:rPr>
          <w:rFonts w:eastAsia="Times New Roman"/>
          <w:bCs/>
          <w:color w:val="auto"/>
        </w:rPr>
        <w:t xml:space="preserve">Metody parateatralne sprzyjają wielostronnemu kształceniu, rozwijają wiele kompetencji kluczowych </w:t>
      </w:r>
      <w:r w:rsidR="00EF32D4" w:rsidRPr="00CB298B">
        <w:rPr>
          <w:rFonts w:eastAsia="Times New Roman"/>
          <w:bCs/>
          <w:color w:val="auto"/>
        </w:rPr>
        <w:t xml:space="preserve">u </w:t>
      </w:r>
      <w:r w:rsidRPr="00CB298B">
        <w:rPr>
          <w:rFonts w:eastAsia="Times New Roman"/>
          <w:bCs/>
          <w:color w:val="auto"/>
        </w:rPr>
        <w:t xml:space="preserve">dzieci. Henri </w:t>
      </w:r>
      <w:proofErr w:type="spellStart"/>
      <w:r w:rsidRPr="00CB298B">
        <w:rPr>
          <w:rFonts w:eastAsia="Times New Roman"/>
          <w:bCs/>
          <w:color w:val="auto"/>
        </w:rPr>
        <w:t>Gouthier</w:t>
      </w:r>
      <w:proofErr w:type="spellEnd"/>
      <w:r w:rsidRPr="00CB298B">
        <w:rPr>
          <w:rFonts w:eastAsia="Times New Roman"/>
          <w:bCs/>
          <w:color w:val="auto"/>
        </w:rPr>
        <w:t xml:space="preserve">, francuski filozof teatru, </w:t>
      </w:r>
      <w:r w:rsidR="00EF32D4" w:rsidRPr="00CB298B">
        <w:rPr>
          <w:rFonts w:eastAsia="Times New Roman"/>
          <w:bCs/>
          <w:color w:val="auto"/>
        </w:rPr>
        <w:t>twierdził, że</w:t>
      </w:r>
      <w:r w:rsidRPr="00CB298B">
        <w:rPr>
          <w:rFonts w:eastAsia="Times New Roman"/>
          <w:bCs/>
          <w:color w:val="auto"/>
        </w:rPr>
        <w:t xml:space="preserve"> „</w:t>
      </w:r>
      <w:r w:rsidR="00EF32D4" w:rsidRPr="00CB298B">
        <w:rPr>
          <w:rFonts w:eastAsia="Times New Roman"/>
          <w:bCs/>
          <w:iCs/>
          <w:color w:val="auto"/>
        </w:rPr>
        <w:t>d</w:t>
      </w:r>
      <w:r w:rsidRPr="00CB298B">
        <w:rPr>
          <w:rFonts w:eastAsia="Times New Roman"/>
          <w:bCs/>
          <w:iCs/>
          <w:color w:val="auto"/>
        </w:rPr>
        <w:t>rama istnieje w</w:t>
      </w:r>
      <w:r w:rsidR="00EF32D4" w:rsidRPr="00CB298B">
        <w:rPr>
          <w:rFonts w:eastAsia="Times New Roman"/>
          <w:bCs/>
          <w:iCs/>
          <w:color w:val="auto"/>
        </w:rPr>
        <w:t> </w:t>
      </w:r>
      <w:r w:rsidRPr="00CB298B">
        <w:rPr>
          <w:rFonts w:eastAsia="Times New Roman"/>
          <w:bCs/>
          <w:iCs/>
          <w:color w:val="auto"/>
        </w:rPr>
        <w:t>świecie, zanim zaistnieje na scenie. W dramie ludzie uczą się przez doświadczenie i</w:t>
      </w:r>
      <w:r w:rsidR="00EF32D4" w:rsidRPr="00CB298B">
        <w:rPr>
          <w:rFonts w:eastAsia="Times New Roman"/>
          <w:bCs/>
          <w:iCs/>
          <w:color w:val="auto"/>
        </w:rPr>
        <w:t> </w:t>
      </w:r>
      <w:r w:rsidRPr="00CB298B">
        <w:rPr>
          <w:rFonts w:eastAsia="Times New Roman"/>
          <w:bCs/>
          <w:iCs/>
          <w:color w:val="auto"/>
        </w:rPr>
        <w:t xml:space="preserve">działanie (używane przez teoretyków i praktyków dramy określenie </w:t>
      </w:r>
      <w:r w:rsidRPr="00CB298B">
        <w:rPr>
          <w:rFonts w:eastAsia="Times New Roman"/>
          <w:bCs/>
          <w:i/>
          <w:iCs/>
          <w:color w:val="auto"/>
        </w:rPr>
        <w:t xml:space="preserve">homo </w:t>
      </w:r>
      <w:proofErr w:type="spellStart"/>
      <w:r w:rsidRPr="00CB298B">
        <w:rPr>
          <w:rFonts w:eastAsia="Times New Roman"/>
          <w:bCs/>
          <w:i/>
          <w:iCs/>
          <w:color w:val="auto"/>
        </w:rPr>
        <w:t>dramus</w:t>
      </w:r>
      <w:proofErr w:type="spellEnd"/>
      <w:r w:rsidRPr="00CB298B">
        <w:rPr>
          <w:rFonts w:eastAsia="Times New Roman"/>
          <w:bCs/>
          <w:iCs/>
          <w:color w:val="auto"/>
        </w:rPr>
        <w:t xml:space="preserve"> ozn</w:t>
      </w:r>
      <w:r w:rsidRPr="00CB298B">
        <w:rPr>
          <w:rFonts w:eastAsia="Times New Roman"/>
          <w:bCs/>
          <w:iCs/>
          <w:color w:val="auto"/>
        </w:rPr>
        <w:t>a</w:t>
      </w:r>
      <w:r w:rsidRPr="00CB298B">
        <w:rPr>
          <w:rFonts w:eastAsia="Times New Roman"/>
          <w:bCs/>
          <w:iCs/>
          <w:color w:val="auto"/>
        </w:rPr>
        <w:t xml:space="preserve">cza </w:t>
      </w:r>
      <w:r w:rsidR="00E85678">
        <w:rPr>
          <w:rFonts w:eastAsia="Times New Roman"/>
          <w:bCs/>
          <w:iCs/>
          <w:color w:val="auto"/>
        </w:rPr>
        <w:t>»</w:t>
      </w:r>
      <w:r w:rsidRPr="00CB298B">
        <w:rPr>
          <w:rFonts w:eastAsia="Times New Roman"/>
          <w:bCs/>
          <w:iCs/>
          <w:color w:val="auto"/>
        </w:rPr>
        <w:t>człowieka działającego</w:t>
      </w:r>
      <w:r w:rsidR="00E85678">
        <w:rPr>
          <w:rFonts w:eastAsia="Times New Roman"/>
          <w:bCs/>
          <w:iCs/>
          <w:color w:val="auto"/>
        </w:rPr>
        <w:t>«</w:t>
      </w:r>
      <w:r w:rsidRPr="00CB298B">
        <w:rPr>
          <w:rFonts w:eastAsia="Times New Roman"/>
          <w:bCs/>
          <w:iCs/>
          <w:color w:val="auto"/>
        </w:rPr>
        <w:t>), a jej istotą jest odgrywanie ważnych z pedagogicznego punktu widzenia sytuacji, których uczestnicy zachowują się, jakby przebywali w innych okolicznościach i uczestniczyli w innych interakcjach międzyludzkich. Drama rozgrywa się zatem na styku świata realnego i umownego, fikcyjnego, ale jej znaczenie przenosi się na prawdziwe doświadczenie odgrywającego, w czym właśnie leży jej wartość ed</w:t>
      </w:r>
      <w:r w:rsidRPr="00CB298B">
        <w:rPr>
          <w:rFonts w:eastAsia="Times New Roman"/>
          <w:bCs/>
          <w:iCs/>
          <w:color w:val="auto"/>
        </w:rPr>
        <w:t>u</w:t>
      </w:r>
      <w:r w:rsidRPr="00CB298B">
        <w:rPr>
          <w:rFonts w:eastAsia="Times New Roman"/>
          <w:bCs/>
          <w:iCs/>
          <w:color w:val="auto"/>
        </w:rPr>
        <w:t>kacyjna”</w:t>
      </w:r>
      <w:r w:rsidRPr="00CB298B">
        <w:rPr>
          <w:rStyle w:val="Odwoanieprzypisudolnego"/>
          <w:rFonts w:eastAsia="Times New Roman"/>
          <w:bCs/>
          <w:iCs/>
          <w:color w:val="auto"/>
        </w:rPr>
        <w:footnoteReference w:id="110"/>
      </w:r>
      <w:r w:rsidR="00970707" w:rsidRPr="00CB298B">
        <w:rPr>
          <w:rFonts w:eastAsia="Times New Roman"/>
          <w:bCs/>
          <w:iCs/>
          <w:color w:val="auto"/>
        </w:rPr>
        <w:t xml:space="preserve">. </w:t>
      </w:r>
      <w:r w:rsidRPr="00CB298B">
        <w:rPr>
          <w:rFonts w:eastAsia="Times New Roman"/>
          <w:bCs/>
          <w:color w:val="auto"/>
        </w:rPr>
        <w:t>Zabawy parateatralne przygotowują</w:t>
      </w:r>
      <w:r w:rsidR="009B1445" w:rsidRPr="00CB298B">
        <w:rPr>
          <w:rFonts w:eastAsia="Times New Roman"/>
          <w:bCs/>
          <w:color w:val="auto"/>
        </w:rPr>
        <w:t xml:space="preserve"> </w:t>
      </w:r>
      <w:r w:rsidRPr="00CB298B">
        <w:rPr>
          <w:rFonts w:eastAsia="Times New Roman"/>
          <w:bCs/>
          <w:color w:val="auto"/>
        </w:rPr>
        <w:t>przedszkolaki do odgrywania ról sp</w:t>
      </w:r>
      <w:r w:rsidRPr="00CB298B">
        <w:rPr>
          <w:rFonts w:eastAsia="Times New Roman"/>
          <w:bCs/>
          <w:color w:val="auto"/>
        </w:rPr>
        <w:t>o</w:t>
      </w:r>
      <w:r w:rsidRPr="00CB298B">
        <w:rPr>
          <w:rFonts w:eastAsia="Times New Roman"/>
          <w:bCs/>
          <w:color w:val="auto"/>
        </w:rPr>
        <w:t xml:space="preserve">łecznych w zmieniającej się rzeczywistości, rozwijają </w:t>
      </w:r>
      <w:r w:rsidR="00970707" w:rsidRPr="00CB298B">
        <w:rPr>
          <w:rFonts w:eastAsia="Times New Roman"/>
          <w:bCs/>
          <w:color w:val="auto"/>
        </w:rPr>
        <w:t xml:space="preserve">ich </w:t>
      </w:r>
      <w:r w:rsidRPr="00CB298B">
        <w:rPr>
          <w:rFonts w:eastAsia="Times New Roman"/>
          <w:bCs/>
          <w:color w:val="auto"/>
        </w:rPr>
        <w:t>samodzielność w myśleniu i</w:t>
      </w:r>
      <w:r w:rsidR="00970707" w:rsidRPr="00CB298B">
        <w:rPr>
          <w:rFonts w:eastAsia="Times New Roman"/>
          <w:bCs/>
          <w:color w:val="auto"/>
        </w:rPr>
        <w:t> </w:t>
      </w:r>
      <w:r w:rsidRPr="00CB298B">
        <w:rPr>
          <w:rFonts w:eastAsia="Times New Roman"/>
          <w:bCs/>
          <w:color w:val="auto"/>
        </w:rPr>
        <w:t xml:space="preserve">kreatywność. Uczą współpracy, dialogu, służą integracji z grupą. Budują świadomość siebie, swojego ciała. </w:t>
      </w:r>
      <w:r w:rsidR="00DC4C9C" w:rsidRPr="00CB298B">
        <w:rPr>
          <w:rFonts w:eastAsia="Times New Roman"/>
          <w:bCs/>
          <w:color w:val="auto"/>
        </w:rPr>
        <w:t xml:space="preserve">Wyzwalają </w:t>
      </w:r>
      <w:r w:rsidRPr="00CB298B">
        <w:rPr>
          <w:rFonts w:eastAsia="Times New Roman"/>
          <w:bCs/>
          <w:color w:val="auto"/>
        </w:rPr>
        <w:t xml:space="preserve">indywidualne możliwości i potencjał, </w:t>
      </w:r>
      <w:r w:rsidR="00DC4C9C" w:rsidRPr="00CB298B">
        <w:rPr>
          <w:rFonts w:eastAsia="Times New Roman"/>
          <w:bCs/>
          <w:color w:val="auto"/>
        </w:rPr>
        <w:t xml:space="preserve">aktywizują </w:t>
      </w:r>
      <w:r w:rsidRPr="00CB298B">
        <w:rPr>
          <w:rFonts w:eastAsia="Times New Roman"/>
          <w:bCs/>
          <w:color w:val="auto"/>
        </w:rPr>
        <w:t>post</w:t>
      </w:r>
      <w:r w:rsidRPr="00CB298B">
        <w:rPr>
          <w:rFonts w:eastAsia="Times New Roman"/>
          <w:bCs/>
          <w:color w:val="auto"/>
        </w:rPr>
        <w:t>a</w:t>
      </w:r>
      <w:r w:rsidRPr="00CB298B">
        <w:rPr>
          <w:rFonts w:eastAsia="Times New Roman"/>
          <w:bCs/>
          <w:color w:val="auto"/>
        </w:rPr>
        <w:t>wę twórczych poszukiwań, rozwijają wyobraźnię.</w:t>
      </w:r>
      <w:r w:rsidR="009B1445" w:rsidRPr="00CB298B">
        <w:rPr>
          <w:rFonts w:eastAsia="Times New Roman"/>
          <w:bCs/>
          <w:color w:val="auto"/>
        </w:rPr>
        <w:t xml:space="preserve"> </w:t>
      </w:r>
      <w:r w:rsidRPr="00CB298B">
        <w:rPr>
          <w:rFonts w:eastAsia="Times New Roman"/>
          <w:bCs/>
          <w:color w:val="auto"/>
        </w:rPr>
        <w:t xml:space="preserve">W przedszkolu można z powodzeniem stosować różnorodne techniki </w:t>
      </w:r>
      <w:proofErr w:type="spellStart"/>
      <w:r w:rsidRPr="00CB298B">
        <w:rPr>
          <w:rFonts w:eastAsia="Times New Roman"/>
          <w:bCs/>
          <w:color w:val="auto"/>
        </w:rPr>
        <w:t>dramowe</w:t>
      </w:r>
      <w:proofErr w:type="spellEnd"/>
      <w:r w:rsidRPr="00CB298B">
        <w:rPr>
          <w:rFonts w:eastAsia="Times New Roman"/>
          <w:bCs/>
          <w:color w:val="auto"/>
        </w:rPr>
        <w:t xml:space="preserve">: </w:t>
      </w:r>
      <w:r w:rsidRPr="00CB298B">
        <w:rPr>
          <w:rFonts w:eastAsia="Times New Roman"/>
          <w:color w:val="auto"/>
        </w:rPr>
        <w:t xml:space="preserve">wchodzenie w role, rzeźbę, inscenizację i scenki </w:t>
      </w:r>
      <w:proofErr w:type="spellStart"/>
      <w:r w:rsidRPr="00CB298B">
        <w:rPr>
          <w:rFonts w:eastAsia="Times New Roman"/>
          <w:color w:val="auto"/>
        </w:rPr>
        <w:t>dramowe</w:t>
      </w:r>
      <w:proofErr w:type="spellEnd"/>
      <w:r w:rsidRPr="00CB298B">
        <w:rPr>
          <w:rFonts w:eastAsia="Times New Roman"/>
          <w:color w:val="auto"/>
        </w:rPr>
        <w:t xml:space="preserve">, pantomimę, żywy obraz, obraz bez ruchu („pomnik </w:t>
      </w:r>
      <w:proofErr w:type="spellStart"/>
      <w:r w:rsidRPr="00CB298B">
        <w:rPr>
          <w:rFonts w:eastAsia="Times New Roman"/>
          <w:color w:val="auto"/>
        </w:rPr>
        <w:t>dramowy</w:t>
      </w:r>
      <w:proofErr w:type="spellEnd"/>
      <w:r w:rsidRPr="00CB298B">
        <w:rPr>
          <w:rFonts w:eastAsia="Times New Roman"/>
          <w:color w:val="auto"/>
        </w:rPr>
        <w:t>”) i in</w:t>
      </w:r>
      <w:r w:rsidR="00DC4C9C" w:rsidRPr="00CB298B">
        <w:rPr>
          <w:rFonts w:eastAsia="Times New Roman"/>
          <w:color w:val="auto"/>
        </w:rPr>
        <w:t>ne.</w:t>
      </w:r>
    </w:p>
    <w:p w14:paraId="31C3D006" w14:textId="40104275" w:rsidR="00DC4C9C" w:rsidRPr="00CB298B" w:rsidRDefault="00DC4C9C" w:rsidP="00757123">
      <w:pPr>
        <w:pStyle w:val="OREnormalny"/>
        <w:rPr>
          <w:rFonts w:eastAsia="Times New Roman"/>
          <w:bCs/>
          <w:color w:val="auto"/>
        </w:rPr>
      </w:pPr>
      <w:r w:rsidRPr="00CB298B">
        <w:rPr>
          <w:b/>
          <w:color w:val="auto"/>
        </w:rPr>
        <w:lastRenderedPageBreak/>
        <w:t xml:space="preserve">Dowiedz się więcej </w:t>
      </w:r>
      <w:r w:rsidRPr="00CB298B">
        <w:rPr>
          <w:color w:val="auto"/>
        </w:rPr>
        <w:t>[online, dostęp dn. 15.05.2017]:</w:t>
      </w:r>
    </w:p>
    <w:p w14:paraId="1DF58B36" w14:textId="72DE9C74" w:rsidR="00DC4C9C" w:rsidRPr="00CB298B" w:rsidRDefault="00DC4C9C" w:rsidP="00DC4C9C">
      <w:pPr>
        <w:pStyle w:val="OREpunktor"/>
        <w:rPr>
          <w:color w:val="auto"/>
        </w:rPr>
      </w:pPr>
      <w:r w:rsidRPr="00CB298B">
        <w:rPr>
          <w:color w:val="auto"/>
        </w:rPr>
        <w:t xml:space="preserve">A. Świgoń, </w:t>
      </w:r>
      <w:hyperlink r:id="rId310" w:history="1">
        <w:r w:rsidRPr="00CB298B">
          <w:rPr>
            <w:rStyle w:val="Hipercze"/>
            <w:i/>
            <w:color w:val="auto"/>
          </w:rPr>
          <w:t>Aktywne metody pracy z dziećmi w przedszkolu. Innowacja pedag</w:t>
        </w:r>
        <w:r w:rsidRPr="00CB298B">
          <w:rPr>
            <w:rStyle w:val="Hipercze"/>
            <w:i/>
            <w:color w:val="auto"/>
          </w:rPr>
          <w:t>o</w:t>
        </w:r>
        <w:r w:rsidRPr="00CB298B">
          <w:rPr>
            <w:rStyle w:val="Hipercze"/>
            <w:i/>
            <w:color w:val="auto"/>
          </w:rPr>
          <w:t>giczna</w:t>
        </w:r>
      </w:hyperlink>
      <w:r w:rsidRPr="00CB298B">
        <w:rPr>
          <w:color w:val="auto"/>
        </w:rPr>
        <w:t xml:space="preserve"> (scenariusz zajęć z wykorzystaniem metod parateatralnych – odgrywanie scenek </w:t>
      </w:r>
      <w:proofErr w:type="spellStart"/>
      <w:r w:rsidRPr="00CB298B">
        <w:rPr>
          <w:color w:val="auto"/>
        </w:rPr>
        <w:t>dramowych</w:t>
      </w:r>
      <w:proofErr w:type="spellEnd"/>
      <w:r w:rsidRPr="00CB298B">
        <w:rPr>
          <w:color w:val="auto"/>
        </w:rPr>
        <w:t>, temat zajęć: „Mały teatr przedszkolny”);</w:t>
      </w:r>
    </w:p>
    <w:p w14:paraId="1417B2BC" w14:textId="7519C10A" w:rsidR="00C02A56" w:rsidRPr="00CB298B" w:rsidRDefault="0019394D" w:rsidP="00C02A56">
      <w:pPr>
        <w:pStyle w:val="OREpunktor"/>
        <w:rPr>
          <w:rFonts w:eastAsia="Times New Roman"/>
          <w:color w:val="auto"/>
        </w:rPr>
      </w:pPr>
      <w:r w:rsidRPr="00CB298B">
        <w:rPr>
          <w:i/>
          <w:color w:val="auto"/>
        </w:rPr>
        <w:t>Techniki parateatralne</w:t>
      </w:r>
      <w:r w:rsidRPr="00CB298B">
        <w:rPr>
          <w:color w:val="auto"/>
        </w:rPr>
        <w:t xml:space="preserve"> [w:] </w:t>
      </w:r>
      <w:hyperlink r:id="rId311" w:history="1">
        <w:r w:rsidRPr="00CB298B">
          <w:rPr>
            <w:rStyle w:val="Hipercze"/>
            <w:i/>
            <w:color w:val="auto"/>
          </w:rPr>
          <w:t>Twórcze metody pracy z dzieckiem</w:t>
        </w:r>
      </w:hyperlink>
      <w:r w:rsidRPr="00CB298B">
        <w:rPr>
          <w:color w:val="auto"/>
        </w:rPr>
        <w:t>, s. 2</w:t>
      </w:r>
      <w:r w:rsidR="00DC4C9C" w:rsidRPr="00CB298B">
        <w:rPr>
          <w:color w:val="auto"/>
        </w:rPr>
        <w:t>–</w:t>
      </w:r>
      <w:r w:rsidRPr="00CB298B">
        <w:rPr>
          <w:color w:val="auto"/>
        </w:rPr>
        <w:t>3</w:t>
      </w:r>
      <w:r w:rsidR="00DC4C9C" w:rsidRPr="00CB298B">
        <w:rPr>
          <w:color w:val="auto"/>
        </w:rPr>
        <w:t>;</w:t>
      </w:r>
    </w:p>
    <w:p w14:paraId="5B03B979" w14:textId="1750B1C0" w:rsidR="0019394D" w:rsidRPr="00CB298B" w:rsidRDefault="00DC4C9C" w:rsidP="00C02A56">
      <w:pPr>
        <w:pStyle w:val="OREpunktor"/>
        <w:rPr>
          <w:rFonts w:eastAsia="Times New Roman"/>
          <w:color w:val="auto"/>
        </w:rPr>
      </w:pPr>
      <w:r w:rsidRPr="00CB298B">
        <w:rPr>
          <w:color w:val="auto"/>
        </w:rPr>
        <w:t xml:space="preserve">J. </w:t>
      </w:r>
      <w:r w:rsidR="0019394D" w:rsidRPr="00CB298B">
        <w:rPr>
          <w:color w:val="auto"/>
        </w:rPr>
        <w:t xml:space="preserve">Matys, </w:t>
      </w:r>
      <w:r w:rsidRPr="00CB298B">
        <w:rPr>
          <w:color w:val="auto"/>
        </w:rPr>
        <w:t xml:space="preserve">J. </w:t>
      </w:r>
      <w:r w:rsidR="0019394D" w:rsidRPr="00CB298B">
        <w:rPr>
          <w:color w:val="auto"/>
        </w:rPr>
        <w:t xml:space="preserve">Poznańska, </w:t>
      </w:r>
      <w:r w:rsidRPr="00CB298B">
        <w:rPr>
          <w:color w:val="auto"/>
        </w:rPr>
        <w:t xml:space="preserve">M. </w:t>
      </w:r>
      <w:r w:rsidR="0019394D" w:rsidRPr="00CB298B">
        <w:rPr>
          <w:color w:val="auto"/>
        </w:rPr>
        <w:t xml:space="preserve">Radlińska, </w:t>
      </w:r>
      <w:hyperlink r:id="rId312" w:history="1">
        <w:r w:rsidR="0019394D" w:rsidRPr="00CB298B">
          <w:rPr>
            <w:rStyle w:val="Hipercze"/>
            <w:i/>
            <w:color w:val="auto"/>
          </w:rPr>
          <w:t>Techniki parateatralne</w:t>
        </w:r>
      </w:hyperlink>
      <w:r w:rsidRPr="00CB298B">
        <w:rPr>
          <w:color w:val="auto"/>
        </w:rPr>
        <w:t>.</w:t>
      </w:r>
    </w:p>
    <w:p w14:paraId="38EF3644" w14:textId="1E2674BF" w:rsidR="0019394D" w:rsidRPr="00CB298B" w:rsidRDefault="0019394D" w:rsidP="00757123">
      <w:pPr>
        <w:pStyle w:val="OREnormalny"/>
        <w:rPr>
          <w:b/>
          <w:color w:val="auto"/>
        </w:rPr>
      </w:pPr>
      <w:r w:rsidRPr="00CB298B">
        <w:rPr>
          <w:b/>
          <w:color w:val="auto"/>
        </w:rPr>
        <w:t xml:space="preserve">Dziecięca matematyka </w:t>
      </w:r>
      <w:r w:rsidR="00DC4C9C" w:rsidRPr="00CB298B">
        <w:rPr>
          <w:b/>
          <w:color w:val="auto"/>
        </w:rPr>
        <w:t xml:space="preserve">według </w:t>
      </w:r>
      <w:r w:rsidRPr="00CB298B">
        <w:rPr>
          <w:b/>
          <w:color w:val="auto"/>
        </w:rPr>
        <w:t>Edyty Gruszczyk-Kolczyńskiej i Ewy Zielińskiej</w:t>
      </w:r>
    </w:p>
    <w:p w14:paraId="4C01AA57" w14:textId="1060096E" w:rsidR="0019394D" w:rsidRPr="00CB298B" w:rsidRDefault="0019394D" w:rsidP="00757123">
      <w:pPr>
        <w:pStyle w:val="OREnormalny"/>
        <w:rPr>
          <w:color w:val="auto"/>
        </w:rPr>
      </w:pPr>
      <w:r w:rsidRPr="00CB298B">
        <w:rPr>
          <w:color w:val="auto"/>
        </w:rPr>
        <w:t>Najpełniej ideę rozwijania kompetencji matematycznych u przedszkolaków i dzieci w</w:t>
      </w:r>
      <w:r w:rsidR="00F827DE" w:rsidRPr="00CB298B">
        <w:rPr>
          <w:color w:val="auto"/>
        </w:rPr>
        <w:t> </w:t>
      </w:r>
      <w:r w:rsidRPr="00CB298B">
        <w:rPr>
          <w:color w:val="auto"/>
        </w:rPr>
        <w:t xml:space="preserve">okresie wczesnoszkolnym przedstawiły autorki </w:t>
      </w:r>
      <w:r w:rsidR="00F827DE" w:rsidRPr="00CB298B">
        <w:rPr>
          <w:color w:val="auto"/>
        </w:rPr>
        <w:t>książki</w:t>
      </w:r>
      <w:r w:rsidRPr="00CB298B">
        <w:rPr>
          <w:color w:val="auto"/>
        </w:rPr>
        <w:t xml:space="preserve"> </w:t>
      </w:r>
      <w:r w:rsidRPr="00CB298B">
        <w:rPr>
          <w:i/>
          <w:color w:val="auto"/>
        </w:rPr>
        <w:t>Dziecięca matematyka. Eduk</w:t>
      </w:r>
      <w:r w:rsidRPr="00CB298B">
        <w:rPr>
          <w:i/>
          <w:color w:val="auto"/>
        </w:rPr>
        <w:t>a</w:t>
      </w:r>
      <w:r w:rsidRPr="00CB298B">
        <w:rPr>
          <w:i/>
          <w:color w:val="auto"/>
        </w:rPr>
        <w:t>cja matematyczna dzieci w domu, w przedszkolu i szkole</w:t>
      </w:r>
      <w:r w:rsidR="00F827DE" w:rsidRPr="00CB298B">
        <w:rPr>
          <w:color w:val="auto"/>
        </w:rPr>
        <w:t>. Wymieniają w niej</w:t>
      </w:r>
      <w:r w:rsidRPr="00CB298B">
        <w:rPr>
          <w:color w:val="auto"/>
        </w:rPr>
        <w:t xml:space="preserve"> 12 kręgów tematycznych edukacji matematycznej: orientacj</w:t>
      </w:r>
      <w:r w:rsidR="00F827DE" w:rsidRPr="00CB298B">
        <w:rPr>
          <w:color w:val="auto"/>
        </w:rPr>
        <w:t>ę</w:t>
      </w:r>
      <w:r w:rsidRPr="00CB298B">
        <w:rPr>
          <w:color w:val="auto"/>
        </w:rPr>
        <w:t xml:space="preserve"> przestrzenn</w:t>
      </w:r>
      <w:r w:rsidR="00F827DE" w:rsidRPr="00CB298B">
        <w:rPr>
          <w:color w:val="auto"/>
        </w:rPr>
        <w:t>ą</w:t>
      </w:r>
      <w:r w:rsidRPr="00CB298B">
        <w:rPr>
          <w:color w:val="auto"/>
        </w:rPr>
        <w:t>, rytmy, kształtowanie umiejętności liczenia, a także dodawania i odejmowania, wspomaganie rozwoju oper</w:t>
      </w:r>
      <w:r w:rsidRPr="00CB298B">
        <w:rPr>
          <w:color w:val="auto"/>
        </w:rPr>
        <w:t>a</w:t>
      </w:r>
      <w:r w:rsidRPr="00CB298B">
        <w:rPr>
          <w:color w:val="auto"/>
        </w:rPr>
        <w:t>cyjnego rozumowania; rozwijanie umiejętności mierzenia długości, klasyfikacj</w:t>
      </w:r>
      <w:r w:rsidR="00F827DE" w:rsidRPr="00CB298B">
        <w:rPr>
          <w:color w:val="auto"/>
        </w:rPr>
        <w:t>ę</w:t>
      </w:r>
      <w:r w:rsidRPr="00CB298B">
        <w:rPr>
          <w:color w:val="auto"/>
        </w:rPr>
        <w:t>, układ</w:t>
      </w:r>
      <w:r w:rsidRPr="00CB298B">
        <w:rPr>
          <w:color w:val="auto"/>
        </w:rPr>
        <w:t>a</w:t>
      </w:r>
      <w:r w:rsidRPr="00CB298B">
        <w:rPr>
          <w:color w:val="auto"/>
        </w:rPr>
        <w:t>nie i rozwiązywanie zadań arytmetycznych, zapoznanie dzieci z wagą i sensem ważenia, mierzenie płynów, intuicj</w:t>
      </w:r>
      <w:r w:rsidR="00F827DE" w:rsidRPr="00CB298B">
        <w:rPr>
          <w:color w:val="auto"/>
        </w:rPr>
        <w:t>ę</w:t>
      </w:r>
      <w:r w:rsidRPr="00CB298B">
        <w:rPr>
          <w:color w:val="auto"/>
        </w:rPr>
        <w:t xml:space="preserve"> geometryczn</w:t>
      </w:r>
      <w:r w:rsidR="00F827DE" w:rsidRPr="00CB298B">
        <w:rPr>
          <w:color w:val="auto"/>
        </w:rPr>
        <w:t>ą</w:t>
      </w:r>
      <w:r w:rsidRPr="00CB298B">
        <w:rPr>
          <w:color w:val="auto"/>
        </w:rPr>
        <w:t>, kształtowanie gier przez dzieci</w:t>
      </w:r>
      <w:r w:rsidR="00F827DE" w:rsidRPr="00CB298B">
        <w:rPr>
          <w:color w:val="auto"/>
        </w:rPr>
        <w:t xml:space="preserve"> oraz </w:t>
      </w:r>
      <w:r w:rsidRPr="00CB298B">
        <w:rPr>
          <w:color w:val="auto"/>
        </w:rPr>
        <w:t>zapisyw</w:t>
      </w:r>
      <w:r w:rsidRPr="00CB298B">
        <w:rPr>
          <w:color w:val="auto"/>
        </w:rPr>
        <w:t>a</w:t>
      </w:r>
      <w:r w:rsidRPr="00CB298B">
        <w:rPr>
          <w:color w:val="auto"/>
        </w:rPr>
        <w:t>nie czynności matematycznych. Dlatego w tej metodzie nie stosuje się tradycyjnego p</w:t>
      </w:r>
      <w:r w:rsidRPr="00CB298B">
        <w:rPr>
          <w:color w:val="auto"/>
        </w:rPr>
        <w:t>o</w:t>
      </w:r>
      <w:r w:rsidRPr="00CB298B">
        <w:rPr>
          <w:color w:val="auto"/>
        </w:rPr>
        <w:t>działu treści kształcenia ze względu na wiek dzieci. W opracowanych przez autorki bl</w:t>
      </w:r>
      <w:r w:rsidRPr="00CB298B">
        <w:rPr>
          <w:color w:val="auto"/>
        </w:rPr>
        <w:t>o</w:t>
      </w:r>
      <w:r w:rsidRPr="00CB298B">
        <w:rPr>
          <w:color w:val="auto"/>
        </w:rPr>
        <w:t>kach programowy</w:t>
      </w:r>
      <w:r w:rsidR="00F827DE" w:rsidRPr="00CB298B">
        <w:rPr>
          <w:color w:val="auto"/>
        </w:rPr>
        <w:t>ch</w:t>
      </w:r>
      <w:r w:rsidRPr="00CB298B">
        <w:rPr>
          <w:color w:val="auto"/>
        </w:rPr>
        <w:t xml:space="preserve"> są zawarte celowo dobrane treści, co umożliwia rozwinięcie najwa</w:t>
      </w:r>
      <w:r w:rsidRPr="00CB298B">
        <w:rPr>
          <w:color w:val="auto"/>
        </w:rPr>
        <w:t>ż</w:t>
      </w:r>
      <w:r w:rsidRPr="00CB298B">
        <w:rPr>
          <w:color w:val="auto"/>
        </w:rPr>
        <w:t>niejsze czynności intelektualnych, w tym ważnych</w:t>
      </w:r>
      <w:r w:rsidR="009B1445" w:rsidRPr="00CB298B">
        <w:rPr>
          <w:color w:val="auto"/>
        </w:rPr>
        <w:t xml:space="preserve"> </w:t>
      </w:r>
      <w:r w:rsidRPr="00CB298B">
        <w:rPr>
          <w:color w:val="auto"/>
        </w:rPr>
        <w:t xml:space="preserve">dla dalszej edukacji matematycznej dzieci. W każdym bloku treści ułożone są </w:t>
      </w:r>
      <w:r w:rsidR="00F827DE" w:rsidRPr="00CB298B">
        <w:rPr>
          <w:color w:val="auto"/>
        </w:rPr>
        <w:t>w sposób adekwatny do</w:t>
      </w:r>
      <w:r w:rsidRPr="00CB298B">
        <w:rPr>
          <w:color w:val="auto"/>
        </w:rPr>
        <w:t xml:space="preserve"> dziecięcych możliw</w:t>
      </w:r>
      <w:r w:rsidRPr="00CB298B">
        <w:rPr>
          <w:color w:val="auto"/>
        </w:rPr>
        <w:t>o</w:t>
      </w:r>
      <w:r w:rsidRPr="00CB298B">
        <w:rPr>
          <w:color w:val="auto"/>
        </w:rPr>
        <w:t xml:space="preserve">ści na danym etapie rozwoju. Spiralny układ zakłada dokładne opanowanie przez dzieci treści łatwiejszych przed przejściem do kolejnych. </w:t>
      </w:r>
      <w:r w:rsidR="00F827DE" w:rsidRPr="00CB298B">
        <w:rPr>
          <w:color w:val="auto"/>
        </w:rPr>
        <w:t>Zdaniem autorek koncepcji, e</w:t>
      </w:r>
      <w:r w:rsidRPr="00CB298B">
        <w:rPr>
          <w:color w:val="auto"/>
        </w:rPr>
        <w:t xml:space="preserve">dukacja matematyczna przedszkolaków musi być </w:t>
      </w:r>
      <w:r w:rsidR="00F827DE" w:rsidRPr="00CB298B">
        <w:rPr>
          <w:color w:val="auto"/>
        </w:rPr>
        <w:t xml:space="preserve">wpisana </w:t>
      </w:r>
      <w:r w:rsidRPr="00CB298B">
        <w:rPr>
          <w:color w:val="auto"/>
        </w:rPr>
        <w:t xml:space="preserve">w </w:t>
      </w:r>
      <w:r w:rsidR="00F827DE" w:rsidRPr="00CB298B">
        <w:rPr>
          <w:color w:val="auto"/>
        </w:rPr>
        <w:t>działania ukierunkowane na rozwój</w:t>
      </w:r>
      <w:r w:rsidRPr="00CB298B">
        <w:rPr>
          <w:color w:val="auto"/>
        </w:rPr>
        <w:t xml:space="preserve"> </w:t>
      </w:r>
      <w:r w:rsidR="00F827DE" w:rsidRPr="00CB298B">
        <w:rPr>
          <w:color w:val="auto"/>
        </w:rPr>
        <w:t xml:space="preserve">umysłowy </w:t>
      </w:r>
      <w:r w:rsidRPr="00CB298B">
        <w:rPr>
          <w:color w:val="auto"/>
        </w:rPr>
        <w:t xml:space="preserve">dzieci w ogóle, powiązana z </w:t>
      </w:r>
      <w:r w:rsidR="00F827DE" w:rsidRPr="00CB298B">
        <w:rPr>
          <w:color w:val="auto"/>
        </w:rPr>
        <w:t xml:space="preserve">ich </w:t>
      </w:r>
      <w:r w:rsidRPr="00CB298B">
        <w:rPr>
          <w:color w:val="auto"/>
        </w:rPr>
        <w:t>codziennymi doświadczeniami przedszkolnymi i</w:t>
      </w:r>
      <w:r w:rsidR="00F827DE" w:rsidRPr="00CB298B">
        <w:rPr>
          <w:color w:val="auto"/>
        </w:rPr>
        <w:t> </w:t>
      </w:r>
      <w:r w:rsidRPr="00CB298B">
        <w:rPr>
          <w:color w:val="auto"/>
        </w:rPr>
        <w:t>życiowymi</w:t>
      </w:r>
      <w:r w:rsidRPr="00CB298B">
        <w:rPr>
          <w:rStyle w:val="Odwoanieprzypisudolnego"/>
          <w:color w:val="auto"/>
        </w:rPr>
        <w:footnoteReference w:id="111"/>
      </w:r>
      <w:r w:rsidRPr="00CB298B">
        <w:rPr>
          <w:color w:val="auto"/>
        </w:rPr>
        <w:t xml:space="preserve">. </w:t>
      </w:r>
    </w:p>
    <w:p w14:paraId="2364046A" w14:textId="77777777" w:rsidR="00DC4C9C" w:rsidRPr="00CB298B" w:rsidRDefault="00DC4C9C" w:rsidP="00DC4C9C">
      <w:pPr>
        <w:pStyle w:val="OREnormalny"/>
        <w:rPr>
          <w:color w:val="auto"/>
        </w:rPr>
      </w:pPr>
      <w:r w:rsidRPr="00CB298B">
        <w:rPr>
          <w:b/>
          <w:color w:val="auto"/>
        </w:rPr>
        <w:t xml:space="preserve">Dowiedz się więcej </w:t>
      </w:r>
      <w:r w:rsidRPr="00CB298B">
        <w:rPr>
          <w:color w:val="auto"/>
        </w:rPr>
        <w:t>[online, dostęp dn. 15.05.2017]:</w:t>
      </w:r>
    </w:p>
    <w:p w14:paraId="4BE586A4" w14:textId="44D9A3BF" w:rsidR="00C02A56" w:rsidRPr="00CB298B" w:rsidRDefault="00D90492" w:rsidP="00C02A56">
      <w:pPr>
        <w:pStyle w:val="OREpunktor"/>
        <w:rPr>
          <w:color w:val="auto"/>
        </w:rPr>
      </w:pPr>
      <w:hyperlink r:id="rId313" w:history="1">
        <w:r w:rsidR="0019394D" w:rsidRPr="00CB298B">
          <w:rPr>
            <w:rStyle w:val="Hipercze"/>
            <w:color w:val="auto"/>
          </w:rPr>
          <w:t>Nabywanie umiejętności matematycznych – wykład prof. Edyty Gruszczyk-Kolczyńskiej</w:t>
        </w:r>
      </w:hyperlink>
      <w:r w:rsidR="00F827DE" w:rsidRPr="00CB298B">
        <w:rPr>
          <w:color w:val="auto"/>
        </w:rPr>
        <w:t>;</w:t>
      </w:r>
      <w:r w:rsidR="0019394D" w:rsidRPr="00CB298B">
        <w:rPr>
          <w:color w:val="auto"/>
        </w:rPr>
        <w:t xml:space="preserve"> </w:t>
      </w:r>
    </w:p>
    <w:p w14:paraId="0E43844D" w14:textId="0C398C98" w:rsidR="00C02A56" w:rsidRPr="00CB298B" w:rsidRDefault="0019394D" w:rsidP="00C02A56">
      <w:pPr>
        <w:pStyle w:val="OREpunktor"/>
        <w:rPr>
          <w:color w:val="auto"/>
        </w:rPr>
      </w:pPr>
      <w:r w:rsidRPr="00CB298B">
        <w:rPr>
          <w:color w:val="auto"/>
        </w:rPr>
        <w:t xml:space="preserve">Wykład prof. Edyty Gruszczyk-Kolczyńskiej na Kongresie Matematycznym: </w:t>
      </w:r>
      <w:hyperlink r:id="rId314" w:history="1">
        <w:r w:rsidRPr="00CB298B">
          <w:rPr>
            <w:rStyle w:val="Hipercze"/>
            <w:color w:val="auto"/>
          </w:rPr>
          <w:t>część 1</w:t>
        </w:r>
      </w:hyperlink>
      <w:r w:rsidRPr="00CB298B">
        <w:rPr>
          <w:color w:val="auto"/>
        </w:rPr>
        <w:t xml:space="preserve"> i </w:t>
      </w:r>
      <w:hyperlink r:id="rId315" w:history="1">
        <w:r w:rsidRPr="00CB298B">
          <w:rPr>
            <w:rStyle w:val="Hipercze"/>
            <w:color w:val="auto"/>
          </w:rPr>
          <w:t>część 2</w:t>
        </w:r>
      </w:hyperlink>
      <w:r w:rsidR="00F827DE" w:rsidRPr="00CB298B">
        <w:rPr>
          <w:color w:val="auto"/>
        </w:rPr>
        <w:t>;</w:t>
      </w:r>
    </w:p>
    <w:p w14:paraId="13BB9717" w14:textId="4A521449" w:rsidR="00C02A56" w:rsidRPr="00CB298B" w:rsidRDefault="00D90492" w:rsidP="00C02A56">
      <w:pPr>
        <w:pStyle w:val="OREpunktor"/>
        <w:rPr>
          <w:color w:val="auto"/>
        </w:rPr>
      </w:pPr>
      <w:hyperlink r:id="rId316" w:history="1">
        <w:r w:rsidR="0019394D" w:rsidRPr="00CB298B">
          <w:rPr>
            <w:rStyle w:val="Hipercze"/>
            <w:color w:val="auto"/>
          </w:rPr>
          <w:t>Kreatywne zajęcia w Publicznym Przedszkolu nr 13 w Kędzierzynie-Koźlu</w:t>
        </w:r>
      </w:hyperlink>
      <w:r w:rsidR="00F827DE" w:rsidRPr="00CB298B">
        <w:rPr>
          <w:color w:val="auto"/>
        </w:rPr>
        <w:t>;</w:t>
      </w:r>
    </w:p>
    <w:p w14:paraId="76F0AB10" w14:textId="05B3A459" w:rsidR="0019394D" w:rsidRPr="00CB298B" w:rsidRDefault="00D90492" w:rsidP="00C02A56">
      <w:pPr>
        <w:pStyle w:val="OREpunktor"/>
        <w:rPr>
          <w:color w:val="auto"/>
        </w:rPr>
      </w:pPr>
      <w:hyperlink r:id="rId317" w:history="1">
        <w:r w:rsidR="0019394D" w:rsidRPr="00CB298B">
          <w:rPr>
            <w:rStyle w:val="Hipercze"/>
            <w:color w:val="auto"/>
          </w:rPr>
          <w:t xml:space="preserve">Zajęcia matematyczne </w:t>
        </w:r>
        <w:r w:rsidR="00F827DE" w:rsidRPr="00CB298B">
          <w:rPr>
            <w:rStyle w:val="Hipercze"/>
            <w:color w:val="auto"/>
          </w:rPr>
          <w:t xml:space="preserve">według </w:t>
        </w:r>
        <w:r w:rsidR="0019394D" w:rsidRPr="00CB298B">
          <w:rPr>
            <w:rStyle w:val="Hipercze"/>
            <w:color w:val="auto"/>
          </w:rPr>
          <w:t>metody prof. Gruszczyk-Kolczyńskiej prowadzone w przedszkolu w Skrzeszewie</w:t>
        </w:r>
      </w:hyperlink>
      <w:r w:rsidR="00F827DE" w:rsidRPr="00CB298B">
        <w:rPr>
          <w:color w:val="auto"/>
        </w:rPr>
        <w:t>.</w:t>
      </w:r>
    </w:p>
    <w:p w14:paraId="09DF6E64" w14:textId="57B494D1" w:rsidR="0019394D" w:rsidRPr="00CB298B" w:rsidRDefault="0019394D" w:rsidP="00757123">
      <w:pPr>
        <w:pStyle w:val="OREnormalny"/>
        <w:rPr>
          <w:b/>
          <w:color w:val="auto"/>
        </w:rPr>
      </w:pPr>
      <w:r w:rsidRPr="00CB298B">
        <w:rPr>
          <w:b/>
          <w:color w:val="auto"/>
        </w:rPr>
        <w:t xml:space="preserve">Odimienna nauka czytania </w:t>
      </w:r>
      <w:r w:rsidR="00F827DE" w:rsidRPr="00CB298B">
        <w:rPr>
          <w:b/>
          <w:color w:val="auto"/>
        </w:rPr>
        <w:t xml:space="preserve">według </w:t>
      </w:r>
      <w:r w:rsidRPr="00CB298B">
        <w:rPr>
          <w:b/>
          <w:color w:val="auto"/>
        </w:rPr>
        <w:t>Ireny</w:t>
      </w:r>
      <w:r w:rsidRPr="00CB298B">
        <w:rPr>
          <w:b/>
          <w:color w:val="auto"/>
          <w:spacing w:val="-14"/>
        </w:rPr>
        <w:t xml:space="preserve"> </w:t>
      </w:r>
      <w:r w:rsidRPr="00CB298B">
        <w:rPr>
          <w:b/>
          <w:color w:val="auto"/>
        </w:rPr>
        <w:t>Majchrzak</w:t>
      </w:r>
    </w:p>
    <w:p w14:paraId="66313986" w14:textId="5442796A" w:rsidR="008626EC" w:rsidRPr="00CB298B" w:rsidRDefault="0019394D" w:rsidP="00757123">
      <w:pPr>
        <w:pStyle w:val="OREnormalny"/>
        <w:rPr>
          <w:rFonts w:eastAsia="Times New Roman"/>
          <w:color w:val="auto"/>
        </w:rPr>
      </w:pPr>
      <w:r w:rsidRPr="00CB298B">
        <w:rPr>
          <w:rFonts w:eastAsia="Times New Roman"/>
          <w:color w:val="auto"/>
        </w:rPr>
        <w:t>Program opisany przez Irenę Majchrzak zakłada tworzenie takich sytuacji edukacyjnych, które bez wysiłku i w przyjazny sposób doprowadzą do wykształcenia kompetencji cz</w:t>
      </w:r>
      <w:r w:rsidRPr="00CB298B">
        <w:rPr>
          <w:rFonts w:eastAsia="Times New Roman"/>
          <w:color w:val="auto"/>
        </w:rPr>
        <w:t>y</w:t>
      </w:r>
      <w:r w:rsidRPr="00CB298B">
        <w:rPr>
          <w:rFonts w:eastAsia="Times New Roman"/>
          <w:color w:val="auto"/>
        </w:rPr>
        <w:t xml:space="preserve">telniczych u dziecka w wieku przedszkolnym. Kluczowe w stosowaniu </w:t>
      </w:r>
      <w:r w:rsidR="008626EC" w:rsidRPr="00CB298B">
        <w:rPr>
          <w:rFonts w:eastAsia="Times New Roman"/>
          <w:color w:val="auto"/>
        </w:rPr>
        <w:t xml:space="preserve">metody odimiennej </w:t>
      </w:r>
      <w:r w:rsidRPr="00CB298B">
        <w:rPr>
          <w:rFonts w:eastAsia="Times New Roman"/>
          <w:color w:val="auto"/>
        </w:rPr>
        <w:t xml:space="preserve">jest indywidualne podejście do każdego </w:t>
      </w:r>
      <w:r w:rsidR="008626EC" w:rsidRPr="00CB298B">
        <w:rPr>
          <w:rFonts w:eastAsia="Times New Roman"/>
          <w:color w:val="auto"/>
        </w:rPr>
        <w:t>wychowanka</w:t>
      </w:r>
      <w:r w:rsidRPr="00CB298B">
        <w:rPr>
          <w:rFonts w:eastAsia="Times New Roman"/>
          <w:color w:val="auto"/>
        </w:rPr>
        <w:t xml:space="preserve">. Proces kształtowania kompetencji czytelniczych </w:t>
      </w:r>
      <w:r w:rsidR="008626EC" w:rsidRPr="00CB298B">
        <w:rPr>
          <w:rFonts w:eastAsia="Times New Roman"/>
          <w:color w:val="auto"/>
        </w:rPr>
        <w:t xml:space="preserve">u </w:t>
      </w:r>
      <w:r w:rsidRPr="00CB298B">
        <w:rPr>
          <w:rFonts w:eastAsia="Times New Roman"/>
          <w:color w:val="auto"/>
        </w:rPr>
        <w:t>dziecka przebiega w logicznie następujących po sobie etapach</w:t>
      </w:r>
      <w:r w:rsidR="008626EC" w:rsidRPr="00CB298B">
        <w:rPr>
          <w:rFonts w:eastAsia="Times New Roman"/>
          <w:color w:val="auto"/>
        </w:rPr>
        <w:t>:</w:t>
      </w:r>
    </w:p>
    <w:p w14:paraId="4D7864B7" w14:textId="7680F132" w:rsidR="008626EC" w:rsidRPr="00CB298B" w:rsidRDefault="0019394D" w:rsidP="008626EC">
      <w:pPr>
        <w:pStyle w:val="OREpunktor"/>
        <w:rPr>
          <w:color w:val="auto"/>
        </w:rPr>
      </w:pPr>
      <w:r w:rsidRPr="00CB298B">
        <w:rPr>
          <w:color w:val="auto"/>
        </w:rPr>
        <w:t>Początek to poznawanie znaczenia napisanego słowa – własnego imienia (stąd nazwa metody), co pozwala w sposób naturalny przenieść analizę języka pisan</w:t>
      </w:r>
      <w:r w:rsidRPr="00CB298B">
        <w:rPr>
          <w:color w:val="auto"/>
        </w:rPr>
        <w:t>e</w:t>
      </w:r>
      <w:r w:rsidRPr="00CB298B">
        <w:rPr>
          <w:color w:val="auto"/>
        </w:rPr>
        <w:t>go z relacji liter i głosek na relację trzech elementów: liter, głosek i znaczenia. Dzieci rozumieją dzięki temu, że czytanie nie polega na wybrzmiew</w:t>
      </w:r>
      <w:r w:rsidRPr="00CB298B">
        <w:rPr>
          <w:color w:val="auto"/>
        </w:rPr>
        <w:t>a</w:t>
      </w:r>
      <w:r w:rsidRPr="00CB298B">
        <w:rPr>
          <w:color w:val="auto"/>
        </w:rPr>
        <w:t>niu/wymawianiu słów, lecz na odnajdywaniu znaczenia za literowym szyfrem</w:t>
      </w:r>
      <w:r w:rsidR="008626EC" w:rsidRPr="00CB298B">
        <w:rPr>
          <w:color w:val="auto"/>
        </w:rPr>
        <w:t>.</w:t>
      </w:r>
    </w:p>
    <w:p w14:paraId="1EBCB1B3" w14:textId="045495F9" w:rsidR="008626EC" w:rsidRPr="00CB298B" w:rsidRDefault="0019394D" w:rsidP="008626EC">
      <w:pPr>
        <w:pStyle w:val="OREpunktor"/>
        <w:rPr>
          <w:color w:val="auto"/>
        </w:rPr>
      </w:pPr>
      <w:r w:rsidRPr="00CB298B">
        <w:rPr>
          <w:color w:val="auto"/>
        </w:rPr>
        <w:t xml:space="preserve">Kolejne kroki to poznawanie liter imion koleżanek i kolegów – </w:t>
      </w:r>
      <w:r w:rsidR="008626EC" w:rsidRPr="00CB298B">
        <w:rPr>
          <w:color w:val="auto"/>
        </w:rPr>
        <w:t xml:space="preserve">w ten sposób dzieci </w:t>
      </w:r>
      <w:r w:rsidRPr="00CB298B">
        <w:rPr>
          <w:color w:val="auto"/>
        </w:rPr>
        <w:t xml:space="preserve">widzą i analizują pełny zestaw liter, głosek i znaczeń. </w:t>
      </w:r>
    </w:p>
    <w:p w14:paraId="0401C156" w14:textId="109C7E55" w:rsidR="0019394D" w:rsidRPr="00CB298B" w:rsidRDefault="0019394D" w:rsidP="008626EC">
      <w:pPr>
        <w:pStyle w:val="OREpunktor"/>
        <w:rPr>
          <w:color w:val="auto"/>
        </w:rPr>
      </w:pPr>
      <w:r w:rsidRPr="00CB298B">
        <w:rPr>
          <w:color w:val="auto"/>
        </w:rPr>
        <w:t xml:space="preserve">Po ćwiczeniach z imionami można przejść do etapu nazywania słowami pisanymi wszystkiego, co otacza dzieci i towarzyszy im w </w:t>
      </w:r>
      <w:r w:rsidR="008626EC" w:rsidRPr="00CB298B">
        <w:rPr>
          <w:color w:val="auto"/>
        </w:rPr>
        <w:t>sali</w:t>
      </w:r>
      <w:r w:rsidRPr="00CB298B">
        <w:rPr>
          <w:color w:val="auto"/>
        </w:rPr>
        <w:t>, w całym przedszkolu, w</w:t>
      </w:r>
      <w:r w:rsidR="008626EC" w:rsidRPr="00CB298B">
        <w:rPr>
          <w:color w:val="auto"/>
        </w:rPr>
        <w:t> </w:t>
      </w:r>
      <w:r w:rsidRPr="00CB298B">
        <w:rPr>
          <w:color w:val="auto"/>
        </w:rPr>
        <w:t xml:space="preserve">ogrodzie przedszkolnym (zabawek, mebli, części ciała, ubrań itd.). </w:t>
      </w:r>
    </w:p>
    <w:p w14:paraId="51097C78" w14:textId="7DDD4B74" w:rsidR="008626EC" w:rsidRPr="00CB298B" w:rsidRDefault="0019394D" w:rsidP="00757123">
      <w:pPr>
        <w:pStyle w:val="OREnormalny"/>
        <w:rPr>
          <w:rFonts w:eastAsia="Times New Roman"/>
          <w:color w:val="auto"/>
        </w:rPr>
      </w:pPr>
      <w:r w:rsidRPr="00CB298B">
        <w:rPr>
          <w:rFonts w:eastAsia="Times New Roman"/>
          <w:color w:val="auto"/>
        </w:rPr>
        <w:t xml:space="preserve">Treningi czytania w obrębie nazw przedmiotów trwają codziennie </w:t>
      </w:r>
      <w:r w:rsidR="008626EC" w:rsidRPr="00CB298B">
        <w:rPr>
          <w:rFonts w:eastAsia="Times New Roman"/>
          <w:color w:val="auto"/>
        </w:rPr>
        <w:t xml:space="preserve">po </w:t>
      </w:r>
      <w:r w:rsidRPr="00CB298B">
        <w:rPr>
          <w:rFonts w:eastAsia="Times New Roman"/>
          <w:color w:val="auto"/>
        </w:rPr>
        <w:t>kilkanaście minut</w:t>
      </w:r>
      <w:r w:rsidR="008626EC" w:rsidRPr="00CB298B">
        <w:rPr>
          <w:rFonts w:eastAsia="Times New Roman"/>
          <w:color w:val="auto"/>
        </w:rPr>
        <w:t xml:space="preserve">. Wplecione </w:t>
      </w:r>
      <w:r w:rsidRPr="00CB298B">
        <w:rPr>
          <w:rFonts w:eastAsia="Times New Roman"/>
          <w:color w:val="auto"/>
        </w:rPr>
        <w:t>są w zabawę</w:t>
      </w:r>
      <w:r w:rsidR="008626EC" w:rsidRPr="00CB298B">
        <w:rPr>
          <w:rFonts w:eastAsia="Times New Roman"/>
          <w:color w:val="auto"/>
        </w:rPr>
        <w:t xml:space="preserve"> i</w:t>
      </w:r>
      <w:r w:rsidRPr="00CB298B">
        <w:rPr>
          <w:rFonts w:eastAsia="Times New Roman"/>
          <w:color w:val="auto"/>
        </w:rPr>
        <w:t xml:space="preserve"> mają często bajkową oprawę. Dziecko nie kojarzy czynności i</w:t>
      </w:r>
      <w:r w:rsidR="008626EC" w:rsidRPr="00CB298B">
        <w:rPr>
          <w:rFonts w:eastAsia="Times New Roman"/>
          <w:color w:val="auto"/>
        </w:rPr>
        <w:t> </w:t>
      </w:r>
      <w:r w:rsidRPr="00CB298B">
        <w:rPr>
          <w:rFonts w:eastAsia="Times New Roman"/>
          <w:color w:val="auto"/>
        </w:rPr>
        <w:t xml:space="preserve">operacji umysłowych składających się na czytanie z podręcznikiem, z siedzeniem nad książką, ale z działaniem i zabawą ruchową, ze współpracą i komunikacją z rówieśnikami </w:t>
      </w:r>
      <w:r w:rsidR="008626EC" w:rsidRPr="00CB298B">
        <w:rPr>
          <w:rFonts w:eastAsia="Times New Roman"/>
          <w:color w:val="auto"/>
        </w:rPr>
        <w:t xml:space="preserve">pozbawionymi </w:t>
      </w:r>
      <w:r w:rsidRPr="00CB298B">
        <w:rPr>
          <w:rFonts w:eastAsia="Times New Roman"/>
          <w:color w:val="auto"/>
        </w:rPr>
        <w:t xml:space="preserve">elementu rywalizacji. </w:t>
      </w:r>
    </w:p>
    <w:p w14:paraId="5262C1BB" w14:textId="773D446B" w:rsidR="0019394D" w:rsidRPr="00CB298B" w:rsidRDefault="0019394D" w:rsidP="00757123">
      <w:pPr>
        <w:pStyle w:val="OREnormalny"/>
        <w:rPr>
          <w:rFonts w:eastAsia="Times New Roman"/>
          <w:color w:val="auto"/>
        </w:rPr>
      </w:pPr>
      <w:r w:rsidRPr="00CB298B">
        <w:rPr>
          <w:rFonts w:eastAsia="Times New Roman"/>
          <w:color w:val="auto"/>
        </w:rPr>
        <w:t>Poważna praca w zabawowej i radosnej</w:t>
      </w:r>
      <w:r w:rsidR="009B1445" w:rsidRPr="00CB298B">
        <w:rPr>
          <w:rFonts w:eastAsia="Times New Roman"/>
          <w:color w:val="auto"/>
        </w:rPr>
        <w:t xml:space="preserve"> </w:t>
      </w:r>
      <w:r w:rsidRPr="00CB298B">
        <w:rPr>
          <w:rFonts w:eastAsia="Times New Roman"/>
          <w:color w:val="auto"/>
        </w:rPr>
        <w:t xml:space="preserve">formie – to istota tej metody, która prowadzi do pierwszej samodzielnej lektury. </w:t>
      </w:r>
    </w:p>
    <w:p w14:paraId="4519AC26" w14:textId="1B55428A" w:rsidR="00DC4C9C" w:rsidRPr="00CB298B" w:rsidRDefault="00DC4C9C" w:rsidP="00757123">
      <w:pPr>
        <w:pStyle w:val="OREnormalny"/>
        <w:rPr>
          <w:color w:val="auto"/>
        </w:rPr>
      </w:pPr>
      <w:r w:rsidRPr="00CB298B">
        <w:rPr>
          <w:b/>
          <w:color w:val="auto"/>
        </w:rPr>
        <w:t>Dowiedz się więcej</w:t>
      </w:r>
      <w:r w:rsidR="00F827DE" w:rsidRPr="00CB298B">
        <w:rPr>
          <w:b/>
          <w:color w:val="auto"/>
        </w:rPr>
        <w:t>:</w:t>
      </w:r>
    </w:p>
    <w:p w14:paraId="31AEF355" w14:textId="04A72690" w:rsidR="0019394D" w:rsidRPr="00CB298B" w:rsidRDefault="00E85678" w:rsidP="00757123">
      <w:pPr>
        <w:pStyle w:val="OREnormalny"/>
        <w:rPr>
          <w:rFonts w:eastAsia="Times New Roman"/>
          <w:color w:val="auto"/>
        </w:rPr>
      </w:pPr>
      <w:r w:rsidRPr="00CB298B">
        <w:rPr>
          <w:rFonts w:eastAsia="Times New Roman"/>
          <w:color w:val="auto"/>
        </w:rPr>
        <w:t>I</w:t>
      </w:r>
      <w:r>
        <w:rPr>
          <w:rFonts w:eastAsia="Times New Roman"/>
          <w:color w:val="auto"/>
        </w:rPr>
        <w:t xml:space="preserve">. </w:t>
      </w:r>
      <w:r w:rsidR="0019394D" w:rsidRPr="00CB298B">
        <w:rPr>
          <w:rFonts w:eastAsia="Times New Roman"/>
          <w:color w:val="auto"/>
        </w:rPr>
        <w:t xml:space="preserve">Majchrzak, </w:t>
      </w:r>
      <w:hyperlink r:id="rId318" w:history="1">
        <w:r w:rsidR="0019394D" w:rsidRPr="00CB298B">
          <w:rPr>
            <w:rStyle w:val="Hipercze"/>
            <w:rFonts w:eastAsia="Times New Roman"/>
            <w:i/>
            <w:color w:val="auto"/>
          </w:rPr>
          <w:t xml:space="preserve">Odimienna Metoda Nauki Czytania </w:t>
        </w:r>
        <w:r w:rsidR="00F827DE" w:rsidRPr="00CB298B">
          <w:rPr>
            <w:rStyle w:val="Hipercze"/>
            <w:rFonts w:eastAsia="Times New Roman"/>
            <w:i/>
            <w:color w:val="auto"/>
          </w:rPr>
          <w:t xml:space="preserve">według </w:t>
        </w:r>
        <w:r w:rsidR="0019394D" w:rsidRPr="00CB298B">
          <w:rPr>
            <w:rStyle w:val="Hipercze"/>
            <w:rFonts w:eastAsia="Times New Roman"/>
            <w:i/>
            <w:color w:val="auto"/>
          </w:rPr>
          <w:t>koncepcji dr Ireny Majchrzak. Wprowadzanie dzieci w świat pisma</w:t>
        </w:r>
      </w:hyperlink>
      <w:r w:rsidR="00F827DE" w:rsidRPr="00CB298B">
        <w:rPr>
          <w:rFonts w:eastAsia="Times New Roman"/>
          <w:color w:val="auto"/>
        </w:rPr>
        <w:t xml:space="preserve"> [online, dostęp dn. 15.05.2017].</w:t>
      </w:r>
    </w:p>
    <w:p w14:paraId="5531C7E3" w14:textId="77777777" w:rsidR="00A92552" w:rsidRDefault="00A92552">
      <w:pPr>
        <w:spacing w:after="0" w:line="240" w:lineRule="auto"/>
        <w:rPr>
          <w:rFonts w:ascii="Arial" w:eastAsia="Arial" w:hAnsi="Arial" w:cs="Arial"/>
          <w:b/>
          <w:sz w:val="24"/>
          <w:szCs w:val="24"/>
        </w:rPr>
      </w:pPr>
      <w:r>
        <w:rPr>
          <w:b/>
        </w:rPr>
        <w:br w:type="page"/>
      </w:r>
    </w:p>
    <w:p w14:paraId="1FB9D9E6" w14:textId="02D8E0B9" w:rsidR="0019394D" w:rsidRPr="00CB298B" w:rsidRDefault="0019394D" w:rsidP="00757123">
      <w:pPr>
        <w:pStyle w:val="OREnormalny"/>
        <w:rPr>
          <w:rFonts w:eastAsiaTheme="minorHAnsi"/>
          <w:b/>
          <w:color w:val="auto"/>
          <w:lang w:eastAsia="en-US"/>
        </w:rPr>
      </w:pPr>
      <w:r w:rsidRPr="00CB298B">
        <w:rPr>
          <w:b/>
          <w:color w:val="auto"/>
        </w:rPr>
        <w:lastRenderedPageBreak/>
        <w:t xml:space="preserve">Metoda </w:t>
      </w:r>
      <w:proofErr w:type="spellStart"/>
      <w:r w:rsidRPr="00CB298B">
        <w:rPr>
          <w:b/>
          <w:color w:val="auto"/>
        </w:rPr>
        <w:t>barwno</w:t>
      </w:r>
      <w:proofErr w:type="spellEnd"/>
      <w:r w:rsidRPr="00CB298B">
        <w:rPr>
          <w:b/>
          <w:color w:val="auto"/>
        </w:rPr>
        <w:t>-dźwiękowa Heleny</w:t>
      </w:r>
      <w:r w:rsidRPr="00CB298B">
        <w:rPr>
          <w:b/>
          <w:color w:val="auto"/>
          <w:spacing w:val="-14"/>
        </w:rPr>
        <w:t xml:space="preserve"> </w:t>
      </w:r>
      <w:proofErr w:type="spellStart"/>
      <w:r w:rsidRPr="00CB298B">
        <w:rPr>
          <w:b/>
          <w:color w:val="auto"/>
        </w:rPr>
        <w:t>Metery</w:t>
      </w:r>
      <w:proofErr w:type="spellEnd"/>
    </w:p>
    <w:p w14:paraId="2FBEDC0C" w14:textId="77777777" w:rsidR="008626EC" w:rsidRPr="00CB298B" w:rsidRDefault="0019394D" w:rsidP="00757123">
      <w:pPr>
        <w:pStyle w:val="OREnormalny"/>
        <w:rPr>
          <w:color w:val="auto"/>
        </w:rPr>
      </w:pPr>
      <w:r w:rsidRPr="00CB298B">
        <w:rPr>
          <w:color w:val="auto"/>
        </w:rPr>
        <w:t xml:space="preserve">Helena Matera wydzieliła dwa okresy nauki czytania: </w:t>
      </w:r>
    </w:p>
    <w:p w14:paraId="22F01B9E" w14:textId="50F1CD51" w:rsidR="008626EC" w:rsidRPr="00CB298B" w:rsidRDefault="0019394D" w:rsidP="008626EC">
      <w:pPr>
        <w:pStyle w:val="OREpunktor"/>
        <w:rPr>
          <w:color w:val="auto"/>
        </w:rPr>
      </w:pPr>
      <w:r w:rsidRPr="00CB298B">
        <w:rPr>
          <w:color w:val="auto"/>
        </w:rPr>
        <w:t>pierwszy</w:t>
      </w:r>
      <w:r w:rsidR="008626EC" w:rsidRPr="00CB298B">
        <w:rPr>
          <w:color w:val="auto"/>
        </w:rPr>
        <w:t xml:space="preserve"> –</w:t>
      </w:r>
      <w:r w:rsidRPr="00CB298B">
        <w:rPr>
          <w:color w:val="auto"/>
        </w:rPr>
        <w:t xml:space="preserve"> </w:t>
      </w:r>
      <w:proofErr w:type="spellStart"/>
      <w:r w:rsidRPr="00CB298B">
        <w:rPr>
          <w:color w:val="auto"/>
        </w:rPr>
        <w:t>przedliterowy</w:t>
      </w:r>
      <w:proofErr w:type="spellEnd"/>
      <w:r w:rsidRPr="00CB298B">
        <w:rPr>
          <w:color w:val="auto"/>
        </w:rPr>
        <w:t>, w którym następuje poznanie dźwiękowej budowy wyr</w:t>
      </w:r>
      <w:r w:rsidRPr="00CB298B">
        <w:rPr>
          <w:color w:val="auto"/>
        </w:rPr>
        <w:t>a</w:t>
      </w:r>
      <w:r w:rsidRPr="00CB298B">
        <w:rPr>
          <w:color w:val="auto"/>
        </w:rPr>
        <w:t>zów</w:t>
      </w:r>
      <w:r w:rsidR="008626EC" w:rsidRPr="00CB298B">
        <w:rPr>
          <w:color w:val="auto"/>
        </w:rPr>
        <w:t>;</w:t>
      </w:r>
      <w:r w:rsidRPr="00CB298B">
        <w:rPr>
          <w:color w:val="auto"/>
        </w:rPr>
        <w:t xml:space="preserve"> </w:t>
      </w:r>
    </w:p>
    <w:p w14:paraId="397A839C" w14:textId="309241DB" w:rsidR="008626EC" w:rsidRPr="00CB298B" w:rsidRDefault="0019394D" w:rsidP="008626EC">
      <w:pPr>
        <w:pStyle w:val="OREpunktor"/>
        <w:rPr>
          <w:color w:val="auto"/>
        </w:rPr>
      </w:pPr>
      <w:r w:rsidRPr="00CB298B">
        <w:rPr>
          <w:color w:val="auto"/>
        </w:rPr>
        <w:t>drugi</w:t>
      </w:r>
      <w:r w:rsidR="008626EC" w:rsidRPr="00CB298B">
        <w:rPr>
          <w:color w:val="auto"/>
        </w:rPr>
        <w:t xml:space="preserve"> –</w:t>
      </w:r>
      <w:r w:rsidRPr="00CB298B">
        <w:rPr>
          <w:color w:val="auto"/>
        </w:rPr>
        <w:t xml:space="preserve"> przeznaczony na opanowanie zapisu graficznego poszczególnych dźwi</w:t>
      </w:r>
      <w:r w:rsidRPr="00CB298B">
        <w:rPr>
          <w:color w:val="auto"/>
        </w:rPr>
        <w:t>ę</w:t>
      </w:r>
      <w:r w:rsidRPr="00CB298B">
        <w:rPr>
          <w:color w:val="auto"/>
        </w:rPr>
        <w:t>ków-liter oraz właściwą naukę czytania.</w:t>
      </w:r>
    </w:p>
    <w:p w14:paraId="6ACFD82D" w14:textId="53270FE0" w:rsidR="00757123" w:rsidRPr="00CB298B" w:rsidRDefault="0019394D" w:rsidP="00757123">
      <w:pPr>
        <w:pStyle w:val="OREnormalny"/>
        <w:rPr>
          <w:color w:val="auto"/>
        </w:rPr>
      </w:pPr>
      <w:r w:rsidRPr="00CB298B">
        <w:rPr>
          <w:color w:val="auto"/>
        </w:rPr>
        <w:t xml:space="preserve"> Istotą metody jest </w:t>
      </w:r>
      <w:r w:rsidR="008626EC" w:rsidRPr="00CB298B">
        <w:rPr>
          <w:color w:val="auto"/>
        </w:rPr>
        <w:t xml:space="preserve">dodatkowe </w:t>
      </w:r>
      <w:r w:rsidRPr="00CB298B">
        <w:rPr>
          <w:color w:val="auto"/>
        </w:rPr>
        <w:t xml:space="preserve">wykorzystywanie w procesie kształtowania kompetencji czytelniczych </w:t>
      </w:r>
      <w:r w:rsidR="008626EC" w:rsidRPr="00CB298B">
        <w:rPr>
          <w:color w:val="auto"/>
        </w:rPr>
        <w:t xml:space="preserve">u </w:t>
      </w:r>
      <w:r w:rsidRPr="00CB298B">
        <w:rPr>
          <w:color w:val="auto"/>
        </w:rPr>
        <w:t>dziecka innych analizatorów niż słuchowy:</w:t>
      </w:r>
      <w:r w:rsidR="009B1445" w:rsidRPr="00CB298B">
        <w:rPr>
          <w:color w:val="auto"/>
        </w:rPr>
        <w:t xml:space="preserve"> </w:t>
      </w:r>
      <w:r w:rsidRPr="00CB298B">
        <w:rPr>
          <w:color w:val="auto"/>
        </w:rPr>
        <w:t>analizy wzrokowo</w:t>
      </w:r>
      <w:r w:rsidR="008626EC" w:rsidRPr="00CB298B">
        <w:rPr>
          <w:color w:val="auto"/>
        </w:rPr>
        <w:t>-</w:t>
      </w:r>
      <w:r w:rsidRPr="00CB298B">
        <w:rPr>
          <w:color w:val="auto"/>
        </w:rPr>
        <w:t>słuchowej lub ruchowo-słuchowej z powolnym przejściem od symbolicznego zapisu (ruch ciała) do symbolicznego zapisu graficznego (kolorowy kartonik), a potem do właściwego zapisu graficznego (litera)</w:t>
      </w:r>
      <w:r w:rsidR="008626EC" w:rsidRPr="00CB298B">
        <w:rPr>
          <w:color w:val="auto"/>
        </w:rPr>
        <w:t>.</w:t>
      </w:r>
      <w:r w:rsidRPr="00CB298B">
        <w:rPr>
          <w:color w:val="auto"/>
        </w:rPr>
        <w:t xml:space="preserve"> </w:t>
      </w:r>
      <w:r w:rsidR="008626EC" w:rsidRPr="00CB298B">
        <w:rPr>
          <w:color w:val="auto"/>
        </w:rPr>
        <w:t xml:space="preserve">Metoda ta </w:t>
      </w:r>
      <w:r w:rsidRPr="00CB298B">
        <w:rPr>
          <w:color w:val="auto"/>
        </w:rPr>
        <w:t>prowadzi do zrozumienia związku, jaki zachodzi między dźwiękiem a jego zapisem. Naukę rozpoczyna się zawsze</w:t>
      </w:r>
      <w:r w:rsidR="009B1445" w:rsidRPr="00CB298B">
        <w:rPr>
          <w:color w:val="auto"/>
        </w:rPr>
        <w:t xml:space="preserve"> </w:t>
      </w:r>
      <w:r w:rsidRPr="00CB298B">
        <w:rPr>
          <w:color w:val="auto"/>
        </w:rPr>
        <w:t>od wyrazów, których wymowa jest zgodna z pisownią.</w:t>
      </w:r>
    </w:p>
    <w:p w14:paraId="4D8A8A79" w14:textId="77777777" w:rsidR="00DC4C9C" w:rsidRPr="00CB298B" w:rsidRDefault="00DC4C9C" w:rsidP="00757123">
      <w:pPr>
        <w:pStyle w:val="OREnormalny"/>
        <w:rPr>
          <w:color w:val="auto"/>
        </w:rPr>
      </w:pPr>
      <w:r w:rsidRPr="00CB298B">
        <w:rPr>
          <w:b/>
          <w:color w:val="auto"/>
        </w:rPr>
        <w:t xml:space="preserve">Dowiedz się więcej </w:t>
      </w:r>
      <w:r w:rsidRPr="00CB298B">
        <w:rPr>
          <w:color w:val="auto"/>
        </w:rPr>
        <w:t>[online, dostęp dn. 15.05.2017]:</w:t>
      </w:r>
    </w:p>
    <w:p w14:paraId="2D03BC0B" w14:textId="7B0EAE0D" w:rsidR="00DC4C9C" w:rsidRPr="00CB298B" w:rsidRDefault="00D90492" w:rsidP="00DC4C9C">
      <w:pPr>
        <w:pStyle w:val="OREpunktor"/>
        <w:rPr>
          <w:color w:val="auto"/>
        </w:rPr>
      </w:pPr>
      <w:hyperlink r:id="rId319" w:history="1">
        <w:r w:rsidR="0019394D" w:rsidRPr="00CB298B">
          <w:rPr>
            <w:rStyle w:val="Hipercze"/>
            <w:color w:val="auto"/>
          </w:rPr>
          <w:t>Metody nauki czytania</w:t>
        </w:r>
      </w:hyperlink>
      <w:r w:rsidR="00F827DE" w:rsidRPr="00CB298B">
        <w:rPr>
          <w:color w:val="auto"/>
        </w:rPr>
        <w:t>;</w:t>
      </w:r>
    </w:p>
    <w:p w14:paraId="37E9141D" w14:textId="0F87CAFD" w:rsidR="0019394D" w:rsidRPr="00CB298B" w:rsidRDefault="00F827DE" w:rsidP="00DC4C9C">
      <w:pPr>
        <w:pStyle w:val="OREpunktor"/>
        <w:rPr>
          <w:color w:val="auto"/>
        </w:rPr>
      </w:pPr>
      <w:r w:rsidRPr="00CB298B">
        <w:rPr>
          <w:color w:val="auto"/>
        </w:rPr>
        <w:t xml:space="preserve">A. </w:t>
      </w:r>
      <w:r w:rsidR="0019394D" w:rsidRPr="00CB298B">
        <w:rPr>
          <w:color w:val="auto"/>
        </w:rPr>
        <w:t xml:space="preserve">Prokop, </w:t>
      </w:r>
      <w:hyperlink r:id="rId320" w:history="1">
        <w:r w:rsidR="0019394D" w:rsidRPr="00CB298B">
          <w:rPr>
            <w:rStyle w:val="Hipercze"/>
            <w:i/>
            <w:color w:val="auto"/>
          </w:rPr>
          <w:t xml:space="preserve">Doktor Helena </w:t>
        </w:r>
        <w:proofErr w:type="spellStart"/>
        <w:r w:rsidR="0019394D" w:rsidRPr="00CB298B">
          <w:rPr>
            <w:rStyle w:val="Hipercze"/>
            <w:i/>
            <w:color w:val="auto"/>
          </w:rPr>
          <w:t>Metera</w:t>
        </w:r>
        <w:proofErr w:type="spellEnd"/>
        <w:r w:rsidR="0019394D" w:rsidRPr="00CB298B">
          <w:rPr>
            <w:rStyle w:val="Hipercze"/>
            <w:i/>
            <w:color w:val="auto"/>
          </w:rPr>
          <w:t xml:space="preserve"> i nieznane losy jej elementarza</w:t>
        </w:r>
      </w:hyperlink>
      <w:r w:rsidR="0019394D" w:rsidRPr="00CB298B">
        <w:rPr>
          <w:color w:val="auto"/>
        </w:rPr>
        <w:t xml:space="preserve"> [w:] </w:t>
      </w:r>
      <w:r w:rsidR="0019394D" w:rsidRPr="00CB298B">
        <w:rPr>
          <w:i/>
          <w:color w:val="auto"/>
        </w:rPr>
        <w:t>Prace na</w:t>
      </w:r>
      <w:r w:rsidR="0019394D" w:rsidRPr="00CB298B">
        <w:rPr>
          <w:i/>
          <w:color w:val="auto"/>
        </w:rPr>
        <w:t>u</w:t>
      </w:r>
      <w:r w:rsidR="0019394D" w:rsidRPr="00CB298B">
        <w:rPr>
          <w:i/>
          <w:color w:val="auto"/>
        </w:rPr>
        <w:t>kowe Akademii im. Jana Długosza w Częstochowie</w:t>
      </w:r>
      <w:r w:rsidRPr="00CB298B">
        <w:rPr>
          <w:i/>
          <w:color w:val="auto"/>
        </w:rPr>
        <w:t xml:space="preserve">. </w:t>
      </w:r>
      <w:r w:rsidR="0019394D" w:rsidRPr="00CB298B">
        <w:rPr>
          <w:i/>
          <w:color w:val="auto"/>
        </w:rPr>
        <w:t>Pedagogika</w:t>
      </w:r>
      <w:r w:rsidRPr="00CB298B">
        <w:rPr>
          <w:color w:val="auto"/>
        </w:rPr>
        <w:t xml:space="preserve">, </w:t>
      </w:r>
      <w:r w:rsidR="0019394D" w:rsidRPr="00CB298B">
        <w:rPr>
          <w:color w:val="auto"/>
        </w:rPr>
        <w:t xml:space="preserve">t. XXIII, </w:t>
      </w:r>
      <w:r w:rsidRPr="00CB298B">
        <w:rPr>
          <w:color w:val="auto"/>
        </w:rPr>
        <w:t>Częst</w:t>
      </w:r>
      <w:r w:rsidRPr="00CB298B">
        <w:rPr>
          <w:color w:val="auto"/>
        </w:rPr>
        <w:t>o</w:t>
      </w:r>
      <w:r w:rsidRPr="00CB298B">
        <w:rPr>
          <w:color w:val="auto"/>
        </w:rPr>
        <w:t xml:space="preserve">chowa 2014, </w:t>
      </w:r>
      <w:r w:rsidR="0019394D" w:rsidRPr="00CB298B">
        <w:rPr>
          <w:color w:val="auto"/>
        </w:rPr>
        <w:t>s. 623–633</w:t>
      </w:r>
      <w:r w:rsidRPr="00CB298B">
        <w:rPr>
          <w:color w:val="auto"/>
        </w:rPr>
        <w:t>.</w:t>
      </w:r>
    </w:p>
    <w:p w14:paraId="03B561EC" w14:textId="0879F70C" w:rsidR="0019394D" w:rsidRPr="00CB298B" w:rsidRDefault="0019394D" w:rsidP="00757123">
      <w:pPr>
        <w:pStyle w:val="OREnormalny"/>
        <w:rPr>
          <w:b/>
          <w:bCs/>
          <w:color w:val="auto"/>
        </w:rPr>
      </w:pPr>
      <w:r w:rsidRPr="00CB298B">
        <w:rPr>
          <w:b/>
          <w:color w:val="auto"/>
        </w:rPr>
        <w:t xml:space="preserve">Naturalna nauka języka – program nauki czytania Wendy </w:t>
      </w:r>
      <w:proofErr w:type="spellStart"/>
      <w:r w:rsidRPr="00CB298B">
        <w:rPr>
          <w:b/>
          <w:color w:val="auto"/>
        </w:rPr>
        <w:t>Pye</w:t>
      </w:r>
      <w:proofErr w:type="spellEnd"/>
    </w:p>
    <w:p w14:paraId="607A55DA" w14:textId="18132BAF" w:rsidR="0019394D" w:rsidRPr="00CB298B" w:rsidRDefault="0019394D" w:rsidP="00757123">
      <w:pPr>
        <w:pStyle w:val="OREnormalny"/>
        <w:rPr>
          <w:rFonts w:eastAsia="Times New Roman"/>
          <w:color w:val="auto"/>
        </w:rPr>
      </w:pPr>
      <w:r w:rsidRPr="00CB298B">
        <w:rPr>
          <w:rFonts w:eastAsia="Times New Roman"/>
          <w:color w:val="auto"/>
          <w:shd w:val="clear" w:color="auto" w:fill="FFFFFF"/>
        </w:rPr>
        <w:t xml:space="preserve">Wendy </w:t>
      </w:r>
      <w:proofErr w:type="spellStart"/>
      <w:r w:rsidRPr="00CB298B">
        <w:rPr>
          <w:rFonts w:eastAsia="Times New Roman"/>
          <w:color w:val="auto"/>
          <w:shd w:val="clear" w:color="auto" w:fill="FFFFFF"/>
        </w:rPr>
        <w:t>Pye</w:t>
      </w:r>
      <w:proofErr w:type="spellEnd"/>
      <w:r w:rsidRPr="00CB298B">
        <w:rPr>
          <w:rFonts w:eastAsia="Times New Roman"/>
          <w:color w:val="auto"/>
          <w:shd w:val="clear" w:color="auto" w:fill="FFFFFF"/>
        </w:rPr>
        <w:t xml:space="preserve"> zain</w:t>
      </w:r>
      <w:r w:rsidR="00E85678">
        <w:rPr>
          <w:rFonts w:eastAsia="Times New Roman"/>
          <w:color w:val="auto"/>
          <w:shd w:val="clear" w:color="auto" w:fill="FFFFFF"/>
        </w:rPr>
        <w:t>i</w:t>
      </w:r>
      <w:r w:rsidRPr="00CB298B">
        <w:rPr>
          <w:rFonts w:eastAsia="Times New Roman"/>
          <w:color w:val="auto"/>
          <w:shd w:val="clear" w:color="auto" w:fill="FFFFFF"/>
        </w:rPr>
        <w:t xml:space="preserve">cjowała program nauki czytania, choć za twórcę metody naturalnej nauki języka uważa się Briana </w:t>
      </w:r>
      <w:proofErr w:type="spellStart"/>
      <w:r w:rsidRPr="00CB298B">
        <w:rPr>
          <w:rFonts w:eastAsia="Times New Roman"/>
          <w:color w:val="auto"/>
          <w:shd w:val="clear" w:color="auto" w:fill="FFFFFF"/>
        </w:rPr>
        <w:t>Cuttinga</w:t>
      </w:r>
      <w:proofErr w:type="spellEnd"/>
      <w:r w:rsidRPr="00CB298B">
        <w:rPr>
          <w:rFonts w:eastAsia="Times New Roman"/>
          <w:color w:val="auto"/>
          <w:shd w:val="clear" w:color="auto" w:fill="FFFFFF"/>
        </w:rPr>
        <w:t>. Program zwany jest także</w:t>
      </w:r>
      <w:r w:rsidR="001861F8" w:rsidRPr="00CB298B">
        <w:rPr>
          <w:rFonts w:eastAsia="Times New Roman"/>
          <w:color w:val="auto"/>
          <w:shd w:val="clear" w:color="auto" w:fill="FFFFFF"/>
        </w:rPr>
        <w:t xml:space="preserve"> –</w:t>
      </w:r>
      <w:r w:rsidRPr="00CB298B">
        <w:rPr>
          <w:rFonts w:eastAsia="Times New Roman"/>
          <w:color w:val="auto"/>
          <w:shd w:val="clear" w:color="auto" w:fill="FFFFFF"/>
        </w:rPr>
        <w:t xml:space="preserve"> ze względu na miejsce jego opracowania</w:t>
      </w:r>
      <w:r w:rsidR="001861F8" w:rsidRPr="00CB298B">
        <w:rPr>
          <w:rFonts w:eastAsia="Times New Roman"/>
          <w:color w:val="auto"/>
          <w:shd w:val="clear" w:color="auto" w:fill="FFFFFF"/>
        </w:rPr>
        <w:t xml:space="preserve"> –</w:t>
      </w:r>
      <w:r w:rsidRPr="00CB298B">
        <w:rPr>
          <w:rFonts w:eastAsia="Times New Roman"/>
          <w:color w:val="auto"/>
          <w:shd w:val="clear" w:color="auto" w:fill="FFFFFF"/>
        </w:rPr>
        <w:t xml:space="preserve"> nowozelandzkim.</w:t>
      </w:r>
      <w:r w:rsidR="009B1445" w:rsidRPr="00CB298B">
        <w:rPr>
          <w:rFonts w:eastAsia="Times New Roman"/>
          <w:color w:val="auto"/>
          <w:shd w:val="clear" w:color="auto" w:fill="FFFFFF"/>
        </w:rPr>
        <w:t xml:space="preserve"> </w:t>
      </w:r>
      <w:r w:rsidRPr="00CB298B">
        <w:rPr>
          <w:rFonts w:eastAsia="Times New Roman"/>
          <w:color w:val="auto"/>
          <w:shd w:val="clear" w:color="auto" w:fill="FFFFFF"/>
        </w:rPr>
        <w:t xml:space="preserve">Pomysł </w:t>
      </w:r>
      <w:r w:rsidR="00741C20" w:rsidRPr="00CB298B">
        <w:rPr>
          <w:rFonts w:eastAsia="Times New Roman"/>
          <w:color w:val="auto"/>
          <w:shd w:val="clear" w:color="auto" w:fill="FFFFFF"/>
        </w:rPr>
        <w:t>polega</w:t>
      </w:r>
      <w:r w:rsidRPr="00CB298B">
        <w:rPr>
          <w:rFonts w:eastAsia="Times New Roman"/>
          <w:color w:val="auto"/>
          <w:shd w:val="clear" w:color="auto" w:fill="FFFFFF"/>
        </w:rPr>
        <w:t xml:space="preserve"> na nauce słuchania, mówienia, cz</w:t>
      </w:r>
      <w:r w:rsidRPr="00CB298B">
        <w:rPr>
          <w:rFonts w:eastAsia="Times New Roman"/>
          <w:color w:val="auto"/>
          <w:shd w:val="clear" w:color="auto" w:fill="FFFFFF"/>
        </w:rPr>
        <w:t>y</w:t>
      </w:r>
      <w:r w:rsidRPr="00CB298B">
        <w:rPr>
          <w:rFonts w:eastAsia="Times New Roman"/>
          <w:color w:val="auto"/>
          <w:shd w:val="clear" w:color="auto" w:fill="FFFFFF"/>
        </w:rPr>
        <w:t>tania i pisania przez zabawę i twórcze działania. Punktem wyjścia jest doświadczenie, które pozwala dziecku na samodzielne odkrycie związku między drukiem a jego znacz</w:t>
      </w:r>
      <w:r w:rsidRPr="00CB298B">
        <w:rPr>
          <w:rFonts w:eastAsia="Times New Roman"/>
          <w:color w:val="auto"/>
          <w:shd w:val="clear" w:color="auto" w:fill="FFFFFF"/>
        </w:rPr>
        <w:t>e</w:t>
      </w:r>
      <w:r w:rsidRPr="00CB298B">
        <w:rPr>
          <w:rFonts w:eastAsia="Times New Roman"/>
          <w:color w:val="auto"/>
          <w:shd w:val="clear" w:color="auto" w:fill="FFFFFF"/>
        </w:rPr>
        <w:t>niem. Nauk</w:t>
      </w:r>
      <w:r w:rsidR="00741C20" w:rsidRPr="00CB298B">
        <w:rPr>
          <w:rFonts w:eastAsia="Times New Roman"/>
          <w:color w:val="auto"/>
          <w:shd w:val="clear" w:color="auto" w:fill="FFFFFF"/>
        </w:rPr>
        <w:t>a</w:t>
      </w:r>
      <w:r w:rsidRPr="00CB298B">
        <w:rPr>
          <w:rFonts w:eastAsia="Times New Roman"/>
          <w:color w:val="auto"/>
          <w:shd w:val="clear" w:color="auto" w:fill="FFFFFF"/>
        </w:rPr>
        <w:t xml:space="preserve"> języka, czytan</w:t>
      </w:r>
      <w:r w:rsidR="00741C20" w:rsidRPr="00CB298B">
        <w:rPr>
          <w:rFonts w:eastAsia="Times New Roman"/>
          <w:color w:val="auto"/>
          <w:shd w:val="clear" w:color="auto" w:fill="FFFFFF"/>
        </w:rPr>
        <w:t>i</w:t>
      </w:r>
      <w:r w:rsidRPr="00CB298B">
        <w:rPr>
          <w:rFonts w:eastAsia="Times New Roman"/>
          <w:color w:val="auto"/>
          <w:shd w:val="clear" w:color="auto" w:fill="FFFFFF"/>
        </w:rPr>
        <w:t>a i pisania przebiega w trzech etapach:</w:t>
      </w:r>
    </w:p>
    <w:p w14:paraId="503C7219" w14:textId="64239F9C" w:rsidR="0019394D" w:rsidRPr="00CB298B" w:rsidRDefault="00741C20" w:rsidP="00757123">
      <w:pPr>
        <w:pStyle w:val="OREpunktor"/>
        <w:rPr>
          <w:color w:val="auto"/>
          <w:shd w:val="clear" w:color="auto" w:fill="FFFFFF"/>
        </w:rPr>
      </w:pPr>
      <w:r w:rsidRPr="00CB298B">
        <w:rPr>
          <w:color w:val="auto"/>
          <w:shd w:val="clear" w:color="auto" w:fill="FFFFFF"/>
        </w:rPr>
        <w:t xml:space="preserve">zapoznanie </w:t>
      </w:r>
      <w:r w:rsidR="0019394D" w:rsidRPr="00CB298B">
        <w:rPr>
          <w:color w:val="auto"/>
          <w:shd w:val="clear" w:color="auto" w:fill="FFFFFF"/>
        </w:rPr>
        <w:t>dziecka z całością (tekst, zdanie, wyraz)</w:t>
      </w:r>
      <w:r w:rsidRPr="00CB298B">
        <w:rPr>
          <w:color w:val="auto"/>
          <w:shd w:val="clear" w:color="auto" w:fill="FFFFFF"/>
        </w:rPr>
        <w:t>;</w:t>
      </w:r>
    </w:p>
    <w:p w14:paraId="39F2041F" w14:textId="690910AD" w:rsidR="0019394D" w:rsidRPr="00CB298B" w:rsidRDefault="00741C20" w:rsidP="00757123">
      <w:pPr>
        <w:pStyle w:val="OREpunktor"/>
        <w:rPr>
          <w:color w:val="auto"/>
          <w:shd w:val="clear" w:color="auto" w:fill="FFFFFF"/>
        </w:rPr>
      </w:pPr>
      <w:r w:rsidRPr="00CB298B">
        <w:rPr>
          <w:color w:val="auto"/>
          <w:shd w:val="clear" w:color="auto" w:fill="FFFFFF"/>
        </w:rPr>
        <w:t xml:space="preserve">zapoznanie </w:t>
      </w:r>
      <w:r w:rsidR="0019394D" w:rsidRPr="00CB298B">
        <w:rPr>
          <w:color w:val="auto"/>
          <w:shd w:val="clear" w:color="auto" w:fill="FFFFFF"/>
        </w:rPr>
        <w:t>dziecka ze szczegółami (budowa zdania, litery, znaki interpunkcyjne)</w:t>
      </w:r>
      <w:r w:rsidRPr="00CB298B">
        <w:rPr>
          <w:color w:val="auto"/>
          <w:shd w:val="clear" w:color="auto" w:fill="FFFFFF"/>
        </w:rPr>
        <w:t>;</w:t>
      </w:r>
    </w:p>
    <w:p w14:paraId="1494E757" w14:textId="1BD1B4E3" w:rsidR="0019394D" w:rsidRPr="00CB298B" w:rsidRDefault="00741C20" w:rsidP="00757123">
      <w:pPr>
        <w:pStyle w:val="OREpunktor"/>
        <w:rPr>
          <w:color w:val="auto"/>
          <w:shd w:val="clear" w:color="auto" w:fill="FFFFFF"/>
        </w:rPr>
      </w:pPr>
      <w:r w:rsidRPr="00CB298B">
        <w:rPr>
          <w:color w:val="auto"/>
          <w:shd w:val="clear" w:color="auto" w:fill="FFFFFF"/>
        </w:rPr>
        <w:t xml:space="preserve">przechodzenie </w:t>
      </w:r>
      <w:r w:rsidR="0019394D" w:rsidRPr="00CB298B">
        <w:rPr>
          <w:color w:val="auto"/>
          <w:shd w:val="clear" w:color="auto" w:fill="FFFFFF"/>
        </w:rPr>
        <w:t>do budowania całości z wykorzystaniem zdobytej wiedzy.</w:t>
      </w:r>
    </w:p>
    <w:p w14:paraId="2F7BB26C" w14:textId="014F11DC" w:rsidR="0019394D" w:rsidRPr="00CB298B" w:rsidRDefault="0019394D" w:rsidP="00757123">
      <w:pPr>
        <w:pStyle w:val="OREnormalny"/>
        <w:rPr>
          <w:color w:val="auto"/>
          <w:shd w:val="clear" w:color="auto" w:fill="FFFFFF"/>
        </w:rPr>
      </w:pPr>
      <w:r w:rsidRPr="00CB298B">
        <w:rPr>
          <w:color w:val="auto"/>
          <w:shd w:val="clear" w:color="auto" w:fill="FFFFFF"/>
        </w:rPr>
        <w:t xml:space="preserve">Ciekawą pomocą dydaktyczną stosowaną w programie jest seria 40 książeczek </w:t>
      </w:r>
      <w:r w:rsidR="00741C20" w:rsidRPr="00CB298B">
        <w:rPr>
          <w:color w:val="auto"/>
          <w:shd w:val="clear" w:color="auto" w:fill="FFFFFF"/>
        </w:rPr>
        <w:t>z serii</w:t>
      </w:r>
      <w:r w:rsidRPr="00CB298B">
        <w:rPr>
          <w:color w:val="auto"/>
          <w:shd w:val="clear" w:color="auto" w:fill="FFFFFF"/>
        </w:rPr>
        <w:t xml:space="preserve"> </w:t>
      </w:r>
      <w:r w:rsidRPr="00CB298B">
        <w:rPr>
          <w:i/>
          <w:color w:val="auto"/>
          <w:shd w:val="clear" w:color="auto" w:fill="FFFFFF"/>
        </w:rPr>
        <w:t>Słoneczna Biblioteka</w:t>
      </w:r>
      <w:r w:rsidR="00741C20" w:rsidRPr="00CB298B">
        <w:rPr>
          <w:color w:val="auto"/>
          <w:shd w:val="clear" w:color="auto" w:fill="FFFFFF"/>
        </w:rPr>
        <w:t xml:space="preserve"> –</w:t>
      </w:r>
      <w:r w:rsidRPr="00CB298B">
        <w:rPr>
          <w:color w:val="auto"/>
          <w:shd w:val="clear" w:color="auto" w:fill="FFFFFF"/>
        </w:rPr>
        <w:t xml:space="preserve"> przeznaczonych do samodzielnego czytania. Ilustracje są w nich zgodne z tekstem, dzięki czemu</w:t>
      </w:r>
      <w:r w:rsidR="009B1445" w:rsidRPr="00CB298B">
        <w:rPr>
          <w:color w:val="auto"/>
          <w:shd w:val="clear" w:color="auto" w:fill="FFFFFF"/>
        </w:rPr>
        <w:t xml:space="preserve"> </w:t>
      </w:r>
      <w:r w:rsidRPr="00CB298B">
        <w:rPr>
          <w:color w:val="auto"/>
          <w:shd w:val="clear" w:color="auto" w:fill="FFFFFF"/>
        </w:rPr>
        <w:t xml:space="preserve">dziecko kojarzy obraz z jego zapisem graficznym. </w:t>
      </w:r>
    </w:p>
    <w:p w14:paraId="55543743" w14:textId="77777777" w:rsidR="00DC4C9C" w:rsidRPr="00CB298B" w:rsidRDefault="00DC4C9C" w:rsidP="00757123">
      <w:pPr>
        <w:pStyle w:val="OREnormalny"/>
        <w:rPr>
          <w:color w:val="auto"/>
        </w:rPr>
      </w:pPr>
      <w:r w:rsidRPr="00CB298B">
        <w:rPr>
          <w:b/>
          <w:color w:val="auto"/>
        </w:rPr>
        <w:lastRenderedPageBreak/>
        <w:t xml:space="preserve">Dowiedz się więcej </w:t>
      </w:r>
      <w:r w:rsidRPr="00CB298B">
        <w:rPr>
          <w:color w:val="auto"/>
        </w:rPr>
        <w:t>[online, dostęp dn. 15.05.2017]:</w:t>
      </w:r>
    </w:p>
    <w:p w14:paraId="10CDCD28" w14:textId="09F268EC" w:rsidR="00DC4C9C" w:rsidRPr="00CB298B" w:rsidRDefault="00D90492" w:rsidP="00DC4C9C">
      <w:pPr>
        <w:pStyle w:val="OREpunktor"/>
        <w:rPr>
          <w:color w:val="auto"/>
        </w:rPr>
      </w:pPr>
      <w:hyperlink r:id="rId321" w:history="1">
        <w:r w:rsidR="0019394D" w:rsidRPr="00CB298B">
          <w:rPr>
            <w:rStyle w:val="Hipercze"/>
            <w:color w:val="auto"/>
          </w:rPr>
          <w:t>Metody nauki czytania</w:t>
        </w:r>
      </w:hyperlink>
      <w:r w:rsidR="00741C20" w:rsidRPr="00CB298B">
        <w:rPr>
          <w:color w:val="auto"/>
        </w:rPr>
        <w:t>;</w:t>
      </w:r>
    </w:p>
    <w:p w14:paraId="4DA2ACD8" w14:textId="74C2FF87" w:rsidR="00DC4C9C" w:rsidRPr="00CB298B" w:rsidRDefault="00D90492" w:rsidP="00DC4C9C">
      <w:pPr>
        <w:pStyle w:val="OREpunktor"/>
        <w:rPr>
          <w:color w:val="auto"/>
          <w:shd w:val="clear" w:color="auto" w:fill="FFFFFF"/>
        </w:rPr>
      </w:pPr>
      <w:hyperlink r:id="rId322" w:history="1">
        <w:r w:rsidR="0019394D" w:rsidRPr="00CB298B">
          <w:rPr>
            <w:rStyle w:val="Hipercze"/>
            <w:color w:val="auto"/>
          </w:rPr>
          <w:t>Naturalna nauka języka</w:t>
        </w:r>
      </w:hyperlink>
      <w:r w:rsidR="00741C20" w:rsidRPr="00CB298B">
        <w:rPr>
          <w:color w:val="auto"/>
        </w:rPr>
        <w:t>;</w:t>
      </w:r>
    </w:p>
    <w:p w14:paraId="3778AD74" w14:textId="74BF5A5F" w:rsidR="0019394D" w:rsidRPr="00CB298B" w:rsidRDefault="00D90492" w:rsidP="00DC4C9C">
      <w:pPr>
        <w:pStyle w:val="OREpunktor"/>
        <w:rPr>
          <w:color w:val="auto"/>
          <w:shd w:val="clear" w:color="auto" w:fill="FFFFFF"/>
        </w:rPr>
      </w:pPr>
      <w:hyperlink r:id="rId323" w:history="1">
        <w:r w:rsidR="0019394D" w:rsidRPr="00CB298B">
          <w:rPr>
            <w:rStyle w:val="Hipercze"/>
            <w:color w:val="auto"/>
          </w:rPr>
          <w:t>Metody nauki czytania i pisania</w:t>
        </w:r>
      </w:hyperlink>
      <w:r w:rsidR="00741C20" w:rsidRPr="00CB298B">
        <w:rPr>
          <w:color w:val="auto"/>
        </w:rPr>
        <w:t>.</w:t>
      </w:r>
      <w:r w:rsidR="0019394D" w:rsidRPr="00CB298B">
        <w:rPr>
          <w:color w:val="auto"/>
        </w:rPr>
        <w:t xml:space="preserve"> </w:t>
      </w:r>
    </w:p>
    <w:p w14:paraId="2BA31B46" w14:textId="5FDD15F6" w:rsidR="0019394D" w:rsidRPr="00CB298B" w:rsidRDefault="0019394D" w:rsidP="00757123">
      <w:pPr>
        <w:pStyle w:val="OREnormalny"/>
        <w:rPr>
          <w:rFonts w:eastAsiaTheme="minorHAnsi"/>
          <w:b/>
          <w:color w:val="auto"/>
          <w:lang w:eastAsia="en-US"/>
        </w:rPr>
      </w:pPr>
      <w:r w:rsidRPr="00CB298B">
        <w:rPr>
          <w:b/>
          <w:color w:val="auto"/>
        </w:rPr>
        <w:t xml:space="preserve">Metoda opowieści ruchowej Józefa Godfryda </w:t>
      </w:r>
      <w:proofErr w:type="spellStart"/>
      <w:r w:rsidRPr="00CB298B">
        <w:rPr>
          <w:b/>
          <w:color w:val="auto"/>
        </w:rPr>
        <w:t>Thulina</w:t>
      </w:r>
      <w:proofErr w:type="spellEnd"/>
    </w:p>
    <w:p w14:paraId="2B5A27FE" w14:textId="19063A03" w:rsidR="0019394D" w:rsidRPr="00CB298B" w:rsidRDefault="00821611" w:rsidP="00757123">
      <w:pPr>
        <w:pStyle w:val="OREnormalny"/>
        <w:rPr>
          <w:rFonts w:eastAsia="Times New Roman"/>
          <w:color w:val="auto"/>
        </w:rPr>
      </w:pPr>
      <w:r w:rsidRPr="00CB298B">
        <w:rPr>
          <w:rFonts w:eastAsia="Times New Roman"/>
          <w:color w:val="auto"/>
        </w:rPr>
        <w:t>Metoda s</w:t>
      </w:r>
      <w:r w:rsidR="0019394D" w:rsidRPr="00CB298B">
        <w:rPr>
          <w:rFonts w:eastAsia="Times New Roman"/>
          <w:color w:val="auto"/>
        </w:rPr>
        <w:t xml:space="preserve">tworzona przez szwedzkiego pedagoga Józefa Gotfryda </w:t>
      </w:r>
      <w:proofErr w:type="spellStart"/>
      <w:r w:rsidR="0019394D" w:rsidRPr="00CB298B">
        <w:rPr>
          <w:rFonts w:eastAsia="Times New Roman"/>
          <w:color w:val="auto"/>
        </w:rPr>
        <w:t>Thulina</w:t>
      </w:r>
      <w:proofErr w:type="spellEnd"/>
      <w:r w:rsidR="0019394D" w:rsidRPr="00CB298B">
        <w:rPr>
          <w:color w:val="auto"/>
        </w:rPr>
        <w:t xml:space="preserve"> </w:t>
      </w:r>
      <w:r w:rsidRPr="00CB298B">
        <w:rPr>
          <w:color w:val="auto"/>
        </w:rPr>
        <w:t xml:space="preserve">polega </w:t>
      </w:r>
      <w:r w:rsidR="0019394D" w:rsidRPr="00CB298B">
        <w:rPr>
          <w:color w:val="auto"/>
        </w:rPr>
        <w:t>na o</w:t>
      </w:r>
      <w:r w:rsidR="0019394D" w:rsidRPr="00CB298B">
        <w:rPr>
          <w:color w:val="auto"/>
        </w:rPr>
        <w:t>b</w:t>
      </w:r>
      <w:r w:rsidR="0019394D" w:rsidRPr="00CB298B">
        <w:rPr>
          <w:color w:val="auto"/>
        </w:rPr>
        <w:t>razowym opowiadaniu przez nauczyciela bajki, opowieści</w:t>
      </w:r>
      <w:r w:rsidRPr="00CB298B">
        <w:rPr>
          <w:color w:val="auto"/>
        </w:rPr>
        <w:t xml:space="preserve"> lub</w:t>
      </w:r>
      <w:r w:rsidR="0019394D" w:rsidRPr="00CB298B">
        <w:rPr>
          <w:color w:val="auto"/>
        </w:rPr>
        <w:t xml:space="preserve"> jakiegoś wydarzenia, cz</w:t>
      </w:r>
      <w:r w:rsidR="0019394D" w:rsidRPr="00CB298B">
        <w:rPr>
          <w:color w:val="auto"/>
        </w:rPr>
        <w:t>y</w:t>
      </w:r>
      <w:r w:rsidR="0019394D" w:rsidRPr="00CB298B">
        <w:rPr>
          <w:color w:val="auto"/>
        </w:rPr>
        <w:t>taniu wierszyka i jednoczesnym zachęcaniu dziecka do twórczego, ruchowego interpr</w:t>
      </w:r>
      <w:r w:rsidR="0019394D" w:rsidRPr="00CB298B">
        <w:rPr>
          <w:color w:val="auto"/>
        </w:rPr>
        <w:t>e</w:t>
      </w:r>
      <w:r w:rsidR="0019394D" w:rsidRPr="00CB298B">
        <w:rPr>
          <w:color w:val="auto"/>
        </w:rPr>
        <w:t>towania usłyszanych treści (</w:t>
      </w:r>
      <w:r w:rsidR="0019394D" w:rsidRPr="00CB298B">
        <w:rPr>
          <w:rFonts w:eastAsia="Times New Roman"/>
          <w:color w:val="auto"/>
        </w:rPr>
        <w:t>przedstawiania czynności ludzi dorosłych, sposobu porusz</w:t>
      </w:r>
      <w:r w:rsidR="0019394D" w:rsidRPr="00CB298B">
        <w:rPr>
          <w:rFonts w:eastAsia="Times New Roman"/>
          <w:color w:val="auto"/>
        </w:rPr>
        <w:t>a</w:t>
      </w:r>
      <w:r w:rsidR="0019394D" w:rsidRPr="00CB298B">
        <w:rPr>
          <w:rFonts w:eastAsia="Times New Roman"/>
          <w:color w:val="auto"/>
        </w:rPr>
        <w:t>nia się zwierząt, różnych sytuacji, zdarzeń itp.). Stosowanie tej metody nie wymaga d</w:t>
      </w:r>
      <w:r w:rsidR="0019394D" w:rsidRPr="00CB298B">
        <w:rPr>
          <w:rFonts w:eastAsia="Times New Roman"/>
          <w:color w:val="auto"/>
        </w:rPr>
        <w:t>o</w:t>
      </w:r>
      <w:r w:rsidR="0019394D" w:rsidRPr="00CB298B">
        <w:rPr>
          <w:rFonts w:eastAsia="Times New Roman"/>
          <w:color w:val="auto"/>
        </w:rPr>
        <w:t xml:space="preserve">datkowych </w:t>
      </w:r>
      <w:r w:rsidRPr="00CB298B">
        <w:rPr>
          <w:rFonts w:eastAsia="Times New Roman"/>
          <w:color w:val="auto"/>
        </w:rPr>
        <w:t xml:space="preserve">narzędzi </w:t>
      </w:r>
      <w:r w:rsidR="0019394D" w:rsidRPr="00CB298B">
        <w:rPr>
          <w:rFonts w:eastAsia="Times New Roman"/>
          <w:color w:val="auto"/>
        </w:rPr>
        <w:t>i rekwizytów, choć czasami – dla stworzenia właściwego klimatu – warto włączyć do zabawy celowo dobrany podkład muzyczny. Ważne jest, aby naucz</w:t>
      </w:r>
      <w:r w:rsidR="0019394D" w:rsidRPr="00CB298B">
        <w:rPr>
          <w:rFonts w:eastAsia="Times New Roman"/>
          <w:color w:val="auto"/>
        </w:rPr>
        <w:t>y</w:t>
      </w:r>
      <w:r w:rsidR="0019394D" w:rsidRPr="00CB298B">
        <w:rPr>
          <w:rFonts w:eastAsia="Times New Roman"/>
          <w:color w:val="auto"/>
        </w:rPr>
        <w:t xml:space="preserve">ciel skupił się na ekspresyjnym, pięknym czytaniu/opowiadaniu i nie narzucał dzieciom interpretacji ruchowej, pozostawiając im całkowitą przestrzeń do kreacji. </w:t>
      </w:r>
    </w:p>
    <w:p w14:paraId="53BACDD0" w14:textId="77777777" w:rsidR="00DC4C9C" w:rsidRPr="00CB298B" w:rsidRDefault="00DC4C9C" w:rsidP="00DC4C9C">
      <w:pPr>
        <w:pStyle w:val="OREnormalny"/>
        <w:rPr>
          <w:color w:val="auto"/>
        </w:rPr>
      </w:pPr>
      <w:r w:rsidRPr="00CB298B">
        <w:rPr>
          <w:b/>
          <w:color w:val="auto"/>
        </w:rPr>
        <w:t xml:space="preserve">Dowiedz się więcej </w:t>
      </w:r>
      <w:r w:rsidRPr="00CB298B">
        <w:rPr>
          <w:color w:val="auto"/>
        </w:rPr>
        <w:t>[online, dostęp dn. 15.05.2017]:</w:t>
      </w:r>
    </w:p>
    <w:p w14:paraId="0E9427FC" w14:textId="537AEC4E" w:rsidR="00683D72" w:rsidRPr="00CB298B" w:rsidRDefault="0019394D" w:rsidP="00683D72">
      <w:pPr>
        <w:pStyle w:val="OREpunktor"/>
        <w:rPr>
          <w:color w:val="auto"/>
        </w:rPr>
      </w:pPr>
      <w:r w:rsidRPr="00CB298B">
        <w:rPr>
          <w:color w:val="auto"/>
        </w:rPr>
        <w:t>E</w:t>
      </w:r>
      <w:r w:rsidR="00821611" w:rsidRPr="00CB298B">
        <w:rPr>
          <w:color w:val="auto"/>
        </w:rPr>
        <w:t xml:space="preserve">. </w:t>
      </w:r>
      <w:r w:rsidRPr="00CB298B">
        <w:rPr>
          <w:color w:val="auto"/>
        </w:rPr>
        <w:t xml:space="preserve">Kubica, </w:t>
      </w:r>
      <w:hyperlink r:id="rId324" w:history="1">
        <w:r w:rsidRPr="00CB298B">
          <w:rPr>
            <w:rStyle w:val="Hipercze"/>
            <w:i/>
            <w:color w:val="auto"/>
          </w:rPr>
          <w:t xml:space="preserve">Metoda opowieści ruchowej J.G. </w:t>
        </w:r>
        <w:proofErr w:type="spellStart"/>
        <w:r w:rsidRPr="00CB298B">
          <w:rPr>
            <w:rStyle w:val="Hipercze"/>
            <w:i/>
            <w:color w:val="auto"/>
          </w:rPr>
          <w:t>Thulina</w:t>
        </w:r>
        <w:proofErr w:type="spellEnd"/>
      </w:hyperlink>
      <w:r w:rsidR="00821611" w:rsidRPr="00CB298B">
        <w:rPr>
          <w:color w:val="auto"/>
        </w:rPr>
        <w:t>;</w:t>
      </w:r>
    </w:p>
    <w:p w14:paraId="3CBD13C4" w14:textId="7CFFC9DC" w:rsidR="0019394D" w:rsidRPr="00CB298B" w:rsidRDefault="00821611" w:rsidP="00683D72">
      <w:pPr>
        <w:pStyle w:val="OREpunktor"/>
        <w:rPr>
          <w:color w:val="auto"/>
        </w:rPr>
      </w:pPr>
      <w:r w:rsidRPr="00CB298B">
        <w:rPr>
          <w:color w:val="auto"/>
        </w:rPr>
        <w:t xml:space="preserve">E. </w:t>
      </w:r>
      <w:proofErr w:type="spellStart"/>
      <w:r w:rsidR="0019394D" w:rsidRPr="00CB298B">
        <w:rPr>
          <w:color w:val="auto"/>
        </w:rPr>
        <w:t>Holska</w:t>
      </w:r>
      <w:proofErr w:type="spellEnd"/>
      <w:r w:rsidR="0019394D" w:rsidRPr="00CB298B">
        <w:rPr>
          <w:color w:val="auto"/>
        </w:rPr>
        <w:t xml:space="preserve">, </w:t>
      </w:r>
      <w:hyperlink r:id="rId325" w:history="1">
        <w:r w:rsidR="0019394D" w:rsidRPr="00CB298B">
          <w:rPr>
            <w:rStyle w:val="Hipercze"/>
            <w:color w:val="auto"/>
          </w:rPr>
          <w:t>Scenariusz zajęcia z zakresu rozwijania aktywności ruchowej</w:t>
        </w:r>
        <w:r w:rsidRPr="00CB298B">
          <w:rPr>
            <w:rStyle w:val="Hipercze"/>
            <w:color w:val="auto"/>
          </w:rPr>
          <w:t xml:space="preserve"> (temat:</w:t>
        </w:r>
        <w:r w:rsidR="0019394D" w:rsidRPr="00CB298B">
          <w:rPr>
            <w:rStyle w:val="Hipercze"/>
            <w:color w:val="auto"/>
          </w:rPr>
          <w:t xml:space="preserve">. „Wyprawa w świat” – metoda opowieści ruchowej J. C. </w:t>
        </w:r>
        <w:proofErr w:type="spellStart"/>
        <w:r w:rsidR="0019394D" w:rsidRPr="00CB298B">
          <w:rPr>
            <w:rStyle w:val="Hipercze"/>
            <w:color w:val="auto"/>
          </w:rPr>
          <w:t>Thulina</w:t>
        </w:r>
        <w:proofErr w:type="spellEnd"/>
      </w:hyperlink>
      <w:r w:rsidRPr="00CB298B">
        <w:rPr>
          <w:color w:val="auto"/>
        </w:rPr>
        <w:t>).</w:t>
      </w:r>
    </w:p>
    <w:p w14:paraId="3CAC0D89" w14:textId="2EDCDB48" w:rsidR="0019394D" w:rsidRPr="00CB298B" w:rsidRDefault="0019394D" w:rsidP="00757123">
      <w:pPr>
        <w:pStyle w:val="OREnormalny"/>
        <w:rPr>
          <w:rFonts w:eastAsiaTheme="minorHAnsi"/>
          <w:color w:val="auto"/>
          <w:lang w:eastAsia="en-US"/>
        </w:rPr>
      </w:pPr>
      <w:r w:rsidRPr="00CB298B">
        <w:rPr>
          <w:b/>
          <w:i/>
          <w:color w:val="auto"/>
        </w:rPr>
        <w:t xml:space="preserve">Total </w:t>
      </w:r>
      <w:proofErr w:type="spellStart"/>
      <w:r w:rsidRPr="00CB298B">
        <w:rPr>
          <w:b/>
          <w:i/>
          <w:color w:val="auto"/>
        </w:rPr>
        <w:t>Physical</w:t>
      </w:r>
      <w:proofErr w:type="spellEnd"/>
      <w:r w:rsidRPr="00CB298B">
        <w:rPr>
          <w:b/>
          <w:i/>
          <w:color w:val="auto"/>
        </w:rPr>
        <w:t xml:space="preserve"> </w:t>
      </w:r>
      <w:proofErr w:type="spellStart"/>
      <w:r w:rsidRPr="00CB298B">
        <w:rPr>
          <w:b/>
          <w:i/>
          <w:color w:val="auto"/>
        </w:rPr>
        <w:t>Response</w:t>
      </w:r>
      <w:proofErr w:type="spellEnd"/>
      <w:r w:rsidR="00821611" w:rsidRPr="00CB298B">
        <w:rPr>
          <w:b/>
          <w:color w:val="auto"/>
        </w:rPr>
        <w:t xml:space="preserve"> – metoda nauczania języka angielskiego</w:t>
      </w:r>
    </w:p>
    <w:p w14:paraId="2F90179D" w14:textId="4CF8597C" w:rsidR="0019394D" w:rsidRPr="00CB298B" w:rsidRDefault="0019394D" w:rsidP="00757123">
      <w:pPr>
        <w:pStyle w:val="OREnormalny"/>
        <w:rPr>
          <w:color w:val="auto"/>
        </w:rPr>
      </w:pPr>
      <w:r w:rsidRPr="00CB298B">
        <w:rPr>
          <w:color w:val="auto"/>
        </w:rPr>
        <w:t>Metoda ta został</w:t>
      </w:r>
      <w:r w:rsidR="00821611" w:rsidRPr="00CB298B">
        <w:rPr>
          <w:color w:val="auto"/>
        </w:rPr>
        <w:t>a</w:t>
      </w:r>
      <w:r w:rsidRPr="00CB298B">
        <w:rPr>
          <w:color w:val="auto"/>
        </w:rPr>
        <w:t xml:space="preserve"> stworzona przez Jamesa </w:t>
      </w:r>
      <w:proofErr w:type="spellStart"/>
      <w:r w:rsidRPr="00CB298B">
        <w:rPr>
          <w:color w:val="auto"/>
        </w:rPr>
        <w:t>Ashera</w:t>
      </w:r>
      <w:proofErr w:type="spellEnd"/>
      <w:r w:rsidRPr="00CB298B">
        <w:rPr>
          <w:color w:val="auto"/>
        </w:rPr>
        <w:t xml:space="preserve">, profesora psychologii </w:t>
      </w:r>
      <w:r w:rsidR="00821611" w:rsidRPr="00CB298B">
        <w:rPr>
          <w:color w:val="auto"/>
        </w:rPr>
        <w:t>Uniwersytetu</w:t>
      </w:r>
      <w:r w:rsidRPr="00CB298B">
        <w:rPr>
          <w:color w:val="auto"/>
        </w:rPr>
        <w:t xml:space="preserve"> San </w:t>
      </w:r>
      <w:proofErr w:type="spellStart"/>
      <w:r w:rsidRPr="00CB298B">
        <w:rPr>
          <w:color w:val="auto"/>
        </w:rPr>
        <w:t>Jose</w:t>
      </w:r>
      <w:proofErr w:type="spellEnd"/>
      <w:r w:rsidRPr="00CB298B">
        <w:rPr>
          <w:color w:val="auto"/>
        </w:rPr>
        <w:t xml:space="preserve">. </w:t>
      </w:r>
      <w:r w:rsidR="00821611" w:rsidRPr="00CB298B">
        <w:rPr>
          <w:color w:val="auto"/>
        </w:rPr>
        <w:t>Polega</w:t>
      </w:r>
      <w:r w:rsidRPr="00CB298B">
        <w:rPr>
          <w:color w:val="auto"/>
        </w:rPr>
        <w:t xml:space="preserve"> na realizacji trzech zasad: </w:t>
      </w:r>
      <w:r w:rsidR="00821611" w:rsidRPr="00CB298B">
        <w:rPr>
          <w:color w:val="auto"/>
        </w:rPr>
        <w:t>„</w:t>
      </w:r>
      <w:r w:rsidRPr="00CB298B">
        <w:rPr>
          <w:color w:val="auto"/>
        </w:rPr>
        <w:t>Zrób to. Pokaż to. Nazwij to!</w:t>
      </w:r>
      <w:r w:rsidR="00821611" w:rsidRPr="00CB298B">
        <w:rPr>
          <w:color w:val="auto"/>
        </w:rPr>
        <w:t>”.</w:t>
      </w:r>
      <w:r w:rsidRPr="00CB298B">
        <w:rPr>
          <w:color w:val="auto"/>
        </w:rPr>
        <w:t xml:space="preserve"> </w:t>
      </w:r>
      <w:r w:rsidR="00821611" w:rsidRPr="00CB298B">
        <w:rPr>
          <w:color w:val="auto"/>
        </w:rPr>
        <w:t xml:space="preserve">Aktywizuje </w:t>
      </w:r>
      <w:r w:rsidRPr="00CB298B">
        <w:rPr>
          <w:color w:val="auto"/>
        </w:rPr>
        <w:t>do procesów uczenia się całe ciało</w:t>
      </w:r>
      <w:r w:rsidR="00821611" w:rsidRPr="00CB298B">
        <w:rPr>
          <w:color w:val="auto"/>
        </w:rPr>
        <w:t xml:space="preserve"> –</w:t>
      </w:r>
      <w:r w:rsidRPr="00CB298B">
        <w:rPr>
          <w:color w:val="auto"/>
        </w:rPr>
        <w:t xml:space="preserve"> stąd b</w:t>
      </w:r>
      <w:r w:rsidR="00821611" w:rsidRPr="00CB298B">
        <w:rPr>
          <w:color w:val="auto"/>
        </w:rPr>
        <w:t>l</w:t>
      </w:r>
      <w:r w:rsidRPr="00CB298B">
        <w:rPr>
          <w:color w:val="auto"/>
        </w:rPr>
        <w:t xml:space="preserve">iska jest koncepcji </w:t>
      </w:r>
      <w:proofErr w:type="spellStart"/>
      <w:r w:rsidRPr="00CB298B">
        <w:rPr>
          <w:color w:val="auto"/>
        </w:rPr>
        <w:t>multisensorycznej</w:t>
      </w:r>
      <w:proofErr w:type="spellEnd"/>
      <w:r w:rsidRPr="00CB298B">
        <w:rPr>
          <w:color w:val="auto"/>
        </w:rPr>
        <w:t xml:space="preserve"> w na</w:t>
      </w:r>
      <w:r w:rsidRPr="00CB298B">
        <w:rPr>
          <w:color w:val="auto"/>
        </w:rPr>
        <w:t>u</w:t>
      </w:r>
      <w:r w:rsidRPr="00CB298B">
        <w:rPr>
          <w:color w:val="auto"/>
        </w:rPr>
        <w:t xml:space="preserve">czaniu języka obcego. </w:t>
      </w:r>
    </w:p>
    <w:p w14:paraId="45E6A984" w14:textId="6E8DD44B" w:rsidR="0019394D" w:rsidRPr="00CB298B" w:rsidRDefault="0019394D" w:rsidP="00757123">
      <w:pPr>
        <w:pStyle w:val="OREnormalny"/>
        <w:rPr>
          <w:color w:val="auto"/>
        </w:rPr>
      </w:pPr>
      <w:r w:rsidRPr="00CB298B">
        <w:rPr>
          <w:color w:val="auto"/>
        </w:rPr>
        <w:t>TPR można stosować przy wprowadzaniu nowego słownictwa połączonego z ruchowym naśladownictwem (np. piosenki połączone z gestykulacją, rymowanki ilustrowane r</w:t>
      </w:r>
      <w:r w:rsidRPr="00CB298B">
        <w:rPr>
          <w:color w:val="auto"/>
        </w:rPr>
        <w:t>u</w:t>
      </w:r>
      <w:r w:rsidRPr="00CB298B">
        <w:rPr>
          <w:color w:val="auto"/>
        </w:rPr>
        <w:t>chem). Nauczyciel wykonuje ruchy do naśladowania lub zadaje odpowiednie pytania stymulujące dziecięcą ekspresję ruchową. W rolę „dyrygentów ruchu” mogą wchodzić także same dzieci. Dodatkowym atutem tej metody jest wprowadzanie humoru na zaj</w:t>
      </w:r>
      <w:r w:rsidRPr="00CB298B">
        <w:rPr>
          <w:color w:val="auto"/>
        </w:rPr>
        <w:t>ę</w:t>
      </w:r>
      <w:r w:rsidRPr="00CB298B">
        <w:rPr>
          <w:color w:val="auto"/>
        </w:rPr>
        <w:t xml:space="preserve">cia, co działa motywująco i odprężająco na uczących się. </w:t>
      </w:r>
    </w:p>
    <w:p w14:paraId="3D0211BB" w14:textId="2A5FE350" w:rsidR="0019394D" w:rsidRPr="00CB298B" w:rsidRDefault="0019394D" w:rsidP="00757123">
      <w:pPr>
        <w:pStyle w:val="OREnormalny"/>
        <w:rPr>
          <w:color w:val="auto"/>
        </w:rPr>
      </w:pPr>
      <w:r w:rsidRPr="00CB298B">
        <w:rPr>
          <w:color w:val="auto"/>
        </w:rPr>
        <w:t>Metoda TPR wpisuje się w etap rozwojowy dzieci, które w procesie uczenia się języka obcego muszą przejść długi okres osłuchiwania się z językiem – bez przymusu wyp</w:t>
      </w:r>
      <w:r w:rsidRPr="00CB298B">
        <w:rPr>
          <w:color w:val="auto"/>
        </w:rPr>
        <w:t>o</w:t>
      </w:r>
      <w:r w:rsidRPr="00CB298B">
        <w:rPr>
          <w:color w:val="auto"/>
        </w:rPr>
        <w:lastRenderedPageBreak/>
        <w:t>wiadania się ustnego (tzw. etap łamania kodu językowego</w:t>
      </w:r>
      <w:r w:rsidR="00821611" w:rsidRPr="00CB298B">
        <w:rPr>
          <w:color w:val="auto"/>
        </w:rPr>
        <w:t xml:space="preserve"> –</w:t>
      </w:r>
      <w:r w:rsidRPr="00CB298B">
        <w:rPr>
          <w:color w:val="auto"/>
        </w:rPr>
        <w:t xml:space="preserve"> ośmielającego dzieci do późniejszego reprodukowania wypowiedzi). </w:t>
      </w:r>
    </w:p>
    <w:p w14:paraId="5E847087" w14:textId="77777777" w:rsidR="00DC4C9C" w:rsidRPr="00CB298B" w:rsidRDefault="00DC4C9C" w:rsidP="00DC4C9C">
      <w:pPr>
        <w:pStyle w:val="OREnormalny"/>
        <w:rPr>
          <w:color w:val="auto"/>
        </w:rPr>
      </w:pPr>
      <w:r w:rsidRPr="00CB298B">
        <w:rPr>
          <w:b/>
          <w:color w:val="auto"/>
        </w:rPr>
        <w:t xml:space="preserve">Dowiedz się więcej </w:t>
      </w:r>
      <w:r w:rsidRPr="00CB298B">
        <w:rPr>
          <w:color w:val="auto"/>
        </w:rPr>
        <w:t>[online, dostęp dn. 15.05.2017]:</w:t>
      </w:r>
    </w:p>
    <w:p w14:paraId="06BF3407" w14:textId="7ACE0607" w:rsidR="00683D72" w:rsidRPr="00CB298B" w:rsidRDefault="0019394D" w:rsidP="00683D72">
      <w:pPr>
        <w:pStyle w:val="OREpunktor"/>
        <w:rPr>
          <w:color w:val="auto"/>
        </w:rPr>
      </w:pPr>
      <w:r w:rsidRPr="00CB298B">
        <w:rPr>
          <w:color w:val="auto"/>
        </w:rPr>
        <w:t>P</w:t>
      </w:r>
      <w:r w:rsidR="00821611" w:rsidRPr="00CB298B">
        <w:rPr>
          <w:color w:val="auto"/>
        </w:rPr>
        <w:t>.</w:t>
      </w:r>
      <w:r w:rsidRPr="00CB298B">
        <w:rPr>
          <w:color w:val="auto"/>
        </w:rPr>
        <w:t xml:space="preserve"> Brzozowska, </w:t>
      </w:r>
      <w:hyperlink r:id="rId326" w:history="1">
        <w:r w:rsidRPr="00CB298B">
          <w:rPr>
            <w:rStyle w:val="Hipercze"/>
            <w:i/>
            <w:color w:val="auto"/>
          </w:rPr>
          <w:t xml:space="preserve">Metoda Total </w:t>
        </w:r>
        <w:proofErr w:type="spellStart"/>
        <w:r w:rsidRPr="00CB298B">
          <w:rPr>
            <w:rStyle w:val="Hipercze"/>
            <w:i/>
            <w:color w:val="auto"/>
          </w:rPr>
          <w:t>Physical</w:t>
        </w:r>
        <w:proofErr w:type="spellEnd"/>
        <w:r w:rsidRPr="00CB298B">
          <w:rPr>
            <w:rStyle w:val="Hipercze"/>
            <w:i/>
            <w:color w:val="auto"/>
          </w:rPr>
          <w:t xml:space="preserve"> </w:t>
        </w:r>
        <w:proofErr w:type="spellStart"/>
        <w:r w:rsidRPr="00CB298B">
          <w:rPr>
            <w:rStyle w:val="Hipercze"/>
            <w:i/>
            <w:color w:val="auto"/>
          </w:rPr>
          <w:t>Response</w:t>
        </w:r>
        <w:proofErr w:type="spellEnd"/>
        <w:r w:rsidRPr="00CB298B">
          <w:rPr>
            <w:rStyle w:val="Hipercze"/>
            <w:i/>
            <w:color w:val="auto"/>
          </w:rPr>
          <w:t xml:space="preserve"> w praktyce szkolnej – przykłady ćwiczeń z języka angielskiego</w:t>
        </w:r>
      </w:hyperlink>
      <w:r w:rsidRPr="00CB298B">
        <w:rPr>
          <w:color w:val="auto"/>
        </w:rPr>
        <w:t>, s. 124</w:t>
      </w:r>
      <w:r w:rsidR="00821611" w:rsidRPr="00CB298B">
        <w:rPr>
          <w:color w:val="auto"/>
        </w:rPr>
        <w:t>–</w:t>
      </w:r>
      <w:r w:rsidRPr="00CB298B">
        <w:rPr>
          <w:color w:val="auto"/>
        </w:rPr>
        <w:t>127</w:t>
      </w:r>
      <w:r w:rsidR="00821611" w:rsidRPr="00CB298B">
        <w:rPr>
          <w:color w:val="auto"/>
        </w:rPr>
        <w:t>;</w:t>
      </w:r>
    </w:p>
    <w:p w14:paraId="3CF30FC3" w14:textId="429B4152" w:rsidR="00683D72" w:rsidRPr="00CB298B" w:rsidRDefault="00D90492" w:rsidP="00683D72">
      <w:pPr>
        <w:pStyle w:val="OREpunktor"/>
        <w:rPr>
          <w:color w:val="auto"/>
        </w:rPr>
      </w:pPr>
      <w:hyperlink r:id="rId327" w:history="1">
        <w:r w:rsidR="0019394D" w:rsidRPr="00CB298B">
          <w:rPr>
            <w:rStyle w:val="Hipercze"/>
            <w:i/>
            <w:color w:val="auto"/>
          </w:rPr>
          <w:t>Zaangażuj wszystkie zmysły – 3 metody nauczania języka obcego w przedszkolu</w:t>
        </w:r>
      </w:hyperlink>
      <w:r w:rsidR="00821611" w:rsidRPr="00CB298B">
        <w:rPr>
          <w:color w:val="auto"/>
        </w:rPr>
        <w:t>;</w:t>
      </w:r>
    </w:p>
    <w:p w14:paraId="35AEF9C3" w14:textId="3BBA0326" w:rsidR="00683D72" w:rsidRPr="00CB298B" w:rsidRDefault="00821611" w:rsidP="00683D72">
      <w:pPr>
        <w:pStyle w:val="OREpunktor"/>
        <w:rPr>
          <w:color w:val="auto"/>
        </w:rPr>
      </w:pPr>
      <w:r w:rsidRPr="00CB298B">
        <w:rPr>
          <w:color w:val="auto"/>
        </w:rPr>
        <w:t xml:space="preserve">M. </w:t>
      </w:r>
      <w:r w:rsidR="0019394D" w:rsidRPr="00CB298B">
        <w:rPr>
          <w:color w:val="auto"/>
        </w:rPr>
        <w:t xml:space="preserve">Michalik, </w:t>
      </w:r>
      <w:hyperlink r:id="rId328" w:anchor=".WRwzwNSLSt8" w:history="1">
        <w:r w:rsidR="0019394D" w:rsidRPr="00CB298B">
          <w:rPr>
            <w:rStyle w:val="Hipercze"/>
            <w:i/>
            <w:color w:val="auto"/>
          </w:rPr>
          <w:t>Jak nauczać dzieci języków obcych w przedszkolu – metody</w:t>
        </w:r>
      </w:hyperlink>
      <w:r w:rsidRPr="00CB298B">
        <w:rPr>
          <w:color w:val="auto"/>
        </w:rPr>
        <w:t>;</w:t>
      </w:r>
      <w:r w:rsidR="0019394D" w:rsidRPr="00CB298B">
        <w:rPr>
          <w:color w:val="auto"/>
        </w:rPr>
        <w:t xml:space="preserve"> </w:t>
      </w:r>
    </w:p>
    <w:p w14:paraId="2E86E52D" w14:textId="5352F3A4" w:rsidR="00821611" w:rsidRPr="00CB298B" w:rsidRDefault="00821611" w:rsidP="00683D72">
      <w:pPr>
        <w:pStyle w:val="OREpunktor"/>
        <w:rPr>
          <w:color w:val="auto"/>
        </w:rPr>
      </w:pPr>
      <w:r w:rsidRPr="00CB298B">
        <w:rPr>
          <w:color w:val="auto"/>
        </w:rPr>
        <w:t xml:space="preserve">M. </w:t>
      </w:r>
      <w:r w:rsidR="0019394D" w:rsidRPr="00CB298B">
        <w:rPr>
          <w:color w:val="auto"/>
        </w:rPr>
        <w:t xml:space="preserve">Drab, </w:t>
      </w:r>
      <w:hyperlink r:id="rId329" w:history="1">
        <w:r w:rsidR="0019394D" w:rsidRPr="00CB298B">
          <w:rPr>
            <w:rStyle w:val="Hipercze"/>
            <w:i/>
            <w:color w:val="auto"/>
          </w:rPr>
          <w:t>Co to jest TPR</w:t>
        </w:r>
        <w:r w:rsidR="0019394D" w:rsidRPr="00CB298B">
          <w:rPr>
            <w:rStyle w:val="Hipercze"/>
            <w:color w:val="auto"/>
          </w:rPr>
          <w:t>?</w:t>
        </w:r>
      </w:hyperlink>
      <w:r w:rsidRPr="00CB298B">
        <w:rPr>
          <w:color w:val="auto"/>
        </w:rPr>
        <w:t>;</w:t>
      </w:r>
    </w:p>
    <w:p w14:paraId="136F188A" w14:textId="4EEC7001" w:rsidR="0019394D" w:rsidRPr="00CB298B" w:rsidRDefault="0019394D" w:rsidP="00683D72">
      <w:pPr>
        <w:pStyle w:val="OREpunktor"/>
        <w:rPr>
          <w:color w:val="auto"/>
        </w:rPr>
      </w:pPr>
      <w:r w:rsidRPr="00CB298B">
        <w:rPr>
          <w:color w:val="auto"/>
        </w:rPr>
        <w:t>A</w:t>
      </w:r>
      <w:r w:rsidR="00821611" w:rsidRPr="00CB298B">
        <w:rPr>
          <w:color w:val="auto"/>
        </w:rPr>
        <w:t>.</w:t>
      </w:r>
      <w:r w:rsidRPr="00CB298B">
        <w:rPr>
          <w:color w:val="auto"/>
        </w:rPr>
        <w:t xml:space="preserve"> Sobczak</w:t>
      </w:r>
      <w:r w:rsidR="00821611" w:rsidRPr="00CB298B">
        <w:rPr>
          <w:color w:val="auto"/>
        </w:rPr>
        <w:t xml:space="preserve">, </w:t>
      </w:r>
      <w:hyperlink r:id="rId330" w:history="1">
        <w:r w:rsidRPr="00CB298B">
          <w:rPr>
            <w:rStyle w:val="Hipercze"/>
            <w:i/>
            <w:color w:val="auto"/>
          </w:rPr>
          <w:t>Nauka języka obcego dzieci w wieku przedszkolnym [w:] Studia ed</w:t>
        </w:r>
        <w:r w:rsidRPr="00CB298B">
          <w:rPr>
            <w:rStyle w:val="Hipercze"/>
            <w:i/>
            <w:color w:val="auto"/>
          </w:rPr>
          <w:t>u</w:t>
        </w:r>
        <w:r w:rsidRPr="00CB298B">
          <w:rPr>
            <w:rStyle w:val="Hipercze"/>
            <w:i/>
            <w:color w:val="auto"/>
          </w:rPr>
          <w:t>kacyjne</w:t>
        </w:r>
      </w:hyperlink>
      <w:r w:rsidR="00821611" w:rsidRPr="00CB298B">
        <w:rPr>
          <w:color w:val="auto"/>
        </w:rPr>
        <w:t>,</w:t>
      </w:r>
      <w:r w:rsidRPr="00CB298B">
        <w:rPr>
          <w:color w:val="auto"/>
        </w:rPr>
        <w:t xml:space="preserve"> nr 21/2012, s. 177</w:t>
      </w:r>
      <w:r w:rsidR="00821611" w:rsidRPr="00CB298B">
        <w:rPr>
          <w:color w:val="auto"/>
        </w:rPr>
        <w:t>–</w:t>
      </w:r>
      <w:r w:rsidRPr="00CB298B">
        <w:rPr>
          <w:color w:val="auto"/>
        </w:rPr>
        <w:t>190</w:t>
      </w:r>
      <w:r w:rsidR="00821611" w:rsidRPr="00CB298B">
        <w:rPr>
          <w:color w:val="auto"/>
        </w:rPr>
        <w:t>.</w:t>
      </w:r>
    </w:p>
    <w:p w14:paraId="280D254D" w14:textId="2C68445F" w:rsidR="0019394D" w:rsidRPr="00CB298B" w:rsidRDefault="0019394D" w:rsidP="00757123">
      <w:pPr>
        <w:pStyle w:val="OREnormalny"/>
        <w:rPr>
          <w:b/>
          <w:color w:val="auto"/>
        </w:rPr>
      </w:pPr>
      <w:r w:rsidRPr="00CB298B">
        <w:rPr>
          <w:b/>
          <w:color w:val="auto"/>
        </w:rPr>
        <w:t xml:space="preserve">Gimnastyka rytmiczna Alfreda i Marii </w:t>
      </w:r>
      <w:proofErr w:type="spellStart"/>
      <w:r w:rsidRPr="00CB298B">
        <w:rPr>
          <w:b/>
          <w:color w:val="auto"/>
        </w:rPr>
        <w:t>Kniessów</w:t>
      </w:r>
      <w:proofErr w:type="spellEnd"/>
    </w:p>
    <w:p w14:paraId="1B5CB32C" w14:textId="71CE2F86" w:rsidR="0019394D" w:rsidRPr="00CB298B" w:rsidRDefault="0019394D" w:rsidP="00757123">
      <w:pPr>
        <w:pStyle w:val="OREnormalny"/>
        <w:rPr>
          <w:color w:val="auto"/>
        </w:rPr>
      </w:pPr>
      <w:r w:rsidRPr="00CB298B">
        <w:rPr>
          <w:color w:val="auto"/>
        </w:rPr>
        <w:t xml:space="preserve">Metoda Alfreda i Marii </w:t>
      </w:r>
      <w:proofErr w:type="spellStart"/>
      <w:r w:rsidRPr="00CB298B">
        <w:rPr>
          <w:color w:val="auto"/>
        </w:rPr>
        <w:t>Kniessów</w:t>
      </w:r>
      <w:proofErr w:type="spellEnd"/>
      <w:r w:rsidRPr="00CB298B">
        <w:rPr>
          <w:color w:val="auto"/>
        </w:rPr>
        <w:t xml:space="preserve"> jest specyficzn</w:t>
      </w:r>
      <w:r w:rsidR="00771D0C" w:rsidRPr="00CB298B">
        <w:rPr>
          <w:color w:val="auto"/>
        </w:rPr>
        <w:t>ym sposobem</w:t>
      </w:r>
      <w:r w:rsidRPr="00CB298B">
        <w:rPr>
          <w:color w:val="auto"/>
        </w:rPr>
        <w:t xml:space="preserve"> prowadzenia zajęć w</w:t>
      </w:r>
      <w:r w:rsidRPr="00CB298B">
        <w:rPr>
          <w:color w:val="auto"/>
        </w:rPr>
        <w:t>y</w:t>
      </w:r>
      <w:r w:rsidRPr="00CB298B">
        <w:rPr>
          <w:color w:val="auto"/>
        </w:rPr>
        <w:t xml:space="preserve">chowania fizycznego z dziećmi, </w:t>
      </w:r>
      <w:r w:rsidR="00771D0C" w:rsidRPr="00CB298B">
        <w:rPr>
          <w:color w:val="auto"/>
        </w:rPr>
        <w:t>włączającym do zajęć</w:t>
      </w:r>
      <w:r w:rsidRPr="00CB298B">
        <w:rPr>
          <w:color w:val="auto"/>
        </w:rPr>
        <w:t xml:space="preserve"> taniec, eksperymentowanie nat</w:t>
      </w:r>
      <w:r w:rsidRPr="00CB298B">
        <w:rPr>
          <w:color w:val="auto"/>
        </w:rPr>
        <w:t>u</w:t>
      </w:r>
      <w:r w:rsidRPr="00CB298B">
        <w:rPr>
          <w:color w:val="auto"/>
        </w:rPr>
        <w:t xml:space="preserve">ralnymi środkami ruchowymi, słownymi i wzrokowymi. Oprócz ruchu, rytmu i muzyki ważną rolę </w:t>
      </w:r>
      <w:r w:rsidR="00771D0C" w:rsidRPr="00CB298B">
        <w:rPr>
          <w:color w:val="auto"/>
        </w:rPr>
        <w:t xml:space="preserve">w tej metodzie </w:t>
      </w:r>
      <w:r w:rsidRPr="00CB298B">
        <w:rPr>
          <w:color w:val="auto"/>
        </w:rPr>
        <w:t xml:space="preserve">odgrywają przybory do ćwiczeń (np. podwójny bijak, wstążki na kijku, grzechotka, przepołowiona łuska orzecha kokosowego, dzwoneczki zakładane na palce dłoni oraz na kostki u nóg) pobudzające dzieci i wywołujące ich reakcje </w:t>
      </w:r>
      <w:r w:rsidR="00A92552">
        <w:rPr>
          <w:color w:val="auto"/>
        </w:rPr>
        <w:br/>
      </w:r>
      <w:r w:rsidRPr="00CB298B">
        <w:rPr>
          <w:color w:val="auto"/>
        </w:rPr>
        <w:t>ruchowe.</w:t>
      </w:r>
    </w:p>
    <w:p w14:paraId="4E525B4D" w14:textId="77777777" w:rsidR="0019394D" w:rsidRPr="00CB298B" w:rsidRDefault="0019394D" w:rsidP="00757123">
      <w:pPr>
        <w:pStyle w:val="OREnormalny"/>
        <w:rPr>
          <w:color w:val="auto"/>
        </w:rPr>
      </w:pPr>
      <w:r w:rsidRPr="00CB298B">
        <w:rPr>
          <w:color w:val="auto"/>
        </w:rPr>
        <w:t>Nauczyciel jest na początku osobą wiodącą, ale w miarę zaawansowania ruchowego grupy wchodzi w rolę obserwatora, pozostawiając ćwiczącym dzieciom coraz większą swobodę.</w:t>
      </w:r>
    </w:p>
    <w:p w14:paraId="30B99DA0" w14:textId="77777777" w:rsidR="00DC4C9C" w:rsidRPr="00CB298B" w:rsidRDefault="00DC4C9C" w:rsidP="00DC4C9C">
      <w:pPr>
        <w:pStyle w:val="OREnormalny"/>
        <w:rPr>
          <w:color w:val="auto"/>
        </w:rPr>
      </w:pPr>
      <w:r w:rsidRPr="00CB298B">
        <w:rPr>
          <w:b/>
          <w:color w:val="auto"/>
        </w:rPr>
        <w:t xml:space="preserve">Dowiedz się więcej </w:t>
      </w:r>
      <w:r w:rsidRPr="00CB298B">
        <w:rPr>
          <w:color w:val="auto"/>
        </w:rPr>
        <w:t>[online, dostęp dn. 15.05.2017]:</w:t>
      </w:r>
    </w:p>
    <w:p w14:paraId="083BA7E7" w14:textId="47096724" w:rsidR="00683D72" w:rsidRPr="00CB298B" w:rsidRDefault="0019394D" w:rsidP="00683D72">
      <w:pPr>
        <w:pStyle w:val="OREpunktor"/>
        <w:rPr>
          <w:color w:val="auto"/>
        </w:rPr>
      </w:pPr>
      <w:r w:rsidRPr="00CB298B">
        <w:rPr>
          <w:color w:val="auto"/>
        </w:rPr>
        <w:t>E</w:t>
      </w:r>
      <w:r w:rsidR="00821611" w:rsidRPr="00CB298B">
        <w:rPr>
          <w:color w:val="auto"/>
        </w:rPr>
        <w:t xml:space="preserve">. </w:t>
      </w:r>
      <w:r w:rsidRPr="00CB298B">
        <w:rPr>
          <w:color w:val="auto"/>
        </w:rPr>
        <w:t xml:space="preserve">Kubica, </w:t>
      </w:r>
      <w:hyperlink r:id="rId331" w:history="1">
        <w:r w:rsidRPr="00CB298B">
          <w:rPr>
            <w:rStyle w:val="Hipercze"/>
            <w:i/>
            <w:color w:val="auto"/>
          </w:rPr>
          <w:t xml:space="preserve">Gimnastyka rytmiczna A. i M. </w:t>
        </w:r>
        <w:proofErr w:type="spellStart"/>
        <w:r w:rsidRPr="00CB298B">
          <w:rPr>
            <w:rStyle w:val="Hipercze"/>
            <w:i/>
            <w:color w:val="auto"/>
          </w:rPr>
          <w:t>Kniessów</w:t>
        </w:r>
        <w:proofErr w:type="spellEnd"/>
      </w:hyperlink>
      <w:r w:rsidR="002137F1" w:rsidRPr="00CB298B">
        <w:rPr>
          <w:color w:val="auto"/>
        </w:rPr>
        <w:t>;</w:t>
      </w:r>
    </w:p>
    <w:p w14:paraId="48857B47" w14:textId="03C80A62" w:rsidR="0019394D" w:rsidRPr="00CB298B" w:rsidRDefault="00D90492" w:rsidP="00683D72">
      <w:pPr>
        <w:pStyle w:val="OREpunktor"/>
        <w:rPr>
          <w:color w:val="auto"/>
        </w:rPr>
      </w:pPr>
      <w:hyperlink r:id="rId332" w:history="1">
        <w:r w:rsidR="0019394D" w:rsidRPr="00CB298B">
          <w:rPr>
            <w:rStyle w:val="Hipercze"/>
            <w:i/>
            <w:color w:val="auto"/>
          </w:rPr>
          <w:t xml:space="preserve">Metoda gimnastyki rytmicznej A. M. </w:t>
        </w:r>
        <w:proofErr w:type="spellStart"/>
        <w:r w:rsidR="0019394D" w:rsidRPr="00CB298B">
          <w:rPr>
            <w:rStyle w:val="Hipercze"/>
            <w:i/>
            <w:color w:val="auto"/>
          </w:rPr>
          <w:t>Kniessów</w:t>
        </w:r>
        <w:proofErr w:type="spellEnd"/>
      </w:hyperlink>
      <w:r w:rsidR="002137F1" w:rsidRPr="00CB298B">
        <w:rPr>
          <w:color w:val="auto"/>
        </w:rPr>
        <w:t>.</w:t>
      </w:r>
    </w:p>
    <w:p w14:paraId="43D7389F" w14:textId="2C42FE43" w:rsidR="0019394D" w:rsidRPr="00CB298B" w:rsidRDefault="0019394D" w:rsidP="00757123">
      <w:pPr>
        <w:pStyle w:val="OREnormalny"/>
        <w:rPr>
          <w:rFonts w:eastAsiaTheme="minorHAnsi"/>
          <w:b/>
          <w:color w:val="auto"/>
          <w:lang w:eastAsia="en-US"/>
        </w:rPr>
      </w:pPr>
      <w:r w:rsidRPr="00CB298B">
        <w:rPr>
          <w:b/>
          <w:color w:val="auto"/>
        </w:rPr>
        <w:t xml:space="preserve">Edukacja przez ruch </w:t>
      </w:r>
      <w:r w:rsidR="00771D0C" w:rsidRPr="00CB298B">
        <w:rPr>
          <w:b/>
          <w:color w:val="auto"/>
        </w:rPr>
        <w:t xml:space="preserve">według </w:t>
      </w:r>
      <w:r w:rsidRPr="00CB298B">
        <w:rPr>
          <w:b/>
          <w:color w:val="auto"/>
        </w:rPr>
        <w:t>metody Doroty Dziamskiej</w:t>
      </w:r>
    </w:p>
    <w:p w14:paraId="32A3FFD5" w14:textId="24203626" w:rsidR="0019394D" w:rsidRPr="00CB298B" w:rsidRDefault="0019394D" w:rsidP="00757123">
      <w:pPr>
        <w:pStyle w:val="OREnormalny"/>
        <w:rPr>
          <w:rFonts w:eastAsiaTheme="minorHAnsi"/>
          <w:color w:val="auto"/>
          <w:lang w:eastAsia="en-US"/>
        </w:rPr>
      </w:pPr>
      <w:r w:rsidRPr="00CB298B">
        <w:rPr>
          <w:rFonts w:eastAsiaTheme="minorHAnsi"/>
          <w:color w:val="auto"/>
          <w:lang w:eastAsia="en-US"/>
        </w:rPr>
        <w:t>Edukacja przez ruch jest systemem form i metod kształcenia oraz terapii wykorzystuj</w:t>
      </w:r>
      <w:r w:rsidRPr="00CB298B">
        <w:rPr>
          <w:rFonts w:eastAsiaTheme="minorHAnsi"/>
          <w:color w:val="auto"/>
          <w:lang w:eastAsia="en-US"/>
        </w:rPr>
        <w:t>ą</w:t>
      </w:r>
      <w:r w:rsidRPr="00CB298B">
        <w:rPr>
          <w:rFonts w:eastAsiaTheme="minorHAnsi"/>
          <w:color w:val="auto"/>
          <w:lang w:eastAsia="en-US"/>
        </w:rPr>
        <w:t>cym naturalną dziecięcą potrzebę spontanicznego ruchu</w:t>
      </w:r>
      <w:r w:rsidR="005C20FD" w:rsidRPr="00CB298B">
        <w:rPr>
          <w:rFonts w:eastAsiaTheme="minorHAnsi"/>
          <w:color w:val="auto"/>
          <w:lang w:eastAsia="en-US"/>
        </w:rPr>
        <w:t xml:space="preserve"> </w:t>
      </w:r>
      <w:r w:rsidRPr="00CB298B">
        <w:rPr>
          <w:rFonts w:eastAsiaTheme="minorHAnsi"/>
          <w:color w:val="auto"/>
          <w:lang w:eastAsia="en-US"/>
        </w:rPr>
        <w:t>służącą poznawaniu otaczaj</w:t>
      </w:r>
      <w:r w:rsidRPr="00CB298B">
        <w:rPr>
          <w:rFonts w:eastAsiaTheme="minorHAnsi"/>
          <w:color w:val="auto"/>
          <w:lang w:eastAsia="en-US"/>
        </w:rPr>
        <w:t>ą</w:t>
      </w:r>
      <w:r w:rsidRPr="00CB298B">
        <w:rPr>
          <w:rFonts w:eastAsiaTheme="minorHAnsi"/>
          <w:color w:val="auto"/>
          <w:lang w:eastAsia="en-US"/>
        </w:rPr>
        <w:t xml:space="preserve">cego świata. </w:t>
      </w:r>
      <w:r w:rsidR="005C20FD" w:rsidRPr="00CB298B">
        <w:rPr>
          <w:rFonts w:eastAsiaTheme="minorHAnsi"/>
          <w:color w:val="auto"/>
          <w:lang w:eastAsia="en-US"/>
        </w:rPr>
        <w:t>N</w:t>
      </w:r>
      <w:r w:rsidRPr="00CB298B">
        <w:rPr>
          <w:rFonts w:eastAsiaTheme="minorHAnsi"/>
          <w:color w:val="auto"/>
          <w:lang w:eastAsia="en-US"/>
        </w:rPr>
        <w:t>auczyciel dobiera muzykę</w:t>
      </w:r>
      <w:r w:rsidR="005C20FD" w:rsidRPr="00CB298B">
        <w:rPr>
          <w:rFonts w:eastAsiaTheme="minorHAnsi"/>
          <w:color w:val="auto"/>
          <w:lang w:eastAsia="en-US"/>
        </w:rPr>
        <w:t xml:space="preserve"> tak, </w:t>
      </w:r>
      <w:r w:rsidRPr="00CB298B">
        <w:rPr>
          <w:rFonts w:eastAsiaTheme="minorHAnsi"/>
          <w:color w:val="auto"/>
          <w:lang w:eastAsia="en-US"/>
        </w:rPr>
        <w:t xml:space="preserve">aby w jej rytmie dzieci – </w:t>
      </w:r>
      <w:r w:rsidR="005C20FD" w:rsidRPr="00CB298B">
        <w:rPr>
          <w:rFonts w:eastAsiaTheme="minorHAnsi"/>
          <w:color w:val="auto"/>
          <w:lang w:eastAsia="en-US"/>
        </w:rPr>
        <w:t>zgodnie</w:t>
      </w:r>
      <w:r w:rsidRPr="00CB298B">
        <w:rPr>
          <w:rFonts w:eastAsiaTheme="minorHAnsi"/>
          <w:color w:val="auto"/>
          <w:lang w:eastAsia="en-US"/>
        </w:rPr>
        <w:t xml:space="preserve"> z teorią </w:t>
      </w:r>
      <w:proofErr w:type="spellStart"/>
      <w:r w:rsidRPr="00CB298B">
        <w:rPr>
          <w:rFonts w:eastAsiaTheme="minorHAnsi"/>
          <w:color w:val="auto"/>
          <w:lang w:eastAsia="en-US"/>
        </w:rPr>
        <w:t>polisensorycznego</w:t>
      </w:r>
      <w:proofErr w:type="spellEnd"/>
      <w:r w:rsidRPr="00CB298B">
        <w:rPr>
          <w:rFonts w:eastAsiaTheme="minorHAnsi"/>
          <w:color w:val="auto"/>
          <w:lang w:eastAsia="en-US"/>
        </w:rPr>
        <w:t xml:space="preserve"> uczenia się, integrując ciało ze zmysłami i umysłem</w:t>
      </w:r>
      <w:r w:rsidR="005C20FD" w:rsidRPr="00CB298B">
        <w:rPr>
          <w:rFonts w:eastAsiaTheme="minorHAnsi"/>
          <w:color w:val="auto"/>
          <w:lang w:eastAsia="en-US"/>
        </w:rPr>
        <w:t xml:space="preserve"> –</w:t>
      </w:r>
      <w:r w:rsidRPr="00CB298B">
        <w:rPr>
          <w:rFonts w:eastAsiaTheme="minorHAnsi"/>
          <w:color w:val="auto"/>
          <w:lang w:eastAsia="en-US"/>
        </w:rPr>
        <w:t xml:space="preserve"> z</w:t>
      </w:r>
      <w:r w:rsidR="005C20FD" w:rsidRPr="00CB298B">
        <w:rPr>
          <w:rFonts w:eastAsiaTheme="minorHAnsi"/>
          <w:color w:val="auto"/>
          <w:lang w:eastAsia="en-US"/>
        </w:rPr>
        <w:t> </w:t>
      </w:r>
      <w:r w:rsidRPr="00CB298B">
        <w:rPr>
          <w:rFonts w:eastAsiaTheme="minorHAnsi"/>
          <w:color w:val="auto"/>
          <w:lang w:eastAsia="en-US"/>
        </w:rPr>
        <w:t>wykorzysta</w:t>
      </w:r>
      <w:r w:rsidR="00A92552">
        <w:rPr>
          <w:rFonts w:eastAsiaTheme="minorHAnsi"/>
          <w:color w:val="auto"/>
          <w:lang w:eastAsia="en-US"/>
        </w:rPr>
        <w:t>-</w:t>
      </w:r>
      <w:proofErr w:type="spellStart"/>
      <w:r w:rsidRPr="00CB298B">
        <w:rPr>
          <w:rFonts w:eastAsiaTheme="minorHAnsi"/>
          <w:color w:val="auto"/>
          <w:lang w:eastAsia="en-US"/>
        </w:rPr>
        <w:t>niem</w:t>
      </w:r>
      <w:proofErr w:type="spellEnd"/>
      <w:r w:rsidRPr="00CB298B">
        <w:rPr>
          <w:rFonts w:eastAsiaTheme="minorHAnsi"/>
          <w:color w:val="auto"/>
          <w:lang w:eastAsia="en-US"/>
        </w:rPr>
        <w:t xml:space="preserve"> ruchów ciała wykonywały ćwiczenia graficzne i manipulacyjne oraz pracowały ró</w:t>
      </w:r>
      <w:r w:rsidRPr="00CB298B">
        <w:rPr>
          <w:rFonts w:eastAsiaTheme="minorHAnsi"/>
          <w:color w:val="auto"/>
          <w:lang w:eastAsia="en-US"/>
        </w:rPr>
        <w:t>ż</w:t>
      </w:r>
      <w:r w:rsidRPr="00CB298B">
        <w:rPr>
          <w:rFonts w:eastAsiaTheme="minorHAnsi"/>
          <w:color w:val="auto"/>
          <w:lang w:eastAsia="en-US"/>
        </w:rPr>
        <w:t>nymi technikami plastycznymi.</w:t>
      </w:r>
    </w:p>
    <w:p w14:paraId="589A6093" w14:textId="1B7F205B" w:rsidR="0019394D" w:rsidRPr="00CB298B" w:rsidRDefault="0019394D" w:rsidP="00757123">
      <w:pPr>
        <w:pStyle w:val="OREnormalny"/>
        <w:rPr>
          <w:rFonts w:eastAsiaTheme="minorHAnsi"/>
          <w:color w:val="auto"/>
          <w:lang w:eastAsia="en-US"/>
        </w:rPr>
      </w:pPr>
      <w:r w:rsidRPr="00CB298B">
        <w:rPr>
          <w:rFonts w:eastAsiaTheme="minorHAnsi"/>
          <w:color w:val="auto"/>
          <w:lang w:eastAsia="en-US"/>
        </w:rPr>
        <w:lastRenderedPageBreak/>
        <w:t>Dzieci pracujące metodą edukacji przez ruch rozwijają sprawność grafomotoryczn</w:t>
      </w:r>
      <w:r w:rsidR="005C20FD" w:rsidRPr="00CB298B">
        <w:rPr>
          <w:rFonts w:eastAsiaTheme="minorHAnsi"/>
          <w:color w:val="auto"/>
          <w:lang w:eastAsia="en-US"/>
        </w:rPr>
        <w:t>ą,</w:t>
      </w:r>
      <w:r w:rsidR="0096411C">
        <w:rPr>
          <w:rFonts w:eastAsiaTheme="minorHAnsi"/>
          <w:color w:val="auto"/>
          <w:lang w:eastAsia="en-US"/>
        </w:rPr>
        <w:t xml:space="preserve"> </w:t>
      </w:r>
      <w:r w:rsidR="005C20FD" w:rsidRPr="00CB298B">
        <w:rPr>
          <w:rFonts w:eastAsiaTheme="minorHAnsi"/>
          <w:color w:val="auto"/>
          <w:lang w:eastAsia="en-US"/>
        </w:rPr>
        <w:t>z</w:t>
      </w:r>
      <w:r w:rsidRPr="00CB298B">
        <w:rPr>
          <w:rFonts w:eastAsiaTheme="minorHAnsi"/>
          <w:color w:val="auto"/>
          <w:lang w:eastAsia="en-US"/>
        </w:rPr>
        <w:t>y</w:t>
      </w:r>
      <w:r w:rsidRPr="00CB298B">
        <w:rPr>
          <w:rFonts w:eastAsiaTheme="minorHAnsi"/>
          <w:color w:val="auto"/>
          <w:lang w:eastAsia="en-US"/>
        </w:rPr>
        <w:t>skują wiarę we własne siły</w:t>
      </w:r>
      <w:r w:rsidR="005C20FD" w:rsidRPr="00CB298B">
        <w:rPr>
          <w:rFonts w:eastAsiaTheme="minorHAnsi"/>
          <w:color w:val="auto"/>
          <w:lang w:eastAsia="en-US"/>
        </w:rPr>
        <w:t>,</w:t>
      </w:r>
      <w:r w:rsidRPr="00CB298B">
        <w:rPr>
          <w:rFonts w:eastAsiaTheme="minorHAnsi"/>
          <w:color w:val="auto"/>
          <w:lang w:eastAsia="en-US"/>
        </w:rPr>
        <w:t xml:space="preserve"> </w:t>
      </w:r>
      <w:r w:rsidR="005C20FD" w:rsidRPr="00CB298B">
        <w:rPr>
          <w:rFonts w:eastAsiaTheme="minorHAnsi"/>
          <w:color w:val="auto"/>
          <w:lang w:eastAsia="en-US"/>
        </w:rPr>
        <w:t>w</w:t>
      </w:r>
      <w:r w:rsidRPr="00CB298B">
        <w:rPr>
          <w:rFonts w:eastAsiaTheme="minorHAnsi"/>
          <w:color w:val="auto"/>
          <w:lang w:eastAsia="en-US"/>
        </w:rPr>
        <w:t>zbogacają swój słownik</w:t>
      </w:r>
      <w:r w:rsidR="005C20FD" w:rsidRPr="00CB298B">
        <w:rPr>
          <w:rFonts w:eastAsiaTheme="minorHAnsi"/>
          <w:color w:val="auto"/>
          <w:lang w:eastAsia="en-US"/>
        </w:rPr>
        <w:t xml:space="preserve">, doskonalą umiejętność pracy w grupie i </w:t>
      </w:r>
      <w:r w:rsidRPr="00CB298B">
        <w:rPr>
          <w:rFonts w:eastAsiaTheme="minorHAnsi"/>
          <w:color w:val="auto"/>
          <w:lang w:eastAsia="en-US"/>
        </w:rPr>
        <w:t xml:space="preserve">umiejętność wypowiadania się – werbalnego i niewerbalnego – na bliskie sobie tematy. </w:t>
      </w:r>
    </w:p>
    <w:p w14:paraId="25F9A6DF" w14:textId="77777777" w:rsidR="00DC4C9C" w:rsidRPr="00CB298B" w:rsidRDefault="00DC4C9C" w:rsidP="00DC4C9C">
      <w:pPr>
        <w:pStyle w:val="OREnormalny"/>
        <w:rPr>
          <w:rFonts w:eastAsiaTheme="minorHAnsi"/>
          <w:color w:val="auto"/>
          <w:lang w:eastAsia="en-US"/>
        </w:rPr>
      </w:pPr>
      <w:r w:rsidRPr="00CB298B">
        <w:rPr>
          <w:b/>
          <w:color w:val="auto"/>
        </w:rPr>
        <w:t xml:space="preserve">Dowiedz się więcej </w:t>
      </w:r>
      <w:r w:rsidRPr="00CB298B">
        <w:rPr>
          <w:color w:val="auto"/>
        </w:rPr>
        <w:t>[online, dostęp dn. 15.05.2017]:</w:t>
      </w:r>
    </w:p>
    <w:p w14:paraId="10FD8589" w14:textId="65B7C3DF" w:rsidR="00683D72" w:rsidRPr="00CB298B" w:rsidRDefault="00D90492" w:rsidP="00683D72">
      <w:pPr>
        <w:pStyle w:val="OREpunktor"/>
        <w:rPr>
          <w:rFonts w:eastAsiaTheme="minorHAnsi"/>
          <w:color w:val="auto"/>
          <w:lang w:eastAsia="en-US"/>
        </w:rPr>
      </w:pPr>
      <w:hyperlink r:id="rId333" w:history="1">
        <w:r w:rsidR="0019394D" w:rsidRPr="00CB298B">
          <w:rPr>
            <w:rStyle w:val="Hipercze"/>
            <w:color w:val="auto"/>
          </w:rPr>
          <w:t>Teoria systemu EPR</w:t>
        </w:r>
      </w:hyperlink>
      <w:r w:rsidR="005C20FD" w:rsidRPr="00CB298B">
        <w:rPr>
          <w:color w:val="auto"/>
        </w:rPr>
        <w:t>;</w:t>
      </w:r>
    </w:p>
    <w:p w14:paraId="24E0BF44" w14:textId="49DAE6CF" w:rsidR="00683D72" w:rsidRPr="00CB298B" w:rsidRDefault="00D90492" w:rsidP="00683D72">
      <w:pPr>
        <w:pStyle w:val="OREpunktor"/>
        <w:rPr>
          <w:rFonts w:eastAsiaTheme="minorHAnsi"/>
          <w:color w:val="auto"/>
          <w:lang w:eastAsia="en-US"/>
        </w:rPr>
      </w:pPr>
      <w:hyperlink r:id="rId334" w:history="1">
        <w:r w:rsidR="005C20FD" w:rsidRPr="00CB298B">
          <w:rPr>
            <w:rStyle w:val="Hipercze"/>
            <w:color w:val="auto"/>
          </w:rPr>
          <w:t xml:space="preserve">Przykład </w:t>
        </w:r>
        <w:r w:rsidR="0019394D" w:rsidRPr="00CB298B">
          <w:rPr>
            <w:rStyle w:val="Hipercze"/>
            <w:color w:val="auto"/>
          </w:rPr>
          <w:t>działań Przedszkola Miejskiego nr 11 im. Marii Konopnickiej w Lesznie</w:t>
        </w:r>
        <w:r w:rsidR="005C20FD" w:rsidRPr="00CB298B">
          <w:rPr>
            <w:rStyle w:val="Hipercze"/>
            <w:color w:val="auto"/>
          </w:rPr>
          <w:t xml:space="preserve"> </w:t>
        </w:r>
        <w:r w:rsidR="0019394D" w:rsidRPr="00CB298B">
          <w:rPr>
            <w:rStyle w:val="Hipercze"/>
            <w:color w:val="auto"/>
          </w:rPr>
          <w:t>opartych na metodzie edukacji przez ruch Doroty Dziamskiej</w:t>
        </w:r>
      </w:hyperlink>
      <w:r w:rsidR="005C20FD" w:rsidRPr="00CB298B">
        <w:rPr>
          <w:color w:val="auto"/>
        </w:rPr>
        <w:t>;</w:t>
      </w:r>
    </w:p>
    <w:p w14:paraId="3AAA01E7" w14:textId="0C5313EC" w:rsidR="00683D72" w:rsidRPr="00CB298B" w:rsidRDefault="00D90492" w:rsidP="00683D72">
      <w:pPr>
        <w:pStyle w:val="OREpunktor"/>
        <w:rPr>
          <w:rFonts w:eastAsiaTheme="minorHAnsi"/>
          <w:color w:val="auto"/>
          <w:lang w:eastAsia="en-US"/>
        </w:rPr>
      </w:pPr>
      <w:hyperlink r:id="rId335" w:history="1">
        <w:r w:rsidR="005C20FD" w:rsidRPr="00CB298B">
          <w:rPr>
            <w:rStyle w:val="Hipercze"/>
            <w:color w:val="auto"/>
          </w:rPr>
          <w:t>„</w:t>
        </w:r>
        <w:r w:rsidR="0019394D" w:rsidRPr="00CB298B">
          <w:rPr>
            <w:rStyle w:val="Hipercze"/>
            <w:color w:val="auto"/>
          </w:rPr>
          <w:t>W marcu jak w garncu</w:t>
        </w:r>
        <w:r w:rsidR="005C20FD" w:rsidRPr="00CB298B">
          <w:rPr>
            <w:rStyle w:val="Hipercze"/>
            <w:color w:val="auto"/>
          </w:rPr>
          <w:t>”</w:t>
        </w:r>
        <w:r w:rsidR="0019394D" w:rsidRPr="00CB298B">
          <w:rPr>
            <w:rStyle w:val="Hipercze"/>
            <w:color w:val="auto"/>
          </w:rPr>
          <w:t xml:space="preserve"> </w:t>
        </w:r>
        <w:r w:rsidR="005C20FD" w:rsidRPr="00CB298B">
          <w:rPr>
            <w:rStyle w:val="Hipercze"/>
            <w:color w:val="auto"/>
          </w:rPr>
          <w:t>–</w:t>
        </w:r>
        <w:r w:rsidR="0019394D" w:rsidRPr="00CB298B">
          <w:rPr>
            <w:rStyle w:val="Hipercze"/>
            <w:color w:val="auto"/>
          </w:rPr>
          <w:t xml:space="preserve"> zajęcia edukacyjno</w:t>
        </w:r>
        <w:r w:rsidR="005C20FD" w:rsidRPr="00CB298B">
          <w:rPr>
            <w:rStyle w:val="Hipercze"/>
            <w:color w:val="auto"/>
          </w:rPr>
          <w:t>-</w:t>
        </w:r>
        <w:r w:rsidR="0019394D" w:rsidRPr="00CB298B">
          <w:rPr>
            <w:rStyle w:val="Hipercze"/>
            <w:color w:val="auto"/>
          </w:rPr>
          <w:t>ruchowe w</w:t>
        </w:r>
        <w:r w:rsidR="005C20FD" w:rsidRPr="00CB298B">
          <w:rPr>
            <w:rStyle w:val="Hipercze"/>
            <w:color w:val="auto"/>
          </w:rPr>
          <w:t>edług</w:t>
        </w:r>
        <w:r w:rsidR="0019394D" w:rsidRPr="00CB298B">
          <w:rPr>
            <w:rStyle w:val="Hipercze"/>
            <w:color w:val="auto"/>
          </w:rPr>
          <w:t xml:space="preserve"> metody Doroty Dziamskiej</w:t>
        </w:r>
      </w:hyperlink>
      <w:r w:rsidR="0019394D" w:rsidRPr="00CB298B">
        <w:rPr>
          <w:color w:val="auto"/>
        </w:rPr>
        <w:t>:</w:t>
      </w:r>
      <w:r w:rsidR="005C20FD" w:rsidRPr="00CB298B">
        <w:rPr>
          <w:rFonts w:ascii="Calibri" w:hAnsi="Calibri" w:cs="Times New Roman"/>
          <w:color w:val="auto"/>
          <w:sz w:val="20"/>
          <w:szCs w:val="20"/>
        </w:rPr>
        <w:t>;</w:t>
      </w:r>
    </w:p>
    <w:p w14:paraId="3577CB35" w14:textId="1F39F985" w:rsidR="0019394D" w:rsidRPr="00CB298B" w:rsidRDefault="00D90492" w:rsidP="00683D72">
      <w:pPr>
        <w:pStyle w:val="OREpunktor"/>
        <w:rPr>
          <w:rFonts w:eastAsiaTheme="minorHAnsi"/>
          <w:color w:val="auto"/>
          <w:lang w:eastAsia="en-US"/>
        </w:rPr>
      </w:pPr>
      <w:hyperlink r:id="rId336" w:history="1">
        <w:r w:rsidR="0019394D" w:rsidRPr="00CB298B">
          <w:rPr>
            <w:rStyle w:val="Hipercze"/>
            <w:color w:val="auto"/>
          </w:rPr>
          <w:t xml:space="preserve">Edukacja przez ruch </w:t>
        </w:r>
        <w:r w:rsidR="005C20FD" w:rsidRPr="00CB298B">
          <w:rPr>
            <w:rStyle w:val="Hipercze"/>
            <w:color w:val="auto"/>
          </w:rPr>
          <w:t xml:space="preserve">według </w:t>
        </w:r>
        <w:r w:rsidR="0019394D" w:rsidRPr="00CB298B">
          <w:rPr>
            <w:rStyle w:val="Hipercze"/>
            <w:color w:val="auto"/>
          </w:rPr>
          <w:t>Doroty Dziamskiej w grupie Smerfusiów</w:t>
        </w:r>
      </w:hyperlink>
      <w:r w:rsidR="00B11F24" w:rsidRPr="00CB298B">
        <w:rPr>
          <w:color w:val="auto"/>
        </w:rPr>
        <w:t>.</w:t>
      </w:r>
    </w:p>
    <w:p w14:paraId="30176A58" w14:textId="77777777" w:rsidR="00DC4C9C" w:rsidRPr="00CB298B" w:rsidRDefault="00DC4C9C">
      <w:pPr>
        <w:spacing w:after="0" w:line="240" w:lineRule="auto"/>
        <w:rPr>
          <w:rFonts w:ascii="Arial" w:eastAsiaTheme="minorHAnsi" w:hAnsi="Arial" w:cs="Arial"/>
          <w:b/>
          <w:bCs/>
          <w:sz w:val="28"/>
          <w:szCs w:val="24"/>
          <w:lang w:eastAsia="en-US"/>
        </w:rPr>
      </w:pPr>
      <w:r w:rsidRPr="00CB298B">
        <w:rPr>
          <w:rFonts w:eastAsiaTheme="minorHAnsi"/>
          <w:lang w:eastAsia="en-US"/>
        </w:rPr>
        <w:br w:type="page"/>
      </w:r>
    </w:p>
    <w:p w14:paraId="4FBB87FF" w14:textId="515B2140" w:rsidR="0019394D" w:rsidRPr="00CB298B" w:rsidRDefault="00683D72" w:rsidP="00683D72">
      <w:pPr>
        <w:pStyle w:val="ORE3Naglowek"/>
        <w:rPr>
          <w:rFonts w:eastAsiaTheme="minorHAnsi"/>
          <w:color w:val="auto"/>
          <w:lang w:eastAsia="en-US"/>
        </w:rPr>
      </w:pPr>
      <w:bookmarkStart w:id="89" w:name="_Toc496059967"/>
      <w:r w:rsidRPr="00CB298B">
        <w:rPr>
          <w:rFonts w:eastAsiaTheme="minorHAnsi"/>
          <w:color w:val="auto"/>
          <w:lang w:eastAsia="en-US"/>
        </w:rPr>
        <w:lastRenderedPageBreak/>
        <w:t xml:space="preserve">5.13. </w:t>
      </w:r>
      <w:r w:rsidR="0019394D" w:rsidRPr="00CB298B">
        <w:rPr>
          <w:rFonts w:eastAsiaTheme="minorHAnsi"/>
          <w:color w:val="auto"/>
          <w:lang w:eastAsia="en-US"/>
        </w:rPr>
        <w:t>Trendy edukacyjne przyszłości</w:t>
      </w:r>
      <w:bookmarkEnd w:id="89"/>
      <w:r w:rsidR="0019394D" w:rsidRPr="00CB298B">
        <w:rPr>
          <w:rFonts w:eastAsiaTheme="minorHAnsi"/>
          <w:color w:val="auto"/>
          <w:lang w:eastAsia="en-US"/>
        </w:rPr>
        <w:t xml:space="preserve"> </w:t>
      </w:r>
    </w:p>
    <w:p w14:paraId="685D1002" w14:textId="4867C3FF" w:rsidR="0019394D" w:rsidRPr="00CB298B" w:rsidRDefault="0019394D" w:rsidP="00683D72">
      <w:pPr>
        <w:pStyle w:val="OREnormalny"/>
        <w:rPr>
          <w:color w:val="auto"/>
          <w:lang w:eastAsia="en-US"/>
        </w:rPr>
      </w:pPr>
      <w:r w:rsidRPr="00CB298B">
        <w:rPr>
          <w:color w:val="auto"/>
          <w:lang w:eastAsia="en-US"/>
        </w:rPr>
        <w:t xml:space="preserve">Jackie </w:t>
      </w:r>
      <w:proofErr w:type="spellStart"/>
      <w:r w:rsidRPr="00CB298B">
        <w:rPr>
          <w:color w:val="auto"/>
          <w:lang w:eastAsia="en-US"/>
        </w:rPr>
        <w:t>Gerstein</w:t>
      </w:r>
      <w:proofErr w:type="spellEnd"/>
      <w:r w:rsidR="006F04EC" w:rsidRPr="00CB298B">
        <w:rPr>
          <w:rStyle w:val="Odwoanieprzypisudolnego"/>
          <w:color w:val="auto"/>
          <w:lang w:eastAsia="en-US"/>
        </w:rPr>
        <w:footnoteReference w:id="112"/>
      </w:r>
      <w:r w:rsidR="006F04EC" w:rsidRPr="00CB298B">
        <w:rPr>
          <w:color w:val="auto"/>
          <w:lang w:eastAsia="en-US"/>
        </w:rPr>
        <w:t xml:space="preserve"> </w:t>
      </w:r>
      <w:r w:rsidRPr="00CB298B">
        <w:rPr>
          <w:color w:val="auto"/>
          <w:lang w:eastAsia="en-US"/>
        </w:rPr>
        <w:t xml:space="preserve">opublikowała na swoim blogu User </w:t>
      </w:r>
      <w:proofErr w:type="spellStart"/>
      <w:r w:rsidRPr="00CB298B">
        <w:rPr>
          <w:color w:val="auto"/>
          <w:lang w:eastAsia="en-US"/>
        </w:rPr>
        <w:t>Generated</w:t>
      </w:r>
      <w:proofErr w:type="spellEnd"/>
      <w:r w:rsidRPr="00CB298B">
        <w:rPr>
          <w:color w:val="auto"/>
          <w:lang w:eastAsia="en-US"/>
        </w:rPr>
        <w:t xml:space="preserve"> </w:t>
      </w:r>
      <w:proofErr w:type="spellStart"/>
      <w:r w:rsidRPr="00CB298B">
        <w:rPr>
          <w:color w:val="auto"/>
          <w:lang w:eastAsia="en-US"/>
        </w:rPr>
        <w:t>Education</w:t>
      </w:r>
      <w:proofErr w:type="spellEnd"/>
      <w:r w:rsidRPr="00CB298B">
        <w:rPr>
          <w:color w:val="auto"/>
          <w:lang w:eastAsia="en-US"/>
        </w:rPr>
        <w:t xml:space="preserve"> listę na</w:t>
      </w:r>
      <w:r w:rsidRPr="00CB298B">
        <w:rPr>
          <w:color w:val="auto"/>
          <w:lang w:eastAsia="en-US"/>
        </w:rPr>
        <w:t>d</w:t>
      </w:r>
      <w:r w:rsidRPr="00CB298B">
        <w:rPr>
          <w:color w:val="auto"/>
          <w:lang w:eastAsia="en-US"/>
        </w:rPr>
        <w:t>chodzących i przemijających trendów w edukacji. W jej zestawieniu zwraca uwagę zmi</w:t>
      </w:r>
      <w:r w:rsidRPr="00CB298B">
        <w:rPr>
          <w:color w:val="auto"/>
          <w:lang w:eastAsia="en-US"/>
        </w:rPr>
        <w:t>a</w:t>
      </w:r>
      <w:r w:rsidRPr="00CB298B">
        <w:rPr>
          <w:color w:val="auto"/>
          <w:lang w:eastAsia="en-US"/>
        </w:rPr>
        <w:t xml:space="preserve">na roli nauczyciela (z „przekaźnika” treści na mentora, </w:t>
      </w:r>
      <w:proofErr w:type="spellStart"/>
      <w:r w:rsidRPr="00CB298B">
        <w:rPr>
          <w:color w:val="auto"/>
          <w:lang w:eastAsia="en-US"/>
        </w:rPr>
        <w:t>coacha</w:t>
      </w:r>
      <w:proofErr w:type="spellEnd"/>
      <w:r w:rsidRPr="00CB298B">
        <w:rPr>
          <w:color w:val="auto"/>
          <w:lang w:eastAsia="en-US"/>
        </w:rPr>
        <w:t>, przewodnika) i odpowi</w:t>
      </w:r>
      <w:r w:rsidRPr="00CB298B">
        <w:rPr>
          <w:color w:val="auto"/>
          <w:lang w:eastAsia="en-US"/>
        </w:rPr>
        <w:t>a</w:t>
      </w:r>
      <w:r w:rsidRPr="00CB298B">
        <w:rPr>
          <w:color w:val="auto"/>
          <w:lang w:eastAsia="en-US"/>
        </w:rPr>
        <w:t xml:space="preserve">dająca tej zmianie nowa rola </w:t>
      </w:r>
      <w:r w:rsidR="006F04EC" w:rsidRPr="00CB298B">
        <w:rPr>
          <w:color w:val="auto"/>
          <w:lang w:eastAsia="en-US"/>
        </w:rPr>
        <w:t xml:space="preserve">oraz </w:t>
      </w:r>
      <w:r w:rsidRPr="00CB298B">
        <w:rPr>
          <w:color w:val="auto"/>
          <w:lang w:eastAsia="en-US"/>
        </w:rPr>
        <w:t>miejsce osoby uczącej się (stanowiącej centrum pr</w:t>
      </w:r>
      <w:r w:rsidRPr="00CB298B">
        <w:rPr>
          <w:color w:val="auto"/>
          <w:lang w:eastAsia="en-US"/>
        </w:rPr>
        <w:t>o</w:t>
      </w:r>
      <w:r w:rsidRPr="00CB298B">
        <w:rPr>
          <w:color w:val="auto"/>
          <w:lang w:eastAsia="en-US"/>
        </w:rPr>
        <w:t xml:space="preserve">cesu, uczącej się </w:t>
      </w:r>
      <w:proofErr w:type="spellStart"/>
      <w:r w:rsidRPr="00CB298B">
        <w:rPr>
          <w:color w:val="auto"/>
          <w:lang w:eastAsia="en-US"/>
        </w:rPr>
        <w:t>wielosensorycznie</w:t>
      </w:r>
      <w:proofErr w:type="spellEnd"/>
      <w:r w:rsidRPr="00CB298B">
        <w:rPr>
          <w:color w:val="auto"/>
          <w:lang w:eastAsia="en-US"/>
        </w:rPr>
        <w:t>, rozwijającej się</w:t>
      </w:r>
      <w:r w:rsidR="006F04EC" w:rsidRPr="00CB298B">
        <w:rPr>
          <w:color w:val="auto"/>
          <w:lang w:eastAsia="en-US"/>
        </w:rPr>
        <w:t xml:space="preserve"> holistycznie</w:t>
      </w:r>
      <w:r w:rsidRPr="00CB298B">
        <w:rPr>
          <w:color w:val="auto"/>
          <w:lang w:eastAsia="en-US"/>
        </w:rPr>
        <w:t xml:space="preserve">, świadomej – na miarę swojego wieku – własnych celów, mocnych stron i wyzwań). Wśród trendów przyszłości zdefiniowanych przez </w:t>
      </w:r>
      <w:proofErr w:type="spellStart"/>
      <w:r w:rsidRPr="00CB298B">
        <w:rPr>
          <w:color w:val="auto"/>
          <w:lang w:eastAsia="en-US"/>
        </w:rPr>
        <w:t>Gerstein</w:t>
      </w:r>
      <w:proofErr w:type="spellEnd"/>
      <w:r w:rsidRPr="00CB298B">
        <w:rPr>
          <w:color w:val="auto"/>
          <w:lang w:eastAsia="en-US"/>
        </w:rPr>
        <w:t xml:space="preserve"> </w:t>
      </w:r>
      <w:r w:rsidR="00657DB8" w:rsidRPr="00CB298B">
        <w:rPr>
          <w:color w:val="auto"/>
          <w:lang w:eastAsia="en-US"/>
        </w:rPr>
        <w:t>pojawiają się</w:t>
      </w:r>
      <w:r w:rsidRPr="00CB298B">
        <w:rPr>
          <w:color w:val="auto"/>
          <w:lang w:eastAsia="en-US"/>
        </w:rPr>
        <w:t xml:space="preserve"> obszary, które mogą wyznaczać kierunki innowacji w przedszkolach, szkołach</w:t>
      </w:r>
      <w:r w:rsidR="00657DB8" w:rsidRPr="00CB298B">
        <w:rPr>
          <w:color w:val="auto"/>
          <w:lang w:eastAsia="en-US"/>
        </w:rPr>
        <w:t xml:space="preserve"> i </w:t>
      </w:r>
      <w:r w:rsidRPr="00CB298B">
        <w:rPr>
          <w:color w:val="auto"/>
          <w:lang w:eastAsia="en-US"/>
        </w:rPr>
        <w:t xml:space="preserve">placówkach (por. rys. </w:t>
      </w:r>
      <w:r w:rsidR="00657DB8" w:rsidRPr="00CB298B">
        <w:rPr>
          <w:color w:val="auto"/>
          <w:lang w:eastAsia="en-US"/>
        </w:rPr>
        <w:t>32).</w:t>
      </w:r>
      <w:r w:rsidRPr="00CB298B">
        <w:rPr>
          <w:color w:val="auto"/>
          <w:lang w:eastAsia="en-US"/>
        </w:rPr>
        <w:t xml:space="preserve"> </w:t>
      </w:r>
    </w:p>
    <w:p w14:paraId="553C1CC7" w14:textId="327FA753" w:rsidR="0019394D" w:rsidRPr="00CB298B" w:rsidRDefault="0019394D" w:rsidP="00683D72">
      <w:pPr>
        <w:pStyle w:val="OREnormalny"/>
        <w:rPr>
          <w:color w:val="auto"/>
          <w:lang w:eastAsia="en-US"/>
        </w:rPr>
      </w:pPr>
      <w:r w:rsidRPr="00CB298B">
        <w:rPr>
          <w:color w:val="auto"/>
          <w:lang w:eastAsia="en-US"/>
        </w:rPr>
        <w:t>Trendy edukacyjne przyszłości badali także naukowcy z Instytutu Technologii Edukacy</w:t>
      </w:r>
      <w:r w:rsidRPr="00CB298B">
        <w:rPr>
          <w:color w:val="auto"/>
          <w:lang w:eastAsia="en-US"/>
        </w:rPr>
        <w:t>j</w:t>
      </w:r>
      <w:r w:rsidRPr="00CB298B">
        <w:rPr>
          <w:color w:val="auto"/>
          <w:lang w:eastAsia="en-US"/>
        </w:rPr>
        <w:t xml:space="preserve">nych brytyjskiego Uniwersytetu Otwartego (The Open University). W raporcie </w:t>
      </w:r>
      <w:proofErr w:type="spellStart"/>
      <w:r w:rsidRPr="00CB298B">
        <w:rPr>
          <w:color w:val="auto"/>
          <w:lang w:eastAsia="en-US"/>
        </w:rPr>
        <w:t>Innovating</w:t>
      </w:r>
      <w:proofErr w:type="spellEnd"/>
      <w:r w:rsidRPr="00CB298B">
        <w:rPr>
          <w:color w:val="auto"/>
          <w:lang w:eastAsia="en-US"/>
        </w:rPr>
        <w:t xml:space="preserve"> </w:t>
      </w:r>
      <w:proofErr w:type="spellStart"/>
      <w:r w:rsidRPr="00CB298B">
        <w:rPr>
          <w:color w:val="auto"/>
          <w:lang w:eastAsia="en-US"/>
        </w:rPr>
        <w:t>Pedagogy</w:t>
      </w:r>
      <w:proofErr w:type="spellEnd"/>
      <w:r w:rsidRPr="00CB298B">
        <w:rPr>
          <w:color w:val="auto"/>
          <w:lang w:eastAsia="en-US"/>
        </w:rPr>
        <w:t xml:space="preserve"> 2014</w:t>
      </w:r>
      <w:r w:rsidRPr="00CB298B">
        <w:rPr>
          <w:rStyle w:val="Odwoanieprzypisudolnego"/>
          <w:rFonts w:eastAsiaTheme="minorHAnsi"/>
          <w:color w:val="auto"/>
          <w:lang w:eastAsia="en-US"/>
        </w:rPr>
        <w:footnoteReference w:id="113"/>
      </w:r>
      <w:r w:rsidR="009B1445" w:rsidRPr="00CB298B">
        <w:rPr>
          <w:color w:val="auto"/>
          <w:lang w:eastAsia="en-US"/>
        </w:rPr>
        <w:t xml:space="preserve"> </w:t>
      </w:r>
      <w:r w:rsidRPr="00CB298B">
        <w:rPr>
          <w:color w:val="auto"/>
          <w:lang w:eastAsia="en-US"/>
        </w:rPr>
        <w:t>zaprezentowali zestawienie dziesięciu innowacji pedagogicznych, kt</w:t>
      </w:r>
      <w:r w:rsidRPr="00CB298B">
        <w:rPr>
          <w:color w:val="auto"/>
          <w:lang w:eastAsia="en-US"/>
        </w:rPr>
        <w:t>ó</w:t>
      </w:r>
      <w:r w:rsidRPr="00CB298B">
        <w:rPr>
          <w:color w:val="auto"/>
          <w:lang w:eastAsia="en-US"/>
        </w:rPr>
        <w:t xml:space="preserve">re ich zdaniem będą </w:t>
      </w:r>
      <w:r w:rsidR="00657DB8" w:rsidRPr="00CB298B">
        <w:rPr>
          <w:color w:val="auto"/>
          <w:lang w:eastAsia="en-US"/>
        </w:rPr>
        <w:t xml:space="preserve">mieć </w:t>
      </w:r>
      <w:r w:rsidRPr="00CB298B">
        <w:rPr>
          <w:color w:val="auto"/>
          <w:lang w:eastAsia="en-US"/>
        </w:rPr>
        <w:t>największy wpływ na metody nauczania w mniej lub bardziej odległej przyszłości. Niektóre z tych prognoz, np.</w:t>
      </w:r>
      <w:r w:rsidR="00E85678">
        <w:rPr>
          <w:color w:val="auto"/>
          <w:lang w:eastAsia="en-US"/>
        </w:rPr>
        <w:t xml:space="preserve"> </w:t>
      </w:r>
      <w:proofErr w:type="spellStart"/>
      <w:r w:rsidR="00657DB8" w:rsidRPr="00CB298B">
        <w:rPr>
          <w:color w:val="auto"/>
          <w:lang w:eastAsia="en-US"/>
        </w:rPr>
        <w:t>brikolaż</w:t>
      </w:r>
      <w:proofErr w:type="spellEnd"/>
      <w:r w:rsidRPr="00CB298B">
        <w:rPr>
          <w:color w:val="auto"/>
          <w:lang w:eastAsia="en-US"/>
        </w:rPr>
        <w:t xml:space="preserve">, projekty edukacyjne, </w:t>
      </w:r>
      <w:proofErr w:type="spellStart"/>
      <w:r w:rsidRPr="00CB298B">
        <w:rPr>
          <w:i/>
          <w:color w:val="auto"/>
          <w:lang w:eastAsia="en-US"/>
        </w:rPr>
        <w:t>storyte</w:t>
      </w:r>
      <w:r w:rsidRPr="00CB298B">
        <w:rPr>
          <w:i/>
          <w:color w:val="auto"/>
          <w:lang w:eastAsia="en-US"/>
        </w:rPr>
        <w:t>l</w:t>
      </w:r>
      <w:r w:rsidRPr="00CB298B">
        <w:rPr>
          <w:i/>
          <w:color w:val="auto"/>
          <w:lang w:eastAsia="en-US"/>
        </w:rPr>
        <w:t>ling</w:t>
      </w:r>
      <w:proofErr w:type="spellEnd"/>
      <w:r w:rsidR="00657DB8" w:rsidRPr="00CB298B">
        <w:rPr>
          <w:color w:val="auto"/>
          <w:lang w:eastAsia="en-US"/>
        </w:rPr>
        <w:t xml:space="preserve">, </w:t>
      </w:r>
      <w:r w:rsidRPr="00CB298B">
        <w:rPr>
          <w:color w:val="auto"/>
          <w:lang w:eastAsia="en-US"/>
        </w:rPr>
        <w:t>mogą mieć, jak się wydaje, wpływ na edukację na etapie wychowania przedszko</w:t>
      </w:r>
      <w:r w:rsidRPr="00CB298B">
        <w:rPr>
          <w:color w:val="auto"/>
          <w:lang w:eastAsia="en-US"/>
        </w:rPr>
        <w:t>l</w:t>
      </w:r>
      <w:r w:rsidRPr="00CB298B">
        <w:rPr>
          <w:color w:val="auto"/>
          <w:lang w:eastAsia="en-US"/>
        </w:rPr>
        <w:t xml:space="preserve">nego. </w:t>
      </w:r>
    </w:p>
    <w:p w14:paraId="7E28E863" w14:textId="177AAC83" w:rsidR="0019394D" w:rsidRPr="00CB298B" w:rsidRDefault="00657DB8" w:rsidP="00223C0F">
      <w:pPr>
        <w:pStyle w:val="OREnormalny"/>
        <w:rPr>
          <w:color w:val="auto"/>
          <w:lang w:eastAsia="en-US"/>
        </w:rPr>
      </w:pPr>
      <w:proofErr w:type="spellStart"/>
      <w:r w:rsidRPr="00CB298B">
        <w:rPr>
          <w:b/>
          <w:color w:val="auto"/>
          <w:lang w:eastAsia="en-US"/>
        </w:rPr>
        <w:t>Brikolaż</w:t>
      </w:r>
      <w:proofErr w:type="spellEnd"/>
      <w:r w:rsidRPr="00CB298B">
        <w:rPr>
          <w:b/>
          <w:color w:val="auto"/>
          <w:lang w:eastAsia="en-US"/>
        </w:rPr>
        <w:t xml:space="preserve"> (fr. </w:t>
      </w:r>
      <w:proofErr w:type="spellStart"/>
      <w:r w:rsidRPr="00CB298B">
        <w:rPr>
          <w:b/>
          <w:i/>
          <w:color w:val="auto"/>
          <w:lang w:eastAsia="en-US"/>
        </w:rPr>
        <w:t>bricolage</w:t>
      </w:r>
      <w:proofErr w:type="spellEnd"/>
      <w:r w:rsidRPr="00CB298B">
        <w:rPr>
          <w:b/>
          <w:color w:val="auto"/>
          <w:lang w:eastAsia="en-US"/>
        </w:rPr>
        <w:t>)</w:t>
      </w:r>
      <w:r w:rsidRPr="00CB298B">
        <w:rPr>
          <w:color w:val="auto"/>
          <w:lang w:eastAsia="en-US"/>
        </w:rPr>
        <w:t xml:space="preserve"> </w:t>
      </w:r>
      <w:r w:rsidR="00982979" w:rsidRPr="00CB298B">
        <w:rPr>
          <w:color w:val="auto"/>
          <w:lang w:eastAsia="en-US"/>
        </w:rPr>
        <w:t xml:space="preserve">to </w:t>
      </w:r>
      <w:r w:rsidR="0019394D" w:rsidRPr="00CB298B">
        <w:rPr>
          <w:color w:val="auto"/>
          <w:lang w:eastAsia="en-US"/>
        </w:rPr>
        <w:t xml:space="preserve">majsterkowanie z wykorzystaniem elementów dostępnych akurat w momencie tworzenia. W praktyce może </w:t>
      </w:r>
      <w:r w:rsidR="00982979" w:rsidRPr="00CB298B">
        <w:rPr>
          <w:color w:val="auto"/>
          <w:lang w:eastAsia="en-US"/>
        </w:rPr>
        <w:t>oznaczać</w:t>
      </w:r>
      <w:r w:rsidR="0019394D" w:rsidRPr="00CB298B">
        <w:rPr>
          <w:color w:val="auto"/>
          <w:lang w:eastAsia="en-US"/>
        </w:rPr>
        <w:t xml:space="preserve"> </w:t>
      </w:r>
      <w:r w:rsidR="00982979" w:rsidRPr="00CB298B">
        <w:rPr>
          <w:color w:val="auto"/>
          <w:lang w:eastAsia="en-US"/>
        </w:rPr>
        <w:t xml:space="preserve">twórcze </w:t>
      </w:r>
      <w:r w:rsidR="0019394D" w:rsidRPr="00CB298B">
        <w:rPr>
          <w:color w:val="auto"/>
          <w:lang w:eastAsia="en-US"/>
        </w:rPr>
        <w:t>zabaw</w:t>
      </w:r>
      <w:r w:rsidR="00982979" w:rsidRPr="00CB298B">
        <w:rPr>
          <w:color w:val="auto"/>
          <w:lang w:eastAsia="en-US"/>
        </w:rPr>
        <w:t xml:space="preserve">y </w:t>
      </w:r>
      <w:r w:rsidR="0019394D" w:rsidRPr="00CB298B">
        <w:rPr>
          <w:color w:val="auto"/>
          <w:lang w:eastAsia="en-US"/>
        </w:rPr>
        <w:t>starszych dzieci z książką</w:t>
      </w:r>
      <w:r w:rsidR="0019394D" w:rsidRPr="00CB298B">
        <w:rPr>
          <w:rStyle w:val="Odwoanieprzypisudolnego"/>
          <w:color w:val="auto"/>
          <w:lang w:eastAsia="en-US"/>
        </w:rPr>
        <w:footnoteReference w:id="114"/>
      </w:r>
      <w:r w:rsidR="0019394D" w:rsidRPr="00CB298B">
        <w:rPr>
          <w:color w:val="auto"/>
          <w:lang w:eastAsia="en-US"/>
        </w:rPr>
        <w:t xml:space="preserve">, </w:t>
      </w:r>
      <w:r w:rsidR="00982979" w:rsidRPr="00CB298B">
        <w:rPr>
          <w:color w:val="auto"/>
          <w:lang w:eastAsia="en-US"/>
        </w:rPr>
        <w:t xml:space="preserve">wykonywanie </w:t>
      </w:r>
      <w:r w:rsidR="0019394D" w:rsidRPr="00CB298B">
        <w:rPr>
          <w:color w:val="auto"/>
          <w:lang w:eastAsia="en-US"/>
        </w:rPr>
        <w:t xml:space="preserve">i </w:t>
      </w:r>
      <w:r w:rsidR="00982979" w:rsidRPr="00CB298B">
        <w:rPr>
          <w:color w:val="auto"/>
          <w:lang w:eastAsia="en-US"/>
        </w:rPr>
        <w:t xml:space="preserve">wykorzystywanie </w:t>
      </w:r>
      <w:r w:rsidR="0019394D" w:rsidRPr="00CB298B">
        <w:rPr>
          <w:color w:val="auto"/>
          <w:lang w:eastAsia="en-US"/>
        </w:rPr>
        <w:t>nowych pomocy dydaktycznych z</w:t>
      </w:r>
      <w:r w:rsidR="00982979" w:rsidRPr="00CB298B">
        <w:rPr>
          <w:color w:val="auto"/>
          <w:lang w:eastAsia="en-US"/>
        </w:rPr>
        <w:t> </w:t>
      </w:r>
      <w:r w:rsidR="0019394D" w:rsidRPr="00CB298B">
        <w:rPr>
          <w:color w:val="auto"/>
          <w:lang w:eastAsia="en-US"/>
        </w:rPr>
        <w:t>przedmiotów i materiałów codziennego użytku</w:t>
      </w:r>
      <w:r w:rsidR="0019394D" w:rsidRPr="00CB298B">
        <w:rPr>
          <w:rStyle w:val="Odwoanieprzypisudolnego"/>
          <w:color w:val="auto"/>
          <w:lang w:eastAsia="en-US"/>
        </w:rPr>
        <w:footnoteReference w:id="115"/>
      </w:r>
      <w:r w:rsidR="0019394D" w:rsidRPr="00CB298B">
        <w:rPr>
          <w:color w:val="auto"/>
          <w:lang w:eastAsia="en-US"/>
        </w:rPr>
        <w:t xml:space="preserve">, </w:t>
      </w:r>
      <w:r w:rsidR="00982979" w:rsidRPr="00CB298B">
        <w:rPr>
          <w:color w:val="auto"/>
          <w:lang w:eastAsia="en-US"/>
        </w:rPr>
        <w:t xml:space="preserve">tworzenie </w:t>
      </w:r>
      <w:r w:rsidR="0019394D" w:rsidRPr="00CB298B">
        <w:rPr>
          <w:color w:val="auto"/>
          <w:lang w:eastAsia="en-US"/>
        </w:rPr>
        <w:t>rzeźby z narzuconego tw</w:t>
      </w:r>
      <w:r w:rsidR="0019394D" w:rsidRPr="00CB298B">
        <w:rPr>
          <w:color w:val="auto"/>
          <w:lang w:eastAsia="en-US"/>
        </w:rPr>
        <w:t>o</w:t>
      </w:r>
      <w:r w:rsidR="0019394D" w:rsidRPr="00CB298B">
        <w:rPr>
          <w:color w:val="auto"/>
          <w:lang w:eastAsia="en-US"/>
        </w:rPr>
        <w:t xml:space="preserve">rzywa lub </w:t>
      </w:r>
      <w:r w:rsidR="00982979" w:rsidRPr="00CB298B">
        <w:rPr>
          <w:color w:val="auto"/>
          <w:lang w:eastAsia="en-US"/>
        </w:rPr>
        <w:t xml:space="preserve">ułożenie </w:t>
      </w:r>
      <w:r w:rsidR="0019394D" w:rsidRPr="00CB298B">
        <w:rPr>
          <w:color w:val="auto"/>
          <w:lang w:eastAsia="en-US"/>
        </w:rPr>
        <w:t>historyjki zawierającej dane słowa</w:t>
      </w:r>
      <w:r w:rsidR="0019394D" w:rsidRPr="00CB298B">
        <w:rPr>
          <w:rStyle w:val="Odwoanieprzypisudolnego"/>
          <w:color w:val="auto"/>
          <w:lang w:eastAsia="en-US"/>
        </w:rPr>
        <w:footnoteReference w:id="116"/>
      </w:r>
      <w:r w:rsidR="0019394D" w:rsidRPr="00CB298B">
        <w:rPr>
          <w:color w:val="auto"/>
          <w:lang w:eastAsia="en-US"/>
        </w:rPr>
        <w:t xml:space="preserve">. </w:t>
      </w:r>
    </w:p>
    <w:p w14:paraId="026825F7" w14:textId="08124F4C" w:rsidR="0019394D" w:rsidRPr="00CB298B" w:rsidRDefault="0019394D" w:rsidP="00223C0F">
      <w:pPr>
        <w:pStyle w:val="OREnormalny"/>
        <w:rPr>
          <w:color w:val="auto"/>
          <w:lang w:eastAsia="en-US"/>
        </w:rPr>
      </w:pPr>
      <w:proofErr w:type="spellStart"/>
      <w:r w:rsidRPr="00CB298B">
        <w:rPr>
          <w:b/>
          <w:i/>
          <w:color w:val="auto"/>
          <w:lang w:eastAsia="en-US"/>
        </w:rPr>
        <w:t>Storytelling</w:t>
      </w:r>
      <w:proofErr w:type="spellEnd"/>
      <w:r w:rsidRPr="00CB298B">
        <w:rPr>
          <w:color w:val="auto"/>
          <w:lang w:eastAsia="en-US"/>
        </w:rPr>
        <w:t>, twórcze opowiadanie historii, często łączone jest z tworzeniem własnej książki (</w:t>
      </w:r>
      <w:proofErr w:type="spellStart"/>
      <w:r w:rsidRPr="00CB298B">
        <w:rPr>
          <w:b/>
          <w:i/>
          <w:color w:val="auto"/>
          <w:lang w:eastAsia="en-US"/>
        </w:rPr>
        <w:t>storybird</w:t>
      </w:r>
      <w:proofErr w:type="spellEnd"/>
      <w:r w:rsidRPr="00CB298B">
        <w:rPr>
          <w:color w:val="auto"/>
          <w:lang w:eastAsia="en-US"/>
        </w:rPr>
        <w:t>). Dziś opowiadanie historii doczekało się opracowań</w:t>
      </w:r>
      <w:r w:rsidRPr="00CB298B">
        <w:rPr>
          <w:rStyle w:val="Odwoanieprzypisudolnego"/>
          <w:color w:val="auto"/>
          <w:lang w:eastAsia="en-US"/>
        </w:rPr>
        <w:footnoteReference w:id="117"/>
      </w:r>
      <w:r w:rsidRPr="00CB298B">
        <w:rPr>
          <w:color w:val="auto"/>
          <w:lang w:eastAsia="en-US"/>
        </w:rPr>
        <w:t xml:space="preserve">, a </w:t>
      </w:r>
      <w:proofErr w:type="spellStart"/>
      <w:r w:rsidRPr="00CB298B">
        <w:rPr>
          <w:i/>
          <w:color w:val="auto"/>
          <w:lang w:eastAsia="en-US"/>
        </w:rPr>
        <w:t>storytelling</w:t>
      </w:r>
      <w:proofErr w:type="spellEnd"/>
      <w:r w:rsidRPr="00CB298B">
        <w:rPr>
          <w:color w:val="auto"/>
          <w:lang w:eastAsia="en-US"/>
        </w:rPr>
        <w:t xml:space="preserve"> </w:t>
      </w:r>
      <w:r w:rsidRPr="00CB298B">
        <w:rPr>
          <w:color w:val="auto"/>
          <w:lang w:eastAsia="en-US"/>
        </w:rPr>
        <w:lastRenderedPageBreak/>
        <w:t>i</w:t>
      </w:r>
      <w:r w:rsidR="00982979" w:rsidRPr="00CB298B">
        <w:rPr>
          <w:color w:val="auto"/>
          <w:lang w:eastAsia="en-US"/>
        </w:rPr>
        <w:t> </w:t>
      </w:r>
      <w:proofErr w:type="spellStart"/>
      <w:r w:rsidRPr="00CB298B">
        <w:rPr>
          <w:i/>
          <w:color w:val="auto"/>
          <w:lang w:eastAsia="en-US"/>
        </w:rPr>
        <w:t>storybird</w:t>
      </w:r>
      <w:proofErr w:type="spellEnd"/>
      <w:r w:rsidRPr="00CB298B">
        <w:rPr>
          <w:color w:val="auto"/>
          <w:lang w:eastAsia="en-US"/>
        </w:rPr>
        <w:t xml:space="preserve"> </w:t>
      </w:r>
      <w:r w:rsidR="00982979" w:rsidRPr="00CB298B">
        <w:rPr>
          <w:color w:val="auto"/>
          <w:lang w:eastAsia="en-US"/>
        </w:rPr>
        <w:t xml:space="preserve">cieszą się popularnością </w:t>
      </w:r>
      <w:r w:rsidRPr="00CB298B">
        <w:rPr>
          <w:color w:val="auto"/>
          <w:lang w:eastAsia="en-US"/>
        </w:rPr>
        <w:t>w przedszkolach, szkołach i placówkach oświat</w:t>
      </w:r>
      <w:r w:rsidRPr="00CB298B">
        <w:rPr>
          <w:color w:val="auto"/>
          <w:lang w:eastAsia="en-US"/>
        </w:rPr>
        <w:t>o</w:t>
      </w:r>
      <w:r w:rsidRPr="00CB298B">
        <w:rPr>
          <w:color w:val="auto"/>
          <w:lang w:eastAsia="en-US"/>
        </w:rPr>
        <w:t>wych</w:t>
      </w:r>
      <w:r w:rsidRPr="00CB298B">
        <w:rPr>
          <w:rStyle w:val="Odwoanieprzypisudolnego"/>
          <w:color w:val="auto"/>
          <w:lang w:eastAsia="en-US"/>
        </w:rPr>
        <w:footnoteReference w:id="118"/>
      </w:r>
      <w:r w:rsidRPr="00CB298B">
        <w:rPr>
          <w:color w:val="auto"/>
          <w:lang w:eastAsia="en-US"/>
        </w:rPr>
        <w:t>.</w:t>
      </w:r>
    </w:p>
    <w:p w14:paraId="7849C2E8" w14:textId="770905D1" w:rsidR="00FC671E" w:rsidRPr="00CB298B" w:rsidRDefault="0019394D" w:rsidP="00223C0F">
      <w:pPr>
        <w:pStyle w:val="OREnormalny"/>
        <w:rPr>
          <w:color w:val="auto"/>
          <w:lang w:eastAsia="en-US"/>
        </w:rPr>
      </w:pPr>
      <w:r w:rsidRPr="00CB298B">
        <w:rPr>
          <w:color w:val="auto"/>
          <w:lang w:eastAsia="en-US"/>
        </w:rPr>
        <w:t xml:space="preserve">Na rozwijanie kompetencji porozumiewania się w języku ojczystym </w:t>
      </w:r>
      <w:r w:rsidR="00982979" w:rsidRPr="00CB298B">
        <w:rPr>
          <w:color w:val="auto"/>
          <w:lang w:eastAsia="en-US"/>
        </w:rPr>
        <w:t>(</w:t>
      </w:r>
      <w:r w:rsidRPr="00CB298B">
        <w:rPr>
          <w:color w:val="auto"/>
          <w:lang w:eastAsia="en-US"/>
        </w:rPr>
        <w:t>w tym kompetencji czytelniczych</w:t>
      </w:r>
      <w:r w:rsidR="00982979" w:rsidRPr="00CB298B">
        <w:rPr>
          <w:color w:val="auto"/>
          <w:lang w:eastAsia="en-US"/>
        </w:rPr>
        <w:t>)</w:t>
      </w:r>
      <w:r w:rsidRPr="00CB298B">
        <w:rPr>
          <w:color w:val="auto"/>
          <w:lang w:eastAsia="en-US"/>
        </w:rPr>
        <w:t xml:space="preserve"> oraz kształtowanie świadomości i ekspresji kulturalnej dzieci duży wpływ może mieć zastosowanie tzw. </w:t>
      </w:r>
      <w:r w:rsidRPr="00CB298B">
        <w:rPr>
          <w:b/>
          <w:color w:val="auto"/>
          <w:lang w:eastAsia="en-US"/>
        </w:rPr>
        <w:t>czytania wrażeniowego</w:t>
      </w:r>
      <w:r w:rsidRPr="00CB298B">
        <w:rPr>
          <w:color w:val="auto"/>
          <w:lang w:eastAsia="en-US"/>
        </w:rPr>
        <w:t xml:space="preserve"> – innowacyjnego modelu czyt</w:t>
      </w:r>
      <w:r w:rsidRPr="00CB298B">
        <w:rPr>
          <w:color w:val="auto"/>
          <w:lang w:eastAsia="en-US"/>
        </w:rPr>
        <w:t>a</w:t>
      </w:r>
      <w:r w:rsidRPr="00CB298B">
        <w:rPr>
          <w:color w:val="auto"/>
          <w:lang w:eastAsia="en-US"/>
        </w:rPr>
        <w:t xml:space="preserve">nia przedszkolakom tekstów literackich – w ruchu, </w:t>
      </w:r>
      <w:r w:rsidR="00982979" w:rsidRPr="00CB298B">
        <w:rPr>
          <w:color w:val="auto"/>
          <w:lang w:eastAsia="en-US"/>
        </w:rPr>
        <w:t xml:space="preserve">podczas </w:t>
      </w:r>
      <w:r w:rsidRPr="00CB298B">
        <w:rPr>
          <w:color w:val="auto"/>
          <w:lang w:eastAsia="en-US"/>
        </w:rPr>
        <w:t>zabaw</w:t>
      </w:r>
      <w:r w:rsidR="00982979" w:rsidRPr="00CB298B">
        <w:rPr>
          <w:color w:val="auto"/>
          <w:lang w:eastAsia="en-US"/>
        </w:rPr>
        <w:t>y</w:t>
      </w:r>
      <w:r w:rsidRPr="00CB298B">
        <w:rPr>
          <w:color w:val="auto"/>
          <w:lang w:eastAsia="en-US"/>
        </w:rPr>
        <w:t>, tańc</w:t>
      </w:r>
      <w:r w:rsidR="00982979" w:rsidRPr="00CB298B">
        <w:rPr>
          <w:color w:val="auto"/>
          <w:lang w:eastAsia="en-US"/>
        </w:rPr>
        <w:t>a</w:t>
      </w:r>
      <w:r w:rsidRPr="00CB298B">
        <w:rPr>
          <w:color w:val="auto"/>
          <w:lang w:eastAsia="en-US"/>
        </w:rPr>
        <w:t>, z towarz</w:t>
      </w:r>
      <w:r w:rsidRPr="00CB298B">
        <w:rPr>
          <w:color w:val="auto"/>
          <w:lang w:eastAsia="en-US"/>
        </w:rPr>
        <w:t>y</w:t>
      </w:r>
      <w:r w:rsidRPr="00CB298B">
        <w:rPr>
          <w:color w:val="auto"/>
          <w:lang w:eastAsia="en-US"/>
        </w:rPr>
        <w:t>szeniem emocji, mimiki, pantomimy</w:t>
      </w:r>
      <w:r w:rsidRPr="00CB298B">
        <w:rPr>
          <w:rStyle w:val="Odwoanieprzypisudolnego"/>
          <w:color w:val="auto"/>
          <w:lang w:eastAsia="en-US"/>
        </w:rPr>
        <w:footnoteReference w:id="119"/>
      </w:r>
      <w:r w:rsidR="00B00D8D" w:rsidRPr="00CB298B">
        <w:rPr>
          <w:color w:val="auto"/>
          <w:lang w:eastAsia="en-US"/>
        </w:rPr>
        <w:t xml:space="preserve">. </w:t>
      </w:r>
      <w:r w:rsidRPr="00CB298B">
        <w:rPr>
          <w:color w:val="auto"/>
          <w:lang w:eastAsia="en-US"/>
        </w:rPr>
        <w:t xml:space="preserve">Stąd blisko do </w:t>
      </w:r>
      <w:r w:rsidRPr="00CB298B">
        <w:rPr>
          <w:b/>
          <w:color w:val="auto"/>
          <w:lang w:eastAsia="en-US"/>
        </w:rPr>
        <w:t xml:space="preserve">biblioterapii </w:t>
      </w:r>
      <w:r w:rsidRPr="00CB298B">
        <w:rPr>
          <w:color w:val="auto"/>
          <w:lang w:eastAsia="en-US"/>
        </w:rPr>
        <w:t>(</w:t>
      </w:r>
      <w:r w:rsidR="00B00D8D" w:rsidRPr="00CB298B">
        <w:rPr>
          <w:color w:val="auto"/>
          <w:lang w:eastAsia="en-US"/>
        </w:rPr>
        <w:t xml:space="preserve">z gr. </w:t>
      </w:r>
      <w:proofErr w:type="spellStart"/>
      <w:r w:rsidRPr="00CB298B">
        <w:rPr>
          <w:i/>
          <w:color w:val="auto"/>
          <w:lang w:eastAsia="en-US"/>
        </w:rPr>
        <w:t>biblion</w:t>
      </w:r>
      <w:proofErr w:type="spellEnd"/>
      <w:r w:rsidRPr="00CB298B">
        <w:rPr>
          <w:color w:val="auto"/>
          <w:lang w:eastAsia="en-US"/>
        </w:rPr>
        <w:t xml:space="preserve"> – ksią</w:t>
      </w:r>
      <w:r w:rsidRPr="00CB298B">
        <w:rPr>
          <w:color w:val="auto"/>
          <w:lang w:eastAsia="en-US"/>
        </w:rPr>
        <w:t>ż</w:t>
      </w:r>
      <w:r w:rsidRPr="00CB298B">
        <w:rPr>
          <w:color w:val="auto"/>
          <w:lang w:eastAsia="en-US"/>
        </w:rPr>
        <w:t xml:space="preserve">ka i </w:t>
      </w:r>
      <w:proofErr w:type="spellStart"/>
      <w:r w:rsidRPr="00CB298B">
        <w:rPr>
          <w:i/>
          <w:color w:val="auto"/>
          <w:lang w:eastAsia="en-US"/>
        </w:rPr>
        <w:t>therapeo</w:t>
      </w:r>
      <w:proofErr w:type="spellEnd"/>
      <w:r w:rsidRPr="00CB298B">
        <w:rPr>
          <w:color w:val="auto"/>
          <w:lang w:eastAsia="en-US"/>
        </w:rPr>
        <w:t xml:space="preserve"> – leczę)</w:t>
      </w:r>
      <w:r w:rsidRPr="00CB298B">
        <w:rPr>
          <w:b/>
          <w:color w:val="auto"/>
          <w:lang w:eastAsia="en-US"/>
        </w:rPr>
        <w:t xml:space="preserve"> </w:t>
      </w:r>
      <w:r w:rsidRPr="00CB298B">
        <w:rPr>
          <w:color w:val="auto"/>
          <w:lang w:eastAsia="en-US"/>
        </w:rPr>
        <w:t xml:space="preserve">– popularnej w ostatnich latach metody terapeutycznej stosowanej w psychoterapii, terapii pedagogicznej </w:t>
      </w:r>
      <w:r w:rsidR="00B00D8D" w:rsidRPr="00CB298B">
        <w:rPr>
          <w:color w:val="auto"/>
          <w:lang w:eastAsia="en-US"/>
        </w:rPr>
        <w:t xml:space="preserve">i </w:t>
      </w:r>
      <w:r w:rsidRPr="00CB298B">
        <w:rPr>
          <w:color w:val="auto"/>
          <w:lang w:eastAsia="en-US"/>
        </w:rPr>
        <w:t xml:space="preserve">terapii sztuką, której </w:t>
      </w:r>
      <w:r w:rsidRPr="00CB298B">
        <w:rPr>
          <w:bCs/>
          <w:color w:val="auto"/>
          <w:lang w:eastAsia="en-US"/>
        </w:rPr>
        <w:t>celem jest</w:t>
      </w:r>
      <w:r w:rsidRPr="00CB298B">
        <w:rPr>
          <w:color w:val="auto"/>
          <w:lang w:eastAsia="en-US"/>
        </w:rPr>
        <w:t xml:space="preserve"> </w:t>
      </w:r>
      <w:r w:rsidR="00C83F05" w:rsidRPr="00CB298B">
        <w:rPr>
          <w:color w:val="auto"/>
          <w:lang w:eastAsia="en-US"/>
        </w:rPr>
        <w:t xml:space="preserve">psychologiczne </w:t>
      </w:r>
      <w:r w:rsidRPr="00CB298B">
        <w:rPr>
          <w:color w:val="auto"/>
          <w:lang w:eastAsia="en-US"/>
        </w:rPr>
        <w:t>wsparcie</w:t>
      </w:r>
      <w:r w:rsidR="00C83F05" w:rsidRPr="00CB298B">
        <w:rPr>
          <w:color w:val="auto"/>
          <w:lang w:eastAsia="en-US"/>
        </w:rPr>
        <w:t xml:space="preserve"> danej osoby i</w:t>
      </w:r>
      <w:r w:rsidR="0096411C">
        <w:rPr>
          <w:color w:val="auto"/>
          <w:lang w:eastAsia="en-US"/>
        </w:rPr>
        <w:t xml:space="preserve"> </w:t>
      </w:r>
      <w:r w:rsidR="00C83F05" w:rsidRPr="00CB298B">
        <w:rPr>
          <w:color w:val="auto"/>
          <w:lang w:eastAsia="en-US"/>
        </w:rPr>
        <w:t xml:space="preserve">zapewnienie jej </w:t>
      </w:r>
      <w:r w:rsidRPr="00CB298B">
        <w:rPr>
          <w:color w:val="auto"/>
          <w:lang w:eastAsia="en-US"/>
        </w:rPr>
        <w:t>poczucia bezpieczeństwa. W przedszkolach i</w:t>
      </w:r>
      <w:r w:rsidR="00D91A42" w:rsidRPr="00CB298B">
        <w:rPr>
          <w:color w:val="auto"/>
          <w:lang w:eastAsia="en-US"/>
        </w:rPr>
        <w:t> </w:t>
      </w:r>
      <w:r w:rsidRPr="00CB298B">
        <w:rPr>
          <w:color w:val="auto"/>
          <w:lang w:eastAsia="en-US"/>
        </w:rPr>
        <w:t xml:space="preserve">szkołach </w:t>
      </w:r>
      <w:r w:rsidR="00D91A42" w:rsidRPr="00CB298B">
        <w:rPr>
          <w:color w:val="auto"/>
          <w:lang w:eastAsia="en-US"/>
        </w:rPr>
        <w:t xml:space="preserve">stosuje </w:t>
      </w:r>
      <w:r w:rsidRPr="00CB298B">
        <w:rPr>
          <w:color w:val="auto"/>
          <w:lang w:eastAsia="en-US"/>
        </w:rPr>
        <w:t>się biblioterapi</w:t>
      </w:r>
      <w:r w:rsidR="00D91A42" w:rsidRPr="00CB298B">
        <w:rPr>
          <w:color w:val="auto"/>
          <w:lang w:eastAsia="en-US"/>
        </w:rPr>
        <w:t>ę</w:t>
      </w:r>
      <w:r w:rsidRPr="00CB298B">
        <w:rPr>
          <w:color w:val="auto"/>
          <w:lang w:eastAsia="en-US"/>
        </w:rPr>
        <w:t xml:space="preserve"> wychowawcz</w:t>
      </w:r>
      <w:r w:rsidR="00D91A42" w:rsidRPr="00CB298B">
        <w:rPr>
          <w:color w:val="auto"/>
          <w:lang w:eastAsia="en-US"/>
        </w:rPr>
        <w:t>ą</w:t>
      </w:r>
      <w:r w:rsidRPr="00CB298B">
        <w:rPr>
          <w:color w:val="auto"/>
          <w:lang w:eastAsia="en-US"/>
        </w:rPr>
        <w:t xml:space="preserve">, </w:t>
      </w:r>
      <w:r w:rsidR="00D91A42" w:rsidRPr="00CB298B">
        <w:rPr>
          <w:color w:val="auto"/>
          <w:lang w:eastAsia="en-US"/>
        </w:rPr>
        <w:t>która polega na</w:t>
      </w:r>
      <w:r w:rsidRPr="00CB298B">
        <w:rPr>
          <w:color w:val="auto"/>
          <w:lang w:eastAsia="en-US"/>
        </w:rPr>
        <w:t xml:space="preserve"> wykorzystywaniu ksi</w:t>
      </w:r>
      <w:r w:rsidRPr="00CB298B">
        <w:rPr>
          <w:color w:val="auto"/>
          <w:lang w:eastAsia="en-US"/>
        </w:rPr>
        <w:t>ą</w:t>
      </w:r>
      <w:r w:rsidRPr="00CB298B">
        <w:rPr>
          <w:color w:val="auto"/>
          <w:lang w:eastAsia="en-US"/>
        </w:rPr>
        <w:t xml:space="preserve">żek wyobrażeniowych i dydaktycznych </w:t>
      </w:r>
      <w:r w:rsidR="00FC671E" w:rsidRPr="00CB298B">
        <w:rPr>
          <w:color w:val="auto"/>
          <w:lang w:eastAsia="en-US"/>
        </w:rPr>
        <w:t xml:space="preserve">dla </w:t>
      </w:r>
      <w:r w:rsidRPr="00CB298B">
        <w:rPr>
          <w:color w:val="auto"/>
          <w:lang w:eastAsia="en-US"/>
        </w:rPr>
        <w:t>potrzeb użytkowników zdrowych</w:t>
      </w:r>
      <w:r w:rsidR="00906F44" w:rsidRPr="00CB298B">
        <w:rPr>
          <w:color w:val="auto"/>
          <w:lang w:eastAsia="en-US"/>
        </w:rPr>
        <w:t xml:space="preserve"> (</w:t>
      </w:r>
      <w:r w:rsidRPr="00CB298B">
        <w:rPr>
          <w:color w:val="auto"/>
          <w:lang w:eastAsia="en-US"/>
        </w:rPr>
        <w:t>w sensie fizycznym i psychicznym</w:t>
      </w:r>
      <w:r w:rsidR="00906F44" w:rsidRPr="00CB298B">
        <w:rPr>
          <w:color w:val="auto"/>
          <w:lang w:eastAsia="en-US"/>
        </w:rPr>
        <w:t>)</w:t>
      </w:r>
      <w:r w:rsidRPr="00CB298B">
        <w:rPr>
          <w:color w:val="auto"/>
          <w:lang w:eastAsia="en-US"/>
        </w:rPr>
        <w:t xml:space="preserve">, ale mających do rozwiązania jakieś istotne problemy. </w:t>
      </w:r>
    </w:p>
    <w:p w14:paraId="3D8CE023" w14:textId="762AAE7C" w:rsidR="0019394D" w:rsidRPr="00CB298B" w:rsidRDefault="0019394D" w:rsidP="00223C0F">
      <w:pPr>
        <w:pStyle w:val="OREnormalny"/>
        <w:rPr>
          <w:color w:val="auto"/>
          <w:lang w:eastAsia="en-US"/>
        </w:rPr>
      </w:pPr>
      <w:r w:rsidRPr="00CB298B">
        <w:rPr>
          <w:color w:val="auto"/>
          <w:lang w:eastAsia="en-US"/>
        </w:rPr>
        <w:t xml:space="preserve">Maria </w:t>
      </w:r>
      <w:proofErr w:type="spellStart"/>
      <w:r w:rsidRPr="00CB298B">
        <w:rPr>
          <w:color w:val="auto"/>
          <w:lang w:eastAsia="en-US"/>
        </w:rPr>
        <w:t>Molicka</w:t>
      </w:r>
      <w:proofErr w:type="spellEnd"/>
      <w:r w:rsidRPr="00CB298B">
        <w:rPr>
          <w:color w:val="auto"/>
          <w:lang w:eastAsia="en-US"/>
        </w:rPr>
        <w:t>, psycholog, autorka wielu opracowań naukowych i popularnonaukowych z</w:t>
      </w:r>
      <w:r w:rsidR="00FC671E" w:rsidRPr="00CB298B">
        <w:rPr>
          <w:color w:val="auto"/>
          <w:lang w:eastAsia="en-US"/>
        </w:rPr>
        <w:t> </w:t>
      </w:r>
      <w:r w:rsidRPr="00CB298B">
        <w:rPr>
          <w:color w:val="auto"/>
          <w:lang w:eastAsia="en-US"/>
        </w:rPr>
        <w:t xml:space="preserve">dziedziny biblioterapii, od wielu lat poleca do pracy z małymi dziećmi </w:t>
      </w:r>
      <w:proofErr w:type="spellStart"/>
      <w:r w:rsidRPr="00CB298B">
        <w:rPr>
          <w:b/>
          <w:color w:val="auto"/>
          <w:lang w:eastAsia="en-US"/>
        </w:rPr>
        <w:t>bajkoterapię</w:t>
      </w:r>
      <w:proofErr w:type="spellEnd"/>
      <w:r w:rsidRPr="00CB298B">
        <w:rPr>
          <w:b/>
          <w:color w:val="auto"/>
          <w:lang w:eastAsia="en-US"/>
        </w:rPr>
        <w:t xml:space="preserve"> </w:t>
      </w:r>
      <w:r w:rsidRPr="00CB298B">
        <w:rPr>
          <w:color w:val="auto"/>
          <w:lang w:eastAsia="en-US"/>
        </w:rPr>
        <w:t xml:space="preserve">– wykorzystanie bajek </w:t>
      </w:r>
      <w:proofErr w:type="spellStart"/>
      <w:r w:rsidRPr="00CB298B">
        <w:rPr>
          <w:color w:val="auto"/>
          <w:lang w:eastAsia="en-US"/>
        </w:rPr>
        <w:t>psychoedukacyjnych</w:t>
      </w:r>
      <w:proofErr w:type="spellEnd"/>
      <w:r w:rsidRPr="00CB298B">
        <w:rPr>
          <w:color w:val="auto"/>
          <w:lang w:eastAsia="en-US"/>
        </w:rPr>
        <w:t xml:space="preserve">, psychoterapeutycznych i relaksacyjnych do redukcji napięcia u dziecka, niwelowania </w:t>
      </w:r>
      <w:r w:rsidR="00FC671E" w:rsidRPr="00CB298B">
        <w:rPr>
          <w:color w:val="auto"/>
          <w:lang w:eastAsia="en-US"/>
        </w:rPr>
        <w:t xml:space="preserve">jego </w:t>
      </w:r>
      <w:r w:rsidRPr="00CB298B">
        <w:rPr>
          <w:color w:val="auto"/>
          <w:lang w:eastAsia="en-US"/>
        </w:rPr>
        <w:t>lęków</w:t>
      </w:r>
      <w:r w:rsidR="00FC671E" w:rsidRPr="00CB298B">
        <w:rPr>
          <w:color w:val="auto"/>
          <w:lang w:eastAsia="en-US"/>
        </w:rPr>
        <w:t xml:space="preserve">, </w:t>
      </w:r>
      <w:r w:rsidRPr="00CB298B">
        <w:rPr>
          <w:color w:val="auto"/>
          <w:lang w:eastAsia="en-US"/>
        </w:rPr>
        <w:t>wzmacniania</w:t>
      </w:r>
      <w:r w:rsidR="00FC671E" w:rsidRPr="00CB298B">
        <w:rPr>
          <w:color w:val="auto"/>
          <w:lang w:eastAsia="en-US"/>
        </w:rPr>
        <w:t xml:space="preserve"> </w:t>
      </w:r>
      <w:r w:rsidRPr="00CB298B">
        <w:rPr>
          <w:color w:val="auto"/>
          <w:lang w:eastAsia="en-US"/>
        </w:rPr>
        <w:t>samooceny, pozyty</w:t>
      </w:r>
      <w:r w:rsidRPr="00CB298B">
        <w:rPr>
          <w:color w:val="auto"/>
          <w:lang w:eastAsia="en-US"/>
        </w:rPr>
        <w:t>w</w:t>
      </w:r>
      <w:r w:rsidRPr="00CB298B">
        <w:rPr>
          <w:color w:val="auto"/>
          <w:lang w:eastAsia="en-US"/>
        </w:rPr>
        <w:t xml:space="preserve">nego </w:t>
      </w:r>
      <w:r w:rsidR="00FC671E" w:rsidRPr="00CB298B">
        <w:rPr>
          <w:color w:val="auto"/>
          <w:lang w:eastAsia="en-US"/>
        </w:rPr>
        <w:t xml:space="preserve">odbioru samego </w:t>
      </w:r>
      <w:r w:rsidRPr="00CB298B">
        <w:rPr>
          <w:color w:val="auto"/>
          <w:lang w:eastAsia="en-US"/>
        </w:rPr>
        <w:t xml:space="preserve">siebie i </w:t>
      </w:r>
      <w:r w:rsidR="00FC671E" w:rsidRPr="00CB298B">
        <w:rPr>
          <w:color w:val="auto"/>
          <w:lang w:eastAsia="en-US"/>
        </w:rPr>
        <w:t xml:space="preserve">otaczającego </w:t>
      </w:r>
      <w:r w:rsidRPr="00CB298B">
        <w:rPr>
          <w:color w:val="auto"/>
          <w:lang w:eastAsia="en-US"/>
        </w:rPr>
        <w:t>świata</w:t>
      </w:r>
      <w:r w:rsidRPr="00CB298B">
        <w:rPr>
          <w:rStyle w:val="Odwoanieprzypisudolnego"/>
          <w:color w:val="auto"/>
          <w:lang w:eastAsia="en-US"/>
        </w:rPr>
        <w:footnoteReference w:id="120"/>
      </w:r>
      <w:r w:rsidRPr="00CB298B">
        <w:rPr>
          <w:color w:val="auto"/>
          <w:lang w:eastAsia="en-US"/>
        </w:rPr>
        <w:t>.</w:t>
      </w:r>
    </w:p>
    <w:p w14:paraId="607F8058" w14:textId="3E3CE04D" w:rsidR="0019394D" w:rsidRPr="00CB298B" w:rsidRDefault="0019394D" w:rsidP="00223C0F">
      <w:pPr>
        <w:pStyle w:val="OREnormalny"/>
        <w:rPr>
          <w:color w:val="auto"/>
          <w:lang w:eastAsia="en-US"/>
        </w:rPr>
      </w:pPr>
      <w:r w:rsidRPr="00CB298B">
        <w:rPr>
          <w:color w:val="auto"/>
          <w:lang w:eastAsia="en-US"/>
        </w:rPr>
        <w:t xml:space="preserve">Nie można też zapomnieć o </w:t>
      </w:r>
      <w:r w:rsidRPr="00CB298B">
        <w:rPr>
          <w:b/>
          <w:color w:val="auto"/>
          <w:lang w:eastAsia="en-US"/>
        </w:rPr>
        <w:t>grywalizacji/gamifikacji</w:t>
      </w:r>
      <w:r w:rsidRPr="00CB298B">
        <w:rPr>
          <w:rStyle w:val="Odwoanieprzypisudolnego"/>
          <w:color w:val="auto"/>
          <w:lang w:eastAsia="en-US"/>
        </w:rPr>
        <w:footnoteReference w:id="121"/>
      </w:r>
      <w:r w:rsidRPr="00CB298B">
        <w:rPr>
          <w:color w:val="auto"/>
          <w:lang w:eastAsia="en-US"/>
        </w:rPr>
        <w:t xml:space="preserve"> oraz o metodach </w:t>
      </w:r>
      <w:r w:rsidR="00FC671E" w:rsidRPr="00CB298B">
        <w:rPr>
          <w:color w:val="auto"/>
          <w:lang w:eastAsia="en-US"/>
        </w:rPr>
        <w:t xml:space="preserve">polegających </w:t>
      </w:r>
      <w:r w:rsidRPr="00CB298B">
        <w:rPr>
          <w:color w:val="auto"/>
          <w:lang w:eastAsia="en-US"/>
        </w:rPr>
        <w:t xml:space="preserve">na wykorzystaniu prostych aplikacji </w:t>
      </w:r>
      <w:r w:rsidR="00FC671E" w:rsidRPr="00CB298B">
        <w:rPr>
          <w:color w:val="auto"/>
          <w:lang w:eastAsia="en-US"/>
        </w:rPr>
        <w:t xml:space="preserve">– </w:t>
      </w:r>
      <w:r w:rsidRPr="00CB298B">
        <w:rPr>
          <w:color w:val="auto"/>
          <w:lang w:eastAsia="en-US"/>
        </w:rPr>
        <w:t xml:space="preserve">przydatnych </w:t>
      </w:r>
      <w:r w:rsidR="00FC671E" w:rsidRPr="00CB298B">
        <w:rPr>
          <w:color w:val="auto"/>
          <w:lang w:eastAsia="en-US"/>
        </w:rPr>
        <w:t xml:space="preserve">na wstępnym </w:t>
      </w:r>
      <w:r w:rsidRPr="00CB298B">
        <w:rPr>
          <w:color w:val="auto"/>
          <w:lang w:eastAsia="en-US"/>
        </w:rPr>
        <w:t>etapie uczenia dzieci programowania</w:t>
      </w:r>
      <w:r w:rsidRPr="00CB298B">
        <w:rPr>
          <w:rStyle w:val="Odwoanieprzypisudolnego"/>
          <w:color w:val="auto"/>
          <w:lang w:eastAsia="en-US"/>
        </w:rPr>
        <w:footnoteReference w:id="122"/>
      </w:r>
      <w:r w:rsidRPr="00CB298B">
        <w:rPr>
          <w:color w:val="auto"/>
          <w:lang w:eastAsia="en-US"/>
        </w:rPr>
        <w:t xml:space="preserve">. </w:t>
      </w:r>
    </w:p>
    <w:p w14:paraId="166BA3D0" w14:textId="4075B460" w:rsidR="0019394D" w:rsidRPr="00CB298B" w:rsidRDefault="00BB0306" w:rsidP="00A41919">
      <w:pPr>
        <w:keepNext/>
        <w:shd w:val="clear" w:color="auto" w:fill="FFFFFF" w:themeFill="background1"/>
        <w:spacing w:before="120" w:after="120" w:line="240" w:lineRule="auto"/>
      </w:pPr>
      <w:r w:rsidRPr="00CB298B">
        <w:rPr>
          <w:noProof/>
        </w:rPr>
        <w:lastRenderedPageBreak/>
        <w:drawing>
          <wp:inline distT="0" distB="0" distL="0" distR="0" wp14:anchorId="54A074E8" wp14:editId="3E223C04">
            <wp:extent cx="6029960" cy="4998720"/>
            <wp:effectExtent l="19050" t="19050" r="27940" b="11430"/>
            <wp:docPr id="35862" name="Obraz 358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rendy.jpg"/>
                    <pic:cNvPicPr/>
                  </pic:nvPicPr>
                  <pic:blipFill>
                    <a:blip r:embed="rId337" cstate="print">
                      <a:extLst>
                        <a:ext uri="{28A0092B-C50C-407E-A947-70E740481C1C}">
                          <a14:useLocalDpi xmlns:a14="http://schemas.microsoft.com/office/drawing/2010/main" val="0"/>
                        </a:ext>
                      </a:extLst>
                    </a:blip>
                    <a:stretch>
                      <a:fillRect/>
                    </a:stretch>
                  </pic:blipFill>
                  <pic:spPr>
                    <a:xfrm>
                      <a:off x="0" y="0"/>
                      <a:ext cx="6029960" cy="4998720"/>
                    </a:xfrm>
                    <a:prstGeom prst="rect">
                      <a:avLst/>
                    </a:prstGeom>
                    <a:ln>
                      <a:solidFill>
                        <a:schemeClr val="bg2"/>
                      </a:solidFill>
                    </a:ln>
                  </pic:spPr>
                </pic:pic>
              </a:graphicData>
            </a:graphic>
          </wp:inline>
        </w:drawing>
      </w:r>
    </w:p>
    <w:p w14:paraId="5DB7F7B0" w14:textId="1CFD9B09" w:rsidR="00A41919" w:rsidRPr="00CB298B" w:rsidRDefault="00A41919" w:rsidP="00A41919">
      <w:pPr>
        <w:pStyle w:val="Legenda"/>
        <w:rPr>
          <w:rFonts w:ascii="Arial" w:eastAsia="Times New Roman" w:hAnsi="Arial" w:cs="Arial"/>
          <w:b w:val="0"/>
          <w:color w:val="auto"/>
          <w:sz w:val="22"/>
          <w:lang w:eastAsia="ja-JP"/>
        </w:rPr>
      </w:pPr>
      <w:r w:rsidRPr="00CB298B">
        <w:rPr>
          <w:rFonts w:ascii="Arial" w:eastAsia="Times New Roman" w:hAnsi="Arial" w:cs="Arial"/>
          <w:color w:val="auto"/>
          <w:sz w:val="22"/>
          <w:lang w:eastAsia="ja-JP"/>
        </w:rPr>
        <w:t>Rys. 32</w:t>
      </w:r>
      <w:r w:rsidRPr="00CB298B">
        <w:rPr>
          <w:rFonts w:ascii="Arial" w:eastAsia="Times New Roman" w:hAnsi="Arial" w:cs="Arial"/>
          <w:b w:val="0"/>
          <w:color w:val="auto"/>
          <w:sz w:val="22"/>
          <w:lang w:eastAsia="ja-JP"/>
        </w:rPr>
        <w:t>. Nowe i stare trendy w edu</w:t>
      </w:r>
      <w:r w:rsidR="00A92552">
        <w:rPr>
          <w:rFonts w:ascii="Arial" w:eastAsia="Times New Roman" w:hAnsi="Arial" w:cs="Arial"/>
          <w:b w:val="0"/>
          <w:color w:val="auto"/>
          <w:sz w:val="22"/>
          <w:lang w:eastAsia="ja-JP"/>
        </w:rPr>
        <w:t xml:space="preserve">kacji według dr Jackie </w:t>
      </w:r>
      <w:proofErr w:type="spellStart"/>
      <w:r w:rsidR="00A92552">
        <w:rPr>
          <w:rFonts w:ascii="Arial" w:eastAsia="Times New Roman" w:hAnsi="Arial" w:cs="Arial"/>
          <w:b w:val="0"/>
          <w:color w:val="auto"/>
          <w:sz w:val="22"/>
          <w:lang w:eastAsia="ja-JP"/>
        </w:rPr>
        <w:t>Gerstein</w:t>
      </w:r>
      <w:proofErr w:type="spellEnd"/>
      <w:r w:rsidRPr="00CB298B">
        <w:rPr>
          <w:rFonts w:ascii="Arial" w:eastAsia="Times New Roman" w:hAnsi="Arial" w:cs="Arial"/>
          <w:b w:val="0"/>
          <w:color w:val="auto"/>
          <w:sz w:val="22"/>
          <w:lang w:eastAsia="ja-JP"/>
        </w:rPr>
        <w:t xml:space="preserve"> </w:t>
      </w:r>
    </w:p>
    <w:p w14:paraId="060F1B27" w14:textId="6A5F937D" w:rsidR="00A41919" w:rsidRPr="00CB298B" w:rsidRDefault="00A41919" w:rsidP="00A41919">
      <w:pPr>
        <w:rPr>
          <w:rFonts w:ascii="Arial" w:hAnsi="Arial" w:cs="Arial"/>
          <w:sz w:val="24"/>
          <w:szCs w:val="24"/>
        </w:rPr>
      </w:pPr>
      <w:r w:rsidRPr="00CB298B">
        <w:rPr>
          <w:rFonts w:ascii="Arial" w:eastAsia="Times New Roman" w:hAnsi="Arial" w:cs="Arial"/>
          <w:b/>
          <w:lang w:eastAsia="ja-JP"/>
        </w:rPr>
        <w:t>Źródło</w:t>
      </w:r>
      <w:r w:rsidRPr="00CB298B">
        <w:rPr>
          <w:rFonts w:ascii="Arial" w:eastAsia="Times New Roman" w:hAnsi="Arial" w:cs="Arial"/>
          <w:lang w:eastAsia="ja-JP"/>
        </w:rPr>
        <w:t xml:space="preserve">: opracowanie własne na podstawie: </w:t>
      </w:r>
      <w:hyperlink r:id="rId338" w:history="1">
        <w:r w:rsidR="00FC671E" w:rsidRPr="00CB298B">
          <w:rPr>
            <w:rStyle w:val="Hipercze"/>
            <w:rFonts w:ascii="Arial" w:eastAsia="Times New Roman" w:hAnsi="Arial" w:cs="Arial"/>
            <w:color w:val="auto"/>
            <w:lang w:eastAsia="ja-JP"/>
          </w:rPr>
          <w:t>www.usergeneratededucation.wordpress.com/author/jackiegerstein/</w:t>
        </w:r>
      </w:hyperlink>
      <w:r w:rsidR="00FC671E" w:rsidRPr="00CB298B">
        <w:rPr>
          <w:rFonts w:ascii="Arial" w:eastAsia="Times New Roman" w:hAnsi="Arial" w:cs="Arial"/>
          <w:lang w:eastAsia="ja-JP"/>
        </w:rPr>
        <w:t xml:space="preserve"> </w:t>
      </w:r>
      <w:r w:rsidRPr="00CB298B">
        <w:rPr>
          <w:rFonts w:ascii="Arial" w:eastAsia="Times New Roman" w:hAnsi="Arial" w:cs="Arial"/>
          <w:lang w:eastAsia="ja-JP"/>
        </w:rPr>
        <w:t xml:space="preserve">oraz </w:t>
      </w:r>
      <w:hyperlink r:id="rId339" w:history="1">
        <w:r w:rsidR="00FC671E" w:rsidRPr="00CB298B">
          <w:rPr>
            <w:rStyle w:val="Hipercze"/>
            <w:rFonts w:ascii="Arial" w:eastAsia="Times New Roman" w:hAnsi="Arial" w:cs="Arial"/>
            <w:color w:val="auto"/>
            <w:lang w:eastAsia="ja-JP"/>
          </w:rPr>
          <w:t>www.edunews.pl/system-edukacji/przyszlosc-edukacji/2510-stare-i-nowe-trendy-w-edukacji</w:t>
        </w:r>
      </w:hyperlink>
      <w:r w:rsidRPr="00CB298B">
        <w:rPr>
          <w:rFonts w:ascii="Arial" w:eastAsia="Times New Roman" w:hAnsi="Arial" w:cs="Arial"/>
          <w:lang w:eastAsia="ja-JP"/>
        </w:rPr>
        <w:t xml:space="preserve"> [online, dostęp dn. 20.08.2017].</w:t>
      </w:r>
    </w:p>
    <w:p w14:paraId="6C0E1378" w14:textId="77777777" w:rsidR="008C53A2" w:rsidRPr="00CB298B" w:rsidRDefault="008C53A2">
      <w:pPr>
        <w:spacing w:after="0" w:line="240" w:lineRule="auto"/>
        <w:rPr>
          <w:rFonts w:ascii="Arial" w:eastAsia="Times New Roman" w:hAnsi="Arial" w:cs="Arial"/>
          <w:b/>
          <w:bCs/>
          <w:sz w:val="28"/>
          <w:szCs w:val="24"/>
        </w:rPr>
      </w:pPr>
      <w:r w:rsidRPr="00CB298B">
        <w:br w:type="page"/>
      </w:r>
    </w:p>
    <w:p w14:paraId="2AE41B77" w14:textId="1A15D7F2" w:rsidR="0019394D" w:rsidRPr="00CB298B" w:rsidRDefault="00A41919" w:rsidP="00A41919">
      <w:pPr>
        <w:pStyle w:val="ORE3Naglowek"/>
        <w:rPr>
          <w:color w:val="auto"/>
        </w:rPr>
      </w:pPr>
      <w:bookmarkStart w:id="90" w:name="_Toc496059968"/>
      <w:r w:rsidRPr="00CB298B">
        <w:rPr>
          <w:color w:val="auto"/>
        </w:rPr>
        <w:lastRenderedPageBreak/>
        <w:t xml:space="preserve">5.14. </w:t>
      </w:r>
      <w:r w:rsidR="0019394D" w:rsidRPr="00CB298B">
        <w:rPr>
          <w:color w:val="auto"/>
        </w:rPr>
        <w:t>Źródła inspiracji dla nauczycieli rozwijających kompetencje kl</w:t>
      </w:r>
      <w:r w:rsidR="0019394D" w:rsidRPr="00CB298B">
        <w:rPr>
          <w:color w:val="auto"/>
        </w:rPr>
        <w:t>u</w:t>
      </w:r>
      <w:r w:rsidR="0019394D" w:rsidRPr="00CB298B">
        <w:rPr>
          <w:color w:val="auto"/>
        </w:rPr>
        <w:t xml:space="preserve">czowe </w:t>
      </w:r>
      <w:r w:rsidR="00FC671E" w:rsidRPr="00CB298B">
        <w:rPr>
          <w:color w:val="auto"/>
        </w:rPr>
        <w:t xml:space="preserve">u </w:t>
      </w:r>
      <w:r w:rsidR="0019394D" w:rsidRPr="00CB298B">
        <w:rPr>
          <w:color w:val="auto"/>
        </w:rPr>
        <w:t>dzieci</w:t>
      </w:r>
      <w:bookmarkEnd w:id="90"/>
    </w:p>
    <w:p w14:paraId="0BFE5B02" w14:textId="167D86DB" w:rsidR="0019394D" w:rsidRPr="00CB298B" w:rsidRDefault="0019394D" w:rsidP="00A41919">
      <w:pPr>
        <w:pStyle w:val="OREnormalny"/>
        <w:rPr>
          <w:color w:val="auto"/>
        </w:rPr>
      </w:pPr>
      <w:r w:rsidRPr="00CB298B">
        <w:rPr>
          <w:color w:val="auto"/>
        </w:rPr>
        <w:t xml:space="preserve">Dla nauczycieli rozwijających kompetencje </w:t>
      </w:r>
      <w:r w:rsidR="00FC671E" w:rsidRPr="00CB298B">
        <w:rPr>
          <w:color w:val="auto"/>
        </w:rPr>
        <w:t xml:space="preserve">kluczowe u </w:t>
      </w:r>
      <w:r w:rsidRPr="00CB298B">
        <w:rPr>
          <w:color w:val="auto"/>
        </w:rPr>
        <w:t>dzieci cennym źródłem przykł</w:t>
      </w:r>
      <w:r w:rsidRPr="00CB298B">
        <w:rPr>
          <w:color w:val="auto"/>
        </w:rPr>
        <w:t>a</w:t>
      </w:r>
      <w:r w:rsidRPr="00CB298B">
        <w:rPr>
          <w:color w:val="auto"/>
        </w:rPr>
        <w:t xml:space="preserve">dów efektywnych działań w tym zakresie mogą być </w:t>
      </w:r>
      <w:hyperlink r:id="rId340" w:history="1">
        <w:r w:rsidRPr="00CB298B">
          <w:rPr>
            <w:rStyle w:val="Hipercze"/>
            <w:b/>
            <w:color w:val="auto"/>
          </w:rPr>
          <w:t>innowacyjne programy</w:t>
        </w:r>
        <w:r w:rsidR="009B1445" w:rsidRPr="00CB298B">
          <w:rPr>
            <w:rStyle w:val="Hipercze"/>
            <w:b/>
            <w:color w:val="auto"/>
          </w:rPr>
          <w:t xml:space="preserve"> </w:t>
        </w:r>
        <w:r w:rsidRPr="00CB298B">
          <w:rPr>
            <w:rStyle w:val="Hipercze"/>
            <w:b/>
            <w:color w:val="auto"/>
          </w:rPr>
          <w:t>wychow</w:t>
        </w:r>
        <w:r w:rsidRPr="00CB298B">
          <w:rPr>
            <w:rStyle w:val="Hipercze"/>
            <w:b/>
            <w:color w:val="auto"/>
          </w:rPr>
          <w:t>a</w:t>
        </w:r>
        <w:r w:rsidRPr="00CB298B">
          <w:rPr>
            <w:rStyle w:val="Hipercze"/>
            <w:b/>
            <w:color w:val="auto"/>
          </w:rPr>
          <w:t>nia przedszkolnego – produkty projektów konkursowych EFS PO KL</w:t>
        </w:r>
      </w:hyperlink>
      <w:r w:rsidRPr="00CB298B">
        <w:rPr>
          <w:color w:val="auto"/>
        </w:rPr>
        <w:t>, np</w:t>
      </w:r>
      <w:r w:rsidR="00FC671E" w:rsidRPr="00CB298B">
        <w:rPr>
          <w:color w:val="auto"/>
        </w:rPr>
        <w:t>.</w:t>
      </w:r>
    </w:p>
    <w:p w14:paraId="37F606BC" w14:textId="68AB483D" w:rsidR="0019394D" w:rsidRPr="00CB298B" w:rsidRDefault="0019394D" w:rsidP="00A41919">
      <w:pPr>
        <w:pStyle w:val="OREpunktor"/>
        <w:rPr>
          <w:color w:val="auto"/>
        </w:rPr>
      </w:pPr>
      <w:r w:rsidRPr="00CB298B">
        <w:rPr>
          <w:color w:val="auto"/>
        </w:rPr>
        <w:t xml:space="preserve">K. Żołądź, </w:t>
      </w:r>
      <w:hyperlink r:id="rId341" w:history="1">
        <w:r w:rsidRPr="00CB298B">
          <w:rPr>
            <w:rStyle w:val="Hipercze"/>
            <w:i/>
            <w:color w:val="auto"/>
          </w:rPr>
          <w:t>E-zeszyt</w:t>
        </w:r>
      </w:hyperlink>
      <w:r w:rsidRPr="00CB298B">
        <w:rPr>
          <w:color w:val="auto"/>
        </w:rPr>
        <w:t xml:space="preserve"> (kompetencje informatyczne, porozumiewanie się w języku o</w:t>
      </w:r>
      <w:r w:rsidRPr="00CB298B">
        <w:rPr>
          <w:color w:val="auto"/>
        </w:rPr>
        <w:t>j</w:t>
      </w:r>
      <w:r w:rsidRPr="00CB298B">
        <w:rPr>
          <w:color w:val="auto"/>
        </w:rPr>
        <w:t>czystym)</w:t>
      </w:r>
      <w:r w:rsidR="00FC671E" w:rsidRPr="00CB298B">
        <w:rPr>
          <w:color w:val="auto"/>
        </w:rPr>
        <w:t>;</w:t>
      </w:r>
    </w:p>
    <w:p w14:paraId="746D3E2C" w14:textId="0DFF2D58" w:rsidR="0019394D" w:rsidRPr="00CB298B" w:rsidRDefault="0019394D" w:rsidP="00A41919">
      <w:pPr>
        <w:pStyle w:val="OREpunktor"/>
        <w:rPr>
          <w:color w:val="auto"/>
        </w:rPr>
      </w:pPr>
      <w:r w:rsidRPr="00CB298B">
        <w:rPr>
          <w:color w:val="auto"/>
        </w:rPr>
        <w:t xml:space="preserve">A. Basińska, T. </w:t>
      </w:r>
      <w:proofErr w:type="spellStart"/>
      <w:r w:rsidRPr="00CB298B">
        <w:rPr>
          <w:color w:val="auto"/>
        </w:rPr>
        <w:t>Pietrala</w:t>
      </w:r>
      <w:proofErr w:type="spellEnd"/>
      <w:r w:rsidRPr="00CB298B">
        <w:rPr>
          <w:color w:val="auto"/>
        </w:rPr>
        <w:t xml:space="preserve">, U. Zielińska, D. </w:t>
      </w:r>
      <w:proofErr w:type="spellStart"/>
      <w:r w:rsidRPr="00CB298B">
        <w:rPr>
          <w:color w:val="auto"/>
        </w:rPr>
        <w:t>Pietrala</w:t>
      </w:r>
      <w:proofErr w:type="spellEnd"/>
      <w:r w:rsidRPr="00CB298B">
        <w:rPr>
          <w:color w:val="auto"/>
        </w:rPr>
        <w:t xml:space="preserve">, K. </w:t>
      </w:r>
      <w:proofErr w:type="spellStart"/>
      <w:r w:rsidRPr="00CB298B">
        <w:rPr>
          <w:color w:val="auto"/>
        </w:rPr>
        <w:t>Dziubalska</w:t>
      </w:r>
      <w:proofErr w:type="spellEnd"/>
      <w:r w:rsidRPr="00CB298B">
        <w:rPr>
          <w:color w:val="auto"/>
        </w:rPr>
        <w:t xml:space="preserve">-Kołaczyk, </w:t>
      </w:r>
      <w:hyperlink r:id="rId342" w:history="1">
        <w:proofErr w:type="spellStart"/>
        <w:r w:rsidRPr="00CB298B">
          <w:rPr>
            <w:rStyle w:val="Hipercze"/>
            <w:i/>
            <w:color w:val="auto"/>
          </w:rPr>
          <w:t>Tablit</w:t>
        </w:r>
        <w:proofErr w:type="spellEnd"/>
        <w:r w:rsidRPr="00CB298B">
          <w:rPr>
            <w:rStyle w:val="Hipercze"/>
            <w:i/>
            <w:color w:val="auto"/>
          </w:rPr>
          <w:t>. Innowacyjny program wychowania przedszkolnego</w:t>
        </w:r>
      </w:hyperlink>
      <w:r w:rsidRPr="00CB298B">
        <w:rPr>
          <w:color w:val="auto"/>
        </w:rPr>
        <w:t xml:space="preserve"> (porozumiewanie się w jęz</w:t>
      </w:r>
      <w:r w:rsidRPr="00CB298B">
        <w:rPr>
          <w:color w:val="auto"/>
        </w:rPr>
        <w:t>y</w:t>
      </w:r>
      <w:r w:rsidRPr="00CB298B">
        <w:rPr>
          <w:color w:val="auto"/>
        </w:rPr>
        <w:t>kach obcych, kompetencje społeczne i obywatelskie, inicjatywność i przedsiębio</w:t>
      </w:r>
      <w:r w:rsidRPr="00CB298B">
        <w:rPr>
          <w:color w:val="auto"/>
        </w:rPr>
        <w:t>r</w:t>
      </w:r>
      <w:r w:rsidRPr="00CB298B">
        <w:rPr>
          <w:color w:val="auto"/>
        </w:rPr>
        <w:t>czość)</w:t>
      </w:r>
      <w:r w:rsidR="00FC671E" w:rsidRPr="00CB298B">
        <w:rPr>
          <w:color w:val="auto"/>
        </w:rPr>
        <w:t>;</w:t>
      </w:r>
    </w:p>
    <w:p w14:paraId="1DF7230F" w14:textId="432BEC29" w:rsidR="0019394D" w:rsidRPr="00CB298B" w:rsidRDefault="00D90492" w:rsidP="00A41919">
      <w:pPr>
        <w:pStyle w:val="OREpunktor"/>
        <w:rPr>
          <w:color w:val="auto"/>
        </w:rPr>
      </w:pPr>
      <w:hyperlink r:id="rId343" w:history="1">
        <w:r w:rsidR="0019394D" w:rsidRPr="00CB298B">
          <w:rPr>
            <w:rStyle w:val="Hipercze"/>
            <w:i/>
            <w:color w:val="auto"/>
          </w:rPr>
          <w:t>Innowacyjny program wychowania przedszkolnego „Mamo, tato, co Wy na to?”</w:t>
        </w:r>
      </w:hyperlink>
      <w:r w:rsidR="0019394D" w:rsidRPr="00CB298B">
        <w:rPr>
          <w:color w:val="auto"/>
        </w:rPr>
        <w:t xml:space="preserve"> (inicjatywność i przedsiębiorczość, kompetencje społeczne i obywatelskie, komp</w:t>
      </w:r>
      <w:r w:rsidR="0019394D" w:rsidRPr="00CB298B">
        <w:rPr>
          <w:color w:val="auto"/>
        </w:rPr>
        <w:t>e</w:t>
      </w:r>
      <w:r w:rsidR="0019394D" w:rsidRPr="00CB298B">
        <w:rPr>
          <w:color w:val="auto"/>
        </w:rPr>
        <w:t>tencje informatyczne)</w:t>
      </w:r>
      <w:r w:rsidR="00B732FB" w:rsidRPr="00CB298B">
        <w:rPr>
          <w:color w:val="auto"/>
        </w:rPr>
        <w:t>;</w:t>
      </w:r>
    </w:p>
    <w:p w14:paraId="2D08C0B4" w14:textId="7F7EC6DB" w:rsidR="0019394D" w:rsidRPr="00CB298B" w:rsidRDefault="0019394D" w:rsidP="00A41919">
      <w:pPr>
        <w:pStyle w:val="OREpunktor"/>
        <w:rPr>
          <w:color w:val="auto"/>
        </w:rPr>
      </w:pPr>
      <w:r w:rsidRPr="00CB298B">
        <w:rPr>
          <w:color w:val="auto"/>
        </w:rPr>
        <w:t xml:space="preserve">K. Bury, A. Kosowska, A. </w:t>
      </w:r>
      <w:proofErr w:type="spellStart"/>
      <w:r w:rsidRPr="00CB298B">
        <w:rPr>
          <w:color w:val="auto"/>
        </w:rPr>
        <w:t>Pieluszyńska</w:t>
      </w:r>
      <w:proofErr w:type="spellEnd"/>
      <w:r w:rsidRPr="00CB298B">
        <w:rPr>
          <w:color w:val="auto"/>
        </w:rPr>
        <w:t xml:space="preserve">, P. Adamski, </w:t>
      </w:r>
      <w:hyperlink r:id="rId344" w:history="1">
        <w:r w:rsidRPr="00CB298B">
          <w:rPr>
            <w:rStyle w:val="Hipercze"/>
            <w:i/>
            <w:color w:val="auto"/>
          </w:rPr>
          <w:t xml:space="preserve">Przedszkole przyszłości </w:t>
        </w:r>
        <w:r w:rsidR="00FC671E" w:rsidRPr="00CB298B">
          <w:rPr>
            <w:rStyle w:val="Hipercze"/>
            <w:i/>
            <w:color w:val="auto"/>
          </w:rPr>
          <w:t>–</w:t>
        </w:r>
        <w:r w:rsidRPr="00CB298B">
          <w:rPr>
            <w:rStyle w:val="Hipercze"/>
            <w:i/>
            <w:color w:val="auto"/>
          </w:rPr>
          <w:t xml:space="preserve"> i</w:t>
        </w:r>
        <w:r w:rsidRPr="00CB298B">
          <w:rPr>
            <w:rStyle w:val="Hipercze"/>
            <w:i/>
            <w:color w:val="auto"/>
          </w:rPr>
          <w:t>n</w:t>
        </w:r>
        <w:r w:rsidRPr="00CB298B">
          <w:rPr>
            <w:rStyle w:val="Hipercze"/>
            <w:i/>
            <w:color w:val="auto"/>
          </w:rPr>
          <w:t>nowacyjny program edukacji przedszkolnej</w:t>
        </w:r>
      </w:hyperlink>
      <w:r w:rsidRPr="00CB298B">
        <w:rPr>
          <w:color w:val="auto"/>
        </w:rPr>
        <w:t xml:space="preserve"> (świadomość i ekspresja kulturalna, inicjatywność i przedsiębiorczość, kompetencje naukowe i podstawowe komp</w:t>
      </w:r>
      <w:r w:rsidRPr="00CB298B">
        <w:rPr>
          <w:color w:val="auto"/>
        </w:rPr>
        <w:t>e</w:t>
      </w:r>
      <w:r w:rsidRPr="00CB298B">
        <w:rPr>
          <w:color w:val="auto"/>
        </w:rPr>
        <w:t>tencje naukowo-techniczne, kompetencje społeczne)</w:t>
      </w:r>
      <w:r w:rsidR="00B732FB" w:rsidRPr="00CB298B">
        <w:rPr>
          <w:color w:val="auto"/>
        </w:rPr>
        <w:t>.</w:t>
      </w:r>
    </w:p>
    <w:p w14:paraId="7386AFB7" w14:textId="0D21A29D" w:rsidR="0019394D" w:rsidRPr="00CB298B" w:rsidRDefault="0019394D" w:rsidP="00A41919">
      <w:pPr>
        <w:pStyle w:val="OREnormalny"/>
        <w:rPr>
          <w:color w:val="auto"/>
        </w:rPr>
      </w:pPr>
      <w:r w:rsidRPr="00CB298B">
        <w:rPr>
          <w:color w:val="auto"/>
        </w:rPr>
        <w:t xml:space="preserve">W sieci można </w:t>
      </w:r>
      <w:r w:rsidRPr="00CB298B">
        <w:rPr>
          <w:b/>
          <w:color w:val="auto"/>
        </w:rPr>
        <w:t>znaleźć wiele zasobów inspirujących do stosowania twórczych ro</w:t>
      </w:r>
      <w:r w:rsidRPr="00CB298B">
        <w:rPr>
          <w:b/>
          <w:color w:val="auto"/>
        </w:rPr>
        <w:t>z</w:t>
      </w:r>
      <w:r w:rsidRPr="00CB298B">
        <w:rPr>
          <w:b/>
          <w:color w:val="auto"/>
        </w:rPr>
        <w:t xml:space="preserve">wiązań w kształtowaniu kompetencji kluczowych </w:t>
      </w:r>
      <w:r w:rsidR="00B732FB" w:rsidRPr="00CB298B">
        <w:rPr>
          <w:b/>
          <w:color w:val="auto"/>
        </w:rPr>
        <w:t xml:space="preserve">u </w:t>
      </w:r>
      <w:r w:rsidRPr="00CB298B">
        <w:rPr>
          <w:b/>
          <w:color w:val="auto"/>
        </w:rPr>
        <w:t>dzieci</w:t>
      </w:r>
      <w:r w:rsidRPr="00CB298B">
        <w:rPr>
          <w:color w:val="auto"/>
        </w:rPr>
        <w:t xml:space="preserve">. </w:t>
      </w:r>
      <w:r w:rsidR="00B732FB" w:rsidRPr="00CB298B">
        <w:rPr>
          <w:color w:val="auto"/>
        </w:rPr>
        <w:t>R</w:t>
      </w:r>
      <w:r w:rsidRPr="00CB298B">
        <w:rPr>
          <w:color w:val="auto"/>
        </w:rPr>
        <w:t>ekomendowane strony:</w:t>
      </w:r>
    </w:p>
    <w:p w14:paraId="1D8DDD06" w14:textId="765411C6" w:rsidR="008C53A2" w:rsidRPr="00CB298B" w:rsidRDefault="00D90492" w:rsidP="00A41919">
      <w:pPr>
        <w:pStyle w:val="OREpunktor"/>
        <w:rPr>
          <w:color w:val="auto"/>
        </w:rPr>
      </w:pPr>
      <w:hyperlink r:id="rId345" w:history="1">
        <w:r w:rsidR="0019394D" w:rsidRPr="00CB298B">
          <w:rPr>
            <w:rStyle w:val="Hipercze"/>
            <w:color w:val="auto"/>
          </w:rPr>
          <w:t xml:space="preserve">portal </w:t>
        </w:r>
        <w:proofErr w:type="spellStart"/>
        <w:r w:rsidR="0019394D" w:rsidRPr="00CB298B">
          <w:rPr>
            <w:rStyle w:val="Hipercze"/>
            <w:color w:val="auto"/>
          </w:rPr>
          <w:t>GuptaToys</w:t>
        </w:r>
        <w:proofErr w:type="spellEnd"/>
      </w:hyperlink>
      <w:r w:rsidR="0019394D" w:rsidRPr="00CB298B">
        <w:rPr>
          <w:color w:val="auto"/>
        </w:rPr>
        <w:t xml:space="preserve"> </w:t>
      </w:r>
      <w:r w:rsidR="008C53A2" w:rsidRPr="00CB298B">
        <w:rPr>
          <w:color w:val="auto"/>
        </w:rPr>
        <w:t xml:space="preserve">– </w:t>
      </w:r>
      <w:r w:rsidR="0019394D" w:rsidRPr="00CB298B">
        <w:rPr>
          <w:color w:val="auto"/>
        </w:rPr>
        <w:t xml:space="preserve">zawierający opisy </w:t>
      </w:r>
      <w:r w:rsidR="008C53A2" w:rsidRPr="00CB298B">
        <w:rPr>
          <w:color w:val="auto"/>
        </w:rPr>
        <w:t xml:space="preserve">licznych </w:t>
      </w:r>
      <w:r w:rsidR="0019394D" w:rsidRPr="00CB298B">
        <w:rPr>
          <w:color w:val="auto"/>
        </w:rPr>
        <w:t>doświadczeń i eksperymentów z</w:t>
      </w:r>
      <w:r w:rsidR="008C53A2" w:rsidRPr="00CB298B">
        <w:rPr>
          <w:color w:val="auto"/>
        </w:rPr>
        <w:t> </w:t>
      </w:r>
      <w:r w:rsidR="0019394D" w:rsidRPr="00CB298B">
        <w:rPr>
          <w:color w:val="auto"/>
        </w:rPr>
        <w:t>wykorzystaniem prostych, powszechnie dostępnych materiałów i narzędzi</w:t>
      </w:r>
      <w:r w:rsidR="008C53A2" w:rsidRPr="00CB298B">
        <w:rPr>
          <w:color w:val="auto"/>
        </w:rPr>
        <w:t>;</w:t>
      </w:r>
    </w:p>
    <w:p w14:paraId="110FF2E0" w14:textId="342FFC71" w:rsidR="0019394D" w:rsidRPr="00CB298B" w:rsidRDefault="0019394D" w:rsidP="00A41919">
      <w:pPr>
        <w:pStyle w:val="OREpunktor"/>
        <w:rPr>
          <w:color w:val="auto"/>
        </w:rPr>
      </w:pPr>
      <w:proofErr w:type="spellStart"/>
      <w:r w:rsidRPr="00CB298B">
        <w:rPr>
          <w:color w:val="auto"/>
        </w:rPr>
        <w:t>Arvind</w:t>
      </w:r>
      <w:proofErr w:type="spellEnd"/>
      <w:r w:rsidRPr="00CB298B">
        <w:rPr>
          <w:color w:val="auto"/>
        </w:rPr>
        <w:t xml:space="preserve"> Gupta, twórca portalu</w:t>
      </w:r>
      <w:r w:rsidR="008C53A2" w:rsidRPr="00CB298B">
        <w:rPr>
          <w:color w:val="auto"/>
        </w:rPr>
        <w:t xml:space="preserve"> </w:t>
      </w:r>
      <w:proofErr w:type="spellStart"/>
      <w:r w:rsidR="008C53A2" w:rsidRPr="00CB298B">
        <w:rPr>
          <w:color w:val="auto"/>
        </w:rPr>
        <w:t>GuptaToys</w:t>
      </w:r>
      <w:proofErr w:type="spellEnd"/>
      <w:r w:rsidRPr="00CB298B">
        <w:rPr>
          <w:color w:val="auto"/>
        </w:rPr>
        <w:t>, opowiada o swojej koncepcji kształtow</w:t>
      </w:r>
      <w:r w:rsidRPr="00CB298B">
        <w:rPr>
          <w:color w:val="auto"/>
        </w:rPr>
        <w:t>a</w:t>
      </w:r>
      <w:r w:rsidRPr="00CB298B">
        <w:rPr>
          <w:color w:val="auto"/>
        </w:rPr>
        <w:t>nia</w:t>
      </w:r>
      <w:r w:rsidR="008C53A2" w:rsidRPr="00CB298B">
        <w:rPr>
          <w:color w:val="auto"/>
        </w:rPr>
        <w:t xml:space="preserve"> u dzieci</w:t>
      </w:r>
      <w:r w:rsidRPr="00CB298B">
        <w:rPr>
          <w:color w:val="auto"/>
        </w:rPr>
        <w:t xml:space="preserve"> </w:t>
      </w:r>
      <w:r w:rsidRPr="00CB298B">
        <w:rPr>
          <w:b/>
          <w:color w:val="auto"/>
        </w:rPr>
        <w:t>kompetencji naukowo-technicznych i myślenia</w:t>
      </w:r>
      <w:r w:rsidRPr="00CB298B">
        <w:rPr>
          <w:color w:val="auto"/>
        </w:rPr>
        <w:t xml:space="preserve"> </w:t>
      </w:r>
      <w:r w:rsidRPr="00CB298B">
        <w:rPr>
          <w:b/>
          <w:color w:val="auto"/>
        </w:rPr>
        <w:t>matematycznego</w:t>
      </w:r>
      <w:r w:rsidRPr="00CB298B">
        <w:rPr>
          <w:color w:val="auto"/>
        </w:rPr>
        <w:t xml:space="preserve"> podczas wykładu </w:t>
      </w:r>
      <w:hyperlink r:id="rId346" w:history="1">
        <w:r w:rsidRPr="00CB298B">
          <w:rPr>
            <w:rStyle w:val="Hipercze"/>
            <w:i/>
            <w:color w:val="auto"/>
          </w:rPr>
          <w:t>Jak zmienić śmieci w zabawki do nauki</w:t>
        </w:r>
      </w:hyperlink>
      <w:r w:rsidR="008C53A2" w:rsidRPr="00CB298B">
        <w:rPr>
          <w:i/>
          <w:color w:val="auto"/>
        </w:rPr>
        <w:t xml:space="preserve"> </w:t>
      </w:r>
      <w:r w:rsidRPr="00CB298B">
        <w:rPr>
          <w:color w:val="auto"/>
        </w:rPr>
        <w:t>na konferencji TED w</w:t>
      </w:r>
      <w:r w:rsidR="008C53A2" w:rsidRPr="00CB298B">
        <w:rPr>
          <w:color w:val="auto"/>
        </w:rPr>
        <w:t> </w:t>
      </w:r>
      <w:r w:rsidRPr="00CB298B">
        <w:rPr>
          <w:color w:val="auto"/>
        </w:rPr>
        <w:t>2010 r</w:t>
      </w:r>
      <w:r w:rsidR="008C53A2" w:rsidRPr="00CB298B">
        <w:rPr>
          <w:color w:val="auto"/>
        </w:rPr>
        <w:t>oku</w:t>
      </w:r>
      <w:r w:rsidRPr="00CB298B">
        <w:rPr>
          <w:color w:val="auto"/>
        </w:rPr>
        <w:t>. Niektóre z zasobów zostały przetłumaczone na język polski w r</w:t>
      </w:r>
      <w:r w:rsidRPr="00CB298B">
        <w:rPr>
          <w:color w:val="auto"/>
        </w:rPr>
        <w:t>a</w:t>
      </w:r>
      <w:r w:rsidRPr="00CB298B">
        <w:rPr>
          <w:color w:val="auto"/>
        </w:rPr>
        <w:t>mach jednego z projektów PO KL</w:t>
      </w:r>
      <w:r w:rsidR="008C53A2" w:rsidRPr="00CB298B">
        <w:rPr>
          <w:rStyle w:val="Odwoanieprzypisudolnego"/>
          <w:color w:val="auto"/>
        </w:rPr>
        <w:footnoteReference w:id="123"/>
      </w:r>
      <w:r w:rsidR="008C53A2" w:rsidRPr="00CB298B">
        <w:rPr>
          <w:color w:val="auto"/>
        </w:rPr>
        <w:t xml:space="preserve">; </w:t>
      </w:r>
    </w:p>
    <w:p w14:paraId="2BE5245D" w14:textId="4F0E59E8" w:rsidR="0019394D" w:rsidRPr="00CB298B" w:rsidRDefault="0019394D" w:rsidP="00A41919">
      <w:pPr>
        <w:pStyle w:val="OREpunktor"/>
        <w:rPr>
          <w:color w:val="auto"/>
        </w:rPr>
      </w:pPr>
      <w:r w:rsidRPr="00CB298B">
        <w:rPr>
          <w:color w:val="auto"/>
        </w:rPr>
        <w:t>portale</w:t>
      </w:r>
      <w:r w:rsidR="008C53A2" w:rsidRPr="00CB298B">
        <w:rPr>
          <w:color w:val="auto"/>
        </w:rPr>
        <w:t>:</w:t>
      </w:r>
      <w:r w:rsidRPr="00CB298B">
        <w:rPr>
          <w:color w:val="auto"/>
        </w:rPr>
        <w:t xml:space="preserve"> </w:t>
      </w:r>
      <w:hyperlink r:id="rId347" w:history="1">
        <w:r w:rsidRPr="00CB298B">
          <w:rPr>
            <w:rStyle w:val="Hipercze"/>
            <w:color w:val="auto"/>
          </w:rPr>
          <w:t>Wiersze dla dzieci</w:t>
        </w:r>
      </w:hyperlink>
      <w:r w:rsidRPr="00CB298B">
        <w:rPr>
          <w:color w:val="auto"/>
        </w:rPr>
        <w:t xml:space="preserve">, </w:t>
      </w:r>
      <w:hyperlink r:id="rId348" w:anchor="more" w:history="1">
        <w:r w:rsidRPr="00CB298B">
          <w:rPr>
            <w:rStyle w:val="Hipercze"/>
            <w:color w:val="auto"/>
          </w:rPr>
          <w:t>Bajkowy Zakątek</w:t>
        </w:r>
      </w:hyperlink>
      <w:r w:rsidRPr="00CB298B">
        <w:rPr>
          <w:color w:val="auto"/>
        </w:rPr>
        <w:t xml:space="preserve">, </w:t>
      </w:r>
      <w:hyperlink r:id="rId349" w:history="1">
        <w:r w:rsidRPr="00CB298B">
          <w:rPr>
            <w:rStyle w:val="Hipercze"/>
            <w:color w:val="auto"/>
          </w:rPr>
          <w:t>Kula</w:t>
        </w:r>
      </w:hyperlink>
      <w:r w:rsidRPr="00CB298B">
        <w:rPr>
          <w:color w:val="auto"/>
        </w:rPr>
        <w:t xml:space="preserve"> z zasobami przydatnymi w</w:t>
      </w:r>
      <w:r w:rsidR="008C53A2" w:rsidRPr="00CB298B">
        <w:rPr>
          <w:color w:val="auto"/>
        </w:rPr>
        <w:t> </w:t>
      </w:r>
      <w:r w:rsidRPr="00CB298B">
        <w:rPr>
          <w:color w:val="auto"/>
        </w:rPr>
        <w:t xml:space="preserve">kształtowaniu </w:t>
      </w:r>
      <w:r w:rsidRPr="00CB298B">
        <w:rPr>
          <w:b/>
          <w:color w:val="auto"/>
        </w:rPr>
        <w:t>kompetencji porozumiewania się w języku ojczystym, komp</w:t>
      </w:r>
      <w:r w:rsidRPr="00CB298B">
        <w:rPr>
          <w:b/>
          <w:color w:val="auto"/>
        </w:rPr>
        <w:t>e</w:t>
      </w:r>
      <w:r w:rsidRPr="00CB298B">
        <w:rPr>
          <w:b/>
          <w:color w:val="auto"/>
        </w:rPr>
        <w:t>tencji społecznych i obywatelskich</w:t>
      </w:r>
      <w:r w:rsidRPr="00CB298B">
        <w:rPr>
          <w:color w:val="auto"/>
        </w:rPr>
        <w:t xml:space="preserve">; </w:t>
      </w:r>
    </w:p>
    <w:p w14:paraId="10B0C4FA" w14:textId="4124190E" w:rsidR="0019394D" w:rsidRPr="00CB298B" w:rsidRDefault="0019394D" w:rsidP="00A41919">
      <w:pPr>
        <w:pStyle w:val="OREpunktor"/>
        <w:rPr>
          <w:color w:val="auto"/>
        </w:rPr>
      </w:pPr>
      <w:r w:rsidRPr="00CB298B">
        <w:rPr>
          <w:color w:val="auto"/>
        </w:rPr>
        <w:t xml:space="preserve">zasoby </w:t>
      </w:r>
      <w:hyperlink r:id="rId350" w:history="1">
        <w:r w:rsidRPr="00CB298B">
          <w:rPr>
            <w:rStyle w:val="Hipercze"/>
            <w:i/>
            <w:color w:val="auto"/>
          </w:rPr>
          <w:t>Mali Uczniowie. Dobre praktyki nauczania</w:t>
        </w:r>
      </w:hyperlink>
      <w:r w:rsidRPr="00CB298B">
        <w:rPr>
          <w:color w:val="auto"/>
        </w:rPr>
        <w:t xml:space="preserve"> Instytutu Badań Edukacyjnych; </w:t>
      </w:r>
    </w:p>
    <w:p w14:paraId="68815F58" w14:textId="77777777" w:rsidR="0019394D" w:rsidRPr="00CB298B" w:rsidRDefault="0019394D" w:rsidP="00A41919">
      <w:pPr>
        <w:pStyle w:val="OREpunktor"/>
        <w:rPr>
          <w:color w:val="auto"/>
        </w:rPr>
      </w:pPr>
      <w:r w:rsidRPr="00CB298B">
        <w:rPr>
          <w:color w:val="auto"/>
        </w:rPr>
        <w:lastRenderedPageBreak/>
        <w:t>portale promujące nowoczesne metody i mobilne technologie</w:t>
      </w:r>
      <w:r w:rsidRPr="00CB298B">
        <w:rPr>
          <w:rStyle w:val="Odwoanieprzypisudolnego"/>
          <w:color w:val="auto"/>
        </w:rPr>
        <w:footnoteReference w:id="124"/>
      </w:r>
      <w:r w:rsidRPr="00CB298B">
        <w:rPr>
          <w:color w:val="auto"/>
        </w:rPr>
        <w:t>;</w:t>
      </w:r>
    </w:p>
    <w:p w14:paraId="46339978" w14:textId="20E200F5" w:rsidR="0019394D" w:rsidRPr="00CB298B" w:rsidRDefault="0019394D" w:rsidP="00A41919">
      <w:pPr>
        <w:pStyle w:val="OREpunktor"/>
        <w:rPr>
          <w:color w:val="auto"/>
        </w:rPr>
      </w:pPr>
      <w:r w:rsidRPr="00CB298B">
        <w:rPr>
          <w:color w:val="auto"/>
        </w:rPr>
        <w:t xml:space="preserve">portale </w:t>
      </w:r>
      <w:r w:rsidR="008C53A2" w:rsidRPr="00CB298B">
        <w:rPr>
          <w:color w:val="auto"/>
        </w:rPr>
        <w:t xml:space="preserve">wspomagające </w:t>
      </w:r>
      <w:r w:rsidRPr="00CB298B">
        <w:rPr>
          <w:color w:val="auto"/>
        </w:rPr>
        <w:t>pracę nauczycieli języka obcego w przedszkolu</w:t>
      </w:r>
      <w:r w:rsidRPr="00CB298B">
        <w:rPr>
          <w:rStyle w:val="Odwoanieprzypisudolnego"/>
          <w:color w:val="auto"/>
        </w:rPr>
        <w:footnoteReference w:id="125"/>
      </w:r>
      <w:r w:rsidRPr="00CB298B">
        <w:rPr>
          <w:color w:val="auto"/>
        </w:rPr>
        <w:t xml:space="preserve">; </w:t>
      </w:r>
    </w:p>
    <w:p w14:paraId="44937D04" w14:textId="4F5FDA51" w:rsidR="0019394D" w:rsidRPr="00CB298B" w:rsidRDefault="0019394D" w:rsidP="00A41919">
      <w:pPr>
        <w:pStyle w:val="OREpunktor"/>
        <w:rPr>
          <w:color w:val="auto"/>
        </w:rPr>
      </w:pPr>
      <w:r w:rsidRPr="00CB298B">
        <w:rPr>
          <w:color w:val="auto"/>
        </w:rPr>
        <w:t xml:space="preserve">ciekawe blogi prowadzone przez pasjonatów nowoczesnego nauczania, np. </w:t>
      </w:r>
      <w:hyperlink r:id="rId351" w:history="1">
        <w:proofErr w:type="spellStart"/>
        <w:r w:rsidRPr="00CB298B">
          <w:rPr>
            <w:rStyle w:val="Hipercze"/>
            <w:color w:val="auto"/>
          </w:rPr>
          <w:t>Ed</w:t>
        </w:r>
        <w:r w:rsidRPr="00CB298B">
          <w:rPr>
            <w:rStyle w:val="Hipercze"/>
            <w:color w:val="auto"/>
          </w:rPr>
          <w:t>u</w:t>
        </w:r>
        <w:r w:rsidRPr="00CB298B">
          <w:rPr>
            <w:rStyle w:val="Hipercze"/>
            <w:color w:val="auto"/>
          </w:rPr>
          <w:t>kowisko</w:t>
        </w:r>
        <w:proofErr w:type="spellEnd"/>
      </w:hyperlink>
      <w:r w:rsidRPr="00CB298B">
        <w:rPr>
          <w:color w:val="auto"/>
        </w:rPr>
        <w:t xml:space="preserve">, przywoływany wcześniej </w:t>
      </w:r>
      <w:hyperlink r:id="rId352" w:history="1">
        <w:r w:rsidRPr="00CB298B">
          <w:rPr>
            <w:rStyle w:val="Hipercze"/>
            <w:color w:val="auto"/>
          </w:rPr>
          <w:t>Wielki Zachwyt</w:t>
        </w:r>
      </w:hyperlink>
      <w:r w:rsidRPr="00CB298B">
        <w:rPr>
          <w:color w:val="auto"/>
        </w:rPr>
        <w:t xml:space="preserve">; </w:t>
      </w:r>
      <w:hyperlink r:id="rId353" w:history="1">
        <w:proofErr w:type="spellStart"/>
        <w:r w:rsidRPr="00CB298B">
          <w:rPr>
            <w:rStyle w:val="Hipercze"/>
            <w:color w:val="auto"/>
          </w:rPr>
          <w:t>Tableciaki</w:t>
        </w:r>
        <w:proofErr w:type="spellEnd"/>
      </w:hyperlink>
      <w:r w:rsidR="008C53A2" w:rsidRPr="00CB298B">
        <w:rPr>
          <w:color w:val="auto"/>
        </w:rPr>
        <w:t>,</w:t>
      </w:r>
      <w:r w:rsidRPr="00CB298B">
        <w:rPr>
          <w:color w:val="auto"/>
        </w:rPr>
        <w:t xml:space="preserve"> </w:t>
      </w:r>
      <w:hyperlink r:id="rId354" w:history="1">
        <w:proofErr w:type="spellStart"/>
        <w:r w:rsidRPr="00CB298B">
          <w:rPr>
            <w:rStyle w:val="Hipercze"/>
            <w:color w:val="auto"/>
          </w:rPr>
          <w:t>Superbelfrzy</w:t>
        </w:r>
        <w:proofErr w:type="spellEnd"/>
        <w:r w:rsidRPr="00CB298B">
          <w:rPr>
            <w:rStyle w:val="Hipercze"/>
            <w:color w:val="auto"/>
          </w:rPr>
          <w:t xml:space="preserve"> RP</w:t>
        </w:r>
      </w:hyperlink>
      <w:r w:rsidRPr="00CB298B">
        <w:rPr>
          <w:color w:val="auto"/>
        </w:rPr>
        <w:t xml:space="preserve">; </w:t>
      </w:r>
    </w:p>
    <w:p w14:paraId="692FD5EC" w14:textId="652972A8" w:rsidR="0019394D" w:rsidRPr="00CB298B" w:rsidRDefault="00D90492" w:rsidP="00A41919">
      <w:pPr>
        <w:pStyle w:val="OREpunktor"/>
        <w:rPr>
          <w:color w:val="auto"/>
        </w:rPr>
      </w:pPr>
      <w:hyperlink r:id="rId355" w:history="1">
        <w:r w:rsidR="0019394D" w:rsidRPr="00CB298B">
          <w:rPr>
            <w:rStyle w:val="Hipercze"/>
            <w:color w:val="auto"/>
          </w:rPr>
          <w:t>materiały metodyczne i opracowania</w:t>
        </w:r>
      </w:hyperlink>
      <w:r w:rsidR="0019394D" w:rsidRPr="00CB298B">
        <w:rPr>
          <w:color w:val="auto"/>
        </w:rPr>
        <w:t xml:space="preserve"> do pobrania na stronie Ośrodka Rozwoju Edukacji.</w:t>
      </w:r>
      <w:r w:rsidR="009B1445" w:rsidRPr="00CB298B">
        <w:rPr>
          <w:color w:val="auto"/>
        </w:rPr>
        <w:t xml:space="preserve"> </w:t>
      </w:r>
    </w:p>
    <w:p w14:paraId="05C511CD" w14:textId="77777777" w:rsidR="00433EC2" w:rsidRPr="00CB298B" w:rsidRDefault="00433EC2">
      <w:pPr>
        <w:spacing w:after="0" w:line="240" w:lineRule="auto"/>
        <w:rPr>
          <w:rFonts w:ascii="Arial" w:eastAsia="Arial" w:hAnsi="Arial" w:cs="Arial"/>
          <w:b/>
          <w:sz w:val="36"/>
          <w:szCs w:val="36"/>
        </w:rPr>
      </w:pPr>
      <w:r w:rsidRPr="00CB298B">
        <w:rPr>
          <w:rFonts w:cs="Arial"/>
        </w:rPr>
        <w:br w:type="page"/>
      </w:r>
    </w:p>
    <w:p w14:paraId="75C452B3" w14:textId="35CCDC30" w:rsidR="00B658DF" w:rsidRPr="00CB298B" w:rsidRDefault="00A41919" w:rsidP="00A41919">
      <w:pPr>
        <w:pStyle w:val="ORE1Nagwek"/>
        <w:rPr>
          <w:color w:val="auto"/>
        </w:rPr>
      </w:pPr>
      <w:bookmarkStart w:id="91" w:name="_Toc496059969"/>
      <w:r w:rsidRPr="00CB298B">
        <w:rPr>
          <w:color w:val="auto"/>
        </w:rPr>
        <w:lastRenderedPageBreak/>
        <w:t>Zakończenie</w:t>
      </w:r>
      <w:bookmarkEnd w:id="91"/>
    </w:p>
    <w:p w14:paraId="49B2CF79" w14:textId="16C6D526" w:rsidR="00C2374D" w:rsidRPr="00CB298B" w:rsidRDefault="003224D8" w:rsidP="00A41919">
      <w:pPr>
        <w:pStyle w:val="OREnormalny"/>
        <w:rPr>
          <w:color w:val="auto"/>
        </w:rPr>
      </w:pPr>
      <w:r w:rsidRPr="00CB298B">
        <w:rPr>
          <w:color w:val="auto"/>
        </w:rPr>
        <w:t xml:space="preserve">Adresatami </w:t>
      </w:r>
      <w:r w:rsidR="00D806AF" w:rsidRPr="00CB298B">
        <w:rPr>
          <w:color w:val="auto"/>
        </w:rPr>
        <w:t xml:space="preserve">niniejszego </w:t>
      </w:r>
      <w:r w:rsidRPr="00CB298B">
        <w:rPr>
          <w:color w:val="auto"/>
        </w:rPr>
        <w:t>opracowania są osoby zaangażowane w organizację i prow</w:t>
      </w:r>
      <w:r w:rsidRPr="00CB298B">
        <w:rPr>
          <w:color w:val="auto"/>
        </w:rPr>
        <w:t>a</w:t>
      </w:r>
      <w:r w:rsidRPr="00CB298B">
        <w:rPr>
          <w:color w:val="auto"/>
        </w:rPr>
        <w:t xml:space="preserve">dzenie wspomagania przedszkoli, </w:t>
      </w:r>
      <w:r w:rsidR="00D806AF" w:rsidRPr="00CB298B">
        <w:rPr>
          <w:color w:val="auto"/>
        </w:rPr>
        <w:t xml:space="preserve">a </w:t>
      </w:r>
      <w:r w:rsidRPr="00CB298B">
        <w:rPr>
          <w:color w:val="auto"/>
        </w:rPr>
        <w:t xml:space="preserve">przede wszystkim – osoby pełniące </w:t>
      </w:r>
      <w:r w:rsidR="00D806AF" w:rsidRPr="00CB298B">
        <w:rPr>
          <w:color w:val="auto"/>
        </w:rPr>
        <w:t xml:space="preserve">role </w:t>
      </w:r>
      <w:r w:rsidRPr="00CB298B">
        <w:rPr>
          <w:color w:val="auto"/>
        </w:rPr>
        <w:t>koordynat</w:t>
      </w:r>
      <w:r w:rsidRPr="00CB298B">
        <w:rPr>
          <w:color w:val="auto"/>
        </w:rPr>
        <w:t>o</w:t>
      </w:r>
      <w:r w:rsidRPr="00CB298B">
        <w:rPr>
          <w:color w:val="auto"/>
        </w:rPr>
        <w:t>r</w:t>
      </w:r>
      <w:r w:rsidR="00D806AF" w:rsidRPr="00CB298B">
        <w:rPr>
          <w:color w:val="auto"/>
        </w:rPr>
        <w:t>ów</w:t>
      </w:r>
      <w:r w:rsidRPr="00CB298B">
        <w:rPr>
          <w:color w:val="auto"/>
        </w:rPr>
        <w:t xml:space="preserve"> procesu w placówce. To niezwykle odpowiedzialna rola, która wymaga wielu różn</w:t>
      </w:r>
      <w:r w:rsidRPr="00CB298B">
        <w:rPr>
          <w:color w:val="auto"/>
        </w:rPr>
        <w:t>o</w:t>
      </w:r>
      <w:r w:rsidRPr="00CB298B">
        <w:rPr>
          <w:color w:val="auto"/>
        </w:rPr>
        <w:t>rodnych umiejętności</w:t>
      </w:r>
      <w:r w:rsidR="00C2374D" w:rsidRPr="00CB298B">
        <w:rPr>
          <w:color w:val="auto"/>
        </w:rPr>
        <w:t xml:space="preserve"> umożliwiającym sprostanie</w:t>
      </w:r>
      <w:r w:rsidRPr="00CB298B">
        <w:rPr>
          <w:color w:val="auto"/>
        </w:rPr>
        <w:t xml:space="preserve"> licznym zadaniom </w:t>
      </w:r>
      <w:r w:rsidR="00C2374D" w:rsidRPr="00CB298B">
        <w:rPr>
          <w:color w:val="auto"/>
        </w:rPr>
        <w:t xml:space="preserve">– </w:t>
      </w:r>
      <w:r w:rsidRPr="00CB298B">
        <w:rPr>
          <w:color w:val="auto"/>
        </w:rPr>
        <w:t>rozłożonym w cz</w:t>
      </w:r>
      <w:r w:rsidRPr="00CB298B">
        <w:rPr>
          <w:color w:val="auto"/>
        </w:rPr>
        <w:t>a</w:t>
      </w:r>
      <w:r w:rsidRPr="00CB298B">
        <w:rPr>
          <w:color w:val="auto"/>
        </w:rPr>
        <w:t xml:space="preserve">sie i wzajemnie się uzupełniającym. </w:t>
      </w:r>
    </w:p>
    <w:p w14:paraId="7A56A2D0" w14:textId="7834D1FA" w:rsidR="00294AD3" w:rsidRPr="00CB298B" w:rsidRDefault="003224D8" w:rsidP="00A41919">
      <w:pPr>
        <w:pStyle w:val="OREnormalny"/>
        <w:rPr>
          <w:color w:val="auto"/>
        </w:rPr>
      </w:pPr>
      <w:r w:rsidRPr="00CB298B">
        <w:rPr>
          <w:color w:val="auto"/>
        </w:rPr>
        <w:t xml:space="preserve">Jakość wspomagania jako nowej formy doskonalenia w </w:t>
      </w:r>
      <w:r w:rsidR="00C2374D" w:rsidRPr="00CB298B">
        <w:rPr>
          <w:color w:val="auto"/>
        </w:rPr>
        <w:t xml:space="preserve">znaczącym </w:t>
      </w:r>
      <w:r w:rsidRPr="00CB298B">
        <w:rPr>
          <w:color w:val="auto"/>
        </w:rPr>
        <w:t xml:space="preserve">stopniu zależy od wartości działań i postaw koordynatora. </w:t>
      </w:r>
      <w:r w:rsidR="00294AD3" w:rsidRPr="00CB298B">
        <w:rPr>
          <w:color w:val="auto"/>
        </w:rPr>
        <w:t xml:space="preserve">Katalog wartości i cech </w:t>
      </w:r>
      <w:r w:rsidR="00C2374D" w:rsidRPr="00CB298B">
        <w:rPr>
          <w:color w:val="auto"/>
        </w:rPr>
        <w:t>można przedstawić w formie poniższego akronimu:</w:t>
      </w:r>
    </w:p>
    <w:p w14:paraId="406BC453" w14:textId="3EE54A8B" w:rsidR="00294AD3" w:rsidRPr="00CB298B" w:rsidRDefault="00294AD3" w:rsidP="00D806AF">
      <w:pPr>
        <w:pStyle w:val="OREnormalny"/>
        <w:rPr>
          <w:color w:val="auto"/>
        </w:rPr>
      </w:pPr>
      <w:r w:rsidRPr="00CB298B">
        <w:rPr>
          <w:b/>
          <w:color w:val="auto"/>
        </w:rPr>
        <w:t>W</w:t>
      </w:r>
      <w:r w:rsidRPr="00CB298B">
        <w:rPr>
          <w:color w:val="auto"/>
        </w:rPr>
        <w:t xml:space="preserve">IARA w potencjał ludzi tworzących organizację, jaką jest przedszkole. </w:t>
      </w:r>
    </w:p>
    <w:p w14:paraId="15B15DA1" w14:textId="540159DD" w:rsidR="00294AD3" w:rsidRPr="00CB298B" w:rsidRDefault="00294AD3" w:rsidP="00D806AF">
      <w:pPr>
        <w:pStyle w:val="OREnormalny"/>
        <w:rPr>
          <w:color w:val="auto"/>
        </w:rPr>
      </w:pPr>
      <w:r w:rsidRPr="00CB298B">
        <w:rPr>
          <w:b/>
          <w:color w:val="auto"/>
        </w:rPr>
        <w:t>S</w:t>
      </w:r>
      <w:r w:rsidRPr="00CB298B">
        <w:rPr>
          <w:color w:val="auto"/>
        </w:rPr>
        <w:t>POLEGLIWOŚĆ</w:t>
      </w:r>
      <w:r w:rsidR="001243A4" w:rsidRPr="00CB298B">
        <w:rPr>
          <w:color w:val="auto"/>
        </w:rPr>
        <w:t xml:space="preserve"> </w:t>
      </w:r>
      <w:r w:rsidR="00C2374D" w:rsidRPr="00CB298B">
        <w:rPr>
          <w:color w:val="auto"/>
        </w:rPr>
        <w:t>–</w:t>
      </w:r>
      <w:r w:rsidR="00542665" w:rsidRPr="00CB298B">
        <w:rPr>
          <w:color w:val="auto"/>
        </w:rPr>
        <w:t xml:space="preserve"> rozumiana tak, jak</w:t>
      </w:r>
      <w:r w:rsidRPr="00CB298B">
        <w:rPr>
          <w:color w:val="auto"/>
        </w:rPr>
        <w:t xml:space="preserve"> zdefiniował </w:t>
      </w:r>
      <w:r w:rsidR="00542665" w:rsidRPr="00CB298B">
        <w:rPr>
          <w:color w:val="auto"/>
        </w:rPr>
        <w:t xml:space="preserve">ją </w:t>
      </w:r>
      <w:r w:rsidRPr="00CB298B">
        <w:rPr>
          <w:color w:val="auto"/>
        </w:rPr>
        <w:t xml:space="preserve">Tadeusz Kotarbiński: </w:t>
      </w:r>
      <w:r w:rsidR="00C2374D" w:rsidRPr="00CB298B">
        <w:rPr>
          <w:color w:val="auto"/>
        </w:rPr>
        <w:t xml:space="preserve">troska </w:t>
      </w:r>
      <w:r w:rsidRPr="00CB298B">
        <w:rPr>
          <w:color w:val="auto"/>
        </w:rPr>
        <w:t>o i</w:t>
      </w:r>
      <w:r w:rsidRPr="00CB298B">
        <w:rPr>
          <w:color w:val="auto"/>
        </w:rPr>
        <w:t>n</w:t>
      </w:r>
      <w:r w:rsidRPr="00CB298B">
        <w:rPr>
          <w:color w:val="auto"/>
        </w:rPr>
        <w:t xml:space="preserve">nych, chęć pomagania, prawość. </w:t>
      </w:r>
    </w:p>
    <w:p w14:paraId="19EA5369" w14:textId="52E15C1C" w:rsidR="001243A4" w:rsidRPr="00CB298B" w:rsidRDefault="001243A4" w:rsidP="00D806AF">
      <w:pPr>
        <w:pStyle w:val="OREnormalny"/>
        <w:rPr>
          <w:color w:val="auto"/>
        </w:rPr>
      </w:pPr>
      <w:r w:rsidRPr="00CB298B">
        <w:rPr>
          <w:b/>
          <w:color w:val="auto"/>
        </w:rPr>
        <w:t>P</w:t>
      </w:r>
      <w:r w:rsidRPr="00CB298B">
        <w:rPr>
          <w:color w:val="auto"/>
        </w:rPr>
        <w:t xml:space="preserve">ARNERSTWO </w:t>
      </w:r>
      <w:r w:rsidR="00C2374D" w:rsidRPr="00CB298B">
        <w:rPr>
          <w:color w:val="auto"/>
        </w:rPr>
        <w:t>–</w:t>
      </w:r>
      <w:r w:rsidRPr="00CB298B">
        <w:rPr>
          <w:color w:val="auto"/>
        </w:rPr>
        <w:t xml:space="preserve"> w równych, opartych na sz</w:t>
      </w:r>
      <w:r w:rsidR="003E6D66" w:rsidRPr="00CB298B">
        <w:rPr>
          <w:color w:val="auto"/>
        </w:rPr>
        <w:t>a</w:t>
      </w:r>
      <w:r w:rsidRPr="00CB298B">
        <w:rPr>
          <w:color w:val="auto"/>
        </w:rPr>
        <w:t>cunku i zaufaniu relacjach z kadrą prze</w:t>
      </w:r>
      <w:r w:rsidRPr="00CB298B">
        <w:rPr>
          <w:color w:val="auto"/>
        </w:rPr>
        <w:t>d</w:t>
      </w:r>
      <w:r w:rsidRPr="00CB298B">
        <w:rPr>
          <w:color w:val="auto"/>
        </w:rPr>
        <w:t xml:space="preserve">szkola. </w:t>
      </w:r>
    </w:p>
    <w:p w14:paraId="2EE6E67C" w14:textId="108D7522" w:rsidR="001243A4" w:rsidRPr="00CB298B" w:rsidRDefault="001243A4" w:rsidP="00D806AF">
      <w:pPr>
        <w:pStyle w:val="OREnormalny"/>
        <w:rPr>
          <w:color w:val="auto"/>
        </w:rPr>
      </w:pPr>
      <w:r w:rsidRPr="00CB298B">
        <w:rPr>
          <w:b/>
          <w:color w:val="auto"/>
        </w:rPr>
        <w:t>O</w:t>
      </w:r>
      <w:r w:rsidRPr="00CB298B">
        <w:rPr>
          <w:color w:val="auto"/>
        </w:rPr>
        <w:t>TWARTOŚĆ na zmiany w sobie i w innych.</w:t>
      </w:r>
    </w:p>
    <w:p w14:paraId="6389E240" w14:textId="1DD365C8" w:rsidR="001243A4" w:rsidRPr="00CB298B" w:rsidRDefault="001243A4" w:rsidP="00D806AF">
      <w:pPr>
        <w:pStyle w:val="OREnormalny"/>
        <w:rPr>
          <w:color w:val="auto"/>
        </w:rPr>
      </w:pPr>
      <w:r w:rsidRPr="00CB298B">
        <w:rPr>
          <w:b/>
          <w:color w:val="auto"/>
        </w:rPr>
        <w:t>M</w:t>
      </w:r>
      <w:r w:rsidRPr="00CB298B">
        <w:rPr>
          <w:color w:val="auto"/>
        </w:rPr>
        <w:t xml:space="preserve">ĄDROŚĆ – budowana z danych, informacji i wiedzy, </w:t>
      </w:r>
      <w:r w:rsidR="00C2374D" w:rsidRPr="00CB298B">
        <w:rPr>
          <w:color w:val="auto"/>
        </w:rPr>
        <w:t xml:space="preserve">cenniejsza </w:t>
      </w:r>
      <w:r w:rsidRPr="00CB298B">
        <w:rPr>
          <w:color w:val="auto"/>
        </w:rPr>
        <w:t>niż tylko „</w:t>
      </w:r>
      <w:proofErr w:type="spellStart"/>
      <w:r w:rsidRPr="00CB298B">
        <w:rPr>
          <w:color w:val="auto"/>
        </w:rPr>
        <w:t>eksperctwo</w:t>
      </w:r>
      <w:proofErr w:type="spellEnd"/>
      <w:r w:rsidRPr="00CB298B">
        <w:rPr>
          <w:color w:val="auto"/>
        </w:rPr>
        <w:t>”.</w:t>
      </w:r>
    </w:p>
    <w:p w14:paraId="584B6A6C" w14:textId="511ED451" w:rsidR="001243A4" w:rsidRPr="00CB298B" w:rsidRDefault="001243A4" w:rsidP="00D806AF">
      <w:pPr>
        <w:pStyle w:val="OREnormalny"/>
        <w:rPr>
          <w:color w:val="auto"/>
        </w:rPr>
      </w:pPr>
      <w:r w:rsidRPr="00CB298B">
        <w:rPr>
          <w:b/>
          <w:color w:val="auto"/>
        </w:rPr>
        <w:t>A</w:t>
      </w:r>
      <w:r w:rsidRPr="00CB298B">
        <w:rPr>
          <w:color w:val="auto"/>
        </w:rPr>
        <w:t>MBICJA w dążeniu do celu, zaszczepianie jej w innych.</w:t>
      </w:r>
    </w:p>
    <w:p w14:paraId="7FFABC82" w14:textId="51F4679F" w:rsidR="001243A4" w:rsidRPr="00CB298B" w:rsidRDefault="001243A4" w:rsidP="00D806AF">
      <w:pPr>
        <w:pStyle w:val="OREnormalny"/>
        <w:rPr>
          <w:color w:val="auto"/>
        </w:rPr>
      </w:pPr>
      <w:r w:rsidRPr="00CB298B">
        <w:rPr>
          <w:b/>
          <w:color w:val="auto"/>
        </w:rPr>
        <w:t>G</w:t>
      </w:r>
      <w:r w:rsidRPr="00CB298B">
        <w:rPr>
          <w:color w:val="auto"/>
        </w:rPr>
        <w:t xml:space="preserve">OTOWOŚĆ </w:t>
      </w:r>
      <w:r w:rsidR="00C2374D" w:rsidRPr="00CB298B">
        <w:rPr>
          <w:color w:val="auto"/>
        </w:rPr>
        <w:t>–</w:t>
      </w:r>
      <w:r w:rsidRPr="00CB298B">
        <w:rPr>
          <w:color w:val="auto"/>
        </w:rPr>
        <w:t xml:space="preserve"> do dialogu, kompromisu, uczenia się od innych. </w:t>
      </w:r>
    </w:p>
    <w:p w14:paraId="3F9E6A5C" w14:textId="3B6312C1" w:rsidR="001243A4" w:rsidRPr="00CB298B" w:rsidRDefault="001243A4" w:rsidP="00D806AF">
      <w:pPr>
        <w:pStyle w:val="OREnormalny"/>
        <w:rPr>
          <w:color w:val="auto"/>
        </w:rPr>
      </w:pPr>
      <w:r w:rsidRPr="00CB298B">
        <w:rPr>
          <w:b/>
          <w:color w:val="auto"/>
        </w:rPr>
        <w:t>A</w:t>
      </w:r>
      <w:r w:rsidRPr="00CB298B">
        <w:rPr>
          <w:color w:val="auto"/>
        </w:rPr>
        <w:t>NGAŻOWANIE się we wszystkie działania podejmowane na rzecz placówki.</w:t>
      </w:r>
    </w:p>
    <w:p w14:paraId="0591B5A4" w14:textId="41F210E5" w:rsidR="001243A4" w:rsidRPr="00CB298B" w:rsidRDefault="001243A4" w:rsidP="00D806AF">
      <w:pPr>
        <w:pStyle w:val="OREnormalny"/>
        <w:rPr>
          <w:color w:val="auto"/>
        </w:rPr>
      </w:pPr>
      <w:r w:rsidRPr="00CB298B">
        <w:rPr>
          <w:b/>
          <w:color w:val="auto"/>
        </w:rPr>
        <w:t>N</w:t>
      </w:r>
      <w:r w:rsidRPr="00CB298B">
        <w:rPr>
          <w:color w:val="auto"/>
        </w:rPr>
        <w:t xml:space="preserve">IESTRUDZONOŚĆ w dążeniu do doskonałości. </w:t>
      </w:r>
    </w:p>
    <w:p w14:paraId="7D44F2D0" w14:textId="0C53AF44" w:rsidR="001243A4" w:rsidRPr="00CB298B" w:rsidRDefault="001243A4" w:rsidP="00D806AF">
      <w:pPr>
        <w:pStyle w:val="OREnormalny"/>
        <w:rPr>
          <w:color w:val="auto"/>
        </w:rPr>
      </w:pPr>
      <w:r w:rsidRPr="00CB298B">
        <w:rPr>
          <w:b/>
          <w:color w:val="auto"/>
        </w:rPr>
        <w:t>I</w:t>
      </w:r>
      <w:r w:rsidRPr="00CB298B">
        <w:rPr>
          <w:color w:val="auto"/>
        </w:rPr>
        <w:t xml:space="preserve">NNOWACYJNOŚĆ </w:t>
      </w:r>
      <w:r w:rsidR="00C2374D" w:rsidRPr="00CB298B">
        <w:rPr>
          <w:color w:val="auto"/>
        </w:rPr>
        <w:t>–</w:t>
      </w:r>
      <w:r w:rsidRPr="00CB298B">
        <w:rPr>
          <w:color w:val="auto"/>
        </w:rPr>
        <w:t xml:space="preserve"> ciągłe poszukiwanie nowych</w:t>
      </w:r>
      <w:r w:rsidR="00C2374D" w:rsidRPr="00CB298B">
        <w:rPr>
          <w:color w:val="auto"/>
        </w:rPr>
        <w:t xml:space="preserve"> </w:t>
      </w:r>
      <w:r w:rsidRPr="00CB298B">
        <w:rPr>
          <w:color w:val="auto"/>
        </w:rPr>
        <w:t>rozwiązań</w:t>
      </w:r>
      <w:r w:rsidR="00C2374D" w:rsidRPr="00CB298B">
        <w:rPr>
          <w:color w:val="auto"/>
        </w:rPr>
        <w:t>.</w:t>
      </w:r>
    </w:p>
    <w:p w14:paraId="25793231" w14:textId="2B6BE282" w:rsidR="00C86942" w:rsidRPr="00CB298B" w:rsidRDefault="001243A4" w:rsidP="00D806AF">
      <w:pPr>
        <w:pStyle w:val="OREnormalny"/>
        <w:rPr>
          <w:color w:val="auto"/>
        </w:rPr>
      </w:pPr>
      <w:r w:rsidRPr="00CB298B">
        <w:rPr>
          <w:b/>
          <w:color w:val="auto"/>
        </w:rPr>
        <w:t>E</w:t>
      </w:r>
      <w:r w:rsidRPr="00CB298B">
        <w:rPr>
          <w:color w:val="auto"/>
        </w:rPr>
        <w:t xml:space="preserve">NTUZJAZM pedagogiczny w </w:t>
      </w:r>
      <w:r w:rsidR="00542665" w:rsidRPr="00CB298B">
        <w:rPr>
          <w:color w:val="auto"/>
        </w:rPr>
        <w:t xml:space="preserve">prowadzeniu procesu wspomagania. </w:t>
      </w:r>
    </w:p>
    <w:p w14:paraId="744BFFE9" w14:textId="08E8789C" w:rsidR="005C58B6" w:rsidRPr="00CB298B" w:rsidRDefault="00A8131F" w:rsidP="00A41919">
      <w:pPr>
        <w:pStyle w:val="OREnormalny"/>
        <w:rPr>
          <w:color w:val="auto"/>
        </w:rPr>
      </w:pPr>
      <w:r w:rsidRPr="00CB298B">
        <w:rPr>
          <w:color w:val="auto"/>
        </w:rPr>
        <w:t xml:space="preserve">W Polsce </w:t>
      </w:r>
      <w:r w:rsidR="00C2374D" w:rsidRPr="00CB298B">
        <w:rPr>
          <w:color w:val="auto"/>
        </w:rPr>
        <w:t xml:space="preserve">funkcjonują </w:t>
      </w:r>
      <w:r w:rsidRPr="00CB298B">
        <w:rPr>
          <w:color w:val="auto"/>
        </w:rPr>
        <w:t xml:space="preserve">szkoły i przedszkola, które właśnie w procesie wspomagania </w:t>
      </w:r>
      <w:r w:rsidR="005C58B6" w:rsidRPr="00CB298B">
        <w:rPr>
          <w:color w:val="auto"/>
        </w:rPr>
        <w:t>osi</w:t>
      </w:r>
      <w:r w:rsidR="005C58B6" w:rsidRPr="00CB298B">
        <w:rPr>
          <w:color w:val="auto"/>
        </w:rPr>
        <w:t>ą</w:t>
      </w:r>
      <w:r w:rsidR="005C58B6" w:rsidRPr="00CB298B">
        <w:rPr>
          <w:color w:val="auto"/>
        </w:rPr>
        <w:t>gnęły</w:t>
      </w:r>
      <w:r w:rsidRPr="00CB298B">
        <w:rPr>
          <w:color w:val="auto"/>
        </w:rPr>
        <w:t xml:space="preserve"> efekt synergii – stworzyły model kultury organizacyjnej placówki uczącej się, gdzie </w:t>
      </w:r>
      <w:r w:rsidR="005C58B6" w:rsidRPr="00CB298B">
        <w:rPr>
          <w:color w:val="auto"/>
        </w:rPr>
        <w:t xml:space="preserve">ludzie współpracują, tworzą nową jakość, odkrywają swój potencjał i wykorzystują go w realizacji </w:t>
      </w:r>
      <w:r w:rsidR="00C2374D" w:rsidRPr="00CB298B">
        <w:rPr>
          <w:color w:val="auto"/>
        </w:rPr>
        <w:t xml:space="preserve">celów </w:t>
      </w:r>
      <w:r w:rsidR="005C58B6" w:rsidRPr="00CB298B">
        <w:rPr>
          <w:color w:val="auto"/>
        </w:rPr>
        <w:t xml:space="preserve">ważnych </w:t>
      </w:r>
      <w:r w:rsidR="00C2374D" w:rsidRPr="00CB298B">
        <w:rPr>
          <w:color w:val="auto"/>
        </w:rPr>
        <w:t xml:space="preserve">zarówno </w:t>
      </w:r>
      <w:r w:rsidR="005C58B6" w:rsidRPr="00CB298B">
        <w:rPr>
          <w:color w:val="auto"/>
        </w:rPr>
        <w:t xml:space="preserve">dla siebie, </w:t>
      </w:r>
      <w:r w:rsidR="00C2374D" w:rsidRPr="00CB298B">
        <w:rPr>
          <w:color w:val="auto"/>
        </w:rPr>
        <w:t xml:space="preserve">jak i dla </w:t>
      </w:r>
      <w:r w:rsidR="005C58B6" w:rsidRPr="00CB298B">
        <w:rPr>
          <w:color w:val="auto"/>
        </w:rPr>
        <w:t xml:space="preserve">dzieci </w:t>
      </w:r>
      <w:r w:rsidR="00C2374D" w:rsidRPr="00CB298B">
        <w:rPr>
          <w:color w:val="auto"/>
        </w:rPr>
        <w:t xml:space="preserve">oraz </w:t>
      </w:r>
      <w:r w:rsidR="005C58B6" w:rsidRPr="00CB298B">
        <w:rPr>
          <w:color w:val="auto"/>
        </w:rPr>
        <w:t>uczniów.</w:t>
      </w:r>
      <w:r w:rsidR="005C58B6" w:rsidRPr="00CB298B">
        <w:rPr>
          <w:b/>
          <w:color w:val="auto"/>
        </w:rPr>
        <w:t xml:space="preserve"> Badania d</w:t>
      </w:r>
      <w:r w:rsidR="005C58B6" w:rsidRPr="00CB298B">
        <w:rPr>
          <w:b/>
          <w:color w:val="auto"/>
        </w:rPr>
        <w:t>o</w:t>
      </w:r>
      <w:r w:rsidR="005C58B6" w:rsidRPr="00CB298B">
        <w:rPr>
          <w:b/>
          <w:color w:val="auto"/>
        </w:rPr>
        <w:t xml:space="preserve">wodzą, że </w:t>
      </w:r>
      <w:r w:rsidR="00C2374D" w:rsidRPr="00CB298B">
        <w:rPr>
          <w:b/>
          <w:color w:val="auto"/>
        </w:rPr>
        <w:t xml:space="preserve">w udanym procesie </w:t>
      </w:r>
      <w:r w:rsidR="005C58B6" w:rsidRPr="00CB298B">
        <w:rPr>
          <w:b/>
          <w:color w:val="auto"/>
        </w:rPr>
        <w:t>wspomagania i kontynuacj</w:t>
      </w:r>
      <w:r w:rsidR="00C2374D" w:rsidRPr="00CB298B">
        <w:rPr>
          <w:b/>
          <w:color w:val="auto"/>
        </w:rPr>
        <w:t>i</w:t>
      </w:r>
      <w:r w:rsidR="005C58B6" w:rsidRPr="00CB298B">
        <w:rPr>
          <w:b/>
          <w:color w:val="auto"/>
        </w:rPr>
        <w:t xml:space="preserve"> drogi rozwoju </w:t>
      </w:r>
      <w:r w:rsidR="00C2374D" w:rsidRPr="00CB298B">
        <w:rPr>
          <w:b/>
          <w:color w:val="auto"/>
        </w:rPr>
        <w:t xml:space="preserve">kluczową rolę odegrała </w:t>
      </w:r>
      <w:r w:rsidR="005C58B6" w:rsidRPr="00CB298B">
        <w:rPr>
          <w:b/>
          <w:color w:val="auto"/>
        </w:rPr>
        <w:t xml:space="preserve">osoba koordynująca proces. </w:t>
      </w:r>
      <w:r w:rsidR="005C58B6" w:rsidRPr="00CB298B">
        <w:rPr>
          <w:color w:val="auto"/>
        </w:rPr>
        <w:t>Kompetentny i przyjmujący postawę wspi</w:t>
      </w:r>
      <w:r w:rsidR="005C58B6" w:rsidRPr="00CB298B">
        <w:rPr>
          <w:color w:val="auto"/>
        </w:rPr>
        <w:t>e</w:t>
      </w:r>
      <w:r w:rsidR="005C58B6" w:rsidRPr="00CB298B">
        <w:rPr>
          <w:color w:val="auto"/>
        </w:rPr>
        <w:t xml:space="preserve">rającą </w:t>
      </w:r>
      <w:r w:rsidR="005C58B6" w:rsidRPr="00CB298B">
        <w:rPr>
          <w:b/>
          <w:color w:val="auto"/>
        </w:rPr>
        <w:t xml:space="preserve">organizator wspomagania miał w opinii respondentów znaczący wpływ na </w:t>
      </w:r>
      <w:r w:rsidR="005C58B6" w:rsidRPr="00CB298B">
        <w:rPr>
          <w:b/>
          <w:color w:val="auto"/>
        </w:rPr>
        <w:lastRenderedPageBreak/>
        <w:t>przełamywanie niechęci i demotywacji nauczycieli</w:t>
      </w:r>
      <w:r w:rsidR="005C58B6" w:rsidRPr="00CB298B">
        <w:rPr>
          <w:color w:val="auto"/>
        </w:rPr>
        <w:t xml:space="preserve">, </w:t>
      </w:r>
      <w:r w:rsidR="00C2374D" w:rsidRPr="00CB298B">
        <w:rPr>
          <w:color w:val="auto"/>
        </w:rPr>
        <w:t xml:space="preserve">na </w:t>
      </w:r>
      <w:r w:rsidR="005C58B6" w:rsidRPr="00CB298B">
        <w:rPr>
          <w:b/>
          <w:color w:val="auto"/>
        </w:rPr>
        <w:t>rytmiczność i efektywny przebieg całego procesu</w:t>
      </w:r>
      <w:r w:rsidR="005C58B6" w:rsidRPr="00CB298B">
        <w:rPr>
          <w:color w:val="auto"/>
        </w:rPr>
        <w:t xml:space="preserve"> – od diagnozy, przez określenie efektów, do ich osiągania. Z</w:t>
      </w:r>
      <w:r w:rsidR="00C2374D" w:rsidRPr="00CB298B">
        <w:rPr>
          <w:color w:val="auto"/>
        </w:rPr>
        <w:t> </w:t>
      </w:r>
      <w:r w:rsidR="005C58B6" w:rsidRPr="00CB298B">
        <w:rPr>
          <w:color w:val="auto"/>
        </w:rPr>
        <w:t xml:space="preserve">pracy </w:t>
      </w:r>
      <w:r w:rsidR="001C1F6C" w:rsidRPr="00CB298B">
        <w:rPr>
          <w:color w:val="auto"/>
        </w:rPr>
        <w:t>osób wspomagających</w:t>
      </w:r>
      <w:r w:rsidR="005C58B6" w:rsidRPr="00CB298B">
        <w:rPr>
          <w:color w:val="auto"/>
        </w:rPr>
        <w:t xml:space="preserve"> zadowolona była zdecydowana większość odbiorców ich usług: 93</w:t>
      </w:r>
      <w:r w:rsidR="00C2374D" w:rsidRPr="00CB298B">
        <w:rPr>
          <w:color w:val="auto"/>
        </w:rPr>
        <w:t xml:space="preserve"> proc. </w:t>
      </w:r>
      <w:r w:rsidR="005C58B6" w:rsidRPr="00CB298B">
        <w:rPr>
          <w:color w:val="auto"/>
        </w:rPr>
        <w:t>kadry pedagogicznej szkół (szczególnie wiejskich) oraz 92</w:t>
      </w:r>
      <w:r w:rsidR="00C2374D" w:rsidRPr="00CB298B">
        <w:rPr>
          <w:color w:val="auto"/>
        </w:rPr>
        <w:t xml:space="preserve"> proc. </w:t>
      </w:r>
      <w:r w:rsidR="005C58B6" w:rsidRPr="00CB298B">
        <w:rPr>
          <w:color w:val="auto"/>
        </w:rPr>
        <w:t>naucz</w:t>
      </w:r>
      <w:r w:rsidR="005C58B6" w:rsidRPr="00CB298B">
        <w:rPr>
          <w:color w:val="auto"/>
        </w:rPr>
        <w:t>y</w:t>
      </w:r>
      <w:r w:rsidR="005C58B6" w:rsidRPr="00CB298B">
        <w:rPr>
          <w:color w:val="auto"/>
        </w:rPr>
        <w:t xml:space="preserve">cieli przedszkoli. Kompetentni </w:t>
      </w:r>
      <w:r w:rsidR="001C1F6C" w:rsidRPr="00CB298B">
        <w:rPr>
          <w:color w:val="auto"/>
        </w:rPr>
        <w:t>organizatorzy procesu wspomagania placówki</w:t>
      </w:r>
      <w:r w:rsidR="009B1445" w:rsidRPr="00CB298B">
        <w:rPr>
          <w:color w:val="auto"/>
        </w:rPr>
        <w:t xml:space="preserve"> </w:t>
      </w:r>
      <w:r w:rsidR="005C58B6" w:rsidRPr="00CB298B">
        <w:rPr>
          <w:color w:val="auto"/>
        </w:rPr>
        <w:t xml:space="preserve">stanowili często </w:t>
      </w:r>
      <w:r w:rsidR="005C58B6" w:rsidRPr="00CB298B">
        <w:rPr>
          <w:b/>
          <w:color w:val="auto"/>
        </w:rPr>
        <w:t>wsparcie konsultacyjne</w:t>
      </w:r>
      <w:r w:rsidR="005C58B6" w:rsidRPr="00CB298B">
        <w:rPr>
          <w:color w:val="auto"/>
        </w:rPr>
        <w:t xml:space="preserve"> dla nauczycieli w zakresie </w:t>
      </w:r>
      <w:r w:rsidR="00C2374D" w:rsidRPr="00CB298B">
        <w:rPr>
          <w:color w:val="auto"/>
        </w:rPr>
        <w:t xml:space="preserve">zdobytej </w:t>
      </w:r>
      <w:r w:rsidR="005C58B6" w:rsidRPr="00CB298B">
        <w:rPr>
          <w:color w:val="auto"/>
        </w:rPr>
        <w:t xml:space="preserve">wiedzy szkoleniowej także </w:t>
      </w:r>
      <w:r w:rsidR="005C58B6" w:rsidRPr="00CB298B">
        <w:rPr>
          <w:b/>
          <w:color w:val="auto"/>
        </w:rPr>
        <w:t>poza etapem diagnozy i projektowania</w:t>
      </w:r>
      <w:r w:rsidR="005C58B6" w:rsidRPr="00CB298B">
        <w:rPr>
          <w:color w:val="auto"/>
        </w:rPr>
        <w:t xml:space="preserve"> </w:t>
      </w:r>
      <w:r w:rsidR="00C2374D" w:rsidRPr="00CB298B">
        <w:rPr>
          <w:color w:val="auto"/>
        </w:rPr>
        <w:t>rocznego planu wspomagania</w:t>
      </w:r>
      <w:r w:rsidR="005C58B6" w:rsidRPr="00CB298B">
        <w:rPr>
          <w:color w:val="auto"/>
        </w:rPr>
        <w:t xml:space="preserve">. </w:t>
      </w:r>
      <w:r w:rsidR="00C2374D" w:rsidRPr="00CB298B">
        <w:rPr>
          <w:color w:val="auto"/>
        </w:rPr>
        <w:t xml:space="preserve">Badania dowodzą </w:t>
      </w:r>
      <w:r w:rsidR="005C58B6" w:rsidRPr="00CB298B">
        <w:rPr>
          <w:color w:val="auto"/>
        </w:rPr>
        <w:t xml:space="preserve">jednocześnie, że niskie kwalifikacje i bierność </w:t>
      </w:r>
      <w:r w:rsidR="001C1F6C" w:rsidRPr="00CB298B">
        <w:rPr>
          <w:color w:val="auto"/>
        </w:rPr>
        <w:t>koordynatora</w:t>
      </w:r>
      <w:r w:rsidR="005C58B6" w:rsidRPr="00CB298B">
        <w:rPr>
          <w:color w:val="auto"/>
        </w:rPr>
        <w:t xml:space="preserve"> w wykonywaniu obowiązków przekładały się także na mniejszą chęć uczestnictwa kadry pedagogicznej w</w:t>
      </w:r>
      <w:r w:rsidR="00C2374D" w:rsidRPr="00CB298B">
        <w:rPr>
          <w:color w:val="auto"/>
        </w:rPr>
        <w:t> </w:t>
      </w:r>
      <w:r w:rsidR="005C58B6" w:rsidRPr="00CB298B">
        <w:rPr>
          <w:color w:val="auto"/>
        </w:rPr>
        <w:t xml:space="preserve">projekcie. Warto dodać, że w części szkół po </w:t>
      </w:r>
      <w:r w:rsidR="00C2374D" w:rsidRPr="00CB298B">
        <w:rPr>
          <w:color w:val="auto"/>
        </w:rPr>
        <w:t xml:space="preserve">finalizacji </w:t>
      </w:r>
      <w:r w:rsidR="005C58B6" w:rsidRPr="00CB298B">
        <w:rPr>
          <w:color w:val="auto"/>
        </w:rPr>
        <w:t>projektu utrzym</w:t>
      </w:r>
      <w:r w:rsidR="00C2374D" w:rsidRPr="00CB298B">
        <w:rPr>
          <w:color w:val="auto"/>
        </w:rPr>
        <w:t>ano</w:t>
      </w:r>
      <w:r w:rsidR="005C58B6" w:rsidRPr="00CB298B">
        <w:rPr>
          <w:color w:val="auto"/>
        </w:rPr>
        <w:t xml:space="preserve"> kontakt z</w:t>
      </w:r>
      <w:r w:rsidR="00C2374D" w:rsidRPr="00CB298B">
        <w:rPr>
          <w:color w:val="auto"/>
        </w:rPr>
        <w:t> </w:t>
      </w:r>
      <w:r w:rsidR="001C1F6C" w:rsidRPr="00CB298B">
        <w:rPr>
          <w:color w:val="auto"/>
        </w:rPr>
        <w:t>osobą wspomagającą</w:t>
      </w:r>
      <w:r w:rsidR="005C58B6" w:rsidRPr="00CB298B">
        <w:rPr>
          <w:color w:val="auto"/>
        </w:rPr>
        <w:t>, któr</w:t>
      </w:r>
      <w:r w:rsidR="001C1F6C" w:rsidRPr="00CB298B">
        <w:rPr>
          <w:color w:val="auto"/>
        </w:rPr>
        <w:t>a</w:t>
      </w:r>
      <w:r w:rsidR="005C58B6" w:rsidRPr="00CB298B">
        <w:rPr>
          <w:color w:val="auto"/>
        </w:rPr>
        <w:t xml:space="preserve"> – mimo zakończonego pilotażu – wciąż </w:t>
      </w:r>
      <w:r w:rsidR="005C58B6" w:rsidRPr="00CB298B">
        <w:rPr>
          <w:b/>
          <w:color w:val="auto"/>
        </w:rPr>
        <w:t>wspiera placó</w:t>
      </w:r>
      <w:r w:rsidR="005C58B6" w:rsidRPr="00CB298B">
        <w:rPr>
          <w:b/>
          <w:color w:val="auto"/>
        </w:rPr>
        <w:t>w</w:t>
      </w:r>
      <w:r w:rsidR="005C58B6" w:rsidRPr="00CB298B">
        <w:rPr>
          <w:b/>
          <w:color w:val="auto"/>
        </w:rPr>
        <w:t>ki, konsultuje z kadrą kierowniczą i nauczycielami kolejne kroki mające na celu rozwój kompetencji kadry pedagogicznej</w:t>
      </w:r>
      <w:r w:rsidR="005C58B6" w:rsidRPr="00CB298B">
        <w:rPr>
          <w:rStyle w:val="Odwoanieprzypisudolnego"/>
          <w:b/>
          <w:color w:val="auto"/>
        </w:rPr>
        <w:footnoteReference w:id="126"/>
      </w:r>
      <w:r w:rsidR="005C58B6" w:rsidRPr="00CB298B">
        <w:rPr>
          <w:color w:val="auto"/>
        </w:rPr>
        <w:t xml:space="preserve">. </w:t>
      </w:r>
    </w:p>
    <w:p w14:paraId="0191E0CF" w14:textId="38626FB5" w:rsidR="00280506" w:rsidRPr="00CB298B" w:rsidRDefault="005C58B6" w:rsidP="00A41919">
      <w:pPr>
        <w:pStyle w:val="OREnormalny"/>
        <w:rPr>
          <w:color w:val="auto"/>
        </w:rPr>
      </w:pPr>
      <w:r w:rsidRPr="00CB298B">
        <w:rPr>
          <w:color w:val="auto"/>
        </w:rPr>
        <w:t xml:space="preserve">Dobrze zaplanowany przez </w:t>
      </w:r>
      <w:r w:rsidR="001C1F6C" w:rsidRPr="00CB298B">
        <w:rPr>
          <w:color w:val="auto"/>
        </w:rPr>
        <w:t>koordynatora procesu</w:t>
      </w:r>
      <w:r w:rsidRPr="00CB298B">
        <w:rPr>
          <w:color w:val="auto"/>
        </w:rPr>
        <w:t xml:space="preserve"> roczny plan rozwoju szkoły, trafnie dobrane szkolenia, warsztaty, doradztwo zespołowe</w:t>
      </w:r>
      <w:r w:rsidR="00B45345" w:rsidRPr="00CB298B">
        <w:rPr>
          <w:color w:val="auto"/>
        </w:rPr>
        <w:t>,</w:t>
      </w:r>
      <w:r w:rsidRPr="00CB298B">
        <w:rPr>
          <w:color w:val="auto"/>
        </w:rPr>
        <w:t xml:space="preserve"> indywidualne i inne formy wsparcia oraz monitoro</w:t>
      </w:r>
      <w:r w:rsidR="001C1F6C" w:rsidRPr="00CB298B">
        <w:rPr>
          <w:color w:val="auto"/>
        </w:rPr>
        <w:t>wanie przez niego realizacji rocznego planu wspomagania</w:t>
      </w:r>
      <w:r w:rsidRPr="00CB298B">
        <w:rPr>
          <w:color w:val="auto"/>
        </w:rPr>
        <w:t xml:space="preserve"> przyniosły ró</w:t>
      </w:r>
      <w:r w:rsidRPr="00CB298B">
        <w:rPr>
          <w:color w:val="auto"/>
        </w:rPr>
        <w:t>w</w:t>
      </w:r>
      <w:r w:rsidRPr="00CB298B">
        <w:rPr>
          <w:color w:val="auto"/>
        </w:rPr>
        <w:t xml:space="preserve">nież inne efekty. </w:t>
      </w:r>
      <w:r w:rsidRPr="00CB298B">
        <w:rPr>
          <w:b/>
          <w:color w:val="auto"/>
        </w:rPr>
        <w:t xml:space="preserve">Nauczyciele czerpali </w:t>
      </w:r>
      <w:r w:rsidR="00B45345" w:rsidRPr="00CB298B">
        <w:rPr>
          <w:b/>
          <w:color w:val="auto"/>
        </w:rPr>
        <w:t xml:space="preserve">inspirację </w:t>
      </w:r>
      <w:r w:rsidRPr="00CB298B">
        <w:rPr>
          <w:b/>
          <w:color w:val="auto"/>
        </w:rPr>
        <w:t>ze szkoleń i warsztatów</w:t>
      </w:r>
      <w:r w:rsidR="00B45345" w:rsidRPr="00CB298B">
        <w:rPr>
          <w:b/>
          <w:color w:val="auto"/>
        </w:rPr>
        <w:t>,</w:t>
      </w:r>
      <w:r w:rsidRPr="00CB298B">
        <w:rPr>
          <w:color w:val="auto"/>
        </w:rPr>
        <w:t xml:space="preserve"> </w:t>
      </w:r>
      <w:r w:rsidR="00B45345" w:rsidRPr="00CB298B">
        <w:rPr>
          <w:color w:val="auto"/>
        </w:rPr>
        <w:t>które</w:t>
      </w:r>
      <w:r w:rsidRPr="00CB298B">
        <w:rPr>
          <w:color w:val="auto"/>
        </w:rPr>
        <w:t xml:space="preserve"> </w:t>
      </w:r>
      <w:r w:rsidR="00B45345" w:rsidRPr="00CB298B">
        <w:rPr>
          <w:b/>
          <w:color w:val="auto"/>
        </w:rPr>
        <w:t>m</w:t>
      </w:r>
      <w:r w:rsidR="00B45345" w:rsidRPr="00CB298B">
        <w:rPr>
          <w:b/>
          <w:color w:val="auto"/>
        </w:rPr>
        <w:t>o</w:t>
      </w:r>
      <w:r w:rsidR="00B45345" w:rsidRPr="00CB298B">
        <w:rPr>
          <w:b/>
          <w:color w:val="auto"/>
        </w:rPr>
        <w:t xml:space="preserve">tywowały </w:t>
      </w:r>
      <w:r w:rsidR="00B45345" w:rsidRPr="00CB298B">
        <w:rPr>
          <w:color w:val="auto"/>
        </w:rPr>
        <w:t>ich również</w:t>
      </w:r>
      <w:r w:rsidR="00B45345" w:rsidRPr="00CB298B">
        <w:rPr>
          <w:b/>
          <w:color w:val="auto"/>
        </w:rPr>
        <w:t xml:space="preserve"> </w:t>
      </w:r>
      <w:r w:rsidRPr="00CB298B">
        <w:rPr>
          <w:color w:val="auto"/>
        </w:rPr>
        <w:t xml:space="preserve">do tego, by </w:t>
      </w:r>
      <w:r w:rsidRPr="00CB298B">
        <w:rPr>
          <w:b/>
          <w:color w:val="auto"/>
        </w:rPr>
        <w:t xml:space="preserve">rozwijać nowo zdobyte umiejętności </w:t>
      </w:r>
      <w:r w:rsidR="00B45345" w:rsidRPr="00CB298B">
        <w:rPr>
          <w:b/>
          <w:color w:val="auto"/>
        </w:rPr>
        <w:t xml:space="preserve">i </w:t>
      </w:r>
      <w:r w:rsidRPr="00CB298B">
        <w:rPr>
          <w:b/>
          <w:color w:val="auto"/>
        </w:rPr>
        <w:t>poszukiwać nowych źródeł wiedzy</w:t>
      </w:r>
      <w:r w:rsidRPr="00CB298B">
        <w:rPr>
          <w:color w:val="auto"/>
        </w:rPr>
        <w:t xml:space="preserve">. Respondenci dostrzegli, że </w:t>
      </w:r>
      <w:r w:rsidRPr="00CB298B">
        <w:rPr>
          <w:b/>
          <w:color w:val="auto"/>
        </w:rPr>
        <w:t>dzięki procesowi wspomagania zaplano</w:t>
      </w:r>
      <w:r w:rsidR="001C1F6C" w:rsidRPr="00CB298B">
        <w:rPr>
          <w:b/>
          <w:color w:val="auto"/>
        </w:rPr>
        <w:t>wanemu i moderowanemu przez kompetentną osobę</w:t>
      </w:r>
      <w:r w:rsidRPr="00CB298B">
        <w:rPr>
          <w:b/>
          <w:color w:val="auto"/>
        </w:rPr>
        <w:t xml:space="preserve"> szkoły </w:t>
      </w:r>
      <w:r w:rsidR="00280506" w:rsidRPr="00CB298B">
        <w:rPr>
          <w:b/>
          <w:color w:val="auto"/>
        </w:rPr>
        <w:t>stają się</w:t>
      </w:r>
      <w:r w:rsidRPr="00CB298B">
        <w:rPr>
          <w:b/>
          <w:color w:val="auto"/>
        </w:rPr>
        <w:t xml:space="preserve"> org</w:t>
      </w:r>
      <w:r w:rsidRPr="00CB298B">
        <w:rPr>
          <w:b/>
          <w:color w:val="auto"/>
        </w:rPr>
        <w:t>a</w:t>
      </w:r>
      <w:r w:rsidRPr="00CB298B">
        <w:rPr>
          <w:b/>
          <w:color w:val="auto"/>
        </w:rPr>
        <w:t>nizacj</w:t>
      </w:r>
      <w:r w:rsidR="00280506" w:rsidRPr="00CB298B">
        <w:rPr>
          <w:b/>
          <w:color w:val="auto"/>
        </w:rPr>
        <w:t>ą</w:t>
      </w:r>
      <w:r w:rsidRPr="00CB298B">
        <w:rPr>
          <w:b/>
          <w:color w:val="auto"/>
        </w:rPr>
        <w:t xml:space="preserve"> </w:t>
      </w:r>
      <w:r w:rsidR="00280506" w:rsidRPr="00CB298B">
        <w:rPr>
          <w:b/>
          <w:color w:val="auto"/>
        </w:rPr>
        <w:t xml:space="preserve">uczącą </w:t>
      </w:r>
      <w:r w:rsidRPr="00CB298B">
        <w:rPr>
          <w:b/>
          <w:color w:val="auto"/>
        </w:rPr>
        <w:t>się</w:t>
      </w:r>
      <w:r w:rsidRPr="00CB298B">
        <w:rPr>
          <w:color w:val="auto"/>
        </w:rPr>
        <w:t xml:space="preserve">. </w:t>
      </w:r>
      <w:r w:rsidR="001C1F6C" w:rsidRPr="00CB298B">
        <w:rPr>
          <w:color w:val="auto"/>
        </w:rPr>
        <w:t>Za największe</w:t>
      </w:r>
      <w:r w:rsidRPr="00CB298B">
        <w:rPr>
          <w:color w:val="auto"/>
        </w:rPr>
        <w:t xml:space="preserve"> wartości wpisujące się w </w:t>
      </w:r>
      <w:r w:rsidR="00280506" w:rsidRPr="00CB298B">
        <w:rPr>
          <w:color w:val="auto"/>
        </w:rPr>
        <w:t>ideę takiej organizacji uzn</w:t>
      </w:r>
      <w:r w:rsidR="00280506" w:rsidRPr="00CB298B">
        <w:rPr>
          <w:color w:val="auto"/>
        </w:rPr>
        <w:t>a</w:t>
      </w:r>
      <w:r w:rsidR="00280506" w:rsidRPr="00CB298B">
        <w:rPr>
          <w:color w:val="auto"/>
        </w:rPr>
        <w:t>li</w:t>
      </w:r>
      <w:r w:rsidRPr="00CB298B">
        <w:rPr>
          <w:color w:val="auto"/>
        </w:rPr>
        <w:t xml:space="preserve">: </w:t>
      </w:r>
      <w:r w:rsidRPr="00CB298B">
        <w:rPr>
          <w:b/>
          <w:color w:val="auto"/>
        </w:rPr>
        <w:t>integrację nauczycieli, współdziałanie, wspólne odkrywanie potrzeb szkoły jako całości oraz określanie jej celów, wspólne planowanie zmian w przyszłości, nową jakość współpracy z lokalnym środowiskiem</w:t>
      </w:r>
      <w:r w:rsidRPr="00CB298B">
        <w:rPr>
          <w:color w:val="auto"/>
        </w:rPr>
        <w:t xml:space="preserve">. </w:t>
      </w:r>
    </w:p>
    <w:p w14:paraId="64DD6D6A" w14:textId="23A5BB2B" w:rsidR="00C86942" w:rsidRPr="00CB298B" w:rsidRDefault="00280506" w:rsidP="00A41919">
      <w:pPr>
        <w:pStyle w:val="OREnormalny"/>
        <w:rPr>
          <w:b/>
          <w:color w:val="auto"/>
        </w:rPr>
      </w:pPr>
      <w:r w:rsidRPr="00CB298B">
        <w:rPr>
          <w:color w:val="auto"/>
        </w:rPr>
        <w:t xml:space="preserve">Po </w:t>
      </w:r>
      <w:r w:rsidR="005C58B6" w:rsidRPr="00CB298B">
        <w:rPr>
          <w:color w:val="auto"/>
        </w:rPr>
        <w:t xml:space="preserve">zakończeniu projektu dyrektorzy diagnozują </w:t>
      </w:r>
      <w:r w:rsidRPr="00CB298B">
        <w:rPr>
          <w:color w:val="auto"/>
        </w:rPr>
        <w:t>na podstawie wypracowanych schem</w:t>
      </w:r>
      <w:r w:rsidRPr="00CB298B">
        <w:rPr>
          <w:color w:val="auto"/>
        </w:rPr>
        <w:t>a</w:t>
      </w:r>
      <w:r w:rsidRPr="00CB298B">
        <w:rPr>
          <w:color w:val="auto"/>
        </w:rPr>
        <w:t xml:space="preserve">tów </w:t>
      </w:r>
      <w:r w:rsidR="005C58B6" w:rsidRPr="00CB298B">
        <w:rPr>
          <w:color w:val="auto"/>
        </w:rPr>
        <w:t xml:space="preserve">dalsze potrzeby swojej placówki i </w:t>
      </w:r>
      <w:r w:rsidRPr="00CB298B">
        <w:rPr>
          <w:color w:val="auto"/>
        </w:rPr>
        <w:t>pod tym kątem</w:t>
      </w:r>
      <w:r w:rsidR="005C58B6" w:rsidRPr="00CB298B">
        <w:rPr>
          <w:color w:val="auto"/>
        </w:rPr>
        <w:t xml:space="preserve"> dopasowują kolejne cykle rozwoju kadry pedagogicznej. W szkołach </w:t>
      </w:r>
      <w:r w:rsidR="005C58B6" w:rsidRPr="00CB298B">
        <w:rPr>
          <w:b/>
          <w:color w:val="auto"/>
        </w:rPr>
        <w:t xml:space="preserve">utrwalił się zwyczaj </w:t>
      </w:r>
      <w:r w:rsidRPr="00CB298B">
        <w:rPr>
          <w:b/>
          <w:color w:val="auto"/>
        </w:rPr>
        <w:t xml:space="preserve">wzajemnego </w:t>
      </w:r>
      <w:r w:rsidR="005C58B6" w:rsidRPr="00CB298B">
        <w:rPr>
          <w:b/>
          <w:color w:val="auto"/>
        </w:rPr>
        <w:t>dzielenia się na</w:t>
      </w:r>
      <w:r w:rsidR="005C58B6" w:rsidRPr="00CB298B">
        <w:rPr>
          <w:b/>
          <w:color w:val="auto"/>
        </w:rPr>
        <w:t>u</w:t>
      </w:r>
      <w:r w:rsidR="005C58B6" w:rsidRPr="00CB298B">
        <w:rPr>
          <w:b/>
          <w:color w:val="auto"/>
        </w:rPr>
        <w:t>czycieli nabytymi umiejętnościami</w:t>
      </w:r>
      <w:r w:rsidR="005C58B6" w:rsidRPr="00CB298B">
        <w:rPr>
          <w:rStyle w:val="Odwoanieprzypisudolnego"/>
          <w:color w:val="auto"/>
        </w:rPr>
        <w:footnoteReference w:id="127"/>
      </w:r>
      <w:r w:rsidR="005C58B6" w:rsidRPr="00CB298B">
        <w:rPr>
          <w:color w:val="auto"/>
        </w:rPr>
        <w:t xml:space="preserve">. </w:t>
      </w:r>
      <w:r w:rsidRPr="00CB298B">
        <w:rPr>
          <w:color w:val="auto"/>
        </w:rPr>
        <w:t>Z</w:t>
      </w:r>
      <w:r w:rsidR="001C1F6C" w:rsidRPr="00CB298B">
        <w:rPr>
          <w:color w:val="auto"/>
        </w:rPr>
        <w:t xml:space="preserve">miany w radach pedagogicznych </w:t>
      </w:r>
      <w:r w:rsidRPr="00CB298B">
        <w:rPr>
          <w:color w:val="auto"/>
        </w:rPr>
        <w:t>wpłynęły</w:t>
      </w:r>
      <w:r w:rsidR="001C1F6C" w:rsidRPr="00CB298B">
        <w:rPr>
          <w:color w:val="auto"/>
        </w:rPr>
        <w:t xml:space="preserve"> na zmiany w grupach dzieci i uczniów – także w zakresie rozwoju ich kompetencji klucz</w:t>
      </w:r>
      <w:r w:rsidR="001C1F6C" w:rsidRPr="00CB298B">
        <w:rPr>
          <w:color w:val="auto"/>
        </w:rPr>
        <w:t>o</w:t>
      </w:r>
      <w:r w:rsidR="001C1F6C" w:rsidRPr="00CB298B">
        <w:rPr>
          <w:color w:val="auto"/>
        </w:rPr>
        <w:t xml:space="preserve">wych. </w:t>
      </w:r>
    </w:p>
    <w:p w14:paraId="04EEE538" w14:textId="1B5B06B9" w:rsidR="00CA5E9E" w:rsidRPr="00CB298B" w:rsidRDefault="00C2374D" w:rsidP="00B45345">
      <w:pPr>
        <w:pStyle w:val="ORE1Nagwek"/>
        <w:rPr>
          <w:color w:val="auto"/>
        </w:rPr>
      </w:pPr>
      <w:r w:rsidRPr="00CB298B">
        <w:rPr>
          <w:color w:val="auto"/>
        </w:rPr>
        <w:br w:type="page"/>
      </w:r>
      <w:bookmarkStart w:id="92" w:name="_Toc496059970"/>
      <w:r w:rsidR="00CA5E9E" w:rsidRPr="00CB298B">
        <w:rPr>
          <w:color w:val="auto"/>
        </w:rPr>
        <w:lastRenderedPageBreak/>
        <w:t>Bibliografia</w:t>
      </w:r>
      <w:bookmarkEnd w:id="92"/>
      <w:r w:rsidR="00CA5E9E" w:rsidRPr="00CB298B">
        <w:rPr>
          <w:color w:val="auto"/>
        </w:rPr>
        <w:t xml:space="preserve"> </w:t>
      </w:r>
    </w:p>
    <w:p w14:paraId="12CC70EF" w14:textId="77777777" w:rsidR="00B32205" w:rsidRPr="00CB298B" w:rsidRDefault="00B32205" w:rsidP="00A41919">
      <w:pPr>
        <w:pStyle w:val="OREnormalny"/>
        <w:rPr>
          <w:b/>
          <w:color w:val="auto"/>
        </w:rPr>
      </w:pPr>
      <w:r w:rsidRPr="00CB298B">
        <w:rPr>
          <w:b/>
          <w:color w:val="auto"/>
        </w:rPr>
        <w:t>Wydawnictwa zwarte</w:t>
      </w:r>
    </w:p>
    <w:p w14:paraId="48154BFA" w14:textId="3BE8103A" w:rsidR="00B32205" w:rsidRPr="00CB298B" w:rsidRDefault="00B32205" w:rsidP="00A41919">
      <w:pPr>
        <w:pStyle w:val="ORE123"/>
        <w:numPr>
          <w:ilvl w:val="0"/>
          <w:numId w:val="290"/>
        </w:numPr>
        <w:rPr>
          <w:color w:val="auto"/>
        </w:rPr>
      </w:pPr>
      <w:r w:rsidRPr="00CB298B">
        <w:rPr>
          <w:color w:val="auto"/>
        </w:rPr>
        <w:t xml:space="preserve">Bobryk J., </w:t>
      </w:r>
      <w:r w:rsidRPr="00CB298B">
        <w:rPr>
          <w:i/>
          <w:color w:val="auto"/>
        </w:rPr>
        <w:t>Jak tworzyć</w:t>
      </w:r>
      <w:r w:rsidR="00280506" w:rsidRPr="00CB298B">
        <w:rPr>
          <w:i/>
          <w:color w:val="auto"/>
        </w:rPr>
        <w:t>,</w:t>
      </w:r>
      <w:r w:rsidRPr="00CB298B">
        <w:rPr>
          <w:i/>
          <w:color w:val="auto"/>
        </w:rPr>
        <w:t xml:space="preserve"> rozmawiając. Skuteczność rozmowy, </w:t>
      </w:r>
      <w:r w:rsidRPr="00CB298B">
        <w:rPr>
          <w:color w:val="auto"/>
        </w:rPr>
        <w:t>Wydawnictwo Na</w:t>
      </w:r>
      <w:r w:rsidRPr="00CB298B">
        <w:rPr>
          <w:color w:val="auto"/>
        </w:rPr>
        <w:t>u</w:t>
      </w:r>
      <w:r w:rsidRPr="00CB298B">
        <w:rPr>
          <w:color w:val="auto"/>
        </w:rPr>
        <w:t>kowe PWN, Warszawa 1995.</w:t>
      </w:r>
    </w:p>
    <w:p w14:paraId="741096C6" w14:textId="77777777" w:rsidR="00B32205" w:rsidRPr="00CB298B" w:rsidRDefault="00B32205" w:rsidP="00A41919">
      <w:pPr>
        <w:pStyle w:val="ORE123"/>
        <w:rPr>
          <w:rFonts w:eastAsiaTheme="minorHAnsi"/>
          <w:color w:val="auto"/>
        </w:rPr>
      </w:pPr>
      <w:r w:rsidRPr="00CB298B">
        <w:rPr>
          <w:bCs/>
          <w:color w:val="auto"/>
        </w:rPr>
        <w:t xml:space="preserve">Bogdanowicz M., </w:t>
      </w:r>
      <w:r w:rsidRPr="00CB298B">
        <w:rPr>
          <w:bCs/>
          <w:i/>
          <w:color w:val="auto"/>
        </w:rPr>
        <w:t>Metoda Dobrego Startu</w:t>
      </w:r>
      <w:r w:rsidRPr="00CB298B">
        <w:rPr>
          <w:bCs/>
          <w:color w:val="auto"/>
        </w:rPr>
        <w:t>, Wydawnictwa Szkolne i Pedagogiczne, Warszawa 1989.</w:t>
      </w:r>
    </w:p>
    <w:p w14:paraId="3B752BC8" w14:textId="280A2E8C" w:rsidR="00B32205" w:rsidRPr="00CB298B" w:rsidRDefault="00B32205" w:rsidP="00A41919">
      <w:pPr>
        <w:pStyle w:val="ORE123"/>
        <w:rPr>
          <w:rFonts w:eastAsiaTheme="minorHAnsi"/>
          <w:color w:val="auto"/>
        </w:rPr>
      </w:pPr>
      <w:r w:rsidRPr="00CB298B">
        <w:rPr>
          <w:color w:val="auto"/>
        </w:rPr>
        <w:t>Bogdanowicz M., Okrzesik D., O</w:t>
      </w:r>
      <w:r w:rsidRPr="00CB298B">
        <w:rPr>
          <w:i/>
          <w:color w:val="auto"/>
        </w:rPr>
        <w:t>pis i planowanie zajęć według Metody Ruchu Rozwijającego Weroniki Sherborne</w:t>
      </w:r>
      <w:r w:rsidRPr="00CB298B">
        <w:rPr>
          <w:color w:val="auto"/>
        </w:rPr>
        <w:t>,</w:t>
      </w:r>
      <w:r w:rsidR="00265238" w:rsidRPr="00CB298B">
        <w:rPr>
          <w:color w:val="auto"/>
        </w:rPr>
        <w:t xml:space="preserve"> </w:t>
      </w:r>
      <w:r w:rsidRPr="00CB298B">
        <w:rPr>
          <w:color w:val="auto"/>
        </w:rPr>
        <w:t>Wydawnictwo Harmonia, Gdańsk 2011.</w:t>
      </w:r>
    </w:p>
    <w:p w14:paraId="191D6942" w14:textId="77777777" w:rsidR="00B32205" w:rsidRPr="00CB298B" w:rsidRDefault="00B32205" w:rsidP="00A41919">
      <w:pPr>
        <w:pStyle w:val="ORE123"/>
        <w:rPr>
          <w:rFonts w:eastAsiaTheme="minorHAnsi"/>
          <w:color w:val="auto"/>
        </w:rPr>
      </w:pPr>
      <w:r w:rsidRPr="00CB298B">
        <w:rPr>
          <w:color w:val="auto"/>
        </w:rPr>
        <w:t xml:space="preserve">Bogdanowicz M., </w:t>
      </w:r>
      <w:r w:rsidRPr="00CB298B">
        <w:rPr>
          <w:i/>
          <w:color w:val="auto"/>
        </w:rPr>
        <w:t>W co bawić się z dziećmi</w:t>
      </w:r>
      <w:r w:rsidRPr="00CB298B">
        <w:rPr>
          <w:color w:val="auto"/>
        </w:rPr>
        <w:t>, Wydawnictwo Harmonia, Gdańsk 2003.</w:t>
      </w:r>
    </w:p>
    <w:p w14:paraId="185BB50A" w14:textId="77777777" w:rsidR="00B32205" w:rsidRPr="00CB298B" w:rsidRDefault="00B32205" w:rsidP="00A41919">
      <w:pPr>
        <w:pStyle w:val="ORE123"/>
        <w:rPr>
          <w:color w:val="auto"/>
        </w:rPr>
      </w:pPr>
      <w:proofErr w:type="spellStart"/>
      <w:r w:rsidRPr="00CB298B">
        <w:rPr>
          <w:color w:val="auto"/>
        </w:rPr>
        <w:t>Brudnik</w:t>
      </w:r>
      <w:proofErr w:type="spellEnd"/>
      <w:r w:rsidRPr="00CB298B">
        <w:rPr>
          <w:color w:val="auto"/>
        </w:rPr>
        <w:t xml:space="preserve"> E., Moszyńska A., Owczarska B., </w:t>
      </w:r>
      <w:r w:rsidRPr="00CB298B">
        <w:rPr>
          <w:i/>
          <w:color w:val="auto"/>
        </w:rPr>
        <w:t>Ja i mój uczeń pracujemy aktywnie</w:t>
      </w:r>
      <w:r w:rsidRPr="00CB298B">
        <w:rPr>
          <w:color w:val="auto"/>
        </w:rPr>
        <w:t xml:space="preserve">, Studio </w:t>
      </w:r>
      <w:proofErr w:type="spellStart"/>
      <w:r w:rsidRPr="00CB298B">
        <w:rPr>
          <w:color w:val="auto"/>
        </w:rPr>
        <w:t>FullScan</w:t>
      </w:r>
      <w:proofErr w:type="spellEnd"/>
      <w:r w:rsidRPr="00CB298B">
        <w:rPr>
          <w:color w:val="auto"/>
        </w:rPr>
        <w:t>, Kielce 2000.</w:t>
      </w:r>
    </w:p>
    <w:p w14:paraId="113CEC9E" w14:textId="77777777" w:rsidR="00B32205" w:rsidRPr="00CB298B" w:rsidRDefault="00B32205" w:rsidP="00A41919">
      <w:pPr>
        <w:pStyle w:val="ORE123"/>
        <w:rPr>
          <w:rFonts w:eastAsiaTheme="minorHAnsi"/>
          <w:color w:val="auto"/>
        </w:rPr>
      </w:pPr>
      <w:r w:rsidRPr="00CB298B">
        <w:rPr>
          <w:bCs/>
          <w:color w:val="auto"/>
        </w:rPr>
        <w:t xml:space="preserve">Cieszyńska J., </w:t>
      </w:r>
      <w:r w:rsidRPr="00CB298B">
        <w:rPr>
          <w:bCs/>
          <w:i/>
          <w:color w:val="auto"/>
        </w:rPr>
        <w:t>Kocham uczyć czytać. Poradnik dla rodziców i nauczycieli</w:t>
      </w:r>
      <w:r w:rsidRPr="00CB298B">
        <w:rPr>
          <w:bCs/>
          <w:color w:val="auto"/>
        </w:rPr>
        <w:t>, W</w:t>
      </w:r>
      <w:r w:rsidRPr="00CB298B">
        <w:rPr>
          <w:bCs/>
          <w:color w:val="auto"/>
        </w:rPr>
        <w:t>y</w:t>
      </w:r>
      <w:r w:rsidRPr="00CB298B">
        <w:rPr>
          <w:bCs/>
          <w:color w:val="auto"/>
        </w:rPr>
        <w:t>dawnictwo Edukacyjne, Kraków 2006.</w:t>
      </w:r>
    </w:p>
    <w:p w14:paraId="694E34C6" w14:textId="77777777" w:rsidR="00B32205" w:rsidRPr="00CB298B" w:rsidRDefault="00B32205" w:rsidP="00A41919">
      <w:pPr>
        <w:pStyle w:val="ORE123"/>
        <w:rPr>
          <w:rFonts w:eastAsiaTheme="minorHAnsi"/>
          <w:color w:val="auto"/>
        </w:rPr>
      </w:pPr>
      <w:r w:rsidRPr="00CB298B">
        <w:rPr>
          <w:bCs/>
          <w:color w:val="auto"/>
        </w:rPr>
        <w:t xml:space="preserve">Cieszyńska J., </w:t>
      </w:r>
      <w:r w:rsidRPr="00CB298B">
        <w:rPr>
          <w:bCs/>
          <w:i/>
          <w:color w:val="auto"/>
        </w:rPr>
        <w:t>Nauka czytania krok po kroku. Jak przeciwdziałać dysleksji</w:t>
      </w:r>
      <w:r w:rsidRPr="00CB298B">
        <w:rPr>
          <w:bCs/>
          <w:color w:val="auto"/>
        </w:rPr>
        <w:t>, W</w:t>
      </w:r>
      <w:r w:rsidRPr="00CB298B">
        <w:rPr>
          <w:bCs/>
          <w:color w:val="auto"/>
        </w:rPr>
        <w:t>y</w:t>
      </w:r>
      <w:r w:rsidRPr="00CB298B">
        <w:rPr>
          <w:bCs/>
          <w:color w:val="auto"/>
        </w:rPr>
        <w:t>dawnictwo Edukacyjne, Kraków 2001.</w:t>
      </w:r>
    </w:p>
    <w:p w14:paraId="784B85CA" w14:textId="2C732E20" w:rsidR="00B32205" w:rsidRPr="00CB298B" w:rsidRDefault="00B32205" w:rsidP="00A41919">
      <w:pPr>
        <w:pStyle w:val="ORE123"/>
        <w:rPr>
          <w:color w:val="auto"/>
        </w:rPr>
      </w:pPr>
      <w:r w:rsidRPr="00CB298B">
        <w:rPr>
          <w:color w:val="auto"/>
        </w:rPr>
        <w:t xml:space="preserve">Dryden G., </w:t>
      </w:r>
      <w:proofErr w:type="spellStart"/>
      <w:r w:rsidRPr="00CB298B">
        <w:rPr>
          <w:color w:val="auto"/>
        </w:rPr>
        <w:t>Vos</w:t>
      </w:r>
      <w:proofErr w:type="spellEnd"/>
      <w:r w:rsidRPr="00CB298B">
        <w:rPr>
          <w:color w:val="auto"/>
        </w:rPr>
        <w:t xml:space="preserve"> D., </w:t>
      </w:r>
      <w:r w:rsidRPr="00CB298B">
        <w:rPr>
          <w:i/>
          <w:color w:val="auto"/>
        </w:rPr>
        <w:t>Rewolucja w uczeniu</w:t>
      </w:r>
      <w:r w:rsidR="00265238" w:rsidRPr="00CB298B">
        <w:rPr>
          <w:color w:val="auto"/>
        </w:rPr>
        <w:t>,</w:t>
      </w:r>
      <w:r w:rsidRPr="00CB298B">
        <w:rPr>
          <w:color w:val="auto"/>
        </w:rPr>
        <w:t xml:space="preserve"> </w:t>
      </w:r>
      <w:r w:rsidR="00265238" w:rsidRPr="00CB298B">
        <w:rPr>
          <w:color w:val="auto"/>
        </w:rPr>
        <w:t>t</w:t>
      </w:r>
      <w:r w:rsidRPr="00CB298B">
        <w:rPr>
          <w:color w:val="auto"/>
        </w:rPr>
        <w:t xml:space="preserve">łum.: </w:t>
      </w:r>
      <w:r w:rsidR="00265238" w:rsidRPr="00CB298B">
        <w:rPr>
          <w:color w:val="auto"/>
        </w:rPr>
        <w:t xml:space="preserve">B. </w:t>
      </w:r>
      <w:r w:rsidRPr="00CB298B">
        <w:rPr>
          <w:color w:val="auto"/>
        </w:rPr>
        <w:t>Jóźwiak, Wyd</w:t>
      </w:r>
      <w:r w:rsidR="00265238" w:rsidRPr="00CB298B">
        <w:rPr>
          <w:color w:val="auto"/>
        </w:rPr>
        <w:t>awnictwo</w:t>
      </w:r>
      <w:r w:rsidRPr="00CB298B">
        <w:rPr>
          <w:color w:val="auto"/>
        </w:rPr>
        <w:t xml:space="preserve"> Zysk i</w:t>
      </w:r>
      <w:r w:rsidR="00265238" w:rsidRPr="00CB298B">
        <w:rPr>
          <w:color w:val="auto"/>
        </w:rPr>
        <w:t> </w:t>
      </w:r>
      <w:r w:rsidRPr="00CB298B">
        <w:rPr>
          <w:color w:val="auto"/>
        </w:rPr>
        <w:t xml:space="preserve">S-ka, </w:t>
      </w:r>
      <w:r w:rsidR="00265238" w:rsidRPr="00CB298B">
        <w:rPr>
          <w:color w:val="auto"/>
        </w:rPr>
        <w:t xml:space="preserve">Poznań </w:t>
      </w:r>
      <w:r w:rsidRPr="00CB298B">
        <w:rPr>
          <w:color w:val="auto"/>
        </w:rPr>
        <w:t>2003.</w:t>
      </w:r>
    </w:p>
    <w:p w14:paraId="04588BE0" w14:textId="641366F5" w:rsidR="00B32205" w:rsidRPr="00CB298B" w:rsidRDefault="00B32205" w:rsidP="00A41919">
      <w:pPr>
        <w:pStyle w:val="ORE123"/>
        <w:rPr>
          <w:color w:val="auto"/>
        </w:rPr>
      </w:pPr>
      <w:proofErr w:type="spellStart"/>
      <w:r w:rsidRPr="00CB298B">
        <w:rPr>
          <w:color w:val="auto"/>
        </w:rPr>
        <w:t>Dumont</w:t>
      </w:r>
      <w:proofErr w:type="spellEnd"/>
      <w:r w:rsidRPr="00CB298B">
        <w:rPr>
          <w:color w:val="auto"/>
        </w:rPr>
        <w:t xml:space="preserve"> H., </w:t>
      </w:r>
      <w:proofErr w:type="spellStart"/>
      <w:r w:rsidRPr="00CB298B">
        <w:rPr>
          <w:color w:val="auto"/>
        </w:rPr>
        <w:t>Istance</w:t>
      </w:r>
      <w:proofErr w:type="spellEnd"/>
      <w:r w:rsidR="00265238" w:rsidRPr="00CB298B">
        <w:rPr>
          <w:color w:val="auto"/>
        </w:rPr>
        <w:t xml:space="preserve"> D.</w:t>
      </w:r>
      <w:r w:rsidRPr="00CB298B">
        <w:rPr>
          <w:color w:val="auto"/>
        </w:rPr>
        <w:t xml:space="preserve">, </w:t>
      </w:r>
      <w:proofErr w:type="spellStart"/>
      <w:r w:rsidRPr="00CB298B">
        <w:rPr>
          <w:color w:val="auto"/>
        </w:rPr>
        <w:t>Benavides</w:t>
      </w:r>
      <w:proofErr w:type="spellEnd"/>
      <w:r w:rsidR="00265238" w:rsidRPr="00CB298B">
        <w:rPr>
          <w:color w:val="auto"/>
        </w:rPr>
        <w:t xml:space="preserve"> F.</w:t>
      </w:r>
      <w:r w:rsidRPr="00CB298B">
        <w:rPr>
          <w:color w:val="auto"/>
        </w:rPr>
        <w:t xml:space="preserve">, </w:t>
      </w:r>
      <w:r w:rsidRPr="00CB298B">
        <w:rPr>
          <w:i/>
          <w:color w:val="auto"/>
        </w:rPr>
        <w:t>Istota uczenia się. Wykorzystanie wyników badań w praktyce</w:t>
      </w:r>
      <w:r w:rsidR="00265238" w:rsidRPr="00CB298B">
        <w:rPr>
          <w:color w:val="auto"/>
        </w:rPr>
        <w:t xml:space="preserve">, tłum. Z. Janowska, </w:t>
      </w:r>
      <w:r w:rsidRPr="00CB298B">
        <w:rPr>
          <w:color w:val="auto"/>
        </w:rPr>
        <w:t>Wyd</w:t>
      </w:r>
      <w:r w:rsidR="00265238" w:rsidRPr="00CB298B">
        <w:rPr>
          <w:color w:val="auto"/>
        </w:rPr>
        <w:t xml:space="preserve">awnictwo </w:t>
      </w:r>
      <w:r w:rsidRPr="00CB298B">
        <w:rPr>
          <w:color w:val="auto"/>
        </w:rPr>
        <w:t xml:space="preserve">Wolters Kluwer, Warszawa 2013. </w:t>
      </w:r>
    </w:p>
    <w:p w14:paraId="53FABCA8" w14:textId="4831644A" w:rsidR="00B32205" w:rsidRPr="00CB298B" w:rsidRDefault="00B32205" w:rsidP="00A41919">
      <w:pPr>
        <w:pStyle w:val="ORE123"/>
        <w:rPr>
          <w:color w:val="auto"/>
        </w:rPr>
      </w:pPr>
      <w:r w:rsidRPr="00CB298B">
        <w:rPr>
          <w:color w:val="auto"/>
        </w:rPr>
        <w:t xml:space="preserve">Elsner D., </w:t>
      </w:r>
      <w:proofErr w:type="spellStart"/>
      <w:r w:rsidRPr="00CB298B">
        <w:rPr>
          <w:color w:val="auto"/>
        </w:rPr>
        <w:t>Knafel</w:t>
      </w:r>
      <w:proofErr w:type="spellEnd"/>
      <w:r w:rsidRPr="00CB298B">
        <w:rPr>
          <w:color w:val="auto"/>
        </w:rPr>
        <w:t xml:space="preserve"> K., </w:t>
      </w:r>
      <w:r w:rsidRPr="00CB298B">
        <w:rPr>
          <w:i/>
          <w:color w:val="auto"/>
        </w:rPr>
        <w:t>Jak organizować Wewnątrzszkolne Doskonalenie Nauczy</w:t>
      </w:r>
      <w:r w:rsidR="00A92552">
        <w:rPr>
          <w:i/>
          <w:color w:val="auto"/>
        </w:rPr>
        <w:t>-</w:t>
      </w:r>
      <w:r w:rsidRPr="00CB298B">
        <w:rPr>
          <w:i/>
          <w:color w:val="auto"/>
        </w:rPr>
        <w:t>cieli</w:t>
      </w:r>
      <w:r w:rsidRPr="00CB298B">
        <w:rPr>
          <w:color w:val="auto"/>
        </w:rPr>
        <w:t xml:space="preserve">, </w:t>
      </w:r>
      <w:proofErr w:type="spellStart"/>
      <w:r w:rsidRPr="00CB298B">
        <w:rPr>
          <w:color w:val="auto"/>
        </w:rPr>
        <w:t>BTiW</w:t>
      </w:r>
      <w:proofErr w:type="spellEnd"/>
      <w:r w:rsidRPr="00CB298B">
        <w:rPr>
          <w:color w:val="auto"/>
        </w:rPr>
        <w:t xml:space="preserve"> MENTOR, Chorzów 2000. </w:t>
      </w:r>
    </w:p>
    <w:p w14:paraId="55246048" w14:textId="14E61850" w:rsidR="00B32205" w:rsidRPr="00CB298B" w:rsidRDefault="00B32205" w:rsidP="00DE6765">
      <w:pPr>
        <w:pStyle w:val="ORE123"/>
        <w:rPr>
          <w:color w:val="auto"/>
        </w:rPr>
      </w:pPr>
      <w:proofErr w:type="spellStart"/>
      <w:r w:rsidRPr="00CB298B">
        <w:rPr>
          <w:color w:val="auto"/>
        </w:rPr>
        <w:t>Gołębniak</w:t>
      </w:r>
      <w:proofErr w:type="spellEnd"/>
      <w:r w:rsidRPr="00CB298B">
        <w:rPr>
          <w:color w:val="auto"/>
        </w:rPr>
        <w:t xml:space="preserve"> B.D., </w:t>
      </w:r>
      <w:r w:rsidRPr="00CB298B">
        <w:rPr>
          <w:i/>
          <w:color w:val="auto"/>
        </w:rPr>
        <w:t>Uczenie metodą projektu</w:t>
      </w:r>
      <w:r w:rsidRPr="00CB298B">
        <w:rPr>
          <w:color w:val="auto"/>
        </w:rPr>
        <w:t xml:space="preserve">, </w:t>
      </w:r>
      <w:r w:rsidR="00DE6765" w:rsidRPr="00CB298B">
        <w:rPr>
          <w:color w:val="auto"/>
        </w:rPr>
        <w:t xml:space="preserve">Wydawnictwa Szkolne i Pedagogiczne, </w:t>
      </w:r>
      <w:r w:rsidRPr="00CB298B">
        <w:rPr>
          <w:color w:val="auto"/>
        </w:rPr>
        <w:t>Warszawa 2002.</w:t>
      </w:r>
    </w:p>
    <w:p w14:paraId="6F8E8F88" w14:textId="4E3580D2" w:rsidR="00B32205" w:rsidRPr="00CB298B" w:rsidRDefault="00B32205" w:rsidP="00A41919">
      <w:pPr>
        <w:pStyle w:val="ORE123"/>
        <w:rPr>
          <w:color w:val="auto"/>
        </w:rPr>
      </w:pPr>
      <w:r w:rsidRPr="00CB298B">
        <w:rPr>
          <w:color w:val="auto"/>
        </w:rPr>
        <w:t>Góreczna J., Wlazło S</w:t>
      </w:r>
      <w:r w:rsidR="00815943" w:rsidRPr="00CB298B">
        <w:rPr>
          <w:color w:val="auto"/>
        </w:rPr>
        <w:t xml:space="preserve">., </w:t>
      </w:r>
      <w:r w:rsidRPr="00CB298B">
        <w:rPr>
          <w:i/>
          <w:color w:val="auto"/>
        </w:rPr>
        <w:t>Jakościowy rozwój przedszkola</w:t>
      </w:r>
      <w:r w:rsidRPr="00CB298B">
        <w:rPr>
          <w:color w:val="auto"/>
        </w:rPr>
        <w:t>, „</w:t>
      </w:r>
      <w:proofErr w:type="spellStart"/>
      <w:r w:rsidRPr="00CB298B">
        <w:rPr>
          <w:color w:val="auto"/>
        </w:rPr>
        <w:t>MarMar</w:t>
      </w:r>
      <w:proofErr w:type="spellEnd"/>
      <w:r w:rsidRPr="00CB298B">
        <w:rPr>
          <w:color w:val="auto"/>
        </w:rPr>
        <w:t>”, Wrocław 2003.</w:t>
      </w:r>
    </w:p>
    <w:p w14:paraId="4B254B64" w14:textId="7D559B49" w:rsidR="00B32205" w:rsidRPr="00CB298B" w:rsidRDefault="00B32205" w:rsidP="00815943">
      <w:pPr>
        <w:pStyle w:val="ORE123"/>
        <w:rPr>
          <w:color w:val="auto"/>
        </w:rPr>
      </w:pPr>
      <w:r w:rsidRPr="00CB298B">
        <w:rPr>
          <w:color w:val="auto"/>
        </w:rPr>
        <w:t>Grzegorczyk</w:t>
      </w:r>
      <w:r w:rsidR="009B1445" w:rsidRPr="00CB298B">
        <w:rPr>
          <w:color w:val="auto"/>
        </w:rPr>
        <w:t xml:space="preserve"> </w:t>
      </w:r>
      <w:r w:rsidRPr="00CB298B">
        <w:rPr>
          <w:color w:val="auto"/>
        </w:rPr>
        <w:t xml:space="preserve">B., Grzegorczyk M., Jas M., Juszkiewicz I., Łysak K., </w:t>
      </w:r>
      <w:r w:rsidRPr="00CB298B">
        <w:rPr>
          <w:i/>
          <w:color w:val="auto"/>
        </w:rPr>
        <w:t>Innowacje p</w:t>
      </w:r>
      <w:r w:rsidRPr="00CB298B">
        <w:rPr>
          <w:i/>
          <w:color w:val="auto"/>
        </w:rPr>
        <w:t>e</w:t>
      </w:r>
      <w:r w:rsidRPr="00CB298B">
        <w:rPr>
          <w:i/>
          <w:color w:val="auto"/>
        </w:rPr>
        <w:t>dagogiczne jako nowatorskie rozwiązania programowe, organizacyjne i metodyc</w:t>
      </w:r>
      <w:r w:rsidRPr="00CB298B">
        <w:rPr>
          <w:i/>
          <w:color w:val="auto"/>
        </w:rPr>
        <w:t>z</w:t>
      </w:r>
      <w:r w:rsidRPr="00CB298B">
        <w:rPr>
          <w:i/>
          <w:color w:val="auto"/>
        </w:rPr>
        <w:t>ne podnoszące jakość pracy szkoły. Podstawa prawna i procedury wprowadzania</w:t>
      </w:r>
      <w:r w:rsidRPr="00CB298B">
        <w:rPr>
          <w:color w:val="auto"/>
        </w:rPr>
        <w:t xml:space="preserve">, </w:t>
      </w:r>
      <w:r w:rsidR="00815943" w:rsidRPr="00CB298B">
        <w:rPr>
          <w:color w:val="auto"/>
        </w:rPr>
        <w:t xml:space="preserve">Świętokrzyskie Centrum Doskonalenia Nauczycieli, Kielce </w:t>
      </w:r>
      <w:r w:rsidRPr="00CB298B">
        <w:rPr>
          <w:color w:val="auto"/>
        </w:rPr>
        <w:t xml:space="preserve">2016. </w:t>
      </w:r>
    </w:p>
    <w:p w14:paraId="70CA2640" w14:textId="583331C9" w:rsidR="00B32205" w:rsidRPr="00CB298B" w:rsidRDefault="00B32205" w:rsidP="00A41919">
      <w:pPr>
        <w:pStyle w:val="ORE123"/>
        <w:rPr>
          <w:color w:val="auto"/>
        </w:rPr>
      </w:pPr>
      <w:r w:rsidRPr="00CB298B">
        <w:rPr>
          <w:color w:val="auto"/>
        </w:rPr>
        <w:t xml:space="preserve">Hackett P., </w:t>
      </w:r>
      <w:r w:rsidRPr="00CB298B">
        <w:rPr>
          <w:i/>
          <w:color w:val="auto"/>
        </w:rPr>
        <w:t>Interview czyli rozmowa kwalifikacyjna</w:t>
      </w:r>
      <w:r w:rsidRPr="00CB298B">
        <w:rPr>
          <w:color w:val="auto"/>
        </w:rPr>
        <w:t xml:space="preserve">, </w:t>
      </w:r>
      <w:r w:rsidR="00DE6765" w:rsidRPr="00CB298B">
        <w:rPr>
          <w:color w:val="auto"/>
        </w:rPr>
        <w:t xml:space="preserve">tłum. I. </w:t>
      </w:r>
      <w:proofErr w:type="spellStart"/>
      <w:r w:rsidR="00DE6765" w:rsidRPr="00CB298B">
        <w:rPr>
          <w:color w:val="auto"/>
        </w:rPr>
        <w:t>Morzoł</w:t>
      </w:r>
      <w:proofErr w:type="spellEnd"/>
      <w:r w:rsidR="00DE6765" w:rsidRPr="00CB298B">
        <w:rPr>
          <w:color w:val="auto"/>
        </w:rPr>
        <w:t xml:space="preserve">, </w:t>
      </w:r>
      <w:r w:rsidRPr="00CB298B">
        <w:rPr>
          <w:color w:val="auto"/>
        </w:rPr>
        <w:t>Wydawnictwo PETIT, Warszawa 1999</w:t>
      </w:r>
      <w:r w:rsidR="00DE6765" w:rsidRPr="00CB298B">
        <w:rPr>
          <w:color w:val="auto"/>
        </w:rPr>
        <w:t>.</w:t>
      </w:r>
    </w:p>
    <w:p w14:paraId="162A46CF" w14:textId="5CAEE9EA" w:rsidR="00B32205" w:rsidRPr="00CB298B" w:rsidRDefault="00B32205" w:rsidP="00DE6765">
      <w:pPr>
        <w:pStyle w:val="ORE123"/>
        <w:rPr>
          <w:color w:val="auto"/>
        </w:rPr>
      </w:pPr>
      <w:proofErr w:type="spellStart"/>
      <w:r w:rsidRPr="00CB298B">
        <w:rPr>
          <w:color w:val="auto"/>
        </w:rPr>
        <w:lastRenderedPageBreak/>
        <w:t>Helm</w:t>
      </w:r>
      <w:proofErr w:type="spellEnd"/>
      <w:r w:rsidRPr="00CB298B">
        <w:rPr>
          <w:color w:val="auto"/>
        </w:rPr>
        <w:t xml:space="preserve"> J.H., Katz J.G., </w:t>
      </w:r>
      <w:r w:rsidRPr="00CB298B">
        <w:rPr>
          <w:i/>
          <w:color w:val="auto"/>
        </w:rPr>
        <w:t>Mali Badacze. Metoda projektu w edukacji elementarnej</w:t>
      </w:r>
      <w:r w:rsidRPr="00CB298B">
        <w:rPr>
          <w:color w:val="auto"/>
        </w:rPr>
        <w:t xml:space="preserve">, </w:t>
      </w:r>
      <w:r w:rsidR="00DE6765" w:rsidRPr="00CB298B">
        <w:rPr>
          <w:color w:val="auto"/>
        </w:rPr>
        <w:t>tłum. E. Pulkowska, Centralny Ośrodek Doskonalenia Nauczycieli</w:t>
      </w:r>
      <w:r w:rsidRPr="00CB298B">
        <w:rPr>
          <w:color w:val="auto"/>
        </w:rPr>
        <w:t>, Warszawa 2003.</w:t>
      </w:r>
    </w:p>
    <w:p w14:paraId="6EEB39DB" w14:textId="3D50A161" w:rsidR="00B32205" w:rsidRPr="00CB298B" w:rsidRDefault="00B32205" w:rsidP="00A41919">
      <w:pPr>
        <w:pStyle w:val="ORE123"/>
        <w:rPr>
          <w:color w:val="auto"/>
        </w:rPr>
      </w:pPr>
      <w:r w:rsidRPr="00CB298B">
        <w:rPr>
          <w:color w:val="auto"/>
        </w:rPr>
        <w:t xml:space="preserve">Jas M., Łysak K., </w:t>
      </w:r>
      <w:r w:rsidRPr="00CB298B">
        <w:rPr>
          <w:i/>
          <w:color w:val="auto"/>
        </w:rPr>
        <w:t>Jak budować programy rozwojowe szkół, by edukacja była sk</w:t>
      </w:r>
      <w:r w:rsidRPr="00CB298B">
        <w:rPr>
          <w:i/>
          <w:color w:val="auto"/>
        </w:rPr>
        <w:t>u</w:t>
      </w:r>
      <w:r w:rsidRPr="00CB298B">
        <w:rPr>
          <w:i/>
          <w:color w:val="auto"/>
        </w:rPr>
        <w:t>teczna, przyjazna i nowoczesna? Poradnik Beneficjenta z serii „Fundusze unijne dla oświaty”</w:t>
      </w:r>
      <w:r w:rsidRPr="00CB298B">
        <w:rPr>
          <w:color w:val="auto"/>
        </w:rPr>
        <w:t xml:space="preserve">, </w:t>
      </w:r>
      <w:r w:rsidR="00DE6765" w:rsidRPr="00CB298B">
        <w:rPr>
          <w:color w:val="auto"/>
        </w:rPr>
        <w:t>Ministerstwo Edukacji Narodowej</w:t>
      </w:r>
      <w:r w:rsidRPr="00CB298B">
        <w:rPr>
          <w:color w:val="auto"/>
        </w:rPr>
        <w:t>, Warszawa 2009.</w:t>
      </w:r>
    </w:p>
    <w:p w14:paraId="51176B69" w14:textId="594BEB3E" w:rsidR="00B32205" w:rsidRPr="00CB298B" w:rsidRDefault="00B32205" w:rsidP="00A41919">
      <w:pPr>
        <w:pStyle w:val="ORE123"/>
        <w:rPr>
          <w:rFonts w:eastAsiaTheme="minorHAnsi"/>
          <w:color w:val="auto"/>
        </w:rPr>
      </w:pPr>
      <w:r w:rsidRPr="00CB298B">
        <w:rPr>
          <w:bCs/>
          <w:color w:val="auto"/>
        </w:rPr>
        <w:t xml:space="preserve">Kamińska K., </w:t>
      </w:r>
      <w:r w:rsidRPr="00CB298B">
        <w:rPr>
          <w:bCs/>
          <w:i/>
          <w:color w:val="auto"/>
        </w:rPr>
        <w:t>Nauka czytania dzieci w wieku przedszkolnym</w:t>
      </w:r>
      <w:r w:rsidRPr="00CB298B">
        <w:rPr>
          <w:bCs/>
          <w:color w:val="auto"/>
        </w:rPr>
        <w:t>, Wydawnictwa Szko</w:t>
      </w:r>
      <w:r w:rsidRPr="00CB298B">
        <w:rPr>
          <w:bCs/>
          <w:color w:val="auto"/>
        </w:rPr>
        <w:t>l</w:t>
      </w:r>
      <w:r w:rsidRPr="00CB298B">
        <w:rPr>
          <w:bCs/>
          <w:color w:val="auto"/>
        </w:rPr>
        <w:t>ne i Pedagogiczne, Warszawa 2000.</w:t>
      </w:r>
    </w:p>
    <w:p w14:paraId="0A8087DE" w14:textId="679EEA33" w:rsidR="00B32205" w:rsidRPr="00CB298B" w:rsidRDefault="00B32205" w:rsidP="00DE6765">
      <w:pPr>
        <w:pStyle w:val="ORE123"/>
        <w:rPr>
          <w:color w:val="auto"/>
        </w:rPr>
      </w:pPr>
      <w:r w:rsidRPr="00CB298B">
        <w:rPr>
          <w:color w:val="auto"/>
        </w:rPr>
        <w:t xml:space="preserve">Królikowski J., </w:t>
      </w:r>
      <w:r w:rsidRPr="00CB298B">
        <w:rPr>
          <w:i/>
          <w:color w:val="auto"/>
        </w:rPr>
        <w:t xml:space="preserve">Opiekun nauczyciela. Teoria </w:t>
      </w:r>
      <w:r w:rsidR="00DE6765" w:rsidRPr="00CB298B">
        <w:rPr>
          <w:i/>
          <w:color w:val="auto"/>
        </w:rPr>
        <w:t>–</w:t>
      </w:r>
      <w:r w:rsidRPr="00CB298B">
        <w:rPr>
          <w:i/>
          <w:color w:val="auto"/>
        </w:rPr>
        <w:t xml:space="preserve"> refleksja </w:t>
      </w:r>
      <w:r w:rsidR="00DE6765" w:rsidRPr="00CB298B">
        <w:rPr>
          <w:i/>
          <w:color w:val="auto"/>
        </w:rPr>
        <w:t>–</w:t>
      </w:r>
      <w:r w:rsidRPr="00CB298B">
        <w:rPr>
          <w:i/>
          <w:color w:val="auto"/>
        </w:rPr>
        <w:t xml:space="preserve"> praktyka. Poradnik</w:t>
      </w:r>
      <w:r w:rsidRPr="00CB298B">
        <w:rPr>
          <w:color w:val="auto"/>
        </w:rPr>
        <w:t xml:space="preserve">, </w:t>
      </w:r>
      <w:r w:rsidR="00DE6765" w:rsidRPr="00CB298B">
        <w:rPr>
          <w:color w:val="auto"/>
        </w:rPr>
        <w:t>Ce</w:t>
      </w:r>
      <w:r w:rsidR="00DE6765" w:rsidRPr="00CB298B">
        <w:rPr>
          <w:color w:val="auto"/>
        </w:rPr>
        <w:t>n</w:t>
      </w:r>
      <w:r w:rsidR="00DE6765" w:rsidRPr="00CB298B">
        <w:rPr>
          <w:color w:val="auto"/>
        </w:rPr>
        <w:t>tralny Ośrodek Doskonalenia Nauczycieli</w:t>
      </w:r>
      <w:r w:rsidRPr="00CB298B">
        <w:rPr>
          <w:color w:val="auto"/>
        </w:rPr>
        <w:t xml:space="preserve">, Warszawa 2002. </w:t>
      </w:r>
    </w:p>
    <w:p w14:paraId="7FE918A0" w14:textId="77777777" w:rsidR="00B32205" w:rsidRPr="00CB298B" w:rsidRDefault="00B32205" w:rsidP="00A41919">
      <w:pPr>
        <w:pStyle w:val="ORE123"/>
        <w:rPr>
          <w:rFonts w:eastAsiaTheme="minorHAnsi"/>
          <w:color w:val="auto"/>
        </w:rPr>
      </w:pPr>
      <w:proofErr w:type="spellStart"/>
      <w:r w:rsidRPr="00CB298B">
        <w:rPr>
          <w:color w:val="auto"/>
        </w:rPr>
        <w:t>Kupaj</w:t>
      </w:r>
      <w:proofErr w:type="spellEnd"/>
      <w:r w:rsidRPr="00CB298B">
        <w:rPr>
          <w:color w:val="auto"/>
        </w:rPr>
        <w:t xml:space="preserve"> L., </w:t>
      </w:r>
      <w:r w:rsidRPr="00CB298B">
        <w:rPr>
          <w:i/>
          <w:color w:val="auto"/>
        </w:rPr>
        <w:t xml:space="preserve">Twój podręczny mentor. 50 narzędzi </w:t>
      </w:r>
      <w:proofErr w:type="spellStart"/>
      <w:r w:rsidRPr="00CB298B">
        <w:rPr>
          <w:i/>
          <w:color w:val="auto"/>
        </w:rPr>
        <w:t>coachingowych</w:t>
      </w:r>
      <w:proofErr w:type="spellEnd"/>
      <w:r w:rsidRPr="00CB298B">
        <w:rPr>
          <w:color w:val="auto"/>
        </w:rPr>
        <w:t xml:space="preserve">, Szkoła Coachingu Liliana </w:t>
      </w:r>
      <w:proofErr w:type="spellStart"/>
      <w:r w:rsidRPr="00CB298B">
        <w:rPr>
          <w:color w:val="auto"/>
        </w:rPr>
        <w:t>Kupaj</w:t>
      </w:r>
      <w:proofErr w:type="spellEnd"/>
      <w:r w:rsidRPr="00CB298B">
        <w:rPr>
          <w:color w:val="auto"/>
        </w:rPr>
        <w:t xml:space="preserve">, Tarnów 2012. </w:t>
      </w:r>
    </w:p>
    <w:p w14:paraId="2C62AF2F" w14:textId="5E45E8E8" w:rsidR="00B32205" w:rsidRPr="00CB298B" w:rsidRDefault="00B32205" w:rsidP="00A41919">
      <w:pPr>
        <w:pStyle w:val="ORE123"/>
        <w:rPr>
          <w:color w:val="auto"/>
        </w:rPr>
      </w:pPr>
      <w:r w:rsidRPr="00CB298B">
        <w:rPr>
          <w:color w:val="auto"/>
        </w:rPr>
        <w:t xml:space="preserve">Leigh D., </w:t>
      </w:r>
      <w:r w:rsidRPr="00CB298B">
        <w:rPr>
          <w:i/>
          <w:color w:val="auto"/>
        </w:rPr>
        <w:t>Praktyczne metody pracy zespołowej</w:t>
      </w:r>
      <w:r w:rsidRPr="00CB298B">
        <w:rPr>
          <w:color w:val="auto"/>
        </w:rPr>
        <w:t xml:space="preserve">, </w:t>
      </w:r>
      <w:r w:rsidR="00EC2F11" w:rsidRPr="00CB298B">
        <w:rPr>
          <w:color w:val="auto"/>
        </w:rPr>
        <w:t xml:space="preserve">tłum. M. D. Krupińska, </w:t>
      </w:r>
      <w:r w:rsidRPr="00CB298B">
        <w:rPr>
          <w:color w:val="auto"/>
        </w:rPr>
        <w:t>Wydawni</w:t>
      </w:r>
      <w:r w:rsidRPr="00CB298B">
        <w:rPr>
          <w:color w:val="auto"/>
        </w:rPr>
        <w:t>c</w:t>
      </w:r>
      <w:r w:rsidRPr="00CB298B">
        <w:rPr>
          <w:color w:val="auto"/>
        </w:rPr>
        <w:t xml:space="preserve">twa Programu TERM FRSE i MEN, </w:t>
      </w:r>
      <w:r w:rsidR="00DE6765" w:rsidRPr="00CB298B">
        <w:rPr>
          <w:color w:val="auto"/>
        </w:rPr>
        <w:t xml:space="preserve">Warszawa </w:t>
      </w:r>
      <w:r w:rsidRPr="00CB298B">
        <w:rPr>
          <w:color w:val="auto"/>
        </w:rPr>
        <w:t>1997.</w:t>
      </w:r>
    </w:p>
    <w:p w14:paraId="60E757B1" w14:textId="2B37FCF5" w:rsidR="00B32205" w:rsidRPr="00CB298B" w:rsidRDefault="00B32205" w:rsidP="00125F60">
      <w:pPr>
        <w:pStyle w:val="ORE123"/>
        <w:rPr>
          <w:color w:val="auto"/>
        </w:rPr>
      </w:pPr>
      <w:proofErr w:type="spellStart"/>
      <w:r w:rsidRPr="00CB298B">
        <w:rPr>
          <w:color w:val="auto"/>
        </w:rPr>
        <w:t>Louv</w:t>
      </w:r>
      <w:proofErr w:type="spellEnd"/>
      <w:r w:rsidRPr="00CB298B">
        <w:rPr>
          <w:color w:val="auto"/>
        </w:rPr>
        <w:t xml:space="preserve"> R., </w:t>
      </w:r>
      <w:r w:rsidRPr="00CB298B">
        <w:rPr>
          <w:i/>
          <w:color w:val="auto"/>
        </w:rPr>
        <w:t>Ostatnie dziecko lasu</w:t>
      </w:r>
      <w:r w:rsidR="00DE6765" w:rsidRPr="00CB298B">
        <w:rPr>
          <w:color w:val="auto"/>
        </w:rPr>
        <w:t>,</w:t>
      </w:r>
      <w:r w:rsidRPr="00CB298B">
        <w:rPr>
          <w:color w:val="auto"/>
        </w:rPr>
        <w:t xml:space="preserve"> </w:t>
      </w:r>
      <w:r w:rsidR="00DE6765" w:rsidRPr="00CB298B">
        <w:rPr>
          <w:color w:val="auto"/>
        </w:rPr>
        <w:t>tłum</w:t>
      </w:r>
      <w:r w:rsidRPr="00CB298B">
        <w:rPr>
          <w:color w:val="auto"/>
        </w:rPr>
        <w:t xml:space="preserve">. </w:t>
      </w:r>
      <w:r w:rsidR="00DE6765" w:rsidRPr="00CB298B">
        <w:rPr>
          <w:color w:val="auto"/>
        </w:rPr>
        <w:t xml:space="preserve">A. </w:t>
      </w:r>
      <w:r w:rsidRPr="00CB298B">
        <w:rPr>
          <w:color w:val="auto"/>
        </w:rPr>
        <w:t>Rogozińska</w:t>
      </w:r>
      <w:r w:rsidR="00125F60" w:rsidRPr="00CB298B">
        <w:rPr>
          <w:color w:val="auto"/>
        </w:rPr>
        <w:t>, Grupa Wydawnicza Relacja, Warszawa 2014.</w:t>
      </w:r>
    </w:p>
    <w:p w14:paraId="261C154B" w14:textId="05C5AB51" w:rsidR="00B32205" w:rsidRPr="00CB298B" w:rsidRDefault="00B32205" w:rsidP="00A41919">
      <w:pPr>
        <w:pStyle w:val="ORE123"/>
        <w:rPr>
          <w:color w:val="auto"/>
        </w:rPr>
      </w:pPr>
      <w:r w:rsidRPr="00CB298B">
        <w:rPr>
          <w:color w:val="auto"/>
        </w:rPr>
        <w:t xml:space="preserve">Marzano R. R., </w:t>
      </w:r>
      <w:r w:rsidRPr="00CB298B">
        <w:rPr>
          <w:i/>
          <w:color w:val="auto"/>
        </w:rPr>
        <w:t>Sztuka i teoria skutecznego nauczania</w:t>
      </w:r>
      <w:r w:rsidR="00125F60" w:rsidRPr="00CB298B">
        <w:rPr>
          <w:color w:val="auto"/>
        </w:rPr>
        <w:t>,</w:t>
      </w:r>
      <w:r w:rsidRPr="00CB298B">
        <w:rPr>
          <w:color w:val="auto"/>
        </w:rPr>
        <w:t xml:space="preserve"> </w:t>
      </w:r>
      <w:r w:rsidR="00125F60" w:rsidRPr="00CB298B">
        <w:rPr>
          <w:color w:val="auto"/>
        </w:rPr>
        <w:t>tłum</w:t>
      </w:r>
      <w:r w:rsidRPr="00CB298B">
        <w:rPr>
          <w:color w:val="auto"/>
        </w:rPr>
        <w:t>.</w:t>
      </w:r>
      <w:r w:rsidR="00125F60" w:rsidRPr="00CB298B">
        <w:rPr>
          <w:color w:val="auto"/>
        </w:rPr>
        <w:t xml:space="preserve"> </w:t>
      </w:r>
      <w:r w:rsidRPr="00CB298B">
        <w:rPr>
          <w:color w:val="auto"/>
        </w:rPr>
        <w:t>A</w:t>
      </w:r>
      <w:r w:rsidR="00125F60" w:rsidRPr="00CB298B">
        <w:rPr>
          <w:color w:val="auto"/>
        </w:rPr>
        <w:t xml:space="preserve">. </w:t>
      </w:r>
      <w:r w:rsidRPr="00CB298B">
        <w:rPr>
          <w:color w:val="auto"/>
        </w:rPr>
        <w:t xml:space="preserve">Kasprzak, </w:t>
      </w:r>
      <w:r w:rsidR="00125F60" w:rsidRPr="00CB298B">
        <w:rPr>
          <w:color w:val="auto"/>
        </w:rPr>
        <w:t>J. </w:t>
      </w:r>
      <w:r w:rsidRPr="00CB298B">
        <w:rPr>
          <w:color w:val="auto"/>
        </w:rPr>
        <w:t xml:space="preserve">Czernik, </w:t>
      </w:r>
      <w:r w:rsidR="00125F60" w:rsidRPr="00CB298B">
        <w:rPr>
          <w:color w:val="auto"/>
        </w:rPr>
        <w:t xml:space="preserve">A. </w:t>
      </w:r>
      <w:proofErr w:type="spellStart"/>
      <w:r w:rsidRPr="00CB298B">
        <w:rPr>
          <w:color w:val="auto"/>
        </w:rPr>
        <w:t>Kurzemska</w:t>
      </w:r>
      <w:proofErr w:type="spellEnd"/>
      <w:r w:rsidRPr="00CB298B">
        <w:rPr>
          <w:color w:val="auto"/>
        </w:rPr>
        <w:t xml:space="preserve">, </w:t>
      </w:r>
      <w:r w:rsidR="00125F60" w:rsidRPr="00CB298B">
        <w:rPr>
          <w:color w:val="auto"/>
        </w:rPr>
        <w:t>Centrum Edukacji Obywatelskiej</w:t>
      </w:r>
      <w:r w:rsidRPr="00CB298B">
        <w:rPr>
          <w:color w:val="auto"/>
        </w:rPr>
        <w:t xml:space="preserve">, Warszawa 2012. </w:t>
      </w:r>
    </w:p>
    <w:p w14:paraId="1E69989E" w14:textId="27CA5E06" w:rsidR="00B32205" w:rsidRPr="00CB298B" w:rsidRDefault="00B32205" w:rsidP="00A41919">
      <w:pPr>
        <w:pStyle w:val="ORE123"/>
        <w:rPr>
          <w:color w:val="auto"/>
        </w:rPr>
      </w:pPr>
      <w:proofErr w:type="spellStart"/>
      <w:r w:rsidRPr="00CB298B">
        <w:rPr>
          <w:color w:val="auto"/>
        </w:rPr>
        <w:t>Neider</w:t>
      </w:r>
      <w:proofErr w:type="spellEnd"/>
      <w:r w:rsidRPr="00CB298B">
        <w:rPr>
          <w:color w:val="auto"/>
        </w:rPr>
        <w:t xml:space="preserve"> A. (red.), </w:t>
      </w:r>
      <w:r w:rsidRPr="00CB298B">
        <w:rPr>
          <w:i/>
          <w:color w:val="auto"/>
        </w:rPr>
        <w:t>Edukacja to więcej niż uczenie się. Przedszkole i szkoła w dial</w:t>
      </w:r>
      <w:r w:rsidRPr="00CB298B">
        <w:rPr>
          <w:i/>
          <w:color w:val="auto"/>
        </w:rPr>
        <w:t>o</w:t>
      </w:r>
      <w:r w:rsidRPr="00CB298B">
        <w:rPr>
          <w:i/>
          <w:color w:val="auto"/>
        </w:rPr>
        <w:t>gu</w:t>
      </w:r>
      <w:r w:rsidRPr="00CB298B">
        <w:rPr>
          <w:color w:val="auto"/>
        </w:rPr>
        <w:t>.</w:t>
      </w:r>
      <w:r w:rsidR="00125F60" w:rsidRPr="00CB298B">
        <w:rPr>
          <w:color w:val="auto"/>
        </w:rPr>
        <w:t>, tłum</w:t>
      </w:r>
      <w:r w:rsidRPr="00CB298B">
        <w:rPr>
          <w:color w:val="auto"/>
        </w:rPr>
        <w:t xml:space="preserve">. </w:t>
      </w:r>
      <w:r w:rsidR="00125F60" w:rsidRPr="00CB298B">
        <w:rPr>
          <w:color w:val="auto"/>
        </w:rPr>
        <w:t xml:space="preserve">M. </w:t>
      </w:r>
      <w:r w:rsidRPr="00CB298B">
        <w:rPr>
          <w:color w:val="auto"/>
        </w:rPr>
        <w:t xml:space="preserve">Głażewski, Oficyna Wydawnicza Impuls , </w:t>
      </w:r>
      <w:r w:rsidR="00125F60" w:rsidRPr="00CB298B">
        <w:rPr>
          <w:color w:val="auto"/>
        </w:rPr>
        <w:t xml:space="preserve">Kraków </w:t>
      </w:r>
      <w:r w:rsidRPr="00CB298B">
        <w:rPr>
          <w:color w:val="auto"/>
        </w:rPr>
        <w:t>2009.</w:t>
      </w:r>
    </w:p>
    <w:p w14:paraId="5410ABFB" w14:textId="40DBDF3B" w:rsidR="00B32205" w:rsidRPr="00CB298B" w:rsidRDefault="00B32205" w:rsidP="00125F60">
      <w:pPr>
        <w:pStyle w:val="ORE123"/>
        <w:rPr>
          <w:rFonts w:eastAsiaTheme="minorHAnsi"/>
          <w:color w:val="auto"/>
        </w:rPr>
      </w:pPr>
      <w:r w:rsidRPr="00CB298B">
        <w:rPr>
          <w:color w:val="auto"/>
        </w:rPr>
        <w:t xml:space="preserve">Pankowska K. , </w:t>
      </w:r>
      <w:r w:rsidRPr="00CB298B">
        <w:rPr>
          <w:i/>
          <w:color w:val="auto"/>
        </w:rPr>
        <w:t>Edukacja przez dramę</w:t>
      </w:r>
      <w:r w:rsidRPr="00CB298B">
        <w:rPr>
          <w:color w:val="auto"/>
        </w:rPr>
        <w:t xml:space="preserve">, </w:t>
      </w:r>
      <w:r w:rsidR="00125F60" w:rsidRPr="00CB298B">
        <w:rPr>
          <w:color w:val="auto"/>
        </w:rPr>
        <w:t>Wydawnictwa Szkolne i Pedagogiczne</w:t>
      </w:r>
      <w:r w:rsidRPr="00CB298B">
        <w:rPr>
          <w:color w:val="auto"/>
        </w:rPr>
        <w:t>, Warszawa 1997.</w:t>
      </w:r>
    </w:p>
    <w:p w14:paraId="1EA29A12" w14:textId="1E92CA85" w:rsidR="00B32205" w:rsidRPr="00CB298B" w:rsidRDefault="00B32205" w:rsidP="00A41919">
      <w:pPr>
        <w:pStyle w:val="ORE123"/>
        <w:rPr>
          <w:color w:val="auto"/>
        </w:rPr>
      </w:pPr>
      <w:proofErr w:type="spellStart"/>
      <w:r w:rsidRPr="00CB298B">
        <w:rPr>
          <w:color w:val="auto"/>
        </w:rPr>
        <w:t>Sagor</w:t>
      </w:r>
      <w:proofErr w:type="spellEnd"/>
      <w:r w:rsidRPr="00CB298B">
        <w:rPr>
          <w:color w:val="auto"/>
        </w:rPr>
        <w:t xml:space="preserve"> R., </w:t>
      </w:r>
      <w:r w:rsidRPr="00CB298B">
        <w:rPr>
          <w:i/>
          <w:color w:val="auto"/>
        </w:rPr>
        <w:t>Badanie przez działanie. Jak wspólnie badać, żeby lepiej uczyć</w:t>
      </w:r>
      <w:r w:rsidR="00125F60" w:rsidRPr="00CB298B">
        <w:rPr>
          <w:color w:val="auto"/>
        </w:rPr>
        <w:t xml:space="preserve">, tłum. </w:t>
      </w:r>
      <w:r w:rsidRPr="00CB298B">
        <w:rPr>
          <w:color w:val="auto"/>
        </w:rPr>
        <w:t>K</w:t>
      </w:r>
      <w:r w:rsidR="00125F60" w:rsidRPr="00CB298B">
        <w:rPr>
          <w:color w:val="auto"/>
        </w:rPr>
        <w:t>. </w:t>
      </w:r>
      <w:r w:rsidRPr="00CB298B">
        <w:rPr>
          <w:color w:val="auto"/>
        </w:rPr>
        <w:t>Kruszewski, Centrum Edukacji Obywatelskiej, Warszawa 2008.</w:t>
      </w:r>
    </w:p>
    <w:p w14:paraId="5EFD6EDE" w14:textId="00701973" w:rsidR="00B32205" w:rsidRPr="00CB298B" w:rsidRDefault="00B32205" w:rsidP="00A41919">
      <w:pPr>
        <w:pStyle w:val="ORE123"/>
        <w:rPr>
          <w:rFonts w:eastAsiaTheme="minorHAnsi"/>
          <w:color w:val="auto"/>
        </w:rPr>
      </w:pPr>
      <w:r w:rsidRPr="00CB298B">
        <w:rPr>
          <w:color w:val="auto"/>
        </w:rPr>
        <w:t>Smoczyńska-</w:t>
      </w:r>
      <w:proofErr w:type="spellStart"/>
      <w:r w:rsidRPr="00CB298B">
        <w:rPr>
          <w:color w:val="auto"/>
        </w:rPr>
        <w:t>Nachtman</w:t>
      </w:r>
      <w:proofErr w:type="spellEnd"/>
      <w:r w:rsidRPr="00CB298B">
        <w:rPr>
          <w:color w:val="auto"/>
        </w:rPr>
        <w:t xml:space="preserve"> U</w:t>
      </w:r>
      <w:r w:rsidRPr="00CB298B">
        <w:rPr>
          <w:i/>
          <w:color w:val="auto"/>
        </w:rPr>
        <w:t>., Elementy metody Orffa</w:t>
      </w:r>
      <w:r w:rsidR="00125F60" w:rsidRPr="00CB298B">
        <w:rPr>
          <w:i/>
          <w:color w:val="auto"/>
        </w:rPr>
        <w:t xml:space="preserve">. </w:t>
      </w:r>
      <w:r w:rsidRPr="00CB298B">
        <w:rPr>
          <w:i/>
          <w:color w:val="auto"/>
        </w:rPr>
        <w:t>Zabawy i ćwiczenia przy m</w:t>
      </w:r>
      <w:r w:rsidRPr="00CB298B">
        <w:rPr>
          <w:i/>
          <w:color w:val="auto"/>
        </w:rPr>
        <w:t>u</w:t>
      </w:r>
      <w:r w:rsidRPr="00CB298B">
        <w:rPr>
          <w:i/>
          <w:color w:val="auto"/>
        </w:rPr>
        <w:t>zyce</w:t>
      </w:r>
      <w:r w:rsidRPr="00CB298B">
        <w:rPr>
          <w:color w:val="auto"/>
        </w:rPr>
        <w:t>, Centralny Ośrodek Metodyki Upowszechniania Kultury, Warszawa 1983.</w:t>
      </w:r>
    </w:p>
    <w:p w14:paraId="3B931BAE" w14:textId="71790247" w:rsidR="00B32205" w:rsidRPr="00CB298B" w:rsidRDefault="00B32205" w:rsidP="00A41919">
      <w:pPr>
        <w:pStyle w:val="ORE123"/>
        <w:rPr>
          <w:color w:val="auto"/>
        </w:rPr>
      </w:pPr>
      <w:r w:rsidRPr="00CB298B">
        <w:rPr>
          <w:color w:val="auto"/>
        </w:rPr>
        <w:t xml:space="preserve">Szymański M., </w:t>
      </w:r>
      <w:r w:rsidRPr="00CB298B">
        <w:rPr>
          <w:i/>
          <w:color w:val="auto"/>
        </w:rPr>
        <w:t>O metodzie projektów</w:t>
      </w:r>
      <w:r w:rsidRPr="00CB298B">
        <w:rPr>
          <w:color w:val="auto"/>
        </w:rPr>
        <w:t>, Wydawnictwo Akademickie Żak, Warszawa 2000.</w:t>
      </w:r>
    </w:p>
    <w:p w14:paraId="1599C4AB" w14:textId="615832BB" w:rsidR="00B32205" w:rsidRPr="00CB298B" w:rsidRDefault="00B32205" w:rsidP="00A41919">
      <w:pPr>
        <w:pStyle w:val="ORE123"/>
        <w:rPr>
          <w:color w:val="auto"/>
        </w:rPr>
      </w:pPr>
      <w:proofErr w:type="spellStart"/>
      <w:r w:rsidRPr="00CB298B">
        <w:rPr>
          <w:color w:val="auto"/>
        </w:rPr>
        <w:t>Uszycka-Jarmoc</w:t>
      </w:r>
      <w:proofErr w:type="spellEnd"/>
      <w:r w:rsidRPr="00CB298B">
        <w:rPr>
          <w:color w:val="auto"/>
        </w:rPr>
        <w:t xml:space="preserve"> J., </w:t>
      </w:r>
      <w:proofErr w:type="spellStart"/>
      <w:r w:rsidRPr="00CB298B">
        <w:rPr>
          <w:color w:val="auto"/>
        </w:rPr>
        <w:t>Dudel</w:t>
      </w:r>
      <w:proofErr w:type="spellEnd"/>
      <w:r w:rsidRPr="00CB298B">
        <w:rPr>
          <w:color w:val="auto"/>
        </w:rPr>
        <w:t xml:space="preserve"> B., Głoskowska-</w:t>
      </w:r>
      <w:proofErr w:type="spellStart"/>
      <w:r w:rsidRPr="00CB298B">
        <w:rPr>
          <w:color w:val="auto"/>
        </w:rPr>
        <w:t>Sołdatow</w:t>
      </w:r>
      <w:proofErr w:type="spellEnd"/>
      <w:r w:rsidRPr="00CB298B">
        <w:rPr>
          <w:color w:val="auto"/>
        </w:rPr>
        <w:t xml:space="preserve"> M. (red.), </w:t>
      </w:r>
      <w:r w:rsidRPr="00CB298B">
        <w:rPr>
          <w:i/>
          <w:color w:val="auto"/>
        </w:rPr>
        <w:t>Rozwijanie komp</w:t>
      </w:r>
      <w:r w:rsidRPr="00CB298B">
        <w:rPr>
          <w:i/>
          <w:color w:val="auto"/>
        </w:rPr>
        <w:t>e</w:t>
      </w:r>
      <w:r w:rsidRPr="00CB298B">
        <w:rPr>
          <w:i/>
          <w:color w:val="auto"/>
        </w:rPr>
        <w:t>tencji kluczowych uczniów w procesie edukacji wczesnoszkolnej</w:t>
      </w:r>
      <w:r w:rsidRPr="00CB298B">
        <w:rPr>
          <w:color w:val="auto"/>
        </w:rPr>
        <w:t>, Oficyna Wyda</w:t>
      </w:r>
      <w:r w:rsidRPr="00CB298B">
        <w:rPr>
          <w:color w:val="auto"/>
        </w:rPr>
        <w:t>w</w:t>
      </w:r>
      <w:r w:rsidRPr="00CB298B">
        <w:rPr>
          <w:color w:val="auto"/>
        </w:rPr>
        <w:t xml:space="preserve">nicza Impuls, Kraków 2013. </w:t>
      </w:r>
    </w:p>
    <w:p w14:paraId="471AA186" w14:textId="77777777" w:rsidR="00B32205" w:rsidRPr="00CB298B" w:rsidRDefault="00B32205" w:rsidP="00A41919">
      <w:pPr>
        <w:pStyle w:val="ORE123"/>
        <w:rPr>
          <w:rFonts w:eastAsiaTheme="minorHAnsi"/>
          <w:color w:val="auto"/>
        </w:rPr>
      </w:pPr>
      <w:r w:rsidRPr="00CB298B">
        <w:rPr>
          <w:color w:val="auto"/>
        </w:rPr>
        <w:t xml:space="preserve">Uszyńska- </w:t>
      </w:r>
      <w:proofErr w:type="spellStart"/>
      <w:r w:rsidRPr="00CB298B">
        <w:rPr>
          <w:color w:val="auto"/>
        </w:rPr>
        <w:t>Jarmoc</w:t>
      </w:r>
      <w:proofErr w:type="spellEnd"/>
      <w:r w:rsidRPr="00CB298B">
        <w:rPr>
          <w:color w:val="auto"/>
        </w:rPr>
        <w:t xml:space="preserve"> J., </w:t>
      </w:r>
      <w:r w:rsidRPr="00CB298B">
        <w:rPr>
          <w:i/>
          <w:color w:val="auto"/>
        </w:rPr>
        <w:t>Twórcza aktywność ruchowa dziecka: teoria – rzeczyw</w:t>
      </w:r>
      <w:r w:rsidRPr="00CB298B">
        <w:rPr>
          <w:i/>
          <w:color w:val="auto"/>
        </w:rPr>
        <w:t>i</w:t>
      </w:r>
      <w:r w:rsidRPr="00CB298B">
        <w:rPr>
          <w:i/>
          <w:color w:val="auto"/>
        </w:rPr>
        <w:t>stość – perspektywy rozwoju</w:t>
      </w:r>
      <w:r w:rsidRPr="00CB298B">
        <w:rPr>
          <w:color w:val="auto"/>
        </w:rPr>
        <w:t>, Trans Humana, Białystok 2003.</w:t>
      </w:r>
    </w:p>
    <w:p w14:paraId="63B35D81" w14:textId="590C5E1B" w:rsidR="00B32205" w:rsidRPr="00CB298B" w:rsidRDefault="00B32205" w:rsidP="00125F60">
      <w:pPr>
        <w:pStyle w:val="ORE123"/>
        <w:rPr>
          <w:color w:val="auto"/>
        </w:rPr>
      </w:pPr>
      <w:proofErr w:type="spellStart"/>
      <w:r w:rsidRPr="00CB298B">
        <w:rPr>
          <w:color w:val="auto"/>
        </w:rPr>
        <w:lastRenderedPageBreak/>
        <w:t>Wragg</w:t>
      </w:r>
      <w:proofErr w:type="spellEnd"/>
      <w:r w:rsidRPr="00CB298B">
        <w:rPr>
          <w:color w:val="auto"/>
        </w:rPr>
        <w:t xml:space="preserve"> Edward C., </w:t>
      </w:r>
      <w:r w:rsidRPr="00CB298B">
        <w:rPr>
          <w:i/>
          <w:color w:val="auto"/>
        </w:rPr>
        <w:t>Co i jak obserwować w klasie</w:t>
      </w:r>
      <w:r w:rsidR="00125F60" w:rsidRPr="00CB298B">
        <w:rPr>
          <w:color w:val="auto"/>
        </w:rPr>
        <w:t>, t</w:t>
      </w:r>
      <w:r w:rsidRPr="00CB298B">
        <w:rPr>
          <w:color w:val="auto"/>
        </w:rPr>
        <w:t xml:space="preserve">łum. </w:t>
      </w:r>
      <w:r w:rsidR="00125F60" w:rsidRPr="00CB298B">
        <w:rPr>
          <w:color w:val="auto"/>
        </w:rPr>
        <w:t xml:space="preserve">K. </w:t>
      </w:r>
      <w:r w:rsidRPr="00CB298B">
        <w:rPr>
          <w:color w:val="auto"/>
        </w:rPr>
        <w:t xml:space="preserve">Kruszewski, </w:t>
      </w:r>
      <w:r w:rsidR="00125F60" w:rsidRPr="00CB298B">
        <w:rPr>
          <w:color w:val="auto"/>
        </w:rPr>
        <w:t>Wydawni</w:t>
      </w:r>
      <w:r w:rsidR="00125F60" w:rsidRPr="00CB298B">
        <w:rPr>
          <w:color w:val="auto"/>
        </w:rPr>
        <w:t>c</w:t>
      </w:r>
      <w:r w:rsidR="00125F60" w:rsidRPr="00CB298B">
        <w:rPr>
          <w:color w:val="auto"/>
        </w:rPr>
        <w:t>two Akademickie Żak</w:t>
      </w:r>
      <w:r w:rsidRPr="00CB298B">
        <w:rPr>
          <w:color w:val="auto"/>
        </w:rPr>
        <w:t>, Warszawa 2001.</w:t>
      </w:r>
    </w:p>
    <w:p w14:paraId="20A270C1" w14:textId="4A832473" w:rsidR="00B32205" w:rsidRPr="00CB298B" w:rsidRDefault="00B32205" w:rsidP="00125F60">
      <w:pPr>
        <w:pStyle w:val="ORE123"/>
        <w:rPr>
          <w:color w:val="auto"/>
        </w:rPr>
      </w:pPr>
      <w:proofErr w:type="spellStart"/>
      <w:r w:rsidRPr="00CB298B">
        <w:rPr>
          <w:color w:val="auto"/>
        </w:rPr>
        <w:t>Zeller</w:t>
      </w:r>
      <w:proofErr w:type="spellEnd"/>
      <w:r w:rsidRPr="00CB298B">
        <w:rPr>
          <w:color w:val="auto"/>
        </w:rPr>
        <w:t xml:space="preserve"> P., </w:t>
      </w:r>
      <w:r w:rsidRPr="00CB298B">
        <w:rPr>
          <w:i/>
          <w:color w:val="auto"/>
        </w:rPr>
        <w:t>Promocja szkoły w środowisku lokalnym</w:t>
      </w:r>
      <w:r w:rsidRPr="00CB298B">
        <w:rPr>
          <w:color w:val="auto"/>
        </w:rPr>
        <w:t xml:space="preserve">, </w:t>
      </w:r>
      <w:r w:rsidR="00125F60" w:rsidRPr="00CB298B">
        <w:rPr>
          <w:color w:val="auto"/>
        </w:rPr>
        <w:t>Centralny Ośrodek Doskonal</w:t>
      </w:r>
      <w:r w:rsidR="00125F60" w:rsidRPr="00CB298B">
        <w:rPr>
          <w:color w:val="auto"/>
        </w:rPr>
        <w:t>e</w:t>
      </w:r>
      <w:r w:rsidR="00125F60" w:rsidRPr="00CB298B">
        <w:rPr>
          <w:color w:val="auto"/>
        </w:rPr>
        <w:t>nia Nauczycieli</w:t>
      </w:r>
      <w:r w:rsidRPr="00CB298B">
        <w:rPr>
          <w:color w:val="auto"/>
        </w:rPr>
        <w:t>, Warszawa 2006.</w:t>
      </w:r>
    </w:p>
    <w:p w14:paraId="231CD9FD" w14:textId="4629404F" w:rsidR="008B4F7C" w:rsidRPr="00CB298B" w:rsidRDefault="008B4F7C" w:rsidP="00A41919">
      <w:pPr>
        <w:pStyle w:val="OREnormalny"/>
        <w:rPr>
          <w:b/>
          <w:color w:val="auto"/>
        </w:rPr>
      </w:pPr>
      <w:r w:rsidRPr="00CB298B">
        <w:rPr>
          <w:b/>
          <w:color w:val="auto"/>
        </w:rPr>
        <w:t>Artykuły w czasopismach</w:t>
      </w:r>
    </w:p>
    <w:p w14:paraId="45C2151C" w14:textId="44BCC603" w:rsidR="00EA3EAD" w:rsidRPr="00CB298B" w:rsidRDefault="00EA3EAD" w:rsidP="00A41919">
      <w:pPr>
        <w:pStyle w:val="ORE123"/>
        <w:numPr>
          <w:ilvl w:val="0"/>
          <w:numId w:val="291"/>
        </w:numPr>
        <w:rPr>
          <w:color w:val="auto"/>
        </w:rPr>
      </w:pPr>
      <w:r w:rsidRPr="00CB298B">
        <w:rPr>
          <w:color w:val="auto"/>
        </w:rPr>
        <w:t xml:space="preserve">Bilewicz-Kuźnia B., </w:t>
      </w:r>
      <w:r w:rsidRPr="00CB298B">
        <w:rPr>
          <w:i/>
          <w:color w:val="auto"/>
        </w:rPr>
        <w:t>Jak przedszkole może wspomagać rozwój twórczej aktywn</w:t>
      </w:r>
      <w:r w:rsidRPr="00CB298B">
        <w:rPr>
          <w:i/>
          <w:color w:val="auto"/>
        </w:rPr>
        <w:t>o</w:t>
      </w:r>
      <w:r w:rsidRPr="00CB298B">
        <w:rPr>
          <w:i/>
          <w:color w:val="auto"/>
        </w:rPr>
        <w:t>ści dziecka na przykładzie doświadczeń brytyjskich</w:t>
      </w:r>
      <w:r w:rsidRPr="00CB298B">
        <w:rPr>
          <w:color w:val="auto"/>
        </w:rPr>
        <w:t>, „Wychowanie na co dzień”, nr</w:t>
      </w:r>
      <w:r w:rsidR="00A92552">
        <w:rPr>
          <w:color w:val="auto"/>
        </w:rPr>
        <w:t> </w:t>
      </w:r>
      <w:r w:rsidRPr="00CB298B">
        <w:rPr>
          <w:color w:val="auto"/>
        </w:rPr>
        <w:t>1</w:t>
      </w:r>
      <w:r w:rsidR="00125F60" w:rsidRPr="00CB298B">
        <w:rPr>
          <w:color w:val="auto"/>
        </w:rPr>
        <w:t>–</w:t>
      </w:r>
      <w:r w:rsidRPr="00CB298B">
        <w:rPr>
          <w:color w:val="auto"/>
        </w:rPr>
        <w:t>2/2008, s. 34</w:t>
      </w:r>
      <w:r w:rsidR="00125F60" w:rsidRPr="00CB298B">
        <w:rPr>
          <w:color w:val="auto"/>
        </w:rPr>
        <w:t>–</w:t>
      </w:r>
      <w:r w:rsidRPr="00CB298B">
        <w:rPr>
          <w:color w:val="auto"/>
        </w:rPr>
        <w:t xml:space="preserve">36. </w:t>
      </w:r>
    </w:p>
    <w:p w14:paraId="2FF09BDA" w14:textId="5153D8F5" w:rsidR="00EA3EAD" w:rsidRPr="00CB298B" w:rsidRDefault="00EA3EAD" w:rsidP="00A41919">
      <w:pPr>
        <w:pStyle w:val="ORE123"/>
        <w:rPr>
          <w:color w:val="auto"/>
        </w:rPr>
      </w:pPr>
      <w:r w:rsidRPr="00CB298B">
        <w:rPr>
          <w:color w:val="auto"/>
        </w:rPr>
        <w:t xml:space="preserve">Brzezińska A.I., </w:t>
      </w:r>
      <w:proofErr w:type="spellStart"/>
      <w:r w:rsidRPr="00CB298B">
        <w:rPr>
          <w:color w:val="auto"/>
        </w:rPr>
        <w:t>Matejczuk</w:t>
      </w:r>
      <w:proofErr w:type="spellEnd"/>
      <w:r w:rsidRPr="00CB298B">
        <w:rPr>
          <w:color w:val="auto"/>
        </w:rPr>
        <w:t xml:space="preserve"> J.,</w:t>
      </w:r>
      <w:r w:rsidRPr="00CB298B">
        <w:rPr>
          <w:i/>
          <w:color w:val="auto"/>
        </w:rPr>
        <w:t xml:space="preserve"> Po co przedszkole?</w:t>
      </w:r>
      <w:r w:rsidRPr="00CB298B">
        <w:rPr>
          <w:color w:val="auto"/>
        </w:rPr>
        <w:t>, „Wychowanie w Przedszkolu”, nr 10/2013, s. 5</w:t>
      </w:r>
      <w:r w:rsidR="000F1065" w:rsidRPr="00CB298B">
        <w:rPr>
          <w:color w:val="auto"/>
        </w:rPr>
        <w:t>–</w:t>
      </w:r>
      <w:r w:rsidRPr="00CB298B">
        <w:rPr>
          <w:color w:val="auto"/>
        </w:rPr>
        <w:t>9.</w:t>
      </w:r>
    </w:p>
    <w:p w14:paraId="11FC129A" w14:textId="6ED8F617" w:rsidR="00EA3EAD" w:rsidRPr="00CB298B" w:rsidRDefault="00EA3EAD" w:rsidP="00A41919">
      <w:pPr>
        <w:pStyle w:val="ORE123"/>
        <w:rPr>
          <w:color w:val="auto"/>
        </w:rPr>
      </w:pPr>
      <w:proofErr w:type="spellStart"/>
      <w:r w:rsidRPr="00CB298B">
        <w:rPr>
          <w:color w:val="auto"/>
        </w:rPr>
        <w:t>Chełminiak</w:t>
      </w:r>
      <w:proofErr w:type="spellEnd"/>
      <w:r w:rsidRPr="00CB298B">
        <w:rPr>
          <w:color w:val="auto"/>
        </w:rPr>
        <w:t xml:space="preserve"> A., Wysocka J., </w:t>
      </w:r>
      <w:r w:rsidRPr="00CB298B">
        <w:rPr>
          <w:i/>
          <w:color w:val="auto"/>
        </w:rPr>
        <w:t>Przedszkole bez zabawek</w:t>
      </w:r>
      <w:r w:rsidRPr="00CB298B">
        <w:rPr>
          <w:color w:val="auto"/>
        </w:rPr>
        <w:t>, „Meritum</w:t>
      </w:r>
      <w:r w:rsidR="000F1065" w:rsidRPr="00CB298B">
        <w:rPr>
          <w:color w:val="auto"/>
        </w:rPr>
        <w:t>”</w:t>
      </w:r>
      <w:r w:rsidRPr="00CB298B">
        <w:rPr>
          <w:color w:val="auto"/>
        </w:rPr>
        <w:t>, nr 1(12)/2009, s. 70</w:t>
      </w:r>
      <w:r w:rsidR="000F1065" w:rsidRPr="00CB298B">
        <w:rPr>
          <w:color w:val="auto"/>
        </w:rPr>
        <w:t>–</w:t>
      </w:r>
      <w:r w:rsidRPr="00CB298B">
        <w:rPr>
          <w:color w:val="auto"/>
        </w:rPr>
        <w:t xml:space="preserve">79. </w:t>
      </w:r>
    </w:p>
    <w:p w14:paraId="5931DC0F" w14:textId="1465B8F6" w:rsidR="00EA3EAD" w:rsidRPr="00CB298B" w:rsidRDefault="00EA3EAD" w:rsidP="00A41919">
      <w:pPr>
        <w:pStyle w:val="ORE123"/>
        <w:rPr>
          <w:color w:val="auto"/>
        </w:rPr>
      </w:pPr>
      <w:r w:rsidRPr="00CB298B">
        <w:rPr>
          <w:color w:val="auto"/>
        </w:rPr>
        <w:t xml:space="preserve">Dębiński M., </w:t>
      </w:r>
      <w:proofErr w:type="spellStart"/>
      <w:r w:rsidRPr="00CB298B">
        <w:rPr>
          <w:i/>
          <w:color w:val="auto"/>
        </w:rPr>
        <w:t>grajMY</w:t>
      </w:r>
      <w:proofErr w:type="spellEnd"/>
      <w:r w:rsidRPr="00CB298B">
        <w:rPr>
          <w:i/>
          <w:color w:val="auto"/>
        </w:rPr>
        <w:t xml:space="preserve"> z Emocjami – o roli gier w pracy wychowawcy nad uzysk</w:t>
      </w:r>
      <w:r w:rsidRPr="00CB298B">
        <w:rPr>
          <w:i/>
          <w:color w:val="auto"/>
        </w:rPr>
        <w:t>a</w:t>
      </w:r>
      <w:r w:rsidRPr="00CB298B">
        <w:rPr>
          <w:i/>
          <w:color w:val="auto"/>
        </w:rPr>
        <w:t>niem dojrzałości szkolnej dziecka</w:t>
      </w:r>
      <w:r w:rsidRPr="00CB298B">
        <w:rPr>
          <w:color w:val="auto"/>
        </w:rPr>
        <w:t>, „Meritum”, nr 1(40)/2016, s. 39</w:t>
      </w:r>
      <w:r w:rsidR="000F1065" w:rsidRPr="00CB298B">
        <w:rPr>
          <w:color w:val="auto"/>
        </w:rPr>
        <w:t>–</w:t>
      </w:r>
      <w:r w:rsidRPr="00CB298B">
        <w:rPr>
          <w:color w:val="auto"/>
        </w:rPr>
        <w:t>41.</w:t>
      </w:r>
    </w:p>
    <w:p w14:paraId="2984DFAE" w14:textId="3D3B2D05" w:rsidR="00EA3EAD" w:rsidRPr="00CB298B" w:rsidRDefault="00EA3EAD" w:rsidP="00A41919">
      <w:pPr>
        <w:pStyle w:val="ORE123"/>
        <w:rPr>
          <w:color w:val="auto"/>
        </w:rPr>
      </w:pPr>
      <w:proofErr w:type="spellStart"/>
      <w:r w:rsidRPr="00CB298B">
        <w:rPr>
          <w:color w:val="auto"/>
        </w:rPr>
        <w:t>Dryjas</w:t>
      </w:r>
      <w:proofErr w:type="spellEnd"/>
      <w:r w:rsidRPr="00CB298B">
        <w:rPr>
          <w:color w:val="auto"/>
        </w:rPr>
        <w:t xml:space="preserve"> K., Gordon A., Wójcik M., </w:t>
      </w:r>
      <w:r w:rsidRPr="00CB298B">
        <w:rPr>
          <w:i/>
          <w:color w:val="auto"/>
        </w:rPr>
        <w:t>Wyjazd Studyjny do Gothy</w:t>
      </w:r>
      <w:r w:rsidRPr="00CB298B">
        <w:rPr>
          <w:color w:val="auto"/>
        </w:rPr>
        <w:t>, „Wychowanie w</w:t>
      </w:r>
      <w:r w:rsidR="000F1065" w:rsidRPr="00CB298B">
        <w:rPr>
          <w:color w:val="auto"/>
        </w:rPr>
        <w:t> </w:t>
      </w:r>
      <w:r w:rsidRPr="00CB298B">
        <w:rPr>
          <w:color w:val="auto"/>
        </w:rPr>
        <w:t>Przedszkolu”, nr 8/2009, s. 29</w:t>
      </w:r>
      <w:r w:rsidR="000F1065" w:rsidRPr="00CB298B">
        <w:rPr>
          <w:color w:val="auto"/>
        </w:rPr>
        <w:t>–</w:t>
      </w:r>
      <w:r w:rsidRPr="00CB298B">
        <w:rPr>
          <w:color w:val="auto"/>
        </w:rPr>
        <w:t>30.</w:t>
      </w:r>
    </w:p>
    <w:p w14:paraId="540167E7" w14:textId="490BF942" w:rsidR="009706EA" w:rsidRPr="00CB298B" w:rsidRDefault="009706EA" w:rsidP="00A41919">
      <w:pPr>
        <w:pStyle w:val="ORE123"/>
        <w:rPr>
          <w:color w:val="auto"/>
        </w:rPr>
      </w:pPr>
      <w:r w:rsidRPr="00CB298B">
        <w:rPr>
          <w:color w:val="auto"/>
        </w:rPr>
        <w:t>Gniewkowski W., P</w:t>
      </w:r>
      <w:r w:rsidRPr="00CB298B">
        <w:rPr>
          <w:i/>
          <w:color w:val="auto"/>
        </w:rPr>
        <w:t>rzegląd współczesnych kierunków i tendencji wiązania ruchu z</w:t>
      </w:r>
      <w:r w:rsidR="000F1065" w:rsidRPr="00CB298B">
        <w:rPr>
          <w:i/>
          <w:color w:val="auto"/>
        </w:rPr>
        <w:t> </w:t>
      </w:r>
      <w:r w:rsidRPr="00CB298B">
        <w:rPr>
          <w:i/>
          <w:color w:val="auto"/>
        </w:rPr>
        <w:t>muzyką</w:t>
      </w:r>
      <w:r w:rsidRPr="00CB298B">
        <w:rPr>
          <w:color w:val="auto"/>
        </w:rPr>
        <w:t>, „Nowa Szkoła”, nr 2/1983, s. 76</w:t>
      </w:r>
      <w:r w:rsidR="000F1065" w:rsidRPr="00CB298B">
        <w:rPr>
          <w:color w:val="auto"/>
        </w:rPr>
        <w:t>–</w:t>
      </w:r>
      <w:r w:rsidRPr="00CB298B">
        <w:rPr>
          <w:color w:val="auto"/>
        </w:rPr>
        <w:t>81.</w:t>
      </w:r>
    </w:p>
    <w:p w14:paraId="2F455D60" w14:textId="4FA526E1" w:rsidR="00EA3EAD" w:rsidRPr="00CB298B" w:rsidRDefault="00EA3EAD" w:rsidP="00A41919">
      <w:pPr>
        <w:pStyle w:val="ORE123"/>
        <w:rPr>
          <w:color w:val="auto"/>
        </w:rPr>
      </w:pPr>
      <w:proofErr w:type="spellStart"/>
      <w:r w:rsidRPr="00CB298B">
        <w:rPr>
          <w:color w:val="auto"/>
        </w:rPr>
        <w:t>Grzegory</w:t>
      </w:r>
      <w:proofErr w:type="spellEnd"/>
      <w:r w:rsidRPr="00CB298B">
        <w:rPr>
          <w:color w:val="auto"/>
        </w:rPr>
        <w:t xml:space="preserve"> A., </w:t>
      </w:r>
      <w:r w:rsidRPr="00CB298B">
        <w:rPr>
          <w:i/>
          <w:color w:val="auto"/>
        </w:rPr>
        <w:t>Odpowiedź na wyzwania XXI wieku – gamifikacja najmłodszych</w:t>
      </w:r>
      <w:r w:rsidRPr="00CB298B">
        <w:rPr>
          <w:color w:val="auto"/>
        </w:rPr>
        <w:t>,</w:t>
      </w:r>
      <w:r w:rsidR="009B1445" w:rsidRPr="00CB298B">
        <w:rPr>
          <w:color w:val="auto"/>
        </w:rPr>
        <w:t xml:space="preserve"> </w:t>
      </w:r>
      <w:r w:rsidRPr="00CB298B">
        <w:rPr>
          <w:color w:val="auto"/>
        </w:rPr>
        <w:t>„Meritum</w:t>
      </w:r>
      <w:r w:rsidR="000F1065" w:rsidRPr="00CB298B">
        <w:rPr>
          <w:color w:val="auto"/>
        </w:rPr>
        <w:t xml:space="preserve">”, </w:t>
      </w:r>
      <w:r w:rsidRPr="00CB298B">
        <w:rPr>
          <w:color w:val="auto"/>
        </w:rPr>
        <w:t>nr 2(29)/2013, s. 31</w:t>
      </w:r>
      <w:r w:rsidR="000F1065" w:rsidRPr="00CB298B">
        <w:rPr>
          <w:color w:val="auto"/>
        </w:rPr>
        <w:t>–</w:t>
      </w:r>
      <w:r w:rsidRPr="00CB298B">
        <w:rPr>
          <w:color w:val="auto"/>
        </w:rPr>
        <w:t>34.</w:t>
      </w:r>
    </w:p>
    <w:p w14:paraId="4D84E919" w14:textId="7A01EEBC" w:rsidR="00EA3EAD" w:rsidRPr="00CB298B" w:rsidRDefault="00EA3EAD" w:rsidP="00A41919">
      <w:pPr>
        <w:pStyle w:val="ORE123"/>
        <w:rPr>
          <w:color w:val="auto"/>
        </w:rPr>
      </w:pPr>
      <w:r w:rsidRPr="00CB298B">
        <w:rPr>
          <w:color w:val="auto"/>
        </w:rPr>
        <w:t xml:space="preserve">Janczak D., </w:t>
      </w:r>
      <w:r w:rsidRPr="00CB298B">
        <w:rPr>
          <w:i/>
          <w:color w:val="auto"/>
        </w:rPr>
        <w:t>Czy i po co nauczać małe dzieci programowania</w:t>
      </w:r>
      <w:r w:rsidRPr="00CB298B">
        <w:rPr>
          <w:color w:val="auto"/>
        </w:rPr>
        <w:t>, „Meritum</w:t>
      </w:r>
      <w:r w:rsidR="000F1065" w:rsidRPr="00CB298B">
        <w:rPr>
          <w:color w:val="auto"/>
        </w:rPr>
        <w:t>”</w:t>
      </w:r>
      <w:r w:rsidRPr="00CB298B">
        <w:rPr>
          <w:color w:val="auto"/>
        </w:rPr>
        <w:t>, nr 2 (29)/2013, s. 68</w:t>
      </w:r>
      <w:r w:rsidR="000F1065" w:rsidRPr="00CB298B">
        <w:rPr>
          <w:color w:val="auto"/>
        </w:rPr>
        <w:t>–</w:t>
      </w:r>
      <w:r w:rsidRPr="00CB298B">
        <w:rPr>
          <w:color w:val="auto"/>
        </w:rPr>
        <w:t>72.</w:t>
      </w:r>
    </w:p>
    <w:p w14:paraId="434C61C5" w14:textId="140E24F3" w:rsidR="00EA3EAD" w:rsidRPr="00CB298B" w:rsidRDefault="00EA3EAD" w:rsidP="00A41919">
      <w:pPr>
        <w:pStyle w:val="ORE123"/>
        <w:rPr>
          <w:color w:val="auto"/>
        </w:rPr>
      </w:pPr>
      <w:r w:rsidRPr="00CB298B">
        <w:rPr>
          <w:color w:val="auto"/>
        </w:rPr>
        <w:t xml:space="preserve">Janczak D., </w:t>
      </w:r>
      <w:r w:rsidRPr="00CB298B">
        <w:rPr>
          <w:i/>
          <w:color w:val="auto"/>
        </w:rPr>
        <w:t>Czy i po co nauczać małe dzieci programowania?</w:t>
      </w:r>
      <w:r w:rsidRPr="00CB298B">
        <w:rPr>
          <w:color w:val="auto"/>
        </w:rPr>
        <w:t>, „Meritum</w:t>
      </w:r>
      <w:r w:rsidR="000F1065" w:rsidRPr="00CB298B">
        <w:rPr>
          <w:color w:val="auto"/>
        </w:rPr>
        <w:t xml:space="preserve">”, </w:t>
      </w:r>
      <w:r w:rsidRPr="00CB298B">
        <w:rPr>
          <w:color w:val="auto"/>
        </w:rPr>
        <w:t>nr</w:t>
      </w:r>
      <w:r w:rsidR="00A92552">
        <w:rPr>
          <w:color w:val="auto"/>
        </w:rPr>
        <w:t> </w:t>
      </w:r>
      <w:r w:rsidRPr="00CB298B">
        <w:rPr>
          <w:color w:val="auto"/>
        </w:rPr>
        <w:t>2(29)/2013, s. 68</w:t>
      </w:r>
      <w:r w:rsidR="000F1065" w:rsidRPr="00CB298B">
        <w:rPr>
          <w:color w:val="auto"/>
        </w:rPr>
        <w:t>–</w:t>
      </w:r>
      <w:r w:rsidRPr="00CB298B">
        <w:rPr>
          <w:color w:val="auto"/>
        </w:rPr>
        <w:t xml:space="preserve">69. </w:t>
      </w:r>
    </w:p>
    <w:p w14:paraId="4C566101" w14:textId="7DAC3A71" w:rsidR="002945C9" w:rsidRPr="00CB298B" w:rsidRDefault="00EA3EAD" w:rsidP="00A41919">
      <w:pPr>
        <w:pStyle w:val="ORE123"/>
        <w:rPr>
          <w:color w:val="auto"/>
        </w:rPr>
      </w:pPr>
      <w:r w:rsidRPr="00CB298B">
        <w:rPr>
          <w:color w:val="auto"/>
        </w:rPr>
        <w:t xml:space="preserve">Janczak D., </w:t>
      </w:r>
      <w:r w:rsidRPr="00CB298B">
        <w:rPr>
          <w:i/>
          <w:color w:val="auto"/>
        </w:rPr>
        <w:t>Przedszkole, TIK i nowe kierunki w nauczaniu</w:t>
      </w:r>
      <w:r w:rsidRPr="00CB298B">
        <w:rPr>
          <w:color w:val="auto"/>
        </w:rPr>
        <w:t>, „</w:t>
      </w:r>
      <w:r w:rsidR="002945C9" w:rsidRPr="00CB298B">
        <w:rPr>
          <w:color w:val="auto"/>
        </w:rPr>
        <w:t xml:space="preserve">Poradnik Prawny </w:t>
      </w:r>
      <w:r w:rsidR="00A92552">
        <w:rPr>
          <w:color w:val="auto"/>
        </w:rPr>
        <w:br/>
      </w:r>
      <w:r w:rsidR="002945C9" w:rsidRPr="00CB298B">
        <w:rPr>
          <w:color w:val="auto"/>
        </w:rPr>
        <w:t>Nauczyciela i Dyrektora Przedszkola” (dodatek do „Wychowania w Przedszkolu”), grudzień 2012, s. 6–8.</w:t>
      </w:r>
      <w:r w:rsidR="008B4F7C" w:rsidRPr="00CB298B">
        <w:rPr>
          <w:color w:val="auto"/>
        </w:rPr>
        <w:t xml:space="preserve"> </w:t>
      </w:r>
    </w:p>
    <w:p w14:paraId="133174A9" w14:textId="42A038AC" w:rsidR="00EA3EAD" w:rsidRPr="00CB298B" w:rsidRDefault="00EA3EAD" w:rsidP="00A41919">
      <w:pPr>
        <w:pStyle w:val="ORE123"/>
        <w:rPr>
          <w:color w:val="auto"/>
        </w:rPr>
      </w:pPr>
      <w:r w:rsidRPr="00CB298B">
        <w:rPr>
          <w:color w:val="auto"/>
        </w:rPr>
        <w:t xml:space="preserve">Jas M., </w:t>
      </w:r>
      <w:r w:rsidRPr="00CB298B">
        <w:rPr>
          <w:i/>
          <w:color w:val="auto"/>
        </w:rPr>
        <w:t>Innowacje pedagogiczne – dziś, jutro i ponadczasowo. O podstawach prawnych i praktycznych aspektach prowadzenia działalności innowacyjnej w</w:t>
      </w:r>
      <w:r w:rsidR="00A92552">
        <w:rPr>
          <w:i/>
          <w:color w:val="auto"/>
        </w:rPr>
        <w:t> </w:t>
      </w:r>
      <w:r w:rsidRPr="00CB298B">
        <w:rPr>
          <w:i/>
          <w:color w:val="auto"/>
        </w:rPr>
        <w:t>szkołach</w:t>
      </w:r>
      <w:r w:rsidRPr="00CB298B">
        <w:rPr>
          <w:color w:val="auto"/>
        </w:rPr>
        <w:t>, „Inspiracje”</w:t>
      </w:r>
      <w:r w:rsidR="002945C9" w:rsidRPr="00CB298B">
        <w:rPr>
          <w:color w:val="auto"/>
        </w:rPr>
        <w:t xml:space="preserve">, </w:t>
      </w:r>
      <w:r w:rsidRPr="00CB298B">
        <w:rPr>
          <w:color w:val="auto"/>
        </w:rPr>
        <w:t>nr 1</w:t>
      </w:r>
      <w:r w:rsidR="002945C9" w:rsidRPr="00CB298B">
        <w:rPr>
          <w:color w:val="auto"/>
        </w:rPr>
        <w:t>–</w:t>
      </w:r>
      <w:r w:rsidRPr="00CB298B">
        <w:rPr>
          <w:color w:val="auto"/>
        </w:rPr>
        <w:t>2/2016, s. 4</w:t>
      </w:r>
      <w:r w:rsidR="002945C9" w:rsidRPr="00CB298B">
        <w:rPr>
          <w:color w:val="auto"/>
        </w:rPr>
        <w:t>–</w:t>
      </w:r>
      <w:r w:rsidRPr="00CB298B">
        <w:rPr>
          <w:color w:val="auto"/>
        </w:rPr>
        <w:t xml:space="preserve">9. </w:t>
      </w:r>
    </w:p>
    <w:p w14:paraId="2367EE3B" w14:textId="0E5D6B28" w:rsidR="00EA3EAD" w:rsidRPr="00CB298B" w:rsidRDefault="008B4F7C" w:rsidP="00A41919">
      <w:pPr>
        <w:pStyle w:val="ORE123"/>
        <w:rPr>
          <w:color w:val="auto"/>
        </w:rPr>
      </w:pPr>
      <w:r w:rsidRPr="00CB298B">
        <w:rPr>
          <w:color w:val="auto"/>
        </w:rPr>
        <w:t xml:space="preserve"> </w:t>
      </w:r>
      <w:r w:rsidR="00EA3EAD" w:rsidRPr="00CB298B">
        <w:rPr>
          <w:color w:val="auto"/>
        </w:rPr>
        <w:t xml:space="preserve">Jas M., </w:t>
      </w:r>
      <w:r w:rsidR="00EA3EAD" w:rsidRPr="00CB298B">
        <w:rPr>
          <w:i/>
          <w:color w:val="auto"/>
        </w:rPr>
        <w:t xml:space="preserve">Techniki </w:t>
      </w:r>
      <w:proofErr w:type="spellStart"/>
      <w:r w:rsidR="00EA3EAD" w:rsidRPr="00CB298B">
        <w:rPr>
          <w:i/>
          <w:color w:val="auto"/>
        </w:rPr>
        <w:t>coachingowe</w:t>
      </w:r>
      <w:proofErr w:type="spellEnd"/>
      <w:r w:rsidR="00EA3EAD" w:rsidRPr="00CB298B">
        <w:rPr>
          <w:i/>
          <w:color w:val="auto"/>
        </w:rPr>
        <w:t xml:space="preserve"> w praktyce dyrektora kierującego aktywnością podwładnych</w:t>
      </w:r>
      <w:r w:rsidR="00EA3EAD" w:rsidRPr="00CB298B">
        <w:rPr>
          <w:color w:val="auto"/>
        </w:rPr>
        <w:t>, „Inspiracje”</w:t>
      </w:r>
      <w:r w:rsidR="002945C9" w:rsidRPr="00CB298B">
        <w:rPr>
          <w:color w:val="auto"/>
        </w:rPr>
        <w:t xml:space="preserve">, </w:t>
      </w:r>
      <w:r w:rsidR="00EA3EAD" w:rsidRPr="00CB298B">
        <w:rPr>
          <w:color w:val="auto"/>
        </w:rPr>
        <w:t>nr 1</w:t>
      </w:r>
      <w:r w:rsidR="002945C9" w:rsidRPr="00CB298B">
        <w:rPr>
          <w:color w:val="auto"/>
        </w:rPr>
        <w:t>–</w:t>
      </w:r>
      <w:r w:rsidR="00EA3EAD" w:rsidRPr="00CB298B">
        <w:rPr>
          <w:color w:val="auto"/>
        </w:rPr>
        <w:t>2/2016, s. 28</w:t>
      </w:r>
      <w:r w:rsidR="002945C9" w:rsidRPr="00CB298B">
        <w:rPr>
          <w:color w:val="auto"/>
        </w:rPr>
        <w:t>–</w:t>
      </w:r>
      <w:r w:rsidR="00EA3EAD" w:rsidRPr="00CB298B">
        <w:rPr>
          <w:color w:val="auto"/>
        </w:rPr>
        <w:t xml:space="preserve">29. </w:t>
      </w:r>
    </w:p>
    <w:p w14:paraId="7B749D15" w14:textId="30E49581" w:rsidR="00EA3EAD" w:rsidRPr="00CB298B" w:rsidRDefault="008B4F7C" w:rsidP="00A41919">
      <w:pPr>
        <w:pStyle w:val="ORE123"/>
        <w:rPr>
          <w:color w:val="auto"/>
        </w:rPr>
      </w:pPr>
      <w:r w:rsidRPr="00CB298B">
        <w:rPr>
          <w:color w:val="auto"/>
        </w:rPr>
        <w:t xml:space="preserve"> </w:t>
      </w:r>
      <w:r w:rsidR="00EA3EAD" w:rsidRPr="00CB298B">
        <w:rPr>
          <w:color w:val="auto"/>
        </w:rPr>
        <w:t xml:space="preserve">Karczewska Z., </w:t>
      </w:r>
      <w:r w:rsidR="00EA3EAD" w:rsidRPr="00CB298B">
        <w:rPr>
          <w:i/>
          <w:color w:val="auto"/>
        </w:rPr>
        <w:t xml:space="preserve">Codzienność w przedszkolu </w:t>
      </w:r>
      <w:proofErr w:type="spellStart"/>
      <w:r w:rsidR="00EA3EAD" w:rsidRPr="00CB298B">
        <w:rPr>
          <w:i/>
          <w:color w:val="auto"/>
        </w:rPr>
        <w:t>waldorfskim</w:t>
      </w:r>
      <w:proofErr w:type="spellEnd"/>
      <w:r w:rsidR="00EA3EAD" w:rsidRPr="00CB298B">
        <w:rPr>
          <w:color w:val="auto"/>
        </w:rPr>
        <w:t>, „Przed Szkołą. Pora</w:t>
      </w:r>
      <w:r w:rsidR="00EA3EAD" w:rsidRPr="00CB298B">
        <w:rPr>
          <w:color w:val="auto"/>
        </w:rPr>
        <w:t>d</w:t>
      </w:r>
      <w:r w:rsidR="00EA3EAD" w:rsidRPr="00CB298B">
        <w:rPr>
          <w:color w:val="auto"/>
        </w:rPr>
        <w:t>nik Dyrektora Przedszkola”, nr 4/2013, s. 22</w:t>
      </w:r>
      <w:r w:rsidR="002945C9" w:rsidRPr="00CB298B">
        <w:rPr>
          <w:color w:val="auto"/>
        </w:rPr>
        <w:t>–</w:t>
      </w:r>
      <w:r w:rsidR="00EA3EAD" w:rsidRPr="00CB298B">
        <w:rPr>
          <w:color w:val="auto"/>
        </w:rPr>
        <w:t xml:space="preserve">24. </w:t>
      </w:r>
    </w:p>
    <w:p w14:paraId="691803DB" w14:textId="0B57B2E3" w:rsidR="00EA3EAD" w:rsidRPr="00CB298B" w:rsidRDefault="008B4F7C" w:rsidP="00A41919">
      <w:pPr>
        <w:pStyle w:val="ORE123"/>
        <w:rPr>
          <w:color w:val="auto"/>
        </w:rPr>
      </w:pPr>
      <w:r w:rsidRPr="00CB298B">
        <w:rPr>
          <w:color w:val="auto"/>
        </w:rPr>
        <w:lastRenderedPageBreak/>
        <w:t xml:space="preserve"> </w:t>
      </w:r>
      <w:r w:rsidR="00EA3EAD" w:rsidRPr="00CB298B">
        <w:rPr>
          <w:color w:val="auto"/>
        </w:rPr>
        <w:t xml:space="preserve">Kossakowska K., </w:t>
      </w:r>
      <w:r w:rsidR="00EA3EAD" w:rsidRPr="00CB298B">
        <w:rPr>
          <w:i/>
          <w:color w:val="auto"/>
        </w:rPr>
        <w:t>Żeby bajka nie straszyła, a zabawa nie nudziła</w:t>
      </w:r>
      <w:r w:rsidR="00EA3EAD" w:rsidRPr="00CB298B">
        <w:rPr>
          <w:color w:val="auto"/>
        </w:rPr>
        <w:t>, „Wychowanie w</w:t>
      </w:r>
      <w:r w:rsidR="002945C9" w:rsidRPr="00CB298B">
        <w:rPr>
          <w:color w:val="auto"/>
        </w:rPr>
        <w:t> </w:t>
      </w:r>
      <w:r w:rsidR="00EA3EAD" w:rsidRPr="00CB298B">
        <w:rPr>
          <w:color w:val="auto"/>
        </w:rPr>
        <w:t>przedszkolu”, nr 8/2014, s. 24</w:t>
      </w:r>
      <w:r w:rsidR="002945C9" w:rsidRPr="00CB298B">
        <w:rPr>
          <w:color w:val="auto"/>
        </w:rPr>
        <w:t>–</w:t>
      </w:r>
      <w:r w:rsidR="00EA3EAD" w:rsidRPr="00CB298B">
        <w:rPr>
          <w:color w:val="auto"/>
        </w:rPr>
        <w:t xml:space="preserve">27. </w:t>
      </w:r>
    </w:p>
    <w:p w14:paraId="3006242F" w14:textId="3E766CCE" w:rsidR="00EA3EAD" w:rsidRPr="00CB298B" w:rsidRDefault="008B4F7C" w:rsidP="00A41919">
      <w:pPr>
        <w:pStyle w:val="ORE123"/>
        <w:rPr>
          <w:color w:val="auto"/>
        </w:rPr>
      </w:pPr>
      <w:r w:rsidRPr="00CB298B">
        <w:rPr>
          <w:color w:val="auto"/>
        </w:rPr>
        <w:t xml:space="preserve"> </w:t>
      </w:r>
      <w:r w:rsidR="00EA3EAD" w:rsidRPr="00CB298B">
        <w:rPr>
          <w:color w:val="auto"/>
        </w:rPr>
        <w:t>Kotarba-</w:t>
      </w:r>
      <w:proofErr w:type="spellStart"/>
      <w:r w:rsidR="00EA3EAD" w:rsidRPr="00CB298B">
        <w:rPr>
          <w:color w:val="auto"/>
        </w:rPr>
        <w:t>Kańczugowska</w:t>
      </w:r>
      <w:proofErr w:type="spellEnd"/>
      <w:r w:rsidR="00EA3EAD" w:rsidRPr="00CB298B">
        <w:rPr>
          <w:color w:val="auto"/>
        </w:rPr>
        <w:t xml:space="preserve"> M., </w:t>
      </w:r>
      <w:r w:rsidR="00EA3EAD" w:rsidRPr="00CB298B">
        <w:rPr>
          <w:i/>
          <w:color w:val="auto"/>
        </w:rPr>
        <w:t>Język w kontekście, czyli przedszkolak uczy się jęz</w:t>
      </w:r>
      <w:r w:rsidR="00EA3EAD" w:rsidRPr="00CB298B">
        <w:rPr>
          <w:i/>
          <w:color w:val="auto"/>
        </w:rPr>
        <w:t>y</w:t>
      </w:r>
      <w:r w:rsidR="00EA3EAD" w:rsidRPr="00CB298B">
        <w:rPr>
          <w:i/>
          <w:color w:val="auto"/>
        </w:rPr>
        <w:t>ka obcego. Cz. 3,</w:t>
      </w:r>
      <w:r w:rsidR="00EA3EAD" w:rsidRPr="00CB298B">
        <w:rPr>
          <w:color w:val="auto"/>
        </w:rPr>
        <w:t xml:space="preserve"> „Wychowanie w Przedszkolu”</w:t>
      </w:r>
      <w:r w:rsidR="002945C9" w:rsidRPr="00CB298B">
        <w:rPr>
          <w:color w:val="auto"/>
        </w:rPr>
        <w:t>,</w:t>
      </w:r>
      <w:r w:rsidR="00EA3EAD" w:rsidRPr="00CB298B">
        <w:rPr>
          <w:color w:val="auto"/>
        </w:rPr>
        <w:t xml:space="preserve"> nr 10/2014, s. 32</w:t>
      </w:r>
      <w:r w:rsidR="002945C9" w:rsidRPr="00CB298B">
        <w:rPr>
          <w:color w:val="auto"/>
        </w:rPr>
        <w:t>–</w:t>
      </w:r>
      <w:r w:rsidR="00EA3EAD" w:rsidRPr="00CB298B">
        <w:rPr>
          <w:color w:val="auto"/>
        </w:rPr>
        <w:t xml:space="preserve">33. </w:t>
      </w:r>
    </w:p>
    <w:p w14:paraId="2B5DCC08" w14:textId="6038F978" w:rsidR="00EA3EAD" w:rsidRPr="00CB298B" w:rsidRDefault="008B4F7C" w:rsidP="00A41919">
      <w:pPr>
        <w:pStyle w:val="ORE123"/>
        <w:rPr>
          <w:color w:val="auto"/>
        </w:rPr>
      </w:pPr>
      <w:r w:rsidRPr="00CB298B">
        <w:rPr>
          <w:color w:val="auto"/>
        </w:rPr>
        <w:t xml:space="preserve"> </w:t>
      </w:r>
      <w:r w:rsidR="00EA3EAD" w:rsidRPr="00CB298B">
        <w:rPr>
          <w:color w:val="auto"/>
        </w:rPr>
        <w:t>Kotarba-</w:t>
      </w:r>
      <w:proofErr w:type="spellStart"/>
      <w:r w:rsidR="00EA3EAD" w:rsidRPr="00CB298B">
        <w:rPr>
          <w:color w:val="auto"/>
        </w:rPr>
        <w:t>Kańczugowska</w:t>
      </w:r>
      <w:proofErr w:type="spellEnd"/>
      <w:r w:rsidR="00EA3EAD" w:rsidRPr="00CB298B">
        <w:rPr>
          <w:color w:val="auto"/>
        </w:rPr>
        <w:t xml:space="preserve"> M., </w:t>
      </w:r>
      <w:r w:rsidR="00EA3EAD" w:rsidRPr="00CB298B">
        <w:rPr>
          <w:i/>
          <w:color w:val="auto"/>
        </w:rPr>
        <w:t>Język w kontekście, czyli przedszkolak uczy się jęz</w:t>
      </w:r>
      <w:r w:rsidR="00EA3EAD" w:rsidRPr="00CB298B">
        <w:rPr>
          <w:i/>
          <w:color w:val="auto"/>
        </w:rPr>
        <w:t>y</w:t>
      </w:r>
      <w:r w:rsidR="00EA3EAD" w:rsidRPr="00CB298B">
        <w:rPr>
          <w:i/>
          <w:color w:val="auto"/>
        </w:rPr>
        <w:t>ka obcego. Cz. 3</w:t>
      </w:r>
      <w:r w:rsidR="00EA3EAD" w:rsidRPr="00CB298B">
        <w:rPr>
          <w:color w:val="auto"/>
        </w:rPr>
        <w:t>, „Wychowanie w Przedszkolu”</w:t>
      </w:r>
      <w:r w:rsidR="002945C9" w:rsidRPr="00CB298B">
        <w:rPr>
          <w:color w:val="auto"/>
        </w:rPr>
        <w:t>,</w:t>
      </w:r>
      <w:r w:rsidR="00EA3EAD" w:rsidRPr="00CB298B">
        <w:rPr>
          <w:color w:val="auto"/>
        </w:rPr>
        <w:t xml:space="preserve"> nr 8/2014, s. 30</w:t>
      </w:r>
      <w:r w:rsidR="002945C9" w:rsidRPr="00CB298B">
        <w:rPr>
          <w:color w:val="auto"/>
        </w:rPr>
        <w:t>–</w:t>
      </w:r>
      <w:r w:rsidR="00EA3EAD" w:rsidRPr="00CB298B">
        <w:rPr>
          <w:color w:val="auto"/>
        </w:rPr>
        <w:t xml:space="preserve">33. </w:t>
      </w:r>
    </w:p>
    <w:p w14:paraId="7491D9B1" w14:textId="7EAA15B9" w:rsidR="00EA3EAD" w:rsidRPr="00CB298B" w:rsidRDefault="008B4F7C" w:rsidP="00A41919">
      <w:pPr>
        <w:pStyle w:val="ORE123"/>
        <w:rPr>
          <w:color w:val="auto"/>
        </w:rPr>
      </w:pPr>
      <w:r w:rsidRPr="00CB298B">
        <w:rPr>
          <w:color w:val="auto"/>
        </w:rPr>
        <w:t xml:space="preserve"> </w:t>
      </w:r>
      <w:r w:rsidR="00EA3EAD" w:rsidRPr="00CB298B">
        <w:rPr>
          <w:color w:val="auto"/>
        </w:rPr>
        <w:t xml:space="preserve">Kowalczuk P., </w:t>
      </w:r>
      <w:r w:rsidR="00EA3EAD" w:rsidRPr="00CB298B">
        <w:rPr>
          <w:i/>
          <w:color w:val="auto"/>
        </w:rPr>
        <w:t>Przez całe życie</w:t>
      </w:r>
      <w:r w:rsidR="00EA3EAD" w:rsidRPr="00CB298B">
        <w:rPr>
          <w:color w:val="auto"/>
        </w:rPr>
        <w:t>, „Bliżej Przedszkola. Wychowanie i edukacja</w:t>
      </w:r>
      <w:r w:rsidR="002945C9" w:rsidRPr="00CB298B">
        <w:rPr>
          <w:color w:val="auto"/>
        </w:rPr>
        <w:t>”</w:t>
      </w:r>
      <w:r w:rsidR="00EA3EAD" w:rsidRPr="00CB298B">
        <w:rPr>
          <w:color w:val="auto"/>
        </w:rPr>
        <w:t>, nr</w:t>
      </w:r>
      <w:r w:rsidR="00A92552">
        <w:rPr>
          <w:color w:val="auto"/>
        </w:rPr>
        <w:t> </w:t>
      </w:r>
      <w:r w:rsidR="00EA3EAD" w:rsidRPr="00CB298B">
        <w:rPr>
          <w:color w:val="auto"/>
        </w:rPr>
        <w:t>2/2010, s. 30</w:t>
      </w:r>
      <w:r w:rsidR="002945C9" w:rsidRPr="00CB298B">
        <w:rPr>
          <w:color w:val="auto"/>
        </w:rPr>
        <w:t>–</w:t>
      </w:r>
      <w:r w:rsidR="00EA3EAD" w:rsidRPr="00CB298B">
        <w:rPr>
          <w:color w:val="auto"/>
        </w:rPr>
        <w:t>31.</w:t>
      </w:r>
    </w:p>
    <w:p w14:paraId="659FFFE3" w14:textId="659B828D" w:rsidR="00EA3EAD" w:rsidRPr="00CB298B" w:rsidRDefault="008B4F7C" w:rsidP="00A41919">
      <w:pPr>
        <w:pStyle w:val="ORE123"/>
        <w:rPr>
          <w:color w:val="auto"/>
        </w:rPr>
      </w:pPr>
      <w:r w:rsidRPr="00CB298B">
        <w:rPr>
          <w:color w:val="auto"/>
        </w:rPr>
        <w:t xml:space="preserve"> </w:t>
      </w:r>
      <w:proofErr w:type="spellStart"/>
      <w:r w:rsidR="00EA3EAD" w:rsidRPr="00CB298B">
        <w:rPr>
          <w:color w:val="auto"/>
        </w:rPr>
        <w:t>Mądrowska</w:t>
      </w:r>
      <w:proofErr w:type="spellEnd"/>
      <w:r w:rsidR="00EA3EAD" w:rsidRPr="00CB298B">
        <w:rPr>
          <w:color w:val="auto"/>
        </w:rPr>
        <w:t xml:space="preserve"> W., </w:t>
      </w:r>
      <w:r w:rsidR="00EA3EAD" w:rsidRPr="00CB298B">
        <w:rPr>
          <w:i/>
          <w:color w:val="auto"/>
        </w:rPr>
        <w:t>Przedszkole przyszłości, czyli o kierunkach rozwoju edukacji i</w:t>
      </w:r>
      <w:r w:rsidR="002945C9" w:rsidRPr="00CB298B">
        <w:rPr>
          <w:i/>
          <w:color w:val="auto"/>
        </w:rPr>
        <w:t> </w:t>
      </w:r>
      <w:r w:rsidR="00EA3EAD" w:rsidRPr="00CB298B">
        <w:rPr>
          <w:i/>
          <w:color w:val="auto"/>
        </w:rPr>
        <w:t>opieki nad dzieckiem</w:t>
      </w:r>
      <w:r w:rsidR="00EA3EAD" w:rsidRPr="00CB298B">
        <w:rPr>
          <w:color w:val="auto"/>
        </w:rPr>
        <w:t>, „Monitor Dyrektora Przedszkola”, nr 58/2015, s.18</w:t>
      </w:r>
      <w:r w:rsidR="002945C9" w:rsidRPr="00CB298B">
        <w:rPr>
          <w:color w:val="auto"/>
        </w:rPr>
        <w:t>–</w:t>
      </w:r>
      <w:r w:rsidR="00EA3EAD" w:rsidRPr="00CB298B">
        <w:rPr>
          <w:color w:val="auto"/>
        </w:rPr>
        <w:t xml:space="preserve">20. </w:t>
      </w:r>
    </w:p>
    <w:p w14:paraId="0A7DC628" w14:textId="19EC3F2E" w:rsidR="00EA3EAD" w:rsidRPr="00CB298B" w:rsidRDefault="008B4F7C" w:rsidP="00A41919">
      <w:pPr>
        <w:pStyle w:val="ORE123"/>
        <w:rPr>
          <w:color w:val="auto"/>
        </w:rPr>
      </w:pPr>
      <w:r w:rsidRPr="00CB298B">
        <w:rPr>
          <w:color w:val="auto"/>
        </w:rPr>
        <w:t xml:space="preserve"> </w:t>
      </w:r>
      <w:r w:rsidR="00EA3EAD" w:rsidRPr="00CB298B">
        <w:rPr>
          <w:color w:val="auto"/>
        </w:rPr>
        <w:t>Nowak-</w:t>
      </w:r>
      <w:proofErr w:type="spellStart"/>
      <w:r w:rsidR="00EA3EAD" w:rsidRPr="00CB298B">
        <w:rPr>
          <w:color w:val="auto"/>
        </w:rPr>
        <w:t>Fabrykowski</w:t>
      </w:r>
      <w:proofErr w:type="spellEnd"/>
      <w:r w:rsidR="00EA3EAD" w:rsidRPr="00CB298B">
        <w:rPr>
          <w:color w:val="auto"/>
        </w:rPr>
        <w:t xml:space="preserve"> K., </w:t>
      </w:r>
      <w:r w:rsidR="00EA3EAD" w:rsidRPr="00CB298B">
        <w:rPr>
          <w:i/>
          <w:color w:val="auto"/>
        </w:rPr>
        <w:t>Przedszkole Reggio Emilia</w:t>
      </w:r>
      <w:r w:rsidR="00EA3EAD" w:rsidRPr="00CB298B">
        <w:rPr>
          <w:color w:val="auto"/>
        </w:rPr>
        <w:t>, „Wychowanie w Przedszk</w:t>
      </w:r>
      <w:r w:rsidR="00EA3EAD" w:rsidRPr="00CB298B">
        <w:rPr>
          <w:color w:val="auto"/>
        </w:rPr>
        <w:t>o</w:t>
      </w:r>
      <w:r w:rsidR="00EA3EAD" w:rsidRPr="00CB298B">
        <w:rPr>
          <w:color w:val="auto"/>
        </w:rPr>
        <w:t>lu”, nr 10/2010, s. 30</w:t>
      </w:r>
      <w:r w:rsidR="002945C9" w:rsidRPr="00CB298B">
        <w:rPr>
          <w:color w:val="auto"/>
        </w:rPr>
        <w:t>–</w:t>
      </w:r>
      <w:r w:rsidR="00EA3EAD" w:rsidRPr="00CB298B">
        <w:rPr>
          <w:color w:val="auto"/>
        </w:rPr>
        <w:t>34.</w:t>
      </w:r>
    </w:p>
    <w:p w14:paraId="73D59F9F" w14:textId="336F2B12" w:rsidR="00EA3EAD" w:rsidRPr="00CB298B" w:rsidRDefault="008B4F7C" w:rsidP="00A41919">
      <w:pPr>
        <w:pStyle w:val="ORE123"/>
        <w:rPr>
          <w:color w:val="auto"/>
        </w:rPr>
      </w:pPr>
      <w:r w:rsidRPr="00CB298B">
        <w:rPr>
          <w:color w:val="auto"/>
        </w:rPr>
        <w:t xml:space="preserve"> </w:t>
      </w:r>
      <w:proofErr w:type="spellStart"/>
      <w:r w:rsidR="00EA3EAD" w:rsidRPr="00CB298B">
        <w:rPr>
          <w:color w:val="auto"/>
        </w:rPr>
        <w:t>Redlarska</w:t>
      </w:r>
      <w:proofErr w:type="spellEnd"/>
      <w:r w:rsidR="00EA3EAD" w:rsidRPr="00CB298B">
        <w:rPr>
          <w:color w:val="auto"/>
        </w:rPr>
        <w:t xml:space="preserve"> Z., Jakubowska E., </w:t>
      </w:r>
      <w:r w:rsidR="00EA3EAD" w:rsidRPr="00CB298B">
        <w:rPr>
          <w:i/>
          <w:color w:val="auto"/>
        </w:rPr>
        <w:t>Świadomość i ekspresja kulturalna: kompetencja kluczowa w edukacji wczesnoszkolnej</w:t>
      </w:r>
      <w:r w:rsidR="00EA3EAD" w:rsidRPr="00CB298B">
        <w:rPr>
          <w:color w:val="auto"/>
        </w:rPr>
        <w:t>, „Wychowanie na co dzień”, nr 5/2014, s.</w:t>
      </w:r>
      <w:r w:rsidR="00A92552">
        <w:rPr>
          <w:color w:val="auto"/>
        </w:rPr>
        <w:t> </w:t>
      </w:r>
      <w:r w:rsidR="00EA3EAD" w:rsidRPr="00CB298B">
        <w:rPr>
          <w:color w:val="auto"/>
        </w:rPr>
        <w:t>40</w:t>
      </w:r>
      <w:r w:rsidR="002945C9" w:rsidRPr="00CB298B">
        <w:rPr>
          <w:color w:val="auto"/>
        </w:rPr>
        <w:t>–</w:t>
      </w:r>
      <w:r w:rsidR="00EA3EAD" w:rsidRPr="00CB298B">
        <w:rPr>
          <w:color w:val="auto"/>
        </w:rPr>
        <w:t xml:space="preserve">45. </w:t>
      </w:r>
    </w:p>
    <w:p w14:paraId="1ED0A194" w14:textId="22CE1D30" w:rsidR="00EA3EAD" w:rsidRPr="00CB298B" w:rsidRDefault="008B4F7C" w:rsidP="00A41919">
      <w:pPr>
        <w:pStyle w:val="ORE123"/>
        <w:rPr>
          <w:color w:val="auto"/>
        </w:rPr>
      </w:pPr>
      <w:r w:rsidRPr="00CB298B">
        <w:rPr>
          <w:color w:val="auto"/>
        </w:rPr>
        <w:t xml:space="preserve"> </w:t>
      </w:r>
      <w:proofErr w:type="spellStart"/>
      <w:r w:rsidR="00EA3EAD" w:rsidRPr="00CB298B">
        <w:rPr>
          <w:color w:val="auto"/>
        </w:rPr>
        <w:t>Stefankowska</w:t>
      </w:r>
      <w:proofErr w:type="spellEnd"/>
      <w:r w:rsidR="00EA3EAD" w:rsidRPr="00CB298B">
        <w:rPr>
          <w:color w:val="auto"/>
        </w:rPr>
        <w:t xml:space="preserve"> D., Wysocka H., </w:t>
      </w:r>
      <w:r w:rsidR="00EA3EAD" w:rsidRPr="00CB298B">
        <w:rPr>
          <w:i/>
          <w:color w:val="auto"/>
        </w:rPr>
        <w:t>Jak uczyć (i jak nie uczyć) języka angielskiego w</w:t>
      </w:r>
      <w:r w:rsidR="002945C9" w:rsidRPr="00CB298B">
        <w:rPr>
          <w:i/>
          <w:color w:val="auto"/>
        </w:rPr>
        <w:t> </w:t>
      </w:r>
      <w:r w:rsidR="00EA3EAD" w:rsidRPr="00CB298B">
        <w:rPr>
          <w:i/>
          <w:color w:val="auto"/>
        </w:rPr>
        <w:t xml:space="preserve">przedszkolu: z dr Hanną Wysocką, </w:t>
      </w:r>
      <w:proofErr w:type="spellStart"/>
      <w:r w:rsidR="00EA3EAD" w:rsidRPr="00CB298B">
        <w:rPr>
          <w:i/>
          <w:color w:val="auto"/>
        </w:rPr>
        <w:t>psycholingwistką</w:t>
      </w:r>
      <w:proofErr w:type="spellEnd"/>
      <w:r w:rsidR="00EA3EAD" w:rsidRPr="00CB298B">
        <w:rPr>
          <w:i/>
          <w:color w:val="auto"/>
        </w:rPr>
        <w:t>, rozmawia Dominika St</w:t>
      </w:r>
      <w:r w:rsidR="00EA3EAD" w:rsidRPr="00CB298B">
        <w:rPr>
          <w:i/>
          <w:color w:val="auto"/>
        </w:rPr>
        <w:t>e</w:t>
      </w:r>
      <w:r w:rsidR="00EA3EAD" w:rsidRPr="00CB298B">
        <w:rPr>
          <w:i/>
          <w:color w:val="auto"/>
        </w:rPr>
        <w:t>fanowska</w:t>
      </w:r>
      <w:r w:rsidR="00EA3EAD" w:rsidRPr="00CB298B">
        <w:rPr>
          <w:color w:val="auto"/>
        </w:rPr>
        <w:t>, „Wychowanie w Przedszkolu", nr 8/2015, s. 12</w:t>
      </w:r>
      <w:r w:rsidR="002945C9" w:rsidRPr="00CB298B">
        <w:rPr>
          <w:color w:val="auto"/>
        </w:rPr>
        <w:t>–</w:t>
      </w:r>
      <w:r w:rsidR="00EA3EAD" w:rsidRPr="00CB298B">
        <w:rPr>
          <w:color w:val="auto"/>
        </w:rPr>
        <w:t>16.</w:t>
      </w:r>
    </w:p>
    <w:p w14:paraId="1051BD87" w14:textId="0BF78836" w:rsidR="00EA3EAD" w:rsidRPr="00CB298B" w:rsidRDefault="008B4F7C" w:rsidP="00A41919">
      <w:pPr>
        <w:pStyle w:val="ORE123"/>
        <w:rPr>
          <w:color w:val="auto"/>
        </w:rPr>
      </w:pPr>
      <w:r w:rsidRPr="00CB298B">
        <w:rPr>
          <w:color w:val="auto"/>
        </w:rPr>
        <w:t xml:space="preserve"> </w:t>
      </w:r>
      <w:r w:rsidR="00EA3EAD" w:rsidRPr="00CB298B">
        <w:rPr>
          <w:color w:val="auto"/>
        </w:rPr>
        <w:t xml:space="preserve">Stróżyński K., </w:t>
      </w:r>
      <w:r w:rsidR="00EA3EAD" w:rsidRPr="00CB298B">
        <w:rPr>
          <w:i/>
          <w:color w:val="auto"/>
        </w:rPr>
        <w:t>Przedszkole fundamentem edukacji</w:t>
      </w:r>
      <w:r w:rsidR="00EA3EAD" w:rsidRPr="00CB298B">
        <w:rPr>
          <w:color w:val="auto"/>
        </w:rPr>
        <w:t>, „Przed Szkołą. Poradnik D</w:t>
      </w:r>
      <w:r w:rsidR="00EA3EAD" w:rsidRPr="00CB298B">
        <w:rPr>
          <w:color w:val="auto"/>
        </w:rPr>
        <w:t>y</w:t>
      </w:r>
      <w:r w:rsidR="00EA3EAD" w:rsidRPr="00CB298B">
        <w:rPr>
          <w:color w:val="auto"/>
        </w:rPr>
        <w:t>rektora Przedszkola</w:t>
      </w:r>
      <w:r w:rsidR="002945C9" w:rsidRPr="00CB298B">
        <w:rPr>
          <w:color w:val="auto"/>
        </w:rPr>
        <w:t>”</w:t>
      </w:r>
      <w:r w:rsidR="00EA3EAD" w:rsidRPr="00CB298B">
        <w:rPr>
          <w:color w:val="auto"/>
        </w:rPr>
        <w:t>, nr 2/2011, s. 6</w:t>
      </w:r>
      <w:r w:rsidR="002945C9" w:rsidRPr="00CB298B">
        <w:rPr>
          <w:color w:val="auto"/>
        </w:rPr>
        <w:t>–</w:t>
      </w:r>
      <w:r w:rsidR="00EA3EAD" w:rsidRPr="00CB298B">
        <w:rPr>
          <w:color w:val="auto"/>
        </w:rPr>
        <w:t>10.</w:t>
      </w:r>
    </w:p>
    <w:p w14:paraId="03B29E85" w14:textId="25DAE1E0" w:rsidR="00EA3EAD" w:rsidRPr="00CB298B" w:rsidRDefault="008B4F7C" w:rsidP="00A41919">
      <w:pPr>
        <w:pStyle w:val="ORE123"/>
        <w:rPr>
          <w:color w:val="auto"/>
        </w:rPr>
      </w:pPr>
      <w:r w:rsidRPr="00CB298B">
        <w:rPr>
          <w:color w:val="auto"/>
        </w:rPr>
        <w:t xml:space="preserve"> </w:t>
      </w:r>
      <w:r w:rsidR="00EA3EAD" w:rsidRPr="00CB298B">
        <w:rPr>
          <w:color w:val="auto"/>
        </w:rPr>
        <w:t xml:space="preserve">Suchocka M., </w:t>
      </w:r>
      <w:r w:rsidR="00EA3EAD" w:rsidRPr="00CB298B">
        <w:rPr>
          <w:i/>
          <w:color w:val="auto"/>
        </w:rPr>
        <w:t>Przedszkole w Szwecji uczy samodzielności</w:t>
      </w:r>
      <w:r w:rsidR="00EA3EAD" w:rsidRPr="00CB298B">
        <w:rPr>
          <w:color w:val="auto"/>
        </w:rPr>
        <w:t>, „Wychowanie w</w:t>
      </w:r>
      <w:r w:rsidR="002945C9" w:rsidRPr="00CB298B">
        <w:rPr>
          <w:color w:val="auto"/>
        </w:rPr>
        <w:t> </w:t>
      </w:r>
      <w:r w:rsidR="00EA3EAD" w:rsidRPr="00CB298B">
        <w:rPr>
          <w:color w:val="auto"/>
        </w:rPr>
        <w:t>Przedszkolu”, nr 6/2011, s. 18</w:t>
      </w:r>
      <w:r w:rsidR="002945C9" w:rsidRPr="00CB298B">
        <w:rPr>
          <w:color w:val="auto"/>
        </w:rPr>
        <w:t>–</w:t>
      </w:r>
      <w:r w:rsidR="00EA3EAD" w:rsidRPr="00CB298B">
        <w:rPr>
          <w:color w:val="auto"/>
        </w:rPr>
        <w:t>20.</w:t>
      </w:r>
    </w:p>
    <w:p w14:paraId="65C30904" w14:textId="59180599" w:rsidR="00EA3EAD" w:rsidRPr="00CB298B" w:rsidRDefault="008B4F7C" w:rsidP="00A41919">
      <w:pPr>
        <w:pStyle w:val="ORE123"/>
        <w:rPr>
          <w:color w:val="auto"/>
        </w:rPr>
      </w:pPr>
      <w:r w:rsidRPr="00CB298B">
        <w:rPr>
          <w:color w:val="auto"/>
        </w:rPr>
        <w:t xml:space="preserve"> </w:t>
      </w:r>
      <w:proofErr w:type="spellStart"/>
      <w:r w:rsidR="00EA3EAD" w:rsidRPr="00CB298B">
        <w:rPr>
          <w:color w:val="auto"/>
        </w:rPr>
        <w:t>Torończak</w:t>
      </w:r>
      <w:proofErr w:type="spellEnd"/>
      <w:r w:rsidR="00EA3EAD" w:rsidRPr="00CB298B">
        <w:rPr>
          <w:color w:val="auto"/>
        </w:rPr>
        <w:t xml:space="preserve"> E., </w:t>
      </w:r>
      <w:r w:rsidR="00EA3EAD" w:rsidRPr="00CB298B">
        <w:rPr>
          <w:i/>
          <w:color w:val="auto"/>
        </w:rPr>
        <w:t>W drodze do pedagogiki kompetencji kluczowych</w:t>
      </w:r>
      <w:r w:rsidR="00EA3EAD" w:rsidRPr="00CB298B">
        <w:rPr>
          <w:color w:val="auto"/>
        </w:rPr>
        <w:t>, „Kwartalnik P</w:t>
      </w:r>
      <w:r w:rsidR="00EA3EAD" w:rsidRPr="00CB298B">
        <w:rPr>
          <w:color w:val="auto"/>
        </w:rPr>
        <w:t>e</w:t>
      </w:r>
      <w:r w:rsidR="00EA3EAD" w:rsidRPr="00CB298B">
        <w:rPr>
          <w:color w:val="auto"/>
        </w:rPr>
        <w:t>dagogiczny”, nr 4/2011, s. 65</w:t>
      </w:r>
      <w:r w:rsidR="002945C9" w:rsidRPr="00CB298B">
        <w:rPr>
          <w:color w:val="auto"/>
        </w:rPr>
        <w:t>–</w:t>
      </w:r>
      <w:r w:rsidR="00EA3EAD" w:rsidRPr="00CB298B">
        <w:rPr>
          <w:color w:val="auto"/>
        </w:rPr>
        <w:t>82.</w:t>
      </w:r>
    </w:p>
    <w:p w14:paraId="451C04CB" w14:textId="099B9368" w:rsidR="00EA3EAD" w:rsidRPr="00CB298B" w:rsidRDefault="008B4F7C" w:rsidP="00A41919">
      <w:pPr>
        <w:pStyle w:val="ORE123"/>
        <w:rPr>
          <w:color w:val="auto"/>
        </w:rPr>
      </w:pPr>
      <w:r w:rsidRPr="00CB298B">
        <w:rPr>
          <w:color w:val="auto"/>
        </w:rPr>
        <w:t xml:space="preserve"> </w:t>
      </w:r>
      <w:proofErr w:type="spellStart"/>
      <w:r w:rsidR="00EA3EAD" w:rsidRPr="00CB298B">
        <w:rPr>
          <w:color w:val="auto"/>
        </w:rPr>
        <w:t>Walat</w:t>
      </w:r>
      <w:proofErr w:type="spellEnd"/>
      <w:r w:rsidR="00EA3EAD" w:rsidRPr="00CB298B">
        <w:rPr>
          <w:color w:val="auto"/>
        </w:rPr>
        <w:t xml:space="preserve"> W., </w:t>
      </w:r>
      <w:r w:rsidR="00EA3EAD" w:rsidRPr="00CB298B">
        <w:rPr>
          <w:i/>
          <w:color w:val="auto"/>
        </w:rPr>
        <w:t>Przedszkole w niebanalnej formie: architektoniczna przestrzeń eduk</w:t>
      </w:r>
      <w:r w:rsidR="00EA3EAD" w:rsidRPr="00CB298B">
        <w:rPr>
          <w:i/>
          <w:color w:val="auto"/>
        </w:rPr>
        <w:t>a</w:t>
      </w:r>
      <w:r w:rsidR="00EA3EAD" w:rsidRPr="00CB298B">
        <w:rPr>
          <w:i/>
          <w:color w:val="auto"/>
        </w:rPr>
        <w:t>cyjna w przedszkolu</w:t>
      </w:r>
      <w:r w:rsidR="00EA3EAD" w:rsidRPr="00CB298B">
        <w:rPr>
          <w:color w:val="auto"/>
        </w:rPr>
        <w:t>, „Nowe Horyzonty Edukacji”, nr 4/2013/2014, s. 28</w:t>
      </w:r>
      <w:r w:rsidR="002945C9" w:rsidRPr="00CB298B">
        <w:rPr>
          <w:color w:val="auto"/>
        </w:rPr>
        <w:t>–</w:t>
      </w:r>
      <w:r w:rsidR="00EA3EAD" w:rsidRPr="00CB298B">
        <w:rPr>
          <w:color w:val="auto"/>
        </w:rPr>
        <w:t>32.</w:t>
      </w:r>
    </w:p>
    <w:p w14:paraId="74D1238B" w14:textId="6956981F" w:rsidR="00437015" w:rsidRPr="00CB298B" w:rsidRDefault="00E0668D" w:rsidP="00A41919">
      <w:pPr>
        <w:pStyle w:val="OREnormalny"/>
        <w:rPr>
          <w:color w:val="auto"/>
        </w:rPr>
      </w:pPr>
      <w:r w:rsidRPr="00CB298B">
        <w:rPr>
          <w:color w:val="auto"/>
        </w:rPr>
        <w:t xml:space="preserve">Autorki korzystały także z bogatej </w:t>
      </w:r>
      <w:proofErr w:type="spellStart"/>
      <w:r w:rsidRPr="00CB298B">
        <w:rPr>
          <w:b/>
          <w:color w:val="auto"/>
        </w:rPr>
        <w:t>netografii</w:t>
      </w:r>
      <w:proofErr w:type="spellEnd"/>
      <w:r w:rsidRPr="00CB298B">
        <w:rPr>
          <w:b/>
          <w:color w:val="auto"/>
        </w:rPr>
        <w:t xml:space="preserve"> </w:t>
      </w:r>
      <w:r w:rsidRPr="00CB298B">
        <w:rPr>
          <w:color w:val="auto"/>
        </w:rPr>
        <w:t xml:space="preserve">– wszystkie źródła pochodzące z </w:t>
      </w:r>
      <w:r w:rsidR="00265238" w:rsidRPr="00CB298B">
        <w:rPr>
          <w:color w:val="auto"/>
        </w:rPr>
        <w:t xml:space="preserve">internetu </w:t>
      </w:r>
      <w:r w:rsidRPr="00CB298B">
        <w:rPr>
          <w:color w:val="auto"/>
        </w:rPr>
        <w:t>(publikacje książkowe, artykuły w czasopismach</w:t>
      </w:r>
      <w:r w:rsidR="00EE0D6A" w:rsidRPr="00CB298B">
        <w:rPr>
          <w:color w:val="auto"/>
        </w:rPr>
        <w:t xml:space="preserve"> i publikacjach zbiorowych</w:t>
      </w:r>
      <w:r w:rsidRPr="00CB298B">
        <w:rPr>
          <w:color w:val="auto"/>
        </w:rPr>
        <w:t>, opracowania,</w:t>
      </w:r>
      <w:r w:rsidR="00EE0D6A" w:rsidRPr="00CB298B">
        <w:rPr>
          <w:color w:val="auto"/>
        </w:rPr>
        <w:t xml:space="preserve"> raporty edukacyjne,</w:t>
      </w:r>
      <w:r w:rsidRPr="00CB298B">
        <w:rPr>
          <w:color w:val="auto"/>
        </w:rPr>
        <w:t xml:space="preserve"> strony przedszkoli, szkół, placówek, instytucji, blogi</w:t>
      </w:r>
      <w:r w:rsidR="00265238" w:rsidRPr="00CB298B">
        <w:rPr>
          <w:color w:val="auto"/>
        </w:rPr>
        <w:t>)</w:t>
      </w:r>
      <w:r w:rsidRPr="00CB298B">
        <w:rPr>
          <w:color w:val="auto"/>
        </w:rPr>
        <w:t xml:space="preserve"> – zostały po</w:t>
      </w:r>
      <w:r w:rsidRPr="00CB298B">
        <w:rPr>
          <w:color w:val="auto"/>
        </w:rPr>
        <w:t>d</w:t>
      </w:r>
      <w:r w:rsidRPr="00CB298B">
        <w:rPr>
          <w:color w:val="auto"/>
        </w:rPr>
        <w:t xml:space="preserve">linkowane w </w:t>
      </w:r>
      <w:r w:rsidR="00265238" w:rsidRPr="00CB298B">
        <w:rPr>
          <w:color w:val="auto"/>
        </w:rPr>
        <w:t xml:space="preserve">tekście oraz w </w:t>
      </w:r>
      <w:r w:rsidRPr="00CB298B">
        <w:rPr>
          <w:color w:val="auto"/>
        </w:rPr>
        <w:t>przypisach</w:t>
      </w:r>
      <w:r w:rsidR="00265238" w:rsidRPr="00CB298B">
        <w:rPr>
          <w:color w:val="auto"/>
        </w:rPr>
        <w:t>.</w:t>
      </w:r>
      <w:r w:rsidRPr="00CB298B">
        <w:rPr>
          <w:color w:val="auto"/>
        </w:rPr>
        <w:t xml:space="preserve"> </w:t>
      </w:r>
    </w:p>
    <w:p w14:paraId="12FFF1C9" w14:textId="77777777" w:rsidR="005732EA" w:rsidRDefault="005732EA" w:rsidP="00693BAF">
      <w:pPr>
        <w:rPr>
          <w:rFonts w:ascii="Impact" w:hAnsi="Impact" w:cs="Arial"/>
          <w:bCs/>
          <w:kern w:val="32"/>
          <w:sz w:val="28"/>
          <w:szCs w:val="32"/>
        </w:rPr>
        <w:sectPr w:rsidR="005732EA" w:rsidSect="000B031B">
          <w:pgSz w:w="11906" w:h="16838"/>
          <w:pgMar w:top="1065" w:right="1134" w:bottom="1021" w:left="1276" w:header="709" w:footer="142" w:gutter="0"/>
          <w:cols w:space="708"/>
          <w:docGrid w:linePitch="360"/>
        </w:sectPr>
      </w:pPr>
    </w:p>
    <w:p w14:paraId="1C1CA5D4" w14:textId="0636A03B" w:rsidR="00092D42" w:rsidRPr="00CB298B" w:rsidRDefault="005732EA" w:rsidP="00693BAF">
      <w:pPr>
        <w:rPr>
          <w:rFonts w:ascii="Impact" w:hAnsi="Impact" w:cs="Arial"/>
          <w:bCs/>
          <w:kern w:val="32"/>
          <w:sz w:val="28"/>
          <w:szCs w:val="32"/>
        </w:rPr>
      </w:pPr>
      <w:r>
        <w:rPr>
          <w:rFonts w:ascii="Impact" w:hAnsi="Impact" w:cs="Arial"/>
          <w:bCs/>
          <w:noProof/>
          <w:kern w:val="32"/>
          <w:sz w:val="28"/>
          <w:szCs w:val="32"/>
        </w:rPr>
        <w:lastRenderedPageBreak/>
        <w:drawing>
          <wp:anchor distT="0" distB="0" distL="114300" distR="114300" simplePos="0" relativeHeight="252030976" behindDoc="0" locked="0" layoutInCell="1" allowOverlap="1" wp14:anchorId="7FEC4526" wp14:editId="2B4F122A">
            <wp:simplePos x="0" y="0"/>
            <wp:positionH relativeFrom="column">
              <wp:posOffset>-782551</wp:posOffset>
            </wp:positionH>
            <wp:positionV relativeFrom="paragraph">
              <wp:posOffset>-911975</wp:posOffset>
            </wp:positionV>
            <wp:extent cx="7509164" cy="10620424"/>
            <wp:effectExtent l="0" t="0" r="0" b="0"/>
            <wp:wrapNone/>
            <wp:docPr id="3" name="Obraz 3" descr="Okładka - grafika, dane teleadresowe Ośrodka Rozwoju Edukacj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Materialy pomocnicze_okl_tyl.jpg"/>
                    <pic:cNvPicPr/>
                  </pic:nvPicPr>
                  <pic:blipFill>
                    <a:blip r:embed="rId356" cstate="print">
                      <a:extLst>
                        <a:ext uri="{28A0092B-C50C-407E-A947-70E740481C1C}">
                          <a14:useLocalDpi xmlns:a14="http://schemas.microsoft.com/office/drawing/2010/main" val="0"/>
                        </a:ext>
                      </a:extLst>
                    </a:blip>
                    <a:stretch>
                      <a:fillRect/>
                    </a:stretch>
                  </pic:blipFill>
                  <pic:spPr>
                    <a:xfrm>
                      <a:off x="0" y="0"/>
                      <a:ext cx="7513242" cy="10626192"/>
                    </a:xfrm>
                    <a:prstGeom prst="rect">
                      <a:avLst/>
                    </a:prstGeom>
                  </pic:spPr>
                </pic:pic>
              </a:graphicData>
            </a:graphic>
            <wp14:sizeRelH relativeFrom="margin">
              <wp14:pctWidth>0</wp14:pctWidth>
            </wp14:sizeRelH>
            <wp14:sizeRelV relativeFrom="margin">
              <wp14:pctHeight>0</wp14:pctHeight>
            </wp14:sizeRelV>
          </wp:anchor>
        </w:drawing>
      </w:r>
    </w:p>
    <w:sectPr w:rsidR="00092D42" w:rsidRPr="00CB298B" w:rsidSect="000B031B">
      <w:pgSz w:w="11906" w:h="16838"/>
      <w:pgMar w:top="1065" w:right="1134" w:bottom="1021" w:left="1276" w:header="709" w:footer="142"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1CF25C67" w14:textId="77777777" w:rsidR="00D90492" w:rsidRDefault="00D90492">
      <w:pPr>
        <w:spacing w:after="0" w:line="240" w:lineRule="auto"/>
      </w:pPr>
      <w:r>
        <w:separator/>
      </w:r>
    </w:p>
  </w:endnote>
  <w:endnote w:type="continuationSeparator" w:id="0">
    <w:p w14:paraId="6FCBE04A" w14:textId="77777777" w:rsidR="00D90492" w:rsidRDefault="00D9049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EE"/>
    <w:family w:val="roman"/>
    <w:pitch w:val="variable"/>
    <w:sig w:usb0="E0002AFF" w:usb1="C0007841"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AFF" w:usb1="C0007843" w:usb2="00000009" w:usb3="00000000" w:csb0="000001FF" w:csb1="00000000"/>
  </w:font>
  <w:font w:name="CenturyGothic-Bold">
    <w:altName w:val="Arial"/>
    <w:panose1 w:val="00000000000000000000"/>
    <w:charset w:val="00"/>
    <w:family w:val="swiss"/>
    <w:notTrueType/>
    <w:pitch w:val="default"/>
    <w:sig w:usb0="00000003" w:usb1="00000000" w:usb2="00000000" w:usb3="00000000" w:csb0="00000001" w:csb1="00000000"/>
  </w:font>
  <w:font w:name="Calibri">
    <w:panose1 w:val="020F0502020204030204"/>
    <w:charset w:val="EE"/>
    <w:family w:val="swiss"/>
    <w:pitch w:val="variable"/>
    <w:sig w:usb0="E00002FF" w:usb1="4000ACFF" w:usb2="00000001" w:usb3="00000000" w:csb0="0000019F" w:csb1="00000000"/>
  </w:font>
  <w:font w:name="Candara">
    <w:panose1 w:val="020E0502030303020204"/>
    <w:charset w:val="EE"/>
    <w:family w:val="swiss"/>
    <w:pitch w:val="variable"/>
    <w:sig w:usb0="A00002EF" w:usb1="4000A44B" w:usb2="00000000" w:usb3="00000000" w:csb0="0000019F" w:csb1="00000000"/>
  </w:font>
  <w:font w:name="Arial Narrow">
    <w:panose1 w:val="020B0606020202030204"/>
    <w:charset w:val="EE"/>
    <w:family w:val="swiss"/>
    <w:pitch w:val="variable"/>
    <w:sig w:usb0="00000287" w:usb1="00000800" w:usb2="00000000" w:usb3="00000000" w:csb0="0000009F" w:csb1="00000000"/>
  </w:font>
  <w:font w:name="Calibri Light">
    <w:altName w:val="Times New Roman"/>
    <w:panose1 w:val="020F0302020204030204"/>
    <w:charset w:val="EE"/>
    <w:family w:val="swiss"/>
    <w:pitch w:val="variable"/>
    <w:sig w:usb0="A00002EF" w:usb1="4000207B" w:usb2="00000000" w:usb3="00000000" w:csb0="0000019F" w:csb1="00000000"/>
  </w:font>
  <w:font w:name="Tahoma">
    <w:panose1 w:val="020B0604030504040204"/>
    <w:charset w:val="EE"/>
    <w:family w:val="swiss"/>
    <w:pitch w:val="variable"/>
    <w:sig w:usb0="E1002EFF" w:usb1="C000605B" w:usb2="00000029" w:usb3="00000000" w:csb0="000101FF" w:csb1="00000000"/>
  </w:font>
  <w:font w:name="Adagio_Sans SemiBold">
    <w:altName w:val="Arial"/>
    <w:panose1 w:val="00000000000000000000"/>
    <w:charset w:val="00"/>
    <w:family w:val="swiss"/>
    <w:notTrueType/>
    <w:pitch w:val="default"/>
    <w:sig w:usb0="00000003" w:usb1="00000000" w:usb2="00000000" w:usb3="00000000" w:csb0="00000001" w:csb1="00000000"/>
  </w:font>
  <w:font w:name="Source Sans Pro Light">
    <w:altName w:val="Arial"/>
    <w:panose1 w:val="00000000000000000000"/>
    <w:charset w:val="EE"/>
    <w:family w:val="swiss"/>
    <w:notTrueType/>
    <w:pitch w:val="default"/>
    <w:sig w:usb0="00000001" w:usb1="00000000" w:usb2="00000000" w:usb3="00000000" w:csb0="00000003" w:csb1="00000000"/>
  </w:font>
  <w:font w:name="Arial Unicode MS">
    <w:panose1 w:val="020B0604020202020204"/>
    <w:charset w:val="80"/>
    <w:family w:val="swiss"/>
    <w:pitch w:val="variable"/>
    <w:sig w:usb0="F7FFAFFF" w:usb1="E9DFFFFF" w:usb2="0000003F" w:usb3="00000000" w:csb0="003F01FF" w:csb1="00000000"/>
  </w:font>
  <w:font w:name="Impact">
    <w:panose1 w:val="020B0806030902050204"/>
    <w:charset w:val="EE"/>
    <w:family w:val="swiss"/>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0000012" w:usb3="00000000" w:csb0="0002009F" w:csb1="00000000"/>
  </w:font>
  <w:font w:name="Geometr415LtPL">
    <w:panose1 w:val="00000000000000000000"/>
    <w:charset w:val="02"/>
    <w:family w:val="decorative"/>
    <w:notTrueType/>
    <w:pitch w:val="variable"/>
    <w:sig w:usb0="00000007" w:usb1="10000000" w:usb2="00000000" w:usb3="00000000" w:csb0="80000003" w:csb1="00000000"/>
  </w:font>
  <w:font w:name="Geometr415MdPL">
    <w:panose1 w:val="00000000000000000000"/>
    <w:charset w:val="02"/>
    <w:family w:val="decorative"/>
    <w:notTrueType/>
    <w:pitch w:val="variable"/>
    <w:sig w:usb0="00000007" w:usb1="10000000" w:usb2="00000000" w:usb3="00000000" w:csb0="80000003" w:csb1="00000000"/>
  </w:font>
  <w:font w:name="Dixieland">
    <w:altName w:val="Symbol"/>
    <w:charset w:val="02"/>
    <w:family w:val="swiss"/>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Mangal">
    <w:panose1 w:val="02040503050203030202"/>
    <w:charset w:val="00"/>
    <w:family w:val="roman"/>
    <w:pitch w:val="variable"/>
    <w:sig w:usb0="00008003" w:usb1="00000000" w:usb2="00000000" w:usb3="00000000" w:csb0="00000001" w:csb1="00000000"/>
  </w:font>
  <w:font w:name="MS Gothic">
    <w:altName w:val="ＭＳ ゴシック"/>
    <w:panose1 w:val="020B06090702050802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76BEE13" w14:textId="77777777" w:rsidR="00E2582F" w:rsidRPr="008A314A" w:rsidRDefault="00E2582F" w:rsidP="00AA7DFD">
    <w:pPr>
      <w:pStyle w:val="Nagwek"/>
      <w:ind w:right="70"/>
      <w:jc w:val="right"/>
      <w:rPr>
        <w:rFonts w:cs="Arial"/>
        <w:b/>
        <w:color w:val="808080"/>
      </w:rPr>
    </w:pPr>
    <w:r>
      <w:rPr>
        <w:noProof/>
      </w:rPr>
      <mc:AlternateContent>
        <mc:Choice Requires="wps">
          <w:drawing>
            <wp:anchor distT="0" distB="0" distL="114300" distR="114300" simplePos="0" relativeHeight="251664896" behindDoc="0" locked="0" layoutInCell="1" allowOverlap="1" wp14:anchorId="08E541FB" wp14:editId="5E20F42D">
              <wp:simplePos x="0" y="0"/>
              <wp:positionH relativeFrom="column">
                <wp:posOffset>0</wp:posOffset>
              </wp:positionH>
              <wp:positionV relativeFrom="paragraph">
                <wp:posOffset>86360</wp:posOffset>
              </wp:positionV>
              <wp:extent cx="5715000" cy="0"/>
              <wp:effectExtent l="0" t="0" r="19050" b="19050"/>
              <wp:wrapNone/>
              <wp:docPr id="35860"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715000" cy="0"/>
                      </a:xfrm>
                      <a:prstGeom prst="line">
                        <a:avLst/>
                      </a:prstGeom>
                      <a:noFill/>
                      <a:ln w="6350">
                        <a:solidFill>
                          <a:schemeClr val="tx1">
                            <a:lumMod val="50000"/>
                            <a:lumOff val="50000"/>
                          </a:schemeClr>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id="Line 2" o:spid="_x0000_s1026" style="position:absolute;z-index:251664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0,6.8pt" to="450pt,6.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6bSjKgIAAGYEAAAOAAAAZHJzL2Uyb0RvYy54bWysVMGO2jAQvVfqP1i+QxIILBsRVlUCvWxb&#10;pN1+gLEdYtWxLdsQUNV/79gEtGwvVdWLMx7PvHkzfs7y6dRJdOTWCa1KnI1TjLiimgm1L/H3181o&#10;gZHzRDEiteIlPnOHn1YfPyx7U/CJbrVk3CIAUa7oTYlb702RJI62vCNurA1XcNho2xEPW7tPmCU9&#10;oHcymaTpPOm1ZcZqyp0Db305xKuI3zSc+m9N47hHssTAzcfVxnUX1mS1JMXeEtMKOtAg/8CiI0JB&#10;0RtUTTxBByv+gOoEtdrpxo+p7hLdNILy2AN0k6XvunlpieGxFxiOM7cxuf8HS78etxYJVuLpbDGH&#10;CSnSwTU9C8XRJEynN66AoEptbeiPntSLedb0h0NKVy1Rex5Zvp4NpGUhI7lLCRtnoMau/6IZxJCD&#10;13FUp8Z2ARKGgE7xRs63G+Enjyg4Zw/ZLE2BFr2eJaS4Jhrr/GeuOxSMEkvgHIHJ8dn5QIQU15BQ&#10;R+mNkDJeuFSoL/F8OktjgtNSsHAYwqL0eCUtOhIQjT9lMUYeOuB/8QVKg3TADQJ754bCN5RI466A&#10;1QfFIo2WE7YebE+EvNiQLVVgAkOARgbroqafj+njerFe5KN8Ml+P8rSuR582VT6ab7KHWT2tq6rO&#10;fgXCWV60gjGuQl9XZWf53ylneGMXTd60fRtgco8eWwSy128kHVUQLv4ioZ1m5629qgPEHIOHhxde&#10;y9s92G9/D6vfAAAA//8DAFBLAwQUAAYACAAAACEAShpZmNcAAAAGAQAADwAAAGRycy9kb3ducmV2&#10;LnhtbEyPwU7DMAyG70i8Q2QkbiwBxASl6TRNouLAhY3dvcZrqzVOlWRb9/YYcYCjv9/6/blcTH5Q&#10;J4qpD2zhfmZAETfB9dxa+Nq83T2DShnZ4RCYLFwowaK6viqxcOHMn3Ra51ZJCacCLXQ5j4XWqenI&#10;Y5qFkViyfYges4yx1S7iWcr9oB+MmWuPPcuFDkdaddQc1kdv4QN1jYen97reb3i7jd0Kl/5i7e3N&#10;tHwFlWnKf8vwoy/qUInTLhzZJTVYkEey0Mc5KElfjBGw+wW6KvV//eobAAD//wMAUEsBAi0AFAAG&#10;AAgAAAAhALaDOJL+AAAA4QEAABMAAAAAAAAAAAAAAAAAAAAAAFtDb250ZW50X1R5cGVzXS54bWxQ&#10;SwECLQAUAAYACAAAACEAOP0h/9YAAACUAQAACwAAAAAAAAAAAAAAAAAvAQAAX3JlbHMvLnJlbHNQ&#10;SwECLQAUAAYACAAAACEAIum0oyoCAABmBAAADgAAAAAAAAAAAAAAAAAuAgAAZHJzL2Uyb0RvYy54&#10;bWxQSwECLQAUAAYACAAAACEAShpZmNcAAAAGAQAADwAAAAAAAAAAAAAAAACEBAAAZHJzL2Rvd25y&#10;ZXYueG1sUEsFBgAAAAAEAAQA8wAAAIgFAAAAAA==&#10;" strokecolor="gray [1629]" strokeweight=".5pt"/>
          </w:pict>
        </mc:Fallback>
      </mc:AlternateContent>
    </w:r>
    <w:r>
      <w:rPr>
        <w:noProof/>
      </w:rPr>
      <w:drawing>
        <wp:anchor distT="0" distB="0" distL="114300" distR="114300" simplePos="0" relativeHeight="251663872" behindDoc="1" locked="0" layoutInCell="1" allowOverlap="1" wp14:anchorId="314452D1" wp14:editId="2529E80E">
          <wp:simplePos x="0" y="0"/>
          <wp:positionH relativeFrom="column">
            <wp:posOffset>2514600</wp:posOffset>
          </wp:positionH>
          <wp:positionV relativeFrom="paragraph">
            <wp:posOffset>153035</wp:posOffset>
          </wp:positionV>
          <wp:extent cx="914400" cy="359410"/>
          <wp:effectExtent l="0" t="0" r="0" b="2540"/>
          <wp:wrapTight wrapText="bothSides">
            <wp:wrapPolygon edited="0">
              <wp:start x="0" y="0"/>
              <wp:lineTo x="0" y="20608"/>
              <wp:lineTo x="21150" y="20608"/>
              <wp:lineTo x="21150" y="0"/>
              <wp:lineTo x="0" y="0"/>
            </wp:wrapPolygon>
          </wp:wrapTight>
          <wp:docPr id="267" name="Obraz 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3"/>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14400" cy="3594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F6A8A54" w14:textId="18C98E59" w:rsidR="00E2582F" w:rsidRPr="00060B98" w:rsidRDefault="00E2582F" w:rsidP="000B031B">
    <w:pPr>
      <w:pStyle w:val="Stopka"/>
      <w:tabs>
        <w:tab w:val="clear" w:pos="9072"/>
      </w:tabs>
      <w:ind w:right="424"/>
      <w:jc w:val="right"/>
      <w:rPr>
        <w:rFonts w:ascii="Arial" w:hAnsi="Arial" w:cs="Arial"/>
        <w:noProof/>
        <w:color w:val="808080"/>
        <w:sz w:val="24"/>
      </w:rPr>
    </w:pPr>
    <w:r w:rsidRPr="000B031B">
      <w:rPr>
        <w:rStyle w:val="Numerstrony"/>
        <w:rFonts w:ascii="Arial" w:hAnsi="Arial" w:cs="Arial"/>
        <w:color w:val="808080"/>
        <w:sz w:val="24"/>
      </w:rPr>
      <w:fldChar w:fldCharType="begin"/>
    </w:r>
    <w:r w:rsidRPr="000B031B">
      <w:rPr>
        <w:rStyle w:val="Numerstrony"/>
        <w:rFonts w:ascii="Arial" w:hAnsi="Arial" w:cs="Arial"/>
        <w:color w:val="808080"/>
        <w:sz w:val="24"/>
      </w:rPr>
      <w:instrText xml:space="preserve"> PAGE </w:instrText>
    </w:r>
    <w:r w:rsidRPr="000B031B">
      <w:rPr>
        <w:rStyle w:val="Numerstrony"/>
        <w:rFonts w:ascii="Arial" w:hAnsi="Arial" w:cs="Arial"/>
        <w:color w:val="808080"/>
        <w:sz w:val="24"/>
      </w:rPr>
      <w:fldChar w:fldCharType="separate"/>
    </w:r>
    <w:r w:rsidR="00F30565">
      <w:rPr>
        <w:rStyle w:val="Numerstrony"/>
        <w:rFonts w:ascii="Arial" w:hAnsi="Arial" w:cs="Arial"/>
        <w:noProof/>
        <w:color w:val="808080"/>
        <w:sz w:val="24"/>
      </w:rPr>
      <w:t>194</w:t>
    </w:r>
    <w:r w:rsidRPr="000B031B">
      <w:rPr>
        <w:rStyle w:val="Numerstrony"/>
        <w:rFonts w:ascii="Arial" w:hAnsi="Arial" w:cs="Arial"/>
        <w:color w:val="808080"/>
        <w:sz w:val="24"/>
      </w:rP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7618CCB3" w14:textId="77777777" w:rsidR="00D90492" w:rsidRDefault="00D90492">
      <w:pPr>
        <w:spacing w:after="0" w:line="240" w:lineRule="auto"/>
      </w:pPr>
      <w:r>
        <w:separator/>
      </w:r>
    </w:p>
  </w:footnote>
  <w:footnote w:type="continuationSeparator" w:id="0">
    <w:p w14:paraId="1BC8B538" w14:textId="77777777" w:rsidR="00D90492" w:rsidRDefault="00D90492">
      <w:pPr>
        <w:spacing w:after="0" w:line="240" w:lineRule="auto"/>
      </w:pPr>
      <w:r>
        <w:continuationSeparator/>
      </w:r>
    </w:p>
  </w:footnote>
  <w:footnote w:id="1">
    <w:p w14:paraId="0EF2E098" w14:textId="2CB5ECFC"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G. Dryden, D. </w:t>
      </w:r>
      <w:proofErr w:type="spellStart"/>
      <w:r w:rsidRPr="00CB298B">
        <w:rPr>
          <w:rFonts w:ascii="Arial" w:hAnsi="Arial" w:cs="Arial"/>
        </w:rPr>
        <w:t>Vos</w:t>
      </w:r>
      <w:proofErr w:type="spellEnd"/>
      <w:r w:rsidRPr="00CB298B">
        <w:rPr>
          <w:rFonts w:ascii="Arial" w:hAnsi="Arial" w:cs="Arial"/>
        </w:rPr>
        <w:t xml:space="preserve"> D, </w:t>
      </w:r>
      <w:r w:rsidRPr="00CB298B">
        <w:rPr>
          <w:rFonts w:ascii="Arial" w:hAnsi="Arial" w:cs="Arial"/>
          <w:i/>
        </w:rPr>
        <w:t>Rewolucja w uczeniu</w:t>
      </w:r>
      <w:r w:rsidRPr="00CB298B">
        <w:rPr>
          <w:rFonts w:ascii="Arial" w:hAnsi="Arial" w:cs="Arial"/>
        </w:rPr>
        <w:t>, przeł. B. Jóźwiak, Wyd. Zysk i S-ka, Poznań 2003, s. 97.</w:t>
      </w:r>
    </w:p>
  </w:footnote>
  <w:footnote w:id="2">
    <w:p w14:paraId="489639F2" w14:textId="483382CF" w:rsidR="00E2582F" w:rsidRPr="00CB298B" w:rsidRDefault="00E2582F" w:rsidP="00C23894">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Wspomaganie rozumiane zgodnie z zapisami następujących aktów prawa: rozporządzenie Ministra Ed</w:t>
      </w:r>
      <w:r w:rsidRPr="00CB298B">
        <w:rPr>
          <w:rFonts w:ascii="Arial" w:hAnsi="Arial" w:cs="Arial"/>
        </w:rPr>
        <w:t>u</w:t>
      </w:r>
      <w:r w:rsidRPr="00CB298B">
        <w:rPr>
          <w:rFonts w:ascii="Arial" w:hAnsi="Arial" w:cs="Arial"/>
        </w:rPr>
        <w:t>kacji Narodowej z dn. 29 września 2016 r. w sprawie placówek doskonalenia nauczycieli (Dz.U. z 2016 r. poz. 1591),rozporządzenie Ministra Edukacji Narodowej z dnia dn. 28 lutego 2013 r. w sprawie szczegół</w:t>
      </w:r>
      <w:r w:rsidRPr="00CB298B">
        <w:rPr>
          <w:rFonts w:ascii="Arial" w:hAnsi="Arial" w:cs="Arial"/>
        </w:rPr>
        <w:t>o</w:t>
      </w:r>
      <w:r w:rsidRPr="00CB298B">
        <w:rPr>
          <w:rFonts w:ascii="Arial" w:hAnsi="Arial" w:cs="Arial"/>
        </w:rPr>
        <w:t>wych zasad działania publicznych bibliotek pedagogicznych (Dz.U. z 2013 r. poz. 369) oraz rozporządzenie Ministra Edukacji Narodowej z dnia dn. 1 lutego 2013 r. w sprawie szczegółowych zasad działania public</w:t>
      </w:r>
      <w:r w:rsidRPr="00CB298B">
        <w:rPr>
          <w:rFonts w:ascii="Arial" w:hAnsi="Arial" w:cs="Arial"/>
        </w:rPr>
        <w:t>z</w:t>
      </w:r>
      <w:r w:rsidRPr="00CB298B">
        <w:rPr>
          <w:rFonts w:ascii="Arial" w:hAnsi="Arial" w:cs="Arial"/>
        </w:rPr>
        <w:t>nych poradni psychologiczno-pedagogicznych, w tym publicznych poradni specjalistycznych (Dz.U. z 2013 r. poz. 199).</w:t>
      </w:r>
    </w:p>
  </w:footnote>
  <w:footnote w:id="3">
    <w:p w14:paraId="4A290A1E" w14:textId="70D307CB"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 W odniesieniu do placówek doskonalenia nauczycieli są to: § 18 ust. 1 pkt 1 lit. a–d; poradni ps</w:t>
      </w:r>
      <w:r w:rsidRPr="00CB298B">
        <w:rPr>
          <w:rFonts w:ascii="Arial" w:hAnsi="Arial" w:cs="Arial"/>
        </w:rPr>
        <w:t>y</w:t>
      </w:r>
      <w:r w:rsidRPr="00CB298B">
        <w:rPr>
          <w:rFonts w:ascii="Arial" w:hAnsi="Arial" w:cs="Arial"/>
        </w:rPr>
        <w:t xml:space="preserve">chologiczno-pedagogicznych – § 10 ust. 2 pkt 1–4; bibliotek pedagogicznych: § 1 ust. 4 pkt 1 lit. a–d. </w:t>
      </w:r>
    </w:p>
  </w:footnote>
  <w:footnote w:id="4">
    <w:p w14:paraId="39C918D3" w14:textId="222761C6"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również M. Mądrowska, </w:t>
      </w:r>
      <w:r w:rsidRPr="00CB298B">
        <w:rPr>
          <w:rFonts w:ascii="Arial" w:hAnsi="Arial" w:cs="Arial"/>
          <w:i/>
        </w:rPr>
        <w:t>Przedszkole przyszłości, czyli o kierunkach rozwoju edukacji i opieki nad dziećmi</w:t>
      </w:r>
      <w:r w:rsidRPr="00CB298B">
        <w:rPr>
          <w:rFonts w:ascii="Arial" w:hAnsi="Arial" w:cs="Arial"/>
        </w:rPr>
        <w:t xml:space="preserve">, „Monitor Prawny Dyrektora Przedszkola”, styczeń 2015, s. 18–20. </w:t>
      </w:r>
    </w:p>
  </w:footnote>
  <w:footnote w:id="5">
    <w:p w14:paraId="3D653134" w14:textId="6AB84735"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m.in. </w:t>
      </w:r>
      <w:hyperlink r:id="rId1" w:history="1">
        <w:r w:rsidRPr="00CB298B">
          <w:rPr>
            <w:rStyle w:val="Hipercze"/>
            <w:rFonts w:ascii="Arial" w:hAnsi="Arial" w:cs="Arial"/>
            <w:i/>
            <w:color w:val="auto"/>
          </w:rPr>
          <w:t>Przygotowanie do wykonywania zawodu nauczyciela. Informacja o wynikach kontroli Najwy</w:t>
        </w:r>
        <w:r w:rsidRPr="00CB298B">
          <w:rPr>
            <w:rStyle w:val="Hipercze"/>
            <w:rFonts w:ascii="Arial" w:hAnsi="Arial" w:cs="Arial"/>
            <w:i/>
            <w:color w:val="auto"/>
          </w:rPr>
          <w:t>ż</w:t>
        </w:r>
        <w:r w:rsidRPr="00CB298B">
          <w:rPr>
            <w:rStyle w:val="Hipercze"/>
            <w:rFonts w:ascii="Arial" w:hAnsi="Arial" w:cs="Arial"/>
            <w:i/>
            <w:color w:val="auto"/>
          </w:rPr>
          <w:t>szej Izby Kontroli</w:t>
        </w:r>
      </w:hyperlink>
      <w:r w:rsidRPr="00CB298B">
        <w:rPr>
          <w:rFonts w:ascii="Arial" w:hAnsi="Arial" w:cs="Arial"/>
        </w:rPr>
        <w:t xml:space="preserve">, 2017; </w:t>
      </w:r>
      <w:hyperlink r:id="rId2" w:history="1">
        <w:r w:rsidRPr="00CB298B">
          <w:rPr>
            <w:rStyle w:val="Hipercze"/>
            <w:rFonts w:ascii="Arial" w:hAnsi="Arial" w:cs="Arial"/>
            <w:i/>
            <w:color w:val="auto"/>
          </w:rPr>
          <w:t>Rozwój czytelnictwa w Polsce. Informacja o wynikach kontroli</w:t>
        </w:r>
        <w:r w:rsidRPr="00CB298B">
          <w:rPr>
            <w:rStyle w:val="Hipercze"/>
            <w:rFonts w:ascii="Arial" w:hAnsi="Arial" w:cs="Arial"/>
            <w:color w:val="auto"/>
          </w:rPr>
          <w:t>, Najwyższa Izba Kontroli</w:t>
        </w:r>
      </w:hyperlink>
      <w:r w:rsidRPr="00CB298B">
        <w:rPr>
          <w:rFonts w:ascii="Arial" w:hAnsi="Arial" w:cs="Arial"/>
        </w:rPr>
        <w:t xml:space="preserve">, Warszawa 2016; A. Wieczorek, J. Stefańska, R. Kaczan, L. Rycielska, P. </w:t>
      </w:r>
      <w:proofErr w:type="spellStart"/>
      <w:r w:rsidRPr="00CB298B">
        <w:rPr>
          <w:rFonts w:ascii="Arial" w:hAnsi="Arial" w:cs="Arial"/>
        </w:rPr>
        <w:t>Rycielski</w:t>
      </w:r>
      <w:proofErr w:type="spellEnd"/>
      <w:r w:rsidRPr="00CB298B">
        <w:rPr>
          <w:rFonts w:ascii="Arial" w:hAnsi="Arial" w:cs="Arial"/>
        </w:rPr>
        <w:t xml:space="preserve">, </w:t>
      </w:r>
      <w:hyperlink r:id="rId3" w:history="1">
        <w:r w:rsidRPr="00CB298B">
          <w:rPr>
            <w:rStyle w:val="Hipercze"/>
            <w:rFonts w:ascii="Arial" w:hAnsi="Arial" w:cs="Arial"/>
            <w:i/>
            <w:color w:val="auto"/>
          </w:rPr>
          <w:t>SALA – kat</w:t>
        </w:r>
        <w:r w:rsidRPr="00CB298B">
          <w:rPr>
            <w:rStyle w:val="Hipercze"/>
            <w:rFonts w:ascii="Arial" w:hAnsi="Arial" w:cs="Arial"/>
            <w:i/>
            <w:color w:val="auto"/>
          </w:rPr>
          <w:t>a</w:t>
        </w:r>
        <w:r w:rsidRPr="00CB298B">
          <w:rPr>
            <w:rStyle w:val="Hipercze"/>
            <w:rFonts w:ascii="Arial" w:hAnsi="Arial" w:cs="Arial"/>
            <w:i/>
            <w:color w:val="auto"/>
          </w:rPr>
          <w:t>log rozwiązań przestrzennych sali lekcyjnej w nauczaniu wczesnoszkolnym</w:t>
        </w:r>
      </w:hyperlink>
      <w:r w:rsidRPr="00CB298B">
        <w:rPr>
          <w:rFonts w:ascii="Arial" w:hAnsi="Arial" w:cs="Arial"/>
        </w:rPr>
        <w:t xml:space="preserve">, Instytut Badań Edukacyjnych, Warszawa 2015 [online, dostęp dn. 18.04.2017]. </w:t>
      </w:r>
    </w:p>
  </w:footnote>
  <w:footnote w:id="6">
    <w:p w14:paraId="06AEA70D" w14:textId="3D52304C" w:rsidR="00E2582F" w:rsidRPr="00CB298B" w:rsidRDefault="00E2582F" w:rsidP="00156ED7">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Definicja kapitału ludzkiego za: </w:t>
      </w:r>
      <w:hyperlink r:id="rId4" w:history="1">
        <w:r w:rsidRPr="00CB298B">
          <w:rPr>
            <w:rStyle w:val="Hipercze"/>
            <w:rFonts w:ascii="Arial" w:hAnsi="Arial" w:cs="Arial"/>
            <w:i/>
            <w:color w:val="auto"/>
          </w:rPr>
          <w:t>Kapitał Ludzki w Polsce w 2015 r.</w:t>
        </w:r>
      </w:hyperlink>
      <w:r w:rsidRPr="00CB298B">
        <w:rPr>
          <w:rFonts w:ascii="Arial" w:hAnsi="Arial" w:cs="Arial"/>
        </w:rPr>
        <w:t xml:space="preserve">, Główny Urząd Statystyczny, Gdańsk 2016 [online, dostęp dn. 01.05.2017]. </w:t>
      </w:r>
    </w:p>
  </w:footnote>
  <w:footnote w:id="7">
    <w:p w14:paraId="521DB2B8" w14:textId="6734A549" w:rsidR="00E2582F" w:rsidRPr="00CB298B" w:rsidRDefault="00E2582F" w:rsidP="00643EFD">
      <w:pPr>
        <w:pStyle w:val="Tekstprzypisudolnego"/>
        <w:rPr>
          <w:rFonts w:ascii="Arial" w:hAnsi="Arial" w:cs="Arial"/>
          <w:i/>
        </w:rPr>
      </w:pPr>
      <w:r w:rsidRPr="00CB298B">
        <w:rPr>
          <w:rStyle w:val="Odwoanieprzypisudolnego"/>
          <w:rFonts w:ascii="Arial" w:hAnsi="Arial" w:cs="Arial"/>
        </w:rPr>
        <w:footnoteRef/>
      </w:r>
      <w:r w:rsidRPr="00CB298B">
        <w:rPr>
          <w:rFonts w:ascii="Arial" w:hAnsi="Arial" w:cs="Arial"/>
        </w:rPr>
        <w:t xml:space="preserve"> </w:t>
      </w:r>
      <w:r>
        <w:rPr>
          <w:rFonts w:ascii="Arial" w:hAnsi="Arial" w:cs="Arial"/>
        </w:rPr>
        <w:t>Por.</w:t>
      </w:r>
      <w:r w:rsidRPr="00CB298B">
        <w:rPr>
          <w:rFonts w:ascii="Arial" w:hAnsi="Arial" w:cs="Arial"/>
        </w:rPr>
        <w:t xml:space="preserve"> M. Jas, </w:t>
      </w:r>
      <w:hyperlink r:id="rId5" w:history="1">
        <w:r w:rsidRPr="00CB298B">
          <w:rPr>
            <w:rStyle w:val="Hipercze"/>
            <w:rFonts w:ascii="Arial" w:hAnsi="Arial" w:cs="Arial"/>
            <w:i/>
            <w:color w:val="auto"/>
          </w:rPr>
          <w:t>Innowacje pedagogiczne – dziś, jutro i ponadczasowo. O podstawach prawnych i praktyc</w:t>
        </w:r>
        <w:r w:rsidRPr="00CB298B">
          <w:rPr>
            <w:rStyle w:val="Hipercze"/>
            <w:rFonts w:ascii="Arial" w:hAnsi="Arial" w:cs="Arial"/>
            <w:i/>
            <w:color w:val="auto"/>
          </w:rPr>
          <w:t>z</w:t>
        </w:r>
        <w:r w:rsidRPr="00CB298B">
          <w:rPr>
            <w:rStyle w:val="Hipercze"/>
            <w:rFonts w:ascii="Arial" w:hAnsi="Arial" w:cs="Arial"/>
            <w:i/>
            <w:color w:val="auto"/>
          </w:rPr>
          <w:t>nych aspektach prowadzenia działalności innowacyjnej w szkołach</w:t>
        </w:r>
      </w:hyperlink>
      <w:r w:rsidRPr="00CB298B">
        <w:rPr>
          <w:rFonts w:ascii="Arial" w:hAnsi="Arial" w:cs="Arial"/>
        </w:rPr>
        <w:t>, „Inspiracje. Pismo Świętokrzyskiego Centrum Doskonalenia Nauczycieli w Kielcach”, nr 1–2/2016, s. 4–9 [online, dostęp dn. 18.04. 2017].</w:t>
      </w:r>
    </w:p>
  </w:footnote>
  <w:footnote w:id="8">
    <w:p w14:paraId="6D0F73BE" w14:textId="6ADEF692"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t>
      </w:r>
      <w:hyperlink r:id="rId6" w:history="1">
        <w:r w:rsidRPr="00CB298B">
          <w:rPr>
            <w:rStyle w:val="Hipercze"/>
            <w:rFonts w:ascii="Arial" w:hAnsi="Arial" w:cs="Arial"/>
            <w:color w:val="auto"/>
          </w:rPr>
          <w:t>Ustawa z dn. 14 grudnia 2016 r. – Prawo oświatowe (Dz.U. z 2017 r. poz. 59)</w:t>
        </w:r>
      </w:hyperlink>
      <w:r w:rsidRPr="00CB298B">
        <w:rPr>
          <w:rFonts w:ascii="Arial" w:hAnsi="Arial" w:cs="Arial"/>
        </w:rPr>
        <w:t xml:space="preserve"> [online, dostęp dn. 13.04.2017].</w:t>
      </w:r>
    </w:p>
  </w:footnote>
  <w:footnote w:id="9">
    <w:p w14:paraId="4C35EEB3" w14:textId="7C2F2699" w:rsidR="00E2582F" w:rsidRPr="00CB298B" w:rsidRDefault="00E2582F" w:rsidP="00F36CE1">
      <w:pPr>
        <w:pStyle w:val="Tekstprzypisudolnego"/>
        <w:rPr>
          <w:rFonts w:ascii="Arial" w:hAnsi="Arial" w:cs="Arial"/>
          <w:strike/>
        </w:rPr>
      </w:pPr>
      <w:r w:rsidRPr="00CB298B">
        <w:rPr>
          <w:rStyle w:val="Odwoanieprzypisudolnego"/>
          <w:rFonts w:ascii="Arial" w:hAnsi="Arial" w:cs="Arial"/>
        </w:rPr>
        <w:footnoteRef/>
      </w:r>
      <w:r w:rsidRPr="00CB298B">
        <w:rPr>
          <w:rFonts w:ascii="Arial" w:hAnsi="Arial" w:cs="Arial"/>
        </w:rPr>
        <w:t xml:space="preserve"> Cyt. za: D. Elsner, K. Knafel, </w:t>
      </w:r>
      <w:r w:rsidRPr="00CB298B">
        <w:rPr>
          <w:rFonts w:ascii="Arial" w:hAnsi="Arial" w:cs="Arial"/>
          <w:i/>
        </w:rPr>
        <w:t>Jak organizować Wewnątrzszkolne Doskonalenie Nauczycieli</w:t>
      </w:r>
      <w:r w:rsidRPr="00CB298B">
        <w:rPr>
          <w:rFonts w:ascii="Arial" w:hAnsi="Arial" w:cs="Arial"/>
        </w:rPr>
        <w:t xml:space="preserve">, </w:t>
      </w:r>
      <w:proofErr w:type="spellStart"/>
      <w:r w:rsidRPr="00CB298B">
        <w:rPr>
          <w:rFonts w:ascii="Arial" w:hAnsi="Arial" w:cs="Arial"/>
        </w:rPr>
        <w:t>BTiW</w:t>
      </w:r>
      <w:proofErr w:type="spellEnd"/>
      <w:r w:rsidRPr="00CB298B">
        <w:rPr>
          <w:rFonts w:ascii="Arial" w:hAnsi="Arial" w:cs="Arial"/>
        </w:rPr>
        <w:t xml:space="preserve"> ME</w:t>
      </w:r>
      <w:r w:rsidRPr="00CB298B">
        <w:rPr>
          <w:rFonts w:ascii="Arial" w:hAnsi="Arial" w:cs="Arial"/>
        </w:rPr>
        <w:t>N</w:t>
      </w:r>
      <w:r w:rsidRPr="00CB298B">
        <w:rPr>
          <w:rFonts w:ascii="Arial" w:hAnsi="Arial" w:cs="Arial"/>
        </w:rPr>
        <w:t>TOR, Chorzów 2000.</w:t>
      </w:r>
    </w:p>
  </w:footnote>
  <w:footnote w:id="10">
    <w:p w14:paraId="48F7D89F" w14:textId="788AFFC4"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7" w:history="1">
        <w:r w:rsidRPr="00CB298B">
          <w:rPr>
            <w:rStyle w:val="Hipercze"/>
            <w:rFonts w:ascii="Arial" w:hAnsi="Arial" w:cs="Arial"/>
            <w:color w:val="auto"/>
          </w:rPr>
          <w:t xml:space="preserve">Rozporządzenie Ministra Edukacji Narodowej z dnia 11 sierpnia 2017 r. w sprawie wymagań wobec szkół i placówek (Dz. U. z 2017 r., </w:t>
        </w:r>
        <w:proofErr w:type="spellStart"/>
        <w:r w:rsidRPr="00CB298B">
          <w:rPr>
            <w:rStyle w:val="Hipercze"/>
            <w:rFonts w:ascii="Arial" w:hAnsi="Arial" w:cs="Arial"/>
            <w:color w:val="auto"/>
          </w:rPr>
          <w:t>poz</w:t>
        </w:r>
        <w:proofErr w:type="spellEnd"/>
        <w:r w:rsidRPr="00CB298B">
          <w:rPr>
            <w:rStyle w:val="Hipercze"/>
            <w:rFonts w:ascii="Arial" w:hAnsi="Arial" w:cs="Arial"/>
            <w:color w:val="auto"/>
          </w:rPr>
          <w:t>, 1611)</w:t>
        </w:r>
      </w:hyperlink>
      <w:r w:rsidRPr="00CB298B">
        <w:rPr>
          <w:rFonts w:ascii="Arial" w:hAnsi="Arial" w:cs="Arial"/>
        </w:rPr>
        <w:t xml:space="preserve"> [online, dostęp dn. 1. 10.2017 r.]</w:t>
      </w:r>
      <w:r>
        <w:rPr>
          <w:rFonts w:ascii="Arial" w:hAnsi="Arial" w:cs="Arial"/>
        </w:rPr>
        <w:t>.</w:t>
      </w:r>
    </w:p>
  </w:footnote>
  <w:footnote w:id="11">
    <w:p w14:paraId="553E2811" w14:textId="77777777"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t>
      </w:r>
      <w:hyperlink r:id="rId8" w:history="1">
        <w:r w:rsidRPr="00CB298B">
          <w:rPr>
            <w:rStyle w:val="Hipercze"/>
            <w:rFonts w:ascii="Arial" w:hAnsi="Arial" w:cs="Arial"/>
            <w:color w:val="auto"/>
          </w:rPr>
          <w:t>Zalecenie Parlamentu Europejskiego i Rady nr 2006/962/</w:t>
        </w:r>
        <w:proofErr w:type="spellStart"/>
        <w:r w:rsidRPr="00CB298B">
          <w:rPr>
            <w:rStyle w:val="Hipercze"/>
            <w:rFonts w:ascii="Arial" w:hAnsi="Arial" w:cs="Arial"/>
            <w:color w:val="auto"/>
          </w:rPr>
          <w:t>WEz</w:t>
        </w:r>
        <w:proofErr w:type="spellEnd"/>
        <w:r w:rsidRPr="00CB298B">
          <w:rPr>
            <w:rStyle w:val="Hipercze"/>
            <w:rFonts w:ascii="Arial" w:hAnsi="Arial" w:cs="Arial"/>
            <w:color w:val="auto"/>
          </w:rPr>
          <w:t xml:space="preserve"> dn. 18 grudnia 2006 r. w sprawie komp</w:t>
        </w:r>
        <w:r w:rsidRPr="00CB298B">
          <w:rPr>
            <w:rStyle w:val="Hipercze"/>
            <w:rFonts w:ascii="Arial" w:hAnsi="Arial" w:cs="Arial"/>
            <w:color w:val="auto"/>
          </w:rPr>
          <w:t>e</w:t>
        </w:r>
        <w:r w:rsidRPr="00CB298B">
          <w:rPr>
            <w:rStyle w:val="Hipercze"/>
            <w:rFonts w:ascii="Arial" w:hAnsi="Arial" w:cs="Arial"/>
            <w:color w:val="auto"/>
          </w:rPr>
          <w:t>tencji kluczowych w procesie uczenia się przez całe życie</w:t>
        </w:r>
      </w:hyperlink>
      <w:r w:rsidRPr="00CB298B">
        <w:rPr>
          <w:rFonts w:ascii="Arial" w:hAnsi="Arial" w:cs="Arial"/>
        </w:rPr>
        <w:t xml:space="preserve"> (Dz.U. L 394 z 30.12.2006) [online, dostęp dn. 18.04.2017].</w:t>
      </w:r>
    </w:p>
  </w:footnote>
  <w:footnote w:id="12">
    <w:p w14:paraId="7EAB7366" w14:textId="078307CE" w:rsidR="00E2582F" w:rsidRPr="00CB298B" w:rsidRDefault="00E2582F" w:rsidP="003A6681">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w:t>
      </w:r>
      <w:r>
        <w:rPr>
          <w:rFonts w:ascii="Arial" w:hAnsi="Arial" w:cs="Arial"/>
        </w:rPr>
        <w:t xml:space="preserve"> </w:t>
      </w:r>
      <w:r w:rsidRPr="00CB298B">
        <w:rPr>
          <w:rFonts w:ascii="Arial" w:hAnsi="Arial" w:cs="Arial"/>
        </w:rPr>
        <w:t>tamże.</w:t>
      </w:r>
    </w:p>
  </w:footnote>
  <w:footnote w:id="13">
    <w:p w14:paraId="06D102F7" w14:textId="53B98C72" w:rsidR="00E2582F" w:rsidRPr="00CB298B" w:rsidRDefault="00E2582F" w:rsidP="00702641">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9" w:history="1">
        <w:r w:rsidRPr="00CB298B">
          <w:rPr>
            <w:rStyle w:val="Hipercze"/>
            <w:rFonts w:ascii="Arial" w:hAnsi="Arial" w:cs="Arial"/>
            <w:color w:val="auto"/>
          </w:rPr>
          <w:t>Konkluzje Rady z dn. 22 maja 2008 r. w sprawie uczenia się dorosłych (2008/C 140/09)</w:t>
        </w:r>
      </w:hyperlink>
      <w:r w:rsidRPr="00CB298B">
        <w:rPr>
          <w:rFonts w:ascii="Arial" w:hAnsi="Arial" w:cs="Arial"/>
        </w:rPr>
        <w:t xml:space="preserve"> [online, dostęp dn. 18.04.2017].</w:t>
      </w:r>
    </w:p>
  </w:footnote>
  <w:footnote w:id="14">
    <w:p w14:paraId="5B9F0CF2" w14:textId="48CF1837"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M. Molińska, A. Ratajczyk, </w:t>
      </w:r>
      <w:hyperlink r:id="rId10" w:history="1">
        <w:r w:rsidRPr="00CB298B">
          <w:rPr>
            <w:rStyle w:val="Hipercze"/>
            <w:rFonts w:ascii="Arial" w:hAnsi="Arial" w:cs="Arial"/>
            <w:i/>
            <w:color w:val="auto"/>
          </w:rPr>
          <w:t>Edukacja przedszkolna. Wiek 2/3 – 5/6 lat</w:t>
        </w:r>
      </w:hyperlink>
      <w:r w:rsidRPr="00CB298B">
        <w:rPr>
          <w:rFonts w:ascii="Arial" w:hAnsi="Arial" w:cs="Arial"/>
        </w:rPr>
        <w:t xml:space="preserve">, [w:] A.I. Brzezińska (red.) </w:t>
      </w:r>
      <w:r w:rsidRPr="00CB298B">
        <w:rPr>
          <w:rFonts w:ascii="Arial" w:hAnsi="Arial" w:cs="Arial"/>
          <w:i/>
        </w:rPr>
        <w:t>Niezbędnik Dobrego Nauczyciela</w:t>
      </w:r>
      <w:r w:rsidRPr="00CB298B">
        <w:rPr>
          <w:rFonts w:ascii="Arial" w:hAnsi="Arial" w:cs="Arial"/>
        </w:rPr>
        <w:t xml:space="preserve">, seria III, </w:t>
      </w:r>
      <w:r w:rsidRPr="00CB298B">
        <w:rPr>
          <w:rFonts w:ascii="Arial" w:hAnsi="Arial" w:cs="Arial"/>
          <w:i/>
        </w:rPr>
        <w:t>Edukacja w okresie dzieciństwa i dorastania</w:t>
      </w:r>
      <w:r w:rsidRPr="00CB298B">
        <w:rPr>
          <w:rFonts w:ascii="Arial" w:hAnsi="Arial" w:cs="Arial"/>
        </w:rPr>
        <w:t>, t. 2, Instytut B</w:t>
      </w:r>
      <w:r w:rsidRPr="00CB298B">
        <w:rPr>
          <w:rFonts w:ascii="Arial" w:hAnsi="Arial" w:cs="Arial"/>
        </w:rPr>
        <w:t>a</w:t>
      </w:r>
      <w:r w:rsidRPr="00CB298B">
        <w:rPr>
          <w:rFonts w:ascii="Arial" w:hAnsi="Arial" w:cs="Arial"/>
        </w:rPr>
        <w:t>dań Edukacyjnych, Warszawa 2014, s. 22 [online, dostęp dn. 20.04.2017].</w:t>
      </w:r>
      <w:r>
        <w:rPr>
          <w:rFonts w:ascii="Arial" w:hAnsi="Arial" w:cs="Arial"/>
        </w:rPr>
        <w:t xml:space="preserve"> </w:t>
      </w:r>
    </w:p>
  </w:footnote>
  <w:footnote w:id="15">
    <w:p w14:paraId="5579FAA6" w14:textId="32825675"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t>
      </w:r>
      <w:hyperlink r:id="rId11" w:history="1">
        <w:r w:rsidRPr="00CB298B">
          <w:rPr>
            <w:rStyle w:val="Hipercze"/>
            <w:rFonts w:ascii="Arial" w:hAnsi="Arial" w:cs="Arial"/>
            <w:color w:val="auto"/>
          </w:rPr>
          <w:t>Rozporządzenie Ministra Edukacji Narodowej z dn. 14 lutego 2017 r. w sprawie podstawy programowej wychowania przedszkolnego oraz kształcenia ogólnego w poszczególnych typach szkół</w:t>
        </w:r>
      </w:hyperlink>
      <w:r w:rsidRPr="00CB298B">
        <w:rPr>
          <w:rFonts w:ascii="Arial" w:hAnsi="Arial" w:cs="Arial"/>
        </w:rPr>
        <w:t xml:space="preserve"> (Dz.U. z 2017 r. poz. 356) [online, dostęp dn. 01.08.2017].</w:t>
      </w:r>
    </w:p>
  </w:footnote>
  <w:footnote w:id="16">
    <w:p w14:paraId="6E91A4C2" w14:textId="7FDCB96E"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Zalecenie Parlamentu Europejskiego i Rady nr 2006/962/</w:t>
      </w:r>
      <w:proofErr w:type="spellStart"/>
      <w:r w:rsidRPr="00CB298B">
        <w:rPr>
          <w:rFonts w:ascii="Arial" w:hAnsi="Arial" w:cs="Arial"/>
        </w:rPr>
        <w:t>WEz</w:t>
      </w:r>
      <w:proofErr w:type="spellEnd"/>
      <w:r w:rsidRPr="00CB298B">
        <w:rPr>
          <w:rFonts w:ascii="Arial" w:hAnsi="Arial" w:cs="Arial"/>
        </w:rPr>
        <w:t xml:space="preserve"> dn. 18 grudnia 2006 r., dz. cyt.</w:t>
      </w:r>
    </w:p>
  </w:footnote>
  <w:footnote w:id="17">
    <w:p w14:paraId="456CEA27" w14:textId="092C2F6F"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D. Dziamska, M. </w:t>
      </w:r>
      <w:proofErr w:type="spellStart"/>
      <w:r w:rsidRPr="00CB298B">
        <w:rPr>
          <w:rFonts w:ascii="Arial" w:hAnsi="Arial" w:cs="Arial"/>
        </w:rPr>
        <w:t>Małyska</w:t>
      </w:r>
      <w:proofErr w:type="spellEnd"/>
      <w:r w:rsidRPr="00CB298B">
        <w:rPr>
          <w:rFonts w:ascii="Arial" w:hAnsi="Arial" w:cs="Arial"/>
        </w:rPr>
        <w:t>, M. Wróblewska, J. Woźniak, dz. cyt., 52.</w:t>
      </w:r>
    </w:p>
  </w:footnote>
  <w:footnote w:id="18">
    <w:p w14:paraId="6674F212" w14:textId="141F26EB"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Holizm [hasło w:] </w:t>
      </w:r>
      <w:hyperlink r:id="rId12" w:history="1">
        <w:r w:rsidRPr="00CB298B">
          <w:rPr>
            <w:rStyle w:val="Hipercze"/>
            <w:rFonts w:ascii="Arial" w:hAnsi="Arial" w:cs="Arial"/>
            <w:i/>
            <w:color w:val="auto"/>
          </w:rPr>
          <w:t>Słownik języka polskiego PWN</w:t>
        </w:r>
      </w:hyperlink>
      <w:r w:rsidRPr="00CB298B">
        <w:rPr>
          <w:rFonts w:ascii="Arial" w:hAnsi="Arial" w:cs="Arial"/>
        </w:rPr>
        <w:t xml:space="preserve"> [online, dostęp dn. 18.04.2017].</w:t>
      </w:r>
    </w:p>
  </w:footnote>
  <w:footnote w:id="19">
    <w:p w14:paraId="13B3D39D" w14:textId="0A24B3AE" w:rsidR="00E2582F" w:rsidRPr="00CB298B" w:rsidRDefault="00E2582F" w:rsidP="000E7F55">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M. Jas, K. Łysak, </w:t>
      </w:r>
      <w:hyperlink r:id="rId13" w:history="1">
        <w:r w:rsidRPr="00CB298B">
          <w:rPr>
            <w:rStyle w:val="Hipercze"/>
            <w:rFonts w:ascii="Arial" w:hAnsi="Arial" w:cs="Arial"/>
            <w:i/>
            <w:color w:val="auto"/>
          </w:rPr>
          <w:t>Jak budować programy rozwojowe szkół, by edukacja była sk</w:t>
        </w:r>
        <w:r w:rsidRPr="00CB298B">
          <w:rPr>
            <w:rStyle w:val="Hipercze"/>
            <w:rFonts w:ascii="Arial" w:hAnsi="Arial" w:cs="Arial"/>
            <w:i/>
            <w:color w:val="auto"/>
          </w:rPr>
          <w:t>u</w:t>
        </w:r>
        <w:r w:rsidRPr="00CB298B">
          <w:rPr>
            <w:rStyle w:val="Hipercze"/>
            <w:rFonts w:ascii="Arial" w:hAnsi="Arial" w:cs="Arial"/>
            <w:i/>
            <w:color w:val="auto"/>
          </w:rPr>
          <w:t>teczna, przyjazna i nowoczesna? Poradnik beneficjenta</w:t>
        </w:r>
      </w:hyperlink>
      <w:r w:rsidRPr="00CB298B">
        <w:rPr>
          <w:rFonts w:ascii="Arial" w:hAnsi="Arial" w:cs="Arial"/>
          <w:i/>
        </w:rPr>
        <w:t xml:space="preserve"> z serii „Fundusze unijne dla oświaty”,</w:t>
      </w:r>
      <w:r w:rsidRPr="00CB298B">
        <w:rPr>
          <w:rFonts w:ascii="Arial" w:hAnsi="Arial" w:cs="Arial"/>
        </w:rPr>
        <w:t xml:space="preserve"> Ministerstwo Edukacji Narodowej, Warszawa 2009, s. 36 [online, dostęp dn. 18.04.2017]. </w:t>
      </w:r>
    </w:p>
  </w:footnote>
  <w:footnote w:id="20">
    <w:p w14:paraId="222CEF1D" w14:textId="61CB9FCB" w:rsidR="00E2582F" w:rsidRPr="00CB298B" w:rsidRDefault="00E2582F" w:rsidP="00D438D3">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Za: J. </w:t>
      </w:r>
      <w:proofErr w:type="spellStart"/>
      <w:r w:rsidRPr="00CB298B">
        <w:rPr>
          <w:rFonts w:ascii="Arial" w:hAnsi="Arial" w:cs="Arial"/>
        </w:rPr>
        <w:t>Antoszkiewicz</w:t>
      </w:r>
      <w:proofErr w:type="spellEnd"/>
      <w:r w:rsidRPr="00CB298B">
        <w:rPr>
          <w:rFonts w:ascii="Arial" w:hAnsi="Arial" w:cs="Arial"/>
        </w:rPr>
        <w:t xml:space="preserve">, M. </w:t>
      </w:r>
      <w:proofErr w:type="spellStart"/>
      <w:r w:rsidRPr="00CB298B">
        <w:rPr>
          <w:rFonts w:ascii="Arial" w:hAnsi="Arial" w:cs="Arial"/>
        </w:rPr>
        <w:t>Laszuk</w:t>
      </w:r>
      <w:proofErr w:type="spellEnd"/>
      <w:r w:rsidRPr="00CB298B">
        <w:rPr>
          <w:rFonts w:ascii="Arial" w:hAnsi="Arial" w:cs="Arial"/>
        </w:rPr>
        <w:t xml:space="preserve">, </w:t>
      </w:r>
      <w:r w:rsidRPr="00CB298B">
        <w:rPr>
          <w:rFonts w:ascii="Arial" w:hAnsi="Arial" w:cs="Arial"/>
          <w:i/>
        </w:rPr>
        <w:t>Twórczość w zarządzaniu organizacją</w:t>
      </w:r>
      <w:r w:rsidRPr="00CB298B">
        <w:rPr>
          <w:rFonts w:ascii="Arial" w:hAnsi="Arial" w:cs="Arial"/>
        </w:rPr>
        <w:t>, Akademia Zarządzania Oświatą 2004 – Warsztaty Menadżerskie, Centralny Ośrodek Doskonalenia Nauczycieli, Warszawa 2004.</w:t>
      </w:r>
    </w:p>
  </w:footnote>
  <w:footnote w:id="21">
    <w:p w14:paraId="585D359C" w14:textId="4BE0E087"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M. Molińska, A. Ratajczyk, dz. cyt.,</w:t>
      </w:r>
      <w:r>
        <w:rPr>
          <w:rFonts w:ascii="Arial" w:hAnsi="Arial" w:cs="Arial"/>
        </w:rPr>
        <w:t xml:space="preserve"> </w:t>
      </w:r>
      <w:r w:rsidRPr="00CB298B">
        <w:rPr>
          <w:rFonts w:ascii="Arial" w:hAnsi="Arial" w:cs="Arial"/>
        </w:rPr>
        <w:t xml:space="preserve">s. 9. </w:t>
      </w:r>
    </w:p>
  </w:footnote>
  <w:footnote w:id="22">
    <w:p w14:paraId="14059E98" w14:textId="0D128020"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„Eksploracja – badanie, poszukiwanie, odkrywanie czegoś”. </w:t>
      </w:r>
      <w:r>
        <w:rPr>
          <w:rFonts w:ascii="Arial" w:hAnsi="Arial" w:cs="Arial"/>
        </w:rPr>
        <w:t>Cyt. z</w:t>
      </w:r>
      <w:r w:rsidRPr="00CB298B">
        <w:rPr>
          <w:rFonts w:ascii="Arial" w:hAnsi="Arial" w:cs="Arial"/>
        </w:rPr>
        <w:t xml:space="preserve">a: Eksploracja [hasło w:] </w:t>
      </w:r>
      <w:hyperlink r:id="rId14" w:history="1">
        <w:r w:rsidRPr="00CB298B">
          <w:rPr>
            <w:rStyle w:val="Hipercze"/>
            <w:rFonts w:ascii="Arial" w:hAnsi="Arial" w:cs="Arial"/>
            <w:i/>
            <w:color w:val="auto"/>
          </w:rPr>
          <w:t>Słownik jęz</w:t>
        </w:r>
        <w:r w:rsidRPr="00CB298B">
          <w:rPr>
            <w:rStyle w:val="Hipercze"/>
            <w:rFonts w:ascii="Arial" w:hAnsi="Arial" w:cs="Arial"/>
            <w:i/>
            <w:color w:val="auto"/>
          </w:rPr>
          <w:t>y</w:t>
        </w:r>
        <w:r w:rsidRPr="00CB298B">
          <w:rPr>
            <w:rStyle w:val="Hipercze"/>
            <w:rFonts w:ascii="Arial" w:hAnsi="Arial" w:cs="Arial"/>
            <w:i/>
            <w:color w:val="auto"/>
          </w:rPr>
          <w:t>ka polskiego PWN</w:t>
        </w:r>
      </w:hyperlink>
      <w:r w:rsidRPr="00CB298B">
        <w:rPr>
          <w:rFonts w:ascii="Arial" w:hAnsi="Arial" w:cs="Arial"/>
        </w:rPr>
        <w:t xml:space="preserve"> [online, dostęp dn. 18.04.2017].</w:t>
      </w:r>
    </w:p>
  </w:footnote>
  <w:footnote w:id="23">
    <w:p w14:paraId="3B22640A" w14:textId="71EF6AC5"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Rozporządzenie Ministra Edukacji Narodowej z dn. 14 lutego 2017 r., dz. cyt.</w:t>
      </w:r>
    </w:p>
  </w:footnote>
  <w:footnote w:id="24">
    <w:p w14:paraId="20C74A77" w14:textId="19CA0061"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„Sytuacje edukacyjne wywołane np. oczekiwaniem poznania liter skutkują zabawami w ich rozpoznaw</w:t>
      </w:r>
      <w:r w:rsidRPr="00CB298B">
        <w:rPr>
          <w:rFonts w:ascii="Arial" w:hAnsi="Arial" w:cs="Arial"/>
        </w:rPr>
        <w:t>a</w:t>
      </w:r>
      <w:r w:rsidRPr="00CB298B">
        <w:rPr>
          <w:rFonts w:ascii="Arial" w:hAnsi="Arial" w:cs="Arial"/>
        </w:rPr>
        <w:t>niu. Jeżeli dzieci w sposób naturalny są zainteresowane zabawami prowadzącymi do ćwiczeń czynności złożonych, takich jak liczenie, czytanie, a nawet pisanie, nauczyciel przygotowuje dzieci do wykonywania tychże czynności zgodnie z fizjologią i naturą pojawiania się tychże procesów. […] Przedszkole jest mie</w:t>
      </w:r>
      <w:r w:rsidRPr="00CB298B">
        <w:rPr>
          <w:rFonts w:ascii="Arial" w:hAnsi="Arial" w:cs="Arial"/>
        </w:rPr>
        <w:t>j</w:t>
      </w:r>
      <w:r w:rsidRPr="00CB298B">
        <w:rPr>
          <w:rFonts w:ascii="Arial" w:hAnsi="Arial" w:cs="Arial"/>
        </w:rPr>
        <w:t>scem, w którym poprzez zabawę dziecko poznaje alfabet liter drukowanych. Zabawa rozwija w dziecku oczekiwania poznawcze w tym zakresie i jest najlepszym rozwiązaniem metodycznym, które sprzyja jego rozwojowi. Zabawy przygotowujące do nauki pisania liter prowadzić powinny jedynie do optymalizacji n</w:t>
      </w:r>
      <w:r w:rsidRPr="00CB298B">
        <w:rPr>
          <w:rFonts w:ascii="Arial" w:hAnsi="Arial" w:cs="Arial"/>
        </w:rPr>
        <w:t>a</w:t>
      </w:r>
      <w:r w:rsidRPr="00CB298B">
        <w:rPr>
          <w:rFonts w:ascii="Arial" w:hAnsi="Arial" w:cs="Arial"/>
        </w:rPr>
        <w:t xml:space="preserve">pięcia mięśniowego, ćwiczeń planowania ruchu przy kreśleniu znaków o charakterze </w:t>
      </w:r>
      <w:proofErr w:type="spellStart"/>
      <w:r w:rsidRPr="00CB298B">
        <w:rPr>
          <w:rFonts w:ascii="Arial" w:hAnsi="Arial" w:cs="Arial"/>
        </w:rPr>
        <w:t>literopodobnym</w:t>
      </w:r>
      <w:proofErr w:type="spellEnd"/>
      <w:r w:rsidRPr="00CB298B">
        <w:rPr>
          <w:rFonts w:ascii="Arial" w:hAnsi="Arial" w:cs="Arial"/>
        </w:rPr>
        <w:t>, ćw</w:t>
      </w:r>
      <w:r w:rsidRPr="00CB298B">
        <w:rPr>
          <w:rFonts w:ascii="Arial" w:hAnsi="Arial" w:cs="Arial"/>
        </w:rPr>
        <w:t>i</w:t>
      </w:r>
      <w:r w:rsidRPr="00CB298B">
        <w:rPr>
          <w:rFonts w:ascii="Arial" w:hAnsi="Arial" w:cs="Arial"/>
        </w:rPr>
        <w:t>czeń czytania liniatury, wodzenia po śladzie i zapisu wybranego znaku graficznego. W trakcie wychowania przedszkolnego dziecko nie uczy się czynności złożonych z udziałem całej grupy, lecz przygotowuje się do nauki czytania i pisania oraz uczestniczy w procesie alfabetyzacji”</w:t>
      </w:r>
      <w:r>
        <w:rPr>
          <w:rFonts w:ascii="Arial" w:hAnsi="Arial" w:cs="Arial"/>
        </w:rPr>
        <w:t>.</w:t>
      </w:r>
      <w:r w:rsidRPr="00CB298B">
        <w:rPr>
          <w:rFonts w:ascii="Arial" w:hAnsi="Arial" w:cs="Arial"/>
        </w:rPr>
        <w:t xml:space="preserve"> Rozporządzenie Ministra Edukacji N</w:t>
      </w:r>
      <w:r w:rsidRPr="00CB298B">
        <w:rPr>
          <w:rFonts w:ascii="Arial" w:hAnsi="Arial" w:cs="Arial"/>
        </w:rPr>
        <w:t>a</w:t>
      </w:r>
      <w:r w:rsidRPr="00CB298B">
        <w:rPr>
          <w:rFonts w:ascii="Arial" w:hAnsi="Arial" w:cs="Arial"/>
        </w:rPr>
        <w:t>rodowej z dn. 14 lutego 2017 r., dz. cyt.</w:t>
      </w:r>
    </w:p>
  </w:footnote>
  <w:footnote w:id="25">
    <w:p w14:paraId="06ABEC70" w14:textId="570E59CC"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Nauczyciele diagnozują, obserwują dzieci i twórczo organizują przestrzeń ich rozwoju, wykorzystując w zabawach i doświadczeniach przedszkolnych potencjał tkwiący w dzieciach oraz ich zaciekawienie el</w:t>
      </w:r>
      <w:r w:rsidRPr="00CB298B">
        <w:rPr>
          <w:rFonts w:ascii="Arial" w:hAnsi="Arial" w:cs="Arial"/>
        </w:rPr>
        <w:t>e</w:t>
      </w:r>
      <w:r w:rsidRPr="00CB298B">
        <w:rPr>
          <w:rFonts w:ascii="Arial" w:hAnsi="Arial" w:cs="Arial"/>
        </w:rPr>
        <w:t>mentami otoczenia.</w:t>
      </w:r>
    </w:p>
  </w:footnote>
  <w:footnote w:id="26">
    <w:p w14:paraId="7E9F01F2" w14:textId="117BA3AE"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w:t>
      </w:r>
    </w:p>
  </w:footnote>
  <w:footnote w:id="27">
    <w:p w14:paraId="7F9A9873" w14:textId="0094D538" w:rsidR="00E2582F" w:rsidRPr="00CB298B" w:rsidRDefault="00E2582F" w:rsidP="00AC5CE3">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Warto w tym miejscu przytoczyć ustalenia naukowców, którzy „stwierdzili, że łatwość, z którą dzieci op</w:t>
      </w:r>
      <w:r w:rsidRPr="00CB298B">
        <w:rPr>
          <w:rFonts w:ascii="Arial" w:hAnsi="Arial" w:cs="Arial"/>
        </w:rPr>
        <w:t>a</w:t>
      </w:r>
      <w:r w:rsidRPr="00CB298B">
        <w:rPr>
          <w:rFonts w:ascii="Arial" w:hAnsi="Arial" w:cs="Arial"/>
        </w:rPr>
        <w:t>nowują język obcy, może być związana ze sposobem jego uczenia się: dzieci uczą się przez zabawę. A</w:t>
      </w:r>
      <w:r w:rsidRPr="00CB298B">
        <w:rPr>
          <w:rFonts w:ascii="Arial" w:hAnsi="Arial" w:cs="Arial"/>
        </w:rPr>
        <w:t>k</w:t>
      </w:r>
      <w:r w:rsidRPr="00CB298B">
        <w:rPr>
          <w:rFonts w:ascii="Arial" w:hAnsi="Arial" w:cs="Arial"/>
        </w:rPr>
        <w:t xml:space="preserve">tywności ruchowe oraz połączenie ich z reprezentacjami wizualnymi (tzw. </w:t>
      </w:r>
      <w:r w:rsidRPr="00CB298B">
        <w:rPr>
          <w:rFonts w:ascii="Arial" w:hAnsi="Arial" w:cs="Arial"/>
          <w:i/>
        </w:rPr>
        <w:t xml:space="preserve">real </w:t>
      </w:r>
      <w:proofErr w:type="spellStart"/>
      <w:r w:rsidRPr="00CB298B">
        <w:rPr>
          <w:rFonts w:ascii="Arial" w:hAnsi="Arial" w:cs="Arial"/>
          <w:i/>
        </w:rPr>
        <w:t>objects</w:t>
      </w:r>
      <w:proofErr w:type="spellEnd"/>
      <w:r w:rsidRPr="00CB298B">
        <w:rPr>
          <w:rFonts w:ascii="Arial" w:hAnsi="Arial" w:cs="Arial"/>
        </w:rPr>
        <w:t>) wzmacniają zn</w:t>
      </w:r>
      <w:r w:rsidRPr="00CB298B">
        <w:rPr>
          <w:rFonts w:ascii="Arial" w:hAnsi="Arial" w:cs="Arial"/>
        </w:rPr>
        <w:t>a</w:t>
      </w:r>
      <w:r w:rsidRPr="00CB298B">
        <w:rPr>
          <w:rFonts w:ascii="Arial" w:hAnsi="Arial" w:cs="Arial"/>
        </w:rPr>
        <w:t>czenie wypowiadanych słów, co może prowadzić do zdecydowanie łatwiejszego ich zapamiętywania. Nie ma niestety badań, które jednoznacznie udowodniłyby, że uczenie języka obcego od wczesnego dzieci</w:t>
      </w:r>
      <w:r w:rsidRPr="00CB298B">
        <w:rPr>
          <w:rFonts w:ascii="Arial" w:hAnsi="Arial" w:cs="Arial"/>
        </w:rPr>
        <w:t>ń</w:t>
      </w:r>
      <w:r w:rsidRPr="00CB298B">
        <w:rPr>
          <w:rFonts w:ascii="Arial" w:hAnsi="Arial" w:cs="Arial"/>
        </w:rPr>
        <w:t>stwa gwarantuje sukces w jego opanowaniu na wyższych szczeblach edukacyjnych, jednak wydaje się oczywiste, że nauka prowadzona w formie zabawy już od przedszkola zapewni pozytywne nastawienie do tego języka i w przyszłości może procentować w postaci zwiększonej motywacji do uczenia się angielski</w:t>
      </w:r>
      <w:r w:rsidRPr="00CB298B">
        <w:rPr>
          <w:rFonts w:ascii="Arial" w:hAnsi="Arial" w:cs="Arial"/>
        </w:rPr>
        <w:t>e</w:t>
      </w:r>
      <w:r w:rsidRPr="00CB298B">
        <w:rPr>
          <w:rFonts w:ascii="Arial" w:hAnsi="Arial" w:cs="Arial"/>
        </w:rPr>
        <w:t xml:space="preserve">go”. A. Kapuścińska, K. Wichrowska, </w:t>
      </w:r>
      <w:r w:rsidRPr="00CB298B">
        <w:rPr>
          <w:rFonts w:ascii="Arial" w:hAnsi="Arial" w:cs="Arial"/>
          <w:i/>
        </w:rPr>
        <w:t>Rozwijanie kompetencji kluczowych w przedszkolu a dobry start szkolny</w:t>
      </w:r>
      <w:r w:rsidRPr="00CB298B">
        <w:rPr>
          <w:rFonts w:ascii="Arial" w:hAnsi="Arial" w:cs="Arial"/>
        </w:rPr>
        <w:t xml:space="preserve"> [w:] J. Uszyńska-</w:t>
      </w:r>
      <w:proofErr w:type="spellStart"/>
      <w:r w:rsidRPr="00CB298B">
        <w:rPr>
          <w:rFonts w:ascii="Arial" w:hAnsi="Arial" w:cs="Arial"/>
        </w:rPr>
        <w:t>Jarmoc</w:t>
      </w:r>
      <w:proofErr w:type="spellEnd"/>
      <w:r w:rsidRPr="00CB298B">
        <w:rPr>
          <w:rFonts w:ascii="Arial" w:hAnsi="Arial" w:cs="Arial"/>
        </w:rPr>
        <w:t xml:space="preserve">, K. </w:t>
      </w:r>
      <w:proofErr w:type="spellStart"/>
      <w:r w:rsidRPr="00CB298B">
        <w:rPr>
          <w:rFonts w:ascii="Arial" w:hAnsi="Arial" w:cs="Arial"/>
        </w:rPr>
        <w:t>Nadachewicz</w:t>
      </w:r>
      <w:proofErr w:type="spellEnd"/>
      <w:r w:rsidRPr="00CB298B">
        <w:rPr>
          <w:rFonts w:ascii="Arial" w:hAnsi="Arial" w:cs="Arial"/>
        </w:rPr>
        <w:t xml:space="preserve"> (red.), </w:t>
      </w:r>
      <w:r w:rsidRPr="00CB298B">
        <w:rPr>
          <w:rFonts w:ascii="Arial" w:hAnsi="Arial" w:cs="Arial"/>
          <w:i/>
        </w:rPr>
        <w:t>Kompetencje kluczowe dzieci i młodzieży. Pra</w:t>
      </w:r>
      <w:r w:rsidRPr="00CB298B">
        <w:rPr>
          <w:rFonts w:ascii="Arial" w:hAnsi="Arial" w:cs="Arial"/>
          <w:i/>
        </w:rPr>
        <w:t>k</w:t>
      </w:r>
      <w:r w:rsidRPr="00CB298B">
        <w:rPr>
          <w:rFonts w:ascii="Arial" w:hAnsi="Arial" w:cs="Arial"/>
          <w:i/>
        </w:rPr>
        <w:t>tyka edukacyjna</w:t>
      </w:r>
      <w:r w:rsidRPr="00CB298B">
        <w:rPr>
          <w:rFonts w:ascii="Arial" w:hAnsi="Arial" w:cs="Arial"/>
        </w:rPr>
        <w:t xml:space="preserve">, Wydawnictwo Akademickie Żak, Warszawa 2015, s. 100. </w:t>
      </w:r>
    </w:p>
  </w:footnote>
  <w:footnote w:id="28">
    <w:p w14:paraId="03AB9887" w14:textId="5FD7126D"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program ramowy autorstwa K. </w:t>
      </w:r>
      <w:proofErr w:type="spellStart"/>
      <w:r w:rsidRPr="00CB298B">
        <w:rPr>
          <w:rFonts w:ascii="Arial" w:hAnsi="Arial" w:cs="Arial"/>
        </w:rPr>
        <w:t>Sarad-Deć</w:t>
      </w:r>
      <w:proofErr w:type="spellEnd"/>
      <w:r>
        <w:rPr>
          <w:rFonts w:ascii="Arial" w:hAnsi="Arial" w:cs="Arial"/>
        </w:rPr>
        <w:t xml:space="preserve"> </w:t>
      </w:r>
      <w:r w:rsidRPr="00CB298B">
        <w:rPr>
          <w:rFonts w:ascii="Arial" w:hAnsi="Arial" w:cs="Arial"/>
        </w:rPr>
        <w:t>oparty na</w:t>
      </w:r>
      <w:r>
        <w:rPr>
          <w:rFonts w:ascii="Arial" w:hAnsi="Arial" w:cs="Arial"/>
        </w:rPr>
        <w:t xml:space="preserve"> </w:t>
      </w:r>
      <w:r w:rsidRPr="00CB298B">
        <w:rPr>
          <w:rFonts w:ascii="Arial" w:hAnsi="Arial" w:cs="Arial"/>
        </w:rPr>
        <w:t>profilu kompetencyjnym na</w:t>
      </w:r>
      <w:r w:rsidRPr="00CB298B">
        <w:rPr>
          <w:rFonts w:ascii="Arial" w:hAnsi="Arial" w:cs="Arial"/>
        </w:rPr>
        <w:t>u</w:t>
      </w:r>
      <w:r w:rsidRPr="00CB298B">
        <w:rPr>
          <w:rFonts w:ascii="Arial" w:hAnsi="Arial" w:cs="Arial"/>
        </w:rPr>
        <w:t>czycielki/nauczyciela.</w:t>
      </w:r>
    </w:p>
  </w:footnote>
  <w:footnote w:id="29">
    <w:p w14:paraId="1CF861B5" w14:textId="46ECB96C" w:rsidR="00E2582F" w:rsidRPr="00CB298B" w:rsidRDefault="00E2582F" w:rsidP="007A0EA4">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profilu kompetencyjnego nauczycielki/nauczyciela opisanego w programie ram</w:t>
      </w:r>
      <w:r w:rsidRPr="00CB298B">
        <w:rPr>
          <w:rFonts w:ascii="Arial" w:hAnsi="Arial" w:cs="Arial"/>
        </w:rPr>
        <w:t>o</w:t>
      </w:r>
      <w:r w:rsidRPr="00CB298B">
        <w:rPr>
          <w:rFonts w:ascii="Arial" w:hAnsi="Arial" w:cs="Arial"/>
        </w:rPr>
        <w:t xml:space="preserve">wym autorstwa K. </w:t>
      </w:r>
      <w:proofErr w:type="spellStart"/>
      <w:r w:rsidRPr="00CB298B">
        <w:rPr>
          <w:rFonts w:ascii="Arial" w:hAnsi="Arial" w:cs="Arial"/>
        </w:rPr>
        <w:t>Sarad-Deć</w:t>
      </w:r>
      <w:proofErr w:type="spellEnd"/>
      <w:r w:rsidRPr="00CB298B">
        <w:rPr>
          <w:rFonts w:ascii="Arial" w:hAnsi="Arial" w:cs="Arial"/>
        </w:rPr>
        <w:t xml:space="preserve"> oraz na podstawie: U. Poziomek, D. Marszał, A.M. Skrobek, M. Woźniak, I. Żurawska, </w:t>
      </w:r>
      <w:hyperlink r:id="rId15" w:history="1">
        <w:r w:rsidRPr="00CB298B">
          <w:rPr>
            <w:rStyle w:val="Hipercze"/>
            <w:rFonts w:ascii="Arial" w:hAnsi="Arial" w:cs="Arial"/>
            <w:i/>
            <w:color w:val="auto"/>
          </w:rPr>
          <w:t>Przyrodnicza edukacja przedszkolna i wczesnoszkolna. Poradnik</w:t>
        </w:r>
      </w:hyperlink>
      <w:r w:rsidRPr="00CB298B">
        <w:rPr>
          <w:rFonts w:ascii="Arial" w:hAnsi="Arial" w:cs="Arial"/>
        </w:rPr>
        <w:t>, Instytut Badań Edukacy</w:t>
      </w:r>
      <w:r w:rsidRPr="00CB298B">
        <w:rPr>
          <w:rFonts w:ascii="Arial" w:hAnsi="Arial" w:cs="Arial"/>
        </w:rPr>
        <w:t>j</w:t>
      </w:r>
      <w:r w:rsidRPr="00CB298B">
        <w:rPr>
          <w:rFonts w:ascii="Arial" w:hAnsi="Arial" w:cs="Arial"/>
        </w:rPr>
        <w:t>nych, Warszawa 2016, s. 33–37 [online, dostęp dn. 14.05.2017].</w:t>
      </w:r>
    </w:p>
  </w:footnote>
  <w:footnote w:id="30">
    <w:p w14:paraId="766806E0" w14:textId="2BBB8B64" w:rsidR="00E2582F" w:rsidRPr="00CB298B" w:rsidRDefault="00E2582F" w:rsidP="009C00E5">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Cyt. za: </w:t>
      </w:r>
      <w:hyperlink r:id="rId16" w:history="1">
        <w:r w:rsidRPr="00CB298B">
          <w:rPr>
            <w:rStyle w:val="Hipercze"/>
            <w:rFonts w:ascii="Arial" w:hAnsi="Arial" w:cs="Arial"/>
            <w:color w:val="auto"/>
          </w:rPr>
          <w:t>http://lubimyczytac.pl/cytat/32583</w:t>
        </w:r>
      </w:hyperlink>
      <w:r w:rsidRPr="00CB298B">
        <w:rPr>
          <w:rFonts w:ascii="Arial" w:hAnsi="Arial" w:cs="Arial"/>
        </w:rPr>
        <w:t xml:space="preserve"> [online, dostęp dn. 01.05. 2017]. </w:t>
      </w:r>
    </w:p>
  </w:footnote>
  <w:footnote w:id="31">
    <w:p w14:paraId="78C8AC20" w14:textId="23B69284" w:rsidR="00E2582F" w:rsidRPr="00CB298B" w:rsidRDefault="00E2582F" w:rsidP="0050145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T. Garstka</w:t>
      </w:r>
      <w:r w:rsidRPr="00CB298B">
        <w:rPr>
          <w:rFonts w:ascii="Arial" w:hAnsi="Arial" w:cs="Arial"/>
          <w:i/>
        </w:rPr>
        <w:t>, Wybrane psychologiczne aspekty sytuacji egzaminacyjnej</w:t>
      </w:r>
      <w:r w:rsidRPr="00CB298B">
        <w:rPr>
          <w:rFonts w:ascii="Arial" w:hAnsi="Arial" w:cs="Arial"/>
        </w:rPr>
        <w:t xml:space="preserve"> [w:] M. P</w:t>
      </w:r>
      <w:r w:rsidRPr="00CB298B">
        <w:rPr>
          <w:rFonts w:ascii="Arial" w:hAnsi="Arial" w:cs="Arial"/>
        </w:rPr>
        <w:t>o</w:t>
      </w:r>
      <w:r w:rsidRPr="00CB298B">
        <w:rPr>
          <w:rFonts w:ascii="Arial" w:hAnsi="Arial" w:cs="Arial"/>
        </w:rPr>
        <w:t xml:space="preserve">mianowska (red.) </w:t>
      </w:r>
      <w:r w:rsidRPr="00CB298B">
        <w:rPr>
          <w:rFonts w:ascii="Arial" w:hAnsi="Arial" w:cs="Arial"/>
          <w:i/>
        </w:rPr>
        <w:t>Ekspert komisji egzaminacyjnej i kwalifikacyjnej</w:t>
      </w:r>
      <w:r w:rsidRPr="00CB298B">
        <w:rPr>
          <w:rFonts w:ascii="Arial" w:hAnsi="Arial" w:cs="Arial"/>
        </w:rPr>
        <w:t>, Centralny Ośrodek Doskonalenia Na</w:t>
      </w:r>
      <w:r w:rsidRPr="00CB298B">
        <w:rPr>
          <w:rFonts w:ascii="Arial" w:hAnsi="Arial" w:cs="Arial"/>
        </w:rPr>
        <w:t>u</w:t>
      </w:r>
      <w:r w:rsidRPr="00CB298B">
        <w:rPr>
          <w:rFonts w:ascii="Arial" w:hAnsi="Arial" w:cs="Arial"/>
        </w:rPr>
        <w:t xml:space="preserve">czycieli, Warszawa 2003, s. 80–81; P. Hackett, </w:t>
      </w:r>
      <w:r w:rsidRPr="00CB298B">
        <w:rPr>
          <w:rFonts w:ascii="Arial" w:hAnsi="Arial" w:cs="Arial"/>
          <w:i/>
        </w:rPr>
        <w:t>Interview czyli rozmowa kwalifikacyjna</w:t>
      </w:r>
      <w:r w:rsidRPr="00CB298B">
        <w:rPr>
          <w:rFonts w:ascii="Arial" w:hAnsi="Arial" w:cs="Arial"/>
        </w:rPr>
        <w:t xml:space="preserve">, tłum. I. </w:t>
      </w:r>
      <w:proofErr w:type="spellStart"/>
      <w:r w:rsidRPr="00CB298B">
        <w:rPr>
          <w:rFonts w:ascii="Arial" w:hAnsi="Arial" w:cs="Arial"/>
        </w:rPr>
        <w:t>Morzoł</w:t>
      </w:r>
      <w:proofErr w:type="spellEnd"/>
      <w:r w:rsidRPr="00CB298B">
        <w:rPr>
          <w:rFonts w:ascii="Arial" w:hAnsi="Arial" w:cs="Arial"/>
        </w:rPr>
        <w:t xml:space="preserve">, Wydawnictwo PETIT, Warszawa 1999, s. 45–54; D. Leigh, </w:t>
      </w:r>
      <w:r w:rsidRPr="00CB298B">
        <w:rPr>
          <w:rFonts w:ascii="Arial" w:hAnsi="Arial" w:cs="Arial"/>
          <w:i/>
        </w:rPr>
        <w:t>Praktyczne metody pracy zespołowej</w:t>
      </w:r>
      <w:r w:rsidRPr="00CB298B">
        <w:rPr>
          <w:rFonts w:ascii="Arial" w:hAnsi="Arial" w:cs="Arial"/>
        </w:rPr>
        <w:t>, Wyda</w:t>
      </w:r>
      <w:r w:rsidRPr="00CB298B">
        <w:rPr>
          <w:rFonts w:ascii="Arial" w:hAnsi="Arial" w:cs="Arial"/>
        </w:rPr>
        <w:t>w</w:t>
      </w:r>
      <w:r w:rsidRPr="00CB298B">
        <w:rPr>
          <w:rFonts w:ascii="Arial" w:hAnsi="Arial" w:cs="Arial"/>
        </w:rPr>
        <w:t>nictwa Programu TERM FRSE i MEN, Warszawa 1997, s. 95–107; cyt.</w:t>
      </w:r>
      <w:r>
        <w:rPr>
          <w:rFonts w:ascii="Arial" w:hAnsi="Arial" w:cs="Arial"/>
        </w:rPr>
        <w:t xml:space="preserve"> za</w:t>
      </w:r>
      <w:r w:rsidRPr="00CB298B">
        <w:rPr>
          <w:rFonts w:ascii="Arial" w:hAnsi="Arial" w:cs="Arial"/>
        </w:rPr>
        <w:t xml:space="preserve">: J. Bobryk, </w:t>
      </w:r>
      <w:r w:rsidRPr="00CB298B">
        <w:rPr>
          <w:rFonts w:ascii="Arial" w:hAnsi="Arial" w:cs="Arial"/>
          <w:i/>
        </w:rPr>
        <w:t>Jak tworzyć rozm</w:t>
      </w:r>
      <w:r w:rsidRPr="00CB298B">
        <w:rPr>
          <w:rFonts w:ascii="Arial" w:hAnsi="Arial" w:cs="Arial"/>
          <w:i/>
        </w:rPr>
        <w:t>a</w:t>
      </w:r>
      <w:r w:rsidRPr="00CB298B">
        <w:rPr>
          <w:rFonts w:ascii="Arial" w:hAnsi="Arial" w:cs="Arial"/>
          <w:i/>
        </w:rPr>
        <w:t>wiając. Skuteczność rozmowy</w:t>
      </w:r>
      <w:r w:rsidRPr="00CB298B">
        <w:rPr>
          <w:rFonts w:ascii="Arial" w:hAnsi="Arial" w:cs="Arial"/>
        </w:rPr>
        <w:t>, Wydawnictwo Naukowe PWN, Warszawa 1995, s. 118–122.</w:t>
      </w:r>
    </w:p>
  </w:footnote>
  <w:footnote w:id="32">
    <w:p w14:paraId="78FDF2E2" w14:textId="7C9C6B8F" w:rsidR="00E2582F" w:rsidRPr="00CB298B" w:rsidRDefault="00E2582F" w:rsidP="00671773">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Osoba prowadząca wywiad może skorzystać z testu umiejętności słuchania, który pozwoli na sprawdz</w:t>
      </w:r>
      <w:r w:rsidRPr="00CB298B">
        <w:rPr>
          <w:rFonts w:ascii="Arial" w:hAnsi="Arial" w:cs="Arial"/>
        </w:rPr>
        <w:t>e</w:t>
      </w:r>
      <w:r w:rsidRPr="00CB298B">
        <w:rPr>
          <w:rFonts w:ascii="Arial" w:hAnsi="Arial" w:cs="Arial"/>
        </w:rPr>
        <w:t>nie, czy podczas rozmowy dominuje u niej: gotowość do spełniania oczekiwań rozmówcy, skupienie na relacjach, kwestie „odczytywania” osobowości respondenta, czy też skupienie na konkrecie. Por. test opa</w:t>
      </w:r>
      <w:r w:rsidRPr="00CB298B">
        <w:rPr>
          <w:rFonts w:ascii="Arial" w:hAnsi="Arial" w:cs="Arial"/>
        </w:rPr>
        <w:t>r</w:t>
      </w:r>
      <w:r w:rsidRPr="00CB298B">
        <w:rPr>
          <w:rFonts w:ascii="Arial" w:hAnsi="Arial" w:cs="Arial"/>
        </w:rPr>
        <w:t xml:space="preserve">ty na teorii Friedmanna Schulza Von </w:t>
      </w:r>
      <w:proofErr w:type="spellStart"/>
      <w:r w:rsidRPr="00CB298B">
        <w:rPr>
          <w:rFonts w:ascii="Arial" w:hAnsi="Arial" w:cs="Arial"/>
        </w:rPr>
        <w:t>Thune’a</w:t>
      </w:r>
      <w:proofErr w:type="spellEnd"/>
      <w:r w:rsidRPr="00CB298B">
        <w:rPr>
          <w:rFonts w:ascii="Arial" w:hAnsi="Arial" w:cs="Arial"/>
        </w:rPr>
        <w:t xml:space="preserve">: T. Raźny, </w:t>
      </w:r>
      <w:hyperlink r:id="rId17" w:history="1">
        <w:r w:rsidRPr="00CB298B">
          <w:rPr>
            <w:rStyle w:val="Hipercze"/>
            <w:rFonts w:ascii="Arial" w:hAnsi="Arial" w:cs="Arial"/>
            <w:i/>
            <w:color w:val="auto"/>
          </w:rPr>
          <w:t xml:space="preserve">Uszy von </w:t>
        </w:r>
        <w:proofErr w:type="spellStart"/>
        <w:r w:rsidRPr="00CB298B">
          <w:rPr>
            <w:rStyle w:val="Hipercze"/>
            <w:rFonts w:ascii="Arial" w:hAnsi="Arial" w:cs="Arial"/>
            <w:i/>
            <w:color w:val="auto"/>
          </w:rPr>
          <w:t>Thuna</w:t>
        </w:r>
        <w:proofErr w:type="spellEnd"/>
      </w:hyperlink>
      <w:r w:rsidRPr="00CB298B">
        <w:rPr>
          <w:rFonts w:ascii="Arial" w:hAnsi="Arial" w:cs="Arial"/>
        </w:rPr>
        <w:t xml:space="preserve"> [online, dostęp dn. 14.06.2017],</w:t>
      </w:r>
    </w:p>
  </w:footnote>
  <w:footnote w:id="33">
    <w:p w14:paraId="2F3F3F4F" w14:textId="57EDFFBE"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Tu osobie prowadzącej wywiad mogą pomóc opisy zawarte w rozdziale 5.</w:t>
      </w:r>
    </w:p>
  </w:footnote>
  <w:footnote w:id="34">
    <w:p w14:paraId="38F34DD8" w14:textId="06387C84"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Jeśli nauczyciele nie znają katalogu kompetencji, osoba prowadząca wywiad może je zaprezentować i poprosić o ich uporządkowanie według kategorii: „bardzo ważne, ważne, mniej istotne w koncepcji pracy przedszkola”.</w:t>
      </w:r>
    </w:p>
  </w:footnote>
  <w:footnote w:id="35">
    <w:p w14:paraId="0A3C31FF" w14:textId="745798E9"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Osoba prowadząca wywiad może w razie potrzeby podać przykładowe metody – opisy znajdzie w ro</w:t>
      </w:r>
      <w:r w:rsidRPr="00CB298B">
        <w:rPr>
          <w:rFonts w:ascii="Arial" w:hAnsi="Arial" w:cs="Arial"/>
        </w:rPr>
        <w:t>z</w:t>
      </w:r>
      <w:r w:rsidRPr="00CB298B">
        <w:rPr>
          <w:rFonts w:ascii="Arial" w:hAnsi="Arial" w:cs="Arial"/>
        </w:rPr>
        <w:t>dziale 5.</w:t>
      </w:r>
    </w:p>
  </w:footnote>
  <w:footnote w:id="36">
    <w:p w14:paraId="0125BF1D" w14:textId="3DA2A62C"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Definicja J. </w:t>
      </w:r>
      <w:proofErr w:type="spellStart"/>
      <w:r w:rsidRPr="00CB298B">
        <w:rPr>
          <w:rFonts w:ascii="Arial" w:hAnsi="Arial" w:cs="Arial"/>
        </w:rPr>
        <w:t>Penza</w:t>
      </w:r>
      <w:proofErr w:type="spellEnd"/>
      <w:r w:rsidRPr="00CB298B">
        <w:rPr>
          <w:rFonts w:ascii="Arial" w:hAnsi="Arial" w:cs="Arial"/>
        </w:rPr>
        <w:t xml:space="preserve"> za: </w:t>
      </w:r>
      <w:hyperlink r:id="rId18" w:history="1">
        <w:r w:rsidRPr="00CB298B">
          <w:rPr>
            <w:rStyle w:val="Hipercze"/>
            <w:rFonts w:ascii="Arial" w:hAnsi="Arial" w:cs="Arial"/>
            <w:color w:val="auto"/>
          </w:rPr>
          <w:t>Informacja marketingowa</w:t>
        </w:r>
      </w:hyperlink>
      <w:r w:rsidRPr="00CB298B">
        <w:rPr>
          <w:rFonts w:ascii="Arial" w:hAnsi="Arial" w:cs="Arial"/>
        </w:rPr>
        <w:t xml:space="preserve"> [hasło w:] </w:t>
      </w:r>
      <w:r w:rsidRPr="00CB298B">
        <w:rPr>
          <w:rFonts w:ascii="Arial" w:hAnsi="Arial" w:cs="Arial"/>
          <w:i/>
        </w:rPr>
        <w:t>Encyklopedia Zarządzania</w:t>
      </w:r>
      <w:r w:rsidRPr="00CB298B">
        <w:rPr>
          <w:rFonts w:ascii="Arial" w:hAnsi="Arial" w:cs="Arial"/>
        </w:rPr>
        <w:t xml:space="preserve"> [online, dostęp 14.06.2017].</w:t>
      </w:r>
    </w:p>
  </w:footnote>
  <w:footnote w:id="37">
    <w:p w14:paraId="6568272B" w14:textId="26C09946"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t>
      </w:r>
      <w:hyperlink r:id="rId19" w:history="1">
        <w:r w:rsidRPr="00CB298B">
          <w:rPr>
            <w:rStyle w:val="Hipercze"/>
            <w:rFonts w:ascii="Arial" w:hAnsi="Arial" w:cs="Arial"/>
            <w:color w:val="auto"/>
          </w:rPr>
          <w:t>Źródła informacji</w:t>
        </w:r>
      </w:hyperlink>
      <w:r w:rsidRPr="00CB298B">
        <w:rPr>
          <w:rFonts w:ascii="Arial" w:hAnsi="Arial" w:cs="Arial"/>
        </w:rPr>
        <w:t xml:space="preserve"> [hasło w:] tamże.</w:t>
      </w:r>
    </w:p>
  </w:footnote>
  <w:footnote w:id="38">
    <w:p w14:paraId="25DF1841" w14:textId="05AAACC0"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P. </w:t>
      </w:r>
      <w:proofErr w:type="spellStart"/>
      <w:r w:rsidRPr="00CB298B">
        <w:rPr>
          <w:rFonts w:ascii="Arial" w:hAnsi="Arial" w:cs="Arial"/>
        </w:rPr>
        <w:t>Zeller</w:t>
      </w:r>
      <w:proofErr w:type="spellEnd"/>
      <w:r w:rsidRPr="00CB298B">
        <w:rPr>
          <w:rFonts w:ascii="Arial" w:hAnsi="Arial" w:cs="Arial"/>
        </w:rPr>
        <w:t xml:space="preserve">, </w:t>
      </w:r>
      <w:r w:rsidRPr="00CB298B">
        <w:rPr>
          <w:rFonts w:ascii="Arial" w:hAnsi="Arial" w:cs="Arial"/>
          <w:i/>
        </w:rPr>
        <w:t>Promocja szkoły w środowisku lokalnym</w:t>
      </w:r>
      <w:r w:rsidRPr="00CB298B">
        <w:rPr>
          <w:rFonts w:ascii="Arial" w:hAnsi="Arial" w:cs="Arial"/>
        </w:rPr>
        <w:t>, Centralny Ośrodek Doskonal</w:t>
      </w:r>
      <w:r w:rsidRPr="00CB298B">
        <w:rPr>
          <w:rFonts w:ascii="Arial" w:hAnsi="Arial" w:cs="Arial"/>
        </w:rPr>
        <w:t>e</w:t>
      </w:r>
      <w:r w:rsidRPr="00CB298B">
        <w:rPr>
          <w:rFonts w:ascii="Arial" w:hAnsi="Arial" w:cs="Arial"/>
        </w:rPr>
        <w:t>nia Nauczycieli, Warszawa 2006, s. 15–16.</w:t>
      </w:r>
    </w:p>
  </w:footnote>
  <w:footnote w:id="39">
    <w:p w14:paraId="1615DD03" w14:textId="082D22F9"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J. Królikowski, </w:t>
      </w:r>
      <w:r w:rsidRPr="00CB298B">
        <w:rPr>
          <w:rFonts w:ascii="Arial" w:hAnsi="Arial" w:cs="Arial"/>
          <w:i/>
        </w:rPr>
        <w:t>Opiekun nauczyciela. Teoria – refleksja – praktyka. Poradnik,</w:t>
      </w:r>
      <w:r w:rsidRPr="00CB298B">
        <w:rPr>
          <w:rFonts w:ascii="Arial" w:hAnsi="Arial" w:cs="Arial"/>
        </w:rPr>
        <w:t xml:space="preserve"> Ce</w:t>
      </w:r>
      <w:r w:rsidRPr="00CB298B">
        <w:rPr>
          <w:rFonts w:ascii="Arial" w:hAnsi="Arial" w:cs="Arial"/>
        </w:rPr>
        <w:t>n</w:t>
      </w:r>
      <w:r w:rsidRPr="00CB298B">
        <w:rPr>
          <w:rFonts w:ascii="Arial" w:hAnsi="Arial" w:cs="Arial"/>
        </w:rPr>
        <w:t>tralny Ośrodek Doskonalenia Nauczycieli, Warszawa 2002, s. 28–30.</w:t>
      </w:r>
    </w:p>
  </w:footnote>
  <w:footnote w:id="40">
    <w:p w14:paraId="042C26CA" w14:textId="0A4E301B"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Obligatoryjnie – na podstawie przepisów prawa oraz opcjonalnie – na podstawie wewnętrznych decyzji przedszkola.</w:t>
      </w:r>
    </w:p>
  </w:footnote>
  <w:footnote w:id="41">
    <w:p w14:paraId="33BAB4C5" w14:textId="2516FC05"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Przedszkole może wskazać rozwijanie jednej kompetencji kluczowej u dzieci jako obszar wspomagania – trzeba wówczas pamiętać, że opis każdej kompetencji zawiera rozbudowane informacje o odnoszących się do niej wiedzy, umiejętnościach i postawach. Warto w takiej sytuacji dążyć do doprecyzow</w:t>
      </w:r>
      <w:r w:rsidRPr="00CB298B">
        <w:rPr>
          <w:rFonts w:ascii="Arial" w:hAnsi="Arial" w:cs="Arial"/>
        </w:rPr>
        <w:t>a</w:t>
      </w:r>
      <w:r w:rsidRPr="00CB298B">
        <w:rPr>
          <w:rFonts w:ascii="Arial" w:hAnsi="Arial" w:cs="Arial"/>
        </w:rPr>
        <w:t>nia/zawężenia obszaru wspomagania w ramach danej kompetencji. Może się także zdarzyć, że wybrany przez nauczycieli obszar wspomagania wpisuje się w więcej niż jedną kompetencję kluczową (np. „Stos</w:t>
      </w:r>
      <w:r w:rsidRPr="00CB298B">
        <w:rPr>
          <w:rFonts w:ascii="Arial" w:hAnsi="Arial" w:cs="Arial"/>
        </w:rPr>
        <w:t>o</w:t>
      </w:r>
      <w:r w:rsidRPr="00CB298B">
        <w:rPr>
          <w:rFonts w:ascii="Arial" w:hAnsi="Arial" w:cs="Arial"/>
        </w:rPr>
        <w:t>wanie doświadczeń i eksperymentów rozwijających myślenie matematyczne, podstawowe kompetencje naukowo-techniczne oraz umiejętność uczenia się dzieci”). Holistyczny charakter kompetencji kluczowych sprawia, że niektóre z nich wzajemnie się uzupełniają. To, czego zdecydowanie należy unikać, to określ</w:t>
      </w:r>
      <w:r w:rsidRPr="00CB298B">
        <w:rPr>
          <w:rFonts w:ascii="Arial" w:hAnsi="Arial" w:cs="Arial"/>
        </w:rPr>
        <w:t>a</w:t>
      </w:r>
      <w:r w:rsidRPr="00CB298B">
        <w:rPr>
          <w:rFonts w:ascii="Arial" w:hAnsi="Arial" w:cs="Arial"/>
        </w:rPr>
        <w:t>nia obszaru wspomagania jako rozwijania wszystkich kompetencji kluczowych.</w:t>
      </w:r>
    </w:p>
  </w:footnote>
  <w:footnote w:id="42">
    <w:p w14:paraId="36530214" w14:textId="62163CA9" w:rsidR="00E2582F" w:rsidRPr="00CB298B" w:rsidRDefault="00E2582F">
      <w:pPr>
        <w:pStyle w:val="Tekstprzypisudolnego"/>
      </w:pPr>
      <w:r w:rsidRPr="00CB298B">
        <w:rPr>
          <w:rStyle w:val="Odwoanieprzypisudolnego"/>
          <w:rFonts w:ascii="Arial" w:hAnsi="Arial" w:cs="Arial"/>
        </w:rPr>
        <w:footnoteRef/>
      </w:r>
      <w:r w:rsidRPr="00CB298B">
        <w:rPr>
          <w:rFonts w:ascii="Arial" w:hAnsi="Arial" w:cs="Arial"/>
        </w:rPr>
        <w:t xml:space="preserve"> Do przygotowania tej części prezentacji nauczyciel może wykorzystać informacje i rysunki zawarte we wstępie niniejszego opracowania oraz w podrozdziale 1.1. (Kompetencje kluczowe – od przedszkola do uczenia się przez całe życie).</w:t>
      </w:r>
    </w:p>
  </w:footnote>
  <w:footnote w:id="43">
    <w:p w14:paraId="1309BA83" w14:textId="6789A38D" w:rsidR="00E2582F" w:rsidRPr="00CB298B" w:rsidRDefault="00E2582F" w:rsidP="001172F4">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K. Kozakiewicz, </w:t>
      </w:r>
      <w:hyperlink r:id="rId20" w:history="1">
        <w:r w:rsidRPr="00CB298B">
          <w:rPr>
            <w:rStyle w:val="Hipercze"/>
            <w:rFonts w:ascii="Arial" w:hAnsi="Arial" w:cs="Arial"/>
            <w:i/>
            <w:color w:val="auto"/>
          </w:rPr>
          <w:t xml:space="preserve">Racjonalne myślenie wg </w:t>
        </w:r>
        <w:proofErr w:type="spellStart"/>
        <w:r w:rsidRPr="00CB298B">
          <w:rPr>
            <w:rStyle w:val="Hipercze"/>
            <w:rFonts w:ascii="Arial" w:hAnsi="Arial" w:cs="Arial"/>
            <w:i/>
            <w:color w:val="auto"/>
          </w:rPr>
          <w:t>Kepner-Tregoe</w:t>
        </w:r>
        <w:proofErr w:type="spellEnd"/>
      </w:hyperlink>
      <w:r w:rsidRPr="00CB298B">
        <w:rPr>
          <w:rFonts w:ascii="Arial" w:hAnsi="Arial" w:cs="Arial"/>
        </w:rPr>
        <w:t xml:space="preserve"> [online, dostęp dn. 01.05.2017]; </w:t>
      </w:r>
      <w:hyperlink r:id="rId21" w:history="1">
        <w:r w:rsidRPr="00CB298B">
          <w:rPr>
            <w:rStyle w:val="Hipercze"/>
            <w:rFonts w:ascii="Arial" w:hAnsi="Arial" w:cs="Arial"/>
            <w:i/>
            <w:color w:val="auto"/>
          </w:rPr>
          <w:t xml:space="preserve">Root </w:t>
        </w:r>
        <w:proofErr w:type="spellStart"/>
        <w:r w:rsidRPr="00CB298B">
          <w:rPr>
            <w:rStyle w:val="Hipercze"/>
            <w:rFonts w:ascii="Arial" w:hAnsi="Arial" w:cs="Arial"/>
            <w:i/>
            <w:color w:val="auto"/>
          </w:rPr>
          <w:t>ca</w:t>
        </w:r>
        <w:r w:rsidRPr="00CB298B">
          <w:rPr>
            <w:rStyle w:val="Hipercze"/>
            <w:rFonts w:ascii="Arial" w:hAnsi="Arial" w:cs="Arial"/>
            <w:i/>
            <w:color w:val="auto"/>
          </w:rPr>
          <w:t>u</w:t>
        </w:r>
        <w:r w:rsidRPr="00CB298B">
          <w:rPr>
            <w:rStyle w:val="Hipercze"/>
            <w:rFonts w:ascii="Arial" w:hAnsi="Arial" w:cs="Arial"/>
            <w:i/>
            <w:color w:val="auto"/>
          </w:rPr>
          <w:t>se</w:t>
        </w:r>
        <w:proofErr w:type="spellEnd"/>
        <w:r w:rsidRPr="00CB298B">
          <w:rPr>
            <w:rStyle w:val="Hipercze"/>
            <w:rFonts w:ascii="Arial" w:hAnsi="Arial" w:cs="Arial"/>
            <w:i/>
            <w:color w:val="auto"/>
          </w:rPr>
          <w:t xml:space="preserve"> </w:t>
        </w:r>
        <w:proofErr w:type="spellStart"/>
        <w:r w:rsidRPr="00CB298B">
          <w:rPr>
            <w:rStyle w:val="Hipercze"/>
            <w:rFonts w:ascii="Arial" w:hAnsi="Arial" w:cs="Arial"/>
            <w:i/>
            <w:color w:val="auto"/>
          </w:rPr>
          <w:t>analysis</w:t>
        </w:r>
        <w:proofErr w:type="spellEnd"/>
      </w:hyperlink>
      <w:r w:rsidRPr="00CB298B">
        <w:rPr>
          <w:rFonts w:ascii="Arial" w:hAnsi="Arial" w:cs="Arial"/>
        </w:rPr>
        <w:t>, wikipedia.org [online, dostęp dn. 01.05.2017].</w:t>
      </w:r>
    </w:p>
  </w:footnote>
  <w:footnote w:id="44">
    <w:p w14:paraId="48D64145" w14:textId="500CCBF2"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Amerykański inżynier, naukowiec, filozof i wynalazca (autor ponad 300 patentów, m.in. na rozrusznik samochodowy, który zastąpił wał korbowy),</w:t>
      </w:r>
      <w:r w:rsidRPr="00CB298B">
        <w:t xml:space="preserve"> </w:t>
      </w:r>
      <w:r w:rsidRPr="00CB298B">
        <w:rPr>
          <w:rFonts w:ascii="Arial" w:hAnsi="Arial" w:cs="Arial"/>
        </w:rPr>
        <w:t>wiceprezes General Motors.</w:t>
      </w:r>
    </w:p>
  </w:footnote>
  <w:footnote w:id="45">
    <w:p w14:paraId="1425031E" w14:textId="798D6938" w:rsidR="00E2582F" w:rsidRPr="00CB298B" w:rsidRDefault="00E2582F" w:rsidP="001172F4">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Cyt. za: </w:t>
      </w:r>
      <w:hyperlink r:id="rId22" w:history="1">
        <w:r w:rsidRPr="00CB298B">
          <w:rPr>
            <w:rStyle w:val="Hipercze"/>
            <w:rFonts w:ascii="Arial" w:hAnsi="Arial" w:cs="Arial"/>
            <w:i/>
            <w:color w:val="auto"/>
          </w:rPr>
          <w:t>Rozwiązywanie problemów przez analizę pierwotnej przyczyny</w:t>
        </w:r>
      </w:hyperlink>
      <w:r w:rsidRPr="00CB298B">
        <w:rPr>
          <w:rFonts w:ascii="Arial" w:hAnsi="Arial" w:cs="Arial"/>
        </w:rPr>
        <w:t xml:space="preserve">, </w:t>
      </w:r>
      <w:proofErr w:type="spellStart"/>
      <w:r w:rsidRPr="00CB298B">
        <w:rPr>
          <w:rFonts w:ascii="Arial" w:hAnsi="Arial" w:cs="Arial"/>
        </w:rPr>
        <w:t>Videojet</w:t>
      </w:r>
      <w:proofErr w:type="spellEnd"/>
      <w:r w:rsidRPr="00CB298B">
        <w:rPr>
          <w:rFonts w:ascii="Arial" w:hAnsi="Arial" w:cs="Arial"/>
        </w:rPr>
        <w:t xml:space="preserve"> Technologies </w:t>
      </w:r>
      <w:r>
        <w:rPr>
          <w:rFonts w:ascii="Arial" w:hAnsi="Arial" w:cs="Arial"/>
        </w:rPr>
        <w:br/>
      </w:r>
      <w:r w:rsidRPr="00CB298B">
        <w:rPr>
          <w:rFonts w:ascii="Arial" w:hAnsi="Arial" w:cs="Arial"/>
        </w:rPr>
        <w:t>Sp. z o.o., s. 3 [online, dostęp dn. 01.05.</w:t>
      </w:r>
      <w:r w:rsidRPr="00CB298B" w:rsidDel="00934383">
        <w:rPr>
          <w:rFonts w:ascii="Arial" w:hAnsi="Arial" w:cs="Arial"/>
        </w:rPr>
        <w:t xml:space="preserve"> </w:t>
      </w:r>
      <w:r w:rsidRPr="00CB298B">
        <w:rPr>
          <w:rFonts w:ascii="Arial" w:hAnsi="Arial" w:cs="Arial"/>
        </w:rPr>
        <w:t>2017].</w:t>
      </w:r>
    </w:p>
  </w:footnote>
  <w:footnote w:id="46">
    <w:p w14:paraId="2FA5DA34" w14:textId="58EADAB4" w:rsidR="00E2582F" w:rsidRPr="00CB298B" w:rsidRDefault="00E2582F" w:rsidP="00647EF1">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„Informacja jest to to, co zmienia i wspomaga zrozumienie, natomiast dane stanowią wejście kanału k</w:t>
      </w:r>
      <w:r w:rsidRPr="00CB298B">
        <w:rPr>
          <w:rFonts w:ascii="Arial" w:hAnsi="Arial" w:cs="Arial"/>
        </w:rPr>
        <w:t>o</w:t>
      </w:r>
      <w:r w:rsidRPr="00CB298B">
        <w:rPr>
          <w:rFonts w:ascii="Arial" w:hAnsi="Arial" w:cs="Arial"/>
        </w:rPr>
        <w:t xml:space="preserve">munikacji. Dane są materialne. […] Dane nie staną się informacją, dopóki ludzie nie użyją ich do poprawy swojego zrozumienia”. M. Grabowski, A. Zając, </w:t>
      </w:r>
      <w:hyperlink r:id="rId23" w:history="1">
        <w:r w:rsidRPr="00CB298B">
          <w:rPr>
            <w:rStyle w:val="Hipercze"/>
            <w:rFonts w:ascii="Arial" w:hAnsi="Arial" w:cs="Arial"/>
            <w:i/>
            <w:color w:val="auto"/>
          </w:rPr>
          <w:t>Dane, informacja, wiedza – próba definicji</w:t>
        </w:r>
      </w:hyperlink>
      <w:r w:rsidRPr="00CB298B">
        <w:rPr>
          <w:rFonts w:ascii="Arial" w:hAnsi="Arial" w:cs="Arial"/>
        </w:rPr>
        <w:t>, „Zeszyty Na</w:t>
      </w:r>
      <w:r w:rsidRPr="00CB298B">
        <w:rPr>
          <w:rFonts w:ascii="Arial" w:hAnsi="Arial" w:cs="Arial"/>
        </w:rPr>
        <w:t>u</w:t>
      </w:r>
      <w:r w:rsidRPr="00CB298B">
        <w:rPr>
          <w:rFonts w:ascii="Arial" w:hAnsi="Arial" w:cs="Arial"/>
        </w:rPr>
        <w:t xml:space="preserve">kowe”, nr 798/2009, s. 7 [online, dostęp dn. 14.06.2017]. </w:t>
      </w:r>
    </w:p>
  </w:footnote>
  <w:footnote w:id="47">
    <w:p w14:paraId="08B0D037" w14:textId="4CA761EE" w:rsidR="00E2582F" w:rsidRPr="00CB298B" w:rsidRDefault="00E2582F" w:rsidP="00647EF1">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P. </w:t>
      </w:r>
      <w:proofErr w:type="spellStart"/>
      <w:r w:rsidRPr="00CB298B">
        <w:rPr>
          <w:rFonts w:ascii="Arial" w:hAnsi="Arial" w:cs="Arial"/>
        </w:rPr>
        <w:t>Stacewicz</w:t>
      </w:r>
      <w:proofErr w:type="spellEnd"/>
      <w:r w:rsidRPr="00CB298B">
        <w:rPr>
          <w:rFonts w:ascii="Arial" w:hAnsi="Arial" w:cs="Arial"/>
        </w:rPr>
        <w:t xml:space="preserve">, </w:t>
      </w:r>
      <w:hyperlink r:id="rId24" w:history="1">
        <w:r w:rsidRPr="00CB298B">
          <w:rPr>
            <w:rStyle w:val="Hipercze"/>
            <w:rFonts w:ascii="Arial" w:hAnsi="Arial" w:cs="Arial"/>
            <w:i/>
            <w:color w:val="auto"/>
          </w:rPr>
          <w:t>Informacyjna piramida</w:t>
        </w:r>
      </w:hyperlink>
      <w:r w:rsidRPr="00CB298B">
        <w:rPr>
          <w:rFonts w:ascii="Arial" w:hAnsi="Arial" w:cs="Arial"/>
        </w:rPr>
        <w:t xml:space="preserve"> [online, dostęp dn. 14.06.2017].</w:t>
      </w:r>
    </w:p>
  </w:footnote>
  <w:footnote w:id="48">
    <w:p w14:paraId="499CDDCA" w14:textId="77777777" w:rsidR="00E2582F" w:rsidRPr="00CB298B" w:rsidRDefault="00E2582F" w:rsidP="00FD54E0">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Imiona są fikcyjne. </w:t>
      </w:r>
    </w:p>
  </w:footnote>
  <w:footnote w:id="49">
    <w:p w14:paraId="3E93CFF3" w14:textId="7791255D"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Cyt. za: A. Borek, </w:t>
      </w:r>
      <w:hyperlink r:id="rId25" w:history="1">
        <w:r w:rsidRPr="00CB298B">
          <w:rPr>
            <w:rStyle w:val="Hipercze"/>
            <w:rFonts w:ascii="Arial" w:hAnsi="Arial" w:cs="Arial"/>
            <w:i/>
            <w:color w:val="auto"/>
          </w:rPr>
          <w:t>Jak zrobić analizę</w:t>
        </w:r>
      </w:hyperlink>
      <w:r w:rsidRPr="00CB298B">
        <w:rPr>
          <w:rFonts w:ascii="Arial" w:hAnsi="Arial" w:cs="Arial"/>
        </w:rPr>
        <w:t>, mp4, eraewaluacji.pl [online, dostęp dn. 01.08.2017].</w:t>
      </w:r>
    </w:p>
  </w:footnote>
  <w:footnote w:id="50">
    <w:p w14:paraId="1507BE64" w14:textId="2001B247"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w:t>
      </w:r>
    </w:p>
  </w:footnote>
  <w:footnote w:id="51">
    <w:p w14:paraId="5A1A0708" w14:textId="78116C9A"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t>
      </w:r>
      <w:r>
        <w:rPr>
          <w:rFonts w:ascii="Arial" w:hAnsi="Arial" w:cs="Arial"/>
        </w:rPr>
        <w:t xml:space="preserve">M. Jas, K. Łysak, </w:t>
      </w:r>
      <w:r w:rsidRPr="001877D2">
        <w:rPr>
          <w:rFonts w:ascii="Arial" w:hAnsi="Arial" w:cs="Arial"/>
          <w:i/>
        </w:rPr>
        <w:t>Jak budować programy rozwojowe szkół</w:t>
      </w:r>
      <w:r>
        <w:rPr>
          <w:rFonts w:ascii="Arial" w:hAnsi="Arial" w:cs="Arial"/>
        </w:rPr>
        <w:t xml:space="preserve">…, </w:t>
      </w:r>
      <w:r w:rsidRPr="001877D2">
        <w:rPr>
          <w:rFonts w:ascii="Arial" w:hAnsi="Arial" w:cs="Arial"/>
        </w:rPr>
        <w:t>s. 36</w:t>
      </w:r>
      <w:r w:rsidRPr="00D83228">
        <w:rPr>
          <w:rFonts w:ascii="Arial" w:hAnsi="Arial" w:cs="Arial"/>
        </w:rPr>
        <w:t>.</w:t>
      </w:r>
      <w:r w:rsidRPr="00CB298B">
        <w:rPr>
          <w:rFonts w:ascii="Arial" w:hAnsi="Arial" w:cs="Arial"/>
        </w:rPr>
        <w:t xml:space="preserve"> </w:t>
      </w:r>
    </w:p>
  </w:footnote>
  <w:footnote w:id="52">
    <w:p w14:paraId="54D029F1" w14:textId="1BB6E0CF" w:rsidR="00E2582F" w:rsidRPr="00CB298B" w:rsidRDefault="00E2582F" w:rsidP="00C23944">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Opis obu odmian obserwacji w: </w:t>
      </w:r>
      <w:hyperlink r:id="rId26" w:history="1">
        <w:r w:rsidRPr="00CB298B">
          <w:rPr>
            <w:rStyle w:val="Hipercze"/>
            <w:rFonts w:ascii="Arial" w:hAnsi="Arial" w:cs="Arial"/>
            <w:i/>
            <w:color w:val="auto"/>
          </w:rPr>
          <w:t>"Miękkie", "alternatywne" metody ewaluacji</w:t>
        </w:r>
      </w:hyperlink>
      <w:r w:rsidRPr="00CB298B">
        <w:rPr>
          <w:rFonts w:ascii="Arial" w:hAnsi="Arial" w:cs="Arial"/>
        </w:rPr>
        <w:t>, Ośrodek Rozwoju Edukacji, Era Ewaluacji, s. 5–6 [online, dostęp dn. 01.08.2017].</w:t>
      </w:r>
    </w:p>
  </w:footnote>
  <w:footnote w:id="53">
    <w:p w14:paraId="46D060C2" w14:textId="58326570"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Opis metody: tamże, s. 9 oraz film instruktażowy Ery Ewaluacji: </w:t>
      </w:r>
      <w:hyperlink r:id="rId27" w:history="1">
        <w:r w:rsidRPr="00CB298B">
          <w:rPr>
            <w:rStyle w:val="Hipercze"/>
            <w:rFonts w:ascii="Arial" w:hAnsi="Arial" w:cs="Arial"/>
            <w:color w:val="auto"/>
          </w:rPr>
          <w:t>https://www.youtube.com/watch?v=T7GU1qW5ezM</w:t>
        </w:r>
      </w:hyperlink>
      <w:r w:rsidRPr="00CB298B">
        <w:rPr>
          <w:rFonts w:ascii="Arial" w:hAnsi="Arial" w:cs="Arial"/>
        </w:rPr>
        <w:t xml:space="preserve"> [online, dostęp dn. 18.06.2017].</w:t>
      </w:r>
    </w:p>
  </w:footnote>
  <w:footnote w:id="54">
    <w:p w14:paraId="67D4603B" w14:textId="01E46CFD"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Opis metody: tamże, s. 12–13. Gadająca ściana w pokoju nauczycielskim to miejsce, gdzie w określ</w:t>
      </w:r>
      <w:r w:rsidRPr="00CB298B">
        <w:rPr>
          <w:rFonts w:ascii="Arial" w:hAnsi="Arial" w:cs="Arial"/>
        </w:rPr>
        <w:t>o</w:t>
      </w:r>
      <w:r w:rsidRPr="00CB298B">
        <w:rPr>
          <w:rFonts w:ascii="Arial" w:hAnsi="Arial" w:cs="Arial"/>
        </w:rPr>
        <w:t xml:space="preserve">nym terminie (np. przez tydzień w każdym miesiącu) nauczyciele hasłowo zapisują na przygotowanym plakacie, jakie inicjatywy podejmują ich podopieczni. </w:t>
      </w:r>
    </w:p>
  </w:footnote>
  <w:footnote w:id="55">
    <w:p w14:paraId="3FAFFA62" w14:textId="209768C4"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Opis metody: tamże,</w:t>
      </w:r>
      <w:r>
        <w:rPr>
          <w:rFonts w:ascii="Arial" w:hAnsi="Arial" w:cs="Arial"/>
        </w:rPr>
        <w:t xml:space="preserve"> </w:t>
      </w:r>
      <w:r w:rsidRPr="00CB298B">
        <w:rPr>
          <w:rFonts w:ascii="Arial" w:hAnsi="Arial" w:cs="Arial"/>
        </w:rPr>
        <w:t xml:space="preserve">s. 12 oraz film instruktażowy Ery Ewaluacji: </w:t>
      </w:r>
      <w:hyperlink r:id="rId28" w:history="1">
        <w:r w:rsidRPr="00CB298B">
          <w:rPr>
            <w:rStyle w:val="Hipercze"/>
            <w:rFonts w:ascii="Arial" w:hAnsi="Arial" w:cs="Arial"/>
            <w:color w:val="auto"/>
          </w:rPr>
          <w:t>https://www.youtube.com/watch?v=NoG50Dwf8ss</w:t>
        </w:r>
      </w:hyperlink>
      <w:r w:rsidRPr="00CB298B">
        <w:rPr>
          <w:rFonts w:ascii="Arial" w:hAnsi="Arial" w:cs="Arial"/>
        </w:rPr>
        <w:t xml:space="preserve"> [online, dostęp dn. 18.06.2017].</w:t>
      </w:r>
    </w:p>
  </w:footnote>
  <w:footnote w:id="56">
    <w:p w14:paraId="16058A96" w14:textId="6A524B54"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Opis metody: tamże, s. 11 oraz film instruktażowy Ery Ewaluacji: </w:t>
      </w:r>
      <w:hyperlink r:id="rId29" w:history="1">
        <w:r w:rsidRPr="00CB298B">
          <w:rPr>
            <w:rStyle w:val="Hipercze"/>
            <w:rFonts w:ascii="Arial" w:hAnsi="Arial" w:cs="Arial"/>
            <w:color w:val="auto"/>
          </w:rPr>
          <w:t>https://www.youtube.com/watch?v=u9osUA8xHbM</w:t>
        </w:r>
      </w:hyperlink>
      <w:r w:rsidRPr="00CB298B">
        <w:rPr>
          <w:rFonts w:ascii="Arial" w:hAnsi="Arial" w:cs="Arial"/>
        </w:rPr>
        <w:t xml:space="preserve"> [online, dostęp dn. 18.06.2017].</w:t>
      </w:r>
    </w:p>
  </w:footnote>
  <w:footnote w:id="57">
    <w:p w14:paraId="58B670DC" w14:textId="75BD8752"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Ewaluacja procesu wspomagania jest tu rozumiana jako badanie wartości działań zrealizowanych w ramach Planu Wspomagania (np. ich skuteczności, użyteczności w codziennej pracy nauczycieli, term</w:t>
      </w:r>
      <w:r w:rsidRPr="00CB298B">
        <w:rPr>
          <w:rFonts w:ascii="Arial" w:hAnsi="Arial" w:cs="Arial"/>
        </w:rPr>
        <w:t>i</w:t>
      </w:r>
      <w:r w:rsidRPr="00CB298B">
        <w:rPr>
          <w:rFonts w:ascii="Arial" w:hAnsi="Arial" w:cs="Arial"/>
        </w:rPr>
        <w:t>nowości działań, otwartości osoby wspomagającej i trenerów na potrzeby uczestników itp. Por. przykład</w:t>
      </w:r>
      <w:r w:rsidRPr="00CB298B">
        <w:rPr>
          <w:rFonts w:ascii="Arial" w:hAnsi="Arial" w:cs="Arial"/>
        </w:rPr>
        <w:t>o</w:t>
      </w:r>
      <w:r w:rsidRPr="00CB298B">
        <w:rPr>
          <w:rFonts w:ascii="Arial" w:hAnsi="Arial" w:cs="Arial"/>
        </w:rPr>
        <w:t>wy projekt ewaluacji w rozdziale 4.1. W części V tabeli można – w uzgodnieniu z dyrektorem i nauczyci</w:t>
      </w:r>
      <w:r w:rsidRPr="00CB298B">
        <w:rPr>
          <w:rFonts w:ascii="Arial" w:hAnsi="Arial" w:cs="Arial"/>
        </w:rPr>
        <w:t>e</w:t>
      </w:r>
      <w:r w:rsidRPr="00CB298B">
        <w:rPr>
          <w:rFonts w:ascii="Arial" w:hAnsi="Arial" w:cs="Arial"/>
        </w:rPr>
        <w:t>lami – zaplanować dodatkowo ewaluację wewnętrzną przedszkola (zgodną z modelem stosowanym d</w:t>
      </w:r>
      <w:r w:rsidRPr="00CB298B">
        <w:rPr>
          <w:rFonts w:ascii="Arial" w:hAnsi="Arial" w:cs="Arial"/>
        </w:rPr>
        <w:t>o</w:t>
      </w:r>
      <w:r w:rsidRPr="00CB298B">
        <w:rPr>
          <w:rFonts w:ascii="Arial" w:hAnsi="Arial" w:cs="Arial"/>
        </w:rPr>
        <w:t xml:space="preserve">tychczas w placówce) w obszarze rozwijania u dzieci kompetencji kluczowej, która była przedmiotem wspomagania. </w:t>
      </w:r>
    </w:p>
  </w:footnote>
  <w:footnote w:id="58">
    <w:p w14:paraId="2410C60E" w14:textId="08A3E2C9"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Zadania osób prowadzących wspomaganie i uczestników procesu (p</w:t>
      </w:r>
      <w:r>
        <w:rPr>
          <w:rFonts w:ascii="Arial" w:hAnsi="Arial" w:cs="Arial"/>
        </w:rPr>
        <w:t>un</w:t>
      </w:r>
      <w:r w:rsidRPr="00CB298B">
        <w:rPr>
          <w:rFonts w:ascii="Arial" w:hAnsi="Arial" w:cs="Arial"/>
        </w:rPr>
        <w:t>kt</w:t>
      </w:r>
      <w:r>
        <w:rPr>
          <w:rFonts w:ascii="Arial" w:hAnsi="Arial" w:cs="Arial"/>
        </w:rPr>
        <w:t>y</w:t>
      </w:r>
      <w:r w:rsidRPr="00CB298B">
        <w:rPr>
          <w:rFonts w:ascii="Arial" w:hAnsi="Arial" w:cs="Arial"/>
        </w:rPr>
        <w:t xml:space="preserve"> IV i V) zostały wypracowane na pierwszym spotkaniu osoby wspomagającej z radą pedagogiczną.</w:t>
      </w:r>
    </w:p>
  </w:footnote>
  <w:footnote w:id="59">
    <w:p w14:paraId="502867AD" w14:textId="60A070F5"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S. </w:t>
      </w:r>
      <w:proofErr w:type="spellStart"/>
      <w:r w:rsidRPr="00CB298B">
        <w:rPr>
          <w:rFonts w:ascii="Arial" w:hAnsi="Arial" w:cs="Arial"/>
        </w:rPr>
        <w:t>Dylak</w:t>
      </w:r>
      <w:proofErr w:type="spellEnd"/>
      <w:r w:rsidRPr="00CB298B">
        <w:rPr>
          <w:rFonts w:ascii="Arial" w:hAnsi="Arial" w:cs="Arial"/>
        </w:rPr>
        <w:t xml:space="preserve"> (red.), </w:t>
      </w:r>
      <w:hyperlink r:id="rId30" w:history="1">
        <w:r w:rsidRPr="00CB298B">
          <w:rPr>
            <w:rStyle w:val="Hipercze"/>
            <w:rFonts w:ascii="Arial" w:hAnsi="Arial" w:cs="Arial"/>
            <w:i/>
            <w:color w:val="auto"/>
          </w:rPr>
          <w:t>Strategia kształcenia wyprzedzającego</w:t>
        </w:r>
      </w:hyperlink>
      <w:r w:rsidRPr="00CB298B">
        <w:rPr>
          <w:rFonts w:ascii="Arial" w:hAnsi="Arial" w:cs="Arial"/>
        </w:rPr>
        <w:t>, Ogólnopolska Fundacja Edukacji Komput</w:t>
      </w:r>
      <w:r w:rsidRPr="00CB298B">
        <w:rPr>
          <w:rFonts w:ascii="Arial" w:hAnsi="Arial" w:cs="Arial"/>
        </w:rPr>
        <w:t>e</w:t>
      </w:r>
      <w:r w:rsidRPr="00CB298B">
        <w:rPr>
          <w:rFonts w:ascii="Arial" w:hAnsi="Arial" w:cs="Arial"/>
        </w:rPr>
        <w:t>rowej, Poznań 2013 [online, dostęp dn. 11.08.2017].</w:t>
      </w:r>
    </w:p>
  </w:footnote>
  <w:footnote w:id="60">
    <w:p w14:paraId="7C67CBA2" w14:textId="006AC565" w:rsidR="00E2582F" w:rsidRPr="00CB298B" w:rsidRDefault="00E2582F" w:rsidP="006261C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 </w:t>
      </w:r>
      <w:hyperlink r:id="rId31" w:history="1">
        <w:r w:rsidRPr="00CB298B">
          <w:rPr>
            <w:rStyle w:val="Hipercze"/>
            <w:rFonts w:ascii="Arial" w:hAnsi="Arial" w:cs="Arial"/>
            <w:i/>
            <w:color w:val="auto"/>
          </w:rPr>
          <w:t>Odwrócona klasa i strategia wyprzedzająca</w:t>
        </w:r>
      </w:hyperlink>
      <w:r w:rsidRPr="00CB298B">
        <w:rPr>
          <w:rFonts w:ascii="Arial" w:hAnsi="Arial" w:cs="Arial"/>
        </w:rPr>
        <w:t>. Publikacja powstała w ramach projektu „Laboratorium Dydaktyki Cyfrowej dla szkół województwa małopolskiego” [online, dostęp dn. 11.08.2017].</w:t>
      </w:r>
    </w:p>
  </w:footnote>
  <w:footnote w:id="61">
    <w:p w14:paraId="44A6A982" w14:textId="5A57C16B" w:rsidR="00E2582F" w:rsidRPr="00CB298B" w:rsidRDefault="00E2582F" w:rsidP="00C34574">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C. </w:t>
      </w:r>
      <w:proofErr w:type="spellStart"/>
      <w:r w:rsidRPr="00CB298B">
        <w:rPr>
          <w:rFonts w:ascii="Arial" w:hAnsi="Arial" w:cs="Arial"/>
        </w:rPr>
        <w:t>Wragg</w:t>
      </w:r>
      <w:proofErr w:type="spellEnd"/>
      <w:r w:rsidRPr="00CB298B">
        <w:rPr>
          <w:rFonts w:ascii="Arial" w:hAnsi="Arial" w:cs="Arial"/>
        </w:rPr>
        <w:t xml:space="preserve"> Edward, </w:t>
      </w:r>
      <w:r w:rsidRPr="00CB298B">
        <w:rPr>
          <w:rFonts w:ascii="Arial" w:hAnsi="Arial" w:cs="Arial"/>
          <w:i/>
        </w:rPr>
        <w:t>Co i jak obserwować w klasie</w:t>
      </w:r>
      <w:r w:rsidRPr="00CB298B">
        <w:rPr>
          <w:rFonts w:ascii="Arial" w:hAnsi="Arial" w:cs="Arial"/>
        </w:rPr>
        <w:t xml:space="preserve">, tłum. K. Kruszewski, Wydawnictwo Akademickie Żak, Warszawa 2001, s. 34–35. </w:t>
      </w:r>
    </w:p>
  </w:footnote>
  <w:footnote w:id="62">
    <w:p w14:paraId="48C1A78F" w14:textId="1BBD463D" w:rsidR="00E2582F" w:rsidRPr="00CB298B" w:rsidRDefault="00E2582F" w:rsidP="00C34574">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Cyt. za: R. Marzano, </w:t>
      </w:r>
      <w:r w:rsidRPr="00CB298B">
        <w:rPr>
          <w:rFonts w:ascii="Arial" w:hAnsi="Arial" w:cs="Arial"/>
          <w:i/>
        </w:rPr>
        <w:t>Sztuka i teoria skutecznego nauczania</w:t>
      </w:r>
      <w:r w:rsidRPr="00CB298B">
        <w:rPr>
          <w:rFonts w:ascii="Arial" w:hAnsi="Arial" w:cs="Arial"/>
        </w:rPr>
        <w:t xml:space="preserve">, tłum.: A. Kasprzak, J. Czernik, A. </w:t>
      </w:r>
      <w:proofErr w:type="spellStart"/>
      <w:r w:rsidRPr="00CB298B">
        <w:rPr>
          <w:rFonts w:ascii="Arial" w:hAnsi="Arial" w:cs="Arial"/>
        </w:rPr>
        <w:t>Kurze</w:t>
      </w:r>
      <w:r w:rsidRPr="00CB298B">
        <w:rPr>
          <w:rFonts w:ascii="Arial" w:hAnsi="Arial" w:cs="Arial"/>
        </w:rPr>
        <w:t>m</w:t>
      </w:r>
      <w:r w:rsidRPr="00CB298B">
        <w:rPr>
          <w:rFonts w:ascii="Arial" w:hAnsi="Arial" w:cs="Arial"/>
        </w:rPr>
        <w:t>ska</w:t>
      </w:r>
      <w:proofErr w:type="spellEnd"/>
      <w:r w:rsidRPr="00CB298B">
        <w:rPr>
          <w:rFonts w:ascii="Arial" w:hAnsi="Arial" w:cs="Arial"/>
        </w:rPr>
        <w:t xml:space="preserve">. Centrum Edukacji Obywatelskiej, Warszawa 2012. </w:t>
      </w:r>
    </w:p>
  </w:footnote>
  <w:footnote w:id="63">
    <w:p w14:paraId="6DC4A663" w14:textId="4305BCFB"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B. Gates, </w:t>
      </w:r>
      <w:hyperlink r:id="rId32" w:history="1">
        <w:r w:rsidRPr="00CB298B">
          <w:rPr>
            <w:rStyle w:val="Hipercze"/>
            <w:rFonts w:ascii="Arial" w:hAnsi="Arial" w:cs="Arial"/>
            <w:i/>
            <w:color w:val="auto"/>
          </w:rPr>
          <w:t>Nauczyciele potrzebują konstruktywnych opinii</w:t>
        </w:r>
      </w:hyperlink>
      <w:r w:rsidRPr="00CB298B">
        <w:rPr>
          <w:rFonts w:ascii="Arial" w:hAnsi="Arial" w:cs="Arial"/>
        </w:rPr>
        <w:t xml:space="preserve"> (wideo) [online, dostęp dn. 18.05.2017].</w:t>
      </w:r>
    </w:p>
  </w:footnote>
  <w:footnote w:id="64">
    <w:p w14:paraId="3B9BD82A" w14:textId="7EE72418" w:rsidR="00E2582F" w:rsidRPr="00CB298B" w:rsidRDefault="00E2582F" w:rsidP="0016192E">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Przykłady </w:t>
      </w:r>
      <w:r>
        <w:rPr>
          <w:rFonts w:ascii="Arial" w:hAnsi="Arial" w:cs="Arial"/>
        </w:rPr>
        <w:t xml:space="preserve">przytoczone </w:t>
      </w:r>
      <w:r w:rsidRPr="00CB298B">
        <w:rPr>
          <w:rFonts w:ascii="Arial" w:hAnsi="Arial" w:cs="Arial"/>
        </w:rPr>
        <w:t>na podstawie ramowego rozkładu dnia w Przedszkolu Publicznym nr 16 w</w:t>
      </w:r>
      <w:r>
        <w:rPr>
          <w:rFonts w:ascii="Arial" w:hAnsi="Arial" w:cs="Arial"/>
        </w:rPr>
        <w:t> </w:t>
      </w:r>
      <w:r w:rsidRPr="00CB298B">
        <w:rPr>
          <w:rFonts w:ascii="Arial" w:hAnsi="Arial" w:cs="Arial"/>
        </w:rPr>
        <w:t>Ostrowcu Świętokrzyskim.</w:t>
      </w:r>
    </w:p>
  </w:footnote>
  <w:footnote w:id="65">
    <w:p w14:paraId="04D5D6C5" w14:textId="352F1023" w:rsidR="00E2582F" w:rsidRPr="00CB298B" w:rsidRDefault="00E2582F" w:rsidP="00C26F4B">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w:t>
      </w:r>
      <w:hyperlink r:id="rId33" w:history="1">
        <w:r w:rsidRPr="00CB298B">
          <w:rPr>
            <w:rStyle w:val="Hipercze"/>
            <w:rFonts w:ascii="Arial" w:hAnsi="Arial" w:cs="Arial"/>
            <w:i/>
            <w:color w:val="auto"/>
          </w:rPr>
          <w:t>Prowadzenie rozmów metodą coachingu</w:t>
        </w:r>
        <w:r w:rsidRPr="00CB298B">
          <w:rPr>
            <w:rStyle w:val="Hipercze"/>
            <w:rFonts w:ascii="Arial" w:hAnsi="Arial" w:cs="Arial"/>
            <w:color w:val="auto"/>
          </w:rPr>
          <w:t xml:space="preserve">. </w:t>
        </w:r>
        <w:r w:rsidRPr="00CB298B">
          <w:rPr>
            <w:rStyle w:val="Hipercze"/>
            <w:rFonts w:ascii="Arial" w:hAnsi="Arial" w:cs="Arial"/>
            <w:i/>
            <w:color w:val="auto"/>
          </w:rPr>
          <w:t>Załącznik nr 1 do podręcznika „Świat dobrej przyszłości” – innowacyjna metoda i narzędzia w pracy wychowawczej</w:t>
        </w:r>
      </w:hyperlink>
      <w:r w:rsidRPr="00CB298B">
        <w:rPr>
          <w:rFonts w:ascii="Arial" w:hAnsi="Arial" w:cs="Arial"/>
        </w:rPr>
        <w:t xml:space="preserve"> [online, dostęp dn. 20.05.2017].</w:t>
      </w:r>
    </w:p>
  </w:footnote>
  <w:footnote w:id="66">
    <w:p w14:paraId="39927C5E" w14:textId="17DFE80F"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Tu warto odnieść się do czynności diagnostycznych, warsztatów, konsultacji, doradztwa, obserwacji koleżeńskich, stosowanych form zespołowego uczenia się nauczycieli itp.</w:t>
      </w:r>
    </w:p>
  </w:footnote>
  <w:footnote w:id="67">
    <w:p w14:paraId="7EC0A2E4" w14:textId="3B574896"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w:t>
      </w:r>
      <w:hyperlink r:id="rId34" w:history="1">
        <w:r w:rsidRPr="00CB298B">
          <w:rPr>
            <w:rStyle w:val="Hipercze"/>
            <w:rFonts w:ascii="Arial" w:hAnsi="Arial" w:cs="Arial"/>
            <w:i/>
            <w:color w:val="auto"/>
          </w:rPr>
          <w:t>„Miękkie”, alternatywne metody ewaluacji</w:t>
        </w:r>
      </w:hyperlink>
      <w:r w:rsidRPr="00CB298B">
        <w:rPr>
          <w:rFonts w:ascii="Arial" w:hAnsi="Arial" w:cs="Arial"/>
        </w:rPr>
        <w:t xml:space="preserve">, System Ewaluacji Oświaty [online, dostęp dn. 18.06.2017], s. 2–3; </w:t>
      </w:r>
      <w:hyperlink r:id="rId35" w:history="1">
        <w:r w:rsidRPr="00CB298B">
          <w:rPr>
            <w:rStyle w:val="Hipercze"/>
            <w:rFonts w:ascii="Arial" w:hAnsi="Arial" w:cs="Arial"/>
            <w:color w:val="auto"/>
          </w:rPr>
          <w:t>film instruktażowy do analizy danych pozyskanych tą metodą</w:t>
        </w:r>
      </w:hyperlink>
      <w:r w:rsidRPr="00CB298B">
        <w:rPr>
          <w:rFonts w:ascii="Arial" w:hAnsi="Arial" w:cs="Arial"/>
        </w:rPr>
        <w:t xml:space="preserve"> [online, dostęp dn. 18.06.2017].</w:t>
      </w:r>
    </w:p>
  </w:footnote>
  <w:footnote w:id="68">
    <w:p w14:paraId="69148270" w14:textId="3EBA9CB1"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w:t>
      </w:r>
      <w:hyperlink r:id="rId36" w:history="1">
        <w:r w:rsidRPr="00CB298B">
          <w:rPr>
            <w:rStyle w:val="Hipercze"/>
            <w:rFonts w:ascii="Arial" w:hAnsi="Arial" w:cs="Arial"/>
            <w:i/>
            <w:color w:val="auto"/>
          </w:rPr>
          <w:t>„Miękkie”, alternatywne…</w:t>
        </w:r>
      </w:hyperlink>
      <w:r w:rsidRPr="00CB298B">
        <w:rPr>
          <w:rFonts w:ascii="Arial" w:hAnsi="Arial" w:cs="Arial"/>
        </w:rPr>
        <w:t>,dz. cyt., s. 13.</w:t>
      </w:r>
    </w:p>
  </w:footnote>
  <w:footnote w:id="69">
    <w:p w14:paraId="00171875" w14:textId="1819FFA1"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 s. 10.</w:t>
      </w:r>
    </w:p>
  </w:footnote>
  <w:footnote w:id="70">
    <w:p w14:paraId="3B890366" w14:textId="330F4671" w:rsidR="00E2582F" w:rsidRPr="00CB298B" w:rsidRDefault="00E2582F" w:rsidP="006001BC">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t>
      </w:r>
      <w:hyperlink r:id="rId37" w:history="1">
        <w:r w:rsidRPr="00CB298B">
          <w:rPr>
            <w:rStyle w:val="Hipercze"/>
            <w:rFonts w:ascii="Arial" w:hAnsi="Arial" w:cs="Arial"/>
            <w:color w:val="auto"/>
          </w:rPr>
          <w:t>Film instruktażowy do analizy danych pozyskanych tą metodą</w:t>
        </w:r>
      </w:hyperlink>
      <w:r w:rsidRPr="00CB298B">
        <w:rPr>
          <w:rFonts w:ascii="Arial" w:hAnsi="Arial" w:cs="Arial"/>
        </w:rPr>
        <w:t xml:space="preserve"> [online, dostęp dn. 18.06.2017].</w:t>
      </w:r>
    </w:p>
    <w:p w14:paraId="293627AF" w14:textId="2FFDED65" w:rsidR="00E2582F" w:rsidRPr="00CB298B" w:rsidRDefault="00E2582F">
      <w:pPr>
        <w:pStyle w:val="Tekstprzypisudolnego"/>
        <w:rPr>
          <w:rFonts w:ascii="Arial" w:hAnsi="Arial" w:cs="Arial"/>
        </w:rPr>
      </w:pPr>
    </w:p>
  </w:footnote>
  <w:footnote w:id="71">
    <w:p w14:paraId="2F172DA8" w14:textId="4CE84ED8"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w:t>
      </w:r>
      <w:r w:rsidRPr="00CB298B">
        <w:rPr>
          <w:rFonts w:ascii="Arial" w:hAnsi="Arial" w:cs="Arial"/>
          <w:i/>
        </w:rPr>
        <w:t>„Miękkie”, alternatywne</w:t>
      </w:r>
      <w:r w:rsidRPr="00CB298B">
        <w:rPr>
          <w:rFonts w:ascii="Arial" w:hAnsi="Arial" w:cs="Arial"/>
        </w:rPr>
        <w:t xml:space="preserve">…, s. 7–8; </w:t>
      </w:r>
      <w:hyperlink r:id="rId38" w:history="1">
        <w:r w:rsidRPr="00CB298B">
          <w:rPr>
            <w:rStyle w:val="Hipercze"/>
            <w:rFonts w:ascii="Arial" w:hAnsi="Arial" w:cs="Arial"/>
            <w:color w:val="auto"/>
          </w:rPr>
          <w:t>film instruktażowy do analizy danych pozyskanych tą metodą</w:t>
        </w:r>
      </w:hyperlink>
      <w:r w:rsidRPr="00CB298B">
        <w:rPr>
          <w:rFonts w:ascii="Arial" w:hAnsi="Arial" w:cs="Arial"/>
        </w:rPr>
        <w:t xml:space="preserve"> [online, dostęp dn. 18.06.2017].</w:t>
      </w:r>
    </w:p>
  </w:footnote>
  <w:footnote w:id="72">
    <w:p w14:paraId="7FCE12A8" w14:textId="227C578D" w:rsidR="00E2582F" w:rsidRPr="00CB298B" w:rsidRDefault="00E2582F" w:rsidP="000F00EA">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Cyt. za: </w:t>
      </w:r>
      <w:hyperlink r:id="rId39" w:history="1">
        <w:r w:rsidRPr="00CB298B">
          <w:rPr>
            <w:rStyle w:val="Hipercze"/>
            <w:rFonts w:ascii="Arial" w:hAnsi="Arial" w:cs="Arial"/>
            <w:color w:val="auto"/>
          </w:rPr>
          <w:t>Autorefleksja</w:t>
        </w:r>
      </w:hyperlink>
      <w:r w:rsidRPr="00CB298B">
        <w:rPr>
          <w:rFonts w:ascii="Arial" w:hAnsi="Arial" w:cs="Arial"/>
        </w:rPr>
        <w:t xml:space="preserve"> [hasło w:] </w:t>
      </w:r>
      <w:r w:rsidRPr="00CB298B">
        <w:rPr>
          <w:rFonts w:ascii="Arial" w:hAnsi="Arial" w:cs="Arial"/>
          <w:i/>
        </w:rPr>
        <w:t>Słownik języka polskiego PWN</w:t>
      </w:r>
      <w:r w:rsidRPr="00CB298B">
        <w:rPr>
          <w:rFonts w:ascii="Arial" w:hAnsi="Arial" w:cs="Arial"/>
        </w:rPr>
        <w:t xml:space="preserve"> [online, dostęp dn. 19.05.2017].</w:t>
      </w:r>
    </w:p>
  </w:footnote>
  <w:footnote w:id="73">
    <w:p w14:paraId="10C45507" w14:textId="5256DCE9" w:rsidR="00E2582F" w:rsidRPr="00CB298B" w:rsidRDefault="00E2582F" w:rsidP="00454E56">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J. Nowak, </w:t>
      </w:r>
      <w:r w:rsidRPr="00CB298B">
        <w:rPr>
          <w:rFonts w:ascii="Arial" w:hAnsi="Arial" w:cs="Arial"/>
          <w:i/>
        </w:rPr>
        <w:t>O nauczycielu przedszkola w świetle teorii i praktyki pedagogicznej</w:t>
      </w:r>
      <w:r w:rsidRPr="00CB298B">
        <w:rPr>
          <w:rFonts w:ascii="Arial" w:hAnsi="Arial" w:cs="Arial"/>
        </w:rPr>
        <w:t xml:space="preserve">, [w:] B. </w:t>
      </w:r>
      <w:proofErr w:type="spellStart"/>
      <w:r w:rsidRPr="00CB298B">
        <w:rPr>
          <w:rFonts w:ascii="Arial" w:hAnsi="Arial" w:cs="Arial"/>
        </w:rPr>
        <w:t>Kasaáčová</w:t>
      </w:r>
      <w:proofErr w:type="spellEnd"/>
      <w:r w:rsidRPr="00CB298B">
        <w:rPr>
          <w:rFonts w:ascii="Arial" w:hAnsi="Arial" w:cs="Arial"/>
        </w:rPr>
        <w:t>, M.</w:t>
      </w:r>
      <w:r>
        <w:rPr>
          <w:rFonts w:ascii="Arial" w:hAnsi="Arial" w:cs="Arial"/>
        </w:rPr>
        <w:t> </w:t>
      </w:r>
      <w:proofErr w:type="spellStart"/>
      <w:r w:rsidRPr="00CB298B">
        <w:rPr>
          <w:rFonts w:ascii="Arial" w:hAnsi="Arial" w:cs="Arial"/>
        </w:rPr>
        <w:t>Cabanová</w:t>
      </w:r>
      <w:proofErr w:type="spellEnd"/>
      <w:r w:rsidRPr="00CB298B">
        <w:rPr>
          <w:rFonts w:ascii="Arial" w:hAnsi="Arial" w:cs="Arial"/>
        </w:rPr>
        <w:t xml:space="preserve"> (red.), </w:t>
      </w:r>
      <w:proofErr w:type="spellStart"/>
      <w:r w:rsidRPr="00CB298B">
        <w:rPr>
          <w:rFonts w:ascii="Arial" w:hAnsi="Arial" w:cs="Arial"/>
          <w:i/>
        </w:rPr>
        <w:t>Učiteľ</w:t>
      </w:r>
      <w:proofErr w:type="spellEnd"/>
      <w:r w:rsidRPr="00CB298B">
        <w:rPr>
          <w:rFonts w:ascii="Arial" w:hAnsi="Arial" w:cs="Arial"/>
          <w:i/>
        </w:rPr>
        <w:t xml:space="preserve"> v </w:t>
      </w:r>
      <w:proofErr w:type="spellStart"/>
      <w:r w:rsidRPr="00CB298B">
        <w:rPr>
          <w:rFonts w:ascii="Arial" w:hAnsi="Arial" w:cs="Arial"/>
          <w:i/>
        </w:rPr>
        <w:t>preprimárnej</w:t>
      </w:r>
      <w:proofErr w:type="spellEnd"/>
      <w:r w:rsidRPr="00CB298B">
        <w:rPr>
          <w:rFonts w:ascii="Arial" w:hAnsi="Arial" w:cs="Arial"/>
          <w:i/>
        </w:rPr>
        <w:t xml:space="preserve"> a </w:t>
      </w:r>
      <w:proofErr w:type="spellStart"/>
      <w:r w:rsidRPr="00CB298B">
        <w:rPr>
          <w:rFonts w:ascii="Arial" w:hAnsi="Arial" w:cs="Arial"/>
          <w:i/>
        </w:rPr>
        <w:t>primárnej</w:t>
      </w:r>
      <w:proofErr w:type="spellEnd"/>
      <w:r w:rsidRPr="00CB298B">
        <w:rPr>
          <w:rFonts w:ascii="Arial" w:hAnsi="Arial" w:cs="Arial"/>
          <w:i/>
        </w:rPr>
        <w:t xml:space="preserve"> </w:t>
      </w:r>
      <w:proofErr w:type="spellStart"/>
      <w:r w:rsidRPr="00CB298B">
        <w:rPr>
          <w:rFonts w:ascii="Arial" w:hAnsi="Arial" w:cs="Arial"/>
          <w:i/>
        </w:rPr>
        <w:t>edukácii</w:t>
      </w:r>
      <w:proofErr w:type="spellEnd"/>
      <w:r w:rsidRPr="00CB298B">
        <w:rPr>
          <w:rFonts w:ascii="Arial" w:hAnsi="Arial" w:cs="Arial"/>
          <w:i/>
        </w:rPr>
        <w:t xml:space="preserve">. </w:t>
      </w:r>
      <w:proofErr w:type="spellStart"/>
      <w:r w:rsidRPr="00CB298B">
        <w:rPr>
          <w:rFonts w:ascii="Arial" w:hAnsi="Arial" w:cs="Arial"/>
          <w:i/>
        </w:rPr>
        <w:t>Teória</w:t>
      </w:r>
      <w:proofErr w:type="spellEnd"/>
      <w:r w:rsidRPr="00CB298B">
        <w:rPr>
          <w:rFonts w:ascii="Arial" w:hAnsi="Arial" w:cs="Arial"/>
          <w:i/>
        </w:rPr>
        <w:t xml:space="preserve">, </w:t>
      </w:r>
      <w:proofErr w:type="spellStart"/>
      <w:r w:rsidRPr="00CB298B">
        <w:rPr>
          <w:rFonts w:ascii="Arial" w:hAnsi="Arial" w:cs="Arial"/>
          <w:i/>
        </w:rPr>
        <w:t>výskum</w:t>
      </w:r>
      <w:proofErr w:type="spellEnd"/>
      <w:r w:rsidRPr="00CB298B">
        <w:rPr>
          <w:rFonts w:ascii="Arial" w:hAnsi="Arial" w:cs="Arial"/>
          <w:i/>
        </w:rPr>
        <w:t xml:space="preserve">, </w:t>
      </w:r>
      <w:proofErr w:type="spellStart"/>
      <w:r w:rsidRPr="00CB298B">
        <w:rPr>
          <w:rFonts w:ascii="Arial" w:hAnsi="Arial" w:cs="Arial"/>
          <w:i/>
        </w:rPr>
        <w:t>vývoj</w:t>
      </w:r>
      <w:proofErr w:type="spellEnd"/>
      <w:r w:rsidRPr="00CB298B">
        <w:rPr>
          <w:rFonts w:ascii="Arial" w:hAnsi="Arial" w:cs="Arial"/>
        </w:rPr>
        <w:t xml:space="preserve">, PF UMB, </w:t>
      </w:r>
      <w:proofErr w:type="spellStart"/>
      <w:r w:rsidRPr="00CB298B">
        <w:rPr>
          <w:rFonts w:ascii="Arial" w:hAnsi="Arial" w:cs="Arial"/>
        </w:rPr>
        <w:t>Banská</w:t>
      </w:r>
      <w:proofErr w:type="spellEnd"/>
      <w:r w:rsidRPr="00CB298B">
        <w:rPr>
          <w:rFonts w:ascii="Arial" w:hAnsi="Arial" w:cs="Arial"/>
        </w:rPr>
        <w:t xml:space="preserve"> </w:t>
      </w:r>
      <w:proofErr w:type="spellStart"/>
      <w:r w:rsidRPr="00CB298B">
        <w:rPr>
          <w:rFonts w:ascii="Arial" w:hAnsi="Arial" w:cs="Arial"/>
        </w:rPr>
        <w:t>Bystrica</w:t>
      </w:r>
      <w:proofErr w:type="spellEnd"/>
      <w:r w:rsidRPr="00CB298B">
        <w:rPr>
          <w:rFonts w:ascii="Arial" w:hAnsi="Arial" w:cs="Arial"/>
        </w:rPr>
        <w:t xml:space="preserve"> 2009, s. 156–176, 170–171. </w:t>
      </w:r>
    </w:p>
  </w:footnote>
  <w:footnote w:id="74">
    <w:p w14:paraId="0541572E" w14:textId="7A81265E"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40" w:history="1">
        <w:r w:rsidRPr="00CB298B">
          <w:rPr>
            <w:rStyle w:val="Hipercze"/>
            <w:rFonts w:ascii="Arial" w:hAnsi="Arial" w:cs="Arial"/>
            <w:color w:val="auto"/>
          </w:rPr>
          <w:t>Refleksyjny praktyk</w:t>
        </w:r>
      </w:hyperlink>
      <w:r w:rsidRPr="00CB298B">
        <w:rPr>
          <w:rFonts w:ascii="Arial" w:hAnsi="Arial" w:cs="Arial"/>
        </w:rPr>
        <w:t xml:space="preserve"> [hasło w:] H. Mizerka (red.), </w:t>
      </w:r>
      <w:r w:rsidRPr="00CB298B">
        <w:rPr>
          <w:rFonts w:ascii="Arial" w:hAnsi="Arial" w:cs="Arial"/>
          <w:i/>
        </w:rPr>
        <w:t>Słownik pojęć</w:t>
      </w:r>
      <w:r w:rsidRPr="00CB298B">
        <w:rPr>
          <w:rFonts w:ascii="Arial" w:hAnsi="Arial" w:cs="Arial"/>
        </w:rPr>
        <w:t>, System Ewaluacji Oświaty [online, dostęp dn. 18.05.2017].</w:t>
      </w:r>
    </w:p>
  </w:footnote>
  <w:footnote w:id="75">
    <w:p w14:paraId="33DA74D8" w14:textId="14A66053"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w:t>
      </w:r>
      <w:r>
        <w:rPr>
          <w:rFonts w:ascii="Arial" w:hAnsi="Arial" w:cs="Arial"/>
        </w:rPr>
        <w:t>.</w:t>
      </w:r>
      <w:r w:rsidRPr="00CB298B">
        <w:rPr>
          <w:rFonts w:ascii="Arial" w:hAnsi="Arial" w:cs="Arial"/>
        </w:rPr>
        <w:t xml:space="preserve"> na podstawie referatu </w:t>
      </w:r>
      <w:r>
        <w:rPr>
          <w:rFonts w:ascii="Arial" w:hAnsi="Arial" w:cs="Arial"/>
        </w:rPr>
        <w:t>autorstwa</w:t>
      </w:r>
      <w:r w:rsidRPr="00CB298B">
        <w:rPr>
          <w:rFonts w:ascii="Arial" w:hAnsi="Arial" w:cs="Arial"/>
        </w:rPr>
        <w:t xml:space="preserve"> Olg</w:t>
      </w:r>
      <w:r>
        <w:rPr>
          <w:rFonts w:ascii="Arial" w:hAnsi="Arial" w:cs="Arial"/>
        </w:rPr>
        <w:t>i</w:t>
      </w:r>
      <w:r w:rsidRPr="00CB298B">
        <w:rPr>
          <w:rFonts w:ascii="Arial" w:hAnsi="Arial" w:cs="Arial"/>
        </w:rPr>
        <w:t xml:space="preserve"> Kołodziejsk</w:t>
      </w:r>
      <w:r>
        <w:rPr>
          <w:rFonts w:ascii="Arial" w:hAnsi="Arial" w:cs="Arial"/>
        </w:rPr>
        <w:t>iej</w:t>
      </w:r>
      <w:r w:rsidRPr="00CB298B">
        <w:rPr>
          <w:rFonts w:ascii="Arial" w:hAnsi="Arial" w:cs="Arial"/>
        </w:rPr>
        <w:t>, studentk</w:t>
      </w:r>
      <w:r>
        <w:rPr>
          <w:rFonts w:ascii="Arial" w:hAnsi="Arial" w:cs="Arial"/>
        </w:rPr>
        <w:t>i</w:t>
      </w:r>
      <w:r w:rsidRPr="00CB298B">
        <w:rPr>
          <w:rFonts w:ascii="Arial" w:hAnsi="Arial" w:cs="Arial"/>
        </w:rPr>
        <w:t xml:space="preserve"> drugiego roku studiów magiste</w:t>
      </w:r>
      <w:r w:rsidRPr="00CB298B">
        <w:rPr>
          <w:rFonts w:ascii="Arial" w:hAnsi="Arial" w:cs="Arial"/>
        </w:rPr>
        <w:t>r</w:t>
      </w:r>
      <w:r w:rsidRPr="00CB298B">
        <w:rPr>
          <w:rFonts w:ascii="Arial" w:hAnsi="Arial" w:cs="Arial"/>
        </w:rPr>
        <w:t xml:space="preserve">skich filologii polskiej na Uniwersytecie Jana Kochanowskiego w Kielcach. Referat </w:t>
      </w:r>
      <w:r>
        <w:rPr>
          <w:rFonts w:ascii="Arial" w:hAnsi="Arial" w:cs="Arial"/>
        </w:rPr>
        <w:t>został przygotowany</w:t>
      </w:r>
      <w:r w:rsidRPr="00CB298B">
        <w:rPr>
          <w:rFonts w:ascii="Arial" w:hAnsi="Arial" w:cs="Arial"/>
        </w:rPr>
        <w:t xml:space="preserve"> w</w:t>
      </w:r>
      <w:r>
        <w:rPr>
          <w:rFonts w:ascii="Arial" w:hAnsi="Arial" w:cs="Arial"/>
        </w:rPr>
        <w:t> </w:t>
      </w:r>
      <w:r w:rsidRPr="00CB298B">
        <w:rPr>
          <w:rFonts w:ascii="Arial" w:hAnsi="Arial" w:cs="Arial"/>
        </w:rPr>
        <w:t xml:space="preserve">ramach </w:t>
      </w:r>
      <w:r>
        <w:rPr>
          <w:rFonts w:ascii="Arial" w:hAnsi="Arial" w:cs="Arial"/>
        </w:rPr>
        <w:t xml:space="preserve">realizacji </w:t>
      </w:r>
      <w:r w:rsidRPr="00CB298B">
        <w:rPr>
          <w:rFonts w:ascii="Arial" w:hAnsi="Arial" w:cs="Arial"/>
        </w:rPr>
        <w:t>przedmiotu „Nowatorskie metody nauczania” w 2016 r</w:t>
      </w:r>
      <w:r>
        <w:rPr>
          <w:rFonts w:ascii="Arial" w:hAnsi="Arial" w:cs="Arial"/>
        </w:rPr>
        <w:t>oku</w:t>
      </w:r>
      <w:r w:rsidRPr="00CB298B">
        <w:rPr>
          <w:rFonts w:ascii="Arial" w:hAnsi="Arial" w:cs="Arial"/>
        </w:rPr>
        <w:t xml:space="preserve">. </w:t>
      </w:r>
    </w:p>
  </w:footnote>
  <w:footnote w:id="76">
    <w:p w14:paraId="72147CBF" w14:textId="0584FD32"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B. Gates, </w:t>
      </w:r>
      <w:r w:rsidRPr="00CB298B">
        <w:rPr>
          <w:rFonts w:ascii="Arial" w:hAnsi="Arial" w:cs="Arial"/>
          <w:i/>
        </w:rPr>
        <w:t>Nauczyciele potrzebują konstruktywnych opinii</w:t>
      </w:r>
      <w:r w:rsidRPr="00CB298B">
        <w:rPr>
          <w:rFonts w:ascii="Arial" w:hAnsi="Arial" w:cs="Arial"/>
        </w:rPr>
        <w:t xml:space="preserve"> (wideo), dz. cyt.</w:t>
      </w:r>
    </w:p>
  </w:footnote>
  <w:footnote w:id="77">
    <w:p w14:paraId="649AF9A5" w14:textId="4E453840"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 </w:t>
      </w:r>
    </w:p>
  </w:footnote>
  <w:footnote w:id="78">
    <w:p w14:paraId="3BF94AE2" w14:textId="1DA2C98C" w:rsidR="00E2582F" w:rsidRPr="00CB298B" w:rsidRDefault="00E2582F" w:rsidP="00CD55FC">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Richard </w:t>
      </w:r>
      <w:proofErr w:type="spellStart"/>
      <w:r w:rsidRPr="00CB298B">
        <w:rPr>
          <w:rFonts w:ascii="Arial" w:hAnsi="Arial" w:cs="Arial"/>
        </w:rPr>
        <w:t>Sagor</w:t>
      </w:r>
      <w:proofErr w:type="spellEnd"/>
      <w:r w:rsidRPr="00CB298B">
        <w:rPr>
          <w:rFonts w:ascii="Arial" w:hAnsi="Arial" w:cs="Arial"/>
        </w:rPr>
        <w:t xml:space="preserve"> jest autorem książki pt. </w:t>
      </w:r>
      <w:r w:rsidRPr="00CB298B">
        <w:rPr>
          <w:rStyle w:val="Kursywa"/>
          <w:rFonts w:ascii="Arial" w:hAnsi="Arial" w:cs="Arial"/>
        </w:rPr>
        <w:t>Badanie przez działanie. Jak wspólnie badać, żeby lepiej uczyć</w:t>
      </w:r>
      <w:r w:rsidRPr="00CB298B">
        <w:rPr>
          <w:rFonts w:ascii="Arial" w:hAnsi="Arial" w:cs="Arial"/>
        </w:rPr>
        <w:t>. Ma siedemnastoletnie doświadczenie w pracy nauczycielskiej, dyrektorskiej oraz na stanowisku inspektora szkolnego. Był profesorem pedagogiki na Uniwersytecie Stanowym w Waszyngtonie, a w 1997 r. założył instytut zajmujący się analizą badań pedagogicznych w celu wspomagania szkół i nauczycieli we wdraż</w:t>
      </w:r>
      <w:r w:rsidRPr="00CB298B">
        <w:rPr>
          <w:rFonts w:ascii="Arial" w:hAnsi="Arial" w:cs="Arial"/>
        </w:rPr>
        <w:t>a</w:t>
      </w:r>
      <w:r w:rsidRPr="00CB298B">
        <w:rPr>
          <w:rFonts w:ascii="Arial" w:hAnsi="Arial" w:cs="Arial"/>
        </w:rPr>
        <w:t xml:space="preserve">niu lokalnych inicjatyw. W ostatnich latach organizuje warsztaty uczące prowadzenia wspólnych badań przez działanie. </w:t>
      </w:r>
    </w:p>
  </w:footnote>
  <w:footnote w:id="79">
    <w:p w14:paraId="65BAA16E" w14:textId="091AC360" w:rsidR="00E2582F" w:rsidRPr="00CB298B" w:rsidRDefault="00E2582F" w:rsidP="00CD55FC">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Richard </w:t>
      </w:r>
      <w:proofErr w:type="spellStart"/>
      <w:r w:rsidRPr="00CB298B">
        <w:rPr>
          <w:rFonts w:ascii="Arial" w:hAnsi="Arial" w:cs="Arial"/>
        </w:rPr>
        <w:t>Sagor</w:t>
      </w:r>
      <w:proofErr w:type="spellEnd"/>
      <w:r w:rsidRPr="00CB298B">
        <w:rPr>
          <w:rFonts w:ascii="Arial" w:hAnsi="Arial" w:cs="Arial"/>
        </w:rPr>
        <w:t xml:space="preserve">, </w:t>
      </w:r>
      <w:r w:rsidRPr="00CB298B">
        <w:rPr>
          <w:rStyle w:val="Kursywa"/>
          <w:rFonts w:ascii="Arial" w:hAnsi="Arial" w:cs="Arial"/>
        </w:rPr>
        <w:t>Badanie przez działanie. Jak wspólnie badać, żeby lepiej uczyć</w:t>
      </w:r>
      <w:r w:rsidRPr="00CB298B">
        <w:rPr>
          <w:rFonts w:ascii="Arial" w:hAnsi="Arial" w:cs="Arial"/>
        </w:rPr>
        <w:t>, przeł. K. Kruszewski, Centrum Edukacji Obywatelskiej, Warszawa 2008, s. 14.</w:t>
      </w:r>
    </w:p>
  </w:footnote>
  <w:footnote w:id="80">
    <w:p w14:paraId="43CFF74A" w14:textId="360BB554" w:rsidR="00E2582F" w:rsidRPr="00CB298B" w:rsidRDefault="00E2582F" w:rsidP="00CD55FC">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w:t>
      </w:r>
    </w:p>
  </w:footnote>
  <w:footnote w:id="81">
    <w:p w14:paraId="1C4EB52A" w14:textId="77777777" w:rsidR="00E2582F" w:rsidRPr="00CB298B" w:rsidRDefault="00E2582F" w:rsidP="00CD55FC">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 s. 15.</w:t>
      </w:r>
    </w:p>
  </w:footnote>
  <w:footnote w:id="82">
    <w:p w14:paraId="2710145A" w14:textId="797AF7AB" w:rsidR="00E2582F" w:rsidRPr="00CB298B" w:rsidRDefault="00E2582F" w:rsidP="00CD55FC">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 s. 16.</w:t>
      </w:r>
    </w:p>
  </w:footnote>
  <w:footnote w:id="83">
    <w:p w14:paraId="551D66BA" w14:textId="6D07CE3F" w:rsidR="00E2582F" w:rsidRPr="00CB298B" w:rsidRDefault="00E2582F" w:rsidP="009512E2">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L.D. Czarkowska, B. Wujec, </w:t>
      </w:r>
      <w:hyperlink r:id="rId41" w:history="1">
        <w:r w:rsidRPr="006B46ED">
          <w:rPr>
            <w:rStyle w:val="Hipercze"/>
            <w:rFonts w:ascii="Arial" w:hAnsi="Arial" w:cs="Arial"/>
            <w:i/>
            <w:color w:val="auto"/>
          </w:rPr>
          <w:t>Kiedy możliwa jest Zmiana? Od struktury sesji do energii zmiany w Coachingu</w:t>
        </w:r>
      </w:hyperlink>
      <w:r w:rsidRPr="00CB298B">
        <w:rPr>
          <w:rFonts w:ascii="Arial" w:hAnsi="Arial" w:cs="Arial"/>
        </w:rPr>
        <w:t xml:space="preserve">, „Coaching </w:t>
      </w:r>
      <w:proofErr w:type="spellStart"/>
      <w:r w:rsidRPr="00CB298B">
        <w:rPr>
          <w:rFonts w:ascii="Arial" w:hAnsi="Arial" w:cs="Arial"/>
        </w:rPr>
        <w:t>Review</w:t>
      </w:r>
      <w:proofErr w:type="spellEnd"/>
      <w:r w:rsidRPr="00CB298B">
        <w:rPr>
          <w:rFonts w:ascii="Arial" w:hAnsi="Arial" w:cs="Arial"/>
        </w:rPr>
        <w:t>”, nr 1(3)/2011, s. 53–74 [online, dostęp dn. 03.08.2016].</w:t>
      </w:r>
    </w:p>
  </w:footnote>
  <w:footnote w:id="84">
    <w:p w14:paraId="445ED932" w14:textId="766CE339" w:rsidR="00E2582F" w:rsidRPr="00CB298B" w:rsidRDefault="00E2582F" w:rsidP="002A3A8E">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42" w:history="1">
        <w:r w:rsidRPr="00CB298B">
          <w:rPr>
            <w:rStyle w:val="Hipercze"/>
            <w:rFonts w:ascii="Arial" w:hAnsi="Arial" w:cs="Arial"/>
            <w:color w:val="auto"/>
          </w:rPr>
          <w:t>www.ceo.org.pl</w:t>
        </w:r>
      </w:hyperlink>
      <w:r w:rsidRPr="00CB298B">
        <w:rPr>
          <w:rFonts w:ascii="Arial" w:hAnsi="Arial" w:cs="Arial"/>
        </w:rPr>
        <w:t xml:space="preserve"> [online, dostęp dn. 03.08.2016].</w:t>
      </w:r>
    </w:p>
  </w:footnote>
  <w:footnote w:id="85">
    <w:p w14:paraId="588BA40A" w14:textId="12E35FBF" w:rsidR="00E2582F" w:rsidRPr="00CB298B" w:rsidRDefault="00E2582F" w:rsidP="007931CC">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A. </w:t>
      </w:r>
      <w:proofErr w:type="spellStart"/>
      <w:r w:rsidRPr="00CB298B">
        <w:rPr>
          <w:rFonts w:ascii="Arial" w:hAnsi="Arial" w:cs="Arial"/>
        </w:rPr>
        <w:t>Kaseja</w:t>
      </w:r>
      <w:proofErr w:type="spellEnd"/>
      <w:r w:rsidRPr="00CB298B">
        <w:rPr>
          <w:rFonts w:ascii="Arial" w:hAnsi="Arial" w:cs="Arial"/>
        </w:rPr>
        <w:t xml:space="preserve">, </w:t>
      </w:r>
      <w:hyperlink r:id="rId43" w:history="1">
        <w:r w:rsidRPr="00CB298B">
          <w:rPr>
            <w:rStyle w:val="Hipercze"/>
            <w:rFonts w:ascii="Arial" w:hAnsi="Arial" w:cs="Arial"/>
            <w:i/>
            <w:color w:val="auto"/>
          </w:rPr>
          <w:t>Czym różnią się coaching, mentoring, doradztwo i trening?</w:t>
        </w:r>
      </w:hyperlink>
      <w:r w:rsidRPr="00CB298B">
        <w:rPr>
          <w:rFonts w:ascii="Arial" w:hAnsi="Arial" w:cs="Arial"/>
        </w:rPr>
        <w:t xml:space="preserve"> [online, dostęp dn. 20.05.2017]; J. </w:t>
      </w:r>
      <w:proofErr w:type="spellStart"/>
      <w:r w:rsidRPr="00CB298B">
        <w:rPr>
          <w:rFonts w:ascii="Arial" w:hAnsi="Arial" w:cs="Arial"/>
        </w:rPr>
        <w:t>Gorzędowski</w:t>
      </w:r>
      <w:proofErr w:type="spellEnd"/>
      <w:r w:rsidRPr="00CB298B">
        <w:rPr>
          <w:rFonts w:ascii="Arial" w:hAnsi="Arial" w:cs="Arial"/>
        </w:rPr>
        <w:t xml:space="preserve">, </w:t>
      </w:r>
      <w:hyperlink r:id="rId44" w:history="1">
        <w:r w:rsidRPr="00CB298B">
          <w:rPr>
            <w:rStyle w:val="Hipercze"/>
            <w:rFonts w:ascii="Arial" w:hAnsi="Arial" w:cs="Arial"/>
            <w:i/>
            <w:color w:val="auto"/>
          </w:rPr>
          <w:t>3 ważne różnice między coachingiem a szkoleniem i doradztwem</w:t>
        </w:r>
      </w:hyperlink>
      <w:r w:rsidRPr="00CB298B">
        <w:rPr>
          <w:rFonts w:ascii="Arial" w:hAnsi="Arial" w:cs="Arial"/>
          <w:i/>
        </w:rPr>
        <w:t xml:space="preserve"> </w:t>
      </w:r>
      <w:r w:rsidRPr="00CB298B">
        <w:rPr>
          <w:rFonts w:ascii="Arial" w:hAnsi="Arial" w:cs="Arial"/>
        </w:rPr>
        <w:t>[online, dostęp dn. 20.05.2017].</w:t>
      </w:r>
    </w:p>
  </w:footnote>
  <w:footnote w:id="86">
    <w:p w14:paraId="5B028E12" w14:textId="06551645"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D. Nawalany (red.) </w:t>
      </w:r>
      <w:hyperlink r:id="rId45" w:history="1">
        <w:r w:rsidRPr="004A1F6D">
          <w:rPr>
            <w:rStyle w:val="Hipercze"/>
            <w:rFonts w:ascii="Arial" w:hAnsi="Arial" w:cs="Arial"/>
            <w:i/>
            <w:color w:val="auto"/>
          </w:rPr>
          <w:t>Jak wspomagać pracę szkoły? Poradnik dla instytucji systemu wspomagania</w:t>
        </w:r>
      </w:hyperlink>
      <w:r w:rsidRPr="00CB298B">
        <w:rPr>
          <w:rFonts w:ascii="Arial" w:hAnsi="Arial" w:cs="Arial"/>
        </w:rPr>
        <w:t xml:space="preserve">, z. 4, </w:t>
      </w:r>
      <w:r w:rsidRPr="00CB298B">
        <w:rPr>
          <w:rFonts w:ascii="Arial" w:hAnsi="Arial" w:cs="Arial"/>
          <w:i/>
        </w:rPr>
        <w:t>Realizacja i podsumowanie działań</w:t>
      </w:r>
      <w:r w:rsidRPr="00CB298B">
        <w:rPr>
          <w:rFonts w:ascii="Arial" w:hAnsi="Arial" w:cs="Arial"/>
        </w:rPr>
        <w:t xml:space="preserve">, Ośrodek Rozwoju Edukacji, Warszawa 2015, s. 5–12 [online, dostęp dn. 18.06.2017]. </w:t>
      </w:r>
    </w:p>
  </w:footnote>
  <w:footnote w:id="87">
    <w:p w14:paraId="2EB93D5F" w14:textId="52BCAF8C"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Pomysł i opracowanie metody SILVER: Małgorzata Jas. Opis modelu za: M. Jas, </w:t>
      </w:r>
      <w:r w:rsidRPr="00CB298B">
        <w:rPr>
          <w:rFonts w:ascii="Arial" w:hAnsi="Arial" w:cs="Arial"/>
          <w:i/>
        </w:rPr>
        <w:t xml:space="preserve">Techniki </w:t>
      </w:r>
      <w:proofErr w:type="spellStart"/>
      <w:r w:rsidRPr="00CB298B">
        <w:rPr>
          <w:rFonts w:ascii="Arial" w:hAnsi="Arial" w:cs="Arial"/>
          <w:i/>
        </w:rPr>
        <w:t>coachingowe</w:t>
      </w:r>
      <w:proofErr w:type="spellEnd"/>
      <w:r w:rsidRPr="00CB298B">
        <w:rPr>
          <w:rFonts w:ascii="Arial" w:hAnsi="Arial" w:cs="Arial"/>
          <w:i/>
        </w:rPr>
        <w:t xml:space="preserve"> w praktyce dyrektora kierującego aktywnością</w:t>
      </w:r>
      <w:r w:rsidRPr="00CB298B">
        <w:rPr>
          <w:rFonts w:ascii="Arial" w:hAnsi="Arial" w:cs="Arial"/>
          <w:i/>
        </w:rPr>
        <w:tab/>
        <w:t>podwładnych</w:t>
      </w:r>
      <w:r w:rsidRPr="00CB298B">
        <w:rPr>
          <w:rFonts w:ascii="Arial" w:hAnsi="Arial" w:cs="Arial"/>
        </w:rPr>
        <w:t xml:space="preserve"> „Inspiracje”, nr 1–2/2016, s. 28–29. </w:t>
      </w:r>
    </w:p>
  </w:footnote>
  <w:footnote w:id="88">
    <w:p w14:paraId="0C584A99" w14:textId="6AD59255" w:rsidR="00E2582F" w:rsidRPr="00CB298B" w:rsidRDefault="00E2582F" w:rsidP="00161496">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Np. w raporcie TALIS 2013 (K. </w:t>
      </w:r>
      <w:proofErr w:type="spellStart"/>
      <w:r w:rsidRPr="00CB298B">
        <w:rPr>
          <w:rFonts w:ascii="Arial" w:hAnsi="Arial" w:cs="Arial"/>
        </w:rPr>
        <w:t>Hernik</w:t>
      </w:r>
      <w:proofErr w:type="spellEnd"/>
      <w:r w:rsidRPr="00CB298B">
        <w:rPr>
          <w:rFonts w:ascii="Arial" w:hAnsi="Arial" w:cs="Arial"/>
        </w:rPr>
        <w:t>, K. Malinowska, R. Piwowarski, J. Przewłocka, M. Smak, A. W</w:t>
      </w:r>
      <w:r w:rsidRPr="00CB298B">
        <w:rPr>
          <w:rFonts w:ascii="Arial" w:hAnsi="Arial" w:cs="Arial"/>
        </w:rPr>
        <w:t>i</w:t>
      </w:r>
      <w:r w:rsidRPr="00CB298B">
        <w:rPr>
          <w:rFonts w:ascii="Arial" w:hAnsi="Arial" w:cs="Arial"/>
        </w:rPr>
        <w:t>chrowski</w:t>
      </w:r>
      <w:r w:rsidRPr="00CB298B">
        <w:rPr>
          <w:rFonts w:ascii="Arial" w:hAnsi="Arial" w:cs="Arial"/>
          <w:i/>
        </w:rPr>
        <w:t xml:space="preserve">, </w:t>
      </w:r>
      <w:hyperlink r:id="rId46" w:history="1">
        <w:r w:rsidRPr="00CB298B">
          <w:rPr>
            <w:rStyle w:val="Hipercze"/>
            <w:rFonts w:ascii="Arial" w:hAnsi="Arial" w:cs="Arial"/>
            <w:i/>
            <w:color w:val="auto"/>
          </w:rPr>
          <w:t>Polscy nauczyciele i dyrektorzy na tle międzynarodowym. Główne wyniki badania TALIS 2013</w:t>
        </w:r>
      </w:hyperlink>
      <w:r w:rsidRPr="00CB298B">
        <w:rPr>
          <w:rFonts w:ascii="Arial" w:hAnsi="Arial" w:cs="Arial"/>
        </w:rPr>
        <w:t>. Instytut Badań Edukacyjnych, Warszawa 2014 [online, dostęp dn. 22.12.2016], s. 32) czytamy: „W Polsce w następstwie formalnej oceny pracy nauczycieli (zwłaszcza jeżeli w ramach oceny ujawniają się obszary pracy nauczyciela wymagające dalszego doskonalenia) najczęściej dochodzi do omówienia z nauczyci</w:t>
      </w:r>
      <w:r w:rsidRPr="00CB298B">
        <w:rPr>
          <w:rFonts w:ascii="Arial" w:hAnsi="Arial" w:cs="Arial"/>
        </w:rPr>
        <w:t>e</w:t>
      </w:r>
      <w:r w:rsidRPr="00CB298B">
        <w:rPr>
          <w:rFonts w:ascii="Arial" w:hAnsi="Arial" w:cs="Arial"/>
        </w:rPr>
        <w:t>lem środków naprawczych, ewentualnie ustalenia planu doskonalenia zawodowego. Polscy nauczyciele rzadziej niż nauczyciele z innych krajów otwarcie rozmawiają o trudnościach. Przyczyną tego zjawiska może być rywalizacja w gronie pedagogicznym oraz przeświadczenie (panujące także wśród kadry kiero</w:t>
      </w:r>
      <w:r w:rsidRPr="00CB298B">
        <w:rPr>
          <w:rFonts w:ascii="Arial" w:hAnsi="Arial" w:cs="Arial"/>
        </w:rPr>
        <w:t>w</w:t>
      </w:r>
      <w:r w:rsidRPr="00CB298B">
        <w:rPr>
          <w:rFonts w:ascii="Arial" w:hAnsi="Arial" w:cs="Arial"/>
        </w:rPr>
        <w:t>niczej), że ujawnianie trudności jest przyznaniem się do porażki, nie zaś naturalną sytuacją wymagającą wsparcia, a jednocześnie będącą okazją do dalszego rozwoju zawodowego. Istotne też jest w tym wzgl</w:t>
      </w:r>
      <w:r w:rsidRPr="00CB298B">
        <w:rPr>
          <w:rFonts w:ascii="Arial" w:hAnsi="Arial" w:cs="Arial"/>
        </w:rPr>
        <w:t>ę</w:t>
      </w:r>
      <w:r w:rsidRPr="00CB298B">
        <w:rPr>
          <w:rFonts w:ascii="Arial" w:hAnsi="Arial" w:cs="Arial"/>
        </w:rPr>
        <w:t>dzie przywiązywanie dużej wagi do kontroli i oceniania, mniejszej – do wsparcia i rozwoju. Te dane z b</w:t>
      </w:r>
      <w:r w:rsidRPr="00CB298B">
        <w:rPr>
          <w:rFonts w:ascii="Arial" w:hAnsi="Arial" w:cs="Arial"/>
        </w:rPr>
        <w:t>a</w:t>
      </w:r>
      <w:r w:rsidRPr="00CB298B">
        <w:rPr>
          <w:rFonts w:ascii="Arial" w:hAnsi="Arial" w:cs="Arial"/>
        </w:rPr>
        <w:t>dania TALIS są adekwatne do niskiego poziomu zaufania społecznego wśród Polaków – od lat ten wska</w:t>
      </w:r>
      <w:r w:rsidRPr="00CB298B">
        <w:rPr>
          <w:rFonts w:ascii="Arial" w:hAnsi="Arial" w:cs="Arial"/>
        </w:rPr>
        <w:t>ź</w:t>
      </w:r>
      <w:r w:rsidRPr="00CB298B">
        <w:rPr>
          <w:rFonts w:ascii="Arial" w:hAnsi="Arial" w:cs="Arial"/>
        </w:rPr>
        <w:t>nik socjologowie wskazują jako barierę rozwoju kapitału społecznego w Polsce</w:t>
      </w:r>
      <w:r>
        <w:rPr>
          <w:rFonts w:ascii="Arial" w:hAnsi="Arial" w:cs="Arial"/>
        </w:rPr>
        <w:t>”</w:t>
      </w:r>
      <w:r w:rsidRPr="00CB298B">
        <w:rPr>
          <w:rFonts w:ascii="Arial" w:hAnsi="Arial" w:cs="Arial"/>
        </w:rPr>
        <w:t xml:space="preserve">. </w:t>
      </w:r>
    </w:p>
  </w:footnote>
  <w:footnote w:id="89">
    <w:p w14:paraId="6DBA38FF" w14:textId="1B59C9E0" w:rsidR="00E2582F" w:rsidRPr="00CB298B" w:rsidRDefault="00E2582F">
      <w:pPr>
        <w:pStyle w:val="Tekstprzypisudolnego"/>
      </w:pPr>
      <w:r w:rsidRPr="00CB298B">
        <w:rPr>
          <w:rStyle w:val="Odwoanieprzypisudolnego"/>
          <w:rFonts w:ascii="Arial" w:hAnsi="Arial" w:cs="Arial"/>
        </w:rPr>
        <w:footnoteRef/>
      </w:r>
      <w:r w:rsidRPr="00CB298B">
        <w:rPr>
          <w:rFonts w:ascii="Arial" w:hAnsi="Arial" w:cs="Arial"/>
        </w:rPr>
        <w:t xml:space="preserve"> J. Walkiewicz, </w:t>
      </w:r>
      <w:hyperlink r:id="rId47" w:history="1">
        <w:r w:rsidRPr="00CB298B">
          <w:rPr>
            <w:rStyle w:val="Hipercze"/>
            <w:rFonts w:ascii="Arial" w:hAnsi="Arial" w:cs="Arial"/>
            <w:i/>
            <w:color w:val="auto"/>
          </w:rPr>
          <w:t>Pełna moc możliwości</w:t>
        </w:r>
      </w:hyperlink>
      <w:r w:rsidRPr="00CB298B">
        <w:rPr>
          <w:rFonts w:ascii="Arial" w:hAnsi="Arial" w:cs="Arial"/>
        </w:rPr>
        <w:t xml:space="preserve"> (wideo) [online, dostęp dn. 22.12.2016].</w:t>
      </w:r>
    </w:p>
  </w:footnote>
  <w:footnote w:id="90">
    <w:p w14:paraId="696042E2" w14:textId="6236AA29"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w:t>
      </w:r>
    </w:p>
  </w:footnote>
  <w:footnote w:id="91">
    <w:p w14:paraId="323275A6" w14:textId="5AB32C41" w:rsidR="00E2582F" w:rsidRPr="00CB298B" w:rsidRDefault="00E2582F" w:rsidP="00161496">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Tamże. </w:t>
      </w:r>
    </w:p>
  </w:footnote>
  <w:footnote w:id="92">
    <w:p w14:paraId="0FF7B649" w14:textId="4DCA10D1" w:rsidR="00E2582F" w:rsidRPr="00CB298B" w:rsidRDefault="00E2582F" w:rsidP="00703738">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Za: </w:t>
      </w:r>
      <w:hyperlink r:id="rId48" w:history="1">
        <w:r w:rsidRPr="00CB298B">
          <w:rPr>
            <w:rStyle w:val="Hipercze"/>
            <w:rFonts w:ascii="Arial" w:hAnsi="Arial" w:cs="Arial"/>
            <w:color w:val="auto"/>
          </w:rPr>
          <w:t>www.governica.com</w:t>
        </w:r>
      </w:hyperlink>
      <w:r w:rsidRPr="00CB298B">
        <w:rPr>
          <w:rFonts w:ascii="Arial" w:hAnsi="Arial" w:cs="Arial"/>
        </w:rPr>
        <w:t xml:space="preserve"> [online, dostęp dn. 20.10.2015].</w:t>
      </w:r>
    </w:p>
  </w:footnote>
  <w:footnote w:id="93">
    <w:p w14:paraId="7C3EC1DE" w14:textId="5AC93144" w:rsidR="00E2582F" w:rsidRPr="00CB298B" w:rsidRDefault="00E2582F" w:rsidP="002E6ECA">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M. Bartosiewicz-Niziołek, </w:t>
      </w:r>
      <w:hyperlink r:id="rId49" w:history="1">
        <w:r w:rsidRPr="00CB298B">
          <w:rPr>
            <w:rStyle w:val="Hipercze"/>
            <w:rFonts w:ascii="Arial" w:hAnsi="Arial" w:cs="Arial"/>
            <w:i/>
            <w:color w:val="auto"/>
          </w:rPr>
          <w:t>Ewaluacja – powód do obaw czy okazja do rozwoju?</w:t>
        </w:r>
      </w:hyperlink>
      <w:r w:rsidRPr="00CB298B">
        <w:rPr>
          <w:rFonts w:ascii="Arial" w:hAnsi="Arial" w:cs="Arial"/>
        </w:rPr>
        <w:t xml:space="preserve"> seminarium zorganizowane przez Instytut Rozwoju Służb Społecznych we współpracy z Regionalnym Ośrodkiem Polityki Społecznej w Krakowie, Warszawa, dn. 8 czerwca 2011 r. – projekt „Koordynacja na rzecz aktywnej integracji” współfinansowany przez Unię Europejską w ramach Europejskiego Funduszu Społecznego, realizowany przez Centrum Rozwoju Zasobów Ludzkich [online, dostęp dn. 20.04.2017].</w:t>
      </w:r>
    </w:p>
  </w:footnote>
  <w:footnote w:id="94">
    <w:p w14:paraId="11E0A898" w14:textId="5BF3F266"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Opis metody – zob</w:t>
      </w:r>
      <w:r w:rsidRPr="00CB298B">
        <w:rPr>
          <w:rFonts w:ascii="Arial" w:hAnsi="Arial" w:cs="Arial"/>
          <w:i/>
        </w:rPr>
        <w:t>.</w:t>
      </w:r>
      <w:r>
        <w:rPr>
          <w:rFonts w:ascii="Arial" w:hAnsi="Arial" w:cs="Arial"/>
          <w:i/>
        </w:rPr>
        <w:t xml:space="preserve"> </w:t>
      </w:r>
      <w:r w:rsidRPr="00CB298B">
        <w:rPr>
          <w:rFonts w:ascii="Arial" w:hAnsi="Arial" w:cs="Arial"/>
          <w:i/>
        </w:rPr>
        <w:t>„Miękkie”, alternatywne metody</w:t>
      </w:r>
      <w:r w:rsidRPr="00CB298B">
        <w:rPr>
          <w:rFonts w:ascii="Arial" w:hAnsi="Arial" w:cs="Arial"/>
        </w:rPr>
        <w:t>…, dz. cyt. s. 1.</w:t>
      </w:r>
    </w:p>
  </w:footnote>
  <w:footnote w:id="95">
    <w:p w14:paraId="20307847" w14:textId="0AD0EC94" w:rsidR="00E2582F" w:rsidRPr="00CB298B" w:rsidRDefault="00E2582F" w:rsidP="00B658D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reportaż: </w:t>
      </w:r>
      <w:hyperlink r:id="rId50" w:history="1">
        <w:r w:rsidRPr="00CB298B">
          <w:rPr>
            <w:rStyle w:val="Hipercze"/>
            <w:rFonts w:ascii="Arial" w:hAnsi="Arial" w:cs="Arial"/>
            <w:i/>
            <w:color w:val="auto"/>
          </w:rPr>
          <w:t xml:space="preserve">Mariusz </w:t>
        </w:r>
        <w:proofErr w:type="spellStart"/>
        <w:r w:rsidRPr="00CB298B">
          <w:rPr>
            <w:rStyle w:val="Hipercze"/>
            <w:rFonts w:ascii="Arial" w:hAnsi="Arial" w:cs="Arial"/>
            <w:i/>
            <w:color w:val="auto"/>
          </w:rPr>
          <w:t>Zyngier</w:t>
        </w:r>
        <w:proofErr w:type="spellEnd"/>
        <w:r w:rsidRPr="00CB298B">
          <w:rPr>
            <w:rStyle w:val="Hipercze"/>
            <w:rFonts w:ascii="Arial" w:hAnsi="Arial" w:cs="Arial"/>
            <w:i/>
            <w:color w:val="auto"/>
          </w:rPr>
          <w:t xml:space="preserve"> – nauczyciel z powołania</w:t>
        </w:r>
      </w:hyperlink>
      <w:r w:rsidRPr="00CB298B">
        <w:rPr>
          <w:rFonts w:ascii="Arial" w:hAnsi="Arial" w:cs="Arial"/>
        </w:rPr>
        <w:t xml:space="preserve"> (00.00–0.52 min. oraz 9.57–10.20 min.) [online, dostęp dn. 14.04.2017].</w:t>
      </w:r>
    </w:p>
  </w:footnote>
  <w:footnote w:id="96">
    <w:p w14:paraId="7E83103C" w14:textId="0B8635C7" w:rsidR="00E2582F" w:rsidRPr="00CB298B" w:rsidRDefault="00E2582F" w:rsidP="00B658D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D. Janczak, </w:t>
      </w:r>
      <w:r w:rsidRPr="00CB298B">
        <w:rPr>
          <w:rFonts w:ascii="Arial" w:hAnsi="Arial" w:cs="Arial"/>
          <w:i/>
        </w:rPr>
        <w:t>Czy i po co nauczać małe dzieci programowania?</w:t>
      </w:r>
      <w:r w:rsidRPr="00CB298B">
        <w:rPr>
          <w:rFonts w:ascii="Arial" w:hAnsi="Arial" w:cs="Arial"/>
        </w:rPr>
        <w:t xml:space="preserve">, „Meritum”, nr 2(29)/2013, s. 68–69. </w:t>
      </w:r>
    </w:p>
  </w:footnote>
  <w:footnote w:id="97">
    <w:p w14:paraId="0512C2D7" w14:textId="7C1F396E" w:rsidR="00E2582F" w:rsidRPr="00CB298B" w:rsidRDefault="00E2582F" w:rsidP="00B658D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w:t>
      </w:r>
      <w:hyperlink r:id="rId51" w:history="1">
        <w:r w:rsidRPr="00CB298B">
          <w:rPr>
            <w:rStyle w:val="Hipercze"/>
            <w:rFonts w:ascii="Arial" w:hAnsi="Arial" w:cs="Arial"/>
            <w:color w:val="auto"/>
          </w:rPr>
          <w:t>www.wielkizachwyt.pl</w:t>
        </w:r>
      </w:hyperlink>
      <w:r>
        <w:rPr>
          <w:rStyle w:val="Hipercze"/>
          <w:rFonts w:ascii="Arial" w:hAnsi="Arial" w:cs="Arial"/>
          <w:color w:val="auto"/>
        </w:rPr>
        <w:t xml:space="preserve"> </w:t>
      </w:r>
      <w:r w:rsidRPr="00CB298B">
        <w:rPr>
          <w:rFonts w:ascii="Arial" w:hAnsi="Arial" w:cs="Arial"/>
        </w:rPr>
        <w:t xml:space="preserve">oraz </w:t>
      </w:r>
      <w:hyperlink r:id="rId52" w:history="1">
        <w:r w:rsidRPr="00CB298B">
          <w:rPr>
            <w:rStyle w:val="Hipercze"/>
            <w:rFonts w:ascii="Arial" w:hAnsi="Arial" w:cs="Arial"/>
            <w:color w:val="auto"/>
          </w:rPr>
          <w:t>www.edziecko.pl/przedszkolak/56,79316,20869466,Jak_wprowadzamy_las_do_przedszkola_opowiesc_przedszkolanki.html</w:t>
        </w:r>
      </w:hyperlink>
      <w:r w:rsidRPr="00CB298B">
        <w:rPr>
          <w:rFonts w:ascii="Arial" w:hAnsi="Arial" w:cs="Arial"/>
        </w:rPr>
        <w:t xml:space="preserve"> [online, dostęp dn. 14.04.2017].</w:t>
      </w:r>
    </w:p>
  </w:footnote>
  <w:footnote w:id="98">
    <w:p w14:paraId="3BC95AF1" w14:textId="25B552C0" w:rsidR="00E2582F" w:rsidRPr="00CB298B" w:rsidRDefault="00E2582F" w:rsidP="00B658D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R. </w:t>
      </w:r>
      <w:proofErr w:type="spellStart"/>
      <w:r w:rsidRPr="00CB298B">
        <w:rPr>
          <w:rFonts w:ascii="Arial" w:hAnsi="Arial" w:cs="Arial"/>
        </w:rPr>
        <w:t>Louv</w:t>
      </w:r>
      <w:proofErr w:type="spellEnd"/>
      <w:r w:rsidRPr="00CB298B">
        <w:rPr>
          <w:rFonts w:ascii="Arial" w:hAnsi="Arial" w:cs="Arial"/>
        </w:rPr>
        <w:t xml:space="preserve">, </w:t>
      </w:r>
      <w:r w:rsidRPr="00CB298B">
        <w:rPr>
          <w:rFonts w:ascii="Arial" w:hAnsi="Arial" w:cs="Arial"/>
          <w:i/>
        </w:rPr>
        <w:t>Ostatnie dziecko lasu</w:t>
      </w:r>
      <w:r w:rsidRPr="00CB298B">
        <w:rPr>
          <w:rFonts w:ascii="Arial" w:hAnsi="Arial" w:cs="Arial"/>
        </w:rPr>
        <w:t>, tłum. A. Rogozińska, Grupa Wydawnicza Relacja, Warszawa 2014.</w:t>
      </w:r>
    </w:p>
  </w:footnote>
  <w:footnote w:id="99">
    <w:p w14:paraId="36B2A92A" w14:textId="136E5CE4" w:rsidR="00E2582F" w:rsidRPr="00CB298B" w:rsidRDefault="00E2582F" w:rsidP="00B658D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Cyt. za: </w:t>
      </w:r>
      <w:hyperlink r:id="rId53" w:history="1">
        <w:r w:rsidRPr="00CB298B">
          <w:rPr>
            <w:rStyle w:val="Hipercze"/>
            <w:rFonts w:ascii="Arial" w:hAnsi="Arial" w:cs="Arial"/>
            <w:color w:val="auto"/>
          </w:rPr>
          <w:t>www.mamywsieci.pl/edukacja-i-wychowanie/jak-wprowadzi-las-do-przedszkola-rzecz-o-le-nym-przedszkolu-w-polsce</w:t>
        </w:r>
      </w:hyperlink>
      <w:r w:rsidRPr="00CB298B">
        <w:rPr>
          <w:rFonts w:ascii="Arial" w:hAnsi="Arial" w:cs="Arial"/>
        </w:rPr>
        <w:t xml:space="preserve"> [online, dostęp dn. 20.08.2017].</w:t>
      </w:r>
    </w:p>
  </w:footnote>
  <w:footnote w:id="100">
    <w:p w14:paraId="7F109362" w14:textId="4F6158BA" w:rsidR="00E2582F" w:rsidRPr="00CB298B" w:rsidRDefault="00E2582F" w:rsidP="00B658D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t>
      </w:r>
      <w:hyperlink r:id="rId54" w:history="1">
        <w:r w:rsidRPr="00CB298B">
          <w:rPr>
            <w:rStyle w:val="Hipercze"/>
            <w:rFonts w:ascii="Arial" w:hAnsi="Arial" w:cs="Arial"/>
            <w:color w:val="auto"/>
          </w:rPr>
          <w:t>www.wielkizachwyt.pl/2017/03/17/jak-natura-przygotowuje-dzieci-do-szkoly/</w:t>
        </w:r>
      </w:hyperlink>
      <w:r w:rsidRPr="00CB298B">
        <w:rPr>
          <w:rFonts w:ascii="Arial" w:hAnsi="Arial" w:cs="Arial"/>
        </w:rPr>
        <w:t xml:space="preserve"> [online, dostęp dn. 20.08.2017].</w:t>
      </w:r>
    </w:p>
  </w:footnote>
  <w:footnote w:id="101">
    <w:p w14:paraId="39B15184" w14:textId="2596D4B3" w:rsidR="00E2582F" w:rsidRPr="00CB298B" w:rsidRDefault="00E2582F" w:rsidP="009D1D5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H. </w:t>
      </w:r>
      <w:proofErr w:type="spellStart"/>
      <w:r w:rsidRPr="00CB298B">
        <w:rPr>
          <w:rFonts w:ascii="Arial" w:hAnsi="Arial" w:cs="Arial"/>
        </w:rPr>
        <w:t>Pharhurst</w:t>
      </w:r>
      <w:proofErr w:type="spellEnd"/>
      <w:r w:rsidRPr="00CB298B">
        <w:rPr>
          <w:rFonts w:ascii="Arial" w:hAnsi="Arial" w:cs="Arial"/>
        </w:rPr>
        <w:t xml:space="preserve">, </w:t>
      </w:r>
      <w:hyperlink r:id="rId55" w:history="1">
        <w:r w:rsidRPr="00CB298B">
          <w:rPr>
            <w:rStyle w:val="Hipercze"/>
            <w:rFonts w:ascii="Arial" w:hAnsi="Arial" w:cs="Arial"/>
            <w:i/>
            <w:color w:val="auto"/>
          </w:rPr>
          <w:t>Wykształcenie według planu daltońskiego</w:t>
        </w:r>
      </w:hyperlink>
      <w:r w:rsidRPr="00CB298B">
        <w:rPr>
          <w:rFonts w:ascii="Arial" w:hAnsi="Arial" w:cs="Arial"/>
        </w:rPr>
        <w:t>, tłum. Z. Umińska</w:t>
      </w:r>
      <w:r w:rsidRPr="00CB298B">
        <w:rPr>
          <w:rStyle w:val="Hipercze"/>
          <w:rFonts w:ascii="Arial" w:hAnsi="Arial" w:cs="Arial"/>
          <w:color w:val="auto"/>
          <w:u w:val="none"/>
        </w:rPr>
        <w:t>, Wydawnictwo Książnica Atlas, Warszawa 1928 [online, dostęp dn.</w:t>
      </w:r>
      <w:r>
        <w:rPr>
          <w:rStyle w:val="Hipercze"/>
          <w:rFonts w:ascii="Arial" w:hAnsi="Arial" w:cs="Arial"/>
          <w:color w:val="auto"/>
        </w:rPr>
        <w:t xml:space="preserve"> </w:t>
      </w:r>
      <w:r w:rsidRPr="00CB298B">
        <w:rPr>
          <w:rFonts w:ascii="Arial" w:hAnsi="Arial" w:cs="Arial"/>
        </w:rPr>
        <w:t>10.05.2017].</w:t>
      </w:r>
    </w:p>
  </w:footnote>
  <w:footnote w:id="102">
    <w:p w14:paraId="6291026D" w14:textId="582C3A1C" w:rsidR="00E2582F" w:rsidRPr="00CB298B" w:rsidRDefault="00E2582F" w:rsidP="009D1D5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56" w:history="1">
        <w:r w:rsidRPr="00CB298B">
          <w:rPr>
            <w:rStyle w:val="Hipercze"/>
            <w:rFonts w:ascii="Arial" w:hAnsi="Arial" w:cs="Arial"/>
            <w:i/>
            <w:color w:val="auto"/>
          </w:rPr>
          <w:t>Księga Trendów w Edukacji 2.0.</w:t>
        </w:r>
      </w:hyperlink>
      <w:r w:rsidRPr="00CB298B">
        <w:rPr>
          <w:rFonts w:ascii="Arial" w:hAnsi="Arial" w:cs="Arial"/>
        </w:rPr>
        <w:t xml:space="preserve">,[online, dostęp dn. 10.05.2017]; zob. także: </w:t>
      </w:r>
      <w:hyperlink r:id="rId57" w:history="1">
        <w:r w:rsidRPr="00CB298B">
          <w:rPr>
            <w:rStyle w:val="Hipercze"/>
            <w:rFonts w:ascii="Arial" w:hAnsi="Arial" w:cs="Arial"/>
            <w:i/>
            <w:color w:val="auto"/>
          </w:rPr>
          <w:t>Tutor – ktoś, kto potr</w:t>
        </w:r>
        <w:r w:rsidRPr="00CB298B">
          <w:rPr>
            <w:rStyle w:val="Hipercze"/>
            <w:rFonts w:ascii="Arial" w:hAnsi="Arial" w:cs="Arial"/>
            <w:i/>
            <w:color w:val="auto"/>
          </w:rPr>
          <w:t>a</w:t>
        </w:r>
        <w:r w:rsidRPr="00CB298B">
          <w:rPr>
            <w:rStyle w:val="Hipercze"/>
            <w:rFonts w:ascii="Arial" w:hAnsi="Arial" w:cs="Arial"/>
            <w:i/>
            <w:color w:val="auto"/>
          </w:rPr>
          <w:t>fi dać siebie</w:t>
        </w:r>
        <w:r w:rsidRPr="00CB298B">
          <w:rPr>
            <w:rStyle w:val="Hipercze"/>
            <w:rFonts w:ascii="Arial" w:hAnsi="Arial" w:cs="Arial"/>
            <w:color w:val="auto"/>
          </w:rPr>
          <w:t xml:space="preserve">. </w:t>
        </w:r>
        <w:r w:rsidRPr="00CB298B">
          <w:rPr>
            <w:rStyle w:val="Hipercze"/>
            <w:rFonts w:ascii="Arial" w:hAnsi="Arial" w:cs="Arial"/>
            <w:i/>
            <w:color w:val="auto"/>
          </w:rPr>
          <w:t xml:space="preserve">Rozmowa Piotra </w:t>
        </w:r>
        <w:proofErr w:type="spellStart"/>
        <w:r w:rsidRPr="00CB298B">
          <w:rPr>
            <w:rStyle w:val="Hipercze"/>
            <w:rFonts w:ascii="Arial" w:hAnsi="Arial" w:cs="Arial"/>
            <w:i/>
            <w:color w:val="auto"/>
          </w:rPr>
          <w:t>Czekierdy</w:t>
        </w:r>
        <w:proofErr w:type="spellEnd"/>
        <w:r w:rsidRPr="00CB298B">
          <w:rPr>
            <w:rStyle w:val="Hipercze"/>
            <w:rFonts w:ascii="Arial" w:hAnsi="Arial" w:cs="Arial"/>
            <w:i/>
            <w:color w:val="auto"/>
          </w:rPr>
          <w:t xml:space="preserve">, założyciela i przewodniczącego Rady Nadzorczej Collegium </w:t>
        </w:r>
        <w:proofErr w:type="spellStart"/>
        <w:r w:rsidRPr="00CB298B">
          <w:rPr>
            <w:rStyle w:val="Hipercze"/>
            <w:rFonts w:ascii="Arial" w:hAnsi="Arial" w:cs="Arial"/>
            <w:i/>
            <w:color w:val="auto"/>
          </w:rPr>
          <w:t>Wr</w:t>
        </w:r>
        <w:r w:rsidRPr="00CB298B">
          <w:rPr>
            <w:rStyle w:val="Hipercze"/>
            <w:rFonts w:ascii="Arial" w:hAnsi="Arial" w:cs="Arial"/>
            <w:i/>
            <w:color w:val="auto"/>
          </w:rPr>
          <w:t>a</w:t>
        </w:r>
        <w:r w:rsidRPr="00CB298B">
          <w:rPr>
            <w:rStyle w:val="Hipercze"/>
            <w:rFonts w:ascii="Arial" w:hAnsi="Arial" w:cs="Arial"/>
            <w:i/>
            <w:color w:val="auto"/>
          </w:rPr>
          <w:t>tislaviense</w:t>
        </w:r>
        <w:proofErr w:type="spellEnd"/>
        <w:r w:rsidRPr="00CB298B">
          <w:rPr>
            <w:rStyle w:val="Hipercze"/>
            <w:rFonts w:ascii="Arial" w:hAnsi="Arial" w:cs="Arial"/>
            <w:i/>
            <w:color w:val="auto"/>
          </w:rPr>
          <w:t xml:space="preserve">, z </w:t>
        </w:r>
        <w:proofErr w:type="spellStart"/>
        <w:r w:rsidRPr="00CB298B">
          <w:rPr>
            <w:rStyle w:val="Hipercze"/>
            <w:rFonts w:ascii="Arial" w:hAnsi="Arial" w:cs="Arial"/>
            <w:i/>
            <w:color w:val="auto"/>
          </w:rPr>
          <w:t>Josepem</w:t>
        </w:r>
        <w:proofErr w:type="spellEnd"/>
        <w:r w:rsidRPr="00CB298B">
          <w:rPr>
            <w:rStyle w:val="Hipercze"/>
            <w:rFonts w:ascii="Arial" w:hAnsi="Arial" w:cs="Arial"/>
            <w:i/>
            <w:color w:val="auto"/>
          </w:rPr>
          <w:t xml:space="preserve"> </w:t>
        </w:r>
        <w:proofErr w:type="spellStart"/>
        <w:r w:rsidRPr="00CB298B">
          <w:rPr>
            <w:rStyle w:val="Hipercze"/>
            <w:rFonts w:ascii="Arial" w:hAnsi="Arial" w:cs="Arial"/>
            <w:i/>
            <w:color w:val="auto"/>
          </w:rPr>
          <w:t>Maríą</w:t>
        </w:r>
        <w:proofErr w:type="spellEnd"/>
        <w:r w:rsidRPr="00CB298B">
          <w:rPr>
            <w:rStyle w:val="Hipercze"/>
            <w:rFonts w:ascii="Arial" w:hAnsi="Arial" w:cs="Arial"/>
            <w:i/>
            <w:color w:val="auto"/>
          </w:rPr>
          <w:t xml:space="preserve"> </w:t>
        </w:r>
        <w:proofErr w:type="spellStart"/>
        <w:r w:rsidRPr="00CB298B">
          <w:rPr>
            <w:rStyle w:val="Hipercze"/>
            <w:rFonts w:ascii="Arial" w:hAnsi="Arial" w:cs="Arial"/>
            <w:i/>
            <w:color w:val="auto"/>
          </w:rPr>
          <w:t>Barnilsem</w:t>
        </w:r>
        <w:proofErr w:type="spellEnd"/>
      </w:hyperlink>
      <w:r w:rsidRPr="00CB298B">
        <w:rPr>
          <w:rFonts w:ascii="Arial" w:hAnsi="Arial" w:cs="Arial"/>
        </w:rPr>
        <w:t xml:space="preserve"> [online, dostęp dn. 10.05.2017].</w:t>
      </w:r>
    </w:p>
  </w:footnote>
  <w:footnote w:id="103">
    <w:p w14:paraId="5E4E879E" w14:textId="346C2E06"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Johann Heinrich Pestalozzi (1746–1827)</w:t>
      </w:r>
      <w:r>
        <w:rPr>
          <w:rFonts w:ascii="Arial" w:hAnsi="Arial" w:cs="Arial"/>
        </w:rPr>
        <w:t xml:space="preserve"> </w:t>
      </w:r>
      <w:r w:rsidRPr="00CB298B">
        <w:rPr>
          <w:rFonts w:ascii="Arial" w:hAnsi="Arial" w:cs="Arial"/>
        </w:rPr>
        <w:t>– szwajcarski pedagog, twórca pierwszej teorii nauczania p</w:t>
      </w:r>
      <w:r w:rsidRPr="00CB298B">
        <w:rPr>
          <w:rFonts w:ascii="Arial" w:hAnsi="Arial" w:cs="Arial"/>
        </w:rPr>
        <w:t>o</w:t>
      </w:r>
      <w:r w:rsidRPr="00CB298B">
        <w:rPr>
          <w:rFonts w:ascii="Arial" w:hAnsi="Arial" w:cs="Arial"/>
        </w:rPr>
        <w:t>czątkowego, nazywany ojcem szkoły ludowej.</w:t>
      </w:r>
    </w:p>
  </w:footnote>
  <w:footnote w:id="104">
    <w:p w14:paraId="701708C1" w14:textId="3CB768E3" w:rsidR="00E2582F" w:rsidRPr="00CB298B" w:rsidRDefault="00E2582F" w:rsidP="009D1D5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Wizyta Klubu Twórczych Dyrektorów Przedszkoli, zorganizowana w dniach 25–28 marca 2009 r. przez Barbarę Grzegorczyk, konsultantkę w Świętokrzyskim Centrum Doskonalenia Nauczycieli, we współpracy z Wydziałem Edukacji Urzędu Miasta Kielce. Patronat honorowy nad wizytą objęła Światowa Organizacja Wychowania Przedszkolnego OMEP.</w:t>
      </w:r>
    </w:p>
  </w:footnote>
  <w:footnote w:id="105">
    <w:p w14:paraId="3EB7C94D" w14:textId="37D0FE53" w:rsidR="00E2582F" w:rsidRPr="00CB298B" w:rsidRDefault="00E2582F" w:rsidP="009D1D5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58" w:history="1">
        <w:r w:rsidRPr="00CB298B">
          <w:rPr>
            <w:rStyle w:val="Hipercze"/>
            <w:rFonts w:ascii="Arial" w:hAnsi="Arial" w:cs="Arial"/>
            <w:color w:val="auto"/>
          </w:rPr>
          <w:t>http://www.kneipp.pl/de/filozofia_kneippa/sebastian_kneipp.html</w:t>
        </w:r>
      </w:hyperlink>
      <w:r w:rsidRPr="00CB298B">
        <w:rPr>
          <w:rFonts w:ascii="Arial" w:hAnsi="Arial" w:cs="Arial"/>
        </w:rPr>
        <w:t xml:space="preserve"> [online, dostęp dn. 15.05.2017].</w:t>
      </w:r>
    </w:p>
  </w:footnote>
  <w:footnote w:id="106">
    <w:p w14:paraId="2BB26C1C" w14:textId="7B2AD73E" w:rsidR="00E2582F" w:rsidRPr="00CB298B" w:rsidRDefault="00E2582F" w:rsidP="009D1D5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M. </w:t>
      </w:r>
      <w:proofErr w:type="spellStart"/>
      <w:r w:rsidRPr="00CB298B">
        <w:rPr>
          <w:rFonts w:ascii="Arial" w:hAnsi="Arial" w:cs="Arial"/>
        </w:rPr>
        <w:t>Skowera</w:t>
      </w:r>
      <w:proofErr w:type="spellEnd"/>
      <w:r w:rsidRPr="00CB298B">
        <w:rPr>
          <w:rFonts w:ascii="Arial" w:hAnsi="Arial" w:cs="Arial"/>
        </w:rPr>
        <w:t xml:space="preserve"> (red.), </w:t>
      </w:r>
      <w:hyperlink r:id="rId59" w:history="1">
        <w:r w:rsidRPr="00CB298B">
          <w:rPr>
            <w:rStyle w:val="Hipercze"/>
            <w:rFonts w:ascii="Arial" w:hAnsi="Arial" w:cs="Arial"/>
            <w:i/>
            <w:color w:val="auto"/>
          </w:rPr>
          <w:t xml:space="preserve">Poradnik aranżacji </w:t>
        </w:r>
        <w:proofErr w:type="spellStart"/>
        <w:r w:rsidRPr="00CB298B">
          <w:rPr>
            <w:rStyle w:val="Hipercze"/>
            <w:rFonts w:ascii="Arial" w:hAnsi="Arial" w:cs="Arial"/>
            <w:i/>
            <w:color w:val="auto"/>
          </w:rPr>
          <w:t>sal</w:t>
        </w:r>
        <w:proofErr w:type="spellEnd"/>
        <w:r w:rsidRPr="00CB298B">
          <w:rPr>
            <w:rStyle w:val="Hipercze"/>
            <w:rFonts w:ascii="Arial" w:hAnsi="Arial" w:cs="Arial"/>
            <w:i/>
            <w:color w:val="auto"/>
          </w:rPr>
          <w:t xml:space="preserve"> lekcyjnych do nauki języka niemieckiego</w:t>
        </w:r>
      </w:hyperlink>
      <w:r w:rsidRPr="00CB298B">
        <w:rPr>
          <w:rFonts w:ascii="Arial" w:hAnsi="Arial" w:cs="Arial"/>
        </w:rPr>
        <w:t xml:space="preserve">, Goethe </w:t>
      </w:r>
      <w:proofErr w:type="spellStart"/>
      <w:r w:rsidRPr="00CB298B">
        <w:rPr>
          <w:rFonts w:ascii="Arial" w:hAnsi="Arial" w:cs="Arial"/>
        </w:rPr>
        <w:t>Institut</w:t>
      </w:r>
      <w:proofErr w:type="spellEnd"/>
      <w:r w:rsidRPr="00CB298B">
        <w:rPr>
          <w:rFonts w:ascii="Arial" w:hAnsi="Arial" w:cs="Arial"/>
        </w:rPr>
        <w:t>, Warszawa [b.r.], s. 2 [online, dostęp dn. 15.05.2017].</w:t>
      </w:r>
    </w:p>
  </w:footnote>
  <w:footnote w:id="107">
    <w:p w14:paraId="29FFB458" w14:textId="70624AF8"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Pr>
          <w:rFonts w:ascii="Arial" w:hAnsi="Arial" w:cs="Arial"/>
        </w:rPr>
        <w:t xml:space="preserve"> </w:t>
      </w:r>
      <w:r w:rsidRPr="00CB298B">
        <w:rPr>
          <w:rFonts w:ascii="Arial" w:hAnsi="Arial" w:cs="Arial"/>
        </w:rPr>
        <w:t xml:space="preserve">Oprac. na podstawie: B.D. </w:t>
      </w:r>
      <w:proofErr w:type="spellStart"/>
      <w:r w:rsidRPr="00CB298B">
        <w:rPr>
          <w:rFonts w:ascii="Arial" w:hAnsi="Arial" w:cs="Arial"/>
        </w:rPr>
        <w:t>Gołębniak</w:t>
      </w:r>
      <w:proofErr w:type="spellEnd"/>
      <w:r w:rsidRPr="00CB298B">
        <w:rPr>
          <w:rFonts w:ascii="Arial" w:hAnsi="Arial" w:cs="Arial"/>
        </w:rPr>
        <w:t xml:space="preserve">, </w:t>
      </w:r>
      <w:r w:rsidRPr="00CB298B">
        <w:rPr>
          <w:rFonts w:ascii="Arial" w:hAnsi="Arial" w:cs="Arial"/>
          <w:i/>
        </w:rPr>
        <w:t>Uczenie metodą projektu</w:t>
      </w:r>
      <w:r w:rsidRPr="00CB298B">
        <w:rPr>
          <w:rFonts w:ascii="Arial" w:hAnsi="Arial" w:cs="Arial"/>
        </w:rPr>
        <w:t xml:space="preserve">, WSiP, Warszawa 2002; J.H. </w:t>
      </w:r>
      <w:proofErr w:type="spellStart"/>
      <w:r w:rsidRPr="00CB298B">
        <w:rPr>
          <w:rFonts w:ascii="Arial" w:hAnsi="Arial" w:cs="Arial"/>
        </w:rPr>
        <w:t>Helm</w:t>
      </w:r>
      <w:proofErr w:type="spellEnd"/>
      <w:r w:rsidRPr="00CB298B">
        <w:rPr>
          <w:rFonts w:ascii="Arial" w:hAnsi="Arial" w:cs="Arial"/>
        </w:rPr>
        <w:t xml:space="preserve">, J.G. Katz </w:t>
      </w:r>
      <w:r w:rsidRPr="00CB298B">
        <w:rPr>
          <w:rFonts w:ascii="Arial" w:hAnsi="Arial" w:cs="Arial"/>
          <w:i/>
        </w:rPr>
        <w:t>Mali Badacze. Metoda projektu w edukacji elementarnej</w:t>
      </w:r>
      <w:r w:rsidRPr="00CB298B">
        <w:rPr>
          <w:rFonts w:ascii="Arial" w:hAnsi="Arial" w:cs="Arial"/>
        </w:rPr>
        <w:t xml:space="preserve">, Wyd. CODN, Warszawa 2003; </w:t>
      </w:r>
      <w:r>
        <w:rPr>
          <w:rFonts w:ascii="Arial" w:hAnsi="Arial" w:cs="Arial"/>
        </w:rPr>
        <w:br/>
      </w:r>
      <w:r w:rsidRPr="00CB298B">
        <w:rPr>
          <w:rFonts w:ascii="Arial" w:hAnsi="Arial" w:cs="Arial"/>
        </w:rPr>
        <w:t xml:space="preserve">M. Szamański </w:t>
      </w:r>
      <w:r w:rsidRPr="00CB298B">
        <w:rPr>
          <w:rFonts w:ascii="Arial" w:hAnsi="Arial" w:cs="Arial"/>
          <w:i/>
        </w:rPr>
        <w:t>O metodzie projektów</w:t>
      </w:r>
      <w:r w:rsidRPr="00CB298B">
        <w:rPr>
          <w:rFonts w:ascii="Arial" w:hAnsi="Arial" w:cs="Arial"/>
        </w:rPr>
        <w:t>, Wydawnictwo Akademickie ŻAK, Warszawa 2000.</w:t>
      </w:r>
    </w:p>
  </w:footnote>
  <w:footnote w:id="108">
    <w:p w14:paraId="59BF8D6C" w14:textId="524A314C" w:rsidR="00E2582F" w:rsidRPr="00E85678" w:rsidRDefault="00E2582F">
      <w:pPr>
        <w:pStyle w:val="Tekstprzypisudolnego"/>
        <w:rPr>
          <w:rFonts w:ascii="Arial" w:hAnsi="Arial" w:cs="Arial"/>
        </w:rPr>
      </w:pPr>
      <w:r w:rsidRPr="00E85678">
        <w:rPr>
          <w:rStyle w:val="Odwoanieprzypisudolnego"/>
          <w:rFonts w:ascii="Arial" w:hAnsi="Arial" w:cs="Arial"/>
        </w:rPr>
        <w:footnoteRef/>
      </w:r>
      <w:r w:rsidRPr="00E85678">
        <w:rPr>
          <w:rFonts w:ascii="Arial" w:hAnsi="Arial" w:cs="Arial"/>
        </w:rPr>
        <w:t xml:space="preserve"> Realizatorką projektu i autorką relacji jest Wioletta Jaskuła z Podkarpackiego Ośrodka Przedszkolnego w Żurawiczkach nr 1 (obecnie nauczycielka w Szkole Podstawowej nr 2 im. H. Kołłątaja w Przeworsku). </w:t>
      </w:r>
    </w:p>
  </w:footnote>
  <w:footnote w:id="109">
    <w:p w14:paraId="51B66304" w14:textId="7D924897" w:rsidR="00E2582F" w:rsidRPr="00CB298B" w:rsidRDefault="00E2582F" w:rsidP="0019394D">
      <w:pPr>
        <w:pStyle w:val="Tekstprzypisudolnego"/>
        <w:rPr>
          <w:rFonts w:ascii="Arial" w:eastAsiaTheme="minorHAnsi" w:hAnsi="Arial" w:cs="Arial"/>
          <w:lang w:eastAsia="en-US"/>
        </w:rPr>
      </w:pPr>
      <w:r w:rsidRPr="00CB298B">
        <w:rPr>
          <w:rStyle w:val="Odwoanieprzypisudolnego"/>
          <w:rFonts w:ascii="Arial" w:hAnsi="Arial" w:cs="Arial"/>
        </w:rPr>
        <w:footnoteRef/>
      </w:r>
      <w:r w:rsidRPr="00CB298B">
        <w:rPr>
          <w:rFonts w:ascii="Arial" w:hAnsi="Arial" w:cs="Arial"/>
        </w:rPr>
        <w:t xml:space="preserve"> E. Bryła, </w:t>
      </w:r>
      <w:hyperlink r:id="rId60" w:history="1">
        <w:r w:rsidRPr="00CB298B">
          <w:rPr>
            <w:rStyle w:val="Hipercze"/>
            <w:rFonts w:ascii="Arial" w:hAnsi="Arial" w:cs="Arial"/>
            <w:i/>
            <w:color w:val="auto"/>
          </w:rPr>
          <w:t>Przegląd metod aktywizujących rozwój dziecka w wieku przedszkolnym</w:t>
        </w:r>
      </w:hyperlink>
      <w:r w:rsidRPr="00CB298B">
        <w:rPr>
          <w:rFonts w:ascii="Arial" w:hAnsi="Arial" w:cs="Arial"/>
        </w:rPr>
        <w:t xml:space="preserve"> [online, dostęp dn. 19.05.2017].</w:t>
      </w:r>
    </w:p>
  </w:footnote>
  <w:footnote w:id="110">
    <w:p w14:paraId="4F36FB72" w14:textId="67724BE7"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Cyt. za: D. </w:t>
      </w:r>
      <w:proofErr w:type="spellStart"/>
      <w:r w:rsidRPr="00CB298B">
        <w:rPr>
          <w:rFonts w:ascii="Arial" w:hAnsi="Arial" w:cs="Arial"/>
        </w:rPr>
        <w:t>Samoraj</w:t>
      </w:r>
      <w:proofErr w:type="spellEnd"/>
      <w:r w:rsidRPr="00CB298B">
        <w:rPr>
          <w:rFonts w:ascii="Arial" w:hAnsi="Arial" w:cs="Arial"/>
        </w:rPr>
        <w:t xml:space="preserve">, </w:t>
      </w:r>
      <w:hyperlink r:id="rId61" w:history="1">
        <w:r w:rsidRPr="00CB298B">
          <w:rPr>
            <w:rStyle w:val="Hipercze"/>
            <w:rFonts w:ascii="Arial" w:hAnsi="Arial" w:cs="Arial"/>
            <w:i/>
            <w:color w:val="auto"/>
          </w:rPr>
          <w:t>Szkoła Aktywności Twórczej –Tradycja i Współczesność. Koncepcja Szkoły A</w:t>
        </w:r>
        <w:r w:rsidRPr="00CB298B">
          <w:rPr>
            <w:rStyle w:val="Hipercze"/>
            <w:rFonts w:ascii="Arial" w:hAnsi="Arial" w:cs="Arial"/>
            <w:i/>
            <w:color w:val="auto"/>
          </w:rPr>
          <w:t>k</w:t>
        </w:r>
        <w:r w:rsidRPr="00CB298B">
          <w:rPr>
            <w:rStyle w:val="Hipercze"/>
            <w:rFonts w:ascii="Arial" w:hAnsi="Arial" w:cs="Arial"/>
            <w:i/>
            <w:color w:val="auto"/>
          </w:rPr>
          <w:t>tywności Twórczej</w:t>
        </w:r>
      </w:hyperlink>
      <w:r w:rsidRPr="00CB298B">
        <w:rPr>
          <w:rFonts w:ascii="Arial" w:hAnsi="Arial" w:cs="Arial"/>
        </w:rPr>
        <w:t xml:space="preserve"> [online, dostęp dn. 15.05.2017].</w:t>
      </w:r>
    </w:p>
  </w:footnote>
  <w:footnote w:id="111">
    <w:p w14:paraId="0B591890" w14:textId="1B0917EE"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62" w:history="1">
        <w:r w:rsidRPr="00CB298B">
          <w:rPr>
            <w:rStyle w:val="Hipercze"/>
            <w:rFonts w:ascii="Arial" w:hAnsi="Arial" w:cs="Arial"/>
            <w:color w:val="auto"/>
          </w:rPr>
          <w:t>Metody pracy z dziećmi według Edyty Gruszczyk-Kolczyńskiej</w:t>
        </w:r>
      </w:hyperlink>
      <w:r w:rsidRPr="00CB298B">
        <w:rPr>
          <w:rFonts w:ascii="Arial" w:hAnsi="Arial" w:cs="Arial"/>
        </w:rPr>
        <w:t xml:space="preserve"> [online, dostęp dn. 15.05.2017].</w:t>
      </w:r>
    </w:p>
  </w:footnote>
  <w:footnote w:id="112">
    <w:p w14:paraId="61ED84BE" w14:textId="12C6B1A0" w:rsidR="00E2582F" w:rsidRPr="00CB298B" w:rsidRDefault="00E2582F">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Amerykańska </w:t>
      </w:r>
      <w:proofErr w:type="spellStart"/>
      <w:r w:rsidRPr="00CB298B">
        <w:rPr>
          <w:rFonts w:ascii="Arial" w:hAnsi="Arial" w:cs="Arial"/>
        </w:rPr>
        <w:t>edukatorka</w:t>
      </w:r>
      <w:proofErr w:type="spellEnd"/>
      <w:r w:rsidRPr="00CB298B">
        <w:rPr>
          <w:rFonts w:ascii="Arial" w:hAnsi="Arial" w:cs="Arial"/>
        </w:rPr>
        <w:t xml:space="preserve"> głosząca i realizująca ideę nauczania opartego na pasji, zwolenniczka twó</w:t>
      </w:r>
      <w:r w:rsidRPr="00CB298B">
        <w:rPr>
          <w:rFonts w:ascii="Arial" w:hAnsi="Arial" w:cs="Arial"/>
        </w:rPr>
        <w:t>r</w:t>
      </w:r>
      <w:r w:rsidRPr="00CB298B">
        <w:rPr>
          <w:rFonts w:ascii="Arial" w:hAnsi="Arial" w:cs="Arial"/>
        </w:rPr>
        <w:t>czego wykorzystania nowoczesnych technologii w nauczaniu i uczeniu się, propagatorka idei dzielenia się przez nauczycieli pomysłami na kreatywne i skuteczne strategie nauczania.</w:t>
      </w:r>
    </w:p>
  </w:footnote>
  <w:footnote w:id="113">
    <w:p w14:paraId="740FFF1C" w14:textId="0AB4BA8F"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Raport dostępny na stronie: </w:t>
      </w:r>
      <w:hyperlink r:id="rId63" w:history="1">
        <w:r w:rsidRPr="00CB298B">
          <w:rPr>
            <w:rStyle w:val="Hipercze"/>
            <w:rFonts w:ascii="Arial" w:hAnsi="Arial" w:cs="Arial"/>
            <w:color w:val="auto"/>
          </w:rPr>
          <w:t>www.openuniversity.edu/news/news/2014-innovating-pedagogy-report</w:t>
        </w:r>
      </w:hyperlink>
      <w:r w:rsidRPr="00CB298B">
        <w:rPr>
          <w:rFonts w:ascii="Arial" w:hAnsi="Arial" w:cs="Arial"/>
        </w:rPr>
        <w:t xml:space="preserve"> [online, dostęp dn. 15.05.2017].</w:t>
      </w:r>
    </w:p>
  </w:footnote>
  <w:footnote w:id="114">
    <w:p w14:paraId="24BADB38" w14:textId="6CB0A830"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64" w:history="1">
        <w:r w:rsidRPr="00CB298B">
          <w:rPr>
            <w:rStyle w:val="Hipercze"/>
            <w:rFonts w:ascii="Arial" w:hAnsi="Arial" w:cs="Arial"/>
            <w:color w:val="auto"/>
          </w:rPr>
          <w:t>www.czasdzieci.pl/ro_zabawy/id,28462ae.html</w:t>
        </w:r>
      </w:hyperlink>
      <w:r w:rsidRPr="00CB298B">
        <w:rPr>
          <w:rFonts w:ascii="Arial" w:hAnsi="Arial" w:cs="Arial"/>
        </w:rPr>
        <w:t xml:space="preserve"> [online, dostęp dn. 15.05.2017].</w:t>
      </w:r>
    </w:p>
  </w:footnote>
  <w:footnote w:id="115">
    <w:p w14:paraId="2F78CB89" w14:textId="53C9B372"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65" w:history="1">
        <w:r w:rsidRPr="00CB298B">
          <w:rPr>
            <w:rStyle w:val="Hipercze"/>
            <w:rFonts w:ascii="Arial" w:hAnsi="Arial" w:cs="Arial"/>
            <w:color w:val="auto"/>
          </w:rPr>
          <w:t>www.czasdzieci.pl/ro_zabawy/id,5879d2a.html</w:t>
        </w:r>
      </w:hyperlink>
      <w:r w:rsidRPr="00CB298B">
        <w:rPr>
          <w:rStyle w:val="Hipercze"/>
          <w:rFonts w:ascii="Arial" w:hAnsi="Arial" w:cs="Arial"/>
          <w:color w:val="auto"/>
        </w:rPr>
        <w:t xml:space="preserve"> </w:t>
      </w:r>
      <w:r w:rsidRPr="00CB298B">
        <w:rPr>
          <w:rFonts w:ascii="Arial" w:hAnsi="Arial" w:cs="Arial"/>
        </w:rPr>
        <w:t>[online, dostęp dn. 15.05.2017].</w:t>
      </w:r>
    </w:p>
  </w:footnote>
  <w:footnote w:id="116">
    <w:p w14:paraId="48251897" w14:textId="5259F465"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B. Szczypkowska, </w:t>
      </w:r>
      <w:hyperlink r:id="rId66" w:history="1">
        <w:r w:rsidRPr="00CB298B">
          <w:rPr>
            <w:rStyle w:val="Hipercze"/>
            <w:rFonts w:ascii="Arial" w:hAnsi="Arial" w:cs="Arial"/>
            <w:i/>
            <w:color w:val="auto"/>
          </w:rPr>
          <w:t>Rozwijanie twórczego myślenia uczniów poprzez stosowanie metod aktywizuj</w:t>
        </w:r>
        <w:r w:rsidRPr="00CB298B">
          <w:rPr>
            <w:rStyle w:val="Hipercze"/>
            <w:rFonts w:ascii="Arial" w:hAnsi="Arial" w:cs="Arial"/>
            <w:i/>
            <w:color w:val="auto"/>
          </w:rPr>
          <w:t>ą</w:t>
        </w:r>
        <w:r w:rsidRPr="00CB298B">
          <w:rPr>
            <w:rStyle w:val="Hipercze"/>
            <w:rFonts w:ascii="Arial" w:hAnsi="Arial" w:cs="Arial"/>
            <w:i/>
            <w:color w:val="auto"/>
          </w:rPr>
          <w:t>cych</w:t>
        </w:r>
      </w:hyperlink>
      <w:r w:rsidRPr="00CB298B">
        <w:rPr>
          <w:rStyle w:val="Hipercze"/>
          <w:rFonts w:ascii="Arial" w:hAnsi="Arial" w:cs="Arial"/>
          <w:color w:val="auto"/>
        </w:rPr>
        <w:t xml:space="preserve"> </w:t>
      </w:r>
      <w:r w:rsidRPr="00CB298B">
        <w:rPr>
          <w:rFonts w:ascii="Arial" w:hAnsi="Arial" w:cs="Arial"/>
        </w:rPr>
        <w:t>[online, dostęp dn. 15.05.2017].</w:t>
      </w:r>
    </w:p>
  </w:footnote>
  <w:footnote w:id="117">
    <w:p w14:paraId="522D402E" w14:textId="488F29C0"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67" w:history="1">
        <w:r w:rsidRPr="00CB298B">
          <w:rPr>
            <w:rStyle w:val="Hipercze"/>
            <w:rFonts w:ascii="Arial" w:hAnsi="Arial" w:cs="Arial"/>
            <w:color w:val="auto"/>
          </w:rPr>
          <w:t>www.teatrnn.pl/leksykon/node/4230/opowiadanie_historii_na_%C5%9Bwiecie</w:t>
        </w:r>
      </w:hyperlink>
      <w:r w:rsidRPr="00CB298B">
        <w:rPr>
          <w:rStyle w:val="Hipercze"/>
          <w:rFonts w:ascii="Arial" w:hAnsi="Arial" w:cs="Arial"/>
          <w:color w:val="auto"/>
        </w:rPr>
        <w:t xml:space="preserve"> </w:t>
      </w:r>
      <w:r w:rsidRPr="00CB298B">
        <w:rPr>
          <w:rFonts w:ascii="Arial" w:hAnsi="Arial" w:cs="Arial"/>
        </w:rPr>
        <w:t>[online, dostęp dn. 15.05.2017].</w:t>
      </w:r>
    </w:p>
  </w:footnote>
  <w:footnote w:id="118">
    <w:p w14:paraId="2D04110F" w14:textId="03521D56"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68" w:history="1">
        <w:r w:rsidRPr="00CB298B">
          <w:rPr>
            <w:rStyle w:val="Hipercze"/>
            <w:rFonts w:ascii="Arial" w:hAnsi="Arial" w:cs="Arial"/>
            <w:color w:val="auto"/>
          </w:rPr>
          <w:t>www.lubimyuczyc.blogspot.com/2016/03/storytelling-opowiadanie-historii.html</w:t>
        </w:r>
      </w:hyperlink>
      <w:r w:rsidRPr="00CB298B">
        <w:rPr>
          <w:rFonts w:ascii="Arial" w:hAnsi="Arial" w:cs="Arial"/>
        </w:rPr>
        <w:t>;</w:t>
      </w:r>
      <w:r>
        <w:rPr>
          <w:rFonts w:ascii="Arial" w:hAnsi="Arial" w:cs="Arial"/>
        </w:rPr>
        <w:t xml:space="preserve"> </w:t>
      </w:r>
      <w:hyperlink r:id="rId69" w:history="1">
        <w:r w:rsidRPr="00CB298B">
          <w:rPr>
            <w:rStyle w:val="Hipercze"/>
            <w:rFonts w:ascii="Arial" w:hAnsi="Arial" w:cs="Arial"/>
            <w:color w:val="auto"/>
          </w:rPr>
          <w:t>www.edunews.pl/narzedzia-i-projekty/narzedzia-edukacyjne/2341-wspolne-opowiesci-europy</w:t>
        </w:r>
      </w:hyperlink>
      <w:r w:rsidRPr="00CB298B">
        <w:rPr>
          <w:rFonts w:ascii="Arial" w:hAnsi="Arial" w:cs="Arial"/>
        </w:rPr>
        <w:t xml:space="preserve">; </w:t>
      </w:r>
      <w:hyperlink r:id="rId70" w:history="1">
        <w:r w:rsidRPr="00CB298B">
          <w:rPr>
            <w:rStyle w:val="Hipercze"/>
            <w:rFonts w:ascii="Arial" w:hAnsi="Arial" w:cs="Arial"/>
            <w:color w:val="auto"/>
          </w:rPr>
          <w:t>www.labib.pl/inspiracja/pokaz/1213/</w:t>
        </w:r>
      </w:hyperlink>
      <w:r w:rsidRPr="00CB298B">
        <w:rPr>
          <w:rFonts w:ascii="Arial" w:hAnsi="Arial" w:cs="Arial"/>
        </w:rPr>
        <w:t xml:space="preserve"> [online, dostęp dn. 15.05.2017].</w:t>
      </w:r>
    </w:p>
  </w:footnote>
  <w:footnote w:id="119">
    <w:p w14:paraId="100F38F4" w14:textId="38B094F6"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M. </w:t>
      </w:r>
      <w:proofErr w:type="spellStart"/>
      <w:r w:rsidRPr="00CB298B">
        <w:rPr>
          <w:rFonts w:ascii="Arial" w:hAnsi="Arial" w:cs="Arial"/>
        </w:rPr>
        <w:t>Swędrowka</w:t>
      </w:r>
      <w:proofErr w:type="spellEnd"/>
      <w:r w:rsidRPr="00CB298B">
        <w:rPr>
          <w:rFonts w:ascii="Arial" w:hAnsi="Arial" w:cs="Arial"/>
        </w:rPr>
        <w:t xml:space="preserve">, </w:t>
      </w:r>
      <w:hyperlink r:id="rId71" w:history="1">
        <w:r w:rsidRPr="00CB298B">
          <w:rPr>
            <w:rStyle w:val="Hipercze"/>
            <w:rFonts w:ascii="Arial" w:hAnsi="Arial" w:cs="Arial"/>
            <w:i/>
            <w:color w:val="auto"/>
          </w:rPr>
          <w:t>Czytanie wrażeniowe. Innowacyjny model czytania dzieciom tekstów literackich w przedszkolu i w szkole</w:t>
        </w:r>
      </w:hyperlink>
      <w:r w:rsidRPr="00CB298B">
        <w:rPr>
          <w:rFonts w:ascii="Arial" w:hAnsi="Arial" w:cs="Arial"/>
        </w:rPr>
        <w:t xml:space="preserve"> „Trendy”, nr 2/2014 [online, dostęp dn. 15.05.2017].</w:t>
      </w:r>
    </w:p>
  </w:footnote>
  <w:footnote w:id="120">
    <w:p w14:paraId="3308AD93" w14:textId="003C0EDD"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w:t>
      </w:r>
      <w:hyperlink r:id="rId72" w:history="1">
        <w:r w:rsidRPr="00CB298B">
          <w:rPr>
            <w:rStyle w:val="Hipercze"/>
            <w:rFonts w:ascii="Arial" w:hAnsi="Arial" w:cs="Arial"/>
            <w:color w:val="auto"/>
          </w:rPr>
          <w:t>www.kuferliteracki.blogspot.com/2013/05/maria-molicka-bajkoterapia.html</w:t>
        </w:r>
      </w:hyperlink>
      <w:r w:rsidRPr="00CB298B">
        <w:rPr>
          <w:rFonts w:ascii="Arial" w:hAnsi="Arial" w:cs="Arial"/>
        </w:rPr>
        <w:t xml:space="preserve">; M. </w:t>
      </w:r>
      <w:proofErr w:type="spellStart"/>
      <w:r w:rsidRPr="00CB298B">
        <w:rPr>
          <w:rFonts w:ascii="Arial" w:hAnsi="Arial" w:cs="Arial"/>
        </w:rPr>
        <w:t>Molicka</w:t>
      </w:r>
      <w:proofErr w:type="spellEnd"/>
      <w:r w:rsidRPr="00CB298B">
        <w:rPr>
          <w:rFonts w:ascii="Arial" w:hAnsi="Arial" w:cs="Arial"/>
        </w:rPr>
        <w:t xml:space="preserve">, </w:t>
      </w:r>
      <w:hyperlink r:id="rId73" w:history="1">
        <w:r w:rsidRPr="00CB298B">
          <w:rPr>
            <w:rStyle w:val="Hipercze"/>
            <w:rFonts w:ascii="Arial" w:hAnsi="Arial" w:cs="Arial"/>
            <w:i/>
            <w:color w:val="auto"/>
          </w:rPr>
          <w:t>Bajki ter</w:t>
        </w:r>
        <w:r w:rsidRPr="00CB298B">
          <w:rPr>
            <w:rStyle w:val="Hipercze"/>
            <w:rFonts w:ascii="Arial" w:hAnsi="Arial" w:cs="Arial"/>
            <w:i/>
            <w:color w:val="auto"/>
          </w:rPr>
          <w:t>a</w:t>
        </w:r>
        <w:r w:rsidRPr="00CB298B">
          <w:rPr>
            <w:rStyle w:val="Hipercze"/>
            <w:rFonts w:ascii="Arial" w:hAnsi="Arial" w:cs="Arial"/>
            <w:i/>
            <w:color w:val="auto"/>
          </w:rPr>
          <w:t>peutyczne</w:t>
        </w:r>
      </w:hyperlink>
      <w:r w:rsidRPr="00CB298B">
        <w:rPr>
          <w:rFonts w:ascii="Arial" w:hAnsi="Arial" w:cs="Arial"/>
        </w:rPr>
        <w:t xml:space="preserve">, „Życie Szkoły”, nr 2/2004, s. 9–14; strona psychologa Rafała </w:t>
      </w:r>
      <w:proofErr w:type="spellStart"/>
      <w:r w:rsidRPr="00CB298B">
        <w:rPr>
          <w:rFonts w:ascii="Arial" w:hAnsi="Arial" w:cs="Arial"/>
        </w:rPr>
        <w:t>Miętkiewicza</w:t>
      </w:r>
      <w:proofErr w:type="spellEnd"/>
      <w:r w:rsidRPr="00CB298B">
        <w:rPr>
          <w:rFonts w:ascii="Arial" w:hAnsi="Arial" w:cs="Arial"/>
        </w:rPr>
        <w:t xml:space="preserve">: </w:t>
      </w:r>
      <w:hyperlink r:id="rId74" w:history="1">
        <w:r w:rsidRPr="00CB298B">
          <w:rPr>
            <w:rStyle w:val="Hipercze"/>
            <w:rFonts w:ascii="Arial" w:hAnsi="Arial" w:cs="Arial"/>
            <w:color w:val="auto"/>
          </w:rPr>
          <w:t>www.biblioterapia.info</w:t>
        </w:r>
      </w:hyperlink>
      <w:r w:rsidRPr="00CB298B">
        <w:rPr>
          <w:rFonts w:ascii="Arial" w:hAnsi="Arial" w:cs="Arial"/>
        </w:rPr>
        <w:t xml:space="preserve">; </w:t>
      </w:r>
      <w:hyperlink r:id="rId75" w:history="1">
        <w:r w:rsidRPr="00CB298B">
          <w:rPr>
            <w:rStyle w:val="Hipercze"/>
            <w:rFonts w:ascii="Arial" w:hAnsi="Arial" w:cs="Arial"/>
            <w:color w:val="auto"/>
          </w:rPr>
          <w:t>prezentacja Magdaleny Musieli</w:t>
        </w:r>
      </w:hyperlink>
      <w:r w:rsidRPr="00CB298B">
        <w:rPr>
          <w:rFonts w:ascii="Arial" w:hAnsi="Arial" w:cs="Arial"/>
        </w:rPr>
        <w:t xml:space="preserve">; </w:t>
      </w:r>
      <w:hyperlink r:id="rId76" w:history="1">
        <w:r w:rsidRPr="00CB298B">
          <w:rPr>
            <w:rStyle w:val="Hipercze"/>
            <w:rFonts w:ascii="Arial" w:hAnsi="Arial" w:cs="Arial"/>
            <w:color w:val="auto"/>
          </w:rPr>
          <w:t>strona Polskiego Towarzystwa Biblioterapeutyc</w:t>
        </w:r>
        <w:r w:rsidRPr="00CB298B">
          <w:rPr>
            <w:rStyle w:val="Hipercze"/>
            <w:rFonts w:ascii="Arial" w:hAnsi="Arial" w:cs="Arial"/>
            <w:color w:val="auto"/>
          </w:rPr>
          <w:t>z</w:t>
        </w:r>
        <w:r w:rsidRPr="00CB298B">
          <w:rPr>
            <w:rStyle w:val="Hipercze"/>
            <w:rFonts w:ascii="Arial" w:hAnsi="Arial" w:cs="Arial"/>
            <w:color w:val="auto"/>
          </w:rPr>
          <w:t>nego</w:t>
        </w:r>
      </w:hyperlink>
      <w:r w:rsidRPr="00CB298B">
        <w:rPr>
          <w:rFonts w:ascii="Arial" w:hAnsi="Arial" w:cs="Arial"/>
        </w:rPr>
        <w:t xml:space="preserve">; </w:t>
      </w:r>
      <w:hyperlink r:id="rId77" w:history="1">
        <w:r w:rsidRPr="00CB298B">
          <w:rPr>
            <w:rStyle w:val="Hipercze"/>
            <w:rFonts w:ascii="Arial" w:hAnsi="Arial" w:cs="Arial"/>
            <w:color w:val="auto"/>
          </w:rPr>
          <w:t>„Biblioterapeuta” – biuletyn Polskiego Towarzystwa Biblioterapeutycznego</w:t>
        </w:r>
      </w:hyperlink>
      <w:r w:rsidRPr="00CB298B">
        <w:rPr>
          <w:rFonts w:ascii="Arial" w:hAnsi="Arial" w:cs="Arial"/>
        </w:rPr>
        <w:t xml:space="preserve">; </w:t>
      </w:r>
      <w:hyperlink r:id="rId78" w:history="1">
        <w:r w:rsidRPr="00CB298B">
          <w:rPr>
            <w:rStyle w:val="Hipercze"/>
            <w:rFonts w:ascii="Arial" w:hAnsi="Arial" w:cs="Arial"/>
            <w:color w:val="auto"/>
          </w:rPr>
          <w:t>propozycje działań pr</w:t>
        </w:r>
        <w:r w:rsidRPr="00CB298B">
          <w:rPr>
            <w:rStyle w:val="Hipercze"/>
            <w:rFonts w:ascii="Arial" w:hAnsi="Arial" w:cs="Arial"/>
            <w:color w:val="auto"/>
          </w:rPr>
          <w:t>o</w:t>
        </w:r>
        <w:r w:rsidRPr="00CB298B">
          <w:rPr>
            <w:rStyle w:val="Hipercze"/>
            <w:rFonts w:ascii="Arial" w:hAnsi="Arial" w:cs="Arial"/>
            <w:color w:val="auto"/>
          </w:rPr>
          <w:t>mujących czytelnictwo</w:t>
        </w:r>
        <w:r>
          <w:rPr>
            <w:rStyle w:val="Hipercze"/>
            <w:rFonts w:ascii="Arial" w:hAnsi="Arial" w:cs="Arial"/>
            <w:color w:val="auto"/>
          </w:rPr>
          <w:t xml:space="preserve"> </w:t>
        </w:r>
        <w:r w:rsidRPr="00CB298B">
          <w:rPr>
            <w:rStyle w:val="Hipercze"/>
            <w:rFonts w:ascii="Arial" w:hAnsi="Arial" w:cs="Arial"/>
            <w:color w:val="auto"/>
          </w:rPr>
          <w:t>– dobre praktyki</w:t>
        </w:r>
      </w:hyperlink>
      <w:r w:rsidRPr="00CB298B">
        <w:rPr>
          <w:rFonts w:ascii="Arial" w:hAnsi="Arial" w:cs="Arial"/>
        </w:rPr>
        <w:t xml:space="preserve">; K. </w:t>
      </w:r>
      <w:proofErr w:type="spellStart"/>
      <w:r w:rsidRPr="00CB298B">
        <w:rPr>
          <w:rFonts w:ascii="Arial" w:hAnsi="Arial" w:cs="Arial"/>
        </w:rPr>
        <w:t>Kosaakowska</w:t>
      </w:r>
      <w:proofErr w:type="spellEnd"/>
      <w:r w:rsidRPr="00CB298B">
        <w:rPr>
          <w:rFonts w:ascii="Arial" w:hAnsi="Arial" w:cs="Arial"/>
        </w:rPr>
        <w:t xml:space="preserve">, </w:t>
      </w:r>
      <w:r w:rsidRPr="00CB298B">
        <w:rPr>
          <w:rFonts w:ascii="Arial" w:hAnsi="Arial" w:cs="Arial"/>
          <w:i/>
        </w:rPr>
        <w:t>Żeby bajka nie straszyła, a zabawa nie nudziła</w:t>
      </w:r>
      <w:r w:rsidRPr="00CB298B">
        <w:rPr>
          <w:rFonts w:ascii="Arial" w:hAnsi="Arial" w:cs="Arial"/>
        </w:rPr>
        <w:t xml:space="preserve">, „Wychowanie w przedszkolu”, nr </w:t>
      </w:r>
      <w:proofErr w:type="spellStart"/>
      <w:r w:rsidRPr="00CB298B">
        <w:rPr>
          <w:rFonts w:ascii="Arial" w:hAnsi="Arial" w:cs="Arial"/>
        </w:rPr>
        <w:t>nr</w:t>
      </w:r>
      <w:proofErr w:type="spellEnd"/>
      <w:r w:rsidRPr="00CB298B">
        <w:rPr>
          <w:rFonts w:ascii="Arial" w:hAnsi="Arial" w:cs="Arial"/>
        </w:rPr>
        <w:t xml:space="preserve"> 8/ 2014, s. 24–27. </w:t>
      </w:r>
    </w:p>
  </w:footnote>
  <w:footnote w:id="121">
    <w:p w14:paraId="6EF7BE6F" w14:textId="191F6A92"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K. </w:t>
      </w:r>
      <w:proofErr w:type="spellStart"/>
      <w:r w:rsidRPr="00CB298B">
        <w:rPr>
          <w:rFonts w:ascii="Arial" w:hAnsi="Arial" w:cs="Arial"/>
        </w:rPr>
        <w:t>Karys</w:t>
      </w:r>
      <w:proofErr w:type="spellEnd"/>
      <w:r w:rsidRPr="00CB298B">
        <w:rPr>
          <w:rFonts w:ascii="Arial" w:hAnsi="Arial" w:cs="Arial"/>
        </w:rPr>
        <w:t xml:space="preserve">, </w:t>
      </w:r>
      <w:hyperlink r:id="rId79" w:history="1">
        <w:r w:rsidRPr="00CB298B">
          <w:rPr>
            <w:rStyle w:val="Hipercze"/>
            <w:rFonts w:ascii="Arial" w:hAnsi="Arial" w:cs="Arial"/>
            <w:i/>
            <w:color w:val="auto"/>
          </w:rPr>
          <w:t>Grywalizacja – zrób to sam/a</w:t>
        </w:r>
      </w:hyperlink>
      <w:r w:rsidRPr="00CB298B">
        <w:rPr>
          <w:rFonts w:ascii="Arial" w:hAnsi="Arial" w:cs="Arial"/>
        </w:rPr>
        <w:t xml:space="preserve">: </w:t>
      </w:r>
      <w:hyperlink r:id="rId80" w:history="1">
        <w:r w:rsidRPr="00CB298B">
          <w:rPr>
            <w:rStyle w:val="Hipercze"/>
            <w:rFonts w:ascii="Arial" w:hAnsi="Arial" w:cs="Arial"/>
            <w:i/>
            <w:color w:val="auto"/>
          </w:rPr>
          <w:t>Grywalizacja. Zrób to sam. Poradnik</w:t>
        </w:r>
      </w:hyperlink>
      <w:r w:rsidRPr="00CB298B">
        <w:rPr>
          <w:rFonts w:ascii="Arial" w:hAnsi="Arial" w:cs="Arial"/>
        </w:rPr>
        <w:t xml:space="preserve">, Fundacja ORANGE lub </w:t>
      </w:r>
      <w:hyperlink r:id="rId81" w:history="1">
        <w:r w:rsidRPr="00CB298B">
          <w:rPr>
            <w:rStyle w:val="Hipercze"/>
            <w:rFonts w:ascii="Arial" w:hAnsi="Arial" w:cs="Arial"/>
            <w:color w:val="auto"/>
          </w:rPr>
          <w:t>www.grywalizujemy.pl</w:t>
        </w:r>
      </w:hyperlink>
      <w:r w:rsidRPr="00CB298B">
        <w:rPr>
          <w:rFonts w:ascii="Arial" w:hAnsi="Arial" w:cs="Arial"/>
        </w:rPr>
        <w:t xml:space="preserve">; </w:t>
      </w:r>
      <w:hyperlink r:id="rId82" w:history="1">
        <w:r w:rsidRPr="00CB298B">
          <w:rPr>
            <w:rStyle w:val="Hipercze"/>
            <w:rFonts w:ascii="Arial" w:hAnsi="Arial" w:cs="Arial"/>
            <w:color w:val="auto"/>
          </w:rPr>
          <w:t xml:space="preserve">film o poradniku </w:t>
        </w:r>
        <w:r w:rsidRPr="00CB298B">
          <w:rPr>
            <w:rStyle w:val="Hipercze"/>
            <w:rFonts w:ascii="Arial" w:hAnsi="Arial" w:cs="Arial"/>
            <w:i/>
            <w:color w:val="auto"/>
          </w:rPr>
          <w:t>Grywalizacja. Zrób to sam</w:t>
        </w:r>
      </w:hyperlink>
      <w:r w:rsidRPr="00CB298B">
        <w:rPr>
          <w:rFonts w:ascii="Arial" w:hAnsi="Arial" w:cs="Arial"/>
        </w:rPr>
        <w:t xml:space="preserve">. </w:t>
      </w:r>
    </w:p>
  </w:footnote>
  <w:footnote w:id="122">
    <w:p w14:paraId="3151A6F4" w14:textId="7D3A98DC"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Por. D. Janczak, </w:t>
      </w:r>
      <w:r w:rsidRPr="00CB298B">
        <w:rPr>
          <w:rFonts w:ascii="Arial" w:hAnsi="Arial" w:cs="Arial"/>
          <w:i/>
        </w:rPr>
        <w:t>Czy i po co nauczać małe dzieci programowania</w:t>
      </w:r>
      <w:r w:rsidRPr="00CB298B">
        <w:rPr>
          <w:rFonts w:ascii="Arial" w:hAnsi="Arial" w:cs="Arial"/>
        </w:rPr>
        <w:t xml:space="preserve">, „Meritum”, nr 2 (29)/2013, s. 68–72; M. Dębiński, </w:t>
      </w:r>
      <w:proofErr w:type="spellStart"/>
      <w:r w:rsidRPr="00CB298B">
        <w:rPr>
          <w:rFonts w:ascii="Arial" w:hAnsi="Arial" w:cs="Arial"/>
          <w:i/>
        </w:rPr>
        <w:t>grajMY</w:t>
      </w:r>
      <w:proofErr w:type="spellEnd"/>
      <w:r w:rsidRPr="00CB298B">
        <w:rPr>
          <w:rFonts w:ascii="Arial" w:hAnsi="Arial" w:cs="Arial"/>
          <w:i/>
        </w:rPr>
        <w:t xml:space="preserve"> z Emocjami – o roli gier w pracy wychowawcy nad uzyskaniem dojrzałości szkolnej dziecka</w:t>
      </w:r>
      <w:r w:rsidRPr="00CB298B">
        <w:rPr>
          <w:rFonts w:ascii="Arial" w:hAnsi="Arial" w:cs="Arial"/>
        </w:rPr>
        <w:t xml:space="preserve">, „Meritum”, nr 1(40)/2016, s. 39–41; A. </w:t>
      </w:r>
      <w:proofErr w:type="spellStart"/>
      <w:r w:rsidRPr="00CB298B">
        <w:rPr>
          <w:rFonts w:ascii="Arial" w:hAnsi="Arial" w:cs="Arial"/>
        </w:rPr>
        <w:t>Grzegory</w:t>
      </w:r>
      <w:proofErr w:type="spellEnd"/>
      <w:r w:rsidRPr="00CB298B">
        <w:rPr>
          <w:rFonts w:ascii="Arial" w:hAnsi="Arial" w:cs="Arial"/>
        </w:rPr>
        <w:t xml:space="preserve">, </w:t>
      </w:r>
      <w:r w:rsidRPr="00CB298B">
        <w:rPr>
          <w:rFonts w:ascii="Arial" w:hAnsi="Arial" w:cs="Arial"/>
          <w:i/>
        </w:rPr>
        <w:t>Odpowiedź na wyzwania XXI wieku – gamifikacja najmłodszych</w:t>
      </w:r>
      <w:r w:rsidRPr="00CB298B">
        <w:rPr>
          <w:rFonts w:ascii="Arial" w:hAnsi="Arial" w:cs="Arial"/>
        </w:rPr>
        <w:t xml:space="preserve">, „Meritum”, nr 2(29)/2013, s. 31–34; D. Janczak, </w:t>
      </w:r>
      <w:r w:rsidRPr="00CB298B">
        <w:rPr>
          <w:rFonts w:ascii="Arial" w:hAnsi="Arial" w:cs="Arial"/>
          <w:i/>
        </w:rPr>
        <w:t>Przedszkole, TIK i nowe kierunki w naucz</w:t>
      </w:r>
      <w:r w:rsidRPr="00CB298B">
        <w:rPr>
          <w:rFonts w:ascii="Arial" w:hAnsi="Arial" w:cs="Arial"/>
          <w:i/>
        </w:rPr>
        <w:t>a</w:t>
      </w:r>
      <w:r w:rsidRPr="00CB298B">
        <w:rPr>
          <w:rFonts w:ascii="Arial" w:hAnsi="Arial" w:cs="Arial"/>
          <w:i/>
        </w:rPr>
        <w:t>niu</w:t>
      </w:r>
      <w:r w:rsidRPr="00CB298B">
        <w:rPr>
          <w:rFonts w:ascii="Arial" w:hAnsi="Arial" w:cs="Arial"/>
        </w:rPr>
        <w:t>, „Poradnik Prawny Nauczyciela i Dyrektora Przedszkola" (dodatek do „Wychowania w Przedszkolu”), grudzień 2012, s. 6–8.</w:t>
      </w:r>
    </w:p>
  </w:footnote>
  <w:footnote w:id="123">
    <w:p w14:paraId="1B146D16" w14:textId="04A7B32B"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w:t>
      </w:r>
      <w:hyperlink r:id="rId83" w:history="1">
        <w:r w:rsidRPr="00CB298B">
          <w:rPr>
            <w:rStyle w:val="Hipercze"/>
            <w:rFonts w:ascii="Arial" w:hAnsi="Arial" w:cs="Arial"/>
            <w:color w:val="auto"/>
          </w:rPr>
          <w:t>polskie tłumaczenia wybranych zasobów portalu Gupta Toys</w:t>
        </w:r>
      </w:hyperlink>
      <w:r w:rsidRPr="00CB298B">
        <w:rPr>
          <w:rFonts w:ascii="Arial" w:hAnsi="Arial" w:cs="Arial"/>
        </w:rPr>
        <w:t xml:space="preserve"> [online, dostęp dn. 15.05.2017].</w:t>
      </w:r>
    </w:p>
  </w:footnote>
  <w:footnote w:id="124">
    <w:p w14:paraId="755D0965" w14:textId="78FD9841"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w:t>
      </w:r>
      <w:hyperlink r:id="rId84" w:history="1">
        <w:r w:rsidRPr="00CB298B">
          <w:rPr>
            <w:rStyle w:val="Hipercze"/>
            <w:rFonts w:ascii="Arial" w:hAnsi="Arial" w:cs="Arial"/>
            <w:color w:val="auto"/>
          </w:rPr>
          <w:t>www.enauczanie.com</w:t>
        </w:r>
      </w:hyperlink>
      <w:r w:rsidRPr="00CB298B">
        <w:rPr>
          <w:rFonts w:ascii="Arial" w:hAnsi="Arial" w:cs="Arial"/>
        </w:rPr>
        <w:t xml:space="preserve">; </w:t>
      </w:r>
      <w:hyperlink r:id="rId85" w:history="1">
        <w:r w:rsidRPr="00CB298B">
          <w:rPr>
            <w:rStyle w:val="Hipercze"/>
            <w:rFonts w:ascii="Arial" w:hAnsi="Arial" w:cs="Arial"/>
            <w:color w:val="auto"/>
          </w:rPr>
          <w:t>www.pl.euhou.net</w:t>
        </w:r>
      </w:hyperlink>
      <w:r w:rsidRPr="00CB298B">
        <w:rPr>
          <w:rFonts w:ascii="Arial" w:hAnsi="Arial" w:cs="Arial"/>
        </w:rPr>
        <w:t xml:space="preserve">; </w:t>
      </w:r>
      <w:hyperlink r:id="rId86" w:history="1">
        <w:r w:rsidRPr="00CB298B">
          <w:rPr>
            <w:rStyle w:val="Hipercze"/>
            <w:rFonts w:ascii="Arial" w:hAnsi="Arial" w:cs="Arial"/>
            <w:color w:val="auto"/>
          </w:rPr>
          <w:t>www.grydladzieci.edu.pl</w:t>
        </w:r>
      </w:hyperlink>
      <w:r w:rsidRPr="00CB298B">
        <w:rPr>
          <w:rFonts w:ascii="Arial" w:hAnsi="Arial" w:cs="Arial"/>
        </w:rPr>
        <w:t xml:space="preserve">; </w:t>
      </w:r>
      <w:hyperlink r:id="rId87" w:history="1">
        <w:r w:rsidRPr="00CB298B">
          <w:rPr>
            <w:rStyle w:val="Hipercze"/>
            <w:rFonts w:ascii="Arial" w:hAnsi="Arial" w:cs="Arial"/>
            <w:color w:val="auto"/>
          </w:rPr>
          <w:t>www.krasnoludki.pl</w:t>
        </w:r>
      </w:hyperlink>
      <w:r w:rsidRPr="00CB298B">
        <w:rPr>
          <w:rFonts w:ascii="Arial" w:hAnsi="Arial" w:cs="Arial"/>
        </w:rPr>
        <w:t xml:space="preserve">; </w:t>
      </w:r>
      <w:hyperlink r:id="rId88" w:history="1">
        <w:r w:rsidRPr="00CB298B">
          <w:rPr>
            <w:rStyle w:val="Hipercze"/>
            <w:rFonts w:ascii="Arial" w:hAnsi="Arial" w:cs="Arial"/>
            <w:color w:val="auto"/>
          </w:rPr>
          <w:t>www.ciufcia.pl</w:t>
        </w:r>
      </w:hyperlink>
      <w:r w:rsidRPr="00CB298B">
        <w:rPr>
          <w:rFonts w:ascii="Arial" w:hAnsi="Arial" w:cs="Arial"/>
        </w:rPr>
        <w:t xml:space="preserve">; </w:t>
      </w:r>
      <w:hyperlink r:id="rId89" w:history="1">
        <w:r w:rsidRPr="00CB298B">
          <w:rPr>
            <w:rStyle w:val="Hipercze"/>
            <w:rFonts w:ascii="Arial" w:hAnsi="Arial" w:cs="Arial"/>
            <w:color w:val="auto"/>
          </w:rPr>
          <w:t>www.zyraffa.pl</w:t>
        </w:r>
      </w:hyperlink>
      <w:r w:rsidRPr="00CB298B">
        <w:rPr>
          <w:rFonts w:ascii="Arial" w:hAnsi="Arial" w:cs="Arial"/>
        </w:rPr>
        <w:t xml:space="preserve">; </w:t>
      </w:r>
      <w:hyperlink r:id="rId90" w:history="1">
        <w:r w:rsidRPr="00CB298B">
          <w:rPr>
            <w:rStyle w:val="Hipercze"/>
            <w:rFonts w:ascii="Arial" w:hAnsi="Arial" w:cs="Arial"/>
            <w:color w:val="auto"/>
          </w:rPr>
          <w:t>www.learningapps.org</w:t>
        </w:r>
      </w:hyperlink>
      <w:r w:rsidRPr="00CB298B">
        <w:rPr>
          <w:rFonts w:ascii="Arial" w:hAnsi="Arial" w:cs="Arial"/>
        </w:rPr>
        <w:t xml:space="preserve"> [online, dostęp dn. 15.05.2017].</w:t>
      </w:r>
    </w:p>
  </w:footnote>
  <w:footnote w:id="125">
    <w:p w14:paraId="0D3E650D" w14:textId="51134AF3" w:rsidR="00E2582F" w:rsidRPr="00CB298B" w:rsidRDefault="00E2582F" w:rsidP="0019394D">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w:t>
      </w:r>
      <w:hyperlink r:id="rId91" w:history="1">
        <w:r w:rsidRPr="00CB298B">
          <w:rPr>
            <w:rStyle w:val="Hipercze"/>
            <w:rFonts w:ascii="Arial" w:hAnsi="Arial" w:cs="Arial"/>
            <w:color w:val="auto"/>
          </w:rPr>
          <w:t>www.yummy.pl</w:t>
        </w:r>
      </w:hyperlink>
      <w:r w:rsidRPr="00CB298B">
        <w:rPr>
          <w:rFonts w:ascii="Arial" w:hAnsi="Arial" w:cs="Arial"/>
        </w:rPr>
        <w:t xml:space="preserve">; </w:t>
      </w:r>
      <w:hyperlink r:id="rId92" w:history="1">
        <w:r w:rsidRPr="00CB298B">
          <w:rPr>
            <w:rStyle w:val="Hipercze"/>
            <w:rFonts w:ascii="Arial" w:hAnsi="Arial" w:cs="Arial"/>
            <w:color w:val="auto"/>
          </w:rPr>
          <w:t>www.woofla.pl</w:t>
        </w:r>
      </w:hyperlink>
      <w:r w:rsidRPr="00CB298B">
        <w:rPr>
          <w:rFonts w:ascii="Arial" w:hAnsi="Arial" w:cs="Arial"/>
        </w:rPr>
        <w:t xml:space="preserve">; </w:t>
      </w:r>
      <w:hyperlink r:id="rId93" w:history="1">
        <w:r w:rsidRPr="00CB298B">
          <w:rPr>
            <w:rStyle w:val="Hipercze"/>
            <w:rFonts w:ascii="Arial" w:hAnsi="Arial" w:cs="Arial"/>
            <w:color w:val="auto"/>
          </w:rPr>
          <w:t>www.gutenberg.org</w:t>
        </w:r>
      </w:hyperlink>
      <w:r w:rsidRPr="00CB298B">
        <w:rPr>
          <w:rFonts w:ascii="Arial" w:hAnsi="Arial" w:cs="Arial"/>
        </w:rPr>
        <w:t xml:space="preserve">; </w:t>
      </w:r>
      <w:hyperlink r:id="rId94" w:history="1">
        <w:r w:rsidRPr="00CB298B">
          <w:rPr>
            <w:rStyle w:val="Hipercze"/>
            <w:rFonts w:ascii="Arial" w:hAnsi="Arial" w:cs="Arial"/>
            <w:color w:val="auto"/>
          </w:rPr>
          <w:t>www.busuu.com/pl</w:t>
        </w:r>
      </w:hyperlink>
      <w:r w:rsidRPr="00CB298B">
        <w:rPr>
          <w:rFonts w:ascii="Arial" w:hAnsi="Arial" w:cs="Arial"/>
        </w:rPr>
        <w:t xml:space="preserve">; </w:t>
      </w:r>
      <w:hyperlink r:id="rId95" w:history="1">
        <w:r w:rsidRPr="00CB298B">
          <w:rPr>
            <w:rStyle w:val="Hipercze"/>
            <w:rFonts w:ascii="Arial" w:hAnsi="Arial" w:cs="Arial"/>
            <w:color w:val="auto"/>
          </w:rPr>
          <w:t>www.linguee.pl</w:t>
        </w:r>
      </w:hyperlink>
      <w:r w:rsidRPr="00CB298B">
        <w:rPr>
          <w:rFonts w:ascii="Arial" w:hAnsi="Arial" w:cs="Arial"/>
        </w:rPr>
        <w:t xml:space="preserve">; </w:t>
      </w:r>
      <w:hyperlink r:id="rId96" w:history="1">
        <w:r w:rsidRPr="00CB298B">
          <w:rPr>
            <w:rStyle w:val="Hipercze"/>
            <w:rFonts w:ascii="Arial" w:hAnsi="Arial" w:cs="Arial"/>
            <w:color w:val="auto"/>
          </w:rPr>
          <w:t>www.verbix.com</w:t>
        </w:r>
      </w:hyperlink>
      <w:r w:rsidRPr="00CB298B">
        <w:rPr>
          <w:rFonts w:ascii="Arial" w:hAnsi="Arial" w:cs="Arial"/>
        </w:rPr>
        <w:t xml:space="preserve">; </w:t>
      </w:r>
      <w:hyperlink r:id="rId97" w:history="1">
        <w:r w:rsidRPr="00CB298B">
          <w:rPr>
            <w:rStyle w:val="Hipercze"/>
            <w:rFonts w:ascii="Arial" w:hAnsi="Arial" w:cs="Arial"/>
            <w:color w:val="auto"/>
          </w:rPr>
          <w:t>www.lang-8.com</w:t>
        </w:r>
      </w:hyperlink>
      <w:r w:rsidRPr="00CB298B">
        <w:rPr>
          <w:rFonts w:ascii="Arial" w:hAnsi="Arial" w:cs="Arial"/>
        </w:rPr>
        <w:t xml:space="preserve">; </w:t>
      </w:r>
      <w:hyperlink r:id="rId98" w:history="1">
        <w:r w:rsidRPr="00CB298B">
          <w:rPr>
            <w:rStyle w:val="Hipercze"/>
            <w:rFonts w:ascii="Arial" w:hAnsi="Arial" w:cs="Arial"/>
            <w:color w:val="auto"/>
          </w:rPr>
          <w:t>www.rosettastone.com</w:t>
        </w:r>
      </w:hyperlink>
      <w:r w:rsidRPr="00CB298B">
        <w:rPr>
          <w:rFonts w:ascii="Arial" w:hAnsi="Arial" w:cs="Arial"/>
        </w:rPr>
        <w:t xml:space="preserve">; </w:t>
      </w:r>
      <w:hyperlink r:id="rId99" w:history="1">
        <w:r w:rsidRPr="00CB298B">
          <w:rPr>
            <w:rStyle w:val="Hipercze"/>
            <w:rFonts w:ascii="Arial" w:hAnsi="Arial" w:cs="Arial"/>
            <w:color w:val="auto"/>
          </w:rPr>
          <w:t>www.lingq.com</w:t>
        </w:r>
      </w:hyperlink>
      <w:r w:rsidRPr="00CB298B">
        <w:rPr>
          <w:rFonts w:ascii="Arial" w:hAnsi="Arial" w:cs="Arial"/>
        </w:rPr>
        <w:t xml:space="preserve">; </w:t>
      </w:r>
      <w:hyperlink r:id="rId100" w:history="1">
        <w:r w:rsidRPr="00CB298B">
          <w:rPr>
            <w:rStyle w:val="Hipercze"/>
            <w:rFonts w:ascii="Arial" w:hAnsi="Arial" w:cs="Arial"/>
            <w:color w:val="auto"/>
          </w:rPr>
          <w:t>www.anglomaniacy.pl</w:t>
        </w:r>
      </w:hyperlink>
      <w:r w:rsidRPr="00CB298B">
        <w:rPr>
          <w:rFonts w:ascii="Arial" w:hAnsi="Arial" w:cs="Arial"/>
        </w:rPr>
        <w:t xml:space="preserve">; </w:t>
      </w:r>
      <w:hyperlink r:id="rId101" w:history="1">
        <w:r w:rsidRPr="00CB298B">
          <w:rPr>
            <w:rStyle w:val="Hipercze"/>
            <w:rFonts w:ascii="Arial" w:hAnsi="Arial" w:cs="Arial"/>
            <w:color w:val="auto"/>
          </w:rPr>
          <w:t>www.pisupisu.pl</w:t>
        </w:r>
      </w:hyperlink>
      <w:r w:rsidRPr="00CB298B">
        <w:rPr>
          <w:rFonts w:ascii="Arial" w:hAnsi="Arial" w:cs="Arial"/>
        </w:rPr>
        <w:t xml:space="preserve">; </w:t>
      </w:r>
      <w:hyperlink r:id="rId102" w:history="1">
        <w:r w:rsidRPr="00CB298B">
          <w:rPr>
            <w:rStyle w:val="Hipercze"/>
            <w:rFonts w:ascii="Arial" w:hAnsi="Arial" w:cs="Arial"/>
            <w:color w:val="auto"/>
          </w:rPr>
          <w:t>www.superkid.pl</w:t>
        </w:r>
      </w:hyperlink>
      <w:r w:rsidRPr="00CB298B">
        <w:rPr>
          <w:rFonts w:ascii="Arial" w:hAnsi="Arial" w:cs="Arial"/>
        </w:rPr>
        <w:t xml:space="preserve"> [online, dostęp dn. 15.05.2017].</w:t>
      </w:r>
    </w:p>
  </w:footnote>
  <w:footnote w:id="126">
    <w:p w14:paraId="2A050D76" w14:textId="490F6634" w:rsidR="00E2582F" w:rsidRPr="00CB298B" w:rsidRDefault="00E2582F" w:rsidP="005C58B6">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Oprac. na podstawie: J. </w:t>
      </w:r>
      <w:proofErr w:type="spellStart"/>
      <w:r w:rsidRPr="00CB298B">
        <w:rPr>
          <w:rFonts w:ascii="Arial" w:hAnsi="Arial" w:cs="Arial"/>
        </w:rPr>
        <w:t>Pieńkosz</w:t>
      </w:r>
      <w:proofErr w:type="spellEnd"/>
      <w:r w:rsidRPr="00CB298B">
        <w:rPr>
          <w:rFonts w:ascii="Arial" w:hAnsi="Arial" w:cs="Arial"/>
        </w:rPr>
        <w:t xml:space="preserve">, M. </w:t>
      </w:r>
      <w:proofErr w:type="spellStart"/>
      <w:r w:rsidRPr="00CB298B">
        <w:rPr>
          <w:rFonts w:ascii="Arial" w:hAnsi="Arial" w:cs="Arial"/>
        </w:rPr>
        <w:t>Makurat</w:t>
      </w:r>
      <w:proofErr w:type="spellEnd"/>
      <w:r w:rsidRPr="00CB298B">
        <w:rPr>
          <w:rFonts w:ascii="Arial" w:hAnsi="Arial" w:cs="Arial"/>
        </w:rPr>
        <w:t xml:space="preserve">, M. Zych, A. Karasińska, P. </w:t>
      </w:r>
      <w:proofErr w:type="spellStart"/>
      <w:r w:rsidRPr="00CB298B">
        <w:rPr>
          <w:rFonts w:ascii="Arial" w:hAnsi="Arial" w:cs="Arial"/>
        </w:rPr>
        <w:t>Puszkiewicz</w:t>
      </w:r>
      <w:proofErr w:type="spellEnd"/>
      <w:r w:rsidRPr="00CB298B">
        <w:rPr>
          <w:rFonts w:ascii="Arial" w:hAnsi="Arial" w:cs="Arial"/>
          <w:i/>
        </w:rPr>
        <w:t xml:space="preserve">, </w:t>
      </w:r>
      <w:hyperlink r:id="rId103" w:history="1">
        <w:r w:rsidRPr="00CB298B">
          <w:rPr>
            <w:rStyle w:val="Hipercze"/>
            <w:rFonts w:ascii="Arial" w:hAnsi="Arial" w:cs="Arial"/>
            <w:i/>
            <w:color w:val="auto"/>
          </w:rPr>
          <w:t>Efekty wsp</w:t>
        </w:r>
        <w:r w:rsidRPr="00CB298B">
          <w:rPr>
            <w:rStyle w:val="Hipercze"/>
            <w:rFonts w:ascii="Arial" w:hAnsi="Arial" w:cs="Arial"/>
            <w:i/>
            <w:color w:val="auto"/>
          </w:rPr>
          <w:t>o</w:t>
        </w:r>
        <w:r w:rsidRPr="00CB298B">
          <w:rPr>
            <w:rStyle w:val="Hipercze"/>
            <w:rFonts w:ascii="Arial" w:hAnsi="Arial" w:cs="Arial"/>
            <w:i/>
            <w:color w:val="auto"/>
          </w:rPr>
          <w:t>magania szkół i przedszkoli – projekt „System doskonalenia nauczycieli oparty na ogólnodostępnym ko</w:t>
        </w:r>
        <w:r w:rsidRPr="00CB298B">
          <w:rPr>
            <w:rStyle w:val="Hipercze"/>
            <w:rFonts w:ascii="Arial" w:hAnsi="Arial" w:cs="Arial"/>
            <w:i/>
            <w:color w:val="auto"/>
          </w:rPr>
          <w:t>m</w:t>
        </w:r>
        <w:r w:rsidRPr="00CB298B">
          <w:rPr>
            <w:rStyle w:val="Hipercze"/>
            <w:rFonts w:ascii="Arial" w:hAnsi="Arial" w:cs="Arial"/>
            <w:i/>
            <w:color w:val="auto"/>
          </w:rPr>
          <w:t>pleksowym wspomaganiu szkół</w:t>
        </w:r>
        <w:r w:rsidRPr="00CB298B">
          <w:rPr>
            <w:rStyle w:val="Hipercze"/>
            <w:rFonts w:ascii="Arial" w:hAnsi="Arial" w:cs="Arial"/>
            <w:color w:val="auto"/>
          </w:rPr>
          <w:t>, Poddziałanie 3.3.1 PO Kapitał Ludzki dla Ośrodka Rozwoju Edukacji</w:t>
        </w:r>
      </w:hyperlink>
      <w:r w:rsidRPr="00CB298B">
        <w:rPr>
          <w:rFonts w:ascii="Arial" w:hAnsi="Arial" w:cs="Arial"/>
          <w:i/>
        </w:rPr>
        <w:t>”</w:t>
      </w:r>
      <w:r w:rsidRPr="00CB298B">
        <w:rPr>
          <w:rFonts w:ascii="Arial" w:hAnsi="Arial" w:cs="Arial"/>
        </w:rPr>
        <w:t>, Sopot–Warszawa 2015, Ośrodek Rozwoju Edukacji, s. 231–233, 251</w:t>
      </w:r>
      <w:r w:rsidRPr="00CB298B">
        <w:t xml:space="preserve"> </w:t>
      </w:r>
      <w:r w:rsidRPr="00CB298B">
        <w:rPr>
          <w:rFonts w:ascii="Arial" w:hAnsi="Arial" w:cs="Arial"/>
        </w:rPr>
        <w:t>[online, dostęp dn. 15.05.2017].</w:t>
      </w:r>
    </w:p>
  </w:footnote>
  <w:footnote w:id="127">
    <w:p w14:paraId="1EE22396" w14:textId="3C59403E" w:rsidR="00E2582F" w:rsidRPr="00CB298B" w:rsidRDefault="00E2582F" w:rsidP="005C58B6">
      <w:pPr>
        <w:pStyle w:val="Tekstprzypisudolnego"/>
        <w:rPr>
          <w:rFonts w:ascii="Arial" w:hAnsi="Arial" w:cs="Arial"/>
        </w:rPr>
      </w:pPr>
      <w:r w:rsidRPr="00CB298B">
        <w:rPr>
          <w:rStyle w:val="Odwoanieprzypisudolnego"/>
          <w:rFonts w:ascii="Arial" w:hAnsi="Arial" w:cs="Arial"/>
        </w:rPr>
        <w:footnoteRef/>
      </w:r>
      <w:r w:rsidRPr="00CB298B">
        <w:rPr>
          <w:rFonts w:ascii="Arial" w:hAnsi="Arial" w:cs="Arial"/>
        </w:rPr>
        <w:t xml:space="preserve"> Zob. tamże, s. 250–251.</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14F589" w14:textId="152E236E" w:rsidR="00E2582F" w:rsidRPr="00593FE9" w:rsidRDefault="00E2582F" w:rsidP="00652C64">
    <w:pPr>
      <w:spacing w:after="0" w:line="240" w:lineRule="auto"/>
      <w:rPr>
        <w:rFonts w:cs="Arial"/>
        <w:b/>
        <w:color w:val="7F7F7F" w:themeColor="text1" w:themeTint="80"/>
        <w:sz w:val="22"/>
        <w:lang w:eastAsia="ar-SA"/>
      </w:rPr>
    </w:pPr>
    <w:r>
      <w:rPr>
        <w:noProof/>
        <w:color w:val="000000" w:themeColor="text1"/>
        <w:sz w:val="22"/>
      </w:rPr>
      <mc:AlternateContent>
        <mc:Choice Requires="wps">
          <w:drawing>
            <wp:anchor distT="0" distB="0" distL="114300" distR="114300" simplePos="0" relativeHeight="251661824" behindDoc="0" locked="0" layoutInCell="1" allowOverlap="1" wp14:anchorId="266D5E74" wp14:editId="4CCD3CAA">
              <wp:simplePos x="0" y="0"/>
              <wp:positionH relativeFrom="column">
                <wp:posOffset>-4445</wp:posOffset>
              </wp:positionH>
              <wp:positionV relativeFrom="paragraph">
                <wp:posOffset>216535</wp:posOffset>
              </wp:positionV>
              <wp:extent cx="5781675" cy="0"/>
              <wp:effectExtent l="0" t="0" r="9525" b="19050"/>
              <wp:wrapNone/>
              <wp:docPr id="35841" name="Łącznik prostoliniowy 35841"/>
              <wp:cNvGraphicFramePr/>
              <a:graphic xmlns:a="http://schemas.openxmlformats.org/drawingml/2006/main">
                <a:graphicData uri="http://schemas.microsoft.com/office/word/2010/wordprocessingShape">
                  <wps:wsp>
                    <wps:cNvCnPr/>
                    <wps:spPr>
                      <a:xfrm>
                        <a:off x="0" y="0"/>
                        <a:ext cx="5781675" cy="0"/>
                      </a:xfrm>
                      <a:prstGeom prst="line">
                        <a:avLst/>
                      </a:prstGeom>
                      <a:ln w="6350">
                        <a:solidFill>
                          <a:schemeClr val="tx1">
                            <a:lumMod val="50000"/>
                            <a:lumOff val="50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id="Łącznik prostoliniowy 35841" o:spid="_x0000_s1026" style="position:absolute;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5pt,17.05pt" to="454.9pt,17.0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XrI2BAIAAFQEAAAOAAAAZHJzL2Uyb0RvYy54bWysVMtu2zAQvBfoPxC815KSyjEEyzkkSC99&#10;GH18AEORFlG+QDKW1FsP/bP2v7okZTlJTy2qA2Uud3Z2Rktvr0cl0ZE5L4xucbUqMWKamk7oQ4u/&#10;fL57tcHIB6I7Io1mLZ6Yx9e7ly+2g23YhemN7JhDUET7ZrAt7kOwTVF42jNF/MpYpuGQG6dIgK07&#10;FJ0jA1RXsrgoy3UxGNdZZyjzHqK3+RDvUn3OGQ0fOPcsINli6C2k1aX1Pq7FbkuagyO2F3Rug/xD&#10;F4oIDaRLqVsSCHpw4o9SSlBnvOFhRY0qDOeCsqQB1FTlMzWfemJZ0gLmeLvY5P9fWfr+uHdIdC2+&#10;rDevK4w0UfCZfn3/+YN+0+IrAm99MFJoYYYJ5SQwbbC+AeyN3rt55+3eRQdG7lR8gzY0JqOnxWg2&#10;BkQhWF9tqvVVjRE9nRVnoHU+vGFGAbWH7wXU0QPSkONbH4AMUk8pMSw1Glq8vqzLlOWh1+5OSBnP&#10;0hixG+nQkcAAhLFKOfJBvTNdjtUlPHkMIAzD8iwMbEuVxP2IAM6khmA0I8tPv8IkWe7sI+PgLQjO&#10;vEuhzEEoZTpUkTxVguwI49D8ApxFxetw1vEUOOdHKEsT/zfgBZGYjQ4LWAltXLb0KXt0MbfMc/7J&#10;gaw7WnBvuikNRrIGRjcpnK9ZvBuP9wl+/jPY/QYAAP//AwBQSwMEFAAGAAgAAAAhABRAPX/fAAAA&#10;BwEAAA8AAABkcnMvZG93bnJldi54bWxMj81OwzAQhO9IfQdrkbi1TgoCksapqkiIn0tFi6r25sZL&#10;EjVeR7HThrdnEQc4zs5o5ttsOdpWnLH3jSMF8SwCgVQ601Cl4GP7NH0E4YMmo1tHqOALPSzzyVWm&#10;U+Mu9I7nTagEl5BPtYI6hC6V0pc1Wu1nrkNi79P1VgeWfSVNry9cbls5j6J7aXVDvFDrDosay9Nm&#10;sArWtotP29eieDsk1fp5CC/z3bBX6uZ6XC1ABBzDXxh+8BkdcmY6uoGMF62C6QMHFdzexSDYTqKE&#10;Pzn+HmSeyf/8+TcAAAD//wMAUEsBAi0AFAAGAAgAAAAhALaDOJL+AAAA4QEAABMAAAAAAAAAAAAA&#10;AAAAAAAAAFtDb250ZW50X1R5cGVzXS54bWxQSwECLQAUAAYACAAAACEAOP0h/9YAAACUAQAACwAA&#10;AAAAAAAAAAAAAAAvAQAAX3JlbHMvLnJlbHNQSwECLQAUAAYACAAAACEALV6yNgQCAABUBAAADgAA&#10;AAAAAAAAAAAAAAAuAgAAZHJzL2Uyb0RvYy54bWxQSwECLQAUAAYACAAAACEAFEA9f98AAAAHAQAA&#10;DwAAAAAAAAAAAAAAAABeBAAAZHJzL2Rvd25yZXYueG1sUEsFBgAAAAAEAAQA8wAAAGoFAAAAAA==&#10;" strokecolor="gray [1629]" strokeweight=".5pt">
              <v:stroke joinstyle="miter"/>
            </v:line>
          </w:pict>
        </mc:Fallback>
      </mc:AlternateContent>
    </w:r>
    <w:r>
      <w:rPr>
        <w:noProof/>
        <w:color w:val="000000" w:themeColor="text1"/>
        <w:sz w:val="22"/>
      </w:rPr>
      <w:t>Katarzyna Dryjas</w:t>
    </w:r>
    <w:r w:rsidRPr="00935AA1">
      <w:rPr>
        <w:noProof/>
        <w:color w:val="000000" w:themeColor="text1"/>
        <w:sz w:val="22"/>
      </w:rPr>
      <w:t xml:space="preserve">, </w:t>
    </w:r>
    <w:r>
      <w:rPr>
        <w:noProof/>
        <w:color w:val="000000" w:themeColor="text1"/>
        <w:sz w:val="22"/>
      </w:rPr>
      <w:t>Małgorzata Jas</w:t>
    </w:r>
    <w:r>
      <w:rPr>
        <w:color w:val="7F7F7F" w:themeColor="text1" w:themeTint="80"/>
        <w:sz w:val="22"/>
      </w:rPr>
      <w:t xml:space="preserve"> </w:t>
    </w:r>
    <w:r>
      <w:rPr>
        <w:color w:val="7F7F7F" w:themeColor="text1" w:themeTint="80"/>
        <w:sz w:val="22"/>
      </w:rPr>
      <w:sym w:font="Dixieland" w:char="F077"/>
    </w:r>
    <w:r>
      <w:rPr>
        <w:color w:val="7F7F7F" w:themeColor="text1" w:themeTint="80"/>
        <w:sz w:val="22"/>
      </w:rPr>
      <w:t xml:space="preserve"> </w:t>
    </w:r>
    <w:r>
      <w:rPr>
        <w:rFonts w:cs="Arial"/>
        <w:b/>
        <w:color w:val="7F7F7F" w:themeColor="text1" w:themeTint="80"/>
        <w:sz w:val="22"/>
        <w:lang w:eastAsia="ar-SA"/>
      </w:rPr>
      <w:t>Wspomaganie przedszkoli w rozwijaniu u dzieci kompetencji…</w:t>
    </w:r>
  </w:p>
  <w:p w14:paraId="6F956B63" w14:textId="6DDF0D7A" w:rsidR="00E2582F" w:rsidRPr="00C3404F" w:rsidRDefault="00E2582F" w:rsidP="00652C64">
    <w:pPr>
      <w:pStyle w:val="Nagwek"/>
      <w:rPr>
        <w:b/>
      </w:rP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0043D97"/>
    <w:multiLevelType w:val="hybridMultilevel"/>
    <w:tmpl w:val="075A66AE"/>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
    <w:nsid w:val="011417F4"/>
    <w:multiLevelType w:val="hybridMultilevel"/>
    <w:tmpl w:val="3A041E62"/>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
    <w:nsid w:val="01D32BFA"/>
    <w:multiLevelType w:val="hybridMultilevel"/>
    <w:tmpl w:val="5A9476DC"/>
    <w:lvl w:ilvl="0" w:tplc="CE16A264">
      <w:start w:val="1"/>
      <w:numFmt w:val="upperRoman"/>
      <w:lvlText w:val="%1."/>
      <w:lvlJc w:val="left"/>
      <w:pPr>
        <w:ind w:left="720" w:hanging="720"/>
      </w:pPr>
      <w:rPr>
        <w:rFonts w:ascii="Arial" w:hAnsi="Arial" w:cs="Arial" w:hint="default"/>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3">
    <w:nsid w:val="0350477B"/>
    <w:multiLevelType w:val="hybridMultilevel"/>
    <w:tmpl w:val="FEE08E92"/>
    <w:lvl w:ilvl="0" w:tplc="0415000F">
      <w:start w:val="1"/>
      <w:numFmt w:val="decimal"/>
      <w:lvlText w:val="%1."/>
      <w:lvlJc w:val="left"/>
      <w:pPr>
        <w:ind w:left="360" w:hanging="360"/>
      </w:pPr>
      <w:rPr>
        <w:rFonts w:hint="default"/>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4">
    <w:nsid w:val="03632591"/>
    <w:multiLevelType w:val="hybridMultilevel"/>
    <w:tmpl w:val="C2967AB6"/>
    <w:lvl w:ilvl="0" w:tplc="058E5174">
      <w:start w:val="1"/>
      <w:numFmt w:val="lowerLetter"/>
      <w:lvlText w:val="%1)"/>
      <w:lvlJc w:val="left"/>
      <w:pPr>
        <w:ind w:left="1080" w:hanging="360"/>
      </w:pPr>
      <w:rPr>
        <w:rFonts w:hint="default"/>
        <w:b/>
      </w:rPr>
    </w:lvl>
    <w:lvl w:ilvl="1" w:tplc="04150019" w:tentative="1">
      <w:start w:val="1"/>
      <w:numFmt w:val="lowerLetter"/>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5">
    <w:nsid w:val="043D526B"/>
    <w:multiLevelType w:val="hybridMultilevel"/>
    <w:tmpl w:val="4B987F3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
    <w:nsid w:val="04525F3A"/>
    <w:multiLevelType w:val="hybridMultilevel"/>
    <w:tmpl w:val="DB9C842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
    <w:nsid w:val="06EF259B"/>
    <w:multiLevelType w:val="hybridMultilevel"/>
    <w:tmpl w:val="9BAA5D8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
    <w:nsid w:val="084278B8"/>
    <w:multiLevelType w:val="hybridMultilevel"/>
    <w:tmpl w:val="162869AA"/>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9">
    <w:nsid w:val="084F72F0"/>
    <w:multiLevelType w:val="hybridMultilevel"/>
    <w:tmpl w:val="7FF2D472"/>
    <w:lvl w:ilvl="0" w:tplc="874837E4">
      <w:start w:val="1"/>
      <w:numFmt w:val="bullet"/>
      <w:lvlText w:val="─"/>
      <w:lvlJc w:val="left"/>
      <w:pPr>
        <w:ind w:left="1440" w:hanging="360"/>
      </w:pPr>
      <w:rPr>
        <w:rFonts w:ascii="CenturyGothic-Bold" w:hAnsi="CenturyGothic-Bold" w:cs="CenturyGothic-Bold"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0">
    <w:nsid w:val="08C8164B"/>
    <w:multiLevelType w:val="hybridMultilevel"/>
    <w:tmpl w:val="691E4280"/>
    <w:lvl w:ilvl="0" w:tplc="B4C09A44">
      <w:start w:val="1"/>
      <w:numFmt w:val="bullet"/>
      <w:lvlText w:val="─"/>
      <w:lvlJc w:val="left"/>
      <w:pPr>
        <w:ind w:left="1440" w:hanging="360"/>
      </w:pPr>
      <w:rPr>
        <w:rFonts w:ascii="CenturyGothic-Bold" w:hAnsi="CenturyGothic-Bold" w:cs="CenturyGothic-Bold" w:hint="default"/>
        <w:color w:val="auto"/>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1">
    <w:nsid w:val="08CF154C"/>
    <w:multiLevelType w:val="hybridMultilevel"/>
    <w:tmpl w:val="737E213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
    <w:nsid w:val="09732C5A"/>
    <w:multiLevelType w:val="hybridMultilevel"/>
    <w:tmpl w:val="F37C8B0A"/>
    <w:lvl w:ilvl="0" w:tplc="61C665D8">
      <w:start w:val="1"/>
      <w:numFmt w:val="decimal"/>
      <w:lvlText w:val="%1)"/>
      <w:lvlJc w:val="left"/>
      <w:pPr>
        <w:ind w:left="360" w:hanging="360"/>
      </w:pPr>
      <w:rPr>
        <w:rFonts w:hint="default"/>
        <w:b w:val="0"/>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13">
    <w:nsid w:val="0A772B76"/>
    <w:multiLevelType w:val="hybridMultilevel"/>
    <w:tmpl w:val="FE4C63B2"/>
    <w:lvl w:ilvl="0" w:tplc="3998E1AA">
      <w:start w:val="1"/>
      <w:numFmt w:val="lowerLetter"/>
      <w:lvlText w:val="%1."/>
      <w:lvlJc w:val="left"/>
      <w:pPr>
        <w:ind w:left="720" w:hanging="360"/>
      </w:pPr>
      <w:rPr>
        <w:b/>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4">
    <w:nsid w:val="0AC90390"/>
    <w:multiLevelType w:val="hybridMultilevel"/>
    <w:tmpl w:val="1A9642B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5">
    <w:nsid w:val="0ADA7BB1"/>
    <w:multiLevelType w:val="hybridMultilevel"/>
    <w:tmpl w:val="3364E44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6">
    <w:nsid w:val="0B1F5297"/>
    <w:multiLevelType w:val="hybridMultilevel"/>
    <w:tmpl w:val="E202F25E"/>
    <w:lvl w:ilvl="0" w:tplc="575E4924">
      <w:start w:val="1"/>
      <w:numFmt w:val="bullet"/>
      <w:lvlText w:val=""/>
      <w:lvlJc w:val="left"/>
      <w:pPr>
        <w:ind w:left="720" w:hanging="360"/>
      </w:pPr>
      <w:rPr>
        <w:rFonts w:ascii="Symbol" w:hAnsi="Symbol" w:hint="default"/>
      </w:rPr>
    </w:lvl>
    <w:lvl w:ilvl="1" w:tplc="B19070E4">
      <w:start w:val="1"/>
      <w:numFmt w:val="bullet"/>
      <w:pStyle w:val="Punktory2ORE"/>
      <w:lvlText w:val="–"/>
      <w:lvlJc w:val="left"/>
      <w:pPr>
        <w:ind w:left="1440" w:hanging="360"/>
      </w:pPr>
      <w:rPr>
        <w:rFonts w:ascii="Arial" w:hAnsi="Arial" w:hint="default"/>
      </w:rPr>
    </w:lvl>
    <w:lvl w:ilvl="2" w:tplc="04150005">
      <w:start w:val="1"/>
      <w:numFmt w:val="bullet"/>
      <w:lvlText w:val=""/>
      <w:lvlJc w:val="left"/>
      <w:pPr>
        <w:ind w:left="2160" w:hanging="360"/>
      </w:pPr>
      <w:rPr>
        <w:rFonts w:ascii="Wingdings" w:hAnsi="Wingdings" w:cs="Wingdings" w:hint="default"/>
      </w:rPr>
    </w:lvl>
    <w:lvl w:ilvl="3" w:tplc="04150001">
      <w:start w:val="1"/>
      <w:numFmt w:val="bullet"/>
      <w:lvlText w:val=""/>
      <w:lvlJc w:val="left"/>
      <w:pPr>
        <w:ind w:left="2880" w:hanging="360"/>
      </w:pPr>
      <w:rPr>
        <w:rFonts w:ascii="Symbol" w:hAnsi="Symbol" w:cs="Symbol" w:hint="default"/>
      </w:rPr>
    </w:lvl>
    <w:lvl w:ilvl="4" w:tplc="04150003">
      <w:start w:val="1"/>
      <w:numFmt w:val="bullet"/>
      <w:lvlText w:val="o"/>
      <w:lvlJc w:val="left"/>
      <w:pPr>
        <w:ind w:left="3600" w:hanging="360"/>
      </w:pPr>
      <w:rPr>
        <w:rFonts w:ascii="Courier New" w:hAnsi="Courier New" w:cs="Courier New" w:hint="default"/>
      </w:rPr>
    </w:lvl>
    <w:lvl w:ilvl="5" w:tplc="04150005">
      <w:start w:val="1"/>
      <w:numFmt w:val="bullet"/>
      <w:lvlText w:val=""/>
      <w:lvlJc w:val="left"/>
      <w:pPr>
        <w:ind w:left="4320" w:hanging="360"/>
      </w:pPr>
      <w:rPr>
        <w:rFonts w:ascii="Wingdings" w:hAnsi="Wingdings" w:cs="Wingdings" w:hint="default"/>
      </w:rPr>
    </w:lvl>
    <w:lvl w:ilvl="6" w:tplc="04150001">
      <w:start w:val="1"/>
      <w:numFmt w:val="bullet"/>
      <w:lvlText w:val=""/>
      <w:lvlJc w:val="left"/>
      <w:pPr>
        <w:ind w:left="5040" w:hanging="360"/>
      </w:pPr>
      <w:rPr>
        <w:rFonts w:ascii="Symbol" w:hAnsi="Symbol" w:cs="Symbol" w:hint="default"/>
      </w:rPr>
    </w:lvl>
    <w:lvl w:ilvl="7" w:tplc="04150003">
      <w:start w:val="1"/>
      <w:numFmt w:val="bullet"/>
      <w:lvlText w:val="o"/>
      <w:lvlJc w:val="left"/>
      <w:pPr>
        <w:ind w:left="5760" w:hanging="360"/>
      </w:pPr>
      <w:rPr>
        <w:rFonts w:ascii="Courier New" w:hAnsi="Courier New" w:cs="Courier New" w:hint="default"/>
      </w:rPr>
    </w:lvl>
    <w:lvl w:ilvl="8" w:tplc="04150005">
      <w:start w:val="1"/>
      <w:numFmt w:val="bullet"/>
      <w:lvlText w:val=""/>
      <w:lvlJc w:val="left"/>
      <w:pPr>
        <w:ind w:left="6480" w:hanging="360"/>
      </w:pPr>
      <w:rPr>
        <w:rFonts w:ascii="Wingdings" w:hAnsi="Wingdings" w:cs="Wingdings" w:hint="default"/>
      </w:rPr>
    </w:lvl>
  </w:abstractNum>
  <w:abstractNum w:abstractNumId="17">
    <w:nsid w:val="0B6B2CD6"/>
    <w:multiLevelType w:val="hybridMultilevel"/>
    <w:tmpl w:val="1200EEC0"/>
    <w:lvl w:ilvl="0" w:tplc="FA38F64C">
      <w:start w:val="1"/>
      <w:numFmt w:val="decimal"/>
      <w:lvlText w:val="%1)"/>
      <w:lvlJc w:val="left"/>
      <w:pPr>
        <w:ind w:left="360" w:hanging="360"/>
      </w:pPr>
      <w:rPr>
        <w:rFonts w:ascii="Arial" w:eastAsia="Calibri" w:hAnsi="Arial" w:cs="Arial"/>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8">
    <w:nsid w:val="0C1D5E6D"/>
    <w:multiLevelType w:val="multilevel"/>
    <w:tmpl w:val="796C9E44"/>
    <w:lvl w:ilvl="0">
      <w:start w:val="2"/>
      <w:numFmt w:val="decimal"/>
      <w:lvlText w:val="%1."/>
      <w:lvlJc w:val="left"/>
      <w:pPr>
        <w:ind w:left="360" w:hanging="360"/>
      </w:pPr>
      <w:rPr>
        <w:rFonts w:ascii="Arial" w:hAnsi="Arial" w:cs="Arial" w:hint="default"/>
        <w:b/>
        <w:color w:val="auto"/>
        <w:sz w:val="24"/>
        <w:szCs w:val="24"/>
      </w:rPr>
    </w:lvl>
    <w:lvl w:ilvl="1">
      <w:start w:val="6"/>
      <w:numFmt w:val="decimal"/>
      <w:isLgl/>
      <w:lvlText w:val="%1.%2."/>
      <w:lvlJc w:val="left"/>
      <w:pPr>
        <w:ind w:left="720" w:hanging="360"/>
      </w:pPr>
      <w:rPr>
        <w:rFonts w:ascii="Arial" w:hAnsi="Arial" w:cs="Arial" w:hint="default"/>
        <w:b/>
      </w:rPr>
    </w:lvl>
    <w:lvl w:ilvl="2">
      <w:start w:val="1"/>
      <w:numFmt w:val="decimal"/>
      <w:isLgl/>
      <w:lvlText w:val="%1.%2.%3."/>
      <w:lvlJc w:val="left"/>
      <w:pPr>
        <w:ind w:left="1080" w:hanging="720"/>
      </w:pPr>
      <w:rPr>
        <w:rFonts w:ascii="Arial" w:hAnsi="Arial" w:cs="Arial" w:hint="default"/>
        <w:b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9">
    <w:nsid w:val="0C5B268F"/>
    <w:multiLevelType w:val="hybridMultilevel"/>
    <w:tmpl w:val="F860161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
    <w:nsid w:val="0CF94F9E"/>
    <w:multiLevelType w:val="hybridMultilevel"/>
    <w:tmpl w:val="D97C0CF8"/>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1">
    <w:nsid w:val="0D907AC8"/>
    <w:multiLevelType w:val="hybridMultilevel"/>
    <w:tmpl w:val="2428991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
    <w:nsid w:val="0DCB59C7"/>
    <w:multiLevelType w:val="hybridMultilevel"/>
    <w:tmpl w:val="C99878D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3">
    <w:nsid w:val="0E80034A"/>
    <w:multiLevelType w:val="hybridMultilevel"/>
    <w:tmpl w:val="961A119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4">
    <w:nsid w:val="0E9A4EA1"/>
    <w:multiLevelType w:val="hybridMultilevel"/>
    <w:tmpl w:val="6D96A07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5">
    <w:nsid w:val="0EC12CFE"/>
    <w:multiLevelType w:val="hybridMultilevel"/>
    <w:tmpl w:val="852084E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6">
    <w:nsid w:val="0EF33DF5"/>
    <w:multiLevelType w:val="hybridMultilevel"/>
    <w:tmpl w:val="BF88482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7">
    <w:nsid w:val="0F9B5BD9"/>
    <w:multiLevelType w:val="hybridMultilevel"/>
    <w:tmpl w:val="4C0A9D84"/>
    <w:lvl w:ilvl="0" w:tplc="04150001">
      <w:start w:val="1"/>
      <w:numFmt w:val="bullet"/>
      <w:lvlText w:val=""/>
      <w:lvlJc w:val="left"/>
      <w:pPr>
        <w:ind w:left="720" w:hanging="360"/>
      </w:pPr>
      <w:rPr>
        <w:rFonts w:ascii="Symbol" w:hAnsi="Symbol"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8">
    <w:nsid w:val="101534FE"/>
    <w:multiLevelType w:val="hybridMultilevel"/>
    <w:tmpl w:val="E9D054D6"/>
    <w:lvl w:ilvl="0" w:tplc="7652CD7E">
      <w:start w:val="1"/>
      <w:numFmt w:val="upperRoman"/>
      <w:lvlText w:val="%1."/>
      <w:lvlJc w:val="left"/>
      <w:pPr>
        <w:ind w:left="1080" w:hanging="72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9">
    <w:nsid w:val="109C60BF"/>
    <w:multiLevelType w:val="multilevel"/>
    <w:tmpl w:val="7736E0E8"/>
    <w:lvl w:ilvl="0">
      <w:start w:val="1"/>
      <w:numFmt w:val="upperRoman"/>
      <w:lvlText w:val="%1."/>
      <w:lvlJc w:val="left"/>
      <w:pPr>
        <w:ind w:left="1080" w:hanging="720"/>
      </w:pPr>
      <w:rPr>
        <w:rFonts w:hint="default"/>
      </w:rPr>
    </w:lvl>
    <w:lvl w:ilvl="1">
      <w:start w:val="1"/>
      <w:numFmt w:val="decimal"/>
      <w:isLgl/>
      <w:lvlText w:val="%1.%2."/>
      <w:lvlJc w:val="left"/>
      <w:pPr>
        <w:ind w:left="720" w:hanging="720"/>
      </w:pPr>
      <w:rPr>
        <w:rFonts w:ascii="Arial" w:hAnsi="Arial" w:cs="Arial"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30">
    <w:nsid w:val="10F95927"/>
    <w:multiLevelType w:val="hybridMultilevel"/>
    <w:tmpl w:val="10B2015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1">
    <w:nsid w:val="113F5A31"/>
    <w:multiLevelType w:val="multilevel"/>
    <w:tmpl w:val="51860DD8"/>
    <w:lvl w:ilvl="0">
      <w:start w:val="1"/>
      <w:numFmt w:val="decimal"/>
      <w:lvlText w:val="%1)"/>
      <w:lvlJc w:val="left"/>
      <w:pPr>
        <w:ind w:left="360" w:hanging="360"/>
      </w:pPr>
      <w:rPr>
        <w:b w:val="0"/>
      </w:rPr>
    </w:lvl>
    <w:lvl w:ilvl="1">
      <w:start w:val="1"/>
      <w:numFmt w:val="decimal"/>
      <w:pStyle w:val="Nagwek3"/>
      <w:lvlText w:val="%1.%2."/>
      <w:lvlJc w:val="left"/>
      <w:pPr>
        <w:ind w:left="716" w:hanging="432"/>
      </w:pPr>
      <w:rPr>
        <w:rFonts w:ascii="Arial" w:hAnsi="Arial" w:cs="Arial" w:hint="default"/>
        <w:b/>
      </w:rPr>
    </w:lvl>
    <w:lvl w:ilvl="2">
      <w:start w:val="1"/>
      <w:numFmt w:val="decimal"/>
      <w:lvlText w:val="%1.%2.%3."/>
      <w:lvlJc w:val="left"/>
      <w:pPr>
        <w:ind w:left="1224" w:hanging="504"/>
      </w:pPr>
      <w:rPr>
        <w:b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nsid w:val="11536284"/>
    <w:multiLevelType w:val="hybridMultilevel"/>
    <w:tmpl w:val="7DC67E3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3">
    <w:nsid w:val="119C44E8"/>
    <w:multiLevelType w:val="hybridMultilevel"/>
    <w:tmpl w:val="EDBA9232"/>
    <w:lvl w:ilvl="0" w:tplc="E8A0DB8C">
      <w:start w:val="1"/>
      <w:numFmt w:val="bullet"/>
      <w:pStyle w:val="Punktor"/>
      <w:lvlText w:val=""/>
      <w:lvlJc w:val="left"/>
      <w:pPr>
        <w:ind w:left="785" w:hanging="360"/>
      </w:pPr>
      <w:rPr>
        <w:rFonts w:ascii="Symbol" w:hAnsi="Symbol" w:hint="default"/>
      </w:rPr>
    </w:lvl>
    <w:lvl w:ilvl="1" w:tplc="04150003">
      <w:start w:val="1"/>
      <w:numFmt w:val="bullet"/>
      <w:lvlText w:val="o"/>
      <w:lvlJc w:val="left"/>
      <w:pPr>
        <w:ind w:left="1788" w:hanging="360"/>
      </w:pPr>
      <w:rPr>
        <w:rFonts w:ascii="Courier New" w:hAnsi="Courier New" w:cs="Courier New" w:hint="default"/>
      </w:rPr>
    </w:lvl>
    <w:lvl w:ilvl="2" w:tplc="04150005" w:tentative="1">
      <w:start w:val="1"/>
      <w:numFmt w:val="bullet"/>
      <w:lvlText w:val=""/>
      <w:lvlJc w:val="left"/>
      <w:pPr>
        <w:ind w:left="2508" w:hanging="360"/>
      </w:pPr>
      <w:rPr>
        <w:rFonts w:ascii="Wingdings" w:hAnsi="Wingdings" w:hint="default"/>
      </w:rPr>
    </w:lvl>
    <w:lvl w:ilvl="3" w:tplc="04150001" w:tentative="1">
      <w:start w:val="1"/>
      <w:numFmt w:val="bullet"/>
      <w:lvlText w:val=""/>
      <w:lvlJc w:val="left"/>
      <w:pPr>
        <w:ind w:left="3228" w:hanging="360"/>
      </w:pPr>
      <w:rPr>
        <w:rFonts w:ascii="Symbol" w:hAnsi="Symbol" w:hint="default"/>
      </w:rPr>
    </w:lvl>
    <w:lvl w:ilvl="4" w:tplc="04150003" w:tentative="1">
      <w:start w:val="1"/>
      <w:numFmt w:val="bullet"/>
      <w:lvlText w:val="o"/>
      <w:lvlJc w:val="left"/>
      <w:pPr>
        <w:ind w:left="3948" w:hanging="360"/>
      </w:pPr>
      <w:rPr>
        <w:rFonts w:ascii="Courier New" w:hAnsi="Courier New" w:cs="Courier New" w:hint="default"/>
      </w:rPr>
    </w:lvl>
    <w:lvl w:ilvl="5" w:tplc="04150005" w:tentative="1">
      <w:start w:val="1"/>
      <w:numFmt w:val="bullet"/>
      <w:lvlText w:val=""/>
      <w:lvlJc w:val="left"/>
      <w:pPr>
        <w:ind w:left="4668" w:hanging="360"/>
      </w:pPr>
      <w:rPr>
        <w:rFonts w:ascii="Wingdings" w:hAnsi="Wingdings" w:hint="default"/>
      </w:rPr>
    </w:lvl>
    <w:lvl w:ilvl="6" w:tplc="04150001" w:tentative="1">
      <w:start w:val="1"/>
      <w:numFmt w:val="bullet"/>
      <w:lvlText w:val=""/>
      <w:lvlJc w:val="left"/>
      <w:pPr>
        <w:ind w:left="5388" w:hanging="360"/>
      </w:pPr>
      <w:rPr>
        <w:rFonts w:ascii="Symbol" w:hAnsi="Symbol" w:hint="default"/>
      </w:rPr>
    </w:lvl>
    <w:lvl w:ilvl="7" w:tplc="04150003" w:tentative="1">
      <w:start w:val="1"/>
      <w:numFmt w:val="bullet"/>
      <w:lvlText w:val="o"/>
      <w:lvlJc w:val="left"/>
      <w:pPr>
        <w:ind w:left="6108" w:hanging="360"/>
      </w:pPr>
      <w:rPr>
        <w:rFonts w:ascii="Courier New" w:hAnsi="Courier New" w:cs="Courier New" w:hint="default"/>
      </w:rPr>
    </w:lvl>
    <w:lvl w:ilvl="8" w:tplc="04150005" w:tentative="1">
      <w:start w:val="1"/>
      <w:numFmt w:val="bullet"/>
      <w:lvlText w:val=""/>
      <w:lvlJc w:val="left"/>
      <w:pPr>
        <w:ind w:left="6828" w:hanging="360"/>
      </w:pPr>
      <w:rPr>
        <w:rFonts w:ascii="Wingdings" w:hAnsi="Wingdings" w:hint="default"/>
      </w:rPr>
    </w:lvl>
  </w:abstractNum>
  <w:abstractNum w:abstractNumId="34">
    <w:nsid w:val="12160BD6"/>
    <w:multiLevelType w:val="hybridMultilevel"/>
    <w:tmpl w:val="CC045504"/>
    <w:lvl w:ilvl="0" w:tplc="EEE0A6F6">
      <w:start w:val="1"/>
      <w:numFmt w:val="decimal"/>
      <w:lvlText w:val="%1)"/>
      <w:lvlJc w:val="left"/>
      <w:pPr>
        <w:ind w:left="720" w:hanging="360"/>
      </w:pPr>
      <w:rPr>
        <w:rFonts w:hint="default"/>
        <w:b/>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5">
    <w:nsid w:val="12667889"/>
    <w:multiLevelType w:val="hybridMultilevel"/>
    <w:tmpl w:val="CEF6320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6">
    <w:nsid w:val="128B05DF"/>
    <w:multiLevelType w:val="hybridMultilevel"/>
    <w:tmpl w:val="D7A6A76E"/>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7">
    <w:nsid w:val="12BB340E"/>
    <w:multiLevelType w:val="hybridMultilevel"/>
    <w:tmpl w:val="7C30A4F0"/>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38">
    <w:nsid w:val="12C257BF"/>
    <w:multiLevelType w:val="hybridMultilevel"/>
    <w:tmpl w:val="00E8074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9">
    <w:nsid w:val="12F5744C"/>
    <w:multiLevelType w:val="hybridMultilevel"/>
    <w:tmpl w:val="D75ED49A"/>
    <w:lvl w:ilvl="0" w:tplc="04150001">
      <w:start w:val="1"/>
      <w:numFmt w:val="bullet"/>
      <w:lvlText w:val=""/>
      <w:lvlJc w:val="left"/>
      <w:pPr>
        <w:ind w:left="1501" w:hanging="360"/>
      </w:pPr>
      <w:rPr>
        <w:rFonts w:ascii="Symbol" w:hAnsi="Symbol" w:hint="default"/>
      </w:rPr>
    </w:lvl>
    <w:lvl w:ilvl="1" w:tplc="04150003" w:tentative="1">
      <w:start w:val="1"/>
      <w:numFmt w:val="bullet"/>
      <w:lvlText w:val="o"/>
      <w:lvlJc w:val="left"/>
      <w:pPr>
        <w:ind w:left="2221" w:hanging="360"/>
      </w:pPr>
      <w:rPr>
        <w:rFonts w:ascii="Courier New" w:hAnsi="Courier New" w:cs="Courier New" w:hint="default"/>
      </w:rPr>
    </w:lvl>
    <w:lvl w:ilvl="2" w:tplc="04150005" w:tentative="1">
      <w:start w:val="1"/>
      <w:numFmt w:val="bullet"/>
      <w:lvlText w:val=""/>
      <w:lvlJc w:val="left"/>
      <w:pPr>
        <w:ind w:left="2941" w:hanging="360"/>
      </w:pPr>
      <w:rPr>
        <w:rFonts w:ascii="Wingdings" w:hAnsi="Wingdings" w:hint="default"/>
      </w:rPr>
    </w:lvl>
    <w:lvl w:ilvl="3" w:tplc="04150001" w:tentative="1">
      <w:start w:val="1"/>
      <w:numFmt w:val="bullet"/>
      <w:lvlText w:val=""/>
      <w:lvlJc w:val="left"/>
      <w:pPr>
        <w:ind w:left="3661" w:hanging="360"/>
      </w:pPr>
      <w:rPr>
        <w:rFonts w:ascii="Symbol" w:hAnsi="Symbol" w:hint="default"/>
      </w:rPr>
    </w:lvl>
    <w:lvl w:ilvl="4" w:tplc="04150003" w:tentative="1">
      <w:start w:val="1"/>
      <w:numFmt w:val="bullet"/>
      <w:lvlText w:val="o"/>
      <w:lvlJc w:val="left"/>
      <w:pPr>
        <w:ind w:left="4381" w:hanging="360"/>
      </w:pPr>
      <w:rPr>
        <w:rFonts w:ascii="Courier New" w:hAnsi="Courier New" w:cs="Courier New" w:hint="default"/>
      </w:rPr>
    </w:lvl>
    <w:lvl w:ilvl="5" w:tplc="04150005" w:tentative="1">
      <w:start w:val="1"/>
      <w:numFmt w:val="bullet"/>
      <w:lvlText w:val=""/>
      <w:lvlJc w:val="left"/>
      <w:pPr>
        <w:ind w:left="5101" w:hanging="360"/>
      </w:pPr>
      <w:rPr>
        <w:rFonts w:ascii="Wingdings" w:hAnsi="Wingdings" w:hint="default"/>
      </w:rPr>
    </w:lvl>
    <w:lvl w:ilvl="6" w:tplc="04150001" w:tentative="1">
      <w:start w:val="1"/>
      <w:numFmt w:val="bullet"/>
      <w:lvlText w:val=""/>
      <w:lvlJc w:val="left"/>
      <w:pPr>
        <w:ind w:left="5821" w:hanging="360"/>
      </w:pPr>
      <w:rPr>
        <w:rFonts w:ascii="Symbol" w:hAnsi="Symbol" w:hint="default"/>
      </w:rPr>
    </w:lvl>
    <w:lvl w:ilvl="7" w:tplc="04150003" w:tentative="1">
      <w:start w:val="1"/>
      <w:numFmt w:val="bullet"/>
      <w:lvlText w:val="o"/>
      <w:lvlJc w:val="left"/>
      <w:pPr>
        <w:ind w:left="6541" w:hanging="360"/>
      </w:pPr>
      <w:rPr>
        <w:rFonts w:ascii="Courier New" w:hAnsi="Courier New" w:cs="Courier New" w:hint="default"/>
      </w:rPr>
    </w:lvl>
    <w:lvl w:ilvl="8" w:tplc="04150005" w:tentative="1">
      <w:start w:val="1"/>
      <w:numFmt w:val="bullet"/>
      <w:lvlText w:val=""/>
      <w:lvlJc w:val="left"/>
      <w:pPr>
        <w:ind w:left="7261" w:hanging="360"/>
      </w:pPr>
      <w:rPr>
        <w:rFonts w:ascii="Wingdings" w:hAnsi="Wingdings" w:hint="default"/>
      </w:rPr>
    </w:lvl>
  </w:abstractNum>
  <w:abstractNum w:abstractNumId="40">
    <w:nsid w:val="13892B74"/>
    <w:multiLevelType w:val="hybridMultilevel"/>
    <w:tmpl w:val="74F07BF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1">
    <w:nsid w:val="150C0EFC"/>
    <w:multiLevelType w:val="hybridMultilevel"/>
    <w:tmpl w:val="0B3EA5B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2">
    <w:nsid w:val="150D54EB"/>
    <w:multiLevelType w:val="hybridMultilevel"/>
    <w:tmpl w:val="105AB50C"/>
    <w:lvl w:ilvl="0" w:tplc="04150001">
      <w:start w:val="1"/>
      <w:numFmt w:val="bullet"/>
      <w:lvlText w:val=""/>
      <w:lvlJc w:val="left"/>
      <w:pPr>
        <w:ind w:left="833" w:hanging="360"/>
      </w:pPr>
      <w:rPr>
        <w:rFonts w:ascii="Symbol" w:hAnsi="Symbol" w:hint="default"/>
      </w:rPr>
    </w:lvl>
    <w:lvl w:ilvl="1" w:tplc="04150003" w:tentative="1">
      <w:start w:val="1"/>
      <w:numFmt w:val="bullet"/>
      <w:lvlText w:val="o"/>
      <w:lvlJc w:val="left"/>
      <w:pPr>
        <w:ind w:left="1553" w:hanging="360"/>
      </w:pPr>
      <w:rPr>
        <w:rFonts w:ascii="Courier New" w:hAnsi="Courier New" w:cs="Courier New" w:hint="default"/>
      </w:rPr>
    </w:lvl>
    <w:lvl w:ilvl="2" w:tplc="04150005" w:tentative="1">
      <w:start w:val="1"/>
      <w:numFmt w:val="bullet"/>
      <w:lvlText w:val=""/>
      <w:lvlJc w:val="left"/>
      <w:pPr>
        <w:ind w:left="2273" w:hanging="360"/>
      </w:pPr>
      <w:rPr>
        <w:rFonts w:ascii="Wingdings" w:hAnsi="Wingdings" w:hint="default"/>
      </w:rPr>
    </w:lvl>
    <w:lvl w:ilvl="3" w:tplc="04150001" w:tentative="1">
      <w:start w:val="1"/>
      <w:numFmt w:val="bullet"/>
      <w:lvlText w:val=""/>
      <w:lvlJc w:val="left"/>
      <w:pPr>
        <w:ind w:left="2993" w:hanging="360"/>
      </w:pPr>
      <w:rPr>
        <w:rFonts w:ascii="Symbol" w:hAnsi="Symbol" w:hint="default"/>
      </w:rPr>
    </w:lvl>
    <w:lvl w:ilvl="4" w:tplc="04150003" w:tentative="1">
      <w:start w:val="1"/>
      <w:numFmt w:val="bullet"/>
      <w:lvlText w:val="o"/>
      <w:lvlJc w:val="left"/>
      <w:pPr>
        <w:ind w:left="3713" w:hanging="360"/>
      </w:pPr>
      <w:rPr>
        <w:rFonts w:ascii="Courier New" w:hAnsi="Courier New" w:cs="Courier New" w:hint="default"/>
      </w:rPr>
    </w:lvl>
    <w:lvl w:ilvl="5" w:tplc="04150005" w:tentative="1">
      <w:start w:val="1"/>
      <w:numFmt w:val="bullet"/>
      <w:lvlText w:val=""/>
      <w:lvlJc w:val="left"/>
      <w:pPr>
        <w:ind w:left="4433" w:hanging="360"/>
      </w:pPr>
      <w:rPr>
        <w:rFonts w:ascii="Wingdings" w:hAnsi="Wingdings" w:hint="default"/>
      </w:rPr>
    </w:lvl>
    <w:lvl w:ilvl="6" w:tplc="04150001" w:tentative="1">
      <w:start w:val="1"/>
      <w:numFmt w:val="bullet"/>
      <w:lvlText w:val=""/>
      <w:lvlJc w:val="left"/>
      <w:pPr>
        <w:ind w:left="5153" w:hanging="360"/>
      </w:pPr>
      <w:rPr>
        <w:rFonts w:ascii="Symbol" w:hAnsi="Symbol" w:hint="default"/>
      </w:rPr>
    </w:lvl>
    <w:lvl w:ilvl="7" w:tplc="04150003" w:tentative="1">
      <w:start w:val="1"/>
      <w:numFmt w:val="bullet"/>
      <w:lvlText w:val="o"/>
      <w:lvlJc w:val="left"/>
      <w:pPr>
        <w:ind w:left="5873" w:hanging="360"/>
      </w:pPr>
      <w:rPr>
        <w:rFonts w:ascii="Courier New" w:hAnsi="Courier New" w:cs="Courier New" w:hint="default"/>
      </w:rPr>
    </w:lvl>
    <w:lvl w:ilvl="8" w:tplc="04150005" w:tentative="1">
      <w:start w:val="1"/>
      <w:numFmt w:val="bullet"/>
      <w:lvlText w:val=""/>
      <w:lvlJc w:val="left"/>
      <w:pPr>
        <w:ind w:left="6593" w:hanging="360"/>
      </w:pPr>
      <w:rPr>
        <w:rFonts w:ascii="Wingdings" w:hAnsi="Wingdings" w:hint="default"/>
      </w:rPr>
    </w:lvl>
  </w:abstractNum>
  <w:abstractNum w:abstractNumId="43">
    <w:nsid w:val="154A6107"/>
    <w:multiLevelType w:val="hybridMultilevel"/>
    <w:tmpl w:val="F1781650"/>
    <w:lvl w:ilvl="0" w:tplc="0415000F">
      <w:start w:val="1"/>
      <w:numFmt w:val="decimal"/>
      <w:lvlText w:val="%1."/>
      <w:lvlJc w:val="left"/>
      <w:pPr>
        <w:ind w:left="720" w:hanging="360"/>
      </w:pPr>
      <w:rPr>
        <w:rFonts w:hint="default"/>
      </w:rPr>
    </w:lvl>
    <w:lvl w:ilvl="1" w:tplc="04150019">
      <w:start w:val="1"/>
      <w:numFmt w:val="lowerLetter"/>
      <w:lvlText w:val="%2."/>
      <w:lvlJc w:val="left"/>
      <w:pPr>
        <w:ind w:left="1440" w:hanging="360"/>
      </w:pPr>
    </w:lvl>
    <w:lvl w:ilvl="2" w:tplc="0415001B">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4">
    <w:nsid w:val="156574DD"/>
    <w:multiLevelType w:val="hybridMultilevel"/>
    <w:tmpl w:val="9266D63A"/>
    <w:lvl w:ilvl="0" w:tplc="04150001">
      <w:start w:val="1"/>
      <w:numFmt w:val="bullet"/>
      <w:lvlText w:val=""/>
      <w:lvlJc w:val="left"/>
      <w:pPr>
        <w:ind w:left="644"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5">
    <w:nsid w:val="16450BAB"/>
    <w:multiLevelType w:val="hybridMultilevel"/>
    <w:tmpl w:val="83D27AAE"/>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6">
    <w:nsid w:val="16725415"/>
    <w:multiLevelType w:val="hybridMultilevel"/>
    <w:tmpl w:val="DB642F54"/>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47">
    <w:nsid w:val="18DF503A"/>
    <w:multiLevelType w:val="hybridMultilevel"/>
    <w:tmpl w:val="EEE6B3DA"/>
    <w:lvl w:ilvl="0" w:tplc="0415000D">
      <w:start w:val="1"/>
      <w:numFmt w:val="bullet"/>
      <w:lvlText w:val=""/>
      <w:lvlJc w:val="left"/>
      <w:pPr>
        <w:ind w:left="1501" w:hanging="360"/>
      </w:pPr>
      <w:rPr>
        <w:rFonts w:ascii="Wingdings" w:hAnsi="Wingdings" w:hint="default"/>
      </w:rPr>
    </w:lvl>
    <w:lvl w:ilvl="1" w:tplc="04150003" w:tentative="1">
      <w:start w:val="1"/>
      <w:numFmt w:val="bullet"/>
      <w:lvlText w:val="o"/>
      <w:lvlJc w:val="left"/>
      <w:pPr>
        <w:ind w:left="2221" w:hanging="360"/>
      </w:pPr>
      <w:rPr>
        <w:rFonts w:ascii="Courier New" w:hAnsi="Courier New" w:cs="Courier New" w:hint="default"/>
      </w:rPr>
    </w:lvl>
    <w:lvl w:ilvl="2" w:tplc="04150005" w:tentative="1">
      <w:start w:val="1"/>
      <w:numFmt w:val="bullet"/>
      <w:lvlText w:val=""/>
      <w:lvlJc w:val="left"/>
      <w:pPr>
        <w:ind w:left="2941" w:hanging="360"/>
      </w:pPr>
      <w:rPr>
        <w:rFonts w:ascii="Wingdings" w:hAnsi="Wingdings" w:hint="default"/>
      </w:rPr>
    </w:lvl>
    <w:lvl w:ilvl="3" w:tplc="04150001" w:tentative="1">
      <w:start w:val="1"/>
      <w:numFmt w:val="bullet"/>
      <w:lvlText w:val=""/>
      <w:lvlJc w:val="left"/>
      <w:pPr>
        <w:ind w:left="3661" w:hanging="360"/>
      </w:pPr>
      <w:rPr>
        <w:rFonts w:ascii="Symbol" w:hAnsi="Symbol" w:hint="default"/>
      </w:rPr>
    </w:lvl>
    <w:lvl w:ilvl="4" w:tplc="04150003" w:tentative="1">
      <w:start w:val="1"/>
      <w:numFmt w:val="bullet"/>
      <w:lvlText w:val="o"/>
      <w:lvlJc w:val="left"/>
      <w:pPr>
        <w:ind w:left="4381" w:hanging="360"/>
      </w:pPr>
      <w:rPr>
        <w:rFonts w:ascii="Courier New" w:hAnsi="Courier New" w:cs="Courier New" w:hint="default"/>
      </w:rPr>
    </w:lvl>
    <w:lvl w:ilvl="5" w:tplc="04150005" w:tentative="1">
      <w:start w:val="1"/>
      <w:numFmt w:val="bullet"/>
      <w:lvlText w:val=""/>
      <w:lvlJc w:val="left"/>
      <w:pPr>
        <w:ind w:left="5101" w:hanging="360"/>
      </w:pPr>
      <w:rPr>
        <w:rFonts w:ascii="Wingdings" w:hAnsi="Wingdings" w:hint="default"/>
      </w:rPr>
    </w:lvl>
    <w:lvl w:ilvl="6" w:tplc="04150001" w:tentative="1">
      <w:start w:val="1"/>
      <w:numFmt w:val="bullet"/>
      <w:lvlText w:val=""/>
      <w:lvlJc w:val="left"/>
      <w:pPr>
        <w:ind w:left="5821" w:hanging="360"/>
      </w:pPr>
      <w:rPr>
        <w:rFonts w:ascii="Symbol" w:hAnsi="Symbol" w:hint="default"/>
      </w:rPr>
    </w:lvl>
    <w:lvl w:ilvl="7" w:tplc="04150003" w:tentative="1">
      <w:start w:val="1"/>
      <w:numFmt w:val="bullet"/>
      <w:lvlText w:val="o"/>
      <w:lvlJc w:val="left"/>
      <w:pPr>
        <w:ind w:left="6541" w:hanging="360"/>
      </w:pPr>
      <w:rPr>
        <w:rFonts w:ascii="Courier New" w:hAnsi="Courier New" w:cs="Courier New" w:hint="default"/>
      </w:rPr>
    </w:lvl>
    <w:lvl w:ilvl="8" w:tplc="04150005" w:tentative="1">
      <w:start w:val="1"/>
      <w:numFmt w:val="bullet"/>
      <w:lvlText w:val=""/>
      <w:lvlJc w:val="left"/>
      <w:pPr>
        <w:ind w:left="7261" w:hanging="360"/>
      </w:pPr>
      <w:rPr>
        <w:rFonts w:ascii="Wingdings" w:hAnsi="Wingdings" w:hint="default"/>
      </w:rPr>
    </w:lvl>
  </w:abstractNum>
  <w:abstractNum w:abstractNumId="48">
    <w:nsid w:val="19DC4955"/>
    <w:multiLevelType w:val="hybridMultilevel"/>
    <w:tmpl w:val="0170A8B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9">
    <w:nsid w:val="19E112BF"/>
    <w:multiLevelType w:val="hybridMultilevel"/>
    <w:tmpl w:val="B2503FC0"/>
    <w:lvl w:ilvl="0" w:tplc="839694CC">
      <w:start w:val="1"/>
      <w:numFmt w:val="bullet"/>
      <w:lvlText w:val=""/>
      <w:lvlJc w:val="left"/>
      <w:pPr>
        <w:ind w:left="1920" w:hanging="360"/>
      </w:pPr>
      <w:rPr>
        <w:rFonts w:ascii="Symbol" w:hAnsi="Symbol" w:hint="default"/>
      </w:rPr>
    </w:lvl>
    <w:lvl w:ilvl="1" w:tplc="04150003" w:tentative="1">
      <w:start w:val="1"/>
      <w:numFmt w:val="bullet"/>
      <w:lvlText w:val="o"/>
      <w:lvlJc w:val="left"/>
      <w:pPr>
        <w:ind w:left="2640" w:hanging="360"/>
      </w:pPr>
      <w:rPr>
        <w:rFonts w:ascii="Courier New" w:hAnsi="Courier New" w:cs="Courier New" w:hint="default"/>
      </w:rPr>
    </w:lvl>
    <w:lvl w:ilvl="2" w:tplc="04150005" w:tentative="1">
      <w:start w:val="1"/>
      <w:numFmt w:val="bullet"/>
      <w:lvlText w:val=""/>
      <w:lvlJc w:val="left"/>
      <w:pPr>
        <w:ind w:left="3360" w:hanging="360"/>
      </w:pPr>
      <w:rPr>
        <w:rFonts w:ascii="Wingdings" w:hAnsi="Wingdings" w:hint="default"/>
      </w:rPr>
    </w:lvl>
    <w:lvl w:ilvl="3" w:tplc="04150001" w:tentative="1">
      <w:start w:val="1"/>
      <w:numFmt w:val="bullet"/>
      <w:lvlText w:val=""/>
      <w:lvlJc w:val="left"/>
      <w:pPr>
        <w:ind w:left="4080" w:hanging="360"/>
      </w:pPr>
      <w:rPr>
        <w:rFonts w:ascii="Symbol" w:hAnsi="Symbol" w:hint="default"/>
      </w:rPr>
    </w:lvl>
    <w:lvl w:ilvl="4" w:tplc="04150003" w:tentative="1">
      <w:start w:val="1"/>
      <w:numFmt w:val="bullet"/>
      <w:lvlText w:val="o"/>
      <w:lvlJc w:val="left"/>
      <w:pPr>
        <w:ind w:left="4800" w:hanging="360"/>
      </w:pPr>
      <w:rPr>
        <w:rFonts w:ascii="Courier New" w:hAnsi="Courier New" w:cs="Courier New" w:hint="default"/>
      </w:rPr>
    </w:lvl>
    <w:lvl w:ilvl="5" w:tplc="04150005" w:tentative="1">
      <w:start w:val="1"/>
      <w:numFmt w:val="bullet"/>
      <w:lvlText w:val=""/>
      <w:lvlJc w:val="left"/>
      <w:pPr>
        <w:ind w:left="5520" w:hanging="360"/>
      </w:pPr>
      <w:rPr>
        <w:rFonts w:ascii="Wingdings" w:hAnsi="Wingdings" w:hint="default"/>
      </w:rPr>
    </w:lvl>
    <w:lvl w:ilvl="6" w:tplc="04150001" w:tentative="1">
      <w:start w:val="1"/>
      <w:numFmt w:val="bullet"/>
      <w:lvlText w:val=""/>
      <w:lvlJc w:val="left"/>
      <w:pPr>
        <w:ind w:left="6240" w:hanging="360"/>
      </w:pPr>
      <w:rPr>
        <w:rFonts w:ascii="Symbol" w:hAnsi="Symbol" w:hint="default"/>
      </w:rPr>
    </w:lvl>
    <w:lvl w:ilvl="7" w:tplc="04150003" w:tentative="1">
      <w:start w:val="1"/>
      <w:numFmt w:val="bullet"/>
      <w:lvlText w:val="o"/>
      <w:lvlJc w:val="left"/>
      <w:pPr>
        <w:ind w:left="6960" w:hanging="360"/>
      </w:pPr>
      <w:rPr>
        <w:rFonts w:ascii="Courier New" w:hAnsi="Courier New" w:cs="Courier New" w:hint="default"/>
      </w:rPr>
    </w:lvl>
    <w:lvl w:ilvl="8" w:tplc="04150005" w:tentative="1">
      <w:start w:val="1"/>
      <w:numFmt w:val="bullet"/>
      <w:lvlText w:val=""/>
      <w:lvlJc w:val="left"/>
      <w:pPr>
        <w:ind w:left="7680" w:hanging="360"/>
      </w:pPr>
      <w:rPr>
        <w:rFonts w:ascii="Wingdings" w:hAnsi="Wingdings" w:hint="default"/>
      </w:rPr>
    </w:lvl>
  </w:abstractNum>
  <w:abstractNum w:abstractNumId="50">
    <w:nsid w:val="1ADB66D1"/>
    <w:multiLevelType w:val="hybridMultilevel"/>
    <w:tmpl w:val="73109B1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1">
    <w:nsid w:val="1AE31A9E"/>
    <w:multiLevelType w:val="hybridMultilevel"/>
    <w:tmpl w:val="8634EAC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2">
    <w:nsid w:val="1B682648"/>
    <w:multiLevelType w:val="hybridMultilevel"/>
    <w:tmpl w:val="15B074F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3">
    <w:nsid w:val="1B6F37F1"/>
    <w:multiLevelType w:val="hybridMultilevel"/>
    <w:tmpl w:val="52563A10"/>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4">
    <w:nsid w:val="1CC15E36"/>
    <w:multiLevelType w:val="hybridMultilevel"/>
    <w:tmpl w:val="1C6223D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5">
    <w:nsid w:val="1CCA2EBA"/>
    <w:multiLevelType w:val="hybridMultilevel"/>
    <w:tmpl w:val="C67E8814"/>
    <w:lvl w:ilvl="0" w:tplc="04150011">
      <w:start w:val="1"/>
      <w:numFmt w:val="decimal"/>
      <w:lvlText w:val="%1)"/>
      <w:lvlJc w:val="left"/>
      <w:pPr>
        <w:ind w:left="360" w:hanging="360"/>
      </w:p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56">
    <w:nsid w:val="1ECC3B95"/>
    <w:multiLevelType w:val="hybridMultilevel"/>
    <w:tmpl w:val="962699B2"/>
    <w:lvl w:ilvl="0" w:tplc="0415000F">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7">
    <w:nsid w:val="1F3446B5"/>
    <w:multiLevelType w:val="hybridMultilevel"/>
    <w:tmpl w:val="AFBE8802"/>
    <w:lvl w:ilvl="0" w:tplc="874837E4">
      <w:start w:val="1"/>
      <w:numFmt w:val="bullet"/>
      <w:lvlText w:val="─"/>
      <w:lvlJc w:val="left"/>
      <w:pPr>
        <w:ind w:left="1440" w:hanging="360"/>
      </w:pPr>
      <w:rPr>
        <w:rFonts w:ascii="CenturyGothic-Bold" w:hAnsi="CenturyGothic-Bold" w:cs="CenturyGothic-Bold"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58">
    <w:nsid w:val="20E65B28"/>
    <w:multiLevelType w:val="hybridMultilevel"/>
    <w:tmpl w:val="A2EE217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9">
    <w:nsid w:val="20FC2109"/>
    <w:multiLevelType w:val="hybridMultilevel"/>
    <w:tmpl w:val="3D123E0C"/>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0">
    <w:nsid w:val="217D7600"/>
    <w:multiLevelType w:val="hybridMultilevel"/>
    <w:tmpl w:val="59EE9CAE"/>
    <w:lvl w:ilvl="0" w:tplc="329CE30A">
      <w:start w:val="1"/>
      <w:numFmt w:val="decimal"/>
      <w:lvlText w:val="%1)"/>
      <w:lvlJc w:val="left"/>
      <w:pPr>
        <w:ind w:left="720" w:hanging="360"/>
      </w:pPr>
      <w:rPr>
        <w:rFonts w:ascii="Arial" w:eastAsia="Calibri" w:hAnsi="Arial" w:cs="Arial"/>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1">
    <w:nsid w:val="21E86F48"/>
    <w:multiLevelType w:val="hybridMultilevel"/>
    <w:tmpl w:val="7DEC4598"/>
    <w:lvl w:ilvl="0" w:tplc="6290B2EA">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2">
    <w:nsid w:val="22A97787"/>
    <w:multiLevelType w:val="hybridMultilevel"/>
    <w:tmpl w:val="A35ED2AC"/>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63">
    <w:nsid w:val="2378639B"/>
    <w:multiLevelType w:val="hybridMultilevel"/>
    <w:tmpl w:val="00122B2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4">
    <w:nsid w:val="23E36CE8"/>
    <w:multiLevelType w:val="hybridMultilevel"/>
    <w:tmpl w:val="BEE4B50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5">
    <w:nsid w:val="24977E23"/>
    <w:multiLevelType w:val="multilevel"/>
    <w:tmpl w:val="BB9CDF4C"/>
    <w:lvl w:ilvl="0">
      <w:start w:val="5"/>
      <w:numFmt w:val="decimal"/>
      <w:lvlText w:val="%1."/>
      <w:lvlJc w:val="left"/>
      <w:pPr>
        <w:ind w:left="390" w:hanging="390"/>
      </w:pPr>
      <w:rPr>
        <w:rFonts w:hint="default"/>
      </w:rPr>
    </w:lvl>
    <w:lvl w:ilvl="1">
      <w:start w:val="1"/>
      <w:numFmt w:val="decimal"/>
      <w:lvlText w:val="%1.%2."/>
      <w:lvlJc w:val="left"/>
      <w:pPr>
        <w:ind w:left="1080" w:hanging="72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5040" w:hanging="2160"/>
      </w:pPr>
      <w:rPr>
        <w:rFonts w:hint="default"/>
      </w:rPr>
    </w:lvl>
  </w:abstractNum>
  <w:abstractNum w:abstractNumId="66">
    <w:nsid w:val="24D64C92"/>
    <w:multiLevelType w:val="hybridMultilevel"/>
    <w:tmpl w:val="8D12534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7">
    <w:nsid w:val="270C446F"/>
    <w:multiLevelType w:val="hybridMultilevel"/>
    <w:tmpl w:val="55FC17F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8">
    <w:nsid w:val="27174C6E"/>
    <w:multiLevelType w:val="hybridMultilevel"/>
    <w:tmpl w:val="95CADCA2"/>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9">
    <w:nsid w:val="2773283C"/>
    <w:multiLevelType w:val="multilevel"/>
    <w:tmpl w:val="895E84D6"/>
    <w:lvl w:ilvl="0">
      <w:start w:val="1"/>
      <w:numFmt w:val="decimal"/>
      <w:lvlText w:val="%1."/>
      <w:lvlJc w:val="left"/>
      <w:pPr>
        <w:ind w:left="360" w:hanging="360"/>
      </w:pPr>
      <w:rPr>
        <w:rFonts w:ascii="Arial" w:hAnsi="Arial" w:cs="Arial" w:hint="default"/>
        <w:b/>
        <w:color w:val="auto"/>
        <w:sz w:val="24"/>
        <w:szCs w:val="24"/>
      </w:rPr>
    </w:lvl>
    <w:lvl w:ilvl="1">
      <w:start w:val="1"/>
      <w:numFmt w:val="decimal"/>
      <w:isLgl/>
      <w:lvlText w:val="%1.%2."/>
      <w:lvlJc w:val="left"/>
      <w:pPr>
        <w:ind w:left="720" w:hanging="360"/>
      </w:pPr>
      <w:rPr>
        <w:rFonts w:ascii="Arial" w:hAnsi="Arial" w:cs="Arial" w:hint="default"/>
        <w:b/>
      </w:rPr>
    </w:lvl>
    <w:lvl w:ilvl="2">
      <w:start w:val="1"/>
      <w:numFmt w:val="decimal"/>
      <w:isLgl/>
      <w:lvlText w:val="%1.%2.%3."/>
      <w:lvlJc w:val="left"/>
      <w:pPr>
        <w:ind w:left="1080" w:hanging="720"/>
      </w:pPr>
      <w:rPr>
        <w:rFonts w:ascii="Arial" w:hAnsi="Arial" w:cs="Arial" w:hint="default"/>
        <w:b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0">
    <w:nsid w:val="278B3826"/>
    <w:multiLevelType w:val="hybridMultilevel"/>
    <w:tmpl w:val="AC5E1C36"/>
    <w:lvl w:ilvl="0" w:tplc="04150011">
      <w:start w:val="1"/>
      <w:numFmt w:val="decimal"/>
      <w:lvlText w:val="%1)"/>
      <w:lvlJc w:val="left"/>
      <w:pPr>
        <w:ind w:left="360" w:hanging="360"/>
      </w:pPr>
      <w:rPr>
        <w:rFonts w:hint="default"/>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71">
    <w:nsid w:val="27D84F28"/>
    <w:multiLevelType w:val="hybridMultilevel"/>
    <w:tmpl w:val="052CE784"/>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72">
    <w:nsid w:val="2A024F0D"/>
    <w:multiLevelType w:val="hybridMultilevel"/>
    <w:tmpl w:val="EAAC5826"/>
    <w:lvl w:ilvl="0" w:tplc="168674D4">
      <w:start w:val="1"/>
      <w:numFmt w:val="bullet"/>
      <w:lvlText w:val="─"/>
      <w:lvlJc w:val="left"/>
      <w:pPr>
        <w:ind w:left="1440" w:hanging="360"/>
      </w:pPr>
      <w:rPr>
        <w:rFonts w:ascii="CenturyGothic-Bold" w:hAnsi="CenturyGothic-Bold" w:cs="CenturyGothic-Bold" w:hint="default"/>
        <w:color w:val="auto"/>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73">
    <w:nsid w:val="2B353A2D"/>
    <w:multiLevelType w:val="multilevel"/>
    <w:tmpl w:val="31B45034"/>
    <w:lvl w:ilvl="0">
      <w:start w:val="3"/>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rPr>
    </w:lvl>
    <w:lvl w:ilvl="2">
      <w:start w:val="1"/>
      <w:numFmt w:val="decimal"/>
      <w:isLgl/>
      <w:lvlText w:val="%1.%2.%3."/>
      <w:lvlJc w:val="left"/>
      <w:pPr>
        <w:ind w:left="1288" w:hanging="720"/>
      </w:pPr>
      <w:rPr>
        <w:rFonts w:hint="default"/>
        <w:b w:val="0"/>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74">
    <w:nsid w:val="2B576BCB"/>
    <w:multiLevelType w:val="hybridMultilevel"/>
    <w:tmpl w:val="3A36B50E"/>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75">
    <w:nsid w:val="2C946C50"/>
    <w:multiLevelType w:val="hybridMultilevel"/>
    <w:tmpl w:val="1B088414"/>
    <w:lvl w:ilvl="0" w:tplc="0415000D">
      <w:start w:val="1"/>
      <w:numFmt w:val="bullet"/>
      <w:lvlText w:val=""/>
      <w:lvlJc w:val="left"/>
      <w:pPr>
        <w:ind w:left="1440" w:hanging="360"/>
      </w:pPr>
      <w:rPr>
        <w:rFonts w:ascii="Wingdings" w:hAnsi="Wingdings"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76">
    <w:nsid w:val="2E552E73"/>
    <w:multiLevelType w:val="hybridMultilevel"/>
    <w:tmpl w:val="7ED06EB8"/>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77">
    <w:nsid w:val="2E6D3684"/>
    <w:multiLevelType w:val="hybridMultilevel"/>
    <w:tmpl w:val="6628AB7E"/>
    <w:lvl w:ilvl="0" w:tplc="04150001">
      <w:start w:val="1"/>
      <w:numFmt w:val="bullet"/>
      <w:lvlText w:val=""/>
      <w:lvlJc w:val="left"/>
      <w:pPr>
        <w:ind w:left="781" w:hanging="360"/>
      </w:pPr>
      <w:rPr>
        <w:rFonts w:ascii="Symbol" w:hAnsi="Symbol" w:hint="default"/>
      </w:rPr>
    </w:lvl>
    <w:lvl w:ilvl="1" w:tplc="04150003" w:tentative="1">
      <w:start w:val="1"/>
      <w:numFmt w:val="bullet"/>
      <w:lvlText w:val="o"/>
      <w:lvlJc w:val="left"/>
      <w:pPr>
        <w:ind w:left="1501" w:hanging="360"/>
      </w:pPr>
      <w:rPr>
        <w:rFonts w:ascii="Courier New" w:hAnsi="Courier New" w:cs="Courier New" w:hint="default"/>
      </w:rPr>
    </w:lvl>
    <w:lvl w:ilvl="2" w:tplc="04150005" w:tentative="1">
      <w:start w:val="1"/>
      <w:numFmt w:val="bullet"/>
      <w:lvlText w:val=""/>
      <w:lvlJc w:val="left"/>
      <w:pPr>
        <w:ind w:left="2221" w:hanging="360"/>
      </w:pPr>
      <w:rPr>
        <w:rFonts w:ascii="Wingdings" w:hAnsi="Wingdings" w:hint="default"/>
      </w:rPr>
    </w:lvl>
    <w:lvl w:ilvl="3" w:tplc="04150001" w:tentative="1">
      <w:start w:val="1"/>
      <w:numFmt w:val="bullet"/>
      <w:lvlText w:val=""/>
      <w:lvlJc w:val="left"/>
      <w:pPr>
        <w:ind w:left="2941" w:hanging="360"/>
      </w:pPr>
      <w:rPr>
        <w:rFonts w:ascii="Symbol" w:hAnsi="Symbol" w:hint="default"/>
      </w:rPr>
    </w:lvl>
    <w:lvl w:ilvl="4" w:tplc="04150003" w:tentative="1">
      <w:start w:val="1"/>
      <w:numFmt w:val="bullet"/>
      <w:lvlText w:val="o"/>
      <w:lvlJc w:val="left"/>
      <w:pPr>
        <w:ind w:left="3661" w:hanging="360"/>
      </w:pPr>
      <w:rPr>
        <w:rFonts w:ascii="Courier New" w:hAnsi="Courier New" w:cs="Courier New" w:hint="default"/>
      </w:rPr>
    </w:lvl>
    <w:lvl w:ilvl="5" w:tplc="04150005" w:tentative="1">
      <w:start w:val="1"/>
      <w:numFmt w:val="bullet"/>
      <w:lvlText w:val=""/>
      <w:lvlJc w:val="left"/>
      <w:pPr>
        <w:ind w:left="4381" w:hanging="360"/>
      </w:pPr>
      <w:rPr>
        <w:rFonts w:ascii="Wingdings" w:hAnsi="Wingdings" w:hint="default"/>
      </w:rPr>
    </w:lvl>
    <w:lvl w:ilvl="6" w:tplc="04150001" w:tentative="1">
      <w:start w:val="1"/>
      <w:numFmt w:val="bullet"/>
      <w:lvlText w:val=""/>
      <w:lvlJc w:val="left"/>
      <w:pPr>
        <w:ind w:left="5101" w:hanging="360"/>
      </w:pPr>
      <w:rPr>
        <w:rFonts w:ascii="Symbol" w:hAnsi="Symbol" w:hint="default"/>
      </w:rPr>
    </w:lvl>
    <w:lvl w:ilvl="7" w:tplc="04150003" w:tentative="1">
      <w:start w:val="1"/>
      <w:numFmt w:val="bullet"/>
      <w:lvlText w:val="o"/>
      <w:lvlJc w:val="left"/>
      <w:pPr>
        <w:ind w:left="5821" w:hanging="360"/>
      </w:pPr>
      <w:rPr>
        <w:rFonts w:ascii="Courier New" w:hAnsi="Courier New" w:cs="Courier New" w:hint="default"/>
      </w:rPr>
    </w:lvl>
    <w:lvl w:ilvl="8" w:tplc="04150005" w:tentative="1">
      <w:start w:val="1"/>
      <w:numFmt w:val="bullet"/>
      <w:lvlText w:val=""/>
      <w:lvlJc w:val="left"/>
      <w:pPr>
        <w:ind w:left="6541" w:hanging="360"/>
      </w:pPr>
      <w:rPr>
        <w:rFonts w:ascii="Wingdings" w:hAnsi="Wingdings" w:hint="default"/>
      </w:rPr>
    </w:lvl>
  </w:abstractNum>
  <w:abstractNum w:abstractNumId="78">
    <w:nsid w:val="2EB91DE3"/>
    <w:multiLevelType w:val="hybridMultilevel"/>
    <w:tmpl w:val="70CCD02E"/>
    <w:lvl w:ilvl="0" w:tplc="04150017">
      <w:start w:val="1"/>
      <w:numFmt w:val="lowerLetter"/>
      <w:lvlText w:val="%1)"/>
      <w:lvlJc w:val="left"/>
      <w:pPr>
        <w:ind w:left="781" w:hanging="360"/>
      </w:pPr>
      <w:rPr>
        <w:rFonts w:hint="default"/>
      </w:rPr>
    </w:lvl>
    <w:lvl w:ilvl="1" w:tplc="04150003" w:tentative="1">
      <w:start w:val="1"/>
      <w:numFmt w:val="bullet"/>
      <w:lvlText w:val="o"/>
      <w:lvlJc w:val="left"/>
      <w:pPr>
        <w:ind w:left="1501" w:hanging="360"/>
      </w:pPr>
      <w:rPr>
        <w:rFonts w:ascii="Courier New" w:hAnsi="Courier New" w:cs="Courier New" w:hint="default"/>
      </w:rPr>
    </w:lvl>
    <w:lvl w:ilvl="2" w:tplc="04150005" w:tentative="1">
      <w:start w:val="1"/>
      <w:numFmt w:val="bullet"/>
      <w:lvlText w:val=""/>
      <w:lvlJc w:val="left"/>
      <w:pPr>
        <w:ind w:left="2221" w:hanging="360"/>
      </w:pPr>
      <w:rPr>
        <w:rFonts w:ascii="Wingdings" w:hAnsi="Wingdings" w:hint="default"/>
      </w:rPr>
    </w:lvl>
    <w:lvl w:ilvl="3" w:tplc="04150001" w:tentative="1">
      <w:start w:val="1"/>
      <w:numFmt w:val="bullet"/>
      <w:lvlText w:val=""/>
      <w:lvlJc w:val="left"/>
      <w:pPr>
        <w:ind w:left="2941" w:hanging="360"/>
      </w:pPr>
      <w:rPr>
        <w:rFonts w:ascii="Symbol" w:hAnsi="Symbol" w:hint="default"/>
      </w:rPr>
    </w:lvl>
    <w:lvl w:ilvl="4" w:tplc="04150003" w:tentative="1">
      <w:start w:val="1"/>
      <w:numFmt w:val="bullet"/>
      <w:lvlText w:val="o"/>
      <w:lvlJc w:val="left"/>
      <w:pPr>
        <w:ind w:left="3661" w:hanging="360"/>
      </w:pPr>
      <w:rPr>
        <w:rFonts w:ascii="Courier New" w:hAnsi="Courier New" w:cs="Courier New" w:hint="default"/>
      </w:rPr>
    </w:lvl>
    <w:lvl w:ilvl="5" w:tplc="04150005" w:tentative="1">
      <w:start w:val="1"/>
      <w:numFmt w:val="bullet"/>
      <w:lvlText w:val=""/>
      <w:lvlJc w:val="left"/>
      <w:pPr>
        <w:ind w:left="4381" w:hanging="360"/>
      </w:pPr>
      <w:rPr>
        <w:rFonts w:ascii="Wingdings" w:hAnsi="Wingdings" w:hint="default"/>
      </w:rPr>
    </w:lvl>
    <w:lvl w:ilvl="6" w:tplc="04150001" w:tentative="1">
      <w:start w:val="1"/>
      <w:numFmt w:val="bullet"/>
      <w:lvlText w:val=""/>
      <w:lvlJc w:val="left"/>
      <w:pPr>
        <w:ind w:left="5101" w:hanging="360"/>
      </w:pPr>
      <w:rPr>
        <w:rFonts w:ascii="Symbol" w:hAnsi="Symbol" w:hint="default"/>
      </w:rPr>
    </w:lvl>
    <w:lvl w:ilvl="7" w:tplc="04150003" w:tentative="1">
      <w:start w:val="1"/>
      <w:numFmt w:val="bullet"/>
      <w:lvlText w:val="o"/>
      <w:lvlJc w:val="left"/>
      <w:pPr>
        <w:ind w:left="5821" w:hanging="360"/>
      </w:pPr>
      <w:rPr>
        <w:rFonts w:ascii="Courier New" w:hAnsi="Courier New" w:cs="Courier New" w:hint="default"/>
      </w:rPr>
    </w:lvl>
    <w:lvl w:ilvl="8" w:tplc="04150005" w:tentative="1">
      <w:start w:val="1"/>
      <w:numFmt w:val="bullet"/>
      <w:lvlText w:val=""/>
      <w:lvlJc w:val="left"/>
      <w:pPr>
        <w:ind w:left="6541" w:hanging="360"/>
      </w:pPr>
      <w:rPr>
        <w:rFonts w:ascii="Wingdings" w:hAnsi="Wingdings" w:hint="default"/>
      </w:rPr>
    </w:lvl>
  </w:abstractNum>
  <w:abstractNum w:abstractNumId="79">
    <w:nsid w:val="2F503991"/>
    <w:multiLevelType w:val="hybridMultilevel"/>
    <w:tmpl w:val="B51ECBB2"/>
    <w:lvl w:ilvl="0" w:tplc="04150019">
      <w:start w:val="1"/>
      <w:numFmt w:val="lowerLetter"/>
      <w:lvlText w:val="%1."/>
      <w:lvlJc w:val="left"/>
      <w:pPr>
        <w:ind w:left="360" w:hanging="360"/>
      </w:pPr>
      <w:rPr>
        <w:rFonts w:hint="default"/>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80">
    <w:nsid w:val="2F867523"/>
    <w:multiLevelType w:val="hybridMultilevel"/>
    <w:tmpl w:val="41909E96"/>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81">
    <w:nsid w:val="302411D6"/>
    <w:multiLevelType w:val="hybridMultilevel"/>
    <w:tmpl w:val="DC68312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2">
    <w:nsid w:val="30A9722A"/>
    <w:multiLevelType w:val="hybridMultilevel"/>
    <w:tmpl w:val="0464D9C0"/>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83">
    <w:nsid w:val="313E4499"/>
    <w:multiLevelType w:val="hybridMultilevel"/>
    <w:tmpl w:val="B52A9A6C"/>
    <w:lvl w:ilvl="0" w:tplc="04150001">
      <w:start w:val="1"/>
      <w:numFmt w:val="bullet"/>
      <w:lvlText w:val=""/>
      <w:lvlJc w:val="left"/>
      <w:pPr>
        <w:ind w:left="786" w:hanging="360"/>
      </w:pPr>
      <w:rPr>
        <w:rFonts w:ascii="Symbol" w:hAnsi="Symbol" w:hint="default"/>
      </w:rPr>
    </w:lvl>
    <w:lvl w:ilvl="1" w:tplc="04150003" w:tentative="1">
      <w:start w:val="1"/>
      <w:numFmt w:val="bullet"/>
      <w:lvlText w:val="o"/>
      <w:lvlJc w:val="left"/>
      <w:pPr>
        <w:ind w:left="1932" w:hanging="360"/>
      </w:pPr>
      <w:rPr>
        <w:rFonts w:ascii="Courier New" w:hAnsi="Courier New" w:cs="Courier New" w:hint="default"/>
      </w:rPr>
    </w:lvl>
    <w:lvl w:ilvl="2" w:tplc="04150005" w:tentative="1">
      <w:start w:val="1"/>
      <w:numFmt w:val="bullet"/>
      <w:lvlText w:val=""/>
      <w:lvlJc w:val="left"/>
      <w:pPr>
        <w:ind w:left="2652" w:hanging="360"/>
      </w:pPr>
      <w:rPr>
        <w:rFonts w:ascii="Wingdings" w:hAnsi="Wingdings" w:hint="default"/>
      </w:rPr>
    </w:lvl>
    <w:lvl w:ilvl="3" w:tplc="04150001" w:tentative="1">
      <w:start w:val="1"/>
      <w:numFmt w:val="bullet"/>
      <w:lvlText w:val=""/>
      <w:lvlJc w:val="left"/>
      <w:pPr>
        <w:ind w:left="3372" w:hanging="360"/>
      </w:pPr>
      <w:rPr>
        <w:rFonts w:ascii="Symbol" w:hAnsi="Symbol" w:hint="default"/>
      </w:rPr>
    </w:lvl>
    <w:lvl w:ilvl="4" w:tplc="04150003" w:tentative="1">
      <w:start w:val="1"/>
      <w:numFmt w:val="bullet"/>
      <w:lvlText w:val="o"/>
      <w:lvlJc w:val="left"/>
      <w:pPr>
        <w:ind w:left="4092" w:hanging="360"/>
      </w:pPr>
      <w:rPr>
        <w:rFonts w:ascii="Courier New" w:hAnsi="Courier New" w:cs="Courier New" w:hint="default"/>
      </w:rPr>
    </w:lvl>
    <w:lvl w:ilvl="5" w:tplc="04150005" w:tentative="1">
      <w:start w:val="1"/>
      <w:numFmt w:val="bullet"/>
      <w:lvlText w:val=""/>
      <w:lvlJc w:val="left"/>
      <w:pPr>
        <w:ind w:left="4812" w:hanging="360"/>
      </w:pPr>
      <w:rPr>
        <w:rFonts w:ascii="Wingdings" w:hAnsi="Wingdings" w:hint="default"/>
      </w:rPr>
    </w:lvl>
    <w:lvl w:ilvl="6" w:tplc="04150001" w:tentative="1">
      <w:start w:val="1"/>
      <w:numFmt w:val="bullet"/>
      <w:lvlText w:val=""/>
      <w:lvlJc w:val="left"/>
      <w:pPr>
        <w:ind w:left="5532" w:hanging="360"/>
      </w:pPr>
      <w:rPr>
        <w:rFonts w:ascii="Symbol" w:hAnsi="Symbol" w:hint="default"/>
      </w:rPr>
    </w:lvl>
    <w:lvl w:ilvl="7" w:tplc="04150003" w:tentative="1">
      <w:start w:val="1"/>
      <w:numFmt w:val="bullet"/>
      <w:lvlText w:val="o"/>
      <w:lvlJc w:val="left"/>
      <w:pPr>
        <w:ind w:left="6252" w:hanging="360"/>
      </w:pPr>
      <w:rPr>
        <w:rFonts w:ascii="Courier New" w:hAnsi="Courier New" w:cs="Courier New" w:hint="default"/>
      </w:rPr>
    </w:lvl>
    <w:lvl w:ilvl="8" w:tplc="04150005" w:tentative="1">
      <w:start w:val="1"/>
      <w:numFmt w:val="bullet"/>
      <w:lvlText w:val=""/>
      <w:lvlJc w:val="left"/>
      <w:pPr>
        <w:ind w:left="6972" w:hanging="360"/>
      </w:pPr>
      <w:rPr>
        <w:rFonts w:ascii="Wingdings" w:hAnsi="Wingdings" w:hint="default"/>
      </w:rPr>
    </w:lvl>
  </w:abstractNum>
  <w:abstractNum w:abstractNumId="84">
    <w:nsid w:val="31473DBE"/>
    <w:multiLevelType w:val="hybridMultilevel"/>
    <w:tmpl w:val="C308951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5">
    <w:nsid w:val="31606B68"/>
    <w:multiLevelType w:val="hybridMultilevel"/>
    <w:tmpl w:val="ED5C629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86">
    <w:nsid w:val="3209496F"/>
    <w:multiLevelType w:val="hybridMultilevel"/>
    <w:tmpl w:val="1B0ABE8E"/>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87">
    <w:nsid w:val="321F1BFD"/>
    <w:multiLevelType w:val="hybridMultilevel"/>
    <w:tmpl w:val="FDAE959A"/>
    <w:lvl w:ilvl="0" w:tplc="04150001">
      <w:start w:val="1"/>
      <w:numFmt w:val="bullet"/>
      <w:lvlText w:val=""/>
      <w:lvlJc w:val="left"/>
      <w:pPr>
        <w:ind w:left="502"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88">
    <w:nsid w:val="32B50CF0"/>
    <w:multiLevelType w:val="hybridMultilevel"/>
    <w:tmpl w:val="F3A81A8E"/>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89">
    <w:nsid w:val="33E92388"/>
    <w:multiLevelType w:val="hybridMultilevel"/>
    <w:tmpl w:val="9138738A"/>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90">
    <w:nsid w:val="33ED3D81"/>
    <w:multiLevelType w:val="hybridMultilevel"/>
    <w:tmpl w:val="0CF8F8EA"/>
    <w:lvl w:ilvl="0" w:tplc="B2121148">
      <w:start w:val="1"/>
      <w:numFmt w:val="lowerLetter"/>
      <w:lvlText w:val="%1)"/>
      <w:lvlJc w:val="left"/>
      <w:pPr>
        <w:ind w:left="1440" w:hanging="360"/>
      </w:pPr>
      <w:rPr>
        <w:rFonts w:ascii="Arial" w:eastAsia="Calibri" w:hAnsi="Arial" w:cs="Arial"/>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91">
    <w:nsid w:val="341D7622"/>
    <w:multiLevelType w:val="hybridMultilevel"/>
    <w:tmpl w:val="AF54CC6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2">
    <w:nsid w:val="34265714"/>
    <w:multiLevelType w:val="hybridMultilevel"/>
    <w:tmpl w:val="A732C004"/>
    <w:lvl w:ilvl="0" w:tplc="04150001">
      <w:start w:val="1"/>
      <w:numFmt w:val="bullet"/>
      <w:lvlText w:val=""/>
      <w:lvlJc w:val="left"/>
      <w:pPr>
        <w:ind w:left="1193" w:hanging="360"/>
      </w:pPr>
      <w:rPr>
        <w:rFonts w:ascii="Symbol" w:hAnsi="Symbol" w:hint="default"/>
      </w:rPr>
    </w:lvl>
    <w:lvl w:ilvl="1" w:tplc="04150003" w:tentative="1">
      <w:start w:val="1"/>
      <w:numFmt w:val="bullet"/>
      <w:lvlText w:val="o"/>
      <w:lvlJc w:val="left"/>
      <w:pPr>
        <w:ind w:left="1913" w:hanging="360"/>
      </w:pPr>
      <w:rPr>
        <w:rFonts w:ascii="Courier New" w:hAnsi="Courier New" w:cs="Courier New" w:hint="default"/>
      </w:rPr>
    </w:lvl>
    <w:lvl w:ilvl="2" w:tplc="04150005" w:tentative="1">
      <w:start w:val="1"/>
      <w:numFmt w:val="bullet"/>
      <w:lvlText w:val=""/>
      <w:lvlJc w:val="left"/>
      <w:pPr>
        <w:ind w:left="2633" w:hanging="360"/>
      </w:pPr>
      <w:rPr>
        <w:rFonts w:ascii="Wingdings" w:hAnsi="Wingdings" w:hint="default"/>
      </w:rPr>
    </w:lvl>
    <w:lvl w:ilvl="3" w:tplc="04150001" w:tentative="1">
      <w:start w:val="1"/>
      <w:numFmt w:val="bullet"/>
      <w:lvlText w:val=""/>
      <w:lvlJc w:val="left"/>
      <w:pPr>
        <w:ind w:left="3353" w:hanging="360"/>
      </w:pPr>
      <w:rPr>
        <w:rFonts w:ascii="Symbol" w:hAnsi="Symbol" w:hint="default"/>
      </w:rPr>
    </w:lvl>
    <w:lvl w:ilvl="4" w:tplc="04150003" w:tentative="1">
      <w:start w:val="1"/>
      <w:numFmt w:val="bullet"/>
      <w:lvlText w:val="o"/>
      <w:lvlJc w:val="left"/>
      <w:pPr>
        <w:ind w:left="4073" w:hanging="360"/>
      </w:pPr>
      <w:rPr>
        <w:rFonts w:ascii="Courier New" w:hAnsi="Courier New" w:cs="Courier New" w:hint="default"/>
      </w:rPr>
    </w:lvl>
    <w:lvl w:ilvl="5" w:tplc="04150005" w:tentative="1">
      <w:start w:val="1"/>
      <w:numFmt w:val="bullet"/>
      <w:lvlText w:val=""/>
      <w:lvlJc w:val="left"/>
      <w:pPr>
        <w:ind w:left="4793" w:hanging="360"/>
      </w:pPr>
      <w:rPr>
        <w:rFonts w:ascii="Wingdings" w:hAnsi="Wingdings" w:hint="default"/>
      </w:rPr>
    </w:lvl>
    <w:lvl w:ilvl="6" w:tplc="04150001" w:tentative="1">
      <w:start w:val="1"/>
      <w:numFmt w:val="bullet"/>
      <w:lvlText w:val=""/>
      <w:lvlJc w:val="left"/>
      <w:pPr>
        <w:ind w:left="5513" w:hanging="360"/>
      </w:pPr>
      <w:rPr>
        <w:rFonts w:ascii="Symbol" w:hAnsi="Symbol" w:hint="default"/>
      </w:rPr>
    </w:lvl>
    <w:lvl w:ilvl="7" w:tplc="04150003" w:tentative="1">
      <w:start w:val="1"/>
      <w:numFmt w:val="bullet"/>
      <w:lvlText w:val="o"/>
      <w:lvlJc w:val="left"/>
      <w:pPr>
        <w:ind w:left="6233" w:hanging="360"/>
      </w:pPr>
      <w:rPr>
        <w:rFonts w:ascii="Courier New" w:hAnsi="Courier New" w:cs="Courier New" w:hint="default"/>
      </w:rPr>
    </w:lvl>
    <w:lvl w:ilvl="8" w:tplc="04150005" w:tentative="1">
      <w:start w:val="1"/>
      <w:numFmt w:val="bullet"/>
      <w:lvlText w:val=""/>
      <w:lvlJc w:val="left"/>
      <w:pPr>
        <w:ind w:left="6953" w:hanging="360"/>
      </w:pPr>
      <w:rPr>
        <w:rFonts w:ascii="Wingdings" w:hAnsi="Wingdings" w:hint="default"/>
      </w:rPr>
    </w:lvl>
  </w:abstractNum>
  <w:abstractNum w:abstractNumId="93">
    <w:nsid w:val="34876A0C"/>
    <w:multiLevelType w:val="hybridMultilevel"/>
    <w:tmpl w:val="372CF244"/>
    <w:lvl w:ilvl="0" w:tplc="04150001">
      <w:start w:val="1"/>
      <w:numFmt w:val="bullet"/>
      <w:lvlText w:val=""/>
      <w:lvlJc w:val="left"/>
      <w:pPr>
        <w:ind w:left="720" w:hanging="360"/>
      </w:pPr>
      <w:rPr>
        <w:rFonts w:ascii="Symbol" w:hAnsi="Symbol" w:hint="default"/>
      </w:rPr>
    </w:lvl>
    <w:lvl w:ilvl="1" w:tplc="04150003">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4">
    <w:nsid w:val="36117434"/>
    <w:multiLevelType w:val="hybridMultilevel"/>
    <w:tmpl w:val="63DEA81E"/>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95">
    <w:nsid w:val="36953B1A"/>
    <w:multiLevelType w:val="hybridMultilevel"/>
    <w:tmpl w:val="36361026"/>
    <w:lvl w:ilvl="0" w:tplc="04150001">
      <w:start w:val="1"/>
      <w:numFmt w:val="bullet"/>
      <w:lvlText w:val=""/>
      <w:lvlJc w:val="left"/>
      <w:pPr>
        <w:ind w:left="781" w:hanging="360"/>
      </w:pPr>
      <w:rPr>
        <w:rFonts w:ascii="Symbol" w:hAnsi="Symbol" w:hint="default"/>
      </w:rPr>
    </w:lvl>
    <w:lvl w:ilvl="1" w:tplc="04150003" w:tentative="1">
      <w:start w:val="1"/>
      <w:numFmt w:val="bullet"/>
      <w:lvlText w:val="o"/>
      <w:lvlJc w:val="left"/>
      <w:pPr>
        <w:ind w:left="1501" w:hanging="360"/>
      </w:pPr>
      <w:rPr>
        <w:rFonts w:ascii="Courier New" w:hAnsi="Courier New" w:cs="Courier New" w:hint="default"/>
      </w:rPr>
    </w:lvl>
    <w:lvl w:ilvl="2" w:tplc="04150005" w:tentative="1">
      <w:start w:val="1"/>
      <w:numFmt w:val="bullet"/>
      <w:lvlText w:val=""/>
      <w:lvlJc w:val="left"/>
      <w:pPr>
        <w:ind w:left="2221" w:hanging="360"/>
      </w:pPr>
      <w:rPr>
        <w:rFonts w:ascii="Wingdings" w:hAnsi="Wingdings" w:hint="default"/>
      </w:rPr>
    </w:lvl>
    <w:lvl w:ilvl="3" w:tplc="04150001" w:tentative="1">
      <w:start w:val="1"/>
      <w:numFmt w:val="bullet"/>
      <w:lvlText w:val=""/>
      <w:lvlJc w:val="left"/>
      <w:pPr>
        <w:ind w:left="2941" w:hanging="360"/>
      </w:pPr>
      <w:rPr>
        <w:rFonts w:ascii="Symbol" w:hAnsi="Symbol" w:hint="default"/>
      </w:rPr>
    </w:lvl>
    <w:lvl w:ilvl="4" w:tplc="04150003" w:tentative="1">
      <w:start w:val="1"/>
      <w:numFmt w:val="bullet"/>
      <w:lvlText w:val="o"/>
      <w:lvlJc w:val="left"/>
      <w:pPr>
        <w:ind w:left="3661" w:hanging="360"/>
      </w:pPr>
      <w:rPr>
        <w:rFonts w:ascii="Courier New" w:hAnsi="Courier New" w:cs="Courier New" w:hint="default"/>
      </w:rPr>
    </w:lvl>
    <w:lvl w:ilvl="5" w:tplc="04150005" w:tentative="1">
      <w:start w:val="1"/>
      <w:numFmt w:val="bullet"/>
      <w:lvlText w:val=""/>
      <w:lvlJc w:val="left"/>
      <w:pPr>
        <w:ind w:left="4381" w:hanging="360"/>
      </w:pPr>
      <w:rPr>
        <w:rFonts w:ascii="Wingdings" w:hAnsi="Wingdings" w:hint="default"/>
      </w:rPr>
    </w:lvl>
    <w:lvl w:ilvl="6" w:tplc="04150001" w:tentative="1">
      <w:start w:val="1"/>
      <w:numFmt w:val="bullet"/>
      <w:lvlText w:val=""/>
      <w:lvlJc w:val="left"/>
      <w:pPr>
        <w:ind w:left="5101" w:hanging="360"/>
      </w:pPr>
      <w:rPr>
        <w:rFonts w:ascii="Symbol" w:hAnsi="Symbol" w:hint="default"/>
      </w:rPr>
    </w:lvl>
    <w:lvl w:ilvl="7" w:tplc="04150003" w:tentative="1">
      <w:start w:val="1"/>
      <w:numFmt w:val="bullet"/>
      <w:lvlText w:val="o"/>
      <w:lvlJc w:val="left"/>
      <w:pPr>
        <w:ind w:left="5821" w:hanging="360"/>
      </w:pPr>
      <w:rPr>
        <w:rFonts w:ascii="Courier New" w:hAnsi="Courier New" w:cs="Courier New" w:hint="default"/>
      </w:rPr>
    </w:lvl>
    <w:lvl w:ilvl="8" w:tplc="04150005" w:tentative="1">
      <w:start w:val="1"/>
      <w:numFmt w:val="bullet"/>
      <w:lvlText w:val=""/>
      <w:lvlJc w:val="left"/>
      <w:pPr>
        <w:ind w:left="6541" w:hanging="360"/>
      </w:pPr>
      <w:rPr>
        <w:rFonts w:ascii="Wingdings" w:hAnsi="Wingdings" w:hint="default"/>
      </w:rPr>
    </w:lvl>
  </w:abstractNum>
  <w:abstractNum w:abstractNumId="96">
    <w:nsid w:val="380028F6"/>
    <w:multiLevelType w:val="hybridMultilevel"/>
    <w:tmpl w:val="2EFCF1E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7">
    <w:nsid w:val="38BC39A3"/>
    <w:multiLevelType w:val="hybridMultilevel"/>
    <w:tmpl w:val="C156922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8">
    <w:nsid w:val="39D906F8"/>
    <w:multiLevelType w:val="hybridMultilevel"/>
    <w:tmpl w:val="F6024E8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99">
    <w:nsid w:val="3AD07C20"/>
    <w:multiLevelType w:val="hybridMultilevel"/>
    <w:tmpl w:val="371EEFEC"/>
    <w:lvl w:ilvl="0" w:tplc="04150011">
      <w:start w:val="1"/>
      <w:numFmt w:val="decimal"/>
      <w:lvlText w:val="%1)"/>
      <w:lvlJc w:val="left"/>
      <w:pPr>
        <w:ind w:left="360" w:hanging="360"/>
      </w:pPr>
      <w:rPr>
        <w:rFonts w:hint="default"/>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100">
    <w:nsid w:val="3B0C726B"/>
    <w:multiLevelType w:val="hybridMultilevel"/>
    <w:tmpl w:val="984C18CE"/>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1">
    <w:nsid w:val="3B5869C2"/>
    <w:multiLevelType w:val="hybridMultilevel"/>
    <w:tmpl w:val="28EAF61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2">
    <w:nsid w:val="3CD87540"/>
    <w:multiLevelType w:val="hybridMultilevel"/>
    <w:tmpl w:val="DD2457FA"/>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103">
    <w:nsid w:val="3CE023FD"/>
    <w:multiLevelType w:val="hybridMultilevel"/>
    <w:tmpl w:val="6D781914"/>
    <w:lvl w:ilvl="0" w:tplc="55202C5C">
      <w:start w:val="1"/>
      <w:numFmt w:val="bullet"/>
      <w:pStyle w:val="OREtabela-punktory"/>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04">
    <w:nsid w:val="3E406733"/>
    <w:multiLevelType w:val="hybridMultilevel"/>
    <w:tmpl w:val="DA4AF748"/>
    <w:lvl w:ilvl="0" w:tplc="839694CC">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05">
    <w:nsid w:val="3E8404B7"/>
    <w:multiLevelType w:val="hybridMultilevel"/>
    <w:tmpl w:val="0E0C5C5A"/>
    <w:lvl w:ilvl="0" w:tplc="04150001">
      <w:start w:val="1"/>
      <w:numFmt w:val="bullet"/>
      <w:lvlText w:val=""/>
      <w:lvlJc w:val="left"/>
      <w:pPr>
        <w:ind w:left="107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06">
    <w:nsid w:val="3EAE5E8C"/>
    <w:multiLevelType w:val="hybridMultilevel"/>
    <w:tmpl w:val="C2283308"/>
    <w:lvl w:ilvl="0" w:tplc="39DAE3B2">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7">
    <w:nsid w:val="3F042FA3"/>
    <w:multiLevelType w:val="hybridMultilevel"/>
    <w:tmpl w:val="93FC9EE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8">
    <w:nsid w:val="3F781372"/>
    <w:multiLevelType w:val="hybridMultilevel"/>
    <w:tmpl w:val="56FEDBA2"/>
    <w:lvl w:ilvl="0" w:tplc="0415000D">
      <w:start w:val="1"/>
      <w:numFmt w:val="bullet"/>
      <w:lvlText w:val=""/>
      <w:lvlJc w:val="left"/>
      <w:pPr>
        <w:ind w:left="1070" w:hanging="360"/>
      </w:pPr>
      <w:rPr>
        <w:rFonts w:ascii="Wingdings" w:hAnsi="Wingdings" w:hint="default"/>
      </w:rPr>
    </w:lvl>
    <w:lvl w:ilvl="1" w:tplc="04150003" w:tentative="1">
      <w:start w:val="1"/>
      <w:numFmt w:val="bullet"/>
      <w:lvlText w:val="o"/>
      <w:lvlJc w:val="left"/>
      <w:pPr>
        <w:ind w:left="1790" w:hanging="360"/>
      </w:pPr>
      <w:rPr>
        <w:rFonts w:ascii="Courier New" w:hAnsi="Courier New" w:cs="Courier New" w:hint="default"/>
      </w:rPr>
    </w:lvl>
    <w:lvl w:ilvl="2" w:tplc="04150005" w:tentative="1">
      <w:start w:val="1"/>
      <w:numFmt w:val="bullet"/>
      <w:lvlText w:val=""/>
      <w:lvlJc w:val="left"/>
      <w:pPr>
        <w:ind w:left="2510" w:hanging="360"/>
      </w:pPr>
      <w:rPr>
        <w:rFonts w:ascii="Wingdings" w:hAnsi="Wingdings" w:hint="default"/>
      </w:rPr>
    </w:lvl>
    <w:lvl w:ilvl="3" w:tplc="04150001" w:tentative="1">
      <w:start w:val="1"/>
      <w:numFmt w:val="bullet"/>
      <w:lvlText w:val=""/>
      <w:lvlJc w:val="left"/>
      <w:pPr>
        <w:ind w:left="3230" w:hanging="360"/>
      </w:pPr>
      <w:rPr>
        <w:rFonts w:ascii="Symbol" w:hAnsi="Symbol" w:hint="default"/>
      </w:rPr>
    </w:lvl>
    <w:lvl w:ilvl="4" w:tplc="04150003" w:tentative="1">
      <w:start w:val="1"/>
      <w:numFmt w:val="bullet"/>
      <w:lvlText w:val="o"/>
      <w:lvlJc w:val="left"/>
      <w:pPr>
        <w:ind w:left="3950" w:hanging="360"/>
      </w:pPr>
      <w:rPr>
        <w:rFonts w:ascii="Courier New" w:hAnsi="Courier New" w:cs="Courier New" w:hint="default"/>
      </w:rPr>
    </w:lvl>
    <w:lvl w:ilvl="5" w:tplc="04150005" w:tentative="1">
      <w:start w:val="1"/>
      <w:numFmt w:val="bullet"/>
      <w:lvlText w:val=""/>
      <w:lvlJc w:val="left"/>
      <w:pPr>
        <w:ind w:left="4670" w:hanging="360"/>
      </w:pPr>
      <w:rPr>
        <w:rFonts w:ascii="Wingdings" w:hAnsi="Wingdings" w:hint="default"/>
      </w:rPr>
    </w:lvl>
    <w:lvl w:ilvl="6" w:tplc="04150001" w:tentative="1">
      <w:start w:val="1"/>
      <w:numFmt w:val="bullet"/>
      <w:lvlText w:val=""/>
      <w:lvlJc w:val="left"/>
      <w:pPr>
        <w:ind w:left="5390" w:hanging="360"/>
      </w:pPr>
      <w:rPr>
        <w:rFonts w:ascii="Symbol" w:hAnsi="Symbol" w:hint="default"/>
      </w:rPr>
    </w:lvl>
    <w:lvl w:ilvl="7" w:tplc="04150003" w:tentative="1">
      <w:start w:val="1"/>
      <w:numFmt w:val="bullet"/>
      <w:lvlText w:val="o"/>
      <w:lvlJc w:val="left"/>
      <w:pPr>
        <w:ind w:left="6110" w:hanging="360"/>
      </w:pPr>
      <w:rPr>
        <w:rFonts w:ascii="Courier New" w:hAnsi="Courier New" w:cs="Courier New" w:hint="default"/>
      </w:rPr>
    </w:lvl>
    <w:lvl w:ilvl="8" w:tplc="04150005" w:tentative="1">
      <w:start w:val="1"/>
      <w:numFmt w:val="bullet"/>
      <w:lvlText w:val=""/>
      <w:lvlJc w:val="left"/>
      <w:pPr>
        <w:ind w:left="6830" w:hanging="360"/>
      </w:pPr>
      <w:rPr>
        <w:rFonts w:ascii="Wingdings" w:hAnsi="Wingdings" w:hint="default"/>
      </w:rPr>
    </w:lvl>
  </w:abstractNum>
  <w:abstractNum w:abstractNumId="109">
    <w:nsid w:val="405B2CE7"/>
    <w:multiLevelType w:val="hybridMultilevel"/>
    <w:tmpl w:val="D91223AC"/>
    <w:lvl w:ilvl="0" w:tplc="30D60CC8">
      <w:start w:val="1"/>
      <w:numFmt w:val="bullet"/>
      <w:pStyle w:val="A6-wkrokstrzaka"/>
      <w:lvlText w:val=""/>
      <w:lvlJc w:val="left"/>
      <w:pPr>
        <w:ind w:left="644" w:hanging="360"/>
      </w:pPr>
      <w:rPr>
        <w:rFonts w:ascii="Wingdings" w:hAnsi="Wingdings" w:hint="default"/>
      </w:rPr>
    </w:lvl>
    <w:lvl w:ilvl="1" w:tplc="04150003" w:tentative="1">
      <w:start w:val="1"/>
      <w:numFmt w:val="bullet"/>
      <w:lvlText w:val="o"/>
      <w:lvlJc w:val="left"/>
      <w:pPr>
        <w:tabs>
          <w:tab w:val="num" w:pos="1440"/>
        </w:tabs>
        <w:ind w:left="1440" w:hanging="360"/>
      </w:pPr>
      <w:rPr>
        <w:rFonts w:ascii="Courier New" w:hAnsi="Courier New" w:cs="Courier New" w:hint="default"/>
      </w:rPr>
    </w:lvl>
    <w:lvl w:ilvl="2" w:tplc="04150005" w:tentative="1">
      <w:start w:val="1"/>
      <w:numFmt w:val="bullet"/>
      <w:lvlText w:val=""/>
      <w:lvlJc w:val="left"/>
      <w:pPr>
        <w:tabs>
          <w:tab w:val="num" w:pos="2160"/>
        </w:tabs>
        <w:ind w:left="2160" w:hanging="360"/>
      </w:pPr>
      <w:rPr>
        <w:rFonts w:ascii="Wingdings" w:hAnsi="Wingdings" w:hint="default"/>
      </w:rPr>
    </w:lvl>
    <w:lvl w:ilvl="3" w:tplc="04150001" w:tentative="1">
      <w:start w:val="1"/>
      <w:numFmt w:val="bullet"/>
      <w:lvlText w:val=""/>
      <w:lvlJc w:val="left"/>
      <w:pPr>
        <w:tabs>
          <w:tab w:val="num" w:pos="2880"/>
        </w:tabs>
        <w:ind w:left="2880" w:hanging="360"/>
      </w:pPr>
      <w:rPr>
        <w:rFonts w:ascii="Symbol" w:hAnsi="Symbol" w:hint="default"/>
      </w:rPr>
    </w:lvl>
    <w:lvl w:ilvl="4" w:tplc="04150003" w:tentative="1">
      <w:start w:val="1"/>
      <w:numFmt w:val="bullet"/>
      <w:lvlText w:val="o"/>
      <w:lvlJc w:val="left"/>
      <w:pPr>
        <w:tabs>
          <w:tab w:val="num" w:pos="3600"/>
        </w:tabs>
        <w:ind w:left="3600" w:hanging="360"/>
      </w:pPr>
      <w:rPr>
        <w:rFonts w:ascii="Courier New" w:hAnsi="Courier New" w:cs="Courier New" w:hint="default"/>
      </w:rPr>
    </w:lvl>
    <w:lvl w:ilvl="5" w:tplc="04150005" w:tentative="1">
      <w:start w:val="1"/>
      <w:numFmt w:val="bullet"/>
      <w:lvlText w:val=""/>
      <w:lvlJc w:val="left"/>
      <w:pPr>
        <w:tabs>
          <w:tab w:val="num" w:pos="4320"/>
        </w:tabs>
        <w:ind w:left="4320" w:hanging="360"/>
      </w:pPr>
      <w:rPr>
        <w:rFonts w:ascii="Wingdings" w:hAnsi="Wingdings" w:hint="default"/>
      </w:rPr>
    </w:lvl>
    <w:lvl w:ilvl="6" w:tplc="04150001" w:tentative="1">
      <w:start w:val="1"/>
      <w:numFmt w:val="bullet"/>
      <w:lvlText w:val=""/>
      <w:lvlJc w:val="left"/>
      <w:pPr>
        <w:tabs>
          <w:tab w:val="num" w:pos="5040"/>
        </w:tabs>
        <w:ind w:left="5040" w:hanging="360"/>
      </w:pPr>
      <w:rPr>
        <w:rFonts w:ascii="Symbol" w:hAnsi="Symbol" w:hint="default"/>
      </w:rPr>
    </w:lvl>
    <w:lvl w:ilvl="7" w:tplc="04150003" w:tentative="1">
      <w:start w:val="1"/>
      <w:numFmt w:val="bullet"/>
      <w:lvlText w:val="o"/>
      <w:lvlJc w:val="left"/>
      <w:pPr>
        <w:tabs>
          <w:tab w:val="num" w:pos="5760"/>
        </w:tabs>
        <w:ind w:left="5760" w:hanging="360"/>
      </w:pPr>
      <w:rPr>
        <w:rFonts w:ascii="Courier New" w:hAnsi="Courier New" w:cs="Courier New" w:hint="default"/>
      </w:rPr>
    </w:lvl>
    <w:lvl w:ilvl="8" w:tplc="04150005" w:tentative="1">
      <w:start w:val="1"/>
      <w:numFmt w:val="bullet"/>
      <w:lvlText w:val=""/>
      <w:lvlJc w:val="left"/>
      <w:pPr>
        <w:tabs>
          <w:tab w:val="num" w:pos="6480"/>
        </w:tabs>
        <w:ind w:left="6480" w:hanging="360"/>
      </w:pPr>
      <w:rPr>
        <w:rFonts w:ascii="Wingdings" w:hAnsi="Wingdings" w:hint="default"/>
      </w:rPr>
    </w:lvl>
  </w:abstractNum>
  <w:abstractNum w:abstractNumId="110">
    <w:nsid w:val="40D610ED"/>
    <w:multiLevelType w:val="hybridMultilevel"/>
    <w:tmpl w:val="043A8980"/>
    <w:lvl w:ilvl="0" w:tplc="8E886274">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1">
    <w:nsid w:val="411A47BE"/>
    <w:multiLevelType w:val="hybridMultilevel"/>
    <w:tmpl w:val="2818878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2">
    <w:nsid w:val="416D34AC"/>
    <w:multiLevelType w:val="hybridMultilevel"/>
    <w:tmpl w:val="EE1406D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3">
    <w:nsid w:val="4207565E"/>
    <w:multiLevelType w:val="hybridMultilevel"/>
    <w:tmpl w:val="427CEE8A"/>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4">
    <w:nsid w:val="424D38B8"/>
    <w:multiLevelType w:val="hybridMultilevel"/>
    <w:tmpl w:val="7810606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15">
    <w:nsid w:val="425B5C16"/>
    <w:multiLevelType w:val="hybridMultilevel"/>
    <w:tmpl w:val="CB32CCD6"/>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16">
    <w:nsid w:val="42F02C06"/>
    <w:multiLevelType w:val="hybridMultilevel"/>
    <w:tmpl w:val="F4F040BA"/>
    <w:lvl w:ilvl="0" w:tplc="0415000F">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17">
    <w:nsid w:val="430721BD"/>
    <w:multiLevelType w:val="hybridMultilevel"/>
    <w:tmpl w:val="1994C964"/>
    <w:lvl w:ilvl="0" w:tplc="0415000F">
      <w:start w:val="1"/>
      <w:numFmt w:val="decimal"/>
      <w:lvlText w:val="%1."/>
      <w:lvlJc w:val="left"/>
      <w:pPr>
        <w:ind w:left="360" w:hanging="360"/>
      </w:p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118">
    <w:nsid w:val="435B4B77"/>
    <w:multiLevelType w:val="hybridMultilevel"/>
    <w:tmpl w:val="B1082B98"/>
    <w:lvl w:ilvl="0" w:tplc="874837E4">
      <w:start w:val="1"/>
      <w:numFmt w:val="bullet"/>
      <w:lvlText w:val="─"/>
      <w:lvlJc w:val="left"/>
      <w:pPr>
        <w:ind w:left="1440" w:hanging="360"/>
      </w:pPr>
      <w:rPr>
        <w:rFonts w:ascii="CenturyGothic-Bold" w:hAnsi="CenturyGothic-Bold" w:cs="CenturyGothic-Bold"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19">
    <w:nsid w:val="44D615E8"/>
    <w:multiLevelType w:val="hybridMultilevel"/>
    <w:tmpl w:val="269C705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0">
    <w:nsid w:val="45632F62"/>
    <w:multiLevelType w:val="hybridMultilevel"/>
    <w:tmpl w:val="20E6903A"/>
    <w:lvl w:ilvl="0" w:tplc="04150011">
      <w:start w:val="1"/>
      <w:numFmt w:val="decimal"/>
      <w:lvlText w:val="%1)"/>
      <w:lvlJc w:val="left"/>
      <w:pPr>
        <w:ind w:left="360" w:hanging="360"/>
      </w:p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121">
    <w:nsid w:val="45E07149"/>
    <w:multiLevelType w:val="hybridMultilevel"/>
    <w:tmpl w:val="BBBA428A"/>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2">
    <w:nsid w:val="46806E27"/>
    <w:multiLevelType w:val="hybridMultilevel"/>
    <w:tmpl w:val="2AC2AA4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23">
    <w:nsid w:val="46FD0C01"/>
    <w:multiLevelType w:val="multilevel"/>
    <w:tmpl w:val="8CC29AA0"/>
    <w:lvl w:ilvl="0">
      <w:start w:val="7"/>
      <w:numFmt w:val="decimal"/>
      <w:lvlText w:val="%1."/>
      <w:lvlJc w:val="left"/>
      <w:pPr>
        <w:ind w:left="495" w:hanging="495"/>
      </w:pPr>
      <w:rPr>
        <w:rFonts w:hint="default"/>
      </w:rPr>
    </w:lvl>
    <w:lvl w:ilvl="1">
      <w:start w:val="3"/>
      <w:numFmt w:val="decimal"/>
      <w:lvlText w:val="%1.%2."/>
      <w:lvlJc w:val="left"/>
      <w:pPr>
        <w:ind w:left="495" w:hanging="495"/>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124">
    <w:nsid w:val="47E26AD3"/>
    <w:multiLevelType w:val="hybridMultilevel"/>
    <w:tmpl w:val="E9D2AE52"/>
    <w:lvl w:ilvl="0" w:tplc="0415000D">
      <w:start w:val="1"/>
      <w:numFmt w:val="bullet"/>
      <w:lvlText w:val=""/>
      <w:lvlJc w:val="left"/>
      <w:pPr>
        <w:ind w:left="1212" w:hanging="360"/>
      </w:pPr>
      <w:rPr>
        <w:rFonts w:ascii="Wingdings" w:hAnsi="Wingdings" w:hint="default"/>
      </w:rPr>
    </w:lvl>
    <w:lvl w:ilvl="1" w:tplc="04150003" w:tentative="1">
      <w:start w:val="1"/>
      <w:numFmt w:val="bullet"/>
      <w:lvlText w:val="o"/>
      <w:lvlJc w:val="left"/>
      <w:pPr>
        <w:ind w:left="1932" w:hanging="360"/>
      </w:pPr>
      <w:rPr>
        <w:rFonts w:ascii="Courier New" w:hAnsi="Courier New" w:cs="Courier New" w:hint="default"/>
      </w:rPr>
    </w:lvl>
    <w:lvl w:ilvl="2" w:tplc="04150005" w:tentative="1">
      <w:start w:val="1"/>
      <w:numFmt w:val="bullet"/>
      <w:lvlText w:val=""/>
      <w:lvlJc w:val="left"/>
      <w:pPr>
        <w:ind w:left="2652" w:hanging="360"/>
      </w:pPr>
      <w:rPr>
        <w:rFonts w:ascii="Wingdings" w:hAnsi="Wingdings" w:hint="default"/>
      </w:rPr>
    </w:lvl>
    <w:lvl w:ilvl="3" w:tplc="04150001" w:tentative="1">
      <w:start w:val="1"/>
      <w:numFmt w:val="bullet"/>
      <w:lvlText w:val=""/>
      <w:lvlJc w:val="left"/>
      <w:pPr>
        <w:ind w:left="3372" w:hanging="360"/>
      </w:pPr>
      <w:rPr>
        <w:rFonts w:ascii="Symbol" w:hAnsi="Symbol" w:hint="default"/>
      </w:rPr>
    </w:lvl>
    <w:lvl w:ilvl="4" w:tplc="04150003" w:tentative="1">
      <w:start w:val="1"/>
      <w:numFmt w:val="bullet"/>
      <w:lvlText w:val="o"/>
      <w:lvlJc w:val="left"/>
      <w:pPr>
        <w:ind w:left="4092" w:hanging="360"/>
      </w:pPr>
      <w:rPr>
        <w:rFonts w:ascii="Courier New" w:hAnsi="Courier New" w:cs="Courier New" w:hint="default"/>
      </w:rPr>
    </w:lvl>
    <w:lvl w:ilvl="5" w:tplc="04150005" w:tentative="1">
      <w:start w:val="1"/>
      <w:numFmt w:val="bullet"/>
      <w:lvlText w:val=""/>
      <w:lvlJc w:val="left"/>
      <w:pPr>
        <w:ind w:left="4812" w:hanging="360"/>
      </w:pPr>
      <w:rPr>
        <w:rFonts w:ascii="Wingdings" w:hAnsi="Wingdings" w:hint="default"/>
      </w:rPr>
    </w:lvl>
    <w:lvl w:ilvl="6" w:tplc="04150001" w:tentative="1">
      <w:start w:val="1"/>
      <w:numFmt w:val="bullet"/>
      <w:lvlText w:val=""/>
      <w:lvlJc w:val="left"/>
      <w:pPr>
        <w:ind w:left="5532" w:hanging="360"/>
      </w:pPr>
      <w:rPr>
        <w:rFonts w:ascii="Symbol" w:hAnsi="Symbol" w:hint="default"/>
      </w:rPr>
    </w:lvl>
    <w:lvl w:ilvl="7" w:tplc="04150003" w:tentative="1">
      <w:start w:val="1"/>
      <w:numFmt w:val="bullet"/>
      <w:lvlText w:val="o"/>
      <w:lvlJc w:val="left"/>
      <w:pPr>
        <w:ind w:left="6252" w:hanging="360"/>
      </w:pPr>
      <w:rPr>
        <w:rFonts w:ascii="Courier New" w:hAnsi="Courier New" w:cs="Courier New" w:hint="default"/>
      </w:rPr>
    </w:lvl>
    <w:lvl w:ilvl="8" w:tplc="04150005" w:tentative="1">
      <w:start w:val="1"/>
      <w:numFmt w:val="bullet"/>
      <w:lvlText w:val=""/>
      <w:lvlJc w:val="left"/>
      <w:pPr>
        <w:ind w:left="6972" w:hanging="360"/>
      </w:pPr>
      <w:rPr>
        <w:rFonts w:ascii="Wingdings" w:hAnsi="Wingdings" w:hint="default"/>
      </w:rPr>
    </w:lvl>
  </w:abstractNum>
  <w:abstractNum w:abstractNumId="125">
    <w:nsid w:val="48A648D5"/>
    <w:multiLevelType w:val="hybridMultilevel"/>
    <w:tmpl w:val="250A7B86"/>
    <w:lvl w:ilvl="0" w:tplc="225EFA2C">
      <w:start w:val="1"/>
      <w:numFmt w:val="decimal"/>
      <w:lvlText w:val="%1."/>
      <w:lvlJc w:val="left"/>
      <w:pPr>
        <w:ind w:left="420" w:hanging="360"/>
      </w:pPr>
      <w:rPr>
        <w:rFonts w:hint="default"/>
      </w:rPr>
    </w:lvl>
    <w:lvl w:ilvl="1" w:tplc="04150019" w:tentative="1">
      <w:start w:val="1"/>
      <w:numFmt w:val="lowerLetter"/>
      <w:lvlText w:val="%2."/>
      <w:lvlJc w:val="left"/>
      <w:pPr>
        <w:ind w:left="1140" w:hanging="360"/>
      </w:pPr>
    </w:lvl>
    <w:lvl w:ilvl="2" w:tplc="0415001B" w:tentative="1">
      <w:start w:val="1"/>
      <w:numFmt w:val="lowerRoman"/>
      <w:lvlText w:val="%3."/>
      <w:lvlJc w:val="right"/>
      <w:pPr>
        <w:ind w:left="1860" w:hanging="180"/>
      </w:pPr>
    </w:lvl>
    <w:lvl w:ilvl="3" w:tplc="0415000F" w:tentative="1">
      <w:start w:val="1"/>
      <w:numFmt w:val="decimal"/>
      <w:lvlText w:val="%4."/>
      <w:lvlJc w:val="left"/>
      <w:pPr>
        <w:ind w:left="2580" w:hanging="360"/>
      </w:pPr>
    </w:lvl>
    <w:lvl w:ilvl="4" w:tplc="04150019" w:tentative="1">
      <w:start w:val="1"/>
      <w:numFmt w:val="lowerLetter"/>
      <w:lvlText w:val="%5."/>
      <w:lvlJc w:val="left"/>
      <w:pPr>
        <w:ind w:left="3300" w:hanging="360"/>
      </w:pPr>
    </w:lvl>
    <w:lvl w:ilvl="5" w:tplc="0415001B" w:tentative="1">
      <w:start w:val="1"/>
      <w:numFmt w:val="lowerRoman"/>
      <w:lvlText w:val="%6."/>
      <w:lvlJc w:val="right"/>
      <w:pPr>
        <w:ind w:left="4020" w:hanging="180"/>
      </w:pPr>
    </w:lvl>
    <w:lvl w:ilvl="6" w:tplc="0415000F" w:tentative="1">
      <w:start w:val="1"/>
      <w:numFmt w:val="decimal"/>
      <w:lvlText w:val="%7."/>
      <w:lvlJc w:val="left"/>
      <w:pPr>
        <w:ind w:left="4740" w:hanging="360"/>
      </w:pPr>
    </w:lvl>
    <w:lvl w:ilvl="7" w:tplc="04150019" w:tentative="1">
      <w:start w:val="1"/>
      <w:numFmt w:val="lowerLetter"/>
      <w:lvlText w:val="%8."/>
      <w:lvlJc w:val="left"/>
      <w:pPr>
        <w:ind w:left="5460" w:hanging="360"/>
      </w:pPr>
    </w:lvl>
    <w:lvl w:ilvl="8" w:tplc="0415001B" w:tentative="1">
      <w:start w:val="1"/>
      <w:numFmt w:val="lowerRoman"/>
      <w:lvlText w:val="%9."/>
      <w:lvlJc w:val="right"/>
      <w:pPr>
        <w:ind w:left="6180" w:hanging="180"/>
      </w:pPr>
    </w:lvl>
  </w:abstractNum>
  <w:abstractNum w:abstractNumId="126">
    <w:nsid w:val="4A126A16"/>
    <w:multiLevelType w:val="hybridMultilevel"/>
    <w:tmpl w:val="8E2462F4"/>
    <w:lvl w:ilvl="0" w:tplc="894A55D6">
      <w:start w:val="1"/>
      <w:numFmt w:val="bullet"/>
      <w:lvlText w:val=""/>
      <w:lvlJc w:val="left"/>
      <w:pPr>
        <w:ind w:left="360" w:hanging="360"/>
      </w:pPr>
      <w:rPr>
        <w:rFonts w:ascii="Symbol" w:hAnsi="Symbol" w:hint="default"/>
        <w:color w:val="000000" w:themeColor="text1"/>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127">
    <w:nsid w:val="4AC36741"/>
    <w:multiLevelType w:val="hybridMultilevel"/>
    <w:tmpl w:val="CA04A18A"/>
    <w:lvl w:ilvl="0" w:tplc="AE8CCB4A">
      <w:start w:val="1"/>
      <w:numFmt w:val="decimal"/>
      <w:lvlText w:val="%1."/>
      <w:lvlJc w:val="left"/>
      <w:pPr>
        <w:ind w:left="786"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28">
    <w:nsid w:val="4B0363A6"/>
    <w:multiLevelType w:val="hybridMultilevel"/>
    <w:tmpl w:val="C3DEB9D0"/>
    <w:lvl w:ilvl="0" w:tplc="0415000F">
      <w:start w:val="1"/>
      <w:numFmt w:val="decimal"/>
      <w:lvlText w:val="%1."/>
      <w:lvlJc w:val="left"/>
      <w:pPr>
        <w:ind w:left="360" w:hanging="360"/>
      </w:pPr>
      <w:rPr>
        <w:rFonts w:hint="default"/>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129">
    <w:nsid w:val="4B164FAB"/>
    <w:multiLevelType w:val="hybridMultilevel"/>
    <w:tmpl w:val="1F067E7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0">
    <w:nsid w:val="4BB65D2B"/>
    <w:multiLevelType w:val="hybridMultilevel"/>
    <w:tmpl w:val="2A30F59A"/>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131">
    <w:nsid w:val="4C06440E"/>
    <w:multiLevelType w:val="hybridMultilevel"/>
    <w:tmpl w:val="BCEAF9C0"/>
    <w:lvl w:ilvl="0" w:tplc="04150011">
      <w:start w:val="1"/>
      <w:numFmt w:val="decimal"/>
      <w:lvlText w:val="%1)"/>
      <w:lvlJc w:val="left"/>
      <w:pPr>
        <w:ind w:left="720" w:hanging="360"/>
      </w:pPr>
      <w:rPr>
        <w:rFonts w:hint="default"/>
      </w:rPr>
    </w:lvl>
    <w:lvl w:ilvl="1" w:tplc="04150019">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32">
    <w:nsid w:val="4C5D595F"/>
    <w:multiLevelType w:val="singleLevel"/>
    <w:tmpl w:val="6840BAF2"/>
    <w:lvl w:ilvl="0">
      <w:start w:val="1"/>
      <w:numFmt w:val="bullet"/>
      <w:lvlText w:val=""/>
      <w:lvlJc w:val="left"/>
      <w:pPr>
        <w:tabs>
          <w:tab w:val="num" w:pos="360"/>
        </w:tabs>
        <w:ind w:left="360" w:hanging="360"/>
      </w:pPr>
      <w:rPr>
        <w:rFonts w:ascii="Symbol" w:hAnsi="Symbol" w:hint="default"/>
      </w:rPr>
    </w:lvl>
  </w:abstractNum>
  <w:abstractNum w:abstractNumId="133">
    <w:nsid w:val="4CBA371D"/>
    <w:multiLevelType w:val="hybridMultilevel"/>
    <w:tmpl w:val="3C341D54"/>
    <w:lvl w:ilvl="0" w:tplc="697E76DC">
      <w:start w:val="1"/>
      <w:numFmt w:val="decimal"/>
      <w:pStyle w:val="ORE123"/>
      <w:lvlText w:val="%1."/>
      <w:lvlJc w:val="left"/>
      <w:pPr>
        <w:ind w:left="720" w:hanging="360"/>
      </w:pPr>
      <w:rPr>
        <w:rFont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4">
    <w:nsid w:val="4CFA685F"/>
    <w:multiLevelType w:val="hybridMultilevel"/>
    <w:tmpl w:val="A3349666"/>
    <w:lvl w:ilvl="0" w:tplc="0415000D">
      <w:start w:val="1"/>
      <w:numFmt w:val="bullet"/>
      <w:lvlText w:val=""/>
      <w:lvlJc w:val="left"/>
      <w:pPr>
        <w:ind w:left="1440" w:hanging="360"/>
      </w:pPr>
      <w:rPr>
        <w:rFonts w:ascii="Wingdings" w:hAnsi="Wingdings"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35">
    <w:nsid w:val="4D9045C8"/>
    <w:multiLevelType w:val="hybridMultilevel"/>
    <w:tmpl w:val="E6B094F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6">
    <w:nsid w:val="4E2A6F4A"/>
    <w:multiLevelType w:val="hybridMultilevel"/>
    <w:tmpl w:val="04B85614"/>
    <w:lvl w:ilvl="0" w:tplc="7A3CBA06">
      <w:start w:val="1"/>
      <w:numFmt w:val="decimal"/>
      <w:lvlText w:val="%1."/>
      <w:lvlJc w:val="left"/>
      <w:pPr>
        <w:ind w:left="1065" w:hanging="705"/>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37">
    <w:nsid w:val="4E2B0CF1"/>
    <w:multiLevelType w:val="hybridMultilevel"/>
    <w:tmpl w:val="D6DA25B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8">
    <w:nsid w:val="4E751A96"/>
    <w:multiLevelType w:val="hybridMultilevel"/>
    <w:tmpl w:val="75C0DE78"/>
    <w:lvl w:ilvl="0" w:tplc="3678E646">
      <w:start w:val="1"/>
      <w:numFmt w:val="bullet"/>
      <w:pStyle w:val="OREpunktor"/>
      <w:lvlText w:val=""/>
      <w:lvlJc w:val="left"/>
      <w:pPr>
        <w:ind w:left="781" w:hanging="360"/>
      </w:pPr>
      <w:rPr>
        <w:rFonts w:ascii="Symbol" w:hAnsi="Symbol" w:hint="default"/>
      </w:rPr>
    </w:lvl>
    <w:lvl w:ilvl="1" w:tplc="04150003" w:tentative="1">
      <w:start w:val="1"/>
      <w:numFmt w:val="bullet"/>
      <w:lvlText w:val="o"/>
      <w:lvlJc w:val="left"/>
      <w:pPr>
        <w:ind w:left="1501" w:hanging="360"/>
      </w:pPr>
      <w:rPr>
        <w:rFonts w:ascii="Courier New" w:hAnsi="Courier New" w:cs="Courier New" w:hint="default"/>
      </w:rPr>
    </w:lvl>
    <w:lvl w:ilvl="2" w:tplc="04150005" w:tentative="1">
      <w:start w:val="1"/>
      <w:numFmt w:val="bullet"/>
      <w:lvlText w:val=""/>
      <w:lvlJc w:val="left"/>
      <w:pPr>
        <w:ind w:left="2221" w:hanging="360"/>
      </w:pPr>
      <w:rPr>
        <w:rFonts w:ascii="Wingdings" w:hAnsi="Wingdings" w:hint="default"/>
      </w:rPr>
    </w:lvl>
    <w:lvl w:ilvl="3" w:tplc="04150001" w:tentative="1">
      <w:start w:val="1"/>
      <w:numFmt w:val="bullet"/>
      <w:lvlText w:val=""/>
      <w:lvlJc w:val="left"/>
      <w:pPr>
        <w:ind w:left="2941" w:hanging="360"/>
      </w:pPr>
      <w:rPr>
        <w:rFonts w:ascii="Symbol" w:hAnsi="Symbol" w:hint="default"/>
      </w:rPr>
    </w:lvl>
    <w:lvl w:ilvl="4" w:tplc="04150003" w:tentative="1">
      <w:start w:val="1"/>
      <w:numFmt w:val="bullet"/>
      <w:lvlText w:val="o"/>
      <w:lvlJc w:val="left"/>
      <w:pPr>
        <w:ind w:left="3661" w:hanging="360"/>
      </w:pPr>
      <w:rPr>
        <w:rFonts w:ascii="Courier New" w:hAnsi="Courier New" w:cs="Courier New" w:hint="default"/>
      </w:rPr>
    </w:lvl>
    <w:lvl w:ilvl="5" w:tplc="04150005" w:tentative="1">
      <w:start w:val="1"/>
      <w:numFmt w:val="bullet"/>
      <w:lvlText w:val=""/>
      <w:lvlJc w:val="left"/>
      <w:pPr>
        <w:ind w:left="4381" w:hanging="360"/>
      </w:pPr>
      <w:rPr>
        <w:rFonts w:ascii="Wingdings" w:hAnsi="Wingdings" w:hint="default"/>
      </w:rPr>
    </w:lvl>
    <w:lvl w:ilvl="6" w:tplc="04150001" w:tentative="1">
      <w:start w:val="1"/>
      <w:numFmt w:val="bullet"/>
      <w:lvlText w:val=""/>
      <w:lvlJc w:val="left"/>
      <w:pPr>
        <w:ind w:left="5101" w:hanging="360"/>
      </w:pPr>
      <w:rPr>
        <w:rFonts w:ascii="Symbol" w:hAnsi="Symbol" w:hint="default"/>
      </w:rPr>
    </w:lvl>
    <w:lvl w:ilvl="7" w:tplc="04150003" w:tentative="1">
      <w:start w:val="1"/>
      <w:numFmt w:val="bullet"/>
      <w:lvlText w:val="o"/>
      <w:lvlJc w:val="left"/>
      <w:pPr>
        <w:ind w:left="5821" w:hanging="360"/>
      </w:pPr>
      <w:rPr>
        <w:rFonts w:ascii="Courier New" w:hAnsi="Courier New" w:cs="Courier New" w:hint="default"/>
      </w:rPr>
    </w:lvl>
    <w:lvl w:ilvl="8" w:tplc="04150005" w:tentative="1">
      <w:start w:val="1"/>
      <w:numFmt w:val="bullet"/>
      <w:lvlText w:val=""/>
      <w:lvlJc w:val="left"/>
      <w:pPr>
        <w:ind w:left="6541" w:hanging="360"/>
      </w:pPr>
      <w:rPr>
        <w:rFonts w:ascii="Wingdings" w:hAnsi="Wingdings" w:hint="default"/>
      </w:rPr>
    </w:lvl>
  </w:abstractNum>
  <w:abstractNum w:abstractNumId="139">
    <w:nsid w:val="4EA97708"/>
    <w:multiLevelType w:val="multilevel"/>
    <w:tmpl w:val="50623E5A"/>
    <w:lvl w:ilvl="0">
      <w:start w:val="2"/>
      <w:numFmt w:val="decimal"/>
      <w:pStyle w:val="Nagwek2"/>
      <w:lvlText w:val="%1."/>
      <w:lvlJc w:val="left"/>
      <w:pPr>
        <w:ind w:left="360" w:hanging="360"/>
      </w:pPr>
      <w:rPr>
        <w:rFonts w:hint="default"/>
      </w:rPr>
    </w:lvl>
    <w:lvl w:ilvl="1">
      <w:start w:val="2"/>
      <w:numFmt w:val="decimal"/>
      <w:lvlText w:val="%1.%2."/>
      <w:lvlJc w:val="left"/>
      <w:pPr>
        <w:ind w:left="792" w:hanging="432"/>
      </w:pPr>
      <w:rPr>
        <w:rFonts w:hint="default"/>
        <w:b/>
      </w:rPr>
    </w:lvl>
    <w:lvl w:ilvl="2">
      <w:start w:val="1"/>
      <w:numFmt w:val="decimal"/>
      <w:lvlText w:val="%1.%2.%3."/>
      <w:lvlJc w:val="left"/>
      <w:pPr>
        <w:ind w:left="1224" w:hanging="504"/>
      </w:pPr>
      <w:rPr>
        <w:rFonts w:hint="default"/>
        <w:b/>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40">
    <w:nsid w:val="4F0D6FDB"/>
    <w:multiLevelType w:val="hybridMultilevel"/>
    <w:tmpl w:val="EEA833F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1">
    <w:nsid w:val="4F511250"/>
    <w:multiLevelType w:val="hybridMultilevel"/>
    <w:tmpl w:val="8A56670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2">
    <w:nsid w:val="4F9135F3"/>
    <w:multiLevelType w:val="hybridMultilevel"/>
    <w:tmpl w:val="77D8120E"/>
    <w:lvl w:ilvl="0" w:tplc="0415000F">
      <w:start w:val="1"/>
      <w:numFmt w:val="decimal"/>
      <w:lvlText w:val="%1."/>
      <w:lvlJc w:val="left"/>
      <w:pPr>
        <w:ind w:left="720" w:hanging="360"/>
      </w:pPr>
    </w:lvl>
    <w:lvl w:ilvl="1" w:tplc="04150019">
      <w:start w:val="1"/>
      <w:numFmt w:val="lowerLetter"/>
      <w:lvlText w:val="%2."/>
      <w:lvlJc w:val="left"/>
      <w:pPr>
        <w:ind w:left="1440" w:hanging="360"/>
      </w:pPr>
    </w:lvl>
    <w:lvl w:ilvl="2" w:tplc="0415001B">
      <w:start w:val="1"/>
      <w:numFmt w:val="lowerRoman"/>
      <w:lvlText w:val="%3."/>
      <w:lvlJc w:val="right"/>
      <w:pPr>
        <w:ind w:left="2160" w:hanging="180"/>
      </w:pPr>
    </w:lvl>
    <w:lvl w:ilvl="3" w:tplc="0415000F">
      <w:start w:val="1"/>
      <w:numFmt w:val="decimal"/>
      <w:lvlText w:val="%4."/>
      <w:lvlJc w:val="left"/>
      <w:pPr>
        <w:ind w:left="2880" w:hanging="360"/>
      </w:pPr>
    </w:lvl>
    <w:lvl w:ilvl="4" w:tplc="04150019">
      <w:start w:val="1"/>
      <w:numFmt w:val="lowerLetter"/>
      <w:lvlText w:val="%5."/>
      <w:lvlJc w:val="left"/>
      <w:pPr>
        <w:ind w:left="3600" w:hanging="360"/>
      </w:pPr>
    </w:lvl>
    <w:lvl w:ilvl="5" w:tplc="0415001B">
      <w:start w:val="1"/>
      <w:numFmt w:val="lowerRoman"/>
      <w:lvlText w:val="%6."/>
      <w:lvlJc w:val="right"/>
      <w:pPr>
        <w:ind w:left="4320" w:hanging="180"/>
      </w:pPr>
    </w:lvl>
    <w:lvl w:ilvl="6" w:tplc="0415000F">
      <w:start w:val="1"/>
      <w:numFmt w:val="decimal"/>
      <w:lvlText w:val="%7."/>
      <w:lvlJc w:val="left"/>
      <w:pPr>
        <w:ind w:left="5040" w:hanging="360"/>
      </w:pPr>
    </w:lvl>
    <w:lvl w:ilvl="7" w:tplc="04150019">
      <w:start w:val="1"/>
      <w:numFmt w:val="lowerLetter"/>
      <w:lvlText w:val="%8."/>
      <w:lvlJc w:val="left"/>
      <w:pPr>
        <w:ind w:left="5760" w:hanging="360"/>
      </w:pPr>
    </w:lvl>
    <w:lvl w:ilvl="8" w:tplc="0415001B">
      <w:start w:val="1"/>
      <w:numFmt w:val="lowerRoman"/>
      <w:lvlText w:val="%9."/>
      <w:lvlJc w:val="right"/>
      <w:pPr>
        <w:ind w:left="6480" w:hanging="180"/>
      </w:pPr>
    </w:lvl>
  </w:abstractNum>
  <w:abstractNum w:abstractNumId="143">
    <w:nsid w:val="503D7C3C"/>
    <w:multiLevelType w:val="hybridMultilevel"/>
    <w:tmpl w:val="CC30C52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4">
    <w:nsid w:val="52832B99"/>
    <w:multiLevelType w:val="hybridMultilevel"/>
    <w:tmpl w:val="AA4EE4AE"/>
    <w:lvl w:ilvl="0" w:tplc="A4AE53AA">
      <w:start w:val="1"/>
      <w:numFmt w:val="decimal"/>
      <w:lvlText w:val="%1)"/>
      <w:lvlJc w:val="left"/>
      <w:pPr>
        <w:ind w:left="1070" w:hanging="360"/>
      </w:pPr>
      <w:rPr>
        <w:rFonts w:ascii="Arial" w:eastAsia="Calibri" w:hAnsi="Arial" w:cs="Arial"/>
      </w:rPr>
    </w:lvl>
    <w:lvl w:ilvl="1" w:tplc="04150003" w:tentative="1">
      <w:start w:val="1"/>
      <w:numFmt w:val="bullet"/>
      <w:lvlText w:val="o"/>
      <w:lvlJc w:val="left"/>
      <w:pPr>
        <w:ind w:left="1790" w:hanging="360"/>
      </w:pPr>
      <w:rPr>
        <w:rFonts w:ascii="Courier New" w:hAnsi="Courier New" w:cs="Courier New" w:hint="default"/>
      </w:rPr>
    </w:lvl>
    <w:lvl w:ilvl="2" w:tplc="04150005" w:tentative="1">
      <w:start w:val="1"/>
      <w:numFmt w:val="bullet"/>
      <w:lvlText w:val=""/>
      <w:lvlJc w:val="left"/>
      <w:pPr>
        <w:ind w:left="2510" w:hanging="360"/>
      </w:pPr>
      <w:rPr>
        <w:rFonts w:ascii="Wingdings" w:hAnsi="Wingdings" w:hint="default"/>
      </w:rPr>
    </w:lvl>
    <w:lvl w:ilvl="3" w:tplc="04150001" w:tentative="1">
      <w:start w:val="1"/>
      <w:numFmt w:val="bullet"/>
      <w:lvlText w:val=""/>
      <w:lvlJc w:val="left"/>
      <w:pPr>
        <w:ind w:left="3230" w:hanging="360"/>
      </w:pPr>
      <w:rPr>
        <w:rFonts w:ascii="Symbol" w:hAnsi="Symbol" w:hint="default"/>
      </w:rPr>
    </w:lvl>
    <w:lvl w:ilvl="4" w:tplc="04150003" w:tentative="1">
      <w:start w:val="1"/>
      <w:numFmt w:val="bullet"/>
      <w:lvlText w:val="o"/>
      <w:lvlJc w:val="left"/>
      <w:pPr>
        <w:ind w:left="3950" w:hanging="360"/>
      </w:pPr>
      <w:rPr>
        <w:rFonts w:ascii="Courier New" w:hAnsi="Courier New" w:cs="Courier New" w:hint="default"/>
      </w:rPr>
    </w:lvl>
    <w:lvl w:ilvl="5" w:tplc="04150005" w:tentative="1">
      <w:start w:val="1"/>
      <w:numFmt w:val="bullet"/>
      <w:lvlText w:val=""/>
      <w:lvlJc w:val="left"/>
      <w:pPr>
        <w:ind w:left="4670" w:hanging="360"/>
      </w:pPr>
      <w:rPr>
        <w:rFonts w:ascii="Wingdings" w:hAnsi="Wingdings" w:hint="default"/>
      </w:rPr>
    </w:lvl>
    <w:lvl w:ilvl="6" w:tplc="04150001" w:tentative="1">
      <w:start w:val="1"/>
      <w:numFmt w:val="bullet"/>
      <w:lvlText w:val=""/>
      <w:lvlJc w:val="left"/>
      <w:pPr>
        <w:ind w:left="5390" w:hanging="360"/>
      </w:pPr>
      <w:rPr>
        <w:rFonts w:ascii="Symbol" w:hAnsi="Symbol" w:hint="default"/>
      </w:rPr>
    </w:lvl>
    <w:lvl w:ilvl="7" w:tplc="04150003" w:tentative="1">
      <w:start w:val="1"/>
      <w:numFmt w:val="bullet"/>
      <w:lvlText w:val="o"/>
      <w:lvlJc w:val="left"/>
      <w:pPr>
        <w:ind w:left="6110" w:hanging="360"/>
      </w:pPr>
      <w:rPr>
        <w:rFonts w:ascii="Courier New" w:hAnsi="Courier New" w:cs="Courier New" w:hint="default"/>
      </w:rPr>
    </w:lvl>
    <w:lvl w:ilvl="8" w:tplc="04150005" w:tentative="1">
      <w:start w:val="1"/>
      <w:numFmt w:val="bullet"/>
      <w:lvlText w:val=""/>
      <w:lvlJc w:val="left"/>
      <w:pPr>
        <w:ind w:left="6830" w:hanging="360"/>
      </w:pPr>
      <w:rPr>
        <w:rFonts w:ascii="Wingdings" w:hAnsi="Wingdings" w:hint="default"/>
      </w:rPr>
    </w:lvl>
  </w:abstractNum>
  <w:abstractNum w:abstractNumId="145">
    <w:nsid w:val="52913A4D"/>
    <w:multiLevelType w:val="hybridMultilevel"/>
    <w:tmpl w:val="BE26735E"/>
    <w:lvl w:ilvl="0" w:tplc="874837E4">
      <w:start w:val="1"/>
      <w:numFmt w:val="bullet"/>
      <w:lvlText w:val="─"/>
      <w:lvlJc w:val="left"/>
      <w:pPr>
        <w:ind w:left="1440" w:hanging="360"/>
      </w:pPr>
      <w:rPr>
        <w:rFonts w:ascii="CenturyGothic-Bold" w:hAnsi="CenturyGothic-Bold" w:cs="CenturyGothic-Bold"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46">
    <w:nsid w:val="52CF2224"/>
    <w:multiLevelType w:val="hybridMultilevel"/>
    <w:tmpl w:val="CD664EF0"/>
    <w:lvl w:ilvl="0" w:tplc="0415000D">
      <w:start w:val="1"/>
      <w:numFmt w:val="bullet"/>
      <w:lvlText w:val=""/>
      <w:lvlJc w:val="left"/>
      <w:pPr>
        <w:ind w:left="1440" w:hanging="360"/>
      </w:pPr>
      <w:rPr>
        <w:rFonts w:ascii="Wingdings" w:hAnsi="Wingdings"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47">
    <w:nsid w:val="535A607B"/>
    <w:multiLevelType w:val="hybridMultilevel"/>
    <w:tmpl w:val="872E667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8">
    <w:nsid w:val="53DC6443"/>
    <w:multiLevelType w:val="hybridMultilevel"/>
    <w:tmpl w:val="57E0A0D6"/>
    <w:lvl w:ilvl="0" w:tplc="874837E4">
      <w:start w:val="1"/>
      <w:numFmt w:val="bullet"/>
      <w:lvlText w:val="─"/>
      <w:lvlJc w:val="left"/>
      <w:pPr>
        <w:ind w:left="928" w:hanging="360"/>
      </w:pPr>
      <w:rPr>
        <w:rFonts w:ascii="CenturyGothic-Bold" w:hAnsi="CenturyGothic-Bold" w:cs="CenturyGothic-Bold"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49">
    <w:nsid w:val="54087FF9"/>
    <w:multiLevelType w:val="hybridMultilevel"/>
    <w:tmpl w:val="020E2694"/>
    <w:lvl w:ilvl="0" w:tplc="524A7234">
      <w:start w:val="1"/>
      <w:numFmt w:val="bullet"/>
      <w:lvlText w:val="─"/>
      <w:lvlJc w:val="left"/>
      <w:pPr>
        <w:ind w:left="1440" w:hanging="360"/>
      </w:pPr>
      <w:rPr>
        <w:rFonts w:ascii="CenturyGothic-Bold" w:hAnsi="CenturyGothic-Bold" w:cs="CenturyGothic-Bold" w:hint="default"/>
        <w:color w:val="auto"/>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50">
    <w:nsid w:val="54E467EC"/>
    <w:multiLevelType w:val="multilevel"/>
    <w:tmpl w:val="DEAC1FEE"/>
    <w:lvl w:ilvl="0">
      <w:start w:val="1"/>
      <w:numFmt w:val="decimal"/>
      <w:pStyle w:val="A1-Zagadnienie"/>
      <w:lvlText w:val="%1."/>
      <w:lvlJc w:val="left"/>
      <w:pPr>
        <w:ind w:left="360" w:hanging="360"/>
      </w:pPr>
      <w:rPr>
        <w:rFonts w:hint="default"/>
        <w:b/>
        <w:i w:val="0"/>
        <w:color w:val="6BC336"/>
        <w:sz w:val="32"/>
      </w:rPr>
    </w:lvl>
    <w:lvl w:ilvl="1">
      <w:start w:val="1"/>
      <w:numFmt w:val="ordinal"/>
      <w:lvlText w:val="Ćwiczenie %1%2"/>
      <w:lvlJc w:val="left"/>
      <w:pPr>
        <w:tabs>
          <w:tab w:val="num" w:pos="1077"/>
        </w:tabs>
        <w:ind w:left="789" w:hanging="432"/>
      </w:pPr>
      <w:rPr>
        <w:rFonts w:ascii="Times New Roman" w:hAnsi="Times New Roman" w:cs="Times New Roman" w:hint="default"/>
        <w:b w:val="0"/>
        <w:bCs w:val="0"/>
        <w:i w:val="0"/>
        <w:iCs w:val="0"/>
        <w:caps w:val="0"/>
        <w:smallCaps w:val="0"/>
        <w:strike w:val="0"/>
        <w:dstrike w:val="0"/>
        <w:noProof w:val="0"/>
        <w:snapToGrid w:val="0"/>
        <w:vanish w:val="0"/>
        <w:color w:val="000000"/>
        <w:spacing w:val="0"/>
        <w:w w:val="0"/>
        <w:kern w:val="0"/>
        <w:position w:val="0"/>
        <w:szCs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2">
      <w:start w:val="1"/>
      <w:numFmt w:val="ordinal"/>
      <w:lvlText w:val="%3"/>
      <w:lvlJc w:val="left"/>
      <w:pPr>
        <w:tabs>
          <w:tab w:val="num" w:pos="340"/>
        </w:tabs>
        <w:ind w:left="454" w:hanging="454"/>
      </w:pPr>
      <w:rPr>
        <w:rFonts w:ascii="Candara" w:hAnsi="Candara" w:hint="default"/>
        <w:b/>
        <w:i w:val="0"/>
        <w:sz w:val="28"/>
      </w:rPr>
    </w:lvl>
    <w:lvl w:ilvl="3">
      <w:start w:val="1"/>
      <w:numFmt w:val="none"/>
      <w:lvlText w:val=""/>
      <w:lvlJc w:val="left"/>
      <w:pPr>
        <w:tabs>
          <w:tab w:val="num" w:pos="1814"/>
        </w:tabs>
        <w:ind w:left="1814" w:hanging="1814"/>
      </w:pPr>
      <w:rPr>
        <w:rFonts w:hint="default"/>
        <w:b/>
        <w:i w:val="0"/>
      </w:rPr>
    </w:lvl>
    <w:lvl w:ilvl="4">
      <w:start w:val="1"/>
      <w:numFmt w:val="none"/>
      <w:lvlText w:val=""/>
      <w:lvlJc w:val="right"/>
      <w:pPr>
        <w:tabs>
          <w:tab w:val="num" w:pos="340"/>
        </w:tabs>
        <w:ind w:left="340" w:hanging="170"/>
      </w:pPr>
      <w:rPr>
        <w:rFonts w:ascii="Arial Narrow" w:hAnsi="Arial Narrow" w:hint="default"/>
        <w:b/>
        <w:i w:val="0"/>
      </w:rPr>
    </w:lvl>
    <w:lvl w:ilvl="5">
      <w:start w:val="1"/>
      <w:numFmt w:val="decimal"/>
      <w:lvlText w:val="%1.%2.%3.%4.%5.%6."/>
      <w:lvlJc w:val="left"/>
      <w:pPr>
        <w:tabs>
          <w:tab w:val="num" w:pos="3957"/>
        </w:tabs>
        <w:ind w:left="2733" w:hanging="936"/>
      </w:pPr>
      <w:rPr>
        <w:rFonts w:hint="default"/>
      </w:rPr>
    </w:lvl>
    <w:lvl w:ilvl="6">
      <w:start w:val="1"/>
      <w:numFmt w:val="decimal"/>
      <w:lvlText w:val="%1.%2.%3.%4.%5.%6.%7."/>
      <w:lvlJc w:val="left"/>
      <w:pPr>
        <w:tabs>
          <w:tab w:val="num" w:pos="4677"/>
        </w:tabs>
        <w:ind w:left="3237" w:hanging="1080"/>
      </w:pPr>
      <w:rPr>
        <w:rFonts w:hint="default"/>
      </w:rPr>
    </w:lvl>
    <w:lvl w:ilvl="7">
      <w:start w:val="1"/>
      <w:numFmt w:val="decimal"/>
      <w:lvlText w:val="%1.%2.%3.%4.%5.%6.%7.%8."/>
      <w:lvlJc w:val="left"/>
      <w:pPr>
        <w:tabs>
          <w:tab w:val="num" w:pos="5397"/>
        </w:tabs>
        <w:ind w:left="3741" w:hanging="1224"/>
      </w:pPr>
      <w:rPr>
        <w:rFonts w:hint="default"/>
      </w:rPr>
    </w:lvl>
    <w:lvl w:ilvl="8">
      <w:start w:val="1"/>
      <w:numFmt w:val="decimal"/>
      <w:lvlText w:val="%1.%2.%3.%4.%5.%6.%7.%8.%9."/>
      <w:lvlJc w:val="left"/>
      <w:pPr>
        <w:tabs>
          <w:tab w:val="num" w:pos="6117"/>
        </w:tabs>
        <w:ind w:left="4317" w:hanging="1440"/>
      </w:pPr>
      <w:rPr>
        <w:rFonts w:hint="default"/>
      </w:rPr>
    </w:lvl>
  </w:abstractNum>
  <w:abstractNum w:abstractNumId="151">
    <w:nsid w:val="566D54C3"/>
    <w:multiLevelType w:val="hybridMultilevel"/>
    <w:tmpl w:val="159ED3F2"/>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52">
    <w:nsid w:val="56A67624"/>
    <w:multiLevelType w:val="hybridMultilevel"/>
    <w:tmpl w:val="43AEF4F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53">
    <w:nsid w:val="56A95FEC"/>
    <w:multiLevelType w:val="hybridMultilevel"/>
    <w:tmpl w:val="64324208"/>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54">
    <w:nsid w:val="57A052DF"/>
    <w:multiLevelType w:val="hybridMultilevel"/>
    <w:tmpl w:val="0194F950"/>
    <w:lvl w:ilvl="0" w:tplc="1B80730E">
      <w:start w:val="1"/>
      <w:numFmt w:val="decimal"/>
      <w:lvlText w:val="%1)"/>
      <w:lvlJc w:val="left"/>
      <w:pPr>
        <w:ind w:left="1080" w:hanging="360"/>
      </w:pPr>
      <w:rPr>
        <w:rFonts w:ascii="Arial" w:eastAsia="Calibri" w:hAnsi="Arial" w:cs="Arial"/>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155">
    <w:nsid w:val="58614C8C"/>
    <w:multiLevelType w:val="hybridMultilevel"/>
    <w:tmpl w:val="D8A244A8"/>
    <w:lvl w:ilvl="0" w:tplc="874837E4">
      <w:start w:val="1"/>
      <w:numFmt w:val="bullet"/>
      <w:lvlText w:val="─"/>
      <w:lvlJc w:val="left"/>
      <w:pPr>
        <w:ind w:left="1733" w:hanging="360"/>
      </w:pPr>
      <w:rPr>
        <w:rFonts w:ascii="CenturyGothic-Bold" w:hAnsi="CenturyGothic-Bold" w:cs="CenturyGothic-Bold" w:hint="default"/>
      </w:rPr>
    </w:lvl>
    <w:lvl w:ilvl="1" w:tplc="04150003" w:tentative="1">
      <w:start w:val="1"/>
      <w:numFmt w:val="bullet"/>
      <w:lvlText w:val="o"/>
      <w:lvlJc w:val="left"/>
      <w:pPr>
        <w:ind w:left="2453" w:hanging="360"/>
      </w:pPr>
      <w:rPr>
        <w:rFonts w:ascii="Courier New" w:hAnsi="Courier New" w:cs="Courier New" w:hint="default"/>
      </w:rPr>
    </w:lvl>
    <w:lvl w:ilvl="2" w:tplc="04150005" w:tentative="1">
      <w:start w:val="1"/>
      <w:numFmt w:val="bullet"/>
      <w:lvlText w:val=""/>
      <w:lvlJc w:val="left"/>
      <w:pPr>
        <w:ind w:left="3173" w:hanging="360"/>
      </w:pPr>
      <w:rPr>
        <w:rFonts w:ascii="Wingdings" w:hAnsi="Wingdings" w:hint="default"/>
      </w:rPr>
    </w:lvl>
    <w:lvl w:ilvl="3" w:tplc="04150001" w:tentative="1">
      <w:start w:val="1"/>
      <w:numFmt w:val="bullet"/>
      <w:lvlText w:val=""/>
      <w:lvlJc w:val="left"/>
      <w:pPr>
        <w:ind w:left="3893" w:hanging="360"/>
      </w:pPr>
      <w:rPr>
        <w:rFonts w:ascii="Symbol" w:hAnsi="Symbol" w:hint="default"/>
      </w:rPr>
    </w:lvl>
    <w:lvl w:ilvl="4" w:tplc="04150003" w:tentative="1">
      <w:start w:val="1"/>
      <w:numFmt w:val="bullet"/>
      <w:lvlText w:val="o"/>
      <w:lvlJc w:val="left"/>
      <w:pPr>
        <w:ind w:left="4613" w:hanging="360"/>
      </w:pPr>
      <w:rPr>
        <w:rFonts w:ascii="Courier New" w:hAnsi="Courier New" w:cs="Courier New" w:hint="default"/>
      </w:rPr>
    </w:lvl>
    <w:lvl w:ilvl="5" w:tplc="04150005" w:tentative="1">
      <w:start w:val="1"/>
      <w:numFmt w:val="bullet"/>
      <w:lvlText w:val=""/>
      <w:lvlJc w:val="left"/>
      <w:pPr>
        <w:ind w:left="5333" w:hanging="360"/>
      </w:pPr>
      <w:rPr>
        <w:rFonts w:ascii="Wingdings" w:hAnsi="Wingdings" w:hint="default"/>
      </w:rPr>
    </w:lvl>
    <w:lvl w:ilvl="6" w:tplc="04150001" w:tentative="1">
      <w:start w:val="1"/>
      <w:numFmt w:val="bullet"/>
      <w:lvlText w:val=""/>
      <w:lvlJc w:val="left"/>
      <w:pPr>
        <w:ind w:left="6053" w:hanging="360"/>
      </w:pPr>
      <w:rPr>
        <w:rFonts w:ascii="Symbol" w:hAnsi="Symbol" w:hint="default"/>
      </w:rPr>
    </w:lvl>
    <w:lvl w:ilvl="7" w:tplc="04150003" w:tentative="1">
      <w:start w:val="1"/>
      <w:numFmt w:val="bullet"/>
      <w:lvlText w:val="o"/>
      <w:lvlJc w:val="left"/>
      <w:pPr>
        <w:ind w:left="6773" w:hanging="360"/>
      </w:pPr>
      <w:rPr>
        <w:rFonts w:ascii="Courier New" w:hAnsi="Courier New" w:cs="Courier New" w:hint="default"/>
      </w:rPr>
    </w:lvl>
    <w:lvl w:ilvl="8" w:tplc="04150005" w:tentative="1">
      <w:start w:val="1"/>
      <w:numFmt w:val="bullet"/>
      <w:lvlText w:val=""/>
      <w:lvlJc w:val="left"/>
      <w:pPr>
        <w:ind w:left="7493" w:hanging="360"/>
      </w:pPr>
      <w:rPr>
        <w:rFonts w:ascii="Wingdings" w:hAnsi="Wingdings" w:hint="default"/>
      </w:rPr>
    </w:lvl>
  </w:abstractNum>
  <w:abstractNum w:abstractNumId="156">
    <w:nsid w:val="58661225"/>
    <w:multiLevelType w:val="hybridMultilevel"/>
    <w:tmpl w:val="13C84190"/>
    <w:lvl w:ilvl="0" w:tplc="86FE40D6">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57">
    <w:nsid w:val="58A17137"/>
    <w:multiLevelType w:val="hybridMultilevel"/>
    <w:tmpl w:val="115A316E"/>
    <w:lvl w:ilvl="0" w:tplc="874837E4">
      <w:start w:val="1"/>
      <w:numFmt w:val="bullet"/>
      <w:lvlText w:val="─"/>
      <w:lvlJc w:val="left"/>
      <w:pPr>
        <w:ind w:left="1563" w:hanging="360"/>
      </w:pPr>
      <w:rPr>
        <w:rFonts w:ascii="CenturyGothic-Bold" w:hAnsi="CenturyGothic-Bold" w:cs="CenturyGothic-Bold" w:hint="default"/>
      </w:rPr>
    </w:lvl>
    <w:lvl w:ilvl="1" w:tplc="04150003" w:tentative="1">
      <w:start w:val="1"/>
      <w:numFmt w:val="bullet"/>
      <w:lvlText w:val="o"/>
      <w:lvlJc w:val="left"/>
      <w:pPr>
        <w:ind w:left="2283" w:hanging="360"/>
      </w:pPr>
      <w:rPr>
        <w:rFonts w:ascii="Courier New" w:hAnsi="Courier New" w:cs="Courier New" w:hint="default"/>
      </w:rPr>
    </w:lvl>
    <w:lvl w:ilvl="2" w:tplc="04150005" w:tentative="1">
      <w:start w:val="1"/>
      <w:numFmt w:val="bullet"/>
      <w:lvlText w:val=""/>
      <w:lvlJc w:val="left"/>
      <w:pPr>
        <w:ind w:left="3003" w:hanging="360"/>
      </w:pPr>
      <w:rPr>
        <w:rFonts w:ascii="Wingdings" w:hAnsi="Wingdings" w:hint="default"/>
      </w:rPr>
    </w:lvl>
    <w:lvl w:ilvl="3" w:tplc="04150001" w:tentative="1">
      <w:start w:val="1"/>
      <w:numFmt w:val="bullet"/>
      <w:lvlText w:val=""/>
      <w:lvlJc w:val="left"/>
      <w:pPr>
        <w:ind w:left="3723" w:hanging="360"/>
      </w:pPr>
      <w:rPr>
        <w:rFonts w:ascii="Symbol" w:hAnsi="Symbol" w:hint="default"/>
      </w:rPr>
    </w:lvl>
    <w:lvl w:ilvl="4" w:tplc="04150003" w:tentative="1">
      <w:start w:val="1"/>
      <w:numFmt w:val="bullet"/>
      <w:lvlText w:val="o"/>
      <w:lvlJc w:val="left"/>
      <w:pPr>
        <w:ind w:left="4443" w:hanging="360"/>
      </w:pPr>
      <w:rPr>
        <w:rFonts w:ascii="Courier New" w:hAnsi="Courier New" w:cs="Courier New" w:hint="default"/>
      </w:rPr>
    </w:lvl>
    <w:lvl w:ilvl="5" w:tplc="04150005" w:tentative="1">
      <w:start w:val="1"/>
      <w:numFmt w:val="bullet"/>
      <w:lvlText w:val=""/>
      <w:lvlJc w:val="left"/>
      <w:pPr>
        <w:ind w:left="5163" w:hanging="360"/>
      </w:pPr>
      <w:rPr>
        <w:rFonts w:ascii="Wingdings" w:hAnsi="Wingdings" w:hint="default"/>
      </w:rPr>
    </w:lvl>
    <w:lvl w:ilvl="6" w:tplc="04150001" w:tentative="1">
      <w:start w:val="1"/>
      <w:numFmt w:val="bullet"/>
      <w:lvlText w:val=""/>
      <w:lvlJc w:val="left"/>
      <w:pPr>
        <w:ind w:left="5883" w:hanging="360"/>
      </w:pPr>
      <w:rPr>
        <w:rFonts w:ascii="Symbol" w:hAnsi="Symbol" w:hint="default"/>
      </w:rPr>
    </w:lvl>
    <w:lvl w:ilvl="7" w:tplc="04150003" w:tentative="1">
      <w:start w:val="1"/>
      <w:numFmt w:val="bullet"/>
      <w:lvlText w:val="o"/>
      <w:lvlJc w:val="left"/>
      <w:pPr>
        <w:ind w:left="6603" w:hanging="360"/>
      </w:pPr>
      <w:rPr>
        <w:rFonts w:ascii="Courier New" w:hAnsi="Courier New" w:cs="Courier New" w:hint="default"/>
      </w:rPr>
    </w:lvl>
    <w:lvl w:ilvl="8" w:tplc="04150005" w:tentative="1">
      <w:start w:val="1"/>
      <w:numFmt w:val="bullet"/>
      <w:lvlText w:val=""/>
      <w:lvlJc w:val="left"/>
      <w:pPr>
        <w:ind w:left="7323" w:hanging="360"/>
      </w:pPr>
      <w:rPr>
        <w:rFonts w:ascii="Wingdings" w:hAnsi="Wingdings" w:hint="default"/>
      </w:rPr>
    </w:lvl>
  </w:abstractNum>
  <w:abstractNum w:abstractNumId="158">
    <w:nsid w:val="58C5508D"/>
    <w:multiLevelType w:val="hybridMultilevel"/>
    <w:tmpl w:val="E4C888B2"/>
    <w:lvl w:ilvl="0" w:tplc="04150001">
      <w:start w:val="1"/>
      <w:numFmt w:val="bullet"/>
      <w:lvlText w:val=""/>
      <w:lvlJc w:val="left"/>
      <w:pPr>
        <w:ind w:left="780" w:hanging="360"/>
      </w:pPr>
      <w:rPr>
        <w:rFonts w:ascii="Symbol" w:hAnsi="Symbol" w:hint="default"/>
      </w:rPr>
    </w:lvl>
    <w:lvl w:ilvl="1" w:tplc="04150003" w:tentative="1">
      <w:start w:val="1"/>
      <w:numFmt w:val="bullet"/>
      <w:lvlText w:val="o"/>
      <w:lvlJc w:val="left"/>
      <w:pPr>
        <w:ind w:left="1500" w:hanging="360"/>
      </w:pPr>
      <w:rPr>
        <w:rFonts w:ascii="Courier New" w:hAnsi="Courier New" w:cs="Courier New" w:hint="default"/>
      </w:rPr>
    </w:lvl>
    <w:lvl w:ilvl="2" w:tplc="04150005" w:tentative="1">
      <w:start w:val="1"/>
      <w:numFmt w:val="bullet"/>
      <w:lvlText w:val=""/>
      <w:lvlJc w:val="left"/>
      <w:pPr>
        <w:ind w:left="2220" w:hanging="360"/>
      </w:pPr>
      <w:rPr>
        <w:rFonts w:ascii="Wingdings" w:hAnsi="Wingdings" w:hint="default"/>
      </w:rPr>
    </w:lvl>
    <w:lvl w:ilvl="3" w:tplc="04150001" w:tentative="1">
      <w:start w:val="1"/>
      <w:numFmt w:val="bullet"/>
      <w:lvlText w:val=""/>
      <w:lvlJc w:val="left"/>
      <w:pPr>
        <w:ind w:left="2940" w:hanging="360"/>
      </w:pPr>
      <w:rPr>
        <w:rFonts w:ascii="Symbol" w:hAnsi="Symbol" w:hint="default"/>
      </w:rPr>
    </w:lvl>
    <w:lvl w:ilvl="4" w:tplc="04150003" w:tentative="1">
      <w:start w:val="1"/>
      <w:numFmt w:val="bullet"/>
      <w:lvlText w:val="o"/>
      <w:lvlJc w:val="left"/>
      <w:pPr>
        <w:ind w:left="3660" w:hanging="360"/>
      </w:pPr>
      <w:rPr>
        <w:rFonts w:ascii="Courier New" w:hAnsi="Courier New" w:cs="Courier New" w:hint="default"/>
      </w:rPr>
    </w:lvl>
    <w:lvl w:ilvl="5" w:tplc="04150005" w:tentative="1">
      <w:start w:val="1"/>
      <w:numFmt w:val="bullet"/>
      <w:lvlText w:val=""/>
      <w:lvlJc w:val="left"/>
      <w:pPr>
        <w:ind w:left="4380" w:hanging="360"/>
      </w:pPr>
      <w:rPr>
        <w:rFonts w:ascii="Wingdings" w:hAnsi="Wingdings" w:hint="default"/>
      </w:rPr>
    </w:lvl>
    <w:lvl w:ilvl="6" w:tplc="04150001" w:tentative="1">
      <w:start w:val="1"/>
      <w:numFmt w:val="bullet"/>
      <w:lvlText w:val=""/>
      <w:lvlJc w:val="left"/>
      <w:pPr>
        <w:ind w:left="5100" w:hanging="360"/>
      </w:pPr>
      <w:rPr>
        <w:rFonts w:ascii="Symbol" w:hAnsi="Symbol" w:hint="default"/>
      </w:rPr>
    </w:lvl>
    <w:lvl w:ilvl="7" w:tplc="04150003" w:tentative="1">
      <w:start w:val="1"/>
      <w:numFmt w:val="bullet"/>
      <w:lvlText w:val="o"/>
      <w:lvlJc w:val="left"/>
      <w:pPr>
        <w:ind w:left="5820" w:hanging="360"/>
      </w:pPr>
      <w:rPr>
        <w:rFonts w:ascii="Courier New" w:hAnsi="Courier New" w:cs="Courier New" w:hint="default"/>
      </w:rPr>
    </w:lvl>
    <w:lvl w:ilvl="8" w:tplc="04150005" w:tentative="1">
      <w:start w:val="1"/>
      <w:numFmt w:val="bullet"/>
      <w:lvlText w:val=""/>
      <w:lvlJc w:val="left"/>
      <w:pPr>
        <w:ind w:left="6540" w:hanging="360"/>
      </w:pPr>
      <w:rPr>
        <w:rFonts w:ascii="Wingdings" w:hAnsi="Wingdings" w:hint="default"/>
      </w:rPr>
    </w:lvl>
  </w:abstractNum>
  <w:abstractNum w:abstractNumId="159">
    <w:nsid w:val="58F735B5"/>
    <w:multiLevelType w:val="hybridMultilevel"/>
    <w:tmpl w:val="2B4C4B8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60">
    <w:nsid w:val="590432E2"/>
    <w:multiLevelType w:val="hybridMultilevel"/>
    <w:tmpl w:val="8C18DA88"/>
    <w:lvl w:ilvl="0" w:tplc="0415000F">
      <w:start w:val="1"/>
      <w:numFmt w:val="decimal"/>
      <w:lvlText w:val="%1."/>
      <w:lvlJc w:val="left"/>
      <w:pPr>
        <w:ind w:left="720" w:hanging="360"/>
      </w:pPr>
      <w:rPr>
        <w:rFonts w:hint="default"/>
      </w:rPr>
    </w:lvl>
    <w:lvl w:ilvl="1" w:tplc="04150019">
      <w:start w:val="1"/>
      <w:numFmt w:val="lowerLetter"/>
      <w:lvlText w:val="%2."/>
      <w:lvlJc w:val="left"/>
      <w:pPr>
        <w:ind w:left="1440" w:hanging="360"/>
      </w:pPr>
    </w:lvl>
    <w:lvl w:ilvl="2" w:tplc="0415001B">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61">
    <w:nsid w:val="598B6ECE"/>
    <w:multiLevelType w:val="hybridMultilevel"/>
    <w:tmpl w:val="52C0FC3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62">
    <w:nsid w:val="5B3B3F4B"/>
    <w:multiLevelType w:val="hybridMultilevel"/>
    <w:tmpl w:val="C13804F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63">
    <w:nsid w:val="5B5932E2"/>
    <w:multiLevelType w:val="hybridMultilevel"/>
    <w:tmpl w:val="AD8A136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64">
    <w:nsid w:val="5BB75635"/>
    <w:multiLevelType w:val="hybridMultilevel"/>
    <w:tmpl w:val="EE24994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65">
    <w:nsid w:val="5BD36C31"/>
    <w:multiLevelType w:val="hybridMultilevel"/>
    <w:tmpl w:val="E3E8DECE"/>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66">
    <w:nsid w:val="5C2F4F89"/>
    <w:multiLevelType w:val="hybridMultilevel"/>
    <w:tmpl w:val="D6CE4A6C"/>
    <w:lvl w:ilvl="0" w:tplc="72F0EE52">
      <w:start w:val="1"/>
      <w:numFmt w:val="decimal"/>
      <w:lvlText w:val="%1)"/>
      <w:lvlJc w:val="left"/>
      <w:pPr>
        <w:ind w:left="720" w:hanging="360"/>
      </w:pPr>
      <w:rPr>
        <w:rFonts w:hint="default"/>
        <w:b/>
        <w:sz w:val="24"/>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67">
    <w:nsid w:val="5CE33C26"/>
    <w:multiLevelType w:val="hybridMultilevel"/>
    <w:tmpl w:val="95E060A2"/>
    <w:lvl w:ilvl="0" w:tplc="0415000F">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68">
    <w:nsid w:val="5E1B0D25"/>
    <w:multiLevelType w:val="hybridMultilevel"/>
    <w:tmpl w:val="2820B406"/>
    <w:lvl w:ilvl="0" w:tplc="FBB4C20A">
      <w:start w:val="1"/>
      <w:numFmt w:val="decimal"/>
      <w:lvlText w:val="%1)"/>
      <w:lvlJc w:val="left"/>
      <w:pPr>
        <w:ind w:left="720" w:hanging="360"/>
      </w:pPr>
      <w:rPr>
        <w:rFonts w:hint="default"/>
        <w:b/>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69">
    <w:nsid w:val="5E3141F4"/>
    <w:multiLevelType w:val="hybridMultilevel"/>
    <w:tmpl w:val="DFD0B54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70">
    <w:nsid w:val="5F256375"/>
    <w:multiLevelType w:val="hybridMultilevel"/>
    <w:tmpl w:val="8B6E744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71">
    <w:nsid w:val="604155D5"/>
    <w:multiLevelType w:val="hybridMultilevel"/>
    <w:tmpl w:val="03E257DA"/>
    <w:lvl w:ilvl="0" w:tplc="04150001">
      <w:start w:val="1"/>
      <w:numFmt w:val="bullet"/>
      <w:lvlText w:val=""/>
      <w:lvlJc w:val="left"/>
      <w:pPr>
        <w:ind w:left="786"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172">
    <w:nsid w:val="605557A7"/>
    <w:multiLevelType w:val="hybridMultilevel"/>
    <w:tmpl w:val="ED78A658"/>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173">
    <w:nsid w:val="609049DE"/>
    <w:multiLevelType w:val="hybridMultilevel"/>
    <w:tmpl w:val="D97C0CF8"/>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74">
    <w:nsid w:val="611D519C"/>
    <w:multiLevelType w:val="hybridMultilevel"/>
    <w:tmpl w:val="2804AC02"/>
    <w:lvl w:ilvl="0" w:tplc="7856E0E8">
      <w:numFmt w:val="bullet"/>
      <w:lvlText w:val=""/>
      <w:lvlJc w:val="left"/>
      <w:pPr>
        <w:ind w:left="473" w:hanging="348"/>
      </w:pPr>
      <w:rPr>
        <w:rFonts w:ascii="Wingdings" w:eastAsia="Wingdings" w:hAnsi="Wingdings" w:cs="Wingdings" w:hint="default"/>
        <w:w w:val="99"/>
        <w:sz w:val="24"/>
        <w:szCs w:val="24"/>
      </w:rPr>
    </w:lvl>
    <w:lvl w:ilvl="1" w:tplc="CE6CB95E">
      <w:numFmt w:val="bullet"/>
      <w:lvlText w:val=""/>
      <w:lvlJc w:val="left"/>
      <w:pPr>
        <w:ind w:left="830" w:hanging="360"/>
      </w:pPr>
      <w:rPr>
        <w:rFonts w:ascii="Wingdings" w:eastAsia="Wingdings" w:hAnsi="Wingdings" w:cs="Wingdings" w:hint="default"/>
        <w:w w:val="100"/>
        <w:sz w:val="24"/>
        <w:szCs w:val="24"/>
      </w:rPr>
    </w:lvl>
    <w:lvl w:ilvl="2" w:tplc="0344C544">
      <w:numFmt w:val="bullet"/>
      <w:lvlText w:val="•"/>
      <w:lvlJc w:val="left"/>
      <w:pPr>
        <w:ind w:left="1802" w:hanging="360"/>
      </w:pPr>
      <w:rPr>
        <w:rFonts w:hint="default"/>
      </w:rPr>
    </w:lvl>
    <w:lvl w:ilvl="3" w:tplc="73CA871C">
      <w:numFmt w:val="bullet"/>
      <w:lvlText w:val="•"/>
      <w:lvlJc w:val="left"/>
      <w:pPr>
        <w:ind w:left="2765" w:hanging="360"/>
      </w:pPr>
      <w:rPr>
        <w:rFonts w:hint="default"/>
      </w:rPr>
    </w:lvl>
    <w:lvl w:ilvl="4" w:tplc="BBA07C9E">
      <w:numFmt w:val="bullet"/>
      <w:lvlText w:val="•"/>
      <w:lvlJc w:val="left"/>
      <w:pPr>
        <w:ind w:left="3728" w:hanging="360"/>
      </w:pPr>
      <w:rPr>
        <w:rFonts w:hint="default"/>
      </w:rPr>
    </w:lvl>
    <w:lvl w:ilvl="5" w:tplc="1B2EF9B4">
      <w:numFmt w:val="bullet"/>
      <w:lvlText w:val="•"/>
      <w:lvlJc w:val="left"/>
      <w:pPr>
        <w:ind w:left="4690" w:hanging="360"/>
      </w:pPr>
      <w:rPr>
        <w:rFonts w:hint="default"/>
      </w:rPr>
    </w:lvl>
    <w:lvl w:ilvl="6" w:tplc="14ECEDA2">
      <w:numFmt w:val="bullet"/>
      <w:lvlText w:val="•"/>
      <w:lvlJc w:val="left"/>
      <w:pPr>
        <w:ind w:left="5653" w:hanging="360"/>
      </w:pPr>
      <w:rPr>
        <w:rFonts w:hint="default"/>
      </w:rPr>
    </w:lvl>
    <w:lvl w:ilvl="7" w:tplc="FB882A4C">
      <w:numFmt w:val="bullet"/>
      <w:lvlText w:val="•"/>
      <w:lvlJc w:val="left"/>
      <w:pPr>
        <w:ind w:left="6616" w:hanging="360"/>
      </w:pPr>
      <w:rPr>
        <w:rFonts w:hint="default"/>
      </w:rPr>
    </w:lvl>
    <w:lvl w:ilvl="8" w:tplc="304AE8E2">
      <w:numFmt w:val="bullet"/>
      <w:lvlText w:val="•"/>
      <w:lvlJc w:val="left"/>
      <w:pPr>
        <w:ind w:left="7578" w:hanging="360"/>
      </w:pPr>
      <w:rPr>
        <w:rFonts w:hint="default"/>
      </w:rPr>
    </w:lvl>
  </w:abstractNum>
  <w:abstractNum w:abstractNumId="175">
    <w:nsid w:val="62287433"/>
    <w:multiLevelType w:val="hybridMultilevel"/>
    <w:tmpl w:val="538C8166"/>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176">
    <w:nsid w:val="62E070C0"/>
    <w:multiLevelType w:val="hybridMultilevel"/>
    <w:tmpl w:val="55F4D6DE"/>
    <w:lvl w:ilvl="0" w:tplc="8696ADD8">
      <w:start w:val="1"/>
      <w:numFmt w:val="decimal"/>
      <w:lvlText w:val="%1)"/>
      <w:lvlJc w:val="left"/>
      <w:pPr>
        <w:ind w:left="360" w:hanging="360"/>
      </w:pPr>
      <w:rPr>
        <w:sz w:val="20"/>
        <w:szCs w:val="2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77">
    <w:nsid w:val="638F3D99"/>
    <w:multiLevelType w:val="hybridMultilevel"/>
    <w:tmpl w:val="D1A66F8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78">
    <w:nsid w:val="63A20B1A"/>
    <w:multiLevelType w:val="singleLevel"/>
    <w:tmpl w:val="6840BAF2"/>
    <w:lvl w:ilvl="0">
      <w:start w:val="1"/>
      <w:numFmt w:val="bullet"/>
      <w:lvlText w:val=""/>
      <w:lvlJc w:val="left"/>
      <w:pPr>
        <w:tabs>
          <w:tab w:val="num" w:pos="360"/>
        </w:tabs>
        <w:ind w:left="360" w:hanging="360"/>
      </w:pPr>
      <w:rPr>
        <w:rFonts w:ascii="Symbol" w:hAnsi="Symbol" w:hint="default"/>
      </w:rPr>
    </w:lvl>
  </w:abstractNum>
  <w:abstractNum w:abstractNumId="179">
    <w:nsid w:val="641703D6"/>
    <w:multiLevelType w:val="hybridMultilevel"/>
    <w:tmpl w:val="D1C283F2"/>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180">
    <w:nsid w:val="647057CA"/>
    <w:multiLevelType w:val="hybridMultilevel"/>
    <w:tmpl w:val="90A6AA7C"/>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181">
    <w:nsid w:val="64CF2384"/>
    <w:multiLevelType w:val="hybridMultilevel"/>
    <w:tmpl w:val="8B7A6EB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82">
    <w:nsid w:val="64DD4D3E"/>
    <w:multiLevelType w:val="hybridMultilevel"/>
    <w:tmpl w:val="2DC41832"/>
    <w:lvl w:ilvl="0" w:tplc="AB66E3A2">
      <w:start w:val="1"/>
      <w:numFmt w:val="bullet"/>
      <w:lvlText w:val="•"/>
      <w:lvlJc w:val="left"/>
      <w:pPr>
        <w:tabs>
          <w:tab w:val="num" w:pos="720"/>
        </w:tabs>
        <w:ind w:left="720" w:hanging="360"/>
      </w:pPr>
      <w:rPr>
        <w:rFonts w:ascii="Times New Roman" w:hAnsi="Times New Roman" w:hint="default"/>
      </w:rPr>
    </w:lvl>
    <w:lvl w:ilvl="1" w:tplc="5FDE56A6" w:tentative="1">
      <w:start w:val="1"/>
      <w:numFmt w:val="bullet"/>
      <w:lvlText w:val="•"/>
      <w:lvlJc w:val="left"/>
      <w:pPr>
        <w:tabs>
          <w:tab w:val="num" w:pos="1440"/>
        </w:tabs>
        <w:ind w:left="1440" w:hanging="360"/>
      </w:pPr>
      <w:rPr>
        <w:rFonts w:ascii="Times New Roman" w:hAnsi="Times New Roman" w:hint="default"/>
      </w:rPr>
    </w:lvl>
    <w:lvl w:ilvl="2" w:tplc="B942AE76" w:tentative="1">
      <w:start w:val="1"/>
      <w:numFmt w:val="bullet"/>
      <w:lvlText w:val="•"/>
      <w:lvlJc w:val="left"/>
      <w:pPr>
        <w:tabs>
          <w:tab w:val="num" w:pos="2160"/>
        </w:tabs>
        <w:ind w:left="2160" w:hanging="360"/>
      </w:pPr>
      <w:rPr>
        <w:rFonts w:ascii="Times New Roman" w:hAnsi="Times New Roman" w:hint="default"/>
      </w:rPr>
    </w:lvl>
    <w:lvl w:ilvl="3" w:tplc="78745CF8" w:tentative="1">
      <w:start w:val="1"/>
      <w:numFmt w:val="bullet"/>
      <w:lvlText w:val="•"/>
      <w:lvlJc w:val="left"/>
      <w:pPr>
        <w:tabs>
          <w:tab w:val="num" w:pos="2880"/>
        </w:tabs>
        <w:ind w:left="2880" w:hanging="360"/>
      </w:pPr>
      <w:rPr>
        <w:rFonts w:ascii="Times New Roman" w:hAnsi="Times New Roman" w:hint="default"/>
      </w:rPr>
    </w:lvl>
    <w:lvl w:ilvl="4" w:tplc="03900B28" w:tentative="1">
      <w:start w:val="1"/>
      <w:numFmt w:val="bullet"/>
      <w:lvlText w:val="•"/>
      <w:lvlJc w:val="left"/>
      <w:pPr>
        <w:tabs>
          <w:tab w:val="num" w:pos="3600"/>
        </w:tabs>
        <w:ind w:left="3600" w:hanging="360"/>
      </w:pPr>
      <w:rPr>
        <w:rFonts w:ascii="Times New Roman" w:hAnsi="Times New Roman" w:hint="default"/>
      </w:rPr>
    </w:lvl>
    <w:lvl w:ilvl="5" w:tplc="67080AC0" w:tentative="1">
      <w:start w:val="1"/>
      <w:numFmt w:val="bullet"/>
      <w:lvlText w:val="•"/>
      <w:lvlJc w:val="left"/>
      <w:pPr>
        <w:tabs>
          <w:tab w:val="num" w:pos="4320"/>
        </w:tabs>
        <w:ind w:left="4320" w:hanging="360"/>
      </w:pPr>
      <w:rPr>
        <w:rFonts w:ascii="Times New Roman" w:hAnsi="Times New Roman" w:hint="default"/>
      </w:rPr>
    </w:lvl>
    <w:lvl w:ilvl="6" w:tplc="EC54DA3A" w:tentative="1">
      <w:start w:val="1"/>
      <w:numFmt w:val="bullet"/>
      <w:lvlText w:val="•"/>
      <w:lvlJc w:val="left"/>
      <w:pPr>
        <w:tabs>
          <w:tab w:val="num" w:pos="5040"/>
        </w:tabs>
        <w:ind w:left="5040" w:hanging="360"/>
      </w:pPr>
      <w:rPr>
        <w:rFonts w:ascii="Times New Roman" w:hAnsi="Times New Roman" w:hint="default"/>
      </w:rPr>
    </w:lvl>
    <w:lvl w:ilvl="7" w:tplc="A670ACBE" w:tentative="1">
      <w:start w:val="1"/>
      <w:numFmt w:val="bullet"/>
      <w:lvlText w:val="•"/>
      <w:lvlJc w:val="left"/>
      <w:pPr>
        <w:tabs>
          <w:tab w:val="num" w:pos="5760"/>
        </w:tabs>
        <w:ind w:left="5760" w:hanging="360"/>
      </w:pPr>
      <w:rPr>
        <w:rFonts w:ascii="Times New Roman" w:hAnsi="Times New Roman" w:hint="default"/>
      </w:rPr>
    </w:lvl>
    <w:lvl w:ilvl="8" w:tplc="8B920AA6" w:tentative="1">
      <w:start w:val="1"/>
      <w:numFmt w:val="bullet"/>
      <w:lvlText w:val="•"/>
      <w:lvlJc w:val="left"/>
      <w:pPr>
        <w:tabs>
          <w:tab w:val="num" w:pos="6480"/>
        </w:tabs>
        <w:ind w:left="6480" w:hanging="360"/>
      </w:pPr>
      <w:rPr>
        <w:rFonts w:ascii="Times New Roman" w:hAnsi="Times New Roman" w:hint="default"/>
      </w:rPr>
    </w:lvl>
  </w:abstractNum>
  <w:abstractNum w:abstractNumId="183">
    <w:nsid w:val="6530314F"/>
    <w:multiLevelType w:val="hybridMultilevel"/>
    <w:tmpl w:val="FD044D7A"/>
    <w:lvl w:ilvl="0" w:tplc="8F2CFD06">
      <w:start w:val="1"/>
      <w:numFmt w:val="bullet"/>
      <w:lvlText w:val=""/>
      <w:lvlJc w:val="left"/>
      <w:pPr>
        <w:ind w:left="360" w:hanging="360"/>
      </w:pPr>
      <w:rPr>
        <w:rFonts w:ascii="Symbol" w:hAnsi="Symbol" w:hint="default"/>
        <w:sz w:val="36"/>
        <w:szCs w:val="36"/>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184">
    <w:nsid w:val="65C17CC7"/>
    <w:multiLevelType w:val="hybridMultilevel"/>
    <w:tmpl w:val="46AA39F0"/>
    <w:lvl w:ilvl="0" w:tplc="04150001">
      <w:start w:val="1"/>
      <w:numFmt w:val="bullet"/>
      <w:lvlText w:val=""/>
      <w:lvlJc w:val="left"/>
      <w:pPr>
        <w:ind w:left="786" w:hanging="360"/>
      </w:pPr>
      <w:rPr>
        <w:rFonts w:ascii="Symbol" w:hAnsi="Symbol" w:hint="default"/>
      </w:rPr>
    </w:lvl>
    <w:lvl w:ilvl="1" w:tplc="04150003" w:tentative="1">
      <w:start w:val="1"/>
      <w:numFmt w:val="bullet"/>
      <w:lvlText w:val="o"/>
      <w:lvlJc w:val="left"/>
      <w:pPr>
        <w:ind w:left="1913" w:hanging="360"/>
      </w:pPr>
      <w:rPr>
        <w:rFonts w:ascii="Courier New" w:hAnsi="Courier New" w:cs="Courier New" w:hint="default"/>
      </w:rPr>
    </w:lvl>
    <w:lvl w:ilvl="2" w:tplc="04150005" w:tentative="1">
      <w:start w:val="1"/>
      <w:numFmt w:val="bullet"/>
      <w:lvlText w:val=""/>
      <w:lvlJc w:val="left"/>
      <w:pPr>
        <w:ind w:left="2633" w:hanging="360"/>
      </w:pPr>
      <w:rPr>
        <w:rFonts w:ascii="Wingdings" w:hAnsi="Wingdings" w:hint="default"/>
      </w:rPr>
    </w:lvl>
    <w:lvl w:ilvl="3" w:tplc="04150001" w:tentative="1">
      <w:start w:val="1"/>
      <w:numFmt w:val="bullet"/>
      <w:lvlText w:val=""/>
      <w:lvlJc w:val="left"/>
      <w:pPr>
        <w:ind w:left="3353" w:hanging="360"/>
      </w:pPr>
      <w:rPr>
        <w:rFonts w:ascii="Symbol" w:hAnsi="Symbol" w:hint="default"/>
      </w:rPr>
    </w:lvl>
    <w:lvl w:ilvl="4" w:tplc="04150003" w:tentative="1">
      <w:start w:val="1"/>
      <w:numFmt w:val="bullet"/>
      <w:lvlText w:val="o"/>
      <w:lvlJc w:val="left"/>
      <w:pPr>
        <w:ind w:left="4073" w:hanging="360"/>
      </w:pPr>
      <w:rPr>
        <w:rFonts w:ascii="Courier New" w:hAnsi="Courier New" w:cs="Courier New" w:hint="default"/>
      </w:rPr>
    </w:lvl>
    <w:lvl w:ilvl="5" w:tplc="04150005" w:tentative="1">
      <w:start w:val="1"/>
      <w:numFmt w:val="bullet"/>
      <w:lvlText w:val=""/>
      <w:lvlJc w:val="left"/>
      <w:pPr>
        <w:ind w:left="4793" w:hanging="360"/>
      </w:pPr>
      <w:rPr>
        <w:rFonts w:ascii="Wingdings" w:hAnsi="Wingdings" w:hint="default"/>
      </w:rPr>
    </w:lvl>
    <w:lvl w:ilvl="6" w:tplc="04150001" w:tentative="1">
      <w:start w:val="1"/>
      <w:numFmt w:val="bullet"/>
      <w:lvlText w:val=""/>
      <w:lvlJc w:val="left"/>
      <w:pPr>
        <w:ind w:left="5513" w:hanging="360"/>
      </w:pPr>
      <w:rPr>
        <w:rFonts w:ascii="Symbol" w:hAnsi="Symbol" w:hint="default"/>
      </w:rPr>
    </w:lvl>
    <w:lvl w:ilvl="7" w:tplc="04150003" w:tentative="1">
      <w:start w:val="1"/>
      <w:numFmt w:val="bullet"/>
      <w:lvlText w:val="o"/>
      <w:lvlJc w:val="left"/>
      <w:pPr>
        <w:ind w:left="6233" w:hanging="360"/>
      </w:pPr>
      <w:rPr>
        <w:rFonts w:ascii="Courier New" w:hAnsi="Courier New" w:cs="Courier New" w:hint="default"/>
      </w:rPr>
    </w:lvl>
    <w:lvl w:ilvl="8" w:tplc="04150005" w:tentative="1">
      <w:start w:val="1"/>
      <w:numFmt w:val="bullet"/>
      <w:lvlText w:val=""/>
      <w:lvlJc w:val="left"/>
      <w:pPr>
        <w:ind w:left="6953" w:hanging="360"/>
      </w:pPr>
      <w:rPr>
        <w:rFonts w:ascii="Wingdings" w:hAnsi="Wingdings" w:hint="default"/>
      </w:rPr>
    </w:lvl>
  </w:abstractNum>
  <w:abstractNum w:abstractNumId="185">
    <w:nsid w:val="661B784B"/>
    <w:multiLevelType w:val="hybridMultilevel"/>
    <w:tmpl w:val="3EC09F94"/>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186">
    <w:nsid w:val="66EA6DB4"/>
    <w:multiLevelType w:val="hybridMultilevel"/>
    <w:tmpl w:val="A1D272A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87">
    <w:nsid w:val="670449BA"/>
    <w:multiLevelType w:val="multilevel"/>
    <w:tmpl w:val="9AB48184"/>
    <w:lvl w:ilvl="0">
      <w:start w:val="1"/>
      <w:numFmt w:val="decimal"/>
      <w:lvlText w:val="%1."/>
      <w:lvlJc w:val="left"/>
      <w:pPr>
        <w:ind w:left="360" w:hanging="360"/>
      </w:pPr>
    </w:lvl>
    <w:lvl w:ilvl="1">
      <w:start w:val="134"/>
      <w:numFmt w:val="decimal"/>
      <w:isLgl/>
      <w:lvlText w:val="%1.%2."/>
      <w:lvlJc w:val="left"/>
      <w:pPr>
        <w:ind w:left="1080" w:hanging="720"/>
      </w:pPr>
      <w:rPr>
        <w:rFonts w:hint="default"/>
        <w:b/>
      </w:rPr>
    </w:lvl>
    <w:lvl w:ilvl="2">
      <w:start w:val="1"/>
      <w:numFmt w:val="decimal"/>
      <w:isLgl/>
      <w:lvlText w:val="%1.%2.%3."/>
      <w:lvlJc w:val="left"/>
      <w:pPr>
        <w:ind w:left="1440" w:hanging="720"/>
      </w:pPr>
      <w:rPr>
        <w:rFonts w:hint="default"/>
        <w:b/>
      </w:rPr>
    </w:lvl>
    <w:lvl w:ilvl="3">
      <w:start w:val="1"/>
      <w:numFmt w:val="decimal"/>
      <w:isLgl/>
      <w:lvlText w:val="%1.%2.%3.%4."/>
      <w:lvlJc w:val="left"/>
      <w:pPr>
        <w:ind w:left="2160" w:hanging="1080"/>
      </w:pPr>
      <w:rPr>
        <w:rFonts w:hint="default"/>
        <w:b/>
      </w:rPr>
    </w:lvl>
    <w:lvl w:ilvl="4">
      <w:start w:val="1"/>
      <w:numFmt w:val="decimal"/>
      <w:isLgl/>
      <w:lvlText w:val="%1.%2.%3.%4.%5."/>
      <w:lvlJc w:val="left"/>
      <w:pPr>
        <w:ind w:left="2520" w:hanging="1080"/>
      </w:pPr>
      <w:rPr>
        <w:rFonts w:hint="default"/>
        <w:b/>
      </w:rPr>
    </w:lvl>
    <w:lvl w:ilvl="5">
      <w:start w:val="1"/>
      <w:numFmt w:val="decimal"/>
      <w:isLgl/>
      <w:lvlText w:val="%1.%2.%3.%4.%5.%6."/>
      <w:lvlJc w:val="left"/>
      <w:pPr>
        <w:ind w:left="3240" w:hanging="1440"/>
      </w:pPr>
      <w:rPr>
        <w:rFonts w:hint="default"/>
        <w:b/>
      </w:rPr>
    </w:lvl>
    <w:lvl w:ilvl="6">
      <w:start w:val="1"/>
      <w:numFmt w:val="decimal"/>
      <w:isLgl/>
      <w:lvlText w:val="%1.%2.%3.%4.%5.%6.%7."/>
      <w:lvlJc w:val="left"/>
      <w:pPr>
        <w:ind w:left="3600" w:hanging="1440"/>
      </w:pPr>
      <w:rPr>
        <w:rFonts w:hint="default"/>
        <w:b/>
      </w:rPr>
    </w:lvl>
    <w:lvl w:ilvl="7">
      <w:start w:val="1"/>
      <w:numFmt w:val="decimal"/>
      <w:isLgl/>
      <w:lvlText w:val="%1.%2.%3.%4.%5.%6.%7.%8."/>
      <w:lvlJc w:val="left"/>
      <w:pPr>
        <w:ind w:left="4320" w:hanging="1800"/>
      </w:pPr>
      <w:rPr>
        <w:rFonts w:hint="default"/>
        <w:b/>
      </w:rPr>
    </w:lvl>
    <w:lvl w:ilvl="8">
      <w:start w:val="1"/>
      <w:numFmt w:val="decimal"/>
      <w:isLgl/>
      <w:lvlText w:val="%1.%2.%3.%4.%5.%6.%7.%8.%9."/>
      <w:lvlJc w:val="left"/>
      <w:pPr>
        <w:ind w:left="5040" w:hanging="2160"/>
      </w:pPr>
      <w:rPr>
        <w:rFonts w:hint="default"/>
        <w:b/>
      </w:rPr>
    </w:lvl>
  </w:abstractNum>
  <w:abstractNum w:abstractNumId="188">
    <w:nsid w:val="670A3969"/>
    <w:multiLevelType w:val="hybridMultilevel"/>
    <w:tmpl w:val="D5B4E466"/>
    <w:lvl w:ilvl="0" w:tplc="C4768C06">
      <w:start w:val="1"/>
      <w:numFmt w:val="bullet"/>
      <w:lvlText w:val=""/>
      <w:lvlJc w:val="left"/>
      <w:pPr>
        <w:ind w:left="786" w:hanging="360"/>
      </w:pPr>
      <w:rPr>
        <w:rFonts w:ascii="Symbol" w:hAnsi="Symbol" w:hint="default"/>
        <w:color w:val="auto"/>
      </w:rPr>
    </w:lvl>
    <w:lvl w:ilvl="1" w:tplc="04150003" w:tentative="1">
      <w:start w:val="1"/>
      <w:numFmt w:val="bullet"/>
      <w:lvlText w:val="o"/>
      <w:lvlJc w:val="left"/>
      <w:pPr>
        <w:ind w:left="1506" w:hanging="360"/>
      </w:pPr>
      <w:rPr>
        <w:rFonts w:ascii="Courier New" w:hAnsi="Courier New" w:cs="Courier New" w:hint="default"/>
      </w:rPr>
    </w:lvl>
    <w:lvl w:ilvl="2" w:tplc="04150005" w:tentative="1">
      <w:start w:val="1"/>
      <w:numFmt w:val="bullet"/>
      <w:lvlText w:val=""/>
      <w:lvlJc w:val="left"/>
      <w:pPr>
        <w:ind w:left="2226" w:hanging="360"/>
      </w:pPr>
      <w:rPr>
        <w:rFonts w:ascii="Wingdings" w:hAnsi="Wingdings" w:hint="default"/>
      </w:rPr>
    </w:lvl>
    <w:lvl w:ilvl="3" w:tplc="04150001" w:tentative="1">
      <w:start w:val="1"/>
      <w:numFmt w:val="bullet"/>
      <w:lvlText w:val=""/>
      <w:lvlJc w:val="left"/>
      <w:pPr>
        <w:ind w:left="2946" w:hanging="360"/>
      </w:pPr>
      <w:rPr>
        <w:rFonts w:ascii="Symbol" w:hAnsi="Symbol" w:hint="default"/>
      </w:rPr>
    </w:lvl>
    <w:lvl w:ilvl="4" w:tplc="04150003" w:tentative="1">
      <w:start w:val="1"/>
      <w:numFmt w:val="bullet"/>
      <w:lvlText w:val="o"/>
      <w:lvlJc w:val="left"/>
      <w:pPr>
        <w:ind w:left="3666" w:hanging="360"/>
      </w:pPr>
      <w:rPr>
        <w:rFonts w:ascii="Courier New" w:hAnsi="Courier New" w:cs="Courier New" w:hint="default"/>
      </w:rPr>
    </w:lvl>
    <w:lvl w:ilvl="5" w:tplc="04150005" w:tentative="1">
      <w:start w:val="1"/>
      <w:numFmt w:val="bullet"/>
      <w:lvlText w:val=""/>
      <w:lvlJc w:val="left"/>
      <w:pPr>
        <w:ind w:left="4386" w:hanging="360"/>
      </w:pPr>
      <w:rPr>
        <w:rFonts w:ascii="Wingdings" w:hAnsi="Wingdings" w:hint="default"/>
      </w:rPr>
    </w:lvl>
    <w:lvl w:ilvl="6" w:tplc="04150001" w:tentative="1">
      <w:start w:val="1"/>
      <w:numFmt w:val="bullet"/>
      <w:lvlText w:val=""/>
      <w:lvlJc w:val="left"/>
      <w:pPr>
        <w:ind w:left="5106" w:hanging="360"/>
      </w:pPr>
      <w:rPr>
        <w:rFonts w:ascii="Symbol" w:hAnsi="Symbol" w:hint="default"/>
      </w:rPr>
    </w:lvl>
    <w:lvl w:ilvl="7" w:tplc="04150003" w:tentative="1">
      <w:start w:val="1"/>
      <w:numFmt w:val="bullet"/>
      <w:lvlText w:val="o"/>
      <w:lvlJc w:val="left"/>
      <w:pPr>
        <w:ind w:left="5826" w:hanging="360"/>
      </w:pPr>
      <w:rPr>
        <w:rFonts w:ascii="Courier New" w:hAnsi="Courier New" w:cs="Courier New" w:hint="default"/>
      </w:rPr>
    </w:lvl>
    <w:lvl w:ilvl="8" w:tplc="04150005" w:tentative="1">
      <w:start w:val="1"/>
      <w:numFmt w:val="bullet"/>
      <w:lvlText w:val=""/>
      <w:lvlJc w:val="left"/>
      <w:pPr>
        <w:ind w:left="6546" w:hanging="360"/>
      </w:pPr>
      <w:rPr>
        <w:rFonts w:ascii="Wingdings" w:hAnsi="Wingdings" w:hint="default"/>
      </w:rPr>
    </w:lvl>
  </w:abstractNum>
  <w:abstractNum w:abstractNumId="189">
    <w:nsid w:val="67131BDF"/>
    <w:multiLevelType w:val="hybridMultilevel"/>
    <w:tmpl w:val="E29AB62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0">
    <w:nsid w:val="676C56C4"/>
    <w:multiLevelType w:val="hybridMultilevel"/>
    <w:tmpl w:val="B56C7766"/>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1">
    <w:nsid w:val="6815359E"/>
    <w:multiLevelType w:val="hybridMultilevel"/>
    <w:tmpl w:val="7BA297D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2">
    <w:nsid w:val="696F1B37"/>
    <w:multiLevelType w:val="multilevel"/>
    <w:tmpl w:val="12A0D7E6"/>
    <w:lvl w:ilvl="0">
      <w:start w:val="1"/>
      <w:numFmt w:val="bullet"/>
      <w:lvlText w:val=""/>
      <w:lvlJc w:val="left"/>
      <w:pPr>
        <w:ind w:left="360" w:hanging="360"/>
      </w:pPr>
      <w:rPr>
        <w:rFonts w:ascii="Symbol" w:hAnsi="Symbol" w:hint="default"/>
      </w:rPr>
    </w:lvl>
    <w:lvl w:ilvl="1">
      <w:start w:val="1"/>
      <w:numFmt w:val="decimal"/>
      <w:lvlText w:val="%1.%2."/>
      <w:lvlJc w:val="left"/>
      <w:pPr>
        <w:ind w:left="792" w:hanging="432"/>
      </w:pPr>
      <w:rPr>
        <w:rFonts w:hint="default"/>
        <w:b/>
      </w:rPr>
    </w:lvl>
    <w:lvl w:ilvl="2">
      <w:start w:val="1"/>
      <w:numFmt w:val="decimal"/>
      <w:lvlText w:val="%1.%2.%3."/>
      <w:lvlJc w:val="left"/>
      <w:pPr>
        <w:ind w:left="1224" w:hanging="504"/>
      </w:pPr>
      <w:rPr>
        <w:rFonts w:hint="default"/>
        <w:b/>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93">
    <w:nsid w:val="6A9D61F2"/>
    <w:multiLevelType w:val="hybridMultilevel"/>
    <w:tmpl w:val="7E505C54"/>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4">
    <w:nsid w:val="6AFD29EC"/>
    <w:multiLevelType w:val="hybridMultilevel"/>
    <w:tmpl w:val="013238B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5">
    <w:nsid w:val="6B543A84"/>
    <w:multiLevelType w:val="hybridMultilevel"/>
    <w:tmpl w:val="2EB0840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6">
    <w:nsid w:val="6B8F1312"/>
    <w:multiLevelType w:val="hybridMultilevel"/>
    <w:tmpl w:val="8BE65D38"/>
    <w:lvl w:ilvl="0" w:tplc="04150001">
      <w:start w:val="1"/>
      <w:numFmt w:val="bullet"/>
      <w:lvlText w:val=""/>
      <w:lvlJc w:val="left"/>
      <w:pPr>
        <w:ind w:left="644" w:hanging="360"/>
      </w:pPr>
      <w:rPr>
        <w:rFonts w:ascii="Symbol" w:hAnsi="Symbol" w:hint="default"/>
      </w:rPr>
    </w:lvl>
    <w:lvl w:ilvl="1" w:tplc="04150003" w:tentative="1">
      <w:start w:val="1"/>
      <w:numFmt w:val="bullet"/>
      <w:lvlText w:val="o"/>
      <w:lvlJc w:val="left"/>
      <w:pPr>
        <w:ind w:left="1788" w:hanging="360"/>
      </w:pPr>
      <w:rPr>
        <w:rFonts w:ascii="Courier New" w:hAnsi="Courier New" w:cs="Courier New" w:hint="default"/>
      </w:rPr>
    </w:lvl>
    <w:lvl w:ilvl="2" w:tplc="04150005" w:tentative="1">
      <w:start w:val="1"/>
      <w:numFmt w:val="bullet"/>
      <w:lvlText w:val=""/>
      <w:lvlJc w:val="left"/>
      <w:pPr>
        <w:ind w:left="2508" w:hanging="360"/>
      </w:pPr>
      <w:rPr>
        <w:rFonts w:ascii="Wingdings" w:hAnsi="Wingdings" w:hint="default"/>
      </w:rPr>
    </w:lvl>
    <w:lvl w:ilvl="3" w:tplc="04150001" w:tentative="1">
      <w:start w:val="1"/>
      <w:numFmt w:val="bullet"/>
      <w:lvlText w:val=""/>
      <w:lvlJc w:val="left"/>
      <w:pPr>
        <w:ind w:left="3228" w:hanging="360"/>
      </w:pPr>
      <w:rPr>
        <w:rFonts w:ascii="Symbol" w:hAnsi="Symbol" w:hint="default"/>
      </w:rPr>
    </w:lvl>
    <w:lvl w:ilvl="4" w:tplc="04150003" w:tentative="1">
      <w:start w:val="1"/>
      <w:numFmt w:val="bullet"/>
      <w:lvlText w:val="o"/>
      <w:lvlJc w:val="left"/>
      <w:pPr>
        <w:ind w:left="3948" w:hanging="360"/>
      </w:pPr>
      <w:rPr>
        <w:rFonts w:ascii="Courier New" w:hAnsi="Courier New" w:cs="Courier New" w:hint="default"/>
      </w:rPr>
    </w:lvl>
    <w:lvl w:ilvl="5" w:tplc="04150005" w:tentative="1">
      <w:start w:val="1"/>
      <w:numFmt w:val="bullet"/>
      <w:lvlText w:val=""/>
      <w:lvlJc w:val="left"/>
      <w:pPr>
        <w:ind w:left="4668" w:hanging="360"/>
      </w:pPr>
      <w:rPr>
        <w:rFonts w:ascii="Wingdings" w:hAnsi="Wingdings" w:hint="default"/>
      </w:rPr>
    </w:lvl>
    <w:lvl w:ilvl="6" w:tplc="04150001" w:tentative="1">
      <w:start w:val="1"/>
      <w:numFmt w:val="bullet"/>
      <w:lvlText w:val=""/>
      <w:lvlJc w:val="left"/>
      <w:pPr>
        <w:ind w:left="5388" w:hanging="360"/>
      </w:pPr>
      <w:rPr>
        <w:rFonts w:ascii="Symbol" w:hAnsi="Symbol" w:hint="default"/>
      </w:rPr>
    </w:lvl>
    <w:lvl w:ilvl="7" w:tplc="04150003" w:tentative="1">
      <w:start w:val="1"/>
      <w:numFmt w:val="bullet"/>
      <w:lvlText w:val="o"/>
      <w:lvlJc w:val="left"/>
      <w:pPr>
        <w:ind w:left="6108" w:hanging="360"/>
      </w:pPr>
      <w:rPr>
        <w:rFonts w:ascii="Courier New" w:hAnsi="Courier New" w:cs="Courier New" w:hint="default"/>
      </w:rPr>
    </w:lvl>
    <w:lvl w:ilvl="8" w:tplc="04150005" w:tentative="1">
      <w:start w:val="1"/>
      <w:numFmt w:val="bullet"/>
      <w:lvlText w:val=""/>
      <w:lvlJc w:val="left"/>
      <w:pPr>
        <w:ind w:left="6828" w:hanging="360"/>
      </w:pPr>
      <w:rPr>
        <w:rFonts w:ascii="Wingdings" w:hAnsi="Wingdings" w:hint="default"/>
      </w:rPr>
    </w:lvl>
  </w:abstractNum>
  <w:abstractNum w:abstractNumId="197">
    <w:nsid w:val="6C26319A"/>
    <w:multiLevelType w:val="hybridMultilevel"/>
    <w:tmpl w:val="BD86647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8">
    <w:nsid w:val="6C652B7B"/>
    <w:multiLevelType w:val="hybridMultilevel"/>
    <w:tmpl w:val="A056ABB0"/>
    <w:lvl w:ilvl="0" w:tplc="04150001">
      <w:start w:val="1"/>
      <w:numFmt w:val="bullet"/>
      <w:lvlText w:val=""/>
      <w:lvlJc w:val="left"/>
      <w:pPr>
        <w:ind w:left="644"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9">
    <w:nsid w:val="6CAD0629"/>
    <w:multiLevelType w:val="multilevel"/>
    <w:tmpl w:val="895E84D6"/>
    <w:lvl w:ilvl="0">
      <w:start w:val="1"/>
      <w:numFmt w:val="decimal"/>
      <w:lvlText w:val="%1."/>
      <w:lvlJc w:val="left"/>
      <w:pPr>
        <w:ind w:left="360" w:hanging="360"/>
      </w:pPr>
      <w:rPr>
        <w:rFonts w:ascii="Arial" w:hAnsi="Arial" w:cs="Arial" w:hint="default"/>
        <w:b/>
        <w:color w:val="auto"/>
        <w:sz w:val="24"/>
        <w:szCs w:val="24"/>
      </w:rPr>
    </w:lvl>
    <w:lvl w:ilvl="1">
      <w:start w:val="1"/>
      <w:numFmt w:val="decimal"/>
      <w:isLgl/>
      <w:lvlText w:val="%1.%2."/>
      <w:lvlJc w:val="left"/>
      <w:pPr>
        <w:ind w:left="720" w:hanging="360"/>
      </w:pPr>
      <w:rPr>
        <w:rFonts w:ascii="Arial" w:hAnsi="Arial" w:cs="Arial" w:hint="default"/>
        <w:b/>
      </w:rPr>
    </w:lvl>
    <w:lvl w:ilvl="2">
      <w:start w:val="1"/>
      <w:numFmt w:val="decimal"/>
      <w:isLgl/>
      <w:lvlText w:val="%1.%2.%3."/>
      <w:lvlJc w:val="left"/>
      <w:pPr>
        <w:ind w:left="1080" w:hanging="720"/>
      </w:pPr>
      <w:rPr>
        <w:rFonts w:ascii="Arial" w:hAnsi="Arial" w:cs="Arial" w:hint="default"/>
        <w:b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00">
    <w:nsid w:val="6DF22198"/>
    <w:multiLevelType w:val="hybridMultilevel"/>
    <w:tmpl w:val="5FA6CBE0"/>
    <w:lvl w:ilvl="0" w:tplc="04150011">
      <w:start w:val="1"/>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01">
    <w:nsid w:val="6E120148"/>
    <w:multiLevelType w:val="hybridMultilevel"/>
    <w:tmpl w:val="2C46F80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2">
    <w:nsid w:val="6EEA64FF"/>
    <w:multiLevelType w:val="hybridMultilevel"/>
    <w:tmpl w:val="6BE0F21E"/>
    <w:lvl w:ilvl="0" w:tplc="12E66162">
      <w:start w:val="1"/>
      <w:numFmt w:val="bullet"/>
      <w:lvlText w:val="─"/>
      <w:lvlJc w:val="left"/>
      <w:pPr>
        <w:ind w:left="1440" w:hanging="360"/>
      </w:pPr>
      <w:rPr>
        <w:rFonts w:ascii="CenturyGothic-Bold" w:hAnsi="CenturyGothic-Bold" w:cs="CenturyGothic-Bold" w:hint="default"/>
        <w:color w:val="auto"/>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203">
    <w:nsid w:val="6F03278C"/>
    <w:multiLevelType w:val="hybridMultilevel"/>
    <w:tmpl w:val="3FC61ABA"/>
    <w:lvl w:ilvl="0" w:tplc="97DE9392">
      <w:start w:val="1"/>
      <w:numFmt w:val="bullet"/>
      <w:lvlText w:val="─"/>
      <w:lvlJc w:val="left"/>
      <w:pPr>
        <w:ind w:left="1440" w:hanging="360"/>
      </w:pPr>
      <w:rPr>
        <w:rFonts w:ascii="CenturyGothic-Bold" w:hAnsi="CenturyGothic-Bold" w:cs="CenturyGothic-Bold" w:hint="default"/>
        <w:color w:val="auto"/>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204">
    <w:nsid w:val="6F1C42C5"/>
    <w:multiLevelType w:val="hybridMultilevel"/>
    <w:tmpl w:val="CF94EE72"/>
    <w:lvl w:ilvl="0" w:tplc="3D94D304">
      <w:start w:val="1"/>
      <w:numFmt w:val="lowerLetter"/>
      <w:lvlText w:val="%1)"/>
      <w:lvlJc w:val="left"/>
      <w:pPr>
        <w:ind w:left="1080" w:hanging="360"/>
      </w:pPr>
      <w:rPr>
        <w:b w:val="0"/>
      </w:rPr>
    </w:lvl>
    <w:lvl w:ilvl="1" w:tplc="04150019" w:tentative="1">
      <w:start w:val="1"/>
      <w:numFmt w:val="lowerLetter"/>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205">
    <w:nsid w:val="705D6A38"/>
    <w:multiLevelType w:val="hybridMultilevel"/>
    <w:tmpl w:val="59E8725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6">
    <w:nsid w:val="716E62D1"/>
    <w:multiLevelType w:val="hybridMultilevel"/>
    <w:tmpl w:val="5EAA0F0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7">
    <w:nsid w:val="71AB0431"/>
    <w:multiLevelType w:val="hybridMultilevel"/>
    <w:tmpl w:val="64D22402"/>
    <w:lvl w:ilvl="0" w:tplc="A85EA1C2">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08">
    <w:nsid w:val="722A1863"/>
    <w:multiLevelType w:val="hybridMultilevel"/>
    <w:tmpl w:val="CBB2E62A"/>
    <w:lvl w:ilvl="0" w:tplc="5A665482">
      <w:start w:val="1"/>
      <w:numFmt w:val="lowerLetter"/>
      <w:pStyle w:val="ORElistaABC"/>
      <w:lvlText w:val="%1)"/>
      <w:lvlJc w:val="left"/>
      <w:pPr>
        <w:ind w:left="1440" w:hanging="360"/>
      </w:pPr>
    </w:lvl>
    <w:lvl w:ilvl="1" w:tplc="04150019" w:tentative="1">
      <w:start w:val="1"/>
      <w:numFmt w:val="lowerLetter"/>
      <w:lvlText w:val="%2."/>
      <w:lvlJc w:val="left"/>
      <w:pPr>
        <w:ind w:left="2160" w:hanging="360"/>
      </w:pPr>
    </w:lvl>
    <w:lvl w:ilvl="2" w:tplc="0415001B" w:tentative="1">
      <w:start w:val="1"/>
      <w:numFmt w:val="lowerRoman"/>
      <w:lvlText w:val="%3."/>
      <w:lvlJc w:val="right"/>
      <w:pPr>
        <w:ind w:left="2880" w:hanging="180"/>
      </w:pPr>
    </w:lvl>
    <w:lvl w:ilvl="3" w:tplc="0415000F" w:tentative="1">
      <w:start w:val="1"/>
      <w:numFmt w:val="decimal"/>
      <w:lvlText w:val="%4."/>
      <w:lvlJc w:val="left"/>
      <w:pPr>
        <w:ind w:left="3600" w:hanging="360"/>
      </w:pPr>
    </w:lvl>
    <w:lvl w:ilvl="4" w:tplc="04150019" w:tentative="1">
      <w:start w:val="1"/>
      <w:numFmt w:val="lowerLetter"/>
      <w:lvlText w:val="%5."/>
      <w:lvlJc w:val="left"/>
      <w:pPr>
        <w:ind w:left="4320" w:hanging="360"/>
      </w:pPr>
    </w:lvl>
    <w:lvl w:ilvl="5" w:tplc="0415001B" w:tentative="1">
      <w:start w:val="1"/>
      <w:numFmt w:val="lowerRoman"/>
      <w:lvlText w:val="%6."/>
      <w:lvlJc w:val="right"/>
      <w:pPr>
        <w:ind w:left="5040" w:hanging="180"/>
      </w:pPr>
    </w:lvl>
    <w:lvl w:ilvl="6" w:tplc="0415000F" w:tentative="1">
      <w:start w:val="1"/>
      <w:numFmt w:val="decimal"/>
      <w:lvlText w:val="%7."/>
      <w:lvlJc w:val="left"/>
      <w:pPr>
        <w:ind w:left="5760" w:hanging="360"/>
      </w:pPr>
    </w:lvl>
    <w:lvl w:ilvl="7" w:tplc="04150019" w:tentative="1">
      <w:start w:val="1"/>
      <w:numFmt w:val="lowerLetter"/>
      <w:lvlText w:val="%8."/>
      <w:lvlJc w:val="left"/>
      <w:pPr>
        <w:ind w:left="6480" w:hanging="360"/>
      </w:pPr>
    </w:lvl>
    <w:lvl w:ilvl="8" w:tplc="0415001B" w:tentative="1">
      <w:start w:val="1"/>
      <w:numFmt w:val="lowerRoman"/>
      <w:lvlText w:val="%9."/>
      <w:lvlJc w:val="right"/>
      <w:pPr>
        <w:ind w:left="7200" w:hanging="180"/>
      </w:pPr>
    </w:lvl>
  </w:abstractNum>
  <w:abstractNum w:abstractNumId="209">
    <w:nsid w:val="72A91D55"/>
    <w:multiLevelType w:val="hybridMultilevel"/>
    <w:tmpl w:val="F7F04F6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10">
    <w:nsid w:val="72FF6D9A"/>
    <w:multiLevelType w:val="hybridMultilevel"/>
    <w:tmpl w:val="E4D090B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11">
    <w:nsid w:val="734B46E8"/>
    <w:multiLevelType w:val="hybridMultilevel"/>
    <w:tmpl w:val="C99E327C"/>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212">
    <w:nsid w:val="73705EAA"/>
    <w:multiLevelType w:val="hybridMultilevel"/>
    <w:tmpl w:val="FC2CF0B0"/>
    <w:lvl w:ilvl="0" w:tplc="0415000D">
      <w:start w:val="1"/>
      <w:numFmt w:val="bullet"/>
      <w:lvlText w:val=""/>
      <w:lvlJc w:val="left"/>
      <w:pPr>
        <w:ind w:left="720" w:hanging="360"/>
      </w:pPr>
      <w:rPr>
        <w:rFonts w:ascii="Wingdings" w:hAnsi="Wingding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13">
    <w:nsid w:val="73E020BA"/>
    <w:multiLevelType w:val="hybridMultilevel"/>
    <w:tmpl w:val="591CFBA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14">
    <w:nsid w:val="74077C2B"/>
    <w:multiLevelType w:val="hybridMultilevel"/>
    <w:tmpl w:val="9BA21664"/>
    <w:lvl w:ilvl="0" w:tplc="04150001">
      <w:start w:val="1"/>
      <w:numFmt w:val="bullet"/>
      <w:lvlText w:val=""/>
      <w:lvlJc w:val="left"/>
      <w:pPr>
        <w:ind w:left="1013" w:hanging="360"/>
      </w:pPr>
      <w:rPr>
        <w:rFonts w:ascii="Symbol" w:hAnsi="Symbol" w:hint="default"/>
      </w:rPr>
    </w:lvl>
    <w:lvl w:ilvl="1" w:tplc="04150003" w:tentative="1">
      <w:start w:val="1"/>
      <w:numFmt w:val="bullet"/>
      <w:lvlText w:val="o"/>
      <w:lvlJc w:val="left"/>
      <w:pPr>
        <w:ind w:left="1733" w:hanging="360"/>
      </w:pPr>
      <w:rPr>
        <w:rFonts w:ascii="Courier New" w:hAnsi="Courier New" w:cs="Courier New" w:hint="default"/>
      </w:rPr>
    </w:lvl>
    <w:lvl w:ilvl="2" w:tplc="04150005" w:tentative="1">
      <w:start w:val="1"/>
      <w:numFmt w:val="bullet"/>
      <w:lvlText w:val=""/>
      <w:lvlJc w:val="left"/>
      <w:pPr>
        <w:ind w:left="2453" w:hanging="360"/>
      </w:pPr>
      <w:rPr>
        <w:rFonts w:ascii="Wingdings" w:hAnsi="Wingdings" w:hint="default"/>
      </w:rPr>
    </w:lvl>
    <w:lvl w:ilvl="3" w:tplc="04150001" w:tentative="1">
      <w:start w:val="1"/>
      <w:numFmt w:val="bullet"/>
      <w:lvlText w:val=""/>
      <w:lvlJc w:val="left"/>
      <w:pPr>
        <w:ind w:left="3173" w:hanging="360"/>
      </w:pPr>
      <w:rPr>
        <w:rFonts w:ascii="Symbol" w:hAnsi="Symbol" w:hint="default"/>
      </w:rPr>
    </w:lvl>
    <w:lvl w:ilvl="4" w:tplc="04150003" w:tentative="1">
      <w:start w:val="1"/>
      <w:numFmt w:val="bullet"/>
      <w:lvlText w:val="o"/>
      <w:lvlJc w:val="left"/>
      <w:pPr>
        <w:ind w:left="3893" w:hanging="360"/>
      </w:pPr>
      <w:rPr>
        <w:rFonts w:ascii="Courier New" w:hAnsi="Courier New" w:cs="Courier New" w:hint="default"/>
      </w:rPr>
    </w:lvl>
    <w:lvl w:ilvl="5" w:tplc="04150005" w:tentative="1">
      <w:start w:val="1"/>
      <w:numFmt w:val="bullet"/>
      <w:lvlText w:val=""/>
      <w:lvlJc w:val="left"/>
      <w:pPr>
        <w:ind w:left="4613" w:hanging="360"/>
      </w:pPr>
      <w:rPr>
        <w:rFonts w:ascii="Wingdings" w:hAnsi="Wingdings" w:hint="default"/>
      </w:rPr>
    </w:lvl>
    <w:lvl w:ilvl="6" w:tplc="04150001" w:tentative="1">
      <w:start w:val="1"/>
      <w:numFmt w:val="bullet"/>
      <w:lvlText w:val=""/>
      <w:lvlJc w:val="left"/>
      <w:pPr>
        <w:ind w:left="5333" w:hanging="360"/>
      </w:pPr>
      <w:rPr>
        <w:rFonts w:ascii="Symbol" w:hAnsi="Symbol" w:hint="default"/>
      </w:rPr>
    </w:lvl>
    <w:lvl w:ilvl="7" w:tplc="04150003" w:tentative="1">
      <w:start w:val="1"/>
      <w:numFmt w:val="bullet"/>
      <w:lvlText w:val="o"/>
      <w:lvlJc w:val="left"/>
      <w:pPr>
        <w:ind w:left="6053" w:hanging="360"/>
      </w:pPr>
      <w:rPr>
        <w:rFonts w:ascii="Courier New" w:hAnsi="Courier New" w:cs="Courier New" w:hint="default"/>
      </w:rPr>
    </w:lvl>
    <w:lvl w:ilvl="8" w:tplc="04150005" w:tentative="1">
      <w:start w:val="1"/>
      <w:numFmt w:val="bullet"/>
      <w:lvlText w:val=""/>
      <w:lvlJc w:val="left"/>
      <w:pPr>
        <w:ind w:left="6773" w:hanging="360"/>
      </w:pPr>
      <w:rPr>
        <w:rFonts w:ascii="Wingdings" w:hAnsi="Wingdings" w:hint="default"/>
      </w:rPr>
    </w:lvl>
  </w:abstractNum>
  <w:abstractNum w:abstractNumId="215">
    <w:nsid w:val="743F7453"/>
    <w:multiLevelType w:val="hybridMultilevel"/>
    <w:tmpl w:val="BE02C90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16">
    <w:nsid w:val="745669FF"/>
    <w:multiLevelType w:val="hybridMultilevel"/>
    <w:tmpl w:val="490E086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17">
    <w:nsid w:val="74B80C97"/>
    <w:multiLevelType w:val="hybridMultilevel"/>
    <w:tmpl w:val="CA72317E"/>
    <w:lvl w:ilvl="0" w:tplc="0415000F">
      <w:start w:val="1"/>
      <w:numFmt w:val="decimal"/>
      <w:lvlText w:val="%1."/>
      <w:lvlJc w:val="left"/>
      <w:pPr>
        <w:ind w:left="360" w:hanging="360"/>
      </w:pPr>
      <w:rPr>
        <w:rFonts w:hint="default"/>
      </w:rPr>
    </w:lvl>
    <w:lvl w:ilvl="1" w:tplc="04150019" w:tentative="1">
      <w:start w:val="1"/>
      <w:numFmt w:val="lowerLetter"/>
      <w:lvlText w:val="%2."/>
      <w:lvlJc w:val="left"/>
      <w:pPr>
        <w:ind w:left="1080" w:hanging="360"/>
      </w:pPr>
    </w:lvl>
    <w:lvl w:ilvl="2" w:tplc="0415001B" w:tentative="1">
      <w:start w:val="1"/>
      <w:numFmt w:val="lowerRoman"/>
      <w:lvlText w:val="%3."/>
      <w:lvlJc w:val="right"/>
      <w:pPr>
        <w:ind w:left="1800" w:hanging="180"/>
      </w:pPr>
    </w:lvl>
    <w:lvl w:ilvl="3" w:tplc="0415000F" w:tentative="1">
      <w:start w:val="1"/>
      <w:numFmt w:val="decimal"/>
      <w:lvlText w:val="%4."/>
      <w:lvlJc w:val="left"/>
      <w:pPr>
        <w:ind w:left="2520" w:hanging="360"/>
      </w:pPr>
    </w:lvl>
    <w:lvl w:ilvl="4" w:tplc="04150019" w:tentative="1">
      <w:start w:val="1"/>
      <w:numFmt w:val="lowerLetter"/>
      <w:lvlText w:val="%5."/>
      <w:lvlJc w:val="left"/>
      <w:pPr>
        <w:ind w:left="3240" w:hanging="360"/>
      </w:pPr>
    </w:lvl>
    <w:lvl w:ilvl="5" w:tplc="0415001B" w:tentative="1">
      <w:start w:val="1"/>
      <w:numFmt w:val="lowerRoman"/>
      <w:lvlText w:val="%6."/>
      <w:lvlJc w:val="right"/>
      <w:pPr>
        <w:ind w:left="3960" w:hanging="180"/>
      </w:pPr>
    </w:lvl>
    <w:lvl w:ilvl="6" w:tplc="0415000F" w:tentative="1">
      <w:start w:val="1"/>
      <w:numFmt w:val="decimal"/>
      <w:lvlText w:val="%7."/>
      <w:lvlJc w:val="left"/>
      <w:pPr>
        <w:ind w:left="4680" w:hanging="360"/>
      </w:pPr>
    </w:lvl>
    <w:lvl w:ilvl="7" w:tplc="04150019" w:tentative="1">
      <w:start w:val="1"/>
      <w:numFmt w:val="lowerLetter"/>
      <w:lvlText w:val="%8."/>
      <w:lvlJc w:val="left"/>
      <w:pPr>
        <w:ind w:left="5400" w:hanging="360"/>
      </w:pPr>
    </w:lvl>
    <w:lvl w:ilvl="8" w:tplc="0415001B" w:tentative="1">
      <w:start w:val="1"/>
      <w:numFmt w:val="lowerRoman"/>
      <w:lvlText w:val="%9."/>
      <w:lvlJc w:val="right"/>
      <w:pPr>
        <w:ind w:left="6120" w:hanging="180"/>
      </w:pPr>
    </w:lvl>
  </w:abstractNum>
  <w:abstractNum w:abstractNumId="218">
    <w:nsid w:val="74D6084D"/>
    <w:multiLevelType w:val="singleLevel"/>
    <w:tmpl w:val="89CA89A6"/>
    <w:lvl w:ilvl="0">
      <w:start w:val="1"/>
      <w:numFmt w:val="decimal"/>
      <w:pStyle w:val="Literatura"/>
      <w:lvlText w:val="[%1]"/>
      <w:lvlJc w:val="left"/>
      <w:pPr>
        <w:tabs>
          <w:tab w:val="num" w:pos="510"/>
        </w:tabs>
        <w:ind w:left="510" w:hanging="510"/>
      </w:pPr>
    </w:lvl>
  </w:abstractNum>
  <w:abstractNum w:abstractNumId="219">
    <w:nsid w:val="753A11FA"/>
    <w:multiLevelType w:val="hybridMultilevel"/>
    <w:tmpl w:val="D3DC5608"/>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220">
    <w:nsid w:val="75940EF3"/>
    <w:multiLevelType w:val="hybridMultilevel"/>
    <w:tmpl w:val="87A447D2"/>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21">
    <w:nsid w:val="76433FE0"/>
    <w:multiLevelType w:val="hybridMultilevel"/>
    <w:tmpl w:val="796A351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2">
    <w:nsid w:val="76A72610"/>
    <w:multiLevelType w:val="hybridMultilevel"/>
    <w:tmpl w:val="D9C2886A"/>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223">
    <w:nsid w:val="76F90E2F"/>
    <w:multiLevelType w:val="hybridMultilevel"/>
    <w:tmpl w:val="B2BC76B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4">
    <w:nsid w:val="77596BE9"/>
    <w:multiLevelType w:val="hybridMultilevel"/>
    <w:tmpl w:val="12DA72D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5">
    <w:nsid w:val="77AE170E"/>
    <w:multiLevelType w:val="hybridMultilevel"/>
    <w:tmpl w:val="37424B64"/>
    <w:lvl w:ilvl="0" w:tplc="04150001">
      <w:start w:val="1"/>
      <w:numFmt w:val="bullet"/>
      <w:lvlText w:val=""/>
      <w:lvlJc w:val="left"/>
      <w:pPr>
        <w:ind w:left="1080" w:hanging="360"/>
      </w:pPr>
      <w:rPr>
        <w:rFonts w:ascii="Symbol" w:hAnsi="Symbol" w:hint="default"/>
      </w:rPr>
    </w:lvl>
    <w:lvl w:ilvl="1" w:tplc="04150003" w:tentative="1">
      <w:start w:val="1"/>
      <w:numFmt w:val="bullet"/>
      <w:lvlText w:val="o"/>
      <w:lvlJc w:val="left"/>
      <w:pPr>
        <w:ind w:left="1800" w:hanging="360"/>
      </w:pPr>
      <w:rPr>
        <w:rFonts w:ascii="Courier New" w:hAnsi="Courier New" w:cs="Courier New" w:hint="default"/>
      </w:rPr>
    </w:lvl>
    <w:lvl w:ilvl="2" w:tplc="04150005" w:tentative="1">
      <w:start w:val="1"/>
      <w:numFmt w:val="bullet"/>
      <w:lvlText w:val=""/>
      <w:lvlJc w:val="left"/>
      <w:pPr>
        <w:ind w:left="2520" w:hanging="360"/>
      </w:pPr>
      <w:rPr>
        <w:rFonts w:ascii="Wingdings" w:hAnsi="Wingdings" w:hint="default"/>
      </w:rPr>
    </w:lvl>
    <w:lvl w:ilvl="3" w:tplc="04150001" w:tentative="1">
      <w:start w:val="1"/>
      <w:numFmt w:val="bullet"/>
      <w:lvlText w:val=""/>
      <w:lvlJc w:val="left"/>
      <w:pPr>
        <w:ind w:left="3240" w:hanging="360"/>
      </w:pPr>
      <w:rPr>
        <w:rFonts w:ascii="Symbol" w:hAnsi="Symbol" w:hint="default"/>
      </w:rPr>
    </w:lvl>
    <w:lvl w:ilvl="4" w:tplc="04150003" w:tentative="1">
      <w:start w:val="1"/>
      <w:numFmt w:val="bullet"/>
      <w:lvlText w:val="o"/>
      <w:lvlJc w:val="left"/>
      <w:pPr>
        <w:ind w:left="3960" w:hanging="360"/>
      </w:pPr>
      <w:rPr>
        <w:rFonts w:ascii="Courier New" w:hAnsi="Courier New" w:cs="Courier New" w:hint="default"/>
      </w:rPr>
    </w:lvl>
    <w:lvl w:ilvl="5" w:tplc="04150005" w:tentative="1">
      <w:start w:val="1"/>
      <w:numFmt w:val="bullet"/>
      <w:lvlText w:val=""/>
      <w:lvlJc w:val="left"/>
      <w:pPr>
        <w:ind w:left="4680" w:hanging="360"/>
      </w:pPr>
      <w:rPr>
        <w:rFonts w:ascii="Wingdings" w:hAnsi="Wingdings" w:hint="default"/>
      </w:rPr>
    </w:lvl>
    <w:lvl w:ilvl="6" w:tplc="04150001" w:tentative="1">
      <w:start w:val="1"/>
      <w:numFmt w:val="bullet"/>
      <w:lvlText w:val=""/>
      <w:lvlJc w:val="left"/>
      <w:pPr>
        <w:ind w:left="5400" w:hanging="360"/>
      </w:pPr>
      <w:rPr>
        <w:rFonts w:ascii="Symbol" w:hAnsi="Symbol" w:hint="default"/>
      </w:rPr>
    </w:lvl>
    <w:lvl w:ilvl="7" w:tplc="04150003" w:tentative="1">
      <w:start w:val="1"/>
      <w:numFmt w:val="bullet"/>
      <w:lvlText w:val="o"/>
      <w:lvlJc w:val="left"/>
      <w:pPr>
        <w:ind w:left="6120" w:hanging="360"/>
      </w:pPr>
      <w:rPr>
        <w:rFonts w:ascii="Courier New" w:hAnsi="Courier New" w:cs="Courier New" w:hint="default"/>
      </w:rPr>
    </w:lvl>
    <w:lvl w:ilvl="8" w:tplc="04150005" w:tentative="1">
      <w:start w:val="1"/>
      <w:numFmt w:val="bullet"/>
      <w:lvlText w:val=""/>
      <w:lvlJc w:val="left"/>
      <w:pPr>
        <w:ind w:left="6840" w:hanging="360"/>
      </w:pPr>
      <w:rPr>
        <w:rFonts w:ascii="Wingdings" w:hAnsi="Wingdings" w:hint="default"/>
      </w:rPr>
    </w:lvl>
  </w:abstractNum>
  <w:abstractNum w:abstractNumId="226">
    <w:nsid w:val="77C34EFB"/>
    <w:multiLevelType w:val="hybridMultilevel"/>
    <w:tmpl w:val="53A2EE22"/>
    <w:lvl w:ilvl="0" w:tplc="0415000D">
      <w:start w:val="1"/>
      <w:numFmt w:val="bullet"/>
      <w:lvlText w:val=""/>
      <w:lvlJc w:val="left"/>
      <w:pPr>
        <w:ind w:left="1440" w:hanging="360"/>
      </w:pPr>
      <w:rPr>
        <w:rFonts w:ascii="Wingdings" w:hAnsi="Wingdings"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227">
    <w:nsid w:val="790511D5"/>
    <w:multiLevelType w:val="hybridMultilevel"/>
    <w:tmpl w:val="1CD8FDBC"/>
    <w:lvl w:ilvl="0" w:tplc="B3600FB6">
      <w:start w:val="1"/>
      <w:numFmt w:val="bullet"/>
      <w:lvlText w:val=""/>
      <w:lvlJc w:val="left"/>
      <w:pPr>
        <w:ind w:left="720" w:hanging="360"/>
      </w:pPr>
      <w:rPr>
        <w:rFonts w:ascii="Symbol" w:hAnsi="Symbol" w:hint="default"/>
        <w:color w:val="auto"/>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8">
    <w:nsid w:val="79087C6B"/>
    <w:multiLevelType w:val="hybridMultilevel"/>
    <w:tmpl w:val="B90C8B1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9">
    <w:nsid w:val="79EA516A"/>
    <w:multiLevelType w:val="hybridMultilevel"/>
    <w:tmpl w:val="43C8A4A0"/>
    <w:lvl w:ilvl="0" w:tplc="04150001">
      <w:start w:val="1"/>
      <w:numFmt w:val="bullet"/>
      <w:lvlText w:val=""/>
      <w:lvlJc w:val="left"/>
      <w:pPr>
        <w:ind w:left="360" w:hanging="360"/>
      </w:pPr>
      <w:rPr>
        <w:rFonts w:ascii="Symbol" w:hAnsi="Symbol" w:hint="default"/>
      </w:rPr>
    </w:lvl>
    <w:lvl w:ilvl="1" w:tplc="04150003" w:tentative="1">
      <w:start w:val="1"/>
      <w:numFmt w:val="bullet"/>
      <w:lvlText w:val="o"/>
      <w:lvlJc w:val="left"/>
      <w:pPr>
        <w:ind w:left="1080" w:hanging="360"/>
      </w:pPr>
      <w:rPr>
        <w:rFonts w:ascii="Courier New" w:hAnsi="Courier New" w:cs="Courier New" w:hint="default"/>
      </w:rPr>
    </w:lvl>
    <w:lvl w:ilvl="2" w:tplc="04150005" w:tentative="1">
      <w:start w:val="1"/>
      <w:numFmt w:val="bullet"/>
      <w:lvlText w:val=""/>
      <w:lvlJc w:val="left"/>
      <w:pPr>
        <w:ind w:left="1800" w:hanging="360"/>
      </w:pPr>
      <w:rPr>
        <w:rFonts w:ascii="Wingdings" w:hAnsi="Wingdings" w:hint="default"/>
      </w:rPr>
    </w:lvl>
    <w:lvl w:ilvl="3" w:tplc="04150001" w:tentative="1">
      <w:start w:val="1"/>
      <w:numFmt w:val="bullet"/>
      <w:lvlText w:val=""/>
      <w:lvlJc w:val="left"/>
      <w:pPr>
        <w:ind w:left="2520" w:hanging="360"/>
      </w:pPr>
      <w:rPr>
        <w:rFonts w:ascii="Symbol" w:hAnsi="Symbol" w:hint="default"/>
      </w:rPr>
    </w:lvl>
    <w:lvl w:ilvl="4" w:tplc="04150003" w:tentative="1">
      <w:start w:val="1"/>
      <w:numFmt w:val="bullet"/>
      <w:lvlText w:val="o"/>
      <w:lvlJc w:val="left"/>
      <w:pPr>
        <w:ind w:left="3240" w:hanging="360"/>
      </w:pPr>
      <w:rPr>
        <w:rFonts w:ascii="Courier New" w:hAnsi="Courier New" w:cs="Courier New" w:hint="default"/>
      </w:rPr>
    </w:lvl>
    <w:lvl w:ilvl="5" w:tplc="04150005" w:tentative="1">
      <w:start w:val="1"/>
      <w:numFmt w:val="bullet"/>
      <w:lvlText w:val=""/>
      <w:lvlJc w:val="left"/>
      <w:pPr>
        <w:ind w:left="3960" w:hanging="360"/>
      </w:pPr>
      <w:rPr>
        <w:rFonts w:ascii="Wingdings" w:hAnsi="Wingdings" w:hint="default"/>
      </w:rPr>
    </w:lvl>
    <w:lvl w:ilvl="6" w:tplc="04150001" w:tentative="1">
      <w:start w:val="1"/>
      <w:numFmt w:val="bullet"/>
      <w:lvlText w:val=""/>
      <w:lvlJc w:val="left"/>
      <w:pPr>
        <w:ind w:left="4680" w:hanging="360"/>
      </w:pPr>
      <w:rPr>
        <w:rFonts w:ascii="Symbol" w:hAnsi="Symbol" w:hint="default"/>
      </w:rPr>
    </w:lvl>
    <w:lvl w:ilvl="7" w:tplc="04150003" w:tentative="1">
      <w:start w:val="1"/>
      <w:numFmt w:val="bullet"/>
      <w:lvlText w:val="o"/>
      <w:lvlJc w:val="left"/>
      <w:pPr>
        <w:ind w:left="5400" w:hanging="360"/>
      </w:pPr>
      <w:rPr>
        <w:rFonts w:ascii="Courier New" w:hAnsi="Courier New" w:cs="Courier New" w:hint="default"/>
      </w:rPr>
    </w:lvl>
    <w:lvl w:ilvl="8" w:tplc="04150005" w:tentative="1">
      <w:start w:val="1"/>
      <w:numFmt w:val="bullet"/>
      <w:lvlText w:val=""/>
      <w:lvlJc w:val="left"/>
      <w:pPr>
        <w:ind w:left="6120" w:hanging="360"/>
      </w:pPr>
      <w:rPr>
        <w:rFonts w:ascii="Wingdings" w:hAnsi="Wingdings" w:hint="default"/>
      </w:rPr>
    </w:lvl>
  </w:abstractNum>
  <w:abstractNum w:abstractNumId="230">
    <w:nsid w:val="79EF29F7"/>
    <w:multiLevelType w:val="hybridMultilevel"/>
    <w:tmpl w:val="F586E0E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31">
    <w:nsid w:val="7A402A66"/>
    <w:multiLevelType w:val="singleLevel"/>
    <w:tmpl w:val="6840BAF2"/>
    <w:lvl w:ilvl="0">
      <w:start w:val="1"/>
      <w:numFmt w:val="bullet"/>
      <w:lvlText w:val=""/>
      <w:lvlJc w:val="left"/>
      <w:pPr>
        <w:tabs>
          <w:tab w:val="num" w:pos="928"/>
        </w:tabs>
        <w:ind w:left="928" w:hanging="360"/>
      </w:pPr>
      <w:rPr>
        <w:rFonts w:ascii="Symbol" w:hAnsi="Symbol" w:hint="default"/>
      </w:rPr>
    </w:lvl>
  </w:abstractNum>
  <w:abstractNum w:abstractNumId="232">
    <w:nsid w:val="7B815055"/>
    <w:multiLevelType w:val="hybridMultilevel"/>
    <w:tmpl w:val="22AC64A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33">
    <w:nsid w:val="7C732CF4"/>
    <w:multiLevelType w:val="hybridMultilevel"/>
    <w:tmpl w:val="B5ECBA0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34">
    <w:nsid w:val="7CE82B9A"/>
    <w:multiLevelType w:val="hybridMultilevel"/>
    <w:tmpl w:val="CB089B6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35">
    <w:nsid w:val="7DDB1B00"/>
    <w:multiLevelType w:val="hybridMultilevel"/>
    <w:tmpl w:val="F514C954"/>
    <w:lvl w:ilvl="0" w:tplc="04150011">
      <w:start w:val="1"/>
      <w:numFmt w:val="decimal"/>
      <w:lvlText w:val="%1)"/>
      <w:lvlJc w:val="left"/>
      <w:pPr>
        <w:ind w:left="36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36">
    <w:nsid w:val="7E861C3B"/>
    <w:multiLevelType w:val="hybridMultilevel"/>
    <w:tmpl w:val="61E610D8"/>
    <w:lvl w:ilvl="0" w:tplc="04150017">
      <w:start w:val="1"/>
      <w:numFmt w:val="lowerLetter"/>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37">
    <w:nsid w:val="7EAB41D4"/>
    <w:multiLevelType w:val="hybridMultilevel"/>
    <w:tmpl w:val="37C4C446"/>
    <w:lvl w:ilvl="0" w:tplc="0415000D">
      <w:start w:val="1"/>
      <w:numFmt w:val="bullet"/>
      <w:lvlText w:val=""/>
      <w:lvlJc w:val="left"/>
      <w:pPr>
        <w:ind w:left="1501" w:hanging="360"/>
      </w:pPr>
      <w:rPr>
        <w:rFonts w:ascii="Wingdings" w:hAnsi="Wingdings" w:hint="default"/>
      </w:rPr>
    </w:lvl>
    <w:lvl w:ilvl="1" w:tplc="04150003" w:tentative="1">
      <w:start w:val="1"/>
      <w:numFmt w:val="bullet"/>
      <w:lvlText w:val="o"/>
      <w:lvlJc w:val="left"/>
      <w:pPr>
        <w:ind w:left="2221" w:hanging="360"/>
      </w:pPr>
      <w:rPr>
        <w:rFonts w:ascii="Courier New" w:hAnsi="Courier New" w:cs="Courier New" w:hint="default"/>
      </w:rPr>
    </w:lvl>
    <w:lvl w:ilvl="2" w:tplc="04150005" w:tentative="1">
      <w:start w:val="1"/>
      <w:numFmt w:val="bullet"/>
      <w:lvlText w:val=""/>
      <w:lvlJc w:val="left"/>
      <w:pPr>
        <w:ind w:left="2941" w:hanging="360"/>
      </w:pPr>
      <w:rPr>
        <w:rFonts w:ascii="Wingdings" w:hAnsi="Wingdings" w:hint="default"/>
      </w:rPr>
    </w:lvl>
    <w:lvl w:ilvl="3" w:tplc="04150001" w:tentative="1">
      <w:start w:val="1"/>
      <w:numFmt w:val="bullet"/>
      <w:lvlText w:val=""/>
      <w:lvlJc w:val="left"/>
      <w:pPr>
        <w:ind w:left="3661" w:hanging="360"/>
      </w:pPr>
      <w:rPr>
        <w:rFonts w:ascii="Symbol" w:hAnsi="Symbol" w:hint="default"/>
      </w:rPr>
    </w:lvl>
    <w:lvl w:ilvl="4" w:tplc="04150003" w:tentative="1">
      <w:start w:val="1"/>
      <w:numFmt w:val="bullet"/>
      <w:lvlText w:val="o"/>
      <w:lvlJc w:val="left"/>
      <w:pPr>
        <w:ind w:left="4381" w:hanging="360"/>
      </w:pPr>
      <w:rPr>
        <w:rFonts w:ascii="Courier New" w:hAnsi="Courier New" w:cs="Courier New" w:hint="default"/>
      </w:rPr>
    </w:lvl>
    <w:lvl w:ilvl="5" w:tplc="04150005" w:tentative="1">
      <w:start w:val="1"/>
      <w:numFmt w:val="bullet"/>
      <w:lvlText w:val=""/>
      <w:lvlJc w:val="left"/>
      <w:pPr>
        <w:ind w:left="5101" w:hanging="360"/>
      </w:pPr>
      <w:rPr>
        <w:rFonts w:ascii="Wingdings" w:hAnsi="Wingdings" w:hint="default"/>
      </w:rPr>
    </w:lvl>
    <w:lvl w:ilvl="6" w:tplc="04150001" w:tentative="1">
      <w:start w:val="1"/>
      <w:numFmt w:val="bullet"/>
      <w:lvlText w:val=""/>
      <w:lvlJc w:val="left"/>
      <w:pPr>
        <w:ind w:left="5821" w:hanging="360"/>
      </w:pPr>
      <w:rPr>
        <w:rFonts w:ascii="Symbol" w:hAnsi="Symbol" w:hint="default"/>
      </w:rPr>
    </w:lvl>
    <w:lvl w:ilvl="7" w:tplc="04150003" w:tentative="1">
      <w:start w:val="1"/>
      <w:numFmt w:val="bullet"/>
      <w:lvlText w:val="o"/>
      <w:lvlJc w:val="left"/>
      <w:pPr>
        <w:ind w:left="6541" w:hanging="360"/>
      </w:pPr>
      <w:rPr>
        <w:rFonts w:ascii="Courier New" w:hAnsi="Courier New" w:cs="Courier New" w:hint="default"/>
      </w:rPr>
    </w:lvl>
    <w:lvl w:ilvl="8" w:tplc="04150005" w:tentative="1">
      <w:start w:val="1"/>
      <w:numFmt w:val="bullet"/>
      <w:lvlText w:val=""/>
      <w:lvlJc w:val="left"/>
      <w:pPr>
        <w:ind w:left="7261" w:hanging="360"/>
      </w:pPr>
      <w:rPr>
        <w:rFonts w:ascii="Wingdings" w:hAnsi="Wingdings" w:hint="default"/>
      </w:rPr>
    </w:lvl>
  </w:abstractNum>
  <w:abstractNum w:abstractNumId="238">
    <w:nsid w:val="7F5F2CDD"/>
    <w:multiLevelType w:val="hybridMultilevel"/>
    <w:tmpl w:val="91282346"/>
    <w:lvl w:ilvl="0" w:tplc="04150001">
      <w:start w:val="1"/>
      <w:numFmt w:val="bullet"/>
      <w:lvlText w:val=""/>
      <w:lvlJc w:val="left"/>
      <w:pPr>
        <w:ind w:left="1440" w:hanging="360"/>
      </w:pPr>
      <w:rPr>
        <w:rFonts w:ascii="Symbol" w:hAnsi="Symbol" w:hint="default"/>
      </w:rPr>
    </w:lvl>
    <w:lvl w:ilvl="1" w:tplc="04150003" w:tentative="1">
      <w:start w:val="1"/>
      <w:numFmt w:val="bullet"/>
      <w:lvlText w:val="o"/>
      <w:lvlJc w:val="left"/>
      <w:pPr>
        <w:ind w:left="2160" w:hanging="360"/>
      </w:pPr>
      <w:rPr>
        <w:rFonts w:ascii="Courier New" w:hAnsi="Courier New" w:cs="Courier New" w:hint="default"/>
      </w:rPr>
    </w:lvl>
    <w:lvl w:ilvl="2" w:tplc="04150005" w:tentative="1">
      <w:start w:val="1"/>
      <w:numFmt w:val="bullet"/>
      <w:lvlText w:val=""/>
      <w:lvlJc w:val="left"/>
      <w:pPr>
        <w:ind w:left="2880" w:hanging="360"/>
      </w:pPr>
      <w:rPr>
        <w:rFonts w:ascii="Wingdings" w:hAnsi="Wingdings" w:hint="default"/>
      </w:rPr>
    </w:lvl>
    <w:lvl w:ilvl="3" w:tplc="04150001" w:tentative="1">
      <w:start w:val="1"/>
      <w:numFmt w:val="bullet"/>
      <w:lvlText w:val=""/>
      <w:lvlJc w:val="left"/>
      <w:pPr>
        <w:ind w:left="3600" w:hanging="360"/>
      </w:pPr>
      <w:rPr>
        <w:rFonts w:ascii="Symbol" w:hAnsi="Symbol" w:hint="default"/>
      </w:rPr>
    </w:lvl>
    <w:lvl w:ilvl="4" w:tplc="04150003" w:tentative="1">
      <w:start w:val="1"/>
      <w:numFmt w:val="bullet"/>
      <w:lvlText w:val="o"/>
      <w:lvlJc w:val="left"/>
      <w:pPr>
        <w:ind w:left="4320" w:hanging="360"/>
      </w:pPr>
      <w:rPr>
        <w:rFonts w:ascii="Courier New" w:hAnsi="Courier New" w:cs="Courier New" w:hint="default"/>
      </w:rPr>
    </w:lvl>
    <w:lvl w:ilvl="5" w:tplc="04150005" w:tentative="1">
      <w:start w:val="1"/>
      <w:numFmt w:val="bullet"/>
      <w:lvlText w:val=""/>
      <w:lvlJc w:val="left"/>
      <w:pPr>
        <w:ind w:left="5040" w:hanging="360"/>
      </w:pPr>
      <w:rPr>
        <w:rFonts w:ascii="Wingdings" w:hAnsi="Wingdings" w:hint="default"/>
      </w:rPr>
    </w:lvl>
    <w:lvl w:ilvl="6" w:tplc="04150001" w:tentative="1">
      <w:start w:val="1"/>
      <w:numFmt w:val="bullet"/>
      <w:lvlText w:val=""/>
      <w:lvlJc w:val="left"/>
      <w:pPr>
        <w:ind w:left="5760" w:hanging="360"/>
      </w:pPr>
      <w:rPr>
        <w:rFonts w:ascii="Symbol" w:hAnsi="Symbol" w:hint="default"/>
      </w:rPr>
    </w:lvl>
    <w:lvl w:ilvl="7" w:tplc="04150003" w:tentative="1">
      <w:start w:val="1"/>
      <w:numFmt w:val="bullet"/>
      <w:lvlText w:val="o"/>
      <w:lvlJc w:val="left"/>
      <w:pPr>
        <w:ind w:left="6480" w:hanging="360"/>
      </w:pPr>
      <w:rPr>
        <w:rFonts w:ascii="Courier New" w:hAnsi="Courier New" w:cs="Courier New" w:hint="default"/>
      </w:rPr>
    </w:lvl>
    <w:lvl w:ilvl="8" w:tplc="04150005" w:tentative="1">
      <w:start w:val="1"/>
      <w:numFmt w:val="bullet"/>
      <w:lvlText w:val=""/>
      <w:lvlJc w:val="left"/>
      <w:pPr>
        <w:ind w:left="7200" w:hanging="360"/>
      </w:pPr>
      <w:rPr>
        <w:rFonts w:ascii="Wingdings" w:hAnsi="Wingdings" w:hint="default"/>
      </w:rPr>
    </w:lvl>
  </w:abstractNum>
  <w:abstractNum w:abstractNumId="239">
    <w:nsid w:val="7F9143D5"/>
    <w:multiLevelType w:val="hybridMultilevel"/>
    <w:tmpl w:val="0740798C"/>
    <w:lvl w:ilvl="0" w:tplc="04150001">
      <w:start w:val="1"/>
      <w:numFmt w:val="bullet"/>
      <w:lvlText w:val=""/>
      <w:lvlJc w:val="left"/>
      <w:pPr>
        <w:ind w:left="1648" w:hanging="360"/>
      </w:pPr>
      <w:rPr>
        <w:rFonts w:ascii="Symbol" w:hAnsi="Symbol" w:hint="default"/>
      </w:rPr>
    </w:lvl>
    <w:lvl w:ilvl="1" w:tplc="04150003" w:tentative="1">
      <w:start w:val="1"/>
      <w:numFmt w:val="bullet"/>
      <w:lvlText w:val="o"/>
      <w:lvlJc w:val="left"/>
      <w:pPr>
        <w:ind w:left="2368" w:hanging="360"/>
      </w:pPr>
      <w:rPr>
        <w:rFonts w:ascii="Courier New" w:hAnsi="Courier New" w:cs="Courier New" w:hint="default"/>
      </w:rPr>
    </w:lvl>
    <w:lvl w:ilvl="2" w:tplc="04150005" w:tentative="1">
      <w:start w:val="1"/>
      <w:numFmt w:val="bullet"/>
      <w:lvlText w:val=""/>
      <w:lvlJc w:val="left"/>
      <w:pPr>
        <w:ind w:left="3088" w:hanging="360"/>
      </w:pPr>
      <w:rPr>
        <w:rFonts w:ascii="Wingdings" w:hAnsi="Wingdings" w:hint="default"/>
      </w:rPr>
    </w:lvl>
    <w:lvl w:ilvl="3" w:tplc="04150001" w:tentative="1">
      <w:start w:val="1"/>
      <w:numFmt w:val="bullet"/>
      <w:lvlText w:val=""/>
      <w:lvlJc w:val="left"/>
      <w:pPr>
        <w:ind w:left="3808" w:hanging="360"/>
      </w:pPr>
      <w:rPr>
        <w:rFonts w:ascii="Symbol" w:hAnsi="Symbol" w:hint="default"/>
      </w:rPr>
    </w:lvl>
    <w:lvl w:ilvl="4" w:tplc="04150003" w:tentative="1">
      <w:start w:val="1"/>
      <w:numFmt w:val="bullet"/>
      <w:lvlText w:val="o"/>
      <w:lvlJc w:val="left"/>
      <w:pPr>
        <w:ind w:left="4528" w:hanging="360"/>
      </w:pPr>
      <w:rPr>
        <w:rFonts w:ascii="Courier New" w:hAnsi="Courier New" w:cs="Courier New" w:hint="default"/>
      </w:rPr>
    </w:lvl>
    <w:lvl w:ilvl="5" w:tplc="04150005" w:tentative="1">
      <w:start w:val="1"/>
      <w:numFmt w:val="bullet"/>
      <w:lvlText w:val=""/>
      <w:lvlJc w:val="left"/>
      <w:pPr>
        <w:ind w:left="5248" w:hanging="360"/>
      </w:pPr>
      <w:rPr>
        <w:rFonts w:ascii="Wingdings" w:hAnsi="Wingdings" w:hint="default"/>
      </w:rPr>
    </w:lvl>
    <w:lvl w:ilvl="6" w:tplc="04150001" w:tentative="1">
      <w:start w:val="1"/>
      <w:numFmt w:val="bullet"/>
      <w:lvlText w:val=""/>
      <w:lvlJc w:val="left"/>
      <w:pPr>
        <w:ind w:left="5968" w:hanging="360"/>
      </w:pPr>
      <w:rPr>
        <w:rFonts w:ascii="Symbol" w:hAnsi="Symbol" w:hint="default"/>
      </w:rPr>
    </w:lvl>
    <w:lvl w:ilvl="7" w:tplc="04150003" w:tentative="1">
      <w:start w:val="1"/>
      <w:numFmt w:val="bullet"/>
      <w:lvlText w:val="o"/>
      <w:lvlJc w:val="left"/>
      <w:pPr>
        <w:ind w:left="6688" w:hanging="360"/>
      </w:pPr>
      <w:rPr>
        <w:rFonts w:ascii="Courier New" w:hAnsi="Courier New" w:cs="Courier New" w:hint="default"/>
      </w:rPr>
    </w:lvl>
    <w:lvl w:ilvl="8" w:tplc="04150005" w:tentative="1">
      <w:start w:val="1"/>
      <w:numFmt w:val="bullet"/>
      <w:lvlText w:val=""/>
      <w:lvlJc w:val="left"/>
      <w:pPr>
        <w:ind w:left="7408" w:hanging="360"/>
      </w:pPr>
      <w:rPr>
        <w:rFonts w:ascii="Wingdings" w:hAnsi="Wingdings" w:hint="default"/>
      </w:rPr>
    </w:lvl>
  </w:abstractNum>
  <w:num w:numId="1">
    <w:abstractNumId w:val="31"/>
  </w:num>
  <w:num w:numId="2">
    <w:abstractNumId w:val="218"/>
  </w:num>
  <w:num w:numId="3">
    <w:abstractNumId w:val="139"/>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52"/>
  </w:num>
  <w:num w:numId="5">
    <w:abstractNumId w:val="108"/>
  </w:num>
  <w:num w:numId="6">
    <w:abstractNumId w:val="59"/>
  </w:num>
  <w:num w:numId="7">
    <w:abstractNumId w:val="144"/>
  </w:num>
  <w:num w:numId="8">
    <w:abstractNumId w:val="138"/>
  </w:num>
  <w:num w:numId="9">
    <w:abstractNumId w:val="156"/>
  </w:num>
  <w:num w:numId="10">
    <w:abstractNumId w:val="71"/>
  </w:num>
  <w:num w:numId="11">
    <w:abstractNumId w:val="126"/>
  </w:num>
  <w:num w:numId="12">
    <w:abstractNumId w:val="119"/>
  </w:num>
  <w:num w:numId="13">
    <w:abstractNumId w:val="186"/>
  </w:num>
  <w:num w:numId="14">
    <w:abstractNumId w:val="134"/>
  </w:num>
  <w:num w:numId="15">
    <w:abstractNumId w:val="189"/>
  </w:num>
  <w:num w:numId="16">
    <w:abstractNumId w:val="237"/>
  </w:num>
  <w:num w:numId="17">
    <w:abstractNumId w:val="44"/>
  </w:num>
  <w:num w:numId="18">
    <w:abstractNumId w:val="146"/>
  </w:num>
  <w:num w:numId="19">
    <w:abstractNumId w:val="12"/>
  </w:num>
  <w:num w:numId="20">
    <w:abstractNumId w:val="47"/>
  </w:num>
  <w:num w:numId="21">
    <w:abstractNumId w:val="49"/>
  </w:num>
  <w:num w:numId="22">
    <w:abstractNumId w:val="178"/>
  </w:num>
  <w:num w:numId="23">
    <w:abstractNumId w:val="231"/>
  </w:num>
  <w:num w:numId="24">
    <w:abstractNumId w:val="132"/>
  </w:num>
  <w:num w:numId="25">
    <w:abstractNumId w:val="37"/>
  </w:num>
  <w:num w:numId="26">
    <w:abstractNumId w:val="46"/>
  </w:num>
  <w:num w:numId="27">
    <w:abstractNumId w:val="87"/>
  </w:num>
  <w:num w:numId="28">
    <w:abstractNumId w:val="196"/>
  </w:num>
  <w:num w:numId="29">
    <w:abstractNumId w:val="83"/>
  </w:num>
  <w:num w:numId="30">
    <w:abstractNumId w:val="41"/>
  </w:num>
  <w:num w:numId="31">
    <w:abstractNumId w:val="84"/>
  </w:num>
  <w:num w:numId="32">
    <w:abstractNumId w:val="166"/>
  </w:num>
  <w:num w:numId="33">
    <w:abstractNumId w:val="113"/>
  </w:num>
  <w:num w:numId="34">
    <w:abstractNumId w:val="112"/>
  </w:num>
  <w:num w:numId="35">
    <w:abstractNumId w:val="26"/>
  </w:num>
  <w:num w:numId="36">
    <w:abstractNumId w:val="21"/>
  </w:num>
  <w:num w:numId="37">
    <w:abstractNumId w:val="13"/>
  </w:num>
  <w:num w:numId="38">
    <w:abstractNumId w:val="4"/>
  </w:num>
  <w:num w:numId="39">
    <w:abstractNumId w:val="70"/>
  </w:num>
  <w:num w:numId="40">
    <w:abstractNumId w:val="150"/>
  </w:num>
  <w:num w:numId="41">
    <w:abstractNumId w:val="212"/>
  </w:num>
  <w:num w:numId="42">
    <w:abstractNumId w:val="68"/>
  </w:num>
  <w:num w:numId="43">
    <w:abstractNumId w:val="190"/>
  </w:num>
  <w:num w:numId="44">
    <w:abstractNumId w:val="193"/>
  </w:num>
  <w:num w:numId="45">
    <w:abstractNumId w:val="177"/>
  </w:num>
  <w:num w:numId="46">
    <w:abstractNumId w:val="53"/>
  </w:num>
  <w:num w:numId="47">
    <w:abstractNumId w:val="20"/>
  </w:num>
  <w:num w:numId="48">
    <w:abstractNumId w:val="173"/>
  </w:num>
  <w:num w:numId="49">
    <w:abstractNumId w:val="111"/>
  </w:num>
  <w:num w:numId="50">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1">
    <w:abstractNumId w:val="158"/>
  </w:num>
  <w:num w:numId="52">
    <w:abstractNumId w:val="148"/>
  </w:num>
  <w:num w:numId="53">
    <w:abstractNumId w:val="168"/>
  </w:num>
  <w:num w:numId="54">
    <w:abstractNumId w:val="183"/>
  </w:num>
  <w:num w:numId="55">
    <w:abstractNumId w:val="75"/>
  </w:num>
  <w:num w:numId="56">
    <w:abstractNumId w:val="124"/>
  </w:num>
  <w:num w:numId="57">
    <w:abstractNumId w:val="226"/>
  </w:num>
  <w:num w:numId="58">
    <w:abstractNumId w:val="109"/>
  </w:num>
  <w:num w:numId="59">
    <w:abstractNumId w:val="205"/>
  </w:num>
  <w:num w:numId="60">
    <w:abstractNumId w:val="147"/>
  </w:num>
  <w:num w:numId="61">
    <w:abstractNumId w:val="22"/>
  </w:num>
  <w:num w:numId="62">
    <w:abstractNumId w:val="7"/>
  </w:num>
  <w:num w:numId="63">
    <w:abstractNumId w:val="45"/>
  </w:num>
  <w:num w:numId="64">
    <w:abstractNumId w:val="121"/>
  </w:num>
  <w:num w:numId="65">
    <w:abstractNumId w:val="98"/>
  </w:num>
  <w:num w:numId="66">
    <w:abstractNumId w:val="195"/>
  </w:num>
  <w:num w:numId="67">
    <w:abstractNumId w:val="198"/>
  </w:num>
  <w:num w:numId="68">
    <w:abstractNumId w:val="192"/>
  </w:num>
  <w:num w:numId="69">
    <w:abstractNumId w:val="27"/>
  </w:num>
  <w:num w:numId="70">
    <w:abstractNumId w:val="236"/>
  </w:num>
  <w:num w:numId="71">
    <w:abstractNumId w:val="208"/>
  </w:num>
  <w:num w:numId="72">
    <w:abstractNumId w:val="204"/>
  </w:num>
  <w:num w:numId="73">
    <w:abstractNumId w:val="174"/>
  </w:num>
  <w:num w:numId="74">
    <w:abstractNumId w:val="182"/>
  </w:num>
  <w:num w:numId="75">
    <w:abstractNumId w:val="97"/>
  </w:num>
  <w:num w:numId="76">
    <w:abstractNumId w:val="94"/>
  </w:num>
  <w:num w:numId="77">
    <w:abstractNumId w:val="171"/>
  </w:num>
  <w:num w:numId="78">
    <w:abstractNumId w:val="130"/>
  </w:num>
  <w:num w:numId="79">
    <w:abstractNumId w:val="67"/>
  </w:num>
  <w:num w:numId="80">
    <w:abstractNumId w:val="32"/>
  </w:num>
  <w:num w:numId="81">
    <w:abstractNumId w:val="159"/>
  </w:num>
  <w:num w:numId="82">
    <w:abstractNumId w:val="5"/>
  </w:num>
  <w:num w:numId="83">
    <w:abstractNumId w:val="82"/>
  </w:num>
  <w:num w:numId="84">
    <w:abstractNumId w:val="23"/>
  </w:num>
  <w:num w:numId="85">
    <w:abstractNumId w:val="170"/>
  </w:num>
  <w:num w:numId="86">
    <w:abstractNumId w:val="114"/>
  </w:num>
  <w:num w:numId="87">
    <w:abstractNumId w:val="215"/>
  </w:num>
  <w:num w:numId="88">
    <w:abstractNumId w:val="228"/>
  </w:num>
  <w:num w:numId="89">
    <w:abstractNumId w:val="104"/>
  </w:num>
  <w:num w:numId="90">
    <w:abstractNumId w:val="227"/>
  </w:num>
  <w:num w:numId="91">
    <w:abstractNumId w:val="35"/>
  </w:num>
  <w:num w:numId="92">
    <w:abstractNumId w:val="110"/>
  </w:num>
  <w:num w:numId="93">
    <w:abstractNumId w:val="141"/>
  </w:num>
  <w:num w:numId="94">
    <w:abstractNumId w:val="149"/>
  </w:num>
  <w:num w:numId="95">
    <w:abstractNumId w:val="194"/>
  </w:num>
  <w:num w:numId="96">
    <w:abstractNumId w:val="19"/>
  </w:num>
  <w:num w:numId="97">
    <w:abstractNumId w:val="11"/>
  </w:num>
  <w:num w:numId="98">
    <w:abstractNumId w:val="64"/>
  </w:num>
  <w:num w:numId="99">
    <w:abstractNumId w:val="197"/>
  </w:num>
  <w:num w:numId="100">
    <w:abstractNumId w:val="57"/>
  </w:num>
  <w:num w:numId="101">
    <w:abstractNumId w:val="161"/>
  </w:num>
  <w:num w:numId="102">
    <w:abstractNumId w:val="61"/>
  </w:num>
  <w:num w:numId="103">
    <w:abstractNumId w:val="15"/>
  </w:num>
  <w:num w:numId="104">
    <w:abstractNumId w:val="135"/>
  </w:num>
  <w:num w:numId="105">
    <w:abstractNumId w:val="145"/>
  </w:num>
  <w:num w:numId="106">
    <w:abstractNumId w:val="118"/>
  </w:num>
  <w:num w:numId="107">
    <w:abstractNumId w:val="106"/>
  </w:num>
  <w:num w:numId="108">
    <w:abstractNumId w:val="10"/>
  </w:num>
  <w:num w:numId="109">
    <w:abstractNumId w:val="72"/>
  </w:num>
  <w:num w:numId="110">
    <w:abstractNumId w:val="207"/>
  </w:num>
  <w:num w:numId="111">
    <w:abstractNumId w:val="202"/>
  </w:num>
  <w:num w:numId="112">
    <w:abstractNumId w:val="203"/>
  </w:num>
  <w:num w:numId="113">
    <w:abstractNumId w:val="60"/>
  </w:num>
  <w:num w:numId="114">
    <w:abstractNumId w:val="9"/>
  </w:num>
  <w:num w:numId="115">
    <w:abstractNumId w:val="90"/>
  </w:num>
  <w:num w:numId="116">
    <w:abstractNumId w:val="188"/>
  </w:num>
  <w:num w:numId="117">
    <w:abstractNumId w:val="151"/>
  </w:num>
  <w:num w:numId="118">
    <w:abstractNumId w:val="42"/>
  </w:num>
  <w:num w:numId="119">
    <w:abstractNumId w:val="89"/>
  </w:num>
  <w:num w:numId="120">
    <w:abstractNumId w:val="184"/>
  </w:num>
  <w:num w:numId="121">
    <w:abstractNumId w:val="92"/>
  </w:num>
  <w:num w:numId="122">
    <w:abstractNumId w:val="105"/>
  </w:num>
  <w:num w:numId="123">
    <w:abstractNumId w:val="214"/>
  </w:num>
  <w:num w:numId="124">
    <w:abstractNumId w:val="155"/>
  </w:num>
  <w:num w:numId="125">
    <w:abstractNumId w:val="28"/>
  </w:num>
  <w:num w:numId="126">
    <w:abstractNumId w:val="81"/>
  </w:num>
  <w:num w:numId="127">
    <w:abstractNumId w:val="100"/>
  </w:num>
  <w:num w:numId="128">
    <w:abstractNumId w:val="169"/>
  </w:num>
  <w:num w:numId="129">
    <w:abstractNumId w:val="191"/>
  </w:num>
  <w:num w:numId="130">
    <w:abstractNumId w:val="33"/>
  </w:num>
  <w:num w:numId="131">
    <w:abstractNumId w:val="38"/>
  </w:num>
  <w:num w:numId="132">
    <w:abstractNumId w:val="17"/>
  </w:num>
  <w:num w:numId="133">
    <w:abstractNumId w:val="128"/>
  </w:num>
  <w:num w:numId="134">
    <w:abstractNumId w:val="79"/>
  </w:num>
  <w:num w:numId="135">
    <w:abstractNumId w:val="187"/>
  </w:num>
  <w:num w:numId="136">
    <w:abstractNumId w:val="99"/>
  </w:num>
  <w:num w:numId="137">
    <w:abstractNumId w:val="55"/>
  </w:num>
  <w:num w:numId="138">
    <w:abstractNumId w:val="1"/>
  </w:num>
  <w:num w:numId="139">
    <w:abstractNumId w:val="36"/>
  </w:num>
  <w:num w:numId="140">
    <w:abstractNumId w:val="107"/>
  </w:num>
  <w:num w:numId="141">
    <w:abstractNumId w:val="175"/>
  </w:num>
  <w:num w:numId="142">
    <w:abstractNumId w:val="225"/>
  </w:num>
  <w:num w:numId="143">
    <w:abstractNumId w:val="137"/>
  </w:num>
  <w:num w:numId="144">
    <w:abstractNumId w:val="217"/>
  </w:num>
  <w:num w:numId="145">
    <w:abstractNumId w:val="123"/>
  </w:num>
  <w:num w:numId="146">
    <w:abstractNumId w:val="58"/>
  </w:num>
  <w:num w:numId="147">
    <w:abstractNumId w:val="181"/>
  </w:num>
  <w:num w:numId="148">
    <w:abstractNumId w:val="93"/>
  </w:num>
  <w:num w:numId="149">
    <w:abstractNumId w:val="51"/>
  </w:num>
  <w:num w:numId="150">
    <w:abstractNumId w:val="76"/>
  </w:num>
  <w:num w:numId="151">
    <w:abstractNumId w:val="80"/>
  </w:num>
  <w:num w:numId="152">
    <w:abstractNumId w:val="102"/>
  </w:num>
  <w:num w:numId="153">
    <w:abstractNumId w:val="88"/>
  </w:num>
  <w:num w:numId="154">
    <w:abstractNumId w:val="8"/>
  </w:num>
  <w:num w:numId="155">
    <w:abstractNumId w:val="229"/>
  </w:num>
  <w:num w:numId="156">
    <w:abstractNumId w:val="213"/>
  </w:num>
  <w:num w:numId="157">
    <w:abstractNumId w:val="154"/>
  </w:num>
  <w:num w:numId="158">
    <w:abstractNumId w:val="34"/>
  </w:num>
  <w:num w:numId="159">
    <w:abstractNumId w:val="30"/>
  </w:num>
  <w:num w:numId="160">
    <w:abstractNumId w:val="234"/>
  </w:num>
  <w:num w:numId="161">
    <w:abstractNumId w:val="40"/>
  </w:num>
  <w:num w:numId="162">
    <w:abstractNumId w:val="179"/>
  </w:num>
  <w:num w:numId="163">
    <w:abstractNumId w:val="157"/>
  </w:num>
  <w:num w:numId="164">
    <w:abstractNumId w:val="216"/>
  </w:num>
  <w:num w:numId="165">
    <w:abstractNumId w:val="6"/>
  </w:num>
  <w:num w:numId="166">
    <w:abstractNumId w:val="206"/>
  </w:num>
  <w:num w:numId="167">
    <w:abstractNumId w:val="209"/>
  </w:num>
  <w:num w:numId="168">
    <w:abstractNumId w:val="63"/>
  </w:num>
  <w:num w:numId="169">
    <w:abstractNumId w:val="66"/>
  </w:num>
  <w:num w:numId="170">
    <w:abstractNumId w:val="223"/>
  </w:num>
  <w:num w:numId="171">
    <w:abstractNumId w:val="230"/>
  </w:num>
  <w:num w:numId="172">
    <w:abstractNumId w:val="210"/>
  </w:num>
  <w:num w:numId="173">
    <w:abstractNumId w:val="29"/>
  </w:num>
  <w:num w:numId="174">
    <w:abstractNumId w:val="131"/>
  </w:num>
  <w:num w:numId="175">
    <w:abstractNumId w:val="235"/>
  </w:num>
  <w:num w:numId="176">
    <w:abstractNumId w:val="122"/>
  </w:num>
  <w:num w:numId="177">
    <w:abstractNumId w:val="24"/>
  </w:num>
  <w:num w:numId="178">
    <w:abstractNumId w:val="153"/>
  </w:num>
  <w:num w:numId="179">
    <w:abstractNumId w:val="163"/>
  </w:num>
  <w:num w:numId="180">
    <w:abstractNumId w:val="129"/>
  </w:num>
  <w:num w:numId="181">
    <w:abstractNumId w:val="143"/>
  </w:num>
  <w:num w:numId="182">
    <w:abstractNumId w:val="201"/>
  </w:num>
  <w:num w:numId="183">
    <w:abstractNumId w:val="140"/>
  </w:num>
  <w:num w:numId="184">
    <w:abstractNumId w:val="176"/>
  </w:num>
  <w:num w:numId="185">
    <w:abstractNumId w:val="185"/>
  </w:num>
  <w:num w:numId="186">
    <w:abstractNumId w:val="172"/>
  </w:num>
  <w:num w:numId="187">
    <w:abstractNumId w:val="211"/>
  </w:num>
  <w:num w:numId="188">
    <w:abstractNumId w:val="74"/>
  </w:num>
  <w:num w:numId="189">
    <w:abstractNumId w:val="221"/>
  </w:num>
  <w:num w:numId="190">
    <w:abstractNumId w:val="232"/>
  </w:num>
  <w:num w:numId="191">
    <w:abstractNumId w:val="14"/>
  </w:num>
  <w:num w:numId="192">
    <w:abstractNumId w:val="115"/>
  </w:num>
  <w:num w:numId="193">
    <w:abstractNumId w:val="238"/>
  </w:num>
  <w:num w:numId="194">
    <w:abstractNumId w:val="95"/>
  </w:num>
  <w:num w:numId="195">
    <w:abstractNumId w:val="91"/>
  </w:num>
  <w:num w:numId="196">
    <w:abstractNumId w:val="77"/>
  </w:num>
  <w:num w:numId="197">
    <w:abstractNumId w:val="101"/>
  </w:num>
  <w:num w:numId="198">
    <w:abstractNumId w:val="50"/>
  </w:num>
  <w:num w:numId="199">
    <w:abstractNumId w:val="120"/>
  </w:num>
  <w:num w:numId="200">
    <w:abstractNumId w:val="25"/>
  </w:num>
  <w:num w:numId="201">
    <w:abstractNumId w:val="0"/>
  </w:num>
  <w:num w:numId="202">
    <w:abstractNumId w:val="219"/>
  </w:num>
  <w:num w:numId="203">
    <w:abstractNumId w:val="222"/>
  </w:num>
  <w:num w:numId="204">
    <w:abstractNumId w:val="62"/>
  </w:num>
  <w:num w:numId="205">
    <w:abstractNumId w:val="200"/>
  </w:num>
  <w:num w:numId="206">
    <w:abstractNumId w:val="39"/>
  </w:num>
  <w:num w:numId="207">
    <w:abstractNumId w:val="19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8">
    <w:abstractNumId w:val="73"/>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9">
    <w:abstractNumId w:val="123"/>
    <w:lvlOverride w:ilvl="0">
      <w:startOverride w:val="7"/>
    </w:lvlOverride>
    <w:lvlOverride w:ilvl="1">
      <w:startOverride w:val="3"/>
    </w:lvlOverride>
    <w:lvlOverride w:ilvl="2">
      <w:startOverride w:val="2"/>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0">
    <w:abstractNumId w:val="139"/>
    <w:lvlOverride w:ilvl="0">
      <w:startOverride w:val="1"/>
    </w:lvlOverride>
  </w:num>
  <w:num w:numId="211">
    <w:abstractNumId w:val="139"/>
    <w:lvlOverride w:ilvl="0">
      <w:startOverride w:val="1"/>
    </w:lvlOverride>
    <w:lvlOverride w:ilvl="1">
      <w:startOverride w:val="1"/>
    </w:lvlOverride>
  </w:num>
  <w:num w:numId="212">
    <w:abstractNumId w:val="139"/>
    <w:lvlOverride w:ilvl="0">
      <w:startOverride w:val="1"/>
    </w:lvlOverride>
    <w:lvlOverride w:ilvl="1">
      <w:startOverride w:val="1"/>
    </w:lvlOverride>
    <w:lvlOverride w:ilvl="2">
      <w:startOverride w:val="1"/>
    </w:lvlOverride>
  </w:num>
  <w:num w:numId="213">
    <w:abstractNumId w:val="139"/>
  </w:num>
  <w:num w:numId="214">
    <w:abstractNumId w:val="1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5">
    <w:abstractNumId w:val="86"/>
  </w:num>
  <w:num w:numId="216">
    <w:abstractNumId w:val="127"/>
  </w:num>
  <w:num w:numId="217">
    <w:abstractNumId w:val="167"/>
  </w:num>
  <w:num w:numId="218">
    <w:abstractNumId w:val="54"/>
  </w:num>
  <w:num w:numId="219">
    <w:abstractNumId w:val="152"/>
  </w:num>
  <w:num w:numId="220">
    <w:abstractNumId w:val="125"/>
  </w:num>
  <w:num w:numId="221">
    <w:abstractNumId w:val="43"/>
  </w:num>
  <w:num w:numId="222">
    <w:abstractNumId w:val="2"/>
  </w:num>
  <w:num w:numId="223">
    <w:abstractNumId w:val="164"/>
  </w:num>
  <w:num w:numId="224">
    <w:abstractNumId w:val="160"/>
  </w:num>
  <w:num w:numId="225">
    <w:abstractNumId w:val="165"/>
  </w:num>
  <w:num w:numId="226">
    <w:abstractNumId w:val="48"/>
  </w:num>
  <w:num w:numId="227">
    <w:abstractNumId w:val="85"/>
  </w:num>
  <w:num w:numId="228">
    <w:abstractNumId w:val="96"/>
  </w:num>
  <w:num w:numId="229">
    <w:abstractNumId w:val="180"/>
  </w:num>
  <w:num w:numId="230">
    <w:abstractNumId w:val="116"/>
  </w:num>
  <w:num w:numId="231">
    <w:abstractNumId w:val="69"/>
  </w:num>
  <w:num w:numId="232">
    <w:abstractNumId w:val="233"/>
  </w:num>
  <w:num w:numId="233">
    <w:abstractNumId w:val="224"/>
  </w:num>
  <w:num w:numId="234">
    <w:abstractNumId w:val="162"/>
  </w:num>
  <w:num w:numId="235">
    <w:abstractNumId w:val="136"/>
  </w:num>
  <w:num w:numId="236">
    <w:abstractNumId w:val="65"/>
  </w:num>
  <w:num w:numId="237">
    <w:abstractNumId w:val="139"/>
    <w:lvlOverride w:ilvl="0">
      <w:startOverride w:val="2"/>
    </w:lvlOverride>
    <w:lvlOverride w:ilvl="1">
      <w:startOverride w:val="6"/>
    </w:lvlOverride>
  </w:num>
  <w:num w:numId="238">
    <w:abstractNumId w:val="139"/>
    <w:lvlOverride w:ilvl="0">
      <w:startOverride w:val="2"/>
    </w:lvlOverride>
    <w:lvlOverride w:ilvl="1">
      <w:startOverride w:val="6"/>
    </w:lvlOverride>
  </w:num>
  <w:num w:numId="239">
    <w:abstractNumId w:val="139"/>
    <w:lvlOverride w:ilvl="0">
      <w:startOverride w:val="2"/>
    </w:lvlOverride>
    <w:lvlOverride w:ilvl="1">
      <w:startOverride w:val="6"/>
    </w:lvlOverride>
  </w:num>
  <w:num w:numId="240">
    <w:abstractNumId w:val="18"/>
  </w:num>
  <w:num w:numId="241">
    <w:abstractNumId w:val="239"/>
  </w:num>
  <w:num w:numId="242">
    <w:abstractNumId w:val="56"/>
  </w:num>
  <w:num w:numId="243">
    <w:abstractNumId w:val="16"/>
  </w:num>
  <w:num w:numId="244">
    <w:abstractNumId w:val="208"/>
    <w:lvlOverride w:ilvl="0">
      <w:startOverride w:val="1"/>
    </w:lvlOverride>
  </w:num>
  <w:num w:numId="245">
    <w:abstractNumId w:val="208"/>
    <w:lvlOverride w:ilvl="0">
      <w:startOverride w:val="1"/>
    </w:lvlOverride>
  </w:num>
  <w:num w:numId="246">
    <w:abstractNumId w:val="133"/>
  </w:num>
  <w:num w:numId="247">
    <w:abstractNumId w:val="208"/>
    <w:lvlOverride w:ilvl="0">
      <w:startOverride w:val="1"/>
    </w:lvlOverride>
  </w:num>
  <w:num w:numId="248">
    <w:abstractNumId w:val="133"/>
    <w:lvlOverride w:ilvl="0">
      <w:startOverride w:val="1"/>
    </w:lvlOverride>
  </w:num>
  <w:num w:numId="249">
    <w:abstractNumId w:val="133"/>
    <w:lvlOverride w:ilvl="0">
      <w:startOverride w:val="1"/>
    </w:lvlOverride>
  </w:num>
  <w:num w:numId="250">
    <w:abstractNumId w:val="133"/>
    <w:lvlOverride w:ilvl="0">
      <w:startOverride w:val="1"/>
    </w:lvlOverride>
  </w:num>
  <w:num w:numId="251">
    <w:abstractNumId w:val="133"/>
    <w:lvlOverride w:ilvl="0">
      <w:startOverride w:val="1"/>
    </w:lvlOverride>
  </w:num>
  <w:num w:numId="252">
    <w:abstractNumId w:val="208"/>
    <w:lvlOverride w:ilvl="0">
      <w:startOverride w:val="1"/>
    </w:lvlOverride>
  </w:num>
  <w:num w:numId="253">
    <w:abstractNumId w:val="208"/>
    <w:lvlOverride w:ilvl="0">
      <w:startOverride w:val="1"/>
    </w:lvlOverride>
  </w:num>
  <w:num w:numId="254">
    <w:abstractNumId w:val="208"/>
    <w:lvlOverride w:ilvl="0">
      <w:startOverride w:val="1"/>
    </w:lvlOverride>
  </w:num>
  <w:num w:numId="255">
    <w:abstractNumId w:val="133"/>
    <w:lvlOverride w:ilvl="0">
      <w:startOverride w:val="1"/>
    </w:lvlOverride>
  </w:num>
  <w:num w:numId="256">
    <w:abstractNumId w:val="133"/>
    <w:lvlOverride w:ilvl="0">
      <w:startOverride w:val="1"/>
    </w:lvlOverride>
  </w:num>
  <w:num w:numId="257">
    <w:abstractNumId w:val="133"/>
    <w:lvlOverride w:ilvl="0">
      <w:startOverride w:val="1"/>
    </w:lvlOverride>
  </w:num>
  <w:num w:numId="258">
    <w:abstractNumId w:val="133"/>
    <w:lvlOverride w:ilvl="0">
      <w:startOverride w:val="1"/>
    </w:lvlOverride>
  </w:num>
  <w:num w:numId="259">
    <w:abstractNumId w:val="133"/>
    <w:lvlOverride w:ilvl="0">
      <w:startOverride w:val="1"/>
    </w:lvlOverride>
  </w:num>
  <w:num w:numId="260">
    <w:abstractNumId w:val="133"/>
    <w:lvlOverride w:ilvl="0">
      <w:startOverride w:val="1"/>
    </w:lvlOverride>
  </w:num>
  <w:num w:numId="261">
    <w:abstractNumId w:val="133"/>
    <w:lvlOverride w:ilvl="0">
      <w:startOverride w:val="1"/>
    </w:lvlOverride>
  </w:num>
  <w:num w:numId="262">
    <w:abstractNumId w:val="133"/>
    <w:lvlOverride w:ilvl="0">
      <w:startOverride w:val="1"/>
    </w:lvlOverride>
  </w:num>
  <w:num w:numId="263">
    <w:abstractNumId w:val="133"/>
    <w:lvlOverride w:ilvl="0">
      <w:startOverride w:val="1"/>
    </w:lvlOverride>
  </w:num>
  <w:num w:numId="264">
    <w:abstractNumId w:val="133"/>
    <w:lvlOverride w:ilvl="0">
      <w:startOverride w:val="1"/>
    </w:lvlOverride>
  </w:num>
  <w:num w:numId="265">
    <w:abstractNumId w:val="103"/>
  </w:num>
  <w:num w:numId="266">
    <w:abstractNumId w:val="133"/>
    <w:lvlOverride w:ilvl="0">
      <w:startOverride w:val="1"/>
    </w:lvlOverride>
  </w:num>
  <w:num w:numId="267">
    <w:abstractNumId w:val="133"/>
    <w:lvlOverride w:ilvl="0">
      <w:startOverride w:val="1"/>
    </w:lvlOverride>
  </w:num>
  <w:num w:numId="268">
    <w:abstractNumId w:val="133"/>
    <w:lvlOverride w:ilvl="0">
      <w:startOverride w:val="1"/>
    </w:lvlOverride>
  </w:num>
  <w:num w:numId="269">
    <w:abstractNumId w:val="133"/>
    <w:lvlOverride w:ilvl="0">
      <w:startOverride w:val="1"/>
    </w:lvlOverride>
  </w:num>
  <w:num w:numId="270">
    <w:abstractNumId w:val="133"/>
    <w:lvlOverride w:ilvl="0">
      <w:startOverride w:val="1"/>
    </w:lvlOverride>
  </w:num>
  <w:num w:numId="271">
    <w:abstractNumId w:val="133"/>
    <w:lvlOverride w:ilvl="0">
      <w:startOverride w:val="1"/>
    </w:lvlOverride>
  </w:num>
  <w:num w:numId="272">
    <w:abstractNumId w:val="133"/>
    <w:lvlOverride w:ilvl="0">
      <w:startOverride w:val="1"/>
    </w:lvlOverride>
  </w:num>
  <w:num w:numId="273">
    <w:abstractNumId w:val="133"/>
    <w:lvlOverride w:ilvl="0">
      <w:startOverride w:val="1"/>
    </w:lvlOverride>
  </w:num>
  <w:num w:numId="274">
    <w:abstractNumId w:val="3"/>
  </w:num>
  <w:num w:numId="275">
    <w:abstractNumId w:val="117"/>
  </w:num>
  <w:num w:numId="276">
    <w:abstractNumId w:val="78"/>
  </w:num>
  <w:num w:numId="277">
    <w:abstractNumId w:val="133"/>
    <w:lvlOverride w:ilvl="0">
      <w:startOverride w:val="1"/>
    </w:lvlOverride>
  </w:num>
  <w:num w:numId="278">
    <w:abstractNumId w:val="220"/>
  </w:num>
  <w:num w:numId="279">
    <w:abstractNumId w:val="133"/>
    <w:lvlOverride w:ilvl="0">
      <w:startOverride w:val="1"/>
    </w:lvlOverride>
  </w:num>
  <w:num w:numId="280">
    <w:abstractNumId w:val="133"/>
    <w:lvlOverride w:ilvl="0">
      <w:startOverride w:val="1"/>
    </w:lvlOverride>
  </w:num>
  <w:num w:numId="281">
    <w:abstractNumId w:val="133"/>
    <w:lvlOverride w:ilvl="0">
      <w:startOverride w:val="1"/>
    </w:lvlOverride>
  </w:num>
  <w:num w:numId="282">
    <w:abstractNumId w:val="133"/>
    <w:lvlOverride w:ilvl="0">
      <w:startOverride w:val="1"/>
    </w:lvlOverride>
  </w:num>
  <w:num w:numId="283">
    <w:abstractNumId w:val="133"/>
    <w:lvlOverride w:ilvl="0">
      <w:startOverride w:val="1"/>
    </w:lvlOverride>
  </w:num>
  <w:num w:numId="284">
    <w:abstractNumId w:val="133"/>
    <w:lvlOverride w:ilvl="0">
      <w:startOverride w:val="1"/>
    </w:lvlOverride>
  </w:num>
  <w:num w:numId="285">
    <w:abstractNumId w:val="133"/>
    <w:lvlOverride w:ilvl="0">
      <w:startOverride w:val="1"/>
    </w:lvlOverride>
  </w:num>
  <w:num w:numId="286">
    <w:abstractNumId w:val="133"/>
    <w:lvlOverride w:ilvl="0">
      <w:startOverride w:val="1"/>
    </w:lvlOverride>
  </w:num>
  <w:num w:numId="287">
    <w:abstractNumId w:val="133"/>
    <w:lvlOverride w:ilvl="0">
      <w:startOverride w:val="1"/>
    </w:lvlOverride>
  </w:num>
  <w:num w:numId="288">
    <w:abstractNumId w:val="133"/>
    <w:lvlOverride w:ilvl="0">
      <w:startOverride w:val="1"/>
    </w:lvlOverride>
  </w:num>
  <w:num w:numId="289">
    <w:abstractNumId w:val="133"/>
    <w:lvlOverride w:ilvl="0">
      <w:startOverride w:val="1"/>
    </w:lvlOverride>
  </w:num>
  <w:num w:numId="290">
    <w:abstractNumId w:val="133"/>
    <w:lvlOverride w:ilvl="0">
      <w:startOverride w:val="1"/>
    </w:lvlOverride>
  </w:num>
  <w:num w:numId="291">
    <w:abstractNumId w:val="133"/>
    <w:lvlOverride w:ilvl="0">
      <w:startOverride w:val="1"/>
    </w:lvlOverride>
  </w:num>
  <w:numIdMacAtCleanup w:val="28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69"/>
  <w:proofState w:spelling="clean"/>
  <w:doNotTrackFormatting/>
  <w:defaultTabStop w:val="708"/>
  <w:autoHyphenation/>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373459"/>
    <w:rsid w:val="0000008B"/>
    <w:rsid w:val="00000124"/>
    <w:rsid w:val="000004CB"/>
    <w:rsid w:val="00001605"/>
    <w:rsid w:val="00001DC1"/>
    <w:rsid w:val="00001F33"/>
    <w:rsid w:val="000021BA"/>
    <w:rsid w:val="000026ED"/>
    <w:rsid w:val="0000274D"/>
    <w:rsid w:val="00002810"/>
    <w:rsid w:val="00002D82"/>
    <w:rsid w:val="0000306F"/>
    <w:rsid w:val="00003598"/>
    <w:rsid w:val="000035A7"/>
    <w:rsid w:val="00003701"/>
    <w:rsid w:val="00003B19"/>
    <w:rsid w:val="00003BE0"/>
    <w:rsid w:val="00004394"/>
    <w:rsid w:val="000043AC"/>
    <w:rsid w:val="0000466D"/>
    <w:rsid w:val="00004FC4"/>
    <w:rsid w:val="000052C0"/>
    <w:rsid w:val="00005F54"/>
    <w:rsid w:val="00006405"/>
    <w:rsid w:val="000066CE"/>
    <w:rsid w:val="00007A6D"/>
    <w:rsid w:val="00007B74"/>
    <w:rsid w:val="00007D33"/>
    <w:rsid w:val="00007E86"/>
    <w:rsid w:val="000103AB"/>
    <w:rsid w:val="0001053E"/>
    <w:rsid w:val="0001096A"/>
    <w:rsid w:val="00010A5F"/>
    <w:rsid w:val="0001160B"/>
    <w:rsid w:val="00011766"/>
    <w:rsid w:val="00011921"/>
    <w:rsid w:val="00011FA0"/>
    <w:rsid w:val="000130AE"/>
    <w:rsid w:val="00014856"/>
    <w:rsid w:val="000148BB"/>
    <w:rsid w:val="00014F82"/>
    <w:rsid w:val="000153F2"/>
    <w:rsid w:val="00015468"/>
    <w:rsid w:val="00015FC3"/>
    <w:rsid w:val="00016038"/>
    <w:rsid w:val="000167DE"/>
    <w:rsid w:val="00016807"/>
    <w:rsid w:val="000169C7"/>
    <w:rsid w:val="000173D5"/>
    <w:rsid w:val="00020B99"/>
    <w:rsid w:val="0002127D"/>
    <w:rsid w:val="00021589"/>
    <w:rsid w:val="00021BE4"/>
    <w:rsid w:val="00022076"/>
    <w:rsid w:val="00022A91"/>
    <w:rsid w:val="00022B38"/>
    <w:rsid w:val="00022CA3"/>
    <w:rsid w:val="00022CEA"/>
    <w:rsid w:val="00023812"/>
    <w:rsid w:val="00023D77"/>
    <w:rsid w:val="00024608"/>
    <w:rsid w:val="00025A12"/>
    <w:rsid w:val="00025FF8"/>
    <w:rsid w:val="0002718B"/>
    <w:rsid w:val="00027405"/>
    <w:rsid w:val="00027CB5"/>
    <w:rsid w:val="00027E4C"/>
    <w:rsid w:val="00030174"/>
    <w:rsid w:val="0003028E"/>
    <w:rsid w:val="00030803"/>
    <w:rsid w:val="00030986"/>
    <w:rsid w:val="000309A5"/>
    <w:rsid w:val="0003118D"/>
    <w:rsid w:val="00031211"/>
    <w:rsid w:val="00031855"/>
    <w:rsid w:val="00031C32"/>
    <w:rsid w:val="000330F2"/>
    <w:rsid w:val="0003324E"/>
    <w:rsid w:val="000334C3"/>
    <w:rsid w:val="0003372B"/>
    <w:rsid w:val="00033766"/>
    <w:rsid w:val="00033E33"/>
    <w:rsid w:val="000342FA"/>
    <w:rsid w:val="00034492"/>
    <w:rsid w:val="00034C5D"/>
    <w:rsid w:val="00034F61"/>
    <w:rsid w:val="000351C8"/>
    <w:rsid w:val="000353FD"/>
    <w:rsid w:val="00035707"/>
    <w:rsid w:val="000369A7"/>
    <w:rsid w:val="0003717E"/>
    <w:rsid w:val="00037941"/>
    <w:rsid w:val="00037A47"/>
    <w:rsid w:val="0004000D"/>
    <w:rsid w:val="00040500"/>
    <w:rsid w:val="000408A9"/>
    <w:rsid w:val="000409D6"/>
    <w:rsid w:val="00040A4A"/>
    <w:rsid w:val="00040AA6"/>
    <w:rsid w:val="00041323"/>
    <w:rsid w:val="000416C6"/>
    <w:rsid w:val="00041A4A"/>
    <w:rsid w:val="0004332D"/>
    <w:rsid w:val="00044203"/>
    <w:rsid w:val="000444BA"/>
    <w:rsid w:val="00044672"/>
    <w:rsid w:val="00044703"/>
    <w:rsid w:val="00044B26"/>
    <w:rsid w:val="0004513D"/>
    <w:rsid w:val="000451A7"/>
    <w:rsid w:val="000451B2"/>
    <w:rsid w:val="00045858"/>
    <w:rsid w:val="000459C1"/>
    <w:rsid w:val="00045B03"/>
    <w:rsid w:val="00045DB5"/>
    <w:rsid w:val="00046017"/>
    <w:rsid w:val="000473B0"/>
    <w:rsid w:val="0004764C"/>
    <w:rsid w:val="0004784A"/>
    <w:rsid w:val="0004786D"/>
    <w:rsid w:val="000506DA"/>
    <w:rsid w:val="00050998"/>
    <w:rsid w:val="00050BDC"/>
    <w:rsid w:val="000511B9"/>
    <w:rsid w:val="000513DC"/>
    <w:rsid w:val="00051884"/>
    <w:rsid w:val="000519D0"/>
    <w:rsid w:val="00051DB1"/>
    <w:rsid w:val="00052342"/>
    <w:rsid w:val="000523A1"/>
    <w:rsid w:val="000525B2"/>
    <w:rsid w:val="00052647"/>
    <w:rsid w:val="00052CDD"/>
    <w:rsid w:val="00053367"/>
    <w:rsid w:val="00053689"/>
    <w:rsid w:val="00054807"/>
    <w:rsid w:val="000548DB"/>
    <w:rsid w:val="0005492B"/>
    <w:rsid w:val="000549BE"/>
    <w:rsid w:val="00054BDC"/>
    <w:rsid w:val="0005573B"/>
    <w:rsid w:val="00055ED4"/>
    <w:rsid w:val="00056162"/>
    <w:rsid w:val="0005630A"/>
    <w:rsid w:val="000563B1"/>
    <w:rsid w:val="00056C0D"/>
    <w:rsid w:val="00056C65"/>
    <w:rsid w:val="00056DFA"/>
    <w:rsid w:val="00057844"/>
    <w:rsid w:val="00057A1D"/>
    <w:rsid w:val="00057B6A"/>
    <w:rsid w:val="00057EA3"/>
    <w:rsid w:val="00060110"/>
    <w:rsid w:val="000604EB"/>
    <w:rsid w:val="0006057C"/>
    <w:rsid w:val="0006083F"/>
    <w:rsid w:val="00060882"/>
    <w:rsid w:val="00060B95"/>
    <w:rsid w:val="00060B98"/>
    <w:rsid w:val="00060D0F"/>
    <w:rsid w:val="00060D27"/>
    <w:rsid w:val="00060E13"/>
    <w:rsid w:val="00060EA7"/>
    <w:rsid w:val="00061C4E"/>
    <w:rsid w:val="00061DC6"/>
    <w:rsid w:val="0006226B"/>
    <w:rsid w:val="000624F5"/>
    <w:rsid w:val="00062A10"/>
    <w:rsid w:val="00062E37"/>
    <w:rsid w:val="000633E7"/>
    <w:rsid w:val="0006359F"/>
    <w:rsid w:val="0006363E"/>
    <w:rsid w:val="000638F5"/>
    <w:rsid w:val="00063A66"/>
    <w:rsid w:val="00064127"/>
    <w:rsid w:val="000641F5"/>
    <w:rsid w:val="0006447C"/>
    <w:rsid w:val="000644F1"/>
    <w:rsid w:val="0006488A"/>
    <w:rsid w:val="00064CE7"/>
    <w:rsid w:val="000659DF"/>
    <w:rsid w:val="00065A14"/>
    <w:rsid w:val="000662E4"/>
    <w:rsid w:val="00066559"/>
    <w:rsid w:val="00066991"/>
    <w:rsid w:val="00066AD4"/>
    <w:rsid w:val="00066B9D"/>
    <w:rsid w:val="00066CD9"/>
    <w:rsid w:val="000673C9"/>
    <w:rsid w:val="0006773E"/>
    <w:rsid w:val="00067D99"/>
    <w:rsid w:val="00067FB9"/>
    <w:rsid w:val="00067FE4"/>
    <w:rsid w:val="00070009"/>
    <w:rsid w:val="0007042D"/>
    <w:rsid w:val="00070ACB"/>
    <w:rsid w:val="00072D03"/>
    <w:rsid w:val="0007356F"/>
    <w:rsid w:val="00074AA5"/>
    <w:rsid w:val="00074DB0"/>
    <w:rsid w:val="00075155"/>
    <w:rsid w:val="000751BF"/>
    <w:rsid w:val="00075F6F"/>
    <w:rsid w:val="00076836"/>
    <w:rsid w:val="00076A25"/>
    <w:rsid w:val="00076CBA"/>
    <w:rsid w:val="00076FA8"/>
    <w:rsid w:val="00077719"/>
    <w:rsid w:val="000779D3"/>
    <w:rsid w:val="00077CC6"/>
    <w:rsid w:val="00080022"/>
    <w:rsid w:val="000806C0"/>
    <w:rsid w:val="000806CE"/>
    <w:rsid w:val="000806EE"/>
    <w:rsid w:val="00081870"/>
    <w:rsid w:val="00081B76"/>
    <w:rsid w:val="00081D18"/>
    <w:rsid w:val="000826A1"/>
    <w:rsid w:val="00082CFB"/>
    <w:rsid w:val="00082E83"/>
    <w:rsid w:val="000833E9"/>
    <w:rsid w:val="000851F7"/>
    <w:rsid w:val="000852AF"/>
    <w:rsid w:val="00085EC5"/>
    <w:rsid w:val="00085F04"/>
    <w:rsid w:val="00085F77"/>
    <w:rsid w:val="0008611C"/>
    <w:rsid w:val="0008632B"/>
    <w:rsid w:val="00086803"/>
    <w:rsid w:val="00086EFF"/>
    <w:rsid w:val="00087433"/>
    <w:rsid w:val="00087698"/>
    <w:rsid w:val="000877D2"/>
    <w:rsid w:val="00087B8D"/>
    <w:rsid w:val="00087E9B"/>
    <w:rsid w:val="00087EBA"/>
    <w:rsid w:val="0009014B"/>
    <w:rsid w:val="0009050B"/>
    <w:rsid w:val="0009050D"/>
    <w:rsid w:val="00090A93"/>
    <w:rsid w:val="00090C86"/>
    <w:rsid w:val="00090F21"/>
    <w:rsid w:val="00090F6D"/>
    <w:rsid w:val="00091880"/>
    <w:rsid w:val="00091BE0"/>
    <w:rsid w:val="00092359"/>
    <w:rsid w:val="00092D42"/>
    <w:rsid w:val="000939C5"/>
    <w:rsid w:val="00093BFC"/>
    <w:rsid w:val="000952A5"/>
    <w:rsid w:val="00095C87"/>
    <w:rsid w:val="00095FD5"/>
    <w:rsid w:val="00095FDF"/>
    <w:rsid w:val="00096346"/>
    <w:rsid w:val="000964E4"/>
    <w:rsid w:val="0009651E"/>
    <w:rsid w:val="0009659C"/>
    <w:rsid w:val="00096933"/>
    <w:rsid w:val="00096F7A"/>
    <w:rsid w:val="000972E1"/>
    <w:rsid w:val="000974AC"/>
    <w:rsid w:val="00097605"/>
    <w:rsid w:val="000978CC"/>
    <w:rsid w:val="00097C5E"/>
    <w:rsid w:val="00097DE1"/>
    <w:rsid w:val="000A02C8"/>
    <w:rsid w:val="000A0D70"/>
    <w:rsid w:val="000A0E58"/>
    <w:rsid w:val="000A0F4D"/>
    <w:rsid w:val="000A1B8C"/>
    <w:rsid w:val="000A1FA3"/>
    <w:rsid w:val="000A205E"/>
    <w:rsid w:val="000A24EF"/>
    <w:rsid w:val="000A2549"/>
    <w:rsid w:val="000A2EF9"/>
    <w:rsid w:val="000A37A7"/>
    <w:rsid w:val="000A39C7"/>
    <w:rsid w:val="000A3A4E"/>
    <w:rsid w:val="000A4800"/>
    <w:rsid w:val="000A486C"/>
    <w:rsid w:val="000A497E"/>
    <w:rsid w:val="000A4C01"/>
    <w:rsid w:val="000A4FEB"/>
    <w:rsid w:val="000A57D6"/>
    <w:rsid w:val="000A62F7"/>
    <w:rsid w:val="000A6C3B"/>
    <w:rsid w:val="000A74F1"/>
    <w:rsid w:val="000A7609"/>
    <w:rsid w:val="000A78C6"/>
    <w:rsid w:val="000A7919"/>
    <w:rsid w:val="000A79B3"/>
    <w:rsid w:val="000A79FB"/>
    <w:rsid w:val="000B031B"/>
    <w:rsid w:val="000B0716"/>
    <w:rsid w:val="000B13B3"/>
    <w:rsid w:val="000B1A56"/>
    <w:rsid w:val="000B1AF6"/>
    <w:rsid w:val="000B1CAF"/>
    <w:rsid w:val="000B23F1"/>
    <w:rsid w:val="000B242D"/>
    <w:rsid w:val="000B2560"/>
    <w:rsid w:val="000B25E9"/>
    <w:rsid w:val="000B2697"/>
    <w:rsid w:val="000B2A4E"/>
    <w:rsid w:val="000B2A87"/>
    <w:rsid w:val="000B2BCB"/>
    <w:rsid w:val="000B3012"/>
    <w:rsid w:val="000B3097"/>
    <w:rsid w:val="000B35E4"/>
    <w:rsid w:val="000B446C"/>
    <w:rsid w:val="000B5523"/>
    <w:rsid w:val="000B5809"/>
    <w:rsid w:val="000B5930"/>
    <w:rsid w:val="000B5EA6"/>
    <w:rsid w:val="000B613B"/>
    <w:rsid w:val="000B66D3"/>
    <w:rsid w:val="000B66F8"/>
    <w:rsid w:val="000B67FD"/>
    <w:rsid w:val="000B6D93"/>
    <w:rsid w:val="000B6EE6"/>
    <w:rsid w:val="000B724F"/>
    <w:rsid w:val="000B72BD"/>
    <w:rsid w:val="000C0256"/>
    <w:rsid w:val="000C028F"/>
    <w:rsid w:val="000C244B"/>
    <w:rsid w:val="000C2465"/>
    <w:rsid w:val="000C24FC"/>
    <w:rsid w:val="000C2950"/>
    <w:rsid w:val="000C2C8E"/>
    <w:rsid w:val="000C2F75"/>
    <w:rsid w:val="000C4733"/>
    <w:rsid w:val="000C5691"/>
    <w:rsid w:val="000C5AAF"/>
    <w:rsid w:val="000C5CE5"/>
    <w:rsid w:val="000C60F0"/>
    <w:rsid w:val="000C6209"/>
    <w:rsid w:val="000C63F9"/>
    <w:rsid w:val="000C75F4"/>
    <w:rsid w:val="000C7821"/>
    <w:rsid w:val="000C7A29"/>
    <w:rsid w:val="000C7AB7"/>
    <w:rsid w:val="000C7BA9"/>
    <w:rsid w:val="000D007D"/>
    <w:rsid w:val="000D0A55"/>
    <w:rsid w:val="000D0D8C"/>
    <w:rsid w:val="000D0E73"/>
    <w:rsid w:val="000D17AA"/>
    <w:rsid w:val="000D1B3A"/>
    <w:rsid w:val="000D22C6"/>
    <w:rsid w:val="000D2811"/>
    <w:rsid w:val="000D2829"/>
    <w:rsid w:val="000D2DF5"/>
    <w:rsid w:val="000D3511"/>
    <w:rsid w:val="000D381E"/>
    <w:rsid w:val="000D3F42"/>
    <w:rsid w:val="000D41C9"/>
    <w:rsid w:val="000D440D"/>
    <w:rsid w:val="000D5AD0"/>
    <w:rsid w:val="000D5E2F"/>
    <w:rsid w:val="000D5E55"/>
    <w:rsid w:val="000D5FEC"/>
    <w:rsid w:val="000D663D"/>
    <w:rsid w:val="000D66A6"/>
    <w:rsid w:val="000D6A95"/>
    <w:rsid w:val="000D702C"/>
    <w:rsid w:val="000D77BF"/>
    <w:rsid w:val="000D7F64"/>
    <w:rsid w:val="000E0B51"/>
    <w:rsid w:val="000E0CF0"/>
    <w:rsid w:val="000E0D45"/>
    <w:rsid w:val="000E1332"/>
    <w:rsid w:val="000E136E"/>
    <w:rsid w:val="000E1504"/>
    <w:rsid w:val="000E1B1C"/>
    <w:rsid w:val="000E1C8E"/>
    <w:rsid w:val="000E1EB9"/>
    <w:rsid w:val="000E21B1"/>
    <w:rsid w:val="000E2375"/>
    <w:rsid w:val="000E2714"/>
    <w:rsid w:val="000E2958"/>
    <w:rsid w:val="000E2B3B"/>
    <w:rsid w:val="000E2CFC"/>
    <w:rsid w:val="000E31C1"/>
    <w:rsid w:val="000E338D"/>
    <w:rsid w:val="000E37C9"/>
    <w:rsid w:val="000E3B18"/>
    <w:rsid w:val="000E3B5B"/>
    <w:rsid w:val="000E3D04"/>
    <w:rsid w:val="000E4117"/>
    <w:rsid w:val="000E4F55"/>
    <w:rsid w:val="000E51AC"/>
    <w:rsid w:val="000E5F87"/>
    <w:rsid w:val="000E60FC"/>
    <w:rsid w:val="000E6619"/>
    <w:rsid w:val="000E6B89"/>
    <w:rsid w:val="000E72F5"/>
    <w:rsid w:val="000E7564"/>
    <w:rsid w:val="000E7AD8"/>
    <w:rsid w:val="000E7F55"/>
    <w:rsid w:val="000F00EA"/>
    <w:rsid w:val="000F06C8"/>
    <w:rsid w:val="000F0A10"/>
    <w:rsid w:val="000F0BAC"/>
    <w:rsid w:val="000F0E4E"/>
    <w:rsid w:val="000F1065"/>
    <w:rsid w:val="000F145A"/>
    <w:rsid w:val="000F146C"/>
    <w:rsid w:val="000F1E65"/>
    <w:rsid w:val="000F20EF"/>
    <w:rsid w:val="000F21D6"/>
    <w:rsid w:val="000F21F8"/>
    <w:rsid w:val="000F2A33"/>
    <w:rsid w:val="000F2E86"/>
    <w:rsid w:val="000F326E"/>
    <w:rsid w:val="000F4A1E"/>
    <w:rsid w:val="000F554D"/>
    <w:rsid w:val="000F58BD"/>
    <w:rsid w:val="000F5B95"/>
    <w:rsid w:val="000F65E9"/>
    <w:rsid w:val="000F6C8F"/>
    <w:rsid w:val="000F6F90"/>
    <w:rsid w:val="000F7A7A"/>
    <w:rsid w:val="000F7F90"/>
    <w:rsid w:val="00100483"/>
    <w:rsid w:val="00100FC5"/>
    <w:rsid w:val="00101995"/>
    <w:rsid w:val="00101B69"/>
    <w:rsid w:val="001020B7"/>
    <w:rsid w:val="00102158"/>
    <w:rsid w:val="00103421"/>
    <w:rsid w:val="0010477F"/>
    <w:rsid w:val="00104F07"/>
    <w:rsid w:val="00105CA7"/>
    <w:rsid w:val="00105DD3"/>
    <w:rsid w:val="00105EA7"/>
    <w:rsid w:val="00105EBC"/>
    <w:rsid w:val="001060E2"/>
    <w:rsid w:val="001065FB"/>
    <w:rsid w:val="00106AAC"/>
    <w:rsid w:val="001076FB"/>
    <w:rsid w:val="00107729"/>
    <w:rsid w:val="00107EB4"/>
    <w:rsid w:val="0011071B"/>
    <w:rsid w:val="001119DB"/>
    <w:rsid w:val="00111A8C"/>
    <w:rsid w:val="00111B96"/>
    <w:rsid w:val="001123B1"/>
    <w:rsid w:val="00112F90"/>
    <w:rsid w:val="00113488"/>
    <w:rsid w:val="00113598"/>
    <w:rsid w:val="001137AE"/>
    <w:rsid w:val="00113FB6"/>
    <w:rsid w:val="0011449E"/>
    <w:rsid w:val="00114A22"/>
    <w:rsid w:val="00115029"/>
    <w:rsid w:val="00115925"/>
    <w:rsid w:val="00115A9D"/>
    <w:rsid w:val="00116B0D"/>
    <w:rsid w:val="00116E2D"/>
    <w:rsid w:val="00116F56"/>
    <w:rsid w:val="001172F4"/>
    <w:rsid w:val="00117BAB"/>
    <w:rsid w:val="00117BE0"/>
    <w:rsid w:val="00117E39"/>
    <w:rsid w:val="00117E6F"/>
    <w:rsid w:val="00117E7C"/>
    <w:rsid w:val="0012010F"/>
    <w:rsid w:val="00120408"/>
    <w:rsid w:val="00120B78"/>
    <w:rsid w:val="001211A1"/>
    <w:rsid w:val="0012132D"/>
    <w:rsid w:val="001215B3"/>
    <w:rsid w:val="00122277"/>
    <w:rsid w:val="001222CC"/>
    <w:rsid w:val="001223D9"/>
    <w:rsid w:val="00122B82"/>
    <w:rsid w:val="00122DBA"/>
    <w:rsid w:val="001235EE"/>
    <w:rsid w:val="001242F5"/>
    <w:rsid w:val="001243A4"/>
    <w:rsid w:val="00124479"/>
    <w:rsid w:val="0012458C"/>
    <w:rsid w:val="00125423"/>
    <w:rsid w:val="00125AA0"/>
    <w:rsid w:val="00125C7E"/>
    <w:rsid w:val="00125F47"/>
    <w:rsid w:val="00125F60"/>
    <w:rsid w:val="00125F77"/>
    <w:rsid w:val="001260E5"/>
    <w:rsid w:val="0012670B"/>
    <w:rsid w:val="00127B9C"/>
    <w:rsid w:val="00130091"/>
    <w:rsid w:val="00130489"/>
    <w:rsid w:val="00130D4A"/>
    <w:rsid w:val="00131C4E"/>
    <w:rsid w:val="00131D09"/>
    <w:rsid w:val="001320F5"/>
    <w:rsid w:val="001326A5"/>
    <w:rsid w:val="00132915"/>
    <w:rsid w:val="00132A4B"/>
    <w:rsid w:val="00133284"/>
    <w:rsid w:val="001332E7"/>
    <w:rsid w:val="001333A8"/>
    <w:rsid w:val="00133421"/>
    <w:rsid w:val="0013375F"/>
    <w:rsid w:val="00134174"/>
    <w:rsid w:val="001347F2"/>
    <w:rsid w:val="001348E1"/>
    <w:rsid w:val="00135036"/>
    <w:rsid w:val="001352A3"/>
    <w:rsid w:val="00135A9A"/>
    <w:rsid w:val="00135D89"/>
    <w:rsid w:val="00135DC1"/>
    <w:rsid w:val="001367F1"/>
    <w:rsid w:val="001369FB"/>
    <w:rsid w:val="00136A86"/>
    <w:rsid w:val="00136B21"/>
    <w:rsid w:val="00136C29"/>
    <w:rsid w:val="00136DDD"/>
    <w:rsid w:val="00137020"/>
    <w:rsid w:val="0013755E"/>
    <w:rsid w:val="0013768F"/>
    <w:rsid w:val="00137982"/>
    <w:rsid w:val="00140882"/>
    <w:rsid w:val="00142531"/>
    <w:rsid w:val="00142732"/>
    <w:rsid w:val="00142907"/>
    <w:rsid w:val="00142D70"/>
    <w:rsid w:val="00142EE2"/>
    <w:rsid w:val="00143D9F"/>
    <w:rsid w:val="00143F3C"/>
    <w:rsid w:val="001448EA"/>
    <w:rsid w:val="00144B8C"/>
    <w:rsid w:val="00144BAF"/>
    <w:rsid w:val="00144D1F"/>
    <w:rsid w:val="00145379"/>
    <w:rsid w:val="00145B79"/>
    <w:rsid w:val="00145B89"/>
    <w:rsid w:val="00146FBB"/>
    <w:rsid w:val="0015038E"/>
    <w:rsid w:val="00151025"/>
    <w:rsid w:val="001511AF"/>
    <w:rsid w:val="001514FE"/>
    <w:rsid w:val="00151FAD"/>
    <w:rsid w:val="00151FD4"/>
    <w:rsid w:val="00152450"/>
    <w:rsid w:val="00152495"/>
    <w:rsid w:val="00152565"/>
    <w:rsid w:val="00153924"/>
    <w:rsid w:val="00153D78"/>
    <w:rsid w:val="001552A2"/>
    <w:rsid w:val="001552EA"/>
    <w:rsid w:val="0015550E"/>
    <w:rsid w:val="001558C1"/>
    <w:rsid w:val="00155BFF"/>
    <w:rsid w:val="0015649D"/>
    <w:rsid w:val="001569B3"/>
    <w:rsid w:val="00156ED7"/>
    <w:rsid w:val="00157CAB"/>
    <w:rsid w:val="00160A8C"/>
    <w:rsid w:val="00160BD7"/>
    <w:rsid w:val="00160D45"/>
    <w:rsid w:val="00160F93"/>
    <w:rsid w:val="00161496"/>
    <w:rsid w:val="0016192E"/>
    <w:rsid w:val="00162683"/>
    <w:rsid w:val="001626C4"/>
    <w:rsid w:val="001627C2"/>
    <w:rsid w:val="001628FA"/>
    <w:rsid w:val="00162E18"/>
    <w:rsid w:val="00162E5E"/>
    <w:rsid w:val="00163B14"/>
    <w:rsid w:val="001647B2"/>
    <w:rsid w:val="0016589F"/>
    <w:rsid w:val="00165D13"/>
    <w:rsid w:val="00165F4A"/>
    <w:rsid w:val="001664D3"/>
    <w:rsid w:val="00166BF1"/>
    <w:rsid w:val="00166CD9"/>
    <w:rsid w:val="001671AA"/>
    <w:rsid w:val="00167519"/>
    <w:rsid w:val="00167599"/>
    <w:rsid w:val="0016767A"/>
    <w:rsid w:val="001677E2"/>
    <w:rsid w:val="0016795B"/>
    <w:rsid w:val="001703DB"/>
    <w:rsid w:val="00170415"/>
    <w:rsid w:val="0017056B"/>
    <w:rsid w:val="001706A4"/>
    <w:rsid w:val="00170D49"/>
    <w:rsid w:val="00170D9B"/>
    <w:rsid w:val="00170F58"/>
    <w:rsid w:val="00171452"/>
    <w:rsid w:val="0017169D"/>
    <w:rsid w:val="001718B2"/>
    <w:rsid w:val="00171A9E"/>
    <w:rsid w:val="00171C00"/>
    <w:rsid w:val="00171CC0"/>
    <w:rsid w:val="00171F8D"/>
    <w:rsid w:val="00172067"/>
    <w:rsid w:val="0017221B"/>
    <w:rsid w:val="001728B2"/>
    <w:rsid w:val="00173951"/>
    <w:rsid w:val="001748CE"/>
    <w:rsid w:val="00174988"/>
    <w:rsid w:val="001749DD"/>
    <w:rsid w:val="00174B5E"/>
    <w:rsid w:val="00174D1C"/>
    <w:rsid w:val="00176362"/>
    <w:rsid w:val="00176A97"/>
    <w:rsid w:val="0017723B"/>
    <w:rsid w:val="001773EA"/>
    <w:rsid w:val="001775CF"/>
    <w:rsid w:val="00177CDF"/>
    <w:rsid w:val="00177E13"/>
    <w:rsid w:val="0018016C"/>
    <w:rsid w:val="0018044E"/>
    <w:rsid w:val="001806DC"/>
    <w:rsid w:val="00180B6F"/>
    <w:rsid w:val="00180E3F"/>
    <w:rsid w:val="00181167"/>
    <w:rsid w:val="001814C3"/>
    <w:rsid w:val="00181756"/>
    <w:rsid w:val="001819FA"/>
    <w:rsid w:val="00181B3F"/>
    <w:rsid w:val="00181D74"/>
    <w:rsid w:val="001820D8"/>
    <w:rsid w:val="001821B1"/>
    <w:rsid w:val="00182380"/>
    <w:rsid w:val="00182571"/>
    <w:rsid w:val="00183427"/>
    <w:rsid w:val="00183448"/>
    <w:rsid w:val="001838B4"/>
    <w:rsid w:val="00183B5D"/>
    <w:rsid w:val="001840DB"/>
    <w:rsid w:val="00185114"/>
    <w:rsid w:val="00185432"/>
    <w:rsid w:val="00185559"/>
    <w:rsid w:val="001861F8"/>
    <w:rsid w:val="00186377"/>
    <w:rsid w:val="00187483"/>
    <w:rsid w:val="001877D2"/>
    <w:rsid w:val="00187983"/>
    <w:rsid w:val="00187CF9"/>
    <w:rsid w:val="00190275"/>
    <w:rsid w:val="001905C8"/>
    <w:rsid w:val="00190D55"/>
    <w:rsid w:val="00190E18"/>
    <w:rsid w:val="001914AC"/>
    <w:rsid w:val="00191C20"/>
    <w:rsid w:val="00191C98"/>
    <w:rsid w:val="00191D62"/>
    <w:rsid w:val="00191FB9"/>
    <w:rsid w:val="00192211"/>
    <w:rsid w:val="00192773"/>
    <w:rsid w:val="0019291A"/>
    <w:rsid w:val="00192ADF"/>
    <w:rsid w:val="001933E5"/>
    <w:rsid w:val="0019394D"/>
    <w:rsid w:val="00193BFD"/>
    <w:rsid w:val="00194696"/>
    <w:rsid w:val="00194B32"/>
    <w:rsid w:val="00194B8C"/>
    <w:rsid w:val="00195543"/>
    <w:rsid w:val="00195735"/>
    <w:rsid w:val="00195957"/>
    <w:rsid w:val="00195C81"/>
    <w:rsid w:val="00196E72"/>
    <w:rsid w:val="001975E9"/>
    <w:rsid w:val="00197A07"/>
    <w:rsid w:val="00197A3E"/>
    <w:rsid w:val="00197DDA"/>
    <w:rsid w:val="00197E61"/>
    <w:rsid w:val="001A01DB"/>
    <w:rsid w:val="001A02BE"/>
    <w:rsid w:val="001A05D5"/>
    <w:rsid w:val="001A07ED"/>
    <w:rsid w:val="001A0853"/>
    <w:rsid w:val="001A1134"/>
    <w:rsid w:val="001A2101"/>
    <w:rsid w:val="001A291D"/>
    <w:rsid w:val="001A29DB"/>
    <w:rsid w:val="001A2BEE"/>
    <w:rsid w:val="001A2F43"/>
    <w:rsid w:val="001A340E"/>
    <w:rsid w:val="001A3617"/>
    <w:rsid w:val="001A37BA"/>
    <w:rsid w:val="001A3A0B"/>
    <w:rsid w:val="001A3BF3"/>
    <w:rsid w:val="001A4C1F"/>
    <w:rsid w:val="001A539B"/>
    <w:rsid w:val="001A573F"/>
    <w:rsid w:val="001A5B1B"/>
    <w:rsid w:val="001A5D73"/>
    <w:rsid w:val="001A667F"/>
    <w:rsid w:val="001A6F86"/>
    <w:rsid w:val="001A7FAA"/>
    <w:rsid w:val="001B0001"/>
    <w:rsid w:val="001B1749"/>
    <w:rsid w:val="001B1C75"/>
    <w:rsid w:val="001B235D"/>
    <w:rsid w:val="001B2369"/>
    <w:rsid w:val="001B247E"/>
    <w:rsid w:val="001B2B03"/>
    <w:rsid w:val="001B2C6F"/>
    <w:rsid w:val="001B2D91"/>
    <w:rsid w:val="001B2D9C"/>
    <w:rsid w:val="001B356B"/>
    <w:rsid w:val="001B37F1"/>
    <w:rsid w:val="001B3DC1"/>
    <w:rsid w:val="001B4417"/>
    <w:rsid w:val="001B4AB7"/>
    <w:rsid w:val="001B4E47"/>
    <w:rsid w:val="001B4E63"/>
    <w:rsid w:val="001B5388"/>
    <w:rsid w:val="001B572F"/>
    <w:rsid w:val="001B587F"/>
    <w:rsid w:val="001B6681"/>
    <w:rsid w:val="001B68FA"/>
    <w:rsid w:val="001B6921"/>
    <w:rsid w:val="001B6C2F"/>
    <w:rsid w:val="001B7219"/>
    <w:rsid w:val="001B72C2"/>
    <w:rsid w:val="001B7522"/>
    <w:rsid w:val="001B79F7"/>
    <w:rsid w:val="001B7C30"/>
    <w:rsid w:val="001B7E70"/>
    <w:rsid w:val="001B7EEE"/>
    <w:rsid w:val="001C008A"/>
    <w:rsid w:val="001C01AE"/>
    <w:rsid w:val="001C022E"/>
    <w:rsid w:val="001C0CF0"/>
    <w:rsid w:val="001C1678"/>
    <w:rsid w:val="001C196C"/>
    <w:rsid w:val="001C1F6C"/>
    <w:rsid w:val="001C1FE6"/>
    <w:rsid w:val="001C2005"/>
    <w:rsid w:val="001C20B2"/>
    <w:rsid w:val="001C2411"/>
    <w:rsid w:val="001C24FF"/>
    <w:rsid w:val="001C2AE9"/>
    <w:rsid w:val="001C3787"/>
    <w:rsid w:val="001C3FC5"/>
    <w:rsid w:val="001C4031"/>
    <w:rsid w:val="001C44B0"/>
    <w:rsid w:val="001C4D96"/>
    <w:rsid w:val="001C506E"/>
    <w:rsid w:val="001C50F7"/>
    <w:rsid w:val="001C50F8"/>
    <w:rsid w:val="001C5118"/>
    <w:rsid w:val="001C56FC"/>
    <w:rsid w:val="001C5CB2"/>
    <w:rsid w:val="001C6140"/>
    <w:rsid w:val="001C6671"/>
    <w:rsid w:val="001C681E"/>
    <w:rsid w:val="001C6A60"/>
    <w:rsid w:val="001C6F37"/>
    <w:rsid w:val="001C7DF5"/>
    <w:rsid w:val="001D046E"/>
    <w:rsid w:val="001D06CC"/>
    <w:rsid w:val="001D085B"/>
    <w:rsid w:val="001D08EE"/>
    <w:rsid w:val="001D1340"/>
    <w:rsid w:val="001D205F"/>
    <w:rsid w:val="001D20A4"/>
    <w:rsid w:val="001D26D1"/>
    <w:rsid w:val="001D2914"/>
    <w:rsid w:val="001D2E0D"/>
    <w:rsid w:val="001D3378"/>
    <w:rsid w:val="001D372B"/>
    <w:rsid w:val="001D412F"/>
    <w:rsid w:val="001D602F"/>
    <w:rsid w:val="001D636A"/>
    <w:rsid w:val="001D6CC5"/>
    <w:rsid w:val="001D705F"/>
    <w:rsid w:val="001D7841"/>
    <w:rsid w:val="001E0642"/>
    <w:rsid w:val="001E06DD"/>
    <w:rsid w:val="001E0C7C"/>
    <w:rsid w:val="001E1895"/>
    <w:rsid w:val="001E1FE5"/>
    <w:rsid w:val="001E253D"/>
    <w:rsid w:val="001E2B9E"/>
    <w:rsid w:val="001E2CC1"/>
    <w:rsid w:val="001E2D33"/>
    <w:rsid w:val="001E31BA"/>
    <w:rsid w:val="001E3F66"/>
    <w:rsid w:val="001E3FEA"/>
    <w:rsid w:val="001E4376"/>
    <w:rsid w:val="001E4BFE"/>
    <w:rsid w:val="001E551E"/>
    <w:rsid w:val="001E5CB4"/>
    <w:rsid w:val="001E62DE"/>
    <w:rsid w:val="001E6884"/>
    <w:rsid w:val="001E7008"/>
    <w:rsid w:val="001E7635"/>
    <w:rsid w:val="001E766D"/>
    <w:rsid w:val="001E76EA"/>
    <w:rsid w:val="001E7736"/>
    <w:rsid w:val="001E7C5A"/>
    <w:rsid w:val="001F06B3"/>
    <w:rsid w:val="001F0839"/>
    <w:rsid w:val="001F094D"/>
    <w:rsid w:val="001F111B"/>
    <w:rsid w:val="001F13E6"/>
    <w:rsid w:val="001F159D"/>
    <w:rsid w:val="001F2A7F"/>
    <w:rsid w:val="001F3500"/>
    <w:rsid w:val="001F3576"/>
    <w:rsid w:val="001F4096"/>
    <w:rsid w:val="001F456C"/>
    <w:rsid w:val="001F46A9"/>
    <w:rsid w:val="001F4B5F"/>
    <w:rsid w:val="001F4B73"/>
    <w:rsid w:val="001F51BE"/>
    <w:rsid w:val="001F5600"/>
    <w:rsid w:val="001F5A81"/>
    <w:rsid w:val="001F5B1B"/>
    <w:rsid w:val="001F5C91"/>
    <w:rsid w:val="001F623F"/>
    <w:rsid w:val="001F64CA"/>
    <w:rsid w:val="001F64E6"/>
    <w:rsid w:val="001F7B93"/>
    <w:rsid w:val="001F7C0B"/>
    <w:rsid w:val="00200095"/>
    <w:rsid w:val="00200116"/>
    <w:rsid w:val="00200277"/>
    <w:rsid w:val="002006FD"/>
    <w:rsid w:val="00201082"/>
    <w:rsid w:val="002015B5"/>
    <w:rsid w:val="00201BB7"/>
    <w:rsid w:val="00202B5F"/>
    <w:rsid w:val="00202F2B"/>
    <w:rsid w:val="00202F75"/>
    <w:rsid w:val="002038CC"/>
    <w:rsid w:val="00204125"/>
    <w:rsid w:val="0020462A"/>
    <w:rsid w:val="002049D1"/>
    <w:rsid w:val="00204A7A"/>
    <w:rsid w:val="00204DBA"/>
    <w:rsid w:val="00204F70"/>
    <w:rsid w:val="00205DFA"/>
    <w:rsid w:val="002064AD"/>
    <w:rsid w:val="002070AF"/>
    <w:rsid w:val="00207480"/>
    <w:rsid w:val="00207509"/>
    <w:rsid w:val="00207F4E"/>
    <w:rsid w:val="00210072"/>
    <w:rsid w:val="00210C9C"/>
    <w:rsid w:val="00211055"/>
    <w:rsid w:val="00211AB0"/>
    <w:rsid w:val="00211BFE"/>
    <w:rsid w:val="00211E0B"/>
    <w:rsid w:val="00211F34"/>
    <w:rsid w:val="002120AC"/>
    <w:rsid w:val="00212C3A"/>
    <w:rsid w:val="002135E4"/>
    <w:rsid w:val="002137F1"/>
    <w:rsid w:val="00214031"/>
    <w:rsid w:val="00214949"/>
    <w:rsid w:val="002153A1"/>
    <w:rsid w:val="00215729"/>
    <w:rsid w:val="00215C6F"/>
    <w:rsid w:val="00216153"/>
    <w:rsid w:val="002161A3"/>
    <w:rsid w:val="002167B3"/>
    <w:rsid w:val="0021684D"/>
    <w:rsid w:val="00216B0D"/>
    <w:rsid w:val="00216B28"/>
    <w:rsid w:val="002202CF"/>
    <w:rsid w:val="00221139"/>
    <w:rsid w:val="00221161"/>
    <w:rsid w:val="00221756"/>
    <w:rsid w:val="00221F2C"/>
    <w:rsid w:val="002221F7"/>
    <w:rsid w:val="00222C97"/>
    <w:rsid w:val="002235C9"/>
    <w:rsid w:val="00223BF1"/>
    <w:rsid w:val="00223C0F"/>
    <w:rsid w:val="0022439E"/>
    <w:rsid w:val="00224719"/>
    <w:rsid w:val="00224D97"/>
    <w:rsid w:val="00225631"/>
    <w:rsid w:val="00225A5E"/>
    <w:rsid w:val="002261CB"/>
    <w:rsid w:val="00226C8B"/>
    <w:rsid w:val="00226DEE"/>
    <w:rsid w:val="00227B97"/>
    <w:rsid w:val="00227BC7"/>
    <w:rsid w:val="00230A9C"/>
    <w:rsid w:val="00230AFC"/>
    <w:rsid w:val="00230C77"/>
    <w:rsid w:val="00230CAA"/>
    <w:rsid w:val="0023134B"/>
    <w:rsid w:val="0023143A"/>
    <w:rsid w:val="00231541"/>
    <w:rsid w:val="00232405"/>
    <w:rsid w:val="00232DBD"/>
    <w:rsid w:val="002331EE"/>
    <w:rsid w:val="00233A2B"/>
    <w:rsid w:val="00233C3B"/>
    <w:rsid w:val="00234035"/>
    <w:rsid w:val="0023435D"/>
    <w:rsid w:val="00234B5D"/>
    <w:rsid w:val="00234F42"/>
    <w:rsid w:val="00234FE0"/>
    <w:rsid w:val="002354EC"/>
    <w:rsid w:val="00235A02"/>
    <w:rsid w:val="002361C3"/>
    <w:rsid w:val="002364B1"/>
    <w:rsid w:val="00236C7F"/>
    <w:rsid w:val="00236F77"/>
    <w:rsid w:val="002373AB"/>
    <w:rsid w:val="00237447"/>
    <w:rsid w:val="0023751D"/>
    <w:rsid w:val="00237C9D"/>
    <w:rsid w:val="002405A3"/>
    <w:rsid w:val="002410AA"/>
    <w:rsid w:val="00241A60"/>
    <w:rsid w:val="00241EC0"/>
    <w:rsid w:val="002423FF"/>
    <w:rsid w:val="0024309C"/>
    <w:rsid w:val="002434D9"/>
    <w:rsid w:val="00243851"/>
    <w:rsid w:val="00244026"/>
    <w:rsid w:val="00244306"/>
    <w:rsid w:val="00244B2C"/>
    <w:rsid w:val="002450C4"/>
    <w:rsid w:val="00245C2B"/>
    <w:rsid w:val="00246AD5"/>
    <w:rsid w:val="00246D72"/>
    <w:rsid w:val="00247306"/>
    <w:rsid w:val="00247789"/>
    <w:rsid w:val="00247A40"/>
    <w:rsid w:val="00247C9D"/>
    <w:rsid w:val="00247CC3"/>
    <w:rsid w:val="0025011D"/>
    <w:rsid w:val="0025024B"/>
    <w:rsid w:val="00250309"/>
    <w:rsid w:val="00250BDD"/>
    <w:rsid w:val="00251352"/>
    <w:rsid w:val="00251BAB"/>
    <w:rsid w:val="00251C24"/>
    <w:rsid w:val="00252108"/>
    <w:rsid w:val="0025238F"/>
    <w:rsid w:val="00252753"/>
    <w:rsid w:val="00252AC4"/>
    <w:rsid w:val="0025370F"/>
    <w:rsid w:val="00253E23"/>
    <w:rsid w:val="00254480"/>
    <w:rsid w:val="00254926"/>
    <w:rsid w:val="0025580D"/>
    <w:rsid w:val="002565DF"/>
    <w:rsid w:val="002569C7"/>
    <w:rsid w:val="00256C8A"/>
    <w:rsid w:val="002571A1"/>
    <w:rsid w:val="002574D1"/>
    <w:rsid w:val="0026035B"/>
    <w:rsid w:val="002603F3"/>
    <w:rsid w:val="00260AA5"/>
    <w:rsid w:val="00260B50"/>
    <w:rsid w:val="0026115B"/>
    <w:rsid w:val="002612B9"/>
    <w:rsid w:val="002614FC"/>
    <w:rsid w:val="00261679"/>
    <w:rsid w:val="00261732"/>
    <w:rsid w:val="00261A12"/>
    <w:rsid w:val="00261B6B"/>
    <w:rsid w:val="00261BD3"/>
    <w:rsid w:val="00261BE8"/>
    <w:rsid w:val="00261E0E"/>
    <w:rsid w:val="0026273E"/>
    <w:rsid w:val="00263458"/>
    <w:rsid w:val="002637B8"/>
    <w:rsid w:val="00263C57"/>
    <w:rsid w:val="00264032"/>
    <w:rsid w:val="00264687"/>
    <w:rsid w:val="00265238"/>
    <w:rsid w:val="002653DB"/>
    <w:rsid w:val="00265B6F"/>
    <w:rsid w:val="002661DB"/>
    <w:rsid w:val="00266758"/>
    <w:rsid w:val="00266AC1"/>
    <w:rsid w:val="00267392"/>
    <w:rsid w:val="00267812"/>
    <w:rsid w:val="00267B2A"/>
    <w:rsid w:val="00267B3C"/>
    <w:rsid w:val="00267F3D"/>
    <w:rsid w:val="00270E68"/>
    <w:rsid w:val="002711ED"/>
    <w:rsid w:val="00271864"/>
    <w:rsid w:val="00271874"/>
    <w:rsid w:val="00271CDB"/>
    <w:rsid w:val="00272068"/>
    <w:rsid w:val="00272455"/>
    <w:rsid w:val="002725C9"/>
    <w:rsid w:val="002725E8"/>
    <w:rsid w:val="00272698"/>
    <w:rsid w:val="0027322F"/>
    <w:rsid w:val="0027325D"/>
    <w:rsid w:val="00273652"/>
    <w:rsid w:val="00273BAA"/>
    <w:rsid w:val="002741C3"/>
    <w:rsid w:val="002743EC"/>
    <w:rsid w:val="002745CF"/>
    <w:rsid w:val="00274B99"/>
    <w:rsid w:val="00274DD7"/>
    <w:rsid w:val="00275DEE"/>
    <w:rsid w:val="00275F31"/>
    <w:rsid w:val="00276539"/>
    <w:rsid w:val="00276F4A"/>
    <w:rsid w:val="00277FB9"/>
    <w:rsid w:val="00280506"/>
    <w:rsid w:val="002805D0"/>
    <w:rsid w:val="00280A4B"/>
    <w:rsid w:val="00280BD6"/>
    <w:rsid w:val="00280FC4"/>
    <w:rsid w:val="00282357"/>
    <w:rsid w:val="00282D82"/>
    <w:rsid w:val="00283242"/>
    <w:rsid w:val="002835DC"/>
    <w:rsid w:val="002845BD"/>
    <w:rsid w:val="002848D3"/>
    <w:rsid w:val="00284ADA"/>
    <w:rsid w:val="00284F88"/>
    <w:rsid w:val="002850FC"/>
    <w:rsid w:val="00285262"/>
    <w:rsid w:val="0028552E"/>
    <w:rsid w:val="002859C6"/>
    <w:rsid w:val="00285CA9"/>
    <w:rsid w:val="0028688D"/>
    <w:rsid w:val="002869B6"/>
    <w:rsid w:val="00286BBD"/>
    <w:rsid w:val="00287118"/>
    <w:rsid w:val="00287AFB"/>
    <w:rsid w:val="00290562"/>
    <w:rsid w:val="00290C2D"/>
    <w:rsid w:val="00290F9B"/>
    <w:rsid w:val="00291075"/>
    <w:rsid w:val="002915D5"/>
    <w:rsid w:val="002917A3"/>
    <w:rsid w:val="00291ED4"/>
    <w:rsid w:val="00291F68"/>
    <w:rsid w:val="00292019"/>
    <w:rsid w:val="00292377"/>
    <w:rsid w:val="00292503"/>
    <w:rsid w:val="002930FC"/>
    <w:rsid w:val="002933DC"/>
    <w:rsid w:val="002935F2"/>
    <w:rsid w:val="00293C43"/>
    <w:rsid w:val="00293FA7"/>
    <w:rsid w:val="002945C9"/>
    <w:rsid w:val="00294652"/>
    <w:rsid w:val="00294AD3"/>
    <w:rsid w:val="00294EE6"/>
    <w:rsid w:val="00294F50"/>
    <w:rsid w:val="00295041"/>
    <w:rsid w:val="00295BFE"/>
    <w:rsid w:val="00295E0F"/>
    <w:rsid w:val="00295E37"/>
    <w:rsid w:val="00296E76"/>
    <w:rsid w:val="00297AAA"/>
    <w:rsid w:val="00297BA4"/>
    <w:rsid w:val="00297BB0"/>
    <w:rsid w:val="002A0DF6"/>
    <w:rsid w:val="002A0E3A"/>
    <w:rsid w:val="002A0F55"/>
    <w:rsid w:val="002A190E"/>
    <w:rsid w:val="002A1ABE"/>
    <w:rsid w:val="002A1E3E"/>
    <w:rsid w:val="002A1F3E"/>
    <w:rsid w:val="002A2224"/>
    <w:rsid w:val="002A27E6"/>
    <w:rsid w:val="002A2B63"/>
    <w:rsid w:val="002A2B87"/>
    <w:rsid w:val="002A3748"/>
    <w:rsid w:val="002A38DC"/>
    <w:rsid w:val="002A390D"/>
    <w:rsid w:val="002A3A8E"/>
    <w:rsid w:val="002A3BBD"/>
    <w:rsid w:val="002A3D2C"/>
    <w:rsid w:val="002A4056"/>
    <w:rsid w:val="002A4550"/>
    <w:rsid w:val="002A479D"/>
    <w:rsid w:val="002A4F4A"/>
    <w:rsid w:val="002A5225"/>
    <w:rsid w:val="002A542A"/>
    <w:rsid w:val="002A55EE"/>
    <w:rsid w:val="002A5951"/>
    <w:rsid w:val="002A5DC8"/>
    <w:rsid w:val="002A5F89"/>
    <w:rsid w:val="002A6664"/>
    <w:rsid w:val="002A6DE3"/>
    <w:rsid w:val="002A6E97"/>
    <w:rsid w:val="002A7734"/>
    <w:rsid w:val="002B0077"/>
    <w:rsid w:val="002B0C06"/>
    <w:rsid w:val="002B0D4C"/>
    <w:rsid w:val="002B139A"/>
    <w:rsid w:val="002B24B0"/>
    <w:rsid w:val="002B2905"/>
    <w:rsid w:val="002B2AE3"/>
    <w:rsid w:val="002B2B34"/>
    <w:rsid w:val="002B31B1"/>
    <w:rsid w:val="002B35E6"/>
    <w:rsid w:val="002B3A8D"/>
    <w:rsid w:val="002B3D66"/>
    <w:rsid w:val="002B4224"/>
    <w:rsid w:val="002B4475"/>
    <w:rsid w:val="002B48BB"/>
    <w:rsid w:val="002B54F3"/>
    <w:rsid w:val="002B6C3E"/>
    <w:rsid w:val="002B77B5"/>
    <w:rsid w:val="002B7970"/>
    <w:rsid w:val="002B7C1C"/>
    <w:rsid w:val="002C00E1"/>
    <w:rsid w:val="002C0A91"/>
    <w:rsid w:val="002C0E1A"/>
    <w:rsid w:val="002C162A"/>
    <w:rsid w:val="002C1A33"/>
    <w:rsid w:val="002C207F"/>
    <w:rsid w:val="002C2937"/>
    <w:rsid w:val="002C301D"/>
    <w:rsid w:val="002C3440"/>
    <w:rsid w:val="002C3F4F"/>
    <w:rsid w:val="002C414A"/>
    <w:rsid w:val="002C43C6"/>
    <w:rsid w:val="002C4ACC"/>
    <w:rsid w:val="002C53A3"/>
    <w:rsid w:val="002C56FF"/>
    <w:rsid w:val="002C6008"/>
    <w:rsid w:val="002C644A"/>
    <w:rsid w:val="002C68F7"/>
    <w:rsid w:val="002C6B71"/>
    <w:rsid w:val="002C6DA4"/>
    <w:rsid w:val="002C75D3"/>
    <w:rsid w:val="002C79A4"/>
    <w:rsid w:val="002C7A03"/>
    <w:rsid w:val="002C7FD2"/>
    <w:rsid w:val="002D0627"/>
    <w:rsid w:val="002D06D1"/>
    <w:rsid w:val="002D083B"/>
    <w:rsid w:val="002D0C12"/>
    <w:rsid w:val="002D0CD3"/>
    <w:rsid w:val="002D1E9F"/>
    <w:rsid w:val="002D2F15"/>
    <w:rsid w:val="002D30D2"/>
    <w:rsid w:val="002D3488"/>
    <w:rsid w:val="002D35FC"/>
    <w:rsid w:val="002D37C4"/>
    <w:rsid w:val="002D3C8A"/>
    <w:rsid w:val="002D3CA1"/>
    <w:rsid w:val="002D3D9A"/>
    <w:rsid w:val="002D41A4"/>
    <w:rsid w:val="002D47F3"/>
    <w:rsid w:val="002D4FFB"/>
    <w:rsid w:val="002D50E2"/>
    <w:rsid w:val="002D5D6C"/>
    <w:rsid w:val="002D5EDD"/>
    <w:rsid w:val="002D6B97"/>
    <w:rsid w:val="002D6CB8"/>
    <w:rsid w:val="002D6D19"/>
    <w:rsid w:val="002D7329"/>
    <w:rsid w:val="002D75A0"/>
    <w:rsid w:val="002D75EA"/>
    <w:rsid w:val="002D77F6"/>
    <w:rsid w:val="002D7D21"/>
    <w:rsid w:val="002E056F"/>
    <w:rsid w:val="002E084C"/>
    <w:rsid w:val="002E0F35"/>
    <w:rsid w:val="002E0F88"/>
    <w:rsid w:val="002E1B09"/>
    <w:rsid w:val="002E1EEC"/>
    <w:rsid w:val="002E2076"/>
    <w:rsid w:val="002E2153"/>
    <w:rsid w:val="002E23B1"/>
    <w:rsid w:val="002E27F4"/>
    <w:rsid w:val="002E2D5C"/>
    <w:rsid w:val="002E322B"/>
    <w:rsid w:val="002E460D"/>
    <w:rsid w:val="002E4CD6"/>
    <w:rsid w:val="002E5202"/>
    <w:rsid w:val="002E5570"/>
    <w:rsid w:val="002E566D"/>
    <w:rsid w:val="002E570E"/>
    <w:rsid w:val="002E59EB"/>
    <w:rsid w:val="002E5A04"/>
    <w:rsid w:val="002E5B8C"/>
    <w:rsid w:val="002E608F"/>
    <w:rsid w:val="002E62D1"/>
    <w:rsid w:val="002E6536"/>
    <w:rsid w:val="002E6AC2"/>
    <w:rsid w:val="002E6ECA"/>
    <w:rsid w:val="002E709F"/>
    <w:rsid w:val="002E7417"/>
    <w:rsid w:val="002E743D"/>
    <w:rsid w:val="002E7938"/>
    <w:rsid w:val="002F0451"/>
    <w:rsid w:val="002F0A38"/>
    <w:rsid w:val="002F1283"/>
    <w:rsid w:val="002F1C00"/>
    <w:rsid w:val="002F29F7"/>
    <w:rsid w:val="002F2EE0"/>
    <w:rsid w:val="002F320C"/>
    <w:rsid w:val="002F4582"/>
    <w:rsid w:val="002F53E7"/>
    <w:rsid w:val="002F56EA"/>
    <w:rsid w:val="002F572B"/>
    <w:rsid w:val="002F69C5"/>
    <w:rsid w:val="002F6A4D"/>
    <w:rsid w:val="002F6CD6"/>
    <w:rsid w:val="002F6EF5"/>
    <w:rsid w:val="002F6F35"/>
    <w:rsid w:val="002F6F92"/>
    <w:rsid w:val="0030028A"/>
    <w:rsid w:val="00300A47"/>
    <w:rsid w:val="00300AE1"/>
    <w:rsid w:val="00300B2F"/>
    <w:rsid w:val="00300C74"/>
    <w:rsid w:val="00302442"/>
    <w:rsid w:val="00302746"/>
    <w:rsid w:val="00302BC8"/>
    <w:rsid w:val="00302F8F"/>
    <w:rsid w:val="00303066"/>
    <w:rsid w:val="003031A0"/>
    <w:rsid w:val="0030359B"/>
    <w:rsid w:val="00303BBB"/>
    <w:rsid w:val="00304D63"/>
    <w:rsid w:val="00304DFF"/>
    <w:rsid w:val="003058D9"/>
    <w:rsid w:val="00306350"/>
    <w:rsid w:val="003103D4"/>
    <w:rsid w:val="00310907"/>
    <w:rsid w:val="00310968"/>
    <w:rsid w:val="00310D7A"/>
    <w:rsid w:val="0031156C"/>
    <w:rsid w:val="00311593"/>
    <w:rsid w:val="003115FE"/>
    <w:rsid w:val="00311B24"/>
    <w:rsid w:val="00312AB5"/>
    <w:rsid w:val="00312CF6"/>
    <w:rsid w:val="00312F2F"/>
    <w:rsid w:val="0031344C"/>
    <w:rsid w:val="00314049"/>
    <w:rsid w:val="003140D5"/>
    <w:rsid w:val="0031424C"/>
    <w:rsid w:val="00314988"/>
    <w:rsid w:val="00314A89"/>
    <w:rsid w:val="00314F51"/>
    <w:rsid w:val="003154C6"/>
    <w:rsid w:val="00316363"/>
    <w:rsid w:val="0031664A"/>
    <w:rsid w:val="00316697"/>
    <w:rsid w:val="00320344"/>
    <w:rsid w:val="0032077C"/>
    <w:rsid w:val="00320D68"/>
    <w:rsid w:val="003210CE"/>
    <w:rsid w:val="003211CD"/>
    <w:rsid w:val="0032131B"/>
    <w:rsid w:val="003215F4"/>
    <w:rsid w:val="003224D8"/>
    <w:rsid w:val="003225E6"/>
    <w:rsid w:val="00322654"/>
    <w:rsid w:val="00322FED"/>
    <w:rsid w:val="00323C4A"/>
    <w:rsid w:val="00323FE6"/>
    <w:rsid w:val="00324137"/>
    <w:rsid w:val="003249E5"/>
    <w:rsid w:val="00324D0B"/>
    <w:rsid w:val="00326B6D"/>
    <w:rsid w:val="00326FA3"/>
    <w:rsid w:val="003271B9"/>
    <w:rsid w:val="00330292"/>
    <w:rsid w:val="003307A7"/>
    <w:rsid w:val="003315CA"/>
    <w:rsid w:val="00331653"/>
    <w:rsid w:val="00331677"/>
    <w:rsid w:val="003317EA"/>
    <w:rsid w:val="003321F2"/>
    <w:rsid w:val="0033292A"/>
    <w:rsid w:val="00333522"/>
    <w:rsid w:val="003335DF"/>
    <w:rsid w:val="003349B4"/>
    <w:rsid w:val="00334A9E"/>
    <w:rsid w:val="00335639"/>
    <w:rsid w:val="0033565D"/>
    <w:rsid w:val="00336587"/>
    <w:rsid w:val="0033739E"/>
    <w:rsid w:val="003373B2"/>
    <w:rsid w:val="00337623"/>
    <w:rsid w:val="00340CD0"/>
    <w:rsid w:val="00340D91"/>
    <w:rsid w:val="00341073"/>
    <w:rsid w:val="003413A3"/>
    <w:rsid w:val="0034167F"/>
    <w:rsid w:val="003416BD"/>
    <w:rsid w:val="00341B7D"/>
    <w:rsid w:val="00341EDC"/>
    <w:rsid w:val="00341F25"/>
    <w:rsid w:val="0034209D"/>
    <w:rsid w:val="003421C4"/>
    <w:rsid w:val="00342547"/>
    <w:rsid w:val="003427A9"/>
    <w:rsid w:val="00342E8F"/>
    <w:rsid w:val="003438D9"/>
    <w:rsid w:val="003439B2"/>
    <w:rsid w:val="00343C42"/>
    <w:rsid w:val="00343C94"/>
    <w:rsid w:val="003449C9"/>
    <w:rsid w:val="00344ABB"/>
    <w:rsid w:val="003451BF"/>
    <w:rsid w:val="00345738"/>
    <w:rsid w:val="003458B7"/>
    <w:rsid w:val="003459C4"/>
    <w:rsid w:val="00345E85"/>
    <w:rsid w:val="00346129"/>
    <w:rsid w:val="00346403"/>
    <w:rsid w:val="00346C20"/>
    <w:rsid w:val="00346DB6"/>
    <w:rsid w:val="0035048E"/>
    <w:rsid w:val="003505CD"/>
    <w:rsid w:val="00350625"/>
    <w:rsid w:val="00351943"/>
    <w:rsid w:val="00351F57"/>
    <w:rsid w:val="003527FF"/>
    <w:rsid w:val="00352BB6"/>
    <w:rsid w:val="00352D73"/>
    <w:rsid w:val="00352E5D"/>
    <w:rsid w:val="00352EF7"/>
    <w:rsid w:val="0035372F"/>
    <w:rsid w:val="00353D82"/>
    <w:rsid w:val="00353DB4"/>
    <w:rsid w:val="00354A2A"/>
    <w:rsid w:val="00354A40"/>
    <w:rsid w:val="00355932"/>
    <w:rsid w:val="00355A09"/>
    <w:rsid w:val="00355C24"/>
    <w:rsid w:val="00355CCA"/>
    <w:rsid w:val="00355EDD"/>
    <w:rsid w:val="0035679E"/>
    <w:rsid w:val="00357113"/>
    <w:rsid w:val="00357426"/>
    <w:rsid w:val="0035749A"/>
    <w:rsid w:val="00357526"/>
    <w:rsid w:val="00357B7B"/>
    <w:rsid w:val="00357CCE"/>
    <w:rsid w:val="00357E97"/>
    <w:rsid w:val="00357F19"/>
    <w:rsid w:val="0036003F"/>
    <w:rsid w:val="0036044F"/>
    <w:rsid w:val="00360964"/>
    <w:rsid w:val="003618BC"/>
    <w:rsid w:val="00361D17"/>
    <w:rsid w:val="00362474"/>
    <w:rsid w:val="00362621"/>
    <w:rsid w:val="0036328F"/>
    <w:rsid w:val="0036372D"/>
    <w:rsid w:val="0036383B"/>
    <w:rsid w:val="003638E4"/>
    <w:rsid w:val="00364405"/>
    <w:rsid w:val="0036446C"/>
    <w:rsid w:val="00364FE9"/>
    <w:rsid w:val="003663C6"/>
    <w:rsid w:val="003666D8"/>
    <w:rsid w:val="00366D20"/>
    <w:rsid w:val="0036729A"/>
    <w:rsid w:val="0036757C"/>
    <w:rsid w:val="00367D59"/>
    <w:rsid w:val="00370221"/>
    <w:rsid w:val="0037079B"/>
    <w:rsid w:val="003708B6"/>
    <w:rsid w:val="00370AEA"/>
    <w:rsid w:val="00370DA3"/>
    <w:rsid w:val="00370EAF"/>
    <w:rsid w:val="0037110E"/>
    <w:rsid w:val="003718D4"/>
    <w:rsid w:val="003721AF"/>
    <w:rsid w:val="00372311"/>
    <w:rsid w:val="003723C0"/>
    <w:rsid w:val="003727A3"/>
    <w:rsid w:val="00372C5C"/>
    <w:rsid w:val="00373459"/>
    <w:rsid w:val="00373D66"/>
    <w:rsid w:val="00373F3A"/>
    <w:rsid w:val="00374568"/>
    <w:rsid w:val="0037499F"/>
    <w:rsid w:val="00374E2D"/>
    <w:rsid w:val="00375124"/>
    <w:rsid w:val="0037571B"/>
    <w:rsid w:val="00375AE6"/>
    <w:rsid w:val="00375FDE"/>
    <w:rsid w:val="0037665A"/>
    <w:rsid w:val="0037693C"/>
    <w:rsid w:val="00377115"/>
    <w:rsid w:val="00377688"/>
    <w:rsid w:val="0037768A"/>
    <w:rsid w:val="003779D9"/>
    <w:rsid w:val="00377B29"/>
    <w:rsid w:val="00380421"/>
    <w:rsid w:val="00380F57"/>
    <w:rsid w:val="0038111B"/>
    <w:rsid w:val="003811F7"/>
    <w:rsid w:val="003822B5"/>
    <w:rsid w:val="0038274D"/>
    <w:rsid w:val="00382C4E"/>
    <w:rsid w:val="00382C76"/>
    <w:rsid w:val="00382F72"/>
    <w:rsid w:val="00383201"/>
    <w:rsid w:val="00384048"/>
    <w:rsid w:val="0038469A"/>
    <w:rsid w:val="00384ED9"/>
    <w:rsid w:val="00384FF8"/>
    <w:rsid w:val="00385175"/>
    <w:rsid w:val="003860C3"/>
    <w:rsid w:val="0038622B"/>
    <w:rsid w:val="003863A5"/>
    <w:rsid w:val="00386444"/>
    <w:rsid w:val="0038656E"/>
    <w:rsid w:val="003865D7"/>
    <w:rsid w:val="00386B09"/>
    <w:rsid w:val="00386CB2"/>
    <w:rsid w:val="00386F7B"/>
    <w:rsid w:val="003872D6"/>
    <w:rsid w:val="0038752F"/>
    <w:rsid w:val="00390BB3"/>
    <w:rsid w:val="00390F09"/>
    <w:rsid w:val="003917F3"/>
    <w:rsid w:val="00392446"/>
    <w:rsid w:val="003928A6"/>
    <w:rsid w:val="00392A9A"/>
    <w:rsid w:val="00392B41"/>
    <w:rsid w:val="00393DE1"/>
    <w:rsid w:val="00394530"/>
    <w:rsid w:val="00394D81"/>
    <w:rsid w:val="003950AD"/>
    <w:rsid w:val="003961DF"/>
    <w:rsid w:val="00396C32"/>
    <w:rsid w:val="00396DD5"/>
    <w:rsid w:val="00397141"/>
    <w:rsid w:val="003A02C8"/>
    <w:rsid w:val="003A0622"/>
    <w:rsid w:val="003A0865"/>
    <w:rsid w:val="003A0C9D"/>
    <w:rsid w:val="003A105A"/>
    <w:rsid w:val="003A11C6"/>
    <w:rsid w:val="003A13AA"/>
    <w:rsid w:val="003A1657"/>
    <w:rsid w:val="003A1A80"/>
    <w:rsid w:val="003A1CFB"/>
    <w:rsid w:val="003A2816"/>
    <w:rsid w:val="003A295A"/>
    <w:rsid w:val="003A2AA6"/>
    <w:rsid w:val="003A333B"/>
    <w:rsid w:val="003A35DA"/>
    <w:rsid w:val="003A3942"/>
    <w:rsid w:val="003A3F77"/>
    <w:rsid w:val="003A3FF1"/>
    <w:rsid w:val="003A43FD"/>
    <w:rsid w:val="003A47BC"/>
    <w:rsid w:val="003A485B"/>
    <w:rsid w:val="003A4B03"/>
    <w:rsid w:val="003A4B9C"/>
    <w:rsid w:val="003A5385"/>
    <w:rsid w:val="003A5A1A"/>
    <w:rsid w:val="003A5ED1"/>
    <w:rsid w:val="003A626B"/>
    <w:rsid w:val="003A62B9"/>
    <w:rsid w:val="003A663F"/>
    <w:rsid w:val="003A6681"/>
    <w:rsid w:val="003A69EA"/>
    <w:rsid w:val="003A6C10"/>
    <w:rsid w:val="003A6CF2"/>
    <w:rsid w:val="003A6D5C"/>
    <w:rsid w:val="003A7110"/>
    <w:rsid w:val="003A74C5"/>
    <w:rsid w:val="003A780F"/>
    <w:rsid w:val="003A7889"/>
    <w:rsid w:val="003A7AB8"/>
    <w:rsid w:val="003A7AC7"/>
    <w:rsid w:val="003B082E"/>
    <w:rsid w:val="003B09B4"/>
    <w:rsid w:val="003B1AF5"/>
    <w:rsid w:val="003B2299"/>
    <w:rsid w:val="003B25FC"/>
    <w:rsid w:val="003B2662"/>
    <w:rsid w:val="003B3A57"/>
    <w:rsid w:val="003B3F0C"/>
    <w:rsid w:val="003B4422"/>
    <w:rsid w:val="003B443E"/>
    <w:rsid w:val="003B46AE"/>
    <w:rsid w:val="003B4CAA"/>
    <w:rsid w:val="003B5C2A"/>
    <w:rsid w:val="003B5DF8"/>
    <w:rsid w:val="003B678D"/>
    <w:rsid w:val="003B6CD6"/>
    <w:rsid w:val="003B7528"/>
    <w:rsid w:val="003C072E"/>
    <w:rsid w:val="003C0AE3"/>
    <w:rsid w:val="003C10C5"/>
    <w:rsid w:val="003C1C7F"/>
    <w:rsid w:val="003C28CE"/>
    <w:rsid w:val="003C29C2"/>
    <w:rsid w:val="003C2A6F"/>
    <w:rsid w:val="003C2B88"/>
    <w:rsid w:val="003C2D1F"/>
    <w:rsid w:val="003C2FBC"/>
    <w:rsid w:val="003C45FD"/>
    <w:rsid w:val="003C467E"/>
    <w:rsid w:val="003C4691"/>
    <w:rsid w:val="003C4997"/>
    <w:rsid w:val="003C5A3F"/>
    <w:rsid w:val="003C5A9A"/>
    <w:rsid w:val="003C609F"/>
    <w:rsid w:val="003C6108"/>
    <w:rsid w:val="003C6371"/>
    <w:rsid w:val="003C6A74"/>
    <w:rsid w:val="003C6EC0"/>
    <w:rsid w:val="003C7D0F"/>
    <w:rsid w:val="003D0155"/>
    <w:rsid w:val="003D0A96"/>
    <w:rsid w:val="003D1127"/>
    <w:rsid w:val="003D1A5A"/>
    <w:rsid w:val="003D1B10"/>
    <w:rsid w:val="003D1F74"/>
    <w:rsid w:val="003D20CC"/>
    <w:rsid w:val="003D2199"/>
    <w:rsid w:val="003D241E"/>
    <w:rsid w:val="003D2420"/>
    <w:rsid w:val="003D2D9F"/>
    <w:rsid w:val="003D3249"/>
    <w:rsid w:val="003D330C"/>
    <w:rsid w:val="003D3FDA"/>
    <w:rsid w:val="003D4AC9"/>
    <w:rsid w:val="003D4EF6"/>
    <w:rsid w:val="003D5338"/>
    <w:rsid w:val="003D5C74"/>
    <w:rsid w:val="003D5E30"/>
    <w:rsid w:val="003D65D1"/>
    <w:rsid w:val="003D6618"/>
    <w:rsid w:val="003D67D3"/>
    <w:rsid w:val="003D6AC5"/>
    <w:rsid w:val="003D755C"/>
    <w:rsid w:val="003E0251"/>
    <w:rsid w:val="003E04EE"/>
    <w:rsid w:val="003E0784"/>
    <w:rsid w:val="003E0C76"/>
    <w:rsid w:val="003E0D8E"/>
    <w:rsid w:val="003E11BD"/>
    <w:rsid w:val="003E11DA"/>
    <w:rsid w:val="003E155B"/>
    <w:rsid w:val="003E1C4E"/>
    <w:rsid w:val="003E1EF6"/>
    <w:rsid w:val="003E2B1F"/>
    <w:rsid w:val="003E2F71"/>
    <w:rsid w:val="003E3CBB"/>
    <w:rsid w:val="003E4293"/>
    <w:rsid w:val="003E48FE"/>
    <w:rsid w:val="003E4A3B"/>
    <w:rsid w:val="003E4E95"/>
    <w:rsid w:val="003E50DC"/>
    <w:rsid w:val="003E55D0"/>
    <w:rsid w:val="003E58C5"/>
    <w:rsid w:val="003E612F"/>
    <w:rsid w:val="003E6D66"/>
    <w:rsid w:val="003E73B8"/>
    <w:rsid w:val="003E7E03"/>
    <w:rsid w:val="003F037D"/>
    <w:rsid w:val="003F0B30"/>
    <w:rsid w:val="003F0E3F"/>
    <w:rsid w:val="003F1304"/>
    <w:rsid w:val="003F2D88"/>
    <w:rsid w:val="003F319C"/>
    <w:rsid w:val="003F327A"/>
    <w:rsid w:val="003F3379"/>
    <w:rsid w:val="003F35A7"/>
    <w:rsid w:val="003F38CF"/>
    <w:rsid w:val="003F3A3C"/>
    <w:rsid w:val="003F3C71"/>
    <w:rsid w:val="003F4015"/>
    <w:rsid w:val="003F4968"/>
    <w:rsid w:val="003F499C"/>
    <w:rsid w:val="003F4D9B"/>
    <w:rsid w:val="003F54A4"/>
    <w:rsid w:val="003F58A1"/>
    <w:rsid w:val="003F5973"/>
    <w:rsid w:val="003F5A1A"/>
    <w:rsid w:val="003F6214"/>
    <w:rsid w:val="003F6724"/>
    <w:rsid w:val="003F722E"/>
    <w:rsid w:val="003F7648"/>
    <w:rsid w:val="003F78B5"/>
    <w:rsid w:val="003F7981"/>
    <w:rsid w:val="00401A7A"/>
    <w:rsid w:val="00401BE7"/>
    <w:rsid w:val="00401D6F"/>
    <w:rsid w:val="00401E9C"/>
    <w:rsid w:val="004020E5"/>
    <w:rsid w:val="00402E30"/>
    <w:rsid w:val="004034B9"/>
    <w:rsid w:val="00403557"/>
    <w:rsid w:val="00403D3F"/>
    <w:rsid w:val="00404037"/>
    <w:rsid w:val="004047BB"/>
    <w:rsid w:val="004047F5"/>
    <w:rsid w:val="00404CAD"/>
    <w:rsid w:val="004055EA"/>
    <w:rsid w:val="004066D9"/>
    <w:rsid w:val="004076D3"/>
    <w:rsid w:val="00407A1A"/>
    <w:rsid w:val="004101C6"/>
    <w:rsid w:val="00410661"/>
    <w:rsid w:val="00410F85"/>
    <w:rsid w:val="0041128B"/>
    <w:rsid w:val="0041136A"/>
    <w:rsid w:val="00411588"/>
    <w:rsid w:val="004116D9"/>
    <w:rsid w:val="004116E0"/>
    <w:rsid w:val="00411C89"/>
    <w:rsid w:val="00412191"/>
    <w:rsid w:val="004123A5"/>
    <w:rsid w:val="0041240A"/>
    <w:rsid w:val="00412641"/>
    <w:rsid w:val="00412BB5"/>
    <w:rsid w:val="0041365B"/>
    <w:rsid w:val="00413871"/>
    <w:rsid w:val="0041395D"/>
    <w:rsid w:val="0041399D"/>
    <w:rsid w:val="004142F5"/>
    <w:rsid w:val="004144C4"/>
    <w:rsid w:val="004147D0"/>
    <w:rsid w:val="004149CD"/>
    <w:rsid w:val="00414D68"/>
    <w:rsid w:val="00414DAB"/>
    <w:rsid w:val="00414DF8"/>
    <w:rsid w:val="00415565"/>
    <w:rsid w:val="00415640"/>
    <w:rsid w:val="0041590D"/>
    <w:rsid w:val="00416FB5"/>
    <w:rsid w:val="00417222"/>
    <w:rsid w:val="0041761B"/>
    <w:rsid w:val="00417F45"/>
    <w:rsid w:val="004206A0"/>
    <w:rsid w:val="00421508"/>
    <w:rsid w:val="00421659"/>
    <w:rsid w:val="00421E79"/>
    <w:rsid w:val="004220A4"/>
    <w:rsid w:val="004223BF"/>
    <w:rsid w:val="004226CD"/>
    <w:rsid w:val="004229FC"/>
    <w:rsid w:val="0042390A"/>
    <w:rsid w:val="004239A3"/>
    <w:rsid w:val="00423C19"/>
    <w:rsid w:val="00423DBF"/>
    <w:rsid w:val="00423FE2"/>
    <w:rsid w:val="00424FA4"/>
    <w:rsid w:val="004256FA"/>
    <w:rsid w:val="004260C1"/>
    <w:rsid w:val="00426A98"/>
    <w:rsid w:val="004273DE"/>
    <w:rsid w:val="00427AF4"/>
    <w:rsid w:val="00427BE7"/>
    <w:rsid w:val="00427CB5"/>
    <w:rsid w:val="0043028D"/>
    <w:rsid w:val="00431E37"/>
    <w:rsid w:val="004322D3"/>
    <w:rsid w:val="00432C18"/>
    <w:rsid w:val="00432EBD"/>
    <w:rsid w:val="00433371"/>
    <w:rsid w:val="0043390F"/>
    <w:rsid w:val="00433E2C"/>
    <w:rsid w:val="00433EC2"/>
    <w:rsid w:val="00433F9A"/>
    <w:rsid w:val="0043429C"/>
    <w:rsid w:val="00434AB0"/>
    <w:rsid w:val="00434DFD"/>
    <w:rsid w:val="00434E4F"/>
    <w:rsid w:val="004356D7"/>
    <w:rsid w:val="00436191"/>
    <w:rsid w:val="00436926"/>
    <w:rsid w:val="00436A89"/>
    <w:rsid w:val="00436D8E"/>
    <w:rsid w:val="00436FAB"/>
    <w:rsid w:val="00437015"/>
    <w:rsid w:val="00437D8A"/>
    <w:rsid w:val="00437FCE"/>
    <w:rsid w:val="00440211"/>
    <w:rsid w:val="0044021B"/>
    <w:rsid w:val="0044047F"/>
    <w:rsid w:val="00441049"/>
    <w:rsid w:val="0044141E"/>
    <w:rsid w:val="00441862"/>
    <w:rsid w:val="0044192F"/>
    <w:rsid w:val="00442749"/>
    <w:rsid w:val="00442BC2"/>
    <w:rsid w:val="004433C2"/>
    <w:rsid w:val="00443C40"/>
    <w:rsid w:val="00443EA3"/>
    <w:rsid w:val="00443EAE"/>
    <w:rsid w:val="00443EEA"/>
    <w:rsid w:val="00444072"/>
    <w:rsid w:val="00444D59"/>
    <w:rsid w:val="00444DC4"/>
    <w:rsid w:val="0044508F"/>
    <w:rsid w:val="004458E7"/>
    <w:rsid w:val="00445E8E"/>
    <w:rsid w:val="00446135"/>
    <w:rsid w:val="004463F2"/>
    <w:rsid w:val="004469E7"/>
    <w:rsid w:val="00446A0F"/>
    <w:rsid w:val="00447210"/>
    <w:rsid w:val="004475F8"/>
    <w:rsid w:val="00450176"/>
    <w:rsid w:val="00450A6F"/>
    <w:rsid w:val="00451243"/>
    <w:rsid w:val="00451CCF"/>
    <w:rsid w:val="00452190"/>
    <w:rsid w:val="0045254A"/>
    <w:rsid w:val="00452BD7"/>
    <w:rsid w:val="00452D4E"/>
    <w:rsid w:val="00452FFC"/>
    <w:rsid w:val="00453270"/>
    <w:rsid w:val="0045330D"/>
    <w:rsid w:val="004534CB"/>
    <w:rsid w:val="00453839"/>
    <w:rsid w:val="0045447A"/>
    <w:rsid w:val="0045462A"/>
    <w:rsid w:val="0045469A"/>
    <w:rsid w:val="00454D1F"/>
    <w:rsid w:val="00454E56"/>
    <w:rsid w:val="00455100"/>
    <w:rsid w:val="00455295"/>
    <w:rsid w:val="004553BA"/>
    <w:rsid w:val="00455542"/>
    <w:rsid w:val="00455733"/>
    <w:rsid w:val="004560E0"/>
    <w:rsid w:val="0045670B"/>
    <w:rsid w:val="00457078"/>
    <w:rsid w:val="004571ED"/>
    <w:rsid w:val="004576B5"/>
    <w:rsid w:val="00457AD0"/>
    <w:rsid w:val="00460286"/>
    <w:rsid w:val="004608B7"/>
    <w:rsid w:val="00461107"/>
    <w:rsid w:val="004611EE"/>
    <w:rsid w:val="0046148C"/>
    <w:rsid w:val="00461803"/>
    <w:rsid w:val="00461B55"/>
    <w:rsid w:val="00461D38"/>
    <w:rsid w:val="00462488"/>
    <w:rsid w:val="00462573"/>
    <w:rsid w:val="00462977"/>
    <w:rsid w:val="00462AE2"/>
    <w:rsid w:val="00463196"/>
    <w:rsid w:val="004633A5"/>
    <w:rsid w:val="00463EB2"/>
    <w:rsid w:val="00463EDD"/>
    <w:rsid w:val="00463EFD"/>
    <w:rsid w:val="0046409C"/>
    <w:rsid w:val="004651BE"/>
    <w:rsid w:val="00465639"/>
    <w:rsid w:val="00465B96"/>
    <w:rsid w:val="004663D3"/>
    <w:rsid w:val="004668B7"/>
    <w:rsid w:val="00467655"/>
    <w:rsid w:val="0046773F"/>
    <w:rsid w:val="004711FD"/>
    <w:rsid w:val="004719CD"/>
    <w:rsid w:val="00471A08"/>
    <w:rsid w:val="00472D7A"/>
    <w:rsid w:val="00472F11"/>
    <w:rsid w:val="00473335"/>
    <w:rsid w:val="00473770"/>
    <w:rsid w:val="00473F71"/>
    <w:rsid w:val="00474047"/>
    <w:rsid w:val="0047463C"/>
    <w:rsid w:val="004746F5"/>
    <w:rsid w:val="00474944"/>
    <w:rsid w:val="00474CE0"/>
    <w:rsid w:val="00474DD5"/>
    <w:rsid w:val="0047507D"/>
    <w:rsid w:val="00475765"/>
    <w:rsid w:val="0047622E"/>
    <w:rsid w:val="004769FD"/>
    <w:rsid w:val="00476C31"/>
    <w:rsid w:val="00477051"/>
    <w:rsid w:val="00477566"/>
    <w:rsid w:val="00477D1D"/>
    <w:rsid w:val="00480087"/>
    <w:rsid w:val="004805A2"/>
    <w:rsid w:val="0048092A"/>
    <w:rsid w:val="00480ACA"/>
    <w:rsid w:val="00480CB0"/>
    <w:rsid w:val="00481A00"/>
    <w:rsid w:val="00481E7D"/>
    <w:rsid w:val="004820F6"/>
    <w:rsid w:val="0048212A"/>
    <w:rsid w:val="00482490"/>
    <w:rsid w:val="0048275E"/>
    <w:rsid w:val="00482DF5"/>
    <w:rsid w:val="00483742"/>
    <w:rsid w:val="0048381C"/>
    <w:rsid w:val="00483DC7"/>
    <w:rsid w:val="00483FF7"/>
    <w:rsid w:val="0048427E"/>
    <w:rsid w:val="00484EED"/>
    <w:rsid w:val="004857CD"/>
    <w:rsid w:val="00485AA2"/>
    <w:rsid w:val="00485D28"/>
    <w:rsid w:val="004863BD"/>
    <w:rsid w:val="0048667B"/>
    <w:rsid w:val="00486AE8"/>
    <w:rsid w:val="00486FBC"/>
    <w:rsid w:val="004907E4"/>
    <w:rsid w:val="00490A37"/>
    <w:rsid w:val="00490CA4"/>
    <w:rsid w:val="00491166"/>
    <w:rsid w:val="004914B4"/>
    <w:rsid w:val="0049152E"/>
    <w:rsid w:val="00491845"/>
    <w:rsid w:val="00491A68"/>
    <w:rsid w:val="00491C05"/>
    <w:rsid w:val="00492712"/>
    <w:rsid w:val="00492B50"/>
    <w:rsid w:val="00492EF8"/>
    <w:rsid w:val="004939D1"/>
    <w:rsid w:val="00493BE8"/>
    <w:rsid w:val="004942DA"/>
    <w:rsid w:val="00494AA6"/>
    <w:rsid w:val="00495A38"/>
    <w:rsid w:val="0049611C"/>
    <w:rsid w:val="00496725"/>
    <w:rsid w:val="00496977"/>
    <w:rsid w:val="00496D8B"/>
    <w:rsid w:val="0049730F"/>
    <w:rsid w:val="00497462"/>
    <w:rsid w:val="004978DB"/>
    <w:rsid w:val="00497D0A"/>
    <w:rsid w:val="004A017B"/>
    <w:rsid w:val="004A073B"/>
    <w:rsid w:val="004A091F"/>
    <w:rsid w:val="004A1302"/>
    <w:rsid w:val="004A1546"/>
    <w:rsid w:val="004A1F6D"/>
    <w:rsid w:val="004A1FBD"/>
    <w:rsid w:val="004A21E4"/>
    <w:rsid w:val="004A3614"/>
    <w:rsid w:val="004A3732"/>
    <w:rsid w:val="004A3C95"/>
    <w:rsid w:val="004A4062"/>
    <w:rsid w:val="004A44FD"/>
    <w:rsid w:val="004A4C74"/>
    <w:rsid w:val="004A4F53"/>
    <w:rsid w:val="004A57EC"/>
    <w:rsid w:val="004A5BBA"/>
    <w:rsid w:val="004A5D2B"/>
    <w:rsid w:val="004A5D90"/>
    <w:rsid w:val="004A5E06"/>
    <w:rsid w:val="004A5F9C"/>
    <w:rsid w:val="004A6603"/>
    <w:rsid w:val="004A6786"/>
    <w:rsid w:val="004A702F"/>
    <w:rsid w:val="004A73C9"/>
    <w:rsid w:val="004A7530"/>
    <w:rsid w:val="004A7D27"/>
    <w:rsid w:val="004A7DDC"/>
    <w:rsid w:val="004B014E"/>
    <w:rsid w:val="004B01DE"/>
    <w:rsid w:val="004B0E33"/>
    <w:rsid w:val="004B0E6C"/>
    <w:rsid w:val="004B13CB"/>
    <w:rsid w:val="004B16C3"/>
    <w:rsid w:val="004B1A5D"/>
    <w:rsid w:val="004B1A63"/>
    <w:rsid w:val="004B1E9D"/>
    <w:rsid w:val="004B2363"/>
    <w:rsid w:val="004B2490"/>
    <w:rsid w:val="004B24E0"/>
    <w:rsid w:val="004B272D"/>
    <w:rsid w:val="004B37DB"/>
    <w:rsid w:val="004B39E7"/>
    <w:rsid w:val="004B3DF6"/>
    <w:rsid w:val="004B3EEB"/>
    <w:rsid w:val="004B542B"/>
    <w:rsid w:val="004B550B"/>
    <w:rsid w:val="004B5CF4"/>
    <w:rsid w:val="004B645B"/>
    <w:rsid w:val="004B661F"/>
    <w:rsid w:val="004B73D1"/>
    <w:rsid w:val="004B7451"/>
    <w:rsid w:val="004B7C41"/>
    <w:rsid w:val="004C0240"/>
    <w:rsid w:val="004C0417"/>
    <w:rsid w:val="004C09B5"/>
    <w:rsid w:val="004C1157"/>
    <w:rsid w:val="004C11D1"/>
    <w:rsid w:val="004C12F5"/>
    <w:rsid w:val="004C14D0"/>
    <w:rsid w:val="004C1A18"/>
    <w:rsid w:val="004C1D6F"/>
    <w:rsid w:val="004C21B5"/>
    <w:rsid w:val="004C265F"/>
    <w:rsid w:val="004C2954"/>
    <w:rsid w:val="004C29F7"/>
    <w:rsid w:val="004C3326"/>
    <w:rsid w:val="004C366D"/>
    <w:rsid w:val="004C3AC8"/>
    <w:rsid w:val="004C4441"/>
    <w:rsid w:val="004C44A4"/>
    <w:rsid w:val="004C4D9D"/>
    <w:rsid w:val="004C50CB"/>
    <w:rsid w:val="004C591D"/>
    <w:rsid w:val="004C5B5E"/>
    <w:rsid w:val="004C5CEE"/>
    <w:rsid w:val="004C6245"/>
    <w:rsid w:val="004C660E"/>
    <w:rsid w:val="004C7477"/>
    <w:rsid w:val="004C7BB1"/>
    <w:rsid w:val="004C7CEB"/>
    <w:rsid w:val="004D03AF"/>
    <w:rsid w:val="004D045E"/>
    <w:rsid w:val="004D04F0"/>
    <w:rsid w:val="004D2047"/>
    <w:rsid w:val="004D2332"/>
    <w:rsid w:val="004D2427"/>
    <w:rsid w:val="004D2C13"/>
    <w:rsid w:val="004D2DD0"/>
    <w:rsid w:val="004D3282"/>
    <w:rsid w:val="004D3501"/>
    <w:rsid w:val="004D452A"/>
    <w:rsid w:val="004D4A46"/>
    <w:rsid w:val="004D4BB6"/>
    <w:rsid w:val="004D532B"/>
    <w:rsid w:val="004D54E4"/>
    <w:rsid w:val="004D5B19"/>
    <w:rsid w:val="004D663D"/>
    <w:rsid w:val="004D686C"/>
    <w:rsid w:val="004D6898"/>
    <w:rsid w:val="004D6A62"/>
    <w:rsid w:val="004D6D65"/>
    <w:rsid w:val="004D783D"/>
    <w:rsid w:val="004D7949"/>
    <w:rsid w:val="004D79EC"/>
    <w:rsid w:val="004E052D"/>
    <w:rsid w:val="004E0638"/>
    <w:rsid w:val="004E1B89"/>
    <w:rsid w:val="004E2F28"/>
    <w:rsid w:val="004E31D0"/>
    <w:rsid w:val="004E3318"/>
    <w:rsid w:val="004E333C"/>
    <w:rsid w:val="004E3D23"/>
    <w:rsid w:val="004E42F6"/>
    <w:rsid w:val="004E4E4C"/>
    <w:rsid w:val="004E55B4"/>
    <w:rsid w:val="004E57B6"/>
    <w:rsid w:val="004E5FE0"/>
    <w:rsid w:val="004E6B73"/>
    <w:rsid w:val="004E70FE"/>
    <w:rsid w:val="004E7229"/>
    <w:rsid w:val="004E7443"/>
    <w:rsid w:val="004E752F"/>
    <w:rsid w:val="004E7A4D"/>
    <w:rsid w:val="004F0BDC"/>
    <w:rsid w:val="004F13AC"/>
    <w:rsid w:val="004F189D"/>
    <w:rsid w:val="004F1D49"/>
    <w:rsid w:val="004F1E49"/>
    <w:rsid w:val="004F3225"/>
    <w:rsid w:val="004F3685"/>
    <w:rsid w:val="004F37A9"/>
    <w:rsid w:val="004F39E8"/>
    <w:rsid w:val="004F3D89"/>
    <w:rsid w:val="004F4BD7"/>
    <w:rsid w:val="004F4CAA"/>
    <w:rsid w:val="004F53A2"/>
    <w:rsid w:val="004F5601"/>
    <w:rsid w:val="004F5BCD"/>
    <w:rsid w:val="004F64D1"/>
    <w:rsid w:val="004F6913"/>
    <w:rsid w:val="004F7050"/>
    <w:rsid w:val="004F730D"/>
    <w:rsid w:val="004F757C"/>
    <w:rsid w:val="004F7CB8"/>
    <w:rsid w:val="004F7FA8"/>
    <w:rsid w:val="00500023"/>
    <w:rsid w:val="005001B5"/>
    <w:rsid w:val="00500247"/>
    <w:rsid w:val="005005DF"/>
    <w:rsid w:val="00500631"/>
    <w:rsid w:val="005011D6"/>
    <w:rsid w:val="0050145D"/>
    <w:rsid w:val="005014A5"/>
    <w:rsid w:val="0050162F"/>
    <w:rsid w:val="00501719"/>
    <w:rsid w:val="00501752"/>
    <w:rsid w:val="00501870"/>
    <w:rsid w:val="00501E52"/>
    <w:rsid w:val="005020C4"/>
    <w:rsid w:val="00502391"/>
    <w:rsid w:val="00502A91"/>
    <w:rsid w:val="00503FDD"/>
    <w:rsid w:val="00504325"/>
    <w:rsid w:val="005043DC"/>
    <w:rsid w:val="00504EC4"/>
    <w:rsid w:val="005055C1"/>
    <w:rsid w:val="005058C9"/>
    <w:rsid w:val="0050597F"/>
    <w:rsid w:val="00505E83"/>
    <w:rsid w:val="00506301"/>
    <w:rsid w:val="00506930"/>
    <w:rsid w:val="005069EA"/>
    <w:rsid w:val="00506B35"/>
    <w:rsid w:val="00506D6C"/>
    <w:rsid w:val="00506EFC"/>
    <w:rsid w:val="0050736B"/>
    <w:rsid w:val="005079DF"/>
    <w:rsid w:val="0051001C"/>
    <w:rsid w:val="005104AC"/>
    <w:rsid w:val="005107C0"/>
    <w:rsid w:val="00510B30"/>
    <w:rsid w:val="00510CAA"/>
    <w:rsid w:val="00510D7B"/>
    <w:rsid w:val="00510F5C"/>
    <w:rsid w:val="0051126C"/>
    <w:rsid w:val="005115C5"/>
    <w:rsid w:val="00511D95"/>
    <w:rsid w:val="0051235C"/>
    <w:rsid w:val="005124F8"/>
    <w:rsid w:val="00512DB2"/>
    <w:rsid w:val="00512F23"/>
    <w:rsid w:val="0051303B"/>
    <w:rsid w:val="00513438"/>
    <w:rsid w:val="00514903"/>
    <w:rsid w:val="00514A4D"/>
    <w:rsid w:val="00515514"/>
    <w:rsid w:val="00515686"/>
    <w:rsid w:val="0051574D"/>
    <w:rsid w:val="005166F8"/>
    <w:rsid w:val="00516815"/>
    <w:rsid w:val="005171C8"/>
    <w:rsid w:val="00517757"/>
    <w:rsid w:val="00517AA5"/>
    <w:rsid w:val="00520188"/>
    <w:rsid w:val="005202F3"/>
    <w:rsid w:val="00521B9E"/>
    <w:rsid w:val="00521EE7"/>
    <w:rsid w:val="005233CE"/>
    <w:rsid w:val="0052357F"/>
    <w:rsid w:val="00523CCA"/>
    <w:rsid w:val="00523FC1"/>
    <w:rsid w:val="005244D5"/>
    <w:rsid w:val="005248C1"/>
    <w:rsid w:val="0052533E"/>
    <w:rsid w:val="005253BF"/>
    <w:rsid w:val="00526577"/>
    <w:rsid w:val="00526685"/>
    <w:rsid w:val="00526BF5"/>
    <w:rsid w:val="005302A7"/>
    <w:rsid w:val="005306C2"/>
    <w:rsid w:val="005309C1"/>
    <w:rsid w:val="00530A3C"/>
    <w:rsid w:val="005314E4"/>
    <w:rsid w:val="005327E9"/>
    <w:rsid w:val="00532940"/>
    <w:rsid w:val="00532BF6"/>
    <w:rsid w:val="0053310A"/>
    <w:rsid w:val="00533655"/>
    <w:rsid w:val="00533993"/>
    <w:rsid w:val="00533E83"/>
    <w:rsid w:val="00533FC6"/>
    <w:rsid w:val="00534164"/>
    <w:rsid w:val="005344AE"/>
    <w:rsid w:val="005346A7"/>
    <w:rsid w:val="00534777"/>
    <w:rsid w:val="00534D1E"/>
    <w:rsid w:val="0053584B"/>
    <w:rsid w:val="00535D10"/>
    <w:rsid w:val="00535DA0"/>
    <w:rsid w:val="005367B9"/>
    <w:rsid w:val="00536CE8"/>
    <w:rsid w:val="00536F0D"/>
    <w:rsid w:val="00537581"/>
    <w:rsid w:val="00537EA9"/>
    <w:rsid w:val="00537F7D"/>
    <w:rsid w:val="0054035E"/>
    <w:rsid w:val="00540962"/>
    <w:rsid w:val="00541298"/>
    <w:rsid w:val="0054135B"/>
    <w:rsid w:val="0054153C"/>
    <w:rsid w:val="00541EFF"/>
    <w:rsid w:val="005420B6"/>
    <w:rsid w:val="0054217F"/>
    <w:rsid w:val="005425FE"/>
    <w:rsid w:val="00542665"/>
    <w:rsid w:val="0054292B"/>
    <w:rsid w:val="00543344"/>
    <w:rsid w:val="005439CE"/>
    <w:rsid w:val="00543E54"/>
    <w:rsid w:val="00544678"/>
    <w:rsid w:val="005447A2"/>
    <w:rsid w:val="0054496F"/>
    <w:rsid w:val="00544C0B"/>
    <w:rsid w:val="005450CD"/>
    <w:rsid w:val="005450F6"/>
    <w:rsid w:val="00545140"/>
    <w:rsid w:val="00545391"/>
    <w:rsid w:val="005464E1"/>
    <w:rsid w:val="00546D16"/>
    <w:rsid w:val="00547672"/>
    <w:rsid w:val="00547B90"/>
    <w:rsid w:val="00547E97"/>
    <w:rsid w:val="00547ECB"/>
    <w:rsid w:val="005506BC"/>
    <w:rsid w:val="00550CC0"/>
    <w:rsid w:val="005514B0"/>
    <w:rsid w:val="00551BEE"/>
    <w:rsid w:val="005527CE"/>
    <w:rsid w:val="00552A4C"/>
    <w:rsid w:val="00553151"/>
    <w:rsid w:val="00553564"/>
    <w:rsid w:val="005537A8"/>
    <w:rsid w:val="00553F79"/>
    <w:rsid w:val="00554182"/>
    <w:rsid w:val="00554DBE"/>
    <w:rsid w:val="005550B8"/>
    <w:rsid w:val="005552B4"/>
    <w:rsid w:val="00555429"/>
    <w:rsid w:val="00555450"/>
    <w:rsid w:val="0055562C"/>
    <w:rsid w:val="005563EA"/>
    <w:rsid w:val="0055665C"/>
    <w:rsid w:val="00556BC2"/>
    <w:rsid w:val="00560070"/>
    <w:rsid w:val="00560241"/>
    <w:rsid w:val="00560398"/>
    <w:rsid w:val="00560448"/>
    <w:rsid w:val="0056050F"/>
    <w:rsid w:val="00560990"/>
    <w:rsid w:val="00560C35"/>
    <w:rsid w:val="005614A3"/>
    <w:rsid w:val="00561579"/>
    <w:rsid w:val="00561DFA"/>
    <w:rsid w:val="005627AF"/>
    <w:rsid w:val="00562A62"/>
    <w:rsid w:val="00562F49"/>
    <w:rsid w:val="00563D37"/>
    <w:rsid w:val="00564CA1"/>
    <w:rsid w:val="00564EB0"/>
    <w:rsid w:val="0056530F"/>
    <w:rsid w:val="00565AD9"/>
    <w:rsid w:val="00565B88"/>
    <w:rsid w:val="00566072"/>
    <w:rsid w:val="0056631E"/>
    <w:rsid w:val="0056694D"/>
    <w:rsid w:val="005672E1"/>
    <w:rsid w:val="00567439"/>
    <w:rsid w:val="00567930"/>
    <w:rsid w:val="00570431"/>
    <w:rsid w:val="0057060E"/>
    <w:rsid w:val="005709D1"/>
    <w:rsid w:val="00570EBC"/>
    <w:rsid w:val="0057122E"/>
    <w:rsid w:val="005715E1"/>
    <w:rsid w:val="00573022"/>
    <w:rsid w:val="00573199"/>
    <w:rsid w:val="005732EA"/>
    <w:rsid w:val="00573EB3"/>
    <w:rsid w:val="0057420D"/>
    <w:rsid w:val="0057490C"/>
    <w:rsid w:val="005751D1"/>
    <w:rsid w:val="005754EF"/>
    <w:rsid w:val="005763D1"/>
    <w:rsid w:val="00577303"/>
    <w:rsid w:val="0057746F"/>
    <w:rsid w:val="00580195"/>
    <w:rsid w:val="005804E5"/>
    <w:rsid w:val="005808E8"/>
    <w:rsid w:val="0058191D"/>
    <w:rsid w:val="00581A86"/>
    <w:rsid w:val="00581D7A"/>
    <w:rsid w:val="00581FC0"/>
    <w:rsid w:val="0058209E"/>
    <w:rsid w:val="005831AB"/>
    <w:rsid w:val="00583D90"/>
    <w:rsid w:val="00583E64"/>
    <w:rsid w:val="00584739"/>
    <w:rsid w:val="00584875"/>
    <w:rsid w:val="00584A42"/>
    <w:rsid w:val="0058525F"/>
    <w:rsid w:val="005854EF"/>
    <w:rsid w:val="00585CFC"/>
    <w:rsid w:val="0058611A"/>
    <w:rsid w:val="00586133"/>
    <w:rsid w:val="00586309"/>
    <w:rsid w:val="00586B0E"/>
    <w:rsid w:val="00587953"/>
    <w:rsid w:val="0058796B"/>
    <w:rsid w:val="00590435"/>
    <w:rsid w:val="0059070A"/>
    <w:rsid w:val="0059077A"/>
    <w:rsid w:val="005913AE"/>
    <w:rsid w:val="00591623"/>
    <w:rsid w:val="00591628"/>
    <w:rsid w:val="00591BA3"/>
    <w:rsid w:val="00591C99"/>
    <w:rsid w:val="00591E41"/>
    <w:rsid w:val="00591ED5"/>
    <w:rsid w:val="00592356"/>
    <w:rsid w:val="005939A9"/>
    <w:rsid w:val="00593C0E"/>
    <w:rsid w:val="00594F9F"/>
    <w:rsid w:val="005958A5"/>
    <w:rsid w:val="005958E9"/>
    <w:rsid w:val="0059603B"/>
    <w:rsid w:val="005969B6"/>
    <w:rsid w:val="005969F2"/>
    <w:rsid w:val="0059759E"/>
    <w:rsid w:val="00597B5A"/>
    <w:rsid w:val="00597EA4"/>
    <w:rsid w:val="005A062F"/>
    <w:rsid w:val="005A0C6F"/>
    <w:rsid w:val="005A108A"/>
    <w:rsid w:val="005A13E6"/>
    <w:rsid w:val="005A1723"/>
    <w:rsid w:val="005A18FE"/>
    <w:rsid w:val="005A20BD"/>
    <w:rsid w:val="005A29D5"/>
    <w:rsid w:val="005A2B77"/>
    <w:rsid w:val="005A2B9C"/>
    <w:rsid w:val="005A392C"/>
    <w:rsid w:val="005A3FCA"/>
    <w:rsid w:val="005A4415"/>
    <w:rsid w:val="005A4660"/>
    <w:rsid w:val="005A4F0D"/>
    <w:rsid w:val="005A51D8"/>
    <w:rsid w:val="005A5324"/>
    <w:rsid w:val="005A562B"/>
    <w:rsid w:val="005A5A82"/>
    <w:rsid w:val="005A60F3"/>
    <w:rsid w:val="005A6204"/>
    <w:rsid w:val="005A6557"/>
    <w:rsid w:val="005A6740"/>
    <w:rsid w:val="005A6788"/>
    <w:rsid w:val="005A6E0F"/>
    <w:rsid w:val="005A6FAF"/>
    <w:rsid w:val="005A727B"/>
    <w:rsid w:val="005A7703"/>
    <w:rsid w:val="005A771E"/>
    <w:rsid w:val="005A783F"/>
    <w:rsid w:val="005A7F36"/>
    <w:rsid w:val="005A7FD4"/>
    <w:rsid w:val="005B033D"/>
    <w:rsid w:val="005B061B"/>
    <w:rsid w:val="005B09B1"/>
    <w:rsid w:val="005B1445"/>
    <w:rsid w:val="005B1672"/>
    <w:rsid w:val="005B220A"/>
    <w:rsid w:val="005B2734"/>
    <w:rsid w:val="005B2B53"/>
    <w:rsid w:val="005B2C66"/>
    <w:rsid w:val="005B2CCB"/>
    <w:rsid w:val="005B31A5"/>
    <w:rsid w:val="005B33CA"/>
    <w:rsid w:val="005B3C36"/>
    <w:rsid w:val="005B45D8"/>
    <w:rsid w:val="005B5121"/>
    <w:rsid w:val="005B53A6"/>
    <w:rsid w:val="005B5555"/>
    <w:rsid w:val="005B6662"/>
    <w:rsid w:val="005B66F1"/>
    <w:rsid w:val="005B68C0"/>
    <w:rsid w:val="005B697F"/>
    <w:rsid w:val="005B69E8"/>
    <w:rsid w:val="005B7020"/>
    <w:rsid w:val="005B7043"/>
    <w:rsid w:val="005B7D7F"/>
    <w:rsid w:val="005C036A"/>
    <w:rsid w:val="005C0DA4"/>
    <w:rsid w:val="005C20FD"/>
    <w:rsid w:val="005C22D9"/>
    <w:rsid w:val="005C2BC1"/>
    <w:rsid w:val="005C2BEB"/>
    <w:rsid w:val="005C2D96"/>
    <w:rsid w:val="005C30DC"/>
    <w:rsid w:val="005C31DE"/>
    <w:rsid w:val="005C35CA"/>
    <w:rsid w:val="005C37D0"/>
    <w:rsid w:val="005C3D94"/>
    <w:rsid w:val="005C45E0"/>
    <w:rsid w:val="005C4D63"/>
    <w:rsid w:val="005C53F6"/>
    <w:rsid w:val="005C58B6"/>
    <w:rsid w:val="005C65E9"/>
    <w:rsid w:val="005C7111"/>
    <w:rsid w:val="005C72FC"/>
    <w:rsid w:val="005C7E4B"/>
    <w:rsid w:val="005D02F7"/>
    <w:rsid w:val="005D0C7A"/>
    <w:rsid w:val="005D11C8"/>
    <w:rsid w:val="005D1596"/>
    <w:rsid w:val="005D197B"/>
    <w:rsid w:val="005D1AD0"/>
    <w:rsid w:val="005D1D3A"/>
    <w:rsid w:val="005D1F0E"/>
    <w:rsid w:val="005D205C"/>
    <w:rsid w:val="005D2A39"/>
    <w:rsid w:val="005D2CD0"/>
    <w:rsid w:val="005D2FF4"/>
    <w:rsid w:val="005D3456"/>
    <w:rsid w:val="005D3E02"/>
    <w:rsid w:val="005D475F"/>
    <w:rsid w:val="005D4D1F"/>
    <w:rsid w:val="005D5949"/>
    <w:rsid w:val="005D6545"/>
    <w:rsid w:val="005D6BDB"/>
    <w:rsid w:val="005D6D2A"/>
    <w:rsid w:val="005D6D8F"/>
    <w:rsid w:val="005D7479"/>
    <w:rsid w:val="005D7959"/>
    <w:rsid w:val="005D7C50"/>
    <w:rsid w:val="005E025D"/>
    <w:rsid w:val="005E02EA"/>
    <w:rsid w:val="005E06F5"/>
    <w:rsid w:val="005E0A65"/>
    <w:rsid w:val="005E0F18"/>
    <w:rsid w:val="005E15B3"/>
    <w:rsid w:val="005E1B65"/>
    <w:rsid w:val="005E23EF"/>
    <w:rsid w:val="005E2C0D"/>
    <w:rsid w:val="005E30A4"/>
    <w:rsid w:val="005E3576"/>
    <w:rsid w:val="005E35A0"/>
    <w:rsid w:val="005E3763"/>
    <w:rsid w:val="005E3F6D"/>
    <w:rsid w:val="005E417A"/>
    <w:rsid w:val="005E5653"/>
    <w:rsid w:val="005E5A8A"/>
    <w:rsid w:val="005E5B0D"/>
    <w:rsid w:val="005E6200"/>
    <w:rsid w:val="005E6AC3"/>
    <w:rsid w:val="005E790C"/>
    <w:rsid w:val="005F0117"/>
    <w:rsid w:val="005F039C"/>
    <w:rsid w:val="005F1154"/>
    <w:rsid w:val="005F131F"/>
    <w:rsid w:val="005F1497"/>
    <w:rsid w:val="005F1AEB"/>
    <w:rsid w:val="005F1E95"/>
    <w:rsid w:val="005F24E7"/>
    <w:rsid w:val="005F27CE"/>
    <w:rsid w:val="005F2E5A"/>
    <w:rsid w:val="005F3694"/>
    <w:rsid w:val="005F3773"/>
    <w:rsid w:val="005F38BB"/>
    <w:rsid w:val="005F3CF9"/>
    <w:rsid w:val="005F427D"/>
    <w:rsid w:val="005F42E2"/>
    <w:rsid w:val="005F4916"/>
    <w:rsid w:val="005F52FC"/>
    <w:rsid w:val="005F5516"/>
    <w:rsid w:val="005F5796"/>
    <w:rsid w:val="005F5ADC"/>
    <w:rsid w:val="005F5EB3"/>
    <w:rsid w:val="005F615A"/>
    <w:rsid w:val="005F6518"/>
    <w:rsid w:val="005F66D7"/>
    <w:rsid w:val="005F7B4B"/>
    <w:rsid w:val="005F7FA9"/>
    <w:rsid w:val="006000A8"/>
    <w:rsid w:val="006001BC"/>
    <w:rsid w:val="0060094F"/>
    <w:rsid w:val="00600B0D"/>
    <w:rsid w:val="00601E0E"/>
    <w:rsid w:val="00602AFC"/>
    <w:rsid w:val="006032E9"/>
    <w:rsid w:val="00603479"/>
    <w:rsid w:val="0060373E"/>
    <w:rsid w:val="00603DAE"/>
    <w:rsid w:val="00603FB3"/>
    <w:rsid w:val="006041A6"/>
    <w:rsid w:val="00604223"/>
    <w:rsid w:val="0060468C"/>
    <w:rsid w:val="00604DDF"/>
    <w:rsid w:val="0060553C"/>
    <w:rsid w:val="00605ED4"/>
    <w:rsid w:val="006072CB"/>
    <w:rsid w:val="006074D8"/>
    <w:rsid w:val="0060785B"/>
    <w:rsid w:val="00607A1F"/>
    <w:rsid w:val="00607A28"/>
    <w:rsid w:val="00607C4E"/>
    <w:rsid w:val="006101D5"/>
    <w:rsid w:val="006105A4"/>
    <w:rsid w:val="00610AC1"/>
    <w:rsid w:val="00610AF2"/>
    <w:rsid w:val="00611105"/>
    <w:rsid w:val="00612A0E"/>
    <w:rsid w:val="00612A58"/>
    <w:rsid w:val="00612BD3"/>
    <w:rsid w:val="006130C4"/>
    <w:rsid w:val="0061371E"/>
    <w:rsid w:val="00614479"/>
    <w:rsid w:val="00614660"/>
    <w:rsid w:val="006154D0"/>
    <w:rsid w:val="006155FD"/>
    <w:rsid w:val="00615711"/>
    <w:rsid w:val="006160C4"/>
    <w:rsid w:val="006165B7"/>
    <w:rsid w:val="006165FB"/>
    <w:rsid w:val="00616620"/>
    <w:rsid w:val="0061668C"/>
    <w:rsid w:val="00617047"/>
    <w:rsid w:val="0061714E"/>
    <w:rsid w:val="00617BCA"/>
    <w:rsid w:val="006200E3"/>
    <w:rsid w:val="0062023D"/>
    <w:rsid w:val="006202D1"/>
    <w:rsid w:val="006204B0"/>
    <w:rsid w:val="006204D5"/>
    <w:rsid w:val="006208CD"/>
    <w:rsid w:val="00621067"/>
    <w:rsid w:val="00621B14"/>
    <w:rsid w:val="006223DB"/>
    <w:rsid w:val="006226C2"/>
    <w:rsid w:val="0062270A"/>
    <w:rsid w:val="0062274B"/>
    <w:rsid w:val="00622B4F"/>
    <w:rsid w:val="00623CD3"/>
    <w:rsid w:val="0062454E"/>
    <w:rsid w:val="00624BBD"/>
    <w:rsid w:val="00624CCF"/>
    <w:rsid w:val="00624D3C"/>
    <w:rsid w:val="006252D0"/>
    <w:rsid w:val="006253FC"/>
    <w:rsid w:val="00625941"/>
    <w:rsid w:val="00625A7A"/>
    <w:rsid w:val="00625B6A"/>
    <w:rsid w:val="006261CF"/>
    <w:rsid w:val="00626AA7"/>
    <w:rsid w:val="00626DA1"/>
    <w:rsid w:val="00626FFA"/>
    <w:rsid w:val="0062760B"/>
    <w:rsid w:val="0063032D"/>
    <w:rsid w:val="006308BF"/>
    <w:rsid w:val="00630D3F"/>
    <w:rsid w:val="00631046"/>
    <w:rsid w:val="006310B6"/>
    <w:rsid w:val="0063165F"/>
    <w:rsid w:val="0063202A"/>
    <w:rsid w:val="0063281A"/>
    <w:rsid w:val="00633394"/>
    <w:rsid w:val="0063360E"/>
    <w:rsid w:val="00634084"/>
    <w:rsid w:val="00634F8B"/>
    <w:rsid w:val="00635511"/>
    <w:rsid w:val="00635B44"/>
    <w:rsid w:val="006366FA"/>
    <w:rsid w:val="0063670F"/>
    <w:rsid w:val="00636DD9"/>
    <w:rsid w:val="00636EC6"/>
    <w:rsid w:val="006372A6"/>
    <w:rsid w:val="00637BEC"/>
    <w:rsid w:val="00637F3A"/>
    <w:rsid w:val="00640270"/>
    <w:rsid w:val="006405BA"/>
    <w:rsid w:val="00641B5A"/>
    <w:rsid w:val="00641D56"/>
    <w:rsid w:val="00641E06"/>
    <w:rsid w:val="00642202"/>
    <w:rsid w:val="0064298C"/>
    <w:rsid w:val="00643C35"/>
    <w:rsid w:val="00643EFD"/>
    <w:rsid w:val="00644320"/>
    <w:rsid w:val="006448A9"/>
    <w:rsid w:val="00645EA8"/>
    <w:rsid w:val="00645F32"/>
    <w:rsid w:val="00646549"/>
    <w:rsid w:val="00647336"/>
    <w:rsid w:val="00647EF1"/>
    <w:rsid w:val="00647F0C"/>
    <w:rsid w:val="0065009C"/>
    <w:rsid w:val="00650348"/>
    <w:rsid w:val="00650E32"/>
    <w:rsid w:val="00651179"/>
    <w:rsid w:val="006520FC"/>
    <w:rsid w:val="006529AA"/>
    <w:rsid w:val="00652C64"/>
    <w:rsid w:val="00652FF1"/>
    <w:rsid w:val="006530F1"/>
    <w:rsid w:val="00653196"/>
    <w:rsid w:val="00653413"/>
    <w:rsid w:val="00653CE1"/>
    <w:rsid w:val="006541E5"/>
    <w:rsid w:val="006545B4"/>
    <w:rsid w:val="00654F5B"/>
    <w:rsid w:val="0065503A"/>
    <w:rsid w:val="006552A6"/>
    <w:rsid w:val="006552F0"/>
    <w:rsid w:val="00655426"/>
    <w:rsid w:val="00655963"/>
    <w:rsid w:val="00656073"/>
    <w:rsid w:val="00656127"/>
    <w:rsid w:val="00656AF1"/>
    <w:rsid w:val="006571F1"/>
    <w:rsid w:val="0065722A"/>
    <w:rsid w:val="00657DB8"/>
    <w:rsid w:val="00657DD2"/>
    <w:rsid w:val="00660222"/>
    <w:rsid w:val="00660483"/>
    <w:rsid w:val="00660866"/>
    <w:rsid w:val="00660B91"/>
    <w:rsid w:val="006628D7"/>
    <w:rsid w:val="00662B58"/>
    <w:rsid w:val="0066313D"/>
    <w:rsid w:val="006645CC"/>
    <w:rsid w:val="0066476D"/>
    <w:rsid w:val="0066477A"/>
    <w:rsid w:val="00664E07"/>
    <w:rsid w:val="00664EAC"/>
    <w:rsid w:val="00665984"/>
    <w:rsid w:val="00666905"/>
    <w:rsid w:val="00666D53"/>
    <w:rsid w:val="00666F4C"/>
    <w:rsid w:val="006670A9"/>
    <w:rsid w:val="00667340"/>
    <w:rsid w:val="006673C9"/>
    <w:rsid w:val="006677AE"/>
    <w:rsid w:val="00667E21"/>
    <w:rsid w:val="006702BD"/>
    <w:rsid w:val="00670D37"/>
    <w:rsid w:val="00670E24"/>
    <w:rsid w:val="00670E41"/>
    <w:rsid w:val="00671773"/>
    <w:rsid w:val="00671C4D"/>
    <w:rsid w:val="00671EED"/>
    <w:rsid w:val="006724E0"/>
    <w:rsid w:val="00672537"/>
    <w:rsid w:val="006728C8"/>
    <w:rsid w:val="006729B6"/>
    <w:rsid w:val="00672C61"/>
    <w:rsid w:val="00672E33"/>
    <w:rsid w:val="00673E66"/>
    <w:rsid w:val="006744CA"/>
    <w:rsid w:val="00674562"/>
    <w:rsid w:val="00674A72"/>
    <w:rsid w:val="00674DDF"/>
    <w:rsid w:val="00675121"/>
    <w:rsid w:val="00676151"/>
    <w:rsid w:val="00676412"/>
    <w:rsid w:val="006771CC"/>
    <w:rsid w:val="006772BD"/>
    <w:rsid w:val="006778F8"/>
    <w:rsid w:val="00677913"/>
    <w:rsid w:val="00680004"/>
    <w:rsid w:val="00680576"/>
    <w:rsid w:val="00682168"/>
    <w:rsid w:val="00682852"/>
    <w:rsid w:val="006829A5"/>
    <w:rsid w:val="00682E95"/>
    <w:rsid w:val="0068307F"/>
    <w:rsid w:val="00683613"/>
    <w:rsid w:val="006839E1"/>
    <w:rsid w:val="00683B07"/>
    <w:rsid w:val="00683D72"/>
    <w:rsid w:val="00683F9B"/>
    <w:rsid w:val="006849F3"/>
    <w:rsid w:val="00684B2B"/>
    <w:rsid w:val="00684F61"/>
    <w:rsid w:val="00685C0D"/>
    <w:rsid w:val="00685CB4"/>
    <w:rsid w:val="00685DAB"/>
    <w:rsid w:val="006865D9"/>
    <w:rsid w:val="00686601"/>
    <w:rsid w:val="0068698F"/>
    <w:rsid w:val="00686BCE"/>
    <w:rsid w:val="006870CD"/>
    <w:rsid w:val="006879AD"/>
    <w:rsid w:val="00687FBB"/>
    <w:rsid w:val="00690076"/>
    <w:rsid w:val="0069062D"/>
    <w:rsid w:val="00690E5F"/>
    <w:rsid w:val="00690EB1"/>
    <w:rsid w:val="006928DF"/>
    <w:rsid w:val="0069294D"/>
    <w:rsid w:val="00692C92"/>
    <w:rsid w:val="0069340E"/>
    <w:rsid w:val="00693AA3"/>
    <w:rsid w:val="00693B12"/>
    <w:rsid w:val="00693BAF"/>
    <w:rsid w:val="0069441C"/>
    <w:rsid w:val="00694701"/>
    <w:rsid w:val="00694D77"/>
    <w:rsid w:val="0069500C"/>
    <w:rsid w:val="00696C70"/>
    <w:rsid w:val="00696DAD"/>
    <w:rsid w:val="00697681"/>
    <w:rsid w:val="006A042E"/>
    <w:rsid w:val="006A099B"/>
    <w:rsid w:val="006A0CED"/>
    <w:rsid w:val="006A11DC"/>
    <w:rsid w:val="006A1713"/>
    <w:rsid w:val="006A1D1F"/>
    <w:rsid w:val="006A21E7"/>
    <w:rsid w:val="006A2BB1"/>
    <w:rsid w:val="006A2F61"/>
    <w:rsid w:val="006A2FDE"/>
    <w:rsid w:val="006A3364"/>
    <w:rsid w:val="006A3A9E"/>
    <w:rsid w:val="006A3AAF"/>
    <w:rsid w:val="006A3B68"/>
    <w:rsid w:val="006A3FF6"/>
    <w:rsid w:val="006A4EEE"/>
    <w:rsid w:val="006A5309"/>
    <w:rsid w:val="006A591E"/>
    <w:rsid w:val="006A6415"/>
    <w:rsid w:val="006A6949"/>
    <w:rsid w:val="006A6ACA"/>
    <w:rsid w:val="006A6CC5"/>
    <w:rsid w:val="006A7263"/>
    <w:rsid w:val="006A740F"/>
    <w:rsid w:val="006A788B"/>
    <w:rsid w:val="006A7A03"/>
    <w:rsid w:val="006B09EA"/>
    <w:rsid w:val="006B135F"/>
    <w:rsid w:val="006B15B6"/>
    <w:rsid w:val="006B17F1"/>
    <w:rsid w:val="006B1B7F"/>
    <w:rsid w:val="006B1EB0"/>
    <w:rsid w:val="006B2445"/>
    <w:rsid w:val="006B3261"/>
    <w:rsid w:val="006B3DCB"/>
    <w:rsid w:val="006B4542"/>
    <w:rsid w:val="006B45C0"/>
    <w:rsid w:val="006B46ED"/>
    <w:rsid w:val="006B473D"/>
    <w:rsid w:val="006B496C"/>
    <w:rsid w:val="006B4BA2"/>
    <w:rsid w:val="006B4D59"/>
    <w:rsid w:val="006B518F"/>
    <w:rsid w:val="006B526C"/>
    <w:rsid w:val="006B5423"/>
    <w:rsid w:val="006B54CF"/>
    <w:rsid w:val="006B5694"/>
    <w:rsid w:val="006B57AB"/>
    <w:rsid w:val="006B5E5B"/>
    <w:rsid w:val="006B601B"/>
    <w:rsid w:val="006B608C"/>
    <w:rsid w:val="006B69D5"/>
    <w:rsid w:val="006B6C62"/>
    <w:rsid w:val="006B74AC"/>
    <w:rsid w:val="006B7636"/>
    <w:rsid w:val="006B7E76"/>
    <w:rsid w:val="006C01D0"/>
    <w:rsid w:val="006C0482"/>
    <w:rsid w:val="006C0531"/>
    <w:rsid w:val="006C0E48"/>
    <w:rsid w:val="006C1742"/>
    <w:rsid w:val="006C17F0"/>
    <w:rsid w:val="006C1BD2"/>
    <w:rsid w:val="006C1F1A"/>
    <w:rsid w:val="006C29AE"/>
    <w:rsid w:val="006C2D2F"/>
    <w:rsid w:val="006C33AD"/>
    <w:rsid w:val="006C3699"/>
    <w:rsid w:val="006C3D5D"/>
    <w:rsid w:val="006C4222"/>
    <w:rsid w:val="006C445D"/>
    <w:rsid w:val="006C5105"/>
    <w:rsid w:val="006C54B8"/>
    <w:rsid w:val="006C552C"/>
    <w:rsid w:val="006C560F"/>
    <w:rsid w:val="006C5610"/>
    <w:rsid w:val="006C5661"/>
    <w:rsid w:val="006C569F"/>
    <w:rsid w:val="006C674A"/>
    <w:rsid w:val="006C68B8"/>
    <w:rsid w:val="006C71F3"/>
    <w:rsid w:val="006D0FB1"/>
    <w:rsid w:val="006D0FEE"/>
    <w:rsid w:val="006D10B3"/>
    <w:rsid w:val="006D15FE"/>
    <w:rsid w:val="006D16B5"/>
    <w:rsid w:val="006D16ED"/>
    <w:rsid w:val="006D19A8"/>
    <w:rsid w:val="006D30FB"/>
    <w:rsid w:val="006D4366"/>
    <w:rsid w:val="006D4953"/>
    <w:rsid w:val="006D4975"/>
    <w:rsid w:val="006D4F74"/>
    <w:rsid w:val="006D5051"/>
    <w:rsid w:val="006D52E8"/>
    <w:rsid w:val="006D538A"/>
    <w:rsid w:val="006D56A4"/>
    <w:rsid w:val="006D59C6"/>
    <w:rsid w:val="006D5D0F"/>
    <w:rsid w:val="006D675C"/>
    <w:rsid w:val="006D68BB"/>
    <w:rsid w:val="006D72E9"/>
    <w:rsid w:val="006D78CA"/>
    <w:rsid w:val="006D7E15"/>
    <w:rsid w:val="006D7EFB"/>
    <w:rsid w:val="006E042E"/>
    <w:rsid w:val="006E08FF"/>
    <w:rsid w:val="006E0A5A"/>
    <w:rsid w:val="006E0B5A"/>
    <w:rsid w:val="006E1827"/>
    <w:rsid w:val="006E1D8D"/>
    <w:rsid w:val="006E1EA6"/>
    <w:rsid w:val="006E1F21"/>
    <w:rsid w:val="006E22EE"/>
    <w:rsid w:val="006E28BF"/>
    <w:rsid w:val="006E3209"/>
    <w:rsid w:val="006E32B9"/>
    <w:rsid w:val="006E3309"/>
    <w:rsid w:val="006E334D"/>
    <w:rsid w:val="006E407B"/>
    <w:rsid w:val="006E439D"/>
    <w:rsid w:val="006E446C"/>
    <w:rsid w:val="006E467D"/>
    <w:rsid w:val="006E4A98"/>
    <w:rsid w:val="006E4C1F"/>
    <w:rsid w:val="006E4D0D"/>
    <w:rsid w:val="006E5647"/>
    <w:rsid w:val="006E598E"/>
    <w:rsid w:val="006E59B2"/>
    <w:rsid w:val="006E5BA8"/>
    <w:rsid w:val="006E5CB4"/>
    <w:rsid w:val="006E5E82"/>
    <w:rsid w:val="006E71DA"/>
    <w:rsid w:val="006E7FBE"/>
    <w:rsid w:val="006F005A"/>
    <w:rsid w:val="006F007F"/>
    <w:rsid w:val="006F04EC"/>
    <w:rsid w:val="006F0620"/>
    <w:rsid w:val="006F0694"/>
    <w:rsid w:val="006F06A4"/>
    <w:rsid w:val="006F07F1"/>
    <w:rsid w:val="006F0900"/>
    <w:rsid w:val="006F0DBB"/>
    <w:rsid w:val="006F133F"/>
    <w:rsid w:val="006F160C"/>
    <w:rsid w:val="006F172D"/>
    <w:rsid w:val="006F1B66"/>
    <w:rsid w:val="006F2283"/>
    <w:rsid w:val="006F2573"/>
    <w:rsid w:val="006F2775"/>
    <w:rsid w:val="006F2D0F"/>
    <w:rsid w:val="006F2EC2"/>
    <w:rsid w:val="006F3234"/>
    <w:rsid w:val="006F34EB"/>
    <w:rsid w:val="006F36C7"/>
    <w:rsid w:val="006F4739"/>
    <w:rsid w:val="006F4EAB"/>
    <w:rsid w:val="006F4FF4"/>
    <w:rsid w:val="006F5091"/>
    <w:rsid w:val="006F56AD"/>
    <w:rsid w:val="006F599F"/>
    <w:rsid w:val="006F5FD4"/>
    <w:rsid w:val="006F6028"/>
    <w:rsid w:val="006F61CB"/>
    <w:rsid w:val="006F653E"/>
    <w:rsid w:val="006F665E"/>
    <w:rsid w:val="006F6C9A"/>
    <w:rsid w:val="006F7266"/>
    <w:rsid w:val="006F7FB7"/>
    <w:rsid w:val="00700198"/>
    <w:rsid w:val="00700A98"/>
    <w:rsid w:val="00701653"/>
    <w:rsid w:val="007016E2"/>
    <w:rsid w:val="00701A7D"/>
    <w:rsid w:val="00701D9B"/>
    <w:rsid w:val="00701F88"/>
    <w:rsid w:val="0070217D"/>
    <w:rsid w:val="00702191"/>
    <w:rsid w:val="00702641"/>
    <w:rsid w:val="00702C3C"/>
    <w:rsid w:val="00702E50"/>
    <w:rsid w:val="007030A5"/>
    <w:rsid w:val="00703738"/>
    <w:rsid w:val="00703D1D"/>
    <w:rsid w:val="00705230"/>
    <w:rsid w:val="007058A2"/>
    <w:rsid w:val="00705909"/>
    <w:rsid w:val="00705D49"/>
    <w:rsid w:val="007066C9"/>
    <w:rsid w:val="00706B1E"/>
    <w:rsid w:val="00706F20"/>
    <w:rsid w:val="0070738E"/>
    <w:rsid w:val="00710165"/>
    <w:rsid w:val="00710315"/>
    <w:rsid w:val="007107B6"/>
    <w:rsid w:val="007108AF"/>
    <w:rsid w:val="00710BA9"/>
    <w:rsid w:val="00710E3F"/>
    <w:rsid w:val="00711014"/>
    <w:rsid w:val="007119AD"/>
    <w:rsid w:val="00711B3D"/>
    <w:rsid w:val="00711CD6"/>
    <w:rsid w:val="00712272"/>
    <w:rsid w:val="007122DB"/>
    <w:rsid w:val="00712480"/>
    <w:rsid w:val="00712F34"/>
    <w:rsid w:val="0071307C"/>
    <w:rsid w:val="0071315E"/>
    <w:rsid w:val="0071334A"/>
    <w:rsid w:val="00713511"/>
    <w:rsid w:val="0071371F"/>
    <w:rsid w:val="007137B8"/>
    <w:rsid w:val="007138AA"/>
    <w:rsid w:val="007138E0"/>
    <w:rsid w:val="00714498"/>
    <w:rsid w:val="0071514D"/>
    <w:rsid w:val="00715220"/>
    <w:rsid w:val="00716283"/>
    <w:rsid w:val="007163A3"/>
    <w:rsid w:val="0071679D"/>
    <w:rsid w:val="0071693E"/>
    <w:rsid w:val="00716943"/>
    <w:rsid w:val="007171FC"/>
    <w:rsid w:val="0071739E"/>
    <w:rsid w:val="00717818"/>
    <w:rsid w:val="00717A13"/>
    <w:rsid w:val="00717C76"/>
    <w:rsid w:val="00720085"/>
    <w:rsid w:val="007207C0"/>
    <w:rsid w:val="00720AE6"/>
    <w:rsid w:val="007221CC"/>
    <w:rsid w:val="00722975"/>
    <w:rsid w:val="00722AEE"/>
    <w:rsid w:val="00722F57"/>
    <w:rsid w:val="007243DA"/>
    <w:rsid w:val="00724728"/>
    <w:rsid w:val="00724953"/>
    <w:rsid w:val="00725618"/>
    <w:rsid w:val="00725698"/>
    <w:rsid w:val="0072591A"/>
    <w:rsid w:val="00726148"/>
    <w:rsid w:val="00726171"/>
    <w:rsid w:val="00726354"/>
    <w:rsid w:val="00726853"/>
    <w:rsid w:val="00726BEA"/>
    <w:rsid w:val="00726D44"/>
    <w:rsid w:val="007273F4"/>
    <w:rsid w:val="00727797"/>
    <w:rsid w:val="00730483"/>
    <w:rsid w:val="00730948"/>
    <w:rsid w:val="00730A22"/>
    <w:rsid w:val="007310E6"/>
    <w:rsid w:val="00731DEB"/>
    <w:rsid w:val="00732263"/>
    <w:rsid w:val="00732B69"/>
    <w:rsid w:val="00732FD9"/>
    <w:rsid w:val="0073307D"/>
    <w:rsid w:val="00733779"/>
    <w:rsid w:val="007337E8"/>
    <w:rsid w:val="00734153"/>
    <w:rsid w:val="00734621"/>
    <w:rsid w:val="00734950"/>
    <w:rsid w:val="00734CA6"/>
    <w:rsid w:val="00734D89"/>
    <w:rsid w:val="0073579C"/>
    <w:rsid w:val="00735A75"/>
    <w:rsid w:val="00735CAB"/>
    <w:rsid w:val="00735D7C"/>
    <w:rsid w:val="00735D7F"/>
    <w:rsid w:val="007360D7"/>
    <w:rsid w:val="007365F7"/>
    <w:rsid w:val="00736D67"/>
    <w:rsid w:val="00736FF6"/>
    <w:rsid w:val="007370CA"/>
    <w:rsid w:val="00737619"/>
    <w:rsid w:val="007378CE"/>
    <w:rsid w:val="00737A8D"/>
    <w:rsid w:val="00737B89"/>
    <w:rsid w:val="00737C40"/>
    <w:rsid w:val="0074007B"/>
    <w:rsid w:val="0074052B"/>
    <w:rsid w:val="00740798"/>
    <w:rsid w:val="00740B3B"/>
    <w:rsid w:val="00740B87"/>
    <w:rsid w:val="00741654"/>
    <w:rsid w:val="00741B80"/>
    <w:rsid w:val="00741C20"/>
    <w:rsid w:val="00741D22"/>
    <w:rsid w:val="00741E9F"/>
    <w:rsid w:val="0074250D"/>
    <w:rsid w:val="007425DD"/>
    <w:rsid w:val="0074268B"/>
    <w:rsid w:val="00742EBB"/>
    <w:rsid w:val="007440B7"/>
    <w:rsid w:val="007441C6"/>
    <w:rsid w:val="007442BD"/>
    <w:rsid w:val="007457A4"/>
    <w:rsid w:val="00745B76"/>
    <w:rsid w:val="00745CEA"/>
    <w:rsid w:val="00745D10"/>
    <w:rsid w:val="00745D5C"/>
    <w:rsid w:val="0074600E"/>
    <w:rsid w:val="0074620A"/>
    <w:rsid w:val="0074629D"/>
    <w:rsid w:val="007469A5"/>
    <w:rsid w:val="00747C09"/>
    <w:rsid w:val="0075026B"/>
    <w:rsid w:val="007506BF"/>
    <w:rsid w:val="00750919"/>
    <w:rsid w:val="00750ED9"/>
    <w:rsid w:val="007519E3"/>
    <w:rsid w:val="007531F5"/>
    <w:rsid w:val="00753380"/>
    <w:rsid w:val="007534F9"/>
    <w:rsid w:val="00753C66"/>
    <w:rsid w:val="00754511"/>
    <w:rsid w:val="0075487B"/>
    <w:rsid w:val="00754E5D"/>
    <w:rsid w:val="00754F74"/>
    <w:rsid w:val="00755B9C"/>
    <w:rsid w:val="00755E86"/>
    <w:rsid w:val="00757123"/>
    <w:rsid w:val="00757491"/>
    <w:rsid w:val="00760CBF"/>
    <w:rsid w:val="00760D63"/>
    <w:rsid w:val="00760E6E"/>
    <w:rsid w:val="007616A8"/>
    <w:rsid w:val="00761D17"/>
    <w:rsid w:val="00761FCB"/>
    <w:rsid w:val="00762DA9"/>
    <w:rsid w:val="00762E15"/>
    <w:rsid w:val="007639D1"/>
    <w:rsid w:val="00764293"/>
    <w:rsid w:val="00764546"/>
    <w:rsid w:val="00764F5F"/>
    <w:rsid w:val="00764FD8"/>
    <w:rsid w:val="00765DA5"/>
    <w:rsid w:val="0076637F"/>
    <w:rsid w:val="007665D0"/>
    <w:rsid w:val="007669EB"/>
    <w:rsid w:val="00766CCE"/>
    <w:rsid w:val="00766D35"/>
    <w:rsid w:val="0076757E"/>
    <w:rsid w:val="007675EB"/>
    <w:rsid w:val="00767BAD"/>
    <w:rsid w:val="00767CDF"/>
    <w:rsid w:val="007701ED"/>
    <w:rsid w:val="007710CA"/>
    <w:rsid w:val="00771346"/>
    <w:rsid w:val="00771685"/>
    <w:rsid w:val="0077172A"/>
    <w:rsid w:val="00771C79"/>
    <w:rsid w:val="00771D0C"/>
    <w:rsid w:val="00772396"/>
    <w:rsid w:val="00772996"/>
    <w:rsid w:val="00773A9A"/>
    <w:rsid w:val="00774155"/>
    <w:rsid w:val="00774512"/>
    <w:rsid w:val="00774E8F"/>
    <w:rsid w:val="00775869"/>
    <w:rsid w:val="00775B52"/>
    <w:rsid w:val="00775BB5"/>
    <w:rsid w:val="00775F68"/>
    <w:rsid w:val="0077604F"/>
    <w:rsid w:val="00776359"/>
    <w:rsid w:val="007766DF"/>
    <w:rsid w:val="00776737"/>
    <w:rsid w:val="0077704B"/>
    <w:rsid w:val="007778C4"/>
    <w:rsid w:val="007778F3"/>
    <w:rsid w:val="0078016C"/>
    <w:rsid w:val="0078073F"/>
    <w:rsid w:val="00780FBC"/>
    <w:rsid w:val="00781127"/>
    <w:rsid w:val="0078124D"/>
    <w:rsid w:val="00781664"/>
    <w:rsid w:val="007817E3"/>
    <w:rsid w:val="00781869"/>
    <w:rsid w:val="007822DB"/>
    <w:rsid w:val="00782544"/>
    <w:rsid w:val="0078272D"/>
    <w:rsid w:val="00783218"/>
    <w:rsid w:val="00783CD9"/>
    <w:rsid w:val="00783F31"/>
    <w:rsid w:val="00784D49"/>
    <w:rsid w:val="0078505B"/>
    <w:rsid w:val="00785CA9"/>
    <w:rsid w:val="00785D05"/>
    <w:rsid w:val="007862F5"/>
    <w:rsid w:val="007864EA"/>
    <w:rsid w:val="007865D5"/>
    <w:rsid w:val="0078756B"/>
    <w:rsid w:val="00787990"/>
    <w:rsid w:val="00787CB9"/>
    <w:rsid w:val="00787D25"/>
    <w:rsid w:val="007915A2"/>
    <w:rsid w:val="00792462"/>
    <w:rsid w:val="007931CC"/>
    <w:rsid w:val="00794303"/>
    <w:rsid w:val="0079442D"/>
    <w:rsid w:val="00794912"/>
    <w:rsid w:val="00794F05"/>
    <w:rsid w:val="00795713"/>
    <w:rsid w:val="0079674B"/>
    <w:rsid w:val="007967EC"/>
    <w:rsid w:val="00796D2D"/>
    <w:rsid w:val="00797571"/>
    <w:rsid w:val="00797722"/>
    <w:rsid w:val="0079798A"/>
    <w:rsid w:val="007A053F"/>
    <w:rsid w:val="007A0CD2"/>
    <w:rsid w:val="007A0D80"/>
    <w:rsid w:val="007A0E0D"/>
    <w:rsid w:val="007A0EA4"/>
    <w:rsid w:val="007A0F8F"/>
    <w:rsid w:val="007A10A4"/>
    <w:rsid w:val="007A19F3"/>
    <w:rsid w:val="007A20EB"/>
    <w:rsid w:val="007A22EC"/>
    <w:rsid w:val="007A3069"/>
    <w:rsid w:val="007A313B"/>
    <w:rsid w:val="007A3590"/>
    <w:rsid w:val="007A3778"/>
    <w:rsid w:val="007A3960"/>
    <w:rsid w:val="007A3C93"/>
    <w:rsid w:val="007A4401"/>
    <w:rsid w:val="007A491C"/>
    <w:rsid w:val="007A4A79"/>
    <w:rsid w:val="007A5064"/>
    <w:rsid w:val="007A573B"/>
    <w:rsid w:val="007A5797"/>
    <w:rsid w:val="007A592E"/>
    <w:rsid w:val="007A5BDF"/>
    <w:rsid w:val="007A5DB8"/>
    <w:rsid w:val="007A70E6"/>
    <w:rsid w:val="007A7DC9"/>
    <w:rsid w:val="007A7FCE"/>
    <w:rsid w:val="007B02C3"/>
    <w:rsid w:val="007B0486"/>
    <w:rsid w:val="007B05A3"/>
    <w:rsid w:val="007B1308"/>
    <w:rsid w:val="007B170B"/>
    <w:rsid w:val="007B191B"/>
    <w:rsid w:val="007B2A70"/>
    <w:rsid w:val="007B2B3B"/>
    <w:rsid w:val="007B2F59"/>
    <w:rsid w:val="007B3183"/>
    <w:rsid w:val="007B31CE"/>
    <w:rsid w:val="007B34C2"/>
    <w:rsid w:val="007B36BF"/>
    <w:rsid w:val="007B39B2"/>
    <w:rsid w:val="007B3B44"/>
    <w:rsid w:val="007B4328"/>
    <w:rsid w:val="007B4439"/>
    <w:rsid w:val="007B4558"/>
    <w:rsid w:val="007B468B"/>
    <w:rsid w:val="007B5268"/>
    <w:rsid w:val="007B53CB"/>
    <w:rsid w:val="007B5413"/>
    <w:rsid w:val="007B5906"/>
    <w:rsid w:val="007B5B4B"/>
    <w:rsid w:val="007B6004"/>
    <w:rsid w:val="007B64DB"/>
    <w:rsid w:val="007B6538"/>
    <w:rsid w:val="007B66F9"/>
    <w:rsid w:val="007B6B07"/>
    <w:rsid w:val="007B7259"/>
    <w:rsid w:val="007B7386"/>
    <w:rsid w:val="007C06BD"/>
    <w:rsid w:val="007C073E"/>
    <w:rsid w:val="007C0A0F"/>
    <w:rsid w:val="007C0BCC"/>
    <w:rsid w:val="007C0C2D"/>
    <w:rsid w:val="007C0CA7"/>
    <w:rsid w:val="007C1BD4"/>
    <w:rsid w:val="007C1E9A"/>
    <w:rsid w:val="007C1FB4"/>
    <w:rsid w:val="007C2AF4"/>
    <w:rsid w:val="007C33A1"/>
    <w:rsid w:val="007C39DB"/>
    <w:rsid w:val="007C3EAD"/>
    <w:rsid w:val="007C405D"/>
    <w:rsid w:val="007C47BA"/>
    <w:rsid w:val="007C4902"/>
    <w:rsid w:val="007C49A1"/>
    <w:rsid w:val="007C49F5"/>
    <w:rsid w:val="007C4EE2"/>
    <w:rsid w:val="007C4F07"/>
    <w:rsid w:val="007C6564"/>
    <w:rsid w:val="007C6917"/>
    <w:rsid w:val="007C730C"/>
    <w:rsid w:val="007C7405"/>
    <w:rsid w:val="007D006A"/>
    <w:rsid w:val="007D0229"/>
    <w:rsid w:val="007D0D7F"/>
    <w:rsid w:val="007D16CA"/>
    <w:rsid w:val="007D19FD"/>
    <w:rsid w:val="007D1E32"/>
    <w:rsid w:val="007D2643"/>
    <w:rsid w:val="007D2893"/>
    <w:rsid w:val="007D2A3E"/>
    <w:rsid w:val="007D2CE9"/>
    <w:rsid w:val="007D2DB4"/>
    <w:rsid w:val="007D3099"/>
    <w:rsid w:val="007D3849"/>
    <w:rsid w:val="007D3923"/>
    <w:rsid w:val="007D39F2"/>
    <w:rsid w:val="007D3A21"/>
    <w:rsid w:val="007D3C0F"/>
    <w:rsid w:val="007D3DAD"/>
    <w:rsid w:val="007D4123"/>
    <w:rsid w:val="007D4593"/>
    <w:rsid w:val="007D4941"/>
    <w:rsid w:val="007D52AA"/>
    <w:rsid w:val="007D54BF"/>
    <w:rsid w:val="007D5C33"/>
    <w:rsid w:val="007D67D2"/>
    <w:rsid w:val="007D71FB"/>
    <w:rsid w:val="007D723E"/>
    <w:rsid w:val="007D7EF1"/>
    <w:rsid w:val="007E0157"/>
    <w:rsid w:val="007E0560"/>
    <w:rsid w:val="007E149C"/>
    <w:rsid w:val="007E1806"/>
    <w:rsid w:val="007E1CEF"/>
    <w:rsid w:val="007E1D7B"/>
    <w:rsid w:val="007E2B42"/>
    <w:rsid w:val="007E39AE"/>
    <w:rsid w:val="007E3D15"/>
    <w:rsid w:val="007E4637"/>
    <w:rsid w:val="007E481A"/>
    <w:rsid w:val="007E4AC2"/>
    <w:rsid w:val="007E4FBC"/>
    <w:rsid w:val="007E57B1"/>
    <w:rsid w:val="007E5A6B"/>
    <w:rsid w:val="007E5B87"/>
    <w:rsid w:val="007E61E5"/>
    <w:rsid w:val="007E6338"/>
    <w:rsid w:val="007E6F1D"/>
    <w:rsid w:val="007E72E1"/>
    <w:rsid w:val="007E733B"/>
    <w:rsid w:val="007F1072"/>
    <w:rsid w:val="007F19D8"/>
    <w:rsid w:val="007F2558"/>
    <w:rsid w:val="007F392B"/>
    <w:rsid w:val="007F39D0"/>
    <w:rsid w:val="007F3A27"/>
    <w:rsid w:val="007F44F4"/>
    <w:rsid w:val="007F48D1"/>
    <w:rsid w:val="007F55A5"/>
    <w:rsid w:val="007F5C76"/>
    <w:rsid w:val="007F6D1E"/>
    <w:rsid w:val="007F700C"/>
    <w:rsid w:val="007F7330"/>
    <w:rsid w:val="007F7584"/>
    <w:rsid w:val="007F7E48"/>
    <w:rsid w:val="00800325"/>
    <w:rsid w:val="00800BE9"/>
    <w:rsid w:val="008014B4"/>
    <w:rsid w:val="00801F1E"/>
    <w:rsid w:val="008022D1"/>
    <w:rsid w:val="00802764"/>
    <w:rsid w:val="00802876"/>
    <w:rsid w:val="00802C33"/>
    <w:rsid w:val="00802C49"/>
    <w:rsid w:val="00802C9D"/>
    <w:rsid w:val="0080350E"/>
    <w:rsid w:val="00803533"/>
    <w:rsid w:val="008036DC"/>
    <w:rsid w:val="00803AAA"/>
    <w:rsid w:val="008041E8"/>
    <w:rsid w:val="00804B22"/>
    <w:rsid w:val="00804ED2"/>
    <w:rsid w:val="008057C1"/>
    <w:rsid w:val="00805B40"/>
    <w:rsid w:val="00806EC2"/>
    <w:rsid w:val="008078B5"/>
    <w:rsid w:val="00807A46"/>
    <w:rsid w:val="00811016"/>
    <w:rsid w:val="00811C58"/>
    <w:rsid w:val="00813788"/>
    <w:rsid w:val="00813B43"/>
    <w:rsid w:val="008147C8"/>
    <w:rsid w:val="00814F02"/>
    <w:rsid w:val="008151B3"/>
    <w:rsid w:val="00815235"/>
    <w:rsid w:val="00815943"/>
    <w:rsid w:val="00815E54"/>
    <w:rsid w:val="008169AF"/>
    <w:rsid w:val="00821345"/>
    <w:rsid w:val="00821611"/>
    <w:rsid w:val="00821CB9"/>
    <w:rsid w:val="0082275A"/>
    <w:rsid w:val="00822CB3"/>
    <w:rsid w:val="008237C7"/>
    <w:rsid w:val="008238CA"/>
    <w:rsid w:val="00823DA1"/>
    <w:rsid w:val="0082466F"/>
    <w:rsid w:val="008249FA"/>
    <w:rsid w:val="00824BFC"/>
    <w:rsid w:val="00824C26"/>
    <w:rsid w:val="00824C87"/>
    <w:rsid w:val="00824EF8"/>
    <w:rsid w:val="00825CAA"/>
    <w:rsid w:val="0082622B"/>
    <w:rsid w:val="0082665A"/>
    <w:rsid w:val="00826CE1"/>
    <w:rsid w:val="0082729B"/>
    <w:rsid w:val="0082770A"/>
    <w:rsid w:val="00827D2A"/>
    <w:rsid w:val="00827F2D"/>
    <w:rsid w:val="0083099C"/>
    <w:rsid w:val="00830AD7"/>
    <w:rsid w:val="00830BB1"/>
    <w:rsid w:val="00830C06"/>
    <w:rsid w:val="008315CA"/>
    <w:rsid w:val="00832F8B"/>
    <w:rsid w:val="00833288"/>
    <w:rsid w:val="008339B6"/>
    <w:rsid w:val="00834C17"/>
    <w:rsid w:val="00834E8B"/>
    <w:rsid w:val="00835CD4"/>
    <w:rsid w:val="00836A29"/>
    <w:rsid w:val="00836B8B"/>
    <w:rsid w:val="00837249"/>
    <w:rsid w:val="00837282"/>
    <w:rsid w:val="00837CB1"/>
    <w:rsid w:val="00837D81"/>
    <w:rsid w:val="00837DEB"/>
    <w:rsid w:val="00837E75"/>
    <w:rsid w:val="0084012D"/>
    <w:rsid w:val="0084032B"/>
    <w:rsid w:val="00840695"/>
    <w:rsid w:val="008409D6"/>
    <w:rsid w:val="00840FF7"/>
    <w:rsid w:val="00841101"/>
    <w:rsid w:val="008419E0"/>
    <w:rsid w:val="00842886"/>
    <w:rsid w:val="008428DD"/>
    <w:rsid w:val="00842E71"/>
    <w:rsid w:val="00842F1A"/>
    <w:rsid w:val="008430EA"/>
    <w:rsid w:val="00843B1E"/>
    <w:rsid w:val="00843EC5"/>
    <w:rsid w:val="00843FE5"/>
    <w:rsid w:val="008444FB"/>
    <w:rsid w:val="00844509"/>
    <w:rsid w:val="00844A32"/>
    <w:rsid w:val="00844D10"/>
    <w:rsid w:val="008452B6"/>
    <w:rsid w:val="008457B3"/>
    <w:rsid w:val="00845EC9"/>
    <w:rsid w:val="00846082"/>
    <w:rsid w:val="00846857"/>
    <w:rsid w:val="0084780D"/>
    <w:rsid w:val="008500CD"/>
    <w:rsid w:val="008514A8"/>
    <w:rsid w:val="008514F9"/>
    <w:rsid w:val="00851787"/>
    <w:rsid w:val="00852154"/>
    <w:rsid w:val="00852CED"/>
    <w:rsid w:val="00853116"/>
    <w:rsid w:val="00853225"/>
    <w:rsid w:val="00853376"/>
    <w:rsid w:val="00853969"/>
    <w:rsid w:val="00853F82"/>
    <w:rsid w:val="00854342"/>
    <w:rsid w:val="00854EA1"/>
    <w:rsid w:val="0085520E"/>
    <w:rsid w:val="0085540E"/>
    <w:rsid w:val="00855708"/>
    <w:rsid w:val="00855ADA"/>
    <w:rsid w:val="0085609D"/>
    <w:rsid w:val="008562FC"/>
    <w:rsid w:val="00856327"/>
    <w:rsid w:val="00856500"/>
    <w:rsid w:val="008569FB"/>
    <w:rsid w:val="0085767A"/>
    <w:rsid w:val="0085779A"/>
    <w:rsid w:val="00857FDF"/>
    <w:rsid w:val="0086025D"/>
    <w:rsid w:val="00860397"/>
    <w:rsid w:val="00860708"/>
    <w:rsid w:val="00861286"/>
    <w:rsid w:val="008612B1"/>
    <w:rsid w:val="00861B00"/>
    <w:rsid w:val="00861D67"/>
    <w:rsid w:val="00861E0C"/>
    <w:rsid w:val="00862328"/>
    <w:rsid w:val="0086233C"/>
    <w:rsid w:val="008626EC"/>
    <w:rsid w:val="00862C70"/>
    <w:rsid w:val="00862C95"/>
    <w:rsid w:val="00862F67"/>
    <w:rsid w:val="008630EB"/>
    <w:rsid w:val="0086354A"/>
    <w:rsid w:val="00863B57"/>
    <w:rsid w:val="00863B7B"/>
    <w:rsid w:val="0086441F"/>
    <w:rsid w:val="0086478F"/>
    <w:rsid w:val="00864A9C"/>
    <w:rsid w:val="00864C0D"/>
    <w:rsid w:val="00865B2C"/>
    <w:rsid w:val="00866252"/>
    <w:rsid w:val="00866347"/>
    <w:rsid w:val="008664D7"/>
    <w:rsid w:val="0086715D"/>
    <w:rsid w:val="00867F43"/>
    <w:rsid w:val="00867F86"/>
    <w:rsid w:val="00870392"/>
    <w:rsid w:val="008704CD"/>
    <w:rsid w:val="0087064E"/>
    <w:rsid w:val="008706CC"/>
    <w:rsid w:val="00870715"/>
    <w:rsid w:val="00870809"/>
    <w:rsid w:val="00870848"/>
    <w:rsid w:val="00870ADD"/>
    <w:rsid w:val="00871204"/>
    <w:rsid w:val="00871429"/>
    <w:rsid w:val="00871588"/>
    <w:rsid w:val="0087167F"/>
    <w:rsid w:val="008716A3"/>
    <w:rsid w:val="0087174C"/>
    <w:rsid w:val="00871773"/>
    <w:rsid w:val="0087183C"/>
    <w:rsid w:val="00871D0D"/>
    <w:rsid w:val="00871D46"/>
    <w:rsid w:val="00872962"/>
    <w:rsid w:val="00872CF2"/>
    <w:rsid w:val="00872F6F"/>
    <w:rsid w:val="008739C0"/>
    <w:rsid w:val="00874152"/>
    <w:rsid w:val="008747E2"/>
    <w:rsid w:val="00875411"/>
    <w:rsid w:val="00875562"/>
    <w:rsid w:val="008767CD"/>
    <w:rsid w:val="00876D85"/>
    <w:rsid w:val="008773DA"/>
    <w:rsid w:val="00877510"/>
    <w:rsid w:val="00877A0C"/>
    <w:rsid w:val="008804BF"/>
    <w:rsid w:val="008805F4"/>
    <w:rsid w:val="008809D9"/>
    <w:rsid w:val="00880C14"/>
    <w:rsid w:val="00880FDD"/>
    <w:rsid w:val="008814EC"/>
    <w:rsid w:val="00881785"/>
    <w:rsid w:val="008817AD"/>
    <w:rsid w:val="008817B3"/>
    <w:rsid w:val="00881A97"/>
    <w:rsid w:val="00881EF4"/>
    <w:rsid w:val="008824D3"/>
    <w:rsid w:val="008825E0"/>
    <w:rsid w:val="00882AA1"/>
    <w:rsid w:val="00882CD5"/>
    <w:rsid w:val="00882D3C"/>
    <w:rsid w:val="00882E32"/>
    <w:rsid w:val="008839CF"/>
    <w:rsid w:val="00883BC7"/>
    <w:rsid w:val="00884559"/>
    <w:rsid w:val="00884F58"/>
    <w:rsid w:val="0088518E"/>
    <w:rsid w:val="00885A4C"/>
    <w:rsid w:val="00885E8C"/>
    <w:rsid w:val="00886CF5"/>
    <w:rsid w:val="00887943"/>
    <w:rsid w:val="0089015A"/>
    <w:rsid w:val="00890358"/>
    <w:rsid w:val="00890BE3"/>
    <w:rsid w:val="00891046"/>
    <w:rsid w:val="008913D1"/>
    <w:rsid w:val="00891F15"/>
    <w:rsid w:val="008921CD"/>
    <w:rsid w:val="008926A8"/>
    <w:rsid w:val="00892FCE"/>
    <w:rsid w:val="0089332A"/>
    <w:rsid w:val="00893968"/>
    <w:rsid w:val="00893F19"/>
    <w:rsid w:val="008941C8"/>
    <w:rsid w:val="00894336"/>
    <w:rsid w:val="00894D29"/>
    <w:rsid w:val="00895118"/>
    <w:rsid w:val="00896071"/>
    <w:rsid w:val="0089626E"/>
    <w:rsid w:val="00896446"/>
    <w:rsid w:val="008969E5"/>
    <w:rsid w:val="00897765"/>
    <w:rsid w:val="00897885"/>
    <w:rsid w:val="00897984"/>
    <w:rsid w:val="00897CC7"/>
    <w:rsid w:val="00897D92"/>
    <w:rsid w:val="00897EDB"/>
    <w:rsid w:val="008A05E4"/>
    <w:rsid w:val="008A0B92"/>
    <w:rsid w:val="008A147F"/>
    <w:rsid w:val="008A15A2"/>
    <w:rsid w:val="008A1759"/>
    <w:rsid w:val="008A18CE"/>
    <w:rsid w:val="008A1EFD"/>
    <w:rsid w:val="008A2038"/>
    <w:rsid w:val="008A2877"/>
    <w:rsid w:val="008A36D4"/>
    <w:rsid w:val="008A38DA"/>
    <w:rsid w:val="008A3F45"/>
    <w:rsid w:val="008A4072"/>
    <w:rsid w:val="008A434D"/>
    <w:rsid w:val="008A468C"/>
    <w:rsid w:val="008A48FD"/>
    <w:rsid w:val="008A4950"/>
    <w:rsid w:val="008A5302"/>
    <w:rsid w:val="008A54AF"/>
    <w:rsid w:val="008A559E"/>
    <w:rsid w:val="008A5EDD"/>
    <w:rsid w:val="008A5F9F"/>
    <w:rsid w:val="008A60FF"/>
    <w:rsid w:val="008A6391"/>
    <w:rsid w:val="008A69C9"/>
    <w:rsid w:val="008A6C1A"/>
    <w:rsid w:val="008A7052"/>
    <w:rsid w:val="008A71D6"/>
    <w:rsid w:val="008A736C"/>
    <w:rsid w:val="008A7567"/>
    <w:rsid w:val="008A7FF6"/>
    <w:rsid w:val="008B179D"/>
    <w:rsid w:val="008B1BE1"/>
    <w:rsid w:val="008B1DCF"/>
    <w:rsid w:val="008B1F85"/>
    <w:rsid w:val="008B20CB"/>
    <w:rsid w:val="008B21C1"/>
    <w:rsid w:val="008B2F3A"/>
    <w:rsid w:val="008B3188"/>
    <w:rsid w:val="008B36B9"/>
    <w:rsid w:val="008B36F4"/>
    <w:rsid w:val="008B442F"/>
    <w:rsid w:val="008B47E2"/>
    <w:rsid w:val="008B4B16"/>
    <w:rsid w:val="008B4F7C"/>
    <w:rsid w:val="008B557D"/>
    <w:rsid w:val="008B562E"/>
    <w:rsid w:val="008B5978"/>
    <w:rsid w:val="008B5C32"/>
    <w:rsid w:val="008B5E6D"/>
    <w:rsid w:val="008B646D"/>
    <w:rsid w:val="008B656B"/>
    <w:rsid w:val="008B6DA8"/>
    <w:rsid w:val="008C044B"/>
    <w:rsid w:val="008C0BD1"/>
    <w:rsid w:val="008C1073"/>
    <w:rsid w:val="008C1140"/>
    <w:rsid w:val="008C12A6"/>
    <w:rsid w:val="008C17D3"/>
    <w:rsid w:val="008C1808"/>
    <w:rsid w:val="008C1858"/>
    <w:rsid w:val="008C1BAA"/>
    <w:rsid w:val="008C1DC1"/>
    <w:rsid w:val="008C22F0"/>
    <w:rsid w:val="008C230D"/>
    <w:rsid w:val="008C238A"/>
    <w:rsid w:val="008C2B00"/>
    <w:rsid w:val="008C36F3"/>
    <w:rsid w:val="008C3808"/>
    <w:rsid w:val="008C3B7B"/>
    <w:rsid w:val="008C4097"/>
    <w:rsid w:val="008C44AC"/>
    <w:rsid w:val="008C44D1"/>
    <w:rsid w:val="008C53A2"/>
    <w:rsid w:val="008C53AE"/>
    <w:rsid w:val="008C586A"/>
    <w:rsid w:val="008C58E1"/>
    <w:rsid w:val="008C58F1"/>
    <w:rsid w:val="008C666B"/>
    <w:rsid w:val="008C68D3"/>
    <w:rsid w:val="008C698D"/>
    <w:rsid w:val="008C7CCA"/>
    <w:rsid w:val="008C7E98"/>
    <w:rsid w:val="008C7FFD"/>
    <w:rsid w:val="008D0355"/>
    <w:rsid w:val="008D062D"/>
    <w:rsid w:val="008D0714"/>
    <w:rsid w:val="008D0BDC"/>
    <w:rsid w:val="008D1ABB"/>
    <w:rsid w:val="008D2022"/>
    <w:rsid w:val="008D239E"/>
    <w:rsid w:val="008D2868"/>
    <w:rsid w:val="008D28E8"/>
    <w:rsid w:val="008D2C7E"/>
    <w:rsid w:val="008D2CF1"/>
    <w:rsid w:val="008D2F25"/>
    <w:rsid w:val="008D321F"/>
    <w:rsid w:val="008D3C51"/>
    <w:rsid w:val="008D458C"/>
    <w:rsid w:val="008D477C"/>
    <w:rsid w:val="008D48BC"/>
    <w:rsid w:val="008D4B30"/>
    <w:rsid w:val="008D4E96"/>
    <w:rsid w:val="008D575C"/>
    <w:rsid w:val="008D57C3"/>
    <w:rsid w:val="008D66EE"/>
    <w:rsid w:val="008D697F"/>
    <w:rsid w:val="008D6C99"/>
    <w:rsid w:val="008D7118"/>
    <w:rsid w:val="008D74EF"/>
    <w:rsid w:val="008E02F2"/>
    <w:rsid w:val="008E074D"/>
    <w:rsid w:val="008E13F7"/>
    <w:rsid w:val="008E2843"/>
    <w:rsid w:val="008E2A1C"/>
    <w:rsid w:val="008E2B34"/>
    <w:rsid w:val="008E2F0A"/>
    <w:rsid w:val="008E31E9"/>
    <w:rsid w:val="008E3D9A"/>
    <w:rsid w:val="008E543D"/>
    <w:rsid w:val="008E5748"/>
    <w:rsid w:val="008E5D56"/>
    <w:rsid w:val="008E6137"/>
    <w:rsid w:val="008E67B7"/>
    <w:rsid w:val="008E7C42"/>
    <w:rsid w:val="008E7E48"/>
    <w:rsid w:val="008F0754"/>
    <w:rsid w:val="008F0932"/>
    <w:rsid w:val="008F09B5"/>
    <w:rsid w:val="008F10EE"/>
    <w:rsid w:val="008F2160"/>
    <w:rsid w:val="008F2665"/>
    <w:rsid w:val="008F29C2"/>
    <w:rsid w:val="008F3004"/>
    <w:rsid w:val="008F3BF1"/>
    <w:rsid w:val="008F450B"/>
    <w:rsid w:val="008F451B"/>
    <w:rsid w:val="008F4DC4"/>
    <w:rsid w:val="008F4F23"/>
    <w:rsid w:val="008F52AF"/>
    <w:rsid w:val="008F5BE3"/>
    <w:rsid w:val="008F5DDC"/>
    <w:rsid w:val="008F614E"/>
    <w:rsid w:val="008F6535"/>
    <w:rsid w:val="008F6854"/>
    <w:rsid w:val="008F6B7F"/>
    <w:rsid w:val="008F6FC8"/>
    <w:rsid w:val="008F7160"/>
    <w:rsid w:val="008F7A9F"/>
    <w:rsid w:val="009004B1"/>
    <w:rsid w:val="00901DA9"/>
    <w:rsid w:val="00902407"/>
    <w:rsid w:val="00902906"/>
    <w:rsid w:val="00902A2D"/>
    <w:rsid w:val="00902ACD"/>
    <w:rsid w:val="009034DD"/>
    <w:rsid w:val="009036A7"/>
    <w:rsid w:val="00904C2D"/>
    <w:rsid w:val="00904F40"/>
    <w:rsid w:val="0090524C"/>
    <w:rsid w:val="00905271"/>
    <w:rsid w:val="00905414"/>
    <w:rsid w:val="00905642"/>
    <w:rsid w:val="0090640D"/>
    <w:rsid w:val="00906C5E"/>
    <w:rsid w:val="00906F10"/>
    <w:rsid w:val="00906F44"/>
    <w:rsid w:val="00907129"/>
    <w:rsid w:val="00907762"/>
    <w:rsid w:val="00907ED1"/>
    <w:rsid w:val="00910717"/>
    <w:rsid w:val="00910FDC"/>
    <w:rsid w:val="00910FE3"/>
    <w:rsid w:val="009111FB"/>
    <w:rsid w:val="00911FEE"/>
    <w:rsid w:val="0091206D"/>
    <w:rsid w:val="009121AE"/>
    <w:rsid w:val="0091278D"/>
    <w:rsid w:val="009128D4"/>
    <w:rsid w:val="00912AE9"/>
    <w:rsid w:val="00913648"/>
    <w:rsid w:val="00913E90"/>
    <w:rsid w:val="009156AF"/>
    <w:rsid w:val="0091583D"/>
    <w:rsid w:val="00915DDE"/>
    <w:rsid w:val="0091632C"/>
    <w:rsid w:val="009168C5"/>
    <w:rsid w:val="00916B4A"/>
    <w:rsid w:val="00916BDC"/>
    <w:rsid w:val="009172CE"/>
    <w:rsid w:val="00917392"/>
    <w:rsid w:val="0091760C"/>
    <w:rsid w:val="00917DE2"/>
    <w:rsid w:val="00917E6A"/>
    <w:rsid w:val="00917E7E"/>
    <w:rsid w:val="00920385"/>
    <w:rsid w:val="0092048B"/>
    <w:rsid w:val="00920B9B"/>
    <w:rsid w:val="00920DF1"/>
    <w:rsid w:val="009226B1"/>
    <w:rsid w:val="00922B82"/>
    <w:rsid w:val="009239EE"/>
    <w:rsid w:val="00924133"/>
    <w:rsid w:val="00925A2B"/>
    <w:rsid w:val="00925B7D"/>
    <w:rsid w:val="00926A09"/>
    <w:rsid w:val="00926A65"/>
    <w:rsid w:val="00926AB5"/>
    <w:rsid w:val="00926B08"/>
    <w:rsid w:val="00926D9D"/>
    <w:rsid w:val="00927155"/>
    <w:rsid w:val="009275CF"/>
    <w:rsid w:val="00927671"/>
    <w:rsid w:val="00930115"/>
    <w:rsid w:val="00930655"/>
    <w:rsid w:val="00930A85"/>
    <w:rsid w:val="00930E62"/>
    <w:rsid w:val="00931343"/>
    <w:rsid w:val="009314A9"/>
    <w:rsid w:val="009318DF"/>
    <w:rsid w:val="00931A75"/>
    <w:rsid w:val="0093205C"/>
    <w:rsid w:val="00932683"/>
    <w:rsid w:val="00932BA4"/>
    <w:rsid w:val="00933257"/>
    <w:rsid w:val="00933669"/>
    <w:rsid w:val="0093396D"/>
    <w:rsid w:val="00933DAB"/>
    <w:rsid w:val="009341C3"/>
    <w:rsid w:val="00934383"/>
    <w:rsid w:val="0093480F"/>
    <w:rsid w:val="009349ED"/>
    <w:rsid w:val="009350B3"/>
    <w:rsid w:val="009357E1"/>
    <w:rsid w:val="009357F5"/>
    <w:rsid w:val="0093625D"/>
    <w:rsid w:val="0093694F"/>
    <w:rsid w:val="0093704B"/>
    <w:rsid w:val="009371D9"/>
    <w:rsid w:val="00937770"/>
    <w:rsid w:val="0093785A"/>
    <w:rsid w:val="00937B74"/>
    <w:rsid w:val="00937C18"/>
    <w:rsid w:val="00937CFD"/>
    <w:rsid w:val="00937D35"/>
    <w:rsid w:val="00937E52"/>
    <w:rsid w:val="009403A4"/>
    <w:rsid w:val="00940639"/>
    <w:rsid w:val="00940AC8"/>
    <w:rsid w:val="009416DB"/>
    <w:rsid w:val="00941A2D"/>
    <w:rsid w:val="00942391"/>
    <w:rsid w:val="00942F2D"/>
    <w:rsid w:val="00943AAC"/>
    <w:rsid w:val="00943BE9"/>
    <w:rsid w:val="00944173"/>
    <w:rsid w:val="00944279"/>
    <w:rsid w:val="009445E5"/>
    <w:rsid w:val="009448E5"/>
    <w:rsid w:val="00944FD6"/>
    <w:rsid w:val="00944FF8"/>
    <w:rsid w:val="00945C10"/>
    <w:rsid w:val="00947589"/>
    <w:rsid w:val="009506FE"/>
    <w:rsid w:val="009510A8"/>
    <w:rsid w:val="0095116D"/>
    <w:rsid w:val="0095122E"/>
    <w:rsid w:val="009512E2"/>
    <w:rsid w:val="009516F3"/>
    <w:rsid w:val="00951819"/>
    <w:rsid w:val="00951E93"/>
    <w:rsid w:val="0095228A"/>
    <w:rsid w:val="009524C2"/>
    <w:rsid w:val="0095291E"/>
    <w:rsid w:val="00952F1C"/>
    <w:rsid w:val="009537F8"/>
    <w:rsid w:val="00953C66"/>
    <w:rsid w:val="00953D85"/>
    <w:rsid w:val="00953E03"/>
    <w:rsid w:val="00954205"/>
    <w:rsid w:val="00954644"/>
    <w:rsid w:val="009552A8"/>
    <w:rsid w:val="009554F4"/>
    <w:rsid w:val="00955CFD"/>
    <w:rsid w:val="00955FC6"/>
    <w:rsid w:val="009564D0"/>
    <w:rsid w:val="0095659D"/>
    <w:rsid w:val="009568A7"/>
    <w:rsid w:val="00956948"/>
    <w:rsid w:val="00956F0E"/>
    <w:rsid w:val="00957192"/>
    <w:rsid w:val="00957995"/>
    <w:rsid w:val="00957CDE"/>
    <w:rsid w:val="00957EC8"/>
    <w:rsid w:val="009602BB"/>
    <w:rsid w:val="00960B15"/>
    <w:rsid w:val="00960D72"/>
    <w:rsid w:val="009614AD"/>
    <w:rsid w:val="00962024"/>
    <w:rsid w:val="00962380"/>
    <w:rsid w:val="00962480"/>
    <w:rsid w:val="00962690"/>
    <w:rsid w:val="009628BC"/>
    <w:rsid w:val="00962EA7"/>
    <w:rsid w:val="009631EF"/>
    <w:rsid w:val="00963297"/>
    <w:rsid w:val="0096345B"/>
    <w:rsid w:val="0096374D"/>
    <w:rsid w:val="00963C20"/>
    <w:rsid w:val="00963D14"/>
    <w:rsid w:val="00963DE2"/>
    <w:rsid w:val="0096411C"/>
    <w:rsid w:val="009643A5"/>
    <w:rsid w:val="00965159"/>
    <w:rsid w:val="009651E1"/>
    <w:rsid w:val="00965250"/>
    <w:rsid w:val="009653A1"/>
    <w:rsid w:val="00965626"/>
    <w:rsid w:val="009659E4"/>
    <w:rsid w:val="00966046"/>
    <w:rsid w:val="00967675"/>
    <w:rsid w:val="00967A8F"/>
    <w:rsid w:val="00967B67"/>
    <w:rsid w:val="00967D06"/>
    <w:rsid w:val="009705B4"/>
    <w:rsid w:val="009705CC"/>
    <w:rsid w:val="009706A1"/>
    <w:rsid w:val="009706EA"/>
    <w:rsid w:val="00970707"/>
    <w:rsid w:val="009712D2"/>
    <w:rsid w:val="00971682"/>
    <w:rsid w:val="00971AB6"/>
    <w:rsid w:val="00972228"/>
    <w:rsid w:val="009725F9"/>
    <w:rsid w:val="009727A4"/>
    <w:rsid w:val="00972F5A"/>
    <w:rsid w:val="00973ECD"/>
    <w:rsid w:val="00976380"/>
    <w:rsid w:val="00976495"/>
    <w:rsid w:val="00976545"/>
    <w:rsid w:val="0097674A"/>
    <w:rsid w:val="00976D07"/>
    <w:rsid w:val="00976E5C"/>
    <w:rsid w:val="00977903"/>
    <w:rsid w:val="009779DE"/>
    <w:rsid w:val="00977A7C"/>
    <w:rsid w:val="0098029D"/>
    <w:rsid w:val="009802B8"/>
    <w:rsid w:val="00980D7A"/>
    <w:rsid w:val="00981132"/>
    <w:rsid w:val="009819AA"/>
    <w:rsid w:val="00981D55"/>
    <w:rsid w:val="00981FFF"/>
    <w:rsid w:val="00982979"/>
    <w:rsid w:val="0098298B"/>
    <w:rsid w:val="00982E78"/>
    <w:rsid w:val="00985382"/>
    <w:rsid w:val="0098579B"/>
    <w:rsid w:val="0098663C"/>
    <w:rsid w:val="009869A8"/>
    <w:rsid w:val="00986D38"/>
    <w:rsid w:val="00986E2E"/>
    <w:rsid w:val="00987529"/>
    <w:rsid w:val="0098776E"/>
    <w:rsid w:val="009877EE"/>
    <w:rsid w:val="00987CA1"/>
    <w:rsid w:val="00987E18"/>
    <w:rsid w:val="00990095"/>
    <w:rsid w:val="00990506"/>
    <w:rsid w:val="00990609"/>
    <w:rsid w:val="0099093C"/>
    <w:rsid w:val="00990A96"/>
    <w:rsid w:val="00991501"/>
    <w:rsid w:val="009919D9"/>
    <w:rsid w:val="00991DA7"/>
    <w:rsid w:val="00991F40"/>
    <w:rsid w:val="00992346"/>
    <w:rsid w:val="009933F4"/>
    <w:rsid w:val="0099340F"/>
    <w:rsid w:val="009943BB"/>
    <w:rsid w:val="00994B9D"/>
    <w:rsid w:val="0099559F"/>
    <w:rsid w:val="0099570B"/>
    <w:rsid w:val="00995B62"/>
    <w:rsid w:val="00996E42"/>
    <w:rsid w:val="00997008"/>
    <w:rsid w:val="00997B3C"/>
    <w:rsid w:val="00997B86"/>
    <w:rsid w:val="009A08D2"/>
    <w:rsid w:val="009A0EFE"/>
    <w:rsid w:val="009A167C"/>
    <w:rsid w:val="009A1C21"/>
    <w:rsid w:val="009A1D77"/>
    <w:rsid w:val="009A2265"/>
    <w:rsid w:val="009A2E00"/>
    <w:rsid w:val="009A308F"/>
    <w:rsid w:val="009A311B"/>
    <w:rsid w:val="009A314C"/>
    <w:rsid w:val="009A3591"/>
    <w:rsid w:val="009A3963"/>
    <w:rsid w:val="009A3B10"/>
    <w:rsid w:val="009A4319"/>
    <w:rsid w:val="009A4E5A"/>
    <w:rsid w:val="009A5196"/>
    <w:rsid w:val="009A53FF"/>
    <w:rsid w:val="009A55F0"/>
    <w:rsid w:val="009A5967"/>
    <w:rsid w:val="009A59AC"/>
    <w:rsid w:val="009A621B"/>
    <w:rsid w:val="009A6BC6"/>
    <w:rsid w:val="009A6D08"/>
    <w:rsid w:val="009A7089"/>
    <w:rsid w:val="009A767D"/>
    <w:rsid w:val="009A7D54"/>
    <w:rsid w:val="009B05E9"/>
    <w:rsid w:val="009B05EE"/>
    <w:rsid w:val="009B0922"/>
    <w:rsid w:val="009B13F1"/>
    <w:rsid w:val="009B1445"/>
    <w:rsid w:val="009B1918"/>
    <w:rsid w:val="009B2434"/>
    <w:rsid w:val="009B2679"/>
    <w:rsid w:val="009B30CA"/>
    <w:rsid w:val="009B30F0"/>
    <w:rsid w:val="009B32B8"/>
    <w:rsid w:val="009B35F9"/>
    <w:rsid w:val="009B40D7"/>
    <w:rsid w:val="009B40F4"/>
    <w:rsid w:val="009B66C7"/>
    <w:rsid w:val="009B6C93"/>
    <w:rsid w:val="009B6CB6"/>
    <w:rsid w:val="009B6ECC"/>
    <w:rsid w:val="009B714F"/>
    <w:rsid w:val="009B75D3"/>
    <w:rsid w:val="009C00E5"/>
    <w:rsid w:val="009C067A"/>
    <w:rsid w:val="009C0770"/>
    <w:rsid w:val="009C08D4"/>
    <w:rsid w:val="009C101D"/>
    <w:rsid w:val="009C105B"/>
    <w:rsid w:val="009C1696"/>
    <w:rsid w:val="009C192F"/>
    <w:rsid w:val="009C1A13"/>
    <w:rsid w:val="009C1F1C"/>
    <w:rsid w:val="009C2DB5"/>
    <w:rsid w:val="009C38FA"/>
    <w:rsid w:val="009C3E1A"/>
    <w:rsid w:val="009C42E0"/>
    <w:rsid w:val="009C476C"/>
    <w:rsid w:val="009C4D83"/>
    <w:rsid w:val="009C4E3E"/>
    <w:rsid w:val="009C4ED7"/>
    <w:rsid w:val="009C5171"/>
    <w:rsid w:val="009C53E0"/>
    <w:rsid w:val="009C659A"/>
    <w:rsid w:val="009C66FC"/>
    <w:rsid w:val="009C6C51"/>
    <w:rsid w:val="009C6EFC"/>
    <w:rsid w:val="009D02BC"/>
    <w:rsid w:val="009D0555"/>
    <w:rsid w:val="009D0E3E"/>
    <w:rsid w:val="009D1259"/>
    <w:rsid w:val="009D1D5F"/>
    <w:rsid w:val="009D1F53"/>
    <w:rsid w:val="009D202F"/>
    <w:rsid w:val="009D28C8"/>
    <w:rsid w:val="009D297E"/>
    <w:rsid w:val="009D2B27"/>
    <w:rsid w:val="009D3045"/>
    <w:rsid w:val="009D32FD"/>
    <w:rsid w:val="009D349E"/>
    <w:rsid w:val="009D3C30"/>
    <w:rsid w:val="009D42C4"/>
    <w:rsid w:val="009D4AB1"/>
    <w:rsid w:val="009D575A"/>
    <w:rsid w:val="009D59A4"/>
    <w:rsid w:val="009D5C81"/>
    <w:rsid w:val="009D643E"/>
    <w:rsid w:val="009D66FA"/>
    <w:rsid w:val="009D75FA"/>
    <w:rsid w:val="009D7626"/>
    <w:rsid w:val="009D7B52"/>
    <w:rsid w:val="009E037B"/>
    <w:rsid w:val="009E13F5"/>
    <w:rsid w:val="009E1955"/>
    <w:rsid w:val="009E19CA"/>
    <w:rsid w:val="009E2422"/>
    <w:rsid w:val="009E27B6"/>
    <w:rsid w:val="009E2A41"/>
    <w:rsid w:val="009E2C6F"/>
    <w:rsid w:val="009E3093"/>
    <w:rsid w:val="009E3370"/>
    <w:rsid w:val="009E4A30"/>
    <w:rsid w:val="009E4BA8"/>
    <w:rsid w:val="009E50CB"/>
    <w:rsid w:val="009E50F1"/>
    <w:rsid w:val="009E565E"/>
    <w:rsid w:val="009E5780"/>
    <w:rsid w:val="009E60D4"/>
    <w:rsid w:val="009E62BB"/>
    <w:rsid w:val="009E6302"/>
    <w:rsid w:val="009E6350"/>
    <w:rsid w:val="009E6ABC"/>
    <w:rsid w:val="009E74AB"/>
    <w:rsid w:val="009E7F97"/>
    <w:rsid w:val="009F0A54"/>
    <w:rsid w:val="009F0AAC"/>
    <w:rsid w:val="009F0E05"/>
    <w:rsid w:val="009F1041"/>
    <w:rsid w:val="009F10C7"/>
    <w:rsid w:val="009F116A"/>
    <w:rsid w:val="009F1325"/>
    <w:rsid w:val="009F1641"/>
    <w:rsid w:val="009F1C97"/>
    <w:rsid w:val="009F21FB"/>
    <w:rsid w:val="009F22AC"/>
    <w:rsid w:val="009F2ABF"/>
    <w:rsid w:val="009F2E9D"/>
    <w:rsid w:val="009F34CC"/>
    <w:rsid w:val="009F39AD"/>
    <w:rsid w:val="009F39D3"/>
    <w:rsid w:val="009F4202"/>
    <w:rsid w:val="009F4442"/>
    <w:rsid w:val="009F460D"/>
    <w:rsid w:val="009F47B5"/>
    <w:rsid w:val="009F496F"/>
    <w:rsid w:val="009F5413"/>
    <w:rsid w:val="009F5517"/>
    <w:rsid w:val="009F660F"/>
    <w:rsid w:val="009F6691"/>
    <w:rsid w:val="009F6E6C"/>
    <w:rsid w:val="009F740E"/>
    <w:rsid w:val="009F7698"/>
    <w:rsid w:val="009F7AA4"/>
    <w:rsid w:val="00A00EF4"/>
    <w:rsid w:val="00A0126B"/>
    <w:rsid w:val="00A03199"/>
    <w:rsid w:val="00A033D4"/>
    <w:rsid w:val="00A03524"/>
    <w:rsid w:val="00A044E0"/>
    <w:rsid w:val="00A044F2"/>
    <w:rsid w:val="00A04782"/>
    <w:rsid w:val="00A04FE7"/>
    <w:rsid w:val="00A05C33"/>
    <w:rsid w:val="00A05D51"/>
    <w:rsid w:val="00A0646D"/>
    <w:rsid w:val="00A06472"/>
    <w:rsid w:val="00A067C3"/>
    <w:rsid w:val="00A068D8"/>
    <w:rsid w:val="00A06F72"/>
    <w:rsid w:val="00A07228"/>
    <w:rsid w:val="00A077FD"/>
    <w:rsid w:val="00A079F3"/>
    <w:rsid w:val="00A07E38"/>
    <w:rsid w:val="00A1018A"/>
    <w:rsid w:val="00A1042E"/>
    <w:rsid w:val="00A10A10"/>
    <w:rsid w:val="00A11965"/>
    <w:rsid w:val="00A11A32"/>
    <w:rsid w:val="00A11B28"/>
    <w:rsid w:val="00A11CB2"/>
    <w:rsid w:val="00A11D2D"/>
    <w:rsid w:val="00A11DA3"/>
    <w:rsid w:val="00A11FD0"/>
    <w:rsid w:val="00A120A2"/>
    <w:rsid w:val="00A12A7D"/>
    <w:rsid w:val="00A13015"/>
    <w:rsid w:val="00A1344E"/>
    <w:rsid w:val="00A13613"/>
    <w:rsid w:val="00A13CE1"/>
    <w:rsid w:val="00A13D5C"/>
    <w:rsid w:val="00A13DE6"/>
    <w:rsid w:val="00A15020"/>
    <w:rsid w:val="00A156EE"/>
    <w:rsid w:val="00A15C18"/>
    <w:rsid w:val="00A1684E"/>
    <w:rsid w:val="00A169D2"/>
    <w:rsid w:val="00A17171"/>
    <w:rsid w:val="00A20741"/>
    <w:rsid w:val="00A20B8E"/>
    <w:rsid w:val="00A21229"/>
    <w:rsid w:val="00A213A0"/>
    <w:rsid w:val="00A21525"/>
    <w:rsid w:val="00A2157A"/>
    <w:rsid w:val="00A219BB"/>
    <w:rsid w:val="00A21AB8"/>
    <w:rsid w:val="00A21AEE"/>
    <w:rsid w:val="00A21EB9"/>
    <w:rsid w:val="00A221AD"/>
    <w:rsid w:val="00A223F6"/>
    <w:rsid w:val="00A2242A"/>
    <w:rsid w:val="00A22E2F"/>
    <w:rsid w:val="00A240ED"/>
    <w:rsid w:val="00A242AA"/>
    <w:rsid w:val="00A24694"/>
    <w:rsid w:val="00A250AD"/>
    <w:rsid w:val="00A2547C"/>
    <w:rsid w:val="00A25839"/>
    <w:rsid w:val="00A259EC"/>
    <w:rsid w:val="00A25A37"/>
    <w:rsid w:val="00A26324"/>
    <w:rsid w:val="00A264BC"/>
    <w:rsid w:val="00A264C2"/>
    <w:rsid w:val="00A26F9D"/>
    <w:rsid w:val="00A27156"/>
    <w:rsid w:val="00A273FE"/>
    <w:rsid w:val="00A27FF9"/>
    <w:rsid w:val="00A3010A"/>
    <w:rsid w:val="00A30475"/>
    <w:rsid w:val="00A3106F"/>
    <w:rsid w:val="00A3129D"/>
    <w:rsid w:val="00A31856"/>
    <w:rsid w:val="00A319CC"/>
    <w:rsid w:val="00A31EA3"/>
    <w:rsid w:val="00A3232C"/>
    <w:rsid w:val="00A3286E"/>
    <w:rsid w:val="00A32E63"/>
    <w:rsid w:val="00A32F4F"/>
    <w:rsid w:val="00A32FC7"/>
    <w:rsid w:val="00A33A2E"/>
    <w:rsid w:val="00A33CD5"/>
    <w:rsid w:val="00A3423B"/>
    <w:rsid w:val="00A34936"/>
    <w:rsid w:val="00A353E2"/>
    <w:rsid w:val="00A357C3"/>
    <w:rsid w:val="00A35992"/>
    <w:rsid w:val="00A35C27"/>
    <w:rsid w:val="00A35F98"/>
    <w:rsid w:val="00A362ED"/>
    <w:rsid w:val="00A36809"/>
    <w:rsid w:val="00A36950"/>
    <w:rsid w:val="00A36D5A"/>
    <w:rsid w:val="00A36E2C"/>
    <w:rsid w:val="00A36EEE"/>
    <w:rsid w:val="00A37404"/>
    <w:rsid w:val="00A3782D"/>
    <w:rsid w:val="00A40073"/>
    <w:rsid w:val="00A4168E"/>
    <w:rsid w:val="00A41905"/>
    <w:rsid w:val="00A41919"/>
    <w:rsid w:val="00A41CA4"/>
    <w:rsid w:val="00A4216C"/>
    <w:rsid w:val="00A42BFE"/>
    <w:rsid w:val="00A42DEF"/>
    <w:rsid w:val="00A43499"/>
    <w:rsid w:val="00A43E0A"/>
    <w:rsid w:val="00A43E0C"/>
    <w:rsid w:val="00A44692"/>
    <w:rsid w:val="00A44E59"/>
    <w:rsid w:val="00A45043"/>
    <w:rsid w:val="00A4522E"/>
    <w:rsid w:val="00A45352"/>
    <w:rsid w:val="00A4572B"/>
    <w:rsid w:val="00A45C6A"/>
    <w:rsid w:val="00A45EB9"/>
    <w:rsid w:val="00A46139"/>
    <w:rsid w:val="00A461D8"/>
    <w:rsid w:val="00A46B34"/>
    <w:rsid w:val="00A47187"/>
    <w:rsid w:val="00A471BB"/>
    <w:rsid w:val="00A47DE8"/>
    <w:rsid w:val="00A47FA8"/>
    <w:rsid w:val="00A509E4"/>
    <w:rsid w:val="00A50DA3"/>
    <w:rsid w:val="00A5180C"/>
    <w:rsid w:val="00A51A44"/>
    <w:rsid w:val="00A5277A"/>
    <w:rsid w:val="00A52FC2"/>
    <w:rsid w:val="00A52FEA"/>
    <w:rsid w:val="00A5342D"/>
    <w:rsid w:val="00A53B29"/>
    <w:rsid w:val="00A544A1"/>
    <w:rsid w:val="00A54743"/>
    <w:rsid w:val="00A54A79"/>
    <w:rsid w:val="00A54C54"/>
    <w:rsid w:val="00A54D1C"/>
    <w:rsid w:val="00A54F1A"/>
    <w:rsid w:val="00A558D2"/>
    <w:rsid w:val="00A55AAD"/>
    <w:rsid w:val="00A560F5"/>
    <w:rsid w:val="00A564C0"/>
    <w:rsid w:val="00A56A29"/>
    <w:rsid w:val="00A56CF7"/>
    <w:rsid w:val="00A56ECD"/>
    <w:rsid w:val="00A57480"/>
    <w:rsid w:val="00A57780"/>
    <w:rsid w:val="00A57AE4"/>
    <w:rsid w:val="00A57B93"/>
    <w:rsid w:val="00A6023C"/>
    <w:rsid w:val="00A60A8B"/>
    <w:rsid w:val="00A60F81"/>
    <w:rsid w:val="00A61156"/>
    <w:rsid w:val="00A611FC"/>
    <w:rsid w:val="00A61269"/>
    <w:rsid w:val="00A61537"/>
    <w:rsid w:val="00A615BE"/>
    <w:rsid w:val="00A61F3C"/>
    <w:rsid w:val="00A61F9A"/>
    <w:rsid w:val="00A62186"/>
    <w:rsid w:val="00A621A7"/>
    <w:rsid w:val="00A627C3"/>
    <w:rsid w:val="00A63D59"/>
    <w:rsid w:val="00A64263"/>
    <w:rsid w:val="00A642C1"/>
    <w:rsid w:val="00A64400"/>
    <w:rsid w:val="00A648C1"/>
    <w:rsid w:val="00A64A01"/>
    <w:rsid w:val="00A64A38"/>
    <w:rsid w:val="00A64AD1"/>
    <w:rsid w:val="00A64BAA"/>
    <w:rsid w:val="00A64C5B"/>
    <w:rsid w:val="00A65570"/>
    <w:rsid w:val="00A655C9"/>
    <w:rsid w:val="00A65AEB"/>
    <w:rsid w:val="00A67EDA"/>
    <w:rsid w:val="00A70045"/>
    <w:rsid w:val="00A704EF"/>
    <w:rsid w:val="00A70701"/>
    <w:rsid w:val="00A71284"/>
    <w:rsid w:val="00A7165C"/>
    <w:rsid w:val="00A718A8"/>
    <w:rsid w:val="00A71990"/>
    <w:rsid w:val="00A72685"/>
    <w:rsid w:val="00A7292D"/>
    <w:rsid w:val="00A733C3"/>
    <w:rsid w:val="00A735D3"/>
    <w:rsid w:val="00A73A96"/>
    <w:rsid w:val="00A745DD"/>
    <w:rsid w:val="00A74683"/>
    <w:rsid w:val="00A764A7"/>
    <w:rsid w:val="00A766B5"/>
    <w:rsid w:val="00A7679D"/>
    <w:rsid w:val="00A768FD"/>
    <w:rsid w:val="00A77340"/>
    <w:rsid w:val="00A77390"/>
    <w:rsid w:val="00A77A89"/>
    <w:rsid w:val="00A77B71"/>
    <w:rsid w:val="00A77F51"/>
    <w:rsid w:val="00A80326"/>
    <w:rsid w:val="00A8064E"/>
    <w:rsid w:val="00A809D0"/>
    <w:rsid w:val="00A80E61"/>
    <w:rsid w:val="00A8131F"/>
    <w:rsid w:val="00A814F8"/>
    <w:rsid w:val="00A824BC"/>
    <w:rsid w:val="00A82BEC"/>
    <w:rsid w:val="00A83270"/>
    <w:rsid w:val="00A83440"/>
    <w:rsid w:val="00A835F0"/>
    <w:rsid w:val="00A83729"/>
    <w:rsid w:val="00A83995"/>
    <w:rsid w:val="00A83A0C"/>
    <w:rsid w:val="00A84062"/>
    <w:rsid w:val="00A846FD"/>
    <w:rsid w:val="00A84D02"/>
    <w:rsid w:val="00A8514C"/>
    <w:rsid w:val="00A851B1"/>
    <w:rsid w:val="00A854F5"/>
    <w:rsid w:val="00A859E3"/>
    <w:rsid w:val="00A85F80"/>
    <w:rsid w:val="00A8610D"/>
    <w:rsid w:val="00A86FF4"/>
    <w:rsid w:val="00A871A0"/>
    <w:rsid w:val="00A87775"/>
    <w:rsid w:val="00A87C41"/>
    <w:rsid w:val="00A87CB9"/>
    <w:rsid w:val="00A90336"/>
    <w:rsid w:val="00A9060A"/>
    <w:rsid w:val="00A90692"/>
    <w:rsid w:val="00A911F2"/>
    <w:rsid w:val="00A911FB"/>
    <w:rsid w:val="00A916FD"/>
    <w:rsid w:val="00A91A5F"/>
    <w:rsid w:val="00A91A9F"/>
    <w:rsid w:val="00A91BE9"/>
    <w:rsid w:val="00A91CE9"/>
    <w:rsid w:val="00A91EB1"/>
    <w:rsid w:val="00A92056"/>
    <w:rsid w:val="00A924F5"/>
    <w:rsid w:val="00A92552"/>
    <w:rsid w:val="00A93C7C"/>
    <w:rsid w:val="00A93CE3"/>
    <w:rsid w:val="00A9412D"/>
    <w:rsid w:val="00A941C8"/>
    <w:rsid w:val="00A948CC"/>
    <w:rsid w:val="00A949FF"/>
    <w:rsid w:val="00A94AA9"/>
    <w:rsid w:val="00A94E82"/>
    <w:rsid w:val="00A95180"/>
    <w:rsid w:val="00A952AC"/>
    <w:rsid w:val="00A95408"/>
    <w:rsid w:val="00A959C0"/>
    <w:rsid w:val="00A95B91"/>
    <w:rsid w:val="00A95E7A"/>
    <w:rsid w:val="00A965C0"/>
    <w:rsid w:val="00A96D52"/>
    <w:rsid w:val="00A97753"/>
    <w:rsid w:val="00A9799F"/>
    <w:rsid w:val="00A97AC7"/>
    <w:rsid w:val="00AA0A88"/>
    <w:rsid w:val="00AA1631"/>
    <w:rsid w:val="00AA195F"/>
    <w:rsid w:val="00AA2525"/>
    <w:rsid w:val="00AA252B"/>
    <w:rsid w:val="00AA2A80"/>
    <w:rsid w:val="00AA34E0"/>
    <w:rsid w:val="00AA415A"/>
    <w:rsid w:val="00AA5B33"/>
    <w:rsid w:val="00AA6253"/>
    <w:rsid w:val="00AA66AE"/>
    <w:rsid w:val="00AA6824"/>
    <w:rsid w:val="00AA71C7"/>
    <w:rsid w:val="00AA7D12"/>
    <w:rsid w:val="00AA7DFD"/>
    <w:rsid w:val="00AB07B9"/>
    <w:rsid w:val="00AB0B10"/>
    <w:rsid w:val="00AB1621"/>
    <w:rsid w:val="00AB18B4"/>
    <w:rsid w:val="00AB1C78"/>
    <w:rsid w:val="00AB1EAC"/>
    <w:rsid w:val="00AB20ED"/>
    <w:rsid w:val="00AB2AD4"/>
    <w:rsid w:val="00AB2B30"/>
    <w:rsid w:val="00AB2B3E"/>
    <w:rsid w:val="00AB2C0F"/>
    <w:rsid w:val="00AB2E18"/>
    <w:rsid w:val="00AB3316"/>
    <w:rsid w:val="00AB3334"/>
    <w:rsid w:val="00AB3421"/>
    <w:rsid w:val="00AB38E4"/>
    <w:rsid w:val="00AB41AB"/>
    <w:rsid w:val="00AB53C4"/>
    <w:rsid w:val="00AB5AB3"/>
    <w:rsid w:val="00AB6319"/>
    <w:rsid w:val="00AB6594"/>
    <w:rsid w:val="00AB691A"/>
    <w:rsid w:val="00AB69CD"/>
    <w:rsid w:val="00AB6DBF"/>
    <w:rsid w:val="00AB7402"/>
    <w:rsid w:val="00AB79E6"/>
    <w:rsid w:val="00AC010F"/>
    <w:rsid w:val="00AC0292"/>
    <w:rsid w:val="00AC0DF8"/>
    <w:rsid w:val="00AC157E"/>
    <w:rsid w:val="00AC175F"/>
    <w:rsid w:val="00AC25F6"/>
    <w:rsid w:val="00AC343F"/>
    <w:rsid w:val="00AC351E"/>
    <w:rsid w:val="00AC3800"/>
    <w:rsid w:val="00AC3915"/>
    <w:rsid w:val="00AC42E2"/>
    <w:rsid w:val="00AC5071"/>
    <w:rsid w:val="00AC5587"/>
    <w:rsid w:val="00AC5C0A"/>
    <w:rsid w:val="00AC5CE3"/>
    <w:rsid w:val="00AC62D1"/>
    <w:rsid w:val="00AC643A"/>
    <w:rsid w:val="00AC758C"/>
    <w:rsid w:val="00AC7830"/>
    <w:rsid w:val="00AC7B5D"/>
    <w:rsid w:val="00AD02B2"/>
    <w:rsid w:val="00AD06E1"/>
    <w:rsid w:val="00AD092B"/>
    <w:rsid w:val="00AD0BC6"/>
    <w:rsid w:val="00AD0CC7"/>
    <w:rsid w:val="00AD0FFB"/>
    <w:rsid w:val="00AD1E5A"/>
    <w:rsid w:val="00AD200E"/>
    <w:rsid w:val="00AD2891"/>
    <w:rsid w:val="00AD291C"/>
    <w:rsid w:val="00AD29B2"/>
    <w:rsid w:val="00AD30B6"/>
    <w:rsid w:val="00AD31B6"/>
    <w:rsid w:val="00AD3FED"/>
    <w:rsid w:val="00AD4102"/>
    <w:rsid w:val="00AD4104"/>
    <w:rsid w:val="00AD4141"/>
    <w:rsid w:val="00AD4231"/>
    <w:rsid w:val="00AD4356"/>
    <w:rsid w:val="00AD4A2D"/>
    <w:rsid w:val="00AD4FA5"/>
    <w:rsid w:val="00AD500E"/>
    <w:rsid w:val="00AD5068"/>
    <w:rsid w:val="00AD50B7"/>
    <w:rsid w:val="00AD57ED"/>
    <w:rsid w:val="00AD5859"/>
    <w:rsid w:val="00AD5FE1"/>
    <w:rsid w:val="00AD6045"/>
    <w:rsid w:val="00AD6137"/>
    <w:rsid w:val="00AD648F"/>
    <w:rsid w:val="00AD6818"/>
    <w:rsid w:val="00AD682F"/>
    <w:rsid w:val="00AD7F6D"/>
    <w:rsid w:val="00AE021C"/>
    <w:rsid w:val="00AE03E3"/>
    <w:rsid w:val="00AE0ACF"/>
    <w:rsid w:val="00AE11F1"/>
    <w:rsid w:val="00AE1BC7"/>
    <w:rsid w:val="00AE207B"/>
    <w:rsid w:val="00AE28D2"/>
    <w:rsid w:val="00AE2CDE"/>
    <w:rsid w:val="00AE32A0"/>
    <w:rsid w:val="00AE3E21"/>
    <w:rsid w:val="00AE473D"/>
    <w:rsid w:val="00AE47D0"/>
    <w:rsid w:val="00AE4DA6"/>
    <w:rsid w:val="00AE501B"/>
    <w:rsid w:val="00AE56EC"/>
    <w:rsid w:val="00AE5940"/>
    <w:rsid w:val="00AE5A84"/>
    <w:rsid w:val="00AE5EC7"/>
    <w:rsid w:val="00AE6AFB"/>
    <w:rsid w:val="00AE6ECF"/>
    <w:rsid w:val="00AE6F09"/>
    <w:rsid w:val="00AE7693"/>
    <w:rsid w:val="00AF03C1"/>
    <w:rsid w:val="00AF0577"/>
    <w:rsid w:val="00AF08E0"/>
    <w:rsid w:val="00AF0B26"/>
    <w:rsid w:val="00AF146A"/>
    <w:rsid w:val="00AF15BD"/>
    <w:rsid w:val="00AF1912"/>
    <w:rsid w:val="00AF1997"/>
    <w:rsid w:val="00AF1B26"/>
    <w:rsid w:val="00AF2535"/>
    <w:rsid w:val="00AF2609"/>
    <w:rsid w:val="00AF3902"/>
    <w:rsid w:val="00AF3D36"/>
    <w:rsid w:val="00AF4818"/>
    <w:rsid w:val="00AF4DAB"/>
    <w:rsid w:val="00AF4E1F"/>
    <w:rsid w:val="00AF4F64"/>
    <w:rsid w:val="00AF5980"/>
    <w:rsid w:val="00AF59EE"/>
    <w:rsid w:val="00AF5B7B"/>
    <w:rsid w:val="00AF5BBC"/>
    <w:rsid w:val="00AF5FD5"/>
    <w:rsid w:val="00AF6063"/>
    <w:rsid w:val="00AF62C5"/>
    <w:rsid w:val="00AF6848"/>
    <w:rsid w:val="00AF72B5"/>
    <w:rsid w:val="00AF79FA"/>
    <w:rsid w:val="00AF7EF6"/>
    <w:rsid w:val="00B00184"/>
    <w:rsid w:val="00B0034C"/>
    <w:rsid w:val="00B00D8D"/>
    <w:rsid w:val="00B0115E"/>
    <w:rsid w:val="00B01446"/>
    <w:rsid w:val="00B0187D"/>
    <w:rsid w:val="00B0196B"/>
    <w:rsid w:val="00B01E0C"/>
    <w:rsid w:val="00B0217E"/>
    <w:rsid w:val="00B0247E"/>
    <w:rsid w:val="00B029D6"/>
    <w:rsid w:val="00B02CC1"/>
    <w:rsid w:val="00B03245"/>
    <w:rsid w:val="00B03525"/>
    <w:rsid w:val="00B0370C"/>
    <w:rsid w:val="00B038B0"/>
    <w:rsid w:val="00B03F66"/>
    <w:rsid w:val="00B0427F"/>
    <w:rsid w:val="00B0468A"/>
    <w:rsid w:val="00B04A17"/>
    <w:rsid w:val="00B04F46"/>
    <w:rsid w:val="00B050B4"/>
    <w:rsid w:val="00B05290"/>
    <w:rsid w:val="00B05747"/>
    <w:rsid w:val="00B05EFE"/>
    <w:rsid w:val="00B060D7"/>
    <w:rsid w:val="00B0610F"/>
    <w:rsid w:val="00B06388"/>
    <w:rsid w:val="00B066C1"/>
    <w:rsid w:val="00B0675B"/>
    <w:rsid w:val="00B0677B"/>
    <w:rsid w:val="00B06C62"/>
    <w:rsid w:val="00B06EB4"/>
    <w:rsid w:val="00B10297"/>
    <w:rsid w:val="00B10386"/>
    <w:rsid w:val="00B1069F"/>
    <w:rsid w:val="00B11390"/>
    <w:rsid w:val="00B11491"/>
    <w:rsid w:val="00B11F24"/>
    <w:rsid w:val="00B120E6"/>
    <w:rsid w:val="00B12CA8"/>
    <w:rsid w:val="00B130B3"/>
    <w:rsid w:val="00B131C0"/>
    <w:rsid w:val="00B138EB"/>
    <w:rsid w:val="00B13C89"/>
    <w:rsid w:val="00B13E36"/>
    <w:rsid w:val="00B144B0"/>
    <w:rsid w:val="00B1471A"/>
    <w:rsid w:val="00B14928"/>
    <w:rsid w:val="00B15302"/>
    <w:rsid w:val="00B15731"/>
    <w:rsid w:val="00B15EE8"/>
    <w:rsid w:val="00B168E6"/>
    <w:rsid w:val="00B170F1"/>
    <w:rsid w:val="00B1787E"/>
    <w:rsid w:val="00B20198"/>
    <w:rsid w:val="00B207D0"/>
    <w:rsid w:val="00B21403"/>
    <w:rsid w:val="00B21539"/>
    <w:rsid w:val="00B21676"/>
    <w:rsid w:val="00B21994"/>
    <w:rsid w:val="00B21A04"/>
    <w:rsid w:val="00B2267F"/>
    <w:rsid w:val="00B229F1"/>
    <w:rsid w:val="00B22AB6"/>
    <w:rsid w:val="00B22B40"/>
    <w:rsid w:val="00B22FA8"/>
    <w:rsid w:val="00B230DA"/>
    <w:rsid w:val="00B23AF3"/>
    <w:rsid w:val="00B23C95"/>
    <w:rsid w:val="00B24319"/>
    <w:rsid w:val="00B245FF"/>
    <w:rsid w:val="00B2463C"/>
    <w:rsid w:val="00B247E9"/>
    <w:rsid w:val="00B2484F"/>
    <w:rsid w:val="00B249D1"/>
    <w:rsid w:val="00B24B81"/>
    <w:rsid w:val="00B253F0"/>
    <w:rsid w:val="00B254AD"/>
    <w:rsid w:val="00B262FA"/>
    <w:rsid w:val="00B26ACE"/>
    <w:rsid w:val="00B279EE"/>
    <w:rsid w:val="00B27A1D"/>
    <w:rsid w:val="00B27C84"/>
    <w:rsid w:val="00B27D62"/>
    <w:rsid w:val="00B30BFA"/>
    <w:rsid w:val="00B31610"/>
    <w:rsid w:val="00B31BCD"/>
    <w:rsid w:val="00B31D8A"/>
    <w:rsid w:val="00B32205"/>
    <w:rsid w:val="00B328C2"/>
    <w:rsid w:val="00B32A15"/>
    <w:rsid w:val="00B32E21"/>
    <w:rsid w:val="00B33C16"/>
    <w:rsid w:val="00B33F08"/>
    <w:rsid w:val="00B340BF"/>
    <w:rsid w:val="00B34B54"/>
    <w:rsid w:val="00B3537C"/>
    <w:rsid w:val="00B3540E"/>
    <w:rsid w:val="00B354D1"/>
    <w:rsid w:val="00B356F7"/>
    <w:rsid w:val="00B35A38"/>
    <w:rsid w:val="00B35C97"/>
    <w:rsid w:val="00B3695E"/>
    <w:rsid w:val="00B36B53"/>
    <w:rsid w:val="00B3748E"/>
    <w:rsid w:val="00B37B8C"/>
    <w:rsid w:val="00B41EE8"/>
    <w:rsid w:val="00B41F31"/>
    <w:rsid w:val="00B41FC9"/>
    <w:rsid w:val="00B42333"/>
    <w:rsid w:val="00B426ED"/>
    <w:rsid w:val="00B42732"/>
    <w:rsid w:val="00B42BA9"/>
    <w:rsid w:val="00B43452"/>
    <w:rsid w:val="00B43483"/>
    <w:rsid w:val="00B44112"/>
    <w:rsid w:val="00B44199"/>
    <w:rsid w:val="00B44A21"/>
    <w:rsid w:val="00B44A72"/>
    <w:rsid w:val="00B45345"/>
    <w:rsid w:val="00B4541D"/>
    <w:rsid w:val="00B45450"/>
    <w:rsid w:val="00B455CF"/>
    <w:rsid w:val="00B461A1"/>
    <w:rsid w:val="00B46353"/>
    <w:rsid w:val="00B46592"/>
    <w:rsid w:val="00B4697E"/>
    <w:rsid w:val="00B46990"/>
    <w:rsid w:val="00B4703F"/>
    <w:rsid w:val="00B471CA"/>
    <w:rsid w:val="00B47334"/>
    <w:rsid w:val="00B47EAB"/>
    <w:rsid w:val="00B50CC2"/>
    <w:rsid w:val="00B50E00"/>
    <w:rsid w:val="00B50FBD"/>
    <w:rsid w:val="00B5176F"/>
    <w:rsid w:val="00B5196A"/>
    <w:rsid w:val="00B51A7E"/>
    <w:rsid w:val="00B51BB4"/>
    <w:rsid w:val="00B51C7D"/>
    <w:rsid w:val="00B51D34"/>
    <w:rsid w:val="00B52393"/>
    <w:rsid w:val="00B52A5D"/>
    <w:rsid w:val="00B52A62"/>
    <w:rsid w:val="00B52FA8"/>
    <w:rsid w:val="00B5331C"/>
    <w:rsid w:val="00B53EE3"/>
    <w:rsid w:val="00B53FFF"/>
    <w:rsid w:val="00B549E2"/>
    <w:rsid w:val="00B54BCB"/>
    <w:rsid w:val="00B54FFA"/>
    <w:rsid w:val="00B554D1"/>
    <w:rsid w:val="00B55BF7"/>
    <w:rsid w:val="00B55C81"/>
    <w:rsid w:val="00B563FC"/>
    <w:rsid w:val="00B56BCD"/>
    <w:rsid w:val="00B57E24"/>
    <w:rsid w:val="00B602C6"/>
    <w:rsid w:val="00B60C70"/>
    <w:rsid w:val="00B60F02"/>
    <w:rsid w:val="00B611DE"/>
    <w:rsid w:val="00B6184F"/>
    <w:rsid w:val="00B61DF7"/>
    <w:rsid w:val="00B62913"/>
    <w:rsid w:val="00B62C5D"/>
    <w:rsid w:val="00B63017"/>
    <w:rsid w:val="00B63126"/>
    <w:rsid w:val="00B631DE"/>
    <w:rsid w:val="00B6331A"/>
    <w:rsid w:val="00B64491"/>
    <w:rsid w:val="00B64B16"/>
    <w:rsid w:val="00B64C03"/>
    <w:rsid w:val="00B64E79"/>
    <w:rsid w:val="00B65235"/>
    <w:rsid w:val="00B6543B"/>
    <w:rsid w:val="00B65775"/>
    <w:rsid w:val="00B6578F"/>
    <w:rsid w:val="00B658DF"/>
    <w:rsid w:val="00B65E68"/>
    <w:rsid w:val="00B6693B"/>
    <w:rsid w:val="00B669A7"/>
    <w:rsid w:val="00B67270"/>
    <w:rsid w:val="00B675A9"/>
    <w:rsid w:val="00B67952"/>
    <w:rsid w:val="00B67B62"/>
    <w:rsid w:val="00B70EDA"/>
    <w:rsid w:val="00B71088"/>
    <w:rsid w:val="00B71AD2"/>
    <w:rsid w:val="00B71C43"/>
    <w:rsid w:val="00B7290C"/>
    <w:rsid w:val="00B72AD6"/>
    <w:rsid w:val="00B732FB"/>
    <w:rsid w:val="00B7344D"/>
    <w:rsid w:val="00B73545"/>
    <w:rsid w:val="00B73608"/>
    <w:rsid w:val="00B7361C"/>
    <w:rsid w:val="00B73BAE"/>
    <w:rsid w:val="00B73FB8"/>
    <w:rsid w:val="00B741B2"/>
    <w:rsid w:val="00B7429E"/>
    <w:rsid w:val="00B747F2"/>
    <w:rsid w:val="00B74887"/>
    <w:rsid w:val="00B7543D"/>
    <w:rsid w:val="00B75B1A"/>
    <w:rsid w:val="00B75FDB"/>
    <w:rsid w:val="00B7627C"/>
    <w:rsid w:val="00B76788"/>
    <w:rsid w:val="00B76EBC"/>
    <w:rsid w:val="00B77078"/>
    <w:rsid w:val="00B77E20"/>
    <w:rsid w:val="00B801BF"/>
    <w:rsid w:val="00B8068C"/>
    <w:rsid w:val="00B80FC8"/>
    <w:rsid w:val="00B81037"/>
    <w:rsid w:val="00B81572"/>
    <w:rsid w:val="00B81C83"/>
    <w:rsid w:val="00B82144"/>
    <w:rsid w:val="00B824DD"/>
    <w:rsid w:val="00B82680"/>
    <w:rsid w:val="00B83893"/>
    <w:rsid w:val="00B84468"/>
    <w:rsid w:val="00B845E4"/>
    <w:rsid w:val="00B846B2"/>
    <w:rsid w:val="00B851C6"/>
    <w:rsid w:val="00B85FB0"/>
    <w:rsid w:val="00B869EB"/>
    <w:rsid w:val="00B86D3C"/>
    <w:rsid w:val="00B86E98"/>
    <w:rsid w:val="00B873D7"/>
    <w:rsid w:val="00B87553"/>
    <w:rsid w:val="00B87728"/>
    <w:rsid w:val="00B87B66"/>
    <w:rsid w:val="00B87E6D"/>
    <w:rsid w:val="00B9114B"/>
    <w:rsid w:val="00B9134B"/>
    <w:rsid w:val="00B91678"/>
    <w:rsid w:val="00B92BCE"/>
    <w:rsid w:val="00B93094"/>
    <w:rsid w:val="00B939A7"/>
    <w:rsid w:val="00B93A10"/>
    <w:rsid w:val="00B93F34"/>
    <w:rsid w:val="00B945A1"/>
    <w:rsid w:val="00B94BB0"/>
    <w:rsid w:val="00B94D2E"/>
    <w:rsid w:val="00B94E83"/>
    <w:rsid w:val="00B94F4C"/>
    <w:rsid w:val="00B94FA2"/>
    <w:rsid w:val="00B95952"/>
    <w:rsid w:val="00B95A99"/>
    <w:rsid w:val="00B960F6"/>
    <w:rsid w:val="00B962A2"/>
    <w:rsid w:val="00B9697B"/>
    <w:rsid w:val="00B975F2"/>
    <w:rsid w:val="00B97EA2"/>
    <w:rsid w:val="00B97FF9"/>
    <w:rsid w:val="00BA0035"/>
    <w:rsid w:val="00BA0130"/>
    <w:rsid w:val="00BA1139"/>
    <w:rsid w:val="00BA18F8"/>
    <w:rsid w:val="00BA1938"/>
    <w:rsid w:val="00BA1B40"/>
    <w:rsid w:val="00BA3E2E"/>
    <w:rsid w:val="00BA3F1F"/>
    <w:rsid w:val="00BA41E0"/>
    <w:rsid w:val="00BA423E"/>
    <w:rsid w:val="00BA57B7"/>
    <w:rsid w:val="00BA6B0C"/>
    <w:rsid w:val="00BA7021"/>
    <w:rsid w:val="00BA7565"/>
    <w:rsid w:val="00BA77E5"/>
    <w:rsid w:val="00BA7913"/>
    <w:rsid w:val="00BB0306"/>
    <w:rsid w:val="00BB04AF"/>
    <w:rsid w:val="00BB093B"/>
    <w:rsid w:val="00BB13AA"/>
    <w:rsid w:val="00BB1548"/>
    <w:rsid w:val="00BB1621"/>
    <w:rsid w:val="00BB211A"/>
    <w:rsid w:val="00BB211C"/>
    <w:rsid w:val="00BB2EB1"/>
    <w:rsid w:val="00BB344F"/>
    <w:rsid w:val="00BB3E99"/>
    <w:rsid w:val="00BB4572"/>
    <w:rsid w:val="00BB4A48"/>
    <w:rsid w:val="00BB5AB2"/>
    <w:rsid w:val="00BB5B84"/>
    <w:rsid w:val="00BB6F45"/>
    <w:rsid w:val="00BB6FF3"/>
    <w:rsid w:val="00BB7072"/>
    <w:rsid w:val="00BB71F7"/>
    <w:rsid w:val="00BB7345"/>
    <w:rsid w:val="00BB795B"/>
    <w:rsid w:val="00BC00D9"/>
    <w:rsid w:val="00BC0808"/>
    <w:rsid w:val="00BC10DB"/>
    <w:rsid w:val="00BC112E"/>
    <w:rsid w:val="00BC1E18"/>
    <w:rsid w:val="00BC22BA"/>
    <w:rsid w:val="00BC23B3"/>
    <w:rsid w:val="00BC2E6F"/>
    <w:rsid w:val="00BC2EDF"/>
    <w:rsid w:val="00BC2F0C"/>
    <w:rsid w:val="00BC3D94"/>
    <w:rsid w:val="00BC3EE6"/>
    <w:rsid w:val="00BC3F19"/>
    <w:rsid w:val="00BC440D"/>
    <w:rsid w:val="00BC4A34"/>
    <w:rsid w:val="00BC4C2A"/>
    <w:rsid w:val="00BC534F"/>
    <w:rsid w:val="00BC56A6"/>
    <w:rsid w:val="00BC5CE5"/>
    <w:rsid w:val="00BC6083"/>
    <w:rsid w:val="00BC6181"/>
    <w:rsid w:val="00BC65C2"/>
    <w:rsid w:val="00BC6EB9"/>
    <w:rsid w:val="00BC70E3"/>
    <w:rsid w:val="00BC71AD"/>
    <w:rsid w:val="00BC7A70"/>
    <w:rsid w:val="00BC7B2C"/>
    <w:rsid w:val="00BC7BCC"/>
    <w:rsid w:val="00BC7FCC"/>
    <w:rsid w:val="00BD01C4"/>
    <w:rsid w:val="00BD02B0"/>
    <w:rsid w:val="00BD07EC"/>
    <w:rsid w:val="00BD114A"/>
    <w:rsid w:val="00BD14E5"/>
    <w:rsid w:val="00BD18E0"/>
    <w:rsid w:val="00BD1D32"/>
    <w:rsid w:val="00BD2039"/>
    <w:rsid w:val="00BD2469"/>
    <w:rsid w:val="00BD4ACC"/>
    <w:rsid w:val="00BD5250"/>
    <w:rsid w:val="00BD595C"/>
    <w:rsid w:val="00BD599D"/>
    <w:rsid w:val="00BD59FC"/>
    <w:rsid w:val="00BD5E55"/>
    <w:rsid w:val="00BD60EF"/>
    <w:rsid w:val="00BD642F"/>
    <w:rsid w:val="00BE036E"/>
    <w:rsid w:val="00BE08A4"/>
    <w:rsid w:val="00BE0F9D"/>
    <w:rsid w:val="00BE0FBB"/>
    <w:rsid w:val="00BE0FE1"/>
    <w:rsid w:val="00BE10DF"/>
    <w:rsid w:val="00BE119E"/>
    <w:rsid w:val="00BE1A7A"/>
    <w:rsid w:val="00BE1C07"/>
    <w:rsid w:val="00BE3785"/>
    <w:rsid w:val="00BE3E98"/>
    <w:rsid w:val="00BE42C0"/>
    <w:rsid w:val="00BE4C56"/>
    <w:rsid w:val="00BE4EE0"/>
    <w:rsid w:val="00BE5086"/>
    <w:rsid w:val="00BE605D"/>
    <w:rsid w:val="00BE628B"/>
    <w:rsid w:val="00BE66C8"/>
    <w:rsid w:val="00BE69DE"/>
    <w:rsid w:val="00BE6BF7"/>
    <w:rsid w:val="00BE7381"/>
    <w:rsid w:val="00BE7C4A"/>
    <w:rsid w:val="00BF0292"/>
    <w:rsid w:val="00BF05A8"/>
    <w:rsid w:val="00BF0DB8"/>
    <w:rsid w:val="00BF0E41"/>
    <w:rsid w:val="00BF147D"/>
    <w:rsid w:val="00BF2458"/>
    <w:rsid w:val="00BF26DD"/>
    <w:rsid w:val="00BF2750"/>
    <w:rsid w:val="00BF2924"/>
    <w:rsid w:val="00BF2AD2"/>
    <w:rsid w:val="00BF2F91"/>
    <w:rsid w:val="00BF34B9"/>
    <w:rsid w:val="00BF355A"/>
    <w:rsid w:val="00BF3610"/>
    <w:rsid w:val="00BF3B61"/>
    <w:rsid w:val="00BF3CAB"/>
    <w:rsid w:val="00BF43DB"/>
    <w:rsid w:val="00BF4B62"/>
    <w:rsid w:val="00BF506C"/>
    <w:rsid w:val="00BF5841"/>
    <w:rsid w:val="00BF5DEC"/>
    <w:rsid w:val="00BF5EBB"/>
    <w:rsid w:val="00BF6F7D"/>
    <w:rsid w:val="00BF73CB"/>
    <w:rsid w:val="00BF7DB5"/>
    <w:rsid w:val="00C009AC"/>
    <w:rsid w:val="00C010A7"/>
    <w:rsid w:val="00C01363"/>
    <w:rsid w:val="00C01864"/>
    <w:rsid w:val="00C019A5"/>
    <w:rsid w:val="00C01A20"/>
    <w:rsid w:val="00C01BB9"/>
    <w:rsid w:val="00C02316"/>
    <w:rsid w:val="00C023C5"/>
    <w:rsid w:val="00C0276E"/>
    <w:rsid w:val="00C02A56"/>
    <w:rsid w:val="00C02EF2"/>
    <w:rsid w:val="00C0301B"/>
    <w:rsid w:val="00C03586"/>
    <w:rsid w:val="00C037D6"/>
    <w:rsid w:val="00C038AE"/>
    <w:rsid w:val="00C043F2"/>
    <w:rsid w:val="00C04560"/>
    <w:rsid w:val="00C047C9"/>
    <w:rsid w:val="00C04F4A"/>
    <w:rsid w:val="00C05169"/>
    <w:rsid w:val="00C05A3C"/>
    <w:rsid w:val="00C05F24"/>
    <w:rsid w:val="00C06307"/>
    <w:rsid w:val="00C063B6"/>
    <w:rsid w:val="00C06F94"/>
    <w:rsid w:val="00C07D9B"/>
    <w:rsid w:val="00C07FDF"/>
    <w:rsid w:val="00C10122"/>
    <w:rsid w:val="00C11596"/>
    <w:rsid w:val="00C117A0"/>
    <w:rsid w:val="00C118A0"/>
    <w:rsid w:val="00C12550"/>
    <w:rsid w:val="00C13113"/>
    <w:rsid w:val="00C1314A"/>
    <w:rsid w:val="00C13CCF"/>
    <w:rsid w:val="00C13F47"/>
    <w:rsid w:val="00C13F6A"/>
    <w:rsid w:val="00C13FCA"/>
    <w:rsid w:val="00C14915"/>
    <w:rsid w:val="00C14BD2"/>
    <w:rsid w:val="00C153AA"/>
    <w:rsid w:val="00C15A84"/>
    <w:rsid w:val="00C15B3B"/>
    <w:rsid w:val="00C15F59"/>
    <w:rsid w:val="00C17146"/>
    <w:rsid w:val="00C1720A"/>
    <w:rsid w:val="00C176B1"/>
    <w:rsid w:val="00C17B8B"/>
    <w:rsid w:val="00C20CED"/>
    <w:rsid w:val="00C21BF6"/>
    <w:rsid w:val="00C22842"/>
    <w:rsid w:val="00C22C47"/>
    <w:rsid w:val="00C22F71"/>
    <w:rsid w:val="00C230AD"/>
    <w:rsid w:val="00C23178"/>
    <w:rsid w:val="00C232BD"/>
    <w:rsid w:val="00C233B6"/>
    <w:rsid w:val="00C2374D"/>
    <w:rsid w:val="00C23894"/>
    <w:rsid w:val="00C23944"/>
    <w:rsid w:val="00C23F55"/>
    <w:rsid w:val="00C240CA"/>
    <w:rsid w:val="00C251AC"/>
    <w:rsid w:val="00C2569A"/>
    <w:rsid w:val="00C25755"/>
    <w:rsid w:val="00C261B8"/>
    <w:rsid w:val="00C2682E"/>
    <w:rsid w:val="00C26C00"/>
    <w:rsid w:val="00C26E9E"/>
    <w:rsid w:val="00C26F4B"/>
    <w:rsid w:val="00C26F4D"/>
    <w:rsid w:val="00C27653"/>
    <w:rsid w:val="00C27A0B"/>
    <w:rsid w:val="00C27C33"/>
    <w:rsid w:val="00C306AD"/>
    <w:rsid w:val="00C3094F"/>
    <w:rsid w:val="00C30DFD"/>
    <w:rsid w:val="00C312A8"/>
    <w:rsid w:val="00C31394"/>
    <w:rsid w:val="00C31986"/>
    <w:rsid w:val="00C31D1D"/>
    <w:rsid w:val="00C3253F"/>
    <w:rsid w:val="00C32A1F"/>
    <w:rsid w:val="00C3404F"/>
    <w:rsid w:val="00C34521"/>
    <w:rsid w:val="00C34574"/>
    <w:rsid w:val="00C356ED"/>
    <w:rsid w:val="00C35D2D"/>
    <w:rsid w:val="00C360AA"/>
    <w:rsid w:val="00C36444"/>
    <w:rsid w:val="00C36880"/>
    <w:rsid w:val="00C36C2A"/>
    <w:rsid w:val="00C378B6"/>
    <w:rsid w:val="00C37C34"/>
    <w:rsid w:val="00C40AC3"/>
    <w:rsid w:val="00C40CE8"/>
    <w:rsid w:val="00C41576"/>
    <w:rsid w:val="00C41A92"/>
    <w:rsid w:val="00C4227E"/>
    <w:rsid w:val="00C42599"/>
    <w:rsid w:val="00C4275A"/>
    <w:rsid w:val="00C42CAD"/>
    <w:rsid w:val="00C436A0"/>
    <w:rsid w:val="00C43B8A"/>
    <w:rsid w:val="00C43BB9"/>
    <w:rsid w:val="00C43C03"/>
    <w:rsid w:val="00C45080"/>
    <w:rsid w:val="00C450F2"/>
    <w:rsid w:val="00C455C1"/>
    <w:rsid w:val="00C46E0C"/>
    <w:rsid w:val="00C46E53"/>
    <w:rsid w:val="00C46F9A"/>
    <w:rsid w:val="00C47374"/>
    <w:rsid w:val="00C47724"/>
    <w:rsid w:val="00C477D2"/>
    <w:rsid w:val="00C47C4D"/>
    <w:rsid w:val="00C47E23"/>
    <w:rsid w:val="00C51212"/>
    <w:rsid w:val="00C51BAB"/>
    <w:rsid w:val="00C52AEC"/>
    <w:rsid w:val="00C52DFC"/>
    <w:rsid w:val="00C53121"/>
    <w:rsid w:val="00C53245"/>
    <w:rsid w:val="00C53359"/>
    <w:rsid w:val="00C53947"/>
    <w:rsid w:val="00C53960"/>
    <w:rsid w:val="00C54A82"/>
    <w:rsid w:val="00C54E6B"/>
    <w:rsid w:val="00C54F67"/>
    <w:rsid w:val="00C550C6"/>
    <w:rsid w:val="00C55117"/>
    <w:rsid w:val="00C55677"/>
    <w:rsid w:val="00C5661C"/>
    <w:rsid w:val="00C568E9"/>
    <w:rsid w:val="00C56B65"/>
    <w:rsid w:val="00C56B8E"/>
    <w:rsid w:val="00C56DCA"/>
    <w:rsid w:val="00C57006"/>
    <w:rsid w:val="00C57947"/>
    <w:rsid w:val="00C57AAB"/>
    <w:rsid w:val="00C57EF0"/>
    <w:rsid w:val="00C60014"/>
    <w:rsid w:val="00C604E5"/>
    <w:rsid w:val="00C606AA"/>
    <w:rsid w:val="00C6097C"/>
    <w:rsid w:val="00C60BFF"/>
    <w:rsid w:val="00C60F5F"/>
    <w:rsid w:val="00C6124C"/>
    <w:rsid w:val="00C61F81"/>
    <w:rsid w:val="00C62E26"/>
    <w:rsid w:val="00C6342B"/>
    <w:rsid w:val="00C63547"/>
    <w:rsid w:val="00C635B4"/>
    <w:rsid w:val="00C63F74"/>
    <w:rsid w:val="00C64290"/>
    <w:rsid w:val="00C643D9"/>
    <w:rsid w:val="00C64783"/>
    <w:rsid w:val="00C648C0"/>
    <w:rsid w:val="00C64B5A"/>
    <w:rsid w:val="00C659BD"/>
    <w:rsid w:val="00C65DCC"/>
    <w:rsid w:val="00C66136"/>
    <w:rsid w:val="00C6684E"/>
    <w:rsid w:val="00C66996"/>
    <w:rsid w:val="00C66C71"/>
    <w:rsid w:val="00C66E26"/>
    <w:rsid w:val="00C67D5C"/>
    <w:rsid w:val="00C7014F"/>
    <w:rsid w:val="00C7018E"/>
    <w:rsid w:val="00C7098A"/>
    <w:rsid w:val="00C709D3"/>
    <w:rsid w:val="00C71913"/>
    <w:rsid w:val="00C71A4A"/>
    <w:rsid w:val="00C72146"/>
    <w:rsid w:val="00C721FD"/>
    <w:rsid w:val="00C731AF"/>
    <w:rsid w:val="00C73668"/>
    <w:rsid w:val="00C736F5"/>
    <w:rsid w:val="00C73832"/>
    <w:rsid w:val="00C74229"/>
    <w:rsid w:val="00C74C81"/>
    <w:rsid w:val="00C74FB6"/>
    <w:rsid w:val="00C755B2"/>
    <w:rsid w:val="00C75917"/>
    <w:rsid w:val="00C759F3"/>
    <w:rsid w:val="00C75DF7"/>
    <w:rsid w:val="00C76611"/>
    <w:rsid w:val="00C76D44"/>
    <w:rsid w:val="00C77751"/>
    <w:rsid w:val="00C77F5F"/>
    <w:rsid w:val="00C800CC"/>
    <w:rsid w:val="00C801B2"/>
    <w:rsid w:val="00C80C07"/>
    <w:rsid w:val="00C81742"/>
    <w:rsid w:val="00C81DDA"/>
    <w:rsid w:val="00C82648"/>
    <w:rsid w:val="00C82705"/>
    <w:rsid w:val="00C82952"/>
    <w:rsid w:val="00C82DC7"/>
    <w:rsid w:val="00C82E26"/>
    <w:rsid w:val="00C82FE8"/>
    <w:rsid w:val="00C832C2"/>
    <w:rsid w:val="00C835EE"/>
    <w:rsid w:val="00C83722"/>
    <w:rsid w:val="00C83F05"/>
    <w:rsid w:val="00C8409C"/>
    <w:rsid w:val="00C846A0"/>
    <w:rsid w:val="00C8484C"/>
    <w:rsid w:val="00C84ECC"/>
    <w:rsid w:val="00C84F8D"/>
    <w:rsid w:val="00C8577F"/>
    <w:rsid w:val="00C857A6"/>
    <w:rsid w:val="00C857B3"/>
    <w:rsid w:val="00C85E12"/>
    <w:rsid w:val="00C85E6D"/>
    <w:rsid w:val="00C8657C"/>
    <w:rsid w:val="00C86942"/>
    <w:rsid w:val="00C86C81"/>
    <w:rsid w:val="00C8702C"/>
    <w:rsid w:val="00C8752E"/>
    <w:rsid w:val="00C87928"/>
    <w:rsid w:val="00C9019B"/>
    <w:rsid w:val="00C90292"/>
    <w:rsid w:val="00C904D1"/>
    <w:rsid w:val="00C90523"/>
    <w:rsid w:val="00C907FC"/>
    <w:rsid w:val="00C90867"/>
    <w:rsid w:val="00C90BFB"/>
    <w:rsid w:val="00C90DD8"/>
    <w:rsid w:val="00C916D4"/>
    <w:rsid w:val="00C919BB"/>
    <w:rsid w:val="00C92043"/>
    <w:rsid w:val="00C93184"/>
    <w:rsid w:val="00C94868"/>
    <w:rsid w:val="00C9525E"/>
    <w:rsid w:val="00C9529C"/>
    <w:rsid w:val="00C954AB"/>
    <w:rsid w:val="00C95522"/>
    <w:rsid w:val="00C957BB"/>
    <w:rsid w:val="00C96467"/>
    <w:rsid w:val="00C9677F"/>
    <w:rsid w:val="00C971AF"/>
    <w:rsid w:val="00C979FF"/>
    <w:rsid w:val="00CA071D"/>
    <w:rsid w:val="00CA0B42"/>
    <w:rsid w:val="00CA1AEE"/>
    <w:rsid w:val="00CA207D"/>
    <w:rsid w:val="00CA22BE"/>
    <w:rsid w:val="00CA23A8"/>
    <w:rsid w:val="00CA2593"/>
    <w:rsid w:val="00CA29B9"/>
    <w:rsid w:val="00CA30FA"/>
    <w:rsid w:val="00CA32EE"/>
    <w:rsid w:val="00CA3477"/>
    <w:rsid w:val="00CA4D7D"/>
    <w:rsid w:val="00CA51F5"/>
    <w:rsid w:val="00CA52A5"/>
    <w:rsid w:val="00CA5446"/>
    <w:rsid w:val="00CA5C2A"/>
    <w:rsid w:val="00CA5E9E"/>
    <w:rsid w:val="00CA624F"/>
    <w:rsid w:val="00CA67FF"/>
    <w:rsid w:val="00CA6D57"/>
    <w:rsid w:val="00CA6E95"/>
    <w:rsid w:val="00CA7178"/>
    <w:rsid w:val="00CA7D6D"/>
    <w:rsid w:val="00CB04AE"/>
    <w:rsid w:val="00CB04B2"/>
    <w:rsid w:val="00CB05C3"/>
    <w:rsid w:val="00CB0E25"/>
    <w:rsid w:val="00CB1013"/>
    <w:rsid w:val="00CB115F"/>
    <w:rsid w:val="00CB1294"/>
    <w:rsid w:val="00CB13D8"/>
    <w:rsid w:val="00CB298B"/>
    <w:rsid w:val="00CB2E9C"/>
    <w:rsid w:val="00CB35DC"/>
    <w:rsid w:val="00CB4066"/>
    <w:rsid w:val="00CB44AC"/>
    <w:rsid w:val="00CB4C8C"/>
    <w:rsid w:val="00CB55AA"/>
    <w:rsid w:val="00CB5631"/>
    <w:rsid w:val="00CB5B0A"/>
    <w:rsid w:val="00CB650E"/>
    <w:rsid w:val="00CB68F9"/>
    <w:rsid w:val="00CB695B"/>
    <w:rsid w:val="00CB71CF"/>
    <w:rsid w:val="00CB7DCF"/>
    <w:rsid w:val="00CC017D"/>
    <w:rsid w:val="00CC02B4"/>
    <w:rsid w:val="00CC08EA"/>
    <w:rsid w:val="00CC0E56"/>
    <w:rsid w:val="00CC14A1"/>
    <w:rsid w:val="00CC1848"/>
    <w:rsid w:val="00CC1B7C"/>
    <w:rsid w:val="00CC2825"/>
    <w:rsid w:val="00CC2916"/>
    <w:rsid w:val="00CC320F"/>
    <w:rsid w:val="00CC352A"/>
    <w:rsid w:val="00CC36E1"/>
    <w:rsid w:val="00CC38CC"/>
    <w:rsid w:val="00CC3DD9"/>
    <w:rsid w:val="00CC428A"/>
    <w:rsid w:val="00CC465A"/>
    <w:rsid w:val="00CC6148"/>
    <w:rsid w:val="00CC635A"/>
    <w:rsid w:val="00CC68C0"/>
    <w:rsid w:val="00CC710D"/>
    <w:rsid w:val="00CC7269"/>
    <w:rsid w:val="00CC7A9A"/>
    <w:rsid w:val="00CC7CDA"/>
    <w:rsid w:val="00CC7FBF"/>
    <w:rsid w:val="00CD02A4"/>
    <w:rsid w:val="00CD07B6"/>
    <w:rsid w:val="00CD0BCB"/>
    <w:rsid w:val="00CD1183"/>
    <w:rsid w:val="00CD169D"/>
    <w:rsid w:val="00CD1A9B"/>
    <w:rsid w:val="00CD1DCF"/>
    <w:rsid w:val="00CD3230"/>
    <w:rsid w:val="00CD346B"/>
    <w:rsid w:val="00CD3564"/>
    <w:rsid w:val="00CD38B5"/>
    <w:rsid w:val="00CD43A2"/>
    <w:rsid w:val="00CD4823"/>
    <w:rsid w:val="00CD4D5C"/>
    <w:rsid w:val="00CD55FC"/>
    <w:rsid w:val="00CD58D2"/>
    <w:rsid w:val="00CD5B20"/>
    <w:rsid w:val="00CD5F4A"/>
    <w:rsid w:val="00CD5FF0"/>
    <w:rsid w:val="00CD6626"/>
    <w:rsid w:val="00CD6775"/>
    <w:rsid w:val="00CD67FD"/>
    <w:rsid w:val="00CD681B"/>
    <w:rsid w:val="00CD7BD5"/>
    <w:rsid w:val="00CD7E1F"/>
    <w:rsid w:val="00CE08A8"/>
    <w:rsid w:val="00CE0DF9"/>
    <w:rsid w:val="00CE22AC"/>
    <w:rsid w:val="00CE2419"/>
    <w:rsid w:val="00CE286A"/>
    <w:rsid w:val="00CE3106"/>
    <w:rsid w:val="00CE3287"/>
    <w:rsid w:val="00CE32DE"/>
    <w:rsid w:val="00CE3EAA"/>
    <w:rsid w:val="00CE3EB2"/>
    <w:rsid w:val="00CE4789"/>
    <w:rsid w:val="00CE4D7C"/>
    <w:rsid w:val="00CE4E06"/>
    <w:rsid w:val="00CE57BD"/>
    <w:rsid w:val="00CE589E"/>
    <w:rsid w:val="00CE5BBF"/>
    <w:rsid w:val="00CE699F"/>
    <w:rsid w:val="00CE6BAB"/>
    <w:rsid w:val="00CE6E43"/>
    <w:rsid w:val="00CE703A"/>
    <w:rsid w:val="00CE76EF"/>
    <w:rsid w:val="00CE780C"/>
    <w:rsid w:val="00CE7DA4"/>
    <w:rsid w:val="00CE7FD5"/>
    <w:rsid w:val="00CF0A88"/>
    <w:rsid w:val="00CF153A"/>
    <w:rsid w:val="00CF16E0"/>
    <w:rsid w:val="00CF17C3"/>
    <w:rsid w:val="00CF1A4A"/>
    <w:rsid w:val="00CF1AFB"/>
    <w:rsid w:val="00CF2D48"/>
    <w:rsid w:val="00CF326F"/>
    <w:rsid w:val="00CF335B"/>
    <w:rsid w:val="00CF37A1"/>
    <w:rsid w:val="00CF410C"/>
    <w:rsid w:val="00CF41E8"/>
    <w:rsid w:val="00CF42A1"/>
    <w:rsid w:val="00CF43D3"/>
    <w:rsid w:val="00CF45D7"/>
    <w:rsid w:val="00CF4886"/>
    <w:rsid w:val="00CF4A4A"/>
    <w:rsid w:val="00CF5551"/>
    <w:rsid w:val="00CF5632"/>
    <w:rsid w:val="00CF575E"/>
    <w:rsid w:val="00CF631B"/>
    <w:rsid w:val="00CF6496"/>
    <w:rsid w:val="00CF70C1"/>
    <w:rsid w:val="00CF7313"/>
    <w:rsid w:val="00CF776C"/>
    <w:rsid w:val="00D0008B"/>
    <w:rsid w:val="00D0053E"/>
    <w:rsid w:val="00D00760"/>
    <w:rsid w:val="00D00FBB"/>
    <w:rsid w:val="00D014E4"/>
    <w:rsid w:val="00D01EB6"/>
    <w:rsid w:val="00D02406"/>
    <w:rsid w:val="00D02729"/>
    <w:rsid w:val="00D0355D"/>
    <w:rsid w:val="00D037F2"/>
    <w:rsid w:val="00D038B2"/>
    <w:rsid w:val="00D038BC"/>
    <w:rsid w:val="00D03ECD"/>
    <w:rsid w:val="00D03ED2"/>
    <w:rsid w:val="00D04E62"/>
    <w:rsid w:val="00D04F4F"/>
    <w:rsid w:val="00D0596D"/>
    <w:rsid w:val="00D05DFB"/>
    <w:rsid w:val="00D05E6D"/>
    <w:rsid w:val="00D07B3C"/>
    <w:rsid w:val="00D07DDC"/>
    <w:rsid w:val="00D10245"/>
    <w:rsid w:val="00D10945"/>
    <w:rsid w:val="00D11ABF"/>
    <w:rsid w:val="00D11D68"/>
    <w:rsid w:val="00D11E42"/>
    <w:rsid w:val="00D125C3"/>
    <w:rsid w:val="00D12AC9"/>
    <w:rsid w:val="00D12FF7"/>
    <w:rsid w:val="00D133A7"/>
    <w:rsid w:val="00D1487E"/>
    <w:rsid w:val="00D14D70"/>
    <w:rsid w:val="00D151B0"/>
    <w:rsid w:val="00D15584"/>
    <w:rsid w:val="00D15E22"/>
    <w:rsid w:val="00D15FF7"/>
    <w:rsid w:val="00D16315"/>
    <w:rsid w:val="00D16CDB"/>
    <w:rsid w:val="00D16FD4"/>
    <w:rsid w:val="00D1716D"/>
    <w:rsid w:val="00D173A2"/>
    <w:rsid w:val="00D175E1"/>
    <w:rsid w:val="00D17B9D"/>
    <w:rsid w:val="00D17F8A"/>
    <w:rsid w:val="00D20016"/>
    <w:rsid w:val="00D20616"/>
    <w:rsid w:val="00D20BDF"/>
    <w:rsid w:val="00D20E35"/>
    <w:rsid w:val="00D21143"/>
    <w:rsid w:val="00D2170D"/>
    <w:rsid w:val="00D21F3B"/>
    <w:rsid w:val="00D22C1C"/>
    <w:rsid w:val="00D22C7D"/>
    <w:rsid w:val="00D231C1"/>
    <w:rsid w:val="00D2338B"/>
    <w:rsid w:val="00D23595"/>
    <w:rsid w:val="00D23EF8"/>
    <w:rsid w:val="00D24644"/>
    <w:rsid w:val="00D2471E"/>
    <w:rsid w:val="00D24874"/>
    <w:rsid w:val="00D24E08"/>
    <w:rsid w:val="00D25354"/>
    <w:rsid w:val="00D2582D"/>
    <w:rsid w:val="00D25854"/>
    <w:rsid w:val="00D25DA6"/>
    <w:rsid w:val="00D2618A"/>
    <w:rsid w:val="00D2628B"/>
    <w:rsid w:val="00D26617"/>
    <w:rsid w:val="00D2665E"/>
    <w:rsid w:val="00D272FA"/>
    <w:rsid w:val="00D30882"/>
    <w:rsid w:val="00D30A0C"/>
    <w:rsid w:val="00D30CC7"/>
    <w:rsid w:val="00D30E7E"/>
    <w:rsid w:val="00D312E0"/>
    <w:rsid w:val="00D3159A"/>
    <w:rsid w:val="00D3163A"/>
    <w:rsid w:val="00D319CD"/>
    <w:rsid w:val="00D31A9A"/>
    <w:rsid w:val="00D31AB5"/>
    <w:rsid w:val="00D31FA4"/>
    <w:rsid w:val="00D328D5"/>
    <w:rsid w:val="00D32DBC"/>
    <w:rsid w:val="00D336CB"/>
    <w:rsid w:val="00D33715"/>
    <w:rsid w:val="00D346EB"/>
    <w:rsid w:val="00D3473D"/>
    <w:rsid w:val="00D35419"/>
    <w:rsid w:val="00D35C2E"/>
    <w:rsid w:val="00D36510"/>
    <w:rsid w:val="00D36CC6"/>
    <w:rsid w:val="00D371F4"/>
    <w:rsid w:val="00D37AF6"/>
    <w:rsid w:val="00D40385"/>
    <w:rsid w:val="00D406AE"/>
    <w:rsid w:val="00D40A2D"/>
    <w:rsid w:val="00D40A5D"/>
    <w:rsid w:val="00D40DF4"/>
    <w:rsid w:val="00D414DB"/>
    <w:rsid w:val="00D4165C"/>
    <w:rsid w:val="00D416AF"/>
    <w:rsid w:val="00D41DB3"/>
    <w:rsid w:val="00D42BBB"/>
    <w:rsid w:val="00D43499"/>
    <w:rsid w:val="00D436C0"/>
    <w:rsid w:val="00D438D3"/>
    <w:rsid w:val="00D43988"/>
    <w:rsid w:val="00D443CC"/>
    <w:rsid w:val="00D44425"/>
    <w:rsid w:val="00D44545"/>
    <w:rsid w:val="00D44CB6"/>
    <w:rsid w:val="00D453DA"/>
    <w:rsid w:val="00D454E8"/>
    <w:rsid w:val="00D4559B"/>
    <w:rsid w:val="00D45E33"/>
    <w:rsid w:val="00D46FA3"/>
    <w:rsid w:val="00D4762B"/>
    <w:rsid w:val="00D47A42"/>
    <w:rsid w:val="00D47D65"/>
    <w:rsid w:val="00D47D8C"/>
    <w:rsid w:val="00D47F7C"/>
    <w:rsid w:val="00D50A15"/>
    <w:rsid w:val="00D51630"/>
    <w:rsid w:val="00D51C17"/>
    <w:rsid w:val="00D51D79"/>
    <w:rsid w:val="00D51DF0"/>
    <w:rsid w:val="00D51F59"/>
    <w:rsid w:val="00D522B8"/>
    <w:rsid w:val="00D52523"/>
    <w:rsid w:val="00D5257C"/>
    <w:rsid w:val="00D52A30"/>
    <w:rsid w:val="00D5317C"/>
    <w:rsid w:val="00D53947"/>
    <w:rsid w:val="00D546B6"/>
    <w:rsid w:val="00D549B2"/>
    <w:rsid w:val="00D54E94"/>
    <w:rsid w:val="00D5509F"/>
    <w:rsid w:val="00D5589A"/>
    <w:rsid w:val="00D5590D"/>
    <w:rsid w:val="00D55F03"/>
    <w:rsid w:val="00D55F64"/>
    <w:rsid w:val="00D56208"/>
    <w:rsid w:val="00D56986"/>
    <w:rsid w:val="00D56B76"/>
    <w:rsid w:val="00D57212"/>
    <w:rsid w:val="00D5738D"/>
    <w:rsid w:val="00D574D4"/>
    <w:rsid w:val="00D6026D"/>
    <w:rsid w:val="00D60309"/>
    <w:rsid w:val="00D60AC4"/>
    <w:rsid w:val="00D6136F"/>
    <w:rsid w:val="00D61A1E"/>
    <w:rsid w:val="00D61E80"/>
    <w:rsid w:val="00D61EF6"/>
    <w:rsid w:val="00D61FC0"/>
    <w:rsid w:val="00D6219B"/>
    <w:rsid w:val="00D62E4C"/>
    <w:rsid w:val="00D630B6"/>
    <w:rsid w:val="00D630F3"/>
    <w:rsid w:val="00D634CB"/>
    <w:rsid w:val="00D635FA"/>
    <w:rsid w:val="00D63634"/>
    <w:rsid w:val="00D63B5A"/>
    <w:rsid w:val="00D63CBA"/>
    <w:rsid w:val="00D64095"/>
    <w:rsid w:val="00D64268"/>
    <w:rsid w:val="00D645F8"/>
    <w:rsid w:val="00D64631"/>
    <w:rsid w:val="00D64DB7"/>
    <w:rsid w:val="00D658C0"/>
    <w:rsid w:val="00D660DD"/>
    <w:rsid w:val="00D6619E"/>
    <w:rsid w:val="00D66636"/>
    <w:rsid w:val="00D670BE"/>
    <w:rsid w:val="00D6710A"/>
    <w:rsid w:val="00D6710F"/>
    <w:rsid w:val="00D6722E"/>
    <w:rsid w:val="00D70048"/>
    <w:rsid w:val="00D70697"/>
    <w:rsid w:val="00D7098E"/>
    <w:rsid w:val="00D70E5E"/>
    <w:rsid w:val="00D70F18"/>
    <w:rsid w:val="00D711AD"/>
    <w:rsid w:val="00D71DA5"/>
    <w:rsid w:val="00D71ED9"/>
    <w:rsid w:val="00D72023"/>
    <w:rsid w:val="00D72C24"/>
    <w:rsid w:val="00D72F78"/>
    <w:rsid w:val="00D74202"/>
    <w:rsid w:val="00D74725"/>
    <w:rsid w:val="00D74AF6"/>
    <w:rsid w:val="00D755BC"/>
    <w:rsid w:val="00D76245"/>
    <w:rsid w:val="00D7631A"/>
    <w:rsid w:val="00D76470"/>
    <w:rsid w:val="00D76E10"/>
    <w:rsid w:val="00D77007"/>
    <w:rsid w:val="00D77506"/>
    <w:rsid w:val="00D77907"/>
    <w:rsid w:val="00D77C4E"/>
    <w:rsid w:val="00D801DA"/>
    <w:rsid w:val="00D806AF"/>
    <w:rsid w:val="00D8095B"/>
    <w:rsid w:val="00D80BF1"/>
    <w:rsid w:val="00D81372"/>
    <w:rsid w:val="00D82136"/>
    <w:rsid w:val="00D824C2"/>
    <w:rsid w:val="00D82D98"/>
    <w:rsid w:val="00D8301D"/>
    <w:rsid w:val="00D83228"/>
    <w:rsid w:val="00D8384A"/>
    <w:rsid w:val="00D83A55"/>
    <w:rsid w:val="00D83AD0"/>
    <w:rsid w:val="00D846D6"/>
    <w:rsid w:val="00D849FD"/>
    <w:rsid w:val="00D84E5C"/>
    <w:rsid w:val="00D85914"/>
    <w:rsid w:val="00D85B57"/>
    <w:rsid w:val="00D85E61"/>
    <w:rsid w:val="00D85F12"/>
    <w:rsid w:val="00D865AC"/>
    <w:rsid w:val="00D86A2B"/>
    <w:rsid w:val="00D86C76"/>
    <w:rsid w:val="00D8782E"/>
    <w:rsid w:val="00D879DA"/>
    <w:rsid w:val="00D90273"/>
    <w:rsid w:val="00D90492"/>
    <w:rsid w:val="00D9049B"/>
    <w:rsid w:val="00D90510"/>
    <w:rsid w:val="00D9055D"/>
    <w:rsid w:val="00D90B4A"/>
    <w:rsid w:val="00D91524"/>
    <w:rsid w:val="00D91A42"/>
    <w:rsid w:val="00D91CF8"/>
    <w:rsid w:val="00D91F8F"/>
    <w:rsid w:val="00D92D38"/>
    <w:rsid w:val="00D934A6"/>
    <w:rsid w:val="00D93631"/>
    <w:rsid w:val="00D9405B"/>
    <w:rsid w:val="00D94216"/>
    <w:rsid w:val="00D94D69"/>
    <w:rsid w:val="00D95038"/>
    <w:rsid w:val="00D95075"/>
    <w:rsid w:val="00D956A8"/>
    <w:rsid w:val="00D96020"/>
    <w:rsid w:val="00D96385"/>
    <w:rsid w:val="00D963D4"/>
    <w:rsid w:val="00D9716A"/>
    <w:rsid w:val="00D97965"/>
    <w:rsid w:val="00D97A8C"/>
    <w:rsid w:val="00DA0144"/>
    <w:rsid w:val="00DA05BA"/>
    <w:rsid w:val="00DA060F"/>
    <w:rsid w:val="00DA096E"/>
    <w:rsid w:val="00DA0ACA"/>
    <w:rsid w:val="00DA0B39"/>
    <w:rsid w:val="00DA2112"/>
    <w:rsid w:val="00DA2407"/>
    <w:rsid w:val="00DA308C"/>
    <w:rsid w:val="00DA37CA"/>
    <w:rsid w:val="00DA407B"/>
    <w:rsid w:val="00DA436F"/>
    <w:rsid w:val="00DA43FC"/>
    <w:rsid w:val="00DA471D"/>
    <w:rsid w:val="00DA568D"/>
    <w:rsid w:val="00DA579B"/>
    <w:rsid w:val="00DA5ADB"/>
    <w:rsid w:val="00DA5CC4"/>
    <w:rsid w:val="00DA60BD"/>
    <w:rsid w:val="00DA640E"/>
    <w:rsid w:val="00DA6C2B"/>
    <w:rsid w:val="00DA6CB2"/>
    <w:rsid w:val="00DA713B"/>
    <w:rsid w:val="00DA7219"/>
    <w:rsid w:val="00DA7C4A"/>
    <w:rsid w:val="00DA7CAC"/>
    <w:rsid w:val="00DB0355"/>
    <w:rsid w:val="00DB0468"/>
    <w:rsid w:val="00DB0643"/>
    <w:rsid w:val="00DB0784"/>
    <w:rsid w:val="00DB2965"/>
    <w:rsid w:val="00DB3818"/>
    <w:rsid w:val="00DB4100"/>
    <w:rsid w:val="00DB4111"/>
    <w:rsid w:val="00DB41B2"/>
    <w:rsid w:val="00DB46F1"/>
    <w:rsid w:val="00DB4803"/>
    <w:rsid w:val="00DB5076"/>
    <w:rsid w:val="00DB5630"/>
    <w:rsid w:val="00DB6162"/>
    <w:rsid w:val="00DB65B5"/>
    <w:rsid w:val="00DB728A"/>
    <w:rsid w:val="00DB76D3"/>
    <w:rsid w:val="00DC02B1"/>
    <w:rsid w:val="00DC0B48"/>
    <w:rsid w:val="00DC0BD3"/>
    <w:rsid w:val="00DC0CCF"/>
    <w:rsid w:val="00DC0E3D"/>
    <w:rsid w:val="00DC10B3"/>
    <w:rsid w:val="00DC1199"/>
    <w:rsid w:val="00DC1A88"/>
    <w:rsid w:val="00DC20D6"/>
    <w:rsid w:val="00DC2216"/>
    <w:rsid w:val="00DC2D3F"/>
    <w:rsid w:val="00DC2E3B"/>
    <w:rsid w:val="00DC3102"/>
    <w:rsid w:val="00DC3705"/>
    <w:rsid w:val="00DC39D5"/>
    <w:rsid w:val="00DC3ABB"/>
    <w:rsid w:val="00DC4816"/>
    <w:rsid w:val="00DC49AB"/>
    <w:rsid w:val="00DC4C9C"/>
    <w:rsid w:val="00DC4FE0"/>
    <w:rsid w:val="00DC568B"/>
    <w:rsid w:val="00DC57B1"/>
    <w:rsid w:val="00DC5A2D"/>
    <w:rsid w:val="00DC5C62"/>
    <w:rsid w:val="00DC6460"/>
    <w:rsid w:val="00DC6824"/>
    <w:rsid w:val="00DC7704"/>
    <w:rsid w:val="00DD0296"/>
    <w:rsid w:val="00DD0BE6"/>
    <w:rsid w:val="00DD0D26"/>
    <w:rsid w:val="00DD0D7E"/>
    <w:rsid w:val="00DD0F73"/>
    <w:rsid w:val="00DD14DA"/>
    <w:rsid w:val="00DD1F3F"/>
    <w:rsid w:val="00DD23FA"/>
    <w:rsid w:val="00DD299C"/>
    <w:rsid w:val="00DD32B5"/>
    <w:rsid w:val="00DD34C6"/>
    <w:rsid w:val="00DD3C72"/>
    <w:rsid w:val="00DD4CB4"/>
    <w:rsid w:val="00DD4FA9"/>
    <w:rsid w:val="00DD53DC"/>
    <w:rsid w:val="00DD55CF"/>
    <w:rsid w:val="00DD579D"/>
    <w:rsid w:val="00DD65DC"/>
    <w:rsid w:val="00DD69A8"/>
    <w:rsid w:val="00DD7A99"/>
    <w:rsid w:val="00DD7C3C"/>
    <w:rsid w:val="00DE139A"/>
    <w:rsid w:val="00DE2394"/>
    <w:rsid w:val="00DE274C"/>
    <w:rsid w:val="00DE30B6"/>
    <w:rsid w:val="00DE30F4"/>
    <w:rsid w:val="00DE334A"/>
    <w:rsid w:val="00DE37C1"/>
    <w:rsid w:val="00DE3C9D"/>
    <w:rsid w:val="00DE4ADA"/>
    <w:rsid w:val="00DE5105"/>
    <w:rsid w:val="00DE515B"/>
    <w:rsid w:val="00DE53CD"/>
    <w:rsid w:val="00DE5A60"/>
    <w:rsid w:val="00DE5FDD"/>
    <w:rsid w:val="00DE6207"/>
    <w:rsid w:val="00DE64ED"/>
    <w:rsid w:val="00DE6508"/>
    <w:rsid w:val="00DE6765"/>
    <w:rsid w:val="00DE6AD6"/>
    <w:rsid w:val="00DE6B95"/>
    <w:rsid w:val="00DE75DE"/>
    <w:rsid w:val="00DE7E24"/>
    <w:rsid w:val="00DF0416"/>
    <w:rsid w:val="00DF055D"/>
    <w:rsid w:val="00DF0A8F"/>
    <w:rsid w:val="00DF1CE3"/>
    <w:rsid w:val="00DF229F"/>
    <w:rsid w:val="00DF32D0"/>
    <w:rsid w:val="00DF3410"/>
    <w:rsid w:val="00DF475A"/>
    <w:rsid w:val="00DF50A5"/>
    <w:rsid w:val="00DF534F"/>
    <w:rsid w:val="00DF586C"/>
    <w:rsid w:val="00DF5BF5"/>
    <w:rsid w:val="00DF6332"/>
    <w:rsid w:val="00DF651D"/>
    <w:rsid w:val="00DF6FF1"/>
    <w:rsid w:val="00DF7013"/>
    <w:rsid w:val="00DF7056"/>
    <w:rsid w:val="00DF7E49"/>
    <w:rsid w:val="00E00473"/>
    <w:rsid w:val="00E004BA"/>
    <w:rsid w:val="00E00CC0"/>
    <w:rsid w:val="00E01681"/>
    <w:rsid w:val="00E01862"/>
    <w:rsid w:val="00E019DD"/>
    <w:rsid w:val="00E031D4"/>
    <w:rsid w:val="00E03665"/>
    <w:rsid w:val="00E03AD8"/>
    <w:rsid w:val="00E03D69"/>
    <w:rsid w:val="00E042F6"/>
    <w:rsid w:val="00E04EB3"/>
    <w:rsid w:val="00E055C9"/>
    <w:rsid w:val="00E056E7"/>
    <w:rsid w:val="00E058BE"/>
    <w:rsid w:val="00E059D1"/>
    <w:rsid w:val="00E06081"/>
    <w:rsid w:val="00E0668D"/>
    <w:rsid w:val="00E06E74"/>
    <w:rsid w:val="00E07144"/>
    <w:rsid w:val="00E07666"/>
    <w:rsid w:val="00E100B4"/>
    <w:rsid w:val="00E10397"/>
    <w:rsid w:val="00E1066F"/>
    <w:rsid w:val="00E10D5D"/>
    <w:rsid w:val="00E10F0F"/>
    <w:rsid w:val="00E1190E"/>
    <w:rsid w:val="00E11CA2"/>
    <w:rsid w:val="00E1202C"/>
    <w:rsid w:val="00E1210B"/>
    <w:rsid w:val="00E128EA"/>
    <w:rsid w:val="00E12906"/>
    <w:rsid w:val="00E12E39"/>
    <w:rsid w:val="00E13421"/>
    <w:rsid w:val="00E13613"/>
    <w:rsid w:val="00E143B3"/>
    <w:rsid w:val="00E1447C"/>
    <w:rsid w:val="00E14C11"/>
    <w:rsid w:val="00E158D6"/>
    <w:rsid w:val="00E15ADD"/>
    <w:rsid w:val="00E1623E"/>
    <w:rsid w:val="00E1693C"/>
    <w:rsid w:val="00E171B9"/>
    <w:rsid w:val="00E174EC"/>
    <w:rsid w:val="00E17594"/>
    <w:rsid w:val="00E1771F"/>
    <w:rsid w:val="00E17B32"/>
    <w:rsid w:val="00E20394"/>
    <w:rsid w:val="00E2057B"/>
    <w:rsid w:val="00E20774"/>
    <w:rsid w:val="00E20A56"/>
    <w:rsid w:val="00E20FCA"/>
    <w:rsid w:val="00E21B16"/>
    <w:rsid w:val="00E2243D"/>
    <w:rsid w:val="00E23299"/>
    <w:rsid w:val="00E23369"/>
    <w:rsid w:val="00E2359B"/>
    <w:rsid w:val="00E236F2"/>
    <w:rsid w:val="00E23988"/>
    <w:rsid w:val="00E23FF0"/>
    <w:rsid w:val="00E242EF"/>
    <w:rsid w:val="00E246B7"/>
    <w:rsid w:val="00E24903"/>
    <w:rsid w:val="00E24DD4"/>
    <w:rsid w:val="00E2582F"/>
    <w:rsid w:val="00E25ABA"/>
    <w:rsid w:val="00E25E7A"/>
    <w:rsid w:val="00E263BA"/>
    <w:rsid w:val="00E268F6"/>
    <w:rsid w:val="00E26929"/>
    <w:rsid w:val="00E269C0"/>
    <w:rsid w:val="00E2709A"/>
    <w:rsid w:val="00E27321"/>
    <w:rsid w:val="00E27757"/>
    <w:rsid w:val="00E27B8E"/>
    <w:rsid w:val="00E3119B"/>
    <w:rsid w:val="00E3173D"/>
    <w:rsid w:val="00E319FC"/>
    <w:rsid w:val="00E31BDA"/>
    <w:rsid w:val="00E31CA1"/>
    <w:rsid w:val="00E321F3"/>
    <w:rsid w:val="00E32921"/>
    <w:rsid w:val="00E33074"/>
    <w:rsid w:val="00E33B99"/>
    <w:rsid w:val="00E33EBE"/>
    <w:rsid w:val="00E348B0"/>
    <w:rsid w:val="00E348C3"/>
    <w:rsid w:val="00E34D9A"/>
    <w:rsid w:val="00E350B4"/>
    <w:rsid w:val="00E3544D"/>
    <w:rsid w:val="00E35572"/>
    <w:rsid w:val="00E35CB9"/>
    <w:rsid w:val="00E35E11"/>
    <w:rsid w:val="00E361A2"/>
    <w:rsid w:val="00E36534"/>
    <w:rsid w:val="00E367E9"/>
    <w:rsid w:val="00E370EB"/>
    <w:rsid w:val="00E373A4"/>
    <w:rsid w:val="00E374C8"/>
    <w:rsid w:val="00E376DC"/>
    <w:rsid w:val="00E37C29"/>
    <w:rsid w:val="00E37C63"/>
    <w:rsid w:val="00E37DFF"/>
    <w:rsid w:val="00E40257"/>
    <w:rsid w:val="00E4028D"/>
    <w:rsid w:val="00E40A19"/>
    <w:rsid w:val="00E40BE7"/>
    <w:rsid w:val="00E417F6"/>
    <w:rsid w:val="00E42C04"/>
    <w:rsid w:val="00E42D1A"/>
    <w:rsid w:val="00E42E52"/>
    <w:rsid w:val="00E42E6E"/>
    <w:rsid w:val="00E4304C"/>
    <w:rsid w:val="00E431E7"/>
    <w:rsid w:val="00E4328D"/>
    <w:rsid w:val="00E43CE0"/>
    <w:rsid w:val="00E443D0"/>
    <w:rsid w:val="00E45D92"/>
    <w:rsid w:val="00E4631E"/>
    <w:rsid w:val="00E4682F"/>
    <w:rsid w:val="00E47409"/>
    <w:rsid w:val="00E474D6"/>
    <w:rsid w:val="00E47B1D"/>
    <w:rsid w:val="00E505B5"/>
    <w:rsid w:val="00E5069E"/>
    <w:rsid w:val="00E50C90"/>
    <w:rsid w:val="00E50EF2"/>
    <w:rsid w:val="00E510E6"/>
    <w:rsid w:val="00E5182F"/>
    <w:rsid w:val="00E5233A"/>
    <w:rsid w:val="00E5262E"/>
    <w:rsid w:val="00E5268B"/>
    <w:rsid w:val="00E52757"/>
    <w:rsid w:val="00E528E9"/>
    <w:rsid w:val="00E5320D"/>
    <w:rsid w:val="00E5371F"/>
    <w:rsid w:val="00E53C0C"/>
    <w:rsid w:val="00E54696"/>
    <w:rsid w:val="00E5471F"/>
    <w:rsid w:val="00E547BA"/>
    <w:rsid w:val="00E54F6E"/>
    <w:rsid w:val="00E558D4"/>
    <w:rsid w:val="00E55D2F"/>
    <w:rsid w:val="00E56B9A"/>
    <w:rsid w:val="00E56E1D"/>
    <w:rsid w:val="00E56F3A"/>
    <w:rsid w:val="00E57303"/>
    <w:rsid w:val="00E600ED"/>
    <w:rsid w:val="00E60513"/>
    <w:rsid w:val="00E60951"/>
    <w:rsid w:val="00E60FC9"/>
    <w:rsid w:val="00E6190E"/>
    <w:rsid w:val="00E61CB6"/>
    <w:rsid w:val="00E62D97"/>
    <w:rsid w:val="00E62E16"/>
    <w:rsid w:val="00E62EFD"/>
    <w:rsid w:val="00E6324A"/>
    <w:rsid w:val="00E6332C"/>
    <w:rsid w:val="00E63498"/>
    <w:rsid w:val="00E6358A"/>
    <w:rsid w:val="00E63936"/>
    <w:rsid w:val="00E64036"/>
    <w:rsid w:val="00E6403F"/>
    <w:rsid w:val="00E647AB"/>
    <w:rsid w:val="00E64AE0"/>
    <w:rsid w:val="00E650F7"/>
    <w:rsid w:val="00E654EF"/>
    <w:rsid w:val="00E65BF7"/>
    <w:rsid w:val="00E662BF"/>
    <w:rsid w:val="00E6630A"/>
    <w:rsid w:val="00E663EA"/>
    <w:rsid w:val="00E677F5"/>
    <w:rsid w:val="00E67DB8"/>
    <w:rsid w:val="00E67EE3"/>
    <w:rsid w:val="00E70E53"/>
    <w:rsid w:val="00E7171E"/>
    <w:rsid w:val="00E7198E"/>
    <w:rsid w:val="00E719F6"/>
    <w:rsid w:val="00E71D83"/>
    <w:rsid w:val="00E72B9B"/>
    <w:rsid w:val="00E7353C"/>
    <w:rsid w:val="00E73766"/>
    <w:rsid w:val="00E73D8F"/>
    <w:rsid w:val="00E73DC7"/>
    <w:rsid w:val="00E73E5B"/>
    <w:rsid w:val="00E74151"/>
    <w:rsid w:val="00E748AD"/>
    <w:rsid w:val="00E74A3F"/>
    <w:rsid w:val="00E74A8F"/>
    <w:rsid w:val="00E75941"/>
    <w:rsid w:val="00E75B5C"/>
    <w:rsid w:val="00E766C5"/>
    <w:rsid w:val="00E76A31"/>
    <w:rsid w:val="00E77009"/>
    <w:rsid w:val="00E7705E"/>
    <w:rsid w:val="00E7792C"/>
    <w:rsid w:val="00E77C5A"/>
    <w:rsid w:val="00E77F81"/>
    <w:rsid w:val="00E802F6"/>
    <w:rsid w:val="00E804B6"/>
    <w:rsid w:val="00E80F7E"/>
    <w:rsid w:val="00E810B7"/>
    <w:rsid w:val="00E8115E"/>
    <w:rsid w:val="00E817B5"/>
    <w:rsid w:val="00E81AA6"/>
    <w:rsid w:val="00E82EC8"/>
    <w:rsid w:val="00E834B8"/>
    <w:rsid w:val="00E83D45"/>
    <w:rsid w:val="00E83DDD"/>
    <w:rsid w:val="00E83F92"/>
    <w:rsid w:val="00E83FEF"/>
    <w:rsid w:val="00E8426B"/>
    <w:rsid w:val="00E847E7"/>
    <w:rsid w:val="00E84CC3"/>
    <w:rsid w:val="00E852E2"/>
    <w:rsid w:val="00E85678"/>
    <w:rsid w:val="00E856A8"/>
    <w:rsid w:val="00E85FE3"/>
    <w:rsid w:val="00E861E2"/>
    <w:rsid w:val="00E8667C"/>
    <w:rsid w:val="00E87493"/>
    <w:rsid w:val="00E87EB6"/>
    <w:rsid w:val="00E905FA"/>
    <w:rsid w:val="00E9083A"/>
    <w:rsid w:val="00E90DAB"/>
    <w:rsid w:val="00E929AC"/>
    <w:rsid w:val="00E9369E"/>
    <w:rsid w:val="00E94108"/>
    <w:rsid w:val="00E94BBA"/>
    <w:rsid w:val="00E95104"/>
    <w:rsid w:val="00E958E8"/>
    <w:rsid w:val="00E96333"/>
    <w:rsid w:val="00E96422"/>
    <w:rsid w:val="00E96878"/>
    <w:rsid w:val="00E96D0D"/>
    <w:rsid w:val="00E978BF"/>
    <w:rsid w:val="00E97DD9"/>
    <w:rsid w:val="00EA0208"/>
    <w:rsid w:val="00EA0290"/>
    <w:rsid w:val="00EA0E0F"/>
    <w:rsid w:val="00EA1177"/>
    <w:rsid w:val="00EA15D3"/>
    <w:rsid w:val="00EA1945"/>
    <w:rsid w:val="00EA1D6B"/>
    <w:rsid w:val="00EA1E3A"/>
    <w:rsid w:val="00EA2651"/>
    <w:rsid w:val="00EA2ABC"/>
    <w:rsid w:val="00EA2C5A"/>
    <w:rsid w:val="00EA3828"/>
    <w:rsid w:val="00EA3A75"/>
    <w:rsid w:val="00EA3D96"/>
    <w:rsid w:val="00EA3E70"/>
    <w:rsid w:val="00EA3EAD"/>
    <w:rsid w:val="00EA4CD1"/>
    <w:rsid w:val="00EA566B"/>
    <w:rsid w:val="00EA5943"/>
    <w:rsid w:val="00EA5C04"/>
    <w:rsid w:val="00EA62B0"/>
    <w:rsid w:val="00EA6B37"/>
    <w:rsid w:val="00EA6BD0"/>
    <w:rsid w:val="00EA72D3"/>
    <w:rsid w:val="00EA7375"/>
    <w:rsid w:val="00EA7C7A"/>
    <w:rsid w:val="00EB005E"/>
    <w:rsid w:val="00EB009C"/>
    <w:rsid w:val="00EB01A9"/>
    <w:rsid w:val="00EB04C2"/>
    <w:rsid w:val="00EB08FF"/>
    <w:rsid w:val="00EB0A28"/>
    <w:rsid w:val="00EB1055"/>
    <w:rsid w:val="00EB152D"/>
    <w:rsid w:val="00EB19A7"/>
    <w:rsid w:val="00EB1CF2"/>
    <w:rsid w:val="00EB1E6B"/>
    <w:rsid w:val="00EB21FB"/>
    <w:rsid w:val="00EB23CA"/>
    <w:rsid w:val="00EB2619"/>
    <w:rsid w:val="00EB2805"/>
    <w:rsid w:val="00EB30C9"/>
    <w:rsid w:val="00EB315F"/>
    <w:rsid w:val="00EB3282"/>
    <w:rsid w:val="00EB3520"/>
    <w:rsid w:val="00EB39AF"/>
    <w:rsid w:val="00EB3D85"/>
    <w:rsid w:val="00EB43A0"/>
    <w:rsid w:val="00EB46A8"/>
    <w:rsid w:val="00EB50F2"/>
    <w:rsid w:val="00EB5482"/>
    <w:rsid w:val="00EB54E3"/>
    <w:rsid w:val="00EB5C8B"/>
    <w:rsid w:val="00EB5EEC"/>
    <w:rsid w:val="00EB5FE0"/>
    <w:rsid w:val="00EB64D6"/>
    <w:rsid w:val="00EB7941"/>
    <w:rsid w:val="00EB7D4B"/>
    <w:rsid w:val="00EC01C4"/>
    <w:rsid w:val="00EC04F1"/>
    <w:rsid w:val="00EC0CDA"/>
    <w:rsid w:val="00EC1002"/>
    <w:rsid w:val="00EC1026"/>
    <w:rsid w:val="00EC290B"/>
    <w:rsid w:val="00EC29DA"/>
    <w:rsid w:val="00EC2F11"/>
    <w:rsid w:val="00EC40A3"/>
    <w:rsid w:val="00EC500A"/>
    <w:rsid w:val="00EC55D5"/>
    <w:rsid w:val="00EC70EB"/>
    <w:rsid w:val="00EC7F7E"/>
    <w:rsid w:val="00ED04F3"/>
    <w:rsid w:val="00ED09D1"/>
    <w:rsid w:val="00ED0A08"/>
    <w:rsid w:val="00ED0B5A"/>
    <w:rsid w:val="00ED1BC0"/>
    <w:rsid w:val="00ED2F51"/>
    <w:rsid w:val="00ED31F2"/>
    <w:rsid w:val="00ED3557"/>
    <w:rsid w:val="00ED390C"/>
    <w:rsid w:val="00ED3CFA"/>
    <w:rsid w:val="00ED3E98"/>
    <w:rsid w:val="00ED3F47"/>
    <w:rsid w:val="00ED4766"/>
    <w:rsid w:val="00ED47D5"/>
    <w:rsid w:val="00ED5506"/>
    <w:rsid w:val="00ED65C9"/>
    <w:rsid w:val="00ED7284"/>
    <w:rsid w:val="00ED72CC"/>
    <w:rsid w:val="00ED7DE4"/>
    <w:rsid w:val="00EE011C"/>
    <w:rsid w:val="00EE0D6A"/>
    <w:rsid w:val="00EE1704"/>
    <w:rsid w:val="00EE1C01"/>
    <w:rsid w:val="00EE20B9"/>
    <w:rsid w:val="00EE23DB"/>
    <w:rsid w:val="00EE2551"/>
    <w:rsid w:val="00EE3490"/>
    <w:rsid w:val="00EE3B67"/>
    <w:rsid w:val="00EE4760"/>
    <w:rsid w:val="00EE47F3"/>
    <w:rsid w:val="00EE5339"/>
    <w:rsid w:val="00EE5381"/>
    <w:rsid w:val="00EE54B1"/>
    <w:rsid w:val="00EE558D"/>
    <w:rsid w:val="00EE5598"/>
    <w:rsid w:val="00EE57C7"/>
    <w:rsid w:val="00EE5B58"/>
    <w:rsid w:val="00EE5F1A"/>
    <w:rsid w:val="00EE618C"/>
    <w:rsid w:val="00EE62B2"/>
    <w:rsid w:val="00EE6328"/>
    <w:rsid w:val="00EE65BE"/>
    <w:rsid w:val="00EE6D84"/>
    <w:rsid w:val="00EE72F8"/>
    <w:rsid w:val="00EE7376"/>
    <w:rsid w:val="00EE7424"/>
    <w:rsid w:val="00EE75D9"/>
    <w:rsid w:val="00EE7699"/>
    <w:rsid w:val="00EE76CB"/>
    <w:rsid w:val="00EE7760"/>
    <w:rsid w:val="00EE7F21"/>
    <w:rsid w:val="00EF0363"/>
    <w:rsid w:val="00EF051E"/>
    <w:rsid w:val="00EF106E"/>
    <w:rsid w:val="00EF1696"/>
    <w:rsid w:val="00EF1807"/>
    <w:rsid w:val="00EF1C4D"/>
    <w:rsid w:val="00EF2C41"/>
    <w:rsid w:val="00EF32D4"/>
    <w:rsid w:val="00EF3352"/>
    <w:rsid w:val="00EF3911"/>
    <w:rsid w:val="00EF3B50"/>
    <w:rsid w:val="00EF44AC"/>
    <w:rsid w:val="00EF49C0"/>
    <w:rsid w:val="00EF4EEB"/>
    <w:rsid w:val="00EF575B"/>
    <w:rsid w:val="00EF5DD6"/>
    <w:rsid w:val="00EF5E6F"/>
    <w:rsid w:val="00EF6772"/>
    <w:rsid w:val="00EF6786"/>
    <w:rsid w:val="00EF6828"/>
    <w:rsid w:val="00EF6872"/>
    <w:rsid w:val="00EF6ECE"/>
    <w:rsid w:val="00EF70C4"/>
    <w:rsid w:val="00EF7260"/>
    <w:rsid w:val="00EF7A6F"/>
    <w:rsid w:val="00EF7C2C"/>
    <w:rsid w:val="00EF7E3E"/>
    <w:rsid w:val="00F002D4"/>
    <w:rsid w:val="00F00409"/>
    <w:rsid w:val="00F01242"/>
    <w:rsid w:val="00F01262"/>
    <w:rsid w:val="00F01DC8"/>
    <w:rsid w:val="00F01EDC"/>
    <w:rsid w:val="00F0232D"/>
    <w:rsid w:val="00F02EE4"/>
    <w:rsid w:val="00F02F78"/>
    <w:rsid w:val="00F0365F"/>
    <w:rsid w:val="00F03F73"/>
    <w:rsid w:val="00F043C8"/>
    <w:rsid w:val="00F044B7"/>
    <w:rsid w:val="00F046D8"/>
    <w:rsid w:val="00F04AB7"/>
    <w:rsid w:val="00F05FBD"/>
    <w:rsid w:val="00F0687A"/>
    <w:rsid w:val="00F07701"/>
    <w:rsid w:val="00F07F53"/>
    <w:rsid w:val="00F07FC6"/>
    <w:rsid w:val="00F10932"/>
    <w:rsid w:val="00F10AC5"/>
    <w:rsid w:val="00F10CC9"/>
    <w:rsid w:val="00F113FC"/>
    <w:rsid w:val="00F11A92"/>
    <w:rsid w:val="00F1240A"/>
    <w:rsid w:val="00F124A5"/>
    <w:rsid w:val="00F124DD"/>
    <w:rsid w:val="00F126F4"/>
    <w:rsid w:val="00F1286F"/>
    <w:rsid w:val="00F12BAE"/>
    <w:rsid w:val="00F13058"/>
    <w:rsid w:val="00F1327D"/>
    <w:rsid w:val="00F13412"/>
    <w:rsid w:val="00F13CC7"/>
    <w:rsid w:val="00F14029"/>
    <w:rsid w:val="00F142CA"/>
    <w:rsid w:val="00F1456C"/>
    <w:rsid w:val="00F14F44"/>
    <w:rsid w:val="00F156E5"/>
    <w:rsid w:val="00F1594A"/>
    <w:rsid w:val="00F15976"/>
    <w:rsid w:val="00F15AD0"/>
    <w:rsid w:val="00F15AFC"/>
    <w:rsid w:val="00F17078"/>
    <w:rsid w:val="00F172A0"/>
    <w:rsid w:val="00F17393"/>
    <w:rsid w:val="00F17C22"/>
    <w:rsid w:val="00F208A3"/>
    <w:rsid w:val="00F20EB7"/>
    <w:rsid w:val="00F2118B"/>
    <w:rsid w:val="00F217D7"/>
    <w:rsid w:val="00F21812"/>
    <w:rsid w:val="00F21F20"/>
    <w:rsid w:val="00F2209D"/>
    <w:rsid w:val="00F2231D"/>
    <w:rsid w:val="00F22A4F"/>
    <w:rsid w:val="00F23701"/>
    <w:rsid w:val="00F23EB0"/>
    <w:rsid w:val="00F24EC7"/>
    <w:rsid w:val="00F25ACD"/>
    <w:rsid w:val="00F25D11"/>
    <w:rsid w:val="00F25DFE"/>
    <w:rsid w:val="00F2610B"/>
    <w:rsid w:val="00F26994"/>
    <w:rsid w:val="00F278A8"/>
    <w:rsid w:val="00F27949"/>
    <w:rsid w:val="00F30114"/>
    <w:rsid w:val="00F30565"/>
    <w:rsid w:val="00F308D2"/>
    <w:rsid w:val="00F30A9D"/>
    <w:rsid w:val="00F30CE9"/>
    <w:rsid w:val="00F30D51"/>
    <w:rsid w:val="00F311DB"/>
    <w:rsid w:val="00F31AB1"/>
    <w:rsid w:val="00F31FF2"/>
    <w:rsid w:val="00F3391A"/>
    <w:rsid w:val="00F341AB"/>
    <w:rsid w:val="00F34A2A"/>
    <w:rsid w:val="00F356F3"/>
    <w:rsid w:val="00F35A01"/>
    <w:rsid w:val="00F36101"/>
    <w:rsid w:val="00F3657A"/>
    <w:rsid w:val="00F3657E"/>
    <w:rsid w:val="00F36CE1"/>
    <w:rsid w:val="00F3746A"/>
    <w:rsid w:val="00F40861"/>
    <w:rsid w:val="00F40FA9"/>
    <w:rsid w:val="00F412C0"/>
    <w:rsid w:val="00F413A2"/>
    <w:rsid w:val="00F417B8"/>
    <w:rsid w:val="00F41845"/>
    <w:rsid w:val="00F41B28"/>
    <w:rsid w:val="00F42485"/>
    <w:rsid w:val="00F426E5"/>
    <w:rsid w:val="00F42884"/>
    <w:rsid w:val="00F429E2"/>
    <w:rsid w:val="00F42AB5"/>
    <w:rsid w:val="00F42EAD"/>
    <w:rsid w:val="00F4382C"/>
    <w:rsid w:val="00F43C25"/>
    <w:rsid w:val="00F44DD4"/>
    <w:rsid w:val="00F451F5"/>
    <w:rsid w:val="00F452AB"/>
    <w:rsid w:val="00F4549C"/>
    <w:rsid w:val="00F4556C"/>
    <w:rsid w:val="00F456F0"/>
    <w:rsid w:val="00F457AA"/>
    <w:rsid w:val="00F45A72"/>
    <w:rsid w:val="00F45FD8"/>
    <w:rsid w:val="00F46182"/>
    <w:rsid w:val="00F46553"/>
    <w:rsid w:val="00F46585"/>
    <w:rsid w:val="00F4668B"/>
    <w:rsid w:val="00F4671C"/>
    <w:rsid w:val="00F467F1"/>
    <w:rsid w:val="00F4700E"/>
    <w:rsid w:val="00F47366"/>
    <w:rsid w:val="00F47982"/>
    <w:rsid w:val="00F47FDE"/>
    <w:rsid w:val="00F504C9"/>
    <w:rsid w:val="00F504DF"/>
    <w:rsid w:val="00F50738"/>
    <w:rsid w:val="00F50785"/>
    <w:rsid w:val="00F5082A"/>
    <w:rsid w:val="00F50942"/>
    <w:rsid w:val="00F50D92"/>
    <w:rsid w:val="00F51CD7"/>
    <w:rsid w:val="00F51D05"/>
    <w:rsid w:val="00F5200A"/>
    <w:rsid w:val="00F52333"/>
    <w:rsid w:val="00F5250D"/>
    <w:rsid w:val="00F52C9B"/>
    <w:rsid w:val="00F53F1E"/>
    <w:rsid w:val="00F54481"/>
    <w:rsid w:val="00F548BE"/>
    <w:rsid w:val="00F5547C"/>
    <w:rsid w:val="00F55B97"/>
    <w:rsid w:val="00F55EC8"/>
    <w:rsid w:val="00F56640"/>
    <w:rsid w:val="00F56734"/>
    <w:rsid w:val="00F573EE"/>
    <w:rsid w:val="00F5748F"/>
    <w:rsid w:val="00F57560"/>
    <w:rsid w:val="00F600F6"/>
    <w:rsid w:val="00F6018D"/>
    <w:rsid w:val="00F60AF9"/>
    <w:rsid w:val="00F61093"/>
    <w:rsid w:val="00F61645"/>
    <w:rsid w:val="00F6207B"/>
    <w:rsid w:val="00F62434"/>
    <w:rsid w:val="00F62805"/>
    <w:rsid w:val="00F62AE0"/>
    <w:rsid w:val="00F63E74"/>
    <w:rsid w:val="00F63F50"/>
    <w:rsid w:val="00F64AED"/>
    <w:rsid w:val="00F658E5"/>
    <w:rsid w:val="00F65C2A"/>
    <w:rsid w:val="00F6626B"/>
    <w:rsid w:val="00F664FB"/>
    <w:rsid w:val="00F66769"/>
    <w:rsid w:val="00F6703D"/>
    <w:rsid w:val="00F672A6"/>
    <w:rsid w:val="00F67DA7"/>
    <w:rsid w:val="00F67EA1"/>
    <w:rsid w:val="00F7005D"/>
    <w:rsid w:val="00F701A7"/>
    <w:rsid w:val="00F70367"/>
    <w:rsid w:val="00F7040A"/>
    <w:rsid w:val="00F704B4"/>
    <w:rsid w:val="00F70FD5"/>
    <w:rsid w:val="00F71271"/>
    <w:rsid w:val="00F715FF"/>
    <w:rsid w:val="00F716D3"/>
    <w:rsid w:val="00F71E0B"/>
    <w:rsid w:val="00F71E83"/>
    <w:rsid w:val="00F72103"/>
    <w:rsid w:val="00F72C31"/>
    <w:rsid w:val="00F73BF4"/>
    <w:rsid w:val="00F746C2"/>
    <w:rsid w:val="00F75A22"/>
    <w:rsid w:val="00F76BB6"/>
    <w:rsid w:val="00F774FD"/>
    <w:rsid w:val="00F77505"/>
    <w:rsid w:val="00F7785D"/>
    <w:rsid w:val="00F77EF3"/>
    <w:rsid w:val="00F80442"/>
    <w:rsid w:val="00F807BD"/>
    <w:rsid w:val="00F80B0D"/>
    <w:rsid w:val="00F8150C"/>
    <w:rsid w:val="00F8169C"/>
    <w:rsid w:val="00F81E02"/>
    <w:rsid w:val="00F81EDD"/>
    <w:rsid w:val="00F81F93"/>
    <w:rsid w:val="00F827DE"/>
    <w:rsid w:val="00F83183"/>
    <w:rsid w:val="00F83C6E"/>
    <w:rsid w:val="00F83E9A"/>
    <w:rsid w:val="00F83F5A"/>
    <w:rsid w:val="00F84622"/>
    <w:rsid w:val="00F847C5"/>
    <w:rsid w:val="00F84C61"/>
    <w:rsid w:val="00F84ED9"/>
    <w:rsid w:val="00F8510B"/>
    <w:rsid w:val="00F856D1"/>
    <w:rsid w:val="00F85D3D"/>
    <w:rsid w:val="00F85EFD"/>
    <w:rsid w:val="00F86490"/>
    <w:rsid w:val="00F86B29"/>
    <w:rsid w:val="00F86D33"/>
    <w:rsid w:val="00F87CB5"/>
    <w:rsid w:val="00F87F8B"/>
    <w:rsid w:val="00F90094"/>
    <w:rsid w:val="00F90118"/>
    <w:rsid w:val="00F903EF"/>
    <w:rsid w:val="00F9071B"/>
    <w:rsid w:val="00F90CB1"/>
    <w:rsid w:val="00F90E84"/>
    <w:rsid w:val="00F90F9B"/>
    <w:rsid w:val="00F914DB"/>
    <w:rsid w:val="00F9159D"/>
    <w:rsid w:val="00F9187F"/>
    <w:rsid w:val="00F91AAD"/>
    <w:rsid w:val="00F91AD1"/>
    <w:rsid w:val="00F91CBD"/>
    <w:rsid w:val="00F91D04"/>
    <w:rsid w:val="00F928F9"/>
    <w:rsid w:val="00F92C27"/>
    <w:rsid w:val="00F936E0"/>
    <w:rsid w:val="00F9376E"/>
    <w:rsid w:val="00F938FD"/>
    <w:rsid w:val="00F93CE4"/>
    <w:rsid w:val="00F949BD"/>
    <w:rsid w:val="00F955BC"/>
    <w:rsid w:val="00F95A31"/>
    <w:rsid w:val="00F95E6D"/>
    <w:rsid w:val="00F960E0"/>
    <w:rsid w:val="00F9617E"/>
    <w:rsid w:val="00F96B64"/>
    <w:rsid w:val="00F97524"/>
    <w:rsid w:val="00F97C3B"/>
    <w:rsid w:val="00FA036A"/>
    <w:rsid w:val="00FA060F"/>
    <w:rsid w:val="00FA1473"/>
    <w:rsid w:val="00FA1E0E"/>
    <w:rsid w:val="00FA1F54"/>
    <w:rsid w:val="00FA2763"/>
    <w:rsid w:val="00FA2824"/>
    <w:rsid w:val="00FA2C34"/>
    <w:rsid w:val="00FA2E9F"/>
    <w:rsid w:val="00FA33D7"/>
    <w:rsid w:val="00FA349E"/>
    <w:rsid w:val="00FA3820"/>
    <w:rsid w:val="00FA449B"/>
    <w:rsid w:val="00FA44AC"/>
    <w:rsid w:val="00FA5F73"/>
    <w:rsid w:val="00FA609D"/>
    <w:rsid w:val="00FA688B"/>
    <w:rsid w:val="00FA6CF4"/>
    <w:rsid w:val="00FA7CD2"/>
    <w:rsid w:val="00FA7E3F"/>
    <w:rsid w:val="00FB00F2"/>
    <w:rsid w:val="00FB0381"/>
    <w:rsid w:val="00FB097D"/>
    <w:rsid w:val="00FB0DAA"/>
    <w:rsid w:val="00FB1009"/>
    <w:rsid w:val="00FB1585"/>
    <w:rsid w:val="00FB1732"/>
    <w:rsid w:val="00FB17F2"/>
    <w:rsid w:val="00FB1A02"/>
    <w:rsid w:val="00FB2099"/>
    <w:rsid w:val="00FB231E"/>
    <w:rsid w:val="00FB25B0"/>
    <w:rsid w:val="00FB2768"/>
    <w:rsid w:val="00FB35C6"/>
    <w:rsid w:val="00FB3726"/>
    <w:rsid w:val="00FB37C3"/>
    <w:rsid w:val="00FB3C3E"/>
    <w:rsid w:val="00FB3DFB"/>
    <w:rsid w:val="00FB3E04"/>
    <w:rsid w:val="00FB4EEA"/>
    <w:rsid w:val="00FB604B"/>
    <w:rsid w:val="00FB606E"/>
    <w:rsid w:val="00FB6271"/>
    <w:rsid w:val="00FB6594"/>
    <w:rsid w:val="00FB68E6"/>
    <w:rsid w:val="00FB76F9"/>
    <w:rsid w:val="00FB77E6"/>
    <w:rsid w:val="00FB7B0C"/>
    <w:rsid w:val="00FB7E93"/>
    <w:rsid w:val="00FC01DD"/>
    <w:rsid w:val="00FC0789"/>
    <w:rsid w:val="00FC1945"/>
    <w:rsid w:val="00FC1DBF"/>
    <w:rsid w:val="00FC1FA2"/>
    <w:rsid w:val="00FC2AAD"/>
    <w:rsid w:val="00FC3F7C"/>
    <w:rsid w:val="00FC3FFE"/>
    <w:rsid w:val="00FC41D7"/>
    <w:rsid w:val="00FC4223"/>
    <w:rsid w:val="00FC433E"/>
    <w:rsid w:val="00FC4587"/>
    <w:rsid w:val="00FC4CF0"/>
    <w:rsid w:val="00FC4DA4"/>
    <w:rsid w:val="00FC5EE7"/>
    <w:rsid w:val="00FC645E"/>
    <w:rsid w:val="00FC671E"/>
    <w:rsid w:val="00FC6AF2"/>
    <w:rsid w:val="00FC6B17"/>
    <w:rsid w:val="00FC76B4"/>
    <w:rsid w:val="00FC76DC"/>
    <w:rsid w:val="00FC7815"/>
    <w:rsid w:val="00FC7A6B"/>
    <w:rsid w:val="00FC7BCA"/>
    <w:rsid w:val="00FD0073"/>
    <w:rsid w:val="00FD0095"/>
    <w:rsid w:val="00FD00B0"/>
    <w:rsid w:val="00FD1B52"/>
    <w:rsid w:val="00FD1C0D"/>
    <w:rsid w:val="00FD2028"/>
    <w:rsid w:val="00FD2FD9"/>
    <w:rsid w:val="00FD2FF3"/>
    <w:rsid w:val="00FD3209"/>
    <w:rsid w:val="00FD3B8B"/>
    <w:rsid w:val="00FD4090"/>
    <w:rsid w:val="00FD4400"/>
    <w:rsid w:val="00FD49DC"/>
    <w:rsid w:val="00FD4FD0"/>
    <w:rsid w:val="00FD53AA"/>
    <w:rsid w:val="00FD54E0"/>
    <w:rsid w:val="00FD6453"/>
    <w:rsid w:val="00FD74A4"/>
    <w:rsid w:val="00FD750D"/>
    <w:rsid w:val="00FD77A1"/>
    <w:rsid w:val="00FD7D0C"/>
    <w:rsid w:val="00FD7EE3"/>
    <w:rsid w:val="00FE0204"/>
    <w:rsid w:val="00FE051A"/>
    <w:rsid w:val="00FE0870"/>
    <w:rsid w:val="00FE15DF"/>
    <w:rsid w:val="00FE19AB"/>
    <w:rsid w:val="00FE1EBD"/>
    <w:rsid w:val="00FE233E"/>
    <w:rsid w:val="00FE25CF"/>
    <w:rsid w:val="00FE3477"/>
    <w:rsid w:val="00FE3A6A"/>
    <w:rsid w:val="00FE3E07"/>
    <w:rsid w:val="00FE47F0"/>
    <w:rsid w:val="00FE4AAB"/>
    <w:rsid w:val="00FE4B26"/>
    <w:rsid w:val="00FE509A"/>
    <w:rsid w:val="00FE5261"/>
    <w:rsid w:val="00FE5334"/>
    <w:rsid w:val="00FE56D9"/>
    <w:rsid w:val="00FE66E1"/>
    <w:rsid w:val="00FE6DCC"/>
    <w:rsid w:val="00FE6E7B"/>
    <w:rsid w:val="00FE778A"/>
    <w:rsid w:val="00FE79B6"/>
    <w:rsid w:val="00FF0091"/>
    <w:rsid w:val="00FF02A4"/>
    <w:rsid w:val="00FF063D"/>
    <w:rsid w:val="00FF069E"/>
    <w:rsid w:val="00FF1883"/>
    <w:rsid w:val="00FF19C2"/>
    <w:rsid w:val="00FF1BF7"/>
    <w:rsid w:val="00FF1E91"/>
    <w:rsid w:val="00FF1F51"/>
    <w:rsid w:val="00FF2605"/>
    <w:rsid w:val="00FF2D93"/>
    <w:rsid w:val="00FF36B2"/>
    <w:rsid w:val="00FF3964"/>
    <w:rsid w:val="00FF3AA2"/>
    <w:rsid w:val="00FF44AE"/>
    <w:rsid w:val="00FF4564"/>
    <w:rsid w:val="00FF4744"/>
    <w:rsid w:val="00FF4D80"/>
    <w:rsid w:val="00FF5A9D"/>
    <w:rsid w:val="00FF66ED"/>
    <w:rsid w:val="00FF6EF7"/>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019FD12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Calibri" w:eastAsia="Calibri" w:hAnsi="Calibri" w:cs="Times New Roman"/>
        <w:lang w:val="pl-PL" w:eastAsia="pl-PL" w:bidi="ar-SA"/>
      </w:rPr>
    </w:rPrDefault>
    <w:pPrDefault/>
  </w:docDefaults>
  <w:latentStyles w:defLockedState="0" w:defUIPriority="99" w:defSemiHidden="1" w:defUnhideWhenUsed="1" w:defQFormat="0" w:count="267">
    <w:lsdException w:name="Normal" w:semiHidden="0" w:uiPriority="0" w:unhideWhenUsed="0"/>
    <w:lsdException w:name="heading 1" w:semiHidden="0" w:uiPriority="9" w:unhideWhenUsed="0"/>
    <w:lsdException w:name="heading 2" w:uiPriority="9"/>
    <w:lsdException w:name="heading 3" w:uiPriority="9"/>
    <w:lsdException w:name="heading 4" w:uiPriority="9"/>
    <w:lsdException w:name="heading 5" w:uiPriority="9"/>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iPriority="0"/>
    <w:lsdException w:name="header" w:uiPriority="0"/>
    <w:lsdException w:name="footer" w:uiPriority="0"/>
    <w:lsdException w:name="caption" w:uiPriority="35"/>
    <w:lsdException w:name="footnote reference" w:uiPriority="0"/>
    <w:lsdException w:name="page number" w:uiPriority="0"/>
    <w:lsdException w:name="Title" w:semiHidden="0" w:uiPriority="0" w:unhideWhenUsed="0"/>
    <w:lsdException w:name="Default Paragraph Font" w:uiPriority="1"/>
    <w:lsdException w:name="Body Text Indent" w:uiPriority="0"/>
    <w:lsdException w:name="Subtitle" w:semiHidden="0" w:uiPriority="11" w:unhideWhenUsed="0"/>
    <w:lsdException w:name="Strong" w:semiHidden="0" w:uiPriority="22" w:unhideWhenUsed="0"/>
    <w:lsdException w:name="Emphasis" w:semiHidden="0" w:uiPriority="20" w:unhideWhenUsed="0"/>
    <w:lsdException w:name="Table Grid" w:semiHidden="0" w:uiPriority="59" w:unhideWhenUsed="0"/>
    <w:lsdException w:name="Placeholder Text" w:unhideWhenUsed="0"/>
    <w:lsdException w:name="No Spacing" w:semiHidden="0" w:uiPriority="1" w:unhideWhenUsed="0"/>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lsdException w:name="Quote" w:semiHidden="0" w:uiPriority="29" w:unhideWhenUsed="0"/>
    <w:lsdException w:name="Intense Quote" w:semiHidden="0" w:uiPriority="30"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lsdException w:name="Intense Emphasis" w:semiHidden="0" w:uiPriority="21" w:unhideWhenUsed="0"/>
    <w:lsdException w:name="Subtle Reference" w:semiHidden="0" w:uiPriority="31" w:unhideWhenUsed="0"/>
    <w:lsdException w:name="Intense Reference" w:semiHidden="0" w:uiPriority="32" w:unhideWhenUsed="0"/>
    <w:lsdException w:name="Book Title" w:semiHidden="0" w:uiPriority="33" w:unhideWhenUsed="0"/>
    <w:lsdException w:name="Bibliography" w:uiPriority="37"/>
    <w:lsdException w:name="TOC Heading" w:uiPriority="39" w:qFormat="1"/>
  </w:latentStyles>
  <w:style w:type="paragraph" w:default="1" w:styleId="Normalny">
    <w:name w:val="Normal"/>
    <w:rsid w:val="00254926"/>
    <w:pPr>
      <w:spacing w:after="200" w:line="276" w:lineRule="auto"/>
    </w:pPr>
  </w:style>
  <w:style w:type="paragraph" w:styleId="Nagwek1">
    <w:name w:val="heading 1"/>
    <w:aliases w:val="Nagłówek 1ORE"/>
    <w:basedOn w:val="Normalny"/>
    <w:next w:val="Normalny"/>
    <w:link w:val="Nagwek1Znak"/>
    <w:uiPriority w:val="9"/>
    <w:rsid w:val="008D48BC"/>
    <w:pPr>
      <w:keepNext/>
      <w:spacing w:before="360" w:after="120" w:line="480" w:lineRule="auto"/>
      <w:jc w:val="center"/>
      <w:outlineLvl w:val="0"/>
    </w:pPr>
    <w:rPr>
      <w:rFonts w:ascii="Arial" w:eastAsia="Times New Roman" w:hAnsi="Arial" w:cs="Arial"/>
      <w:b/>
      <w:bCs/>
      <w:kern w:val="32"/>
      <w:sz w:val="24"/>
      <w:szCs w:val="24"/>
    </w:rPr>
  </w:style>
  <w:style w:type="paragraph" w:styleId="Nagwek2">
    <w:name w:val="heading 2"/>
    <w:aliases w:val="Nagłówek 2ORE"/>
    <w:basedOn w:val="Normalny"/>
    <w:link w:val="Nagwek2Znak"/>
    <w:uiPriority w:val="9"/>
    <w:unhideWhenUsed/>
    <w:rsid w:val="008D48BC"/>
    <w:pPr>
      <w:numPr>
        <w:numId w:val="213"/>
      </w:numPr>
      <w:spacing w:before="360" w:after="120" w:line="480" w:lineRule="auto"/>
      <w:jc w:val="both"/>
      <w:outlineLvl w:val="1"/>
    </w:pPr>
    <w:rPr>
      <w:rFonts w:ascii="Arial" w:eastAsia="Times New Roman" w:hAnsi="Arial" w:cs="Arial"/>
      <w:b/>
      <w:bCs/>
      <w:sz w:val="24"/>
      <w:szCs w:val="36"/>
    </w:rPr>
  </w:style>
  <w:style w:type="paragraph" w:styleId="Nagwek3">
    <w:name w:val="heading 3"/>
    <w:basedOn w:val="Normalny"/>
    <w:next w:val="Normalny"/>
    <w:link w:val="Nagwek3Znak"/>
    <w:uiPriority w:val="9"/>
    <w:unhideWhenUsed/>
    <w:rsid w:val="005D5949"/>
    <w:pPr>
      <w:keepNext/>
      <w:numPr>
        <w:ilvl w:val="1"/>
        <w:numId w:val="1"/>
      </w:numPr>
      <w:spacing w:before="240" w:after="60"/>
      <w:ind w:left="792"/>
      <w:jc w:val="both"/>
      <w:outlineLvl w:val="2"/>
    </w:pPr>
    <w:rPr>
      <w:rFonts w:asciiTheme="minorHAnsi" w:eastAsia="Times New Roman" w:hAnsiTheme="minorHAnsi" w:cstheme="minorHAnsi"/>
      <w:bCs/>
      <w:sz w:val="24"/>
      <w:szCs w:val="24"/>
    </w:rPr>
  </w:style>
  <w:style w:type="paragraph" w:styleId="Nagwek4">
    <w:name w:val="heading 4"/>
    <w:basedOn w:val="Normalny"/>
    <w:next w:val="Normalny"/>
    <w:link w:val="Nagwek4Znak"/>
    <w:uiPriority w:val="9"/>
    <w:unhideWhenUsed/>
    <w:rsid w:val="00372311"/>
    <w:pPr>
      <w:keepNext/>
      <w:keepLines/>
      <w:spacing w:before="200" w:after="0"/>
      <w:outlineLvl w:val="3"/>
    </w:pPr>
    <w:rPr>
      <w:rFonts w:asciiTheme="majorHAnsi" w:eastAsiaTheme="majorEastAsia" w:hAnsiTheme="majorHAnsi" w:cstheme="majorBidi"/>
      <w:b/>
      <w:bCs/>
      <w:i/>
      <w:iCs/>
      <w:color w:val="5B9BD5" w:themeColor="accent1"/>
    </w:rPr>
  </w:style>
  <w:style w:type="paragraph" w:styleId="Nagwek6">
    <w:name w:val="heading 6"/>
    <w:basedOn w:val="Normalny"/>
    <w:next w:val="Normalny"/>
    <w:link w:val="Nagwek6Znak"/>
    <w:uiPriority w:val="9"/>
    <w:semiHidden/>
    <w:unhideWhenUsed/>
    <w:qFormat/>
    <w:rsid w:val="0078756B"/>
    <w:pPr>
      <w:keepNext/>
      <w:keepLines/>
      <w:spacing w:before="200" w:after="0"/>
      <w:outlineLvl w:val="5"/>
    </w:pPr>
    <w:rPr>
      <w:rFonts w:asciiTheme="majorHAnsi" w:eastAsiaTheme="majorEastAsia" w:hAnsiTheme="majorHAnsi" w:cstheme="majorBidi"/>
      <w:i/>
      <w:iCs/>
      <w:color w:val="1F4D78" w:themeColor="accent1" w:themeShade="7F"/>
    </w:rPr>
  </w:style>
  <w:style w:type="paragraph" w:styleId="Nagwek7">
    <w:name w:val="heading 7"/>
    <w:basedOn w:val="Normalny"/>
    <w:next w:val="Normalny"/>
    <w:link w:val="Nagwek7Znak"/>
    <w:uiPriority w:val="9"/>
    <w:semiHidden/>
    <w:unhideWhenUsed/>
    <w:qFormat/>
    <w:rsid w:val="00C8484C"/>
    <w:pPr>
      <w:keepNext/>
      <w:keepLines/>
      <w:spacing w:before="200" w:after="0"/>
      <w:outlineLvl w:val="6"/>
    </w:pPr>
    <w:rPr>
      <w:rFonts w:asciiTheme="majorHAnsi" w:eastAsiaTheme="majorEastAsia" w:hAnsiTheme="majorHAnsi" w:cstheme="majorBidi"/>
      <w:i/>
      <w:iCs/>
      <w:color w:val="404040" w:themeColor="text1" w:themeTint="BF"/>
    </w:rPr>
  </w:style>
  <w:style w:type="paragraph" w:styleId="Nagwek9">
    <w:name w:val="heading 9"/>
    <w:basedOn w:val="Normalny"/>
    <w:next w:val="Normalny"/>
    <w:link w:val="Nagwek9Znak"/>
    <w:uiPriority w:val="9"/>
    <w:semiHidden/>
    <w:unhideWhenUsed/>
    <w:qFormat/>
    <w:rsid w:val="00CD55FC"/>
    <w:pPr>
      <w:keepNext/>
      <w:keepLines/>
      <w:spacing w:before="200" w:after="0"/>
      <w:outlineLvl w:val="8"/>
    </w:pPr>
    <w:rPr>
      <w:rFonts w:asciiTheme="majorHAnsi" w:eastAsiaTheme="majorEastAsia" w:hAnsiTheme="majorHAnsi" w:cstheme="majorBidi"/>
      <w:i/>
      <w:iCs/>
      <w:color w:val="404040" w:themeColor="text1" w:themeTint="BF"/>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1Znak">
    <w:name w:val="Nagłówek 1 Znak"/>
    <w:aliases w:val="Nagłówek 1ORE Znak"/>
    <w:link w:val="Nagwek1"/>
    <w:uiPriority w:val="9"/>
    <w:rsid w:val="008D48BC"/>
    <w:rPr>
      <w:rFonts w:ascii="Arial" w:eastAsia="Times New Roman" w:hAnsi="Arial" w:cs="Arial"/>
      <w:b/>
      <w:bCs/>
      <w:kern w:val="32"/>
      <w:sz w:val="24"/>
      <w:szCs w:val="24"/>
      <w:lang w:eastAsia="en-US"/>
    </w:rPr>
  </w:style>
  <w:style w:type="character" w:customStyle="1" w:styleId="Nagwek2Znak">
    <w:name w:val="Nagłówek 2 Znak"/>
    <w:aliases w:val="Nagłówek 2ORE Znak"/>
    <w:link w:val="Nagwek2"/>
    <w:uiPriority w:val="9"/>
    <w:rsid w:val="008D48BC"/>
    <w:rPr>
      <w:rFonts w:ascii="Arial" w:eastAsia="Times New Roman" w:hAnsi="Arial" w:cs="Arial"/>
      <w:b/>
      <w:bCs/>
      <w:sz w:val="24"/>
      <w:szCs w:val="36"/>
    </w:rPr>
  </w:style>
  <w:style w:type="character" w:customStyle="1" w:styleId="Nagwek3Znak">
    <w:name w:val="Nagłówek 3 Znak"/>
    <w:link w:val="Nagwek3"/>
    <w:uiPriority w:val="9"/>
    <w:rsid w:val="005D5949"/>
    <w:rPr>
      <w:rFonts w:asciiTheme="minorHAnsi" w:eastAsia="Times New Roman" w:hAnsiTheme="minorHAnsi" w:cstheme="minorHAnsi"/>
      <w:bCs/>
      <w:sz w:val="24"/>
      <w:szCs w:val="24"/>
    </w:rPr>
  </w:style>
  <w:style w:type="character" w:customStyle="1" w:styleId="Nagwek4Znak">
    <w:name w:val="Nagłówek 4 Znak"/>
    <w:basedOn w:val="Domylnaczcionkaakapitu"/>
    <w:link w:val="Nagwek4"/>
    <w:uiPriority w:val="9"/>
    <w:rsid w:val="00372311"/>
    <w:rPr>
      <w:rFonts w:asciiTheme="majorHAnsi" w:eastAsiaTheme="majorEastAsia" w:hAnsiTheme="majorHAnsi" w:cstheme="majorBidi"/>
      <w:b/>
      <w:bCs/>
      <w:i/>
      <w:iCs/>
      <w:color w:val="5B9BD5" w:themeColor="accent1"/>
      <w:sz w:val="22"/>
      <w:szCs w:val="22"/>
      <w:lang w:eastAsia="en-US"/>
    </w:rPr>
  </w:style>
  <w:style w:type="character" w:customStyle="1" w:styleId="Nagwek6Znak">
    <w:name w:val="Nagłówek 6 Znak"/>
    <w:basedOn w:val="Domylnaczcionkaakapitu"/>
    <w:link w:val="Nagwek6"/>
    <w:rsid w:val="0078756B"/>
    <w:rPr>
      <w:rFonts w:asciiTheme="majorHAnsi" w:eastAsiaTheme="majorEastAsia" w:hAnsiTheme="majorHAnsi" w:cstheme="majorBidi"/>
      <w:i/>
      <w:iCs/>
      <w:color w:val="1F4D78" w:themeColor="accent1" w:themeShade="7F"/>
      <w:sz w:val="22"/>
      <w:szCs w:val="22"/>
      <w:lang w:eastAsia="en-US"/>
    </w:rPr>
  </w:style>
  <w:style w:type="paragraph" w:styleId="Akapitzlist">
    <w:name w:val="List Paragraph"/>
    <w:basedOn w:val="Normalny"/>
    <w:link w:val="AkapitzlistZnak"/>
    <w:uiPriority w:val="34"/>
    <w:rsid w:val="00373459"/>
    <w:pPr>
      <w:spacing w:after="0" w:line="240" w:lineRule="auto"/>
      <w:ind w:left="720"/>
      <w:contextualSpacing/>
    </w:pPr>
    <w:rPr>
      <w:rFonts w:ascii="Times New Roman" w:eastAsia="Times New Roman" w:hAnsi="Times New Roman"/>
      <w:sz w:val="24"/>
      <w:szCs w:val="24"/>
    </w:rPr>
  </w:style>
  <w:style w:type="paragraph" w:styleId="Stopka">
    <w:name w:val="footer"/>
    <w:basedOn w:val="Normalny"/>
    <w:link w:val="StopkaZnak"/>
    <w:unhideWhenUsed/>
    <w:rsid w:val="00373459"/>
    <w:pPr>
      <w:tabs>
        <w:tab w:val="center" w:pos="4536"/>
        <w:tab w:val="right" w:pos="9072"/>
      </w:tabs>
    </w:pPr>
  </w:style>
  <w:style w:type="character" w:customStyle="1" w:styleId="StopkaZnak">
    <w:name w:val="Stopka Znak"/>
    <w:link w:val="Stopka"/>
    <w:rsid w:val="00373459"/>
    <w:rPr>
      <w:sz w:val="22"/>
      <w:szCs w:val="22"/>
      <w:lang w:eastAsia="en-US"/>
    </w:rPr>
  </w:style>
  <w:style w:type="paragraph" w:styleId="NormalnyWeb">
    <w:name w:val="Normal (Web)"/>
    <w:basedOn w:val="Normalny"/>
    <w:uiPriority w:val="99"/>
    <w:unhideWhenUsed/>
    <w:rsid w:val="00373459"/>
    <w:pPr>
      <w:spacing w:before="100" w:beforeAutospacing="1" w:after="100" w:afterAutospacing="1" w:line="240" w:lineRule="auto"/>
    </w:pPr>
    <w:rPr>
      <w:rFonts w:ascii="Times New Roman" w:eastAsia="Times New Roman" w:hAnsi="Times New Roman"/>
      <w:sz w:val="24"/>
      <w:szCs w:val="24"/>
    </w:rPr>
  </w:style>
  <w:style w:type="character" w:styleId="Pogrubienie">
    <w:name w:val="Strong"/>
    <w:uiPriority w:val="22"/>
    <w:rsid w:val="00373459"/>
    <w:rPr>
      <w:b/>
      <w:bCs/>
    </w:rPr>
  </w:style>
  <w:style w:type="table" w:styleId="Tabela-Siatka">
    <w:name w:val="Table Grid"/>
    <w:basedOn w:val="Standardowy"/>
    <w:uiPriority w:val="59"/>
    <w:rsid w:val="00373459"/>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Odwoaniedokomentarza">
    <w:name w:val="annotation reference"/>
    <w:uiPriority w:val="99"/>
    <w:semiHidden/>
    <w:unhideWhenUsed/>
    <w:rsid w:val="00022076"/>
    <w:rPr>
      <w:sz w:val="16"/>
      <w:szCs w:val="16"/>
    </w:rPr>
  </w:style>
  <w:style w:type="paragraph" w:styleId="Tekstkomentarza">
    <w:name w:val="annotation text"/>
    <w:basedOn w:val="Normalny"/>
    <w:link w:val="TekstkomentarzaZnak"/>
    <w:uiPriority w:val="99"/>
    <w:unhideWhenUsed/>
    <w:rsid w:val="00022076"/>
  </w:style>
  <w:style w:type="character" w:customStyle="1" w:styleId="TekstkomentarzaZnak">
    <w:name w:val="Tekst komentarza Znak"/>
    <w:link w:val="Tekstkomentarza"/>
    <w:uiPriority w:val="99"/>
    <w:rsid w:val="00022076"/>
    <w:rPr>
      <w:lang w:eastAsia="en-US"/>
    </w:rPr>
  </w:style>
  <w:style w:type="paragraph" w:styleId="Tematkomentarza">
    <w:name w:val="annotation subject"/>
    <w:basedOn w:val="Tekstkomentarza"/>
    <w:next w:val="Tekstkomentarza"/>
    <w:link w:val="TematkomentarzaZnak"/>
    <w:uiPriority w:val="99"/>
    <w:semiHidden/>
    <w:unhideWhenUsed/>
    <w:rsid w:val="00022076"/>
    <w:rPr>
      <w:b/>
      <w:bCs/>
    </w:rPr>
  </w:style>
  <w:style w:type="character" w:customStyle="1" w:styleId="TematkomentarzaZnak">
    <w:name w:val="Temat komentarza Znak"/>
    <w:link w:val="Tematkomentarza"/>
    <w:uiPriority w:val="99"/>
    <w:semiHidden/>
    <w:rsid w:val="00022076"/>
    <w:rPr>
      <w:b/>
      <w:bCs/>
      <w:lang w:eastAsia="en-US"/>
    </w:rPr>
  </w:style>
  <w:style w:type="paragraph" w:styleId="Tekstdymka">
    <w:name w:val="Balloon Text"/>
    <w:basedOn w:val="Normalny"/>
    <w:link w:val="TekstdymkaZnak"/>
    <w:uiPriority w:val="99"/>
    <w:semiHidden/>
    <w:unhideWhenUsed/>
    <w:rsid w:val="00022076"/>
    <w:pPr>
      <w:spacing w:after="0" w:line="240" w:lineRule="auto"/>
    </w:pPr>
    <w:rPr>
      <w:rFonts w:ascii="Tahoma" w:hAnsi="Tahoma" w:cs="Tahoma"/>
      <w:sz w:val="16"/>
      <w:szCs w:val="16"/>
    </w:rPr>
  </w:style>
  <w:style w:type="character" w:customStyle="1" w:styleId="TekstdymkaZnak">
    <w:name w:val="Tekst dymka Znak"/>
    <w:link w:val="Tekstdymka"/>
    <w:uiPriority w:val="99"/>
    <w:semiHidden/>
    <w:rsid w:val="00022076"/>
    <w:rPr>
      <w:rFonts w:ascii="Tahoma" w:hAnsi="Tahoma" w:cs="Tahoma"/>
      <w:sz w:val="16"/>
      <w:szCs w:val="16"/>
      <w:lang w:eastAsia="en-US"/>
    </w:rPr>
  </w:style>
  <w:style w:type="character" w:styleId="Hipercze">
    <w:name w:val="Hyperlink"/>
    <w:uiPriority w:val="99"/>
    <w:rsid w:val="00417F45"/>
    <w:rPr>
      <w:color w:val="0000FF"/>
      <w:u w:val="single"/>
    </w:rPr>
  </w:style>
  <w:style w:type="character" w:customStyle="1" w:styleId="apple-converted-space">
    <w:name w:val="apple-converted-space"/>
    <w:rsid w:val="00417F45"/>
  </w:style>
  <w:style w:type="character" w:styleId="Uwydatnienie">
    <w:name w:val="Emphasis"/>
    <w:uiPriority w:val="20"/>
    <w:rsid w:val="00417F45"/>
    <w:rPr>
      <w:i/>
      <w:iCs/>
    </w:rPr>
  </w:style>
  <w:style w:type="paragraph" w:customStyle="1" w:styleId="Default">
    <w:name w:val="Default"/>
    <w:rsid w:val="00085F04"/>
    <w:pPr>
      <w:autoSpaceDE w:val="0"/>
      <w:autoSpaceDN w:val="0"/>
      <w:adjustRightInd w:val="0"/>
    </w:pPr>
    <w:rPr>
      <w:rFonts w:cs="Calibri"/>
      <w:color w:val="000000"/>
      <w:sz w:val="24"/>
      <w:szCs w:val="24"/>
    </w:rPr>
  </w:style>
  <w:style w:type="paragraph" w:styleId="Nagwek">
    <w:name w:val="header"/>
    <w:basedOn w:val="Normalny"/>
    <w:link w:val="NagwekZnak"/>
    <w:unhideWhenUsed/>
    <w:rsid w:val="00E856A8"/>
    <w:pPr>
      <w:tabs>
        <w:tab w:val="center" w:pos="4536"/>
        <w:tab w:val="right" w:pos="9072"/>
      </w:tabs>
    </w:pPr>
  </w:style>
  <w:style w:type="character" w:customStyle="1" w:styleId="NagwekZnak">
    <w:name w:val="Nagłówek Znak"/>
    <w:link w:val="Nagwek"/>
    <w:qFormat/>
    <w:rsid w:val="00E856A8"/>
    <w:rPr>
      <w:sz w:val="22"/>
      <w:szCs w:val="22"/>
      <w:lang w:eastAsia="en-US"/>
    </w:rPr>
  </w:style>
  <w:style w:type="paragraph" w:styleId="Bezodstpw">
    <w:name w:val="No Spacing"/>
    <w:uiPriority w:val="1"/>
    <w:rsid w:val="000F146C"/>
    <w:rPr>
      <w:sz w:val="22"/>
      <w:szCs w:val="22"/>
      <w:lang w:eastAsia="en-US"/>
    </w:rPr>
  </w:style>
  <w:style w:type="paragraph" w:styleId="Tekstpodstawowywcity">
    <w:name w:val="Body Text Indent"/>
    <w:basedOn w:val="Normalny"/>
    <w:link w:val="TekstpodstawowywcityZnak"/>
    <w:semiHidden/>
    <w:rsid w:val="000B242D"/>
    <w:pPr>
      <w:spacing w:after="0" w:line="240" w:lineRule="auto"/>
      <w:ind w:firstLine="708"/>
      <w:jc w:val="both"/>
    </w:pPr>
    <w:rPr>
      <w:rFonts w:ascii="Times New Roman" w:eastAsia="Times New Roman" w:hAnsi="Times New Roman"/>
    </w:rPr>
  </w:style>
  <w:style w:type="character" w:customStyle="1" w:styleId="TekstpodstawowywcityZnak">
    <w:name w:val="Tekst podstawowy wcięty Znak"/>
    <w:link w:val="Tekstpodstawowywcity"/>
    <w:semiHidden/>
    <w:rsid w:val="000B242D"/>
    <w:rPr>
      <w:rFonts w:ascii="Times New Roman" w:eastAsia="Times New Roman" w:hAnsi="Times New Roman"/>
    </w:rPr>
  </w:style>
  <w:style w:type="paragraph" w:styleId="Tytu">
    <w:name w:val="Title"/>
    <w:basedOn w:val="Normalny"/>
    <w:link w:val="TytuZnak"/>
    <w:rsid w:val="00FB68E6"/>
    <w:pPr>
      <w:spacing w:before="120" w:after="120" w:line="240" w:lineRule="auto"/>
    </w:pPr>
    <w:rPr>
      <w:rFonts w:ascii="Arial" w:eastAsia="Times New Roman" w:hAnsi="Arial"/>
      <w:b/>
      <w:sz w:val="28"/>
    </w:rPr>
  </w:style>
  <w:style w:type="character" w:customStyle="1" w:styleId="TytuZnak">
    <w:name w:val="Tytuł Znak"/>
    <w:link w:val="Tytu"/>
    <w:rsid w:val="00FB68E6"/>
    <w:rPr>
      <w:rFonts w:ascii="Arial" w:eastAsia="Times New Roman" w:hAnsi="Arial"/>
      <w:b/>
      <w:sz w:val="28"/>
    </w:rPr>
  </w:style>
  <w:style w:type="paragraph" w:styleId="Cytatintensywny">
    <w:name w:val="Intense Quote"/>
    <w:basedOn w:val="Normalny"/>
    <w:next w:val="Normalny"/>
    <w:link w:val="CytatintensywnyZnak"/>
    <w:uiPriority w:val="30"/>
    <w:rsid w:val="000D17AA"/>
    <w:pPr>
      <w:pBdr>
        <w:top w:val="single" w:sz="4" w:space="10" w:color="5B9BD5"/>
        <w:bottom w:val="single" w:sz="4" w:space="10" w:color="5B9BD5"/>
      </w:pBdr>
      <w:spacing w:before="360" w:after="360" w:line="259" w:lineRule="auto"/>
      <w:ind w:left="864" w:right="864"/>
      <w:jc w:val="center"/>
    </w:pPr>
    <w:rPr>
      <w:i/>
      <w:iCs/>
      <w:color w:val="5B9BD5"/>
    </w:rPr>
  </w:style>
  <w:style w:type="character" w:customStyle="1" w:styleId="CytatintensywnyZnak">
    <w:name w:val="Cytat intensywny Znak"/>
    <w:link w:val="Cytatintensywny"/>
    <w:uiPriority w:val="30"/>
    <w:rsid w:val="000D17AA"/>
    <w:rPr>
      <w:i/>
      <w:iCs/>
      <w:color w:val="5B9BD5"/>
      <w:sz w:val="22"/>
      <w:szCs w:val="22"/>
      <w:lang w:eastAsia="en-US"/>
    </w:rPr>
  </w:style>
  <w:style w:type="paragraph" w:styleId="Nagwekspisutreci">
    <w:name w:val="TOC Heading"/>
    <w:basedOn w:val="Nagwek1"/>
    <w:next w:val="Normalny"/>
    <w:uiPriority w:val="39"/>
    <w:unhideWhenUsed/>
    <w:qFormat/>
    <w:rsid w:val="002B0D4C"/>
    <w:pPr>
      <w:keepLines/>
      <w:spacing w:after="0" w:line="259" w:lineRule="auto"/>
      <w:outlineLvl w:val="9"/>
    </w:pPr>
    <w:rPr>
      <w:b w:val="0"/>
      <w:bCs w:val="0"/>
      <w:color w:val="2E74B5"/>
      <w:kern w:val="0"/>
    </w:rPr>
  </w:style>
  <w:style w:type="paragraph" w:styleId="Spistreci1">
    <w:name w:val="toc 1"/>
    <w:basedOn w:val="Normalny"/>
    <w:next w:val="Normalny"/>
    <w:autoRedefine/>
    <w:uiPriority w:val="39"/>
    <w:unhideWhenUsed/>
    <w:rsid w:val="0000274D"/>
    <w:pPr>
      <w:spacing w:before="360" w:after="0"/>
    </w:pPr>
    <w:rPr>
      <w:rFonts w:asciiTheme="majorHAnsi" w:hAnsiTheme="majorHAnsi"/>
      <w:b/>
      <w:bCs/>
      <w:caps/>
      <w:sz w:val="24"/>
      <w:szCs w:val="24"/>
    </w:rPr>
  </w:style>
  <w:style w:type="paragraph" w:styleId="Tekstprzypisudolnego">
    <w:name w:val="footnote text"/>
    <w:basedOn w:val="Normalny"/>
    <w:link w:val="TekstprzypisudolnegoZnak"/>
    <w:unhideWhenUsed/>
    <w:rsid w:val="000035A7"/>
    <w:pPr>
      <w:spacing w:after="0" w:line="240" w:lineRule="auto"/>
    </w:pPr>
  </w:style>
  <w:style w:type="character" w:customStyle="1" w:styleId="TekstprzypisudolnegoZnak">
    <w:name w:val="Tekst przypisu dolnego Znak"/>
    <w:basedOn w:val="Domylnaczcionkaakapitu"/>
    <w:link w:val="Tekstprzypisudolnego"/>
    <w:uiPriority w:val="99"/>
    <w:rsid w:val="000035A7"/>
    <w:rPr>
      <w:lang w:eastAsia="en-US"/>
    </w:rPr>
  </w:style>
  <w:style w:type="character" w:styleId="Odwoanieprzypisudolnego">
    <w:name w:val="footnote reference"/>
    <w:basedOn w:val="Domylnaczcionkaakapitu"/>
    <w:unhideWhenUsed/>
    <w:rsid w:val="000035A7"/>
    <w:rPr>
      <w:vertAlign w:val="superscript"/>
    </w:rPr>
  </w:style>
  <w:style w:type="paragraph" w:styleId="Tekstpodstawowy2">
    <w:name w:val="Body Text 2"/>
    <w:basedOn w:val="Normalny"/>
    <w:link w:val="Tekstpodstawowy2Znak"/>
    <w:uiPriority w:val="99"/>
    <w:semiHidden/>
    <w:unhideWhenUsed/>
    <w:rsid w:val="00293FA7"/>
    <w:pPr>
      <w:spacing w:after="120" w:line="480" w:lineRule="auto"/>
    </w:pPr>
  </w:style>
  <w:style w:type="character" w:customStyle="1" w:styleId="Tekstpodstawowy2Znak">
    <w:name w:val="Tekst podstawowy 2 Znak"/>
    <w:basedOn w:val="Domylnaczcionkaakapitu"/>
    <w:link w:val="Tekstpodstawowy2"/>
    <w:uiPriority w:val="99"/>
    <w:semiHidden/>
    <w:rsid w:val="00293FA7"/>
    <w:rPr>
      <w:sz w:val="22"/>
      <w:szCs w:val="22"/>
      <w:lang w:eastAsia="en-US"/>
    </w:rPr>
  </w:style>
  <w:style w:type="character" w:customStyle="1" w:styleId="postbody1">
    <w:name w:val="postbody1"/>
    <w:rsid w:val="001A3617"/>
    <w:rPr>
      <w:sz w:val="24"/>
      <w:szCs w:val="24"/>
    </w:rPr>
  </w:style>
  <w:style w:type="table" w:customStyle="1" w:styleId="Jasnalista1">
    <w:name w:val="Jasna lista1"/>
    <w:basedOn w:val="Standardowy"/>
    <w:uiPriority w:val="61"/>
    <w:rsid w:val="00C20CED"/>
    <w:rPr>
      <w:rFonts w:asciiTheme="minorHAnsi" w:eastAsiaTheme="minorEastAsia" w:hAnsiTheme="minorHAnsi" w:cstheme="minorBidi"/>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customStyle="1" w:styleId="Pa9">
    <w:name w:val="Pa9"/>
    <w:basedOn w:val="Default"/>
    <w:next w:val="Default"/>
    <w:uiPriority w:val="99"/>
    <w:rsid w:val="00065A14"/>
    <w:pPr>
      <w:spacing w:line="191" w:lineRule="atLeast"/>
    </w:pPr>
    <w:rPr>
      <w:rFonts w:ascii="Adagio_Sans SemiBold" w:hAnsi="Adagio_Sans SemiBold" w:cs="Times New Roman"/>
      <w:color w:val="auto"/>
    </w:rPr>
  </w:style>
  <w:style w:type="paragraph" w:customStyle="1" w:styleId="Pa11">
    <w:name w:val="Pa11"/>
    <w:basedOn w:val="Default"/>
    <w:next w:val="Default"/>
    <w:uiPriority w:val="99"/>
    <w:rsid w:val="00065A14"/>
    <w:pPr>
      <w:spacing w:line="191" w:lineRule="atLeast"/>
    </w:pPr>
    <w:rPr>
      <w:rFonts w:ascii="Adagio_Sans SemiBold" w:hAnsi="Adagio_Sans SemiBold" w:cs="Times New Roman"/>
      <w:color w:val="auto"/>
    </w:rPr>
  </w:style>
  <w:style w:type="paragraph" w:customStyle="1" w:styleId="Pa10">
    <w:name w:val="Pa10"/>
    <w:basedOn w:val="Default"/>
    <w:next w:val="Default"/>
    <w:uiPriority w:val="99"/>
    <w:rsid w:val="00065A14"/>
    <w:pPr>
      <w:spacing w:line="191" w:lineRule="atLeast"/>
    </w:pPr>
    <w:rPr>
      <w:rFonts w:ascii="Adagio_Sans SemiBold" w:hAnsi="Adagio_Sans SemiBold" w:cs="Times New Roman"/>
      <w:color w:val="auto"/>
    </w:rPr>
  </w:style>
  <w:style w:type="paragraph" w:styleId="Mapadokumentu">
    <w:name w:val="Document Map"/>
    <w:basedOn w:val="Normalny"/>
    <w:link w:val="MapadokumentuZnak"/>
    <w:uiPriority w:val="99"/>
    <w:semiHidden/>
    <w:unhideWhenUsed/>
    <w:rsid w:val="00C36880"/>
    <w:pPr>
      <w:spacing w:after="0" w:line="240" w:lineRule="auto"/>
    </w:pPr>
    <w:rPr>
      <w:rFonts w:ascii="Tahoma" w:hAnsi="Tahoma" w:cs="Tahoma"/>
      <w:sz w:val="16"/>
      <w:szCs w:val="16"/>
    </w:rPr>
  </w:style>
  <w:style w:type="character" w:customStyle="1" w:styleId="MapadokumentuZnak">
    <w:name w:val="Mapa dokumentu Znak"/>
    <w:basedOn w:val="Domylnaczcionkaakapitu"/>
    <w:link w:val="Mapadokumentu"/>
    <w:uiPriority w:val="99"/>
    <w:semiHidden/>
    <w:rsid w:val="00C36880"/>
    <w:rPr>
      <w:rFonts w:ascii="Tahoma" w:hAnsi="Tahoma" w:cs="Tahoma"/>
      <w:sz w:val="16"/>
      <w:szCs w:val="16"/>
      <w:lang w:eastAsia="en-US"/>
    </w:rPr>
  </w:style>
  <w:style w:type="paragraph" w:customStyle="1" w:styleId="Pa02">
    <w:name w:val="Pa0+2"/>
    <w:basedOn w:val="Default"/>
    <w:next w:val="Default"/>
    <w:uiPriority w:val="99"/>
    <w:rsid w:val="00AA2525"/>
    <w:pPr>
      <w:spacing w:line="201" w:lineRule="atLeast"/>
    </w:pPr>
    <w:rPr>
      <w:rFonts w:ascii="Source Sans Pro Light" w:hAnsi="Source Sans Pro Light" w:cs="Times New Roman"/>
      <w:color w:val="auto"/>
    </w:rPr>
  </w:style>
  <w:style w:type="character" w:customStyle="1" w:styleId="A02">
    <w:name w:val="A0+2"/>
    <w:uiPriority w:val="99"/>
    <w:rsid w:val="00AA2525"/>
    <w:rPr>
      <w:rFonts w:cs="Source Sans Pro Light"/>
      <w:color w:val="000000"/>
      <w:sz w:val="28"/>
      <w:szCs w:val="28"/>
    </w:rPr>
  </w:style>
  <w:style w:type="character" w:customStyle="1" w:styleId="A12">
    <w:name w:val="A1+2"/>
    <w:uiPriority w:val="99"/>
    <w:rsid w:val="00AA2525"/>
    <w:rPr>
      <w:rFonts w:cs="Source Sans Pro Light"/>
      <w:color w:val="000000"/>
      <w:sz w:val="36"/>
      <w:szCs w:val="36"/>
    </w:rPr>
  </w:style>
  <w:style w:type="paragraph" w:styleId="Legenda">
    <w:name w:val="caption"/>
    <w:basedOn w:val="Normalny"/>
    <w:next w:val="Normalny"/>
    <w:uiPriority w:val="35"/>
    <w:unhideWhenUsed/>
    <w:rsid w:val="0006226B"/>
    <w:pPr>
      <w:spacing w:line="240" w:lineRule="auto"/>
    </w:pPr>
    <w:rPr>
      <w:b/>
      <w:bCs/>
      <w:color w:val="5B9BD5" w:themeColor="accent1"/>
      <w:sz w:val="18"/>
      <w:szCs w:val="18"/>
    </w:rPr>
  </w:style>
  <w:style w:type="paragraph" w:customStyle="1" w:styleId="mylnik">
    <w:name w:val="myślnik"/>
    <w:basedOn w:val="Normalny"/>
    <w:rsid w:val="00142D70"/>
    <w:pPr>
      <w:suppressAutoHyphens/>
      <w:spacing w:after="0" w:line="240" w:lineRule="auto"/>
      <w:ind w:left="1068" w:hanging="360"/>
      <w:jc w:val="both"/>
    </w:pPr>
    <w:rPr>
      <w:rFonts w:ascii="Arial Unicode MS" w:eastAsia="Arial Unicode MS" w:hAnsi="Arial Unicode MS"/>
      <w:color w:val="000000"/>
      <w:sz w:val="24"/>
      <w:szCs w:val="24"/>
      <w:lang w:eastAsia="zh-CN"/>
    </w:rPr>
  </w:style>
  <w:style w:type="paragraph" w:customStyle="1" w:styleId="Literatura">
    <w:name w:val="Literatura"/>
    <w:basedOn w:val="Normalny"/>
    <w:rsid w:val="00BA0130"/>
    <w:pPr>
      <w:widowControl w:val="0"/>
      <w:numPr>
        <w:numId w:val="2"/>
      </w:numPr>
      <w:spacing w:after="0" w:line="360" w:lineRule="auto"/>
    </w:pPr>
    <w:rPr>
      <w:rFonts w:ascii="Times New Roman" w:eastAsia="Times New Roman" w:hAnsi="Times New Roman"/>
      <w:sz w:val="24"/>
      <w:szCs w:val="24"/>
    </w:rPr>
  </w:style>
  <w:style w:type="paragraph" w:styleId="Tekstpodstawowy">
    <w:name w:val="Body Text"/>
    <w:basedOn w:val="Normalny"/>
    <w:link w:val="TekstpodstawowyZnak"/>
    <w:uiPriority w:val="99"/>
    <w:unhideWhenUsed/>
    <w:rsid w:val="005E6200"/>
    <w:pPr>
      <w:spacing w:after="120"/>
    </w:pPr>
    <w:rPr>
      <w:rFonts w:asciiTheme="minorHAnsi" w:eastAsiaTheme="minorHAnsi" w:hAnsiTheme="minorHAnsi" w:cstheme="minorBidi"/>
    </w:rPr>
  </w:style>
  <w:style w:type="character" w:customStyle="1" w:styleId="TekstpodstawowyZnak">
    <w:name w:val="Tekst podstawowy Znak"/>
    <w:basedOn w:val="Domylnaczcionkaakapitu"/>
    <w:link w:val="Tekstpodstawowy"/>
    <w:uiPriority w:val="99"/>
    <w:rsid w:val="005E6200"/>
    <w:rPr>
      <w:rFonts w:asciiTheme="minorHAnsi" w:eastAsiaTheme="minorHAnsi" w:hAnsiTheme="minorHAnsi" w:cstheme="minorBidi"/>
      <w:sz w:val="22"/>
      <w:szCs w:val="22"/>
      <w:lang w:eastAsia="en-US"/>
    </w:rPr>
  </w:style>
  <w:style w:type="character" w:customStyle="1" w:styleId="TekstprzypisukocowegoZnak">
    <w:name w:val="Tekst przypisu końcowego Znak"/>
    <w:basedOn w:val="Domylnaczcionkaakapitu"/>
    <w:link w:val="Tekstprzypisukocowego"/>
    <w:uiPriority w:val="99"/>
    <w:semiHidden/>
    <w:rsid w:val="00E23299"/>
    <w:rPr>
      <w:lang w:eastAsia="en-US"/>
    </w:rPr>
  </w:style>
  <w:style w:type="paragraph" w:styleId="Tekstprzypisukocowego">
    <w:name w:val="endnote text"/>
    <w:basedOn w:val="Normalny"/>
    <w:link w:val="TekstprzypisukocowegoZnak"/>
    <w:uiPriority w:val="99"/>
    <w:semiHidden/>
    <w:unhideWhenUsed/>
    <w:rsid w:val="00E23299"/>
    <w:pPr>
      <w:spacing w:after="0" w:line="240" w:lineRule="auto"/>
    </w:pPr>
  </w:style>
  <w:style w:type="paragraph" w:customStyle="1" w:styleId="Akapitzlist1">
    <w:name w:val="Akapit z listą1"/>
    <w:basedOn w:val="Normalny"/>
    <w:uiPriority w:val="34"/>
    <w:rsid w:val="00E23299"/>
    <w:pPr>
      <w:spacing w:after="0" w:line="240" w:lineRule="auto"/>
      <w:ind w:left="720"/>
      <w:contextualSpacing/>
    </w:pPr>
    <w:rPr>
      <w:rFonts w:ascii="Times New Roman" w:eastAsia="Times New Roman" w:hAnsi="Times New Roman"/>
      <w:sz w:val="24"/>
      <w:szCs w:val="24"/>
    </w:rPr>
  </w:style>
  <w:style w:type="character" w:customStyle="1" w:styleId="st">
    <w:name w:val="st"/>
    <w:basedOn w:val="Domylnaczcionkaakapitu"/>
    <w:rsid w:val="00E23299"/>
  </w:style>
  <w:style w:type="paragraph" w:styleId="Spistreci2">
    <w:name w:val="toc 2"/>
    <w:basedOn w:val="Normalny"/>
    <w:next w:val="Normalny"/>
    <w:autoRedefine/>
    <w:uiPriority w:val="39"/>
    <w:unhideWhenUsed/>
    <w:rsid w:val="005055C1"/>
    <w:pPr>
      <w:tabs>
        <w:tab w:val="right" w:leader="dot" w:pos="9486"/>
      </w:tabs>
      <w:spacing w:before="240" w:after="0"/>
    </w:pPr>
    <w:rPr>
      <w:rFonts w:ascii="Arial" w:hAnsi="Arial" w:cs="Arial"/>
      <w:bCs/>
      <w:noProof/>
    </w:rPr>
  </w:style>
  <w:style w:type="paragraph" w:styleId="Spistreci3">
    <w:name w:val="toc 3"/>
    <w:basedOn w:val="Normalny"/>
    <w:next w:val="Normalny"/>
    <w:autoRedefine/>
    <w:uiPriority w:val="39"/>
    <w:unhideWhenUsed/>
    <w:rsid w:val="00926A65"/>
    <w:pPr>
      <w:spacing w:after="0"/>
      <w:ind w:left="200"/>
    </w:pPr>
    <w:rPr>
      <w:rFonts w:asciiTheme="minorHAnsi" w:hAnsiTheme="minorHAnsi"/>
    </w:rPr>
  </w:style>
  <w:style w:type="paragraph" w:styleId="Spistreci4">
    <w:name w:val="toc 4"/>
    <w:basedOn w:val="Normalny"/>
    <w:next w:val="Normalny"/>
    <w:autoRedefine/>
    <w:uiPriority w:val="39"/>
    <w:unhideWhenUsed/>
    <w:rsid w:val="007A22EC"/>
    <w:pPr>
      <w:spacing w:after="0"/>
      <w:ind w:left="400"/>
    </w:pPr>
    <w:rPr>
      <w:rFonts w:asciiTheme="minorHAnsi" w:hAnsiTheme="minorHAnsi"/>
    </w:rPr>
  </w:style>
  <w:style w:type="paragraph" w:styleId="Spistreci5">
    <w:name w:val="toc 5"/>
    <w:basedOn w:val="Normalny"/>
    <w:next w:val="Normalny"/>
    <w:autoRedefine/>
    <w:uiPriority w:val="39"/>
    <w:unhideWhenUsed/>
    <w:rsid w:val="007A22EC"/>
    <w:pPr>
      <w:spacing w:after="0"/>
      <w:ind w:left="600"/>
    </w:pPr>
    <w:rPr>
      <w:rFonts w:asciiTheme="minorHAnsi" w:hAnsiTheme="minorHAnsi"/>
    </w:rPr>
  </w:style>
  <w:style w:type="paragraph" w:styleId="Spistreci6">
    <w:name w:val="toc 6"/>
    <w:basedOn w:val="Normalny"/>
    <w:next w:val="Normalny"/>
    <w:autoRedefine/>
    <w:uiPriority w:val="39"/>
    <w:unhideWhenUsed/>
    <w:rsid w:val="007A22EC"/>
    <w:pPr>
      <w:spacing w:after="0"/>
      <w:ind w:left="800"/>
    </w:pPr>
    <w:rPr>
      <w:rFonts w:asciiTheme="minorHAnsi" w:hAnsiTheme="minorHAnsi"/>
    </w:rPr>
  </w:style>
  <w:style w:type="paragraph" w:styleId="Spistreci7">
    <w:name w:val="toc 7"/>
    <w:basedOn w:val="Normalny"/>
    <w:next w:val="Normalny"/>
    <w:autoRedefine/>
    <w:uiPriority w:val="39"/>
    <w:unhideWhenUsed/>
    <w:rsid w:val="007A22EC"/>
    <w:pPr>
      <w:spacing w:after="0"/>
      <w:ind w:left="1000"/>
    </w:pPr>
    <w:rPr>
      <w:rFonts w:asciiTheme="minorHAnsi" w:hAnsiTheme="minorHAnsi"/>
    </w:rPr>
  </w:style>
  <w:style w:type="paragraph" w:styleId="Spistreci8">
    <w:name w:val="toc 8"/>
    <w:basedOn w:val="Normalny"/>
    <w:next w:val="Normalny"/>
    <w:autoRedefine/>
    <w:uiPriority w:val="39"/>
    <w:unhideWhenUsed/>
    <w:rsid w:val="007A22EC"/>
    <w:pPr>
      <w:spacing w:after="0"/>
      <w:ind w:left="1200"/>
    </w:pPr>
    <w:rPr>
      <w:rFonts w:asciiTheme="minorHAnsi" w:hAnsiTheme="minorHAnsi"/>
    </w:rPr>
  </w:style>
  <w:style w:type="paragraph" w:styleId="Spistreci9">
    <w:name w:val="toc 9"/>
    <w:basedOn w:val="Normalny"/>
    <w:next w:val="Normalny"/>
    <w:autoRedefine/>
    <w:uiPriority w:val="39"/>
    <w:unhideWhenUsed/>
    <w:rsid w:val="007A22EC"/>
    <w:pPr>
      <w:spacing w:after="0"/>
      <w:ind w:left="1400"/>
    </w:pPr>
    <w:rPr>
      <w:rFonts w:asciiTheme="minorHAnsi" w:hAnsiTheme="minorHAnsi"/>
    </w:rPr>
  </w:style>
  <w:style w:type="character" w:styleId="UyteHipercze">
    <w:name w:val="FollowedHyperlink"/>
    <w:basedOn w:val="Domylnaczcionkaakapitu"/>
    <w:uiPriority w:val="99"/>
    <w:semiHidden/>
    <w:unhideWhenUsed/>
    <w:rsid w:val="00CB68F9"/>
    <w:rPr>
      <w:color w:val="954F72" w:themeColor="followedHyperlink"/>
      <w:u w:val="single"/>
    </w:rPr>
  </w:style>
  <w:style w:type="character" w:customStyle="1" w:styleId="czeinternetowe">
    <w:name w:val="Łącze internetowe"/>
    <w:basedOn w:val="Domylnaczcionkaakapitu"/>
    <w:uiPriority w:val="99"/>
    <w:unhideWhenUsed/>
    <w:rsid w:val="00612A58"/>
    <w:rPr>
      <w:color w:val="0563C1" w:themeColor="hyperlink"/>
      <w:u w:val="single"/>
    </w:rPr>
  </w:style>
  <w:style w:type="paragraph" w:styleId="Poprawka">
    <w:name w:val="Revision"/>
    <w:hidden/>
    <w:uiPriority w:val="99"/>
    <w:semiHidden/>
    <w:rsid w:val="00864C0D"/>
    <w:rPr>
      <w:sz w:val="22"/>
      <w:szCs w:val="22"/>
      <w:lang w:eastAsia="en-US"/>
    </w:rPr>
  </w:style>
  <w:style w:type="character" w:styleId="HTML-cytat">
    <w:name w:val="HTML Cite"/>
    <w:basedOn w:val="Domylnaczcionkaakapitu"/>
    <w:uiPriority w:val="99"/>
    <w:semiHidden/>
    <w:unhideWhenUsed/>
    <w:rsid w:val="0078756B"/>
    <w:rPr>
      <w:i/>
      <w:iCs/>
    </w:rPr>
  </w:style>
  <w:style w:type="character" w:customStyle="1" w:styleId="Wzmianka1">
    <w:name w:val="Wzmianka1"/>
    <w:basedOn w:val="Domylnaczcionkaakapitu"/>
    <w:uiPriority w:val="99"/>
    <w:semiHidden/>
    <w:unhideWhenUsed/>
    <w:rsid w:val="00762E15"/>
    <w:rPr>
      <w:color w:val="2B579A"/>
      <w:shd w:val="clear" w:color="auto" w:fill="E6E6E6"/>
    </w:rPr>
  </w:style>
  <w:style w:type="character" w:customStyle="1" w:styleId="Wzmianka2">
    <w:name w:val="Wzmianka2"/>
    <w:basedOn w:val="Domylnaczcionkaakapitu"/>
    <w:uiPriority w:val="99"/>
    <w:semiHidden/>
    <w:unhideWhenUsed/>
    <w:rsid w:val="00027CB5"/>
    <w:rPr>
      <w:color w:val="2B579A"/>
      <w:shd w:val="clear" w:color="auto" w:fill="E6E6E6"/>
    </w:rPr>
  </w:style>
  <w:style w:type="paragraph" w:styleId="Spisilustracji">
    <w:name w:val="table of figures"/>
    <w:basedOn w:val="Normalny"/>
    <w:next w:val="Normalny"/>
    <w:uiPriority w:val="99"/>
    <w:unhideWhenUsed/>
    <w:rsid w:val="00801F1E"/>
    <w:pPr>
      <w:spacing w:after="0"/>
    </w:pPr>
  </w:style>
  <w:style w:type="character" w:styleId="Odwoanieprzypisukocowego">
    <w:name w:val="endnote reference"/>
    <w:basedOn w:val="Domylnaczcionkaakapitu"/>
    <w:uiPriority w:val="99"/>
    <w:semiHidden/>
    <w:unhideWhenUsed/>
    <w:rsid w:val="00B01446"/>
    <w:rPr>
      <w:vertAlign w:val="superscript"/>
    </w:rPr>
  </w:style>
  <w:style w:type="paragraph" w:customStyle="1" w:styleId="A1-Zagadnienie">
    <w:name w:val="A1-Zagadnienie"/>
    <w:basedOn w:val="Nagwek1"/>
    <w:next w:val="Normalny"/>
    <w:rsid w:val="000342FA"/>
    <w:pPr>
      <w:numPr>
        <w:numId w:val="40"/>
      </w:numPr>
      <w:suppressAutoHyphens/>
      <w:spacing w:before="240" w:after="240" w:line="240" w:lineRule="auto"/>
      <w:jc w:val="left"/>
    </w:pPr>
    <w:rPr>
      <w:rFonts w:ascii="Impact" w:hAnsi="Impact"/>
      <w:b w:val="0"/>
      <w:color w:val="6BC336"/>
      <w:sz w:val="28"/>
      <w:szCs w:val="32"/>
    </w:rPr>
  </w:style>
  <w:style w:type="paragraph" w:customStyle="1" w:styleId="A6-wkrokstrzaka">
    <w:name w:val="A6- ćw krok strzałka"/>
    <w:rsid w:val="00BD59FC"/>
    <w:pPr>
      <w:numPr>
        <w:numId w:val="58"/>
      </w:numPr>
      <w:spacing w:before="60"/>
      <w:jc w:val="both"/>
    </w:pPr>
    <w:rPr>
      <w:rFonts w:ascii="Candara" w:eastAsia="Times New Roman" w:hAnsi="Candara"/>
      <w:sz w:val="22"/>
      <w:szCs w:val="24"/>
    </w:rPr>
  </w:style>
  <w:style w:type="paragraph" w:customStyle="1" w:styleId="A-Wane">
    <w:name w:val="A-Ważne"/>
    <w:basedOn w:val="Normalny"/>
    <w:rsid w:val="004E7229"/>
    <w:pPr>
      <w:pBdr>
        <w:top w:val="single" w:sz="8" w:space="1" w:color="956042"/>
        <w:left w:val="single" w:sz="8" w:space="4" w:color="956042"/>
        <w:bottom w:val="single" w:sz="8" w:space="1" w:color="956042"/>
        <w:right w:val="single" w:sz="8" w:space="4" w:color="956042"/>
      </w:pBdr>
      <w:shd w:val="pct50" w:color="6BC336" w:fill="EDEDED" w:themeFill="accent3" w:themeFillTint="33"/>
      <w:spacing w:before="120" w:after="120" w:line="240" w:lineRule="auto"/>
      <w:jc w:val="both"/>
    </w:pPr>
    <w:rPr>
      <w:rFonts w:ascii="Candara" w:eastAsia="Times New Roman" w:hAnsi="Candara" w:cs="Arial"/>
      <w:b/>
      <w:sz w:val="22"/>
      <w:szCs w:val="22"/>
    </w:rPr>
  </w:style>
  <w:style w:type="paragraph" w:customStyle="1" w:styleId="StylWyjustowany">
    <w:name w:val="Styl Wyjustowany"/>
    <w:basedOn w:val="Normalny"/>
    <w:link w:val="StylWyjustowanyZnak"/>
    <w:rsid w:val="008A1759"/>
    <w:pPr>
      <w:spacing w:before="120" w:after="120" w:line="320" w:lineRule="exact"/>
      <w:jc w:val="both"/>
    </w:pPr>
    <w:rPr>
      <w:rFonts w:ascii="Times New Roman" w:eastAsia="MS Mincho" w:hAnsi="Times New Roman"/>
      <w:sz w:val="24"/>
      <w:u w:color="000000" w:themeColor="text1"/>
      <w:lang w:val="x-none" w:eastAsia="x-none"/>
    </w:rPr>
  </w:style>
  <w:style w:type="character" w:customStyle="1" w:styleId="StylWyjustowanyZnak">
    <w:name w:val="Styl Wyjustowany Znak"/>
    <w:link w:val="StylWyjustowany"/>
    <w:rsid w:val="008A1759"/>
    <w:rPr>
      <w:rFonts w:ascii="Times New Roman" w:eastAsia="MS Mincho" w:hAnsi="Times New Roman"/>
      <w:sz w:val="24"/>
      <w:u w:color="000000" w:themeColor="text1"/>
      <w:lang w:val="x-none" w:eastAsia="x-none"/>
    </w:rPr>
  </w:style>
  <w:style w:type="character" w:customStyle="1" w:styleId="Nagwek7Znak">
    <w:name w:val="Nagłówek 7 Znak"/>
    <w:basedOn w:val="Domylnaczcionkaakapitu"/>
    <w:link w:val="Nagwek7"/>
    <w:uiPriority w:val="9"/>
    <w:semiHidden/>
    <w:rsid w:val="00C8484C"/>
    <w:rPr>
      <w:rFonts w:asciiTheme="majorHAnsi" w:eastAsiaTheme="majorEastAsia" w:hAnsiTheme="majorHAnsi" w:cstheme="majorBidi"/>
      <w:i/>
      <w:iCs/>
      <w:color w:val="404040" w:themeColor="text1" w:themeTint="BF"/>
    </w:rPr>
  </w:style>
  <w:style w:type="paragraph" w:customStyle="1" w:styleId="rdtytu">
    <w:name w:val="Śródtytuł"/>
    <w:basedOn w:val="Normalny"/>
    <w:link w:val="rdtytuZnak"/>
    <w:rsid w:val="001172F4"/>
    <w:pPr>
      <w:spacing w:before="360" w:after="120" w:line="240" w:lineRule="auto"/>
    </w:pPr>
    <w:rPr>
      <w:rFonts w:cs="Calibri"/>
      <w:b/>
      <w:sz w:val="28"/>
      <w:szCs w:val="22"/>
      <w:lang w:eastAsia="en-US"/>
    </w:rPr>
  </w:style>
  <w:style w:type="paragraph" w:customStyle="1" w:styleId="Tekst">
    <w:name w:val="Tekst"/>
    <w:basedOn w:val="Normalny"/>
    <w:link w:val="TekstZnak"/>
    <w:rsid w:val="001172F4"/>
    <w:pPr>
      <w:spacing w:after="120" w:line="240" w:lineRule="auto"/>
    </w:pPr>
    <w:rPr>
      <w:rFonts w:cs="Calibri"/>
      <w:sz w:val="22"/>
      <w:szCs w:val="22"/>
      <w:lang w:eastAsia="en-US"/>
    </w:rPr>
  </w:style>
  <w:style w:type="character" w:customStyle="1" w:styleId="rdtytuZnak">
    <w:name w:val="Śródtytuł Znak"/>
    <w:basedOn w:val="Domylnaczcionkaakapitu"/>
    <w:link w:val="rdtytu"/>
    <w:rsid w:val="001172F4"/>
    <w:rPr>
      <w:rFonts w:cs="Calibri"/>
      <w:b/>
      <w:sz w:val="28"/>
      <w:szCs w:val="22"/>
      <w:lang w:eastAsia="en-US"/>
    </w:rPr>
  </w:style>
  <w:style w:type="character" w:customStyle="1" w:styleId="TekstZnak">
    <w:name w:val="Tekst Znak"/>
    <w:basedOn w:val="Domylnaczcionkaakapitu"/>
    <w:link w:val="Tekst"/>
    <w:rsid w:val="001172F4"/>
    <w:rPr>
      <w:rFonts w:cs="Calibri"/>
      <w:sz w:val="22"/>
      <w:szCs w:val="22"/>
      <w:lang w:eastAsia="en-US"/>
    </w:rPr>
  </w:style>
  <w:style w:type="paragraph" w:customStyle="1" w:styleId="Formularztxt">
    <w:name w:val="! Formularz txt"/>
    <w:basedOn w:val="Normalny"/>
    <w:rsid w:val="001172F4"/>
    <w:pPr>
      <w:autoSpaceDE w:val="0"/>
      <w:autoSpaceDN w:val="0"/>
      <w:adjustRightInd w:val="0"/>
      <w:spacing w:after="0" w:line="288" w:lineRule="auto"/>
      <w:jc w:val="both"/>
      <w:textAlignment w:val="center"/>
    </w:pPr>
    <w:rPr>
      <w:rFonts w:ascii="Geometr415LtPL" w:eastAsia="Times New Roman" w:hAnsi="Geometr415LtPL" w:cs="Geometr415LtPL"/>
      <w:color w:val="000000"/>
      <w:sz w:val="22"/>
      <w:szCs w:val="22"/>
    </w:rPr>
  </w:style>
  <w:style w:type="character" w:customStyle="1" w:styleId="GeometricMD">
    <w:name w:val="! Geometric MD"/>
    <w:rsid w:val="001172F4"/>
    <w:rPr>
      <w:rFonts w:ascii="Geometr415MdPL" w:hAnsi="Geometr415MdPL" w:cs="Geometr415MdPL"/>
    </w:rPr>
  </w:style>
  <w:style w:type="paragraph" w:styleId="HTML-wstpniesformatowany">
    <w:name w:val="HTML Preformatted"/>
    <w:basedOn w:val="Normalny"/>
    <w:link w:val="HTML-wstpniesformatowanyZnak"/>
    <w:uiPriority w:val="99"/>
    <w:unhideWhenUsed/>
    <w:rsid w:val="004A73C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rPr>
  </w:style>
  <w:style w:type="character" w:customStyle="1" w:styleId="HTML-wstpniesformatowanyZnak">
    <w:name w:val="HTML - wstępnie sformatowany Znak"/>
    <w:basedOn w:val="Domylnaczcionkaakapitu"/>
    <w:link w:val="HTML-wstpniesformatowany"/>
    <w:uiPriority w:val="99"/>
    <w:rsid w:val="004A73C9"/>
    <w:rPr>
      <w:rFonts w:ascii="Courier New" w:eastAsia="Times New Roman" w:hAnsi="Courier New" w:cs="Courier New"/>
    </w:rPr>
  </w:style>
  <w:style w:type="paragraph" w:customStyle="1" w:styleId="Punktor">
    <w:name w:val="Punktor"/>
    <w:basedOn w:val="Tekstpodstawowy"/>
    <w:uiPriority w:val="99"/>
    <w:rsid w:val="00C34574"/>
    <w:pPr>
      <w:numPr>
        <w:numId w:val="130"/>
      </w:numPr>
      <w:spacing w:before="60" w:after="0" w:line="240" w:lineRule="auto"/>
      <w:ind w:left="1068"/>
    </w:pPr>
    <w:rPr>
      <w:rFonts w:eastAsia="Times New Roman" w:cs="Times New Roman"/>
      <w:color w:val="404040" w:themeColor="text1" w:themeTint="BF"/>
      <w:w w:val="110"/>
      <w:sz w:val="24"/>
      <w:szCs w:val="24"/>
    </w:rPr>
  </w:style>
  <w:style w:type="paragraph" w:customStyle="1" w:styleId="A-Elementyscenariusza">
    <w:name w:val="A-Elementy scenariusza"/>
    <w:basedOn w:val="Normalny"/>
    <w:rsid w:val="00C34574"/>
    <w:pPr>
      <w:spacing w:before="120" w:after="120" w:line="240" w:lineRule="auto"/>
      <w:jc w:val="both"/>
    </w:pPr>
    <w:rPr>
      <w:rFonts w:ascii="Candara" w:eastAsia="Times New Roman" w:hAnsi="Candara"/>
      <w:b/>
      <w:smallCaps/>
      <w:sz w:val="24"/>
      <w:szCs w:val="24"/>
    </w:rPr>
  </w:style>
  <w:style w:type="character" w:customStyle="1" w:styleId="A-Kursywa">
    <w:name w:val="A-Kursywa"/>
    <w:basedOn w:val="Domylnaczcionkaakapitu"/>
    <w:rsid w:val="00CD55FC"/>
    <w:rPr>
      <w:i/>
      <w:color w:val="auto"/>
    </w:rPr>
  </w:style>
  <w:style w:type="paragraph" w:customStyle="1" w:styleId="A2-Podzagadnienie">
    <w:name w:val="A2-Podzagadnienie"/>
    <w:basedOn w:val="Nagwek9"/>
    <w:next w:val="Normalny"/>
    <w:rsid w:val="00CD55FC"/>
    <w:pPr>
      <w:keepNext w:val="0"/>
      <w:keepLines w:val="0"/>
      <w:spacing w:before="240" w:after="240" w:line="240" w:lineRule="auto"/>
      <w:jc w:val="both"/>
      <w:outlineLvl w:val="9"/>
    </w:pPr>
    <w:rPr>
      <w:rFonts w:ascii="Candara" w:eastAsia="Times New Roman" w:hAnsi="Candara" w:cs="Arial"/>
      <w:b/>
      <w:i w:val="0"/>
      <w:iCs w:val="0"/>
      <w:color w:val="auto"/>
      <w:sz w:val="32"/>
      <w:szCs w:val="22"/>
    </w:rPr>
  </w:style>
  <w:style w:type="paragraph" w:customStyle="1" w:styleId="A-Tekstpodstawowy">
    <w:name w:val="A-Tekst podstawowy"/>
    <w:basedOn w:val="Normalny"/>
    <w:rsid w:val="00CD55FC"/>
    <w:pPr>
      <w:spacing w:before="60" w:after="0" w:line="240" w:lineRule="auto"/>
      <w:jc w:val="both"/>
    </w:pPr>
    <w:rPr>
      <w:rFonts w:ascii="Candara" w:eastAsia="Times New Roman" w:hAnsi="Candara"/>
      <w:sz w:val="22"/>
      <w:szCs w:val="24"/>
    </w:rPr>
  </w:style>
  <w:style w:type="character" w:customStyle="1" w:styleId="Kursywa">
    <w:name w:val="Kursywa"/>
    <w:basedOn w:val="Domylnaczcionkaakapitu"/>
    <w:rsid w:val="00CD55FC"/>
    <w:rPr>
      <w:i/>
      <w:color w:val="auto"/>
    </w:rPr>
  </w:style>
  <w:style w:type="character" w:customStyle="1" w:styleId="Nagwek9Znak">
    <w:name w:val="Nagłówek 9 Znak"/>
    <w:basedOn w:val="Domylnaczcionkaakapitu"/>
    <w:link w:val="Nagwek9"/>
    <w:uiPriority w:val="9"/>
    <w:semiHidden/>
    <w:rsid w:val="00CD55FC"/>
    <w:rPr>
      <w:rFonts w:asciiTheme="majorHAnsi" w:eastAsiaTheme="majorEastAsia" w:hAnsiTheme="majorHAnsi" w:cstheme="majorBidi"/>
      <w:i/>
      <w:iCs/>
      <w:color w:val="404040" w:themeColor="text1" w:themeTint="BF"/>
    </w:rPr>
  </w:style>
  <w:style w:type="character" w:styleId="Numerstrony">
    <w:name w:val="page number"/>
    <w:basedOn w:val="Domylnaczcionkaakapitu"/>
    <w:rsid w:val="00167519"/>
  </w:style>
  <w:style w:type="paragraph" w:customStyle="1" w:styleId="ORE1Nagwek">
    <w:name w:val="ORE_1_Nagłówek"/>
    <w:basedOn w:val="Tytu"/>
    <w:link w:val="ORE1NagwekZnak"/>
    <w:qFormat/>
    <w:rsid w:val="00AD682F"/>
    <w:pPr>
      <w:spacing w:after="240" w:line="360" w:lineRule="auto"/>
      <w:outlineLvl w:val="0"/>
    </w:pPr>
    <w:rPr>
      <w:rFonts w:eastAsia="Arial"/>
      <w:color w:val="000000" w:themeColor="text1"/>
      <w:sz w:val="36"/>
      <w:szCs w:val="36"/>
    </w:rPr>
  </w:style>
  <w:style w:type="paragraph" w:customStyle="1" w:styleId="OREnormalny">
    <w:name w:val="ORE_normalny"/>
    <w:basedOn w:val="Normalny"/>
    <w:link w:val="OREnormalnyZnak"/>
    <w:qFormat/>
    <w:rsid w:val="00EA566B"/>
    <w:pPr>
      <w:spacing w:before="120" w:after="120" w:line="360" w:lineRule="auto"/>
    </w:pPr>
    <w:rPr>
      <w:rFonts w:ascii="Arial" w:eastAsia="Arial" w:hAnsi="Arial" w:cs="Arial"/>
      <w:color w:val="000000" w:themeColor="text1"/>
      <w:sz w:val="24"/>
      <w:szCs w:val="24"/>
    </w:rPr>
  </w:style>
  <w:style w:type="character" w:customStyle="1" w:styleId="ORE1NagwekZnak">
    <w:name w:val="ORE_1_Nagłówek Znak"/>
    <w:basedOn w:val="TytuZnak"/>
    <w:link w:val="ORE1Nagwek"/>
    <w:rsid w:val="00AD682F"/>
    <w:rPr>
      <w:rFonts w:ascii="Arial" w:eastAsia="Arial" w:hAnsi="Arial"/>
      <w:b/>
      <w:color w:val="000000" w:themeColor="text1"/>
      <w:sz w:val="36"/>
      <w:szCs w:val="36"/>
    </w:rPr>
  </w:style>
  <w:style w:type="character" w:customStyle="1" w:styleId="OREnormalnyZnak">
    <w:name w:val="ORE_normalny Znak"/>
    <w:basedOn w:val="Domylnaczcionkaakapitu"/>
    <w:link w:val="OREnormalny"/>
    <w:rsid w:val="00EA566B"/>
    <w:rPr>
      <w:rFonts w:ascii="Arial" w:eastAsia="Arial" w:hAnsi="Arial" w:cs="Arial"/>
      <w:color w:val="000000" w:themeColor="text1"/>
      <w:sz w:val="24"/>
      <w:szCs w:val="24"/>
    </w:rPr>
  </w:style>
  <w:style w:type="paragraph" w:customStyle="1" w:styleId="ORE2Nagwek">
    <w:name w:val="ORE_2_Nagłówek"/>
    <w:basedOn w:val="Nagwek2"/>
    <w:link w:val="ORE2NagwekZnak"/>
    <w:qFormat/>
    <w:rsid w:val="00EF6872"/>
    <w:pPr>
      <w:numPr>
        <w:numId w:val="0"/>
      </w:numPr>
      <w:spacing w:before="240" w:line="360" w:lineRule="auto"/>
      <w:jc w:val="left"/>
    </w:pPr>
    <w:rPr>
      <w:color w:val="000000" w:themeColor="text1"/>
      <w:sz w:val="32"/>
      <w:szCs w:val="32"/>
    </w:rPr>
  </w:style>
  <w:style w:type="paragraph" w:customStyle="1" w:styleId="OREpunktor">
    <w:name w:val="ORE_punktor"/>
    <w:basedOn w:val="Akapitzlist"/>
    <w:link w:val="OREpunktorZnak"/>
    <w:qFormat/>
    <w:rsid w:val="000A2549"/>
    <w:pPr>
      <w:numPr>
        <w:numId w:val="8"/>
      </w:numPr>
      <w:spacing w:before="120" w:after="160" w:line="360" w:lineRule="auto"/>
      <w:ind w:left="714" w:hanging="357"/>
    </w:pPr>
    <w:rPr>
      <w:rFonts w:ascii="Arial" w:eastAsia="Arial" w:hAnsi="Arial" w:cs="Arial"/>
      <w:color w:val="000000" w:themeColor="text1"/>
    </w:rPr>
  </w:style>
  <w:style w:type="character" w:customStyle="1" w:styleId="ORE2NagwekZnak">
    <w:name w:val="ORE_2_Nagłówek Znak"/>
    <w:basedOn w:val="Nagwek2Znak"/>
    <w:link w:val="ORE2Nagwek"/>
    <w:rsid w:val="00EF6872"/>
    <w:rPr>
      <w:rFonts w:ascii="Arial" w:eastAsia="Times New Roman" w:hAnsi="Arial" w:cs="Arial"/>
      <w:b/>
      <w:bCs/>
      <w:color w:val="000000" w:themeColor="text1"/>
      <w:sz w:val="32"/>
      <w:szCs w:val="32"/>
    </w:rPr>
  </w:style>
  <w:style w:type="character" w:customStyle="1" w:styleId="AkapitzlistZnak">
    <w:name w:val="Akapit z listą Znak"/>
    <w:basedOn w:val="Domylnaczcionkaakapitu"/>
    <w:link w:val="Akapitzlist"/>
    <w:uiPriority w:val="34"/>
    <w:rsid w:val="000A2549"/>
    <w:rPr>
      <w:rFonts w:ascii="Times New Roman" w:eastAsia="Times New Roman" w:hAnsi="Times New Roman"/>
      <w:sz w:val="24"/>
      <w:szCs w:val="24"/>
    </w:rPr>
  </w:style>
  <w:style w:type="character" w:customStyle="1" w:styleId="OREpunktorZnak">
    <w:name w:val="ORE_punktor Znak"/>
    <w:basedOn w:val="AkapitzlistZnak"/>
    <w:link w:val="OREpunktor"/>
    <w:rsid w:val="000A2549"/>
    <w:rPr>
      <w:rFonts w:ascii="Arial" w:eastAsia="Arial" w:hAnsi="Arial" w:cs="Arial"/>
      <w:color w:val="000000" w:themeColor="text1"/>
      <w:sz w:val="24"/>
      <w:szCs w:val="24"/>
    </w:rPr>
  </w:style>
  <w:style w:type="paragraph" w:customStyle="1" w:styleId="RysunekORE">
    <w:name w:val="Rysunek_ORE"/>
    <w:basedOn w:val="Normalny"/>
    <w:link w:val="RysunekOREZnak"/>
    <w:rsid w:val="00145379"/>
    <w:pPr>
      <w:spacing w:before="120" w:after="240" w:line="240" w:lineRule="auto"/>
    </w:pPr>
    <w:rPr>
      <w:rFonts w:ascii="Arial" w:eastAsia="Times New Roman" w:hAnsi="Arial" w:cs="Arial"/>
      <w:sz w:val="22"/>
      <w:lang w:eastAsia="ja-JP"/>
    </w:rPr>
  </w:style>
  <w:style w:type="character" w:customStyle="1" w:styleId="RysunekOREZnak">
    <w:name w:val="Rysunek_ORE Znak"/>
    <w:basedOn w:val="Domylnaczcionkaakapitu"/>
    <w:link w:val="RysunekORE"/>
    <w:rsid w:val="00145379"/>
    <w:rPr>
      <w:rFonts w:ascii="Arial" w:eastAsia="Times New Roman" w:hAnsi="Arial" w:cs="Arial"/>
      <w:sz w:val="22"/>
      <w:lang w:eastAsia="ja-JP"/>
    </w:rPr>
  </w:style>
  <w:style w:type="paragraph" w:customStyle="1" w:styleId="ORE3Naglowek">
    <w:name w:val="ORE_3_Naglowek"/>
    <w:basedOn w:val="Nagwek3"/>
    <w:link w:val="ORE3NaglowekZnak"/>
    <w:qFormat/>
    <w:rsid w:val="00834E8B"/>
    <w:pPr>
      <w:numPr>
        <w:ilvl w:val="0"/>
        <w:numId w:val="0"/>
      </w:numPr>
      <w:spacing w:after="120" w:line="360" w:lineRule="auto"/>
      <w:jc w:val="left"/>
    </w:pPr>
    <w:rPr>
      <w:rFonts w:ascii="Arial" w:hAnsi="Arial" w:cs="Arial"/>
      <w:b/>
      <w:color w:val="000000" w:themeColor="text1"/>
      <w:sz w:val="28"/>
    </w:rPr>
  </w:style>
  <w:style w:type="character" w:customStyle="1" w:styleId="ORE3NaglowekZnak">
    <w:name w:val="ORE_3_Naglowek Znak"/>
    <w:basedOn w:val="Nagwek3Znak"/>
    <w:link w:val="ORE3Naglowek"/>
    <w:rsid w:val="00834E8B"/>
    <w:rPr>
      <w:rFonts w:ascii="Arial" w:eastAsia="Times New Roman" w:hAnsi="Arial" w:cs="Arial"/>
      <w:b/>
      <w:bCs/>
      <w:color w:val="000000" w:themeColor="text1"/>
      <w:sz w:val="28"/>
      <w:szCs w:val="24"/>
    </w:rPr>
  </w:style>
  <w:style w:type="paragraph" w:customStyle="1" w:styleId="ORE4Naglowek">
    <w:name w:val="ORE_4_Naglowek"/>
    <w:basedOn w:val="ORE3Naglowek"/>
    <w:link w:val="ORE4NaglowekZnak"/>
    <w:qFormat/>
    <w:rsid w:val="00C356ED"/>
    <w:rPr>
      <w:sz w:val="26"/>
      <w:szCs w:val="26"/>
    </w:rPr>
  </w:style>
  <w:style w:type="character" w:customStyle="1" w:styleId="ORE4NaglowekZnak">
    <w:name w:val="ORE_4_Naglowek Znak"/>
    <w:basedOn w:val="ORE3NaglowekZnak"/>
    <w:link w:val="ORE4Naglowek"/>
    <w:rsid w:val="00C356ED"/>
    <w:rPr>
      <w:rFonts w:ascii="Arial" w:eastAsia="Times New Roman" w:hAnsi="Arial" w:cs="Arial"/>
      <w:b/>
      <w:bCs/>
      <w:color w:val="000000" w:themeColor="text1"/>
      <w:sz w:val="26"/>
      <w:szCs w:val="26"/>
    </w:rPr>
  </w:style>
  <w:style w:type="paragraph" w:customStyle="1" w:styleId="Punktory2ORE">
    <w:name w:val="Punktory2_ORE"/>
    <w:basedOn w:val="Normalny"/>
    <w:link w:val="Punktory2OREZnak"/>
    <w:rsid w:val="00634F8B"/>
    <w:pPr>
      <w:numPr>
        <w:ilvl w:val="1"/>
        <w:numId w:val="243"/>
      </w:numPr>
      <w:spacing w:before="120" w:after="160" w:line="360" w:lineRule="auto"/>
      <w:contextualSpacing/>
    </w:pPr>
    <w:rPr>
      <w:rFonts w:ascii="Arial" w:hAnsi="Arial" w:cs="Arial"/>
      <w:bCs/>
      <w:iCs/>
      <w:sz w:val="24"/>
      <w:szCs w:val="22"/>
      <w:shd w:val="clear" w:color="auto" w:fill="FFFFFF"/>
      <w:lang w:eastAsia="en-US"/>
    </w:rPr>
  </w:style>
  <w:style w:type="character" w:customStyle="1" w:styleId="Punktory2OREZnak">
    <w:name w:val="Punktory2_ORE Znak"/>
    <w:basedOn w:val="Domylnaczcionkaakapitu"/>
    <w:link w:val="Punktory2ORE"/>
    <w:rsid w:val="00634F8B"/>
    <w:rPr>
      <w:rFonts w:ascii="Arial" w:hAnsi="Arial" w:cs="Arial"/>
      <w:bCs/>
      <w:iCs/>
      <w:sz w:val="24"/>
      <w:szCs w:val="22"/>
      <w:lang w:eastAsia="en-US"/>
    </w:rPr>
  </w:style>
  <w:style w:type="paragraph" w:customStyle="1" w:styleId="OREpunktory2">
    <w:name w:val="ORE_punktory2"/>
    <w:basedOn w:val="Punktory2ORE"/>
    <w:link w:val="OREpunktory2Znak"/>
    <w:qFormat/>
    <w:rsid w:val="00634F8B"/>
    <w:rPr>
      <w:rFonts w:eastAsia="Arial"/>
      <w:szCs w:val="28"/>
      <w:lang w:eastAsia="ja-JP"/>
    </w:rPr>
  </w:style>
  <w:style w:type="character" w:customStyle="1" w:styleId="OREpunktory2Znak">
    <w:name w:val="ORE_punktory2 Znak"/>
    <w:basedOn w:val="Punktory2OREZnak"/>
    <w:link w:val="OREpunktory2"/>
    <w:rsid w:val="00634F8B"/>
    <w:rPr>
      <w:rFonts w:ascii="Arial" w:eastAsia="Arial" w:hAnsi="Arial" w:cs="Arial"/>
      <w:bCs/>
      <w:iCs/>
      <w:sz w:val="24"/>
      <w:szCs w:val="28"/>
      <w:lang w:eastAsia="ja-JP"/>
    </w:rPr>
  </w:style>
  <w:style w:type="paragraph" w:customStyle="1" w:styleId="TabelaORE">
    <w:name w:val="Tabela_ORE"/>
    <w:basedOn w:val="OREnormalny"/>
    <w:link w:val="TabelaOREZnak"/>
    <w:rsid w:val="00617BCA"/>
    <w:pPr>
      <w:spacing w:after="160" w:line="240" w:lineRule="auto"/>
    </w:pPr>
    <w:rPr>
      <w:sz w:val="22"/>
      <w:szCs w:val="22"/>
      <w:lang w:eastAsia="ja-JP"/>
    </w:rPr>
  </w:style>
  <w:style w:type="character" w:customStyle="1" w:styleId="TabelaOREZnak">
    <w:name w:val="Tabela_ORE Znak"/>
    <w:basedOn w:val="OREnormalnyZnak"/>
    <w:link w:val="TabelaORE"/>
    <w:rsid w:val="00617BCA"/>
    <w:rPr>
      <w:rFonts w:ascii="Arial" w:eastAsia="Arial" w:hAnsi="Arial" w:cs="Arial"/>
      <w:color w:val="000000" w:themeColor="text1"/>
      <w:sz w:val="22"/>
      <w:szCs w:val="22"/>
      <w:lang w:eastAsia="ja-JP"/>
    </w:rPr>
  </w:style>
  <w:style w:type="paragraph" w:customStyle="1" w:styleId="OREmotto">
    <w:name w:val="ORE_motto"/>
    <w:basedOn w:val="Nagwek2"/>
    <w:link w:val="OREmottoZnak"/>
    <w:qFormat/>
    <w:rsid w:val="009C00E5"/>
    <w:pPr>
      <w:numPr>
        <w:numId w:val="0"/>
      </w:numPr>
      <w:spacing w:before="120" w:line="360" w:lineRule="auto"/>
      <w:jc w:val="right"/>
    </w:pPr>
    <w:rPr>
      <w:rFonts w:eastAsia="Arial"/>
      <w:b w:val="0"/>
      <w:color w:val="000000" w:themeColor="text1"/>
      <w:sz w:val="20"/>
      <w:szCs w:val="20"/>
    </w:rPr>
  </w:style>
  <w:style w:type="character" w:customStyle="1" w:styleId="OREmottoZnak">
    <w:name w:val="ORE_motto Znak"/>
    <w:basedOn w:val="Nagwek2Znak"/>
    <w:link w:val="OREmotto"/>
    <w:rsid w:val="009C00E5"/>
    <w:rPr>
      <w:rFonts w:ascii="Arial" w:eastAsia="Arial" w:hAnsi="Arial" w:cs="Arial"/>
      <w:b w:val="0"/>
      <w:bCs/>
      <w:color w:val="000000" w:themeColor="text1"/>
      <w:sz w:val="24"/>
      <w:szCs w:val="36"/>
    </w:rPr>
  </w:style>
  <w:style w:type="paragraph" w:customStyle="1" w:styleId="ORElistaABC">
    <w:name w:val="ORE_listaABC"/>
    <w:basedOn w:val="StylWyjustowany"/>
    <w:link w:val="ORElistaABCZnak"/>
    <w:qFormat/>
    <w:rsid w:val="002A5DC8"/>
    <w:pPr>
      <w:numPr>
        <w:numId w:val="71"/>
      </w:numPr>
      <w:tabs>
        <w:tab w:val="left" w:pos="1710"/>
        <w:tab w:val="left" w:pos="1830"/>
      </w:tabs>
      <w:spacing w:after="160" w:line="360" w:lineRule="auto"/>
      <w:ind w:left="714" w:hanging="357"/>
      <w:contextualSpacing/>
      <w:jc w:val="left"/>
    </w:pPr>
    <w:rPr>
      <w:rFonts w:ascii="Arial" w:eastAsia="Times New Roman" w:hAnsi="Arial" w:cs="Arial"/>
      <w:color w:val="000000" w:themeColor="text1"/>
      <w:szCs w:val="24"/>
      <w:lang w:eastAsia="pl-PL"/>
    </w:rPr>
  </w:style>
  <w:style w:type="character" w:customStyle="1" w:styleId="ORElistaABCZnak">
    <w:name w:val="ORE_listaABC Znak"/>
    <w:basedOn w:val="StylWyjustowanyZnak"/>
    <w:link w:val="ORElistaABC"/>
    <w:rsid w:val="002A5DC8"/>
    <w:rPr>
      <w:rFonts w:ascii="Arial" w:eastAsia="Times New Roman" w:hAnsi="Arial" w:cs="Arial"/>
      <w:color w:val="000000" w:themeColor="text1"/>
      <w:sz w:val="24"/>
      <w:szCs w:val="24"/>
      <w:u w:color="000000" w:themeColor="text1"/>
      <w:lang w:val="x-none" w:eastAsia="x-none"/>
    </w:rPr>
  </w:style>
  <w:style w:type="paragraph" w:customStyle="1" w:styleId="ORE123">
    <w:name w:val="ORE_123"/>
    <w:basedOn w:val="Akapitzlist"/>
    <w:link w:val="ORE123Znak"/>
    <w:qFormat/>
    <w:rsid w:val="00105CA7"/>
    <w:pPr>
      <w:numPr>
        <w:numId w:val="246"/>
      </w:numPr>
      <w:spacing w:before="120" w:after="120" w:line="360" w:lineRule="auto"/>
      <w:ind w:left="714" w:hanging="357"/>
    </w:pPr>
    <w:rPr>
      <w:rFonts w:ascii="Arial" w:hAnsi="Arial" w:cs="Arial"/>
      <w:color w:val="000000" w:themeColor="text1"/>
    </w:rPr>
  </w:style>
  <w:style w:type="character" w:customStyle="1" w:styleId="ORE123Znak">
    <w:name w:val="ORE_123 Znak"/>
    <w:basedOn w:val="AkapitzlistZnak"/>
    <w:link w:val="ORE123"/>
    <w:rsid w:val="00105CA7"/>
    <w:rPr>
      <w:rFonts w:ascii="Arial" w:eastAsia="Times New Roman" w:hAnsi="Arial" w:cs="Arial"/>
      <w:color w:val="000000" w:themeColor="text1"/>
      <w:sz w:val="24"/>
      <w:szCs w:val="24"/>
    </w:rPr>
  </w:style>
  <w:style w:type="paragraph" w:customStyle="1" w:styleId="OREtabela-punktory">
    <w:name w:val="ORE_tabela-punktory"/>
    <w:basedOn w:val="Tekst"/>
    <w:link w:val="OREtabela-punktoryZnak"/>
    <w:qFormat/>
    <w:rsid w:val="008B1BE1"/>
    <w:pPr>
      <w:numPr>
        <w:numId w:val="265"/>
      </w:numPr>
      <w:spacing w:before="120"/>
      <w:ind w:left="398" w:hanging="284"/>
      <w:contextualSpacing/>
    </w:pPr>
    <w:rPr>
      <w:rFonts w:ascii="Arial" w:hAnsi="Arial" w:cs="Arial"/>
      <w:color w:val="000000" w:themeColor="text1"/>
      <w:szCs w:val="24"/>
    </w:rPr>
  </w:style>
  <w:style w:type="character" w:customStyle="1" w:styleId="OREtabela-punktoryZnak">
    <w:name w:val="ORE_tabela-punktory Znak"/>
    <w:basedOn w:val="TekstZnak"/>
    <w:link w:val="OREtabela-punktory"/>
    <w:rsid w:val="008B1BE1"/>
    <w:rPr>
      <w:rFonts w:ascii="Arial" w:hAnsi="Arial" w:cs="Arial"/>
      <w:color w:val="000000" w:themeColor="text1"/>
      <w:sz w:val="22"/>
      <w:szCs w:val="24"/>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Calibri" w:eastAsia="Calibri" w:hAnsi="Calibri" w:cs="Times New Roman"/>
        <w:lang w:val="pl-PL" w:eastAsia="pl-PL" w:bidi="ar-SA"/>
      </w:rPr>
    </w:rPrDefault>
    <w:pPrDefault/>
  </w:docDefaults>
  <w:latentStyles w:defLockedState="0" w:defUIPriority="99" w:defSemiHidden="1" w:defUnhideWhenUsed="1" w:defQFormat="0" w:count="267">
    <w:lsdException w:name="Normal" w:semiHidden="0" w:uiPriority="0" w:unhideWhenUsed="0"/>
    <w:lsdException w:name="heading 1" w:semiHidden="0" w:uiPriority="9" w:unhideWhenUsed="0"/>
    <w:lsdException w:name="heading 2" w:uiPriority="9"/>
    <w:lsdException w:name="heading 3" w:uiPriority="9"/>
    <w:lsdException w:name="heading 4" w:uiPriority="9"/>
    <w:lsdException w:name="heading 5" w:uiPriority="9"/>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uiPriority="0"/>
    <w:lsdException w:name="header" w:uiPriority="0"/>
    <w:lsdException w:name="footer" w:uiPriority="0"/>
    <w:lsdException w:name="caption" w:uiPriority="35"/>
    <w:lsdException w:name="footnote reference" w:uiPriority="0"/>
    <w:lsdException w:name="page number" w:uiPriority="0"/>
    <w:lsdException w:name="Title" w:semiHidden="0" w:uiPriority="0" w:unhideWhenUsed="0"/>
    <w:lsdException w:name="Default Paragraph Font" w:uiPriority="1"/>
    <w:lsdException w:name="Body Text Indent" w:uiPriority="0"/>
    <w:lsdException w:name="Subtitle" w:semiHidden="0" w:uiPriority="11" w:unhideWhenUsed="0"/>
    <w:lsdException w:name="Strong" w:semiHidden="0" w:uiPriority="22" w:unhideWhenUsed="0"/>
    <w:lsdException w:name="Emphasis" w:semiHidden="0" w:uiPriority="20" w:unhideWhenUsed="0"/>
    <w:lsdException w:name="Table Grid" w:semiHidden="0" w:uiPriority="59" w:unhideWhenUsed="0"/>
    <w:lsdException w:name="Placeholder Text" w:unhideWhenUsed="0"/>
    <w:lsdException w:name="No Spacing" w:semiHidden="0" w:uiPriority="1" w:unhideWhenUsed="0"/>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lsdException w:name="Quote" w:semiHidden="0" w:uiPriority="29" w:unhideWhenUsed="0"/>
    <w:lsdException w:name="Intense Quote" w:semiHidden="0" w:uiPriority="30" w:unhideWhenUsed="0"/>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lsdException w:name="Intense Emphasis" w:semiHidden="0" w:uiPriority="21" w:unhideWhenUsed="0"/>
    <w:lsdException w:name="Subtle Reference" w:semiHidden="0" w:uiPriority="31" w:unhideWhenUsed="0"/>
    <w:lsdException w:name="Intense Reference" w:semiHidden="0" w:uiPriority="32" w:unhideWhenUsed="0"/>
    <w:lsdException w:name="Book Title" w:semiHidden="0" w:uiPriority="33" w:unhideWhenUsed="0"/>
    <w:lsdException w:name="Bibliography" w:uiPriority="37"/>
    <w:lsdException w:name="TOC Heading" w:uiPriority="39" w:qFormat="1"/>
  </w:latentStyles>
  <w:style w:type="paragraph" w:default="1" w:styleId="Normalny">
    <w:name w:val="Normal"/>
    <w:rsid w:val="00254926"/>
    <w:pPr>
      <w:spacing w:after="200" w:line="276" w:lineRule="auto"/>
    </w:pPr>
  </w:style>
  <w:style w:type="paragraph" w:styleId="Nagwek1">
    <w:name w:val="heading 1"/>
    <w:aliases w:val="Nagłówek 1ORE"/>
    <w:basedOn w:val="Normalny"/>
    <w:next w:val="Normalny"/>
    <w:link w:val="Nagwek1Znak"/>
    <w:uiPriority w:val="9"/>
    <w:rsid w:val="008D48BC"/>
    <w:pPr>
      <w:keepNext/>
      <w:spacing w:before="360" w:after="120" w:line="480" w:lineRule="auto"/>
      <w:jc w:val="center"/>
      <w:outlineLvl w:val="0"/>
    </w:pPr>
    <w:rPr>
      <w:rFonts w:ascii="Arial" w:eastAsia="Times New Roman" w:hAnsi="Arial" w:cs="Arial"/>
      <w:b/>
      <w:bCs/>
      <w:kern w:val="32"/>
      <w:sz w:val="24"/>
      <w:szCs w:val="24"/>
    </w:rPr>
  </w:style>
  <w:style w:type="paragraph" w:styleId="Nagwek2">
    <w:name w:val="heading 2"/>
    <w:aliases w:val="Nagłówek 2ORE"/>
    <w:basedOn w:val="Normalny"/>
    <w:link w:val="Nagwek2Znak"/>
    <w:uiPriority w:val="9"/>
    <w:unhideWhenUsed/>
    <w:rsid w:val="008D48BC"/>
    <w:pPr>
      <w:numPr>
        <w:numId w:val="213"/>
      </w:numPr>
      <w:spacing w:before="360" w:after="120" w:line="480" w:lineRule="auto"/>
      <w:jc w:val="both"/>
      <w:outlineLvl w:val="1"/>
    </w:pPr>
    <w:rPr>
      <w:rFonts w:ascii="Arial" w:eastAsia="Times New Roman" w:hAnsi="Arial" w:cs="Arial"/>
      <w:b/>
      <w:bCs/>
      <w:sz w:val="24"/>
      <w:szCs w:val="36"/>
    </w:rPr>
  </w:style>
  <w:style w:type="paragraph" w:styleId="Nagwek3">
    <w:name w:val="heading 3"/>
    <w:basedOn w:val="Normalny"/>
    <w:next w:val="Normalny"/>
    <w:link w:val="Nagwek3Znak"/>
    <w:uiPriority w:val="9"/>
    <w:unhideWhenUsed/>
    <w:rsid w:val="005D5949"/>
    <w:pPr>
      <w:keepNext/>
      <w:numPr>
        <w:ilvl w:val="1"/>
        <w:numId w:val="1"/>
      </w:numPr>
      <w:spacing w:before="240" w:after="60"/>
      <w:ind w:left="792"/>
      <w:jc w:val="both"/>
      <w:outlineLvl w:val="2"/>
    </w:pPr>
    <w:rPr>
      <w:rFonts w:asciiTheme="minorHAnsi" w:eastAsia="Times New Roman" w:hAnsiTheme="minorHAnsi" w:cstheme="minorHAnsi"/>
      <w:bCs/>
      <w:sz w:val="24"/>
      <w:szCs w:val="24"/>
    </w:rPr>
  </w:style>
  <w:style w:type="paragraph" w:styleId="Nagwek4">
    <w:name w:val="heading 4"/>
    <w:basedOn w:val="Normalny"/>
    <w:next w:val="Normalny"/>
    <w:link w:val="Nagwek4Znak"/>
    <w:uiPriority w:val="9"/>
    <w:unhideWhenUsed/>
    <w:rsid w:val="00372311"/>
    <w:pPr>
      <w:keepNext/>
      <w:keepLines/>
      <w:spacing w:before="200" w:after="0"/>
      <w:outlineLvl w:val="3"/>
    </w:pPr>
    <w:rPr>
      <w:rFonts w:asciiTheme="majorHAnsi" w:eastAsiaTheme="majorEastAsia" w:hAnsiTheme="majorHAnsi" w:cstheme="majorBidi"/>
      <w:b/>
      <w:bCs/>
      <w:i/>
      <w:iCs/>
      <w:color w:val="5B9BD5" w:themeColor="accent1"/>
    </w:rPr>
  </w:style>
  <w:style w:type="paragraph" w:styleId="Nagwek6">
    <w:name w:val="heading 6"/>
    <w:basedOn w:val="Normalny"/>
    <w:next w:val="Normalny"/>
    <w:link w:val="Nagwek6Znak"/>
    <w:uiPriority w:val="9"/>
    <w:semiHidden/>
    <w:unhideWhenUsed/>
    <w:qFormat/>
    <w:rsid w:val="0078756B"/>
    <w:pPr>
      <w:keepNext/>
      <w:keepLines/>
      <w:spacing w:before="200" w:after="0"/>
      <w:outlineLvl w:val="5"/>
    </w:pPr>
    <w:rPr>
      <w:rFonts w:asciiTheme="majorHAnsi" w:eastAsiaTheme="majorEastAsia" w:hAnsiTheme="majorHAnsi" w:cstheme="majorBidi"/>
      <w:i/>
      <w:iCs/>
      <w:color w:val="1F4D78" w:themeColor="accent1" w:themeShade="7F"/>
    </w:rPr>
  </w:style>
  <w:style w:type="paragraph" w:styleId="Nagwek7">
    <w:name w:val="heading 7"/>
    <w:basedOn w:val="Normalny"/>
    <w:next w:val="Normalny"/>
    <w:link w:val="Nagwek7Znak"/>
    <w:uiPriority w:val="9"/>
    <w:semiHidden/>
    <w:unhideWhenUsed/>
    <w:qFormat/>
    <w:rsid w:val="00C8484C"/>
    <w:pPr>
      <w:keepNext/>
      <w:keepLines/>
      <w:spacing w:before="200" w:after="0"/>
      <w:outlineLvl w:val="6"/>
    </w:pPr>
    <w:rPr>
      <w:rFonts w:asciiTheme="majorHAnsi" w:eastAsiaTheme="majorEastAsia" w:hAnsiTheme="majorHAnsi" w:cstheme="majorBidi"/>
      <w:i/>
      <w:iCs/>
      <w:color w:val="404040" w:themeColor="text1" w:themeTint="BF"/>
    </w:rPr>
  </w:style>
  <w:style w:type="paragraph" w:styleId="Nagwek9">
    <w:name w:val="heading 9"/>
    <w:basedOn w:val="Normalny"/>
    <w:next w:val="Normalny"/>
    <w:link w:val="Nagwek9Znak"/>
    <w:uiPriority w:val="9"/>
    <w:semiHidden/>
    <w:unhideWhenUsed/>
    <w:qFormat/>
    <w:rsid w:val="00CD55FC"/>
    <w:pPr>
      <w:keepNext/>
      <w:keepLines/>
      <w:spacing w:before="200" w:after="0"/>
      <w:outlineLvl w:val="8"/>
    </w:pPr>
    <w:rPr>
      <w:rFonts w:asciiTheme="majorHAnsi" w:eastAsiaTheme="majorEastAsia" w:hAnsiTheme="majorHAnsi" w:cstheme="majorBidi"/>
      <w:i/>
      <w:iCs/>
      <w:color w:val="404040" w:themeColor="text1" w:themeTint="BF"/>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1Znak">
    <w:name w:val="Nagłówek 1 Znak"/>
    <w:aliases w:val="Nagłówek 1ORE Znak"/>
    <w:link w:val="Nagwek1"/>
    <w:uiPriority w:val="9"/>
    <w:rsid w:val="008D48BC"/>
    <w:rPr>
      <w:rFonts w:ascii="Arial" w:eastAsia="Times New Roman" w:hAnsi="Arial" w:cs="Arial"/>
      <w:b/>
      <w:bCs/>
      <w:kern w:val="32"/>
      <w:sz w:val="24"/>
      <w:szCs w:val="24"/>
      <w:lang w:eastAsia="en-US"/>
    </w:rPr>
  </w:style>
  <w:style w:type="character" w:customStyle="1" w:styleId="Nagwek2Znak">
    <w:name w:val="Nagłówek 2 Znak"/>
    <w:aliases w:val="Nagłówek 2ORE Znak"/>
    <w:link w:val="Nagwek2"/>
    <w:uiPriority w:val="9"/>
    <w:rsid w:val="008D48BC"/>
    <w:rPr>
      <w:rFonts w:ascii="Arial" w:eastAsia="Times New Roman" w:hAnsi="Arial" w:cs="Arial"/>
      <w:b/>
      <w:bCs/>
      <w:sz w:val="24"/>
      <w:szCs w:val="36"/>
    </w:rPr>
  </w:style>
  <w:style w:type="character" w:customStyle="1" w:styleId="Nagwek3Znak">
    <w:name w:val="Nagłówek 3 Znak"/>
    <w:link w:val="Nagwek3"/>
    <w:uiPriority w:val="9"/>
    <w:rsid w:val="005D5949"/>
    <w:rPr>
      <w:rFonts w:asciiTheme="minorHAnsi" w:eastAsia="Times New Roman" w:hAnsiTheme="minorHAnsi" w:cstheme="minorHAnsi"/>
      <w:bCs/>
      <w:sz w:val="24"/>
      <w:szCs w:val="24"/>
    </w:rPr>
  </w:style>
  <w:style w:type="character" w:customStyle="1" w:styleId="Nagwek4Znak">
    <w:name w:val="Nagłówek 4 Znak"/>
    <w:basedOn w:val="Domylnaczcionkaakapitu"/>
    <w:link w:val="Nagwek4"/>
    <w:uiPriority w:val="9"/>
    <w:rsid w:val="00372311"/>
    <w:rPr>
      <w:rFonts w:asciiTheme="majorHAnsi" w:eastAsiaTheme="majorEastAsia" w:hAnsiTheme="majorHAnsi" w:cstheme="majorBidi"/>
      <w:b/>
      <w:bCs/>
      <w:i/>
      <w:iCs/>
      <w:color w:val="5B9BD5" w:themeColor="accent1"/>
      <w:sz w:val="22"/>
      <w:szCs w:val="22"/>
      <w:lang w:eastAsia="en-US"/>
    </w:rPr>
  </w:style>
  <w:style w:type="character" w:customStyle="1" w:styleId="Nagwek6Znak">
    <w:name w:val="Nagłówek 6 Znak"/>
    <w:basedOn w:val="Domylnaczcionkaakapitu"/>
    <w:link w:val="Nagwek6"/>
    <w:rsid w:val="0078756B"/>
    <w:rPr>
      <w:rFonts w:asciiTheme="majorHAnsi" w:eastAsiaTheme="majorEastAsia" w:hAnsiTheme="majorHAnsi" w:cstheme="majorBidi"/>
      <w:i/>
      <w:iCs/>
      <w:color w:val="1F4D78" w:themeColor="accent1" w:themeShade="7F"/>
      <w:sz w:val="22"/>
      <w:szCs w:val="22"/>
      <w:lang w:eastAsia="en-US"/>
    </w:rPr>
  </w:style>
  <w:style w:type="paragraph" w:styleId="Akapitzlist">
    <w:name w:val="List Paragraph"/>
    <w:basedOn w:val="Normalny"/>
    <w:link w:val="AkapitzlistZnak"/>
    <w:uiPriority w:val="34"/>
    <w:rsid w:val="00373459"/>
    <w:pPr>
      <w:spacing w:after="0" w:line="240" w:lineRule="auto"/>
      <w:ind w:left="720"/>
      <w:contextualSpacing/>
    </w:pPr>
    <w:rPr>
      <w:rFonts w:ascii="Times New Roman" w:eastAsia="Times New Roman" w:hAnsi="Times New Roman"/>
      <w:sz w:val="24"/>
      <w:szCs w:val="24"/>
    </w:rPr>
  </w:style>
  <w:style w:type="paragraph" w:styleId="Stopka">
    <w:name w:val="footer"/>
    <w:basedOn w:val="Normalny"/>
    <w:link w:val="StopkaZnak"/>
    <w:unhideWhenUsed/>
    <w:rsid w:val="00373459"/>
    <w:pPr>
      <w:tabs>
        <w:tab w:val="center" w:pos="4536"/>
        <w:tab w:val="right" w:pos="9072"/>
      </w:tabs>
    </w:pPr>
  </w:style>
  <w:style w:type="character" w:customStyle="1" w:styleId="StopkaZnak">
    <w:name w:val="Stopka Znak"/>
    <w:link w:val="Stopka"/>
    <w:rsid w:val="00373459"/>
    <w:rPr>
      <w:sz w:val="22"/>
      <w:szCs w:val="22"/>
      <w:lang w:eastAsia="en-US"/>
    </w:rPr>
  </w:style>
  <w:style w:type="paragraph" w:styleId="NormalnyWeb">
    <w:name w:val="Normal (Web)"/>
    <w:basedOn w:val="Normalny"/>
    <w:uiPriority w:val="99"/>
    <w:unhideWhenUsed/>
    <w:rsid w:val="00373459"/>
    <w:pPr>
      <w:spacing w:before="100" w:beforeAutospacing="1" w:after="100" w:afterAutospacing="1" w:line="240" w:lineRule="auto"/>
    </w:pPr>
    <w:rPr>
      <w:rFonts w:ascii="Times New Roman" w:eastAsia="Times New Roman" w:hAnsi="Times New Roman"/>
      <w:sz w:val="24"/>
      <w:szCs w:val="24"/>
    </w:rPr>
  </w:style>
  <w:style w:type="character" w:styleId="Pogrubienie">
    <w:name w:val="Strong"/>
    <w:uiPriority w:val="22"/>
    <w:rsid w:val="00373459"/>
    <w:rPr>
      <w:b/>
      <w:bCs/>
    </w:rPr>
  </w:style>
  <w:style w:type="table" w:styleId="Tabela-Siatka">
    <w:name w:val="Table Grid"/>
    <w:basedOn w:val="Standardowy"/>
    <w:uiPriority w:val="59"/>
    <w:rsid w:val="00373459"/>
    <w:rPr>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Odwoaniedokomentarza">
    <w:name w:val="annotation reference"/>
    <w:uiPriority w:val="99"/>
    <w:semiHidden/>
    <w:unhideWhenUsed/>
    <w:rsid w:val="00022076"/>
    <w:rPr>
      <w:sz w:val="16"/>
      <w:szCs w:val="16"/>
    </w:rPr>
  </w:style>
  <w:style w:type="paragraph" w:styleId="Tekstkomentarza">
    <w:name w:val="annotation text"/>
    <w:basedOn w:val="Normalny"/>
    <w:link w:val="TekstkomentarzaZnak"/>
    <w:uiPriority w:val="99"/>
    <w:unhideWhenUsed/>
    <w:rsid w:val="00022076"/>
  </w:style>
  <w:style w:type="character" w:customStyle="1" w:styleId="TekstkomentarzaZnak">
    <w:name w:val="Tekst komentarza Znak"/>
    <w:link w:val="Tekstkomentarza"/>
    <w:uiPriority w:val="99"/>
    <w:rsid w:val="00022076"/>
    <w:rPr>
      <w:lang w:eastAsia="en-US"/>
    </w:rPr>
  </w:style>
  <w:style w:type="paragraph" w:styleId="Tematkomentarza">
    <w:name w:val="annotation subject"/>
    <w:basedOn w:val="Tekstkomentarza"/>
    <w:next w:val="Tekstkomentarza"/>
    <w:link w:val="TematkomentarzaZnak"/>
    <w:uiPriority w:val="99"/>
    <w:semiHidden/>
    <w:unhideWhenUsed/>
    <w:rsid w:val="00022076"/>
    <w:rPr>
      <w:b/>
      <w:bCs/>
    </w:rPr>
  </w:style>
  <w:style w:type="character" w:customStyle="1" w:styleId="TematkomentarzaZnak">
    <w:name w:val="Temat komentarza Znak"/>
    <w:link w:val="Tematkomentarza"/>
    <w:uiPriority w:val="99"/>
    <w:semiHidden/>
    <w:rsid w:val="00022076"/>
    <w:rPr>
      <w:b/>
      <w:bCs/>
      <w:lang w:eastAsia="en-US"/>
    </w:rPr>
  </w:style>
  <w:style w:type="paragraph" w:styleId="Tekstdymka">
    <w:name w:val="Balloon Text"/>
    <w:basedOn w:val="Normalny"/>
    <w:link w:val="TekstdymkaZnak"/>
    <w:uiPriority w:val="99"/>
    <w:semiHidden/>
    <w:unhideWhenUsed/>
    <w:rsid w:val="00022076"/>
    <w:pPr>
      <w:spacing w:after="0" w:line="240" w:lineRule="auto"/>
    </w:pPr>
    <w:rPr>
      <w:rFonts w:ascii="Tahoma" w:hAnsi="Tahoma" w:cs="Tahoma"/>
      <w:sz w:val="16"/>
      <w:szCs w:val="16"/>
    </w:rPr>
  </w:style>
  <w:style w:type="character" w:customStyle="1" w:styleId="TekstdymkaZnak">
    <w:name w:val="Tekst dymka Znak"/>
    <w:link w:val="Tekstdymka"/>
    <w:uiPriority w:val="99"/>
    <w:semiHidden/>
    <w:rsid w:val="00022076"/>
    <w:rPr>
      <w:rFonts w:ascii="Tahoma" w:hAnsi="Tahoma" w:cs="Tahoma"/>
      <w:sz w:val="16"/>
      <w:szCs w:val="16"/>
      <w:lang w:eastAsia="en-US"/>
    </w:rPr>
  </w:style>
  <w:style w:type="character" w:styleId="Hipercze">
    <w:name w:val="Hyperlink"/>
    <w:uiPriority w:val="99"/>
    <w:rsid w:val="00417F45"/>
    <w:rPr>
      <w:color w:val="0000FF"/>
      <w:u w:val="single"/>
    </w:rPr>
  </w:style>
  <w:style w:type="character" w:customStyle="1" w:styleId="apple-converted-space">
    <w:name w:val="apple-converted-space"/>
    <w:rsid w:val="00417F45"/>
  </w:style>
  <w:style w:type="character" w:styleId="Uwydatnienie">
    <w:name w:val="Emphasis"/>
    <w:uiPriority w:val="20"/>
    <w:rsid w:val="00417F45"/>
    <w:rPr>
      <w:i/>
      <w:iCs/>
    </w:rPr>
  </w:style>
  <w:style w:type="paragraph" w:customStyle="1" w:styleId="Default">
    <w:name w:val="Default"/>
    <w:rsid w:val="00085F04"/>
    <w:pPr>
      <w:autoSpaceDE w:val="0"/>
      <w:autoSpaceDN w:val="0"/>
      <w:adjustRightInd w:val="0"/>
    </w:pPr>
    <w:rPr>
      <w:rFonts w:cs="Calibri"/>
      <w:color w:val="000000"/>
      <w:sz w:val="24"/>
      <w:szCs w:val="24"/>
    </w:rPr>
  </w:style>
  <w:style w:type="paragraph" w:styleId="Nagwek">
    <w:name w:val="header"/>
    <w:basedOn w:val="Normalny"/>
    <w:link w:val="NagwekZnak"/>
    <w:unhideWhenUsed/>
    <w:rsid w:val="00E856A8"/>
    <w:pPr>
      <w:tabs>
        <w:tab w:val="center" w:pos="4536"/>
        <w:tab w:val="right" w:pos="9072"/>
      </w:tabs>
    </w:pPr>
  </w:style>
  <w:style w:type="character" w:customStyle="1" w:styleId="NagwekZnak">
    <w:name w:val="Nagłówek Znak"/>
    <w:link w:val="Nagwek"/>
    <w:qFormat/>
    <w:rsid w:val="00E856A8"/>
    <w:rPr>
      <w:sz w:val="22"/>
      <w:szCs w:val="22"/>
      <w:lang w:eastAsia="en-US"/>
    </w:rPr>
  </w:style>
  <w:style w:type="paragraph" w:styleId="Bezodstpw">
    <w:name w:val="No Spacing"/>
    <w:uiPriority w:val="1"/>
    <w:rsid w:val="000F146C"/>
    <w:rPr>
      <w:sz w:val="22"/>
      <w:szCs w:val="22"/>
      <w:lang w:eastAsia="en-US"/>
    </w:rPr>
  </w:style>
  <w:style w:type="paragraph" w:styleId="Tekstpodstawowywcity">
    <w:name w:val="Body Text Indent"/>
    <w:basedOn w:val="Normalny"/>
    <w:link w:val="TekstpodstawowywcityZnak"/>
    <w:semiHidden/>
    <w:rsid w:val="000B242D"/>
    <w:pPr>
      <w:spacing w:after="0" w:line="240" w:lineRule="auto"/>
      <w:ind w:firstLine="708"/>
      <w:jc w:val="both"/>
    </w:pPr>
    <w:rPr>
      <w:rFonts w:ascii="Times New Roman" w:eastAsia="Times New Roman" w:hAnsi="Times New Roman"/>
    </w:rPr>
  </w:style>
  <w:style w:type="character" w:customStyle="1" w:styleId="TekstpodstawowywcityZnak">
    <w:name w:val="Tekst podstawowy wcięty Znak"/>
    <w:link w:val="Tekstpodstawowywcity"/>
    <w:semiHidden/>
    <w:rsid w:val="000B242D"/>
    <w:rPr>
      <w:rFonts w:ascii="Times New Roman" w:eastAsia="Times New Roman" w:hAnsi="Times New Roman"/>
    </w:rPr>
  </w:style>
  <w:style w:type="paragraph" w:styleId="Tytu">
    <w:name w:val="Title"/>
    <w:basedOn w:val="Normalny"/>
    <w:link w:val="TytuZnak"/>
    <w:rsid w:val="00FB68E6"/>
    <w:pPr>
      <w:spacing w:before="120" w:after="120" w:line="240" w:lineRule="auto"/>
    </w:pPr>
    <w:rPr>
      <w:rFonts w:ascii="Arial" w:eastAsia="Times New Roman" w:hAnsi="Arial"/>
      <w:b/>
      <w:sz w:val="28"/>
    </w:rPr>
  </w:style>
  <w:style w:type="character" w:customStyle="1" w:styleId="TytuZnak">
    <w:name w:val="Tytuł Znak"/>
    <w:link w:val="Tytu"/>
    <w:rsid w:val="00FB68E6"/>
    <w:rPr>
      <w:rFonts w:ascii="Arial" w:eastAsia="Times New Roman" w:hAnsi="Arial"/>
      <w:b/>
      <w:sz w:val="28"/>
    </w:rPr>
  </w:style>
  <w:style w:type="paragraph" w:styleId="Cytatintensywny">
    <w:name w:val="Intense Quote"/>
    <w:basedOn w:val="Normalny"/>
    <w:next w:val="Normalny"/>
    <w:link w:val="CytatintensywnyZnak"/>
    <w:uiPriority w:val="30"/>
    <w:rsid w:val="000D17AA"/>
    <w:pPr>
      <w:pBdr>
        <w:top w:val="single" w:sz="4" w:space="10" w:color="5B9BD5"/>
        <w:bottom w:val="single" w:sz="4" w:space="10" w:color="5B9BD5"/>
      </w:pBdr>
      <w:spacing w:before="360" w:after="360" w:line="259" w:lineRule="auto"/>
      <w:ind w:left="864" w:right="864"/>
      <w:jc w:val="center"/>
    </w:pPr>
    <w:rPr>
      <w:i/>
      <w:iCs/>
      <w:color w:val="5B9BD5"/>
    </w:rPr>
  </w:style>
  <w:style w:type="character" w:customStyle="1" w:styleId="CytatintensywnyZnak">
    <w:name w:val="Cytat intensywny Znak"/>
    <w:link w:val="Cytatintensywny"/>
    <w:uiPriority w:val="30"/>
    <w:rsid w:val="000D17AA"/>
    <w:rPr>
      <w:i/>
      <w:iCs/>
      <w:color w:val="5B9BD5"/>
      <w:sz w:val="22"/>
      <w:szCs w:val="22"/>
      <w:lang w:eastAsia="en-US"/>
    </w:rPr>
  </w:style>
  <w:style w:type="paragraph" w:styleId="Nagwekspisutreci">
    <w:name w:val="TOC Heading"/>
    <w:basedOn w:val="Nagwek1"/>
    <w:next w:val="Normalny"/>
    <w:uiPriority w:val="39"/>
    <w:unhideWhenUsed/>
    <w:qFormat/>
    <w:rsid w:val="002B0D4C"/>
    <w:pPr>
      <w:keepLines/>
      <w:spacing w:after="0" w:line="259" w:lineRule="auto"/>
      <w:outlineLvl w:val="9"/>
    </w:pPr>
    <w:rPr>
      <w:b w:val="0"/>
      <w:bCs w:val="0"/>
      <w:color w:val="2E74B5"/>
      <w:kern w:val="0"/>
    </w:rPr>
  </w:style>
  <w:style w:type="paragraph" w:styleId="Spistreci1">
    <w:name w:val="toc 1"/>
    <w:basedOn w:val="Normalny"/>
    <w:next w:val="Normalny"/>
    <w:autoRedefine/>
    <w:uiPriority w:val="39"/>
    <w:unhideWhenUsed/>
    <w:rsid w:val="0000274D"/>
    <w:pPr>
      <w:spacing w:before="360" w:after="0"/>
    </w:pPr>
    <w:rPr>
      <w:rFonts w:asciiTheme="majorHAnsi" w:hAnsiTheme="majorHAnsi"/>
      <w:b/>
      <w:bCs/>
      <w:caps/>
      <w:sz w:val="24"/>
      <w:szCs w:val="24"/>
    </w:rPr>
  </w:style>
  <w:style w:type="paragraph" w:styleId="Tekstprzypisudolnego">
    <w:name w:val="footnote text"/>
    <w:basedOn w:val="Normalny"/>
    <w:link w:val="TekstprzypisudolnegoZnak"/>
    <w:unhideWhenUsed/>
    <w:rsid w:val="000035A7"/>
    <w:pPr>
      <w:spacing w:after="0" w:line="240" w:lineRule="auto"/>
    </w:pPr>
  </w:style>
  <w:style w:type="character" w:customStyle="1" w:styleId="TekstprzypisudolnegoZnak">
    <w:name w:val="Tekst przypisu dolnego Znak"/>
    <w:basedOn w:val="Domylnaczcionkaakapitu"/>
    <w:link w:val="Tekstprzypisudolnego"/>
    <w:uiPriority w:val="99"/>
    <w:rsid w:val="000035A7"/>
    <w:rPr>
      <w:lang w:eastAsia="en-US"/>
    </w:rPr>
  </w:style>
  <w:style w:type="character" w:styleId="Odwoanieprzypisudolnego">
    <w:name w:val="footnote reference"/>
    <w:basedOn w:val="Domylnaczcionkaakapitu"/>
    <w:unhideWhenUsed/>
    <w:rsid w:val="000035A7"/>
    <w:rPr>
      <w:vertAlign w:val="superscript"/>
    </w:rPr>
  </w:style>
  <w:style w:type="paragraph" w:styleId="Tekstpodstawowy2">
    <w:name w:val="Body Text 2"/>
    <w:basedOn w:val="Normalny"/>
    <w:link w:val="Tekstpodstawowy2Znak"/>
    <w:uiPriority w:val="99"/>
    <w:semiHidden/>
    <w:unhideWhenUsed/>
    <w:rsid w:val="00293FA7"/>
    <w:pPr>
      <w:spacing w:after="120" w:line="480" w:lineRule="auto"/>
    </w:pPr>
  </w:style>
  <w:style w:type="character" w:customStyle="1" w:styleId="Tekstpodstawowy2Znak">
    <w:name w:val="Tekst podstawowy 2 Znak"/>
    <w:basedOn w:val="Domylnaczcionkaakapitu"/>
    <w:link w:val="Tekstpodstawowy2"/>
    <w:uiPriority w:val="99"/>
    <w:semiHidden/>
    <w:rsid w:val="00293FA7"/>
    <w:rPr>
      <w:sz w:val="22"/>
      <w:szCs w:val="22"/>
      <w:lang w:eastAsia="en-US"/>
    </w:rPr>
  </w:style>
  <w:style w:type="character" w:customStyle="1" w:styleId="postbody1">
    <w:name w:val="postbody1"/>
    <w:rsid w:val="001A3617"/>
    <w:rPr>
      <w:sz w:val="24"/>
      <w:szCs w:val="24"/>
    </w:rPr>
  </w:style>
  <w:style w:type="table" w:customStyle="1" w:styleId="Jasnalista1">
    <w:name w:val="Jasna lista1"/>
    <w:basedOn w:val="Standardowy"/>
    <w:uiPriority w:val="61"/>
    <w:rsid w:val="00C20CED"/>
    <w:rPr>
      <w:rFonts w:asciiTheme="minorHAnsi" w:eastAsiaTheme="minorEastAsia" w:hAnsiTheme="minorHAnsi" w:cstheme="minorBidi"/>
      <w:sz w:val="22"/>
      <w:szCs w:val="22"/>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customStyle="1" w:styleId="Pa9">
    <w:name w:val="Pa9"/>
    <w:basedOn w:val="Default"/>
    <w:next w:val="Default"/>
    <w:uiPriority w:val="99"/>
    <w:rsid w:val="00065A14"/>
    <w:pPr>
      <w:spacing w:line="191" w:lineRule="atLeast"/>
    </w:pPr>
    <w:rPr>
      <w:rFonts w:ascii="Adagio_Sans SemiBold" w:hAnsi="Adagio_Sans SemiBold" w:cs="Times New Roman"/>
      <w:color w:val="auto"/>
    </w:rPr>
  </w:style>
  <w:style w:type="paragraph" w:customStyle="1" w:styleId="Pa11">
    <w:name w:val="Pa11"/>
    <w:basedOn w:val="Default"/>
    <w:next w:val="Default"/>
    <w:uiPriority w:val="99"/>
    <w:rsid w:val="00065A14"/>
    <w:pPr>
      <w:spacing w:line="191" w:lineRule="atLeast"/>
    </w:pPr>
    <w:rPr>
      <w:rFonts w:ascii="Adagio_Sans SemiBold" w:hAnsi="Adagio_Sans SemiBold" w:cs="Times New Roman"/>
      <w:color w:val="auto"/>
    </w:rPr>
  </w:style>
  <w:style w:type="paragraph" w:customStyle="1" w:styleId="Pa10">
    <w:name w:val="Pa10"/>
    <w:basedOn w:val="Default"/>
    <w:next w:val="Default"/>
    <w:uiPriority w:val="99"/>
    <w:rsid w:val="00065A14"/>
    <w:pPr>
      <w:spacing w:line="191" w:lineRule="atLeast"/>
    </w:pPr>
    <w:rPr>
      <w:rFonts w:ascii="Adagio_Sans SemiBold" w:hAnsi="Adagio_Sans SemiBold" w:cs="Times New Roman"/>
      <w:color w:val="auto"/>
    </w:rPr>
  </w:style>
  <w:style w:type="paragraph" w:styleId="Mapadokumentu">
    <w:name w:val="Document Map"/>
    <w:basedOn w:val="Normalny"/>
    <w:link w:val="MapadokumentuZnak"/>
    <w:uiPriority w:val="99"/>
    <w:semiHidden/>
    <w:unhideWhenUsed/>
    <w:rsid w:val="00C36880"/>
    <w:pPr>
      <w:spacing w:after="0" w:line="240" w:lineRule="auto"/>
    </w:pPr>
    <w:rPr>
      <w:rFonts w:ascii="Tahoma" w:hAnsi="Tahoma" w:cs="Tahoma"/>
      <w:sz w:val="16"/>
      <w:szCs w:val="16"/>
    </w:rPr>
  </w:style>
  <w:style w:type="character" w:customStyle="1" w:styleId="MapadokumentuZnak">
    <w:name w:val="Mapa dokumentu Znak"/>
    <w:basedOn w:val="Domylnaczcionkaakapitu"/>
    <w:link w:val="Mapadokumentu"/>
    <w:uiPriority w:val="99"/>
    <w:semiHidden/>
    <w:rsid w:val="00C36880"/>
    <w:rPr>
      <w:rFonts w:ascii="Tahoma" w:hAnsi="Tahoma" w:cs="Tahoma"/>
      <w:sz w:val="16"/>
      <w:szCs w:val="16"/>
      <w:lang w:eastAsia="en-US"/>
    </w:rPr>
  </w:style>
  <w:style w:type="paragraph" w:customStyle="1" w:styleId="Pa02">
    <w:name w:val="Pa0+2"/>
    <w:basedOn w:val="Default"/>
    <w:next w:val="Default"/>
    <w:uiPriority w:val="99"/>
    <w:rsid w:val="00AA2525"/>
    <w:pPr>
      <w:spacing w:line="201" w:lineRule="atLeast"/>
    </w:pPr>
    <w:rPr>
      <w:rFonts w:ascii="Source Sans Pro Light" w:hAnsi="Source Sans Pro Light" w:cs="Times New Roman"/>
      <w:color w:val="auto"/>
    </w:rPr>
  </w:style>
  <w:style w:type="character" w:customStyle="1" w:styleId="A02">
    <w:name w:val="A0+2"/>
    <w:uiPriority w:val="99"/>
    <w:rsid w:val="00AA2525"/>
    <w:rPr>
      <w:rFonts w:cs="Source Sans Pro Light"/>
      <w:color w:val="000000"/>
      <w:sz w:val="28"/>
      <w:szCs w:val="28"/>
    </w:rPr>
  </w:style>
  <w:style w:type="character" w:customStyle="1" w:styleId="A12">
    <w:name w:val="A1+2"/>
    <w:uiPriority w:val="99"/>
    <w:rsid w:val="00AA2525"/>
    <w:rPr>
      <w:rFonts w:cs="Source Sans Pro Light"/>
      <w:color w:val="000000"/>
      <w:sz w:val="36"/>
      <w:szCs w:val="36"/>
    </w:rPr>
  </w:style>
  <w:style w:type="paragraph" w:styleId="Legenda">
    <w:name w:val="caption"/>
    <w:basedOn w:val="Normalny"/>
    <w:next w:val="Normalny"/>
    <w:uiPriority w:val="35"/>
    <w:unhideWhenUsed/>
    <w:rsid w:val="0006226B"/>
    <w:pPr>
      <w:spacing w:line="240" w:lineRule="auto"/>
    </w:pPr>
    <w:rPr>
      <w:b/>
      <w:bCs/>
      <w:color w:val="5B9BD5" w:themeColor="accent1"/>
      <w:sz w:val="18"/>
      <w:szCs w:val="18"/>
    </w:rPr>
  </w:style>
  <w:style w:type="paragraph" w:customStyle="1" w:styleId="mylnik">
    <w:name w:val="myślnik"/>
    <w:basedOn w:val="Normalny"/>
    <w:rsid w:val="00142D70"/>
    <w:pPr>
      <w:suppressAutoHyphens/>
      <w:spacing w:after="0" w:line="240" w:lineRule="auto"/>
      <w:ind w:left="1068" w:hanging="360"/>
      <w:jc w:val="both"/>
    </w:pPr>
    <w:rPr>
      <w:rFonts w:ascii="Arial Unicode MS" w:eastAsia="Arial Unicode MS" w:hAnsi="Arial Unicode MS"/>
      <w:color w:val="000000"/>
      <w:sz w:val="24"/>
      <w:szCs w:val="24"/>
      <w:lang w:eastAsia="zh-CN"/>
    </w:rPr>
  </w:style>
  <w:style w:type="paragraph" w:customStyle="1" w:styleId="Literatura">
    <w:name w:val="Literatura"/>
    <w:basedOn w:val="Normalny"/>
    <w:rsid w:val="00BA0130"/>
    <w:pPr>
      <w:widowControl w:val="0"/>
      <w:numPr>
        <w:numId w:val="2"/>
      </w:numPr>
      <w:spacing w:after="0" w:line="360" w:lineRule="auto"/>
    </w:pPr>
    <w:rPr>
      <w:rFonts w:ascii="Times New Roman" w:eastAsia="Times New Roman" w:hAnsi="Times New Roman"/>
      <w:sz w:val="24"/>
      <w:szCs w:val="24"/>
    </w:rPr>
  </w:style>
  <w:style w:type="paragraph" w:styleId="Tekstpodstawowy">
    <w:name w:val="Body Text"/>
    <w:basedOn w:val="Normalny"/>
    <w:link w:val="TekstpodstawowyZnak"/>
    <w:uiPriority w:val="99"/>
    <w:unhideWhenUsed/>
    <w:rsid w:val="005E6200"/>
    <w:pPr>
      <w:spacing w:after="120"/>
    </w:pPr>
    <w:rPr>
      <w:rFonts w:asciiTheme="minorHAnsi" w:eastAsiaTheme="minorHAnsi" w:hAnsiTheme="minorHAnsi" w:cstheme="minorBidi"/>
    </w:rPr>
  </w:style>
  <w:style w:type="character" w:customStyle="1" w:styleId="TekstpodstawowyZnak">
    <w:name w:val="Tekst podstawowy Znak"/>
    <w:basedOn w:val="Domylnaczcionkaakapitu"/>
    <w:link w:val="Tekstpodstawowy"/>
    <w:uiPriority w:val="99"/>
    <w:rsid w:val="005E6200"/>
    <w:rPr>
      <w:rFonts w:asciiTheme="minorHAnsi" w:eastAsiaTheme="minorHAnsi" w:hAnsiTheme="minorHAnsi" w:cstheme="minorBidi"/>
      <w:sz w:val="22"/>
      <w:szCs w:val="22"/>
      <w:lang w:eastAsia="en-US"/>
    </w:rPr>
  </w:style>
  <w:style w:type="character" w:customStyle="1" w:styleId="TekstprzypisukocowegoZnak">
    <w:name w:val="Tekst przypisu końcowego Znak"/>
    <w:basedOn w:val="Domylnaczcionkaakapitu"/>
    <w:link w:val="Tekstprzypisukocowego"/>
    <w:uiPriority w:val="99"/>
    <w:semiHidden/>
    <w:rsid w:val="00E23299"/>
    <w:rPr>
      <w:lang w:eastAsia="en-US"/>
    </w:rPr>
  </w:style>
  <w:style w:type="paragraph" w:styleId="Tekstprzypisukocowego">
    <w:name w:val="endnote text"/>
    <w:basedOn w:val="Normalny"/>
    <w:link w:val="TekstprzypisukocowegoZnak"/>
    <w:uiPriority w:val="99"/>
    <w:semiHidden/>
    <w:unhideWhenUsed/>
    <w:rsid w:val="00E23299"/>
    <w:pPr>
      <w:spacing w:after="0" w:line="240" w:lineRule="auto"/>
    </w:pPr>
  </w:style>
  <w:style w:type="paragraph" w:customStyle="1" w:styleId="Akapitzlist1">
    <w:name w:val="Akapit z listą1"/>
    <w:basedOn w:val="Normalny"/>
    <w:uiPriority w:val="34"/>
    <w:rsid w:val="00E23299"/>
    <w:pPr>
      <w:spacing w:after="0" w:line="240" w:lineRule="auto"/>
      <w:ind w:left="720"/>
      <w:contextualSpacing/>
    </w:pPr>
    <w:rPr>
      <w:rFonts w:ascii="Times New Roman" w:eastAsia="Times New Roman" w:hAnsi="Times New Roman"/>
      <w:sz w:val="24"/>
      <w:szCs w:val="24"/>
    </w:rPr>
  </w:style>
  <w:style w:type="character" w:customStyle="1" w:styleId="st">
    <w:name w:val="st"/>
    <w:basedOn w:val="Domylnaczcionkaakapitu"/>
    <w:rsid w:val="00E23299"/>
  </w:style>
  <w:style w:type="paragraph" w:styleId="Spistreci2">
    <w:name w:val="toc 2"/>
    <w:basedOn w:val="Normalny"/>
    <w:next w:val="Normalny"/>
    <w:autoRedefine/>
    <w:uiPriority w:val="39"/>
    <w:unhideWhenUsed/>
    <w:rsid w:val="005055C1"/>
    <w:pPr>
      <w:tabs>
        <w:tab w:val="right" w:leader="dot" w:pos="9486"/>
      </w:tabs>
      <w:spacing w:before="240" w:after="0"/>
    </w:pPr>
    <w:rPr>
      <w:rFonts w:ascii="Arial" w:hAnsi="Arial" w:cs="Arial"/>
      <w:bCs/>
      <w:noProof/>
    </w:rPr>
  </w:style>
  <w:style w:type="paragraph" w:styleId="Spistreci3">
    <w:name w:val="toc 3"/>
    <w:basedOn w:val="Normalny"/>
    <w:next w:val="Normalny"/>
    <w:autoRedefine/>
    <w:uiPriority w:val="39"/>
    <w:unhideWhenUsed/>
    <w:rsid w:val="00926A65"/>
    <w:pPr>
      <w:spacing w:after="0"/>
      <w:ind w:left="200"/>
    </w:pPr>
    <w:rPr>
      <w:rFonts w:asciiTheme="minorHAnsi" w:hAnsiTheme="minorHAnsi"/>
    </w:rPr>
  </w:style>
  <w:style w:type="paragraph" w:styleId="Spistreci4">
    <w:name w:val="toc 4"/>
    <w:basedOn w:val="Normalny"/>
    <w:next w:val="Normalny"/>
    <w:autoRedefine/>
    <w:uiPriority w:val="39"/>
    <w:unhideWhenUsed/>
    <w:rsid w:val="007A22EC"/>
    <w:pPr>
      <w:spacing w:after="0"/>
      <w:ind w:left="400"/>
    </w:pPr>
    <w:rPr>
      <w:rFonts w:asciiTheme="minorHAnsi" w:hAnsiTheme="minorHAnsi"/>
    </w:rPr>
  </w:style>
  <w:style w:type="paragraph" w:styleId="Spistreci5">
    <w:name w:val="toc 5"/>
    <w:basedOn w:val="Normalny"/>
    <w:next w:val="Normalny"/>
    <w:autoRedefine/>
    <w:uiPriority w:val="39"/>
    <w:unhideWhenUsed/>
    <w:rsid w:val="007A22EC"/>
    <w:pPr>
      <w:spacing w:after="0"/>
      <w:ind w:left="600"/>
    </w:pPr>
    <w:rPr>
      <w:rFonts w:asciiTheme="minorHAnsi" w:hAnsiTheme="minorHAnsi"/>
    </w:rPr>
  </w:style>
  <w:style w:type="paragraph" w:styleId="Spistreci6">
    <w:name w:val="toc 6"/>
    <w:basedOn w:val="Normalny"/>
    <w:next w:val="Normalny"/>
    <w:autoRedefine/>
    <w:uiPriority w:val="39"/>
    <w:unhideWhenUsed/>
    <w:rsid w:val="007A22EC"/>
    <w:pPr>
      <w:spacing w:after="0"/>
      <w:ind w:left="800"/>
    </w:pPr>
    <w:rPr>
      <w:rFonts w:asciiTheme="minorHAnsi" w:hAnsiTheme="minorHAnsi"/>
    </w:rPr>
  </w:style>
  <w:style w:type="paragraph" w:styleId="Spistreci7">
    <w:name w:val="toc 7"/>
    <w:basedOn w:val="Normalny"/>
    <w:next w:val="Normalny"/>
    <w:autoRedefine/>
    <w:uiPriority w:val="39"/>
    <w:unhideWhenUsed/>
    <w:rsid w:val="007A22EC"/>
    <w:pPr>
      <w:spacing w:after="0"/>
      <w:ind w:left="1000"/>
    </w:pPr>
    <w:rPr>
      <w:rFonts w:asciiTheme="minorHAnsi" w:hAnsiTheme="minorHAnsi"/>
    </w:rPr>
  </w:style>
  <w:style w:type="paragraph" w:styleId="Spistreci8">
    <w:name w:val="toc 8"/>
    <w:basedOn w:val="Normalny"/>
    <w:next w:val="Normalny"/>
    <w:autoRedefine/>
    <w:uiPriority w:val="39"/>
    <w:unhideWhenUsed/>
    <w:rsid w:val="007A22EC"/>
    <w:pPr>
      <w:spacing w:after="0"/>
      <w:ind w:left="1200"/>
    </w:pPr>
    <w:rPr>
      <w:rFonts w:asciiTheme="minorHAnsi" w:hAnsiTheme="minorHAnsi"/>
    </w:rPr>
  </w:style>
  <w:style w:type="paragraph" w:styleId="Spistreci9">
    <w:name w:val="toc 9"/>
    <w:basedOn w:val="Normalny"/>
    <w:next w:val="Normalny"/>
    <w:autoRedefine/>
    <w:uiPriority w:val="39"/>
    <w:unhideWhenUsed/>
    <w:rsid w:val="007A22EC"/>
    <w:pPr>
      <w:spacing w:after="0"/>
      <w:ind w:left="1400"/>
    </w:pPr>
    <w:rPr>
      <w:rFonts w:asciiTheme="minorHAnsi" w:hAnsiTheme="minorHAnsi"/>
    </w:rPr>
  </w:style>
  <w:style w:type="character" w:styleId="UyteHipercze">
    <w:name w:val="FollowedHyperlink"/>
    <w:basedOn w:val="Domylnaczcionkaakapitu"/>
    <w:uiPriority w:val="99"/>
    <w:semiHidden/>
    <w:unhideWhenUsed/>
    <w:rsid w:val="00CB68F9"/>
    <w:rPr>
      <w:color w:val="954F72" w:themeColor="followedHyperlink"/>
      <w:u w:val="single"/>
    </w:rPr>
  </w:style>
  <w:style w:type="character" w:customStyle="1" w:styleId="czeinternetowe">
    <w:name w:val="Łącze internetowe"/>
    <w:basedOn w:val="Domylnaczcionkaakapitu"/>
    <w:uiPriority w:val="99"/>
    <w:unhideWhenUsed/>
    <w:rsid w:val="00612A58"/>
    <w:rPr>
      <w:color w:val="0563C1" w:themeColor="hyperlink"/>
      <w:u w:val="single"/>
    </w:rPr>
  </w:style>
  <w:style w:type="paragraph" w:styleId="Poprawka">
    <w:name w:val="Revision"/>
    <w:hidden/>
    <w:uiPriority w:val="99"/>
    <w:semiHidden/>
    <w:rsid w:val="00864C0D"/>
    <w:rPr>
      <w:sz w:val="22"/>
      <w:szCs w:val="22"/>
      <w:lang w:eastAsia="en-US"/>
    </w:rPr>
  </w:style>
  <w:style w:type="character" w:styleId="HTML-cytat">
    <w:name w:val="HTML Cite"/>
    <w:basedOn w:val="Domylnaczcionkaakapitu"/>
    <w:uiPriority w:val="99"/>
    <w:semiHidden/>
    <w:unhideWhenUsed/>
    <w:rsid w:val="0078756B"/>
    <w:rPr>
      <w:i/>
      <w:iCs/>
    </w:rPr>
  </w:style>
  <w:style w:type="character" w:customStyle="1" w:styleId="Wzmianka1">
    <w:name w:val="Wzmianka1"/>
    <w:basedOn w:val="Domylnaczcionkaakapitu"/>
    <w:uiPriority w:val="99"/>
    <w:semiHidden/>
    <w:unhideWhenUsed/>
    <w:rsid w:val="00762E15"/>
    <w:rPr>
      <w:color w:val="2B579A"/>
      <w:shd w:val="clear" w:color="auto" w:fill="E6E6E6"/>
    </w:rPr>
  </w:style>
  <w:style w:type="character" w:customStyle="1" w:styleId="Wzmianka2">
    <w:name w:val="Wzmianka2"/>
    <w:basedOn w:val="Domylnaczcionkaakapitu"/>
    <w:uiPriority w:val="99"/>
    <w:semiHidden/>
    <w:unhideWhenUsed/>
    <w:rsid w:val="00027CB5"/>
    <w:rPr>
      <w:color w:val="2B579A"/>
      <w:shd w:val="clear" w:color="auto" w:fill="E6E6E6"/>
    </w:rPr>
  </w:style>
  <w:style w:type="paragraph" w:styleId="Spisilustracji">
    <w:name w:val="table of figures"/>
    <w:basedOn w:val="Normalny"/>
    <w:next w:val="Normalny"/>
    <w:uiPriority w:val="99"/>
    <w:unhideWhenUsed/>
    <w:rsid w:val="00801F1E"/>
    <w:pPr>
      <w:spacing w:after="0"/>
    </w:pPr>
  </w:style>
  <w:style w:type="character" w:styleId="Odwoanieprzypisukocowego">
    <w:name w:val="endnote reference"/>
    <w:basedOn w:val="Domylnaczcionkaakapitu"/>
    <w:uiPriority w:val="99"/>
    <w:semiHidden/>
    <w:unhideWhenUsed/>
    <w:rsid w:val="00B01446"/>
    <w:rPr>
      <w:vertAlign w:val="superscript"/>
    </w:rPr>
  </w:style>
  <w:style w:type="paragraph" w:customStyle="1" w:styleId="A1-Zagadnienie">
    <w:name w:val="A1-Zagadnienie"/>
    <w:basedOn w:val="Nagwek1"/>
    <w:next w:val="Normalny"/>
    <w:rsid w:val="000342FA"/>
    <w:pPr>
      <w:numPr>
        <w:numId w:val="40"/>
      </w:numPr>
      <w:suppressAutoHyphens/>
      <w:spacing w:before="240" w:after="240" w:line="240" w:lineRule="auto"/>
      <w:jc w:val="left"/>
    </w:pPr>
    <w:rPr>
      <w:rFonts w:ascii="Impact" w:hAnsi="Impact"/>
      <w:b w:val="0"/>
      <w:color w:val="6BC336"/>
      <w:sz w:val="28"/>
      <w:szCs w:val="32"/>
    </w:rPr>
  </w:style>
  <w:style w:type="paragraph" w:customStyle="1" w:styleId="A6-wkrokstrzaka">
    <w:name w:val="A6- ćw krok strzałka"/>
    <w:rsid w:val="00BD59FC"/>
    <w:pPr>
      <w:numPr>
        <w:numId w:val="58"/>
      </w:numPr>
      <w:spacing w:before="60"/>
      <w:jc w:val="both"/>
    </w:pPr>
    <w:rPr>
      <w:rFonts w:ascii="Candara" w:eastAsia="Times New Roman" w:hAnsi="Candara"/>
      <w:sz w:val="22"/>
      <w:szCs w:val="24"/>
    </w:rPr>
  </w:style>
  <w:style w:type="paragraph" w:customStyle="1" w:styleId="A-Wane">
    <w:name w:val="A-Ważne"/>
    <w:basedOn w:val="Normalny"/>
    <w:rsid w:val="004E7229"/>
    <w:pPr>
      <w:pBdr>
        <w:top w:val="single" w:sz="8" w:space="1" w:color="956042"/>
        <w:left w:val="single" w:sz="8" w:space="4" w:color="956042"/>
        <w:bottom w:val="single" w:sz="8" w:space="1" w:color="956042"/>
        <w:right w:val="single" w:sz="8" w:space="4" w:color="956042"/>
      </w:pBdr>
      <w:shd w:val="pct50" w:color="6BC336" w:fill="EDEDED" w:themeFill="accent3" w:themeFillTint="33"/>
      <w:spacing w:before="120" w:after="120" w:line="240" w:lineRule="auto"/>
      <w:jc w:val="both"/>
    </w:pPr>
    <w:rPr>
      <w:rFonts w:ascii="Candara" w:eastAsia="Times New Roman" w:hAnsi="Candara" w:cs="Arial"/>
      <w:b/>
      <w:sz w:val="22"/>
      <w:szCs w:val="22"/>
    </w:rPr>
  </w:style>
  <w:style w:type="paragraph" w:customStyle="1" w:styleId="StylWyjustowany">
    <w:name w:val="Styl Wyjustowany"/>
    <w:basedOn w:val="Normalny"/>
    <w:link w:val="StylWyjustowanyZnak"/>
    <w:rsid w:val="008A1759"/>
    <w:pPr>
      <w:spacing w:before="120" w:after="120" w:line="320" w:lineRule="exact"/>
      <w:jc w:val="both"/>
    </w:pPr>
    <w:rPr>
      <w:rFonts w:ascii="Times New Roman" w:eastAsia="MS Mincho" w:hAnsi="Times New Roman"/>
      <w:sz w:val="24"/>
      <w:u w:color="000000" w:themeColor="text1"/>
      <w:lang w:val="x-none" w:eastAsia="x-none"/>
    </w:rPr>
  </w:style>
  <w:style w:type="character" w:customStyle="1" w:styleId="StylWyjustowanyZnak">
    <w:name w:val="Styl Wyjustowany Znak"/>
    <w:link w:val="StylWyjustowany"/>
    <w:rsid w:val="008A1759"/>
    <w:rPr>
      <w:rFonts w:ascii="Times New Roman" w:eastAsia="MS Mincho" w:hAnsi="Times New Roman"/>
      <w:sz w:val="24"/>
      <w:u w:color="000000" w:themeColor="text1"/>
      <w:lang w:val="x-none" w:eastAsia="x-none"/>
    </w:rPr>
  </w:style>
  <w:style w:type="character" w:customStyle="1" w:styleId="Nagwek7Znak">
    <w:name w:val="Nagłówek 7 Znak"/>
    <w:basedOn w:val="Domylnaczcionkaakapitu"/>
    <w:link w:val="Nagwek7"/>
    <w:uiPriority w:val="9"/>
    <w:semiHidden/>
    <w:rsid w:val="00C8484C"/>
    <w:rPr>
      <w:rFonts w:asciiTheme="majorHAnsi" w:eastAsiaTheme="majorEastAsia" w:hAnsiTheme="majorHAnsi" w:cstheme="majorBidi"/>
      <w:i/>
      <w:iCs/>
      <w:color w:val="404040" w:themeColor="text1" w:themeTint="BF"/>
    </w:rPr>
  </w:style>
  <w:style w:type="paragraph" w:customStyle="1" w:styleId="rdtytu">
    <w:name w:val="Śródtytuł"/>
    <w:basedOn w:val="Normalny"/>
    <w:link w:val="rdtytuZnak"/>
    <w:rsid w:val="001172F4"/>
    <w:pPr>
      <w:spacing w:before="360" w:after="120" w:line="240" w:lineRule="auto"/>
    </w:pPr>
    <w:rPr>
      <w:rFonts w:cs="Calibri"/>
      <w:b/>
      <w:sz w:val="28"/>
      <w:szCs w:val="22"/>
      <w:lang w:eastAsia="en-US"/>
    </w:rPr>
  </w:style>
  <w:style w:type="paragraph" w:customStyle="1" w:styleId="Tekst">
    <w:name w:val="Tekst"/>
    <w:basedOn w:val="Normalny"/>
    <w:link w:val="TekstZnak"/>
    <w:rsid w:val="001172F4"/>
    <w:pPr>
      <w:spacing w:after="120" w:line="240" w:lineRule="auto"/>
    </w:pPr>
    <w:rPr>
      <w:rFonts w:cs="Calibri"/>
      <w:sz w:val="22"/>
      <w:szCs w:val="22"/>
      <w:lang w:eastAsia="en-US"/>
    </w:rPr>
  </w:style>
  <w:style w:type="character" w:customStyle="1" w:styleId="rdtytuZnak">
    <w:name w:val="Śródtytuł Znak"/>
    <w:basedOn w:val="Domylnaczcionkaakapitu"/>
    <w:link w:val="rdtytu"/>
    <w:rsid w:val="001172F4"/>
    <w:rPr>
      <w:rFonts w:cs="Calibri"/>
      <w:b/>
      <w:sz w:val="28"/>
      <w:szCs w:val="22"/>
      <w:lang w:eastAsia="en-US"/>
    </w:rPr>
  </w:style>
  <w:style w:type="character" w:customStyle="1" w:styleId="TekstZnak">
    <w:name w:val="Tekst Znak"/>
    <w:basedOn w:val="Domylnaczcionkaakapitu"/>
    <w:link w:val="Tekst"/>
    <w:rsid w:val="001172F4"/>
    <w:rPr>
      <w:rFonts w:cs="Calibri"/>
      <w:sz w:val="22"/>
      <w:szCs w:val="22"/>
      <w:lang w:eastAsia="en-US"/>
    </w:rPr>
  </w:style>
  <w:style w:type="paragraph" w:customStyle="1" w:styleId="Formularztxt">
    <w:name w:val="! Formularz txt"/>
    <w:basedOn w:val="Normalny"/>
    <w:rsid w:val="001172F4"/>
    <w:pPr>
      <w:autoSpaceDE w:val="0"/>
      <w:autoSpaceDN w:val="0"/>
      <w:adjustRightInd w:val="0"/>
      <w:spacing w:after="0" w:line="288" w:lineRule="auto"/>
      <w:jc w:val="both"/>
      <w:textAlignment w:val="center"/>
    </w:pPr>
    <w:rPr>
      <w:rFonts w:ascii="Geometr415LtPL" w:eastAsia="Times New Roman" w:hAnsi="Geometr415LtPL" w:cs="Geometr415LtPL"/>
      <w:color w:val="000000"/>
      <w:sz w:val="22"/>
      <w:szCs w:val="22"/>
    </w:rPr>
  </w:style>
  <w:style w:type="character" w:customStyle="1" w:styleId="GeometricMD">
    <w:name w:val="! Geometric MD"/>
    <w:rsid w:val="001172F4"/>
    <w:rPr>
      <w:rFonts w:ascii="Geometr415MdPL" w:hAnsi="Geometr415MdPL" w:cs="Geometr415MdPL"/>
    </w:rPr>
  </w:style>
  <w:style w:type="paragraph" w:styleId="HTML-wstpniesformatowany">
    <w:name w:val="HTML Preformatted"/>
    <w:basedOn w:val="Normalny"/>
    <w:link w:val="HTML-wstpniesformatowanyZnak"/>
    <w:uiPriority w:val="99"/>
    <w:unhideWhenUsed/>
    <w:rsid w:val="004A73C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rPr>
  </w:style>
  <w:style w:type="character" w:customStyle="1" w:styleId="HTML-wstpniesformatowanyZnak">
    <w:name w:val="HTML - wstępnie sformatowany Znak"/>
    <w:basedOn w:val="Domylnaczcionkaakapitu"/>
    <w:link w:val="HTML-wstpniesformatowany"/>
    <w:uiPriority w:val="99"/>
    <w:rsid w:val="004A73C9"/>
    <w:rPr>
      <w:rFonts w:ascii="Courier New" w:eastAsia="Times New Roman" w:hAnsi="Courier New" w:cs="Courier New"/>
    </w:rPr>
  </w:style>
  <w:style w:type="paragraph" w:customStyle="1" w:styleId="Punktor">
    <w:name w:val="Punktor"/>
    <w:basedOn w:val="Tekstpodstawowy"/>
    <w:uiPriority w:val="99"/>
    <w:rsid w:val="00C34574"/>
    <w:pPr>
      <w:numPr>
        <w:numId w:val="130"/>
      </w:numPr>
      <w:spacing w:before="60" w:after="0" w:line="240" w:lineRule="auto"/>
      <w:ind w:left="1068"/>
    </w:pPr>
    <w:rPr>
      <w:rFonts w:eastAsia="Times New Roman" w:cs="Times New Roman"/>
      <w:color w:val="404040" w:themeColor="text1" w:themeTint="BF"/>
      <w:w w:val="110"/>
      <w:sz w:val="24"/>
      <w:szCs w:val="24"/>
    </w:rPr>
  </w:style>
  <w:style w:type="paragraph" w:customStyle="1" w:styleId="A-Elementyscenariusza">
    <w:name w:val="A-Elementy scenariusza"/>
    <w:basedOn w:val="Normalny"/>
    <w:rsid w:val="00C34574"/>
    <w:pPr>
      <w:spacing w:before="120" w:after="120" w:line="240" w:lineRule="auto"/>
      <w:jc w:val="both"/>
    </w:pPr>
    <w:rPr>
      <w:rFonts w:ascii="Candara" w:eastAsia="Times New Roman" w:hAnsi="Candara"/>
      <w:b/>
      <w:smallCaps/>
      <w:sz w:val="24"/>
      <w:szCs w:val="24"/>
    </w:rPr>
  </w:style>
  <w:style w:type="character" w:customStyle="1" w:styleId="A-Kursywa">
    <w:name w:val="A-Kursywa"/>
    <w:basedOn w:val="Domylnaczcionkaakapitu"/>
    <w:rsid w:val="00CD55FC"/>
    <w:rPr>
      <w:i/>
      <w:color w:val="auto"/>
    </w:rPr>
  </w:style>
  <w:style w:type="paragraph" w:customStyle="1" w:styleId="A2-Podzagadnienie">
    <w:name w:val="A2-Podzagadnienie"/>
    <w:basedOn w:val="Nagwek9"/>
    <w:next w:val="Normalny"/>
    <w:rsid w:val="00CD55FC"/>
    <w:pPr>
      <w:keepNext w:val="0"/>
      <w:keepLines w:val="0"/>
      <w:spacing w:before="240" w:after="240" w:line="240" w:lineRule="auto"/>
      <w:jc w:val="both"/>
      <w:outlineLvl w:val="9"/>
    </w:pPr>
    <w:rPr>
      <w:rFonts w:ascii="Candara" w:eastAsia="Times New Roman" w:hAnsi="Candara" w:cs="Arial"/>
      <w:b/>
      <w:i w:val="0"/>
      <w:iCs w:val="0"/>
      <w:color w:val="auto"/>
      <w:sz w:val="32"/>
      <w:szCs w:val="22"/>
    </w:rPr>
  </w:style>
  <w:style w:type="paragraph" w:customStyle="1" w:styleId="A-Tekstpodstawowy">
    <w:name w:val="A-Tekst podstawowy"/>
    <w:basedOn w:val="Normalny"/>
    <w:rsid w:val="00CD55FC"/>
    <w:pPr>
      <w:spacing w:before="60" w:after="0" w:line="240" w:lineRule="auto"/>
      <w:jc w:val="both"/>
    </w:pPr>
    <w:rPr>
      <w:rFonts w:ascii="Candara" w:eastAsia="Times New Roman" w:hAnsi="Candara"/>
      <w:sz w:val="22"/>
      <w:szCs w:val="24"/>
    </w:rPr>
  </w:style>
  <w:style w:type="character" w:customStyle="1" w:styleId="Kursywa">
    <w:name w:val="Kursywa"/>
    <w:basedOn w:val="Domylnaczcionkaakapitu"/>
    <w:rsid w:val="00CD55FC"/>
    <w:rPr>
      <w:i/>
      <w:color w:val="auto"/>
    </w:rPr>
  </w:style>
  <w:style w:type="character" w:customStyle="1" w:styleId="Nagwek9Znak">
    <w:name w:val="Nagłówek 9 Znak"/>
    <w:basedOn w:val="Domylnaczcionkaakapitu"/>
    <w:link w:val="Nagwek9"/>
    <w:uiPriority w:val="9"/>
    <w:semiHidden/>
    <w:rsid w:val="00CD55FC"/>
    <w:rPr>
      <w:rFonts w:asciiTheme="majorHAnsi" w:eastAsiaTheme="majorEastAsia" w:hAnsiTheme="majorHAnsi" w:cstheme="majorBidi"/>
      <w:i/>
      <w:iCs/>
      <w:color w:val="404040" w:themeColor="text1" w:themeTint="BF"/>
    </w:rPr>
  </w:style>
  <w:style w:type="character" w:styleId="Numerstrony">
    <w:name w:val="page number"/>
    <w:basedOn w:val="Domylnaczcionkaakapitu"/>
    <w:rsid w:val="00167519"/>
  </w:style>
  <w:style w:type="paragraph" w:customStyle="1" w:styleId="ORE1Nagwek">
    <w:name w:val="ORE_1_Nagłówek"/>
    <w:basedOn w:val="Tytu"/>
    <w:link w:val="ORE1NagwekZnak"/>
    <w:qFormat/>
    <w:rsid w:val="00AD682F"/>
    <w:pPr>
      <w:spacing w:after="240" w:line="360" w:lineRule="auto"/>
      <w:outlineLvl w:val="0"/>
    </w:pPr>
    <w:rPr>
      <w:rFonts w:eastAsia="Arial"/>
      <w:color w:val="000000" w:themeColor="text1"/>
      <w:sz w:val="36"/>
      <w:szCs w:val="36"/>
    </w:rPr>
  </w:style>
  <w:style w:type="paragraph" w:customStyle="1" w:styleId="OREnormalny">
    <w:name w:val="ORE_normalny"/>
    <w:basedOn w:val="Normalny"/>
    <w:link w:val="OREnormalnyZnak"/>
    <w:qFormat/>
    <w:rsid w:val="00EA566B"/>
    <w:pPr>
      <w:spacing w:before="120" w:after="120" w:line="360" w:lineRule="auto"/>
    </w:pPr>
    <w:rPr>
      <w:rFonts w:ascii="Arial" w:eastAsia="Arial" w:hAnsi="Arial" w:cs="Arial"/>
      <w:color w:val="000000" w:themeColor="text1"/>
      <w:sz w:val="24"/>
      <w:szCs w:val="24"/>
    </w:rPr>
  </w:style>
  <w:style w:type="character" w:customStyle="1" w:styleId="ORE1NagwekZnak">
    <w:name w:val="ORE_1_Nagłówek Znak"/>
    <w:basedOn w:val="TytuZnak"/>
    <w:link w:val="ORE1Nagwek"/>
    <w:rsid w:val="00AD682F"/>
    <w:rPr>
      <w:rFonts w:ascii="Arial" w:eastAsia="Arial" w:hAnsi="Arial"/>
      <w:b/>
      <w:color w:val="000000" w:themeColor="text1"/>
      <w:sz w:val="36"/>
      <w:szCs w:val="36"/>
    </w:rPr>
  </w:style>
  <w:style w:type="character" w:customStyle="1" w:styleId="OREnormalnyZnak">
    <w:name w:val="ORE_normalny Znak"/>
    <w:basedOn w:val="Domylnaczcionkaakapitu"/>
    <w:link w:val="OREnormalny"/>
    <w:rsid w:val="00EA566B"/>
    <w:rPr>
      <w:rFonts w:ascii="Arial" w:eastAsia="Arial" w:hAnsi="Arial" w:cs="Arial"/>
      <w:color w:val="000000" w:themeColor="text1"/>
      <w:sz w:val="24"/>
      <w:szCs w:val="24"/>
    </w:rPr>
  </w:style>
  <w:style w:type="paragraph" w:customStyle="1" w:styleId="ORE2Nagwek">
    <w:name w:val="ORE_2_Nagłówek"/>
    <w:basedOn w:val="Nagwek2"/>
    <w:link w:val="ORE2NagwekZnak"/>
    <w:qFormat/>
    <w:rsid w:val="00EF6872"/>
    <w:pPr>
      <w:numPr>
        <w:numId w:val="0"/>
      </w:numPr>
      <w:spacing w:before="240" w:line="360" w:lineRule="auto"/>
      <w:jc w:val="left"/>
    </w:pPr>
    <w:rPr>
      <w:color w:val="000000" w:themeColor="text1"/>
      <w:sz w:val="32"/>
      <w:szCs w:val="32"/>
    </w:rPr>
  </w:style>
  <w:style w:type="paragraph" w:customStyle="1" w:styleId="OREpunktor">
    <w:name w:val="ORE_punktor"/>
    <w:basedOn w:val="Akapitzlist"/>
    <w:link w:val="OREpunktorZnak"/>
    <w:qFormat/>
    <w:rsid w:val="000A2549"/>
    <w:pPr>
      <w:numPr>
        <w:numId w:val="8"/>
      </w:numPr>
      <w:spacing w:before="120" w:after="160" w:line="360" w:lineRule="auto"/>
      <w:ind w:left="714" w:hanging="357"/>
    </w:pPr>
    <w:rPr>
      <w:rFonts w:ascii="Arial" w:eastAsia="Arial" w:hAnsi="Arial" w:cs="Arial"/>
      <w:color w:val="000000" w:themeColor="text1"/>
    </w:rPr>
  </w:style>
  <w:style w:type="character" w:customStyle="1" w:styleId="ORE2NagwekZnak">
    <w:name w:val="ORE_2_Nagłówek Znak"/>
    <w:basedOn w:val="Nagwek2Znak"/>
    <w:link w:val="ORE2Nagwek"/>
    <w:rsid w:val="00EF6872"/>
    <w:rPr>
      <w:rFonts w:ascii="Arial" w:eastAsia="Times New Roman" w:hAnsi="Arial" w:cs="Arial"/>
      <w:b/>
      <w:bCs/>
      <w:color w:val="000000" w:themeColor="text1"/>
      <w:sz w:val="32"/>
      <w:szCs w:val="32"/>
    </w:rPr>
  </w:style>
  <w:style w:type="character" w:customStyle="1" w:styleId="AkapitzlistZnak">
    <w:name w:val="Akapit z listą Znak"/>
    <w:basedOn w:val="Domylnaczcionkaakapitu"/>
    <w:link w:val="Akapitzlist"/>
    <w:uiPriority w:val="34"/>
    <w:rsid w:val="000A2549"/>
    <w:rPr>
      <w:rFonts w:ascii="Times New Roman" w:eastAsia="Times New Roman" w:hAnsi="Times New Roman"/>
      <w:sz w:val="24"/>
      <w:szCs w:val="24"/>
    </w:rPr>
  </w:style>
  <w:style w:type="character" w:customStyle="1" w:styleId="OREpunktorZnak">
    <w:name w:val="ORE_punktor Znak"/>
    <w:basedOn w:val="AkapitzlistZnak"/>
    <w:link w:val="OREpunktor"/>
    <w:rsid w:val="000A2549"/>
    <w:rPr>
      <w:rFonts w:ascii="Arial" w:eastAsia="Arial" w:hAnsi="Arial" w:cs="Arial"/>
      <w:color w:val="000000" w:themeColor="text1"/>
      <w:sz w:val="24"/>
      <w:szCs w:val="24"/>
    </w:rPr>
  </w:style>
  <w:style w:type="paragraph" w:customStyle="1" w:styleId="RysunekORE">
    <w:name w:val="Rysunek_ORE"/>
    <w:basedOn w:val="Normalny"/>
    <w:link w:val="RysunekOREZnak"/>
    <w:rsid w:val="00145379"/>
    <w:pPr>
      <w:spacing w:before="120" w:after="240" w:line="240" w:lineRule="auto"/>
    </w:pPr>
    <w:rPr>
      <w:rFonts w:ascii="Arial" w:eastAsia="Times New Roman" w:hAnsi="Arial" w:cs="Arial"/>
      <w:sz w:val="22"/>
      <w:lang w:eastAsia="ja-JP"/>
    </w:rPr>
  </w:style>
  <w:style w:type="character" w:customStyle="1" w:styleId="RysunekOREZnak">
    <w:name w:val="Rysunek_ORE Znak"/>
    <w:basedOn w:val="Domylnaczcionkaakapitu"/>
    <w:link w:val="RysunekORE"/>
    <w:rsid w:val="00145379"/>
    <w:rPr>
      <w:rFonts w:ascii="Arial" w:eastAsia="Times New Roman" w:hAnsi="Arial" w:cs="Arial"/>
      <w:sz w:val="22"/>
      <w:lang w:eastAsia="ja-JP"/>
    </w:rPr>
  </w:style>
  <w:style w:type="paragraph" w:customStyle="1" w:styleId="ORE3Naglowek">
    <w:name w:val="ORE_3_Naglowek"/>
    <w:basedOn w:val="Nagwek3"/>
    <w:link w:val="ORE3NaglowekZnak"/>
    <w:qFormat/>
    <w:rsid w:val="00834E8B"/>
    <w:pPr>
      <w:numPr>
        <w:ilvl w:val="0"/>
        <w:numId w:val="0"/>
      </w:numPr>
      <w:spacing w:after="120" w:line="360" w:lineRule="auto"/>
      <w:jc w:val="left"/>
    </w:pPr>
    <w:rPr>
      <w:rFonts w:ascii="Arial" w:hAnsi="Arial" w:cs="Arial"/>
      <w:b/>
      <w:color w:val="000000" w:themeColor="text1"/>
      <w:sz w:val="28"/>
    </w:rPr>
  </w:style>
  <w:style w:type="character" w:customStyle="1" w:styleId="ORE3NaglowekZnak">
    <w:name w:val="ORE_3_Naglowek Znak"/>
    <w:basedOn w:val="Nagwek3Znak"/>
    <w:link w:val="ORE3Naglowek"/>
    <w:rsid w:val="00834E8B"/>
    <w:rPr>
      <w:rFonts w:ascii="Arial" w:eastAsia="Times New Roman" w:hAnsi="Arial" w:cs="Arial"/>
      <w:b/>
      <w:bCs/>
      <w:color w:val="000000" w:themeColor="text1"/>
      <w:sz w:val="28"/>
      <w:szCs w:val="24"/>
    </w:rPr>
  </w:style>
  <w:style w:type="paragraph" w:customStyle="1" w:styleId="ORE4Naglowek">
    <w:name w:val="ORE_4_Naglowek"/>
    <w:basedOn w:val="ORE3Naglowek"/>
    <w:link w:val="ORE4NaglowekZnak"/>
    <w:qFormat/>
    <w:rsid w:val="00C356ED"/>
    <w:rPr>
      <w:sz w:val="26"/>
      <w:szCs w:val="26"/>
    </w:rPr>
  </w:style>
  <w:style w:type="character" w:customStyle="1" w:styleId="ORE4NaglowekZnak">
    <w:name w:val="ORE_4_Naglowek Znak"/>
    <w:basedOn w:val="ORE3NaglowekZnak"/>
    <w:link w:val="ORE4Naglowek"/>
    <w:rsid w:val="00C356ED"/>
    <w:rPr>
      <w:rFonts w:ascii="Arial" w:eastAsia="Times New Roman" w:hAnsi="Arial" w:cs="Arial"/>
      <w:b/>
      <w:bCs/>
      <w:color w:val="000000" w:themeColor="text1"/>
      <w:sz w:val="26"/>
      <w:szCs w:val="26"/>
    </w:rPr>
  </w:style>
  <w:style w:type="paragraph" w:customStyle="1" w:styleId="Punktory2ORE">
    <w:name w:val="Punktory2_ORE"/>
    <w:basedOn w:val="Normalny"/>
    <w:link w:val="Punktory2OREZnak"/>
    <w:rsid w:val="00634F8B"/>
    <w:pPr>
      <w:numPr>
        <w:ilvl w:val="1"/>
        <w:numId w:val="243"/>
      </w:numPr>
      <w:spacing w:before="120" w:after="160" w:line="360" w:lineRule="auto"/>
      <w:contextualSpacing/>
    </w:pPr>
    <w:rPr>
      <w:rFonts w:ascii="Arial" w:hAnsi="Arial" w:cs="Arial"/>
      <w:bCs/>
      <w:iCs/>
      <w:sz w:val="24"/>
      <w:szCs w:val="22"/>
      <w:shd w:val="clear" w:color="auto" w:fill="FFFFFF"/>
      <w:lang w:eastAsia="en-US"/>
    </w:rPr>
  </w:style>
  <w:style w:type="character" w:customStyle="1" w:styleId="Punktory2OREZnak">
    <w:name w:val="Punktory2_ORE Znak"/>
    <w:basedOn w:val="Domylnaczcionkaakapitu"/>
    <w:link w:val="Punktory2ORE"/>
    <w:rsid w:val="00634F8B"/>
    <w:rPr>
      <w:rFonts w:ascii="Arial" w:hAnsi="Arial" w:cs="Arial"/>
      <w:bCs/>
      <w:iCs/>
      <w:sz w:val="24"/>
      <w:szCs w:val="22"/>
      <w:lang w:eastAsia="en-US"/>
    </w:rPr>
  </w:style>
  <w:style w:type="paragraph" w:customStyle="1" w:styleId="OREpunktory2">
    <w:name w:val="ORE_punktory2"/>
    <w:basedOn w:val="Punktory2ORE"/>
    <w:link w:val="OREpunktory2Znak"/>
    <w:qFormat/>
    <w:rsid w:val="00634F8B"/>
    <w:rPr>
      <w:rFonts w:eastAsia="Arial"/>
      <w:szCs w:val="28"/>
      <w:lang w:eastAsia="ja-JP"/>
    </w:rPr>
  </w:style>
  <w:style w:type="character" w:customStyle="1" w:styleId="OREpunktory2Znak">
    <w:name w:val="ORE_punktory2 Znak"/>
    <w:basedOn w:val="Punktory2OREZnak"/>
    <w:link w:val="OREpunktory2"/>
    <w:rsid w:val="00634F8B"/>
    <w:rPr>
      <w:rFonts w:ascii="Arial" w:eastAsia="Arial" w:hAnsi="Arial" w:cs="Arial"/>
      <w:bCs/>
      <w:iCs/>
      <w:sz w:val="24"/>
      <w:szCs w:val="28"/>
      <w:lang w:eastAsia="ja-JP"/>
    </w:rPr>
  </w:style>
  <w:style w:type="paragraph" w:customStyle="1" w:styleId="TabelaORE">
    <w:name w:val="Tabela_ORE"/>
    <w:basedOn w:val="OREnormalny"/>
    <w:link w:val="TabelaOREZnak"/>
    <w:rsid w:val="00617BCA"/>
    <w:pPr>
      <w:spacing w:after="160" w:line="240" w:lineRule="auto"/>
    </w:pPr>
    <w:rPr>
      <w:sz w:val="22"/>
      <w:szCs w:val="22"/>
      <w:lang w:eastAsia="ja-JP"/>
    </w:rPr>
  </w:style>
  <w:style w:type="character" w:customStyle="1" w:styleId="TabelaOREZnak">
    <w:name w:val="Tabela_ORE Znak"/>
    <w:basedOn w:val="OREnormalnyZnak"/>
    <w:link w:val="TabelaORE"/>
    <w:rsid w:val="00617BCA"/>
    <w:rPr>
      <w:rFonts w:ascii="Arial" w:eastAsia="Arial" w:hAnsi="Arial" w:cs="Arial"/>
      <w:color w:val="000000" w:themeColor="text1"/>
      <w:sz w:val="22"/>
      <w:szCs w:val="22"/>
      <w:lang w:eastAsia="ja-JP"/>
    </w:rPr>
  </w:style>
  <w:style w:type="paragraph" w:customStyle="1" w:styleId="OREmotto">
    <w:name w:val="ORE_motto"/>
    <w:basedOn w:val="Nagwek2"/>
    <w:link w:val="OREmottoZnak"/>
    <w:qFormat/>
    <w:rsid w:val="009C00E5"/>
    <w:pPr>
      <w:numPr>
        <w:numId w:val="0"/>
      </w:numPr>
      <w:spacing w:before="120" w:line="360" w:lineRule="auto"/>
      <w:jc w:val="right"/>
    </w:pPr>
    <w:rPr>
      <w:rFonts w:eastAsia="Arial"/>
      <w:b w:val="0"/>
      <w:color w:val="000000" w:themeColor="text1"/>
      <w:sz w:val="20"/>
      <w:szCs w:val="20"/>
    </w:rPr>
  </w:style>
  <w:style w:type="character" w:customStyle="1" w:styleId="OREmottoZnak">
    <w:name w:val="ORE_motto Znak"/>
    <w:basedOn w:val="Nagwek2Znak"/>
    <w:link w:val="OREmotto"/>
    <w:rsid w:val="009C00E5"/>
    <w:rPr>
      <w:rFonts w:ascii="Arial" w:eastAsia="Arial" w:hAnsi="Arial" w:cs="Arial"/>
      <w:b w:val="0"/>
      <w:bCs/>
      <w:color w:val="000000" w:themeColor="text1"/>
      <w:sz w:val="24"/>
      <w:szCs w:val="36"/>
    </w:rPr>
  </w:style>
  <w:style w:type="paragraph" w:customStyle="1" w:styleId="ORElistaABC">
    <w:name w:val="ORE_listaABC"/>
    <w:basedOn w:val="StylWyjustowany"/>
    <w:link w:val="ORElistaABCZnak"/>
    <w:qFormat/>
    <w:rsid w:val="002A5DC8"/>
    <w:pPr>
      <w:numPr>
        <w:numId w:val="71"/>
      </w:numPr>
      <w:tabs>
        <w:tab w:val="left" w:pos="1710"/>
        <w:tab w:val="left" w:pos="1830"/>
      </w:tabs>
      <w:spacing w:after="160" w:line="360" w:lineRule="auto"/>
      <w:ind w:left="714" w:hanging="357"/>
      <w:contextualSpacing/>
      <w:jc w:val="left"/>
    </w:pPr>
    <w:rPr>
      <w:rFonts w:ascii="Arial" w:eastAsia="Times New Roman" w:hAnsi="Arial" w:cs="Arial"/>
      <w:color w:val="000000" w:themeColor="text1"/>
      <w:szCs w:val="24"/>
      <w:lang w:eastAsia="pl-PL"/>
    </w:rPr>
  </w:style>
  <w:style w:type="character" w:customStyle="1" w:styleId="ORElistaABCZnak">
    <w:name w:val="ORE_listaABC Znak"/>
    <w:basedOn w:val="StylWyjustowanyZnak"/>
    <w:link w:val="ORElistaABC"/>
    <w:rsid w:val="002A5DC8"/>
    <w:rPr>
      <w:rFonts w:ascii="Arial" w:eastAsia="Times New Roman" w:hAnsi="Arial" w:cs="Arial"/>
      <w:color w:val="000000" w:themeColor="text1"/>
      <w:sz w:val="24"/>
      <w:szCs w:val="24"/>
      <w:u w:color="000000" w:themeColor="text1"/>
      <w:lang w:val="x-none" w:eastAsia="x-none"/>
    </w:rPr>
  </w:style>
  <w:style w:type="paragraph" w:customStyle="1" w:styleId="ORE123">
    <w:name w:val="ORE_123"/>
    <w:basedOn w:val="Akapitzlist"/>
    <w:link w:val="ORE123Znak"/>
    <w:qFormat/>
    <w:rsid w:val="00105CA7"/>
    <w:pPr>
      <w:numPr>
        <w:numId w:val="246"/>
      </w:numPr>
      <w:spacing w:before="120" w:after="120" w:line="360" w:lineRule="auto"/>
      <w:ind w:left="714" w:hanging="357"/>
    </w:pPr>
    <w:rPr>
      <w:rFonts w:ascii="Arial" w:hAnsi="Arial" w:cs="Arial"/>
      <w:color w:val="000000" w:themeColor="text1"/>
    </w:rPr>
  </w:style>
  <w:style w:type="character" w:customStyle="1" w:styleId="ORE123Znak">
    <w:name w:val="ORE_123 Znak"/>
    <w:basedOn w:val="AkapitzlistZnak"/>
    <w:link w:val="ORE123"/>
    <w:rsid w:val="00105CA7"/>
    <w:rPr>
      <w:rFonts w:ascii="Arial" w:eastAsia="Times New Roman" w:hAnsi="Arial" w:cs="Arial"/>
      <w:color w:val="000000" w:themeColor="text1"/>
      <w:sz w:val="24"/>
      <w:szCs w:val="24"/>
    </w:rPr>
  </w:style>
  <w:style w:type="paragraph" w:customStyle="1" w:styleId="OREtabela-punktory">
    <w:name w:val="ORE_tabela-punktory"/>
    <w:basedOn w:val="Tekst"/>
    <w:link w:val="OREtabela-punktoryZnak"/>
    <w:qFormat/>
    <w:rsid w:val="008B1BE1"/>
    <w:pPr>
      <w:numPr>
        <w:numId w:val="265"/>
      </w:numPr>
      <w:spacing w:before="120"/>
      <w:ind w:left="398" w:hanging="284"/>
      <w:contextualSpacing/>
    </w:pPr>
    <w:rPr>
      <w:rFonts w:ascii="Arial" w:hAnsi="Arial" w:cs="Arial"/>
      <w:color w:val="000000" w:themeColor="text1"/>
      <w:szCs w:val="24"/>
    </w:rPr>
  </w:style>
  <w:style w:type="character" w:customStyle="1" w:styleId="OREtabela-punktoryZnak">
    <w:name w:val="ORE_tabela-punktory Znak"/>
    <w:basedOn w:val="TekstZnak"/>
    <w:link w:val="OREtabela-punktory"/>
    <w:rsid w:val="008B1BE1"/>
    <w:rPr>
      <w:rFonts w:ascii="Arial" w:hAnsi="Arial" w:cs="Arial"/>
      <w:color w:val="000000" w:themeColor="text1"/>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7048319">
      <w:bodyDiv w:val="1"/>
      <w:marLeft w:val="0"/>
      <w:marRight w:val="0"/>
      <w:marTop w:val="0"/>
      <w:marBottom w:val="0"/>
      <w:divBdr>
        <w:top w:val="none" w:sz="0" w:space="0" w:color="auto"/>
        <w:left w:val="none" w:sz="0" w:space="0" w:color="auto"/>
        <w:bottom w:val="none" w:sz="0" w:space="0" w:color="auto"/>
        <w:right w:val="none" w:sz="0" w:space="0" w:color="auto"/>
      </w:divBdr>
    </w:div>
    <w:div w:id="92483613">
      <w:bodyDiv w:val="1"/>
      <w:marLeft w:val="0"/>
      <w:marRight w:val="0"/>
      <w:marTop w:val="0"/>
      <w:marBottom w:val="0"/>
      <w:divBdr>
        <w:top w:val="none" w:sz="0" w:space="0" w:color="auto"/>
        <w:left w:val="none" w:sz="0" w:space="0" w:color="auto"/>
        <w:bottom w:val="none" w:sz="0" w:space="0" w:color="auto"/>
        <w:right w:val="none" w:sz="0" w:space="0" w:color="auto"/>
      </w:divBdr>
    </w:div>
    <w:div w:id="105001904">
      <w:bodyDiv w:val="1"/>
      <w:marLeft w:val="0"/>
      <w:marRight w:val="0"/>
      <w:marTop w:val="0"/>
      <w:marBottom w:val="0"/>
      <w:divBdr>
        <w:top w:val="none" w:sz="0" w:space="0" w:color="auto"/>
        <w:left w:val="none" w:sz="0" w:space="0" w:color="auto"/>
        <w:bottom w:val="none" w:sz="0" w:space="0" w:color="auto"/>
        <w:right w:val="none" w:sz="0" w:space="0" w:color="auto"/>
      </w:divBdr>
    </w:div>
    <w:div w:id="121047650">
      <w:bodyDiv w:val="1"/>
      <w:marLeft w:val="0"/>
      <w:marRight w:val="0"/>
      <w:marTop w:val="0"/>
      <w:marBottom w:val="0"/>
      <w:divBdr>
        <w:top w:val="none" w:sz="0" w:space="0" w:color="auto"/>
        <w:left w:val="none" w:sz="0" w:space="0" w:color="auto"/>
        <w:bottom w:val="none" w:sz="0" w:space="0" w:color="auto"/>
        <w:right w:val="none" w:sz="0" w:space="0" w:color="auto"/>
      </w:divBdr>
    </w:div>
    <w:div w:id="128788412">
      <w:bodyDiv w:val="1"/>
      <w:marLeft w:val="0"/>
      <w:marRight w:val="0"/>
      <w:marTop w:val="0"/>
      <w:marBottom w:val="0"/>
      <w:divBdr>
        <w:top w:val="none" w:sz="0" w:space="0" w:color="auto"/>
        <w:left w:val="none" w:sz="0" w:space="0" w:color="auto"/>
        <w:bottom w:val="none" w:sz="0" w:space="0" w:color="auto"/>
        <w:right w:val="none" w:sz="0" w:space="0" w:color="auto"/>
      </w:divBdr>
      <w:divsChild>
        <w:div w:id="985278861">
          <w:marLeft w:val="547"/>
          <w:marRight w:val="0"/>
          <w:marTop w:val="0"/>
          <w:marBottom w:val="0"/>
          <w:divBdr>
            <w:top w:val="none" w:sz="0" w:space="0" w:color="auto"/>
            <w:left w:val="none" w:sz="0" w:space="0" w:color="auto"/>
            <w:bottom w:val="none" w:sz="0" w:space="0" w:color="auto"/>
            <w:right w:val="none" w:sz="0" w:space="0" w:color="auto"/>
          </w:divBdr>
        </w:div>
      </w:divsChild>
    </w:div>
    <w:div w:id="168756661">
      <w:bodyDiv w:val="1"/>
      <w:marLeft w:val="0"/>
      <w:marRight w:val="0"/>
      <w:marTop w:val="0"/>
      <w:marBottom w:val="0"/>
      <w:divBdr>
        <w:top w:val="none" w:sz="0" w:space="0" w:color="auto"/>
        <w:left w:val="none" w:sz="0" w:space="0" w:color="auto"/>
        <w:bottom w:val="none" w:sz="0" w:space="0" w:color="auto"/>
        <w:right w:val="none" w:sz="0" w:space="0" w:color="auto"/>
      </w:divBdr>
    </w:div>
    <w:div w:id="173803976">
      <w:bodyDiv w:val="1"/>
      <w:marLeft w:val="0"/>
      <w:marRight w:val="0"/>
      <w:marTop w:val="0"/>
      <w:marBottom w:val="0"/>
      <w:divBdr>
        <w:top w:val="none" w:sz="0" w:space="0" w:color="auto"/>
        <w:left w:val="none" w:sz="0" w:space="0" w:color="auto"/>
        <w:bottom w:val="none" w:sz="0" w:space="0" w:color="auto"/>
        <w:right w:val="none" w:sz="0" w:space="0" w:color="auto"/>
      </w:divBdr>
      <w:divsChild>
        <w:div w:id="150754871">
          <w:marLeft w:val="547"/>
          <w:marRight w:val="0"/>
          <w:marTop w:val="200"/>
          <w:marBottom w:val="0"/>
          <w:divBdr>
            <w:top w:val="none" w:sz="0" w:space="0" w:color="auto"/>
            <w:left w:val="none" w:sz="0" w:space="0" w:color="auto"/>
            <w:bottom w:val="none" w:sz="0" w:space="0" w:color="auto"/>
            <w:right w:val="none" w:sz="0" w:space="0" w:color="auto"/>
          </w:divBdr>
        </w:div>
        <w:div w:id="931356475">
          <w:marLeft w:val="547"/>
          <w:marRight w:val="0"/>
          <w:marTop w:val="200"/>
          <w:marBottom w:val="0"/>
          <w:divBdr>
            <w:top w:val="none" w:sz="0" w:space="0" w:color="auto"/>
            <w:left w:val="none" w:sz="0" w:space="0" w:color="auto"/>
            <w:bottom w:val="none" w:sz="0" w:space="0" w:color="auto"/>
            <w:right w:val="none" w:sz="0" w:space="0" w:color="auto"/>
          </w:divBdr>
        </w:div>
        <w:div w:id="1737627817">
          <w:marLeft w:val="547"/>
          <w:marRight w:val="0"/>
          <w:marTop w:val="200"/>
          <w:marBottom w:val="0"/>
          <w:divBdr>
            <w:top w:val="none" w:sz="0" w:space="0" w:color="auto"/>
            <w:left w:val="none" w:sz="0" w:space="0" w:color="auto"/>
            <w:bottom w:val="none" w:sz="0" w:space="0" w:color="auto"/>
            <w:right w:val="none" w:sz="0" w:space="0" w:color="auto"/>
          </w:divBdr>
        </w:div>
        <w:div w:id="1899851649">
          <w:marLeft w:val="547"/>
          <w:marRight w:val="0"/>
          <w:marTop w:val="200"/>
          <w:marBottom w:val="0"/>
          <w:divBdr>
            <w:top w:val="none" w:sz="0" w:space="0" w:color="auto"/>
            <w:left w:val="none" w:sz="0" w:space="0" w:color="auto"/>
            <w:bottom w:val="none" w:sz="0" w:space="0" w:color="auto"/>
            <w:right w:val="none" w:sz="0" w:space="0" w:color="auto"/>
          </w:divBdr>
        </w:div>
        <w:div w:id="1995327785">
          <w:marLeft w:val="547"/>
          <w:marRight w:val="0"/>
          <w:marTop w:val="200"/>
          <w:marBottom w:val="0"/>
          <w:divBdr>
            <w:top w:val="none" w:sz="0" w:space="0" w:color="auto"/>
            <w:left w:val="none" w:sz="0" w:space="0" w:color="auto"/>
            <w:bottom w:val="none" w:sz="0" w:space="0" w:color="auto"/>
            <w:right w:val="none" w:sz="0" w:space="0" w:color="auto"/>
          </w:divBdr>
        </w:div>
      </w:divsChild>
    </w:div>
    <w:div w:id="230166853">
      <w:bodyDiv w:val="1"/>
      <w:marLeft w:val="0"/>
      <w:marRight w:val="0"/>
      <w:marTop w:val="0"/>
      <w:marBottom w:val="0"/>
      <w:divBdr>
        <w:top w:val="none" w:sz="0" w:space="0" w:color="auto"/>
        <w:left w:val="none" w:sz="0" w:space="0" w:color="auto"/>
        <w:bottom w:val="none" w:sz="0" w:space="0" w:color="auto"/>
        <w:right w:val="none" w:sz="0" w:space="0" w:color="auto"/>
      </w:divBdr>
    </w:div>
    <w:div w:id="278217847">
      <w:bodyDiv w:val="1"/>
      <w:marLeft w:val="0"/>
      <w:marRight w:val="0"/>
      <w:marTop w:val="0"/>
      <w:marBottom w:val="0"/>
      <w:divBdr>
        <w:top w:val="none" w:sz="0" w:space="0" w:color="auto"/>
        <w:left w:val="none" w:sz="0" w:space="0" w:color="auto"/>
        <w:bottom w:val="none" w:sz="0" w:space="0" w:color="auto"/>
        <w:right w:val="none" w:sz="0" w:space="0" w:color="auto"/>
      </w:divBdr>
    </w:div>
    <w:div w:id="314991567">
      <w:bodyDiv w:val="1"/>
      <w:marLeft w:val="0"/>
      <w:marRight w:val="0"/>
      <w:marTop w:val="0"/>
      <w:marBottom w:val="0"/>
      <w:divBdr>
        <w:top w:val="none" w:sz="0" w:space="0" w:color="auto"/>
        <w:left w:val="none" w:sz="0" w:space="0" w:color="auto"/>
        <w:bottom w:val="none" w:sz="0" w:space="0" w:color="auto"/>
        <w:right w:val="none" w:sz="0" w:space="0" w:color="auto"/>
      </w:divBdr>
    </w:div>
    <w:div w:id="336999260">
      <w:bodyDiv w:val="1"/>
      <w:marLeft w:val="0"/>
      <w:marRight w:val="0"/>
      <w:marTop w:val="0"/>
      <w:marBottom w:val="0"/>
      <w:divBdr>
        <w:top w:val="none" w:sz="0" w:space="0" w:color="auto"/>
        <w:left w:val="none" w:sz="0" w:space="0" w:color="auto"/>
        <w:bottom w:val="none" w:sz="0" w:space="0" w:color="auto"/>
        <w:right w:val="none" w:sz="0" w:space="0" w:color="auto"/>
      </w:divBdr>
      <w:divsChild>
        <w:div w:id="1602492969">
          <w:marLeft w:val="547"/>
          <w:marRight w:val="0"/>
          <w:marTop w:val="86"/>
          <w:marBottom w:val="0"/>
          <w:divBdr>
            <w:top w:val="none" w:sz="0" w:space="0" w:color="auto"/>
            <w:left w:val="none" w:sz="0" w:space="0" w:color="auto"/>
            <w:bottom w:val="none" w:sz="0" w:space="0" w:color="auto"/>
            <w:right w:val="none" w:sz="0" w:space="0" w:color="auto"/>
          </w:divBdr>
        </w:div>
        <w:div w:id="1807428679">
          <w:marLeft w:val="547"/>
          <w:marRight w:val="0"/>
          <w:marTop w:val="86"/>
          <w:marBottom w:val="0"/>
          <w:divBdr>
            <w:top w:val="none" w:sz="0" w:space="0" w:color="auto"/>
            <w:left w:val="none" w:sz="0" w:space="0" w:color="auto"/>
            <w:bottom w:val="none" w:sz="0" w:space="0" w:color="auto"/>
            <w:right w:val="none" w:sz="0" w:space="0" w:color="auto"/>
          </w:divBdr>
        </w:div>
      </w:divsChild>
    </w:div>
    <w:div w:id="436873920">
      <w:bodyDiv w:val="1"/>
      <w:marLeft w:val="0"/>
      <w:marRight w:val="0"/>
      <w:marTop w:val="0"/>
      <w:marBottom w:val="0"/>
      <w:divBdr>
        <w:top w:val="none" w:sz="0" w:space="0" w:color="auto"/>
        <w:left w:val="none" w:sz="0" w:space="0" w:color="auto"/>
        <w:bottom w:val="none" w:sz="0" w:space="0" w:color="auto"/>
        <w:right w:val="none" w:sz="0" w:space="0" w:color="auto"/>
      </w:divBdr>
      <w:divsChild>
        <w:div w:id="1942107714">
          <w:marLeft w:val="907"/>
          <w:marRight w:val="0"/>
          <w:marTop w:val="86"/>
          <w:marBottom w:val="0"/>
          <w:divBdr>
            <w:top w:val="none" w:sz="0" w:space="0" w:color="auto"/>
            <w:left w:val="none" w:sz="0" w:space="0" w:color="auto"/>
            <w:bottom w:val="none" w:sz="0" w:space="0" w:color="auto"/>
            <w:right w:val="none" w:sz="0" w:space="0" w:color="auto"/>
          </w:divBdr>
        </w:div>
        <w:div w:id="2064476441">
          <w:marLeft w:val="907"/>
          <w:marRight w:val="0"/>
          <w:marTop w:val="86"/>
          <w:marBottom w:val="0"/>
          <w:divBdr>
            <w:top w:val="none" w:sz="0" w:space="0" w:color="auto"/>
            <w:left w:val="none" w:sz="0" w:space="0" w:color="auto"/>
            <w:bottom w:val="none" w:sz="0" w:space="0" w:color="auto"/>
            <w:right w:val="none" w:sz="0" w:space="0" w:color="auto"/>
          </w:divBdr>
        </w:div>
      </w:divsChild>
    </w:div>
    <w:div w:id="442918680">
      <w:bodyDiv w:val="1"/>
      <w:marLeft w:val="0"/>
      <w:marRight w:val="0"/>
      <w:marTop w:val="0"/>
      <w:marBottom w:val="0"/>
      <w:divBdr>
        <w:top w:val="none" w:sz="0" w:space="0" w:color="auto"/>
        <w:left w:val="none" w:sz="0" w:space="0" w:color="auto"/>
        <w:bottom w:val="none" w:sz="0" w:space="0" w:color="auto"/>
        <w:right w:val="none" w:sz="0" w:space="0" w:color="auto"/>
      </w:divBdr>
    </w:div>
    <w:div w:id="443811218">
      <w:bodyDiv w:val="1"/>
      <w:marLeft w:val="0"/>
      <w:marRight w:val="0"/>
      <w:marTop w:val="0"/>
      <w:marBottom w:val="0"/>
      <w:divBdr>
        <w:top w:val="none" w:sz="0" w:space="0" w:color="auto"/>
        <w:left w:val="none" w:sz="0" w:space="0" w:color="auto"/>
        <w:bottom w:val="none" w:sz="0" w:space="0" w:color="auto"/>
        <w:right w:val="none" w:sz="0" w:space="0" w:color="auto"/>
      </w:divBdr>
    </w:div>
    <w:div w:id="456723134">
      <w:bodyDiv w:val="1"/>
      <w:marLeft w:val="0"/>
      <w:marRight w:val="0"/>
      <w:marTop w:val="0"/>
      <w:marBottom w:val="0"/>
      <w:divBdr>
        <w:top w:val="none" w:sz="0" w:space="0" w:color="auto"/>
        <w:left w:val="none" w:sz="0" w:space="0" w:color="auto"/>
        <w:bottom w:val="none" w:sz="0" w:space="0" w:color="auto"/>
        <w:right w:val="none" w:sz="0" w:space="0" w:color="auto"/>
      </w:divBdr>
    </w:div>
    <w:div w:id="470826235">
      <w:bodyDiv w:val="1"/>
      <w:marLeft w:val="0"/>
      <w:marRight w:val="0"/>
      <w:marTop w:val="0"/>
      <w:marBottom w:val="0"/>
      <w:divBdr>
        <w:top w:val="none" w:sz="0" w:space="0" w:color="auto"/>
        <w:left w:val="none" w:sz="0" w:space="0" w:color="auto"/>
        <w:bottom w:val="none" w:sz="0" w:space="0" w:color="auto"/>
        <w:right w:val="none" w:sz="0" w:space="0" w:color="auto"/>
      </w:divBdr>
    </w:div>
    <w:div w:id="524372460">
      <w:bodyDiv w:val="1"/>
      <w:marLeft w:val="0"/>
      <w:marRight w:val="0"/>
      <w:marTop w:val="0"/>
      <w:marBottom w:val="0"/>
      <w:divBdr>
        <w:top w:val="none" w:sz="0" w:space="0" w:color="auto"/>
        <w:left w:val="none" w:sz="0" w:space="0" w:color="auto"/>
        <w:bottom w:val="none" w:sz="0" w:space="0" w:color="auto"/>
        <w:right w:val="none" w:sz="0" w:space="0" w:color="auto"/>
      </w:divBdr>
    </w:div>
    <w:div w:id="553585136">
      <w:bodyDiv w:val="1"/>
      <w:marLeft w:val="0"/>
      <w:marRight w:val="0"/>
      <w:marTop w:val="0"/>
      <w:marBottom w:val="0"/>
      <w:divBdr>
        <w:top w:val="none" w:sz="0" w:space="0" w:color="auto"/>
        <w:left w:val="none" w:sz="0" w:space="0" w:color="auto"/>
        <w:bottom w:val="none" w:sz="0" w:space="0" w:color="auto"/>
        <w:right w:val="none" w:sz="0" w:space="0" w:color="auto"/>
      </w:divBdr>
    </w:div>
    <w:div w:id="761532050">
      <w:bodyDiv w:val="1"/>
      <w:marLeft w:val="0"/>
      <w:marRight w:val="0"/>
      <w:marTop w:val="0"/>
      <w:marBottom w:val="0"/>
      <w:divBdr>
        <w:top w:val="none" w:sz="0" w:space="0" w:color="auto"/>
        <w:left w:val="none" w:sz="0" w:space="0" w:color="auto"/>
        <w:bottom w:val="none" w:sz="0" w:space="0" w:color="auto"/>
        <w:right w:val="none" w:sz="0" w:space="0" w:color="auto"/>
      </w:divBdr>
      <w:divsChild>
        <w:div w:id="629366418">
          <w:marLeft w:val="432"/>
          <w:marRight w:val="0"/>
          <w:marTop w:val="115"/>
          <w:marBottom w:val="0"/>
          <w:divBdr>
            <w:top w:val="none" w:sz="0" w:space="0" w:color="auto"/>
            <w:left w:val="none" w:sz="0" w:space="0" w:color="auto"/>
            <w:bottom w:val="none" w:sz="0" w:space="0" w:color="auto"/>
            <w:right w:val="none" w:sz="0" w:space="0" w:color="auto"/>
          </w:divBdr>
        </w:div>
        <w:div w:id="751391819">
          <w:marLeft w:val="432"/>
          <w:marRight w:val="0"/>
          <w:marTop w:val="115"/>
          <w:marBottom w:val="0"/>
          <w:divBdr>
            <w:top w:val="none" w:sz="0" w:space="0" w:color="auto"/>
            <w:left w:val="none" w:sz="0" w:space="0" w:color="auto"/>
            <w:bottom w:val="none" w:sz="0" w:space="0" w:color="auto"/>
            <w:right w:val="none" w:sz="0" w:space="0" w:color="auto"/>
          </w:divBdr>
        </w:div>
        <w:div w:id="1277833325">
          <w:marLeft w:val="432"/>
          <w:marRight w:val="0"/>
          <w:marTop w:val="115"/>
          <w:marBottom w:val="0"/>
          <w:divBdr>
            <w:top w:val="none" w:sz="0" w:space="0" w:color="auto"/>
            <w:left w:val="none" w:sz="0" w:space="0" w:color="auto"/>
            <w:bottom w:val="none" w:sz="0" w:space="0" w:color="auto"/>
            <w:right w:val="none" w:sz="0" w:space="0" w:color="auto"/>
          </w:divBdr>
        </w:div>
        <w:div w:id="1647247513">
          <w:marLeft w:val="432"/>
          <w:marRight w:val="0"/>
          <w:marTop w:val="115"/>
          <w:marBottom w:val="0"/>
          <w:divBdr>
            <w:top w:val="none" w:sz="0" w:space="0" w:color="auto"/>
            <w:left w:val="none" w:sz="0" w:space="0" w:color="auto"/>
            <w:bottom w:val="none" w:sz="0" w:space="0" w:color="auto"/>
            <w:right w:val="none" w:sz="0" w:space="0" w:color="auto"/>
          </w:divBdr>
        </w:div>
        <w:div w:id="1739135980">
          <w:marLeft w:val="432"/>
          <w:marRight w:val="0"/>
          <w:marTop w:val="115"/>
          <w:marBottom w:val="0"/>
          <w:divBdr>
            <w:top w:val="none" w:sz="0" w:space="0" w:color="auto"/>
            <w:left w:val="none" w:sz="0" w:space="0" w:color="auto"/>
            <w:bottom w:val="none" w:sz="0" w:space="0" w:color="auto"/>
            <w:right w:val="none" w:sz="0" w:space="0" w:color="auto"/>
          </w:divBdr>
        </w:div>
      </w:divsChild>
    </w:div>
    <w:div w:id="768889499">
      <w:bodyDiv w:val="1"/>
      <w:marLeft w:val="0"/>
      <w:marRight w:val="0"/>
      <w:marTop w:val="0"/>
      <w:marBottom w:val="0"/>
      <w:divBdr>
        <w:top w:val="none" w:sz="0" w:space="0" w:color="auto"/>
        <w:left w:val="none" w:sz="0" w:space="0" w:color="auto"/>
        <w:bottom w:val="none" w:sz="0" w:space="0" w:color="auto"/>
        <w:right w:val="none" w:sz="0" w:space="0" w:color="auto"/>
      </w:divBdr>
      <w:divsChild>
        <w:div w:id="405685067">
          <w:marLeft w:val="547"/>
          <w:marRight w:val="0"/>
          <w:marTop w:val="0"/>
          <w:marBottom w:val="0"/>
          <w:divBdr>
            <w:top w:val="none" w:sz="0" w:space="0" w:color="auto"/>
            <w:left w:val="none" w:sz="0" w:space="0" w:color="auto"/>
            <w:bottom w:val="none" w:sz="0" w:space="0" w:color="auto"/>
            <w:right w:val="none" w:sz="0" w:space="0" w:color="auto"/>
          </w:divBdr>
        </w:div>
        <w:div w:id="1307278426">
          <w:marLeft w:val="547"/>
          <w:marRight w:val="0"/>
          <w:marTop w:val="0"/>
          <w:marBottom w:val="0"/>
          <w:divBdr>
            <w:top w:val="none" w:sz="0" w:space="0" w:color="auto"/>
            <w:left w:val="none" w:sz="0" w:space="0" w:color="auto"/>
            <w:bottom w:val="none" w:sz="0" w:space="0" w:color="auto"/>
            <w:right w:val="none" w:sz="0" w:space="0" w:color="auto"/>
          </w:divBdr>
        </w:div>
        <w:div w:id="1704555189">
          <w:marLeft w:val="547"/>
          <w:marRight w:val="0"/>
          <w:marTop w:val="0"/>
          <w:marBottom w:val="0"/>
          <w:divBdr>
            <w:top w:val="none" w:sz="0" w:space="0" w:color="auto"/>
            <w:left w:val="none" w:sz="0" w:space="0" w:color="auto"/>
            <w:bottom w:val="none" w:sz="0" w:space="0" w:color="auto"/>
            <w:right w:val="none" w:sz="0" w:space="0" w:color="auto"/>
          </w:divBdr>
        </w:div>
        <w:div w:id="1871844744">
          <w:marLeft w:val="547"/>
          <w:marRight w:val="0"/>
          <w:marTop w:val="0"/>
          <w:marBottom w:val="0"/>
          <w:divBdr>
            <w:top w:val="none" w:sz="0" w:space="0" w:color="auto"/>
            <w:left w:val="none" w:sz="0" w:space="0" w:color="auto"/>
            <w:bottom w:val="none" w:sz="0" w:space="0" w:color="auto"/>
            <w:right w:val="none" w:sz="0" w:space="0" w:color="auto"/>
          </w:divBdr>
        </w:div>
        <w:div w:id="1908999666">
          <w:marLeft w:val="547"/>
          <w:marRight w:val="0"/>
          <w:marTop w:val="0"/>
          <w:marBottom w:val="0"/>
          <w:divBdr>
            <w:top w:val="none" w:sz="0" w:space="0" w:color="auto"/>
            <w:left w:val="none" w:sz="0" w:space="0" w:color="auto"/>
            <w:bottom w:val="none" w:sz="0" w:space="0" w:color="auto"/>
            <w:right w:val="none" w:sz="0" w:space="0" w:color="auto"/>
          </w:divBdr>
        </w:div>
      </w:divsChild>
    </w:div>
    <w:div w:id="779958562">
      <w:bodyDiv w:val="1"/>
      <w:marLeft w:val="0"/>
      <w:marRight w:val="0"/>
      <w:marTop w:val="0"/>
      <w:marBottom w:val="0"/>
      <w:divBdr>
        <w:top w:val="none" w:sz="0" w:space="0" w:color="auto"/>
        <w:left w:val="none" w:sz="0" w:space="0" w:color="auto"/>
        <w:bottom w:val="none" w:sz="0" w:space="0" w:color="auto"/>
        <w:right w:val="none" w:sz="0" w:space="0" w:color="auto"/>
      </w:divBdr>
    </w:div>
    <w:div w:id="856501449">
      <w:bodyDiv w:val="1"/>
      <w:marLeft w:val="0"/>
      <w:marRight w:val="0"/>
      <w:marTop w:val="0"/>
      <w:marBottom w:val="0"/>
      <w:divBdr>
        <w:top w:val="none" w:sz="0" w:space="0" w:color="auto"/>
        <w:left w:val="none" w:sz="0" w:space="0" w:color="auto"/>
        <w:bottom w:val="none" w:sz="0" w:space="0" w:color="auto"/>
        <w:right w:val="none" w:sz="0" w:space="0" w:color="auto"/>
      </w:divBdr>
      <w:divsChild>
        <w:div w:id="1206335149">
          <w:marLeft w:val="547"/>
          <w:marRight w:val="0"/>
          <w:marTop w:val="0"/>
          <w:marBottom w:val="0"/>
          <w:divBdr>
            <w:top w:val="none" w:sz="0" w:space="0" w:color="auto"/>
            <w:left w:val="none" w:sz="0" w:space="0" w:color="auto"/>
            <w:bottom w:val="none" w:sz="0" w:space="0" w:color="auto"/>
            <w:right w:val="none" w:sz="0" w:space="0" w:color="auto"/>
          </w:divBdr>
        </w:div>
      </w:divsChild>
    </w:div>
    <w:div w:id="863443202">
      <w:bodyDiv w:val="1"/>
      <w:marLeft w:val="0"/>
      <w:marRight w:val="0"/>
      <w:marTop w:val="0"/>
      <w:marBottom w:val="0"/>
      <w:divBdr>
        <w:top w:val="none" w:sz="0" w:space="0" w:color="auto"/>
        <w:left w:val="none" w:sz="0" w:space="0" w:color="auto"/>
        <w:bottom w:val="none" w:sz="0" w:space="0" w:color="auto"/>
        <w:right w:val="none" w:sz="0" w:space="0" w:color="auto"/>
      </w:divBdr>
    </w:div>
    <w:div w:id="865169248">
      <w:bodyDiv w:val="1"/>
      <w:marLeft w:val="0"/>
      <w:marRight w:val="0"/>
      <w:marTop w:val="0"/>
      <w:marBottom w:val="0"/>
      <w:divBdr>
        <w:top w:val="none" w:sz="0" w:space="0" w:color="auto"/>
        <w:left w:val="none" w:sz="0" w:space="0" w:color="auto"/>
        <w:bottom w:val="none" w:sz="0" w:space="0" w:color="auto"/>
        <w:right w:val="none" w:sz="0" w:space="0" w:color="auto"/>
      </w:divBdr>
    </w:div>
    <w:div w:id="886142602">
      <w:bodyDiv w:val="1"/>
      <w:marLeft w:val="0"/>
      <w:marRight w:val="0"/>
      <w:marTop w:val="0"/>
      <w:marBottom w:val="0"/>
      <w:divBdr>
        <w:top w:val="none" w:sz="0" w:space="0" w:color="auto"/>
        <w:left w:val="none" w:sz="0" w:space="0" w:color="auto"/>
        <w:bottom w:val="none" w:sz="0" w:space="0" w:color="auto"/>
        <w:right w:val="none" w:sz="0" w:space="0" w:color="auto"/>
      </w:divBdr>
      <w:divsChild>
        <w:div w:id="952442286">
          <w:marLeft w:val="547"/>
          <w:marRight w:val="0"/>
          <w:marTop w:val="86"/>
          <w:marBottom w:val="0"/>
          <w:divBdr>
            <w:top w:val="none" w:sz="0" w:space="0" w:color="auto"/>
            <w:left w:val="none" w:sz="0" w:space="0" w:color="auto"/>
            <w:bottom w:val="none" w:sz="0" w:space="0" w:color="auto"/>
            <w:right w:val="none" w:sz="0" w:space="0" w:color="auto"/>
          </w:divBdr>
        </w:div>
        <w:div w:id="1686397941">
          <w:marLeft w:val="547"/>
          <w:marRight w:val="0"/>
          <w:marTop w:val="86"/>
          <w:marBottom w:val="0"/>
          <w:divBdr>
            <w:top w:val="none" w:sz="0" w:space="0" w:color="auto"/>
            <w:left w:val="none" w:sz="0" w:space="0" w:color="auto"/>
            <w:bottom w:val="none" w:sz="0" w:space="0" w:color="auto"/>
            <w:right w:val="none" w:sz="0" w:space="0" w:color="auto"/>
          </w:divBdr>
        </w:div>
        <w:div w:id="1890994250">
          <w:marLeft w:val="547"/>
          <w:marRight w:val="0"/>
          <w:marTop w:val="86"/>
          <w:marBottom w:val="0"/>
          <w:divBdr>
            <w:top w:val="none" w:sz="0" w:space="0" w:color="auto"/>
            <w:left w:val="none" w:sz="0" w:space="0" w:color="auto"/>
            <w:bottom w:val="none" w:sz="0" w:space="0" w:color="auto"/>
            <w:right w:val="none" w:sz="0" w:space="0" w:color="auto"/>
          </w:divBdr>
        </w:div>
      </w:divsChild>
    </w:div>
    <w:div w:id="888566086">
      <w:bodyDiv w:val="1"/>
      <w:marLeft w:val="0"/>
      <w:marRight w:val="0"/>
      <w:marTop w:val="0"/>
      <w:marBottom w:val="0"/>
      <w:divBdr>
        <w:top w:val="none" w:sz="0" w:space="0" w:color="auto"/>
        <w:left w:val="none" w:sz="0" w:space="0" w:color="auto"/>
        <w:bottom w:val="none" w:sz="0" w:space="0" w:color="auto"/>
        <w:right w:val="none" w:sz="0" w:space="0" w:color="auto"/>
      </w:divBdr>
      <w:divsChild>
        <w:div w:id="1612934730">
          <w:marLeft w:val="547"/>
          <w:marRight w:val="0"/>
          <w:marTop w:val="0"/>
          <w:marBottom w:val="0"/>
          <w:divBdr>
            <w:top w:val="none" w:sz="0" w:space="0" w:color="auto"/>
            <w:left w:val="none" w:sz="0" w:space="0" w:color="auto"/>
            <w:bottom w:val="none" w:sz="0" w:space="0" w:color="auto"/>
            <w:right w:val="none" w:sz="0" w:space="0" w:color="auto"/>
          </w:divBdr>
        </w:div>
      </w:divsChild>
    </w:div>
    <w:div w:id="932206421">
      <w:bodyDiv w:val="1"/>
      <w:marLeft w:val="0"/>
      <w:marRight w:val="0"/>
      <w:marTop w:val="0"/>
      <w:marBottom w:val="0"/>
      <w:divBdr>
        <w:top w:val="none" w:sz="0" w:space="0" w:color="auto"/>
        <w:left w:val="none" w:sz="0" w:space="0" w:color="auto"/>
        <w:bottom w:val="none" w:sz="0" w:space="0" w:color="auto"/>
        <w:right w:val="none" w:sz="0" w:space="0" w:color="auto"/>
      </w:divBdr>
    </w:div>
    <w:div w:id="1021974367">
      <w:bodyDiv w:val="1"/>
      <w:marLeft w:val="0"/>
      <w:marRight w:val="0"/>
      <w:marTop w:val="0"/>
      <w:marBottom w:val="0"/>
      <w:divBdr>
        <w:top w:val="none" w:sz="0" w:space="0" w:color="auto"/>
        <w:left w:val="none" w:sz="0" w:space="0" w:color="auto"/>
        <w:bottom w:val="none" w:sz="0" w:space="0" w:color="auto"/>
        <w:right w:val="none" w:sz="0" w:space="0" w:color="auto"/>
      </w:divBdr>
    </w:div>
    <w:div w:id="1027950554">
      <w:bodyDiv w:val="1"/>
      <w:marLeft w:val="0"/>
      <w:marRight w:val="0"/>
      <w:marTop w:val="0"/>
      <w:marBottom w:val="0"/>
      <w:divBdr>
        <w:top w:val="none" w:sz="0" w:space="0" w:color="auto"/>
        <w:left w:val="none" w:sz="0" w:space="0" w:color="auto"/>
        <w:bottom w:val="none" w:sz="0" w:space="0" w:color="auto"/>
        <w:right w:val="none" w:sz="0" w:space="0" w:color="auto"/>
      </w:divBdr>
      <w:divsChild>
        <w:div w:id="669017023">
          <w:marLeft w:val="763"/>
          <w:marRight w:val="0"/>
          <w:marTop w:val="120"/>
          <w:marBottom w:val="0"/>
          <w:divBdr>
            <w:top w:val="none" w:sz="0" w:space="0" w:color="auto"/>
            <w:left w:val="none" w:sz="0" w:space="0" w:color="auto"/>
            <w:bottom w:val="none" w:sz="0" w:space="0" w:color="auto"/>
            <w:right w:val="none" w:sz="0" w:space="0" w:color="auto"/>
          </w:divBdr>
        </w:div>
        <w:div w:id="1244493665">
          <w:marLeft w:val="763"/>
          <w:marRight w:val="0"/>
          <w:marTop w:val="120"/>
          <w:marBottom w:val="0"/>
          <w:divBdr>
            <w:top w:val="none" w:sz="0" w:space="0" w:color="auto"/>
            <w:left w:val="none" w:sz="0" w:space="0" w:color="auto"/>
            <w:bottom w:val="none" w:sz="0" w:space="0" w:color="auto"/>
            <w:right w:val="none" w:sz="0" w:space="0" w:color="auto"/>
          </w:divBdr>
        </w:div>
        <w:div w:id="1364287176">
          <w:marLeft w:val="763"/>
          <w:marRight w:val="0"/>
          <w:marTop w:val="120"/>
          <w:marBottom w:val="0"/>
          <w:divBdr>
            <w:top w:val="none" w:sz="0" w:space="0" w:color="auto"/>
            <w:left w:val="none" w:sz="0" w:space="0" w:color="auto"/>
            <w:bottom w:val="none" w:sz="0" w:space="0" w:color="auto"/>
            <w:right w:val="none" w:sz="0" w:space="0" w:color="auto"/>
          </w:divBdr>
        </w:div>
        <w:div w:id="1619876027">
          <w:marLeft w:val="763"/>
          <w:marRight w:val="0"/>
          <w:marTop w:val="120"/>
          <w:marBottom w:val="0"/>
          <w:divBdr>
            <w:top w:val="none" w:sz="0" w:space="0" w:color="auto"/>
            <w:left w:val="none" w:sz="0" w:space="0" w:color="auto"/>
            <w:bottom w:val="none" w:sz="0" w:space="0" w:color="auto"/>
            <w:right w:val="none" w:sz="0" w:space="0" w:color="auto"/>
          </w:divBdr>
        </w:div>
        <w:div w:id="1623413378">
          <w:marLeft w:val="763"/>
          <w:marRight w:val="0"/>
          <w:marTop w:val="120"/>
          <w:marBottom w:val="0"/>
          <w:divBdr>
            <w:top w:val="none" w:sz="0" w:space="0" w:color="auto"/>
            <w:left w:val="none" w:sz="0" w:space="0" w:color="auto"/>
            <w:bottom w:val="none" w:sz="0" w:space="0" w:color="auto"/>
            <w:right w:val="none" w:sz="0" w:space="0" w:color="auto"/>
          </w:divBdr>
        </w:div>
        <w:div w:id="1940327667">
          <w:marLeft w:val="763"/>
          <w:marRight w:val="0"/>
          <w:marTop w:val="120"/>
          <w:marBottom w:val="0"/>
          <w:divBdr>
            <w:top w:val="none" w:sz="0" w:space="0" w:color="auto"/>
            <w:left w:val="none" w:sz="0" w:space="0" w:color="auto"/>
            <w:bottom w:val="none" w:sz="0" w:space="0" w:color="auto"/>
            <w:right w:val="none" w:sz="0" w:space="0" w:color="auto"/>
          </w:divBdr>
        </w:div>
      </w:divsChild>
    </w:div>
    <w:div w:id="1043214500">
      <w:bodyDiv w:val="1"/>
      <w:marLeft w:val="0"/>
      <w:marRight w:val="0"/>
      <w:marTop w:val="0"/>
      <w:marBottom w:val="0"/>
      <w:divBdr>
        <w:top w:val="none" w:sz="0" w:space="0" w:color="auto"/>
        <w:left w:val="none" w:sz="0" w:space="0" w:color="auto"/>
        <w:bottom w:val="none" w:sz="0" w:space="0" w:color="auto"/>
        <w:right w:val="none" w:sz="0" w:space="0" w:color="auto"/>
      </w:divBdr>
    </w:div>
    <w:div w:id="1045058325">
      <w:bodyDiv w:val="1"/>
      <w:marLeft w:val="0"/>
      <w:marRight w:val="0"/>
      <w:marTop w:val="0"/>
      <w:marBottom w:val="0"/>
      <w:divBdr>
        <w:top w:val="none" w:sz="0" w:space="0" w:color="auto"/>
        <w:left w:val="none" w:sz="0" w:space="0" w:color="auto"/>
        <w:bottom w:val="none" w:sz="0" w:space="0" w:color="auto"/>
        <w:right w:val="none" w:sz="0" w:space="0" w:color="auto"/>
      </w:divBdr>
      <w:divsChild>
        <w:div w:id="1249778258">
          <w:marLeft w:val="45"/>
          <w:marRight w:val="45"/>
          <w:marTop w:val="15"/>
          <w:marBottom w:val="0"/>
          <w:divBdr>
            <w:top w:val="none" w:sz="0" w:space="0" w:color="auto"/>
            <w:left w:val="none" w:sz="0" w:space="0" w:color="auto"/>
            <w:bottom w:val="none" w:sz="0" w:space="0" w:color="auto"/>
            <w:right w:val="none" w:sz="0" w:space="0" w:color="auto"/>
          </w:divBdr>
          <w:divsChild>
            <w:div w:id="8920846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64376549">
      <w:bodyDiv w:val="1"/>
      <w:marLeft w:val="0"/>
      <w:marRight w:val="0"/>
      <w:marTop w:val="0"/>
      <w:marBottom w:val="0"/>
      <w:divBdr>
        <w:top w:val="none" w:sz="0" w:space="0" w:color="auto"/>
        <w:left w:val="none" w:sz="0" w:space="0" w:color="auto"/>
        <w:bottom w:val="none" w:sz="0" w:space="0" w:color="auto"/>
        <w:right w:val="none" w:sz="0" w:space="0" w:color="auto"/>
      </w:divBdr>
      <w:divsChild>
        <w:div w:id="1028336450">
          <w:marLeft w:val="547"/>
          <w:marRight w:val="0"/>
          <w:marTop w:val="200"/>
          <w:marBottom w:val="0"/>
          <w:divBdr>
            <w:top w:val="none" w:sz="0" w:space="0" w:color="auto"/>
            <w:left w:val="none" w:sz="0" w:space="0" w:color="auto"/>
            <w:bottom w:val="none" w:sz="0" w:space="0" w:color="auto"/>
            <w:right w:val="none" w:sz="0" w:space="0" w:color="auto"/>
          </w:divBdr>
        </w:div>
        <w:div w:id="1475178985">
          <w:marLeft w:val="547"/>
          <w:marRight w:val="0"/>
          <w:marTop w:val="200"/>
          <w:marBottom w:val="0"/>
          <w:divBdr>
            <w:top w:val="none" w:sz="0" w:space="0" w:color="auto"/>
            <w:left w:val="none" w:sz="0" w:space="0" w:color="auto"/>
            <w:bottom w:val="none" w:sz="0" w:space="0" w:color="auto"/>
            <w:right w:val="none" w:sz="0" w:space="0" w:color="auto"/>
          </w:divBdr>
        </w:div>
        <w:div w:id="1890413537">
          <w:marLeft w:val="547"/>
          <w:marRight w:val="0"/>
          <w:marTop w:val="200"/>
          <w:marBottom w:val="0"/>
          <w:divBdr>
            <w:top w:val="none" w:sz="0" w:space="0" w:color="auto"/>
            <w:left w:val="none" w:sz="0" w:space="0" w:color="auto"/>
            <w:bottom w:val="none" w:sz="0" w:space="0" w:color="auto"/>
            <w:right w:val="none" w:sz="0" w:space="0" w:color="auto"/>
          </w:divBdr>
        </w:div>
        <w:div w:id="1943174579">
          <w:marLeft w:val="547"/>
          <w:marRight w:val="0"/>
          <w:marTop w:val="200"/>
          <w:marBottom w:val="0"/>
          <w:divBdr>
            <w:top w:val="none" w:sz="0" w:space="0" w:color="auto"/>
            <w:left w:val="none" w:sz="0" w:space="0" w:color="auto"/>
            <w:bottom w:val="none" w:sz="0" w:space="0" w:color="auto"/>
            <w:right w:val="none" w:sz="0" w:space="0" w:color="auto"/>
          </w:divBdr>
        </w:div>
        <w:div w:id="2001813917">
          <w:marLeft w:val="547"/>
          <w:marRight w:val="0"/>
          <w:marTop w:val="200"/>
          <w:marBottom w:val="0"/>
          <w:divBdr>
            <w:top w:val="none" w:sz="0" w:space="0" w:color="auto"/>
            <w:left w:val="none" w:sz="0" w:space="0" w:color="auto"/>
            <w:bottom w:val="none" w:sz="0" w:space="0" w:color="auto"/>
            <w:right w:val="none" w:sz="0" w:space="0" w:color="auto"/>
          </w:divBdr>
        </w:div>
      </w:divsChild>
    </w:div>
    <w:div w:id="1148279238">
      <w:bodyDiv w:val="1"/>
      <w:marLeft w:val="0"/>
      <w:marRight w:val="0"/>
      <w:marTop w:val="0"/>
      <w:marBottom w:val="0"/>
      <w:divBdr>
        <w:top w:val="none" w:sz="0" w:space="0" w:color="auto"/>
        <w:left w:val="none" w:sz="0" w:space="0" w:color="auto"/>
        <w:bottom w:val="none" w:sz="0" w:space="0" w:color="auto"/>
        <w:right w:val="none" w:sz="0" w:space="0" w:color="auto"/>
      </w:divBdr>
    </w:div>
    <w:div w:id="1184245172">
      <w:bodyDiv w:val="1"/>
      <w:marLeft w:val="0"/>
      <w:marRight w:val="0"/>
      <w:marTop w:val="0"/>
      <w:marBottom w:val="0"/>
      <w:divBdr>
        <w:top w:val="none" w:sz="0" w:space="0" w:color="auto"/>
        <w:left w:val="none" w:sz="0" w:space="0" w:color="auto"/>
        <w:bottom w:val="none" w:sz="0" w:space="0" w:color="auto"/>
        <w:right w:val="none" w:sz="0" w:space="0" w:color="auto"/>
      </w:divBdr>
    </w:div>
    <w:div w:id="1203981190">
      <w:bodyDiv w:val="1"/>
      <w:marLeft w:val="0"/>
      <w:marRight w:val="0"/>
      <w:marTop w:val="0"/>
      <w:marBottom w:val="0"/>
      <w:divBdr>
        <w:top w:val="none" w:sz="0" w:space="0" w:color="auto"/>
        <w:left w:val="none" w:sz="0" w:space="0" w:color="auto"/>
        <w:bottom w:val="none" w:sz="0" w:space="0" w:color="auto"/>
        <w:right w:val="none" w:sz="0" w:space="0" w:color="auto"/>
      </w:divBdr>
      <w:divsChild>
        <w:div w:id="1734890900">
          <w:marLeft w:val="547"/>
          <w:marRight w:val="0"/>
          <w:marTop w:val="200"/>
          <w:marBottom w:val="0"/>
          <w:divBdr>
            <w:top w:val="none" w:sz="0" w:space="0" w:color="auto"/>
            <w:left w:val="none" w:sz="0" w:space="0" w:color="auto"/>
            <w:bottom w:val="none" w:sz="0" w:space="0" w:color="auto"/>
            <w:right w:val="none" w:sz="0" w:space="0" w:color="auto"/>
          </w:divBdr>
        </w:div>
        <w:div w:id="1920748254">
          <w:marLeft w:val="547"/>
          <w:marRight w:val="0"/>
          <w:marTop w:val="200"/>
          <w:marBottom w:val="0"/>
          <w:divBdr>
            <w:top w:val="none" w:sz="0" w:space="0" w:color="auto"/>
            <w:left w:val="none" w:sz="0" w:space="0" w:color="auto"/>
            <w:bottom w:val="none" w:sz="0" w:space="0" w:color="auto"/>
            <w:right w:val="none" w:sz="0" w:space="0" w:color="auto"/>
          </w:divBdr>
        </w:div>
        <w:div w:id="2025938392">
          <w:marLeft w:val="547"/>
          <w:marRight w:val="0"/>
          <w:marTop w:val="200"/>
          <w:marBottom w:val="0"/>
          <w:divBdr>
            <w:top w:val="none" w:sz="0" w:space="0" w:color="auto"/>
            <w:left w:val="none" w:sz="0" w:space="0" w:color="auto"/>
            <w:bottom w:val="none" w:sz="0" w:space="0" w:color="auto"/>
            <w:right w:val="none" w:sz="0" w:space="0" w:color="auto"/>
          </w:divBdr>
        </w:div>
      </w:divsChild>
    </w:div>
    <w:div w:id="1283339077">
      <w:bodyDiv w:val="1"/>
      <w:marLeft w:val="0"/>
      <w:marRight w:val="0"/>
      <w:marTop w:val="0"/>
      <w:marBottom w:val="0"/>
      <w:divBdr>
        <w:top w:val="none" w:sz="0" w:space="0" w:color="auto"/>
        <w:left w:val="none" w:sz="0" w:space="0" w:color="auto"/>
        <w:bottom w:val="none" w:sz="0" w:space="0" w:color="auto"/>
        <w:right w:val="none" w:sz="0" w:space="0" w:color="auto"/>
      </w:divBdr>
    </w:div>
    <w:div w:id="1292903544">
      <w:bodyDiv w:val="1"/>
      <w:marLeft w:val="0"/>
      <w:marRight w:val="0"/>
      <w:marTop w:val="0"/>
      <w:marBottom w:val="0"/>
      <w:divBdr>
        <w:top w:val="none" w:sz="0" w:space="0" w:color="auto"/>
        <w:left w:val="none" w:sz="0" w:space="0" w:color="auto"/>
        <w:bottom w:val="none" w:sz="0" w:space="0" w:color="auto"/>
        <w:right w:val="none" w:sz="0" w:space="0" w:color="auto"/>
      </w:divBdr>
      <w:divsChild>
        <w:div w:id="709956982">
          <w:marLeft w:val="0"/>
          <w:marRight w:val="0"/>
          <w:marTop w:val="0"/>
          <w:marBottom w:val="0"/>
          <w:divBdr>
            <w:top w:val="none" w:sz="0" w:space="0" w:color="auto"/>
            <w:left w:val="none" w:sz="0" w:space="0" w:color="auto"/>
            <w:bottom w:val="none" w:sz="0" w:space="0" w:color="auto"/>
            <w:right w:val="none" w:sz="0" w:space="0" w:color="auto"/>
          </w:divBdr>
        </w:div>
        <w:div w:id="1476096966">
          <w:marLeft w:val="0"/>
          <w:marRight w:val="0"/>
          <w:marTop w:val="0"/>
          <w:marBottom w:val="0"/>
          <w:divBdr>
            <w:top w:val="none" w:sz="0" w:space="0" w:color="auto"/>
            <w:left w:val="none" w:sz="0" w:space="0" w:color="auto"/>
            <w:bottom w:val="none" w:sz="0" w:space="0" w:color="auto"/>
            <w:right w:val="none" w:sz="0" w:space="0" w:color="auto"/>
          </w:divBdr>
        </w:div>
        <w:div w:id="1583761562">
          <w:marLeft w:val="0"/>
          <w:marRight w:val="0"/>
          <w:marTop w:val="0"/>
          <w:marBottom w:val="0"/>
          <w:divBdr>
            <w:top w:val="none" w:sz="0" w:space="0" w:color="auto"/>
            <w:left w:val="none" w:sz="0" w:space="0" w:color="auto"/>
            <w:bottom w:val="none" w:sz="0" w:space="0" w:color="auto"/>
            <w:right w:val="none" w:sz="0" w:space="0" w:color="auto"/>
          </w:divBdr>
        </w:div>
      </w:divsChild>
    </w:div>
    <w:div w:id="1349868549">
      <w:bodyDiv w:val="1"/>
      <w:marLeft w:val="0"/>
      <w:marRight w:val="0"/>
      <w:marTop w:val="0"/>
      <w:marBottom w:val="0"/>
      <w:divBdr>
        <w:top w:val="none" w:sz="0" w:space="0" w:color="auto"/>
        <w:left w:val="none" w:sz="0" w:space="0" w:color="auto"/>
        <w:bottom w:val="none" w:sz="0" w:space="0" w:color="auto"/>
        <w:right w:val="none" w:sz="0" w:space="0" w:color="auto"/>
      </w:divBdr>
    </w:div>
    <w:div w:id="1356692170">
      <w:bodyDiv w:val="1"/>
      <w:marLeft w:val="0"/>
      <w:marRight w:val="0"/>
      <w:marTop w:val="0"/>
      <w:marBottom w:val="0"/>
      <w:divBdr>
        <w:top w:val="none" w:sz="0" w:space="0" w:color="auto"/>
        <w:left w:val="none" w:sz="0" w:space="0" w:color="auto"/>
        <w:bottom w:val="none" w:sz="0" w:space="0" w:color="auto"/>
        <w:right w:val="none" w:sz="0" w:space="0" w:color="auto"/>
      </w:divBdr>
    </w:div>
    <w:div w:id="1366246180">
      <w:bodyDiv w:val="1"/>
      <w:marLeft w:val="0"/>
      <w:marRight w:val="0"/>
      <w:marTop w:val="0"/>
      <w:marBottom w:val="0"/>
      <w:divBdr>
        <w:top w:val="none" w:sz="0" w:space="0" w:color="auto"/>
        <w:left w:val="none" w:sz="0" w:space="0" w:color="auto"/>
        <w:bottom w:val="none" w:sz="0" w:space="0" w:color="auto"/>
        <w:right w:val="none" w:sz="0" w:space="0" w:color="auto"/>
      </w:divBdr>
      <w:divsChild>
        <w:div w:id="322198023">
          <w:marLeft w:val="547"/>
          <w:marRight w:val="0"/>
          <w:marTop w:val="101"/>
          <w:marBottom w:val="0"/>
          <w:divBdr>
            <w:top w:val="none" w:sz="0" w:space="0" w:color="auto"/>
            <w:left w:val="none" w:sz="0" w:space="0" w:color="auto"/>
            <w:bottom w:val="none" w:sz="0" w:space="0" w:color="auto"/>
            <w:right w:val="none" w:sz="0" w:space="0" w:color="auto"/>
          </w:divBdr>
        </w:div>
      </w:divsChild>
    </w:div>
    <w:div w:id="1399787353">
      <w:bodyDiv w:val="1"/>
      <w:marLeft w:val="0"/>
      <w:marRight w:val="0"/>
      <w:marTop w:val="0"/>
      <w:marBottom w:val="0"/>
      <w:divBdr>
        <w:top w:val="none" w:sz="0" w:space="0" w:color="auto"/>
        <w:left w:val="none" w:sz="0" w:space="0" w:color="auto"/>
        <w:bottom w:val="none" w:sz="0" w:space="0" w:color="auto"/>
        <w:right w:val="none" w:sz="0" w:space="0" w:color="auto"/>
      </w:divBdr>
      <w:divsChild>
        <w:div w:id="562640192">
          <w:marLeft w:val="547"/>
          <w:marRight w:val="0"/>
          <w:marTop w:val="200"/>
          <w:marBottom w:val="0"/>
          <w:divBdr>
            <w:top w:val="none" w:sz="0" w:space="0" w:color="auto"/>
            <w:left w:val="none" w:sz="0" w:space="0" w:color="auto"/>
            <w:bottom w:val="none" w:sz="0" w:space="0" w:color="auto"/>
            <w:right w:val="none" w:sz="0" w:space="0" w:color="auto"/>
          </w:divBdr>
        </w:div>
        <w:div w:id="905383704">
          <w:marLeft w:val="547"/>
          <w:marRight w:val="0"/>
          <w:marTop w:val="200"/>
          <w:marBottom w:val="0"/>
          <w:divBdr>
            <w:top w:val="none" w:sz="0" w:space="0" w:color="auto"/>
            <w:left w:val="none" w:sz="0" w:space="0" w:color="auto"/>
            <w:bottom w:val="none" w:sz="0" w:space="0" w:color="auto"/>
            <w:right w:val="none" w:sz="0" w:space="0" w:color="auto"/>
          </w:divBdr>
        </w:div>
        <w:div w:id="1172182043">
          <w:marLeft w:val="547"/>
          <w:marRight w:val="0"/>
          <w:marTop w:val="200"/>
          <w:marBottom w:val="0"/>
          <w:divBdr>
            <w:top w:val="none" w:sz="0" w:space="0" w:color="auto"/>
            <w:left w:val="none" w:sz="0" w:space="0" w:color="auto"/>
            <w:bottom w:val="none" w:sz="0" w:space="0" w:color="auto"/>
            <w:right w:val="none" w:sz="0" w:space="0" w:color="auto"/>
          </w:divBdr>
        </w:div>
        <w:div w:id="1606964184">
          <w:marLeft w:val="547"/>
          <w:marRight w:val="0"/>
          <w:marTop w:val="200"/>
          <w:marBottom w:val="0"/>
          <w:divBdr>
            <w:top w:val="none" w:sz="0" w:space="0" w:color="auto"/>
            <w:left w:val="none" w:sz="0" w:space="0" w:color="auto"/>
            <w:bottom w:val="none" w:sz="0" w:space="0" w:color="auto"/>
            <w:right w:val="none" w:sz="0" w:space="0" w:color="auto"/>
          </w:divBdr>
        </w:div>
        <w:div w:id="1709375654">
          <w:marLeft w:val="547"/>
          <w:marRight w:val="0"/>
          <w:marTop w:val="200"/>
          <w:marBottom w:val="0"/>
          <w:divBdr>
            <w:top w:val="none" w:sz="0" w:space="0" w:color="auto"/>
            <w:left w:val="none" w:sz="0" w:space="0" w:color="auto"/>
            <w:bottom w:val="none" w:sz="0" w:space="0" w:color="auto"/>
            <w:right w:val="none" w:sz="0" w:space="0" w:color="auto"/>
          </w:divBdr>
        </w:div>
        <w:div w:id="1764255973">
          <w:marLeft w:val="547"/>
          <w:marRight w:val="0"/>
          <w:marTop w:val="200"/>
          <w:marBottom w:val="0"/>
          <w:divBdr>
            <w:top w:val="none" w:sz="0" w:space="0" w:color="auto"/>
            <w:left w:val="none" w:sz="0" w:space="0" w:color="auto"/>
            <w:bottom w:val="none" w:sz="0" w:space="0" w:color="auto"/>
            <w:right w:val="none" w:sz="0" w:space="0" w:color="auto"/>
          </w:divBdr>
        </w:div>
        <w:div w:id="1930767981">
          <w:marLeft w:val="547"/>
          <w:marRight w:val="0"/>
          <w:marTop w:val="200"/>
          <w:marBottom w:val="0"/>
          <w:divBdr>
            <w:top w:val="none" w:sz="0" w:space="0" w:color="auto"/>
            <w:left w:val="none" w:sz="0" w:space="0" w:color="auto"/>
            <w:bottom w:val="none" w:sz="0" w:space="0" w:color="auto"/>
            <w:right w:val="none" w:sz="0" w:space="0" w:color="auto"/>
          </w:divBdr>
        </w:div>
        <w:div w:id="2026324986">
          <w:marLeft w:val="547"/>
          <w:marRight w:val="0"/>
          <w:marTop w:val="200"/>
          <w:marBottom w:val="0"/>
          <w:divBdr>
            <w:top w:val="none" w:sz="0" w:space="0" w:color="auto"/>
            <w:left w:val="none" w:sz="0" w:space="0" w:color="auto"/>
            <w:bottom w:val="none" w:sz="0" w:space="0" w:color="auto"/>
            <w:right w:val="none" w:sz="0" w:space="0" w:color="auto"/>
          </w:divBdr>
        </w:div>
      </w:divsChild>
    </w:div>
    <w:div w:id="1408116254">
      <w:bodyDiv w:val="1"/>
      <w:marLeft w:val="0"/>
      <w:marRight w:val="0"/>
      <w:marTop w:val="0"/>
      <w:marBottom w:val="0"/>
      <w:divBdr>
        <w:top w:val="none" w:sz="0" w:space="0" w:color="auto"/>
        <w:left w:val="none" w:sz="0" w:space="0" w:color="auto"/>
        <w:bottom w:val="none" w:sz="0" w:space="0" w:color="auto"/>
        <w:right w:val="none" w:sz="0" w:space="0" w:color="auto"/>
      </w:divBdr>
      <w:divsChild>
        <w:div w:id="84964853">
          <w:marLeft w:val="850"/>
          <w:marRight w:val="0"/>
          <w:marTop w:val="120"/>
          <w:marBottom w:val="0"/>
          <w:divBdr>
            <w:top w:val="none" w:sz="0" w:space="0" w:color="auto"/>
            <w:left w:val="none" w:sz="0" w:space="0" w:color="auto"/>
            <w:bottom w:val="none" w:sz="0" w:space="0" w:color="auto"/>
            <w:right w:val="none" w:sz="0" w:space="0" w:color="auto"/>
          </w:divBdr>
        </w:div>
      </w:divsChild>
    </w:div>
    <w:div w:id="1408380853">
      <w:bodyDiv w:val="1"/>
      <w:marLeft w:val="0"/>
      <w:marRight w:val="0"/>
      <w:marTop w:val="0"/>
      <w:marBottom w:val="0"/>
      <w:divBdr>
        <w:top w:val="none" w:sz="0" w:space="0" w:color="auto"/>
        <w:left w:val="none" w:sz="0" w:space="0" w:color="auto"/>
        <w:bottom w:val="none" w:sz="0" w:space="0" w:color="auto"/>
        <w:right w:val="none" w:sz="0" w:space="0" w:color="auto"/>
      </w:divBdr>
    </w:div>
    <w:div w:id="1514800259">
      <w:bodyDiv w:val="1"/>
      <w:marLeft w:val="0"/>
      <w:marRight w:val="0"/>
      <w:marTop w:val="0"/>
      <w:marBottom w:val="0"/>
      <w:divBdr>
        <w:top w:val="none" w:sz="0" w:space="0" w:color="auto"/>
        <w:left w:val="none" w:sz="0" w:space="0" w:color="auto"/>
        <w:bottom w:val="none" w:sz="0" w:space="0" w:color="auto"/>
        <w:right w:val="none" w:sz="0" w:space="0" w:color="auto"/>
      </w:divBdr>
      <w:divsChild>
        <w:div w:id="311063676">
          <w:marLeft w:val="547"/>
          <w:marRight w:val="0"/>
          <w:marTop w:val="0"/>
          <w:marBottom w:val="0"/>
          <w:divBdr>
            <w:top w:val="none" w:sz="0" w:space="0" w:color="auto"/>
            <w:left w:val="none" w:sz="0" w:space="0" w:color="auto"/>
            <w:bottom w:val="none" w:sz="0" w:space="0" w:color="auto"/>
            <w:right w:val="none" w:sz="0" w:space="0" w:color="auto"/>
          </w:divBdr>
        </w:div>
      </w:divsChild>
    </w:div>
    <w:div w:id="1521045644">
      <w:bodyDiv w:val="1"/>
      <w:marLeft w:val="0"/>
      <w:marRight w:val="0"/>
      <w:marTop w:val="0"/>
      <w:marBottom w:val="0"/>
      <w:divBdr>
        <w:top w:val="none" w:sz="0" w:space="0" w:color="auto"/>
        <w:left w:val="none" w:sz="0" w:space="0" w:color="auto"/>
        <w:bottom w:val="none" w:sz="0" w:space="0" w:color="auto"/>
        <w:right w:val="none" w:sz="0" w:space="0" w:color="auto"/>
      </w:divBdr>
      <w:divsChild>
        <w:div w:id="9181180">
          <w:marLeft w:val="547"/>
          <w:marRight w:val="0"/>
          <w:marTop w:val="200"/>
          <w:marBottom w:val="0"/>
          <w:divBdr>
            <w:top w:val="none" w:sz="0" w:space="0" w:color="auto"/>
            <w:left w:val="none" w:sz="0" w:space="0" w:color="auto"/>
            <w:bottom w:val="none" w:sz="0" w:space="0" w:color="auto"/>
            <w:right w:val="none" w:sz="0" w:space="0" w:color="auto"/>
          </w:divBdr>
        </w:div>
        <w:div w:id="37241428">
          <w:marLeft w:val="547"/>
          <w:marRight w:val="0"/>
          <w:marTop w:val="200"/>
          <w:marBottom w:val="0"/>
          <w:divBdr>
            <w:top w:val="none" w:sz="0" w:space="0" w:color="auto"/>
            <w:left w:val="none" w:sz="0" w:space="0" w:color="auto"/>
            <w:bottom w:val="none" w:sz="0" w:space="0" w:color="auto"/>
            <w:right w:val="none" w:sz="0" w:space="0" w:color="auto"/>
          </w:divBdr>
        </w:div>
        <w:div w:id="116993316">
          <w:marLeft w:val="547"/>
          <w:marRight w:val="0"/>
          <w:marTop w:val="200"/>
          <w:marBottom w:val="0"/>
          <w:divBdr>
            <w:top w:val="none" w:sz="0" w:space="0" w:color="auto"/>
            <w:left w:val="none" w:sz="0" w:space="0" w:color="auto"/>
            <w:bottom w:val="none" w:sz="0" w:space="0" w:color="auto"/>
            <w:right w:val="none" w:sz="0" w:space="0" w:color="auto"/>
          </w:divBdr>
        </w:div>
        <w:div w:id="548958719">
          <w:marLeft w:val="547"/>
          <w:marRight w:val="0"/>
          <w:marTop w:val="200"/>
          <w:marBottom w:val="0"/>
          <w:divBdr>
            <w:top w:val="none" w:sz="0" w:space="0" w:color="auto"/>
            <w:left w:val="none" w:sz="0" w:space="0" w:color="auto"/>
            <w:bottom w:val="none" w:sz="0" w:space="0" w:color="auto"/>
            <w:right w:val="none" w:sz="0" w:space="0" w:color="auto"/>
          </w:divBdr>
        </w:div>
        <w:div w:id="572277099">
          <w:marLeft w:val="547"/>
          <w:marRight w:val="0"/>
          <w:marTop w:val="200"/>
          <w:marBottom w:val="0"/>
          <w:divBdr>
            <w:top w:val="none" w:sz="0" w:space="0" w:color="auto"/>
            <w:left w:val="none" w:sz="0" w:space="0" w:color="auto"/>
            <w:bottom w:val="none" w:sz="0" w:space="0" w:color="auto"/>
            <w:right w:val="none" w:sz="0" w:space="0" w:color="auto"/>
          </w:divBdr>
        </w:div>
        <w:div w:id="2011446383">
          <w:marLeft w:val="547"/>
          <w:marRight w:val="0"/>
          <w:marTop w:val="200"/>
          <w:marBottom w:val="0"/>
          <w:divBdr>
            <w:top w:val="none" w:sz="0" w:space="0" w:color="auto"/>
            <w:left w:val="none" w:sz="0" w:space="0" w:color="auto"/>
            <w:bottom w:val="none" w:sz="0" w:space="0" w:color="auto"/>
            <w:right w:val="none" w:sz="0" w:space="0" w:color="auto"/>
          </w:divBdr>
        </w:div>
        <w:div w:id="2023898516">
          <w:marLeft w:val="547"/>
          <w:marRight w:val="0"/>
          <w:marTop w:val="200"/>
          <w:marBottom w:val="0"/>
          <w:divBdr>
            <w:top w:val="none" w:sz="0" w:space="0" w:color="auto"/>
            <w:left w:val="none" w:sz="0" w:space="0" w:color="auto"/>
            <w:bottom w:val="none" w:sz="0" w:space="0" w:color="auto"/>
            <w:right w:val="none" w:sz="0" w:space="0" w:color="auto"/>
          </w:divBdr>
        </w:div>
        <w:div w:id="2030834832">
          <w:marLeft w:val="547"/>
          <w:marRight w:val="0"/>
          <w:marTop w:val="200"/>
          <w:marBottom w:val="0"/>
          <w:divBdr>
            <w:top w:val="none" w:sz="0" w:space="0" w:color="auto"/>
            <w:left w:val="none" w:sz="0" w:space="0" w:color="auto"/>
            <w:bottom w:val="none" w:sz="0" w:space="0" w:color="auto"/>
            <w:right w:val="none" w:sz="0" w:space="0" w:color="auto"/>
          </w:divBdr>
        </w:div>
      </w:divsChild>
    </w:div>
    <w:div w:id="1654018920">
      <w:bodyDiv w:val="1"/>
      <w:marLeft w:val="0"/>
      <w:marRight w:val="0"/>
      <w:marTop w:val="0"/>
      <w:marBottom w:val="0"/>
      <w:divBdr>
        <w:top w:val="none" w:sz="0" w:space="0" w:color="auto"/>
        <w:left w:val="none" w:sz="0" w:space="0" w:color="auto"/>
        <w:bottom w:val="none" w:sz="0" w:space="0" w:color="auto"/>
        <w:right w:val="none" w:sz="0" w:space="0" w:color="auto"/>
      </w:divBdr>
      <w:divsChild>
        <w:div w:id="753362764">
          <w:marLeft w:val="547"/>
          <w:marRight w:val="0"/>
          <w:marTop w:val="200"/>
          <w:marBottom w:val="0"/>
          <w:divBdr>
            <w:top w:val="none" w:sz="0" w:space="0" w:color="auto"/>
            <w:left w:val="none" w:sz="0" w:space="0" w:color="auto"/>
            <w:bottom w:val="none" w:sz="0" w:space="0" w:color="auto"/>
            <w:right w:val="none" w:sz="0" w:space="0" w:color="auto"/>
          </w:divBdr>
        </w:div>
        <w:div w:id="1180587839">
          <w:marLeft w:val="547"/>
          <w:marRight w:val="0"/>
          <w:marTop w:val="200"/>
          <w:marBottom w:val="0"/>
          <w:divBdr>
            <w:top w:val="none" w:sz="0" w:space="0" w:color="auto"/>
            <w:left w:val="none" w:sz="0" w:space="0" w:color="auto"/>
            <w:bottom w:val="none" w:sz="0" w:space="0" w:color="auto"/>
            <w:right w:val="none" w:sz="0" w:space="0" w:color="auto"/>
          </w:divBdr>
        </w:div>
        <w:div w:id="1900944125">
          <w:marLeft w:val="547"/>
          <w:marRight w:val="0"/>
          <w:marTop w:val="200"/>
          <w:marBottom w:val="0"/>
          <w:divBdr>
            <w:top w:val="none" w:sz="0" w:space="0" w:color="auto"/>
            <w:left w:val="none" w:sz="0" w:space="0" w:color="auto"/>
            <w:bottom w:val="none" w:sz="0" w:space="0" w:color="auto"/>
            <w:right w:val="none" w:sz="0" w:space="0" w:color="auto"/>
          </w:divBdr>
        </w:div>
      </w:divsChild>
    </w:div>
    <w:div w:id="1666400657">
      <w:bodyDiv w:val="1"/>
      <w:marLeft w:val="0"/>
      <w:marRight w:val="0"/>
      <w:marTop w:val="0"/>
      <w:marBottom w:val="0"/>
      <w:divBdr>
        <w:top w:val="none" w:sz="0" w:space="0" w:color="auto"/>
        <w:left w:val="none" w:sz="0" w:space="0" w:color="auto"/>
        <w:bottom w:val="none" w:sz="0" w:space="0" w:color="auto"/>
        <w:right w:val="none" w:sz="0" w:space="0" w:color="auto"/>
      </w:divBdr>
    </w:div>
    <w:div w:id="1672443617">
      <w:bodyDiv w:val="1"/>
      <w:marLeft w:val="0"/>
      <w:marRight w:val="0"/>
      <w:marTop w:val="0"/>
      <w:marBottom w:val="0"/>
      <w:divBdr>
        <w:top w:val="none" w:sz="0" w:space="0" w:color="auto"/>
        <w:left w:val="none" w:sz="0" w:space="0" w:color="auto"/>
        <w:bottom w:val="none" w:sz="0" w:space="0" w:color="auto"/>
        <w:right w:val="none" w:sz="0" w:space="0" w:color="auto"/>
      </w:divBdr>
    </w:div>
    <w:div w:id="1686975380">
      <w:bodyDiv w:val="1"/>
      <w:marLeft w:val="0"/>
      <w:marRight w:val="0"/>
      <w:marTop w:val="0"/>
      <w:marBottom w:val="0"/>
      <w:divBdr>
        <w:top w:val="none" w:sz="0" w:space="0" w:color="auto"/>
        <w:left w:val="none" w:sz="0" w:space="0" w:color="auto"/>
        <w:bottom w:val="none" w:sz="0" w:space="0" w:color="auto"/>
        <w:right w:val="none" w:sz="0" w:space="0" w:color="auto"/>
      </w:divBdr>
      <w:divsChild>
        <w:div w:id="646201077">
          <w:marLeft w:val="850"/>
          <w:marRight w:val="0"/>
          <w:marTop w:val="120"/>
          <w:marBottom w:val="0"/>
          <w:divBdr>
            <w:top w:val="none" w:sz="0" w:space="0" w:color="auto"/>
            <w:left w:val="none" w:sz="0" w:space="0" w:color="auto"/>
            <w:bottom w:val="none" w:sz="0" w:space="0" w:color="auto"/>
            <w:right w:val="none" w:sz="0" w:space="0" w:color="auto"/>
          </w:divBdr>
        </w:div>
        <w:div w:id="1135567402">
          <w:marLeft w:val="850"/>
          <w:marRight w:val="0"/>
          <w:marTop w:val="120"/>
          <w:marBottom w:val="0"/>
          <w:divBdr>
            <w:top w:val="none" w:sz="0" w:space="0" w:color="auto"/>
            <w:left w:val="none" w:sz="0" w:space="0" w:color="auto"/>
            <w:bottom w:val="none" w:sz="0" w:space="0" w:color="auto"/>
            <w:right w:val="none" w:sz="0" w:space="0" w:color="auto"/>
          </w:divBdr>
        </w:div>
        <w:div w:id="1373463473">
          <w:marLeft w:val="850"/>
          <w:marRight w:val="0"/>
          <w:marTop w:val="120"/>
          <w:marBottom w:val="0"/>
          <w:divBdr>
            <w:top w:val="none" w:sz="0" w:space="0" w:color="auto"/>
            <w:left w:val="none" w:sz="0" w:space="0" w:color="auto"/>
            <w:bottom w:val="none" w:sz="0" w:space="0" w:color="auto"/>
            <w:right w:val="none" w:sz="0" w:space="0" w:color="auto"/>
          </w:divBdr>
        </w:div>
      </w:divsChild>
    </w:div>
    <w:div w:id="1694069377">
      <w:bodyDiv w:val="1"/>
      <w:marLeft w:val="0"/>
      <w:marRight w:val="0"/>
      <w:marTop w:val="0"/>
      <w:marBottom w:val="0"/>
      <w:divBdr>
        <w:top w:val="none" w:sz="0" w:space="0" w:color="auto"/>
        <w:left w:val="none" w:sz="0" w:space="0" w:color="auto"/>
        <w:bottom w:val="none" w:sz="0" w:space="0" w:color="auto"/>
        <w:right w:val="none" w:sz="0" w:space="0" w:color="auto"/>
      </w:divBdr>
    </w:div>
    <w:div w:id="1783763757">
      <w:bodyDiv w:val="1"/>
      <w:marLeft w:val="0"/>
      <w:marRight w:val="0"/>
      <w:marTop w:val="0"/>
      <w:marBottom w:val="0"/>
      <w:divBdr>
        <w:top w:val="none" w:sz="0" w:space="0" w:color="auto"/>
        <w:left w:val="none" w:sz="0" w:space="0" w:color="auto"/>
        <w:bottom w:val="none" w:sz="0" w:space="0" w:color="auto"/>
        <w:right w:val="none" w:sz="0" w:space="0" w:color="auto"/>
      </w:divBdr>
      <w:divsChild>
        <w:div w:id="659848413">
          <w:marLeft w:val="763"/>
          <w:marRight w:val="0"/>
          <w:marTop w:val="120"/>
          <w:marBottom w:val="0"/>
          <w:divBdr>
            <w:top w:val="none" w:sz="0" w:space="0" w:color="auto"/>
            <w:left w:val="none" w:sz="0" w:space="0" w:color="auto"/>
            <w:bottom w:val="none" w:sz="0" w:space="0" w:color="auto"/>
            <w:right w:val="none" w:sz="0" w:space="0" w:color="auto"/>
          </w:divBdr>
        </w:div>
        <w:div w:id="760175191">
          <w:marLeft w:val="763"/>
          <w:marRight w:val="0"/>
          <w:marTop w:val="120"/>
          <w:marBottom w:val="0"/>
          <w:divBdr>
            <w:top w:val="none" w:sz="0" w:space="0" w:color="auto"/>
            <w:left w:val="none" w:sz="0" w:space="0" w:color="auto"/>
            <w:bottom w:val="none" w:sz="0" w:space="0" w:color="auto"/>
            <w:right w:val="none" w:sz="0" w:space="0" w:color="auto"/>
          </w:divBdr>
        </w:div>
        <w:div w:id="1057239486">
          <w:marLeft w:val="763"/>
          <w:marRight w:val="0"/>
          <w:marTop w:val="120"/>
          <w:marBottom w:val="0"/>
          <w:divBdr>
            <w:top w:val="none" w:sz="0" w:space="0" w:color="auto"/>
            <w:left w:val="none" w:sz="0" w:space="0" w:color="auto"/>
            <w:bottom w:val="none" w:sz="0" w:space="0" w:color="auto"/>
            <w:right w:val="none" w:sz="0" w:space="0" w:color="auto"/>
          </w:divBdr>
        </w:div>
        <w:div w:id="1744138978">
          <w:marLeft w:val="763"/>
          <w:marRight w:val="0"/>
          <w:marTop w:val="120"/>
          <w:marBottom w:val="0"/>
          <w:divBdr>
            <w:top w:val="none" w:sz="0" w:space="0" w:color="auto"/>
            <w:left w:val="none" w:sz="0" w:space="0" w:color="auto"/>
            <w:bottom w:val="none" w:sz="0" w:space="0" w:color="auto"/>
            <w:right w:val="none" w:sz="0" w:space="0" w:color="auto"/>
          </w:divBdr>
        </w:div>
      </w:divsChild>
    </w:div>
    <w:div w:id="1812136436">
      <w:bodyDiv w:val="1"/>
      <w:marLeft w:val="0"/>
      <w:marRight w:val="0"/>
      <w:marTop w:val="0"/>
      <w:marBottom w:val="0"/>
      <w:divBdr>
        <w:top w:val="none" w:sz="0" w:space="0" w:color="auto"/>
        <w:left w:val="none" w:sz="0" w:space="0" w:color="auto"/>
        <w:bottom w:val="none" w:sz="0" w:space="0" w:color="auto"/>
        <w:right w:val="none" w:sz="0" w:space="0" w:color="auto"/>
      </w:divBdr>
      <w:divsChild>
        <w:div w:id="24646643">
          <w:marLeft w:val="0"/>
          <w:marRight w:val="0"/>
          <w:marTop w:val="0"/>
          <w:marBottom w:val="0"/>
          <w:divBdr>
            <w:top w:val="none" w:sz="0" w:space="0" w:color="auto"/>
            <w:left w:val="none" w:sz="0" w:space="0" w:color="auto"/>
            <w:bottom w:val="none" w:sz="0" w:space="0" w:color="auto"/>
            <w:right w:val="none" w:sz="0" w:space="0" w:color="auto"/>
          </w:divBdr>
        </w:div>
        <w:div w:id="371465050">
          <w:marLeft w:val="0"/>
          <w:marRight w:val="0"/>
          <w:marTop w:val="0"/>
          <w:marBottom w:val="0"/>
          <w:divBdr>
            <w:top w:val="none" w:sz="0" w:space="0" w:color="auto"/>
            <w:left w:val="none" w:sz="0" w:space="0" w:color="auto"/>
            <w:bottom w:val="none" w:sz="0" w:space="0" w:color="auto"/>
            <w:right w:val="none" w:sz="0" w:space="0" w:color="auto"/>
          </w:divBdr>
        </w:div>
        <w:div w:id="803693097">
          <w:marLeft w:val="0"/>
          <w:marRight w:val="0"/>
          <w:marTop w:val="0"/>
          <w:marBottom w:val="0"/>
          <w:divBdr>
            <w:top w:val="none" w:sz="0" w:space="0" w:color="auto"/>
            <w:left w:val="none" w:sz="0" w:space="0" w:color="auto"/>
            <w:bottom w:val="none" w:sz="0" w:space="0" w:color="auto"/>
            <w:right w:val="none" w:sz="0" w:space="0" w:color="auto"/>
          </w:divBdr>
        </w:div>
        <w:div w:id="1153989769">
          <w:marLeft w:val="0"/>
          <w:marRight w:val="0"/>
          <w:marTop w:val="0"/>
          <w:marBottom w:val="0"/>
          <w:divBdr>
            <w:top w:val="none" w:sz="0" w:space="0" w:color="auto"/>
            <w:left w:val="none" w:sz="0" w:space="0" w:color="auto"/>
            <w:bottom w:val="none" w:sz="0" w:space="0" w:color="auto"/>
            <w:right w:val="none" w:sz="0" w:space="0" w:color="auto"/>
          </w:divBdr>
        </w:div>
        <w:div w:id="1349718750">
          <w:marLeft w:val="0"/>
          <w:marRight w:val="0"/>
          <w:marTop w:val="0"/>
          <w:marBottom w:val="0"/>
          <w:divBdr>
            <w:top w:val="none" w:sz="0" w:space="0" w:color="auto"/>
            <w:left w:val="none" w:sz="0" w:space="0" w:color="auto"/>
            <w:bottom w:val="none" w:sz="0" w:space="0" w:color="auto"/>
            <w:right w:val="none" w:sz="0" w:space="0" w:color="auto"/>
          </w:divBdr>
        </w:div>
        <w:div w:id="1518037535">
          <w:marLeft w:val="0"/>
          <w:marRight w:val="0"/>
          <w:marTop w:val="0"/>
          <w:marBottom w:val="0"/>
          <w:divBdr>
            <w:top w:val="none" w:sz="0" w:space="0" w:color="auto"/>
            <w:left w:val="none" w:sz="0" w:space="0" w:color="auto"/>
            <w:bottom w:val="none" w:sz="0" w:space="0" w:color="auto"/>
            <w:right w:val="none" w:sz="0" w:space="0" w:color="auto"/>
          </w:divBdr>
        </w:div>
        <w:div w:id="1556234001">
          <w:marLeft w:val="0"/>
          <w:marRight w:val="0"/>
          <w:marTop w:val="0"/>
          <w:marBottom w:val="0"/>
          <w:divBdr>
            <w:top w:val="none" w:sz="0" w:space="0" w:color="auto"/>
            <w:left w:val="none" w:sz="0" w:space="0" w:color="auto"/>
            <w:bottom w:val="none" w:sz="0" w:space="0" w:color="auto"/>
            <w:right w:val="none" w:sz="0" w:space="0" w:color="auto"/>
          </w:divBdr>
        </w:div>
        <w:div w:id="1704672606">
          <w:marLeft w:val="0"/>
          <w:marRight w:val="0"/>
          <w:marTop w:val="0"/>
          <w:marBottom w:val="0"/>
          <w:divBdr>
            <w:top w:val="none" w:sz="0" w:space="0" w:color="auto"/>
            <w:left w:val="none" w:sz="0" w:space="0" w:color="auto"/>
            <w:bottom w:val="none" w:sz="0" w:space="0" w:color="auto"/>
            <w:right w:val="none" w:sz="0" w:space="0" w:color="auto"/>
          </w:divBdr>
        </w:div>
        <w:div w:id="1831748194">
          <w:marLeft w:val="0"/>
          <w:marRight w:val="0"/>
          <w:marTop w:val="0"/>
          <w:marBottom w:val="0"/>
          <w:divBdr>
            <w:top w:val="none" w:sz="0" w:space="0" w:color="auto"/>
            <w:left w:val="none" w:sz="0" w:space="0" w:color="auto"/>
            <w:bottom w:val="none" w:sz="0" w:space="0" w:color="auto"/>
            <w:right w:val="none" w:sz="0" w:space="0" w:color="auto"/>
          </w:divBdr>
        </w:div>
      </w:divsChild>
    </w:div>
    <w:div w:id="1851531484">
      <w:bodyDiv w:val="1"/>
      <w:marLeft w:val="0"/>
      <w:marRight w:val="0"/>
      <w:marTop w:val="0"/>
      <w:marBottom w:val="0"/>
      <w:divBdr>
        <w:top w:val="none" w:sz="0" w:space="0" w:color="auto"/>
        <w:left w:val="none" w:sz="0" w:space="0" w:color="auto"/>
        <w:bottom w:val="none" w:sz="0" w:space="0" w:color="auto"/>
        <w:right w:val="none" w:sz="0" w:space="0" w:color="auto"/>
      </w:divBdr>
      <w:divsChild>
        <w:div w:id="87894946">
          <w:marLeft w:val="547"/>
          <w:marRight w:val="0"/>
          <w:marTop w:val="86"/>
          <w:marBottom w:val="0"/>
          <w:divBdr>
            <w:top w:val="none" w:sz="0" w:space="0" w:color="auto"/>
            <w:left w:val="none" w:sz="0" w:space="0" w:color="auto"/>
            <w:bottom w:val="none" w:sz="0" w:space="0" w:color="auto"/>
            <w:right w:val="none" w:sz="0" w:space="0" w:color="auto"/>
          </w:divBdr>
        </w:div>
        <w:div w:id="560024818">
          <w:marLeft w:val="547"/>
          <w:marRight w:val="0"/>
          <w:marTop w:val="86"/>
          <w:marBottom w:val="0"/>
          <w:divBdr>
            <w:top w:val="none" w:sz="0" w:space="0" w:color="auto"/>
            <w:left w:val="none" w:sz="0" w:space="0" w:color="auto"/>
            <w:bottom w:val="none" w:sz="0" w:space="0" w:color="auto"/>
            <w:right w:val="none" w:sz="0" w:space="0" w:color="auto"/>
          </w:divBdr>
        </w:div>
        <w:div w:id="970788977">
          <w:marLeft w:val="547"/>
          <w:marRight w:val="0"/>
          <w:marTop w:val="86"/>
          <w:marBottom w:val="0"/>
          <w:divBdr>
            <w:top w:val="none" w:sz="0" w:space="0" w:color="auto"/>
            <w:left w:val="none" w:sz="0" w:space="0" w:color="auto"/>
            <w:bottom w:val="none" w:sz="0" w:space="0" w:color="auto"/>
            <w:right w:val="none" w:sz="0" w:space="0" w:color="auto"/>
          </w:divBdr>
        </w:div>
      </w:divsChild>
    </w:div>
    <w:div w:id="1874999946">
      <w:bodyDiv w:val="1"/>
      <w:marLeft w:val="0"/>
      <w:marRight w:val="0"/>
      <w:marTop w:val="0"/>
      <w:marBottom w:val="0"/>
      <w:divBdr>
        <w:top w:val="none" w:sz="0" w:space="0" w:color="auto"/>
        <w:left w:val="none" w:sz="0" w:space="0" w:color="auto"/>
        <w:bottom w:val="none" w:sz="0" w:space="0" w:color="auto"/>
        <w:right w:val="none" w:sz="0" w:space="0" w:color="auto"/>
      </w:divBdr>
      <w:divsChild>
        <w:div w:id="130485160">
          <w:marLeft w:val="547"/>
          <w:marRight w:val="0"/>
          <w:marTop w:val="200"/>
          <w:marBottom w:val="0"/>
          <w:divBdr>
            <w:top w:val="none" w:sz="0" w:space="0" w:color="auto"/>
            <w:left w:val="none" w:sz="0" w:space="0" w:color="auto"/>
            <w:bottom w:val="none" w:sz="0" w:space="0" w:color="auto"/>
            <w:right w:val="none" w:sz="0" w:space="0" w:color="auto"/>
          </w:divBdr>
        </w:div>
        <w:div w:id="717120412">
          <w:marLeft w:val="547"/>
          <w:marRight w:val="0"/>
          <w:marTop w:val="200"/>
          <w:marBottom w:val="0"/>
          <w:divBdr>
            <w:top w:val="none" w:sz="0" w:space="0" w:color="auto"/>
            <w:left w:val="none" w:sz="0" w:space="0" w:color="auto"/>
            <w:bottom w:val="none" w:sz="0" w:space="0" w:color="auto"/>
            <w:right w:val="none" w:sz="0" w:space="0" w:color="auto"/>
          </w:divBdr>
        </w:div>
        <w:div w:id="1164858092">
          <w:marLeft w:val="547"/>
          <w:marRight w:val="0"/>
          <w:marTop w:val="200"/>
          <w:marBottom w:val="0"/>
          <w:divBdr>
            <w:top w:val="none" w:sz="0" w:space="0" w:color="auto"/>
            <w:left w:val="none" w:sz="0" w:space="0" w:color="auto"/>
            <w:bottom w:val="none" w:sz="0" w:space="0" w:color="auto"/>
            <w:right w:val="none" w:sz="0" w:space="0" w:color="auto"/>
          </w:divBdr>
        </w:div>
        <w:div w:id="1430077157">
          <w:marLeft w:val="547"/>
          <w:marRight w:val="0"/>
          <w:marTop w:val="200"/>
          <w:marBottom w:val="0"/>
          <w:divBdr>
            <w:top w:val="none" w:sz="0" w:space="0" w:color="auto"/>
            <w:left w:val="none" w:sz="0" w:space="0" w:color="auto"/>
            <w:bottom w:val="none" w:sz="0" w:space="0" w:color="auto"/>
            <w:right w:val="none" w:sz="0" w:space="0" w:color="auto"/>
          </w:divBdr>
        </w:div>
        <w:div w:id="1676836050">
          <w:marLeft w:val="547"/>
          <w:marRight w:val="0"/>
          <w:marTop w:val="200"/>
          <w:marBottom w:val="0"/>
          <w:divBdr>
            <w:top w:val="none" w:sz="0" w:space="0" w:color="auto"/>
            <w:left w:val="none" w:sz="0" w:space="0" w:color="auto"/>
            <w:bottom w:val="none" w:sz="0" w:space="0" w:color="auto"/>
            <w:right w:val="none" w:sz="0" w:space="0" w:color="auto"/>
          </w:divBdr>
        </w:div>
        <w:div w:id="1836678839">
          <w:marLeft w:val="547"/>
          <w:marRight w:val="0"/>
          <w:marTop w:val="200"/>
          <w:marBottom w:val="0"/>
          <w:divBdr>
            <w:top w:val="none" w:sz="0" w:space="0" w:color="auto"/>
            <w:left w:val="none" w:sz="0" w:space="0" w:color="auto"/>
            <w:bottom w:val="none" w:sz="0" w:space="0" w:color="auto"/>
            <w:right w:val="none" w:sz="0" w:space="0" w:color="auto"/>
          </w:divBdr>
        </w:div>
        <w:div w:id="2114008653">
          <w:marLeft w:val="547"/>
          <w:marRight w:val="0"/>
          <w:marTop w:val="200"/>
          <w:marBottom w:val="0"/>
          <w:divBdr>
            <w:top w:val="none" w:sz="0" w:space="0" w:color="auto"/>
            <w:left w:val="none" w:sz="0" w:space="0" w:color="auto"/>
            <w:bottom w:val="none" w:sz="0" w:space="0" w:color="auto"/>
            <w:right w:val="none" w:sz="0" w:space="0" w:color="auto"/>
          </w:divBdr>
        </w:div>
      </w:divsChild>
    </w:div>
    <w:div w:id="1897467799">
      <w:bodyDiv w:val="1"/>
      <w:marLeft w:val="0"/>
      <w:marRight w:val="0"/>
      <w:marTop w:val="0"/>
      <w:marBottom w:val="0"/>
      <w:divBdr>
        <w:top w:val="none" w:sz="0" w:space="0" w:color="auto"/>
        <w:left w:val="none" w:sz="0" w:space="0" w:color="auto"/>
        <w:bottom w:val="none" w:sz="0" w:space="0" w:color="auto"/>
        <w:right w:val="none" w:sz="0" w:space="0" w:color="auto"/>
      </w:divBdr>
    </w:div>
    <w:div w:id="1918200621">
      <w:bodyDiv w:val="1"/>
      <w:marLeft w:val="0"/>
      <w:marRight w:val="0"/>
      <w:marTop w:val="0"/>
      <w:marBottom w:val="0"/>
      <w:divBdr>
        <w:top w:val="none" w:sz="0" w:space="0" w:color="auto"/>
        <w:left w:val="none" w:sz="0" w:space="0" w:color="auto"/>
        <w:bottom w:val="none" w:sz="0" w:space="0" w:color="auto"/>
        <w:right w:val="none" w:sz="0" w:space="0" w:color="auto"/>
      </w:divBdr>
    </w:div>
    <w:div w:id="2006391573">
      <w:bodyDiv w:val="1"/>
      <w:marLeft w:val="0"/>
      <w:marRight w:val="0"/>
      <w:marTop w:val="0"/>
      <w:marBottom w:val="0"/>
      <w:divBdr>
        <w:top w:val="none" w:sz="0" w:space="0" w:color="auto"/>
        <w:left w:val="none" w:sz="0" w:space="0" w:color="auto"/>
        <w:bottom w:val="none" w:sz="0" w:space="0" w:color="auto"/>
        <w:right w:val="none" w:sz="0" w:space="0" w:color="auto"/>
      </w:divBdr>
    </w:div>
    <w:div w:id="2077388674">
      <w:bodyDiv w:val="1"/>
      <w:marLeft w:val="0"/>
      <w:marRight w:val="0"/>
      <w:marTop w:val="0"/>
      <w:marBottom w:val="0"/>
      <w:divBdr>
        <w:top w:val="none" w:sz="0" w:space="0" w:color="auto"/>
        <w:left w:val="none" w:sz="0" w:space="0" w:color="auto"/>
        <w:bottom w:val="none" w:sz="0" w:space="0" w:color="auto"/>
        <w:right w:val="none" w:sz="0" w:space="0" w:color="auto"/>
      </w:divBdr>
      <w:divsChild>
        <w:div w:id="150416912">
          <w:marLeft w:val="547"/>
          <w:marRight w:val="0"/>
          <w:marTop w:val="200"/>
          <w:marBottom w:val="0"/>
          <w:divBdr>
            <w:top w:val="none" w:sz="0" w:space="0" w:color="auto"/>
            <w:left w:val="none" w:sz="0" w:space="0" w:color="auto"/>
            <w:bottom w:val="none" w:sz="0" w:space="0" w:color="auto"/>
            <w:right w:val="none" w:sz="0" w:space="0" w:color="auto"/>
          </w:divBdr>
        </w:div>
        <w:div w:id="357630936">
          <w:marLeft w:val="547"/>
          <w:marRight w:val="0"/>
          <w:marTop w:val="200"/>
          <w:marBottom w:val="0"/>
          <w:divBdr>
            <w:top w:val="none" w:sz="0" w:space="0" w:color="auto"/>
            <w:left w:val="none" w:sz="0" w:space="0" w:color="auto"/>
            <w:bottom w:val="none" w:sz="0" w:space="0" w:color="auto"/>
            <w:right w:val="none" w:sz="0" w:space="0" w:color="auto"/>
          </w:divBdr>
        </w:div>
        <w:div w:id="1369185252">
          <w:marLeft w:val="547"/>
          <w:marRight w:val="0"/>
          <w:marTop w:val="200"/>
          <w:marBottom w:val="0"/>
          <w:divBdr>
            <w:top w:val="none" w:sz="0" w:space="0" w:color="auto"/>
            <w:left w:val="none" w:sz="0" w:space="0" w:color="auto"/>
            <w:bottom w:val="none" w:sz="0" w:space="0" w:color="auto"/>
            <w:right w:val="none" w:sz="0" w:space="0" w:color="auto"/>
          </w:divBdr>
        </w:div>
      </w:divsChild>
    </w:div>
    <w:div w:id="2113699263">
      <w:bodyDiv w:val="1"/>
      <w:marLeft w:val="0"/>
      <w:marRight w:val="0"/>
      <w:marTop w:val="0"/>
      <w:marBottom w:val="0"/>
      <w:divBdr>
        <w:top w:val="none" w:sz="0" w:space="0" w:color="auto"/>
        <w:left w:val="none" w:sz="0" w:space="0" w:color="auto"/>
        <w:bottom w:val="none" w:sz="0" w:space="0" w:color="auto"/>
        <w:right w:val="none" w:sz="0" w:space="0" w:color="auto"/>
      </w:divBdr>
      <w:divsChild>
        <w:div w:id="833377626">
          <w:marLeft w:val="0"/>
          <w:marRight w:val="0"/>
          <w:marTop w:val="0"/>
          <w:marBottom w:val="0"/>
          <w:divBdr>
            <w:top w:val="none" w:sz="0" w:space="0" w:color="auto"/>
            <w:left w:val="none" w:sz="0" w:space="0" w:color="auto"/>
            <w:bottom w:val="none" w:sz="0" w:space="0" w:color="auto"/>
            <w:right w:val="none" w:sz="0" w:space="0" w:color="auto"/>
          </w:divBdr>
        </w:div>
        <w:div w:id="1179351030">
          <w:marLeft w:val="0"/>
          <w:marRight w:val="0"/>
          <w:marTop w:val="0"/>
          <w:marBottom w:val="0"/>
          <w:divBdr>
            <w:top w:val="none" w:sz="0" w:space="0" w:color="auto"/>
            <w:left w:val="none" w:sz="0" w:space="0" w:color="auto"/>
            <w:bottom w:val="none" w:sz="0" w:space="0" w:color="auto"/>
            <w:right w:val="none" w:sz="0" w:space="0" w:color="auto"/>
          </w:divBdr>
        </w:div>
        <w:div w:id="1758558149">
          <w:marLeft w:val="0"/>
          <w:marRight w:val="0"/>
          <w:marTop w:val="0"/>
          <w:marBottom w:val="0"/>
          <w:divBdr>
            <w:top w:val="none" w:sz="0" w:space="0" w:color="auto"/>
            <w:left w:val="none" w:sz="0" w:space="0" w:color="auto"/>
            <w:bottom w:val="none" w:sz="0" w:space="0" w:color="auto"/>
            <w:right w:val="none" w:sz="0" w:space="0" w:color="auto"/>
          </w:divBdr>
        </w:div>
        <w:div w:id="1899320981">
          <w:marLeft w:val="0"/>
          <w:marRight w:val="0"/>
          <w:marTop w:val="0"/>
          <w:marBottom w:val="0"/>
          <w:divBdr>
            <w:top w:val="none" w:sz="0" w:space="0" w:color="auto"/>
            <w:left w:val="none" w:sz="0" w:space="0" w:color="auto"/>
            <w:bottom w:val="none" w:sz="0" w:space="0" w:color="auto"/>
            <w:right w:val="none" w:sz="0" w:space="0" w:color="auto"/>
          </w:divBdr>
        </w:div>
      </w:divsChild>
    </w:div>
    <w:div w:id="2115898657">
      <w:bodyDiv w:val="1"/>
      <w:marLeft w:val="0"/>
      <w:marRight w:val="0"/>
      <w:marTop w:val="0"/>
      <w:marBottom w:val="0"/>
      <w:divBdr>
        <w:top w:val="none" w:sz="0" w:space="0" w:color="auto"/>
        <w:left w:val="none" w:sz="0" w:space="0" w:color="auto"/>
        <w:bottom w:val="none" w:sz="0" w:space="0" w:color="auto"/>
        <w:right w:val="none" w:sz="0" w:space="0" w:color="auto"/>
      </w:divBdr>
      <w:divsChild>
        <w:div w:id="420952687">
          <w:marLeft w:val="763"/>
          <w:marRight w:val="0"/>
          <w:marTop w:val="120"/>
          <w:marBottom w:val="0"/>
          <w:divBdr>
            <w:top w:val="none" w:sz="0" w:space="0" w:color="auto"/>
            <w:left w:val="none" w:sz="0" w:space="0" w:color="auto"/>
            <w:bottom w:val="none" w:sz="0" w:space="0" w:color="auto"/>
            <w:right w:val="none" w:sz="0" w:space="0" w:color="auto"/>
          </w:divBdr>
        </w:div>
        <w:div w:id="707338517">
          <w:marLeft w:val="763"/>
          <w:marRight w:val="0"/>
          <w:marTop w:val="120"/>
          <w:marBottom w:val="0"/>
          <w:divBdr>
            <w:top w:val="none" w:sz="0" w:space="0" w:color="auto"/>
            <w:left w:val="none" w:sz="0" w:space="0" w:color="auto"/>
            <w:bottom w:val="none" w:sz="0" w:space="0" w:color="auto"/>
            <w:right w:val="none" w:sz="0" w:space="0" w:color="auto"/>
          </w:divBdr>
        </w:div>
        <w:div w:id="1250575435">
          <w:marLeft w:val="763"/>
          <w:marRight w:val="0"/>
          <w:marTop w:val="120"/>
          <w:marBottom w:val="0"/>
          <w:divBdr>
            <w:top w:val="none" w:sz="0" w:space="0" w:color="auto"/>
            <w:left w:val="none" w:sz="0" w:space="0" w:color="auto"/>
            <w:bottom w:val="none" w:sz="0" w:space="0" w:color="auto"/>
            <w:right w:val="none" w:sz="0" w:space="0" w:color="auto"/>
          </w:divBdr>
        </w:div>
        <w:div w:id="1520925375">
          <w:marLeft w:val="763"/>
          <w:marRight w:val="0"/>
          <w:marTop w:val="120"/>
          <w:marBottom w:val="0"/>
          <w:divBdr>
            <w:top w:val="none" w:sz="0" w:space="0" w:color="auto"/>
            <w:left w:val="none" w:sz="0" w:space="0" w:color="auto"/>
            <w:bottom w:val="none" w:sz="0" w:space="0" w:color="auto"/>
            <w:right w:val="none" w:sz="0" w:space="0" w:color="auto"/>
          </w:divBdr>
        </w:div>
        <w:div w:id="1972636420">
          <w:marLeft w:val="763"/>
          <w:marRight w:val="0"/>
          <w:marTop w:val="120"/>
          <w:marBottom w:val="0"/>
          <w:divBdr>
            <w:top w:val="none" w:sz="0" w:space="0" w:color="auto"/>
            <w:left w:val="none" w:sz="0" w:space="0" w:color="auto"/>
            <w:bottom w:val="none" w:sz="0" w:space="0" w:color="auto"/>
            <w:right w:val="none" w:sz="0" w:space="0" w:color="auto"/>
          </w:divBdr>
        </w:div>
        <w:div w:id="2041542391">
          <w:marLeft w:val="763"/>
          <w:marRight w:val="0"/>
          <w:marTop w:val="120"/>
          <w:marBottom w:val="0"/>
          <w:divBdr>
            <w:top w:val="none" w:sz="0" w:space="0" w:color="auto"/>
            <w:left w:val="none" w:sz="0" w:space="0" w:color="auto"/>
            <w:bottom w:val="none" w:sz="0" w:space="0" w:color="auto"/>
            <w:right w:val="none" w:sz="0" w:space="0" w:color="auto"/>
          </w:divBdr>
        </w:div>
        <w:div w:id="2135781444">
          <w:marLeft w:val="763"/>
          <w:marRight w:val="0"/>
          <w:marTop w:val="12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diagramQuickStyle" Target="diagrams/quickStyle11.xml"/><Relationship Id="rId299" Type="http://schemas.openxmlformats.org/officeDocument/2006/relationships/image" Target="media/image64.png"/><Relationship Id="rId303" Type="http://schemas.openxmlformats.org/officeDocument/2006/relationships/hyperlink" Target="http://www.edunews.pl/narzedzia-i-projekty/narzedzia-edukacyjne/3401-mapy-mysli-w-10-krokach-wersja-2016" TargetMode="External"/><Relationship Id="rId21" Type="http://schemas.openxmlformats.org/officeDocument/2006/relationships/hyperlink" Target="http://www.scdn.pl/images/stories/RAPORTY2016/08.pdf" TargetMode="External"/><Relationship Id="rId42" Type="http://schemas.openxmlformats.org/officeDocument/2006/relationships/diagramQuickStyle" Target="diagrams/quickStyle2.xml"/><Relationship Id="rId63" Type="http://schemas.openxmlformats.org/officeDocument/2006/relationships/hyperlink" Target="http://isap.sejm.gov.pl/DetailsServlet?id=WDU20170001635" TargetMode="External"/><Relationship Id="rId84" Type="http://schemas.openxmlformats.org/officeDocument/2006/relationships/diagramColors" Target="diagrams/colors5.xml"/><Relationship Id="rId138" Type="http://schemas.openxmlformats.org/officeDocument/2006/relationships/diagramColors" Target="diagrams/colors15.xml"/><Relationship Id="rId159" Type="http://schemas.microsoft.com/office/2007/relationships/diagramDrawing" Target="diagrams/drawing19.xml"/><Relationship Id="rId324" Type="http://schemas.openxmlformats.org/officeDocument/2006/relationships/hyperlink" Target="http://www.przedszkola.edu.pl/metoda-opowiesci-ruchowej-j-g--thulina.html" TargetMode="External"/><Relationship Id="rId345" Type="http://schemas.openxmlformats.org/officeDocument/2006/relationships/hyperlink" Target="http://www.arvindguptatoys.com/toys.html" TargetMode="External"/><Relationship Id="rId170" Type="http://schemas.openxmlformats.org/officeDocument/2006/relationships/hyperlink" Target="https://www.youtube.com/watch?v=-cMTOcBqsvI" TargetMode="External"/><Relationship Id="rId191" Type="http://schemas.openxmlformats.org/officeDocument/2006/relationships/image" Target="media/image20.jpeg"/><Relationship Id="rId205" Type="http://schemas.openxmlformats.org/officeDocument/2006/relationships/image" Target="media/image24.jpeg"/><Relationship Id="rId226" Type="http://schemas.openxmlformats.org/officeDocument/2006/relationships/hyperlink" Target="https://www.youtube.com/watch?v=q3y23VW92GM" TargetMode="External"/><Relationship Id="rId247" Type="http://schemas.openxmlformats.org/officeDocument/2006/relationships/image" Target="media/image40.png"/><Relationship Id="rId107" Type="http://schemas.openxmlformats.org/officeDocument/2006/relationships/diagramQuickStyle" Target="diagrams/quickStyle9.xml"/><Relationship Id="rId268" Type="http://schemas.openxmlformats.org/officeDocument/2006/relationships/image" Target="media/image54.jpeg"/><Relationship Id="rId289" Type="http://schemas.openxmlformats.org/officeDocument/2006/relationships/hyperlink" Target="http://dziecisawazne.pl/systemy-wychowawcze-cz-ii-pedagogika-m-montessori/" TargetMode="External"/><Relationship Id="rId11" Type="http://schemas.openxmlformats.org/officeDocument/2006/relationships/image" Target="media/image2.jpeg"/><Relationship Id="rId32" Type="http://schemas.openxmlformats.org/officeDocument/2006/relationships/image" Target="media/image4.jpeg"/><Relationship Id="rId53" Type="http://schemas.openxmlformats.org/officeDocument/2006/relationships/diagramColors" Target="diagrams/colors4.xml"/><Relationship Id="rId74" Type="http://schemas.openxmlformats.org/officeDocument/2006/relationships/hyperlink" Target="http://waloryzacja.llp.org.pl/sites/waloryzacja.llp.org.pl/files/keycomp_pl.pdf" TargetMode="External"/><Relationship Id="rId128" Type="http://schemas.openxmlformats.org/officeDocument/2006/relationships/diagramColors" Target="diagrams/colors13.xml"/><Relationship Id="rId149" Type="http://schemas.microsoft.com/office/2007/relationships/diagramDrawing" Target="diagrams/drawing17.xml"/><Relationship Id="rId314" Type="http://schemas.openxmlformats.org/officeDocument/2006/relationships/hyperlink" Target="https://www.youtube.com/watch?v=b84SQSVKSWY" TargetMode="External"/><Relationship Id="rId335" Type="http://schemas.openxmlformats.org/officeDocument/2006/relationships/hyperlink" Target="https://www.youtube.com/watch?v=X3P_sknXqNk" TargetMode="External"/><Relationship Id="rId356" Type="http://schemas.openxmlformats.org/officeDocument/2006/relationships/image" Target="media/image68.jpg"/><Relationship Id="rId5" Type="http://schemas.openxmlformats.org/officeDocument/2006/relationships/settings" Target="settings.xml"/><Relationship Id="rId95" Type="http://schemas.openxmlformats.org/officeDocument/2006/relationships/diagramData" Target="diagrams/data7.xml"/><Relationship Id="rId160" Type="http://schemas.openxmlformats.org/officeDocument/2006/relationships/diagramData" Target="diagrams/data20.xml"/><Relationship Id="rId181" Type="http://schemas.openxmlformats.org/officeDocument/2006/relationships/hyperlink" Target="https://doskonaleniewsieci.pl/Upload/Artykuly/6_5/mkobza2.pdf" TargetMode="External"/><Relationship Id="rId216" Type="http://schemas.openxmlformats.org/officeDocument/2006/relationships/hyperlink" Target="https://www.youtube.com/watch?v=o80okkNRjI8" TargetMode="External"/><Relationship Id="rId237" Type="http://schemas.openxmlformats.org/officeDocument/2006/relationships/hyperlink" Target="https://www.youtube.com/watch?v=YD2sCkwnun8" TargetMode="External"/><Relationship Id="rId258" Type="http://schemas.openxmlformats.org/officeDocument/2006/relationships/image" Target="media/image50.png"/><Relationship Id="rId279" Type="http://schemas.openxmlformats.org/officeDocument/2006/relationships/hyperlink" Target="https://www.youtube.com/watch?v=4vzs_-5GlsY" TargetMode="External"/><Relationship Id="rId22" Type="http://schemas.openxmlformats.org/officeDocument/2006/relationships/hyperlink" Target="http://www.mali-odkrywcy.org/attachments/file/Raport_o_barierach.pdf" TargetMode="External"/><Relationship Id="rId43" Type="http://schemas.openxmlformats.org/officeDocument/2006/relationships/diagramColors" Target="diagrams/colors2.xml"/><Relationship Id="rId64" Type="http://schemas.openxmlformats.org/officeDocument/2006/relationships/hyperlink" Target="http://isap.sejm.gov.pl/DetailsServlet?id=WDu19820030019" TargetMode="External"/><Relationship Id="rId118" Type="http://schemas.openxmlformats.org/officeDocument/2006/relationships/diagramColors" Target="diagrams/colors11.xml"/><Relationship Id="rId139" Type="http://schemas.microsoft.com/office/2007/relationships/diagramDrawing" Target="diagrams/drawing15.xml"/><Relationship Id="rId290" Type="http://schemas.openxmlformats.org/officeDocument/2006/relationships/hyperlink" Target="https://www.youtube.com/watch?v=lAKxF55L0fU" TargetMode="External"/><Relationship Id="rId304" Type="http://schemas.openxmlformats.org/officeDocument/2006/relationships/hyperlink" Target="https://nauczona.pl/mapy-mysli-podstawy-wywiad-agata-baj/" TargetMode="External"/><Relationship Id="rId325" Type="http://schemas.openxmlformats.org/officeDocument/2006/relationships/hyperlink" Target="http://www.stokrotka.legnica.pl/publikacje/publikacje_2014/Wyprawa-w-swiat-opowiesc-ruchowa-wg-Thulina.doc" TargetMode="External"/><Relationship Id="rId346" Type="http://schemas.openxmlformats.org/officeDocument/2006/relationships/hyperlink" Target="https://www.ted.com/talks/arvind_gupta_turning_trash_into_toys_for_learning?language=pl" TargetMode="External"/><Relationship Id="rId85" Type="http://schemas.microsoft.com/office/2007/relationships/diagramDrawing" Target="diagrams/drawing5.xml"/><Relationship Id="rId150" Type="http://schemas.openxmlformats.org/officeDocument/2006/relationships/diagramData" Target="diagrams/data18.xml"/><Relationship Id="rId171" Type="http://schemas.openxmlformats.org/officeDocument/2006/relationships/hyperlink" Target="https://www.youtube.com/watch?v=FRROpc1X7VU" TargetMode="External"/><Relationship Id="rId192" Type="http://schemas.openxmlformats.org/officeDocument/2006/relationships/hyperlink" Target="http://www.nauczycielbadacz.pl" TargetMode="External"/><Relationship Id="rId206" Type="http://schemas.openxmlformats.org/officeDocument/2006/relationships/image" Target="media/image25.jpeg"/><Relationship Id="rId227" Type="http://schemas.openxmlformats.org/officeDocument/2006/relationships/diagramData" Target="diagrams/data22.xml"/><Relationship Id="rId248" Type="http://schemas.openxmlformats.org/officeDocument/2006/relationships/image" Target="media/image41.png"/><Relationship Id="rId269" Type="http://schemas.openxmlformats.org/officeDocument/2006/relationships/image" Target="media/image55.jpeg"/><Relationship Id="rId12" Type="http://schemas.openxmlformats.org/officeDocument/2006/relationships/hyperlink" Target="http://www.ore.edu.pl" TargetMode="External"/><Relationship Id="rId33" Type="http://schemas.openxmlformats.org/officeDocument/2006/relationships/hyperlink" Target="https://publications.europa.eu/pl/publication-detail/-/publication/5719a044-b659-46de-b58b-606bc5b084c1" TargetMode="External"/><Relationship Id="rId108" Type="http://schemas.openxmlformats.org/officeDocument/2006/relationships/diagramColors" Target="diagrams/colors9.xml"/><Relationship Id="rId129" Type="http://schemas.microsoft.com/office/2007/relationships/diagramDrawing" Target="diagrams/drawing13.xml"/><Relationship Id="rId280" Type="http://schemas.openxmlformats.org/officeDocument/2006/relationships/hyperlink" Target="http://www.zspwp.pl/" TargetMode="External"/><Relationship Id="rId315" Type="http://schemas.openxmlformats.org/officeDocument/2006/relationships/hyperlink" Target="https://www.youtube.com/watch?v=4adE7uGp1qs" TargetMode="External"/><Relationship Id="rId336" Type="http://schemas.openxmlformats.org/officeDocument/2006/relationships/hyperlink" Target="https://www.youtube.com/watch?v=gU9-nR1C2OY" TargetMode="External"/><Relationship Id="rId357" Type="http://schemas.openxmlformats.org/officeDocument/2006/relationships/fontTable" Target="fontTable.xml"/><Relationship Id="rId54" Type="http://schemas.microsoft.com/office/2007/relationships/diagramDrawing" Target="diagrams/drawing4.xml"/><Relationship Id="rId75" Type="http://schemas.openxmlformats.org/officeDocument/2006/relationships/hyperlink" Target="https://www.ore.edu.pl/programy-szkole%C5%84/kompetencje-kluczowe-w-przedszkolu" TargetMode="External"/><Relationship Id="rId96" Type="http://schemas.openxmlformats.org/officeDocument/2006/relationships/diagramLayout" Target="diagrams/layout7.xml"/><Relationship Id="rId140" Type="http://schemas.openxmlformats.org/officeDocument/2006/relationships/diagramData" Target="diagrams/data16.xml"/><Relationship Id="rId161" Type="http://schemas.openxmlformats.org/officeDocument/2006/relationships/diagramLayout" Target="diagrams/layout20.xml"/><Relationship Id="rId182" Type="http://schemas.openxmlformats.org/officeDocument/2006/relationships/hyperlink" Target="http://www.mali-odkrywcy.org/" TargetMode="External"/><Relationship Id="rId217" Type="http://schemas.openxmlformats.org/officeDocument/2006/relationships/hyperlink" Target="https://www.youtube.com/watch?v=ZMOQDzkGXCk" TargetMode="External"/><Relationship Id="rId6" Type="http://schemas.openxmlformats.org/officeDocument/2006/relationships/webSettings" Target="webSettings.xml"/><Relationship Id="rId238" Type="http://schemas.openxmlformats.org/officeDocument/2006/relationships/hyperlink" Target="https://www.youtube.com/watch?v=gEkzhT7xykA" TargetMode="External"/><Relationship Id="rId259" Type="http://schemas.openxmlformats.org/officeDocument/2006/relationships/hyperlink" Target="http://www.pwe.ug.edu.pl/wp-content/uploads/2016/04/Bonar-Maj-nr31.pdf" TargetMode="External"/><Relationship Id="rId23" Type="http://schemas.openxmlformats.org/officeDocument/2006/relationships/hyperlink" Target="http://www.npseo.pl/action/start/227" TargetMode="External"/><Relationship Id="rId119" Type="http://schemas.microsoft.com/office/2007/relationships/diagramDrawing" Target="diagrams/drawing11.xml"/><Relationship Id="rId270" Type="http://schemas.openxmlformats.org/officeDocument/2006/relationships/image" Target="media/image56.jpeg"/><Relationship Id="rId291" Type="http://schemas.openxmlformats.org/officeDocument/2006/relationships/hyperlink" Target="http://przedszkole83.pl/new/?page_id=9" TargetMode="External"/><Relationship Id="rId305" Type="http://schemas.openxmlformats.org/officeDocument/2006/relationships/hyperlink" Target="http://www.edukacja.edux.pl/p-30708-aktywne-metody-pracy-z-dziecmi-w-przedszkolu.php" TargetMode="External"/><Relationship Id="rId326" Type="http://schemas.openxmlformats.org/officeDocument/2006/relationships/hyperlink" Target="http://jows.pl/sites/default/files/Brzozowska.pdf" TargetMode="External"/><Relationship Id="rId347" Type="http://schemas.openxmlformats.org/officeDocument/2006/relationships/hyperlink" Target="http://www.wierszedladzieci.pl/" TargetMode="External"/><Relationship Id="rId44" Type="http://schemas.microsoft.com/office/2007/relationships/diagramDrawing" Target="diagrams/drawing2.xml"/><Relationship Id="rId65" Type="http://schemas.openxmlformats.org/officeDocument/2006/relationships/hyperlink" Target="http://isap.sejm.gov.pl/DetailsServlet?id=WDU20160002035" TargetMode="External"/><Relationship Id="rId86" Type="http://schemas.openxmlformats.org/officeDocument/2006/relationships/image" Target="media/image11.png"/><Relationship Id="rId130" Type="http://schemas.openxmlformats.org/officeDocument/2006/relationships/diagramData" Target="diagrams/data14.xml"/><Relationship Id="rId151" Type="http://schemas.openxmlformats.org/officeDocument/2006/relationships/diagramLayout" Target="diagrams/layout18.xml"/><Relationship Id="rId172" Type="http://schemas.openxmlformats.org/officeDocument/2006/relationships/hyperlink" Target="https://www.youtube.com/watch?v=8dQ69uXYuos" TargetMode="External"/><Relationship Id="rId193" Type="http://schemas.openxmlformats.org/officeDocument/2006/relationships/image" Target="media/image21.jpeg"/><Relationship Id="rId207" Type="http://schemas.openxmlformats.org/officeDocument/2006/relationships/image" Target="media/image26.jpeg"/><Relationship Id="rId228" Type="http://schemas.openxmlformats.org/officeDocument/2006/relationships/diagramLayout" Target="diagrams/layout22.xml"/><Relationship Id="rId249" Type="http://schemas.openxmlformats.org/officeDocument/2006/relationships/image" Target="media/image42.png"/><Relationship Id="rId13" Type="http://schemas.openxmlformats.org/officeDocument/2006/relationships/hyperlink" Target="https://www.ore.edu.pl/programy-szkole&#324;/kompetencje-kluczowe-w-przedszkolu" TargetMode="External"/><Relationship Id="rId109" Type="http://schemas.microsoft.com/office/2007/relationships/diagramDrawing" Target="diagrams/drawing9.xml"/><Relationship Id="rId260" Type="http://schemas.openxmlformats.org/officeDocument/2006/relationships/hyperlink" Target="https://www.facebook.com/ReggioEmiliaPolska/" TargetMode="External"/><Relationship Id="rId281" Type="http://schemas.openxmlformats.org/officeDocument/2006/relationships/hyperlink" Target="https://www.youtube.com/watch?v=VlHfHaeeNlY" TargetMode="External"/><Relationship Id="rId316" Type="http://schemas.openxmlformats.org/officeDocument/2006/relationships/hyperlink" Target="https://www.youtube.com/watch?v=x49_GFt9KLk" TargetMode="External"/><Relationship Id="rId337" Type="http://schemas.openxmlformats.org/officeDocument/2006/relationships/image" Target="media/image67.jpeg"/><Relationship Id="rId34" Type="http://schemas.openxmlformats.org/officeDocument/2006/relationships/image" Target="media/image5.jpeg"/><Relationship Id="rId55" Type="http://schemas.openxmlformats.org/officeDocument/2006/relationships/image" Target="media/image6.jpeg"/><Relationship Id="rId76" Type="http://schemas.openxmlformats.org/officeDocument/2006/relationships/image" Target="media/image7.jpeg"/><Relationship Id="rId97" Type="http://schemas.openxmlformats.org/officeDocument/2006/relationships/diagramQuickStyle" Target="diagrams/quickStyle7.xml"/><Relationship Id="rId120" Type="http://schemas.openxmlformats.org/officeDocument/2006/relationships/diagramData" Target="diagrams/data12.xml"/><Relationship Id="rId141" Type="http://schemas.openxmlformats.org/officeDocument/2006/relationships/diagramLayout" Target="diagrams/layout16.xml"/><Relationship Id="rId358" Type="http://schemas.openxmlformats.org/officeDocument/2006/relationships/theme" Target="theme/theme1.xml"/><Relationship Id="rId7" Type="http://schemas.openxmlformats.org/officeDocument/2006/relationships/footnotes" Target="footnotes.xml"/><Relationship Id="rId162" Type="http://schemas.openxmlformats.org/officeDocument/2006/relationships/diagramQuickStyle" Target="diagrams/quickStyle20.xml"/><Relationship Id="rId183" Type="http://schemas.openxmlformats.org/officeDocument/2006/relationships/image" Target="media/image15.jpeg"/><Relationship Id="rId218" Type="http://schemas.openxmlformats.org/officeDocument/2006/relationships/hyperlink" Target="https://www.youtube.com/watch?v=CADSWFz4jrQ" TargetMode="External"/><Relationship Id="rId239" Type="http://schemas.openxmlformats.org/officeDocument/2006/relationships/hyperlink" Target="https://www.youtube.com/watch?v=0rQn4PwNtO0" TargetMode="External"/><Relationship Id="rId250" Type="http://schemas.openxmlformats.org/officeDocument/2006/relationships/hyperlink" Target="http://www.froebel.pl/" TargetMode="External"/><Relationship Id="rId271" Type="http://schemas.openxmlformats.org/officeDocument/2006/relationships/hyperlink" Target="http://www.sztuka-architektury.pl/index.php?ID_PAGE=41593" TargetMode="External"/><Relationship Id="rId292" Type="http://schemas.openxmlformats.org/officeDocument/2006/relationships/image" Target="media/image57.jpeg"/><Relationship Id="rId306" Type="http://schemas.openxmlformats.org/officeDocument/2006/relationships/hyperlink" Target="http://www.edukacja.edux.pl/p-30708-aktywne-metody-pracy-z-dziecmi-w-przedszkolu.php" TargetMode="External"/><Relationship Id="rId24" Type="http://schemas.openxmlformats.org/officeDocument/2006/relationships/hyperlink" Target="http://stat.gov.pl/obszary-tematyczne/edukacja/edukacja/oswiata-i-wychowanie-w-roku-szkolnym-20152016,1,11.html" TargetMode="External"/><Relationship Id="rId45" Type="http://schemas.openxmlformats.org/officeDocument/2006/relationships/diagramData" Target="diagrams/data3.xml"/><Relationship Id="rId66" Type="http://schemas.openxmlformats.org/officeDocument/2006/relationships/hyperlink" Target="http://isap.sejm.gov.pl/DetailsServlet?id=WDU20130000393" TargetMode="External"/><Relationship Id="rId87" Type="http://schemas.openxmlformats.org/officeDocument/2006/relationships/image" Target="media/image12.png"/><Relationship Id="rId110" Type="http://schemas.openxmlformats.org/officeDocument/2006/relationships/diagramData" Target="diagrams/data10.xml"/><Relationship Id="rId131" Type="http://schemas.openxmlformats.org/officeDocument/2006/relationships/diagramLayout" Target="diagrams/layout14.xml"/><Relationship Id="rId327" Type="http://schemas.openxmlformats.org/officeDocument/2006/relationships/hyperlink" Target="https://langzie.pl/blog/zaangazuj-wszystkie-zmysly-3-metody-nauczania-jezyka-obcego-w-przedszkolu/" TargetMode="External"/><Relationship Id="rId348" Type="http://schemas.openxmlformats.org/officeDocument/2006/relationships/hyperlink" Target="http://www.bajkowyzakatek.eu/2016/09/legenda-o-orle-z-drzew.html" TargetMode="External"/><Relationship Id="rId152" Type="http://schemas.openxmlformats.org/officeDocument/2006/relationships/diagramQuickStyle" Target="diagrams/quickStyle18.xml"/><Relationship Id="rId173" Type="http://schemas.openxmlformats.org/officeDocument/2006/relationships/hyperlink" Target="https://www.youtube.com/watch?v=ckt0zIT7Uj4" TargetMode="External"/><Relationship Id="rId194" Type="http://schemas.openxmlformats.org/officeDocument/2006/relationships/diagramData" Target="diagrams/data21.xml"/><Relationship Id="rId208" Type="http://schemas.openxmlformats.org/officeDocument/2006/relationships/image" Target="media/image27.jpeg"/><Relationship Id="rId229" Type="http://schemas.openxmlformats.org/officeDocument/2006/relationships/diagramQuickStyle" Target="diagrams/quickStyle22.xml"/><Relationship Id="rId240" Type="http://schemas.openxmlformats.org/officeDocument/2006/relationships/hyperlink" Target="https://www.youtube.com/watch?v=SDWYHc2LPng" TargetMode="External"/><Relationship Id="rId261" Type="http://schemas.openxmlformats.org/officeDocument/2006/relationships/hyperlink" Target="http://www.przedszkolegedania1922.pl/" TargetMode="External"/><Relationship Id="rId14" Type="http://schemas.openxmlformats.org/officeDocument/2006/relationships/hyperlink" Target="http://eur-lex.europa.eu/legal-content/pl/TXT/PDF/?uri=CELEX:32006H0962&amp;from=pl" TargetMode="External"/><Relationship Id="rId35" Type="http://schemas.openxmlformats.org/officeDocument/2006/relationships/diagramData" Target="diagrams/data1.xml"/><Relationship Id="rId56" Type="http://schemas.openxmlformats.org/officeDocument/2006/relationships/hyperlink" Target="http://isap.sejm.gov.pl/DetailsServlet?id=WDU20170000059" TargetMode="External"/><Relationship Id="rId77" Type="http://schemas.openxmlformats.org/officeDocument/2006/relationships/hyperlink" Target="http://uptime.videojet.com/content/dam/uptime/pdf/pl/videojet_rccm_wp_v7_PL.pdf" TargetMode="External"/><Relationship Id="rId100" Type="http://schemas.openxmlformats.org/officeDocument/2006/relationships/diagramData" Target="diagrams/data8.xml"/><Relationship Id="rId282" Type="http://schemas.openxmlformats.org/officeDocument/2006/relationships/hyperlink" Target="http://www.abcprzedszkola.pl/artykuly/28/Przedszkole-Waldorfskie" TargetMode="External"/><Relationship Id="rId317" Type="http://schemas.openxmlformats.org/officeDocument/2006/relationships/hyperlink" Target="https://www.youtube.com/watch?v=Y5ZS0hNI_AI" TargetMode="External"/><Relationship Id="rId338" Type="http://schemas.openxmlformats.org/officeDocument/2006/relationships/hyperlink" Target="https://usergeneratededucation.wordpress.com/author/jackiegerstein/" TargetMode="External"/><Relationship Id="rId8" Type="http://schemas.openxmlformats.org/officeDocument/2006/relationships/endnotes" Target="endnotes.xml"/><Relationship Id="rId98" Type="http://schemas.openxmlformats.org/officeDocument/2006/relationships/diagramColors" Target="diagrams/colors7.xml"/><Relationship Id="rId121" Type="http://schemas.openxmlformats.org/officeDocument/2006/relationships/diagramLayout" Target="diagrams/layout12.xml"/><Relationship Id="rId142" Type="http://schemas.openxmlformats.org/officeDocument/2006/relationships/diagramQuickStyle" Target="diagrams/quickStyle16.xml"/><Relationship Id="rId163" Type="http://schemas.openxmlformats.org/officeDocument/2006/relationships/diagramColors" Target="diagrams/colors20.xml"/><Relationship Id="rId184" Type="http://schemas.openxmlformats.org/officeDocument/2006/relationships/image" Target="media/image16.jpeg"/><Relationship Id="rId219" Type="http://schemas.openxmlformats.org/officeDocument/2006/relationships/hyperlink" Target="https://www.youtube.com/watch?v=9ziHadjPxCQ" TargetMode="External"/><Relationship Id="rId230" Type="http://schemas.openxmlformats.org/officeDocument/2006/relationships/diagramColors" Target="diagrams/colors22.xml"/><Relationship Id="rId251" Type="http://schemas.openxmlformats.org/officeDocument/2006/relationships/image" Target="media/image43.png"/><Relationship Id="rId25" Type="http://schemas.openxmlformats.org/officeDocument/2006/relationships/hyperlink" Target="http://stat.gov.pl/obszary-tematyczne/inne-opracowania/inne-opracowania-zbiorcze/kapital-ludzki-w-polsce-w-2015-r-,8,5.html" TargetMode="External"/><Relationship Id="rId46" Type="http://schemas.openxmlformats.org/officeDocument/2006/relationships/diagramLayout" Target="diagrams/layout3.xml"/><Relationship Id="rId67" Type="http://schemas.openxmlformats.org/officeDocument/2006/relationships/hyperlink" Target="http://dziennikustaw.gov.pl/du/2017/1658" TargetMode="External"/><Relationship Id="rId272" Type="http://schemas.openxmlformats.org/officeDocument/2006/relationships/hyperlink" Target="http://dziendobry.tvn.pl/wideo,2064,n/przedszkole-uszyte-na-miare-maluchow,200108.html" TargetMode="External"/><Relationship Id="rId293" Type="http://schemas.openxmlformats.org/officeDocument/2006/relationships/image" Target="media/image58.jpeg"/><Relationship Id="rId307" Type="http://schemas.openxmlformats.org/officeDocument/2006/relationships/hyperlink" Target="http://www.wesolyprzedszkolak.pl/index.php/cwiczenia-gimnastyczne/1514-scenariusz-zaj-ruchowych-z-wykorzystaniem-gimnastyki-tworczej-rudolfa-labana" TargetMode="External"/><Relationship Id="rId328" Type="http://schemas.openxmlformats.org/officeDocument/2006/relationships/hyperlink" Target="http://www.eksperciwoswiacie.pl/dla-nauczycieli/przedszkola-dla-nauczycieli/edukacja-i-wychowanie/art,56,jak-nauczac-dzieci-jezykow-obcych-w-przedszkolu-metody.html" TargetMode="External"/><Relationship Id="rId349" Type="http://schemas.openxmlformats.org/officeDocument/2006/relationships/hyperlink" Target="http://kula.gov.pl/" TargetMode="External"/><Relationship Id="rId88" Type="http://schemas.openxmlformats.org/officeDocument/2006/relationships/image" Target="media/image13.jpeg"/><Relationship Id="rId111" Type="http://schemas.openxmlformats.org/officeDocument/2006/relationships/diagramLayout" Target="diagrams/layout10.xml"/><Relationship Id="rId132" Type="http://schemas.openxmlformats.org/officeDocument/2006/relationships/diagramQuickStyle" Target="diagrams/quickStyle14.xml"/><Relationship Id="rId153" Type="http://schemas.openxmlformats.org/officeDocument/2006/relationships/diagramColors" Target="diagrams/colors18.xml"/><Relationship Id="rId174" Type="http://schemas.openxmlformats.org/officeDocument/2006/relationships/hyperlink" Target="http://www.mali-odkrywcy.org/%20;%20http:/www.frd.org.pl/programy/program-mali-badacze/" TargetMode="External"/><Relationship Id="rId195" Type="http://schemas.openxmlformats.org/officeDocument/2006/relationships/diagramLayout" Target="diagrams/layout21.xml"/><Relationship Id="rId209" Type="http://schemas.openxmlformats.org/officeDocument/2006/relationships/image" Target="media/image28.jpeg"/><Relationship Id="rId190" Type="http://schemas.openxmlformats.org/officeDocument/2006/relationships/hyperlink" Target="http://tableciaki.blogspot.com/" TargetMode="External"/><Relationship Id="rId204" Type="http://schemas.openxmlformats.org/officeDocument/2006/relationships/hyperlink" Target="http://wielkizachwyt.pl/projekt-zachwyt-w-przedszkolu/" TargetMode="External"/><Relationship Id="rId220" Type="http://schemas.openxmlformats.org/officeDocument/2006/relationships/hyperlink" Target="https://www.youtube.com/watch?v=nk_SxQaQ2aI" TargetMode="External"/><Relationship Id="rId225" Type="http://schemas.openxmlformats.org/officeDocument/2006/relationships/hyperlink" Target="http://www.pp16.oodn.pl/obrazy/prez4/prezentacja.php" TargetMode="External"/><Relationship Id="rId241" Type="http://schemas.openxmlformats.org/officeDocument/2006/relationships/hyperlink" Target="https://www.youtube.com/watch?v=raGmBJULOUw" TargetMode="External"/><Relationship Id="rId246" Type="http://schemas.openxmlformats.org/officeDocument/2006/relationships/image" Target="media/image39.png"/><Relationship Id="rId267" Type="http://schemas.openxmlformats.org/officeDocument/2006/relationships/image" Target="media/image53.jpeg"/><Relationship Id="rId288" Type="http://schemas.openxmlformats.org/officeDocument/2006/relationships/hyperlink" Target="http://www.montessori.pl/" TargetMode="External"/><Relationship Id="rId15" Type="http://schemas.openxmlformats.org/officeDocument/2006/relationships/image" Target="media/image3.jpeg"/><Relationship Id="rId36" Type="http://schemas.openxmlformats.org/officeDocument/2006/relationships/diagramLayout" Target="diagrams/layout1.xml"/><Relationship Id="rId57" Type="http://schemas.openxmlformats.org/officeDocument/2006/relationships/hyperlink" Target="http://isap.sejm.gov.pl/DetailsServlet?id=WDU20170000649" TargetMode="External"/><Relationship Id="rId106" Type="http://schemas.openxmlformats.org/officeDocument/2006/relationships/diagramLayout" Target="diagrams/layout9.xml"/><Relationship Id="rId127" Type="http://schemas.openxmlformats.org/officeDocument/2006/relationships/diagramQuickStyle" Target="diagrams/quickStyle13.xml"/><Relationship Id="rId262" Type="http://schemas.openxmlformats.org/officeDocument/2006/relationships/hyperlink" Target="http://www.educarium.pl/index.php/koncepcje-pedagogiczne-menu-artykuly-61/156-100-jkziecka-model-przedszkoli-reggio.html" TargetMode="External"/><Relationship Id="rId283" Type="http://schemas.openxmlformats.org/officeDocument/2006/relationships/hyperlink" Target="http://dziecisawazne.pl/systemy-wychowawcze-cz-i-pedagogika-waldorfska/" TargetMode="External"/><Relationship Id="rId313" Type="http://schemas.openxmlformats.org/officeDocument/2006/relationships/hyperlink" Target="https://www.youtube.com/watch?v=zTKjNgcF3h8" TargetMode="External"/><Relationship Id="rId318" Type="http://schemas.openxmlformats.org/officeDocument/2006/relationships/hyperlink" Target="http://www.iumw.pl/odimienna-nauka-czytania.html" TargetMode="External"/><Relationship Id="rId339" Type="http://schemas.openxmlformats.org/officeDocument/2006/relationships/hyperlink" Target="http://www.edunews.pl/system-edukacji/przyszlosc-edukacji/2510-stare-i-nowe-trendy-w-edukacji" TargetMode="External"/><Relationship Id="rId10" Type="http://schemas.openxmlformats.org/officeDocument/2006/relationships/footer" Target="footer1.xml"/><Relationship Id="rId31" Type="http://schemas.openxmlformats.org/officeDocument/2006/relationships/hyperlink" Target="http://www.calapolskaczytadzieciom.pl/ckfinder_pliki/files/Raport_finalny_212_str.pdf" TargetMode="External"/><Relationship Id="rId52" Type="http://schemas.openxmlformats.org/officeDocument/2006/relationships/diagramQuickStyle" Target="diagrams/quickStyle4.xml"/><Relationship Id="rId73" Type="http://schemas.openxmlformats.org/officeDocument/2006/relationships/hyperlink" Target="https://www.ore.edu.pl/programy-szkole%C5%84/kompetencje-kluczowe-w-przedszkolu" TargetMode="External"/><Relationship Id="rId78" Type="http://schemas.openxmlformats.org/officeDocument/2006/relationships/image" Target="media/image8.jpeg"/><Relationship Id="rId94" Type="http://schemas.microsoft.com/office/2007/relationships/diagramDrawing" Target="diagrams/drawing6.xml"/><Relationship Id="rId99" Type="http://schemas.microsoft.com/office/2007/relationships/diagramDrawing" Target="diagrams/drawing7.xml"/><Relationship Id="rId101" Type="http://schemas.openxmlformats.org/officeDocument/2006/relationships/diagramLayout" Target="diagrams/layout8.xml"/><Relationship Id="rId122" Type="http://schemas.openxmlformats.org/officeDocument/2006/relationships/diagramQuickStyle" Target="diagrams/quickStyle12.xml"/><Relationship Id="rId143" Type="http://schemas.openxmlformats.org/officeDocument/2006/relationships/diagramColors" Target="diagrams/colors16.xml"/><Relationship Id="rId148" Type="http://schemas.openxmlformats.org/officeDocument/2006/relationships/diagramColors" Target="diagrams/colors17.xml"/><Relationship Id="rId164" Type="http://schemas.microsoft.com/office/2007/relationships/diagramDrawing" Target="diagrams/drawing20.xml"/><Relationship Id="rId169" Type="http://schemas.openxmlformats.org/officeDocument/2006/relationships/hyperlink" Target="https://www.youtube.com/watch?v=uNhOGo8r4II" TargetMode="External"/><Relationship Id="rId185" Type="http://schemas.openxmlformats.org/officeDocument/2006/relationships/image" Target="media/image17.jpeg"/><Relationship Id="rId334" Type="http://schemas.openxmlformats.org/officeDocument/2006/relationships/hyperlink" Target="http://www.przedszkole11.leszno.pl/index.php?op=str&amp;id=33" TargetMode="External"/><Relationship Id="rId350" Type="http://schemas.openxmlformats.org/officeDocument/2006/relationships/hyperlink" Target="http://www.ibe.edu.pl/pl/component/content/article/36-wazne-tematy/192-mali-uczniowie" TargetMode="External"/><Relationship Id="rId355" Type="http://schemas.openxmlformats.org/officeDocument/2006/relationships/hyperlink" Target="https://www.ore.edu.pl/materialy-do-pobrania" TargetMode="External"/><Relationship Id="rId4" Type="http://schemas.microsoft.com/office/2007/relationships/stylesWithEffects" Target="stylesWithEffects.xml"/><Relationship Id="rId9" Type="http://schemas.openxmlformats.org/officeDocument/2006/relationships/header" Target="header1.xml"/><Relationship Id="rId180" Type="http://schemas.openxmlformats.org/officeDocument/2006/relationships/hyperlink" Target="http://tablit.wa.amu.edu.pl/tutor2.html" TargetMode="External"/><Relationship Id="rId210" Type="http://schemas.openxmlformats.org/officeDocument/2006/relationships/image" Target="media/image29.jpeg"/><Relationship Id="rId215" Type="http://schemas.openxmlformats.org/officeDocument/2006/relationships/hyperlink" Target="http://szkolamontessori.com.pl/lesne-pr/lesne-przedszkole-w-przylekowie/" TargetMode="External"/><Relationship Id="rId236" Type="http://schemas.openxmlformats.org/officeDocument/2006/relationships/hyperlink" Target="http://promienie.edu.pl/tutoring,k304.html" TargetMode="External"/><Relationship Id="rId257" Type="http://schemas.openxmlformats.org/officeDocument/2006/relationships/image" Target="media/image49.jpeg"/><Relationship Id="rId278" Type="http://schemas.openxmlformats.org/officeDocument/2006/relationships/hyperlink" Target="https://www.ted.com/talks/takaharu_tezuka_the_best_kindergarten_you_ve_ever_seen?language=pl" TargetMode="External"/><Relationship Id="rId26" Type="http://schemas.openxmlformats.org/officeDocument/2006/relationships/hyperlink" Target="http://www.scdn.pl/images/stories/RAPORTY2016/06.pdf" TargetMode="External"/><Relationship Id="rId231" Type="http://schemas.microsoft.com/office/2007/relationships/diagramDrawing" Target="diagrams/drawing22.xml"/><Relationship Id="rId252" Type="http://schemas.openxmlformats.org/officeDocument/2006/relationships/image" Target="media/image44.png"/><Relationship Id="rId273" Type="http://schemas.openxmlformats.org/officeDocument/2006/relationships/hyperlink" Target="http://www.xystudio.pl/uzytecznosc.htm" TargetMode="External"/><Relationship Id="rId294" Type="http://schemas.openxmlformats.org/officeDocument/2006/relationships/image" Target="media/image59.png"/><Relationship Id="rId308" Type="http://schemas.openxmlformats.org/officeDocument/2006/relationships/hyperlink" Target="http://www.edukacja.edux.pl/p-30708-aktywne-metody-pracy-z-dziecmi-w-przedszkolu.php" TargetMode="External"/><Relationship Id="rId329" Type="http://schemas.openxmlformats.org/officeDocument/2006/relationships/hyperlink" Target="http://englishplaybox.pl/dla-nauczycieli/co-to-jest-tpr" TargetMode="External"/><Relationship Id="rId47" Type="http://schemas.openxmlformats.org/officeDocument/2006/relationships/diagramQuickStyle" Target="diagrams/quickStyle3.xml"/><Relationship Id="rId68" Type="http://schemas.openxmlformats.org/officeDocument/2006/relationships/hyperlink" Target="http://isap.sejm.gov.pl/DetailsServlet?id=WDU20170001611" TargetMode="External"/><Relationship Id="rId89" Type="http://schemas.openxmlformats.org/officeDocument/2006/relationships/hyperlink" Target="https://pl.padlet.com/" TargetMode="External"/><Relationship Id="rId112" Type="http://schemas.openxmlformats.org/officeDocument/2006/relationships/diagramQuickStyle" Target="diagrams/quickStyle10.xml"/><Relationship Id="rId133" Type="http://schemas.openxmlformats.org/officeDocument/2006/relationships/diagramColors" Target="diagrams/colors14.xml"/><Relationship Id="rId154" Type="http://schemas.microsoft.com/office/2007/relationships/diagramDrawing" Target="diagrams/drawing18.xml"/><Relationship Id="rId175" Type="http://schemas.openxmlformats.org/officeDocument/2006/relationships/hyperlink" Target="http://www.cen.bialystok.pl/aspekty/1_29_2006/art02.htm" TargetMode="External"/><Relationship Id="rId340" Type="http://schemas.openxmlformats.org/officeDocument/2006/relationships/hyperlink" Target="https://zasobyip2.ore.edu.pl/pl/publications/search?education_id=1&amp;page=2&amp;perPage=5&amp;sort=id-desc" TargetMode="External"/><Relationship Id="rId196" Type="http://schemas.openxmlformats.org/officeDocument/2006/relationships/diagramQuickStyle" Target="diagrams/quickStyle21.xml"/><Relationship Id="rId200" Type="http://schemas.openxmlformats.org/officeDocument/2006/relationships/image" Target="media/image23.jpeg"/><Relationship Id="rId16" Type="http://schemas.openxmlformats.org/officeDocument/2006/relationships/hyperlink" Target="file:///C:\Users\G\Documents\ORE\:%20http:\czytelnia.frse.org.pl\rozwijanie-kompetencji-kluczowych-w-szkolach-w-europie-wyzwania-i-szanse-dla-polityki-edukacyjnej" TargetMode="External"/><Relationship Id="rId221" Type="http://schemas.openxmlformats.org/officeDocument/2006/relationships/hyperlink" Target="https://www.youtube.com/watch?v=wVGmvwM_Uk8" TargetMode="External"/><Relationship Id="rId242" Type="http://schemas.openxmlformats.org/officeDocument/2006/relationships/image" Target="media/image35.png"/><Relationship Id="rId263" Type="http://schemas.openxmlformats.org/officeDocument/2006/relationships/hyperlink" Target="http://abcmalucha.net/koncepcje-reggio-emilia/" TargetMode="External"/><Relationship Id="rId284" Type="http://schemas.openxmlformats.org/officeDocument/2006/relationships/hyperlink" Target="http://waldorfskie.ehost.pl/" TargetMode="External"/><Relationship Id="rId319" Type="http://schemas.openxmlformats.org/officeDocument/2006/relationships/hyperlink" Target="http://www.nauczycieleprzedszkola.pl/viewpage.php?page_id=143" TargetMode="External"/><Relationship Id="rId37" Type="http://schemas.openxmlformats.org/officeDocument/2006/relationships/diagramQuickStyle" Target="diagrams/quickStyle1.xml"/><Relationship Id="rId58" Type="http://schemas.openxmlformats.org/officeDocument/2006/relationships/hyperlink" Target="http://isap.sejm.gov.pl/DetailsServlet?id=WDU20030060069" TargetMode="External"/><Relationship Id="rId79" Type="http://schemas.openxmlformats.org/officeDocument/2006/relationships/image" Target="media/image9.jpeg"/><Relationship Id="rId102" Type="http://schemas.openxmlformats.org/officeDocument/2006/relationships/diagramQuickStyle" Target="diagrams/quickStyle8.xml"/><Relationship Id="rId123" Type="http://schemas.openxmlformats.org/officeDocument/2006/relationships/diagramColors" Target="diagrams/colors12.xml"/><Relationship Id="rId144" Type="http://schemas.microsoft.com/office/2007/relationships/diagramDrawing" Target="diagrams/drawing16.xml"/><Relationship Id="rId330" Type="http://schemas.openxmlformats.org/officeDocument/2006/relationships/hyperlink" Target="https://repozytorium.amu.edu.pl/bitstream/10593/4285/1/studia_eduk_21_s_177-190.pdf" TargetMode="External"/><Relationship Id="rId90" Type="http://schemas.openxmlformats.org/officeDocument/2006/relationships/diagramData" Target="diagrams/data6.xml"/><Relationship Id="rId165" Type="http://schemas.openxmlformats.org/officeDocument/2006/relationships/image" Target="media/image14.jpeg"/><Relationship Id="rId186" Type="http://schemas.openxmlformats.org/officeDocument/2006/relationships/image" Target="media/image18.jpeg"/><Relationship Id="rId351" Type="http://schemas.openxmlformats.org/officeDocument/2006/relationships/hyperlink" Target="http://www.edukowisko.pl/" TargetMode="External"/><Relationship Id="rId211" Type="http://schemas.openxmlformats.org/officeDocument/2006/relationships/image" Target="media/image30.jpeg"/><Relationship Id="rId232" Type="http://schemas.openxmlformats.org/officeDocument/2006/relationships/image" Target="media/image34.jpeg"/><Relationship Id="rId253" Type="http://schemas.openxmlformats.org/officeDocument/2006/relationships/image" Target="media/image45.png"/><Relationship Id="rId274" Type="http://schemas.openxmlformats.org/officeDocument/2006/relationships/hyperlink" Target="http://www.xystudio.pl/wnetrzadladzieci.htm" TargetMode="External"/><Relationship Id="rId295" Type="http://schemas.openxmlformats.org/officeDocument/2006/relationships/image" Target="media/image60.png"/><Relationship Id="rId309" Type="http://schemas.openxmlformats.org/officeDocument/2006/relationships/hyperlink" Target="https://www.youtube.com/watch?v=slpvd3iG0EE" TargetMode="External"/><Relationship Id="rId27" Type="http://schemas.openxmlformats.org/officeDocument/2006/relationships/hyperlink" Target="http://centrumcyfrowe.pl/wp-content/uploads/2015/09/raport-otwarcia-przegl%C4%85d-literatury-MKJ.pdf" TargetMode="External"/><Relationship Id="rId48" Type="http://schemas.openxmlformats.org/officeDocument/2006/relationships/diagramColors" Target="diagrams/colors3.xml"/><Relationship Id="rId69" Type="http://schemas.openxmlformats.org/officeDocument/2006/relationships/hyperlink" Target="http://isap.sejm.gov.pl/DetailsServlet?id=WDU20020460430" TargetMode="External"/><Relationship Id="rId113" Type="http://schemas.openxmlformats.org/officeDocument/2006/relationships/diagramColors" Target="diagrams/colors10.xml"/><Relationship Id="rId134" Type="http://schemas.microsoft.com/office/2007/relationships/diagramDrawing" Target="diagrams/drawing14.xml"/><Relationship Id="rId320" Type="http://schemas.openxmlformats.org/officeDocument/2006/relationships/hyperlink" Target="http://dlibra.bg.ajd.czest.pl:8080/Content/2817/623.pdf" TargetMode="External"/><Relationship Id="rId80" Type="http://schemas.openxmlformats.org/officeDocument/2006/relationships/image" Target="media/image10.jpeg"/><Relationship Id="rId155" Type="http://schemas.openxmlformats.org/officeDocument/2006/relationships/diagramData" Target="diagrams/data19.xml"/><Relationship Id="rId176" Type="http://schemas.openxmlformats.org/officeDocument/2006/relationships/hyperlink" Target="http://www.pcdzn.edu.pl/publikacje/Przedszkole/przyjacielpies.pdf" TargetMode="External"/><Relationship Id="rId197" Type="http://schemas.openxmlformats.org/officeDocument/2006/relationships/diagramColors" Target="diagrams/colors21.xml"/><Relationship Id="rId341" Type="http://schemas.openxmlformats.org/officeDocument/2006/relationships/hyperlink" Target="https://zasobyip2.ore.edu.pl/uploads/publications/829e7e9a8831ac72f21bc18a641c1265_/index.html" TargetMode="External"/><Relationship Id="rId201" Type="http://schemas.openxmlformats.org/officeDocument/2006/relationships/hyperlink" Target="https://www.przedszkola.polaniec.pl/filianr1/index.php/galeria-zdj?layout=show_images&amp;gal_id=500" TargetMode="External"/><Relationship Id="rId222" Type="http://schemas.openxmlformats.org/officeDocument/2006/relationships/hyperlink" Target="http://www.dalton.org.pl" TargetMode="External"/><Relationship Id="rId243" Type="http://schemas.openxmlformats.org/officeDocument/2006/relationships/image" Target="media/image36.png"/><Relationship Id="rId264" Type="http://schemas.openxmlformats.org/officeDocument/2006/relationships/hyperlink" Target="http://www.npseo.pl/data/various/files/Przedszkole%20szwedzkie%20B_Szypu%C5%82a.doc" TargetMode="External"/><Relationship Id="rId285" Type="http://schemas.openxmlformats.org/officeDocument/2006/relationships/hyperlink" Target="https://www.youtube.com/watch?v=5tMBMCR4T18" TargetMode="External"/><Relationship Id="rId17" Type="http://schemas.openxmlformats.org/officeDocument/2006/relationships/hyperlink" Target="http://www.kigeit.org.pl/FTP/PRCIP/Literatura/002_Strategia_DSRK_PL2030_RM.pdf" TargetMode="External"/><Relationship Id="rId38" Type="http://schemas.openxmlformats.org/officeDocument/2006/relationships/diagramColors" Target="diagrams/colors1.xml"/><Relationship Id="rId59" Type="http://schemas.openxmlformats.org/officeDocument/2006/relationships/hyperlink" Target="http://isap.sejm.gov.pl/DetailsServlet?id=WDU20011351516" TargetMode="External"/><Relationship Id="rId103" Type="http://schemas.openxmlformats.org/officeDocument/2006/relationships/diagramColors" Target="diagrams/colors8.xml"/><Relationship Id="rId124" Type="http://schemas.microsoft.com/office/2007/relationships/diagramDrawing" Target="diagrams/drawing12.xml"/><Relationship Id="rId310" Type="http://schemas.openxmlformats.org/officeDocument/2006/relationships/hyperlink" Target="http://www.edukacja.edux.pl/p-30708-aktywne-metody-pracy-z-dziecmi-w-przedszkolu.php" TargetMode="External"/><Relationship Id="rId70" Type="http://schemas.openxmlformats.org/officeDocument/2006/relationships/hyperlink" Target="https://www.youtube.com/watch?v=D2B--sSMYpw" TargetMode="External"/><Relationship Id="rId91" Type="http://schemas.openxmlformats.org/officeDocument/2006/relationships/diagramLayout" Target="diagrams/layout6.xml"/><Relationship Id="rId145" Type="http://schemas.openxmlformats.org/officeDocument/2006/relationships/diagramData" Target="diagrams/data17.xml"/><Relationship Id="rId166" Type="http://schemas.openxmlformats.org/officeDocument/2006/relationships/hyperlink" Target="http://pm86.pl/dobra-praktyka-2/" TargetMode="External"/><Relationship Id="rId187" Type="http://schemas.openxmlformats.org/officeDocument/2006/relationships/image" Target="media/image19.png"/><Relationship Id="rId331" Type="http://schemas.openxmlformats.org/officeDocument/2006/relationships/hyperlink" Target="http://www.przedszkola.edu.pl/gimnastyka-rytmiczna-a--i-m--kniessow.html" TargetMode="External"/><Relationship Id="rId352" Type="http://schemas.openxmlformats.org/officeDocument/2006/relationships/hyperlink" Target="http://wielkizachwyt.pl/" TargetMode="External"/><Relationship Id="rId1" Type="http://schemas.openxmlformats.org/officeDocument/2006/relationships/customXml" Target="../customXml/item1.xml"/><Relationship Id="rId212" Type="http://schemas.openxmlformats.org/officeDocument/2006/relationships/image" Target="media/image31.jpeg"/><Relationship Id="rId233" Type="http://schemas.openxmlformats.org/officeDocument/2006/relationships/hyperlink" Target="http://szkolaskala.edu.pl/szkola/edukacja-spersonalizowana" TargetMode="External"/><Relationship Id="rId254" Type="http://schemas.openxmlformats.org/officeDocument/2006/relationships/image" Target="media/image46.jpeg"/><Relationship Id="rId28" Type="http://schemas.openxmlformats.org/officeDocument/2006/relationships/hyperlink" Target="http://centrumcyfrowe.pl/wp-content/uploads/2016/03/Mistzowie-Kodowania-Junior-raport-ko%C5%84cowy.pdf" TargetMode="External"/><Relationship Id="rId49" Type="http://schemas.microsoft.com/office/2007/relationships/diagramDrawing" Target="diagrams/drawing3.xml"/><Relationship Id="rId114" Type="http://schemas.microsoft.com/office/2007/relationships/diagramDrawing" Target="diagrams/drawing10.xml"/><Relationship Id="rId275" Type="http://schemas.openxmlformats.org/officeDocument/2006/relationships/hyperlink" Target="http://www.bryla.pl/bryla/51,85298,7438048.html?i=0" TargetMode="External"/><Relationship Id="rId296" Type="http://schemas.openxmlformats.org/officeDocument/2006/relationships/image" Target="media/image61.png"/><Relationship Id="rId300" Type="http://schemas.openxmlformats.org/officeDocument/2006/relationships/image" Target="media/image65.png"/><Relationship Id="rId60" Type="http://schemas.openxmlformats.org/officeDocument/2006/relationships/hyperlink" Target="http://isap.sejm.gov.pl/DetailsServlet?id=WDU20170000060" TargetMode="External"/><Relationship Id="rId81" Type="http://schemas.openxmlformats.org/officeDocument/2006/relationships/diagramData" Target="diagrams/data5.xml"/><Relationship Id="rId135" Type="http://schemas.openxmlformats.org/officeDocument/2006/relationships/diagramData" Target="diagrams/data15.xml"/><Relationship Id="rId156" Type="http://schemas.openxmlformats.org/officeDocument/2006/relationships/diagramLayout" Target="diagrams/layout19.xml"/><Relationship Id="rId177" Type="http://schemas.openxmlformats.org/officeDocument/2006/relationships/hyperlink" Target="http://www.wszpwn.com.pl/pl/salon-metodyczny/metoda-projektow-w-przedszkolu.html" TargetMode="External"/><Relationship Id="rId198" Type="http://schemas.microsoft.com/office/2007/relationships/diagramDrawing" Target="diagrams/drawing21.xml"/><Relationship Id="rId321" Type="http://schemas.openxmlformats.org/officeDocument/2006/relationships/hyperlink" Target="http://www.nauczycieleprzedszkola.pl/viewpage.php?page_id=143" TargetMode="External"/><Relationship Id="rId342" Type="http://schemas.openxmlformats.org/officeDocument/2006/relationships/hyperlink" Target="https://zasobyip2.ore.edu.pl/pl/publications/download/37933" TargetMode="External"/><Relationship Id="rId202" Type="http://schemas.openxmlformats.org/officeDocument/2006/relationships/hyperlink" Target="http://wielkizachwyt.pl/projekt-zachwyt-w-przedszkolu/" TargetMode="External"/><Relationship Id="rId223" Type="http://schemas.openxmlformats.org/officeDocument/2006/relationships/hyperlink" Target="http://www.pp16.oodn.pl/obrazy/prez4/prezentacja.php" TargetMode="External"/><Relationship Id="rId244" Type="http://schemas.openxmlformats.org/officeDocument/2006/relationships/image" Target="media/image37.png"/><Relationship Id="rId18" Type="http://schemas.openxmlformats.org/officeDocument/2006/relationships/hyperlink" Target="http://www.dziennikustaw.gov.pl/DU/2017/356" TargetMode="External"/><Relationship Id="rId39" Type="http://schemas.microsoft.com/office/2007/relationships/diagramDrawing" Target="diagrams/drawing1.xml"/><Relationship Id="rId265" Type="http://schemas.openxmlformats.org/officeDocument/2006/relationships/image" Target="media/image51.jpeg"/><Relationship Id="rId286" Type="http://schemas.openxmlformats.org/officeDocument/2006/relationships/hyperlink" Target="https://vimeo.com/141675428" TargetMode="External"/><Relationship Id="rId50" Type="http://schemas.openxmlformats.org/officeDocument/2006/relationships/diagramData" Target="diagrams/data4.xml"/><Relationship Id="rId104" Type="http://schemas.microsoft.com/office/2007/relationships/diagramDrawing" Target="diagrams/drawing8.xml"/><Relationship Id="rId125" Type="http://schemas.openxmlformats.org/officeDocument/2006/relationships/diagramData" Target="diagrams/data13.xml"/><Relationship Id="rId146" Type="http://schemas.openxmlformats.org/officeDocument/2006/relationships/diagramLayout" Target="diagrams/layout17.xml"/><Relationship Id="rId167" Type="http://schemas.openxmlformats.org/officeDocument/2006/relationships/hyperlink" Target="https://www.facebook.com/przedszkolepodbocianemwrunowie/photos/a.459390047561710.1073741828.459382390895809/460437944123587/" TargetMode="External"/><Relationship Id="rId188" Type="http://schemas.openxmlformats.org/officeDocument/2006/relationships/hyperlink" Target="http://blog.blizejprzedszkola.pl/wordpress/category/opowiedz-swoja-historie/" TargetMode="External"/><Relationship Id="rId311" Type="http://schemas.openxmlformats.org/officeDocument/2006/relationships/hyperlink" Target="http://przyjazna-szkola.pl/wp-content/uploads/2012/12/TW.RCZE_.METODY.PRACY_.Z.DZIE_.MI_1.pdf" TargetMode="External"/><Relationship Id="rId332" Type="http://schemas.openxmlformats.org/officeDocument/2006/relationships/hyperlink" Target="http://www.odz.edu.pl/files/Metoda%20gimnastyki%20rytmicznej%20A%2015.11.2012.doc" TargetMode="External"/><Relationship Id="rId353" Type="http://schemas.openxmlformats.org/officeDocument/2006/relationships/hyperlink" Target="http://tableciaki.blogspot.com/" TargetMode="External"/><Relationship Id="rId71" Type="http://schemas.openxmlformats.org/officeDocument/2006/relationships/hyperlink" Target="http://waloryzacja.llp.org.pl/sites/waloryzacja.llp.org.pl/files/keycomp_pl.pdf" TargetMode="External"/><Relationship Id="rId92" Type="http://schemas.openxmlformats.org/officeDocument/2006/relationships/diagramQuickStyle" Target="diagrams/quickStyle6.xml"/><Relationship Id="rId213" Type="http://schemas.openxmlformats.org/officeDocument/2006/relationships/image" Target="media/image32.png"/><Relationship Id="rId234" Type="http://schemas.openxmlformats.org/officeDocument/2006/relationships/hyperlink" Target="http://www.ziarenko.edu.pl/" TargetMode="External"/><Relationship Id="rId2" Type="http://schemas.openxmlformats.org/officeDocument/2006/relationships/numbering" Target="numbering.xml"/><Relationship Id="rId29" Type="http://schemas.openxmlformats.org/officeDocument/2006/relationships/hyperlink" Target="https://fundacja.orange.pl/files/user_files/user_upload/badania/Rodzice_i_dzieci_wobec_zagrozen_dzieci_w_Internecie_23.09_AKv.pdf" TargetMode="External"/><Relationship Id="rId255" Type="http://schemas.openxmlformats.org/officeDocument/2006/relationships/image" Target="media/image47.png"/><Relationship Id="rId276" Type="http://schemas.openxmlformats.org/officeDocument/2006/relationships/hyperlink" Target="http://www.bryla.pl/bryla/56,85301,9689611,przedszkole-im-krola-maciusia-i-w-warszawie,,6.html" TargetMode="External"/><Relationship Id="rId297" Type="http://schemas.openxmlformats.org/officeDocument/2006/relationships/image" Target="media/image62.png"/><Relationship Id="rId40" Type="http://schemas.openxmlformats.org/officeDocument/2006/relationships/diagramData" Target="diagrams/data2.xml"/><Relationship Id="rId115" Type="http://schemas.openxmlformats.org/officeDocument/2006/relationships/diagramData" Target="diagrams/data11.xml"/><Relationship Id="rId136" Type="http://schemas.openxmlformats.org/officeDocument/2006/relationships/diagramLayout" Target="diagrams/layout15.xml"/><Relationship Id="rId157" Type="http://schemas.openxmlformats.org/officeDocument/2006/relationships/diagramQuickStyle" Target="diagrams/quickStyle19.xml"/><Relationship Id="rId178" Type="http://schemas.openxmlformats.org/officeDocument/2006/relationships/hyperlink" Target="http://www.przedszkola.edu.pl/tagi/projekt_edukacyjny_w_przedszkolu/" TargetMode="External"/><Relationship Id="rId301" Type="http://schemas.openxmlformats.org/officeDocument/2006/relationships/image" Target="media/image66.png"/><Relationship Id="rId322" Type="http://schemas.openxmlformats.org/officeDocument/2006/relationships/hyperlink" Target="http://www.nauczycieleprzedszkola.pl/viewpage.php?page_id=4" TargetMode="External"/><Relationship Id="rId343" Type="http://schemas.openxmlformats.org/officeDocument/2006/relationships/hyperlink" Target="http://e-p-e.pl/aktualnosci/mamo-tato-co-wy-na-to/innowacyjny-program-wychowania-przedszkolnego-mamo-tato-co-wy-na-to-materialy-dydaktyczne,10131" TargetMode="External"/><Relationship Id="rId61" Type="http://schemas.openxmlformats.org/officeDocument/2006/relationships/hyperlink" Target="http://prawo.sejm.gov.pl/isap.nsf/DocDetails.xsp?id=WDU20170001591" TargetMode="External"/><Relationship Id="rId82" Type="http://schemas.openxmlformats.org/officeDocument/2006/relationships/diagramLayout" Target="diagrams/layout5.xml"/><Relationship Id="rId199" Type="http://schemas.openxmlformats.org/officeDocument/2006/relationships/image" Target="media/image22.jpeg"/><Relationship Id="rId203" Type="http://schemas.openxmlformats.org/officeDocument/2006/relationships/hyperlink" Target="http://wielkizachwyt.pl/kim-jestem/" TargetMode="External"/><Relationship Id="rId19" Type="http://schemas.openxmlformats.org/officeDocument/2006/relationships/hyperlink" Target="http://www.scdn.pl/images/stories/RAPORTY2014/27.pdf" TargetMode="External"/><Relationship Id="rId224" Type="http://schemas.openxmlformats.org/officeDocument/2006/relationships/hyperlink" Target="http://www.basniowakraina.leszno.pl/kubusie/realizowane-innowacje-i-projekty.html" TargetMode="External"/><Relationship Id="rId245" Type="http://schemas.openxmlformats.org/officeDocument/2006/relationships/image" Target="media/image38.png"/><Relationship Id="rId266" Type="http://schemas.openxmlformats.org/officeDocument/2006/relationships/image" Target="media/image52.jpeg"/><Relationship Id="rId287" Type="http://schemas.openxmlformats.org/officeDocument/2006/relationships/hyperlink" Target="https://www.youtube.com/watch?v=b2dRwRFjmRY" TargetMode="External"/><Relationship Id="rId30" Type="http://schemas.openxmlformats.org/officeDocument/2006/relationships/hyperlink" Target="http://fdds.pl/baza_wiedzy/o-potrzebie-wlasnosci-u-dzieci/" TargetMode="External"/><Relationship Id="rId105" Type="http://schemas.openxmlformats.org/officeDocument/2006/relationships/diagramData" Target="diagrams/data9.xml"/><Relationship Id="rId126" Type="http://schemas.openxmlformats.org/officeDocument/2006/relationships/diagramLayout" Target="diagrams/layout13.xml"/><Relationship Id="rId147" Type="http://schemas.openxmlformats.org/officeDocument/2006/relationships/diagramQuickStyle" Target="diagrams/quickStyle17.xml"/><Relationship Id="rId168" Type="http://schemas.openxmlformats.org/officeDocument/2006/relationships/hyperlink" Target="http://www.urwiskowo.com.pl/2014/04/lapbookowe-abc-czyli-jak-zrobic-lapbook.html" TargetMode="External"/><Relationship Id="rId312" Type="http://schemas.openxmlformats.org/officeDocument/2006/relationships/hyperlink" Target="http://www.zsp-sacre-coeur.pl/przedszkole/Pobierz/techniki.pdf" TargetMode="External"/><Relationship Id="rId333" Type="http://schemas.openxmlformats.org/officeDocument/2006/relationships/hyperlink" Target="http://www.pracownia.origami.org.pl/sub,pl,teoria-systemu-epr.html" TargetMode="External"/><Relationship Id="rId354" Type="http://schemas.openxmlformats.org/officeDocument/2006/relationships/hyperlink" Target="http://www.superbelfrzy.edu.pl/" TargetMode="External"/><Relationship Id="rId51" Type="http://schemas.openxmlformats.org/officeDocument/2006/relationships/diagramLayout" Target="diagrams/layout4.xml"/><Relationship Id="rId72" Type="http://schemas.openxmlformats.org/officeDocument/2006/relationships/hyperlink" Target="https://www.ore.edu.pl/programy-szkole%C5%84/kompetencje-kluczowe-w-przedszkolu" TargetMode="External"/><Relationship Id="rId93" Type="http://schemas.openxmlformats.org/officeDocument/2006/relationships/diagramColors" Target="diagrams/colors6.xml"/><Relationship Id="rId189" Type="http://schemas.openxmlformats.org/officeDocument/2006/relationships/hyperlink" Target="http://piotr.szlagor.net/" TargetMode="External"/><Relationship Id="rId3" Type="http://schemas.openxmlformats.org/officeDocument/2006/relationships/styles" Target="styles.xml"/><Relationship Id="rId214" Type="http://schemas.openxmlformats.org/officeDocument/2006/relationships/image" Target="media/image33.jpeg"/><Relationship Id="rId235" Type="http://schemas.openxmlformats.org/officeDocument/2006/relationships/hyperlink" Target="http://www.zywioly.edu.pl/idea-programu/" TargetMode="External"/><Relationship Id="rId256" Type="http://schemas.openxmlformats.org/officeDocument/2006/relationships/image" Target="media/image48.jpeg"/><Relationship Id="rId277" Type="http://schemas.openxmlformats.org/officeDocument/2006/relationships/hyperlink" Target="http://www.bryla.pl/bryla/51,85301,7457469.html?i=0" TargetMode="External"/><Relationship Id="rId298" Type="http://schemas.openxmlformats.org/officeDocument/2006/relationships/image" Target="media/image63.png"/><Relationship Id="rId116" Type="http://schemas.openxmlformats.org/officeDocument/2006/relationships/diagramLayout" Target="diagrams/layout11.xml"/><Relationship Id="rId137" Type="http://schemas.openxmlformats.org/officeDocument/2006/relationships/diagramQuickStyle" Target="diagrams/quickStyle15.xml"/><Relationship Id="rId158" Type="http://schemas.openxmlformats.org/officeDocument/2006/relationships/diagramColors" Target="diagrams/colors19.xml"/><Relationship Id="rId302" Type="http://schemas.openxmlformats.org/officeDocument/2006/relationships/hyperlink" Target="http://przedszkoland.pl/blog/dziecko/wychowanie-rozwoj/mapa-mysli-czyli-pierwsza-notatka-przedszkolaka/" TargetMode="External"/><Relationship Id="rId323" Type="http://schemas.openxmlformats.org/officeDocument/2006/relationships/hyperlink" Target="http://www.poradniaketrzyn.pl/metody-nauki-czytania-i-pisania.html" TargetMode="External"/><Relationship Id="rId344" Type="http://schemas.openxmlformats.org/officeDocument/2006/relationships/hyperlink" Target="https://zasobyip2.ore.edu.pl/pl/publications/download/3213" TargetMode="External"/><Relationship Id="rId20" Type="http://schemas.openxmlformats.org/officeDocument/2006/relationships/hyperlink" Target="http://dzieciwpolsce.pl/" TargetMode="External"/><Relationship Id="rId41" Type="http://schemas.openxmlformats.org/officeDocument/2006/relationships/diagramLayout" Target="diagrams/layout2.xml"/><Relationship Id="rId62" Type="http://schemas.openxmlformats.org/officeDocument/2006/relationships/hyperlink" Target="http://isap.sejm.gov.pl/DetailsServlet?id=WDU20170001578" TargetMode="External"/><Relationship Id="rId83" Type="http://schemas.openxmlformats.org/officeDocument/2006/relationships/diagramQuickStyle" Target="diagrams/quickStyle5.xml"/><Relationship Id="rId179" Type="http://schemas.openxmlformats.org/officeDocument/2006/relationships/hyperlink" Target="http://www.mali-odkrywcy.org/" TargetMode="Externa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notes.xml.rels><?xml version="1.0" encoding="UTF-8" standalone="yes"?>
<Relationships xmlns="http://schemas.openxmlformats.org/package/2006/relationships"><Relationship Id="rId26" Type="http://schemas.openxmlformats.org/officeDocument/2006/relationships/hyperlink" Target="http://nauczycielbadacz.wzks.uj.edu.pl/data/various/files/narzedzia_badawcze_nb/metody_alternatywne.pdf" TargetMode="External"/><Relationship Id="rId21" Type="http://schemas.openxmlformats.org/officeDocument/2006/relationships/hyperlink" Target="https://en.wikipedia.org/wiki/Root_cause_analysis" TargetMode="External"/><Relationship Id="rId42" Type="http://schemas.openxmlformats.org/officeDocument/2006/relationships/hyperlink" Target="http://www.ceo.org.pl" TargetMode="External"/><Relationship Id="rId47" Type="http://schemas.openxmlformats.org/officeDocument/2006/relationships/hyperlink" Target="https://www.youtube.com/watch?v=ktjMz7c3ke4" TargetMode="External"/><Relationship Id="rId63" Type="http://schemas.openxmlformats.org/officeDocument/2006/relationships/hyperlink" Target="http://www.openuniversity.edu/news/news/2014-innovating-pedagogy-report" TargetMode="External"/><Relationship Id="rId68" Type="http://schemas.openxmlformats.org/officeDocument/2006/relationships/hyperlink" Target="http://lubimyuczyc.blogspot.com/2016/03/storytelling-opowiadanie-historii.html" TargetMode="External"/><Relationship Id="rId84" Type="http://schemas.openxmlformats.org/officeDocument/2006/relationships/hyperlink" Target="http://www.enauczanie.com/" TargetMode="External"/><Relationship Id="rId89" Type="http://schemas.openxmlformats.org/officeDocument/2006/relationships/hyperlink" Target="http://www.zyraffa.pl/" TargetMode="External"/><Relationship Id="rId7" Type="http://schemas.openxmlformats.org/officeDocument/2006/relationships/hyperlink" Target="http://isap.sejm.gov.pl/DetailsServlet?id=WDU20170001611" TargetMode="External"/><Relationship Id="rId71" Type="http://schemas.openxmlformats.org/officeDocument/2006/relationships/hyperlink" Target="http://www.bc.ore.edu.pl/dlibra/docmetadata?id=645" TargetMode="External"/><Relationship Id="rId92" Type="http://schemas.openxmlformats.org/officeDocument/2006/relationships/hyperlink" Target="http://woofla.pl/" TargetMode="External"/><Relationship Id="rId2" Type="http://schemas.openxmlformats.org/officeDocument/2006/relationships/hyperlink" Target="https://www.nik.gov.pl/aktualnosci/nik-o-rozwoju-czytelnictwa.html" TargetMode="External"/><Relationship Id="rId16" Type="http://schemas.openxmlformats.org/officeDocument/2006/relationships/hyperlink" Target="http://lubimyczytac.pl/cytat/32583" TargetMode="External"/><Relationship Id="rId29" Type="http://schemas.openxmlformats.org/officeDocument/2006/relationships/hyperlink" Target="https://www.youtube.com/watch?v=u9osUA8xHbM" TargetMode="External"/><Relationship Id="rId11" Type="http://schemas.openxmlformats.org/officeDocument/2006/relationships/hyperlink" Target="http://www.dziennikustaw.gov.pl/DU/2017/356" TargetMode="External"/><Relationship Id="rId24" Type="http://schemas.openxmlformats.org/officeDocument/2006/relationships/hyperlink" Target="http://marciszewski.eu/?p=7913" TargetMode="External"/><Relationship Id="rId32" Type="http://schemas.openxmlformats.org/officeDocument/2006/relationships/hyperlink" Target="https://www.ted.com/talks/bill_gates_teachers_need_real_feedback?language=pl" TargetMode="External"/><Relationship Id="rId37" Type="http://schemas.openxmlformats.org/officeDocument/2006/relationships/hyperlink" Target="https://www.youtube.com/watch?v=F6979_7NPao" TargetMode="External"/><Relationship Id="rId40" Type="http://schemas.openxmlformats.org/officeDocument/2006/relationships/hyperlink" Target="http://www.npseo.pl/action/dictionary/make/view/item/95/" TargetMode="External"/><Relationship Id="rId45" Type="http://schemas.openxmlformats.org/officeDocument/2006/relationships/hyperlink" Target="http://www.bc.ore.edu.pl/dlibra/docmetadata?id=776&amp;from=pubindex&amp;dirids=1&amp;lp=208" TargetMode="External"/><Relationship Id="rId53" Type="http://schemas.openxmlformats.org/officeDocument/2006/relationships/hyperlink" Target="http://www.mamywsieci.pl/edukacja-i-wychowanie/jak-wprowadzi-las-do-przedszkola-rzecz-o-le-nym-przedszkolu-w-polsce" TargetMode="External"/><Relationship Id="rId58" Type="http://schemas.openxmlformats.org/officeDocument/2006/relationships/hyperlink" Target="http://www.kneipp.pl/de/filozofia_kneippa/sebastian_kneipp.html" TargetMode="External"/><Relationship Id="rId66" Type="http://schemas.openxmlformats.org/officeDocument/2006/relationships/hyperlink" Target="http://www.szkolnictwo.pl/index.php?id=PU0198" TargetMode="External"/><Relationship Id="rId74" Type="http://schemas.openxmlformats.org/officeDocument/2006/relationships/hyperlink" Target="http://www.biblioterapia.info/" TargetMode="External"/><Relationship Id="rId79" Type="http://schemas.openxmlformats.org/officeDocument/2006/relationships/hyperlink" Target="http://www.edunews.pl/systemedukacji/warto-przeczytac/2776-grywalizacja-zrob-to-sama" TargetMode="External"/><Relationship Id="rId87" Type="http://schemas.openxmlformats.org/officeDocument/2006/relationships/hyperlink" Target="http://www.krasnoludki.pl/" TargetMode="External"/><Relationship Id="rId102" Type="http://schemas.openxmlformats.org/officeDocument/2006/relationships/hyperlink" Target="https://www.superkid.pl/" TargetMode="External"/><Relationship Id="rId5" Type="http://schemas.openxmlformats.org/officeDocument/2006/relationships/hyperlink" Target="http://www.scdn.pl/images/stories/inspiracje/insp_110_111/Inspiracje_2016_nr1-2_WWW.pdf" TargetMode="External"/><Relationship Id="rId61" Type="http://schemas.openxmlformats.org/officeDocument/2006/relationships/hyperlink" Target="http://www.sat.edu.pl/nowa/index.php/o-szkole/sat-tradycja-i-wspolczesnosc" TargetMode="External"/><Relationship Id="rId82" Type="http://schemas.openxmlformats.org/officeDocument/2006/relationships/hyperlink" Target="https://www.youtube.com/watch?v=ZuFqRtsnPW8" TargetMode="External"/><Relationship Id="rId90" Type="http://schemas.openxmlformats.org/officeDocument/2006/relationships/hyperlink" Target="https://learningapps.org/" TargetMode="External"/><Relationship Id="rId95" Type="http://schemas.openxmlformats.org/officeDocument/2006/relationships/hyperlink" Target="http://www.linguee.pl/" TargetMode="External"/><Relationship Id="rId19" Type="http://schemas.openxmlformats.org/officeDocument/2006/relationships/hyperlink" Target="https://cytaty.mfiles.pl/index.php/keyword/764/0/%C5%B9r%C3%B3d%C5%82a_informacji" TargetMode="External"/><Relationship Id="rId14" Type="http://schemas.openxmlformats.org/officeDocument/2006/relationships/hyperlink" Target="http://sjp.pwn.pl" TargetMode="External"/><Relationship Id="rId22" Type="http://schemas.openxmlformats.org/officeDocument/2006/relationships/hyperlink" Target="http://uptime.videojet.com/content/dam/uptime/pdf/pl/videojet_rccm_wp_v7_PL.pdf" TargetMode="External"/><Relationship Id="rId27" Type="http://schemas.openxmlformats.org/officeDocument/2006/relationships/hyperlink" Target="https://www.youtube.com/watch?v=T7GU1qW5ezM" TargetMode="External"/><Relationship Id="rId30" Type="http://schemas.openxmlformats.org/officeDocument/2006/relationships/hyperlink" Target="https://edustore.eu/download/Strategia_Ksztalcenia_Wyprzedzajacego.pdf" TargetMode="External"/><Relationship Id="rId35" Type="http://schemas.openxmlformats.org/officeDocument/2006/relationships/hyperlink" Target="https://www.youtube.com/watch?v=BRrdP1V5EAQ" TargetMode="External"/><Relationship Id="rId43" Type="http://schemas.openxmlformats.org/officeDocument/2006/relationships/hyperlink" Target="http://skutecznycoaching.pl/664-2/" TargetMode="External"/><Relationship Id="rId48" Type="http://schemas.openxmlformats.org/officeDocument/2006/relationships/hyperlink" Target="http://www.governica.com/" TargetMode="External"/><Relationship Id="rId56" Type="http://schemas.openxmlformats.org/officeDocument/2006/relationships/hyperlink" Target="http://www.ydp.pl/wp-content/uploads/2017/04/Ksiega-Trendow-w-Edukacji-2.0-YDP.pdf" TargetMode="External"/><Relationship Id="rId64" Type="http://schemas.openxmlformats.org/officeDocument/2006/relationships/hyperlink" Target="http://czasdzieci.pl/ro_zabawy/id,28462ae.html" TargetMode="External"/><Relationship Id="rId69" Type="http://schemas.openxmlformats.org/officeDocument/2006/relationships/hyperlink" Target="http://www.edunews.pl/narzedzia-i-projekty/narzedzia-edukacyjne/2341-wspolne-opowiesci-europy" TargetMode="External"/><Relationship Id="rId77" Type="http://schemas.openxmlformats.org/officeDocument/2006/relationships/hyperlink" Target="http://www.biblioterapiatow.pl/index.php/dzialalnosc/biblioterapeuta-online-1997-2010" TargetMode="External"/><Relationship Id="rId100" Type="http://schemas.openxmlformats.org/officeDocument/2006/relationships/hyperlink" Target="http://www.anglomaniacy.pl/" TargetMode="External"/><Relationship Id="rId8" Type="http://schemas.openxmlformats.org/officeDocument/2006/relationships/hyperlink" Target="http://eur-lex.europa.eu/legal-content/pl/TXT/PDF/?uri=CELEX:32006H0962" TargetMode="External"/><Relationship Id="rId51" Type="http://schemas.openxmlformats.org/officeDocument/2006/relationships/hyperlink" Target="http://wielkizachwyt.pl/" TargetMode="External"/><Relationship Id="rId72" Type="http://schemas.openxmlformats.org/officeDocument/2006/relationships/hyperlink" Target="http://kuferliteracki.blogspot.com/2013/05/maria-molicka-bajkoterapia.html" TargetMode="External"/><Relationship Id="rId80" Type="http://schemas.openxmlformats.org/officeDocument/2006/relationships/hyperlink" Target="https://fundacja.orange.pl/ajax,download,6.html?hash=b815bd6dc6d58c43ee8ed38ed58685e9" TargetMode="External"/><Relationship Id="rId85" Type="http://schemas.openxmlformats.org/officeDocument/2006/relationships/hyperlink" Target="http://pl.euhou.net/" TargetMode="External"/><Relationship Id="rId93" Type="http://schemas.openxmlformats.org/officeDocument/2006/relationships/hyperlink" Target="http://www.gutenberg.org/" TargetMode="External"/><Relationship Id="rId98" Type="http://schemas.openxmlformats.org/officeDocument/2006/relationships/hyperlink" Target="http://www.rosettastone.com/" TargetMode="External"/><Relationship Id="rId3" Type="http://schemas.openxmlformats.org/officeDocument/2006/relationships/hyperlink" Target="http://www.ibe.edu.pl/images/badania/SALA/SALA_katalog_broszura_030815.pdf" TargetMode="External"/><Relationship Id="rId12" Type="http://schemas.openxmlformats.org/officeDocument/2006/relationships/hyperlink" Target="http://sjp.pwn.pl" TargetMode="External"/><Relationship Id="rId17" Type="http://schemas.openxmlformats.org/officeDocument/2006/relationships/hyperlink" Target="http://neurofizjoterapia.pl/pl/i.0.id.106.0/Uszy%20von%20Thuna.html" TargetMode="External"/><Relationship Id="rId25" Type="http://schemas.openxmlformats.org/officeDocument/2006/relationships/hyperlink" Target="https://www.youtube.com/watch?v=R2pXECudUtk" TargetMode="External"/><Relationship Id="rId33" Type="http://schemas.openxmlformats.org/officeDocument/2006/relationships/hyperlink" Target="http://fim.org.pl/wp-content/uploads/2014/03/1_Za%C5%82_-1_Prowadzenie-rozm%C3%B3w-metod%C4%85-coachingu.pdf" TargetMode="External"/><Relationship Id="rId38" Type="http://schemas.openxmlformats.org/officeDocument/2006/relationships/hyperlink" Target="https://www.youtube.com/watch?v=PJv7-S7zy5o" TargetMode="External"/><Relationship Id="rId46" Type="http://schemas.openxmlformats.org/officeDocument/2006/relationships/hyperlink" Target="http://eduentuzjasci.pl/images/stories/publikacje/ibe-raport-talis-2013.pdf" TargetMode="External"/><Relationship Id="rId59" Type="http://schemas.openxmlformats.org/officeDocument/2006/relationships/hyperlink" Target="https://www.goethe.de/resources/files/pdf81/Ratgeber_Raumgestaltung_PL.pdf" TargetMode="External"/><Relationship Id="rId67" Type="http://schemas.openxmlformats.org/officeDocument/2006/relationships/hyperlink" Target="http://teatrnn.pl/leksykon/node/4230/opowiadanie_historii_na_%C5%9Bwiecie" TargetMode="External"/><Relationship Id="rId103" Type="http://schemas.openxmlformats.org/officeDocument/2006/relationships/hyperlink" Target="https://www.ore.edu.pl/component/phocadownload/category/121-raporty?download=3467:efekty-wspomagania-szkol-i-przedszkoli-raport-koncowy" TargetMode="External"/><Relationship Id="rId20" Type="http://schemas.openxmlformats.org/officeDocument/2006/relationships/hyperlink" Target="http://letsmanageit.pl/racjonalne-procesy-kepner-tregoe" TargetMode="External"/><Relationship Id="rId41" Type="http://schemas.openxmlformats.org/officeDocument/2006/relationships/hyperlink" Target="http://inspired.pl/kiedy-mozliwa-jest-zmiana-od-struktury-sesji-do-energii-zmiany-w-coachingu/" TargetMode="External"/><Relationship Id="rId54" Type="http://schemas.openxmlformats.org/officeDocument/2006/relationships/hyperlink" Target="http://wielkizachwyt.pl/2017/03/17/jak-natura-przygotowuje-dzieci-do-szkoly/" TargetMode="External"/><Relationship Id="rId62" Type="http://schemas.openxmlformats.org/officeDocument/2006/relationships/hyperlink" Target="http://edukacja.andrychow.eu/placowki/przedszkola/przedszkole-nr-2-w-andrychowie-101/dokumenty/metody-pracy-z-dziecmi-wg-gruszczyk-kolczynskiej-309" TargetMode="External"/><Relationship Id="rId70" Type="http://schemas.openxmlformats.org/officeDocument/2006/relationships/hyperlink" Target="https://labib.pl/inspiracja/pokaz/1213/" TargetMode="External"/><Relationship Id="rId75" Type="http://schemas.openxmlformats.org/officeDocument/2006/relationships/hyperlink" Target="http://www.sbp.pl/repository/FMB/VII%20FMB/prezentacje/Musiela_NXPowerLite_.ppt" TargetMode="External"/><Relationship Id="rId83" Type="http://schemas.openxmlformats.org/officeDocument/2006/relationships/hyperlink" Target="http://pl.euhou.net/index.php/home_v16?start=8" TargetMode="External"/><Relationship Id="rId88" Type="http://schemas.openxmlformats.org/officeDocument/2006/relationships/hyperlink" Target="http://ciufcia.pl/" TargetMode="External"/><Relationship Id="rId91" Type="http://schemas.openxmlformats.org/officeDocument/2006/relationships/hyperlink" Target="http://www.yummy.pl/" TargetMode="External"/><Relationship Id="rId96" Type="http://schemas.openxmlformats.org/officeDocument/2006/relationships/hyperlink" Target="http://www.verbix.com/" TargetMode="External"/><Relationship Id="rId1" Type="http://schemas.openxmlformats.org/officeDocument/2006/relationships/hyperlink" Target="http://www.nik.gov.pl" TargetMode="External"/><Relationship Id="rId6" Type="http://schemas.openxmlformats.org/officeDocument/2006/relationships/hyperlink" Target="http://isap.sejm.gov.pl/DetailsServlet?id=WDU20170000059" TargetMode="External"/><Relationship Id="rId15" Type="http://schemas.openxmlformats.org/officeDocument/2006/relationships/hyperlink" Target="http://ebis.ibe.edu.pl/docs/ebis-poradnik-2016.pdf" TargetMode="External"/><Relationship Id="rId23" Type="http://schemas.openxmlformats.org/officeDocument/2006/relationships/hyperlink" Target="https://www.uci.agh.edu.pl/uczelnia/tad/APSI/cwiczenia/Dane_informacje_wiedza.pdf" TargetMode="External"/><Relationship Id="rId28" Type="http://schemas.openxmlformats.org/officeDocument/2006/relationships/hyperlink" Target="https://www.youtube.com/watch?v=NoG50Dwf8ss" TargetMode="External"/><Relationship Id="rId36" Type="http://schemas.openxmlformats.org/officeDocument/2006/relationships/hyperlink" Target="http://nauczycielbadacz.wzks.uj.edu.pl/data/various/files/narzedzia_badawcze_nb/metody_alternatywne.pdf" TargetMode="External"/><Relationship Id="rId49" Type="http://schemas.openxmlformats.org/officeDocument/2006/relationships/hyperlink" Target="http://www.politykaspoleczna.obserwatorium.malopolska.pl/files/common/prezentacje/O%20ewaluacji_MBN.pdf" TargetMode="External"/><Relationship Id="rId57" Type="http://schemas.openxmlformats.org/officeDocument/2006/relationships/hyperlink" Target="http://cw.edu.pl/strefa/wywiad-o-tutoringu-josephem-barnilsem/" TargetMode="External"/><Relationship Id="rId10" Type="http://schemas.openxmlformats.org/officeDocument/2006/relationships/hyperlink" Target="http://eduentuzjasci.pl/publikacje-ee-lista/224-niezbednik-dobrego-nauczyciela/seria-3-edukacja-w-okresie-dziecinstwa-i-dorastania/1209-niezbednik-dobrego-nauczyciela-seria-3-edukacja-w-okresie-dziecinstwa-i-dorastania.html" TargetMode="External"/><Relationship Id="rId31" Type="http://schemas.openxmlformats.org/officeDocument/2006/relationships/hyperlink" Target="http://www.ldc.edu.pl/phocadownload/metodyki/LDC%20Metoda_Odwrocona%20v3.0.pdf" TargetMode="External"/><Relationship Id="rId44" Type="http://schemas.openxmlformats.org/officeDocument/2006/relationships/hyperlink" Target="http://www.portal.o.coachingu.pl/artykuly/czym-rozni-sie-coaching-od-szkolen-i-doradztwa/" TargetMode="External"/><Relationship Id="rId52" Type="http://schemas.openxmlformats.org/officeDocument/2006/relationships/hyperlink" Target="http://www.edziecko.pl/przedszkolak/56,79316,20869466,Jak_wprowadzamy_las_do_przedszkola_opowiesc_przedszkolanki.html" TargetMode="External"/><Relationship Id="rId60" Type="http://schemas.openxmlformats.org/officeDocument/2006/relationships/hyperlink" Target="http://gminaoswiecim.pl/files/s/123/207051/Edytor/File/metody_aktywizujace.pdf" TargetMode="External"/><Relationship Id="rId65" Type="http://schemas.openxmlformats.org/officeDocument/2006/relationships/hyperlink" Target="http://czasdzieci.pl/ro_zabawy/id,5879d2a.html" TargetMode="External"/><Relationship Id="rId73" Type="http://schemas.openxmlformats.org/officeDocument/2006/relationships/hyperlink" Target="http://www.edupress.pl/download/gfx/edupress/pl/defaultopisy/156/1/1/1167.pdf" TargetMode="External"/><Relationship Id="rId78" Type="http://schemas.openxmlformats.org/officeDocument/2006/relationships/hyperlink" Target="https://www.doskonaleniewsieci.pl/Upload/Artykuly/6_7/dzialania_promujace_czytelnictwo.pdf" TargetMode="External"/><Relationship Id="rId81" Type="http://schemas.openxmlformats.org/officeDocument/2006/relationships/hyperlink" Target="http://grywalizujemy.pl/" TargetMode="External"/><Relationship Id="rId86" Type="http://schemas.openxmlformats.org/officeDocument/2006/relationships/hyperlink" Target="http://grydladzieci.edu.pl/" TargetMode="External"/><Relationship Id="rId94" Type="http://schemas.openxmlformats.org/officeDocument/2006/relationships/hyperlink" Target="https://www.busuu.com/pl" TargetMode="External"/><Relationship Id="rId99" Type="http://schemas.openxmlformats.org/officeDocument/2006/relationships/hyperlink" Target="https://www.lingq.com/" TargetMode="External"/><Relationship Id="rId101" Type="http://schemas.openxmlformats.org/officeDocument/2006/relationships/hyperlink" Target="http://pisupisu.pl/" TargetMode="External"/><Relationship Id="rId4" Type="http://schemas.openxmlformats.org/officeDocument/2006/relationships/hyperlink" Target="http://stat.gov.pl/obszary-tematyczne/inne-opracowania/inne-opracowania-zbiorcze/kapital-ludzki-w-polsce-w-2015-r-,8,5.html" TargetMode="External"/><Relationship Id="rId9" Type="http://schemas.openxmlformats.org/officeDocument/2006/relationships/hyperlink" Target="http://eur-lex.europa.eu/legal-content/PL/TXT/?uri=CELEX%3A52008XG0606(02)" TargetMode="External"/><Relationship Id="rId13" Type="http://schemas.openxmlformats.org/officeDocument/2006/relationships/hyperlink" Target="http://archiwum.efs.men.gov.pl/attachments/article/1259/jakbudowacprogramy.pdf" TargetMode="External"/><Relationship Id="rId18" Type="http://schemas.openxmlformats.org/officeDocument/2006/relationships/hyperlink" Target="https://cytaty.mfiles.pl/index.php/book/32/1/Informacja_marketingowa" TargetMode="External"/><Relationship Id="rId39" Type="http://schemas.openxmlformats.org/officeDocument/2006/relationships/hyperlink" Target="http://sjp.pwn.pl/sjp/autorefleksja;2551330.html" TargetMode="External"/><Relationship Id="rId34" Type="http://schemas.openxmlformats.org/officeDocument/2006/relationships/hyperlink" Target="http://nauczycielbadacz.wzks.uj.edu.pl/data/various/files/narzedzia_badawcze_nb/metody_alternatywne.pdf" TargetMode="External"/><Relationship Id="rId50" Type="http://schemas.openxmlformats.org/officeDocument/2006/relationships/hyperlink" Target="http://uwaga.tvn.pl/reportaze,2671,n/nauczyciel-mariusz-zyngier-nauczyciel-z-powolania,223179.html" TargetMode="External"/><Relationship Id="rId55" Type="http://schemas.openxmlformats.org/officeDocument/2006/relationships/hyperlink" Target="http://pbc.gda.pl/dlibra/docmetadata?id=4642&amp;from=FBC" TargetMode="External"/><Relationship Id="rId76" Type="http://schemas.openxmlformats.org/officeDocument/2006/relationships/hyperlink" Target="http://www.biblioterapiatow.pl/" TargetMode="External"/><Relationship Id="rId97" Type="http://schemas.openxmlformats.org/officeDocument/2006/relationships/hyperlink" Target="http://www.lang-8.com/" TargetMode="External"/></Relationships>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8D0595B0-B7F0-4DEE-9842-64F3EAF0BF0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pl-PL"/>
        </a:p>
      </dgm:t>
    </dgm:pt>
    <dgm:pt modelId="{810A4996-E95A-4F7A-B98B-0530C7EA8E7D}">
      <dgm:prSet phldrT="[Tekst]"/>
      <dgm:spPr>
        <a:solidFill>
          <a:schemeClr val="accent1">
            <a:lumMod val="50000"/>
          </a:schemeClr>
        </a:solidFill>
      </dgm:spPr>
      <dgm:t>
        <a:bodyPr/>
        <a:lstStyle/>
        <a:p>
          <a:pPr algn="ctr"/>
          <a:r>
            <a:rPr lang="pl-PL"/>
            <a:t>Główny cel wychowania przedszkolnego</a:t>
          </a:r>
        </a:p>
      </dgm:t>
    </dgm:pt>
    <dgm:pt modelId="{30CA6FE0-13B7-4F09-804F-208B19909564}" type="parTrans" cxnId="{03366367-9F36-4E21-90FF-3DF64EBA5866}">
      <dgm:prSet/>
      <dgm:spPr/>
      <dgm:t>
        <a:bodyPr/>
        <a:lstStyle/>
        <a:p>
          <a:pPr algn="ctr"/>
          <a:endParaRPr lang="pl-PL"/>
        </a:p>
      </dgm:t>
    </dgm:pt>
    <dgm:pt modelId="{E77952AF-CB31-4C30-A935-68B0859C675C}" type="sibTrans" cxnId="{03366367-9F36-4E21-90FF-3DF64EBA5866}">
      <dgm:prSet/>
      <dgm:spPr>
        <a:solidFill>
          <a:srgbClr val="C00000">
            <a:alpha val="90000"/>
          </a:srgbClr>
        </a:solidFill>
      </dgm:spPr>
      <dgm:t>
        <a:bodyPr/>
        <a:lstStyle/>
        <a:p>
          <a:pPr algn="ctr"/>
          <a:endParaRPr lang="pl-PL"/>
        </a:p>
      </dgm:t>
    </dgm:pt>
    <dgm:pt modelId="{2240B855-3CA7-46F5-ACD7-94106AF7A82D}">
      <dgm:prSet phldrT="[Tekst]"/>
      <dgm:spPr>
        <a:solidFill>
          <a:schemeClr val="accent1">
            <a:lumMod val="75000"/>
            <a:alpha val="91000"/>
          </a:schemeClr>
        </a:solidFill>
      </dgm:spPr>
      <dgm:t>
        <a:bodyPr/>
        <a:lstStyle/>
        <a:p>
          <a:pPr algn="ctr"/>
          <a:r>
            <a:rPr lang="pl-PL"/>
            <a:t>Zadania profilaktyczno-wychowawcze przedszkola</a:t>
          </a:r>
        </a:p>
      </dgm:t>
    </dgm:pt>
    <dgm:pt modelId="{8819E6A6-5E7F-44C1-B436-5BBDD5309027}" type="parTrans" cxnId="{3EA5ED42-78C8-40CA-A3E1-384625F75814}">
      <dgm:prSet/>
      <dgm:spPr/>
      <dgm:t>
        <a:bodyPr/>
        <a:lstStyle/>
        <a:p>
          <a:pPr algn="ctr"/>
          <a:endParaRPr lang="pl-PL"/>
        </a:p>
      </dgm:t>
    </dgm:pt>
    <dgm:pt modelId="{C80C8DF4-9C65-4F7D-A742-6D3795E5D445}" type="sibTrans" cxnId="{3EA5ED42-78C8-40CA-A3E1-384625F75814}">
      <dgm:prSet/>
      <dgm:spPr>
        <a:solidFill>
          <a:srgbClr val="C00000">
            <a:alpha val="90000"/>
          </a:srgbClr>
        </a:solidFill>
      </dgm:spPr>
      <dgm:t>
        <a:bodyPr/>
        <a:lstStyle/>
        <a:p>
          <a:pPr algn="ctr"/>
          <a:endParaRPr lang="pl-PL"/>
        </a:p>
      </dgm:t>
    </dgm:pt>
    <dgm:pt modelId="{0BD94C81-DC77-486C-BDD6-183B5427E4B4}">
      <dgm:prSet phldrT="[Tekst]"/>
      <dgm:spPr>
        <a:solidFill>
          <a:schemeClr val="accent1">
            <a:lumMod val="75000"/>
            <a:alpha val="70000"/>
          </a:schemeClr>
        </a:solidFill>
      </dgm:spPr>
      <dgm:t>
        <a:bodyPr/>
        <a:lstStyle/>
        <a:p>
          <a:pPr algn="ctr"/>
          <a:r>
            <a:rPr lang="pl-PL"/>
            <a:t>Efekty realizacji zadań </a:t>
          </a:r>
          <a:r>
            <a:rPr lang="pl-PL">
              <a:latin typeface="Arial"/>
              <a:cs typeface="Arial"/>
            </a:rPr>
            <a:t>–</a:t>
          </a:r>
          <a:r>
            <a:rPr lang="pl-PL"/>
            <a:t> osiągnięcia dziecka na zakończenie wychowania przedszkolnego</a:t>
          </a:r>
        </a:p>
      </dgm:t>
    </dgm:pt>
    <dgm:pt modelId="{870C06CA-6E46-4575-9069-C9CB2EA98D25}" type="parTrans" cxnId="{6DE9CA07-2F3C-4799-BE17-D9AE000F8988}">
      <dgm:prSet/>
      <dgm:spPr/>
      <dgm:t>
        <a:bodyPr/>
        <a:lstStyle/>
        <a:p>
          <a:pPr algn="ctr"/>
          <a:endParaRPr lang="pl-PL"/>
        </a:p>
      </dgm:t>
    </dgm:pt>
    <dgm:pt modelId="{CB3B4429-8F61-4F0B-A28B-E342DF63DB46}" type="sibTrans" cxnId="{6DE9CA07-2F3C-4799-BE17-D9AE000F8988}">
      <dgm:prSet/>
      <dgm:spPr>
        <a:solidFill>
          <a:srgbClr val="C00000">
            <a:alpha val="90000"/>
          </a:srgbClr>
        </a:solidFill>
      </dgm:spPr>
      <dgm:t>
        <a:bodyPr/>
        <a:lstStyle/>
        <a:p>
          <a:pPr algn="ctr"/>
          <a:endParaRPr lang="pl-PL"/>
        </a:p>
      </dgm:t>
    </dgm:pt>
    <dgm:pt modelId="{0057B164-82B2-4254-994B-BA66663262AC}">
      <dgm:prSet/>
      <dgm:spPr>
        <a:solidFill>
          <a:schemeClr val="accent1">
            <a:lumMod val="75000"/>
            <a:alpha val="49000"/>
          </a:schemeClr>
        </a:solidFill>
      </dgm:spPr>
      <dgm:t>
        <a:bodyPr/>
        <a:lstStyle/>
        <a:p>
          <a:pPr algn="ctr"/>
          <a:r>
            <a:rPr lang="pl-PL"/>
            <a:t>Waunki i sposób realizacji </a:t>
          </a:r>
        </a:p>
      </dgm:t>
    </dgm:pt>
    <dgm:pt modelId="{2E5C9C05-E911-4D52-8C33-6ADE5AFBB756}" type="parTrans" cxnId="{AC0719E6-38C6-4140-BE6D-1545B8E547EB}">
      <dgm:prSet/>
      <dgm:spPr/>
      <dgm:t>
        <a:bodyPr/>
        <a:lstStyle/>
        <a:p>
          <a:pPr algn="ctr"/>
          <a:endParaRPr lang="pl-PL"/>
        </a:p>
      </dgm:t>
    </dgm:pt>
    <dgm:pt modelId="{E8EAD4A0-C882-4148-B336-569DD854DBE3}" type="sibTrans" cxnId="{AC0719E6-38C6-4140-BE6D-1545B8E547EB}">
      <dgm:prSet/>
      <dgm:spPr/>
      <dgm:t>
        <a:bodyPr/>
        <a:lstStyle/>
        <a:p>
          <a:pPr algn="ctr"/>
          <a:endParaRPr lang="pl-PL"/>
        </a:p>
      </dgm:t>
    </dgm:pt>
    <dgm:pt modelId="{A61C6135-E003-4FBF-A5BE-333B22A5E8CA}" type="pres">
      <dgm:prSet presAssocID="{8D0595B0-B7F0-4DEE-9842-64F3EAF0BF06}" presName="outerComposite" presStyleCnt="0">
        <dgm:presLayoutVars>
          <dgm:chMax val="5"/>
          <dgm:dir/>
          <dgm:resizeHandles val="exact"/>
        </dgm:presLayoutVars>
      </dgm:prSet>
      <dgm:spPr/>
      <dgm:t>
        <a:bodyPr/>
        <a:lstStyle/>
        <a:p>
          <a:endParaRPr lang="pl-PL"/>
        </a:p>
      </dgm:t>
    </dgm:pt>
    <dgm:pt modelId="{C8F40596-B7F0-4732-8C1B-618AD01E1849}" type="pres">
      <dgm:prSet presAssocID="{8D0595B0-B7F0-4DEE-9842-64F3EAF0BF06}" presName="dummyMaxCanvas" presStyleCnt="0">
        <dgm:presLayoutVars/>
      </dgm:prSet>
      <dgm:spPr/>
    </dgm:pt>
    <dgm:pt modelId="{CC692012-6518-4ACA-9EB2-BB81A71A850C}" type="pres">
      <dgm:prSet presAssocID="{8D0595B0-B7F0-4DEE-9842-64F3EAF0BF06}" presName="FourNodes_1" presStyleLbl="node1" presStyleIdx="0" presStyleCnt="4">
        <dgm:presLayoutVars>
          <dgm:bulletEnabled val="1"/>
        </dgm:presLayoutVars>
      </dgm:prSet>
      <dgm:spPr/>
      <dgm:t>
        <a:bodyPr/>
        <a:lstStyle/>
        <a:p>
          <a:endParaRPr lang="pl-PL"/>
        </a:p>
      </dgm:t>
    </dgm:pt>
    <dgm:pt modelId="{5052C511-D1E4-4F85-9AFF-A8C16B6BE815}" type="pres">
      <dgm:prSet presAssocID="{8D0595B0-B7F0-4DEE-9842-64F3EAF0BF06}" presName="FourNodes_2" presStyleLbl="node1" presStyleIdx="1" presStyleCnt="4">
        <dgm:presLayoutVars>
          <dgm:bulletEnabled val="1"/>
        </dgm:presLayoutVars>
      </dgm:prSet>
      <dgm:spPr/>
      <dgm:t>
        <a:bodyPr/>
        <a:lstStyle/>
        <a:p>
          <a:endParaRPr lang="pl-PL"/>
        </a:p>
      </dgm:t>
    </dgm:pt>
    <dgm:pt modelId="{FA80AEBC-2C46-4E4B-BDD3-285CC12E6D8B}" type="pres">
      <dgm:prSet presAssocID="{8D0595B0-B7F0-4DEE-9842-64F3EAF0BF06}" presName="FourNodes_3" presStyleLbl="node1" presStyleIdx="2" presStyleCnt="4">
        <dgm:presLayoutVars>
          <dgm:bulletEnabled val="1"/>
        </dgm:presLayoutVars>
      </dgm:prSet>
      <dgm:spPr/>
      <dgm:t>
        <a:bodyPr/>
        <a:lstStyle/>
        <a:p>
          <a:endParaRPr lang="pl-PL"/>
        </a:p>
      </dgm:t>
    </dgm:pt>
    <dgm:pt modelId="{CA2BB301-6337-46B3-B311-363A9959F29D}" type="pres">
      <dgm:prSet presAssocID="{8D0595B0-B7F0-4DEE-9842-64F3EAF0BF06}" presName="FourNodes_4" presStyleLbl="node1" presStyleIdx="3" presStyleCnt="4">
        <dgm:presLayoutVars>
          <dgm:bulletEnabled val="1"/>
        </dgm:presLayoutVars>
      </dgm:prSet>
      <dgm:spPr/>
      <dgm:t>
        <a:bodyPr/>
        <a:lstStyle/>
        <a:p>
          <a:endParaRPr lang="pl-PL"/>
        </a:p>
      </dgm:t>
    </dgm:pt>
    <dgm:pt modelId="{7741B0F5-00D9-4477-88EB-C708A2D3967A}" type="pres">
      <dgm:prSet presAssocID="{8D0595B0-B7F0-4DEE-9842-64F3EAF0BF06}" presName="FourConn_1-2" presStyleLbl="fgAccFollowNode1" presStyleIdx="0" presStyleCnt="3">
        <dgm:presLayoutVars>
          <dgm:bulletEnabled val="1"/>
        </dgm:presLayoutVars>
      </dgm:prSet>
      <dgm:spPr/>
      <dgm:t>
        <a:bodyPr/>
        <a:lstStyle/>
        <a:p>
          <a:endParaRPr lang="pl-PL"/>
        </a:p>
      </dgm:t>
    </dgm:pt>
    <dgm:pt modelId="{4A343712-2F45-445B-AA2B-5F66008354C3}" type="pres">
      <dgm:prSet presAssocID="{8D0595B0-B7F0-4DEE-9842-64F3EAF0BF06}" presName="FourConn_2-3" presStyleLbl="fgAccFollowNode1" presStyleIdx="1" presStyleCnt="3">
        <dgm:presLayoutVars>
          <dgm:bulletEnabled val="1"/>
        </dgm:presLayoutVars>
      </dgm:prSet>
      <dgm:spPr/>
      <dgm:t>
        <a:bodyPr/>
        <a:lstStyle/>
        <a:p>
          <a:endParaRPr lang="pl-PL"/>
        </a:p>
      </dgm:t>
    </dgm:pt>
    <dgm:pt modelId="{1BEA88E5-8194-4522-A5CD-A952383A1DD2}" type="pres">
      <dgm:prSet presAssocID="{8D0595B0-B7F0-4DEE-9842-64F3EAF0BF06}" presName="FourConn_3-4" presStyleLbl="fgAccFollowNode1" presStyleIdx="2" presStyleCnt="3">
        <dgm:presLayoutVars>
          <dgm:bulletEnabled val="1"/>
        </dgm:presLayoutVars>
      </dgm:prSet>
      <dgm:spPr/>
      <dgm:t>
        <a:bodyPr/>
        <a:lstStyle/>
        <a:p>
          <a:endParaRPr lang="pl-PL"/>
        </a:p>
      </dgm:t>
    </dgm:pt>
    <dgm:pt modelId="{92C043D2-C316-4914-B86D-679DB00D0D1D}" type="pres">
      <dgm:prSet presAssocID="{8D0595B0-B7F0-4DEE-9842-64F3EAF0BF06}" presName="FourNodes_1_text" presStyleLbl="node1" presStyleIdx="3" presStyleCnt="4">
        <dgm:presLayoutVars>
          <dgm:bulletEnabled val="1"/>
        </dgm:presLayoutVars>
      </dgm:prSet>
      <dgm:spPr/>
      <dgm:t>
        <a:bodyPr/>
        <a:lstStyle/>
        <a:p>
          <a:endParaRPr lang="pl-PL"/>
        </a:p>
      </dgm:t>
    </dgm:pt>
    <dgm:pt modelId="{B7AFA6F3-7A2D-4825-B81E-BE1CEB46CB8F}" type="pres">
      <dgm:prSet presAssocID="{8D0595B0-B7F0-4DEE-9842-64F3EAF0BF06}" presName="FourNodes_2_text" presStyleLbl="node1" presStyleIdx="3" presStyleCnt="4">
        <dgm:presLayoutVars>
          <dgm:bulletEnabled val="1"/>
        </dgm:presLayoutVars>
      </dgm:prSet>
      <dgm:spPr/>
      <dgm:t>
        <a:bodyPr/>
        <a:lstStyle/>
        <a:p>
          <a:endParaRPr lang="pl-PL"/>
        </a:p>
      </dgm:t>
    </dgm:pt>
    <dgm:pt modelId="{7120123C-4C52-4E25-8E08-B2183308145A}" type="pres">
      <dgm:prSet presAssocID="{8D0595B0-B7F0-4DEE-9842-64F3EAF0BF06}" presName="FourNodes_3_text" presStyleLbl="node1" presStyleIdx="3" presStyleCnt="4">
        <dgm:presLayoutVars>
          <dgm:bulletEnabled val="1"/>
        </dgm:presLayoutVars>
      </dgm:prSet>
      <dgm:spPr/>
      <dgm:t>
        <a:bodyPr/>
        <a:lstStyle/>
        <a:p>
          <a:endParaRPr lang="pl-PL"/>
        </a:p>
      </dgm:t>
    </dgm:pt>
    <dgm:pt modelId="{E3D69A74-A103-4193-B9A8-5AF87AE76483}" type="pres">
      <dgm:prSet presAssocID="{8D0595B0-B7F0-4DEE-9842-64F3EAF0BF06}" presName="FourNodes_4_text" presStyleLbl="node1" presStyleIdx="3" presStyleCnt="4">
        <dgm:presLayoutVars>
          <dgm:bulletEnabled val="1"/>
        </dgm:presLayoutVars>
      </dgm:prSet>
      <dgm:spPr/>
      <dgm:t>
        <a:bodyPr/>
        <a:lstStyle/>
        <a:p>
          <a:endParaRPr lang="pl-PL"/>
        </a:p>
      </dgm:t>
    </dgm:pt>
  </dgm:ptLst>
  <dgm:cxnLst>
    <dgm:cxn modelId="{AC108474-3CCF-45F0-9ED6-B57EB8DB25FE}" type="presOf" srcId="{2240B855-3CA7-46F5-ACD7-94106AF7A82D}" destId="{5052C511-D1E4-4F85-9AFF-A8C16B6BE815}" srcOrd="0" destOrd="0" presId="urn:microsoft.com/office/officeart/2005/8/layout/vProcess5"/>
    <dgm:cxn modelId="{845BBAFC-45BB-4650-9528-7A752CA5ED4B}" type="presOf" srcId="{2240B855-3CA7-46F5-ACD7-94106AF7A82D}" destId="{B7AFA6F3-7A2D-4825-B81E-BE1CEB46CB8F}" srcOrd="1" destOrd="0" presId="urn:microsoft.com/office/officeart/2005/8/layout/vProcess5"/>
    <dgm:cxn modelId="{6DE9CA07-2F3C-4799-BE17-D9AE000F8988}" srcId="{8D0595B0-B7F0-4DEE-9842-64F3EAF0BF06}" destId="{0BD94C81-DC77-486C-BDD6-183B5427E4B4}" srcOrd="2" destOrd="0" parTransId="{870C06CA-6E46-4575-9069-C9CB2EA98D25}" sibTransId="{CB3B4429-8F61-4F0B-A28B-E342DF63DB46}"/>
    <dgm:cxn modelId="{DFD0E1F9-0F33-4790-AAFA-C83028E89334}" type="presOf" srcId="{0BD94C81-DC77-486C-BDD6-183B5427E4B4}" destId="{7120123C-4C52-4E25-8E08-B2183308145A}" srcOrd="1" destOrd="0" presId="urn:microsoft.com/office/officeart/2005/8/layout/vProcess5"/>
    <dgm:cxn modelId="{03366367-9F36-4E21-90FF-3DF64EBA5866}" srcId="{8D0595B0-B7F0-4DEE-9842-64F3EAF0BF06}" destId="{810A4996-E95A-4F7A-B98B-0530C7EA8E7D}" srcOrd="0" destOrd="0" parTransId="{30CA6FE0-13B7-4F09-804F-208B19909564}" sibTransId="{E77952AF-CB31-4C30-A935-68B0859C675C}"/>
    <dgm:cxn modelId="{230DC74F-9CBC-451D-84A7-B898BCC5C283}" type="presOf" srcId="{810A4996-E95A-4F7A-B98B-0530C7EA8E7D}" destId="{92C043D2-C316-4914-B86D-679DB00D0D1D}" srcOrd="1" destOrd="0" presId="urn:microsoft.com/office/officeart/2005/8/layout/vProcess5"/>
    <dgm:cxn modelId="{7F1BAE6C-85B6-47BC-951E-FEE0596E19C3}" type="presOf" srcId="{C80C8DF4-9C65-4F7D-A742-6D3795E5D445}" destId="{4A343712-2F45-445B-AA2B-5F66008354C3}" srcOrd="0" destOrd="0" presId="urn:microsoft.com/office/officeart/2005/8/layout/vProcess5"/>
    <dgm:cxn modelId="{3EA5ED42-78C8-40CA-A3E1-384625F75814}" srcId="{8D0595B0-B7F0-4DEE-9842-64F3EAF0BF06}" destId="{2240B855-3CA7-46F5-ACD7-94106AF7A82D}" srcOrd="1" destOrd="0" parTransId="{8819E6A6-5E7F-44C1-B436-5BBDD5309027}" sibTransId="{C80C8DF4-9C65-4F7D-A742-6D3795E5D445}"/>
    <dgm:cxn modelId="{8BD03DF9-5010-47B8-8D60-2F0ECE334CC4}" type="presOf" srcId="{0057B164-82B2-4254-994B-BA66663262AC}" destId="{CA2BB301-6337-46B3-B311-363A9959F29D}" srcOrd="0" destOrd="0" presId="urn:microsoft.com/office/officeart/2005/8/layout/vProcess5"/>
    <dgm:cxn modelId="{6E21B997-7B0F-4352-8FE5-91D23067018D}" type="presOf" srcId="{E77952AF-CB31-4C30-A935-68B0859C675C}" destId="{7741B0F5-00D9-4477-88EB-C708A2D3967A}" srcOrd="0" destOrd="0" presId="urn:microsoft.com/office/officeart/2005/8/layout/vProcess5"/>
    <dgm:cxn modelId="{ABE86C52-B59F-4EBE-82E4-62AF7B902609}" type="presOf" srcId="{CB3B4429-8F61-4F0B-A28B-E342DF63DB46}" destId="{1BEA88E5-8194-4522-A5CD-A952383A1DD2}" srcOrd="0" destOrd="0" presId="urn:microsoft.com/office/officeart/2005/8/layout/vProcess5"/>
    <dgm:cxn modelId="{9AB7CEA8-9959-4775-AC20-9D80A06E4D62}" type="presOf" srcId="{810A4996-E95A-4F7A-B98B-0530C7EA8E7D}" destId="{CC692012-6518-4ACA-9EB2-BB81A71A850C}" srcOrd="0" destOrd="0" presId="urn:microsoft.com/office/officeart/2005/8/layout/vProcess5"/>
    <dgm:cxn modelId="{AC0719E6-38C6-4140-BE6D-1545B8E547EB}" srcId="{8D0595B0-B7F0-4DEE-9842-64F3EAF0BF06}" destId="{0057B164-82B2-4254-994B-BA66663262AC}" srcOrd="3" destOrd="0" parTransId="{2E5C9C05-E911-4D52-8C33-6ADE5AFBB756}" sibTransId="{E8EAD4A0-C882-4148-B336-569DD854DBE3}"/>
    <dgm:cxn modelId="{34B8377F-1764-43C2-BCA0-464624A04292}" type="presOf" srcId="{0057B164-82B2-4254-994B-BA66663262AC}" destId="{E3D69A74-A103-4193-B9A8-5AF87AE76483}" srcOrd="1" destOrd="0" presId="urn:microsoft.com/office/officeart/2005/8/layout/vProcess5"/>
    <dgm:cxn modelId="{5CF2D6E9-FDE0-4448-A4F8-FDA874231C93}" type="presOf" srcId="{0BD94C81-DC77-486C-BDD6-183B5427E4B4}" destId="{FA80AEBC-2C46-4E4B-BDD3-285CC12E6D8B}" srcOrd="0" destOrd="0" presId="urn:microsoft.com/office/officeart/2005/8/layout/vProcess5"/>
    <dgm:cxn modelId="{735A1F93-B340-4AF8-B5FA-A6CBE7CB346C}" type="presOf" srcId="{8D0595B0-B7F0-4DEE-9842-64F3EAF0BF06}" destId="{A61C6135-E003-4FBF-A5BE-333B22A5E8CA}" srcOrd="0" destOrd="0" presId="urn:microsoft.com/office/officeart/2005/8/layout/vProcess5"/>
    <dgm:cxn modelId="{9B7B51B2-DD56-4E3C-8E8B-9F49195E0946}" type="presParOf" srcId="{A61C6135-E003-4FBF-A5BE-333B22A5E8CA}" destId="{C8F40596-B7F0-4732-8C1B-618AD01E1849}" srcOrd="0" destOrd="0" presId="urn:microsoft.com/office/officeart/2005/8/layout/vProcess5"/>
    <dgm:cxn modelId="{5B88011C-5080-403D-87FB-BD8FDC8EACBB}" type="presParOf" srcId="{A61C6135-E003-4FBF-A5BE-333B22A5E8CA}" destId="{CC692012-6518-4ACA-9EB2-BB81A71A850C}" srcOrd="1" destOrd="0" presId="urn:microsoft.com/office/officeart/2005/8/layout/vProcess5"/>
    <dgm:cxn modelId="{34F2301E-F52B-4B6D-B457-E4B7CAC7AD60}" type="presParOf" srcId="{A61C6135-E003-4FBF-A5BE-333B22A5E8CA}" destId="{5052C511-D1E4-4F85-9AFF-A8C16B6BE815}" srcOrd="2" destOrd="0" presId="urn:microsoft.com/office/officeart/2005/8/layout/vProcess5"/>
    <dgm:cxn modelId="{D4DF811B-E484-499D-9427-75D8BD1BA69C}" type="presParOf" srcId="{A61C6135-E003-4FBF-A5BE-333B22A5E8CA}" destId="{FA80AEBC-2C46-4E4B-BDD3-285CC12E6D8B}" srcOrd="3" destOrd="0" presId="urn:microsoft.com/office/officeart/2005/8/layout/vProcess5"/>
    <dgm:cxn modelId="{CFB8B76D-E98D-4C3D-802C-222F2BE66D72}" type="presParOf" srcId="{A61C6135-E003-4FBF-A5BE-333B22A5E8CA}" destId="{CA2BB301-6337-46B3-B311-363A9959F29D}" srcOrd="4" destOrd="0" presId="urn:microsoft.com/office/officeart/2005/8/layout/vProcess5"/>
    <dgm:cxn modelId="{65B8CA54-FCFE-426D-9324-53EF03C879CF}" type="presParOf" srcId="{A61C6135-E003-4FBF-A5BE-333B22A5E8CA}" destId="{7741B0F5-00D9-4477-88EB-C708A2D3967A}" srcOrd="5" destOrd="0" presId="urn:microsoft.com/office/officeart/2005/8/layout/vProcess5"/>
    <dgm:cxn modelId="{DF897954-4185-4D4E-9635-479F56E6390B}" type="presParOf" srcId="{A61C6135-E003-4FBF-A5BE-333B22A5E8CA}" destId="{4A343712-2F45-445B-AA2B-5F66008354C3}" srcOrd="6" destOrd="0" presId="urn:microsoft.com/office/officeart/2005/8/layout/vProcess5"/>
    <dgm:cxn modelId="{8715542B-2E27-4E89-BC34-EE2BCD5AC7BC}" type="presParOf" srcId="{A61C6135-E003-4FBF-A5BE-333B22A5E8CA}" destId="{1BEA88E5-8194-4522-A5CD-A952383A1DD2}" srcOrd="7" destOrd="0" presId="urn:microsoft.com/office/officeart/2005/8/layout/vProcess5"/>
    <dgm:cxn modelId="{8A4F241B-B983-4A35-B0AC-F42EF7F14D66}" type="presParOf" srcId="{A61C6135-E003-4FBF-A5BE-333B22A5E8CA}" destId="{92C043D2-C316-4914-B86D-679DB00D0D1D}" srcOrd="8" destOrd="0" presId="urn:microsoft.com/office/officeart/2005/8/layout/vProcess5"/>
    <dgm:cxn modelId="{91D6A722-AE2B-45FA-A8C3-10E6080B2839}" type="presParOf" srcId="{A61C6135-E003-4FBF-A5BE-333B22A5E8CA}" destId="{B7AFA6F3-7A2D-4825-B81E-BE1CEB46CB8F}" srcOrd="9" destOrd="0" presId="urn:microsoft.com/office/officeart/2005/8/layout/vProcess5"/>
    <dgm:cxn modelId="{417DF6CA-0C52-4951-99D2-7E0E1353A9A5}" type="presParOf" srcId="{A61C6135-E003-4FBF-A5BE-333B22A5E8CA}" destId="{7120123C-4C52-4E25-8E08-B2183308145A}" srcOrd="10" destOrd="0" presId="urn:microsoft.com/office/officeart/2005/8/layout/vProcess5"/>
    <dgm:cxn modelId="{C7F158C7-8FB3-4F15-9197-83835929F29B}" type="presParOf" srcId="{A61C6135-E003-4FBF-A5BE-333B22A5E8CA}" destId="{E3D69A74-A103-4193-B9A8-5AF87AE76483}" srcOrd="11" destOrd="0" presId="urn:microsoft.com/office/officeart/2005/8/layout/vProcess5"/>
  </dgm:cxnLst>
  <dgm:bg/>
  <dgm:whole/>
  <dgm:extLst>
    <a:ext uri="http://schemas.microsoft.com/office/drawing/2008/diagram">
      <dsp:dataModelExt xmlns:dsp="http://schemas.microsoft.com/office/drawing/2008/diagram" relId="rId39"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12EFD16E-7534-4417-A466-D87E51553D48}" type="doc">
      <dgm:prSet loTypeId="urn:microsoft.com/office/officeart/2009/layout/CircleArrowProcess" loCatId="process" qsTypeId="urn:microsoft.com/office/officeart/2005/8/quickstyle/simple1" qsCatId="simple" csTypeId="urn:microsoft.com/office/officeart/2005/8/colors/accent2_2" csCatId="accent2" phldr="1"/>
      <dgm:spPr/>
      <dgm:t>
        <a:bodyPr/>
        <a:lstStyle/>
        <a:p>
          <a:endParaRPr lang="pl-PL"/>
        </a:p>
      </dgm:t>
    </dgm:pt>
    <dgm:pt modelId="{4C0003B5-051C-4658-BCEB-FDA0A6F5BF11}">
      <dgm:prSet phldrT="[Tekst]"/>
      <dgm:spPr/>
      <dgm:t>
        <a:bodyPr/>
        <a:lstStyle/>
        <a:p>
          <a:r>
            <a:rPr lang="pl-PL" b="1"/>
            <a:t>prawda</a:t>
          </a:r>
        </a:p>
      </dgm:t>
    </dgm:pt>
    <dgm:pt modelId="{72567B8E-95D1-4EBA-BF22-8E914C22C3B8}" type="parTrans" cxnId="{8AE790C5-71EA-4188-8E82-CE37700D8068}">
      <dgm:prSet/>
      <dgm:spPr/>
      <dgm:t>
        <a:bodyPr/>
        <a:lstStyle/>
        <a:p>
          <a:endParaRPr lang="pl-PL"/>
        </a:p>
      </dgm:t>
    </dgm:pt>
    <dgm:pt modelId="{1D984601-5EEF-45D2-9AE7-668684815110}" type="sibTrans" cxnId="{8AE790C5-71EA-4188-8E82-CE37700D8068}">
      <dgm:prSet/>
      <dgm:spPr/>
      <dgm:t>
        <a:bodyPr/>
        <a:lstStyle/>
        <a:p>
          <a:endParaRPr lang="pl-PL"/>
        </a:p>
      </dgm:t>
    </dgm:pt>
    <dgm:pt modelId="{713F9190-863C-4D69-858C-B632A0F89ADB}">
      <dgm:prSet phldrT="[Tekst]"/>
      <dgm:spPr/>
      <dgm:t>
        <a:bodyPr/>
        <a:lstStyle/>
        <a:p>
          <a:r>
            <a:rPr lang="pl-PL" b="1"/>
            <a:t>dobro</a:t>
          </a:r>
        </a:p>
      </dgm:t>
    </dgm:pt>
    <dgm:pt modelId="{38EEE83F-B993-4626-AE4A-1D0BBD49067E}" type="parTrans" cxnId="{835F73A1-A6F4-4D33-AF04-30207F379EE2}">
      <dgm:prSet/>
      <dgm:spPr/>
      <dgm:t>
        <a:bodyPr/>
        <a:lstStyle/>
        <a:p>
          <a:endParaRPr lang="pl-PL"/>
        </a:p>
      </dgm:t>
    </dgm:pt>
    <dgm:pt modelId="{B86BD64B-8A92-4A12-9A48-56475EBC8700}" type="sibTrans" cxnId="{835F73A1-A6F4-4D33-AF04-30207F379EE2}">
      <dgm:prSet/>
      <dgm:spPr/>
      <dgm:t>
        <a:bodyPr/>
        <a:lstStyle/>
        <a:p>
          <a:endParaRPr lang="pl-PL"/>
        </a:p>
      </dgm:t>
    </dgm:pt>
    <dgm:pt modelId="{7BF8AB4B-4CAA-4A99-A79F-AD6EFB48552D}">
      <dgm:prSet phldrT="[Tekst]"/>
      <dgm:spPr/>
      <dgm:t>
        <a:bodyPr/>
        <a:lstStyle/>
        <a:p>
          <a:r>
            <a:rPr lang="pl-PL" b="1"/>
            <a:t>piękno</a:t>
          </a:r>
        </a:p>
      </dgm:t>
    </dgm:pt>
    <dgm:pt modelId="{6E87CE35-3747-457C-A6E7-9BEE36F5A373}" type="parTrans" cxnId="{AE202FC0-7D0D-4B29-AED6-E43E025A83EA}">
      <dgm:prSet/>
      <dgm:spPr/>
      <dgm:t>
        <a:bodyPr/>
        <a:lstStyle/>
        <a:p>
          <a:endParaRPr lang="pl-PL"/>
        </a:p>
      </dgm:t>
    </dgm:pt>
    <dgm:pt modelId="{99FC7BBD-6265-40CC-8B9D-BEA458F0566F}" type="sibTrans" cxnId="{AE202FC0-7D0D-4B29-AED6-E43E025A83EA}">
      <dgm:prSet/>
      <dgm:spPr/>
      <dgm:t>
        <a:bodyPr/>
        <a:lstStyle/>
        <a:p>
          <a:endParaRPr lang="pl-PL"/>
        </a:p>
      </dgm:t>
    </dgm:pt>
    <dgm:pt modelId="{58C15BF6-CECB-4B68-B065-10F11D669AE5}" type="pres">
      <dgm:prSet presAssocID="{12EFD16E-7534-4417-A466-D87E51553D48}" presName="Name0" presStyleCnt="0">
        <dgm:presLayoutVars>
          <dgm:chMax val="7"/>
          <dgm:chPref val="7"/>
          <dgm:dir/>
          <dgm:animLvl val="lvl"/>
        </dgm:presLayoutVars>
      </dgm:prSet>
      <dgm:spPr/>
      <dgm:t>
        <a:bodyPr/>
        <a:lstStyle/>
        <a:p>
          <a:endParaRPr lang="pl-PL"/>
        </a:p>
      </dgm:t>
    </dgm:pt>
    <dgm:pt modelId="{B795020A-E5D8-4A94-87E2-3137BAAE31D9}" type="pres">
      <dgm:prSet presAssocID="{4C0003B5-051C-4658-BCEB-FDA0A6F5BF11}" presName="Accent1" presStyleCnt="0"/>
      <dgm:spPr/>
      <dgm:t>
        <a:bodyPr/>
        <a:lstStyle/>
        <a:p>
          <a:endParaRPr lang="fr-FR"/>
        </a:p>
      </dgm:t>
    </dgm:pt>
    <dgm:pt modelId="{7552B49B-4AD7-4C3F-97A1-AE96DEB9849B}" type="pres">
      <dgm:prSet presAssocID="{4C0003B5-051C-4658-BCEB-FDA0A6F5BF11}" presName="Accent" presStyleLbl="node1" presStyleIdx="0" presStyleCnt="3"/>
      <dgm:spPr>
        <a:solidFill>
          <a:schemeClr val="accent1">
            <a:lumMod val="75000"/>
          </a:schemeClr>
        </a:solidFill>
      </dgm:spPr>
      <dgm:t>
        <a:bodyPr/>
        <a:lstStyle/>
        <a:p>
          <a:endParaRPr lang="fr-FR"/>
        </a:p>
      </dgm:t>
    </dgm:pt>
    <dgm:pt modelId="{45CEE418-8DE1-4E84-B1EB-26EA408012E5}" type="pres">
      <dgm:prSet presAssocID="{4C0003B5-051C-4658-BCEB-FDA0A6F5BF11}" presName="Parent1" presStyleLbl="revTx" presStyleIdx="0" presStyleCnt="3">
        <dgm:presLayoutVars>
          <dgm:chMax val="1"/>
          <dgm:chPref val="1"/>
          <dgm:bulletEnabled val="1"/>
        </dgm:presLayoutVars>
      </dgm:prSet>
      <dgm:spPr/>
      <dgm:t>
        <a:bodyPr/>
        <a:lstStyle/>
        <a:p>
          <a:endParaRPr lang="pl-PL"/>
        </a:p>
      </dgm:t>
    </dgm:pt>
    <dgm:pt modelId="{CCB3B276-1E46-4745-8F50-F909E31E07C1}" type="pres">
      <dgm:prSet presAssocID="{713F9190-863C-4D69-858C-B632A0F89ADB}" presName="Accent2" presStyleCnt="0"/>
      <dgm:spPr/>
      <dgm:t>
        <a:bodyPr/>
        <a:lstStyle/>
        <a:p>
          <a:endParaRPr lang="fr-FR"/>
        </a:p>
      </dgm:t>
    </dgm:pt>
    <dgm:pt modelId="{A49771E2-3D0B-4677-9088-8A15BFB744A6}" type="pres">
      <dgm:prSet presAssocID="{713F9190-863C-4D69-858C-B632A0F89ADB}" presName="Accent" presStyleLbl="node1" presStyleIdx="1" presStyleCnt="3"/>
      <dgm:spPr>
        <a:solidFill>
          <a:schemeClr val="accent1">
            <a:lumMod val="75000"/>
          </a:schemeClr>
        </a:solidFill>
      </dgm:spPr>
      <dgm:t>
        <a:bodyPr/>
        <a:lstStyle/>
        <a:p>
          <a:endParaRPr lang="fr-FR"/>
        </a:p>
      </dgm:t>
    </dgm:pt>
    <dgm:pt modelId="{237CEEBA-D9DD-4E4B-BAFE-89BAAEF8DC8C}" type="pres">
      <dgm:prSet presAssocID="{713F9190-863C-4D69-858C-B632A0F89ADB}" presName="Parent2" presStyleLbl="revTx" presStyleIdx="1" presStyleCnt="3">
        <dgm:presLayoutVars>
          <dgm:chMax val="1"/>
          <dgm:chPref val="1"/>
          <dgm:bulletEnabled val="1"/>
        </dgm:presLayoutVars>
      </dgm:prSet>
      <dgm:spPr/>
      <dgm:t>
        <a:bodyPr/>
        <a:lstStyle/>
        <a:p>
          <a:endParaRPr lang="pl-PL"/>
        </a:p>
      </dgm:t>
    </dgm:pt>
    <dgm:pt modelId="{8CD5DD64-E27A-468B-9C08-0E716795A732}" type="pres">
      <dgm:prSet presAssocID="{7BF8AB4B-4CAA-4A99-A79F-AD6EFB48552D}" presName="Accent3" presStyleCnt="0"/>
      <dgm:spPr/>
      <dgm:t>
        <a:bodyPr/>
        <a:lstStyle/>
        <a:p>
          <a:endParaRPr lang="fr-FR"/>
        </a:p>
      </dgm:t>
    </dgm:pt>
    <dgm:pt modelId="{52F251D8-CFD1-407B-90E6-B7019AF061FC}" type="pres">
      <dgm:prSet presAssocID="{7BF8AB4B-4CAA-4A99-A79F-AD6EFB48552D}" presName="Accent" presStyleLbl="node1" presStyleIdx="2" presStyleCnt="3"/>
      <dgm:spPr>
        <a:solidFill>
          <a:schemeClr val="accent1">
            <a:lumMod val="75000"/>
          </a:schemeClr>
        </a:solidFill>
      </dgm:spPr>
      <dgm:t>
        <a:bodyPr/>
        <a:lstStyle/>
        <a:p>
          <a:endParaRPr lang="fr-FR"/>
        </a:p>
      </dgm:t>
    </dgm:pt>
    <dgm:pt modelId="{D2E73764-BF19-44B9-BD30-B959B263B70E}" type="pres">
      <dgm:prSet presAssocID="{7BF8AB4B-4CAA-4A99-A79F-AD6EFB48552D}" presName="Parent3" presStyleLbl="revTx" presStyleIdx="2" presStyleCnt="3">
        <dgm:presLayoutVars>
          <dgm:chMax val="1"/>
          <dgm:chPref val="1"/>
          <dgm:bulletEnabled val="1"/>
        </dgm:presLayoutVars>
      </dgm:prSet>
      <dgm:spPr/>
      <dgm:t>
        <a:bodyPr/>
        <a:lstStyle/>
        <a:p>
          <a:endParaRPr lang="pl-PL"/>
        </a:p>
      </dgm:t>
    </dgm:pt>
  </dgm:ptLst>
  <dgm:cxnLst>
    <dgm:cxn modelId="{AE202FC0-7D0D-4B29-AED6-E43E025A83EA}" srcId="{12EFD16E-7534-4417-A466-D87E51553D48}" destId="{7BF8AB4B-4CAA-4A99-A79F-AD6EFB48552D}" srcOrd="2" destOrd="0" parTransId="{6E87CE35-3747-457C-A6E7-9BEE36F5A373}" sibTransId="{99FC7BBD-6265-40CC-8B9D-BEA458F0566F}"/>
    <dgm:cxn modelId="{8AE790C5-71EA-4188-8E82-CE37700D8068}" srcId="{12EFD16E-7534-4417-A466-D87E51553D48}" destId="{4C0003B5-051C-4658-BCEB-FDA0A6F5BF11}" srcOrd="0" destOrd="0" parTransId="{72567B8E-95D1-4EBA-BF22-8E914C22C3B8}" sibTransId="{1D984601-5EEF-45D2-9AE7-668684815110}"/>
    <dgm:cxn modelId="{8AF527A9-B130-46BC-9F98-E0F937B45F4F}" type="presOf" srcId="{4C0003B5-051C-4658-BCEB-FDA0A6F5BF11}" destId="{45CEE418-8DE1-4E84-B1EB-26EA408012E5}" srcOrd="0" destOrd="0" presId="urn:microsoft.com/office/officeart/2009/layout/CircleArrowProcess"/>
    <dgm:cxn modelId="{23767A35-A582-4509-A2AA-D15BF5834F28}" type="presOf" srcId="{12EFD16E-7534-4417-A466-D87E51553D48}" destId="{58C15BF6-CECB-4B68-B065-10F11D669AE5}" srcOrd="0" destOrd="0" presId="urn:microsoft.com/office/officeart/2009/layout/CircleArrowProcess"/>
    <dgm:cxn modelId="{3C8C7AE0-D525-4A77-88D8-2C04BA0D4B85}" type="presOf" srcId="{713F9190-863C-4D69-858C-B632A0F89ADB}" destId="{237CEEBA-D9DD-4E4B-BAFE-89BAAEF8DC8C}" srcOrd="0" destOrd="0" presId="urn:microsoft.com/office/officeart/2009/layout/CircleArrowProcess"/>
    <dgm:cxn modelId="{CDBF56DE-D899-4C6E-A050-BAC050EE7592}" type="presOf" srcId="{7BF8AB4B-4CAA-4A99-A79F-AD6EFB48552D}" destId="{D2E73764-BF19-44B9-BD30-B959B263B70E}" srcOrd="0" destOrd="0" presId="urn:microsoft.com/office/officeart/2009/layout/CircleArrowProcess"/>
    <dgm:cxn modelId="{835F73A1-A6F4-4D33-AF04-30207F379EE2}" srcId="{12EFD16E-7534-4417-A466-D87E51553D48}" destId="{713F9190-863C-4D69-858C-B632A0F89ADB}" srcOrd="1" destOrd="0" parTransId="{38EEE83F-B993-4626-AE4A-1D0BBD49067E}" sibTransId="{B86BD64B-8A92-4A12-9A48-56475EBC8700}"/>
    <dgm:cxn modelId="{DCA6AE72-EA79-4498-B740-F0B3428A9D61}" type="presParOf" srcId="{58C15BF6-CECB-4B68-B065-10F11D669AE5}" destId="{B795020A-E5D8-4A94-87E2-3137BAAE31D9}" srcOrd="0" destOrd="0" presId="urn:microsoft.com/office/officeart/2009/layout/CircleArrowProcess"/>
    <dgm:cxn modelId="{0FA2613B-D75C-4B66-94E6-6397108B46E4}" type="presParOf" srcId="{B795020A-E5D8-4A94-87E2-3137BAAE31D9}" destId="{7552B49B-4AD7-4C3F-97A1-AE96DEB9849B}" srcOrd="0" destOrd="0" presId="urn:microsoft.com/office/officeart/2009/layout/CircleArrowProcess"/>
    <dgm:cxn modelId="{498C7E55-7486-4462-B0A6-389A3D4695E4}" type="presParOf" srcId="{58C15BF6-CECB-4B68-B065-10F11D669AE5}" destId="{45CEE418-8DE1-4E84-B1EB-26EA408012E5}" srcOrd="1" destOrd="0" presId="urn:microsoft.com/office/officeart/2009/layout/CircleArrowProcess"/>
    <dgm:cxn modelId="{63308EBF-7A9D-41EB-A334-EB52B5D19697}" type="presParOf" srcId="{58C15BF6-CECB-4B68-B065-10F11D669AE5}" destId="{CCB3B276-1E46-4745-8F50-F909E31E07C1}" srcOrd="2" destOrd="0" presId="urn:microsoft.com/office/officeart/2009/layout/CircleArrowProcess"/>
    <dgm:cxn modelId="{ADCFED8C-450D-4F59-A432-27DDECADD4BC}" type="presParOf" srcId="{CCB3B276-1E46-4745-8F50-F909E31E07C1}" destId="{A49771E2-3D0B-4677-9088-8A15BFB744A6}" srcOrd="0" destOrd="0" presId="urn:microsoft.com/office/officeart/2009/layout/CircleArrowProcess"/>
    <dgm:cxn modelId="{FBF3EB11-F047-4519-81B4-30B1C496E548}" type="presParOf" srcId="{58C15BF6-CECB-4B68-B065-10F11D669AE5}" destId="{237CEEBA-D9DD-4E4B-BAFE-89BAAEF8DC8C}" srcOrd="3" destOrd="0" presId="urn:microsoft.com/office/officeart/2009/layout/CircleArrowProcess"/>
    <dgm:cxn modelId="{4CF92461-25EF-43F1-93BE-96C90FAD2C05}" type="presParOf" srcId="{58C15BF6-CECB-4B68-B065-10F11D669AE5}" destId="{8CD5DD64-E27A-468B-9C08-0E716795A732}" srcOrd="4" destOrd="0" presId="urn:microsoft.com/office/officeart/2009/layout/CircleArrowProcess"/>
    <dgm:cxn modelId="{A95D142D-C111-43B0-974D-19667FC569D2}" type="presParOf" srcId="{8CD5DD64-E27A-468B-9C08-0E716795A732}" destId="{52F251D8-CFD1-407B-90E6-B7019AF061FC}" srcOrd="0" destOrd="0" presId="urn:microsoft.com/office/officeart/2009/layout/CircleArrowProcess"/>
    <dgm:cxn modelId="{BE2940D3-C8F9-4E6D-A973-EB0D28E1A3F6}" type="presParOf" srcId="{58C15BF6-CECB-4B68-B065-10F11D669AE5}" destId="{D2E73764-BF19-44B9-BD30-B959B263B70E}" srcOrd="5" destOrd="0" presId="urn:microsoft.com/office/officeart/2009/layout/CircleArrowProcess"/>
  </dgm:cxnLst>
  <dgm:bg/>
  <dgm:whole/>
  <dgm:extLst>
    <a:ext uri="http://schemas.microsoft.com/office/drawing/2008/diagram">
      <dsp:dataModelExt xmlns:dsp="http://schemas.microsoft.com/office/drawing/2008/diagram" relId="rId44"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3E0EA40F-0188-4F27-8C2C-0BBC804D7294}" type="doc">
      <dgm:prSet loTypeId="urn:microsoft.com/office/officeart/2005/8/layout/list1" loCatId="list" qsTypeId="urn:microsoft.com/office/officeart/2005/8/quickstyle/simple1" qsCatId="simple" csTypeId="urn:microsoft.com/office/officeart/2005/8/colors/accent1_3" csCatId="accent1" phldr="1"/>
      <dgm:spPr/>
      <dgm:t>
        <a:bodyPr/>
        <a:lstStyle/>
        <a:p>
          <a:endParaRPr lang="pl-PL"/>
        </a:p>
      </dgm:t>
    </dgm:pt>
    <dgm:pt modelId="{E5A3B103-8EF1-4F44-BCBA-A5D592CAE017}">
      <dgm:prSet phldrT="[Tekst]" custT="1"/>
      <dgm:spPr>
        <a:solidFill>
          <a:schemeClr val="accent1">
            <a:lumMod val="50000"/>
          </a:schemeClr>
        </a:solidFill>
      </dgm:spPr>
      <dgm:t>
        <a:bodyPr/>
        <a:lstStyle/>
        <a:p>
          <a:pPr algn="ctr"/>
          <a:r>
            <a:rPr lang="pl-PL" sz="1600" b="1"/>
            <a:t>Strategia percepcyjno-odtwórcza</a:t>
          </a:r>
        </a:p>
      </dgm:t>
      <dgm:extLst>
        <a:ext uri="{E40237B7-FDA0-4F09-8148-C483321AD2D9}">
          <dgm14:cNvPr xmlns:dgm14="http://schemas.microsoft.com/office/drawing/2010/diagram" id="0" name="" descr="W pierszej części grafu opisano wyznaczniki strategii percepcyjno-odtwórczej:&#10;1) styl uczenia, który sprowadza się do przyswajania przekazywanych przez nauczyciela określonych treści i odtwarzania ich przez dzieci,&#10;2) schemat, w którym nauczyciel zadaje pytania, naprowadza, zadaje zadanie, a dziecko podejmuje się aktywności wykonawczej – wykonuje polecenie, zadanie,&#10;3) strategia oparta na behawioralnej koncepcji rozwoju, zakłądającej reakcję dziecka na bodziec,&#10;4) strategia reprezentująca podejście zadaniowe, uczenie „po śladzie”, &#10;5) strategia, której mierzalnym efektem aktywności dzieci są wiedza i umiejętności (opisywane w osiągnięciach jako: dziecko wie, umie, potrafi).  &#10;" title="Strategia percepcyjno-odtwórcza"/>
        </a:ext>
      </dgm:extLst>
    </dgm:pt>
    <dgm:pt modelId="{CCCDEDE9-5F1A-4229-9E1A-52F39A55FA77}" type="parTrans" cxnId="{84A7D0FA-13BE-4687-BA3F-561DE6FF9920}">
      <dgm:prSet/>
      <dgm:spPr/>
      <dgm:t>
        <a:bodyPr/>
        <a:lstStyle/>
        <a:p>
          <a:endParaRPr lang="pl-PL"/>
        </a:p>
      </dgm:t>
    </dgm:pt>
    <dgm:pt modelId="{44B918DE-6830-4564-A58F-F420AB4E699E}" type="sibTrans" cxnId="{84A7D0FA-13BE-4687-BA3F-561DE6FF9920}">
      <dgm:prSet/>
      <dgm:spPr/>
      <dgm:t>
        <a:bodyPr/>
        <a:lstStyle/>
        <a:p>
          <a:endParaRPr lang="pl-PL"/>
        </a:p>
      </dgm:t>
    </dgm:pt>
    <dgm:pt modelId="{D659A258-2D28-44D5-9A53-FAB9F8DA38EF}">
      <dgm:prSet phldrT="[Tekst]" custT="1"/>
      <dgm:spPr>
        <a:solidFill>
          <a:schemeClr val="accent1">
            <a:lumMod val="75000"/>
          </a:schemeClr>
        </a:solidFill>
      </dgm:spPr>
      <dgm:t>
        <a:bodyPr/>
        <a:lstStyle/>
        <a:p>
          <a:pPr algn="ctr"/>
          <a:r>
            <a:rPr lang="pl-PL" sz="1600" b="1"/>
            <a:t>Strategia percepcyjno-wyjaśniająca</a:t>
          </a:r>
        </a:p>
      </dgm:t>
      <dgm:extLst>
        <a:ext uri="{E40237B7-FDA0-4F09-8148-C483321AD2D9}">
          <dgm14:cNvPr xmlns:dgm14="http://schemas.microsoft.com/office/drawing/2010/diagram" id="0" name="" descr="W drugiej części grafu opisano wyznaczniki strategii percepcyjno-wyjaśniającej:&#10;1) istotą tej strategii jest relacja nauczyciel – uczeń/dziecko,&#10;2) kreatorem sytuacji edukacyjnych jest uczeń/dziecko, który/które w swym spontanicznym poznawaniu zadaje pytania służące rozwiązaniu problemu, dopełnieniu rozumowania brakującą informacją („dlaczego? co by się stało, gdyby? co należy zrobić, aby?”),&#10;3) nauczyciel stymuluje wyobraźnię i  rozwój myślenia krytycznego dziecka/ucznia,&#10;4) strategia oparta na uczeniu się przez „okazje edukacyjne&quot;. &#10;" title="Strategia percepcyjno-wyjaśniająca"/>
        </a:ext>
      </dgm:extLst>
    </dgm:pt>
    <dgm:pt modelId="{F8B6B7C6-3D01-412F-9F67-A48361389CF0}" type="parTrans" cxnId="{72EBB55E-F3FD-4F4A-948B-FE51BED95A31}">
      <dgm:prSet/>
      <dgm:spPr/>
      <dgm:t>
        <a:bodyPr/>
        <a:lstStyle/>
        <a:p>
          <a:endParaRPr lang="pl-PL"/>
        </a:p>
      </dgm:t>
    </dgm:pt>
    <dgm:pt modelId="{95E3A5CF-B385-4AAC-80A1-DD393603E3BC}" type="sibTrans" cxnId="{72EBB55E-F3FD-4F4A-948B-FE51BED95A31}">
      <dgm:prSet/>
      <dgm:spPr/>
      <dgm:t>
        <a:bodyPr/>
        <a:lstStyle/>
        <a:p>
          <a:endParaRPr lang="pl-PL"/>
        </a:p>
      </dgm:t>
    </dgm:pt>
    <dgm:pt modelId="{48672903-EEEB-42F4-93AE-6FD6610BC18C}">
      <dgm:prSet phldrT="[Tekst]" custT="1"/>
      <dgm:spPr>
        <a:solidFill>
          <a:schemeClr val="accent1">
            <a:lumMod val="60000"/>
            <a:lumOff val="40000"/>
          </a:schemeClr>
        </a:solidFill>
      </dgm:spPr>
      <dgm:t>
        <a:bodyPr/>
        <a:lstStyle/>
        <a:p>
          <a:pPr algn="ctr"/>
          <a:r>
            <a:rPr lang="pl-PL" sz="1600" b="1"/>
            <a:t>Strategia percepcyjno-innowacyjna</a:t>
          </a:r>
        </a:p>
      </dgm:t>
      <dgm:extLst>
        <a:ext uri="{E40237B7-FDA0-4F09-8148-C483321AD2D9}">
          <dgm14:cNvPr xmlns:dgm14="http://schemas.microsoft.com/office/drawing/2010/diagram" id="0" name="" descr="W trzeciej części grafu opisano wyznaczniki strategii percepcyjno-innowacyjnej jako najważniejszego paradygmatu wychowania przedszkolnego i edukacji wczesnoszkolnej, którego podstawą jest pedagogiczne podejście sytuacyjne:&#10;1) nauczyciel kreuje tzw. okoliczności zaskakujące dziecko, tworząc zainteresowanie, zaciekawienie, motyw do dalszej aktywności,&#10;2) dziecko w nowej, zaskakującej sytuacji odkrywa rozbieżność pomiędzy dotychczasowym a aktualnym doświadczeniem - wychodzi poza dostarczone mu informacje, dokonuje transgresji, podejmuje działania innowacyjne,&#10;3) nauczyciel jest inspiratorem myślenia twórczego, jednocześnie aktualizując je jako odkrywanie nowych zależności, pojęć, funkcji, rzeczy,&#10;4) aktywność twórcza jest wskaźnikiem percepcyjno-innowacyjnego uczenia się dzieci i doprowadza do określonych zmian w otoczeniu, które są zgodne z ich oczekiwaniami i potrzebami poznawczymi.&#10;" title="Strategia percepcyjno-innowacyjna"/>
        </a:ext>
      </dgm:extLst>
    </dgm:pt>
    <dgm:pt modelId="{12AFB541-E132-404F-9056-92AB27D49086}" type="parTrans" cxnId="{87D6CAB1-63C5-4F16-A1E0-DAD70865418C}">
      <dgm:prSet/>
      <dgm:spPr/>
      <dgm:t>
        <a:bodyPr/>
        <a:lstStyle/>
        <a:p>
          <a:endParaRPr lang="pl-PL"/>
        </a:p>
      </dgm:t>
    </dgm:pt>
    <dgm:pt modelId="{DEE1C54F-60A7-4B92-81CD-D19A0B41BF37}" type="sibTrans" cxnId="{87D6CAB1-63C5-4F16-A1E0-DAD70865418C}">
      <dgm:prSet/>
      <dgm:spPr/>
      <dgm:t>
        <a:bodyPr/>
        <a:lstStyle/>
        <a:p>
          <a:endParaRPr lang="pl-PL"/>
        </a:p>
      </dgm:t>
    </dgm:pt>
    <dgm:pt modelId="{F8574145-20AA-469B-B875-70C29026C7B9}">
      <dgm:prSet custT="1"/>
      <dgm:spPr/>
      <dgm:t>
        <a:bodyPr/>
        <a:lstStyle/>
        <a:p>
          <a:pPr>
            <a:lnSpc>
              <a:spcPct val="100000"/>
            </a:lnSpc>
            <a:spcAft>
              <a:spcPts val="0"/>
            </a:spcAft>
          </a:pPr>
          <a:r>
            <a:rPr lang="pl-PL" sz="1050">
              <a:latin typeface="Arial" panose="020B0604020202020204" pitchFamily="34" charset="0"/>
              <a:cs typeface="Arial" panose="020B0604020202020204" pitchFamily="34" charset="0"/>
            </a:rPr>
            <a:t> Styl uczenia, który sprowadza się do </a:t>
          </a:r>
          <a:r>
            <a:rPr lang="pl-PL" sz="1050" b="1">
              <a:latin typeface="Arial" panose="020B0604020202020204" pitchFamily="34" charset="0"/>
              <a:cs typeface="Arial" panose="020B0604020202020204" pitchFamily="34" charset="0"/>
            </a:rPr>
            <a:t>przyswajania przekazywanych </a:t>
          </a:r>
          <a:br>
            <a:rPr lang="pl-PL" sz="1050" b="1">
              <a:latin typeface="Arial" panose="020B0604020202020204" pitchFamily="34" charset="0"/>
              <a:cs typeface="Arial" panose="020B0604020202020204" pitchFamily="34" charset="0"/>
            </a:rPr>
          </a:br>
          <a:r>
            <a:rPr lang="pl-PL" sz="1050" b="1">
              <a:latin typeface="Arial" panose="020B0604020202020204" pitchFamily="34" charset="0"/>
              <a:cs typeface="Arial" panose="020B0604020202020204" pitchFamily="34" charset="0"/>
            </a:rPr>
            <a:t>przez nauczyciela określonych treści i odtwarzania ich przez dzieci</a:t>
          </a:r>
          <a:r>
            <a:rPr lang="pl-PL" sz="1050">
              <a:latin typeface="Arial" panose="020B0604020202020204" pitchFamily="34" charset="0"/>
              <a:cs typeface="Arial" panose="020B0604020202020204" pitchFamily="34" charset="0"/>
            </a:rPr>
            <a:t>.</a:t>
          </a:r>
        </a:p>
      </dgm:t>
    </dgm:pt>
    <dgm:pt modelId="{A28D0E58-B981-4D14-92AE-F03EFB338694}" type="parTrans" cxnId="{A24B8861-99DE-40D2-959A-DC7279DA0E02}">
      <dgm:prSet/>
      <dgm:spPr/>
      <dgm:t>
        <a:bodyPr/>
        <a:lstStyle/>
        <a:p>
          <a:endParaRPr lang="pl-PL"/>
        </a:p>
      </dgm:t>
    </dgm:pt>
    <dgm:pt modelId="{6E19BF4E-9DE4-483C-9166-D7DF1B7D7C17}" type="sibTrans" cxnId="{A24B8861-99DE-40D2-959A-DC7279DA0E02}">
      <dgm:prSet/>
      <dgm:spPr/>
      <dgm:t>
        <a:bodyPr/>
        <a:lstStyle/>
        <a:p>
          <a:endParaRPr lang="pl-PL"/>
        </a:p>
      </dgm:t>
    </dgm:pt>
    <dgm:pt modelId="{E44A9446-8C4E-4046-A77C-C0AFC5BB2D20}">
      <dgm:prSet custT="1"/>
      <dgm:spPr/>
      <dgm:t>
        <a:bodyPr/>
        <a:lstStyle/>
        <a:p>
          <a:pPr>
            <a:lnSpc>
              <a:spcPct val="100000"/>
            </a:lnSpc>
            <a:spcAft>
              <a:spcPts val="0"/>
            </a:spcAft>
          </a:pPr>
          <a:r>
            <a:rPr lang="pl-PL" sz="1050">
              <a:latin typeface="Arial" panose="020B0604020202020204" pitchFamily="34" charset="0"/>
              <a:cs typeface="Arial" panose="020B0604020202020204" pitchFamily="34" charset="0"/>
            </a:rPr>
            <a:t> Schemat polegający na tym, że </a:t>
          </a:r>
          <a:r>
            <a:rPr lang="pl-PL" sz="1050" b="1">
              <a:latin typeface="Arial" panose="020B0604020202020204" pitchFamily="34" charset="0"/>
              <a:cs typeface="Arial" panose="020B0604020202020204" pitchFamily="34" charset="0"/>
            </a:rPr>
            <a:t>nauczyciel stawia pytania</a:t>
          </a:r>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naprowadza, zadaje zadanie</a:t>
          </a:r>
          <a:r>
            <a:rPr lang="pl-PL" sz="1050">
              <a:latin typeface="Arial" panose="020B0604020202020204" pitchFamily="34" charset="0"/>
              <a:cs typeface="Arial" panose="020B0604020202020204" pitchFamily="34" charset="0"/>
            </a:rPr>
            <a:t>, a </a:t>
          </a:r>
          <a:r>
            <a:rPr lang="pl-PL" sz="1050" b="1">
              <a:latin typeface="Arial" panose="020B0604020202020204" pitchFamily="34" charset="0"/>
              <a:cs typeface="Arial" panose="020B0604020202020204" pitchFamily="34" charset="0"/>
            </a:rPr>
            <a:t>dziecko</a:t>
          </a:r>
          <a:r>
            <a:rPr lang="pl-PL" sz="1050">
              <a:latin typeface="Arial" panose="020B0604020202020204" pitchFamily="34" charset="0"/>
              <a:cs typeface="Arial" panose="020B0604020202020204" pitchFamily="34" charset="0"/>
            </a:rPr>
            <a:t> podejmuje aktywność wykonawczą – </a:t>
          </a:r>
          <a:r>
            <a:rPr lang="pl-PL" sz="1050" b="1">
              <a:latin typeface="Arial" panose="020B0604020202020204" pitchFamily="34" charset="0"/>
              <a:cs typeface="Arial" panose="020B0604020202020204" pitchFamily="34" charset="0"/>
            </a:rPr>
            <a:t>wykonuje </a:t>
          </a:r>
          <a:r>
            <a:rPr lang="pl-PL" sz="1050" b="0">
              <a:latin typeface="Arial" panose="020B0604020202020204" pitchFamily="34" charset="0"/>
              <a:cs typeface="Arial" panose="020B0604020202020204" pitchFamily="34" charset="0"/>
            </a:rPr>
            <a:t>polecenie, zadanie</a:t>
          </a:r>
          <a:r>
            <a:rPr lang="pl-PL" sz="1050">
              <a:latin typeface="Arial" panose="020B0604020202020204" pitchFamily="34" charset="0"/>
              <a:cs typeface="Arial" panose="020B0604020202020204" pitchFamily="34" charset="0"/>
            </a:rPr>
            <a:t>.</a:t>
          </a:r>
        </a:p>
      </dgm:t>
    </dgm:pt>
    <dgm:pt modelId="{353129B4-5095-4B17-ABAC-9DDD45AD1A19}" type="parTrans" cxnId="{86E8A19B-2222-4E34-B04F-BF761061FF2C}">
      <dgm:prSet/>
      <dgm:spPr/>
      <dgm:t>
        <a:bodyPr/>
        <a:lstStyle/>
        <a:p>
          <a:endParaRPr lang="pl-PL"/>
        </a:p>
      </dgm:t>
    </dgm:pt>
    <dgm:pt modelId="{1F4631F9-A475-4428-AD2F-28720756DFC1}" type="sibTrans" cxnId="{86E8A19B-2222-4E34-B04F-BF761061FF2C}">
      <dgm:prSet/>
      <dgm:spPr/>
      <dgm:t>
        <a:bodyPr/>
        <a:lstStyle/>
        <a:p>
          <a:endParaRPr lang="pl-PL"/>
        </a:p>
      </dgm:t>
    </dgm:pt>
    <dgm:pt modelId="{B2AB8E32-D4C5-4192-88CD-D83BB14EC138}">
      <dgm:prSet custT="1"/>
      <dgm:spPr/>
      <dgm:t>
        <a:bodyPr/>
        <a:lstStyle/>
        <a:p>
          <a:pPr>
            <a:lnSpc>
              <a:spcPct val="100000"/>
            </a:lnSpc>
            <a:spcAft>
              <a:spcPts val="0"/>
            </a:spcAft>
          </a:pPr>
          <a:r>
            <a:rPr lang="pl-PL" sz="1050">
              <a:latin typeface="Arial" panose="020B0604020202020204" pitchFamily="34" charset="0"/>
              <a:cs typeface="Arial" panose="020B0604020202020204" pitchFamily="34" charset="0"/>
            </a:rPr>
            <a:t> Strategia bliska </a:t>
          </a:r>
          <a:r>
            <a:rPr lang="pl-PL" sz="1050" b="1">
              <a:latin typeface="Arial" panose="020B0604020202020204" pitchFamily="34" charset="0"/>
              <a:cs typeface="Arial" panose="020B0604020202020204" pitchFamily="34" charset="0"/>
            </a:rPr>
            <a:t>behawioralnej koncepcji rozwoju </a:t>
          </a:r>
          <a:r>
            <a:rPr lang="pl-PL" sz="1050">
              <a:latin typeface="Arial" panose="020B0604020202020204" pitchFamily="34" charset="0"/>
              <a:cs typeface="Arial" panose="020B0604020202020204" pitchFamily="34" charset="0"/>
            </a:rPr>
            <a:t>(bodziec </a:t>
          </a:r>
          <a:r>
            <a:rPr lang="pl-PL" sz="1050">
              <a:latin typeface="Arial" panose="020B0604020202020204" pitchFamily="34" charset="0"/>
              <a:cs typeface="Arial" panose="020B0604020202020204" pitchFamily="34" charset="0"/>
              <a:sym typeface="Wingdings"/>
            </a:rPr>
            <a:t> </a:t>
          </a:r>
          <a:r>
            <a:rPr lang="pl-PL" sz="1050">
              <a:latin typeface="Arial" panose="020B0604020202020204" pitchFamily="34" charset="0"/>
              <a:cs typeface="Arial" panose="020B0604020202020204" pitchFamily="34" charset="0"/>
            </a:rPr>
            <a:t>reakcja).</a:t>
          </a:r>
        </a:p>
      </dgm:t>
    </dgm:pt>
    <dgm:pt modelId="{5A59F017-9A0F-4CBC-9252-98182983E4A5}" type="parTrans" cxnId="{3967EB34-B231-40D7-A445-4A7B65179FF5}">
      <dgm:prSet/>
      <dgm:spPr/>
      <dgm:t>
        <a:bodyPr/>
        <a:lstStyle/>
        <a:p>
          <a:endParaRPr lang="pl-PL"/>
        </a:p>
      </dgm:t>
    </dgm:pt>
    <dgm:pt modelId="{87616AF6-381E-425A-904D-66CB4F6B3842}" type="sibTrans" cxnId="{3967EB34-B231-40D7-A445-4A7B65179FF5}">
      <dgm:prSet/>
      <dgm:spPr/>
      <dgm:t>
        <a:bodyPr/>
        <a:lstStyle/>
        <a:p>
          <a:endParaRPr lang="pl-PL"/>
        </a:p>
      </dgm:t>
    </dgm:pt>
    <dgm:pt modelId="{367A5489-5758-4BA6-9AD0-A2B11228C20B}">
      <dgm:prSet custT="1"/>
      <dgm:spPr/>
      <dgm:t>
        <a:bodyPr/>
        <a:lstStyle/>
        <a:p>
          <a:pPr>
            <a:lnSpc>
              <a:spcPct val="100000"/>
            </a:lnSpc>
            <a:spcAft>
              <a:spcPts val="0"/>
            </a:spcAft>
          </a:pPr>
          <a:r>
            <a:rPr lang="pl-PL" sz="1050">
              <a:latin typeface="Arial" panose="020B0604020202020204" pitchFamily="34" charset="0"/>
              <a:cs typeface="Arial" panose="020B0604020202020204" pitchFamily="34" charset="0"/>
            </a:rPr>
            <a:t> Zewnętrzny efekt takiej aktywności dzieci to </a:t>
          </a:r>
          <a:r>
            <a:rPr lang="pl-PL" sz="1050" b="1">
              <a:latin typeface="Arial" panose="020B0604020202020204" pitchFamily="34" charset="0"/>
              <a:cs typeface="Arial" panose="020B0604020202020204" pitchFamily="34" charset="0"/>
            </a:rPr>
            <a:t>wiedza i umiejętności </a:t>
          </a:r>
          <a:br>
            <a:rPr lang="pl-PL" sz="1050" b="1">
              <a:latin typeface="Arial" panose="020B0604020202020204" pitchFamily="34" charset="0"/>
              <a:cs typeface="Arial" panose="020B0604020202020204" pitchFamily="34" charset="0"/>
            </a:rPr>
          </a:br>
          <a:r>
            <a:rPr lang="pl-PL" sz="1050" b="0">
              <a:latin typeface="Arial" panose="020B0604020202020204" pitchFamily="34" charset="0"/>
              <a:cs typeface="Arial" panose="020B0604020202020204" pitchFamily="34" charset="0"/>
            </a:rPr>
            <a:t>(w </a:t>
          </a:r>
          <a:r>
            <a:rPr lang="pl-PL" sz="1050">
              <a:latin typeface="Arial" panose="020B0604020202020204" pitchFamily="34" charset="0"/>
              <a:cs typeface="Arial" panose="020B0604020202020204" pitchFamily="34" charset="0"/>
            </a:rPr>
            <a:t>zapisie osiągnięć przyjmuje formę typu: </a:t>
          </a:r>
          <a:r>
            <a:rPr lang="fr-FR" sz="1050">
              <a:latin typeface="Arial" panose="020B0604020202020204" pitchFamily="34" charset="0"/>
              <a:cs typeface="Arial" panose="020B0604020202020204" pitchFamily="34" charset="0"/>
            </a:rPr>
            <a:t>„</a:t>
          </a:r>
          <a:r>
            <a:rPr lang="pl-PL" sz="1050" b="1">
              <a:latin typeface="Arial" panose="020B0604020202020204" pitchFamily="34" charset="0"/>
              <a:cs typeface="Arial" panose="020B0604020202020204" pitchFamily="34" charset="0"/>
            </a:rPr>
            <a:t>uczeń wie, umie, potrafi</a:t>
          </a:r>
          <a:r>
            <a:rPr lang="fr-FR" sz="1050" b="1">
              <a:latin typeface="Arial" panose="020B0604020202020204" pitchFamily="34" charset="0"/>
              <a:cs typeface="Arial" panose="020B0604020202020204" pitchFamily="34" charset="0"/>
            </a:rPr>
            <a:t>”</a:t>
          </a:r>
          <a:r>
            <a:rPr lang="pl-PL" sz="1050" b="0">
              <a:latin typeface="Arial" panose="020B0604020202020204" pitchFamily="34" charset="0"/>
              <a:cs typeface="Arial" panose="020B0604020202020204" pitchFamily="34" charset="0"/>
            </a:rPr>
            <a:t>). </a:t>
          </a:r>
          <a:endParaRPr lang="pl-PL" sz="1050">
            <a:latin typeface="Arial" panose="020B0604020202020204" pitchFamily="34" charset="0"/>
            <a:cs typeface="Arial" panose="020B0604020202020204" pitchFamily="34" charset="0"/>
          </a:endParaRPr>
        </a:p>
      </dgm:t>
    </dgm:pt>
    <dgm:pt modelId="{C43BE43A-770E-4C75-BD1A-E91B851875C3}" type="parTrans" cxnId="{963665AB-0F03-4596-95CA-5EFBE7D2FFA1}">
      <dgm:prSet/>
      <dgm:spPr/>
      <dgm:t>
        <a:bodyPr/>
        <a:lstStyle/>
        <a:p>
          <a:endParaRPr lang="pl-PL"/>
        </a:p>
      </dgm:t>
    </dgm:pt>
    <dgm:pt modelId="{504A1A04-BC5C-4251-9C74-50840C346C3F}" type="sibTrans" cxnId="{963665AB-0F03-4596-95CA-5EFBE7D2FFA1}">
      <dgm:prSet/>
      <dgm:spPr/>
      <dgm:t>
        <a:bodyPr/>
        <a:lstStyle/>
        <a:p>
          <a:endParaRPr lang="pl-PL"/>
        </a:p>
      </dgm:t>
    </dgm:pt>
    <dgm:pt modelId="{60DBF327-904A-4DC8-93DD-213BDE969D9C}">
      <dgm:prSet custT="1"/>
      <dgm:spPr/>
      <dgm:t>
        <a:bodyPr/>
        <a:lstStyle/>
        <a:p>
          <a:pPr>
            <a:lnSpc>
              <a:spcPct val="100000"/>
            </a:lnSpc>
            <a:spcAft>
              <a:spcPts val="0"/>
            </a:spcAft>
          </a:pPr>
          <a:r>
            <a:rPr lang="pl-PL" sz="1050" b="1">
              <a:latin typeface="Arial" panose="020B0604020202020204" pitchFamily="34" charset="0"/>
              <a:cs typeface="Arial" panose="020B0604020202020204" pitchFamily="34" charset="0"/>
            </a:rPr>
            <a:t>Podejście zadaniowe</a:t>
          </a:r>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uczenie „po śladzie”</a:t>
          </a:r>
          <a:r>
            <a:rPr lang="pl-PL" sz="1050">
              <a:latin typeface="Arial" panose="020B0604020202020204" pitchFamily="34" charset="0"/>
              <a:cs typeface="Arial" panose="020B0604020202020204" pitchFamily="34" charset="0"/>
            </a:rPr>
            <a:t>.</a:t>
          </a:r>
        </a:p>
      </dgm:t>
    </dgm:pt>
    <dgm:pt modelId="{246BD55D-E83A-432A-9A29-900FFE74D028}" type="parTrans" cxnId="{BA608F28-931D-4B6D-AB92-AE90054FDEA1}">
      <dgm:prSet/>
      <dgm:spPr/>
      <dgm:t>
        <a:bodyPr/>
        <a:lstStyle/>
        <a:p>
          <a:endParaRPr lang="pl-PL"/>
        </a:p>
      </dgm:t>
    </dgm:pt>
    <dgm:pt modelId="{C569107D-949A-49E2-9E8C-2E953EAA5B85}" type="sibTrans" cxnId="{BA608F28-931D-4B6D-AB92-AE90054FDEA1}">
      <dgm:prSet/>
      <dgm:spPr/>
      <dgm:t>
        <a:bodyPr/>
        <a:lstStyle/>
        <a:p>
          <a:endParaRPr lang="pl-PL"/>
        </a:p>
      </dgm:t>
    </dgm:pt>
    <dgm:pt modelId="{3D011277-3DA1-4EE4-9384-D0BFABDE6FB6}">
      <dgm:prSet custT="1"/>
      <dgm:spPr/>
      <dgm:t>
        <a:bodyPr/>
        <a:lstStyle/>
        <a:p>
          <a:r>
            <a:rPr lang="pl-PL" sz="1050">
              <a:latin typeface="Arial" panose="020B0604020202020204" pitchFamily="34" charset="0"/>
              <a:cs typeface="Arial" panose="020B0604020202020204" pitchFamily="34" charset="0"/>
            </a:rPr>
            <a:t> Istotą tej strategii jest </a:t>
          </a:r>
          <a:r>
            <a:rPr lang="pl-PL" sz="1050" b="1">
              <a:latin typeface="Arial" panose="020B0604020202020204" pitchFamily="34" charset="0"/>
              <a:cs typeface="Arial" panose="020B0604020202020204" pitchFamily="34" charset="0"/>
            </a:rPr>
            <a:t>relacja nauczyciel–uczeń</a:t>
          </a:r>
          <a:r>
            <a:rPr lang="pl-PL" sz="1050">
              <a:latin typeface="Arial" panose="020B0604020202020204" pitchFamily="34" charset="0"/>
              <a:cs typeface="Arial" panose="020B0604020202020204" pitchFamily="34" charset="0"/>
            </a:rPr>
            <a:t>. </a:t>
          </a:r>
        </a:p>
      </dgm:t>
    </dgm:pt>
    <dgm:pt modelId="{C6FDDF39-D04D-4B78-81E1-E62763EBA014}" type="parTrans" cxnId="{234E3280-31F9-447C-AD6A-227884610380}">
      <dgm:prSet/>
      <dgm:spPr/>
      <dgm:t>
        <a:bodyPr/>
        <a:lstStyle/>
        <a:p>
          <a:endParaRPr lang="pl-PL"/>
        </a:p>
      </dgm:t>
    </dgm:pt>
    <dgm:pt modelId="{A8EA7DCC-288D-4FE8-8A3D-32EB3AA85B5F}" type="sibTrans" cxnId="{234E3280-31F9-447C-AD6A-227884610380}">
      <dgm:prSet/>
      <dgm:spPr/>
      <dgm:t>
        <a:bodyPr/>
        <a:lstStyle/>
        <a:p>
          <a:endParaRPr lang="pl-PL"/>
        </a:p>
      </dgm:t>
    </dgm:pt>
    <dgm:pt modelId="{5165127D-7ABE-4C1E-8444-3206AF0ADDA1}">
      <dgm:prSet custT="1"/>
      <dgm:spPr/>
      <dgm:t>
        <a:bodyPr/>
        <a:lstStyle/>
        <a:p>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Sytuacje edukacyjne tworzy uczeń</a:t>
          </a:r>
          <a:r>
            <a:rPr lang="pl-PL" sz="1050">
              <a:latin typeface="Arial" panose="020B0604020202020204" pitchFamily="34" charset="0"/>
              <a:cs typeface="Arial" panose="020B0604020202020204" pitchFamily="34" charset="0"/>
            </a:rPr>
            <a:t>, który w swoim spontanicznym poznawaniu </a:t>
          </a:r>
          <a:r>
            <a:rPr lang="pl-PL" sz="1050" b="1">
              <a:latin typeface="Arial" panose="020B0604020202020204" pitchFamily="34" charset="0"/>
              <a:cs typeface="Arial" panose="020B0604020202020204" pitchFamily="34" charset="0"/>
            </a:rPr>
            <a:t>zadaje pytania</a:t>
          </a:r>
          <a:r>
            <a:rPr lang="pl-PL" sz="1050">
              <a:latin typeface="Arial" panose="020B0604020202020204" pitchFamily="34" charset="0"/>
              <a:cs typeface="Arial" panose="020B0604020202020204" pitchFamily="34" charset="0"/>
            </a:rPr>
            <a:t> służące rozwiązaniu problemu, dopełnieniu rozumowania brakującą informacją („Dlaczego? Co by się stało, gdyby? Co należy zrobić, aby?”).</a:t>
          </a:r>
        </a:p>
      </dgm:t>
    </dgm:pt>
    <dgm:pt modelId="{D0DDD9A6-1879-4851-A55A-D528415B01B5}" type="parTrans" cxnId="{C0067EC2-4113-49BA-B555-5A8548543E12}">
      <dgm:prSet/>
      <dgm:spPr/>
      <dgm:t>
        <a:bodyPr/>
        <a:lstStyle/>
        <a:p>
          <a:endParaRPr lang="pl-PL"/>
        </a:p>
      </dgm:t>
    </dgm:pt>
    <dgm:pt modelId="{C1C84BBA-ADF0-49BB-B1CC-54BE84B34AF5}" type="sibTrans" cxnId="{C0067EC2-4113-49BA-B555-5A8548543E12}">
      <dgm:prSet/>
      <dgm:spPr/>
      <dgm:t>
        <a:bodyPr/>
        <a:lstStyle/>
        <a:p>
          <a:endParaRPr lang="pl-PL"/>
        </a:p>
      </dgm:t>
    </dgm:pt>
    <dgm:pt modelId="{333411E6-5E45-4149-8269-90E06D409F49}">
      <dgm:prSet custT="1"/>
      <dgm:spPr/>
      <dgm:t>
        <a:bodyPr/>
        <a:lstStyle/>
        <a:p>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Nauczyciel stymuluje wyobraźnię i rozwój myślenia krytycznego </a:t>
          </a:r>
          <a:r>
            <a:rPr lang="pl-PL" sz="1050">
              <a:latin typeface="Arial" panose="020B0604020202020204" pitchFamily="34" charset="0"/>
              <a:cs typeface="Arial" panose="020B0604020202020204" pitchFamily="34" charset="0"/>
            </a:rPr>
            <a:t>dziecka. </a:t>
          </a:r>
        </a:p>
      </dgm:t>
    </dgm:pt>
    <dgm:pt modelId="{EFFB619E-C66A-4895-B81A-E9148BCF767A}" type="parTrans" cxnId="{280DA8D9-11E6-4B8B-8EEF-B372DC5E5758}">
      <dgm:prSet/>
      <dgm:spPr/>
      <dgm:t>
        <a:bodyPr/>
        <a:lstStyle/>
        <a:p>
          <a:endParaRPr lang="pl-PL"/>
        </a:p>
      </dgm:t>
    </dgm:pt>
    <dgm:pt modelId="{8AB65846-B432-44F3-9867-FA9BE98826D4}" type="sibTrans" cxnId="{280DA8D9-11E6-4B8B-8EEF-B372DC5E5758}">
      <dgm:prSet/>
      <dgm:spPr/>
      <dgm:t>
        <a:bodyPr/>
        <a:lstStyle/>
        <a:p>
          <a:endParaRPr lang="pl-PL"/>
        </a:p>
      </dgm:t>
    </dgm:pt>
    <dgm:pt modelId="{C3964F09-6D68-4D3B-8502-4A2EE02AAF81}">
      <dgm:prSet custT="1"/>
      <dgm:spPr/>
      <dgm:t>
        <a:bodyPr/>
        <a:lstStyle/>
        <a:p>
          <a:r>
            <a:rPr lang="pl-PL" sz="1050">
              <a:latin typeface="Arial" panose="020B0604020202020204" pitchFamily="34" charset="0"/>
              <a:cs typeface="Arial" panose="020B0604020202020204" pitchFamily="34" charset="0"/>
            </a:rPr>
            <a:t> Strategia oparta na </a:t>
          </a:r>
          <a:r>
            <a:rPr lang="pl-PL" sz="1050" b="1">
              <a:latin typeface="Arial" panose="020B0604020202020204" pitchFamily="34" charset="0"/>
              <a:cs typeface="Arial" panose="020B0604020202020204" pitchFamily="34" charset="0"/>
            </a:rPr>
            <a:t>uczeniu się przez „okazje edukacyjne</a:t>
          </a:r>
          <a:r>
            <a:rPr lang="pl-PL" sz="1050">
              <a:latin typeface="Arial" panose="020B0604020202020204" pitchFamily="34" charset="0"/>
              <a:cs typeface="Arial" panose="020B0604020202020204" pitchFamily="34" charset="0"/>
            </a:rPr>
            <a:t>". </a:t>
          </a:r>
        </a:p>
      </dgm:t>
    </dgm:pt>
    <dgm:pt modelId="{68EEDE91-777A-4230-9324-2FFC911CEAB1}" type="parTrans" cxnId="{4A07B375-02AE-479E-93FF-87412744384C}">
      <dgm:prSet/>
      <dgm:spPr/>
      <dgm:t>
        <a:bodyPr/>
        <a:lstStyle/>
        <a:p>
          <a:endParaRPr lang="pl-PL"/>
        </a:p>
      </dgm:t>
    </dgm:pt>
    <dgm:pt modelId="{9CA469C0-72C9-4C84-9AA2-7EF70565FE59}" type="sibTrans" cxnId="{4A07B375-02AE-479E-93FF-87412744384C}">
      <dgm:prSet/>
      <dgm:spPr/>
      <dgm:t>
        <a:bodyPr/>
        <a:lstStyle/>
        <a:p>
          <a:endParaRPr lang="pl-PL"/>
        </a:p>
      </dgm:t>
    </dgm:pt>
    <dgm:pt modelId="{F1B1FD4E-10C2-4D6F-9416-1E59D8F9A55C}">
      <dgm:prSet custT="1"/>
      <dgm:spPr/>
      <dgm:t>
        <a:bodyPr/>
        <a:lstStyle/>
        <a:p>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Najważniejszy paradygmat </a:t>
          </a:r>
          <a:r>
            <a:rPr lang="pl-PL" sz="1050">
              <a:latin typeface="Arial" panose="020B0604020202020204" pitchFamily="34" charset="0"/>
              <a:cs typeface="Arial" panose="020B0604020202020204" pitchFamily="34" charset="0"/>
            </a:rPr>
            <a:t>wychowania przedszkolnego i edukacji wczesnoszkolnej, którego podstawą jest </a:t>
          </a:r>
          <a:r>
            <a:rPr lang="pl-PL" sz="1050" b="1">
              <a:latin typeface="Arial" panose="020B0604020202020204" pitchFamily="34" charset="0"/>
              <a:cs typeface="Arial" panose="020B0604020202020204" pitchFamily="34" charset="0"/>
            </a:rPr>
            <a:t>pedagogiczne podejście sytuacyjne</a:t>
          </a:r>
          <a:r>
            <a:rPr lang="pl-PL" sz="1050">
              <a:latin typeface="Arial" panose="020B0604020202020204" pitchFamily="34" charset="0"/>
              <a:cs typeface="Arial" panose="020B0604020202020204" pitchFamily="34" charset="0"/>
            </a:rPr>
            <a:t>.</a:t>
          </a:r>
        </a:p>
      </dgm:t>
    </dgm:pt>
    <dgm:pt modelId="{753379B4-8A1A-4253-93FB-4E99213B9D1B}" type="parTrans" cxnId="{0A50C0CC-14A0-4BFA-A794-652237DE1C27}">
      <dgm:prSet/>
      <dgm:spPr/>
      <dgm:t>
        <a:bodyPr/>
        <a:lstStyle/>
        <a:p>
          <a:endParaRPr lang="pl-PL"/>
        </a:p>
      </dgm:t>
    </dgm:pt>
    <dgm:pt modelId="{93F4921E-A333-4E39-8805-AEC5552FFA3A}" type="sibTrans" cxnId="{0A50C0CC-14A0-4BFA-A794-652237DE1C27}">
      <dgm:prSet/>
      <dgm:spPr/>
      <dgm:t>
        <a:bodyPr/>
        <a:lstStyle/>
        <a:p>
          <a:endParaRPr lang="pl-PL"/>
        </a:p>
      </dgm:t>
    </dgm:pt>
    <dgm:pt modelId="{110D7501-5486-4AF8-BF0E-EFC27F797748}">
      <dgm:prSet custT="1"/>
      <dgm:spPr/>
      <dgm:t>
        <a:bodyPr/>
        <a:lstStyle/>
        <a:p>
          <a:r>
            <a:rPr lang="pl-PL" sz="1050">
              <a:latin typeface="Arial" panose="020B0604020202020204" pitchFamily="34" charset="0"/>
              <a:cs typeface="Arial" panose="020B0604020202020204" pitchFamily="34" charset="0"/>
            </a:rPr>
            <a:t> Nauczyciel </a:t>
          </a:r>
          <a:r>
            <a:rPr lang="pl-PL" sz="1050" b="1">
              <a:latin typeface="Arial" panose="020B0604020202020204" pitchFamily="34" charset="0"/>
              <a:cs typeface="Arial" panose="020B0604020202020204" pitchFamily="34" charset="0"/>
            </a:rPr>
            <a:t>kreuje tzw. okoliczności zaskakujące dziecko</a:t>
          </a:r>
          <a:r>
            <a:rPr lang="pl-PL" sz="1050">
              <a:latin typeface="Arial" panose="020B0604020202020204" pitchFamily="34" charset="0"/>
              <a:cs typeface="Arial" panose="020B0604020202020204" pitchFamily="34" charset="0"/>
            </a:rPr>
            <a:t>, starając się je zaciekawić, zainteresować i zmotywować do dalszej aktywności.</a:t>
          </a:r>
        </a:p>
      </dgm:t>
    </dgm:pt>
    <dgm:pt modelId="{CB5951EB-9D45-44A3-BD26-30CA7C21E750}" type="parTrans" cxnId="{93DEE26C-3B8E-445B-A92D-48BE393C7D42}">
      <dgm:prSet/>
      <dgm:spPr/>
      <dgm:t>
        <a:bodyPr/>
        <a:lstStyle/>
        <a:p>
          <a:endParaRPr lang="pl-PL"/>
        </a:p>
      </dgm:t>
    </dgm:pt>
    <dgm:pt modelId="{F906B153-4289-4F23-A3F0-6D0C113165A5}" type="sibTrans" cxnId="{93DEE26C-3B8E-445B-A92D-48BE393C7D42}">
      <dgm:prSet/>
      <dgm:spPr/>
      <dgm:t>
        <a:bodyPr/>
        <a:lstStyle/>
        <a:p>
          <a:endParaRPr lang="pl-PL"/>
        </a:p>
      </dgm:t>
    </dgm:pt>
    <dgm:pt modelId="{63E2D4F9-3938-414A-86FE-A7D2372F401C}">
      <dgm:prSet custT="1"/>
      <dgm:spPr/>
      <dgm:t>
        <a:bodyPr/>
        <a:lstStyle/>
        <a:p>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Dziecko</a:t>
          </a:r>
          <a:r>
            <a:rPr lang="pl-PL" sz="1050">
              <a:latin typeface="Arial" panose="020B0604020202020204" pitchFamily="34" charset="0"/>
              <a:cs typeface="Arial" panose="020B0604020202020204" pitchFamily="34" charset="0"/>
            </a:rPr>
            <a:t> w nowej, zaskakującej sytuacji odkrywa rozbieżność pomiędzy dotychczasowym a aktualnym doświadczeniem. </a:t>
          </a:r>
          <a:r>
            <a:rPr lang="pl-PL" sz="1050" b="1">
              <a:latin typeface="Arial" panose="020B0604020202020204" pitchFamily="34" charset="0"/>
              <a:cs typeface="Arial" panose="020B0604020202020204" pitchFamily="34" charset="0"/>
            </a:rPr>
            <a:t>Wychodzi poza dostarczone mu informacje, dokonuje transgresji, podejmuje działania innowacyjne</a:t>
          </a:r>
          <a:r>
            <a:rPr lang="pl-PL" sz="1050">
              <a:latin typeface="Arial" panose="020B0604020202020204" pitchFamily="34" charset="0"/>
              <a:cs typeface="Arial" panose="020B0604020202020204" pitchFamily="34" charset="0"/>
            </a:rPr>
            <a:t>.</a:t>
          </a:r>
        </a:p>
      </dgm:t>
    </dgm:pt>
    <dgm:pt modelId="{A2258511-2840-4FE7-8889-59644127834C}" type="parTrans" cxnId="{9C02717C-0FA7-4206-A312-5C647F6D278D}">
      <dgm:prSet/>
      <dgm:spPr/>
      <dgm:t>
        <a:bodyPr/>
        <a:lstStyle/>
        <a:p>
          <a:endParaRPr lang="pl-PL"/>
        </a:p>
      </dgm:t>
    </dgm:pt>
    <dgm:pt modelId="{57A826F3-BFF2-4F67-99BB-DC3BA13CC6C4}" type="sibTrans" cxnId="{9C02717C-0FA7-4206-A312-5C647F6D278D}">
      <dgm:prSet/>
      <dgm:spPr/>
      <dgm:t>
        <a:bodyPr/>
        <a:lstStyle/>
        <a:p>
          <a:endParaRPr lang="pl-PL"/>
        </a:p>
      </dgm:t>
    </dgm:pt>
    <dgm:pt modelId="{BF794DA8-4C83-412A-AB50-E8DAA74AD2F6}">
      <dgm:prSet custT="1"/>
      <dgm:spPr/>
      <dgm:t>
        <a:bodyPr/>
        <a:lstStyle/>
        <a:p>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Nauczyciel jest inspiruje </a:t>
          </a:r>
          <a:r>
            <a:rPr lang="pl-PL" sz="1050" b="0">
              <a:latin typeface="Arial" panose="020B0604020202020204" pitchFamily="34" charset="0"/>
              <a:cs typeface="Arial" panose="020B0604020202020204" pitchFamily="34" charset="0"/>
            </a:rPr>
            <a:t>i </a:t>
          </a:r>
          <a:r>
            <a:rPr lang="pl-PL" sz="1050">
              <a:latin typeface="Arial" panose="020B0604020202020204" pitchFamily="34" charset="0"/>
              <a:cs typeface="Arial" panose="020B0604020202020204" pitchFamily="34" charset="0"/>
            </a:rPr>
            <a:t>rozwija twórcze myślenie jako odkrywanie nowych zależności, pojęć, funkcji i rzeczy.</a:t>
          </a:r>
        </a:p>
      </dgm:t>
    </dgm:pt>
    <dgm:pt modelId="{F13DC379-9E06-46C5-990E-DC18EEB7ADB7}" type="parTrans" cxnId="{38D307EA-05B2-4944-9C91-8E0179ECC0E1}">
      <dgm:prSet/>
      <dgm:spPr/>
      <dgm:t>
        <a:bodyPr/>
        <a:lstStyle/>
        <a:p>
          <a:endParaRPr lang="pl-PL"/>
        </a:p>
      </dgm:t>
    </dgm:pt>
    <dgm:pt modelId="{4BA91111-8BC4-4CDE-B7F2-3A9D5E45BD2E}" type="sibTrans" cxnId="{38D307EA-05B2-4944-9C91-8E0179ECC0E1}">
      <dgm:prSet/>
      <dgm:spPr/>
      <dgm:t>
        <a:bodyPr/>
        <a:lstStyle/>
        <a:p>
          <a:endParaRPr lang="pl-PL"/>
        </a:p>
      </dgm:t>
    </dgm:pt>
    <dgm:pt modelId="{BCA8AD35-7777-465F-8F10-4A4243767566}">
      <dgm:prSet custT="1"/>
      <dgm:spPr/>
      <dgm:t>
        <a:bodyPr/>
        <a:lstStyle/>
        <a:p>
          <a:r>
            <a:rPr lang="pl-PL" sz="1050">
              <a:latin typeface="Arial" panose="020B0604020202020204" pitchFamily="34" charset="0"/>
              <a:cs typeface="Arial" panose="020B0604020202020204" pitchFamily="34" charset="0"/>
            </a:rPr>
            <a:t> </a:t>
          </a:r>
          <a:r>
            <a:rPr lang="pl-PL" sz="1050" b="1">
              <a:latin typeface="Arial" panose="020B0604020202020204" pitchFamily="34" charset="0"/>
              <a:cs typeface="Arial" panose="020B0604020202020204" pitchFamily="34" charset="0"/>
            </a:rPr>
            <a:t>Aktywność twórcza </a:t>
          </a:r>
          <a:r>
            <a:rPr lang="pl-PL" sz="1050">
              <a:latin typeface="Arial" panose="020B0604020202020204" pitchFamily="34" charset="0"/>
              <a:cs typeface="Arial" panose="020B0604020202020204" pitchFamily="34" charset="0"/>
            </a:rPr>
            <a:t>jest wskaźnikiem percepcyjno-innowacyjnego uczenia się dzieci i </a:t>
          </a:r>
          <a:r>
            <a:rPr lang="pl-PL" sz="1050" b="1">
              <a:latin typeface="Arial" panose="020B0604020202020204" pitchFamily="34" charset="0"/>
              <a:cs typeface="Arial" panose="020B0604020202020204" pitchFamily="34" charset="0"/>
            </a:rPr>
            <a:t>doprowadza do określonych zmian w otoczeniu, które są zgodne z ich oczekiwaniami i potrzebami poznawczymi.</a:t>
          </a:r>
        </a:p>
      </dgm:t>
    </dgm:pt>
    <dgm:pt modelId="{95E50ABC-E39F-44CD-AD49-B47897D30422}" type="parTrans" cxnId="{10CC94F6-E6E7-4B23-A807-AC57AE5C155E}">
      <dgm:prSet/>
      <dgm:spPr/>
      <dgm:t>
        <a:bodyPr/>
        <a:lstStyle/>
        <a:p>
          <a:endParaRPr lang="pl-PL"/>
        </a:p>
      </dgm:t>
    </dgm:pt>
    <dgm:pt modelId="{4722FD82-F85E-4BA0-AF74-91AE8604A0BC}" type="sibTrans" cxnId="{10CC94F6-E6E7-4B23-A807-AC57AE5C155E}">
      <dgm:prSet/>
      <dgm:spPr/>
      <dgm:t>
        <a:bodyPr/>
        <a:lstStyle/>
        <a:p>
          <a:endParaRPr lang="pl-PL"/>
        </a:p>
      </dgm:t>
    </dgm:pt>
    <dgm:pt modelId="{87EBA393-9BD4-43F5-8663-3C52BAEC219C}" type="pres">
      <dgm:prSet presAssocID="{3E0EA40F-0188-4F27-8C2C-0BBC804D7294}" presName="linear" presStyleCnt="0">
        <dgm:presLayoutVars>
          <dgm:dir/>
          <dgm:animLvl val="lvl"/>
          <dgm:resizeHandles val="exact"/>
        </dgm:presLayoutVars>
      </dgm:prSet>
      <dgm:spPr/>
      <dgm:t>
        <a:bodyPr/>
        <a:lstStyle/>
        <a:p>
          <a:endParaRPr lang="pl-PL"/>
        </a:p>
      </dgm:t>
    </dgm:pt>
    <dgm:pt modelId="{E4E6C46B-28B2-4CDD-B41E-82257EA6B9E0}" type="pres">
      <dgm:prSet presAssocID="{E5A3B103-8EF1-4F44-BCBA-A5D592CAE017}" presName="parentLin" presStyleCnt="0"/>
      <dgm:spPr/>
      <dgm:t>
        <a:bodyPr/>
        <a:lstStyle/>
        <a:p>
          <a:endParaRPr lang="fr-FR"/>
        </a:p>
      </dgm:t>
    </dgm:pt>
    <dgm:pt modelId="{F47BCE5F-BABF-48D6-96DC-EC893C679D15}" type="pres">
      <dgm:prSet presAssocID="{E5A3B103-8EF1-4F44-BCBA-A5D592CAE017}" presName="parentLeftMargin" presStyleLbl="node1" presStyleIdx="0" presStyleCnt="3"/>
      <dgm:spPr/>
      <dgm:t>
        <a:bodyPr/>
        <a:lstStyle/>
        <a:p>
          <a:endParaRPr lang="pl-PL"/>
        </a:p>
      </dgm:t>
    </dgm:pt>
    <dgm:pt modelId="{0129E21A-6B59-4661-94AA-CBC04ED2BF43}" type="pres">
      <dgm:prSet presAssocID="{E5A3B103-8EF1-4F44-BCBA-A5D592CAE017}" presName="parentText" presStyleLbl="node1" presStyleIdx="0" presStyleCnt="3" custScaleY="162426" custLinFactNeighborX="5085" custLinFactNeighborY="16885">
        <dgm:presLayoutVars>
          <dgm:chMax val="0"/>
          <dgm:bulletEnabled val="1"/>
        </dgm:presLayoutVars>
      </dgm:prSet>
      <dgm:spPr/>
      <dgm:t>
        <a:bodyPr/>
        <a:lstStyle/>
        <a:p>
          <a:endParaRPr lang="pl-PL"/>
        </a:p>
      </dgm:t>
    </dgm:pt>
    <dgm:pt modelId="{A60D92E4-3715-4D4C-967D-9F1850892975}" type="pres">
      <dgm:prSet presAssocID="{E5A3B103-8EF1-4F44-BCBA-A5D592CAE017}" presName="negativeSpace" presStyleCnt="0"/>
      <dgm:spPr/>
      <dgm:t>
        <a:bodyPr/>
        <a:lstStyle/>
        <a:p>
          <a:endParaRPr lang="fr-FR"/>
        </a:p>
      </dgm:t>
    </dgm:pt>
    <dgm:pt modelId="{8C68157B-564E-4CEA-8A6D-E98457697D2A}" type="pres">
      <dgm:prSet presAssocID="{E5A3B103-8EF1-4F44-BCBA-A5D592CAE017}" presName="childText" presStyleLbl="conFgAcc1" presStyleIdx="0" presStyleCnt="3">
        <dgm:presLayoutVars>
          <dgm:bulletEnabled val="1"/>
        </dgm:presLayoutVars>
      </dgm:prSet>
      <dgm:spPr/>
      <dgm:t>
        <a:bodyPr/>
        <a:lstStyle/>
        <a:p>
          <a:endParaRPr lang="pl-PL"/>
        </a:p>
      </dgm:t>
    </dgm:pt>
    <dgm:pt modelId="{07BA72A7-B0B6-4E05-A386-8275A8AE1AA0}" type="pres">
      <dgm:prSet presAssocID="{44B918DE-6830-4564-A58F-F420AB4E699E}" presName="spaceBetweenRectangles" presStyleCnt="0"/>
      <dgm:spPr/>
      <dgm:t>
        <a:bodyPr/>
        <a:lstStyle/>
        <a:p>
          <a:endParaRPr lang="fr-FR"/>
        </a:p>
      </dgm:t>
    </dgm:pt>
    <dgm:pt modelId="{E2536BDE-1006-46F1-B04B-266694706857}" type="pres">
      <dgm:prSet presAssocID="{D659A258-2D28-44D5-9A53-FAB9F8DA38EF}" presName="parentLin" presStyleCnt="0"/>
      <dgm:spPr/>
      <dgm:t>
        <a:bodyPr/>
        <a:lstStyle/>
        <a:p>
          <a:endParaRPr lang="fr-FR"/>
        </a:p>
      </dgm:t>
    </dgm:pt>
    <dgm:pt modelId="{7D9BEECC-5AAA-4CDB-8312-B643E8D18BED}" type="pres">
      <dgm:prSet presAssocID="{D659A258-2D28-44D5-9A53-FAB9F8DA38EF}" presName="parentLeftMargin" presStyleLbl="node1" presStyleIdx="0" presStyleCnt="3"/>
      <dgm:spPr/>
      <dgm:t>
        <a:bodyPr/>
        <a:lstStyle/>
        <a:p>
          <a:endParaRPr lang="pl-PL"/>
        </a:p>
      </dgm:t>
    </dgm:pt>
    <dgm:pt modelId="{9CE06EB3-9B5F-40C7-88CF-D17892811F80}" type="pres">
      <dgm:prSet presAssocID="{D659A258-2D28-44D5-9A53-FAB9F8DA38EF}" presName="parentText" presStyleLbl="node1" presStyleIdx="1" presStyleCnt="3" custScaleY="163249">
        <dgm:presLayoutVars>
          <dgm:chMax val="0"/>
          <dgm:bulletEnabled val="1"/>
        </dgm:presLayoutVars>
      </dgm:prSet>
      <dgm:spPr/>
      <dgm:t>
        <a:bodyPr/>
        <a:lstStyle/>
        <a:p>
          <a:endParaRPr lang="pl-PL"/>
        </a:p>
      </dgm:t>
    </dgm:pt>
    <dgm:pt modelId="{5E74C8DD-0ABE-4F6B-A65E-3CB05797196A}" type="pres">
      <dgm:prSet presAssocID="{D659A258-2D28-44D5-9A53-FAB9F8DA38EF}" presName="negativeSpace" presStyleCnt="0"/>
      <dgm:spPr/>
      <dgm:t>
        <a:bodyPr/>
        <a:lstStyle/>
        <a:p>
          <a:endParaRPr lang="fr-FR"/>
        </a:p>
      </dgm:t>
    </dgm:pt>
    <dgm:pt modelId="{61B9A8A8-63F7-451C-A46C-4397E93366B7}" type="pres">
      <dgm:prSet presAssocID="{D659A258-2D28-44D5-9A53-FAB9F8DA38EF}" presName="childText" presStyleLbl="conFgAcc1" presStyleIdx="1" presStyleCnt="3">
        <dgm:presLayoutVars>
          <dgm:bulletEnabled val="1"/>
        </dgm:presLayoutVars>
      </dgm:prSet>
      <dgm:spPr/>
      <dgm:t>
        <a:bodyPr/>
        <a:lstStyle/>
        <a:p>
          <a:endParaRPr lang="pl-PL"/>
        </a:p>
      </dgm:t>
    </dgm:pt>
    <dgm:pt modelId="{FE612306-2B5B-4F75-8E4B-1E9DD4E4F0A4}" type="pres">
      <dgm:prSet presAssocID="{95E3A5CF-B385-4AAC-80A1-DD393603E3BC}" presName="spaceBetweenRectangles" presStyleCnt="0"/>
      <dgm:spPr/>
      <dgm:t>
        <a:bodyPr/>
        <a:lstStyle/>
        <a:p>
          <a:endParaRPr lang="fr-FR"/>
        </a:p>
      </dgm:t>
    </dgm:pt>
    <dgm:pt modelId="{4D1A3E6A-1076-4339-8598-D704A911F1B9}" type="pres">
      <dgm:prSet presAssocID="{48672903-EEEB-42F4-93AE-6FD6610BC18C}" presName="parentLin" presStyleCnt="0"/>
      <dgm:spPr/>
      <dgm:t>
        <a:bodyPr/>
        <a:lstStyle/>
        <a:p>
          <a:endParaRPr lang="fr-FR"/>
        </a:p>
      </dgm:t>
    </dgm:pt>
    <dgm:pt modelId="{AB109A8A-315F-485B-B204-015B7A717C54}" type="pres">
      <dgm:prSet presAssocID="{48672903-EEEB-42F4-93AE-6FD6610BC18C}" presName="parentLeftMargin" presStyleLbl="node1" presStyleIdx="1" presStyleCnt="3"/>
      <dgm:spPr/>
      <dgm:t>
        <a:bodyPr/>
        <a:lstStyle/>
        <a:p>
          <a:endParaRPr lang="pl-PL"/>
        </a:p>
      </dgm:t>
    </dgm:pt>
    <dgm:pt modelId="{482F0F16-458A-45A6-8FCA-078FD624B3F5}" type="pres">
      <dgm:prSet presAssocID="{48672903-EEEB-42F4-93AE-6FD6610BC18C}" presName="parentText" presStyleLbl="node1" presStyleIdx="2" presStyleCnt="3" custScaleX="103632" custScaleY="171356">
        <dgm:presLayoutVars>
          <dgm:chMax val="0"/>
          <dgm:bulletEnabled val="1"/>
        </dgm:presLayoutVars>
      </dgm:prSet>
      <dgm:spPr/>
      <dgm:t>
        <a:bodyPr/>
        <a:lstStyle/>
        <a:p>
          <a:endParaRPr lang="pl-PL"/>
        </a:p>
      </dgm:t>
    </dgm:pt>
    <dgm:pt modelId="{285A8B10-45A3-4885-908E-A9A423DC4524}" type="pres">
      <dgm:prSet presAssocID="{48672903-EEEB-42F4-93AE-6FD6610BC18C}" presName="negativeSpace" presStyleCnt="0"/>
      <dgm:spPr/>
      <dgm:t>
        <a:bodyPr/>
        <a:lstStyle/>
        <a:p>
          <a:endParaRPr lang="fr-FR"/>
        </a:p>
      </dgm:t>
    </dgm:pt>
    <dgm:pt modelId="{212F43A2-674D-451A-B639-B8F5273DB070}" type="pres">
      <dgm:prSet presAssocID="{48672903-EEEB-42F4-93AE-6FD6610BC18C}" presName="childText" presStyleLbl="conFgAcc1" presStyleIdx="2" presStyleCnt="3">
        <dgm:presLayoutVars>
          <dgm:bulletEnabled val="1"/>
        </dgm:presLayoutVars>
      </dgm:prSet>
      <dgm:spPr/>
      <dgm:t>
        <a:bodyPr/>
        <a:lstStyle/>
        <a:p>
          <a:endParaRPr lang="pl-PL"/>
        </a:p>
      </dgm:t>
    </dgm:pt>
  </dgm:ptLst>
  <dgm:cxnLst>
    <dgm:cxn modelId="{72EBB55E-F3FD-4F4A-948B-FE51BED95A31}" srcId="{3E0EA40F-0188-4F27-8C2C-0BBC804D7294}" destId="{D659A258-2D28-44D5-9A53-FAB9F8DA38EF}" srcOrd="1" destOrd="0" parTransId="{F8B6B7C6-3D01-412F-9F67-A48361389CF0}" sibTransId="{95E3A5CF-B385-4AAC-80A1-DD393603E3BC}"/>
    <dgm:cxn modelId="{280DA8D9-11E6-4B8B-8EEF-B372DC5E5758}" srcId="{D659A258-2D28-44D5-9A53-FAB9F8DA38EF}" destId="{333411E6-5E45-4149-8269-90E06D409F49}" srcOrd="2" destOrd="0" parTransId="{EFFB619E-C66A-4895-B81A-E9148BCF767A}" sibTransId="{8AB65846-B432-44F3-9867-FA9BE98826D4}"/>
    <dgm:cxn modelId="{6F7A4212-BE55-4DEB-A8EA-A8221FFEEB6D}" type="presOf" srcId="{110D7501-5486-4AF8-BF0E-EFC27F797748}" destId="{212F43A2-674D-451A-B639-B8F5273DB070}" srcOrd="0" destOrd="1" presId="urn:microsoft.com/office/officeart/2005/8/layout/list1"/>
    <dgm:cxn modelId="{DC27E120-83ED-404F-A749-5E24CE13FF1E}" type="presOf" srcId="{333411E6-5E45-4149-8269-90E06D409F49}" destId="{61B9A8A8-63F7-451C-A46C-4397E93366B7}" srcOrd="0" destOrd="2" presId="urn:microsoft.com/office/officeart/2005/8/layout/list1"/>
    <dgm:cxn modelId="{EB333EF2-107F-4E68-B443-D7F33512D9E4}" type="presOf" srcId="{48672903-EEEB-42F4-93AE-6FD6610BC18C}" destId="{482F0F16-458A-45A6-8FCA-078FD624B3F5}" srcOrd="1" destOrd="0" presId="urn:microsoft.com/office/officeart/2005/8/layout/list1"/>
    <dgm:cxn modelId="{C0067EC2-4113-49BA-B555-5A8548543E12}" srcId="{D659A258-2D28-44D5-9A53-FAB9F8DA38EF}" destId="{5165127D-7ABE-4C1E-8444-3206AF0ADDA1}" srcOrd="1" destOrd="0" parTransId="{D0DDD9A6-1879-4851-A55A-D528415B01B5}" sibTransId="{C1C84BBA-ADF0-49BB-B1CC-54BE84B34AF5}"/>
    <dgm:cxn modelId="{87D6CAB1-63C5-4F16-A1E0-DAD70865418C}" srcId="{3E0EA40F-0188-4F27-8C2C-0BBC804D7294}" destId="{48672903-EEEB-42F4-93AE-6FD6610BC18C}" srcOrd="2" destOrd="0" parTransId="{12AFB541-E132-404F-9056-92AB27D49086}" sibTransId="{DEE1C54F-60A7-4B92-81CD-D19A0B41BF37}"/>
    <dgm:cxn modelId="{BA608F28-931D-4B6D-AB92-AE90054FDEA1}" srcId="{E5A3B103-8EF1-4F44-BCBA-A5D592CAE017}" destId="{60DBF327-904A-4DC8-93DD-213BDE969D9C}" srcOrd="3" destOrd="0" parTransId="{246BD55D-E83A-432A-9A29-900FFE74D028}" sibTransId="{C569107D-949A-49E2-9E8C-2E953EAA5B85}"/>
    <dgm:cxn modelId="{38D307EA-05B2-4944-9C91-8E0179ECC0E1}" srcId="{48672903-EEEB-42F4-93AE-6FD6610BC18C}" destId="{BF794DA8-4C83-412A-AB50-E8DAA74AD2F6}" srcOrd="3" destOrd="0" parTransId="{F13DC379-9E06-46C5-990E-DC18EEB7ADB7}" sibTransId="{4BA91111-8BC4-4CDE-B7F2-3A9D5E45BD2E}"/>
    <dgm:cxn modelId="{A24B8861-99DE-40D2-959A-DC7279DA0E02}" srcId="{E5A3B103-8EF1-4F44-BCBA-A5D592CAE017}" destId="{F8574145-20AA-469B-B875-70C29026C7B9}" srcOrd="0" destOrd="0" parTransId="{A28D0E58-B981-4D14-92AE-F03EFB338694}" sibTransId="{6E19BF4E-9DE4-483C-9166-D7DF1B7D7C17}"/>
    <dgm:cxn modelId="{56B127CD-D042-4345-8A48-3723AD310587}" type="presOf" srcId="{63E2D4F9-3938-414A-86FE-A7D2372F401C}" destId="{212F43A2-674D-451A-B639-B8F5273DB070}" srcOrd="0" destOrd="2" presId="urn:microsoft.com/office/officeart/2005/8/layout/list1"/>
    <dgm:cxn modelId="{76B4300D-5786-486C-AF77-6494BC966362}" type="presOf" srcId="{C3964F09-6D68-4D3B-8502-4A2EE02AAF81}" destId="{61B9A8A8-63F7-451C-A46C-4397E93366B7}" srcOrd="0" destOrd="3" presId="urn:microsoft.com/office/officeart/2005/8/layout/list1"/>
    <dgm:cxn modelId="{1D2661E4-F85E-4C0A-A3A2-080F1051544D}" type="presOf" srcId="{3E0EA40F-0188-4F27-8C2C-0BBC804D7294}" destId="{87EBA393-9BD4-43F5-8663-3C52BAEC219C}" srcOrd="0" destOrd="0" presId="urn:microsoft.com/office/officeart/2005/8/layout/list1"/>
    <dgm:cxn modelId="{32AD3168-9852-4A3B-B29D-3191076EE5E3}" type="presOf" srcId="{B2AB8E32-D4C5-4192-88CD-D83BB14EC138}" destId="{8C68157B-564E-4CEA-8A6D-E98457697D2A}" srcOrd="0" destOrd="2" presId="urn:microsoft.com/office/officeart/2005/8/layout/list1"/>
    <dgm:cxn modelId="{D4AB4595-90C3-42ED-9398-C7E99020D13E}" type="presOf" srcId="{F1B1FD4E-10C2-4D6F-9416-1E59D8F9A55C}" destId="{212F43A2-674D-451A-B639-B8F5273DB070}" srcOrd="0" destOrd="0" presId="urn:microsoft.com/office/officeart/2005/8/layout/list1"/>
    <dgm:cxn modelId="{84A7D0FA-13BE-4687-BA3F-561DE6FF9920}" srcId="{3E0EA40F-0188-4F27-8C2C-0BBC804D7294}" destId="{E5A3B103-8EF1-4F44-BCBA-A5D592CAE017}" srcOrd="0" destOrd="0" parTransId="{CCCDEDE9-5F1A-4229-9E1A-52F39A55FA77}" sibTransId="{44B918DE-6830-4564-A58F-F420AB4E699E}"/>
    <dgm:cxn modelId="{F0D0BB15-4C2D-4212-9EA0-6CA81F6DE80E}" type="presOf" srcId="{48672903-EEEB-42F4-93AE-6FD6610BC18C}" destId="{AB109A8A-315F-485B-B204-015B7A717C54}" srcOrd="0" destOrd="0" presId="urn:microsoft.com/office/officeart/2005/8/layout/list1"/>
    <dgm:cxn modelId="{963665AB-0F03-4596-95CA-5EFBE7D2FFA1}" srcId="{E5A3B103-8EF1-4F44-BCBA-A5D592CAE017}" destId="{367A5489-5758-4BA6-9AD0-A2B11228C20B}" srcOrd="4" destOrd="0" parTransId="{C43BE43A-770E-4C75-BD1A-E91B851875C3}" sibTransId="{504A1A04-BC5C-4251-9C74-50840C346C3F}"/>
    <dgm:cxn modelId="{FDC4D2E9-B6E7-4AFC-8A05-F2CDA1D49770}" type="presOf" srcId="{BF794DA8-4C83-412A-AB50-E8DAA74AD2F6}" destId="{212F43A2-674D-451A-B639-B8F5273DB070}" srcOrd="0" destOrd="3" presId="urn:microsoft.com/office/officeart/2005/8/layout/list1"/>
    <dgm:cxn modelId="{17D3DC24-6707-4C60-8A58-8CCB84184E82}" type="presOf" srcId="{3D011277-3DA1-4EE4-9384-D0BFABDE6FB6}" destId="{61B9A8A8-63F7-451C-A46C-4397E93366B7}" srcOrd="0" destOrd="0" presId="urn:microsoft.com/office/officeart/2005/8/layout/list1"/>
    <dgm:cxn modelId="{B5B5F8C6-480F-4135-B92F-9A2F093033EC}" type="presOf" srcId="{E44A9446-8C4E-4046-A77C-C0AFC5BB2D20}" destId="{8C68157B-564E-4CEA-8A6D-E98457697D2A}" srcOrd="0" destOrd="1" presId="urn:microsoft.com/office/officeart/2005/8/layout/list1"/>
    <dgm:cxn modelId="{B87B68D8-E4DE-4ABB-9539-FB422A04E5FF}" type="presOf" srcId="{60DBF327-904A-4DC8-93DD-213BDE969D9C}" destId="{8C68157B-564E-4CEA-8A6D-E98457697D2A}" srcOrd="0" destOrd="3" presId="urn:microsoft.com/office/officeart/2005/8/layout/list1"/>
    <dgm:cxn modelId="{A7624866-47F0-4BFB-BDDD-3696127F9B5A}" type="presOf" srcId="{D659A258-2D28-44D5-9A53-FAB9F8DA38EF}" destId="{9CE06EB3-9B5F-40C7-88CF-D17892811F80}" srcOrd="1" destOrd="0" presId="urn:microsoft.com/office/officeart/2005/8/layout/list1"/>
    <dgm:cxn modelId="{0A50C0CC-14A0-4BFA-A794-652237DE1C27}" srcId="{48672903-EEEB-42F4-93AE-6FD6610BC18C}" destId="{F1B1FD4E-10C2-4D6F-9416-1E59D8F9A55C}" srcOrd="0" destOrd="0" parTransId="{753379B4-8A1A-4253-93FB-4E99213B9D1B}" sibTransId="{93F4921E-A333-4E39-8805-AEC5552FFA3A}"/>
    <dgm:cxn modelId="{9C02717C-0FA7-4206-A312-5C647F6D278D}" srcId="{48672903-EEEB-42F4-93AE-6FD6610BC18C}" destId="{63E2D4F9-3938-414A-86FE-A7D2372F401C}" srcOrd="2" destOrd="0" parTransId="{A2258511-2840-4FE7-8889-59644127834C}" sibTransId="{57A826F3-BFF2-4F67-99BB-DC3BA13CC6C4}"/>
    <dgm:cxn modelId="{62F7D1BD-49FD-44CD-A008-421155E5223F}" type="presOf" srcId="{367A5489-5758-4BA6-9AD0-A2B11228C20B}" destId="{8C68157B-564E-4CEA-8A6D-E98457697D2A}" srcOrd="0" destOrd="4" presId="urn:microsoft.com/office/officeart/2005/8/layout/list1"/>
    <dgm:cxn modelId="{07AAF332-9D92-4352-9E8B-EC871BBD5F16}" type="presOf" srcId="{F8574145-20AA-469B-B875-70C29026C7B9}" destId="{8C68157B-564E-4CEA-8A6D-E98457697D2A}" srcOrd="0" destOrd="0" presId="urn:microsoft.com/office/officeart/2005/8/layout/list1"/>
    <dgm:cxn modelId="{10CC94F6-E6E7-4B23-A807-AC57AE5C155E}" srcId="{48672903-EEEB-42F4-93AE-6FD6610BC18C}" destId="{BCA8AD35-7777-465F-8F10-4A4243767566}" srcOrd="4" destOrd="0" parTransId="{95E50ABC-E39F-44CD-AD49-B47897D30422}" sibTransId="{4722FD82-F85E-4BA0-AF74-91AE8604A0BC}"/>
    <dgm:cxn modelId="{4A07B375-02AE-479E-93FF-87412744384C}" srcId="{D659A258-2D28-44D5-9A53-FAB9F8DA38EF}" destId="{C3964F09-6D68-4D3B-8502-4A2EE02AAF81}" srcOrd="3" destOrd="0" parTransId="{68EEDE91-777A-4230-9324-2FFC911CEAB1}" sibTransId="{9CA469C0-72C9-4C84-9AA2-7EF70565FE59}"/>
    <dgm:cxn modelId="{6B5EDB7F-EF1F-48B5-B155-4CBB9FA24816}" type="presOf" srcId="{5165127D-7ABE-4C1E-8444-3206AF0ADDA1}" destId="{61B9A8A8-63F7-451C-A46C-4397E93366B7}" srcOrd="0" destOrd="1" presId="urn:microsoft.com/office/officeart/2005/8/layout/list1"/>
    <dgm:cxn modelId="{2B8C0CB2-2CDE-446F-A394-6048EABEDAF9}" type="presOf" srcId="{D659A258-2D28-44D5-9A53-FAB9F8DA38EF}" destId="{7D9BEECC-5AAA-4CDB-8312-B643E8D18BED}" srcOrd="0" destOrd="0" presId="urn:microsoft.com/office/officeart/2005/8/layout/list1"/>
    <dgm:cxn modelId="{93DEE26C-3B8E-445B-A92D-48BE393C7D42}" srcId="{48672903-EEEB-42F4-93AE-6FD6610BC18C}" destId="{110D7501-5486-4AF8-BF0E-EFC27F797748}" srcOrd="1" destOrd="0" parTransId="{CB5951EB-9D45-44A3-BD26-30CA7C21E750}" sibTransId="{F906B153-4289-4F23-A3F0-6D0C113165A5}"/>
    <dgm:cxn modelId="{2F793C4A-936D-4176-A9C8-D3DFB15412EA}" type="presOf" srcId="{E5A3B103-8EF1-4F44-BCBA-A5D592CAE017}" destId="{0129E21A-6B59-4661-94AA-CBC04ED2BF43}" srcOrd="1" destOrd="0" presId="urn:microsoft.com/office/officeart/2005/8/layout/list1"/>
    <dgm:cxn modelId="{CCA94E88-D384-4C4D-BBA7-A683EE7592EF}" type="presOf" srcId="{E5A3B103-8EF1-4F44-BCBA-A5D592CAE017}" destId="{F47BCE5F-BABF-48D6-96DC-EC893C679D15}" srcOrd="0" destOrd="0" presId="urn:microsoft.com/office/officeart/2005/8/layout/list1"/>
    <dgm:cxn modelId="{BC03FA3B-9196-47CC-8210-B81183FC308A}" type="presOf" srcId="{BCA8AD35-7777-465F-8F10-4A4243767566}" destId="{212F43A2-674D-451A-B639-B8F5273DB070}" srcOrd="0" destOrd="4" presId="urn:microsoft.com/office/officeart/2005/8/layout/list1"/>
    <dgm:cxn modelId="{86E8A19B-2222-4E34-B04F-BF761061FF2C}" srcId="{E5A3B103-8EF1-4F44-BCBA-A5D592CAE017}" destId="{E44A9446-8C4E-4046-A77C-C0AFC5BB2D20}" srcOrd="1" destOrd="0" parTransId="{353129B4-5095-4B17-ABAC-9DDD45AD1A19}" sibTransId="{1F4631F9-A475-4428-AD2F-28720756DFC1}"/>
    <dgm:cxn modelId="{3967EB34-B231-40D7-A445-4A7B65179FF5}" srcId="{E5A3B103-8EF1-4F44-BCBA-A5D592CAE017}" destId="{B2AB8E32-D4C5-4192-88CD-D83BB14EC138}" srcOrd="2" destOrd="0" parTransId="{5A59F017-9A0F-4CBC-9252-98182983E4A5}" sibTransId="{87616AF6-381E-425A-904D-66CB4F6B3842}"/>
    <dgm:cxn modelId="{234E3280-31F9-447C-AD6A-227884610380}" srcId="{D659A258-2D28-44D5-9A53-FAB9F8DA38EF}" destId="{3D011277-3DA1-4EE4-9384-D0BFABDE6FB6}" srcOrd="0" destOrd="0" parTransId="{C6FDDF39-D04D-4B78-81E1-E62763EBA014}" sibTransId="{A8EA7DCC-288D-4FE8-8A3D-32EB3AA85B5F}"/>
    <dgm:cxn modelId="{20FAABCD-447F-4D66-AB32-74CCF183871B}" type="presParOf" srcId="{87EBA393-9BD4-43F5-8663-3C52BAEC219C}" destId="{E4E6C46B-28B2-4CDD-B41E-82257EA6B9E0}" srcOrd="0" destOrd="0" presId="urn:microsoft.com/office/officeart/2005/8/layout/list1"/>
    <dgm:cxn modelId="{17F3455C-0368-45D6-BE04-881A6BFF7F3E}" type="presParOf" srcId="{E4E6C46B-28B2-4CDD-B41E-82257EA6B9E0}" destId="{F47BCE5F-BABF-48D6-96DC-EC893C679D15}" srcOrd="0" destOrd="0" presId="urn:microsoft.com/office/officeart/2005/8/layout/list1"/>
    <dgm:cxn modelId="{56105EAE-97CF-4882-BB04-372F66675164}" type="presParOf" srcId="{E4E6C46B-28B2-4CDD-B41E-82257EA6B9E0}" destId="{0129E21A-6B59-4661-94AA-CBC04ED2BF43}" srcOrd="1" destOrd="0" presId="urn:microsoft.com/office/officeart/2005/8/layout/list1"/>
    <dgm:cxn modelId="{DC2D0915-A64F-4CEB-9C48-3194D70DC3F3}" type="presParOf" srcId="{87EBA393-9BD4-43F5-8663-3C52BAEC219C}" destId="{A60D92E4-3715-4D4C-967D-9F1850892975}" srcOrd="1" destOrd="0" presId="urn:microsoft.com/office/officeart/2005/8/layout/list1"/>
    <dgm:cxn modelId="{F50AED65-692D-4AB7-A11C-0AA6727F0492}" type="presParOf" srcId="{87EBA393-9BD4-43F5-8663-3C52BAEC219C}" destId="{8C68157B-564E-4CEA-8A6D-E98457697D2A}" srcOrd="2" destOrd="0" presId="urn:microsoft.com/office/officeart/2005/8/layout/list1"/>
    <dgm:cxn modelId="{A705D521-1E72-4D6E-9891-85F43F8C2270}" type="presParOf" srcId="{87EBA393-9BD4-43F5-8663-3C52BAEC219C}" destId="{07BA72A7-B0B6-4E05-A386-8275A8AE1AA0}" srcOrd="3" destOrd="0" presId="urn:microsoft.com/office/officeart/2005/8/layout/list1"/>
    <dgm:cxn modelId="{87A0D062-DA07-45BC-8498-F9189868D6B8}" type="presParOf" srcId="{87EBA393-9BD4-43F5-8663-3C52BAEC219C}" destId="{E2536BDE-1006-46F1-B04B-266694706857}" srcOrd="4" destOrd="0" presId="urn:microsoft.com/office/officeart/2005/8/layout/list1"/>
    <dgm:cxn modelId="{72E9C090-D2BF-4ADF-B024-9DD5AAA9F8E4}" type="presParOf" srcId="{E2536BDE-1006-46F1-B04B-266694706857}" destId="{7D9BEECC-5AAA-4CDB-8312-B643E8D18BED}" srcOrd="0" destOrd="0" presId="urn:microsoft.com/office/officeart/2005/8/layout/list1"/>
    <dgm:cxn modelId="{EEB69D93-56E3-4E5F-83EB-162402BD2F57}" type="presParOf" srcId="{E2536BDE-1006-46F1-B04B-266694706857}" destId="{9CE06EB3-9B5F-40C7-88CF-D17892811F80}" srcOrd="1" destOrd="0" presId="urn:microsoft.com/office/officeart/2005/8/layout/list1"/>
    <dgm:cxn modelId="{B34A897F-C416-4EA0-9892-DC5BF8DB25A1}" type="presParOf" srcId="{87EBA393-9BD4-43F5-8663-3C52BAEC219C}" destId="{5E74C8DD-0ABE-4F6B-A65E-3CB05797196A}" srcOrd="5" destOrd="0" presId="urn:microsoft.com/office/officeart/2005/8/layout/list1"/>
    <dgm:cxn modelId="{26E8377E-FEE5-4D2B-98AD-77C0ABD8047D}" type="presParOf" srcId="{87EBA393-9BD4-43F5-8663-3C52BAEC219C}" destId="{61B9A8A8-63F7-451C-A46C-4397E93366B7}" srcOrd="6" destOrd="0" presId="urn:microsoft.com/office/officeart/2005/8/layout/list1"/>
    <dgm:cxn modelId="{9198F57D-6B81-4EA8-BF18-4775CDFFEFA7}" type="presParOf" srcId="{87EBA393-9BD4-43F5-8663-3C52BAEC219C}" destId="{FE612306-2B5B-4F75-8E4B-1E9DD4E4F0A4}" srcOrd="7" destOrd="0" presId="urn:microsoft.com/office/officeart/2005/8/layout/list1"/>
    <dgm:cxn modelId="{201C7FFD-68A8-4399-9CF6-831AF02E6533}" type="presParOf" srcId="{87EBA393-9BD4-43F5-8663-3C52BAEC219C}" destId="{4D1A3E6A-1076-4339-8598-D704A911F1B9}" srcOrd="8" destOrd="0" presId="urn:microsoft.com/office/officeart/2005/8/layout/list1"/>
    <dgm:cxn modelId="{0D1C1A8C-E0A3-4B46-BBB5-0FB9C894D138}" type="presParOf" srcId="{4D1A3E6A-1076-4339-8598-D704A911F1B9}" destId="{AB109A8A-315F-485B-B204-015B7A717C54}" srcOrd="0" destOrd="0" presId="urn:microsoft.com/office/officeart/2005/8/layout/list1"/>
    <dgm:cxn modelId="{7EE318BB-5CB5-4605-A298-26CA51FD4AB9}" type="presParOf" srcId="{4D1A3E6A-1076-4339-8598-D704A911F1B9}" destId="{482F0F16-458A-45A6-8FCA-078FD624B3F5}" srcOrd="1" destOrd="0" presId="urn:microsoft.com/office/officeart/2005/8/layout/list1"/>
    <dgm:cxn modelId="{49B926D8-6AF9-4005-B1E4-A5503A6158C2}" type="presParOf" srcId="{87EBA393-9BD4-43F5-8663-3C52BAEC219C}" destId="{285A8B10-45A3-4885-908E-A9A423DC4524}" srcOrd="9" destOrd="0" presId="urn:microsoft.com/office/officeart/2005/8/layout/list1"/>
    <dgm:cxn modelId="{C58B2FE5-3825-4DC0-B34A-776F050A8700}" type="presParOf" srcId="{87EBA393-9BD4-43F5-8663-3C52BAEC219C}" destId="{212F43A2-674D-451A-B639-B8F5273DB070}" srcOrd="10" destOrd="0" presId="urn:microsoft.com/office/officeart/2005/8/layout/list1"/>
  </dgm:cxnLst>
  <dgm:bg/>
  <dgm:whole/>
  <dgm:extLst>
    <a:ext uri="http://schemas.microsoft.com/office/drawing/2008/diagram">
      <dsp:dataModelExt xmlns:dsp="http://schemas.microsoft.com/office/drawing/2008/diagram" relId="rId49"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2AFB2441-314A-409C-8865-A2AC35FD5902}" type="doc">
      <dgm:prSet loTypeId="urn:microsoft.com/office/officeart/2005/8/layout/cycle2" loCatId="cycle" qsTypeId="urn:microsoft.com/office/officeart/2005/8/quickstyle/simple1" qsCatId="simple" csTypeId="urn:microsoft.com/office/officeart/2005/8/colors/accent1_1" csCatId="accent1" phldr="1"/>
      <dgm:spPr/>
      <dgm:t>
        <a:bodyPr/>
        <a:lstStyle/>
        <a:p>
          <a:endParaRPr lang="pl-PL"/>
        </a:p>
      </dgm:t>
    </dgm:pt>
    <dgm:pt modelId="{A2674C7C-D2C7-46AF-84CD-2F57117B9547}">
      <dgm:prSet phldrT="[Tekst]" custT="1"/>
      <dgm:spPr>
        <a:ln w="19050">
          <a:solidFill>
            <a:schemeClr val="accent1">
              <a:lumMod val="75000"/>
            </a:schemeClr>
          </a:solidFill>
        </a:ln>
      </dgm:spPr>
      <dgm:t>
        <a:bodyPr/>
        <a:lstStyle/>
        <a:p>
          <a:pPr algn="ctr"/>
          <a:r>
            <a:rPr lang="pl-PL" sz="1600" b="1"/>
            <a:t>Fizyczny </a:t>
          </a:r>
          <a:br>
            <a:rPr lang="pl-PL" sz="1600" b="1"/>
          </a:br>
          <a:r>
            <a:rPr lang="pl-PL" sz="1000"/>
            <a:t>obszar rozwoju dziecka</a:t>
          </a:r>
        </a:p>
      </dgm:t>
    </dgm:pt>
    <dgm:pt modelId="{391A6857-C65F-4BA2-97B1-469F6CC851B6}" type="parTrans" cxnId="{1BD1EF30-C074-4C44-AEBA-04A13EF337B7}">
      <dgm:prSet/>
      <dgm:spPr/>
      <dgm:t>
        <a:bodyPr/>
        <a:lstStyle/>
        <a:p>
          <a:pPr algn="ctr"/>
          <a:endParaRPr lang="pl-PL"/>
        </a:p>
      </dgm:t>
    </dgm:pt>
    <dgm:pt modelId="{FC850889-D35F-496F-BB12-33B1ED6FBD3F}" type="sibTrans" cxnId="{1BD1EF30-C074-4C44-AEBA-04A13EF337B7}">
      <dgm:prSet/>
      <dgm:spPr/>
      <dgm:t>
        <a:bodyPr/>
        <a:lstStyle/>
        <a:p>
          <a:pPr algn="ctr"/>
          <a:endParaRPr lang="pl-PL"/>
        </a:p>
      </dgm:t>
    </dgm:pt>
    <dgm:pt modelId="{46573B46-AD69-4B0A-A9C5-1457DD604BD7}">
      <dgm:prSet phldrT="[Tekst]" custT="1"/>
      <dgm:spPr>
        <a:ln w="19050">
          <a:solidFill>
            <a:schemeClr val="accent1">
              <a:lumMod val="75000"/>
            </a:schemeClr>
          </a:solidFill>
        </a:ln>
      </dgm:spPr>
      <dgm:t>
        <a:bodyPr/>
        <a:lstStyle/>
        <a:p>
          <a:pPr algn="ctr"/>
          <a:r>
            <a:rPr lang="pl-PL" sz="1600" b="1"/>
            <a:t>Emocjonalny</a:t>
          </a:r>
          <a:r>
            <a:rPr lang="pl-PL" sz="1000"/>
            <a:t> obszar rozwoju dziecka</a:t>
          </a:r>
        </a:p>
      </dgm:t>
    </dgm:pt>
    <dgm:pt modelId="{4E579F2A-02D3-4381-BF23-16CB1CDB7B83}" type="parTrans" cxnId="{C87063F6-A527-42C4-882E-162FF400A57A}">
      <dgm:prSet/>
      <dgm:spPr/>
      <dgm:t>
        <a:bodyPr/>
        <a:lstStyle/>
        <a:p>
          <a:pPr algn="ctr"/>
          <a:endParaRPr lang="pl-PL"/>
        </a:p>
      </dgm:t>
    </dgm:pt>
    <dgm:pt modelId="{1561CC68-9F7D-4D18-9591-13C072674A8C}" type="sibTrans" cxnId="{C87063F6-A527-42C4-882E-162FF400A57A}">
      <dgm:prSet/>
      <dgm:spPr/>
      <dgm:t>
        <a:bodyPr/>
        <a:lstStyle/>
        <a:p>
          <a:pPr algn="ctr"/>
          <a:endParaRPr lang="pl-PL"/>
        </a:p>
      </dgm:t>
    </dgm:pt>
    <dgm:pt modelId="{4A3E7BC5-F2DC-4841-9E66-74D2EFB316EB}">
      <dgm:prSet phldrT="[Tekst]" custT="1"/>
      <dgm:spPr>
        <a:ln w="19050">
          <a:solidFill>
            <a:schemeClr val="accent1">
              <a:lumMod val="75000"/>
            </a:schemeClr>
          </a:solidFill>
        </a:ln>
      </dgm:spPr>
      <dgm:t>
        <a:bodyPr/>
        <a:lstStyle/>
        <a:p>
          <a:pPr algn="ctr"/>
          <a:r>
            <a:rPr lang="pl-PL" sz="1600" b="1"/>
            <a:t>Społeczny</a:t>
          </a:r>
          <a:r>
            <a:rPr lang="pl-PL" sz="1200"/>
            <a:t> </a:t>
          </a:r>
          <a:br>
            <a:rPr lang="pl-PL" sz="1200"/>
          </a:br>
          <a:r>
            <a:rPr lang="pl-PL" sz="1200"/>
            <a:t>obszar rozwoju dziecka</a:t>
          </a:r>
        </a:p>
      </dgm:t>
    </dgm:pt>
    <dgm:pt modelId="{D46FE8AC-69F3-400B-8FA5-0B1FA7DB2E5D}" type="parTrans" cxnId="{D0EBB2BD-D62D-4AF5-8B16-25B4A1AA7C2B}">
      <dgm:prSet/>
      <dgm:spPr/>
      <dgm:t>
        <a:bodyPr/>
        <a:lstStyle/>
        <a:p>
          <a:pPr algn="ctr"/>
          <a:endParaRPr lang="pl-PL"/>
        </a:p>
      </dgm:t>
    </dgm:pt>
    <dgm:pt modelId="{7EB1DB7F-61D0-4100-91E5-84019A6BEB25}" type="sibTrans" cxnId="{D0EBB2BD-D62D-4AF5-8B16-25B4A1AA7C2B}">
      <dgm:prSet/>
      <dgm:spPr/>
      <dgm:t>
        <a:bodyPr/>
        <a:lstStyle/>
        <a:p>
          <a:pPr algn="ctr"/>
          <a:endParaRPr lang="pl-PL"/>
        </a:p>
      </dgm:t>
    </dgm:pt>
    <dgm:pt modelId="{525A3A25-1DAC-4F75-B9E2-C75EA80F9C56}">
      <dgm:prSet phldrT="[Tekst]" custT="1"/>
      <dgm:spPr>
        <a:ln w="19050">
          <a:solidFill>
            <a:schemeClr val="accent1">
              <a:lumMod val="75000"/>
            </a:schemeClr>
          </a:solidFill>
        </a:ln>
      </dgm:spPr>
      <dgm:t>
        <a:bodyPr/>
        <a:lstStyle/>
        <a:p>
          <a:pPr algn="ctr"/>
          <a:r>
            <a:rPr lang="pl-PL" sz="1600" b="1"/>
            <a:t>Poznawczy </a:t>
          </a:r>
          <a:r>
            <a:rPr lang="pl-PL" sz="1000"/>
            <a:t>obszar rozwoju dziecka</a:t>
          </a:r>
        </a:p>
      </dgm:t>
    </dgm:pt>
    <dgm:pt modelId="{54C916D2-E9F3-4EC2-B73B-6D91217D3E99}" type="parTrans" cxnId="{A7498CE0-CBAF-4362-8D0A-2519AB279259}">
      <dgm:prSet/>
      <dgm:spPr/>
      <dgm:t>
        <a:bodyPr/>
        <a:lstStyle/>
        <a:p>
          <a:pPr algn="ctr"/>
          <a:endParaRPr lang="pl-PL"/>
        </a:p>
      </dgm:t>
    </dgm:pt>
    <dgm:pt modelId="{ADD3685B-98F1-4F90-95E5-902C9B63D126}" type="sibTrans" cxnId="{A7498CE0-CBAF-4362-8D0A-2519AB279259}">
      <dgm:prSet/>
      <dgm:spPr/>
      <dgm:t>
        <a:bodyPr/>
        <a:lstStyle/>
        <a:p>
          <a:pPr algn="ctr"/>
          <a:endParaRPr lang="pl-PL"/>
        </a:p>
      </dgm:t>
    </dgm:pt>
    <dgm:pt modelId="{1B21AA04-1C4E-4CF7-B6BA-32A8294702A1}" type="pres">
      <dgm:prSet presAssocID="{2AFB2441-314A-409C-8865-A2AC35FD5902}" presName="cycle" presStyleCnt="0">
        <dgm:presLayoutVars>
          <dgm:dir/>
          <dgm:resizeHandles val="exact"/>
        </dgm:presLayoutVars>
      </dgm:prSet>
      <dgm:spPr/>
      <dgm:t>
        <a:bodyPr/>
        <a:lstStyle/>
        <a:p>
          <a:endParaRPr lang="pl-PL"/>
        </a:p>
      </dgm:t>
    </dgm:pt>
    <dgm:pt modelId="{4EEBB368-CA06-4800-9E86-2343AF1513C1}" type="pres">
      <dgm:prSet presAssocID="{A2674C7C-D2C7-46AF-84CD-2F57117B9547}" presName="node" presStyleLbl="node1" presStyleIdx="0" presStyleCnt="4" custScaleX="172403" custScaleY="83877" custRadScaleRad="100000">
        <dgm:presLayoutVars>
          <dgm:bulletEnabled val="1"/>
        </dgm:presLayoutVars>
      </dgm:prSet>
      <dgm:spPr/>
      <dgm:t>
        <a:bodyPr/>
        <a:lstStyle/>
        <a:p>
          <a:endParaRPr lang="pl-PL"/>
        </a:p>
      </dgm:t>
    </dgm:pt>
    <dgm:pt modelId="{23F58EEF-D8A0-4E10-9056-0EB62E68BF7A}" type="pres">
      <dgm:prSet presAssocID="{FC850889-D35F-496F-BB12-33B1ED6FBD3F}" presName="sibTrans" presStyleLbl="sibTrans2D1" presStyleIdx="0" presStyleCnt="4"/>
      <dgm:spPr/>
      <dgm:t>
        <a:bodyPr/>
        <a:lstStyle/>
        <a:p>
          <a:endParaRPr lang="pl-PL"/>
        </a:p>
      </dgm:t>
    </dgm:pt>
    <dgm:pt modelId="{878FBC5D-19E7-4B0C-AB98-6DAB614D579C}" type="pres">
      <dgm:prSet presAssocID="{FC850889-D35F-496F-BB12-33B1ED6FBD3F}" presName="connectorText" presStyleLbl="sibTrans2D1" presStyleIdx="0" presStyleCnt="4"/>
      <dgm:spPr/>
      <dgm:t>
        <a:bodyPr/>
        <a:lstStyle/>
        <a:p>
          <a:endParaRPr lang="pl-PL"/>
        </a:p>
      </dgm:t>
    </dgm:pt>
    <dgm:pt modelId="{E1EAD726-1CED-4DBB-8046-4EA64571EA06}" type="pres">
      <dgm:prSet presAssocID="{46573B46-AD69-4B0A-A9C5-1457DD604BD7}" presName="node" presStyleLbl="node1" presStyleIdx="1" presStyleCnt="4" custScaleX="163802" custScaleY="91358" custRadScaleRad="100000" custRadScaleInc="0">
        <dgm:presLayoutVars>
          <dgm:bulletEnabled val="1"/>
        </dgm:presLayoutVars>
      </dgm:prSet>
      <dgm:spPr/>
      <dgm:t>
        <a:bodyPr/>
        <a:lstStyle/>
        <a:p>
          <a:endParaRPr lang="pl-PL"/>
        </a:p>
      </dgm:t>
    </dgm:pt>
    <dgm:pt modelId="{4D4699A7-EFEA-4581-AEDB-BCCBA37EFEE8}" type="pres">
      <dgm:prSet presAssocID="{1561CC68-9F7D-4D18-9591-13C072674A8C}" presName="sibTrans" presStyleLbl="sibTrans2D1" presStyleIdx="1" presStyleCnt="4"/>
      <dgm:spPr/>
      <dgm:t>
        <a:bodyPr/>
        <a:lstStyle/>
        <a:p>
          <a:endParaRPr lang="pl-PL"/>
        </a:p>
      </dgm:t>
    </dgm:pt>
    <dgm:pt modelId="{899ADA63-6F97-4294-94C7-0B9A7533F0A8}" type="pres">
      <dgm:prSet presAssocID="{1561CC68-9F7D-4D18-9591-13C072674A8C}" presName="connectorText" presStyleLbl="sibTrans2D1" presStyleIdx="1" presStyleCnt="4"/>
      <dgm:spPr/>
      <dgm:t>
        <a:bodyPr/>
        <a:lstStyle/>
        <a:p>
          <a:endParaRPr lang="pl-PL"/>
        </a:p>
      </dgm:t>
    </dgm:pt>
    <dgm:pt modelId="{BF432F56-7F39-4158-9D88-5D034E486030}" type="pres">
      <dgm:prSet presAssocID="{4A3E7BC5-F2DC-4841-9E66-74D2EFB316EB}" presName="node" presStyleLbl="node1" presStyleIdx="2" presStyleCnt="4" custScaleX="187592" custScaleY="90718" custRadScaleRad="100000">
        <dgm:presLayoutVars>
          <dgm:bulletEnabled val="1"/>
        </dgm:presLayoutVars>
      </dgm:prSet>
      <dgm:spPr/>
      <dgm:t>
        <a:bodyPr/>
        <a:lstStyle/>
        <a:p>
          <a:endParaRPr lang="pl-PL"/>
        </a:p>
      </dgm:t>
    </dgm:pt>
    <dgm:pt modelId="{FF2DAFBE-37EC-47EB-9E94-67440B8DCC1C}" type="pres">
      <dgm:prSet presAssocID="{7EB1DB7F-61D0-4100-91E5-84019A6BEB25}" presName="sibTrans" presStyleLbl="sibTrans2D1" presStyleIdx="2" presStyleCnt="4"/>
      <dgm:spPr/>
      <dgm:t>
        <a:bodyPr/>
        <a:lstStyle/>
        <a:p>
          <a:endParaRPr lang="pl-PL"/>
        </a:p>
      </dgm:t>
    </dgm:pt>
    <dgm:pt modelId="{0E43C368-DFB1-4A8A-8D20-A81236BEC69B}" type="pres">
      <dgm:prSet presAssocID="{7EB1DB7F-61D0-4100-91E5-84019A6BEB25}" presName="connectorText" presStyleLbl="sibTrans2D1" presStyleIdx="2" presStyleCnt="4"/>
      <dgm:spPr/>
      <dgm:t>
        <a:bodyPr/>
        <a:lstStyle/>
        <a:p>
          <a:endParaRPr lang="pl-PL"/>
        </a:p>
      </dgm:t>
    </dgm:pt>
    <dgm:pt modelId="{6384BE20-0213-4F84-8979-5F9515797C30}" type="pres">
      <dgm:prSet presAssocID="{525A3A25-1DAC-4F75-B9E2-C75EA80F9C56}" presName="node" presStyleLbl="node1" presStyleIdx="3" presStyleCnt="4" custScaleX="177403" custScaleY="91358" custRadScaleRad="100000" custRadScaleInc="0">
        <dgm:presLayoutVars>
          <dgm:bulletEnabled val="1"/>
        </dgm:presLayoutVars>
      </dgm:prSet>
      <dgm:spPr/>
      <dgm:t>
        <a:bodyPr/>
        <a:lstStyle/>
        <a:p>
          <a:endParaRPr lang="pl-PL"/>
        </a:p>
      </dgm:t>
    </dgm:pt>
    <dgm:pt modelId="{AAF9D77A-7CBD-4DD9-A331-BF48D1204E6F}" type="pres">
      <dgm:prSet presAssocID="{ADD3685B-98F1-4F90-95E5-902C9B63D126}" presName="sibTrans" presStyleLbl="sibTrans2D1" presStyleIdx="3" presStyleCnt="4"/>
      <dgm:spPr/>
      <dgm:t>
        <a:bodyPr/>
        <a:lstStyle/>
        <a:p>
          <a:endParaRPr lang="pl-PL"/>
        </a:p>
      </dgm:t>
    </dgm:pt>
    <dgm:pt modelId="{2AB7F66C-2962-443A-9364-D20168455B11}" type="pres">
      <dgm:prSet presAssocID="{ADD3685B-98F1-4F90-95E5-902C9B63D126}" presName="connectorText" presStyleLbl="sibTrans2D1" presStyleIdx="3" presStyleCnt="4"/>
      <dgm:spPr/>
      <dgm:t>
        <a:bodyPr/>
        <a:lstStyle/>
        <a:p>
          <a:endParaRPr lang="pl-PL"/>
        </a:p>
      </dgm:t>
    </dgm:pt>
  </dgm:ptLst>
  <dgm:cxnLst>
    <dgm:cxn modelId="{F1CDC75B-A3CA-49D0-9927-A9CD5E6E2130}" type="presOf" srcId="{46573B46-AD69-4B0A-A9C5-1457DD604BD7}" destId="{E1EAD726-1CED-4DBB-8046-4EA64571EA06}" srcOrd="0" destOrd="0" presId="urn:microsoft.com/office/officeart/2005/8/layout/cycle2"/>
    <dgm:cxn modelId="{98776022-22DD-48C6-B8E5-16E3B13A9FB1}" type="presOf" srcId="{A2674C7C-D2C7-46AF-84CD-2F57117B9547}" destId="{4EEBB368-CA06-4800-9E86-2343AF1513C1}" srcOrd="0" destOrd="0" presId="urn:microsoft.com/office/officeart/2005/8/layout/cycle2"/>
    <dgm:cxn modelId="{30E53409-B672-4596-9790-442481FFD45D}" type="presOf" srcId="{4A3E7BC5-F2DC-4841-9E66-74D2EFB316EB}" destId="{BF432F56-7F39-4158-9D88-5D034E486030}" srcOrd="0" destOrd="0" presId="urn:microsoft.com/office/officeart/2005/8/layout/cycle2"/>
    <dgm:cxn modelId="{47C1A229-8889-49BF-9ED2-81DE5028A5D6}" type="presOf" srcId="{2AFB2441-314A-409C-8865-A2AC35FD5902}" destId="{1B21AA04-1C4E-4CF7-B6BA-32A8294702A1}" srcOrd="0" destOrd="0" presId="urn:microsoft.com/office/officeart/2005/8/layout/cycle2"/>
    <dgm:cxn modelId="{76355EF3-42EF-4F63-9E6B-1BE9045C788F}" type="presOf" srcId="{1561CC68-9F7D-4D18-9591-13C072674A8C}" destId="{899ADA63-6F97-4294-94C7-0B9A7533F0A8}" srcOrd="1" destOrd="0" presId="urn:microsoft.com/office/officeart/2005/8/layout/cycle2"/>
    <dgm:cxn modelId="{D0EBB2BD-D62D-4AF5-8B16-25B4A1AA7C2B}" srcId="{2AFB2441-314A-409C-8865-A2AC35FD5902}" destId="{4A3E7BC5-F2DC-4841-9E66-74D2EFB316EB}" srcOrd="2" destOrd="0" parTransId="{D46FE8AC-69F3-400B-8FA5-0B1FA7DB2E5D}" sibTransId="{7EB1DB7F-61D0-4100-91E5-84019A6BEB25}"/>
    <dgm:cxn modelId="{C87063F6-A527-42C4-882E-162FF400A57A}" srcId="{2AFB2441-314A-409C-8865-A2AC35FD5902}" destId="{46573B46-AD69-4B0A-A9C5-1457DD604BD7}" srcOrd="1" destOrd="0" parTransId="{4E579F2A-02D3-4381-BF23-16CB1CDB7B83}" sibTransId="{1561CC68-9F7D-4D18-9591-13C072674A8C}"/>
    <dgm:cxn modelId="{1BD1EF30-C074-4C44-AEBA-04A13EF337B7}" srcId="{2AFB2441-314A-409C-8865-A2AC35FD5902}" destId="{A2674C7C-D2C7-46AF-84CD-2F57117B9547}" srcOrd="0" destOrd="0" parTransId="{391A6857-C65F-4BA2-97B1-469F6CC851B6}" sibTransId="{FC850889-D35F-496F-BB12-33B1ED6FBD3F}"/>
    <dgm:cxn modelId="{A7498CE0-CBAF-4362-8D0A-2519AB279259}" srcId="{2AFB2441-314A-409C-8865-A2AC35FD5902}" destId="{525A3A25-1DAC-4F75-B9E2-C75EA80F9C56}" srcOrd="3" destOrd="0" parTransId="{54C916D2-E9F3-4EC2-B73B-6D91217D3E99}" sibTransId="{ADD3685B-98F1-4F90-95E5-902C9B63D126}"/>
    <dgm:cxn modelId="{C6F14862-6342-4CAA-9C6A-1FDB7F7B9CEC}" type="presOf" srcId="{1561CC68-9F7D-4D18-9591-13C072674A8C}" destId="{4D4699A7-EFEA-4581-AEDB-BCCBA37EFEE8}" srcOrd="0" destOrd="0" presId="urn:microsoft.com/office/officeart/2005/8/layout/cycle2"/>
    <dgm:cxn modelId="{EB52B685-4985-417F-A303-29C5907B3E03}" type="presOf" srcId="{FC850889-D35F-496F-BB12-33B1ED6FBD3F}" destId="{878FBC5D-19E7-4B0C-AB98-6DAB614D579C}" srcOrd="1" destOrd="0" presId="urn:microsoft.com/office/officeart/2005/8/layout/cycle2"/>
    <dgm:cxn modelId="{1AE446C0-3688-4A33-8BD7-F47E34CF7281}" type="presOf" srcId="{ADD3685B-98F1-4F90-95E5-902C9B63D126}" destId="{AAF9D77A-7CBD-4DD9-A331-BF48D1204E6F}" srcOrd="0" destOrd="0" presId="urn:microsoft.com/office/officeart/2005/8/layout/cycle2"/>
    <dgm:cxn modelId="{0CEFD7F3-FDE8-4DAA-A5C5-045F8F4AE446}" type="presOf" srcId="{7EB1DB7F-61D0-4100-91E5-84019A6BEB25}" destId="{0E43C368-DFB1-4A8A-8D20-A81236BEC69B}" srcOrd="1" destOrd="0" presId="urn:microsoft.com/office/officeart/2005/8/layout/cycle2"/>
    <dgm:cxn modelId="{50CD5BA2-A7BE-4041-A794-E6F3E8168423}" type="presOf" srcId="{ADD3685B-98F1-4F90-95E5-902C9B63D126}" destId="{2AB7F66C-2962-443A-9364-D20168455B11}" srcOrd="1" destOrd="0" presId="urn:microsoft.com/office/officeart/2005/8/layout/cycle2"/>
    <dgm:cxn modelId="{1AD66ECE-3DAC-4DDB-B792-54EF24B78391}" type="presOf" srcId="{FC850889-D35F-496F-BB12-33B1ED6FBD3F}" destId="{23F58EEF-D8A0-4E10-9056-0EB62E68BF7A}" srcOrd="0" destOrd="0" presId="urn:microsoft.com/office/officeart/2005/8/layout/cycle2"/>
    <dgm:cxn modelId="{6FC1FC35-D75B-4424-956D-3BC85D321642}" type="presOf" srcId="{525A3A25-1DAC-4F75-B9E2-C75EA80F9C56}" destId="{6384BE20-0213-4F84-8979-5F9515797C30}" srcOrd="0" destOrd="0" presId="urn:microsoft.com/office/officeart/2005/8/layout/cycle2"/>
    <dgm:cxn modelId="{A8402177-1C3E-4C41-A913-6B4149AEBD5D}" type="presOf" srcId="{7EB1DB7F-61D0-4100-91E5-84019A6BEB25}" destId="{FF2DAFBE-37EC-47EB-9E94-67440B8DCC1C}" srcOrd="0" destOrd="0" presId="urn:microsoft.com/office/officeart/2005/8/layout/cycle2"/>
    <dgm:cxn modelId="{5A1DE3F5-9568-42AB-8159-6F1B8ABD312C}" type="presParOf" srcId="{1B21AA04-1C4E-4CF7-B6BA-32A8294702A1}" destId="{4EEBB368-CA06-4800-9E86-2343AF1513C1}" srcOrd="0" destOrd="0" presId="urn:microsoft.com/office/officeart/2005/8/layout/cycle2"/>
    <dgm:cxn modelId="{098BA710-0870-4257-B48A-16B7ADA7075C}" type="presParOf" srcId="{1B21AA04-1C4E-4CF7-B6BA-32A8294702A1}" destId="{23F58EEF-D8A0-4E10-9056-0EB62E68BF7A}" srcOrd="1" destOrd="0" presId="urn:microsoft.com/office/officeart/2005/8/layout/cycle2"/>
    <dgm:cxn modelId="{36C665E5-1693-4450-9EF5-C8C3B9574A4E}" type="presParOf" srcId="{23F58EEF-D8A0-4E10-9056-0EB62E68BF7A}" destId="{878FBC5D-19E7-4B0C-AB98-6DAB614D579C}" srcOrd="0" destOrd="0" presId="urn:microsoft.com/office/officeart/2005/8/layout/cycle2"/>
    <dgm:cxn modelId="{2BC7E44B-DC73-4B93-AC35-43DFE5245B87}" type="presParOf" srcId="{1B21AA04-1C4E-4CF7-B6BA-32A8294702A1}" destId="{E1EAD726-1CED-4DBB-8046-4EA64571EA06}" srcOrd="2" destOrd="0" presId="urn:microsoft.com/office/officeart/2005/8/layout/cycle2"/>
    <dgm:cxn modelId="{EA4EF71D-02AD-4509-9BDB-AED27632C0D4}" type="presParOf" srcId="{1B21AA04-1C4E-4CF7-B6BA-32A8294702A1}" destId="{4D4699A7-EFEA-4581-AEDB-BCCBA37EFEE8}" srcOrd="3" destOrd="0" presId="urn:microsoft.com/office/officeart/2005/8/layout/cycle2"/>
    <dgm:cxn modelId="{B003F205-0B1E-4F02-B0A6-3A06DBDCE102}" type="presParOf" srcId="{4D4699A7-EFEA-4581-AEDB-BCCBA37EFEE8}" destId="{899ADA63-6F97-4294-94C7-0B9A7533F0A8}" srcOrd="0" destOrd="0" presId="urn:microsoft.com/office/officeart/2005/8/layout/cycle2"/>
    <dgm:cxn modelId="{72EA7586-8EB0-4883-AF85-6B8DA01294B7}" type="presParOf" srcId="{1B21AA04-1C4E-4CF7-B6BA-32A8294702A1}" destId="{BF432F56-7F39-4158-9D88-5D034E486030}" srcOrd="4" destOrd="0" presId="urn:microsoft.com/office/officeart/2005/8/layout/cycle2"/>
    <dgm:cxn modelId="{8C9A34FD-DB4E-4389-9555-3C87C3CA0C67}" type="presParOf" srcId="{1B21AA04-1C4E-4CF7-B6BA-32A8294702A1}" destId="{FF2DAFBE-37EC-47EB-9E94-67440B8DCC1C}" srcOrd="5" destOrd="0" presId="urn:microsoft.com/office/officeart/2005/8/layout/cycle2"/>
    <dgm:cxn modelId="{CDD9A15B-1748-4277-A810-2DCA10A38ECB}" type="presParOf" srcId="{FF2DAFBE-37EC-47EB-9E94-67440B8DCC1C}" destId="{0E43C368-DFB1-4A8A-8D20-A81236BEC69B}" srcOrd="0" destOrd="0" presId="urn:microsoft.com/office/officeart/2005/8/layout/cycle2"/>
    <dgm:cxn modelId="{54E426E5-26EE-436A-BB33-494FE0BF0AAB}" type="presParOf" srcId="{1B21AA04-1C4E-4CF7-B6BA-32A8294702A1}" destId="{6384BE20-0213-4F84-8979-5F9515797C30}" srcOrd="6" destOrd="0" presId="urn:microsoft.com/office/officeart/2005/8/layout/cycle2"/>
    <dgm:cxn modelId="{5BF2ADE8-7E19-4005-ABEE-20C39C5A11B4}" type="presParOf" srcId="{1B21AA04-1C4E-4CF7-B6BA-32A8294702A1}" destId="{AAF9D77A-7CBD-4DD9-A331-BF48D1204E6F}" srcOrd="7" destOrd="0" presId="urn:microsoft.com/office/officeart/2005/8/layout/cycle2"/>
    <dgm:cxn modelId="{F3851EB3-475A-4F23-9CA0-217F1FCA3C22}" type="presParOf" srcId="{AAF9D77A-7CBD-4DD9-A331-BF48D1204E6F}" destId="{2AB7F66C-2962-443A-9364-D20168455B11}" srcOrd="0" destOrd="0" presId="urn:microsoft.com/office/officeart/2005/8/layout/cycle2"/>
  </dgm:cxnLst>
  <dgm:bg/>
  <dgm:whole/>
  <dgm:extLst>
    <a:ext uri="http://schemas.microsoft.com/office/drawing/2008/diagram">
      <dsp:dataModelExt xmlns:dsp="http://schemas.microsoft.com/office/drawing/2008/diagram" relId="rId54"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D8834DA8-06F8-4901-9B40-309786946176}" type="doc">
      <dgm:prSet loTypeId="urn:microsoft.com/office/officeart/2005/8/layout/hProcess9" loCatId="process" qsTypeId="urn:microsoft.com/office/officeart/2005/8/quickstyle/simple1" qsCatId="simple" csTypeId="urn:microsoft.com/office/officeart/2005/8/colors/accent1_2" csCatId="accent1" phldr="1"/>
      <dgm:spPr/>
    </dgm:pt>
    <dgm:pt modelId="{8E734C64-477C-40C8-BE64-A50406E61B80}">
      <dgm:prSet phldrT="[Tekst]"/>
      <dgm:spPr/>
      <dgm:t>
        <a:bodyPr/>
        <a:lstStyle/>
        <a:p>
          <a:r>
            <a:rPr lang="pl-PL"/>
            <a:t>Oddzielenie danych adekwatnych od nieadekwatnych</a:t>
          </a:r>
        </a:p>
      </dgm:t>
    </dgm:pt>
    <dgm:pt modelId="{5C66AF63-8A24-45A1-939F-E5F8C0D598BB}" type="parTrans" cxnId="{6ACC983E-6E63-453C-9F10-19E01D331FCA}">
      <dgm:prSet/>
      <dgm:spPr/>
      <dgm:t>
        <a:bodyPr/>
        <a:lstStyle/>
        <a:p>
          <a:endParaRPr lang="pl-PL"/>
        </a:p>
      </dgm:t>
    </dgm:pt>
    <dgm:pt modelId="{6667FA7D-6B8D-4CC0-981B-3A1035D294B0}" type="sibTrans" cxnId="{6ACC983E-6E63-453C-9F10-19E01D331FCA}">
      <dgm:prSet/>
      <dgm:spPr/>
      <dgm:t>
        <a:bodyPr/>
        <a:lstStyle/>
        <a:p>
          <a:endParaRPr lang="pl-PL"/>
        </a:p>
      </dgm:t>
    </dgm:pt>
    <dgm:pt modelId="{208E3596-3154-4E94-81F6-704C7EF92BE6}">
      <dgm:prSet phldrT="[Tekst]"/>
      <dgm:spPr/>
      <dgm:t>
        <a:bodyPr/>
        <a:lstStyle/>
        <a:p>
          <a:r>
            <a:rPr lang="pl-PL"/>
            <a:t>Stworzenie kategorii, typologii, uogólnień</a:t>
          </a:r>
        </a:p>
      </dgm:t>
    </dgm:pt>
    <dgm:pt modelId="{3FAD3D9A-15C2-476C-AA0C-9122795B1AB1}" type="parTrans" cxnId="{F78A7498-2C8D-44BE-9836-7E012E88F012}">
      <dgm:prSet/>
      <dgm:spPr/>
      <dgm:t>
        <a:bodyPr/>
        <a:lstStyle/>
        <a:p>
          <a:endParaRPr lang="pl-PL"/>
        </a:p>
      </dgm:t>
    </dgm:pt>
    <dgm:pt modelId="{874F2AB5-D56B-40AF-A891-2875321128F2}" type="sibTrans" cxnId="{F78A7498-2C8D-44BE-9836-7E012E88F012}">
      <dgm:prSet/>
      <dgm:spPr/>
      <dgm:t>
        <a:bodyPr/>
        <a:lstStyle/>
        <a:p>
          <a:endParaRPr lang="pl-PL"/>
        </a:p>
      </dgm:t>
    </dgm:pt>
    <dgm:pt modelId="{8C90EE93-883D-4481-A279-8DE60487018A}">
      <dgm:prSet phldrT="[Tekst]"/>
      <dgm:spPr/>
      <dgm:t>
        <a:bodyPr/>
        <a:lstStyle/>
        <a:p>
          <a:r>
            <a:rPr lang="pl-PL"/>
            <a:t>Sformułowanie wniosków</a:t>
          </a:r>
        </a:p>
      </dgm:t>
    </dgm:pt>
    <dgm:pt modelId="{24506517-E361-43B9-AB47-4177FEFF0282}" type="parTrans" cxnId="{C08D51D2-301E-4673-97A5-CD15C80274A6}">
      <dgm:prSet/>
      <dgm:spPr/>
      <dgm:t>
        <a:bodyPr/>
        <a:lstStyle/>
        <a:p>
          <a:endParaRPr lang="pl-PL"/>
        </a:p>
      </dgm:t>
    </dgm:pt>
    <dgm:pt modelId="{6C47591E-87C5-47CF-BA77-D7933B9C11D1}" type="sibTrans" cxnId="{C08D51D2-301E-4673-97A5-CD15C80274A6}">
      <dgm:prSet/>
      <dgm:spPr/>
      <dgm:t>
        <a:bodyPr/>
        <a:lstStyle/>
        <a:p>
          <a:endParaRPr lang="pl-PL"/>
        </a:p>
      </dgm:t>
    </dgm:pt>
    <dgm:pt modelId="{47D163E2-3194-4CEB-9A63-10C9CD491FCD}" type="pres">
      <dgm:prSet presAssocID="{D8834DA8-06F8-4901-9B40-309786946176}" presName="CompostProcess" presStyleCnt="0">
        <dgm:presLayoutVars>
          <dgm:dir/>
          <dgm:resizeHandles val="exact"/>
        </dgm:presLayoutVars>
      </dgm:prSet>
      <dgm:spPr/>
    </dgm:pt>
    <dgm:pt modelId="{936EA634-D1E6-4F3F-BBCF-C03A8D3D86DE}" type="pres">
      <dgm:prSet presAssocID="{D8834DA8-06F8-4901-9B40-309786946176}" presName="arrow" presStyleLbl="bgShp" presStyleIdx="0" presStyleCnt="1"/>
      <dgm:spPr/>
    </dgm:pt>
    <dgm:pt modelId="{0C733971-DB0B-4AED-90BE-7444DCFC0BDE}" type="pres">
      <dgm:prSet presAssocID="{D8834DA8-06F8-4901-9B40-309786946176}" presName="linearProcess" presStyleCnt="0"/>
      <dgm:spPr/>
    </dgm:pt>
    <dgm:pt modelId="{FA3A5272-DFD9-45A0-A34F-9CE3AFE2DF4C}" type="pres">
      <dgm:prSet presAssocID="{8E734C64-477C-40C8-BE64-A50406E61B80}" presName="textNode" presStyleLbl="node1" presStyleIdx="0" presStyleCnt="3">
        <dgm:presLayoutVars>
          <dgm:bulletEnabled val="1"/>
        </dgm:presLayoutVars>
      </dgm:prSet>
      <dgm:spPr/>
      <dgm:t>
        <a:bodyPr/>
        <a:lstStyle/>
        <a:p>
          <a:endParaRPr lang="pl-PL"/>
        </a:p>
      </dgm:t>
    </dgm:pt>
    <dgm:pt modelId="{2E28F10F-3524-437D-9A4E-FD0FBE75C0F4}" type="pres">
      <dgm:prSet presAssocID="{6667FA7D-6B8D-4CC0-981B-3A1035D294B0}" presName="sibTrans" presStyleCnt="0"/>
      <dgm:spPr/>
    </dgm:pt>
    <dgm:pt modelId="{1F7A6FB2-EDEC-4398-89A7-D7A1E9BAB496}" type="pres">
      <dgm:prSet presAssocID="{208E3596-3154-4E94-81F6-704C7EF92BE6}" presName="textNode" presStyleLbl="node1" presStyleIdx="1" presStyleCnt="3">
        <dgm:presLayoutVars>
          <dgm:bulletEnabled val="1"/>
        </dgm:presLayoutVars>
      </dgm:prSet>
      <dgm:spPr/>
      <dgm:t>
        <a:bodyPr/>
        <a:lstStyle/>
        <a:p>
          <a:endParaRPr lang="pl-PL"/>
        </a:p>
      </dgm:t>
    </dgm:pt>
    <dgm:pt modelId="{C539ADDD-B894-4049-B04C-3BC361B26925}" type="pres">
      <dgm:prSet presAssocID="{874F2AB5-D56B-40AF-A891-2875321128F2}" presName="sibTrans" presStyleCnt="0"/>
      <dgm:spPr/>
    </dgm:pt>
    <dgm:pt modelId="{244696E9-E92E-4C91-9AC7-E1B82D3BFD3D}" type="pres">
      <dgm:prSet presAssocID="{8C90EE93-883D-4481-A279-8DE60487018A}" presName="textNode" presStyleLbl="node1" presStyleIdx="2" presStyleCnt="3">
        <dgm:presLayoutVars>
          <dgm:bulletEnabled val="1"/>
        </dgm:presLayoutVars>
      </dgm:prSet>
      <dgm:spPr/>
      <dgm:t>
        <a:bodyPr/>
        <a:lstStyle/>
        <a:p>
          <a:endParaRPr lang="pl-PL"/>
        </a:p>
      </dgm:t>
    </dgm:pt>
  </dgm:ptLst>
  <dgm:cxnLst>
    <dgm:cxn modelId="{BD4223C8-BFDB-480D-BCAA-B4BABE1573F2}" type="presOf" srcId="{8C90EE93-883D-4481-A279-8DE60487018A}" destId="{244696E9-E92E-4C91-9AC7-E1B82D3BFD3D}" srcOrd="0" destOrd="0" presId="urn:microsoft.com/office/officeart/2005/8/layout/hProcess9"/>
    <dgm:cxn modelId="{F78A7498-2C8D-44BE-9836-7E012E88F012}" srcId="{D8834DA8-06F8-4901-9B40-309786946176}" destId="{208E3596-3154-4E94-81F6-704C7EF92BE6}" srcOrd="1" destOrd="0" parTransId="{3FAD3D9A-15C2-476C-AA0C-9122795B1AB1}" sibTransId="{874F2AB5-D56B-40AF-A891-2875321128F2}"/>
    <dgm:cxn modelId="{5C5FAEC3-828D-4CED-9E92-F07C802F98D8}" type="presOf" srcId="{208E3596-3154-4E94-81F6-704C7EF92BE6}" destId="{1F7A6FB2-EDEC-4398-89A7-D7A1E9BAB496}" srcOrd="0" destOrd="0" presId="urn:microsoft.com/office/officeart/2005/8/layout/hProcess9"/>
    <dgm:cxn modelId="{8B6B9E18-9CFD-4096-8B38-65FD59BF629A}" type="presOf" srcId="{D8834DA8-06F8-4901-9B40-309786946176}" destId="{47D163E2-3194-4CEB-9A63-10C9CD491FCD}" srcOrd="0" destOrd="0" presId="urn:microsoft.com/office/officeart/2005/8/layout/hProcess9"/>
    <dgm:cxn modelId="{C08D51D2-301E-4673-97A5-CD15C80274A6}" srcId="{D8834DA8-06F8-4901-9B40-309786946176}" destId="{8C90EE93-883D-4481-A279-8DE60487018A}" srcOrd="2" destOrd="0" parTransId="{24506517-E361-43B9-AB47-4177FEFF0282}" sibTransId="{6C47591E-87C5-47CF-BA77-D7933B9C11D1}"/>
    <dgm:cxn modelId="{6ACC983E-6E63-453C-9F10-19E01D331FCA}" srcId="{D8834DA8-06F8-4901-9B40-309786946176}" destId="{8E734C64-477C-40C8-BE64-A50406E61B80}" srcOrd="0" destOrd="0" parTransId="{5C66AF63-8A24-45A1-939F-E5F8C0D598BB}" sibTransId="{6667FA7D-6B8D-4CC0-981B-3A1035D294B0}"/>
    <dgm:cxn modelId="{CB529BD8-EE91-416C-8E8D-55F32CDC00EB}" type="presOf" srcId="{8E734C64-477C-40C8-BE64-A50406E61B80}" destId="{FA3A5272-DFD9-45A0-A34F-9CE3AFE2DF4C}" srcOrd="0" destOrd="0" presId="urn:microsoft.com/office/officeart/2005/8/layout/hProcess9"/>
    <dgm:cxn modelId="{A5798F32-8FEC-459F-A7AE-E4B95DA0E59C}" type="presParOf" srcId="{47D163E2-3194-4CEB-9A63-10C9CD491FCD}" destId="{936EA634-D1E6-4F3F-BBCF-C03A8D3D86DE}" srcOrd="0" destOrd="0" presId="urn:microsoft.com/office/officeart/2005/8/layout/hProcess9"/>
    <dgm:cxn modelId="{A3517A5C-E85D-4704-9ECA-1CC84F8DC22F}" type="presParOf" srcId="{47D163E2-3194-4CEB-9A63-10C9CD491FCD}" destId="{0C733971-DB0B-4AED-90BE-7444DCFC0BDE}" srcOrd="1" destOrd="0" presId="urn:microsoft.com/office/officeart/2005/8/layout/hProcess9"/>
    <dgm:cxn modelId="{B135FE19-B6AE-43C7-A81E-B1E03559B748}" type="presParOf" srcId="{0C733971-DB0B-4AED-90BE-7444DCFC0BDE}" destId="{FA3A5272-DFD9-45A0-A34F-9CE3AFE2DF4C}" srcOrd="0" destOrd="0" presId="urn:microsoft.com/office/officeart/2005/8/layout/hProcess9"/>
    <dgm:cxn modelId="{4A9B7DF9-6299-489A-B260-00EECB8091D1}" type="presParOf" srcId="{0C733971-DB0B-4AED-90BE-7444DCFC0BDE}" destId="{2E28F10F-3524-437D-9A4E-FD0FBE75C0F4}" srcOrd="1" destOrd="0" presId="urn:microsoft.com/office/officeart/2005/8/layout/hProcess9"/>
    <dgm:cxn modelId="{DC722EA9-A610-4966-8129-FA42DE5B3912}" type="presParOf" srcId="{0C733971-DB0B-4AED-90BE-7444DCFC0BDE}" destId="{1F7A6FB2-EDEC-4398-89A7-D7A1E9BAB496}" srcOrd="2" destOrd="0" presId="urn:microsoft.com/office/officeart/2005/8/layout/hProcess9"/>
    <dgm:cxn modelId="{B9A2F30A-BD59-4DD3-836B-AE76E2BBDCAE}" type="presParOf" srcId="{0C733971-DB0B-4AED-90BE-7444DCFC0BDE}" destId="{C539ADDD-B894-4049-B04C-3BC361B26925}" srcOrd="3" destOrd="0" presId="urn:microsoft.com/office/officeart/2005/8/layout/hProcess9"/>
    <dgm:cxn modelId="{031F33B1-3D9E-43C1-B271-5903461511AD}" type="presParOf" srcId="{0C733971-DB0B-4AED-90BE-7444DCFC0BDE}" destId="{244696E9-E92E-4C91-9AC7-E1B82D3BFD3D}" srcOrd="4" destOrd="0" presId="urn:microsoft.com/office/officeart/2005/8/layout/hProcess9"/>
  </dgm:cxnLst>
  <dgm:bg/>
  <dgm:whole/>
  <dgm:extLst>
    <a:ext uri="http://schemas.microsoft.com/office/drawing/2008/diagram">
      <dsp:dataModelExt xmlns:dsp="http://schemas.microsoft.com/office/drawing/2008/diagram" relId="rId85"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pl-PL"/>
        </a:p>
      </dgm:t>
    </dgm:pt>
    <dgm:pt modelId="{45FA29CD-F874-4487-895B-F964E193BCB4}">
      <dgm:prSet phldrT="[Tekst]"/>
      <dgm:spPr/>
      <dgm:t>
        <a:bodyPr/>
        <a:lstStyle/>
        <a:p>
          <a:r>
            <a:rPr lang="pl-PL"/>
            <a:t>1</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dgm:t>
        <a:bodyPr/>
        <a:lstStyle/>
        <a:p>
          <a:endParaRPr lang="pl-PL"/>
        </a:p>
      </dgm:t>
    </dgm:pt>
    <dgm:pt modelId="{E63A69FF-B6AD-4D8F-8C71-17FF1A823715}">
      <dgm:prSet phldrT="[Tekst]"/>
      <dgm:spPr/>
      <dgm:t>
        <a:bodyPr/>
        <a:lstStyle/>
        <a:p>
          <a:r>
            <a:rPr lang="pl-PL"/>
            <a:t>1</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dgm:t>
        <a:bodyPr/>
        <a:lstStyle/>
        <a:p>
          <a:endParaRPr lang="pl-PL"/>
        </a:p>
      </dgm:t>
    </dgm:pt>
    <dgm:pt modelId="{25AFA0E3-0F01-4FBC-9040-C15B6E7567F3}">
      <dgm:prSet phldrT="[Tekst]"/>
      <dgm:spPr/>
      <dgm:t>
        <a:bodyPr/>
        <a:lstStyle/>
        <a:p>
          <a:r>
            <a:rPr lang="pl-PL"/>
            <a:t>1</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dgm:t>
        <a:bodyPr/>
        <a:lstStyle/>
        <a:p>
          <a:endParaRPr lang="pl-PL"/>
        </a:p>
      </dgm:t>
    </dgm:pt>
    <dgm:pt modelId="{4CF5E5EB-D7FB-4A50-9C98-C4D52EEFC609}">
      <dgm:prSet phldrT="[Tekst]"/>
      <dgm:spPr/>
      <dgm:t>
        <a:bodyPr/>
        <a:lstStyle/>
        <a:p>
          <a:r>
            <a:rPr lang="pl-PL"/>
            <a:t>1</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dgm:t>
        <a:bodyPr/>
        <a:lstStyle/>
        <a:p>
          <a:endParaRPr lang="pl-PL"/>
        </a:p>
      </dgm:t>
    </dgm:pt>
    <dgm:pt modelId="{08E8FB6A-582B-4F7F-B986-40F403D0E78D}">
      <dgm:prSet phldrT="[Tekst]"/>
      <dgm:spPr/>
      <dgm:t>
        <a:bodyPr/>
        <a:lstStyle/>
        <a:p>
          <a:r>
            <a:rPr lang="pl-PL"/>
            <a:t>1</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dgm:t>
        <a:bodyPr/>
        <a:lstStyle/>
        <a:p>
          <a:endParaRPr lang="pl-PL"/>
        </a:p>
      </dgm:t>
    </dgm:pt>
  </dgm:ptLst>
  <dgm:cxnLst>
    <dgm:cxn modelId="{1FDA89A7-50EF-4A04-8BE5-DCED8AC1CA8A}" type="presOf" srcId="{38F7B733-9468-42E0-B306-4F07CECEAF03}" destId="{85D0CFC2-8F2F-470A-A376-5A9CBE1C476A}" srcOrd="0" destOrd="0" presId="urn:microsoft.com/office/officeart/2005/8/layout/cycle6"/>
    <dgm:cxn modelId="{DD469AF9-C996-4D83-A95A-072E31D02139}" type="presOf" srcId="{08E8FB6A-582B-4F7F-B986-40F403D0E78D}" destId="{30C686F2-E473-4477-8C49-6C5944CD1656}" srcOrd="0" destOrd="0" presId="urn:microsoft.com/office/officeart/2005/8/layout/cycle6"/>
    <dgm:cxn modelId="{2BE32042-3209-4A84-9E59-1A769FB91B05}" type="presOf" srcId="{E63A69FF-B6AD-4D8F-8C71-17FF1A823715}" destId="{EDEAB1AB-0BB5-481E-867C-AE800D2DC396}" srcOrd="0" destOrd="0" presId="urn:microsoft.com/office/officeart/2005/8/layout/cycle6"/>
    <dgm:cxn modelId="{0EF39D18-3565-4DD2-A651-22A09AB4FC13}" type="presOf" srcId="{4B32D408-6E10-4251-80D1-003B561C92EE}" destId="{CA591D4D-036C-4E24-8D7B-AC330BED2F31}" srcOrd="0" destOrd="0" presId="urn:microsoft.com/office/officeart/2005/8/layout/cycle6"/>
    <dgm:cxn modelId="{460CACE1-3BDE-4192-9C72-B9AE0FE8AD55}" type="presOf" srcId="{99F03186-E941-4B39-9C8E-B68119DF4744}" destId="{A3ADFE34-1A14-4619-BDAB-123F4328EB7E}" srcOrd="0" destOrd="0" presId="urn:microsoft.com/office/officeart/2005/8/layout/cycle6"/>
    <dgm:cxn modelId="{2CB87377-6879-4ABD-A687-C55E8E69EB3F}" type="presOf" srcId="{4CF5E5EB-D7FB-4A50-9C98-C4D52EEFC609}" destId="{54651B98-7992-4A10-8F39-71C19D7845B3}"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5770262B-07DD-4F58-B67D-E6B6C72EF7EB}" type="presOf" srcId="{4A7E6C73-E761-49A6-8489-EB68D1C64C87}" destId="{EF8BD76C-8492-43B8-9444-58CDC17F96B9}"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D1883286-C2E2-4C8F-A96F-93260017F8B8}" type="presOf" srcId="{4B30ABFE-786F-4458-82C8-2DB926794310}" destId="{4101B0A3-DE5C-430D-8358-D9C4EF9F38F3}" srcOrd="0" destOrd="0" presId="urn:microsoft.com/office/officeart/2005/8/layout/cycle6"/>
    <dgm:cxn modelId="{F480D482-A99A-422F-AFD3-2BFE1A815322}" type="presOf" srcId="{45FA29CD-F874-4487-895B-F964E193BCB4}" destId="{E0BA0B12-5226-454A-8369-0D8EB5E3A936}" srcOrd="0" destOrd="0" presId="urn:microsoft.com/office/officeart/2005/8/layout/cycle6"/>
    <dgm:cxn modelId="{435905E3-47D6-4B03-B910-43DFFA9D678E}" type="presOf" srcId="{D1465A7F-CC34-4814-9A5B-793088117BF0}" destId="{C4BAD620-737E-4906-95F8-0F5932F74BF3}"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6720063E-11ED-412A-989F-C6F2BCD819FB}" type="presOf" srcId="{25AFA0E3-0F01-4FBC-9040-C15B6E7567F3}" destId="{D507256E-A07A-4A70-BDEB-18622C145324}" srcOrd="0" destOrd="0" presId="urn:microsoft.com/office/officeart/2005/8/layout/cycle6"/>
    <dgm:cxn modelId="{674590A9-3D75-4FD7-93A3-26A7B5AAFBDA}" type="presParOf" srcId="{A3ADFE34-1A14-4619-BDAB-123F4328EB7E}" destId="{E0BA0B12-5226-454A-8369-0D8EB5E3A936}" srcOrd="0" destOrd="0" presId="urn:microsoft.com/office/officeart/2005/8/layout/cycle6"/>
    <dgm:cxn modelId="{D5206C37-9659-4706-AEA7-24266319E155}" type="presParOf" srcId="{A3ADFE34-1A14-4619-BDAB-123F4328EB7E}" destId="{14B588E5-6412-4A36-988B-BD15002DFB71}" srcOrd="1" destOrd="0" presId="urn:microsoft.com/office/officeart/2005/8/layout/cycle6"/>
    <dgm:cxn modelId="{62459DF2-0F69-472B-9087-D792B3A2ACD2}" type="presParOf" srcId="{A3ADFE34-1A14-4619-BDAB-123F4328EB7E}" destId="{4101B0A3-DE5C-430D-8358-D9C4EF9F38F3}" srcOrd="2" destOrd="0" presId="urn:microsoft.com/office/officeart/2005/8/layout/cycle6"/>
    <dgm:cxn modelId="{5E0133BC-7F9B-45B4-BA9A-19D6CD522241}" type="presParOf" srcId="{A3ADFE34-1A14-4619-BDAB-123F4328EB7E}" destId="{EDEAB1AB-0BB5-481E-867C-AE800D2DC396}" srcOrd="3" destOrd="0" presId="urn:microsoft.com/office/officeart/2005/8/layout/cycle6"/>
    <dgm:cxn modelId="{7E7150B1-CC74-4C82-AB36-35FCEACD63A6}" type="presParOf" srcId="{A3ADFE34-1A14-4619-BDAB-123F4328EB7E}" destId="{FEDC0506-D3EF-4938-B244-8BD9F2897D9D}" srcOrd="4" destOrd="0" presId="urn:microsoft.com/office/officeart/2005/8/layout/cycle6"/>
    <dgm:cxn modelId="{DA955320-EC8D-4F19-955E-5D8BE2EF5CB8}" type="presParOf" srcId="{A3ADFE34-1A14-4619-BDAB-123F4328EB7E}" destId="{CA591D4D-036C-4E24-8D7B-AC330BED2F31}" srcOrd="5" destOrd="0" presId="urn:microsoft.com/office/officeart/2005/8/layout/cycle6"/>
    <dgm:cxn modelId="{37B6BF89-2004-4F56-8DC8-423F98AE7F58}" type="presParOf" srcId="{A3ADFE34-1A14-4619-BDAB-123F4328EB7E}" destId="{D507256E-A07A-4A70-BDEB-18622C145324}" srcOrd="6" destOrd="0" presId="urn:microsoft.com/office/officeart/2005/8/layout/cycle6"/>
    <dgm:cxn modelId="{3CFF106C-5A63-4CB5-B9A9-114086E17D85}" type="presParOf" srcId="{A3ADFE34-1A14-4619-BDAB-123F4328EB7E}" destId="{F76E1E22-B466-4A79-83D4-F7D1EC69BA04}" srcOrd="7" destOrd="0" presId="urn:microsoft.com/office/officeart/2005/8/layout/cycle6"/>
    <dgm:cxn modelId="{5C1A3CDA-2A7F-4356-B034-7DFA3D047D83}" type="presParOf" srcId="{A3ADFE34-1A14-4619-BDAB-123F4328EB7E}" destId="{85D0CFC2-8F2F-470A-A376-5A9CBE1C476A}" srcOrd="8" destOrd="0" presId="urn:microsoft.com/office/officeart/2005/8/layout/cycle6"/>
    <dgm:cxn modelId="{601A00A3-76ED-42AD-904E-5CB7E926EA86}" type="presParOf" srcId="{A3ADFE34-1A14-4619-BDAB-123F4328EB7E}" destId="{54651B98-7992-4A10-8F39-71C19D7845B3}" srcOrd="9" destOrd="0" presId="urn:microsoft.com/office/officeart/2005/8/layout/cycle6"/>
    <dgm:cxn modelId="{6DA35408-9753-41D2-B479-CEA9C71C7080}" type="presParOf" srcId="{A3ADFE34-1A14-4619-BDAB-123F4328EB7E}" destId="{8F1015E7-9178-41DB-8E40-45905B859832}" srcOrd="10" destOrd="0" presId="urn:microsoft.com/office/officeart/2005/8/layout/cycle6"/>
    <dgm:cxn modelId="{12223E6B-1AB7-4C73-AB36-D4574ED145DD}" type="presParOf" srcId="{A3ADFE34-1A14-4619-BDAB-123F4328EB7E}" destId="{C4BAD620-737E-4906-95F8-0F5932F74BF3}" srcOrd="11" destOrd="0" presId="urn:microsoft.com/office/officeart/2005/8/layout/cycle6"/>
    <dgm:cxn modelId="{F739FB89-ACFC-4364-B978-BE7F1C312B4C}" type="presParOf" srcId="{A3ADFE34-1A14-4619-BDAB-123F4328EB7E}" destId="{30C686F2-E473-4477-8C49-6C5944CD1656}" srcOrd="12" destOrd="0" presId="urn:microsoft.com/office/officeart/2005/8/layout/cycle6"/>
    <dgm:cxn modelId="{81F7AA45-507B-4A96-A08C-3C5E3AD3B1E4}" type="presParOf" srcId="{A3ADFE34-1A14-4619-BDAB-123F4328EB7E}" destId="{2E5D6E6B-792B-4704-94A5-7A559E42BA29}" srcOrd="13" destOrd="0" presId="urn:microsoft.com/office/officeart/2005/8/layout/cycle6"/>
    <dgm:cxn modelId="{226B1490-AD34-4EF9-AC9F-D5B5D9D1F162}"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94"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0_3" csCatId="mainScheme" phldr="1"/>
      <dgm:spPr/>
      <dgm:t>
        <a:bodyPr/>
        <a:lstStyle/>
        <a:p>
          <a:endParaRPr lang="pl-PL"/>
        </a:p>
      </dgm:t>
    </dgm:pt>
    <dgm:pt modelId="{45FA29CD-F874-4487-895B-F964E193BCB4}">
      <dgm:prSet phldrT="[Tekst]"/>
      <dgm:spPr>
        <a:xfrm>
          <a:off x="640628" y="18"/>
          <a:ext cx="440537" cy="286349"/>
        </a:xfrm>
      </dgm:spPr>
      <dgm:t>
        <a:bodyPr/>
        <a:lstStyle/>
        <a:p>
          <a:r>
            <a:rPr lang="pl-PL">
              <a:latin typeface="Calibri"/>
              <a:ea typeface="+mn-ea"/>
              <a:cs typeface="+mn-cs"/>
            </a:rPr>
            <a:t>2</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dgm:spPr>
      <dgm:t>
        <a:bodyPr/>
        <a:lstStyle/>
        <a:p>
          <a:endParaRPr lang="pl-PL"/>
        </a:p>
      </dgm:t>
    </dgm:pt>
    <dgm:pt modelId="{E63A69FF-B6AD-4D8F-8C71-17FF1A823715}">
      <dgm:prSet phldrT="[Tekst]"/>
      <dgm:spPr>
        <a:xfrm>
          <a:off x="1185746" y="396069"/>
          <a:ext cx="440537" cy="286349"/>
        </a:xfrm>
      </dgm:spPr>
      <dgm:t>
        <a:bodyPr/>
        <a:lstStyle/>
        <a:p>
          <a:r>
            <a:rPr lang="pl-PL">
              <a:latin typeface="Calibri"/>
              <a:ea typeface="+mn-ea"/>
              <a:cs typeface="+mn-cs"/>
            </a:rPr>
            <a:t>2</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dgm:spPr>
      <dgm:t>
        <a:bodyPr/>
        <a:lstStyle/>
        <a:p>
          <a:endParaRPr lang="pl-PL"/>
        </a:p>
      </dgm:t>
    </dgm:pt>
    <dgm:pt modelId="{25AFA0E3-0F01-4FBC-9040-C15B6E7567F3}">
      <dgm:prSet phldrT="[Tekst]"/>
      <dgm:spPr>
        <a:xfrm>
          <a:off x="977529" y="1036893"/>
          <a:ext cx="440537" cy="286349"/>
        </a:xfrm>
      </dgm:spPr>
      <dgm:t>
        <a:bodyPr/>
        <a:lstStyle/>
        <a:p>
          <a:r>
            <a:rPr lang="pl-PL">
              <a:latin typeface="Calibri"/>
              <a:ea typeface="+mn-ea"/>
              <a:cs typeface="+mn-cs"/>
            </a:rPr>
            <a:t>2</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dgm:spPr>
      <dgm:t>
        <a:bodyPr/>
        <a:lstStyle/>
        <a:p>
          <a:endParaRPr lang="pl-PL"/>
        </a:p>
      </dgm:t>
    </dgm:pt>
    <dgm:pt modelId="{4CF5E5EB-D7FB-4A50-9C98-C4D52EEFC609}">
      <dgm:prSet phldrT="[Tekst]"/>
      <dgm:spPr>
        <a:xfrm>
          <a:off x="303727" y="1036893"/>
          <a:ext cx="440537" cy="286349"/>
        </a:xfrm>
      </dgm:spPr>
      <dgm:t>
        <a:bodyPr/>
        <a:lstStyle/>
        <a:p>
          <a:r>
            <a:rPr lang="pl-PL">
              <a:latin typeface="Calibri"/>
              <a:ea typeface="+mn-ea"/>
              <a:cs typeface="+mn-cs"/>
            </a:rPr>
            <a:t>2</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dgm:spPr>
      <dgm:t>
        <a:bodyPr/>
        <a:lstStyle/>
        <a:p>
          <a:endParaRPr lang="pl-PL"/>
        </a:p>
      </dgm:t>
    </dgm:pt>
    <dgm:pt modelId="{08E8FB6A-582B-4F7F-B986-40F403D0E78D}">
      <dgm:prSet phldrT="[Tekst]"/>
      <dgm:spPr>
        <a:xfrm>
          <a:off x="95511" y="396069"/>
          <a:ext cx="440537" cy="286349"/>
        </a:xfrm>
      </dgm:spPr>
      <dgm:t>
        <a:bodyPr/>
        <a:lstStyle/>
        <a:p>
          <a:r>
            <a:rPr lang="pl-PL">
              <a:latin typeface="Calibri"/>
              <a:ea typeface="+mn-ea"/>
              <a:cs typeface="+mn-cs"/>
            </a:rPr>
            <a:t>2</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D983609D-B8F8-446D-84FD-52DC38A4AE31}" type="presOf" srcId="{45FA29CD-F874-4487-895B-F964E193BCB4}" destId="{E0BA0B12-5226-454A-8369-0D8EB5E3A936}" srcOrd="0" destOrd="0" presId="urn:microsoft.com/office/officeart/2005/8/layout/cycle6"/>
    <dgm:cxn modelId="{36BD8347-F7F8-4229-AD3A-00E4950F583D}" type="presOf" srcId="{99F03186-E941-4B39-9C8E-B68119DF4744}" destId="{A3ADFE34-1A14-4619-BDAB-123F4328EB7E}" srcOrd="0" destOrd="0" presId="urn:microsoft.com/office/officeart/2005/8/layout/cycle6"/>
    <dgm:cxn modelId="{BF5E0736-C7D9-4752-891A-D2AE499EB71D}" type="presOf" srcId="{4B30ABFE-786F-4458-82C8-2DB926794310}" destId="{4101B0A3-DE5C-430D-8358-D9C4EF9F38F3}" srcOrd="0" destOrd="0" presId="urn:microsoft.com/office/officeart/2005/8/layout/cycle6"/>
    <dgm:cxn modelId="{FA2C0C30-3494-4935-B11F-D1DD59F01596}" type="presOf" srcId="{25AFA0E3-0F01-4FBC-9040-C15B6E7567F3}" destId="{D507256E-A07A-4A70-BDEB-18622C145324}" srcOrd="0" destOrd="0" presId="urn:microsoft.com/office/officeart/2005/8/layout/cycle6"/>
    <dgm:cxn modelId="{E037934C-B9A9-420F-BEA4-097491D77017}" type="presOf" srcId="{4CF5E5EB-D7FB-4A50-9C98-C4D52EEFC609}" destId="{54651B98-7992-4A10-8F39-71C19D7845B3}" srcOrd="0" destOrd="0" presId="urn:microsoft.com/office/officeart/2005/8/layout/cycle6"/>
    <dgm:cxn modelId="{7FFAFE6F-D29A-472C-89EA-23CC6FBAE107}" type="presOf" srcId="{E63A69FF-B6AD-4D8F-8C71-17FF1A823715}" destId="{EDEAB1AB-0BB5-481E-867C-AE800D2DC396}" srcOrd="0" destOrd="0" presId="urn:microsoft.com/office/officeart/2005/8/layout/cycle6"/>
    <dgm:cxn modelId="{DD006E9C-A900-4F60-8934-EBEA3FE475B2}" srcId="{99F03186-E941-4B39-9C8E-B68119DF4744}" destId="{E63A69FF-B6AD-4D8F-8C71-17FF1A823715}" srcOrd="1" destOrd="0" parTransId="{642B9AE3-D842-409F-B849-94544D21BBE5}" sibTransId="{4B32D408-6E10-4251-80D1-003B561C92EE}"/>
    <dgm:cxn modelId="{5B279D2B-D658-4B55-B7EF-5BCB0A6DDB07}" srcId="{99F03186-E941-4B39-9C8E-B68119DF4744}" destId="{4CF5E5EB-D7FB-4A50-9C98-C4D52EEFC609}" srcOrd="3" destOrd="0" parTransId="{20BBB80A-05C4-438E-BB91-071CD5D7A5C9}" sibTransId="{D1465A7F-CC34-4814-9A5B-793088117BF0}"/>
    <dgm:cxn modelId="{77AEB3CD-0D9D-42B7-B873-FAB5FB44BDF8}" type="presOf" srcId="{08E8FB6A-582B-4F7F-B986-40F403D0E78D}" destId="{30C686F2-E473-4477-8C49-6C5944CD1656}" srcOrd="0" destOrd="0" presId="urn:microsoft.com/office/officeart/2005/8/layout/cycle6"/>
    <dgm:cxn modelId="{EAC52C4B-2B8A-4298-BC2C-56CAC6F1D71F}" type="presOf" srcId="{4A7E6C73-E761-49A6-8489-EB68D1C64C87}" destId="{EF8BD76C-8492-43B8-9444-58CDC17F96B9}"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6264CF87-275C-41C0-8CDC-AF8819E6F4C7}" type="presOf" srcId="{4B32D408-6E10-4251-80D1-003B561C92EE}" destId="{CA591D4D-036C-4E24-8D7B-AC330BED2F31}" srcOrd="0" destOrd="0" presId="urn:microsoft.com/office/officeart/2005/8/layout/cycle6"/>
    <dgm:cxn modelId="{47B1B95D-CC06-453B-A7EA-356828ED2F99}" type="presOf" srcId="{38F7B733-9468-42E0-B306-4F07CECEAF03}" destId="{85D0CFC2-8F2F-470A-A376-5A9CBE1C476A}" srcOrd="0" destOrd="0" presId="urn:microsoft.com/office/officeart/2005/8/layout/cycle6"/>
    <dgm:cxn modelId="{8644A78C-CD51-422F-BB40-7AB2E4F733B3}" type="presOf" srcId="{D1465A7F-CC34-4814-9A5B-793088117BF0}" destId="{C4BAD620-737E-4906-95F8-0F5932F74BF3}"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1623605C-7698-4E6D-A482-16E487B9E635}" type="presParOf" srcId="{A3ADFE34-1A14-4619-BDAB-123F4328EB7E}" destId="{E0BA0B12-5226-454A-8369-0D8EB5E3A936}" srcOrd="0" destOrd="0" presId="urn:microsoft.com/office/officeart/2005/8/layout/cycle6"/>
    <dgm:cxn modelId="{71ABE1A9-2CDA-450C-BF5B-9226B36EA96F}" type="presParOf" srcId="{A3ADFE34-1A14-4619-BDAB-123F4328EB7E}" destId="{14B588E5-6412-4A36-988B-BD15002DFB71}" srcOrd="1" destOrd="0" presId="urn:microsoft.com/office/officeart/2005/8/layout/cycle6"/>
    <dgm:cxn modelId="{253D048D-0E4B-4EB0-9485-CBBC697F0440}" type="presParOf" srcId="{A3ADFE34-1A14-4619-BDAB-123F4328EB7E}" destId="{4101B0A3-DE5C-430D-8358-D9C4EF9F38F3}" srcOrd="2" destOrd="0" presId="urn:microsoft.com/office/officeart/2005/8/layout/cycle6"/>
    <dgm:cxn modelId="{E9EC93AA-0D68-41D8-86D6-6A1F6D0B1421}" type="presParOf" srcId="{A3ADFE34-1A14-4619-BDAB-123F4328EB7E}" destId="{EDEAB1AB-0BB5-481E-867C-AE800D2DC396}" srcOrd="3" destOrd="0" presId="urn:microsoft.com/office/officeart/2005/8/layout/cycle6"/>
    <dgm:cxn modelId="{F7947675-B80F-4AE7-839D-797BB58E3578}" type="presParOf" srcId="{A3ADFE34-1A14-4619-BDAB-123F4328EB7E}" destId="{FEDC0506-D3EF-4938-B244-8BD9F2897D9D}" srcOrd="4" destOrd="0" presId="urn:microsoft.com/office/officeart/2005/8/layout/cycle6"/>
    <dgm:cxn modelId="{178E3FF4-2899-4732-8630-83B63A08DC9E}" type="presParOf" srcId="{A3ADFE34-1A14-4619-BDAB-123F4328EB7E}" destId="{CA591D4D-036C-4E24-8D7B-AC330BED2F31}" srcOrd="5" destOrd="0" presId="urn:microsoft.com/office/officeart/2005/8/layout/cycle6"/>
    <dgm:cxn modelId="{3F591034-352C-40A0-8274-D6E9FF1891E9}" type="presParOf" srcId="{A3ADFE34-1A14-4619-BDAB-123F4328EB7E}" destId="{D507256E-A07A-4A70-BDEB-18622C145324}" srcOrd="6" destOrd="0" presId="urn:microsoft.com/office/officeart/2005/8/layout/cycle6"/>
    <dgm:cxn modelId="{3F947496-A03D-45BE-A8EE-5036F0EEE398}" type="presParOf" srcId="{A3ADFE34-1A14-4619-BDAB-123F4328EB7E}" destId="{F76E1E22-B466-4A79-83D4-F7D1EC69BA04}" srcOrd="7" destOrd="0" presId="urn:microsoft.com/office/officeart/2005/8/layout/cycle6"/>
    <dgm:cxn modelId="{C6CFBCE9-827A-4903-8DF0-6E88E740A4CA}" type="presParOf" srcId="{A3ADFE34-1A14-4619-BDAB-123F4328EB7E}" destId="{85D0CFC2-8F2F-470A-A376-5A9CBE1C476A}" srcOrd="8" destOrd="0" presId="urn:microsoft.com/office/officeart/2005/8/layout/cycle6"/>
    <dgm:cxn modelId="{5AA67302-D6AD-4199-9C75-BCA3FB6CF74F}" type="presParOf" srcId="{A3ADFE34-1A14-4619-BDAB-123F4328EB7E}" destId="{54651B98-7992-4A10-8F39-71C19D7845B3}" srcOrd="9" destOrd="0" presId="urn:microsoft.com/office/officeart/2005/8/layout/cycle6"/>
    <dgm:cxn modelId="{1A6CD25A-44C4-4785-95B8-98CE10129AD8}" type="presParOf" srcId="{A3ADFE34-1A14-4619-BDAB-123F4328EB7E}" destId="{8F1015E7-9178-41DB-8E40-45905B859832}" srcOrd="10" destOrd="0" presId="urn:microsoft.com/office/officeart/2005/8/layout/cycle6"/>
    <dgm:cxn modelId="{D76300A9-0440-4402-B9AF-CB411333B255}" type="presParOf" srcId="{A3ADFE34-1A14-4619-BDAB-123F4328EB7E}" destId="{C4BAD620-737E-4906-95F8-0F5932F74BF3}" srcOrd="11" destOrd="0" presId="urn:microsoft.com/office/officeart/2005/8/layout/cycle6"/>
    <dgm:cxn modelId="{7FE1E1A8-311B-408D-88F4-161A3E00A10E}" type="presParOf" srcId="{A3ADFE34-1A14-4619-BDAB-123F4328EB7E}" destId="{30C686F2-E473-4477-8C49-6C5944CD1656}" srcOrd="12" destOrd="0" presId="urn:microsoft.com/office/officeart/2005/8/layout/cycle6"/>
    <dgm:cxn modelId="{0348AB8F-8813-4F5C-B0D3-037D6FC6CA7F}" type="presParOf" srcId="{A3ADFE34-1A14-4619-BDAB-123F4328EB7E}" destId="{2E5D6E6B-792B-4704-94A5-7A559E42BA29}" srcOrd="13" destOrd="0" presId="urn:microsoft.com/office/officeart/2005/8/layout/cycle6"/>
    <dgm:cxn modelId="{B7A6766E-7E22-45C8-B326-CB5195B2E1D9}"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99" minVer="http://schemas.openxmlformats.org/drawingml/2006/diagram"/>
    </a:ext>
  </dgm:extLst>
</dgm:dataModel>
</file>

<file path=word/diagrams/data8.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2_2" csCatId="accent2" phldr="1"/>
      <dgm:spPr/>
      <dgm:t>
        <a:bodyPr/>
        <a:lstStyle/>
        <a:p>
          <a:endParaRPr lang="pl-PL"/>
        </a:p>
      </dgm:t>
    </dgm:pt>
    <dgm:pt modelId="{45FA29CD-F874-4487-895B-F964E193BCB4}">
      <dgm:prSet phldrT="[Tekst]"/>
      <dgm:spPr>
        <a:xfrm>
          <a:off x="640628" y="18"/>
          <a:ext cx="440537" cy="286349"/>
        </a:xfrm>
      </dgm:spPr>
      <dgm:t>
        <a:bodyPr/>
        <a:lstStyle/>
        <a:p>
          <a:r>
            <a:rPr lang="pl-PL">
              <a:latin typeface="Calibri"/>
              <a:ea typeface="+mn-ea"/>
              <a:cs typeface="+mn-cs"/>
            </a:rPr>
            <a:t>3</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dgm:spPr>
      <dgm:t>
        <a:bodyPr/>
        <a:lstStyle/>
        <a:p>
          <a:endParaRPr lang="pl-PL"/>
        </a:p>
      </dgm:t>
    </dgm:pt>
    <dgm:pt modelId="{E63A69FF-B6AD-4D8F-8C71-17FF1A823715}">
      <dgm:prSet phldrT="[Tekst]"/>
      <dgm:spPr>
        <a:xfrm>
          <a:off x="1185746" y="396069"/>
          <a:ext cx="440537" cy="286349"/>
        </a:xfrm>
      </dgm:spPr>
      <dgm:t>
        <a:bodyPr/>
        <a:lstStyle/>
        <a:p>
          <a:r>
            <a:rPr lang="pl-PL">
              <a:latin typeface="Calibri"/>
              <a:ea typeface="+mn-ea"/>
              <a:cs typeface="+mn-cs"/>
            </a:rPr>
            <a:t>3</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dgm:spPr>
      <dgm:t>
        <a:bodyPr/>
        <a:lstStyle/>
        <a:p>
          <a:endParaRPr lang="pl-PL"/>
        </a:p>
      </dgm:t>
    </dgm:pt>
    <dgm:pt modelId="{25AFA0E3-0F01-4FBC-9040-C15B6E7567F3}">
      <dgm:prSet phldrT="[Tekst]"/>
      <dgm:spPr>
        <a:xfrm>
          <a:off x="977529" y="1036893"/>
          <a:ext cx="440537" cy="286349"/>
        </a:xfrm>
      </dgm:spPr>
      <dgm:t>
        <a:bodyPr/>
        <a:lstStyle/>
        <a:p>
          <a:r>
            <a:rPr lang="pl-PL">
              <a:latin typeface="Calibri"/>
              <a:ea typeface="+mn-ea"/>
              <a:cs typeface="+mn-cs"/>
            </a:rPr>
            <a:t>3</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dgm:spPr>
      <dgm:t>
        <a:bodyPr/>
        <a:lstStyle/>
        <a:p>
          <a:endParaRPr lang="pl-PL"/>
        </a:p>
      </dgm:t>
    </dgm:pt>
    <dgm:pt modelId="{4CF5E5EB-D7FB-4A50-9C98-C4D52EEFC609}">
      <dgm:prSet phldrT="[Tekst]"/>
      <dgm:spPr>
        <a:xfrm>
          <a:off x="303727" y="1036893"/>
          <a:ext cx="440537" cy="286349"/>
        </a:xfrm>
      </dgm:spPr>
      <dgm:t>
        <a:bodyPr/>
        <a:lstStyle/>
        <a:p>
          <a:r>
            <a:rPr lang="pl-PL">
              <a:latin typeface="Calibri"/>
              <a:ea typeface="+mn-ea"/>
              <a:cs typeface="+mn-cs"/>
            </a:rPr>
            <a:t>3</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dgm:spPr>
      <dgm:t>
        <a:bodyPr/>
        <a:lstStyle/>
        <a:p>
          <a:endParaRPr lang="pl-PL"/>
        </a:p>
      </dgm:t>
    </dgm:pt>
    <dgm:pt modelId="{08E8FB6A-582B-4F7F-B986-40F403D0E78D}">
      <dgm:prSet phldrT="[Tekst]"/>
      <dgm:spPr>
        <a:xfrm>
          <a:off x="95511" y="396069"/>
          <a:ext cx="440537" cy="286349"/>
        </a:xfrm>
      </dgm:spPr>
      <dgm:t>
        <a:bodyPr/>
        <a:lstStyle/>
        <a:p>
          <a:r>
            <a:rPr lang="pl-PL">
              <a:latin typeface="Calibri"/>
              <a:ea typeface="+mn-ea"/>
              <a:cs typeface="+mn-cs"/>
            </a:rPr>
            <a:t>3</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9D56E3A5-8730-4D64-BC44-D4F3A345E5E4}" type="presOf" srcId="{4B30ABFE-786F-4458-82C8-2DB926794310}" destId="{4101B0A3-DE5C-430D-8358-D9C4EF9F38F3}" srcOrd="0" destOrd="0" presId="urn:microsoft.com/office/officeart/2005/8/layout/cycle6"/>
    <dgm:cxn modelId="{89C59FC9-260E-4BBA-8E2D-C34712F6C725}" type="presOf" srcId="{D1465A7F-CC34-4814-9A5B-793088117BF0}" destId="{C4BAD620-737E-4906-95F8-0F5932F74BF3}" srcOrd="0" destOrd="0" presId="urn:microsoft.com/office/officeart/2005/8/layout/cycle6"/>
    <dgm:cxn modelId="{7F2312BC-F78C-4D88-A997-8EBA303F776B}" type="presOf" srcId="{4CF5E5EB-D7FB-4A50-9C98-C4D52EEFC609}" destId="{54651B98-7992-4A10-8F39-71C19D7845B3}" srcOrd="0" destOrd="0" presId="urn:microsoft.com/office/officeart/2005/8/layout/cycle6"/>
    <dgm:cxn modelId="{C7BE82EF-23DD-4F4B-8D8D-384C4975B4E5}" type="presOf" srcId="{99F03186-E941-4B39-9C8E-B68119DF4744}" destId="{A3ADFE34-1A14-4619-BDAB-123F4328EB7E}" srcOrd="0" destOrd="0" presId="urn:microsoft.com/office/officeart/2005/8/layout/cycle6"/>
    <dgm:cxn modelId="{CEBF0988-7EF1-4327-AA58-3D9BF5D29175}" type="presOf" srcId="{25AFA0E3-0F01-4FBC-9040-C15B6E7567F3}" destId="{D507256E-A07A-4A70-BDEB-18622C145324}" srcOrd="0" destOrd="0" presId="urn:microsoft.com/office/officeart/2005/8/layout/cycle6"/>
    <dgm:cxn modelId="{8B6F9D07-F43B-4656-9B5C-B4E5227E6598}" type="presOf" srcId="{4A7E6C73-E761-49A6-8489-EB68D1C64C87}" destId="{EF8BD76C-8492-43B8-9444-58CDC17F96B9}" srcOrd="0" destOrd="0" presId="urn:microsoft.com/office/officeart/2005/8/layout/cycle6"/>
    <dgm:cxn modelId="{E20ED27C-C748-45B7-BAFD-8083A3F142D4}" type="presOf" srcId="{4B32D408-6E10-4251-80D1-003B561C92EE}" destId="{CA591D4D-036C-4E24-8D7B-AC330BED2F31}"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9A7FA582-FE3C-498A-98E8-330EF89D1E7A}" srcId="{99F03186-E941-4B39-9C8E-B68119DF4744}" destId="{25AFA0E3-0F01-4FBC-9040-C15B6E7567F3}" srcOrd="2" destOrd="0" parTransId="{FD214894-8F58-4B5C-8C0E-DA268EEEC335}" sibTransId="{38F7B733-9468-42E0-B306-4F07CECEAF03}"/>
    <dgm:cxn modelId="{1E92FB0A-3990-4F43-B835-06606832126E}" type="presOf" srcId="{45FA29CD-F874-4487-895B-F964E193BCB4}" destId="{E0BA0B12-5226-454A-8369-0D8EB5E3A936}" srcOrd="0" destOrd="0" presId="urn:microsoft.com/office/officeart/2005/8/layout/cycle6"/>
    <dgm:cxn modelId="{AD31AFC2-3FA3-4B5F-A480-34D4D43C8BAB}" type="presOf" srcId="{E63A69FF-B6AD-4D8F-8C71-17FF1A823715}" destId="{EDEAB1AB-0BB5-481E-867C-AE800D2DC396}"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84AE5867-4030-4FF1-A9D1-0C35C974D630}" type="presOf" srcId="{08E8FB6A-582B-4F7F-B986-40F403D0E78D}" destId="{30C686F2-E473-4477-8C49-6C5944CD1656}" srcOrd="0" destOrd="0" presId="urn:microsoft.com/office/officeart/2005/8/layout/cycle6"/>
    <dgm:cxn modelId="{F913F903-162C-4795-A6E5-5C72B15FE4C1}" type="presOf" srcId="{38F7B733-9468-42E0-B306-4F07CECEAF03}" destId="{85D0CFC2-8F2F-470A-A376-5A9CBE1C476A}" srcOrd="0" destOrd="0" presId="urn:microsoft.com/office/officeart/2005/8/layout/cycle6"/>
    <dgm:cxn modelId="{0EF068DA-C2BE-4A68-86CC-E4A3785BD549}" srcId="{99F03186-E941-4B39-9C8E-B68119DF4744}" destId="{45FA29CD-F874-4487-895B-F964E193BCB4}" srcOrd="0" destOrd="0" parTransId="{202834C3-5DCD-4CFF-BF0F-B1DA59DF4DCE}" sibTransId="{4B30ABFE-786F-4458-82C8-2DB926794310}"/>
    <dgm:cxn modelId="{21248825-3BAA-4194-95C8-643D610731BB}" type="presParOf" srcId="{A3ADFE34-1A14-4619-BDAB-123F4328EB7E}" destId="{E0BA0B12-5226-454A-8369-0D8EB5E3A936}" srcOrd="0" destOrd="0" presId="urn:microsoft.com/office/officeart/2005/8/layout/cycle6"/>
    <dgm:cxn modelId="{ACA66E45-2BBF-4ABD-BEE2-A3A72A4BEA84}" type="presParOf" srcId="{A3ADFE34-1A14-4619-BDAB-123F4328EB7E}" destId="{14B588E5-6412-4A36-988B-BD15002DFB71}" srcOrd="1" destOrd="0" presId="urn:microsoft.com/office/officeart/2005/8/layout/cycle6"/>
    <dgm:cxn modelId="{81567D58-FC3F-4107-A188-BC6D37CA220F}" type="presParOf" srcId="{A3ADFE34-1A14-4619-BDAB-123F4328EB7E}" destId="{4101B0A3-DE5C-430D-8358-D9C4EF9F38F3}" srcOrd="2" destOrd="0" presId="urn:microsoft.com/office/officeart/2005/8/layout/cycle6"/>
    <dgm:cxn modelId="{943E8511-E042-4F58-A208-C73D1EEF05DF}" type="presParOf" srcId="{A3ADFE34-1A14-4619-BDAB-123F4328EB7E}" destId="{EDEAB1AB-0BB5-481E-867C-AE800D2DC396}" srcOrd="3" destOrd="0" presId="urn:microsoft.com/office/officeart/2005/8/layout/cycle6"/>
    <dgm:cxn modelId="{FCD2B5D7-A8E2-45F2-8666-3075E6FCFE02}" type="presParOf" srcId="{A3ADFE34-1A14-4619-BDAB-123F4328EB7E}" destId="{FEDC0506-D3EF-4938-B244-8BD9F2897D9D}" srcOrd="4" destOrd="0" presId="urn:microsoft.com/office/officeart/2005/8/layout/cycle6"/>
    <dgm:cxn modelId="{E027299E-FBC4-4EE4-B581-DFDEC8C1AE62}" type="presParOf" srcId="{A3ADFE34-1A14-4619-BDAB-123F4328EB7E}" destId="{CA591D4D-036C-4E24-8D7B-AC330BED2F31}" srcOrd="5" destOrd="0" presId="urn:microsoft.com/office/officeart/2005/8/layout/cycle6"/>
    <dgm:cxn modelId="{D5FC7CFA-B766-4BFE-A7D8-35BCDF01E20F}" type="presParOf" srcId="{A3ADFE34-1A14-4619-BDAB-123F4328EB7E}" destId="{D507256E-A07A-4A70-BDEB-18622C145324}" srcOrd="6" destOrd="0" presId="urn:microsoft.com/office/officeart/2005/8/layout/cycle6"/>
    <dgm:cxn modelId="{0CE00851-F396-4F7C-B385-E817DC67C7BF}" type="presParOf" srcId="{A3ADFE34-1A14-4619-BDAB-123F4328EB7E}" destId="{F76E1E22-B466-4A79-83D4-F7D1EC69BA04}" srcOrd="7" destOrd="0" presId="urn:microsoft.com/office/officeart/2005/8/layout/cycle6"/>
    <dgm:cxn modelId="{C348DAD3-A359-4C58-A748-E6A1FCC88EC9}" type="presParOf" srcId="{A3ADFE34-1A14-4619-BDAB-123F4328EB7E}" destId="{85D0CFC2-8F2F-470A-A376-5A9CBE1C476A}" srcOrd="8" destOrd="0" presId="urn:microsoft.com/office/officeart/2005/8/layout/cycle6"/>
    <dgm:cxn modelId="{1318B83B-414A-4969-9238-F782EA79170A}" type="presParOf" srcId="{A3ADFE34-1A14-4619-BDAB-123F4328EB7E}" destId="{54651B98-7992-4A10-8F39-71C19D7845B3}" srcOrd="9" destOrd="0" presId="urn:microsoft.com/office/officeart/2005/8/layout/cycle6"/>
    <dgm:cxn modelId="{62042F28-74EE-442C-BE11-671E890853F0}" type="presParOf" srcId="{A3ADFE34-1A14-4619-BDAB-123F4328EB7E}" destId="{8F1015E7-9178-41DB-8E40-45905B859832}" srcOrd="10" destOrd="0" presId="urn:microsoft.com/office/officeart/2005/8/layout/cycle6"/>
    <dgm:cxn modelId="{4D0DF98E-F737-44C9-8E89-9763735381C7}" type="presParOf" srcId="{A3ADFE34-1A14-4619-BDAB-123F4328EB7E}" destId="{C4BAD620-737E-4906-95F8-0F5932F74BF3}" srcOrd="11" destOrd="0" presId="urn:microsoft.com/office/officeart/2005/8/layout/cycle6"/>
    <dgm:cxn modelId="{2E2CBF37-EAE8-4252-8158-C46DCA66E062}" type="presParOf" srcId="{A3ADFE34-1A14-4619-BDAB-123F4328EB7E}" destId="{30C686F2-E473-4477-8C49-6C5944CD1656}" srcOrd="12" destOrd="0" presId="urn:microsoft.com/office/officeart/2005/8/layout/cycle6"/>
    <dgm:cxn modelId="{32E351E9-B88E-49B1-9AC4-419831A85AD6}" type="presParOf" srcId="{A3ADFE34-1A14-4619-BDAB-123F4328EB7E}" destId="{2E5D6E6B-792B-4704-94A5-7A559E42BA29}" srcOrd="13" destOrd="0" presId="urn:microsoft.com/office/officeart/2005/8/layout/cycle6"/>
    <dgm:cxn modelId="{5BACB38A-3E60-4AC8-8B57-36DA0B000493}"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04" minVer="http://schemas.openxmlformats.org/drawingml/2006/diagram"/>
    </a:ext>
  </dgm:extLst>
</dgm:dataModel>
</file>

<file path=word/diagrams/data9.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3_2" csCatId="accent3" phldr="1"/>
      <dgm:spPr/>
      <dgm:t>
        <a:bodyPr/>
        <a:lstStyle/>
        <a:p>
          <a:endParaRPr lang="pl-PL"/>
        </a:p>
      </dgm:t>
    </dgm:pt>
    <dgm:pt modelId="{45FA29CD-F874-4487-895B-F964E193BCB4}">
      <dgm:prSet phldrT="[Tekst]"/>
      <dgm:spPr/>
      <dgm:t>
        <a:bodyPr/>
        <a:lstStyle/>
        <a:p>
          <a:r>
            <a:rPr lang="pl-PL"/>
            <a:t>4</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dgm:t>
        <a:bodyPr/>
        <a:lstStyle/>
        <a:p>
          <a:endParaRPr lang="pl-PL"/>
        </a:p>
      </dgm:t>
    </dgm:pt>
    <dgm:pt modelId="{E63A69FF-B6AD-4D8F-8C71-17FF1A823715}">
      <dgm:prSet phldrT="[Tekst]"/>
      <dgm:spPr/>
      <dgm:t>
        <a:bodyPr/>
        <a:lstStyle/>
        <a:p>
          <a:r>
            <a:rPr lang="pl-PL"/>
            <a:t>4</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dgm:t>
        <a:bodyPr/>
        <a:lstStyle/>
        <a:p>
          <a:endParaRPr lang="pl-PL"/>
        </a:p>
      </dgm:t>
    </dgm:pt>
    <dgm:pt modelId="{25AFA0E3-0F01-4FBC-9040-C15B6E7567F3}">
      <dgm:prSet phldrT="[Tekst]"/>
      <dgm:spPr/>
      <dgm:t>
        <a:bodyPr/>
        <a:lstStyle/>
        <a:p>
          <a:r>
            <a:rPr lang="pl-PL"/>
            <a:t>4</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dgm:t>
        <a:bodyPr/>
        <a:lstStyle/>
        <a:p>
          <a:endParaRPr lang="pl-PL"/>
        </a:p>
      </dgm:t>
    </dgm:pt>
    <dgm:pt modelId="{4CF5E5EB-D7FB-4A50-9C98-C4D52EEFC609}">
      <dgm:prSet phldrT="[Tekst]"/>
      <dgm:spPr/>
      <dgm:t>
        <a:bodyPr/>
        <a:lstStyle/>
        <a:p>
          <a:r>
            <a:rPr lang="pl-PL"/>
            <a:t>4</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dgm:t>
        <a:bodyPr/>
        <a:lstStyle/>
        <a:p>
          <a:endParaRPr lang="pl-PL"/>
        </a:p>
      </dgm:t>
    </dgm:pt>
    <dgm:pt modelId="{08E8FB6A-582B-4F7F-B986-40F403D0E78D}">
      <dgm:prSet phldrT="[Tekst]"/>
      <dgm:spPr/>
      <dgm:t>
        <a:bodyPr/>
        <a:lstStyle/>
        <a:p>
          <a:r>
            <a:rPr lang="pl-PL"/>
            <a:t>4</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dgm:t>
        <a:bodyPr/>
        <a:lstStyle/>
        <a:p>
          <a:endParaRPr lang="pl-PL"/>
        </a:p>
      </dgm:t>
    </dgm:pt>
  </dgm:ptLst>
  <dgm:cxnLst>
    <dgm:cxn modelId="{C6051CF2-ABFF-4DAF-8707-99C954D4C15C}" type="presOf" srcId="{4A7E6C73-E761-49A6-8489-EB68D1C64C87}" destId="{EF8BD76C-8492-43B8-9444-58CDC17F96B9}" srcOrd="0" destOrd="0" presId="urn:microsoft.com/office/officeart/2005/8/layout/cycle6"/>
    <dgm:cxn modelId="{9E1C2AC0-C2E1-4B3C-BD15-2D1C581521C7}" type="presOf" srcId="{25AFA0E3-0F01-4FBC-9040-C15B6E7567F3}" destId="{D507256E-A07A-4A70-BDEB-18622C145324}"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F54A2512-6071-4722-939F-58ED1089877A}" type="presOf" srcId="{45FA29CD-F874-4487-895B-F964E193BCB4}" destId="{E0BA0B12-5226-454A-8369-0D8EB5E3A936}" srcOrd="0" destOrd="0" presId="urn:microsoft.com/office/officeart/2005/8/layout/cycle6"/>
    <dgm:cxn modelId="{50A86854-EDAC-4D8C-9E2B-99C2A67A2E7A}" type="presOf" srcId="{E63A69FF-B6AD-4D8F-8C71-17FF1A823715}" destId="{EDEAB1AB-0BB5-481E-867C-AE800D2DC396}"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A202C783-A159-4E49-9B86-9FE671D2F3BC}" type="presOf" srcId="{4B32D408-6E10-4251-80D1-003B561C92EE}" destId="{CA591D4D-036C-4E24-8D7B-AC330BED2F31}" srcOrd="0" destOrd="0" presId="urn:microsoft.com/office/officeart/2005/8/layout/cycle6"/>
    <dgm:cxn modelId="{DD006E9C-A900-4F60-8934-EBEA3FE475B2}" srcId="{99F03186-E941-4B39-9C8E-B68119DF4744}" destId="{E63A69FF-B6AD-4D8F-8C71-17FF1A823715}" srcOrd="1" destOrd="0" parTransId="{642B9AE3-D842-409F-B849-94544D21BBE5}" sibTransId="{4B32D408-6E10-4251-80D1-003B561C92EE}"/>
    <dgm:cxn modelId="{ED591F91-8E60-402C-BC8F-838C5AE2DCAA}" type="presOf" srcId="{4B30ABFE-786F-4458-82C8-2DB926794310}" destId="{4101B0A3-DE5C-430D-8358-D9C4EF9F38F3}" srcOrd="0" destOrd="0" presId="urn:microsoft.com/office/officeart/2005/8/layout/cycle6"/>
    <dgm:cxn modelId="{0EF068DA-C2BE-4A68-86CC-E4A3785BD549}" srcId="{99F03186-E941-4B39-9C8E-B68119DF4744}" destId="{45FA29CD-F874-4487-895B-F964E193BCB4}" srcOrd="0" destOrd="0" parTransId="{202834C3-5DCD-4CFF-BF0F-B1DA59DF4DCE}" sibTransId="{4B30ABFE-786F-4458-82C8-2DB926794310}"/>
    <dgm:cxn modelId="{9F537811-68BB-4AF0-BF4D-4522D01D1E1B}" type="presOf" srcId="{D1465A7F-CC34-4814-9A5B-793088117BF0}" destId="{C4BAD620-737E-4906-95F8-0F5932F74BF3}" srcOrd="0" destOrd="0" presId="urn:microsoft.com/office/officeart/2005/8/layout/cycle6"/>
    <dgm:cxn modelId="{BC11CCB2-ABBC-4CE6-93DE-2CBFC264F2B4}" type="presOf" srcId="{38F7B733-9468-42E0-B306-4F07CECEAF03}" destId="{85D0CFC2-8F2F-470A-A376-5A9CBE1C476A}"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70B7B0E-BE73-4CD2-9646-93391B727CD2}" type="presOf" srcId="{08E8FB6A-582B-4F7F-B986-40F403D0E78D}" destId="{30C686F2-E473-4477-8C49-6C5944CD1656}" srcOrd="0" destOrd="0" presId="urn:microsoft.com/office/officeart/2005/8/layout/cycle6"/>
    <dgm:cxn modelId="{8A64C527-C87F-4959-BD91-4BF48E5903B8}" type="presOf" srcId="{4CF5E5EB-D7FB-4A50-9C98-C4D52EEFC609}" destId="{54651B98-7992-4A10-8F39-71C19D7845B3}" srcOrd="0" destOrd="0" presId="urn:microsoft.com/office/officeart/2005/8/layout/cycle6"/>
    <dgm:cxn modelId="{50467EC7-11A9-425A-B318-BEBBAABB130F}" type="presOf" srcId="{99F03186-E941-4B39-9C8E-B68119DF4744}" destId="{A3ADFE34-1A14-4619-BDAB-123F4328EB7E}" srcOrd="0" destOrd="0" presId="urn:microsoft.com/office/officeart/2005/8/layout/cycle6"/>
    <dgm:cxn modelId="{A118E9F3-B2C6-48C5-AAFB-C0EE371C2BFC}" type="presParOf" srcId="{A3ADFE34-1A14-4619-BDAB-123F4328EB7E}" destId="{E0BA0B12-5226-454A-8369-0D8EB5E3A936}" srcOrd="0" destOrd="0" presId="urn:microsoft.com/office/officeart/2005/8/layout/cycle6"/>
    <dgm:cxn modelId="{7A338112-9190-4F61-AB0B-5A6D4FADD96C}" type="presParOf" srcId="{A3ADFE34-1A14-4619-BDAB-123F4328EB7E}" destId="{14B588E5-6412-4A36-988B-BD15002DFB71}" srcOrd="1" destOrd="0" presId="urn:microsoft.com/office/officeart/2005/8/layout/cycle6"/>
    <dgm:cxn modelId="{4826B138-D382-4BCC-8E10-29DACA572BA5}" type="presParOf" srcId="{A3ADFE34-1A14-4619-BDAB-123F4328EB7E}" destId="{4101B0A3-DE5C-430D-8358-D9C4EF9F38F3}" srcOrd="2" destOrd="0" presId="urn:microsoft.com/office/officeart/2005/8/layout/cycle6"/>
    <dgm:cxn modelId="{E90CCE7C-662B-4427-A812-D48BC6CB2E9B}" type="presParOf" srcId="{A3ADFE34-1A14-4619-BDAB-123F4328EB7E}" destId="{EDEAB1AB-0BB5-481E-867C-AE800D2DC396}" srcOrd="3" destOrd="0" presId="urn:microsoft.com/office/officeart/2005/8/layout/cycle6"/>
    <dgm:cxn modelId="{9E68EBE5-2BA2-41F4-A28F-71818F22B514}" type="presParOf" srcId="{A3ADFE34-1A14-4619-BDAB-123F4328EB7E}" destId="{FEDC0506-D3EF-4938-B244-8BD9F2897D9D}" srcOrd="4" destOrd="0" presId="urn:microsoft.com/office/officeart/2005/8/layout/cycle6"/>
    <dgm:cxn modelId="{534678B4-42F6-4026-9FB0-1F9D9E9A0395}" type="presParOf" srcId="{A3ADFE34-1A14-4619-BDAB-123F4328EB7E}" destId="{CA591D4D-036C-4E24-8D7B-AC330BED2F31}" srcOrd="5" destOrd="0" presId="urn:microsoft.com/office/officeart/2005/8/layout/cycle6"/>
    <dgm:cxn modelId="{64F1D06F-701C-40DF-92DD-B4890DA49072}" type="presParOf" srcId="{A3ADFE34-1A14-4619-BDAB-123F4328EB7E}" destId="{D507256E-A07A-4A70-BDEB-18622C145324}" srcOrd="6" destOrd="0" presId="urn:microsoft.com/office/officeart/2005/8/layout/cycle6"/>
    <dgm:cxn modelId="{9A164EDC-A241-45C2-9FB2-5A810FB2FC7B}" type="presParOf" srcId="{A3ADFE34-1A14-4619-BDAB-123F4328EB7E}" destId="{F76E1E22-B466-4A79-83D4-F7D1EC69BA04}" srcOrd="7" destOrd="0" presId="urn:microsoft.com/office/officeart/2005/8/layout/cycle6"/>
    <dgm:cxn modelId="{08127726-F0CE-4C32-A6E1-0DB117D296BC}" type="presParOf" srcId="{A3ADFE34-1A14-4619-BDAB-123F4328EB7E}" destId="{85D0CFC2-8F2F-470A-A376-5A9CBE1C476A}" srcOrd="8" destOrd="0" presId="urn:microsoft.com/office/officeart/2005/8/layout/cycle6"/>
    <dgm:cxn modelId="{BC98A3D0-1FB0-4B1F-A655-AC5F1B5D82CE}" type="presParOf" srcId="{A3ADFE34-1A14-4619-BDAB-123F4328EB7E}" destId="{54651B98-7992-4A10-8F39-71C19D7845B3}" srcOrd="9" destOrd="0" presId="urn:microsoft.com/office/officeart/2005/8/layout/cycle6"/>
    <dgm:cxn modelId="{B211CBBC-A853-47C6-8CDC-C217498A42AF}" type="presParOf" srcId="{A3ADFE34-1A14-4619-BDAB-123F4328EB7E}" destId="{8F1015E7-9178-41DB-8E40-45905B859832}" srcOrd="10" destOrd="0" presId="urn:microsoft.com/office/officeart/2005/8/layout/cycle6"/>
    <dgm:cxn modelId="{87901F14-2E0C-4667-996B-27089D9644F3}" type="presParOf" srcId="{A3ADFE34-1A14-4619-BDAB-123F4328EB7E}" destId="{C4BAD620-737E-4906-95F8-0F5932F74BF3}" srcOrd="11" destOrd="0" presId="urn:microsoft.com/office/officeart/2005/8/layout/cycle6"/>
    <dgm:cxn modelId="{53E4C815-3E1D-4354-AF03-49DB9DF0A214}" type="presParOf" srcId="{A3ADFE34-1A14-4619-BDAB-123F4328EB7E}" destId="{30C686F2-E473-4477-8C49-6C5944CD1656}" srcOrd="12" destOrd="0" presId="urn:microsoft.com/office/officeart/2005/8/layout/cycle6"/>
    <dgm:cxn modelId="{54166801-F3D9-4BD6-AC44-E9E2B8577424}" type="presParOf" srcId="{A3ADFE34-1A14-4619-BDAB-123F4328EB7E}" destId="{2E5D6E6B-792B-4704-94A5-7A559E42BA29}" srcOrd="13" destOrd="0" presId="urn:microsoft.com/office/officeart/2005/8/layout/cycle6"/>
    <dgm:cxn modelId="{339D4FDA-5949-4499-8D7C-2A1A70AD0233}"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09" minVer="http://schemas.openxmlformats.org/drawingml/2006/diagram"/>
    </a:ext>
  </dgm:extLst>
</dgm:dataModel>
</file>

<file path=word/diagrams/data10.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0_1" csCatId="mainScheme" phldr="1"/>
      <dgm:spPr/>
      <dgm:t>
        <a:bodyPr/>
        <a:lstStyle/>
        <a:p>
          <a:endParaRPr lang="pl-PL"/>
        </a:p>
      </dgm:t>
    </dgm:pt>
    <dgm:pt modelId="{45FA29CD-F874-4487-895B-F964E193BCB4}">
      <dgm:prSet phldrT="[Tekst]"/>
      <dgm:spPr>
        <a:xfrm>
          <a:off x="640628" y="18"/>
          <a:ext cx="440537" cy="286349"/>
        </a:xfrm>
      </dgm:spPr>
      <dgm:t>
        <a:bodyPr/>
        <a:lstStyle/>
        <a:p>
          <a:r>
            <a:rPr lang="pl-PL">
              <a:latin typeface="Calibri"/>
              <a:ea typeface="+mn-ea"/>
              <a:cs typeface="+mn-cs"/>
            </a:rPr>
            <a:t>5</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dgm:spPr>
      <dgm:t>
        <a:bodyPr/>
        <a:lstStyle/>
        <a:p>
          <a:endParaRPr lang="pl-PL"/>
        </a:p>
      </dgm:t>
    </dgm:pt>
    <dgm:pt modelId="{E63A69FF-B6AD-4D8F-8C71-17FF1A823715}">
      <dgm:prSet phldrT="[Tekst]"/>
      <dgm:spPr>
        <a:xfrm>
          <a:off x="1185746" y="396069"/>
          <a:ext cx="440537" cy="286349"/>
        </a:xfrm>
      </dgm:spPr>
      <dgm:t>
        <a:bodyPr/>
        <a:lstStyle/>
        <a:p>
          <a:r>
            <a:rPr lang="pl-PL">
              <a:latin typeface="Calibri"/>
              <a:ea typeface="+mn-ea"/>
              <a:cs typeface="+mn-cs"/>
            </a:rPr>
            <a:t>5</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dgm:spPr>
      <dgm:t>
        <a:bodyPr/>
        <a:lstStyle/>
        <a:p>
          <a:endParaRPr lang="pl-PL"/>
        </a:p>
      </dgm:t>
    </dgm:pt>
    <dgm:pt modelId="{25AFA0E3-0F01-4FBC-9040-C15B6E7567F3}">
      <dgm:prSet phldrT="[Tekst]"/>
      <dgm:spPr>
        <a:xfrm>
          <a:off x="977529" y="1036893"/>
          <a:ext cx="440537" cy="286349"/>
        </a:xfrm>
      </dgm:spPr>
      <dgm:t>
        <a:bodyPr/>
        <a:lstStyle/>
        <a:p>
          <a:r>
            <a:rPr lang="pl-PL">
              <a:latin typeface="Calibri"/>
              <a:ea typeface="+mn-ea"/>
              <a:cs typeface="+mn-cs"/>
            </a:rPr>
            <a:t>5</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dgm:spPr>
      <dgm:t>
        <a:bodyPr/>
        <a:lstStyle/>
        <a:p>
          <a:endParaRPr lang="pl-PL"/>
        </a:p>
      </dgm:t>
    </dgm:pt>
    <dgm:pt modelId="{4CF5E5EB-D7FB-4A50-9C98-C4D52EEFC609}">
      <dgm:prSet phldrT="[Tekst]"/>
      <dgm:spPr>
        <a:xfrm>
          <a:off x="303727" y="1036893"/>
          <a:ext cx="440537" cy="286349"/>
        </a:xfrm>
      </dgm:spPr>
      <dgm:t>
        <a:bodyPr/>
        <a:lstStyle/>
        <a:p>
          <a:r>
            <a:rPr lang="pl-PL">
              <a:latin typeface="Calibri"/>
              <a:ea typeface="+mn-ea"/>
              <a:cs typeface="+mn-cs"/>
            </a:rPr>
            <a:t>5</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dgm:spPr>
      <dgm:t>
        <a:bodyPr/>
        <a:lstStyle/>
        <a:p>
          <a:endParaRPr lang="pl-PL"/>
        </a:p>
      </dgm:t>
    </dgm:pt>
    <dgm:pt modelId="{08E8FB6A-582B-4F7F-B986-40F403D0E78D}">
      <dgm:prSet phldrT="[Tekst]"/>
      <dgm:spPr>
        <a:xfrm>
          <a:off x="95511" y="396069"/>
          <a:ext cx="440537" cy="286349"/>
        </a:xfrm>
      </dgm:spPr>
      <dgm:t>
        <a:bodyPr/>
        <a:lstStyle/>
        <a:p>
          <a:r>
            <a:rPr lang="pl-PL">
              <a:latin typeface="Calibri"/>
              <a:ea typeface="+mn-ea"/>
              <a:cs typeface="+mn-cs"/>
            </a:rPr>
            <a:t>5</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0FE4F962-41FF-4A7B-99FB-C83E9AA84516}" type="presOf" srcId="{E63A69FF-B6AD-4D8F-8C71-17FF1A823715}" destId="{EDEAB1AB-0BB5-481E-867C-AE800D2DC396}" srcOrd="0" destOrd="0" presId="urn:microsoft.com/office/officeart/2005/8/layout/cycle6"/>
    <dgm:cxn modelId="{4AF25C1D-9A57-43F2-9F55-AB7F6D4FD41A}" type="presOf" srcId="{25AFA0E3-0F01-4FBC-9040-C15B6E7567F3}" destId="{D507256E-A07A-4A70-BDEB-18622C145324}" srcOrd="0" destOrd="0" presId="urn:microsoft.com/office/officeart/2005/8/layout/cycle6"/>
    <dgm:cxn modelId="{2555DE69-E876-4137-8C98-6AB8AA8AE50D}" type="presOf" srcId="{4CF5E5EB-D7FB-4A50-9C98-C4D52EEFC609}" destId="{54651B98-7992-4A10-8F39-71C19D7845B3}" srcOrd="0" destOrd="0" presId="urn:microsoft.com/office/officeart/2005/8/layout/cycle6"/>
    <dgm:cxn modelId="{9B2F5D54-C394-4EAE-93D3-C526FA80CD41}" type="presOf" srcId="{4B30ABFE-786F-4458-82C8-2DB926794310}" destId="{4101B0A3-DE5C-430D-8358-D9C4EF9F38F3}" srcOrd="0" destOrd="0" presId="urn:microsoft.com/office/officeart/2005/8/layout/cycle6"/>
    <dgm:cxn modelId="{765B2338-1295-49D0-B543-41385D021DA2}" type="presOf" srcId="{4A7E6C73-E761-49A6-8489-EB68D1C64C87}" destId="{EF8BD76C-8492-43B8-9444-58CDC17F96B9}" srcOrd="0" destOrd="0" presId="urn:microsoft.com/office/officeart/2005/8/layout/cycle6"/>
    <dgm:cxn modelId="{326CFD0E-F86E-4B97-B471-64EBBA283684}" type="presOf" srcId="{99F03186-E941-4B39-9C8E-B68119DF4744}" destId="{A3ADFE34-1A14-4619-BDAB-123F4328EB7E}" srcOrd="0" destOrd="0" presId="urn:microsoft.com/office/officeart/2005/8/layout/cycle6"/>
    <dgm:cxn modelId="{77DBA725-E475-40FC-BD0A-A913496CBEDC}" type="presOf" srcId="{45FA29CD-F874-4487-895B-F964E193BCB4}" destId="{E0BA0B12-5226-454A-8369-0D8EB5E3A936}" srcOrd="0" destOrd="0" presId="urn:microsoft.com/office/officeart/2005/8/layout/cycle6"/>
    <dgm:cxn modelId="{D41EA8FB-1594-4B7A-8E6B-E23B1B58DCC2}" type="presOf" srcId="{4B32D408-6E10-4251-80D1-003B561C92EE}" destId="{CA591D4D-036C-4E24-8D7B-AC330BED2F31}"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962F9904-9092-4CAB-BDAD-FBCFDC2E6761}" type="presOf" srcId="{D1465A7F-CC34-4814-9A5B-793088117BF0}" destId="{C4BAD620-737E-4906-95F8-0F5932F74BF3}"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B895068C-7DBD-4DF4-9DAD-B928C8D5D63C}" type="presOf" srcId="{38F7B733-9468-42E0-B306-4F07CECEAF03}" destId="{85D0CFC2-8F2F-470A-A376-5A9CBE1C476A}" srcOrd="0" destOrd="0" presId="urn:microsoft.com/office/officeart/2005/8/layout/cycle6"/>
    <dgm:cxn modelId="{1168EB83-AC24-43A8-9A6E-230C5189ED2F}" type="presOf" srcId="{08E8FB6A-582B-4F7F-B986-40F403D0E78D}" destId="{30C686F2-E473-4477-8C49-6C5944CD1656}"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9CBA7544-3D00-4978-B077-5F201BEDB2C8}" type="presParOf" srcId="{A3ADFE34-1A14-4619-BDAB-123F4328EB7E}" destId="{E0BA0B12-5226-454A-8369-0D8EB5E3A936}" srcOrd="0" destOrd="0" presId="urn:microsoft.com/office/officeart/2005/8/layout/cycle6"/>
    <dgm:cxn modelId="{0EE8ECC4-0415-4B66-873E-648C07742967}" type="presParOf" srcId="{A3ADFE34-1A14-4619-BDAB-123F4328EB7E}" destId="{14B588E5-6412-4A36-988B-BD15002DFB71}" srcOrd="1" destOrd="0" presId="urn:microsoft.com/office/officeart/2005/8/layout/cycle6"/>
    <dgm:cxn modelId="{A426A457-0274-45E9-83A2-FD826CB89B71}" type="presParOf" srcId="{A3ADFE34-1A14-4619-BDAB-123F4328EB7E}" destId="{4101B0A3-DE5C-430D-8358-D9C4EF9F38F3}" srcOrd="2" destOrd="0" presId="urn:microsoft.com/office/officeart/2005/8/layout/cycle6"/>
    <dgm:cxn modelId="{E906D051-0A16-4BB4-A769-148B1CF24773}" type="presParOf" srcId="{A3ADFE34-1A14-4619-BDAB-123F4328EB7E}" destId="{EDEAB1AB-0BB5-481E-867C-AE800D2DC396}" srcOrd="3" destOrd="0" presId="urn:microsoft.com/office/officeart/2005/8/layout/cycle6"/>
    <dgm:cxn modelId="{69A878DC-F066-4563-BDE4-319940D55038}" type="presParOf" srcId="{A3ADFE34-1A14-4619-BDAB-123F4328EB7E}" destId="{FEDC0506-D3EF-4938-B244-8BD9F2897D9D}" srcOrd="4" destOrd="0" presId="urn:microsoft.com/office/officeart/2005/8/layout/cycle6"/>
    <dgm:cxn modelId="{53159A30-FB86-4FF7-B41E-C0AC705D3A2C}" type="presParOf" srcId="{A3ADFE34-1A14-4619-BDAB-123F4328EB7E}" destId="{CA591D4D-036C-4E24-8D7B-AC330BED2F31}" srcOrd="5" destOrd="0" presId="urn:microsoft.com/office/officeart/2005/8/layout/cycle6"/>
    <dgm:cxn modelId="{1ACF858F-1229-441D-809A-3A0AD5A62DBC}" type="presParOf" srcId="{A3ADFE34-1A14-4619-BDAB-123F4328EB7E}" destId="{D507256E-A07A-4A70-BDEB-18622C145324}" srcOrd="6" destOrd="0" presId="urn:microsoft.com/office/officeart/2005/8/layout/cycle6"/>
    <dgm:cxn modelId="{730F002E-C859-4289-A579-B1EF3310380D}" type="presParOf" srcId="{A3ADFE34-1A14-4619-BDAB-123F4328EB7E}" destId="{F76E1E22-B466-4A79-83D4-F7D1EC69BA04}" srcOrd="7" destOrd="0" presId="urn:microsoft.com/office/officeart/2005/8/layout/cycle6"/>
    <dgm:cxn modelId="{DBFCEDE5-7C54-476D-B313-0C8F0DFB2ED6}" type="presParOf" srcId="{A3ADFE34-1A14-4619-BDAB-123F4328EB7E}" destId="{85D0CFC2-8F2F-470A-A376-5A9CBE1C476A}" srcOrd="8" destOrd="0" presId="urn:microsoft.com/office/officeart/2005/8/layout/cycle6"/>
    <dgm:cxn modelId="{C6853823-D41E-459D-8FA6-6B5D06DBD9FF}" type="presParOf" srcId="{A3ADFE34-1A14-4619-BDAB-123F4328EB7E}" destId="{54651B98-7992-4A10-8F39-71C19D7845B3}" srcOrd="9" destOrd="0" presId="urn:microsoft.com/office/officeart/2005/8/layout/cycle6"/>
    <dgm:cxn modelId="{A241A6C1-5464-4B4C-A756-E9475BE98F01}" type="presParOf" srcId="{A3ADFE34-1A14-4619-BDAB-123F4328EB7E}" destId="{8F1015E7-9178-41DB-8E40-45905B859832}" srcOrd="10" destOrd="0" presId="urn:microsoft.com/office/officeart/2005/8/layout/cycle6"/>
    <dgm:cxn modelId="{0A83E242-9579-44CB-9EB6-397696A16BDF}" type="presParOf" srcId="{A3ADFE34-1A14-4619-BDAB-123F4328EB7E}" destId="{C4BAD620-737E-4906-95F8-0F5932F74BF3}" srcOrd="11" destOrd="0" presId="urn:microsoft.com/office/officeart/2005/8/layout/cycle6"/>
    <dgm:cxn modelId="{5844E38A-42F2-4B03-B071-EE3F83E340C6}" type="presParOf" srcId="{A3ADFE34-1A14-4619-BDAB-123F4328EB7E}" destId="{30C686F2-E473-4477-8C49-6C5944CD1656}" srcOrd="12" destOrd="0" presId="urn:microsoft.com/office/officeart/2005/8/layout/cycle6"/>
    <dgm:cxn modelId="{79828BE9-3449-4F1D-84A6-E49E58C46B00}" type="presParOf" srcId="{A3ADFE34-1A14-4619-BDAB-123F4328EB7E}" destId="{2E5D6E6B-792B-4704-94A5-7A559E42BA29}" srcOrd="13" destOrd="0" presId="urn:microsoft.com/office/officeart/2005/8/layout/cycle6"/>
    <dgm:cxn modelId="{ED4CA212-C25E-4C62-BF67-7FF317F7BC1C}"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14" minVer="http://schemas.openxmlformats.org/drawingml/2006/diagram"/>
    </a:ext>
  </dgm:extLst>
</dgm:dataModel>
</file>

<file path=word/diagrams/data11.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pl-PL"/>
        </a:p>
      </dgm:t>
    </dgm:pt>
    <dgm:pt modelId="{45FA29CD-F874-4487-895B-F964E193BCB4}">
      <dgm:prSet phldrT="[Tekst]"/>
      <dgm:spPr/>
      <dgm:t>
        <a:bodyPr/>
        <a:lstStyle/>
        <a:p>
          <a:r>
            <a:rPr lang="pl-PL"/>
            <a:t>1</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dgm:t>
        <a:bodyPr/>
        <a:lstStyle/>
        <a:p>
          <a:endParaRPr lang="pl-PL"/>
        </a:p>
      </dgm:t>
    </dgm:pt>
    <dgm:pt modelId="{E63A69FF-B6AD-4D8F-8C71-17FF1A823715}">
      <dgm:prSet phldrT="[Tekst]"/>
      <dgm:spPr>
        <a:solidFill>
          <a:schemeClr val="tx1">
            <a:lumMod val="75000"/>
            <a:lumOff val="25000"/>
          </a:schemeClr>
        </a:solidFill>
        <a:ln>
          <a:solidFill>
            <a:schemeClr val="tx1">
              <a:lumMod val="75000"/>
              <a:lumOff val="25000"/>
            </a:schemeClr>
          </a:solidFill>
        </a:ln>
      </dgm:spPr>
      <dgm:t>
        <a:bodyPr/>
        <a:lstStyle/>
        <a:p>
          <a:r>
            <a:rPr lang="pl-PL"/>
            <a:t>2</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dgm:t>
        <a:bodyPr/>
        <a:lstStyle/>
        <a:p>
          <a:endParaRPr lang="pl-PL"/>
        </a:p>
      </dgm:t>
    </dgm:pt>
    <dgm:pt modelId="{25AFA0E3-0F01-4FBC-9040-C15B6E7567F3}">
      <dgm:prSet phldrT="[Tekst]"/>
      <dgm:spPr>
        <a:solidFill>
          <a:schemeClr val="accent2">
            <a:lumMod val="75000"/>
          </a:schemeClr>
        </a:solidFill>
        <a:ln>
          <a:solidFill>
            <a:schemeClr val="accent2">
              <a:lumMod val="75000"/>
            </a:schemeClr>
          </a:solidFill>
        </a:ln>
      </dgm:spPr>
      <dgm:t>
        <a:bodyPr/>
        <a:lstStyle/>
        <a:p>
          <a:r>
            <a:rPr lang="pl-PL"/>
            <a:t>3</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dgm:t>
        <a:bodyPr/>
        <a:lstStyle/>
        <a:p>
          <a:endParaRPr lang="pl-PL"/>
        </a:p>
      </dgm:t>
    </dgm:pt>
    <dgm:pt modelId="{4CF5E5EB-D7FB-4A50-9C98-C4D52EEFC609}">
      <dgm:prSet phldrT="[Tekst]"/>
      <dgm:spPr>
        <a:solidFill>
          <a:schemeClr val="bg1">
            <a:lumMod val="50000"/>
          </a:schemeClr>
        </a:solidFill>
        <a:ln>
          <a:solidFill>
            <a:schemeClr val="bg1">
              <a:lumMod val="50000"/>
            </a:schemeClr>
          </a:solidFill>
        </a:ln>
      </dgm:spPr>
      <dgm:t>
        <a:bodyPr/>
        <a:lstStyle/>
        <a:p>
          <a:r>
            <a:rPr lang="pl-PL"/>
            <a:t>4</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dgm:t>
        <a:bodyPr/>
        <a:lstStyle/>
        <a:p>
          <a:endParaRPr lang="pl-PL"/>
        </a:p>
      </dgm:t>
    </dgm:pt>
    <dgm:pt modelId="{08E8FB6A-582B-4F7F-B986-40F403D0E78D}">
      <dgm:prSet phldrT="[Tekst]"/>
      <dgm:spPr>
        <a:solidFill>
          <a:schemeClr val="bg1"/>
        </a:solidFill>
        <a:ln>
          <a:solidFill>
            <a:schemeClr val="tx1"/>
          </a:solidFill>
        </a:ln>
      </dgm:spPr>
      <dgm:t>
        <a:bodyPr/>
        <a:lstStyle/>
        <a:p>
          <a:r>
            <a:rPr lang="pl-PL">
              <a:solidFill>
                <a:sysClr val="windowText" lastClr="000000"/>
              </a:solidFill>
            </a:rPr>
            <a:t>5</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dgm:t>
        <a:bodyPr/>
        <a:lstStyle/>
        <a:p>
          <a:endParaRPr lang="pl-PL"/>
        </a:p>
      </dgm:t>
    </dgm:pt>
  </dgm:ptLst>
  <dgm:cxnLst>
    <dgm:cxn modelId="{19BC78F8-757A-43F8-AE52-E0A766124914}" type="presOf" srcId="{25AFA0E3-0F01-4FBC-9040-C15B6E7567F3}" destId="{D507256E-A07A-4A70-BDEB-18622C145324}" srcOrd="0" destOrd="0" presId="urn:microsoft.com/office/officeart/2005/8/layout/cycle6"/>
    <dgm:cxn modelId="{D86A0723-3026-479F-99CC-C9CBBCA88DD5}" type="presOf" srcId="{E63A69FF-B6AD-4D8F-8C71-17FF1A823715}" destId="{EDEAB1AB-0BB5-481E-867C-AE800D2DC396}" srcOrd="0" destOrd="0" presId="urn:microsoft.com/office/officeart/2005/8/layout/cycle6"/>
    <dgm:cxn modelId="{0C96E9BC-6680-4B61-91A2-A9D4480FFB87}" type="presOf" srcId="{45FA29CD-F874-4487-895B-F964E193BCB4}" destId="{E0BA0B12-5226-454A-8369-0D8EB5E3A936}" srcOrd="0" destOrd="0" presId="urn:microsoft.com/office/officeart/2005/8/layout/cycle6"/>
    <dgm:cxn modelId="{00368E7E-05BC-4C97-86E4-D9528FF591E7}" type="presOf" srcId="{4CF5E5EB-D7FB-4A50-9C98-C4D52EEFC609}" destId="{54651B98-7992-4A10-8F39-71C19D7845B3}"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2EA904EC-6B01-4C56-B8FC-93CAE6E77899}" type="presOf" srcId="{4B32D408-6E10-4251-80D1-003B561C92EE}" destId="{CA591D4D-036C-4E24-8D7B-AC330BED2F31}" srcOrd="0" destOrd="0" presId="urn:microsoft.com/office/officeart/2005/8/layout/cycle6"/>
    <dgm:cxn modelId="{179DE34A-64B0-4579-A0A4-4AE1AF8A1B72}" type="presOf" srcId="{99F03186-E941-4B39-9C8E-B68119DF4744}" destId="{A3ADFE34-1A14-4619-BDAB-123F4328EB7E}"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43E1FAD0-89FB-4043-9FD6-41CE88BD7C31}" type="presOf" srcId="{D1465A7F-CC34-4814-9A5B-793088117BF0}" destId="{C4BAD620-737E-4906-95F8-0F5932F74BF3}" srcOrd="0" destOrd="0" presId="urn:microsoft.com/office/officeart/2005/8/layout/cycle6"/>
    <dgm:cxn modelId="{8680243E-EBFB-410B-A032-242EFA90F911}" type="presOf" srcId="{4B30ABFE-786F-4458-82C8-2DB926794310}" destId="{4101B0A3-DE5C-430D-8358-D9C4EF9F38F3}" srcOrd="0" destOrd="0" presId="urn:microsoft.com/office/officeart/2005/8/layout/cycle6"/>
    <dgm:cxn modelId="{41DE387A-CAC6-424B-AEC1-587929BE8BD4}" type="presOf" srcId="{08E8FB6A-582B-4F7F-B986-40F403D0E78D}" destId="{30C686F2-E473-4477-8C49-6C5944CD1656}" srcOrd="0" destOrd="0" presId="urn:microsoft.com/office/officeart/2005/8/layout/cycle6"/>
    <dgm:cxn modelId="{48C89A78-169E-4690-BD6A-D4E8D6D0E595}" type="presOf" srcId="{4A7E6C73-E761-49A6-8489-EB68D1C64C87}" destId="{EF8BD76C-8492-43B8-9444-58CDC17F96B9}"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465A4C5A-9B00-471C-82B3-BCA2235DCB6D}" type="presOf" srcId="{38F7B733-9468-42E0-B306-4F07CECEAF03}" destId="{85D0CFC2-8F2F-470A-A376-5A9CBE1C476A}" srcOrd="0" destOrd="0" presId="urn:microsoft.com/office/officeart/2005/8/layout/cycle6"/>
    <dgm:cxn modelId="{0EF068DA-C2BE-4A68-86CC-E4A3785BD549}" srcId="{99F03186-E941-4B39-9C8E-B68119DF4744}" destId="{45FA29CD-F874-4487-895B-F964E193BCB4}" srcOrd="0" destOrd="0" parTransId="{202834C3-5DCD-4CFF-BF0F-B1DA59DF4DCE}" sibTransId="{4B30ABFE-786F-4458-82C8-2DB926794310}"/>
    <dgm:cxn modelId="{16D303AE-2566-42B3-8E4A-7F9FC357EFEE}" type="presParOf" srcId="{A3ADFE34-1A14-4619-BDAB-123F4328EB7E}" destId="{E0BA0B12-5226-454A-8369-0D8EB5E3A936}" srcOrd="0" destOrd="0" presId="urn:microsoft.com/office/officeart/2005/8/layout/cycle6"/>
    <dgm:cxn modelId="{3DD1723B-69FA-401E-9F86-22D026719EFE}" type="presParOf" srcId="{A3ADFE34-1A14-4619-BDAB-123F4328EB7E}" destId="{14B588E5-6412-4A36-988B-BD15002DFB71}" srcOrd="1" destOrd="0" presId="urn:microsoft.com/office/officeart/2005/8/layout/cycle6"/>
    <dgm:cxn modelId="{73A7C3C1-09F2-42CA-A1DE-04721644F182}" type="presParOf" srcId="{A3ADFE34-1A14-4619-BDAB-123F4328EB7E}" destId="{4101B0A3-DE5C-430D-8358-D9C4EF9F38F3}" srcOrd="2" destOrd="0" presId="urn:microsoft.com/office/officeart/2005/8/layout/cycle6"/>
    <dgm:cxn modelId="{9A1FB2B7-F71F-4399-BC2F-4DC3C5B1F078}" type="presParOf" srcId="{A3ADFE34-1A14-4619-BDAB-123F4328EB7E}" destId="{EDEAB1AB-0BB5-481E-867C-AE800D2DC396}" srcOrd="3" destOrd="0" presId="urn:microsoft.com/office/officeart/2005/8/layout/cycle6"/>
    <dgm:cxn modelId="{40A8C70B-1A0D-4635-847F-54EE0D5F5EEE}" type="presParOf" srcId="{A3ADFE34-1A14-4619-BDAB-123F4328EB7E}" destId="{FEDC0506-D3EF-4938-B244-8BD9F2897D9D}" srcOrd="4" destOrd="0" presId="urn:microsoft.com/office/officeart/2005/8/layout/cycle6"/>
    <dgm:cxn modelId="{01927187-9D24-4B0E-B5D1-18C91562FAF7}" type="presParOf" srcId="{A3ADFE34-1A14-4619-BDAB-123F4328EB7E}" destId="{CA591D4D-036C-4E24-8D7B-AC330BED2F31}" srcOrd="5" destOrd="0" presId="urn:microsoft.com/office/officeart/2005/8/layout/cycle6"/>
    <dgm:cxn modelId="{1F6A8D8A-3199-4B06-968A-0A759C5EECD1}" type="presParOf" srcId="{A3ADFE34-1A14-4619-BDAB-123F4328EB7E}" destId="{D507256E-A07A-4A70-BDEB-18622C145324}" srcOrd="6" destOrd="0" presId="urn:microsoft.com/office/officeart/2005/8/layout/cycle6"/>
    <dgm:cxn modelId="{ECF062AD-F92F-4505-B293-DAD03726E66C}" type="presParOf" srcId="{A3ADFE34-1A14-4619-BDAB-123F4328EB7E}" destId="{F76E1E22-B466-4A79-83D4-F7D1EC69BA04}" srcOrd="7" destOrd="0" presId="urn:microsoft.com/office/officeart/2005/8/layout/cycle6"/>
    <dgm:cxn modelId="{C922312D-AB26-4AF0-A97B-BC339E6AA2E5}" type="presParOf" srcId="{A3ADFE34-1A14-4619-BDAB-123F4328EB7E}" destId="{85D0CFC2-8F2F-470A-A376-5A9CBE1C476A}" srcOrd="8" destOrd="0" presId="urn:microsoft.com/office/officeart/2005/8/layout/cycle6"/>
    <dgm:cxn modelId="{DF1C78CA-1AEE-4784-A649-A3CBFFDE3BB2}" type="presParOf" srcId="{A3ADFE34-1A14-4619-BDAB-123F4328EB7E}" destId="{54651B98-7992-4A10-8F39-71C19D7845B3}" srcOrd="9" destOrd="0" presId="urn:microsoft.com/office/officeart/2005/8/layout/cycle6"/>
    <dgm:cxn modelId="{6C71E864-D8D6-467B-99F6-90F0DBB06515}" type="presParOf" srcId="{A3ADFE34-1A14-4619-BDAB-123F4328EB7E}" destId="{8F1015E7-9178-41DB-8E40-45905B859832}" srcOrd="10" destOrd="0" presId="urn:microsoft.com/office/officeart/2005/8/layout/cycle6"/>
    <dgm:cxn modelId="{4474E476-B581-48B1-A997-11098247B6D5}" type="presParOf" srcId="{A3ADFE34-1A14-4619-BDAB-123F4328EB7E}" destId="{C4BAD620-737E-4906-95F8-0F5932F74BF3}" srcOrd="11" destOrd="0" presId="urn:microsoft.com/office/officeart/2005/8/layout/cycle6"/>
    <dgm:cxn modelId="{28688A67-5AAE-4E89-AF2F-ECF43781B55F}" type="presParOf" srcId="{A3ADFE34-1A14-4619-BDAB-123F4328EB7E}" destId="{30C686F2-E473-4477-8C49-6C5944CD1656}" srcOrd="12" destOrd="0" presId="urn:microsoft.com/office/officeart/2005/8/layout/cycle6"/>
    <dgm:cxn modelId="{D10C29E6-41D7-41F5-991B-D07BB47A1082}" type="presParOf" srcId="{A3ADFE34-1A14-4619-BDAB-123F4328EB7E}" destId="{2E5D6E6B-792B-4704-94A5-7A559E42BA29}" srcOrd="13" destOrd="0" presId="urn:microsoft.com/office/officeart/2005/8/layout/cycle6"/>
    <dgm:cxn modelId="{DF97848C-A60E-4968-A903-75454ADA3C23}"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19" minVer="http://schemas.openxmlformats.org/drawingml/2006/diagram"/>
    </a:ext>
  </dgm:extLst>
</dgm:dataModel>
</file>

<file path=word/diagrams/data12.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pl-PL"/>
        </a:p>
      </dgm:t>
    </dgm:pt>
    <dgm:pt modelId="{45FA29CD-F874-4487-895B-F964E193BCB4}">
      <dgm:prSet phldrT="[Tekst]"/>
      <dgm:spPr>
        <a:xfrm>
          <a:off x="640628" y="18"/>
          <a:ext cx="440537" cy="286349"/>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pl-PL">
              <a:solidFill>
                <a:sysClr val="window" lastClr="FFFFFF"/>
              </a:solidFill>
              <a:latin typeface="Calibri"/>
              <a:ea typeface="+mn-ea"/>
              <a:cs typeface="+mn-cs"/>
            </a:rPr>
            <a:t>1</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E63A69FF-B6AD-4D8F-8C71-17FF1A823715}">
      <dgm:prSet phldrT="[Tekst]"/>
      <dgm:spPr>
        <a:xfrm>
          <a:off x="1185746" y="396069"/>
          <a:ext cx="440537" cy="286349"/>
        </a:xfrm>
        <a:solidFill>
          <a:sysClr val="windowText" lastClr="000000">
            <a:lumMod val="75000"/>
            <a:lumOff val="25000"/>
          </a:sysClr>
        </a:solidFill>
        <a:ln w="12700" cap="flat" cmpd="sng" algn="ctr">
          <a:solidFill>
            <a:sysClr val="windowText" lastClr="000000">
              <a:lumMod val="75000"/>
              <a:lumOff val="25000"/>
            </a:sysClr>
          </a:solidFill>
          <a:prstDash val="solid"/>
          <a:miter lim="800000"/>
        </a:ln>
        <a:effectLst/>
      </dgm:spPr>
      <dgm:t>
        <a:bodyPr/>
        <a:lstStyle/>
        <a:p>
          <a:r>
            <a:rPr lang="pl-PL">
              <a:solidFill>
                <a:sysClr val="window" lastClr="FFFFFF"/>
              </a:solidFill>
              <a:latin typeface="Calibri"/>
              <a:ea typeface="+mn-ea"/>
              <a:cs typeface="+mn-cs"/>
            </a:rPr>
            <a:t>2</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25AFA0E3-0F01-4FBC-9040-C15B6E7567F3}">
      <dgm:prSet phldrT="[Tekst]"/>
      <dgm:spPr>
        <a:xfrm>
          <a:off x="977529" y="1036893"/>
          <a:ext cx="440537" cy="286349"/>
        </a:xfrm>
        <a:solidFill>
          <a:srgbClr val="ED7D31">
            <a:lumMod val="75000"/>
          </a:srgbClr>
        </a:solidFill>
        <a:ln w="12700" cap="flat" cmpd="sng" algn="ctr">
          <a:solidFill>
            <a:srgbClr val="ED7D31">
              <a:lumMod val="75000"/>
            </a:srgbClr>
          </a:solidFill>
          <a:prstDash val="solid"/>
          <a:miter lim="800000"/>
        </a:ln>
        <a:effectLst/>
      </dgm:spPr>
      <dgm:t>
        <a:bodyPr/>
        <a:lstStyle/>
        <a:p>
          <a:r>
            <a:rPr lang="pl-PL">
              <a:solidFill>
                <a:sysClr val="window" lastClr="FFFFFF"/>
              </a:solidFill>
              <a:latin typeface="Calibri"/>
              <a:ea typeface="+mn-ea"/>
              <a:cs typeface="+mn-cs"/>
            </a:rPr>
            <a:t>3</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4CF5E5EB-D7FB-4A50-9C98-C4D52EEFC609}">
      <dgm:prSet phldrT="[Tekst]"/>
      <dgm:spPr>
        <a:xfrm>
          <a:off x="303727" y="1036893"/>
          <a:ext cx="440537" cy="286349"/>
        </a:xfrm>
        <a:solidFill>
          <a:sysClr val="window" lastClr="FFFFFF">
            <a:lumMod val="50000"/>
          </a:sysClr>
        </a:solidFill>
        <a:ln w="12700" cap="flat" cmpd="sng" algn="ctr">
          <a:solidFill>
            <a:sysClr val="window" lastClr="FFFFFF">
              <a:lumMod val="50000"/>
            </a:sysClr>
          </a:solidFill>
          <a:prstDash val="solid"/>
          <a:miter lim="800000"/>
        </a:ln>
        <a:effectLst/>
      </dgm:spPr>
      <dgm:t>
        <a:bodyPr/>
        <a:lstStyle/>
        <a:p>
          <a:r>
            <a:rPr lang="pl-PL">
              <a:solidFill>
                <a:sysClr val="window" lastClr="FFFFFF"/>
              </a:solidFill>
              <a:latin typeface="Calibri"/>
              <a:ea typeface="+mn-ea"/>
              <a:cs typeface="+mn-cs"/>
            </a:rPr>
            <a:t>4</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08E8FB6A-582B-4F7F-B986-40F403D0E78D}">
      <dgm:prSet phldrT="[Tekst]"/>
      <dgm:spPr>
        <a:xfrm>
          <a:off x="95511" y="396069"/>
          <a:ext cx="440537" cy="286349"/>
        </a:xfrm>
        <a:solidFill>
          <a:sysClr val="window" lastClr="FFFFFF"/>
        </a:solidFill>
        <a:ln w="12700" cap="flat" cmpd="sng" algn="ctr">
          <a:solidFill>
            <a:sysClr val="windowText" lastClr="000000"/>
          </a:solidFill>
          <a:prstDash val="solid"/>
          <a:miter lim="800000"/>
        </a:ln>
        <a:effectLst/>
      </dgm:spPr>
      <dgm:t>
        <a:bodyPr/>
        <a:lstStyle/>
        <a:p>
          <a:r>
            <a:rPr lang="pl-PL">
              <a:solidFill>
                <a:sysClr val="windowText" lastClr="000000"/>
              </a:solidFill>
              <a:latin typeface="Calibri"/>
              <a:ea typeface="+mn-ea"/>
              <a:cs typeface="+mn-cs"/>
            </a:rPr>
            <a:t>5</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CDF68928-E9E7-4F45-8746-7C79DB8E49F3}" type="presOf" srcId="{D1465A7F-CC34-4814-9A5B-793088117BF0}" destId="{C4BAD620-737E-4906-95F8-0F5932F74BF3}" srcOrd="0" destOrd="0" presId="urn:microsoft.com/office/officeart/2005/8/layout/cycle6"/>
    <dgm:cxn modelId="{52B112AB-B7A6-4F7D-8C76-A6FF9C94FF47}" type="presOf" srcId="{4B32D408-6E10-4251-80D1-003B561C92EE}" destId="{CA591D4D-036C-4E24-8D7B-AC330BED2F31}" srcOrd="0" destOrd="0" presId="urn:microsoft.com/office/officeart/2005/8/layout/cycle6"/>
    <dgm:cxn modelId="{DD006E9C-A900-4F60-8934-EBEA3FE475B2}" srcId="{99F03186-E941-4B39-9C8E-B68119DF4744}" destId="{E63A69FF-B6AD-4D8F-8C71-17FF1A823715}" srcOrd="1" destOrd="0" parTransId="{642B9AE3-D842-409F-B849-94544D21BBE5}" sibTransId="{4B32D408-6E10-4251-80D1-003B561C92EE}"/>
    <dgm:cxn modelId="{5B279D2B-D658-4B55-B7EF-5BCB0A6DDB07}" srcId="{99F03186-E941-4B39-9C8E-B68119DF4744}" destId="{4CF5E5EB-D7FB-4A50-9C98-C4D52EEFC609}" srcOrd="3" destOrd="0" parTransId="{20BBB80A-05C4-438E-BB91-071CD5D7A5C9}" sibTransId="{D1465A7F-CC34-4814-9A5B-793088117BF0}"/>
    <dgm:cxn modelId="{9A7FA582-FE3C-498A-98E8-330EF89D1E7A}" srcId="{99F03186-E941-4B39-9C8E-B68119DF4744}" destId="{25AFA0E3-0F01-4FBC-9040-C15B6E7567F3}" srcOrd="2" destOrd="0" parTransId="{FD214894-8F58-4B5C-8C0E-DA268EEEC335}" sibTransId="{38F7B733-9468-42E0-B306-4F07CECEAF03}"/>
    <dgm:cxn modelId="{A066B3B7-9814-4F46-A67B-8EF0FFF75FB1}" type="presOf" srcId="{99F03186-E941-4B39-9C8E-B68119DF4744}" destId="{A3ADFE34-1A14-4619-BDAB-123F4328EB7E}" srcOrd="0" destOrd="0" presId="urn:microsoft.com/office/officeart/2005/8/layout/cycle6"/>
    <dgm:cxn modelId="{3B71D2AA-5AF5-4EFB-8D15-3F3EB425F3E9}" type="presOf" srcId="{45FA29CD-F874-4487-895B-F964E193BCB4}" destId="{E0BA0B12-5226-454A-8369-0D8EB5E3A936}" srcOrd="0" destOrd="0" presId="urn:microsoft.com/office/officeart/2005/8/layout/cycle6"/>
    <dgm:cxn modelId="{97BB6C13-F7F7-454B-AD16-B4EA8271DE2C}" type="presOf" srcId="{4A7E6C73-E761-49A6-8489-EB68D1C64C87}" destId="{EF8BD76C-8492-43B8-9444-58CDC17F96B9}" srcOrd="0" destOrd="0" presId="urn:microsoft.com/office/officeart/2005/8/layout/cycle6"/>
    <dgm:cxn modelId="{4C6B2B2B-3EB2-4208-BE8E-B312DC7C4409}" type="presOf" srcId="{25AFA0E3-0F01-4FBC-9040-C15B6E7567F3}" destId="{D507256E-A07A-4A70-BDEB-18622C145324}" srcOrd="0" destOrd="0" presId="urn:microsoft.com/office/officeart/2005/8/layout/cycle6"/>
    <dgm:cxn modelId="{2D12900A-CACD-41C1-B447-350DE2DCA166}" type="presOf" srcId="{4B30ABFE-786F-4458-82C8-2DB926794310}" destId="{4101B0A3-DE5C-430D-8358-D9C4EF9F38F3}" srcOrd="0" destOrd="0" presId="urn:microsoft.com/office/officeart/2005/8/layout/cycle6"/>
    <dgm:cxn modelId="{CB914F4D-7273-4BDC-BBA7-D04FAA11B65F}" type="presOf" srcId="{38F7B733-9468-42E0-B306-4F07CECEAF03}" destId="{85D0CFC2-8F2F-470A-A376-5A9CBE1C476A}" srcOrd="0" destOrd="0" presId="urn:microsoft.com/office/officeart/2005/8/layout/cycle6"/>
    <dgm:cxn modelId="{F2623157-5855-4C75-93A5-7D7BC70D7090}" type="presOf" srcId="{E63A69FF-B6AD-4D8F-8C71-17FF1A823715}" destId="{EDEAB1AB-0BB5-481E-867C-AE800D2DC396}" srcOrd="0" destOrd="0" presId="urn:microsoft.com/office/officeart/2005/8/layout/cycle6"/>
    <dgm:cxn modelId="{3049AFDD-59B2-4E77-BD5F-F2BAC6BC7FE3}" type="presOf" srcId="{4CF5E5EB-D7FB-4A50-9C98-C4D52EEFC609}" destId="{54651B98-7992-4A10-8F39-71C19D7845B3}" srcOrd="0" destOrd="0" presId="urn:microsoft.com/office/officeart/2005/8/layout/cycle6"/>
    <dgm:cxn modelId="{B02E4517-40E2-491F-A347-1D7C9297AE1C}" type="presOf" srcId="{08E8FB6A-582B-4F7F-B986-40F403D0E78D}" destId="{30C686F2-E473-4477-8C49-6C5944CD1656}"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D4D6C307-E182-4C8F-83B4-B6677982EB9E}" type="presParOf" srcId="{A3ADFE34-1A14-4619-BDAB-123F4328EB7E}" destId="{E0BA0B12-5226-454A-8369-0D8EB5E3A936}" srcOrd="0" destOrd="0" presId="urn:microsoft.com/office/officeart/2005/8/layout/cycle6"/>
    <dgm:cxn modelId="{AF75AE20-0A5B-45C4-8FBC-E38A6996C5F6}" type="presParOf" srcId="{A3ADFE34-1A14-4619-BDAB-123F4328EB7E}" destId="{14B588E5-6412-4A36-988B-BD15002DFB71}" srcOrd="1" destOrd="0" presId="urn:microsoft.com/office/officeart/2005/8/layout/cycle6"/>
    <dgm:cxn modelId="{278A4D67-7EF4-41E0-BD27-A0A8D9CD9DE3}" type="presParOf" srcId="{A3ADFE34-1A14-4619-BDAB-123F4328EB7E}" destId="{4101B0A3-DE5C-430D-8358-D9C4EF9F38F3}" srcOrd="2" destOrd="0" presId="urn:microsoft.com/office/officeart/2005/8/layout/cycle6"/>
    <dgm:cxn modelId="{85565D44-8ACC-4683-8565-1F097C287558}" type="presParOf" srcId="{A3ADFE34-1A14-4619-BDAB-123F4328EB7E}" destId="{EDEAB1AB-0BB5-481E-867C-AE800D2DC396}" srcOrd="3" destOrd="0" presId="urn:microsoft.com/office/officeart/2005/8/layout/cycle6"/>
    <dgm:cxn modelId="{B357A024-AB94-455C-9C37-02411FBDFEC1}" type="presParOf" srcId="{A3ADFE34-1A14-4619-BDAB-123F4328EB7E}" destId="{FEDC0506-D3EF-4938-B244-8BD9F2897D9D}" srcOrd="4" destOrd="0" presId="urn:microsoft.com/office/officeart/2005/8/layout/cycle6"/>
    <dgm:cxn modelId="{C595542B-4E1D-4501-ACBD-6F52F272601D}" type="presParOf" srcId="{A3ADFE34-1A14-4619-BDAB-123F4328EB7E}" destId="{CA591D4D-036C-4E24-8D7B-AC330BED2F31}" srcOrd="5" destOrd="0" presId="urn:microsoft.com/office/officeart/2005/8/layout/cycle6"/>
    <dgm:cxn modelId="{8F11363B-30E5-4C7F-A474-EB6F9BF0D4F5}" type="presParOf" srcId="{A3ADFE34-1A14-4619-BDAB-123F4328EB7E}" destId="{D507256E-A07A-4A70-BDEB-18622C145324}" srcOrd="6" destOrd="0" presId="urn:microsoft.com/office/officeart/2005/8/layout/cycle6"/>
    <dgm:cxn modelId="{13A775B2-0E09-4FCC-98CD-BE42840DBABE}" type="presParOf" srcId="{A3ADFE34-1A14-4619-BDAB-123F4328EB7E}" destId="{F76E1E22-B466-4A79-83D4-F7D1EC69BA04}" srcOrd="7" destOrd="0" presId="urn:microsoft.com/office/officeart/2005/8/layout/cycle6"/>
    <dgm:cxn modelId="{B8280C64-040B-4C7F-9B9C-98ABE31F5B22}" type="presParOf" srcId="{A3ADFE34-1A14-4619-BDAB-123F4328EB7E}" destId="{85D0CFC2-8F2F-470A-A376-5A9CBE1C476A}" srcOrd="8" destOrd="0" presId="urn:microsoft.com/office/officeart/2005/8/layout/cycle6"/>
    <dgm:cxn modelId="{EF17FD3B-B7B7-48DF-8DCF-6A249BC8F7DF}" type="presParOf" srcId="{A3ADFE34-1A14-4619-BDAB-123F4328EB7E}" destId="{54651B98-7992-4A10-8F39-71C19D7845B3}" srcOrd="9" destOrd="0" presId="urn:microsoft.com/office/officeart/2005/8/layout/cycle6"/>
    <dgm:cxn modelId="{925F765E-8F62-4F2C-AC03-C0664BB7ACF6}" type="presParOf" srcId="{A3ADFE34-1A14-4619-BDAB-123F4328EB7E}" destId="{8F1015E7-9178-41DB-8E40-45905B859832}" srcOrd="10" destOrd="0" presId="urn:microsoft.com/office/officeart/2005/8/layout/cycle6"/>
    <dgm:cxn modelId="{AF0F8D84-DA3D-4178-B866-7DA48D9A536F}" type="presParOf" srcId="{A3ADFE34-1A14-4619-BDAB-123F4328EB7E}" destId="{C4BAD620-737E-4906-95F8-0F5932F74BF3}" srcOrd="11" destOrd="0" presId="urn:microsoft.com/office/officeart/2005/8/layout/cycle6"/>
    <dgm:cxn modelId="{97F48CA0-DAF3-4C0C-9908-EF9FAC172678}" type="presParOf" srcId="{A3ADFE34-1A14-4619-BDAB-123F4328EB7E}" destId="{30C686F2-E473-4477-8C49-6C5944CD1656}" srcOrd="12" destOrd="0" presId="urn:microsoft.com/office/officeart/2005/8/layout/cycle6"/>
    <dgm:cxn modelId="{BA7C335E-8070-4805-B17F-4FA47EF74670}" type="presParOf" srcId="{A3ADFE34-1A14-4619-BDAB-123F4328EB7E}" destId="{2E5D6E6B-792B-4704-94A5-7A559E42BA29}" srcOrd="13" destOrd="0" presId="urn:microsoft.com/office/officeart/2005/8/layout/cycle6"/>
    <dgm:cxn modelId="{7867FBF1-D3E4-49CE-AFCC-59ABF0D2011F}"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24" minVer="http://schemas.openxmlformats.org/drawingml/2006/diagram"/>
    </a:ext>
  </dgm:extLst>
</dgm:dataModel>
</file>

<file path=word/diagrams/data13.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pl-PL"/>
        </a:p>
      </dgm:t>
    </dgm:pt>
    <dgm:pt modelId="{45FA29CD-F874-4487-895B-F964E193BCB4}">
      <dgm:prSet phldrT="[Tekst]"/>
      <dgm:spPr>
        <a:xfrm>
          <a:off x="640628" y="18"/>
          <a:ext cx="440537" cy="286349"/>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pl-PL">
              <a:solidFill>
                <a:sysClr val="window" lastClr="FFFFFF"/>
              </a:solidFill>
              <a:latin typeface="Calibri"/>
              <a:ea typeface="+mn-ea"/>
              <a:cs typeface="+mn-cs"/>
            </a:rPr>
            <a:t>1</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E63A69FF-B6AD-4D8F-8C71-17FF1A823715}">
      <dgm:prSet phldrT="[Tekst]"/>
      <dgm:spPr>
        <a:xfrm>
          <a:off x="1185746" y="396069"/>
          <a:ext cx="440537" cy="286349"/>
        </a:xfrm>
        <a:solidFill>
          <a:sysClr val="windowText" lastClr="000000">
            <a:lumMod val="75000"/>
            <a:lumOff val="25000"/>
          </a:sysClr>
        </a:solidFill>
        <a:ln w="12700" cap="flat" cmpd="sng" algn="ctr">
          <a:solidFill>
            <a:sysClr val="windowText" lastClr="000000">
              <a:lumMod val="75000"/>
              <a:lumOff val="25000"/>
            </a:sysClr>
          </a:solidFill>
          <a:prstDash val="solid"/>
          <a:miter lim="800000"/>
        </a:ln>
        <a:effectLst/>
      </dgm:spPr>
      <dgm:t>
        <a:bodyPr/>
        <a:lstStyle/>
        <a:p>
          <a:r>
            <a:rPr lang="pl-PL">
              <a:solidFill>
                <a:sysClr val="window" lastClr="FFFFFF"/>
              </a:solidFill>
              <a:latin typeface="Calibri"/>
              <a:ea typeface="+mn-ea"/>
              <a:cs typeface="+mn-cs"/>
            </a:rPr>
            <a:t>2</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25AFA0E3-0F01-4FBC-9040-C15B6E7567F3}">
      <dgm:prSet phldrT="[Tekst]"/>
      <dgm:spPr>
        <a:xfrm>
          <a:off x="977529" y="1036893"/>
          <a:ext cx="440537" cy="286349"/>
        </a:xfrm>
        <a:solidFill>
          <a:srgbClr val="ED7D31">
            <a:lumMod val="75000"/>
          </a:srgbClr>
        </a:solidFill>
        <a:ln w="12700" cap="flat" cmpd="sng" algn="ctr">
          <a:solidFill>
            <a:srgbClr val="ED7D31">
              <a:lumMod val="75000"/>
            </a:srgbClr>
          </a:solidFill>
          <a:prstDash val="solid"/>
          <a:miter lim="800000"/>
        </a:ln>
        <a:effectLst/>
      </dgm:spPr>
      <dgm:t>
        <a:bodyPr/>
        <a:lstStyle/>
        <a:p>
          <a:r>
            <a:rPr lang="pl-PL">
              <a:solidFill>
                <a:sysClr val="window" lastClr="FFFFFF"/>
              </a:solidFill>
              <a:latin typeface="Calibri"/>
              <a:ea typeface="+mn-ea"/>
              <a:cs typeface="+mn-cs"/>
            </a:rPr>
            <a:t>3</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4CF5E5EB-D7FB-4A50-9C98-C4D52EEFC609}">
      <dgm:prSet phldrT="[Tekst]"/>
      <dgm:spPr>
        <a:xfrm>
          <a:off x="303727" y="1036893"/>
          <a:ext cx="440537" cy="286349"/>
        </a:xfrm>
        <a:solidFill>
          <a:sysClr val="window" lastClr="FFFFFF">
            <a:lumMod val="50000"/>
          </a:sysClr>
        </a:solidFill>
        <a:ln w="12700" cap="flat" cmpd="sng" algn="ctr">
          <a:solidFill>
            <a:sysClr val="window" lastClr="FFFFFF">
              <a:lumMod val="50000"/>
            </a:sysClr>
          </a:solidFill>
          <a:prstDash val="solid"/>
          <a:miter lim="800000"/>
        </a:ln>
        <a:effectLst/>
      </dgm:spPr>
      <dgm:t>
        <a:bodyPr/>
        <a:lstStyle/>
        <a:p>
          <a:r>
            <a:rPr lang="pl-PL">
              <a:solidFill>
                <a:sysClr val="window" lastClr="FFFFFF"/>
              </a:solidFill>
              <a:latin typeface="Calibri"/>
              <a:ea typeface="+mn-ea"/>
              <a:cs typeface="+mn-cs"/>
            </a:rPr>
            <a:t>4</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08E8FB6A-582B-4F7F-B986-40F403D0E78D}">
      <dgm:prSet phldrT="[Tekst]"/>
      <dgm:spPr>
        <a:xfrm>
          <a:off x="95511" y="396069"/>
          <a:ext cx="440537" cy="286349"/>
        </a:xfrm>
        <a:solidFill>
          <a:sysClr val="window" lastClr="FFFFFF"/>
        </a:solidFill>
        <a:ln w="12700" cap="flat" cmpd="sng" algn="ctr">
          <a:solidFill>
            <a:sysClr val="windowText" lastClr="000000"/>
          </a:solidFill>
          <a:prstDash val="solid"/>
          <a:miter lim="800000"/>
        </a:ln>
        <a:effectLst/>
      </dgm:spPr>
      <dgm:t>
        <a:bodyPr/>
        <a:lstStyle/>
        <a:p>
          <a:r>
            <a:rPr lang="pl-PL">
              <a:solidFill>
                <a:sysClr val="windowText" lastClr="000000"/>
              </a:solidFill>
              <a:latin typeface="Calibri"/>
              <a:ea typeface="+mn-ea"/>
              <a:cs typeface="+mn-cs"/>
            </a:rPr>
            <a:t>5</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a:noFill/>
        <a:ln w="6350" cap="flat" cmpd="sng" algn="ctr">
          <a:solidFill>
            <a:srgbClr val="5B9BD5">
              <a:hueOff val="0"/>
              <a:satOff val="0"/>
              <a:lumOff val="0"/>
              <a:alphaOff val="0"/>
            </a:srgbClr>
          </a:solidFill>
          <a:prstDash val="solid"/>
          <a:miter lim="800000"/>
        </a:ln>
        <a:effectLs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CCE9EF6A-D41A-4CC8-A460-DBF3D2F5EBC7}" type="presOf" srcId="{E63A69FF-B6AD-4D8F-8C71-17FF1A823715}" destId="{EDEAB1AB-0BB5-481E-867C-AE800D2DC396}" srcOrd="0" destOrd="0" presId="urn:microsoft.com/office/officeart/2005/8/layout/cycle6"/>
    <dgm:cxn modelId="{C68986BE-8DB3-4BC1-8219-ED1BCC3ECFF7}" type="presOf" srcId="{08E8FB6A-582B-4F7F-B986-40F403D0E78D}" destId="{30C686F2-E473-4477-8C49-6C5944CD1656}" srcOrd="0" destOrd="0" presId="urn:microsoft.com/office/officeart/2005/8/layout/cycle6"/>
    <dgm:cxn modelId="{34D563EF-34EE-4B1C-8B95-54AD1BDC7B59}" type="presOf" srcId="{25AFA0E3-0F01-4FBC-9040-C15B6E7567F3}" destId="{D507256E-A07A-4A70-BDEB-18622C145324}" srcOrd="0" destOrd="0" presId="urn:microsoft.com/office/officeart/2005/8/layout/cycle6"/>
    <dgm:cxn modelId="{070E33EE-CCF5-456D-A0CC-E944A77519D7}" type="presOf" srcId="{4B30ABFE-786F-4458-82C8-2DB926794310}" destId="{4101B0A3-DE5C-430D-8358-D9C4EF9F38F3}" srcOrd="0" destOrd="0" presId="urn:microsoft.com/office/officeart/2005/8/layout/cycle6"/>
    <dgm:cxn modelId="{D0CF966F-FB41-4D5F-9EA7-F4C3D80FA25B}" type="presOf" srcId="{4A7E6C73-E761-49A6-8489-EB68D1C64C87}" destId="{EF8BD76C-8492-43B8-9444-58CDC17F96B9}" srcOrd="0" destOrd="0" presId="urn:microsoft.com/office/officeart/2005/8/layout/cycle6"/>
    <dgm:cxn modelId="{DF41BD9B-9670-4D60-9182-7E91AE7A58B8}" type="presOf" srcId="{38F7B733-9468-42E0-B306-4F07CECEAF03}" destId="{85D0CFC2-8F2F-470A-A376-5A9CBE1C476A}"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F11B8F93-F08B-46AE-A562-83988A95A1E0}" type="presOf" srcId="{4B32D408-6E10-4251-80D1-003B561C92EE}" destId="{CA591D4D-036C-4E24-8D7B-AC330BED2F31}"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73E60C86-16F1-4E8A-9E43-92767E97177E}" type="presOf" srcId="{D1465A7F-CC34-4814-9A5B-793088117BF0}" destId="{C4BAD620-737E-4906-95F8-0F5932F74BF3}" srcOrd="0" destOrd="0" presId="urn:microsoft.com/office/officeart/2005/8/layout/cycle6"/>
    <dgm:cxn modelId="{16D6F22F-707F-4EC2-8AC0-A8F2C6ACCE4F}" type="presOf" srcId="{4CF5E5EB-D7FB-4A50-9C98-C4D52EEFC609}" destId="{54651B98-7992-4A10-8F39-71C19D7845B3}" srcOrd="0" destOrd="0" presId="urn:microsoft.com/office/officeart/2005/8/layout/cycle6"/>
    <dgm:cxn modelId="{9DFA004D-5075-401D-BF8D-C162DD469F80}" type="presOf" srcId="{45FA29CD-F874-4487-895B-F964E193BCB4}" destId="{E0BA0B12-5226-454A-8369-0D8EB5E3A936}"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1AEDE209-B9E4-4F09-B770-5E3CF89AD173}" type="presOf" srcId="{99F03186-E941-4B39-9C8E-B68119DF4744}" destId="{A3ADFE34-1A14-4619-BDAB-123F4328EB7E}" srcOrd="0" destOrd="0" presId="urn:microsoft.com/office/officeart/2005/8/layout/cycle6"/>
    <dgm:cxn modelId="{0EF068DA-C2BE-4A68-86CC-E4A3785BD549}" srcId="{99F03186-E941-4B39-9C8E-B68119DF4744}" destId="{45FA29CD-F874-4487-895B-F964E193BCB4}" srcOrd="0" destOrd="0" parTransId="{202834C3-5DCD-4CFF-BF0F-B1DA59DF4DCE}" sibTransId="{4B30ABFE-786F-4458-82C8-2DB926794310}"/>
    <dgm:cxn modelId="{92195717-FCE7-4E1A-8FAB-DBF0914AFE4E}" type="presParOf" srcId="{A3ADFE34-1A14-4619-BDAB-123F4328EB7E}" destId="{E0BA0B12-5226-454A-8369-0D8EB5E3A936}" srcOrd="0" destOrd="0" presId="urn:microsoft.com/office/officeart/2005/8/layout/cycle6"/>
    <dgm:cxn modelId="{CDC30118-F1CC-4613-9B62-DF4873BFA1DC}" type="presParOf" srcId="{A3ADFE34-1A14-4619-BDAB-123F4328EB7E}" destId="{14B588E5-6412-4A36-988B-BD15002DFB71}" srcOrd="1" destOrd="0" presId="urn:microsoft.com/office/officeart/2005/8/layout/cycle6"/>
    <dgm:cxn modelId="{FADC99B7-D147-4180-9B70-3EA6466F0BB2}" type="presParOf" srcId="{A3ADFE34-1A14-4619-BDAB-123F4328EB7E}" destId="{4101B0A3-DE5C-430D-8358-D9C4EF9F38F3}" srcOrd="2" destOrd="0" presId="urn:microsoft.com/office/officeart/2005/8/layout/cycle6"/>
    <dgm:cxn modelId="{6BE94BBA-3560-4FC3-B39A-1C7A8E86868A}" type="presParOf" srcId="{A3ADFE34-1A14-4619-BDAB-123F4328EB7E}" destId="{EDEAB1AB-0BB5-481E-867C-AE800D2DC396}" srcOrd="3" destOrd="0" presId="urn:microsoft.com/office/officeart/2005/8/layout/cycle6"/>
    <dgm:cxn modelId="{92F1A7E8-73AE-460C-AC90-CE66B60ADF98}" type="presParOf" srcId="{A3ADFE34-1A14-4619-BDAB-123F4328EB7E}" destId="{FEDC0506-D3EF-4938-B244-8BD9F2897D9D}" srcOrd="4" destOrd="0" presId="urn:microsoft.com/office/officeart/2005/8/layout/cycle6"/>
    <dgm:cxn modelId="{FAEFBEAF-C9FF-4D6F-B6DB-6C87BBAB037C}" type="presParOf" srcId="{A3ADFE34-1A14-4619-BDAB-123F4328EB7E}" destId="{CA591D4D-036C-4E24-8D7B-AC330BED2F31}" srcOrd="5" destOrd="0" presId="urn:microsoft.com/office/officeart/2005/8/layout/cycle6"/>
    <dgm:cxn modelId="{67C330B0-7AE4-45BE-B2B7-D83C399D501E}" type="presParOf" srcId="{A3ADFE34-1A14-4619-BDAB-123F4328EB7E}" destId="{D507256E-A07A-4A70-BDEB-18622C145324}" srcOrd="6" destOrd="0" presId="urn:microsoft.com/office/officeart/2005/8/layout/cycle6"/>
    <dgm:cxn modelId="{FEAD045A-9C5D-48F3-B227-55781D101009}" type="presParOf" srcId="{A3ADFE34-1A14-4619-BDAB-123F4328EB7E}" destId="{F76E1E22-B466-4A79-83D4-F7D1EC69BA04}" srcOrd="7" destOrd="0" presId="urn:microsoft.com/office/officeart/2005/8/layout/cycle6"/>
    <dgm:cxn modelId="{430BCE53-3585-46B4-AC69-728762E9E9AA}" type="presParOf" srcId="{A3ADFE34-1A14-4619-BDAB-123F4328EB7E}" destId="{85D0CFC2-8F2F-470A-A376-5A9CBE1C476A}" srcOrd="8" destOrd="0" presId="urn:microsoft.com/office/officeart/2005/8/layout/cycle6"/>
    <dgm:cxn modelId="{E64799A1-6E31-4C99-BD60-2AB549E8D743}" type="presParOf" srcId="{A3ADFE34-1A14-4619-BDAB-123F4328EB7E}" destId="{54651B98-7992-4A10-8F39-71C19D7845B3}" srcOrd="9" destOrd="0" presId="urn:microsoft.com/office/officeart/2005/8/layout/cycle6"/>
    <dgm:cxn modelId="{82E8E1BD-B6EA-4243-9086-AE9AC8F45B23}" type="presParOf" srcId="{A3ADFE34-1A14-4619-BDAB-123F4328EB7E}" destId="{8F1015E7-9178-41DB-8E40-45905B859832}" srcOrd="10" destOrd="0" presId="urn:microsoft.com/office/officeart/2005/8/layout/cycle6"/>
    <dgm:cxn modelId="{DF713F17-2DBE-4819-A5CF-DE4BD767EF61}" type="presParOf" srcId="{A3ADFE34-1A14-4619-BDAB-123F4328EB7E}" destId="{C4BAD620-737E-4906-95F8-0F5932F74BF3}" srcOrd="11" destOrd="0" presId="urn:microsoft.com/office/officeart/2005/8/layout/cycle6"/>
    <dgm:cxn modelId="{169E78D8-45F3-4EB2-A4DC-AC0608901366}" type="presParOf" srcId="{A3ADFE34-1A14-4619-BDAB-123F4328EB7E}" destId="{30C686F2-E473-4477-8C49-6C5944CD1656}" srcOrd="12" destOrd="0" presId="urn:microsoft.com/office/officeart/2005/8/layout/cycle6"/>
    <dgm:cxn modelId="{03E0B71A-C64C-418F-99BF-77060C2D1C4F}" type="presParOf" srcId="{A3ADFE34-1A14-4619-BDAB-123F4328EB7E}" destId="{2E5D6E6B-792B-4704-94A5-7A559E42BA29}" srcOrd="13" destOrd="0" presId="urn:microsoft.com/office/officeart/2005/8/layout/cycle6"/>
    <dgm:cxn modelId="{90E3978C-C5E6-437C-A34E-33D2B089E71E}"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29" minVer="http://schemas.openxmlformats.org/drawingml/2006/diagram"/>
    </a:ext>
  </dgm:extLst>
</dgm:dataModel>
</file>

<file path=word/diagrams/data14.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pl-PL"/>
        </a:p>
      </dgm:t>
    </dgm:pt>
    <dgm:pt modelId="{45FA29CD-F874-4487-895B-F964E193BCB4}">
      <dgm:prSet phldrT="[Tekst]"/>
      <dgm:spPr/>
      <dgm:t>
        <a:bodyPr/>
        <a:lstStyle/>
        <a:p>
          <a:r>
            <a:rPr lang="pl-PL"/>
            <a:t>1</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dgm:t>
        <a:bodyPr/>
        <a:lstStyle/>
        <a:p>
          <a:endParaRPr lang="pl-PL"/>
        </a:p>
      </dgm:t>
    </dgm:pt>
    <dgm:pt modelId="{E63A69FF-B6AD-4D8F-8C71-17FF1A823715}">
      <dgm:prSet phldrT="[Tekst]"/>
      <dgm:spPr>
        <a:solidFill>
          <a:schemeClr val="tx1">
            <a:lumMod val="75000"/>
            <a:lumOff val="25000"/>
          </a:schemeClr>
        </a:solidFill>
        <a:ln>
          <a:solidFill>
            <a:schemeClr val="tx1">
              <a:lumMod val="75000"/>
              <a:lumOff val="25000"/>
            </a:schemeClr>
          </a:solidFill>
        </a:ln>
      </dgm:spPr>
      <dgm:t>
        <a:bodyPr/>
        <a:lstStyle/>
        <a:p>
          <a:r>
            <a:rPr lang="pl-PL"/>
            <a:t>2</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dgm:t>
        <a:bodyPr/>
        <a:lstStyle/>
        <a:p>
          <a:endParaRPr lang="pl-PL"/>
        </a:p>
      </dgm:t>
    </dgm:pt>
    <dgm:pt modelId="{25AFA0E3-0F01-4FBC-9040-C15B6E7567F3}">
      <dgm:prSet phldrT="[Tekst]"/>
      <dgm:spPr>
        <a:solidFill>
          <a:schemeClr val="accent2">
            <a:lumMod val="75000"/>
          </a:schemeClr>
        </a:solidFill>
        <a:ln>
          <a:solidFill>
            <a:schemeClr val="accent2">
              <a:lumMod val="75000"/>
            </a:schemeClr>
          </a:solidFill>
        </a:ln>
      </dgm:spPr>
      <dgm:t>
        <a:bodyPr/>
        <a:lstStyle/>
        <a:p>
          <a:r>
            <a:rPr lang="pl-PL"/>
            <a:t>3</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dgm:t>
        <a:bodyPr/>
        <a:lstStyle/>
        <a:p>
          <a:endParaRPr lang="pl-PL"/>
        </a:p>
      </dgm:t>
    </dgm:pt>
    <dgm:pt modelId="{4CF5E5EB-D7FB-4A50-9C98-C4D52EEFC609}">
      <dgm:prSet phldrT="[Tekst]"/>
      <dgm:spPr>
        <a:solidFill>
          <a:schemeClr val="bg1">
            <a:lumMod val="50000"/>
          </a:schemeClr>
        </a:solidFill>
        <a:ln>
          <a:solidFill>
            <a:schemeClr val="bg1">
              <a:lumMod val="50000"/>
            </a:schemeClr>
          </a:solidFill>
        </a:ln>
      </dgm:spPr>
      <dgm:t>
        <a:bodyPr/>
        <a:lstStyle/>
        <a:p>
          <a:r>
            <a:rPr lang="pl-PL"/>
            <a:t>4</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dgm:t>
        <a:bodyPr/>
        <a:lstStyle/>
        <a:p>
          <a:endParaRPr lang="pl-PL"/>
        </a:p>
      </dgm:t>
    </dgm:pt>
    <dgm:pt modelId="{08E8FB6A-582B-4F7F-B986-40F403D0E78D}">
      <dgm:prSet phldrT="[Tekst]"/>
      <dgm:spPr>
        <a:solidFill>
          <a:schemeClr val="bg1"/>
        </a:solidFill>
        <a:ln>
          <a:solidFill>
            <a:schemeClr val="tx1"/>
          </a:solidFill>
        </a:ln>
      </dgm:spPr>
      <dgm:t>
        <a:bodyPr/>
        <a:lstStyle/>
        <a:p>
          <a:r>
            <a:rPr lang="pl-PL">
              <a:solidFill>
                <a:sysClr val="windowText" lastClr="000000"/>
              </a:solidFill>
            </a:rPr>
            <a:t>5</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dgm:t>
        <a:bodyPr/>
        <a:lstStyle/>
        <a:p>
          <a:endParaRPr lang="pl-PL"/>
        </a:p>
      </dgm:t>
    </dgm:pt>
  </dgm:ptLst>
  <dgm:cxnLst>
    <dgm:cxn modelId="{CBBBE27C-2027-4D55-9592-602247666DF8}" type="presOf" srcId="{25AFA0E3-0F01-4FBC-9040-C15B6E7567F3}" destId="{D507256E-A07A-4A70-BDEB-18622C145324}" srcOrd="0" destOrd="0" presId="urn:microsoft.com/office/officeart/2005/8/layout/cycle6"/>
    <dgm:cxn modelId="{4A3E038C-8080-4732-B57D-8E50062D289E}" type="presOf" srcId="{D1465A7F-CC34-4814-9A5B-793088117BF0}" destId="{C4BAD620-737E-4906-95F8-0F5932F74BF3}" srcOrd="0" destOrd="0" presId="urn:microsoft.com/office/officeart/2005/8/layout/cycle6"/>
    <dgm:cxn modelId="{5D7D35E2-5402-4123-9A0E-56B340F4A775}" type="presOf" srcId="{99F03186-E941-4B39-9C8E-B68119DF4744}" destId="{A3ADFE34-1A14-4619-BDAB-123F4328EB7E}" srcOrd="0" destOrd="0" presId="urn:microsoft.com/office/officeart/2005/8/layout/cycle6"/>
    <dgm:cxn modelId="{F818F20F-33EF-4CE9-88C8-25FA961E427D}" type="presOf" srcId="{45FA29CD-F874-4487-895B-F964E193BCB4}" destId="{E0BA0B12-5226-454A-8369-0D8EB5E3A936}" srcOrd="0" destOrd="0" presId="urn:microsoft.com/office/officeart/2005/8/layout/cycle6"/>
    <dgm:cxn modelId="{6E66410F-8260-4A28-BE34-5050FF92A75F}" type="presOf" srcId="{4CF5E5EB-D7FB-4A50-9C98-C4D52EEFC609}" destId="{54651B98-7992-4A10-8F39-71C19D7845B3}"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9A7FA582-FE3C-498A-98E8-330EF89D1E7A}" srcId="{99F03186-E941-4B39-9C8E-B68119DF4744}" destId="{25AFA0E3-0F01-4FBC-9040-C15B6E7567F3}" srcOrd="2" destOrd="0" parTransId="{FD214894-8F58-4B5C-8C0E-DA268EEEC335}" sibTransId="{38F7B733-9468-42E0-B306-4F07CECEAF03}"/>
    <dgm:cxn modelId="{C756747E-40F8-43B2-B3CC-824D00EE4727}" type="presOf" srcId="{E63A69FF-B6AD-4D8F-8C71-17FF1A823715}" destId="{EDEAB1AB-0BB5-481E-867C-AE800D2DC396}" srcOrd="0" destOrd="0" presId="urn:microsoft.com/office/officeart/2005/8/layout/cycle6"/>
    <dgm:cxn modelId="{1CD57514-39AA-4AF8-9346-046E84D35907}" type="presOf" srcId="{4A7E6C73-E761-49A6-8489-EB68D1C64C87}" destId="{EF8BD76C-8492-43B8-9444-58CDC17F96B9}" srcOrd="0" destOrd="0" presId="urn:microsoft.com/office/officeart/2005/8/layout/cycle6"/>
    <dgm:cxn modelId="{C0F3824E-1FE6-45CD-88B0-66A60A0C8A63}" type="presOf" srcId="{38F7B733-9468-42E0-B306-4F07CECEAF03}" destId="{85D0CFC2-8F2F-470A-A376-5A9CBE1C476A}" srcOrd="0" destOrd="0" presId="urn:microsoft.com/office/officeart/2005/8/layout/cycle6"/>
    <dgm:cxn modelId="{C0F432D8-5D3D-4372-BBEC-E9601F5AB488}" type="presOf" srcId="{08E8FB6A-582B-4F7F-B986-40F403D0E78D}" destId="{30C686F2-E473-4477-8C49-6C5944CD1656}" srcOrd="0" destOrd="0" presId="urn:microsoft.com/office/officeart/2005/8/layout/cycle6"/>
    <dgm:cxn modelId="{D7386206-99BD-4210-B3B4-6ADB835C1A6F}" type="presOf" srcId="{4B32D408-6E10-4251-80D1-003B561C92EE}" destId="{CA591D4D-036C-4E24-8D7B-AC330BED2F31}"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44BD1D3C-2684-4A68-828D-A09CD26BDC5A}" type="presOf" srcId="{4B30ABFE-786F-4458-82C8-2DB926794310}" destId="{4101B0A3-DE5C-430D-8358-D9C4EF9F38F3}" srcOrd="0" destOrd="0" presId="urn:microsoft.com/office/officeart/2005/8/layout/cycle6"/>
    <dgm:cxn modelId="{57198C04-BC07-4839-98BC-AF18BAC7D77A}" type="presParOf" srcId="{A3ADFE34-1A14-4619-BDAB-123F4328EB7E}" destId="{E0BA0B12-5226-454A-8369-0D8EB5E3A936}" srcOrd="0" destOrd="0" presId="urn:microsoft.com/office/officeart/2005/8/layout/cycle6"/>
    <dgm:cxn modelId="{54A775DE-1B35-405C-A990-73EB57EBE693}" type="presParOf" srcId="{A3ADFE34-1A14-4619-BDAB-123F4328EB7E}" destId="{14B588E5-6412-4A36-988B-BD15002DFB71}" srcOrd="1" destOrd="0" presId="urn:microsoft.com/office/officeart/2005/8/layout/cycle6"/>
    <dgm:cxn modelId="{98DE0BFB-9206-4381-BC2B-D81A8946ECFE}" type="presParOf" srcId="{A3ADFE34-1A14-4619-BDAB-123F4328EB7E}" destId="{4101B0A3-DE5C-430D-8358-D9C4EF9F38F3}" srcOrd="2" destOrd="0" presId="urn:microsoft.com/office/officeart/2005/8/layout/cycle6"/>
    <dgm:cxn modelId="{31890CD8-9E0A-40FC-BCD5-2AB0D55A3184}" type="presParOf" srcId="{A3ADFE34-1A14-4619-BDAB-123F4328EB7E}" destId="{EDEAB1AB-0BB5-481E-867C-AE800D2DC396}" srcOrd="3" destOrd="0" presId="urn:microsoft.com/office/officeart/2005/8/layout/cycle6"/>
    <dgm:cxn modelId="{BB2F9B98-E442-4DA5-925A-436A4328D91C}" type="presParOf" srcId="{A3ADFE34-1A14-4619-BDAB-123F4328EB7E}" destId="{FEDC0506-D3EF-4938-B244-8BD9F2897D9D}" srcOrd="4" destOrd="0" presId="urn:microsoft.com/office/officeart/2005/8/layout/cycle6"/>
    <dgm:cxn modelId="{129D9CBC-CDB8-4626-8E3D-7D947232916B}" type="presParOf" srcId="{A3ADFE34-1A14-4619-BDAB-123F4328EB7E}" destId="{CA591D4D-036C-4E24-8D7B-AC330BED2F31}" srcOrd="5" destOrd="0" presId="urn:microsoft.com/office/officeart/2005/8/layout/cycle6"/>
    <dgm:cxn modelId="{D0FF9164-7E6F-4616-B387-FDD789344FC3}" type="presParOf" srcId="{A3ADFE34-1A14-4619-BDAB-123F4328EB7E}" destId="{D507256E-A07A-4A70-BDEB-18622C145324}" srcOrd="6" destOrd="0" presId="urn:microsoft.com/office/officeart/2005/8/layout/cycle6"/>
    <dgm:cxn modelId="{CD86B94C-F8F4-4630-948B-CACE4C91C98B}" type="presParOf" srcId="{A3ADFE34-1A14-4619-BDAB-123F4328EB7E}" destId="{F76E1E22-B466-4A79-83D4-F7D1EC69BA04}" srcOrd="7" destOrd="0" presId="urn:microsoft.com/office/officeart/2005/8/layout/cycle6"/>
    <dgm:cxn modelId="{8232FD9D-52AD-4A8C-9323-A691E9DB1F1A}" type="presParOf" srcId="{A3ADFE34-1A14-4619-BDAB-123F4328EB7E}" destId="{85D0CFC2-8F2F-470A-A376-5A9CBE1C476A}" srcOrd="8" destOrd="0" presId="urn:microsoft.com/office/officeart/2005/8/layout/cycle6"/>
    <dgm:cxn modelId="{B4072FFD-42B6-413C-B4A9-B58B618E833F}" type="presParOf" srcId="{A3ADFE34-1A14-4619-BDAB-123F4328EB7E}" destId="{54651B98-7992-4A10-8F39-71C19D7845B3}" srcOrd="9" destOrd="0" presId="urn:microsoft.com/office/officeart/2005/8/layout/cycle6"/>
    <dgm:cxn modelId="{6777EC35-E1D7-4AE1-84DF-DF5731BD973D}" type="presParOf" srcId="{A3ADFE34-1A14-4619-BDAB-123F4328EB7E}" destId="{8F1015E7-9178-41DB-8E40-45905B859832}" srcOrd="10" destOrd="0" presId="urn:microsoft.com/office/officeart/2005/8/layout/cycle6"/>
    <dgm:cxn modelId="{86751AD3-0FD3-431E-9C7A-F34D4245D9BC}" type="presParOf" srcId="{A3ADFE34-1A14-4619-BDAB-123F4328EB7E}" destId="{C4BAD620-737E-4906-95F8-0F5932F74BF3}" srcOrd="11" destOrd="0" presId="urn:microsoft.com/office/officeart/2005/8/layout/cycle6"/>
    <dgm:cxn modelId="{9865BB5E-2272-4CA3-B0DD-7DC0B7B94547}" type="presParOf" srcId="{A3ADFE34-1A14-4619-BDAB-123F4328EB7E}" destId="{30C686F2-E473-4477-8C49-6C5944CD1656}" srcOrd="12" destOrd="0" presId="urn:microsoft.com/office/officeart/2005/8/layout/cycle6"/>
    <dgm:cxn modelId="{209FEDAB-0B0A-4522-840B-FAD107DBE91A}" type="presParOf" srcId="{A3ADFE34-1A14-4619-BDAB-123F4328EB7E}" destId="{2E5D6E6B-792B-4704-94A5-7A559E42BA29}" srcOrd="13" destOrd="0" presId="urn:microsoft.com/office/officeart/2005/8/layout/cycle6"/>
    <dgm:cxn modelId="{92767203-1EE0-4677-A8FC-DE4CC6EE65CC}"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34" minVer="http://schemas.openxmlformats.org/drawingml/2006/diagram"/>
    </a:ext>
  </dgm:extLst>
</dgm:dataModel>
</file>

<file path=word/diagrams/data15.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pl-PL"/>
        </a:p>
      </dgm:t>
    </dgm:pt>
    <dgm:pt modelId="{45FA29CD-F874-4487-895B-F964E193BCB4}">
      <dgm:prSet phldrT="[Tekst]"/>
      <dgm:spPr/>
      <dgm:t>
        <a:bodyPr/>
        <a:lstStyle/>
        <a:p>
          <a:r>
            <a:rPr lang="pl-PL"/>
            <a:t>1</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dgm:t>
        <a:bodyPr/>
        <a:lstStyle/>
        <a:p>
          <a:endParaRPr lang="pl-PL"/>
        </a:p>
      </dgm:t>
    </dgm:pt>
    <dgm:pt modelId="{E63A69FF-B6AD-4D8F-8C71-17FF1A823715}">
      <dgm:prSet phldrT="[Tekst]"/>
      <dgm:spPr>
        <a:solidFill>
          <a:schemeClr val="tx1">
            <a:lumMod val="75000"/>
            <a:lumOff val="25000"/>
          </a:schemeClr>
        </a:solidFill>
        <a:ln>
          <a:solidFill>
            <a:schemeClr val="tx1">
              <a:lumMod val="75000"/>
              <a:lumOff val="25000"/>
            </a:schemeClr>
          </a:solidFill>
        </a:ln>
      </dgm:spPr>
      <dgm:t>
        <a:bodyPr/>
        <a:lstStyle/>
        <a:p>
          <a:r>
            <a:rPr lang="pl-PL"/>
            <a:t>2</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dgm:t>
        <a:bodyPr/>
        <a:lstStyle/>
        <a:p>
          <a:endParaRPr lang="pl-PL"/>
        </a:p>
      </dgm:t>
    </dgm:pt>
    <dgm:pt modelId="{25AFA0E3-0F01-4FBC-9040-C15B6E7567F3}">
      <dgm:prSet phldrT="[Tekst]"/>
      <dgm:spPr>
        <a:solidFill>
          <a:schemeClr val="accent2">
            <a:lumMod val="75000"/>
          </a:schemeClr>
        </a:solidFill>
        <a:ln>
          <a:solidFill>
            <a:schemeClr val="accent2">
              <a:lumMod val="75000"/>
            </a:schemeClr>
          </a:solidFill>
        </a:ln>
      </dgm:spPr>
      <dgm:t>
        <a:bodyPr/>
        <a:lstStyle/>
        <a:p>
          <a:r>
            <a:rPr lang="pl-PL"/>
            <a:t>3</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dgm:t>
        <a:bodyPr/>
        <a:lstStyle/>
        <a:p>
          <a:endParaRPr lang="pl-PL"/>
        </a:p>
      </dgm:t>
    </dgm:pt>
    <dgm:pt modelId="{4CF5E5EB-D7FB-4A50-9C98-C4D52EEFC609}">
      <dgm:prSet phldrT="[Tekst]"/>
      <dgm:spPr>
        <a:solidFill>
          <a:schemeClr val="bg1">
            <a:lumMod val="50000"/>
          </a:schemeClr>
        </a:solidFill>
        <a:ln>
          <a:solidFill>
            <a:schemeClr val="bg1">
              <a:lumMod val="50000"/>
            </a:schemeClr>
          </a:solidFill>
        </a:ln>
      </dgm:spPr>
      <dgm:t>
        <a:bodyPr/>
        <a:lstStyle/>
        <a:p>
          <a:r>
            <a:rPr lang="pl-PL"/>
            <a:t>4</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dgm:t>
        <a:bodyPr/>
        <a:lstStyle/>
        <a:p>
          <a:endParaRPr lang="pl-PL"/>
        </a:p>
      </dgm:t>
    </dgm:pt>
    <dgm:pt modelId="{08E8FB6A-582B-4F7F-B986-40F403D0E78D}">
      <dgm:prSet phldrT="[Tekst]"/>
      <dgm:spPr>
        <a:solidFill>
          <a:schemeClr val="bg1"/>
        </a:solidFill>
        <a:ln>
          <a:solidFill>
            <a:schemeClr val="tx1"/>
          </a:solidFill>
        </a:ln>
      </dgm:spPr>
      <dgm:t>
        <a:bodyPr/>
        <a:lstStyle/>
        <a:p>
          <a:r>
            <a:rPr lang="pl-PL">
              <a:solidFill>
                <a:sysClr val="windowText" lastClr="000000"/>
              </a:solidFill>
            </a:rPr>
            <a:t>5</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dgm:t>
        <a:bodyPr/>
        <a:lstStyle/>
        <a:p>
          <a:endParaRPr lang="pl-PL"/>
        </a:p>
      </dgm:t>
    </dgm:pt>
  </dgm:ptLst>
  <dgm:cxnLst>
    <dgm:cxn modelId="{7C572E30-A789-403F-99A8-E3BB81004C0C}" type="presOf" srcId="{25AFA0E3-0F01-4FBC-9040-C15B6E7567F3}" destId="{D507256E-A07A-4A70-BDEB-18622C145324}" srcOrd="0" destOrd="0" presId="urn:microsoft.com/office/officeart/2005/8/layout/cycle6"/>
    <dgm:cxn modelId="{07AC8621-0CF8-400F-98E9-D7E1F89B0D79}" type="presOf" srcId="{E63A69FF-B6AD-4D8F-8C71-17FF1A823715}" destId="{EDEAB1AB-0BB5-481E-867C-AE800D2DC396}" srcOrd="0" destOrd="0" presId="urn:microsoft.com/office/officeart/2005/8/layout/cycle6"/>
    <dgm:cxn modelId="{070F38CD-473D-42E7-9B6E-ACD82C5D341F}" type="presOf" srcId="{4B30ABFE-786F-4458-82C8-2DB926794310}" destId="{4101B0A3-DE5C-430D-8358-D9C4EF9F38F3}" srcOrd="0" destOrd="0" presId="urn:microsoft.com/office/officeart/2005/8/layout/cycle6"/>
    <dgm:cxn modelId="{90731E23-755E-46AE-A4BC-28351A63D704}" type="presOf" srcId="{4B32D408-6E10-4251-80D1-003B561C92EE}" destId="{CA591D4D-036C-4E24-8D7B-AC330BED2F31}" srcOrd="0" destOrd="0" presId="urn:microsoft.com/office/officeart/2005/8/layout/cycle6"/>
    <dgm:cxn modelId="{53E767AF-3973-41F9-9614-319F37897906}" type="presOf" srcId="{99F03186-E941-4B39-9C8E-B68119DF4744}" destId="{A3ADFE34-1A14-4619-BDAB-123F4328EB7E}" srcOrd="0" destOrd="0" presId="urn:microsoft.com/office/officeart/2005/8/layout/cycle6"/>
    <dgm:cxn modelId="{92B5F80A-E5B4-4B83-A38B-A454B8FA0B53}" type="presOf" srcId="{45FA29CD-F874-4487-895B-F964E193BCB4}" destId="{E0BA0B12-5226-454A-8369-0D8EB5E3A936}"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3F959B17-2BF3-4C82-A96F-DB2EA4BFB483}" type="presOf" srcId="{08E8FB6A-582B-4F7F-B986-40F403D0E78D}" destId="{30C686F2-E473-4477-8C49-6C5944CD1656}"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8A8E1D64-A0E9-454A-AF31-52D6FE9A2B74}" type="presOf" srcId="{4A7E6C73-E761-49A6-8489-EB68D1C64C87}" destId="{EF8BD76C-8492-43B8-9444-58CDC17F96B9}" srcOrd="0" destOrd="0" presId="urn:microsoft.com/office/officeart/2005/8/layout/cycle6"/>
    <dgm:cxn modelId="{F502BCC8-4589-4954-9B89-7C982E56B820}" type="presOf" srcId="{38F7B733-9468-42E0-B306-4F07CECEAF03}" destId="{85D0CFC2-8F2F-470A-A376-5A9CBE1C476A}" srcOrd="0" destOrd="0" presId="urn:microsoft.com/office/officeart/2005/8/layout/cycle6"/>
    <dgm:cxn modelId="{785A87D6-0F5C-4F1A-BB78-EA87D47A67DC}" type="presOf" srcId="{D1465A7F-CC34-4814-9A5B-793088117BF0}" destId="{C4BAD620-737E-4906-95F8-0F5932F74BF3}" srcOrd="0" destOrd="0" presId="urn:microsoft.com/office/officeart/2005/8/layout/cycle6"/>
    <dgm:cxn modelId="{A462E01A-9EC5-4D40-BAC1-06D8A7D48F80}" type="presOf" srcId="{4CF5E5EB-D7FB-4A50-9C98-C4D52EEFC609}" destId="{54651B98-7992-4A10-8F39-71C19D7845B3}"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E4F8F4B9-353B-45A2-B3D6-408F94D52334}" type="presParOf" srcId="{A3ADFE34-1A14-4619-BDAB-123F4328EB7E}" destId="{E0BA0B12-5226-454A-8369-0D8EB5E3A936}" srcOrd="0" destOrd="0" presId="urn:microsoft.com/office/officeart/2005/8/layout/cycle6"/>
    <dgm:cxn modelId="{3A5AF5E9-43EE-44CE-917F-0B6951F60D97}" type="presParOf" srcId="{A3ADFE34-1A14-4619-BDAB-123F4328EB7E}" destId="{14B588E5-6412-4A36-988B-BD15002DFB71}" srcOrd="1" destOrd="0" presId="urn:microsoft.com/office/officeart/2005/8/layout/cycle6"/>
    <dgm:cxn modelId="{F6C2557D-B129-4619-AF1E-9CC062CF9AD3}" type="presParOf" srcId="{A3ADFE34-1A14-4619-BDAB-123F4328EB7E}" destId="{4101B0A3-DE5C-430D-8358-D9C4EF9F38F3}" srcOrd="2" destOrd="0" presId="urn:microsoft.com/office/officeart/2005/8/layout/cycle6"/>
    <dgm:cxn modelId="{41A6BD0A-E39C-47ED-A534-F0433915459B}" type="presParOf" srcId="{A3ADFE34-1A14-4619-BDAB-123F4328EB7E}" destId="{EDEAB1AB-0BB5-481E-867C-AE800D2DC396}" srcOrd="3" destOrd="0" presId="urn:microsoft.com/office/officeart/2005/8/layout/cycle6"/>
    <dgm:cxn modelId="{6322CE3F-455C-4D82-9BC4-285BF87A934E}" type="presParOf" srcId="{A3ADFE34-1A14-4619-BDAB-123F4328EB7E}" destId="{FEDC0506-D3EF-4938-B244-8BD9F2897D9D}" srcOrd="4" destOrd="0" presId="urn:microsoft.com/office/officeart/2005/8/layout/cycle6"/>
    <dgm:cxn modelId="{E883493C-463A-4417-9912-04752FDCE128}" type="presParOf" srcId="{A3ADFE34-1A14-4619-BDAB-123F4328EB7E}" destId="{CA591D4D-036C-4E24-8D7B-AC330BED2F31}" srcOrd="5" destOrd="0" presId="urn:microsoft.com/office/officeart/2005/8/layout/cycle6"/>
    <dgm:cxn modelId="{1125FA9A-AB20-4F2E-9FB5-7E1EA0A382E2}" type="presParOf" srcId="{A3ADFE34-1A14-4619-BDAB-123F4328EB7E}" destId="{D507256E-A07A-4A70-BDEB-18622C145324}" srcOrd="6" destOrd="0" presId="urn:microsoft.com/office/officeart/2005/8/layout/cycle6"/>
    <dgm:cxn modelId="{871279DB-23D9-489C-A396-E031EE15F55B}" type="presParOf" srcId="{A3ADFE34-1A14-4619-BDAB-123F4328EB7E}" destId="{F76E1E22-B466-4A79-83D4-F7D1EC69BA04}" srcOrd="7" destOrd="0" presId="urn:microsoft.com/office/officeart/2005/8/layout/cycle6"/>
    <dgm:cxn modelId="{6AC6EF60-B171-4844-ADDC-5CD8BDE8EEDF}" type="presParOf" srcId="{A3ADFE34-1A14-4619-BDAB-123F4328EB7E}" destId="{85D0CFC2-8F2F-470A-A376-5A9CBE1C476A}" srcOrd="8" destOrd="0" presId="urn:microsoft.com/office/officeart/2005/8/layout/cycle6"/>
    <dgm:cxn modelId="{5413BC48-0BB9-4622-863C-2E53EAC4E8E5}" type="presParOf" srcId="{A3ADFE34-1A14-4619-BDAB-123F4328EB7E}" destId="{54651B98-7992-4A10-8F39-71C19D7845B3}" srcOrd="9" destOrd="0" presId="urn:microsoft.com/office/officeart/2005/8/layout/cycle6"/>
    <dgm:cxn modelId="{7DA7384C-CA00-426A-A9BE-650F376BFCA5}" type="presParOf" srcId="{A3ADFE34-1A14-4619-BDAB-123F4328EB7E}" destId="{8F1015E7-9178-41DB-8E40-45905B859832}" srcOrd="10" destOrd="0" presId="urn:microsoft.com/office/officeart/2005/8/layout/cycle6"/>
    <dgm:cxn modelId="{A499C60D-47AC-4676-8DCE-82873EB6C477}" type="presParOf" srcId="{A3ADFE34-1A14-4619-BDAB-123F4328EB7E}" destId="{C4BAD620-737E-4906-95F8-0F5932F74BF3}" srcOrd="11" destOrd="0" presId="urn:microsoft.com/office/officeart/2005/8/layout/cycle6"/>
    <dgm:cxn modelId="{B577475A-8443-4338-82A5-F4F82550BA8B}" type="presParOf" srcId="{A3ADFE34-1A14-4619-BDAB-123F4328EB7E}" destId="{30C686F2-E473-4477-8C49-6C5944CD1656}" srcOrd="12" destOrd="0" presId="urn:microsoft.com/office/officeart/2005/8/layout/cycle6"/>
    <dgm:cxn modelId="{F804B595-83F9-4950-A314-A428B164F36F}" type="presParOf" srcId="{A3ADFE34-1A14-4619-BDAB-123F4328EB7E}" destId="{2E5D6E6B-792B-4704-94A5-7A559E42BA29}" srcOrd="13" destOrd="0" presId="urn:microsoft.com/office/officeart/2005/8/layout/cycle6"/>
    <dgm:cxn modelId="{898F1FE2-B8C1-4AFF-92C3-806143502460}"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39" minVer="http://schemas.openxmlformats.org/drawingml/2006/diagram"/>
    </a:ext>
  </dgm:extLst>
</dgm:dataModel>
</file>

<file path=word/diagrams/data16.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pl-PL"/>
        </a:p>
      </dgm:t>
    </dgm:pt>
    <dgm:pt modelId="{45FA29CD-F874-4487-895B-F964E193BCB4}">
      <dgm:prSet phldrT="[Tekst]"/>
      <dgm:spPr/>
      <dgm:t>
        <a:bodyPr/>
        <a:lstStyle/>
        <a:p>
          <a:r>
            <a:rPr lang="pl-PL"/>
            <a:t>1</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dgm:t>
        <a:bodyPr/>
        <a:lstStyle/>
        <a:p>
          <a:endParaRPr lang="pl-PL"/>
        </a:p>
      </dgm:t>
    </dgm:pt>
    <dgm:pt modelId="{E63A69FF-B6AD-4D8F-8C71-17FF1A823715}">
      <dgm:prSet phldrT="[Tekst]"/>
      <dgm:spPr/>
      <dgm:t>
        <a:bodyPr/>
        <a:lstStyle/>
        <a:p>
          <a:r>
            <a:rPr lang="pl-PL"/>
            <a:t>1</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dgm:t>
        <a:bodyPr/>
        <a:lstStyle/>
        <a:p>
          <a:endParaRPr lang="pl-PL"/>
        </a:p>
      </dgm:t>
    </dgm:pt>
    <dgm:pt modelId="{25AFA0E3-0F01-4FBC-9040-C15B6E7567F3}">
      <dgm:prSet phldrT="[Tekst]"/>
      <dgm:spPr/>
      <dgm:t>
        <a:bodyPr/>
        <a:lstStyle/>
        <a:p>
          <a:r>
            <a:rPr lang="pl-PL"/>
            <a:t>1</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dgm:t>
        <a:bodyPr/>
        <a:lstStyle/>
        <a:p>
          <a:endParaRPr lang="pl-PL"/>
        </a:p>
      </dgm:t>
    </dgm:pt>
    <dgm:pt modelId="{4CF5E5EB-D7FB-4A50-9C98-C4D52EEFC609}">
      <dgm:prSet phldrT="[Tekst]"/>
      <dgm:spPr/>
      <dgm:t>
        <a:bodyPr/>
        <a:lstStyle/>
        <a:p>
          <a:r>
            <a:rPr lang="pl-PL"/>
            <a:t>1</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dgm:t>
        <a:bodyPr/>
        <a:lstStyle/>
        <a:p>
          <a:endParaRPr lang="pl-PL"/>
        </a:p>
      </dgm:t>
    </dgm:pt>
    <dgm:pt modelId="{08E8FB6A-582B-4F7F-B986-40F403D0E78D}">
      <dgm:prSet phldrT="[Tekst]"/>
      <dgm:spPr/>
      <dgm:t>
        <a:bodyPr/>
        <a:lstStyle/>
        <a:p>
          <a:r>
            <a:rPr lang="pl-PL"/>
            <a:t>1</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dgm:t>
        <a:bodyPr/>
        <a:lstStyle/>
        <a:p>
          <a:endParaRPr lang="pl-PL"/>
        </a:p>
      </dgm:t>
    </dgm:pt>
  </dgm:ptLst>
  <dgm:cxnLst>
    <dgm:cxn modelId="{D833D1B4-47D7-4D5B-9097-3C9EE498BEAE}" type="presOf" srcId="{45FA29CD-F874-4487-895B-F964E193BCB4}" destId="{E0BA0B12-5226-454A-8369-0D8EB5E3A936}" srcOrd="0" destOrd="0" presId="urn:microsoft.com/office/officeart/2005/8/layout/cycle6"/>
    <dgm:cxn modelId="{84894DC7-3B4C-42A9-B6BC-1117EF96B138}" type="presOf" srcId="{4B32D408-6E10-4251-80D1-003B561C92EE}" destId="{CA591D4D-036C-4E24-8D7B-AC330BED2F31}" srcOrd="0" destOrd="0" presId="urn:microsoft.com/office/officeart/2005/8/layout/cycle6"/>
    <dgm:cxn modelId="{C7A83D6F-576F-4CE9-AD29-F20BF8BA4E55}" type="presOf" srcId="{08E8FB6A-582B-4F7F-B986-40F403D0E78D}" destId="{30C686F2-E473-4477-8C49-6C5944CD1656}"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804ABA2C-FD32-4AEF-A1B3-33AE8B4065C5}" type="presOf" srcId="{99F03186-E941-4B39-9C8E-B68119DF4744}" destId="{A3ADFE34-1A14-4619-BDAB-123F4328EB7E}" srcOrd="0" destOrd="0" presId="urn:microsoft.com/office/officeart/2005/8/layout/cycle6"/>
    <dgm:cxn modelId="{AC3F90B9-8220-4875-8341-C52C89ABBB84}" type="presOf" srcId="{E63A69FF-B6AD-4D8F-8C71-17FF1A823715}" destId="{EDEAB1AB-0BB5-481E-867C-AE800D2DC396}" srcOrd="0" destOrd="0" presId="urn:microsoft.com/office/officeart/2005/8/layout/cycle6"/>
    <dgm:cxn modelId="{A1EF06EC-9BC9-4232-B7C0-88BD09F14B5A}" type="presOf" srcId="{4B30ABFE-786F-4458-82C8-2DB926794310}" destId="{4101B0A3-DE5C-430D-8358-D9C4EF9F38F3}"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109B8362-6390-486F-BFB5-1581FB206BEE}" type="presOf" srcId="{25AFA0E3-0F01-4FBC-9040-C15B6E7567F3}" destId="{D507256E-A07A-4A70-BDEB-18622C145324}" srcOrd="0" destOrd="0" presId="urn:microsoft.com/office/officeart/2005/8/layout/cycle6"/>
    <dgm:cxn modelId="{63284771-3D2F-44A0-BEEF-14183FC0C5E3}" type="presOf" srcId="{38F7B733-9468-42E0-B306-4F07CECEAF03}" destId="{85D0CFC2-8F2F-470A-A376-5A9CBE1C476A}" srcOrd="0" destOrd="0" presId="urn:microsoft.com/office/officeart/2005/8/layout/cycle6"/>
    <dgm:cxn modelId="{52A92A63-F113-49B4-AA4A-446C79D9061F}" type="presOf" srcId="{4CF5E5EB-D7FB-4A50-9C98-C4D52EEFC609}" destId="{54651B98-7992-4A10-8F39-71C19D7845B3}"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9285D71E-1EC8-456B-97D4-0C65561957A8}" type="presOf" srcId="{4A7E6C73-E761-49A6-8489-EB68D1C64C87}" destId="{EF8BD76C-8492-43B8-9444-58CDC17F96B9}" srcOrd="0" destOrd="0" presId="urn:microsoft.com/office/officeart/2005/8/layout/cycle6"/>
    <dgm:cxn modelId="{0EF068DA-C2BE-4A68-86CC-E4A3785BD549}" srcId="{99F03186-E941-4B39-9C8E-B68119DF4744}" destId="{45FA29CD-F874-4487-895B-F964E193BCB4}" srcOrd="0" destOrd="0" parTransId="{202834C3-5DCD-4CFF-BF0F-B1DA59DF4DCE}" sibTransId="{4B30ABFE-786F-4458-82C8-2DB926794310}"/>
    <dgm:cxn modelId="{7C883376-853D-4001-893D-AE4B4AFBDDD2}" type="presOf" srcId="{D1465A7F-CC34-4814-9A5B-793088117BF0}" destId="{C4BAD620-737E-4906-95F8-0F5932F74BF3}" srcOrd="0" destOrd="0" presId="urn:microsoft.com/office/officeart/2005/8/layout/cycle6"/>
    <dgm:cxn modelId="{7607A0A3-0531-4256-809F-037B1D312235}" type="presParOf" srcId="{A3ADFE34-1A14-4619-BDAB-123F4328EB7E}" destId="{E0BA0B12-5226-454A-8369-0D8EB5E3A936}" srcOrd="0" destOrd="0" presId="urn:microsoft.com/office/officeart/2005/8/layout/cycle6"/>
    <dgm:cxn modelId="{A5CF7A27-378D-459B-832F-3218E923BC06}" type="presParOf" srcId="{A3ADFE34-1A14-4619-BDAB-123F4328EB7E}" destId="{14B588E5-6412-4A36-988B-BD15002DFB71}" srcOrd="1" destOrd="0" presId="urn:microsoft.com/office/officeart/2005/8/layout/cycle6"/>
    <dgm:cxn modelId="{DF74F6D8-D7DE-4F04-9C9C-8F78CEEE245C}" type="presParOf" srcId="{A3ADFE34-1A14-4619-BDAB-123F4328EB7E}" destId="{4101B0A3-DE5C-430D-8358-D9C4EF9F38F3}" srcOrd="2" destOrd="0" presId="urn:microsoft.com/office/officeart/2005/8/layout/cycle6"/>
    <dgm:cxn modelId="{2569026D-8E30-4232-BB4B-A97DE4215491}" type="presParOf" srcId="{A3ADFE34-1A14-4619-BDAB-123F4328EB7E}" destId="{EDEAB1AB-0BB5-481E-867C-AE800D2DC396}" srcOrd="3" destOrd="0" presId="urn:microsoft.com/office/officeart/2005/8/layout/cycle6"/>
    <dgm:cxn modelId="{C4B8D381-7636-4675-829A-20C7541C5AA0}" type="presParOf" srcId="{A3ADFE34-1A14-4619-BDAB-123F4328EB7E}" destId="{FEDC0506-D3EF-4938-B244-8BD9F2897D9D}" srcOrd="4" destOrd="0" presId="urn:microsoft.com/office/officeart/2005/8/layout/cycle6"/>
    <dgm:cxn modelId="{CBC18FD8-EDFE-4FF8-B9A8-208260DC17DE}" type="presParOf" srcId="{A3ADFE34-1A14-4619-BDAB-123F4328EB7E}" destId="{CA591D4D-036C-4E24-8D7B-AC330BED2F31}" srcOrd="5" destOrd="0" presId="urn:microsoft.com/office/officeart/2005/8/layout/cycle6"/>
    <dgm:cxn modelId="{9ADAFBD9-2B1A-4EDB-B113-10253D3AF66E}" type="presParOf" srcId="{A3ADFE34-1A14-4619-BDAB-123F4328EB7E}" destId="{D507256E-A07A-4A70-BDEB-18622C145324}" srcOrd="6" destOrd="0" presId="urn:microsoft.com/office/officeart/2005/8/layout/cycle6"/>
    <dgm:cxn modelId="{DF377CC5-0BED-4DC2-B0D0-632F6BA0A300}" type="presParOf" srcId="{A3ADFE34-1A14-4619-BDAB-123F4328EB7E}" destId="{F76E1E22-B466-4A79-83D4-F7D1EC69BA04}" srcOrd="7" destOrd="0" presId="urn:microsoft.com/office/officeart/2005/8/layout/cycle6"/>
    <dgm:cxn modelId="{A504C325-C7B1-4A33-9E06-AC1752F157CF}" type="presParOf" srcId="{A3ADFE34-1A14-4619-BDAB-123F4328EB7E}" destId="{85D0CFC2-8F2F-470A-A376-5A9CBE1C476A}" srcOrd="8" destOrd="0" presId="urn:microsoft.com/office/officeart/2005/8/layout/cycle6"/>
    <dgm:cxn modelId="{A8AFB1D6-8D8C-4EED-8507-221A50716FDF}" type="presParOf" srcId="{A3ADFE34-1A14-4619-BDAB-123F4328EB7E}" destId="{54651B98-7992-4A10-8F39-71C19D7845B3}" srcOrd="9" destOrd="0" presId="urn:microsoft.com/office/officeart/2005/8/layout/cycle6"/>
    <dgm:cxn modelId="{C8F57A45-BFE3-4AA9-B30F-E2F37A5EC24B}" type="presParOf" srcId="{A3ADFE34-1A14-4619-BDAB-123F4328EB7E}" destId="{8F1015E7-9178-41DB-8E40-45905B859832}" srcOrd="10" destOrd="0" presId="urn:microsoft.com/office/officeart/2005/8/layout/cycle6"/>
    <dgm:cxn modelId="{1E0D7619-65DD-4B3F-A326-8B0AACD4F011}" type="presParOf" srcId="{A3ADFE34-1A14-4619-BDAB-123F4328EB7E}" destId="{C4BAD620-737E-4906-95F8-0F5932F74BF3}" srcOrd="11" destOrd="0" presId="urn:microsoft.com/office/officeart/2005/8/layout/cycle6"/>
    <dgm:cxn modelId="{64B91512-7F59-47ED-AC7B-95460E10D12C}" type="presParOf" srcId="{A3ADFE34-1A14-4619-BDAB-123F4328EB7E}" destId="{30C686F2-E473-4477-8C49-6C5944CD1656}" srcOrd="12" destOrd="0" presId="urn:microsoft.com/office/officeart/2005/8/layout/cycle6"/>
    <dgm:cxn modelId="{EB1C6096-5D67-4D24-9349-3BF248C41B89}" type="presParOf" srcId="{A3ADFE34-1A14-4619-BDAB-123F4328EB7E}" destId="{2E5D6E6B-792B-4704-94A5-7A559E42BA29}" srcOrd="13" destOrd="0" presId="urn:microsoft.com/office/officeart/2005/8/layout/cycle6"/>
    <dgm:cxn modelId="{9FB1CB00-D818-425F-B24B-7C8A880409E1}"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44" minVer="http://schemas.openxmlformats.org/drawingml/2006/diagram"/>
    </a:ext>
  </dgm:extLst>
</dgm:dataModel>
</file>

<file path=word/diagrams/data17.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0_3" csCatId="mainScheme" phldr="1"/>
      <dgm:spPr/>
      <dgm:t>
        <a:bodyPr/>
        <a:lstStyle/>
        <a:p>
          <a:endParaRPr lang="pl-PL"/>
        </a:p>
      </dgm:t>
    </dgm:pt>
    <dgm:pt modelId="{45FA29CD-F874-4487-895B-F964E193BCB4}">
      <dgm:prSet phldrT="[Tekst]"/>
      <dgm:spPr>
        <a:xfrm>
          <a:off x="640628" y="18"/>
          <a:ext cx="440537" cy="286349"/>
        </a:xfrm>
      </dgm:spPr>
      <dgm:t>
        <a:bodyPr/>
        <a:lstStyle/>
        <a:p>
          <a:r>
            <a:rPr lang="pl-PL">
              <a:latin typeface="Calibri"/>
              <a:ea typeface="+mn-ea"/>
              <a:cs typeface="+mn-cs"/>
            </a:rPr>
            <a:t>2</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dgm:spPr>
      <dgm:t>
        <a:bodyPr/>
        <a:lstStyle/>
        <a:p>
          <a:endParaRPr lang="pl-PL"/>
        </a:p>
      </dgm:t>
    </dgm:pt>
    <dgm:pt modelId="{E63A69FF-B6AD-4D8F-8C71-17FF1A823715}">
      <dgm:prSet phldrT="[Tekst]"/>
      <dgm:spPr>
        <a:xfrm>
          <a:off x="1185746" y="396069"/>
          <a:ext cx="440537" cy="286349"/>
        </a:xfrm>
      </dgm:spPr>
      <dgm:t>
        <a:bodyPr/>
        <a:lstStyle/>
        <a:p>
          <a:r>
            <a:rPr lang="pl-PL">
              <a:latin typeface="Calibri"/>
              <a:ea typeface="+mn-ea"/>
              <a:cs typeface="+mn-cs"/>
            </a:rPr>
            <a:t>2</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dgm:spPr>
      <dgm:t>
        <a:bodyPr/>
        <a:lstStyle/>
        <a:p>
          <a:endParaRPr lang="pl-PL"/>
        </a:p>
      </dgm:t>
    </dgm:pt>
    <dgm:pt modelId="{25AFA0E3-0F01-4FBC-9040-C15B6E7567F3}">
      <dgm:prSet phldrT="[Tekst]"/>
      <dgm:spPr>
        <a:xfrm>
          <a:off x="977529" y="1036893"/>
          <a:ext cx="440537" cy="286349"/>
        </a:xfrm>
      </dgm:spPr>
      <dgm:t>
        <a:bodyPr/>
        <a:lstStyle/>
        <a:p>
          <a:r>
            <a:rPr lang="pl-PL">
              <a:latin typeface="Calibri"/>
              <a:ea typeface="+mn-ea"/>
              <a:cs typeface="+mn-cs"/>
            </a:rPr>
            <a:t>2</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dgm:spPr>
      <dgm:t>
        <a:bodyPr/>
        <a:lstStyle/>
        <a:p>
          <a:endParaRPr lang="pl-PL"/>
        </a:p>
      </dgm:t>
    </dgm:pt>
    <dgm:pt modelId="{4CF5E5EB-D7FB-4A50-9C98-C4D52EEFC609}">
      <dgm:prSet phldrT="[Tekst]"/>
      <dgm:spPr>
        <a:xfrm>
          <a:off x="303727" y="1036893"/>
          <a:ext cx="440537" cy="286349"/>
        </a:xfrm>
      </dgm:spPr>
      <dgm:t>
        <a:bodyPr/>
        <a:lstStyle/>
        <a:p>
          <a:r>
            <a:rPr lang="pl-PL">
              <a:latin typeface="Calibri"/>
              <a:ea typeface="+mn-ea"/>
              <a:cs typeface="+mn-cs"/>
            </a:rPr>
            <a:t>2</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dgm:spPr>
      <dgm:t>
        <a:bodyPr/>
        <a:lstStyle/>
        <a:p>
          <a:endParaRPr lang="pl-PL"/>
        </a:p>
      </dgm:t>
    </dgm:pt>
    <dgm:pt modelId="{08E8FB6A-582B-4F7F-B986-40F403D0E78D}">
      <dgm:prSet phldrT="[Tekst]"/>
      <dgm:spPr>
        <a:xfrm>
          <a:off x="95511" y="396069"/>
          <a:ext cx="440537" cy="286349"/>
        </a:xfrm>
      </dgm:spPr>
      <dgm:t>
        <a:bodyPr/>
        <a:lstStyle/>
        <a:p>
          <a:r>
            <a:rPr lang="pl-PL">
              <a:latin typeface="Calibri"/>
              <a:ea typeface="+mn-ea"/>
              <a:cs typeface="+mn-cs"/>
            </a:rPr>
            <a:t>2</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19E43049-173E-47E6-A334-F3C298406DAA}" type="presOf" srcId="{E63A69FF-B6AD-4D8F-8C71-17FF1A823715}" destId="{EDEAB1AB-0BB5-481E-867C-AE800D2DC396}" srcOrd="0" destOrd="0" presId="urn:microsoft.com/office/officeart/2005/8/layout/cycle6"/>
    <dgm:cxn modelId="{1C717CEE-E10E-4A1A-BABB-90105C1EF8A3}" type="presOf" srcId="{08E8FB6A-582B-4F7F-B986-40F403D0E78D}" destId="{30C686F2-E473-4477-8C49-6C5944CD1656}" srcOrd="0" destOrd="0" presId="urn:microsoft.com/office/officeart/2005/8/layout/cycle6"/>
    <dgm:cxn modelId="{5EA8328E-CD0A-4C61-BDE8-C9D701B7D4CC}" type="presOf" srcId="{4B30ABFE-786F-4458-82C8-2DB926794310}" destId="{4101B0A3-DE5C-430D-8358-D9C4EF9F38F3}" srcOrd="0" destOrd="0" presId="urn:microsoft.com/office/officeart/2005/8/layout/cycle6"/>
    <dgm:cxn modelId="{A6220C1A-C9A0-4B0F-A249-1E7B938FC646}" type="presOf" srcId="{4CF5E5EB-D7FB-4A50-9C98-C4D52EEFC609}" destId="{54651B98-7992-4A10-8F39-71C19D7845B3}"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9A7FA582-FE3C-498A-98E8-330EF89D1E7A}" srcId="{99F03186-E941-4B39-9C8E-B68119DF4744}" destId="{25AFA0E3-0F01-4FBC-9040-C15B6E7567F3}" srcOrd="2" destOrd="0" parTransId="{FD214894-8F58-4B5C-8C0E-DA268EEEC335}" sibTransId="{38F7B733-9468-42E0-B306-4F07CECEAF03}"/>
    <dgm:cxn modelId="{3BF434BA-4463-4FC3-8EA2-59BB9518DCA9}" type="presOf" srcId="{99F03186-E941-4B39-9C8E-B68119DF4744}" destId="{A3ADFE34-1A14-4619-BDAB-123F4328EB7E}" srcOrd="0" destOrd="0" presId="urn:microsoft.com/office/officeart/2005/8/layout/cycle6"/>
    <dgm:cxn modelId="{47B89CB1-3010-4604-8CB8-6ACBE8A13CA0}" type="presOf" srcId="{D1465A7F-CC34-4814-9A5B-793088117BF0}" destId="{C4BAD620-737E-4906-95F8-0F5932F74BF3}" srcOrd="0" destOrd="0" presId="urn:microsoft.com/office/officeart/2005/8/layout/cycle6"/>
    <dgm:cxn modelId="{952C528C-5F55-47FE-BB39-54C9A0DAD60B}" type="presOf" srcId="{4B32D408-6E10-4251-80D1-003B561C92EE}" destId="{CA591D4D-036C-4E24-8D7B-AC330BED2F31}" srcOrd="0" destOrd="0" presId="urn:microsoft.com/office/officeart/2005/8/layout/cycle6"/>
    <dgm:cxn modelId="{EC805625-0461-49FA-AA98-B0B889848DF5}" type="presOf" srcId="{25AFA0E3-0F01-4FBC-9040-C15B6E7567F3}" destId="{D507256E-A07A-4A70-BDEB-18622C145324}" srcOrd="0" destOrd="0" presId="urn:microsoft.com/office/officeart/2005/8/layout/cycle6"/>
    <dgm:cxn modelId="{553F119C-C07A-4F11-80D9-09A25AEB2367}" type="presOf" srcId="{45FA29CD-F874-4487-895B-F964E193BCB4}" destId="{E0BA0B12-5226-454A-8369-0D8EB5E3A936}"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8896CA47-17B8-48EA-A5D2-AF3542B3448B}" type="presOf" srcId="{4A7E6C73-E761-49A6-8489-EB68D1C64C87}" destId="{EF8BD76C-8492-43B8-9444-58CDC17F96B9}" srcOrd="0" destOrd="0" presId="urn:microsoft.com/office/officeart/2005/8/layout/cycle6"/>
    <dgm:cxn modelId="{D9441177-2B0A-4A89-8BAC-3E0C899BF71E}" type="presOf" srcId="{38F7B733-9468-42E0-B306-4F07CECEAF03}" destId="{85D0CFC2-8F2F-470A-A376-5A9CBE1C476A}" srcOrd="0" destOrd="0" presId="urn:microsoft.com/office/officeart/2005/8/layout/cycle6"/>
    <dgm:cxn modelId="{0EF068DA-C2BE-4A68-86CC-E4A3785BD549}" srcId="{99F03186-E941-4B39-9C8E-B68119DF4744}" destId="{45FA29CD-F874-4487-895B-F964E193BCB4}" srcOrd="0" destOrd="0" parTransId="{202834C3-5DCD-4CFF-BF0F-B1DA59DF4DCE}" sibTransId="{4B30ABFE-786F-4458-82C8-2DB926794310}"/>
    <dgm:cxn modelId="{2541C969-CFAF-4641-B4E0-B9720F3B0E2C}" type="presParOf" srcId="{A3ADFE34-1A14-4619-BDAB-123F4328EB7E}" destId="{E0BA0B12-5226-454A-8369-0D8EB5E3A936}" srcOrd="0" destOrd="0" presId="urn:microsoft.com/office/officeart/2005/8/layout/cycle6"/>
    <dgm:cxn modelId="{B2D4CDC9-1636-4435-BFFC-C0781D92D985}" type="presParOf" srcId="{A3ADFE34-1A14-4619-BDAB-123F4328EB7E}" destId="{14B588E5-6412-4A36-988B-BD15002DFB71}" srcOrd="1" destOrd="0" presId="urn:microsoft.com/office/officeart/2005/8/layout/cycle6"/>
    <dgm:cxn modelId="{2A2A3C4A-17EA-4C06-8D0C-4C6DBFD23F10}" type="presParOf" srcId="{A3ADFE34-1A14-4619-BDAB-123F4328EB7E}" destId="{4101B0A3-DE5C-430D-8358-D9C4EF9F38F3}" srcOrd="2" destOrd="0" presId="urn:microsoft.com/office/officeart/2005/8/layout/cycle6"/>
    <dgm:cxn modelId="{E1D62AEE-9A56-42A7-8A80-CB50303553C8}" type="presParOf" srcId="{A3ADFE34-1A14-4619-BDAB-123F4328EB7E}" destId="{EDEAB1AB-0BB5-481E-867C-AE800D2DC396}" srcOrd="3" destOrd="0" presId="urn:microsoft.com/office/officeart/2005/8/layout/cycle6"/>
    <dgm:cxn modelId="{DC421E87-BFC0-4183-8432-21EC44A3807D}" type="presParOf" srcId="{A3ADFE34-1A14-4619-BDAB-123F4328EB7E}" destId="{FEDC0506-D3EF-4938-B244-8BD9F2897D9D}" srcOrd="4" destOrd="0" presId="urn:microsoft.com/office/officeart/2005/8/layout/cycle6"/>
    <dgm:cxn modelId="{5285771F-25B9-410D-B245-218658C39B7F}" type="presParOf" srcId="{A3ADFE34-1A14-4619-BDAB-123F4328EB7E}" destId="{CA591D4D-036C-4E24-8D7B-AC330BED2F31}" srcOrd="5" destOrd="0" presId="urn:microsoft.com/office/officeart/2005/8/layout/cycle6"/>
    <dgm:cxn modelId="{9C0AE211-EDF5-45CE-9D08-71E12C640ABF}" type="presParOf" srcId="{A3ADFE34-1A14-4619-BDAB-123F4328EB7E}" destId="{D507256E-A07A-4A70-BDEB-18622C145324}" srcOrd="6" destOrd="0" presId="urn:microsoft.com/office/officeart/2005/8/layout/cycle6"/>
    <dgm:cxn modelId="{18C76FC0-953D-4661-AB16-BA00DEC9C359}" type="presParOf" srcId="{A3ADFE34-1A14-4619-BDAB-123F4328EB7E}" destId="{F76E1E22-B466-4A79-83D4-F7D1EC69BA04}" srcOrd="7" destOrd="0" presId="urn:microsoft.com/office/officeart/2005/8/layout/cycle6"/>
    <dgm:cxn modelId="{2D6BD87D-EAC5-4DA6-A1A2-B4F879B43493}" type="presParOf" srcId="{A3ADFE34-1A14-4619-BDAB-123F4328EB7E}" destId="{85D0CFC2-8F2F-470A-A376-5A9CBE1C476A}" srcOrd="8" destOrd="0" presId="urn:microsoft.com/office/officeart/2005/8/layout/cycle6"/>
    <dgm:cxn modelId="{C4507BF2-9D8B-416F-8379-B4A116DD07AD}" type="presParOf" srcId="{A3ADFE34-1A14-4619-BDAB-123F4328EB7E}" destId="{54651B98-7992-4A10-8F39-71C19D7845B3}" srcOrd="9" destOrd="0" presId="urn:microsoft.com/office/officeart/2005/8/layout/cycle6"/>
    <dgm:cxn modelId="{E563900F-668A-460B-890A-4B16EE1EFD2C}" type="presParOf" srcId="{A3ADFE34-1A14-4619-BDAB-123F4328EB7E}" destId="{8F1015E7-9178-41DB-8E40-45905B859832}" srcOrd="10" destOrd="0" presId="urn:microsoft.com/office/officeart/2005/8/layout/cycle6"/>
    <dgm:cxn modelId="{FFDFBCE3-EF62-4D6C-9C0D-59DAA9993F8E}" type="presParOf" srcId="{A3ADFE34-1A14-4619-BDAB-123F4328EB7E}" destId="{C4BAD620-737E-4906-95F8-0F5932F74BF3}" srcOrd="11" destOrd="0" presId="urn:microsoft.com/office/officeart/2005/8/layout/cycle6"/>
    <dgm:cxn modelId="{D72F1FD5-9A73-421E-92BE-398B4752DB7C}" type="presParOf" srcId="{A3ADFE34-1A14-4619-BDAB-123F4328EB7E}" destId="{30C686F2-E473-4477-8C49-6C5944CD1656}" srcOrd="12" destOrd="0" presId="urn:microsoft.com/office/officeart/2005/8/layout/cycle6"/>
    <dgm:cxn modelId="{D40162EE-0818-4498-984D-71A0A3CEFC5E}" type="presParOf" srcId="{A3ADFE34-1A14-4619-BDAB-123F4328EB7E}" destId="{2E5D6E6B-792B-4704-94A5-7A559E42BA29}" srcOrd="13" destOrd="0" presId="urn:microsoft.com/office/officeart/2005/8/layout/cycle6"/>
    <dgm:cxn modelId="{F65D6406-8A2A-4B36-9B37-39C8EB34C7F4}"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49" minVer="http://schemas.openxmlformats.org/drawingml/2006/diagram"/>
    </a:ext>
  </dgm:extLst>
</dgm:dataModel>
</file>

<file path=word/diagrams/data18.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2_2" csCatId="accent2" phldr="1"/>
      <dgm:spPr/>
      <dgm:t>
        <a:bodyPr/>
        <a:lstStyle/>
        <a:p>
          <a:endParaRPr lang="pl-PL"/>
        </a:p>
      </dgm:t>
    </dgm:pt>
    <dgm:pt modelId="{45FA29CD-F874-4487-895B-F964E193BCB4}">
      <dgm:prSet phldrT="[Tekst]"/>
      <dgm:spPr>
        <a:xfrm>
          <a:off x="640628" y="18"/>
          <a:ext cx="440537" cy="286349"/>
        </a:xfrm>
      </dgm:spPr>
      <dgm:t>
        <a:bodyPr/>
        <a:lstStyle/>
        <a:p>
          <a:r>
            <a:rPr lang="pl-PL">
              <a:latin typeface="Calibri"/>
              <a:ea typeface="+mn-ea"/>
              <a:cs typeface="+mn-cs"/>
            </a:rPr>
            <a:t>3</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dgm:spPr>
      <dgm:t>
        <a:bodyPr/>
        <a:lstStyle/>
        <a:p>
          <a:endParaRPr lang="pl-PL"/>
        </a:p>
      </dgm:t>
    </dgm:pt>
    <dgm:pt modelId="{E63A69FF-B6AD-4D8F-8C71-17FF1A823715}">
      <dgm:prSet phldrT="[Tekst]"/>
      <dgm:spPr>
        <a:xfrm>
          <a:off x="1185746" y="396069"/>
          <a:ext cx="440537" cy="286349"/>
        </a:xfrm>
      </dgm:spPr>
      <dgm:t>
        <a:bodyPr/>
        <a:lstStyle/>
        <a:p>
          <a:r>
            <a:rPr lang="pl-PL">
              <a:latin typeface="Calibri"/>
              <a:ea typeface="+mn-ea"/>
              <a:cs typeface="+mn-cs"/>
            </a:rPr>
            <a:t>3</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dgm:spPr>
      <dgm:t>
        <a:bodyPr/>
        <a:lstStyle/>
        <a:p>
          <a:endParaRPr lang="pl-PL"/>
        </a:p>
      </dgm:t>
    </dgm:pt>
    <dgm:pt modelId="{25AFA0E3-0F01-4FBC-9040-C15B6E7567F3}">
      <dgm:prSet phldrT="[Tekst]"/>
      <dgm:spPr>
        <a:xfrm>
          <a:off x="977529" y="1036893"/>
          <a:ext cx="440537" cy="286349"/>
        </a:xfrm>
      </dgm:spPr>
      <dgm:t>
        <a:bodyPr/>
        <a:lstStyle/>
        <a:p>
          <a:r>
            <a:rPr lang="pl-PL">
              <a:latin typeface="Calibri"/>
              <a:ea typeface="+mn-ea"/>
              <a:cs typeface="+mn-cs"/>
            </a:rPr>
            <a:t>3</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dgm:spPr>
      <dgm:t>
        <a:bodyPr/>
        <a:lstStyle/>
        <a:p>
          <a:endParaRPr lang="pl-PL"/>
        </a:p>
      </dgm:t>
    </dgm:pt>
    <dgm:pt modelId="{4CF5E5EB-D7FB-4A50-9C98-C4D52EEFC609}">
      <dgm:prSet phldrT="[Tekst]"/>
      <dgm:spPr>
        <a:xfrm>
          <a:off x="303727" y="1036893"/>
          <a:ext cx="440537" cy="286349"/>
        </a:xfrm>
      </dgm:spPr>
      <dgm:t>
        <a:bodyPr/>
        <a:lstStyle/>
        <a:p>
          <a:r>
            <a:rPr lang="pl-PL">
              <a:latin typeface="Calibri"/>
              <a:ea typeface="+mn-ea"/>
              <a:cs typeface="+mn-cs"/>
            </a:rPr>
            <a:t>3</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dgm:spPr>
      <dgm:t>
        <a:bodyPr/>
        <a:lstStyle/>
        <a:p>
          <a:endParaRPr lang="pl-PL"/>
        </a:p>
      </dgm:t>
    </dgm:pt>
    <dgm:pt modelId="{08E8FB6A-582B-4F7F-B986-40F403D0E78D}">
      <dgm:prSet phldrT="[Tekst]"/>
      <dgm:spPr>
        <a:xfrm>
          <a:off x="95511" y="396069"/>
          <a:ext cx="440537" cy="286349"/>
        </a:xfrm>
      </dgm:spPr>
      <dgm:t>
        <a:bodyPr/>
        <a:lstStyle/>
        <a:p>
          <a:r>
            <a:rPr lang="pl-PL">
              <a:latin typeface="Calibri"/>
              <a:ea typeface="+mn-ea"/>
              <a:cs typeface="+mn-cs"/>
            </a:rPr>
            <a:t>3</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55081301-8134-4AE0-80DB-CC068AC3D345}" type="presOf" srcId="{4B32D408-6E10-4251-80D1-003B561C92EE}" destId="{CA591D4D-036C-4E24-8D7B-AC330BED2F31}" srcOrd="0" destOrd="0" presId="urn:microsoft.com/office/officeart/2005/8/layout/cycle6"/>
    <dgm:cxn modelId="{F04BE99A-0196-441A-8DE6-7BDB276BFAD7}" type="presOf" srcId="{25AFA0E3-0F01-4FBC-9040-C15B6E7567F3}" destId="{D507256E-A07A-4A70-BDEB-18622C145324}" srcOrd="0" destOrd="0" presId="urn:microsoft.com/office/officeart/2005/8/layout/cycle6"/>
    <dgm:cxn modelId="{BD99B366-FBAE-44E9-8ECC-9E9EE6B41137}" type="presOf" srcId="{4CF5E5EB-D7FB-4A50-9C98-C4D52EEFC609}" destId="{54651B98-7992-4A10-8F39-71C19D7845B3}" srcOrd="0" destOrd="0" presId="urn:microsoft.com/office/officeart/2005/8/layout/cycle6"/>
    <dgm:cxn modelId="{949CD9B6-93CD-4748-A708-273E4520F7D9}" type="presOf" srcId="{4A7E6C73-E761-49A6-8489-EB68D1C64C87}" destId="{EF8BD76C-8492-43B8-9444-58CDC17F96B9}" srcOrd="0" destOrd="0" presId="urn:microsoft.com/office/officeart/2005/8/layout/cycle6"/>
    <dgm:cxn modelId="{42C4030D-D2BC-43A5-8FDE-C1C0B3C10A63}" type="presOf" srcId="{08E8FB6A-582B-4F7F-B986-40F403D0E78D}" destId="{30C686F2-E473-4477-8C49-6C5944CD1656}" srcOrd="0" destOrd="0" presId="urn:microsoft.com/office/officeart/2005/8/layout/cycle6"/>
    <dgm:cxn modelId="{84968126-2662-47CF-A4F1-FB254A0F152A}" type="presOf" srcId="{38F7B733-9468-42E0-B306-4F07CECEAF03}" destId="{85D0CFC2-8F2F-470A-A376-5A9CBE1C476A}"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5A2B1C98-65B9-430F-9B20-842EFAA5BBE1}" type="presOf" srcId="{45FA29CD-F874-4487-895B-F964E193BCB4}" destId="{E0BA0B12-5226-454A-8369-0D8EB5E3A936}"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8046B790-3205-479C-A2D1-9A61957390AB}" type="presOf" srcId="{E63A69FF-B6AD-4D8F-8C71-17FF1A823715}" destId="{EDEAB1AB-0BB5-481E-867C-AE800D2DC396}" srcOrd="0" destOrd="0" presId="urn:microsoft.com/office/officeart/2005/8/layout/cycle6"/>
    <dgm:cxn modelId="{66ADE0D0-2FDA-4188-B6F9-235BAD564AF5}" type="presOf" srcId="{99F03186-E941-4B39-9C8E-B68119DF4744}" destId="{A3ADFE34-1A14-4619-BDAB-123F4328EB7E}" srcOrd="0" destOrd="0" presId="urn:microsoft.com/office/officeart/2005/8/layout/cycle6"/>
    <dgm:cxn modelId="{27FD1188-7E6F-400F-82E4-198DBB7E5D88}" type="presOf" srcId="{D1465A7F-CC34-4814-9A5B-793088117BF0}" destId="{C4BAD620-737E-4906-95F8-0F5932F74BF3}" srcOrd="0" destOrd="0" presId="urn:microsoft.com/office/officeart/2005/8/layout/cycle6"/>
    <dgm:cxn modelId="{A26B6041-1190-430D-893C-64D80921D49B}" type="presOf" srcId="{4B30ABFE-786F-4458-82C8-2DB926794310}" destId="{4101B0A3-DE5C-430D-8358-D9C4EF9F38F3}"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9B5F41A8-1648-47BB-A1B4-26F2F1ED144D}" type="presParOf" srcId="{A3ADFE34-1A14-4619-BDAB-123F4328EB7E}" destId="{E0BA0B12-5226-454A-8369-0D8EB5E3A936}" srcOrd="0" destOrd="0" presId="urn:microsoft.com/office/officeart/2005/8/layout/cycle6"/>
    <dgm:cxn modelId="{811DE033-EB52-4868-9176-A65C573661A6}" type="presParOf" srcId="{A3ADFE34-1A14-4619-BDAB-123F4328EB7E}" destId="{14B588E5-6412-4A36-988B-BD15002DFB71}" srcOrd="1" destOrd="0" presId="urn:microsoft.com/office/officeart/2005/8/layout/cycle6"/>
    <dgm:cxn modelId="{C080DEC0-AAC5-4ABA-9E65-6B5A2C11374C}" type="presParOf" srcId="{A3ADFE34-1A14-4619-BDAB-123F4328EB7E}" destId="{4101B0A3-DE5C-430D-8358-D9C4EF9F38F3}" srcOrd="2" destOrd="0" presId="urn:microsoft.com/office/officeart/2005/8/layout/cycle6"/>
    <dgm:cxn modelId="{B37A8D0E-C9B5-403F-83BB-D923248AB188}" type="presParOf" srcId="{A3ADFE34-1A14-4619-BDAB-123F4328EB7E}" destId="{EDEAB1AB-0BB5-481E-867C-AE800D2DC396}" srcOrd="3" destOrd="0" presId="urn:microsoft.com/office/officeart/2005/8/layout/cycle6"/>
    <dgm:cxn modelId="{882A24E1-F11C-4A39-9831-11C7FC4365D1}" type="presParOf" srcId="{A3ADFE34-1A14-4619-BDAB-123F4328EB7E}" destId="{FEDC0506-D3EF-4938-B244-8BD9F2897D9D}" srcOrd="4" destOrd="0" presId="urn:microsoft.com/office/officeart/2005/8/layout/cycle6"/>
    <dgm:cxn modelId="{C5FC86B4-EA04-4AB0-8400-54C4E14DE6F0}" type="presParOf" srcId="{A3ADFE34-1A14-4619-BDAB-123F4328EB7E}" destId="{CA591D4D-036C-4E24-8D7B-AC330BED2F31}" srcOrd="5" destOrd="0" presId="urn:microsoft.com/office/officeart/2005/8/layout/cycle6"/>
    <dgm:cxn modelId="{3FF653F6-D4E7-4568-993B-644390E24C58}" type="presParOf" srcId="{A3ADFE34-1A14-4619-BDAB-123F4328EB7E}" destId="{D507256E-A07A-4A70-BDEB-18622C145324}" srcOrd="6" destOrd="0" presId="urn:microsoft.com/office/officeart/2005/8/layout/cycle6"/>
    <dgm:cxn modelId="{B8381D89-5277-4C3C-AB8A-9DA1531F0346}" type="presParOf" srcId="{A3ADFE34-1A14-4619-BDAB-123F4328EB7E}" destId="{F76E1E22-B466-4A79-83D4-F7D1EC69BA04}" srcOrd="7" destOrd="0" presId="urn:microsoft.com/office/officeart/2005/8/layout/cycle6"/>
    <dgm:cxn modelId="{6603FEAD-9C44-4465-9957-2FB469A27059}" type="presParOf" srcId="{A3ADFE34-1A14-4619-BDAB-123F4328EB7E}" destId="{85D0CFC2-8F2F-470A-A376-5A9CBE1C476A}" srcOrd="8" destOrd="0" presId="urn:microsoft.com/office/officeart/2005/8/layout/cycle6"/>
    <dgm:cxn modelId="{C57AF147-BC01-45C9-96B4-22FB783B286B}" type="presParOf" srcId="{A3ADFE34-1A14-4619-BDAB-123F4328EB7E}" destId="{54651B98-7992-4A10-8F39-71C19D7845B3}" srcOrd="9" destOrd="0" presId="urn:microsoft.com/office/officeart/2005/8/layout/cycle6"/>
    <dgm:cxn modelId="{7A0A85D7-260D-4F82-BE94-09EF65C06EAA}" type="presParOf" srcId="{A3ADFE34-1A14-4619-BDAB-123F4328EB7E}" destId="{8F1015E7-9178-41DB-8E40-45905B859832}" srcOrd="10" destOrd="0" presId="urn:microsoft.com/office/officeart/2005/8/layout/cycle6"/>
    <dgm:cxn modelId="{0B03989F-D865-402A-8DB9-269987285D5C}" type="presParOf" srcId="{A3ADFE34-1A14-4619-BDAB-123F4328EB7E}" destId="{C4BAD620-737E-4906-95F8-0F5932F74BF3}" srcOrd="11" destOrd="0" presId="urn:microsoft.com/office/officeart/2005/8/layout/cycle6"/>
    <dgm:cxn modelId="{FAD0F26C-5A7E-4572-A654-9A3782CCE86E}" type="presParOf" srcId="{A3ADFE34-1A14-4619-BDAB-123F4328EB7E}" destId="{30C686F2-E473-4477-8C49-6C5944CD1656}" srcOrd="12" destOrd="0" presId="urn:microsoft.com/office/officeart/2005/8/layout/cycle6"/>
    <dgm:cxn modelId="{6FE2552D-8D71-4C00-A56D-BE700A05C9C4}" type="presParOf" srcId="{A3ADFE34-1A14-4619-BDAB-123F4328EB7E}" destId="{2E5D6E6B-792B-4704-94A5-7A559E42BA29}" srcOrd="13" destOrd="0" presId="urn:microsoft.com/office/officeart/2005/8/layout/cycle6"/>
    <dgm:cxn modelId="{883D26A8-A6C9-46A7-9260-2E33BA8E5B09}"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54" minVer="http://schemas.openxmlformats.org/drawingml/2006/diagram"/>
    </a:ext>
  </dgm:extLst>
</dgm:dataModel>
</file>

<file path=word/diagrams/data19.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3_2" csCatId="accent3" phldr="1"/>
      <dgm:spPr/>
      <dgm:t>
        <a:bodyPr/>
        <a:lstStyle/>
        <a:p>
          <a:endParaRPr lang="pl-PL"/>
        </a:p>
      </dgm:t>
    </dgm:pt>
    <dgm:pt modelId="{45FA29CD-F874-4487-895B-F964E193BCB4}">
      <dgm:prSet phldrT="[Tekst]"/>
      <dgm:spPr/>
      <dgm:t>
        <a:bodyPr/>
        <a:lstStyle/>
        <a:p>
          <a:r>
            <a:rPr lang="pl-PL"/>
            <a:t>4</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dgm:t>
        <a:bodyPr/>
        <a:lstStyle/>
        <a:p>
          <a:endParaRPr lang="pl-PL"/>
        </a:p>
      </dgm:t>
    </dgm:pt>
    <dgm:pt modelId="{E63A69FF-B6AD-4D8F-8C71-17FF1A823715}">
      <dgm:prSet phldrT="[Tekst]"/>
      <dgm:spPr/>
      <dgm:t>
        <a:bodyPr/>
        <a:lstStyle/>
        <a:p>
          <a:r>
            <a:rPr lang="pl-PL"/>
            <a:t>4</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dgm:t>
        <a:bodyPr/>
        <a:lstStyle/>
        <a:p>
          <a:endParaRPr lang="pl-PL"/>
        </a:p>
      </dgm:t>
    </dgm:pt>
    <dgm:pt modelId="{25AFA0E3-0F01-4FBC-9040-C15B6E7567F3}">
      <dgm:prSet phldrT="[Tekst]"/>
      <dgm:spPr/>
      <dgm:t>
        <a:bodyPr/>
        <a:lstStyle/>
        <a:p>
          <a:r>
            <a:rPr lang="pl-PL"/>
            <a:t>4</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dgm:t>
        <a:bodyPr/>
        <a:lstStyle/>
        <a:p>
          <a:endParaRPr lang="pl-PL"/>
        </a:p>
      </dgm:t>
    </dgm:pt>
    <dgm:pt modelId="{4CF5E5EB-D7FB-4A50-9C98-C4D52EEFC609}">
      <dgm:prSet phldrT="[Tekst]"/>
      <dgm:spPr/>
      <dgm:t>
        <a:bodyPr/>
        <a:lstStyle/>
        <a:p>
          <a:r>
            <a:rPr lang="pl-PL"/>
            <a:t>4</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dgm:t>
        <a:bodyPr/>
        <a:lstStyle/>
        <a:p>
          <a:endParaRPr lang="pl-PL"/>
        </a:p>
      </dgm:t>
    </dgm:pt>
    <dgm:pt modelId="{08E8FB6A-582B-4F7F-B986-40F403D0E78D}">
      <dgm:prSet phldrT="[Tekst]"/>
      <dgm:spPr/>
      <dgm:t>
        <a:bodyPr/>
        <a:lstStyle/>
        <a:p>
          <a:r>
            <a:rPr lang="pl-PL"/>
            <a:t>4</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dgm:t>
        <a:bodyPr/>
        <a:lstStyle/>
        <a:p>
          <a:endParaRPr lang="pl-PL"/>
        </a:p>
      </dgm:t>
    </dgm:pt>
  </dgm:ptLst>
  <dgm:cxnLst>
    <dgm:cxn modelId="{A225AA54-87CE-48BE-9216-4D07EF18EA76}" type="presOf" srcId="{38F7B733-9468-42E0-B306-4F07CECEAF03}" destId="{85D0CFC2-8F2F-470A-A376-5A9CBE1C476A}" srcOrd="0" destOrd="0" presId="urn:microsoft.com/office/officeart/2005/8/layout/cycle6"/>
    <dgm:cxn modelId="{38CB3E1E-3825-4807-B7F2-B2AF8D32FD67}" type="presOf" srcId="{45FA29CD-F874-4487-895B-F964E193BCB4}" destId="{E0BA0B12-5226-454A-8369-0D8EB5E3A936}" srcOrd="0" destOrd="0" presId="urn:microsoft.com/office/officeart/2005/8/layout/cycle6"/>
    <dgm:cxn modelId="{6B118687-EF03-49E5-A930-D398BA4CC1FF}" type="presOf" srcId="{08E8FB6A-582B-4F7F-B986-40F403D0E78D}" destId="{30C686F2-E473-4477-8C49-6C5944CD1656}"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A25F587A-E0C2-4C67-B6BF-ACD24496ABE0}" type="presOf" srcId="{E63A69FF-B6AD-4D8F-8C71-17FF1A823715}" destId="{EDEAB1AB-0BB5-481E-867C-AE800D2DC396}"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65DE594F-BDFB-46D3-8D96-FF196A77B9C6}" type="presOf" srcId="{4B32D408-6E10-4251-80D1-003B561C92EE}" destId="{CA591D4D-036C-4E24-8D7B-AC330BED2F31}" srcOrd="0" destOrd="0" presId="urn:microsoft.com/office/officeart/2005/8/layout/cycle6"/>
    <dgm:cxn modelId="{DD006E9C-A900-4F60-8934-EBEA3FE475B2}" srcId="{99F03186-E941-4B39-9C8E-B68119DF4744}" destId="{E63A69FF-B6AD-4D8F-8C71-17FF1A823715}" srcOrd="1" destOrd="0" parTransId="{642B9AE3-D842-409F-B849-94544D21BBE5}" sibTransId="{4B32D408-6E10-4251-80D1-003B561C92EE}"/>
    <dgm:cxn modelId="{166E1027-4BB3-44B1-BCE8-91DFE2365D6E}" type="presOf" srcId="{4B30ABFE-786F-4458-82C8-2DB926794310}" destId="{4101B0A3-DE5C-430D-8358-D9C4EF9F38F3}" srcOrd="0" destOrd="0" presId="urn:microsoft.com/office/officeart/2005/8/layout/cycle6"/>
    <dgm:cxn modelId="{81E2906C-F501-4107-80C7-31C049FB4CCB}" type="presOf" srcId="{99F03186-E941-4B39-9C8E-B68119DF4744}" destId="{A3ADFE34-1A14-4619-BDAB-123F4328EB7E}" srcOrd="0" destOrd="0" presId="urn:microsoft.com/office/officeart/2005/8/layout/cycle6"/>
    <dgm:cxn modelId="{F7D69ECC-1F66-4E46-B877-70BBC9A19F88}" type="presOf" srcId="{25AFA0E3-0F01-4FBC-9040-C15B6E7567F3}" destId="{D507256E-A07A-4A70-BDEB-18622C145324}" srcOrd="0" destOrd="0" presId="urn:microsoft.com/office/officeart/2005/8/layout/cycle6"/>
    <dgm:cxn modelId="{0EF068DA-C2BE-4A68-86CC-E4A3785BD549}" srcId="{99F03186-E941-4B39-9C8E-B68119DF4744}" destId="{45FA29CD-F874-4487-895B-F964E193BCB4}" srcOrd="0" destOrd="0" parTransId="{202834C3-5DCD-4CFF-BF0F-B1DA59DF4DCE}" sibTransId="{4B30ABFE-786F-4458-82C8-2DB926794310}"/>
    <dgm:cxn modelId="{475965EA-1306-4312-B49A-60D33DE62F82}" type="presOf" srcId="{4CF5E5EB-D7FB-4A50-9C98-C4D52EEFC609}" destId="{54651B98-7992-4A10-8F39-71C19D7845B3}" srcOrd="0" destOrd="0" presId="urn:microsoft.com/office/officeart/2005/8/layout/cycle6"/>
    <dgm:cxn modelId="{B9A1EA38-DFBE-4929-9668-DEBBFF6DBBCD}" type="presOf" srcId="{4A7E6C73-E761-49A6-8489-EB68D1C64C87}" destId="{EF8BD76C-8492-43B8-9444-58CDC17F96B9}" srcOrd="0" destOrd="0" presId="urn:microsoft.com/office/officeart/2005/8/layout/cycle6"/>
    <dgm:cxn modelId="{7AE70E78-C648-4D27-BBD0-9BF6C6C720CA}" type="presOf" srcId="{D1465A7F-CC34-4814-9A5B-793088117BF0}" destId="{C4BAD620-737E-4906-95F8-0F5932F74BF3}"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39A735A4-259C-4435-8FCA-56A508CBCC03}" type="presParOf" srcId="{A3ADFE34-1A14-4619-BDAB-123F4328EB7E}" destId="{E0BA0B12-5226-454A-8369-0D8EB5E3A936}" srcOrd="0" destOrd="0" presId="urn:microsoft.com/office/officeart/2005/8/layout/cycle6"/>
    <dgm:cxn modelId="{E783DAED-1543-4817-B4C6-2EED4380C720}" type="presParOf" srcId="{A3ADFE34-1A14-4619-BDAB-123F4328EB7E}" destId="{14B588E5-6412-4A36-988B-BD15002DFB71}" srcOrd="1" destOrd="0" presId="urn:microsoft.com/office/officeart/2005/8/layout/cycle6"/>
    <dgm:cxn modelId="{8D3FEE58-4798-4ADD-9297-52C09060D5CE}" type="presParOf" srcId="{A3ADFE34-1A14-4619-BDAB-123F4328EB7E}" destId="{4101B0A3-DE5C-430D-8358-D9C4EF9F38F3}" srcOrd="2" destOrd="0" presId="urn:microsoft.com/office/officeart/2005/8/layout/cycle6"/>
    <dgm:cxn modelId="{ED9867C7-6747-453C-91A0-D800C5FC2181}" type="presParOf" srcId="{A3ADFE34-1A14-4619-BDAB-123F4328EB7E}" destId="{EDEAB1AB-0BB5-481E-867C-AE800D2DC396}" srcOrd="3" destOrd="0" presId="urn:microsoft.com/office/officeart/2005/8/layout/cycle6"/>
    <dgm:cxn modelId="{BF85D1A1-00F6-4F49-8E1F-8A6FBF34D1C0}" type="presParOf" srcId="{A3ADFE34-1A14-4619-BDAB-123F4328EB7E}" destId="{FEDC0506-D3EF-4938-B244-8BD9F2897D9D}" srcOrd="4" destOrd="0" presId="urn:microsoft.com/office/officeart/2005/8/layout/cycle6"/>
    <dgm:cxn modelId="{0E9FF091-9A39-44D2-B5EA-307A637D4527}" type="presParOf" srcId="{A3ADFE34-1A14-4619-BDAB-123F4328EB7E}" destId="{CA591D4D-036C-4E24-8D7B-AC330BED2F31}" srcOrd="5" destOrd="0" presId="urn:microsoft.com/office/officeart/2005/8/layout/cycle6"/>
    <dgm:cxn modelId="{8E698EE5-C88A-41BE-BE25-CF02B4B5E03A}" type="presParOf" srcId="{A3ADFE34-1A14-4619-BDAB-123F4328EB7E}" destId="{D507256E-A07A-4A70-BDEB-18622C145324}" srcOrd="6" destOrd="0" presId="urn:microsoft.com/office/officeart/2005/8/layout/cycle6"/>
    <dgm:cxn modelId="{55826181-E27C-47F4-8296-702F8005C55B}" type="presParOf" srcId="{A3ADFE34-1A14-4619-BDAB-123F4328EB7E}" destId="{F76E1E22-B466-4A79-83D4-F7D1EC69BA04}" srcOrd="7" destOrd="0" presId="urn:microsoft.com/office/officeart/2005/8/layout/cycle6"/>
    <dgm:cxn modelId="{91ED2D2D-B2D3-4219-9DF4-792F348446B5}" type="presParOf" srcId="{A3ADFE34-1A14-4619-BDAB-123F4328EB7E}" destId="{85D0CFC2-8F2F-470A-A376-5A9CBE1C476A}" srcOrd="8" destOrd="0" presId="urn:microsoft.com/office/officeart/2005/8/layout/cycle6"/>
    <dgm:cxn modelId="{120744E4-6279-4971-AF8D-26B06008D5FE}" type="presParOf" srcId="{A3ADFE34-1A14-4619-BDAB-123F4328EB7E}" destId="{54651B98-7992-4A10-8F39-71C19D7845B3}" srcOrd="9" destOrd="0" presId="urn:microsoft.com/office/officeart/2005/8/layout/cycle6"/>
    <dgm:cxn modelId="{6B3BB5B9-84EE-486C-8420-072CBE4ED988}" type="presParOf" srcId="{A3ADFE34-1A14-4619-BDAB-123F4328EB7E}" destId="{8F1015E7-9178-41DB-8E40-45905B859832}" srcOrd="10" destOrd="0" presId="urn:microsoft.com/office/officeart/2005/8/layout/cycle6"/>
    <dgm:cxn modelId="{7C49164B-FC48-4769-B457-96F49F3FFBF8}" type="presParOf" srcId="{A3ADFE34-1A14-4619-BDAB-123F4328EB7E}" destId="{C4BAD620-737E-4906-95F8-0F5932F74BF3}" srcOrd="11" destOrd="0" presId="urn:microsoft.com/office/officeart/2005/8/layout/cycle6"/>
    <dgm:cxn modelId="{1DEC3B17-BA30-4C7F-9BCA-1F15C85F0DC6}" type="presParOf" srcId="{A3ADFE34-1A14-4619-BDAB-123F4328EB7E}" destId="{30C686F2-E473-4477-8C49-6C5944CD1656}" srcOrd="12" destOrd="0" presId="urn:microsoft.com/office/officeart/2005/8/layout/cycle6"/>
    <dgm:cxn modelId="{6A9F7367-CE51-4DBF-B99A-7DA79EEA57E0}" type="presParOf" srcId="{A3ADFE34-1A14-4619-BDAB-123F4328EB7E}" destId="{2E5D6E6B-792B-4704-94A5-7A559E42BA29}" srcOrd="13" destOrd="0" presId="urn:microsoft.com/office/officeart/2005/8/layout/cycle6"/>
    <dgm:cxn modelId="{BCC74624-4546-4D86-BD25-832EDF0C7842}"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59" minVer="http://schemas.openxmlformats.org/drawingml/2006/diagram"/>
    </a:ext>
  </dgm:extLst>
</dgm:dataModel>
</file>

<file path=word/diagrams/data20.xml><?xml version="1.0" encoding="utf-8"?>
<dgm:dataModel xmlns:dgm="http://schemas.openxmlformats.org/drawingml/2006/diagram" xmlns:a="http://schemas.openxmlformats.org/drawingml/2006/main">
  <dgm:ptLst>
    <dgm:pt modelId="{99F03186-E941-4B39-9C8E-B68119DF4744}" type="doc">
      <dgm:prSet loTypeId="urn:microsoft.com/office/officeart/2005/8/layout/cycle6" loCatId="cycle" qsTypeId="urn:microsoft.com/office/officeart/2005/8/quickstyle/simple1" qsCatId="simple" csTypeId="urn:microsoft.com/office/officeart/2005/8/colors/accent0_1" csCatId="mainScheme" phldr="1"/>
      <dgm:spPr/>
      <dgm:t>
        <a:bodyPr/>
        <a:lstStyle/>
        <a:p>
          <a:endParaRPr lang="pl-PL"/>
        </a:p>
      </dgm:t>
    </dgm:pt>
    <dgm:pt modelId="{45FA29CD-F874-4487-895B-F964E193BCB4}">
      <dgm:prSet phldrT="[Tekst]"/>
      <dgm:spPr>
        <a:xfrm>
          <a:off x="640628" y="18"/>
          <a:ext cx="440537" cy="286349"/>
        </a:xfrm>
      </dgm:spPr>
      <dgm:t>
        <a:bodyPr/>
        <a:lstStyle/>
        <a:p>
          <a:r>
            <a:rPr lang="pl-PL">
              <a:latin typeface="Calibri"/>
              <a:ea typeface="+mn-ea"/>
              <a:cs typeface="+mn-cs"/>
            </a:rPr>
            <a:t>5</a:t>
          </a:r>
        </a:p>
      </dgm:t>
    </dgm:pt>
    <dgm:pt modelId="{202834C3-5DCD-4CFF-BF0F-B1DA59DF4DCE}" type="parTrans" cxnId="{0EF068DA-C2BE-4A68-86CC-E4A3785BD549}">
      <dgm:prSet/>
      <dgm:spPr/>
      <dgm:t>
        <a:bodyPr/>
        <a:lstStyle/>
        <a:p>
          <a:endParaRPr lang="pl-PL"/>
        </a:p>
      </dgm:t>
    </dgm:pt>
    <dgm:pt modelId="{4B30ABFE-786F-4458-82C8-2DB926794310}" type="sibTrans" cxnId="{0EF068DA-C2BE-4A68-86CC-E4A3785BD549}">
      <dgm:prSet/>
      <dgm:spPr>
        <a:xfrm>
          <a:off x="287727" y="143193"/>
          <a:ext cx="1146340" cy="1146340"/>
        </a:xfrm>
      </dgm:spPr>
      <dgm:t>
        <a:bodyPr/>
        <a:lstStyle/>
        <a:p>
          <a:endParaRPr lang="pl-PL"/>
        </a:p>
      </dgm:t>
    </dgm:pt>
    <dgm:pt modelId="{E63A69FF-B6AD-4D8F-8C71-17FF1A823715}">
      <dgm:prSet phldrT="[Tekst]"/>
      <dgm:spPr>
        <a:xfrm>
          <a:off x="1185746" y="396069"/>
          <a:ext cx="440537" cy="286349"/>
        </a:xfrm>
      </dgm:spPr>
      <dgm:t>
        <a:bodyPr/>
        <a:lstStyle/>
        <a:p>
          <a:r>
            <a:rPr lang="pl-PL">
              <a:latin typeface="Calibri"/>
              <a:ea typeface="+mn-ea"/>
              <a:cs typeface="+mn-cs"/>
            </a:rPr>
            <a:t>5</a:t>
          </a:r>
        </a:p>
      </dgm:t>
    </dgm:pt>
    <dgm:pt modelId="{642B9AE3-D842-409F-B849-94544D21BBE5}" type="parTrans" cxnId="{DD006E9C-A900-4F60-8934-EBEA3FE475B2}">
      <dgm:prSet/>
      <dgm:spPr/>
      <dgm:t>
        <a:bodyPr/>
        <a:lstStyle/>
        <a:p>
          <a:endParaRPr lang="pl-PL"/>
        </a:p>
      </dgm:t>
    </dgm:pt>
    <dgm:pt modelId="{4B32D408-6E10-4251-80D1-003B561C92EE}" type="sibTrans" cxnId="{DD006E9C-A900-4F60-8934-EBEA3FE475B2}">
      <dgm:prSet/>
      <dgm:spPr>
        <a:xfrm>
          <a:off x="287727" y="143193"/>
          <a:ext cx="1146340" cy="1146340"/>
        </a:xfrm>
      </dgm:spPr>
      <dgm:t>
        <a:bodyPr/>
        <a:lstStyle/>
        <a:p>
          <a:endParaRPr lang="pl-PL"/>
        </a:p>
      </dgm:t>
    </dgm:pt>
    <dgm:pt modelId="{25AFA0E3-0F01-4FBC-9040-C15B6E7567F3}">
      <dgm:prSet phldrT="[Tekst]"/>
      <dgm:spPr>
        <a:xfrm>
          <a:off x="977529" y="1036893"/>
          <a:ext cx="440537" cy="286349"/>
        </a:xfrm>
      </dgm:spPr>
      <dgm:t>
        <a:bodyPr/>
        <a:lstStyle/>
        <a:p>
          <a:r>
            <a:rPr lang="pl-PL">
              <a:latin typeface="Calibri"/>
              <a:ea typeface="+mn-ea"/>
              <a:cs typeface="+mn-cs"/>
            </a:rPr>
            <a:t>5</a:t>
          </a:r>
        </a:p>
      </dgm:t>
    </dgm:pt>
    <dgm:pt modelId="{FD214894-8F58-4B5C-8C0E-DA268EEEC335}" type="parTrans" cxnId="{9A7FA582-FE3C-498A-98E8-330EF89D1E7A}">
      <dgm:prSet/>
      <dgm:spPr/>
      <dgm:t>
        <a:bodyPr/>
        <a:lstStyle/>
        <a:p>
          <a:endParaRPr lang="pl-PL"/>
        </a:p>
      </dgm:t>
    </dgm:pt>
    <dgm:pt modelId="{38F7B733-9468-42E0-B306-4F07CECEAF03}" type="sibTrans" cxnId="{9A7FA582-FE3C-498A-98E8-330EF89D1E7A}">
      <dgm:prSet/>
      <dgm:spPr>
        <a:xfrm>
          <a:off x="287727" y="143193"/>
          <a:ext cx="1146340" cy="1146340"/>
        </a:xfrm>
      </dgm:spPr>
      <dgm:t>
        <a:bodyPr/>
        <a:lstStyle/>
        <a:p>
          <a:endParaRPr lang="pl-PL"/>
        </a:p>
      </dgm:t>
    </dgm:pt>
    <dgm:pt modelId="{4CF5E5EB-D7FB-4A50-9C98-C4D52EEFC609}">
      <dgm:prSet phldrT="[Tekst]"/>
      <dgm:spPr>
        <a:xfrm>
          <a:off x="303727" y="1036893"/>
          <a:ext cx="440537" cy="286349"/>
        </a:xfrm>
      </dgm:spPr>
      <dgm:t>
        <a:bodyPr/>
        <a:lstStyle/>
        <a:p>
          <a:r>
            <a:rPr lang="pl-PL">
              <a:latin typeface="Calibri"/>
              <a:ea typeface="+mn-ea"/>
              <a:cs typeface="+mn-cs"/>
            </a:rPr>
            <a:t>5</a:t>
          </a:r>
        </a:p>
      </dgm:t>
    </dgm:pt>
    <dgm:pt modelId="{20BBB80A-05C4-438E-BB91-071CD5D7A5C9}" type="parTrans" cxnId="{5B279D2B-D658-4B55-B7EF-5BCB0A6DDB07}">
      <dgm:prSet/>
      <dgm:spPr/>
      <dgm:t>
        <a:bodyPr/>
        <a:lstStyle/>
        <a:p>
          <a:endParaRPr lang="pl-PL"/>
        </a:p>
      </dgm:t>
    </dgm:pt>
    <dgm:pt modelId="{D1465A7F-CC34-4814-9A5B-793088117BF0}" type="sibTrans" cxnId="{5B279D2B-D658-4B55-B7EF-5BCB0A6DDB07}">
      <dgm:prSet/>
      <dgm:spPr>
        <a:xfrm>
          <a:off x="287727" y="143193"/>
          <a:ext cx="1146340" cy="1146340"/>
        </a:xfrm>
      </dgm:spPr>
      <dgm:t>
        <a:bodyPr/>
        <a:lstStyle/>
        <a:p>
          <a:endParaRPr lang="pl-PL"/>
        </a:p>
      </dgm:t>
    </dgm:pt>
    <dgm:pt modelId="{08E8FB6A-582B-4F7F-B986-40F403D0E78D}">
      <dgm:prSet phldrT="[Tekst]"/>
      <dgm:spPr>
        <a:xfrm>
          <a:off x="95511" y="396069"/>
          <a:ext cx="440537" cy="286349"/>
        </a:xfrm>
      </dgm:spPr>
      <dgm:t>
        <a:bodyPr/>
        <a:lstStyle/>
        <a:p>
          <a:r>
            <a:rPr lang="pl-PL">
              <a:latin typeface="Calibri"/>
              <a:ea typeface="+mn-ea"/>
              <a:cs typeface="+mn-cs"/>
            </a:rPr>
            <a:t>5</a:t>
          </a:r>
        </a:p>
      </dgm:t>
    </dgm:pt>
    <dgm:pt modelId="{36D29235-02E8-4D01-944C-C31F0243892A}" type="parTrans" cxnId="{B1963D1F-5FF5-4EC2-AB94-B610D1B04C11}">
      <dgm:prSet/>
      <dgm:spPr/>
      <dgm:t>
        <a:bodyPr/>
        <a:lstStyle/>
        <a:p>
          <a:endParaRPr lang="pl-PL"/>
        </a:p>
      </dgm:t>
    </dgm:pt>
    <dgm:pt modelId="{4A7E6C73-E761-49A6-8489-EB68D1C64C87}" type="sibTrans" cxnId="{B1963D1F-5FF5-4EC2-AB94-B610D1B04C11}">
      <dgm:prSet/>
      <dgm:spPr>
        <a:xfrm>
          <a:off x="287727" y="143193"/>
          <a:ext cx="1146340" cy="1146340"/>
        </a:xfrm>
      </dgm:spPr>
      <dgm:t>
        <a:bodyPr/>
        <a:lstStyle/>
        <a:p>
          <a:endParaRPr lang="pl-PL"/>
        </a:p>
      </dgm:t>
    </dgm:pt>
    <dgm:pt modelId="{A3ADFE34-1A14-4619-BDAB-123F4328EB7E}" type="pres">
      <dgm:prSet presAssocID="{99F03186-E941-4B39-9C8E-B68119DF4744}" presName="cycle" presStyleCnt="0">
        <dgm:presLayoutVars>
          <dgm:dir/>
          <dgm:resizeHandles val="exact"/>
        </dgm:presLayoutVars>
      </dgm:prSet>
      <dgm:spPr/>
      <dgm:t>
        <a:bodyPr/>
        <a:lstStyle/>
        <a:p>
          <a:endParaRPr lang="pl-PL"/>
        </a:p>
      </dgm:t>
    </dgm:pt>
    <dgm:pt modelId="{E0BA0B12-5226-454A-8369-0D8EB5E3A936}" type="pres">
      <dgm:prSet presAssocID="{45FA29CD-F874-4487-895B-F964E193BCB4}" presName="node" presStyleLbl="node1" presStyleIdx="0" presStyleCnt="5">
        <dgm:presLayoutVars>
          <dgm:bulletEnabled val="1"/>
        </dgm:presLayoutVars>
      </dgm:prSet>
      <dgm:spPr>
        <a:prstGeom prst="roundRect">
          <a:avLst/>
        </a:prstGeom>
      </dgm:spPr>
      <dgm:t>
        <a:bodyPr/>
        <a:lstStyle/>
        <a:p>
          <a:endParaRPr lang="pl-PL"/>
        </a:p>
      </dgm:t>
    </dgm:pt>
    <dgm:pt modelId="{14B588E5-6412-4A36-988B-BD15002DFB71}" type="pres">
      <dgm:prSet presAssocID="{45FA29CD-F874-4487-895B-F964E193BCB4}" presName="spNode" presStyleCnt="0"/>
      <dgm:spPr/>
    </dgm:pt>
    <dgm:pt modelId="{4101B0A3-DE5C-430D-8358-D9C4EF9F38F3}" type="pres">
      <dgm:prSet presAssocID="{4B30ABFE-786F-4458-82C8-2DB926794310}" presName="sibTrans" presStyleLbl="sibTrans1D1" presStyleIdx="0" presStyleCnt="5"/>
      <dgm:spPr>
        <a:custGeom>
          <a:avLst/>
          <a:gdLst/>
          <a:ahLst/>
          <a:cxnLst/>
          <a:rect l="0" t="0" r="0" b="0"/>
          <a:pathLst>
            <a:path>
              <a:moveTo>
                <a:pt x="796478" y="45290"/>
              </a:moveTo>
              <a:arcTo wR="573170" hR="573170" stAng="17575786" swAng="1966024"/>
            </a:path>
          </a:pathLst>
        </a:custGeom>
      </dgm:spPr>
      <dgm:t>
        <a:bodyPr/>
        <a:lstStyle/>
        <a:p>
          <a:endParaRPr lang="pl-PL"/>
        </a:p>
      </dgm:t>
    </dgm:pt>
    <dgm:pt modelId="{EDEAB1AB-0BB5-481E-867C-AE800D2DC396}" type="pres">
      <dgm:prSet presAssocID="{E63A69FF-B6AD-4D8F-8C71-17FF1A823715}" presName="node" presStyleLbl="node1" presStyleIdx="1" presStyleCnt="5">
        <dgm:presLayoutVars>
          <dgm:bulletEnabled val="1"/>
        </dgm:presLayoutVars>
      </dgm:prSet>
      <dgm:spPr>
        <a:prstGeom prst="roundRect">
          <a:avLst/>
        </a:prstGeom>
      </dgm:spPr>
      <dgm:t>
        <a:bodyPr/>
        <a:lstStyle/>
        <a:p>
          <a:endParaRPr lang="pl-PL"/>
        </a:p>
      </dgm:t>
    </dgm:pt>
    <dgm:pt modelId="{FEDC0506-D3EF-4938-B244-8BD9F2897D9D}" type="pres">
      <dgm:prSet presAssocID="{E63A69FF-B6AD-4D8F-8C71-17FF1A823715}" presName="spNode" presStyleCnt="0"/>
      <dgm:spPr/>
    </dgm:pt>
    <dgm:pt modelId="{CA591D4D-036C-4E24-8D7B-AC330BED2F31}" type="pres">
      <dgm:prSet presAssocID="{4B32D408-6E10-4251-80D1-003B561C92EE}" presName="sibTrans" presStyleLbl="sibTrans1D1" presStyleIdx="1" presStyleCnt="5"/>
      <dgm:spPr>
        <a:custGeom>
          <a:avLst/>
          <a:gdLst/>
          <a:ahLst/>
          <a:cxnLst/>
          <a:rect l="0" t="0" r="0" b="0"/>
          <a:pathLst>
            <a:path>
              <a:moveTo>
                <a:pt x="1145540" y="542894"/>
              </a:moveTo>
              <a:arcTo wR="573170" hR="573170" stAng="21418330" swAng="2199751"/>
            </a:path>
          </a:pathLst>
        </a:custGeom>
      </dgm:spPr>
      <dgm:t>
        <a:bodyPr/>
        <a:lstStyle/>
        <a:p>
          <a:endParaRPr lang="pl-PL"/>
        </a:p>
      </dgm:t>
    </dgm:pt>
    <dgm:pt modelId="{D507256E-A07A-4A70-BDEB-18622C145324}" type="pres">
      <dgm:prSet presAssocID="{25AFA0E3-0F01-4FBC-9040-C15B6E7567F3}" presName="node" presStyleLbl="node1" presStyleIdx="2" presStyleCnt="5">
        <dgm:presLayoutVars>
          <dgm:bulletEnabled val="1"/>
        </dgm:presLayoutVars>
      </dgm:prSet>
      <dgm:spPr>
        <a:prstGeom prst="roundRect">
          <a:avLst/>
        </a:prstGeom>
      </dgm:spPr>
      <dgm:t>
        <a:bodyPr/>
        <a:lstStyle/>
        <a:p>
          <a:endParaRPr lang="pl-PL"/>
        </a:p>
      </dgm:t>
    </dgm:pt>
    <dgm:pt modelId="{F76E1E22-B466-4A79-83D4-F7D1EC69BA04}" type="pres">
      <dgm:prSet presAssocID="{25AFA0E3-0F01-4FBC-9040-C15B6E7567F3}" presName="spNode" presStyleCnt="0"/>
      <dgm:spPr/>
    </dgm:pt>
    <dgm:pt modelId="{85D0CFC2-8F2F-470A-A376-5A9CBE1C476A}" type="pres">
      <dgm:prSet presAssocID="{38F7B733-9468-42E0-B306-4F07CECEAF03}" presName="sibTrans" presStyleLbl="sibTrans1D1" presStyleIdx="2" presStyleCnt="5"/>
      <dgm:spPr>
        <a:custGeom>
          <a:avLst/>
          <a:gdLst/>
          <a:ahLst/>
          <a:cxnLst/>
          <a:rect l="0" t="0" r="0" b="0"/>
          <a:pathLst>
            <a:path>
              <a:moveTo>
                <a:pt x="687517" y="1134818"/>
              </a:moveTo>
              <a:arcTo wR="573170" hR="573170" stAng="4709536" swAng="1380928"/>
            </a:path>
          </a:pathLst>
        </a:custGeom>
      </dgm:spPr>
      <dgm:t>
        <a:bodyPr/>
        <a:lstStyle/>
        <a:p>
          <a:endParaRPr lang="pl-PL"/>
        </a:p>
      </dgm:t>
    </dgm:pt>
    <dgm:pt modelId="{54651B98-7992-4A10-8F39-71C19D7845B3}" type="pres">
      <dgm:prSet presAssocID="{4CF5E5EB-D7FB-4A50-9C98-C4D52EEFC609}" presName="node" presStyleLbl="node1" presStyleIdx="3" presStyleCnt="5">
        <dgm:presLayoutVars>
          <dgm:bulletEnabled val="1"/>
        </dgm:presLayoutVars>
      </dgm:prSet>
      <dgm:spPr>
        <a:prstGeom prst="roundRect">
          <a:avLst/>
        </a:prstGeom>
      </dgm:spPr>
      <dgm:t>
        <a:bodyPr/>
        <a:lstStyle/>
        <a:p>
          <a:endParaRPr lang="pl-PL"/>
        </a:p>
      </dgm:t>
    </dgm:pt>
    <dgm:pt modelId="{8F1015E7-9178-41DB-8E40-45905B859832}" type="pres">
      <dgm:prSet presAssocID="{4CF5E5EB-D7FB-4A50-9C98-C4D52EEFC609}" presName="spNode" presStyleCnt="0"/>
      <dgm:spPr/>
    </dgm:pt>
    <dgm:pt modelId="{C4BAD620-737E-4906-95F8-0F5932F74BF3}" type="pres">
      <dgm:prSet presAssocID="{D1465A7F-CC34-4814-9A5B-793088117BF0}" presName="sibTrans" presStyleLbl="sibTrans1D1" presStyleIdx="3" presStyleCnt="5"/>
      <dgm:spPr>
        <a:custGeom>
          <a:avLst/>
          <a:gdLst/>
          <a:ahLst/>
          <a:cxnLst/>
          <a:rect l="0" t="0" r="0" b="0"/>
          <a:pathLst>
            <a:path>
              <a:moveTo>
                <a:pt x="95956" y="890646"/>
              </a:moveTo>
              <a:arcTo wR="573170" hR="573170" stAng="8781918" swAng="2199751"/>
            </a:path>
          </a:pathLst>
        </a:custGeom>
      </dgm:spPr>
      <dgm:t>
        <a:bodyPr/>
        <a:lstStyle/>
        <a:p>
          <a:endParaRPr lang="pl-PL"/>
        </a:p>
      </dgm:t>
    </dgm:pt>
    <dgm:pt modelId="{30C686F2-E473-4477-8C49-6C5944CD1656}" type="pres">
      <dgm:prSet presAssocID="{08E8FB6A-582B-4F7F-B986-40F403D0E78D}" presName="node" presStyleLbl="node1" presStyleIdx="4" presStyleCnt="5">
        <dgm:presLayoutVars>
          <dgm:bulletEnabled val="1"/>
        </dgm:presLayoutVars>
      </dgm:prSet>
      <dgm:spPr>
        <a:prstGeom prst="roundRect">
          <a:avLst/>
        </a:prstGeom>
      </dgm:spPr>
      <dgm:t>
        <a:bodyPr/>
        <a:lstStyle/>
        <a:p>
          <a:endParaRPr lang="pl-PL"/>
        </a:p>
      </dgm:t>
    </dgm:pt>
    <dgm:pt modelId="{2E5D6E6B-792B-4704-94A5-7A559E42BA29}" type="pres">
      <dgm:prSet presAssocID="{08E8FB6A-582B-4F7F-B986-40F403D0E78D}" presName="spNode" presStyleCnt="0"/>
      <dgm:spPr/>
    </dgm:pt>
    <dgm:pt modelId="{EF8BD76C-8492-43B8-9444-58CDC17F96B9}" type="pres">
      <dgm:prSet presAssocID="{4A7E6C73-E761-49A6-8489-EB68D1C64C87}" presName="sibTrans" presStyleLbl="sibTrans1D1" presStyleIdx="4" presStyleCnt="5"/>
      <dgm:spPr>
        <a:custGeom>
          <a:avLst/>
          <a:gdLst/>
          <a:ahLst/>
          <a:cxnLst/>
          <a:rect l="0" t="0" r="0" b="0"/>
          <a:pathLst>
            <a:path>
              <a:moveTo>
                <a:pt x="99693" y="250147"/>
              </a:moveTo>
              <a:arcTo wR="573170" hR="573170" stAng="12858190" swAng="1966024"/>
            </a:path>
          </a:pathLst>
        </a:custGeom>
      </dgm:spPr>
      <dgm:t>
        <a:bodyPr/>
        <a:lstStyle/>
        <a:p>
          <a:endParaRPr lang="pl-PL"/>
        </a:p>
      </dgm:t>
    </dgm:pt>
  </dgm:ptLst>
  <dgm:cxnLst>
    <dgm:cxn modelId="{DF4B8EB1-E010-494A-864D-A7676D11FF49}" type="presOf" srcId="{D1465A7F-CC34-4814-9A5B-793088117BF0}" destId="{C4BAD620-737E-4906-95F8-0F5932F74BF3}" srcOrd="0" destOrd="0" presId="urn:microsoft.com/office/officeart/2005/8/layout/cycle6"/>
    <dgm:cxn modelId="{CA58D6EA-8822-4AA5-9EAC-E15442FAA5E3}" type="presOf" srcId="{08E8FB6A-582B-4F7F-B986-40F403D0E78D}" destId="{30C686F2-E473-4477-8C49-6C5944CD1656}" srcOrd="0" destOrd="0" presId="urn:microsoft.com/office/officeart/2005/8/layout/cycle6"/>
    <dgm:cxn modelId="{FD1DC449-360F-4B10-8E45-CF8A6CC165DE}" type="presOf" srcId="{25AFA0E3-0F01-4FBC-9040-C15B6E7567F3}" destId="{D507256E-A07A-4A70-BDEB-18622C145324}" srcOrd="0" destOrd="0" presId="urn:microsoft.com/office/officeart/2005/8/layout/cycle6"/>
    <dgm:cxn modelId="{547BAB3B-35E2-4462-A774-25BD3BF87374}" type="presOf" srcId="{E63A69FF-B6AD-4D8F-8C71-17FF1A823715}" destId="{EDEAB1AB-0BB5-481E-867C-AE800D2DC396}" srcOrd="0" destOrd="0" presId="urn:microsoft.com/office/officeart/2005/8/layout/cycle6"/>
    <dgm:cxn modelId="{C2DE66E9-8F83-4785-8BBC-E6CC2F1D9A16}" type="presOf" srcId="{38F7B733-9468-42E0-B306-4F07CECEAF03}" destId="{85D0CFC2-8F2F-470A-A376-5A9CBE1C476A}" srcOrd="0" destOrd="0" presId="urn:microsoft.com/office/officeart/2005/8/layout/cycle6"/>
    <dgm:cxn modelId="{DE341197-1255-4641-8391-7DAE1641E70D}" type="presOf" srcId="{45FA29CD-F874-4487-895B-F964E193BCB4}" destId="{E0BA0B12-5226-454A-8369-0D8EB5E3A936}" srcOrd="0" destOrd="0" presId="urn:microsoft.com/office/officeart/2005/8/layout/cycle6"/>
    <dgm:cxn modelId="{7D8FC63D-F5D0-4B9B-BE35-4E25774432A2}" type="presOf" srcId="{99F03186-E941-4B39-9C8E-B68119DF4744}" destId="{A3ADFE34-1A14-4619-BDAB-123F4328EB7E}" srcOrd="0" destOrd="0" presId="urn:microsoft.com/office/officeart/2005/8/layout/cycle6"/>
    <dgm:cxn modelId="{5B279D2B-D658-4B55-B7EF-5BCB0A6DDB07}" srcId="{99F03186-E941-4B39-9C8E-B68119DF4744}" destId="{4CF5E5EB-D7FB-4A50-9C98-C4D52EEFC609}" srcOrd="3" destOrd="0" parTransId="{20BBB80A-05C4-438E-BB91-071CD5D7A5C9}" sibTransId="{D1465A7F-CC34-4814-9A5B-793088117BF0}"/>
    <dgm:cxn modelId="{DD006E9C-A900-4F60-8934-EBEA3FE475B2}" srcId="{99F03186-E941-4B39-9C8E-B68119DF4744}" destId="{E63A69FF-B6AD-4D8F-8C71-17FF1A823715}" srcOrd="1" destOrd="0" parTransId="{642B9AE3-D842-409F-B849-94544D21BBE5}" sibTransId="{4B32D408-6E10-4251-80D1-003B561C92EE}"/>
    <dgm:cxn modelId="{73B65F66-5388-4526-88C2-DBEFDF1A512D}" type="presOf" srcId="{4B30ABFE-786F-4458-82C8-2DB926794310}" destId="{4101B0A3-DE5C-430D-8358-D9C4EF9F38F3}" srcOrd="0" destOrd="0" presId="urn:microsoft.com/office/officeart/2005/8/layout/cycle6"/>
    <dgm:cxn modelId="{9A7FA582-FE3C-498A-98E8-330EF89D1E7A}" srcId="{99F03186-E941-4B39-9C8E-B68119DF4744}" destId="{25AFA0E3-0F01-4FBC-9040-C15B6E7567F3}" srcOrd="2" destOrd="0" parTransId="{FD214894-8F58-4B5C-8C0E-DA268EEEC335}" sibTransId="{38F7B733-9468-42E0-B306-4F07CECEAF03}"/>
    <dgm:cxn modelId="{CFE67C6E-F17E-4531-8407-770FDA132EE6}" type="presOf" srcId="{4A7E6C73-E761-49A6-8489-EB68D1C64C87}" destId="{EF8BD76C-8492-43B8-9444-58CDC17F96B9}" srcOrd="0" destOrd="0" presId="urn:microsoft.com/office/officeart/2005/8/layout/cycle6"/>
    <dgm:cxn modelId="{46F94017-477E-45F0-8094-475E1989A66E}" type="presOf" srcId="{4CF5E5EB-D7FB-4A50-9C98-C4D52EEFC609}" destId="{54651B98-7992-4A10-8F39-71C19D7845B3}" srcOrd="0" destOrd="0" presId="urn:microsoft.com/office/officeart/2005/8/layout/cycle6"/>
    <dgm:cxn modelId="{CB5216FF-DC6C-4DD5-99E6-E0204400EA22}" type="presOf" srcId="{4B32D408-6E10-4251-80D1-003B561C92EE}" destId="{CA591D4D-036C-4E24-8D7B-AC330BED2F31}" srcOrd="0" destOrd="0" presId="urn:microsoft.com/office/officeart/2005/8/layout/cycle6"/>
    <dgm:cxn modelId="{B1963D1F-5FF5-4EC2-AB94-B610D1B04C11}" srcId="{99F03186-E941-4B39-9C8E-B68119DF4744}" destId="{08E8FB6A-582B-4F7F-B986-40F403D0E78D}" srcOrd="4" destOrd="0" parTransId="{36D29235-02E8-4D01-944C-C31F0243892A}" sibTransId="{4A7E6C73-E761-49A6-8489-EB68D1C64C87}"/>
    <dgm:cxn modelId="{0EF068DA-C2BE-4A68-86CC-E4A3785BD549}" srcId="{99F03186-E941-4B39-9C8E-B68119DF4744}" destId="{45FA29CD-F874-4487-895B-F964E193BCB4}" srcOrd="0" destOrd="0" parTransId="{202834C3-5DCD-4CFF-BF0F-B1DA59DF4DCE}" sibTransId="{4B30ABFE-786F-4458-82C8-2DB926794310}"/>
    <dgm:cxn modelId="{ED4DADC6-7CCB-4F22-A8DF-84E8AEFE7E24}" type="presParOf" srcId="{A3ADFE34-1A14-4619-BDAB-123F4328EB7E}" destId="{E0BA0B12-5226-454A-8369-0D8EB5E3A936}" srcOrd="0" destOrd="0" presId="urn:microsoft.com/office/officeart/2005/8/layout/cycle6"/>
    <dgm:cxn modelId="{FB6FF28D-D637-4ECE-B05F-0B0770A130DC}" type="presParOf" srcId="{A3ADFE34-1A14-4619-BDAB-123F4328EB7E}" destId="{14B588E5-6412-4A36-988B-BD15002DFB71}" srcOrd="1" destOrd="0" presId="urn:microsoft.com/office/officeart/2005/8/layout/cycle6"/>
    <dgm:cxn modelId="{1BD92564-61F4-466F-A1C8-9BBE2383F440}" type="presParOf" srcId="{A3ADFE34-1A14-4619-BDAB-123F4328EB7E}" destId="{4101B0A3-DE5C-430D-8358-D9C4EF9F38F3}" srcOrd="2" destOrd="0" presId="urn:microsoft.com/office/officeart/2005/8/layout/cycle6"/>
    <dgm:cxn modelId="{48535442-C825-4536-99E9-BDCC84851B19}" type="presParOf" srcId="{A3ADFE34-1A14-4619-BDAB-123F4328EB7E}" destId="{EDEAB1AB-0BB5-481E-867C-AE800D2DC396}" srcOrd="3" destOrd="0" presId="urn:microsoft.com/office/officeart/2005/8/layout/cycle6"/>
    <dgm:cxn modelId="{CCA3F965-5C32-479E-A777-67C4300878CC}" type="presParOf" srcId="{A3ADFE34-1A14-4619-BDAB-123F4328EB7E}" destId="{FEDC0506-D3EF-4938-B244-8BD9F2897D9D}" srcOrd="4" destOrd="0" presId="urn:microsoft.com/office/officeart/2005/8/layout/cycle6"/>
    <dgm:cxn modelId="{BBBB39ED-CACB-45A8-961B-C9DE0224F875}" type="presParOf" srcId="{A3ADFE34-1A14-4619-BDAB-123F4328EB7E}" destId="{CA591D4D-036C-4E24-8D7B-AC330BED2F31}" srcOrd="5" destOrd="0" presId="urn:microsoft.com/office/officeart/2005/8/layout/cycle6"/>
    <dgm:cxn modelId="{CA8F7DC4-2EEF-4556-93DF-8C24A72FF783}" type="presParOf" srcId="{A3ADFE34-1A14-4619-BDAB-123F4328EB7E}" destId="{D507256E-A07A-4A70-BDEB-18622C145324}" srcOrd="6" destOrd="0" presId="urn:microsoft.com/office/officeart/2005/8/layout/cycle6"/>
    <dgm:cxn modelId="{252BC92D-861D-4DC4-ABBA-1B698FE2EE07}" type="presParOf" srcId="{A3ADFE34-1A14-4619-BDAB-123F4328EB7E}" destId="{F76E1E22-B466-4A79-83D4-F7D1EC69BA04}" srcOrd="7" destOrd="0" presId="urn:microsoft.com/office/officeart/2005/8/layout/cycle6"/>
    <dgm:cxn modelId="{919A8256-D565-4410-8125-98ADC365E593}" type="presParOf" srcId="{A3ADFE34-1A14-4619-BDAB-123F4328EB7E}" destId="{85D0CFC2-8F2F-470A-A376-5A9CBE1C476A}" srcOrd="8" destOrd="0" presId="urn:microsoft.com/office/officeart/2005/8/layout/cycle6"/>
    <dgm:cxn modelId="{0230C643-9931-42A1-9E73-BD167F354869}" type="presParOf" srcId="{A3ADFE34-1A14-4619-BDAB-123F4328EB7E}" destId="{54651B98-7992-4A10-8F39-71C19D7845B3}" srcOrd="9" destOrd="0" presId="urn:microsoft.com/office/officeart/2005/8/layout/cycle6"/>
    <dgm:cxn modelId="{6C184D48-6662-41DF-BF0D-2898019BA408}" type="presParOf" srcId="{A3ADFE34-1A14-4619-BDAB-123F4328EB7E}" destId="{8F1015E7-9178-41DB-8E40-45905B859832}" srcOrd="10" destOrd="0" presId="urn:microsoft.com/office/officeart/2005/8/layout/cycle6"/>
    <dgm:cxn modelId="{1D0915D8-33C6-4A4E-83FD-9D418DD11416}" type="presParOf" srcId="{A3ADFE34-1A14-4619-BDAB-123F4328EB7E}" destId="{C4BAD620-737E-4906-95F8-0F5932F74BF3}" srcOrd="11" destOrd="0" presId="urn:microsoft.com/office/officeart/2005/8/layout/cycle6"/>
    <dgm:cxn modelId="{DF7278C1-876F-429D-AF6C-86D5413697A0}" type="presParOf" srcId="{A3ADFE34-1A14-4619-BDAB-123F4328EB7E}" destId="{30C686F2-E473-4477-8C49-6C5944CD1656}" srcOrd="12" destOrd="0" presId="urn:microsoft.com/office/officeart/2005/8/layout/cycle6"/>
    <dgm:cxn modelId="{29E2991B-5ABA-4EAF-A5E3-77FE738A1DF3}" type="presParOf" srcId="{A3ADFE34-1A14-4619-BDAB-123F4328EB7E}" destId="{2E5D6E6B-792B-4704-94A5-7A559E42BA29}" srcOrd="13" destOrd="0" presId="urn:microsoft.com/office/officeart/2005/8/layout/cycle6"/>
    <dgm:cxn modelId="{5D5EBAD1-6066-4F69-AE11-09C4033C259A}" type="presParOf" srcId="{A3ADFE34-1A14-4619-BDAB-123F4328EB7E}" destId="{EF8BD76C-8492-43B8-9444-58CDC17F96B9}" srcOrd="14" destOrd="0" presId="urn:microsoft.com/office/officeart/2005/8/layout/cycle6"/>
  </dgm:cxnLst>
  <dgm:bg/>
  <dgm:whole/>
  <dgm:extLst>
    <a:ext uri="http://schemas.microsoft.com/office/drawing/2008/diagram">
      <dsp:dataModelExt xmlns:dsp="http://schemas.microsoft.com/office/drawing/2008/diagram" relId="rId164" minVer="http://schemas.openxmlformats.org/drawingml/2006/diagram"/>
    </a:ext>
  </dgm:extLst>
</dgm:dataModel>
</file>

<file path=word/diagrams/data21.xml><?xml version="1.0" encoding="utf-8"?>
<dgm:dataModel xmlns:dgm="http://schemas.openxmlformats.org/drawingml/2006/diagram" xmlns:a="http://schemas.openxmlformats.org/drawingml/2006/main">
  <dgm:ptLst>
    <dgm:pt modelId="{42A3D705-57B5-4775-A7D3-4FF3423198B7}" type="doc">
      <dgm:prSet loTypeId="urn:microsoft.com/office/officeart/2005/8/layout/pyramid2" loCatId="list" qsTypeId="urn:microsoft.com/office/officeart/2005/8/quickstyle/simple1" qsCatId="simple" csTypeId="urn:microsoft.com/office/officeart/2005/8/colors/accent5_3" csCatId="accent5" phldr="1"/>
      <dgm:spPr/>
    </dgm:pt>
    <dgm:pt modelId="{2EB7980C-AE46-4A41-A302-A184E72929C1}">
      <dgm:prSet phldrT="[Tekst]"/>
      <dgm:spPr>
        <a:solidFill>
          <a:schemeClr val="accent1">
            <a:lumMod val="20000"/>
            <a:lumOff val="80000"/>
            <a:alpha val="90000"/>
          </a:schemeClr>
        </a:solidFill>
      </dgm:spPr>
      <dgm:t>
        <a:bodyPr/>
        <a:lstStyle/>
        <a:p>
          <a:pPr algn="ctr"/>
          <a:r>
            <a:rPr lang="pl-PL" b="1"/>
            <a:t>4. NIEŚWIADOMA KOMPETENCJA </a:t>
          </a:r>
          <a:br>
            <a:rPr lang="pl-PL" b="1"/>
          </a:br>
          <a:r>
            <a:rPr lang="pl-PL" b="1"/>
            <a:t>(Już sam/sama nie wiem, skąd to wszystko wiem i potrafię. Jestem mistrzem/mistrzynią w tej dziedzinie.)</a:t>
          </a:r>
          <a:endParaRPr lang="pl-PL"/>
        </a:p>
      </dgm:t>
    </dgm:pt>
    <dgm:pt modelId="{1AE530D5-7261-424D-A753-D202544FF4F2}" type="parTrans" cxnId="{BF3780C1-9585-4144-8B93-1D7560E60D40}">
      <dgm:prSet/>
      <dgm:spPr/>
      <dgm:t>
        <a:bodyPr/>
        <a:lstStyle/>
        <a:p>
          <a:pPr algn="ctr"/>
          <a:endParaRPr lang="pl-PL"/>
        </a:p>
      </dgm:t>
    </dgm:pt>
    <dgm:pt modelId="{E5AE36C8-41F9-438E-B61B-D326A45AC470}" type="sibTrans" cxnId="{BF3780C1-9585-4144-8B93-1D7560E60D40}">
      <dgm:prSet/>
      <dgm:spPr/>
      <dgm:t>
        <a:bodyPr/>
        <a:lstStyle/>
        <a:p>
          <a:pPr algn="ctr"/>
          <a:endParaRPr lang="pl-PL"/>
        </a:p>
      </dgm:t>
    </dgm:pt>
    <dgm:pt modelId="{BE106F9E-1D3F-459D-92EF-E04B27E7EA34}">
      <dgm:prSet phldrT="[Tekst]"/>
      <dgm:spPr>
        <a:solidFill>
          <a:schemeClr val="accent1">
            <a:lumMod val="60000"/>
            <a:lumOff val="40000"/>
            <a:alpha val="90000"/>
          </a:schemeClr>
        </a:solidFill>
      </dgm:spPr>
      <dgm:t>
        <a:bodyPr/>
        <a:lstStyle/>
        <a:p>
          <a:pPr algn="ctr"/>
          <a:r>
            <a:rPr lang="pl-PL" b="1"/>
            <a:t>2. ŚWIADOMA NIEKOMPETENCJA </a:t>
          </a:r>
          <a:br>
            <a:rPr lang="pl-PL" b="1"/>
          </a:br>
          <a:r>
            <a:rPr lang="pl-PL" b="1"/>
            <a:t>(Już wiem, że nie wiem. Już rozumiem, że nie potrafię.)</a:t>
          </a:r>
          <a:endParaRPr lang="pl-PL"/>
        </a:p>
      </dgm:t>
    </dgm:pt>
    <dgm:pt modelId="{35519798-CB48-45B1-A198-5AA5B7FB6D4B}" type="parTrans" cxnId="{3E715121-CD07-476C-A3AF-22E087AD4502}">
      <dgm:prSet/>
      <dgm:spPr/>
      <dgm:t>
        <a:bodyPr/>
        <a:lstStyle/>
        <a:p>
          <a:pPr algn="ctr"/>
          <a:endParaRPr lang="pl-PL"/>
        </a:p>
      </dgm:t>
    </dgm:pt>
    <dgm:pt modelId="{882812DA-011A-47E6-9707-7E1FB69D043D}" type="sibTrans" cxnId="{3E715121-CD07-476C-A3AF-22E087AD4502}">
      <dgm:prSet/>
      <dgm:spPr/>
      <dgm:t>
        <a:bodyPr/>
        <a:lstStyle/>
        <a:p>
          <a:pPr algn="ctr"/>
          <a:endParaRPr lang="pl-PL"/>
        </a:p>
      </dgm:t>
    </dgm:pt>
    <dgm:pt modelId="{AA941731-A378-43B7-AC6B-8B83D9A9BD77}">
      <dgm:prSet phldrT="[Tekst]"/>
      <dgm:spPr>
        <a:solidFill>
          <a:schemeClr val="accent1">
            <a:lumMod val="75000"/>
            <a:alpha val="93000"/>
          </a:schemeClr>
        </a:solidFill>
      </dgm:spPr>
      <dgm:t>
        <a:bodyPr/>
        <a:lstStyle/>
        <a:p>
          <a:pPr algn="ctr"/>
          <a:r>
            <a:rPr lang="pl-PL" b="1"/>
            <a:t>1. NIEŚWIADOMA NIEKOMEPTENCJA </a:t>
          </a:r>
          <a:br>
            <a:rPr lang="pl-PL" b="1"/>
          </a:br>
          <a:r>
            <a:rPr lang="pl-PL" b="1"/>
            <a:t>(Nie wiem, że nie wiem. Nie wiem, że nie umiem.)</a:t>
          </a:r>
          <a:endParaRPr lang="pl-PL"/>
        </a:p>
      </dgm:t>
    </dgm:pt>
    <dgm:pt modelId="{38CC3A3E-E065-4572-B9DB-152BDD2D1B40}" type="parTrans" cxnId="{CB03D8DF-8D61-483C-84D0-09CB8306F953}">
      <dgm:prSet/>
      <dgm:spPr/>
      <dgm:t>
        <a:bodyPr/>
        <a:lstStyle/>
        <a:p>
          <a:pPr algn="ctr"/>
          <a:endParaRPr lang="pl-PL"/>
        </a:p>
      </dgm:t>
    </dgm:pt>
    <dgm:pt modelId="{993C1F92-0A9C-4DA7-960A-5C7D7D5D0A10}" type="sibTrans" cxnId="{CB03D8DF-8D61-483C-84D0-09CB8306F953}">
      <dgm:prSet/>
      <dgm:spPr/>
      <dgm:t>
        <a:bodyPr/>
        <a:lstStyle/>
        <a:p>
          <a:pPr algn="ctr"/>
          <a:endParaRPr lang="pl-PL"/>
        </a:p>
      </dgm:t>
    </dgm:pt>
    <dgm:pt modelId="{D4BE5629-1501-4868-A0CB-3B665BA45574}">
      <dgm:prSet/>
      <dgm:spPr>
        <a:solidFill>
          <a:schemeClr val="accent1">
            <a:lumMod val="40000"/>
            <a:lumOff val="60000"/>
            <a:alpha val="90000"/>
          </a:schemeClr>
        </a:solidFill>
      </dgm:spPr>
      <dgm:t>
        <a:bodyPr/>
        <a:lstStyle/>
        <a:p>
          <a:pPr algn="ctr"/>
          <a:r>
            <a:rPr lang="pl-PL" b="1"/>
            <a:t>3. ŚWIADOMA KOMPETENCJA </a:t>
          </a:r>
          <a:br>
            <a:rPr lang="pl-PL" b="1"/>
          </a:br>
          <a:r>
            <a:rPr lang="pl-PL" b="1"/>
            <a:t>(Wiem, że wiem. Testuję „nowe” w praktyce – z różnym skutkiem.)</a:t>
          </a:r>
        </a:p>
      </dgm:t>
    </dgm:pt>
    <dgm:pt modelId="{3961AEAD-21DC-4900-A5BE-091F382DE12F}" type="parTrans" cxnId="{179B1199-AAFE-4BD1-AC91-E8FADDD7407C}">
      <dgm:prSet/>
      <dgm:spPr/>
      <dgm:t>
        <a:bodyPr/>
        <a:lstStyle/>
        <a:p>
          <a:pPr algn="ctr"/>
          <a:endParaRPr lang="pl-PL"/>
        </a:p>
      </dgm:t>
    </dgm:pt>
    <dgm:pt modelId="{CEF70423-B231-44D6-9B9F-263AFC6D1882}" type="sibTrans" cxnId="{179B1199-AAFE-4BD1-AC91-E8FADDD7407C}">
      <dgm:prSet/>
      <dgm:spPr/>
      <dgm:t>
        <a:bodyPr/>
        <a:lstStyle/>
        <a:p>
          <a:pPr algn="ctr"/>
          <a:endParaRPr lang="pl-PL"/>
        </a:p>
      </dgm:t>
    </dgm:pt>
    <dgm:pt modelId="{3B7B3790-D522-41F9-AE3B-E1B9E4D38296}" type="pres">
      <dgm:prSet presAssocID="{42A3D705-57B5-4775-A7D3-4FF3423198B7}" presName="compositeShape" presStyleCnt="0">
        <dgm:presLayoutVars>
          <dgm:dir/>
          <dgm:resizeHandles/>
        </dgm:presLayoutVars>
      </dgm:prSet>
      <dgm:spPr/>
    </dgm:pt>
    <dgm:pt modelId="{02FEB221-62DD-4A51-A7B2-C4B0B4AE5FD1}" type="pres">
      <dgm:prSet presAssocID="{42A3D705-57B5-4775-A7D3-4FF3423198B7}" presName="pyramid" presStyleLbl="node1" presStyleIdx="0" presStyleCnt="1" custScaleX="163155" custLinFactNeighborX="15461" custLinFactNeighborY="1190"/>
      <dgm:spPr>
        <a:solidFill>
          <a:schemeClr val="accent3"/>
        </a:solidFill>
      </dgm:spPr>
    </dgm:pt>
    <dgm:pt modelId="{A9FF2E69-BCDD-4F39-B0DA-1F0A460614B6}" type="pres">
      <dgm:prSet presAssocID="{42A3D705-57B5-4775-A7D3-4FF3423198B7}" presName="theList" presStyleCnt="0"/>
      <dgm:spPr/>
    </dgm:pt>
    <dgm:pt modelId="{E9CC3823-E086-4536-85F0-FC8AF7C83EE3}" type="pres">
      <dgm:prSet presAssocID="{2EB7980C-AE46-4A41-A302-A184E72929C1}" presName="aNode" presStyleLbl="fgAcc1" presStyleIdx="0" presStyleCnt="4" custScaleX="250000" custLinFactNeighborX="-26099" custLinFactNeighborY="-13396">
        <dgm:presLayoutVars>
          <dgm:bulletEnabled val="1"/>
        </dgm:presLayoutVars>
      </dgm:prSet>
      <dgm:spPr/>
      <dgm:t>
        <a:bodyPr/>
        <a:lstStyle/>
        <a:p>
          <a:endParaRPr lang="pl-PL"/>
        </a:p>
      </dgm:t>
    </dgm:pt>
    <dgm:pt modelId="{D2B7CA0A-99DC-447B-B38F-BFCA6128FA24}" type="pres">
      <dgm:prSet presAssocID="{2EB7980C-AE46-4A41-A302-A184E72929C1}" presName="aSpace" presStyleCnt="0"/>
      <dgm:spPr/>
    </dgm:pt>
    <dgm:pt modelId="{FDCA749D-5B0B-42E6-94BA-B020D89EFC6F}" type="pres">
      <dgm:prSet presAssocID="{D4BE5629-1501-4868-A0CB-3B665BA45574}" presName="aNode" presStyleLbl="fgAcc1" presStyleIdx="1" presStyleCnt="4" custScaleX="250137" custLinFactNeighborX="-25641" custLinFactNeighborY="-13396">
        <dgm:presLayoutVars>
          <dgm:bulletEnabled val="1"/>
        </dgm:presLayoutVars>
      </dgm:prSet>
      <dgm:spPr/>
      <dgm:t>
        <a:bodyPr/>
        <a:lstStyle/>
        <a:p>
          <a:endParaRPr lang="pl-PL"/>
        </a:p>
      </dgm:t>
    </dgm:pt>
    <dgm:pt modelId="{4EDAC898-68AD-4069-9753-C53AE02EDCD1}" type="pres">
      <dgm:prSet presAssocID="{D4BE5629-1501-4868-A0CB-3B665BA45574}" presName="aSpace" presStyleCnt="0"/>
      <dgm:spPr/>
    </dgm:pt>
    <dgm:pt modelId="{A7979A6E-AEEF-4A70-AA08-6124144D41FE}" type="pres">
      <dgm:prSet presAssocID="{BE106F9E-1D3F-459D-92EF-E04B27E7EA34}" presName="aNode" presStyleLbl="fgAcc1" presStyleIdx="2" presStyleCnt="4" custScaleX="248982" custLinFactNeighborX="-23352" custLinFactNeighborY="26792">
        <dgm:presLayoutVars>
          <dgm:bulletEnabled val="1"/>
        </dgm:presLayoutVars>
      </dgm:prSet>
      <dgm:spPr/>
      <dgm:t>
        <a:bodyPr/>
        <a:lstStyle/>
        <a:p>
          <a:endParaRPr lang="pl-PL"/>
        </a:p>
      </dgm:t>
    </dgm:pt>
    <dgm:pt modelId="{E31D2F46-5163-4131-98B9-A583CC0E5160}" type="pres">
      <dgm:prSet presAssocID="{BE106F9E-1D3F-459D-92EF-E04B27E7EA34}" presName="aSpace" presStyleCnt="0"/>
      <dgm:spPr/>
    </dgm:pt>
    <dgm:pt modelId="{8641EBCB-628B-4437-B0F5-7F1D4B1DDFBB}" type="pres">
      <dgm:prSet presAssocID="{AA941731-A378-43B7-AC6B-8B83D9A9BD77}" presName="aNode" presStyleLbl="fgAcc1" presStyleIdx="3" presStyleCnt="4" custScaleX="249507" custLinFactNeighborX="-23192" custLinFactNeighborY="80383">
        <dgm:presLayoutVars>
          <dgm:bulletEnabled val="1"/>
        </dgm:presLayoutVars>
      </dgm:prSet>
      <dgm:spPr/>
      <dgm:t>
        <a:bodyPr/>
        <a:lstStyle/>
        <a:p>
          <a:endParaRPr lang="pl-PL"/>
        </a:p>
      </dgm:t>
    </dgm:pt>
    <dgm:pt modelId="{19F5ED6B-2967-4377-9172-45D5866C94A3}" type="pres">
      <dgm:prSet presAssocID="{AA941731-A378-43B7-AC6B-8B83D9A9BD77}" presName="aSpace" presStyleCnt="0"/>
      <dgm:spPr/>
    </dgm:pt>
  </dgm:ptLst>
  <dgm:cxnLst>
    <dgm:cxn modelId="{0B9AC987-4A66-417B-9EA7-EEDA26072237}" type="presOf" srcId="{2EB7980C-AE46-4A41-A302-A184E72929C1}" destId="{E9CC3823-E086-4536-85F0-FC8AF7C83EE3}" srcOrd="0" destOrd="0" presId="urn:microsoft.com/office/officeart/2005/8/layout/pyramid2"/>
    <dgm:cxn modelId="{BF3780C1-9585-4144-8B93-1D7560E60D40}" srcId="{42A3D705-57B5-4775-A7D3-4FF3423198B7}" destId="{2EB7980C-AE46-4A41-A302-A184E72929C1}" srcOrd="0" destOrd="0" parTransId="{1AE530D5-7261-424D-A753-D202544FF4F2}" sibTransId="{E5AE36C8-41F9-438E-B61B-D326A45AC470}"/>
    <dgm:cxn modelId="{248C26A1-2E6E-4E8C-ACFB-235C4D52BF8D}" type="presOf" srcId="{AA941731-A378-43B7-AC6B-8B83D9A9BD77}" destId="{8641EBCB-628B-4437-B0F5-7F1D4B1DDFBB}" srcOrd="0" destOrd="0" presId="urn:microsoft.com/office/officeart/2005/8/layout/pyramid2"/>
    <dgm:cxn modelId="{95A1B10D-553C-40FF-8497-C84E90F40F2A}" type="presOf" srcId="{D4BE5629-1501-4868-A0CB-3B665BA45574}" destId="{FDCA749D-5B0B-42E6-94BA-B020D89EFC6F}" srcOrd="0" destOrd="0" presId="urn:microsoft.com/office/officeart/2005/8/layout/pyramid2"/>
    <dgm:cxn modelId="{3F32648A-CDAF-44F7-9FAD-18D762805FAC}" type="presOf" srcId="{42A3D705-57B5-4775-A7D3-4FF3423198B7}" destId="{3B7B3790-D522-41F9-AE3B-E1B9E4D38296}" srcOrd="0" destOrd="0" presId="urn:microsoft.com/office/officeart/2005/8/layout/pyramid2"/>
    <dgm:cxn modelId="{CB03D8DF-8D61-483C-84D0-09CB8306F953}" srcId="{42A3D705-57B5-4775-A7D3-4FF3423198B7}" destId="{AA941731-A378-43B7-AC6B-8B83D9A9BD77}" srcOrd="3" destOrd="0" parTransId="{38CC3A3E-E065-4572-B9DB-152BDD2D1B40}" sibTransId="{993C1F92-0A9C-4DA7-960A-5C7D7D5D0A10}"/>
    <dgm:cxn modelId="{8215B6EE-79A0-4A4F-B0D2-B7021506FA84}" type="presOf" srcId="{BE106F9E-1D3F-459D-92EF-E04B27E7EA34}" destId="{A7979A6E-AEEF-4A70-AA08-6124144D41FE}" srcOrd="0" destOrd="0" presId="urn:microsoft.com/office/officeart/2005/8/layout/pyramid2"/>
    <dgm:cxn modelId="{179B1199-AAFE-4BD1-AC91-E8FADDD7407C}" srcId="{42A3D705-57B5-4775-A7D3-4FF3423198B7}" destId="{D4BE5629-1501-4868-A0CB-3B665BA45574}" srcOrd="1" destOrd="0" parTransId="{3961AEAD-21DC-4900-A5BE-091F382DE12F}" sibTransId="{CEF70423-B231-44D6-9B9F-263AFC6D1882}"/>
    <dgm:cxn modelId="{3E715121-CD07-476C-A3AF-22E087AD4502}" srcId="{42A3D705-57B5-4775-A7D3-4FF3423198B7}" destId="{BE106F9E-1D3F-459D-92EF-E04B27E7EA34}" srcOrd="2" destOrd="0" parTransId="{35519798-CB48-45B1-A198-5AA5B7FB6D4B}" sibTransId="{882812DA-011A-47E6-9707-7E1FB69D043D}"/>
    <dgm:cxn modelId="{0D13EE5D-C8FD-4940-9410-A11FEA7C83EF}" type="presParOf" srcId="{3B7B3790-D522-41F9-AE3B-E1B9E4D38296}" destId="{02FEB221-62DD-4A51-A7B2-C4B0B4AE5FD1}" srcOrd="0" destOrd="0" presId="urn:microsoft.com/office/officeart/2005/8/layout/pyramid2"/>
    <dgm:cxn modelId="{7806E04D-FDF3-4E43-A846-ECE2EB0CD638}" type="presParOf" srcId="{3B7B3790-D522-41F9-AE3B-E1B9E4D38296}" destId="{A9FF2E69-BCDD-4F39-B0DA-1F0A460614B6}" srcOrd="1" destOrd="0" presId="urn:microsoft.com/office/officeart/2005/8/layout/pyramid2"/>
    <dgm:cxn modelId="{7DF96F68-C18D-4091-BD24-8E36BF0DEA7F}" type="presParOf" srcId="{A9FF2E69-BCDD-4F39-B0DA-1F0A460614B6}" destId="{E9CC3823-E086-4536-85F0-FC8AF7C83EE3}" srcOrd="0" destOrd="0" presId="urn:microsoft.com/office/officeart/2005/8/layout/pyramid2"/>
    <dgm:cxn modelId="{F7CB506B-BB49-4FFC-9320-C6F82BBDB09A}" type="presParOf" srcId="{A9FF2E69-BCDD-4F39-B0DA-1F0A460614B6}" destId="{D2B7CA0A-99DC-447B-B38F-BFCA6128FA24}" srcOrd="1" destOrd="0" presId="urn:microsoft.com/office/officeart/2005/8/layout/pyramid2"/>
    <dgm:cxn modelId="{AEAE8351-19D0-4434-A683-412BC5A50C6C}" type="presParOf" srcId="{A9FF2E69-BCDD-4F39-B0DA-1F0A460614B6}" destId="{FDCA749D-5B0B-42E6-94BA-B020D89EFC6F}" srcOrd="2" destOrd="0" presId="urn:microsoft.com/office/officeart/2005/8/layout/pyramid2"/>
    <dgm:cxn modelId="{0668C110-79EF-4E75-80BF-6F0248F29A23}" type="presParOf" srcId="{A9FF2E69-BCDD-4F39-B0DA-1F0A460614B6}" destId="{4EDAC898-68AD-4069-9753-C53AE02EDCD1}" srcOrd="3" destOrd="0" presId="urn:microsoft.com/office/officeart/2005/8/layout/pyramid2"/>
    <dgm:cxn modelId="{5D277AB4-A30B-479E-91C6-5C8202549099}" type="presParOf" srcId="{A9FF2E69-BCDD-4F39-B0DA-1F0A460614B6}" destId="{A7979A6E-AEEF-4A70-AA08-6124144D41FE}" srcOrd="4" destOrd="0" presId="urn:microsoft.com/office/officeart/2005/8/layout/pyramid2"/>
    <dgm:cxn modelId="{52B10298-D1EA-4450-BD14-AA68181B42FC}" type="presParOf" srcId="{A9FF2E69-BCDD-4F39-B0DA-1F0A460614B6}" destId="{E31D2F46-5163-4131-98B9-A583CC0E5160}" srcOrd="5" destOrd="0" presId="urn:microsoft.com/office/officeart/2005/8/layout/pyramid2"/>
    <dgm:cxn modelId="{5391CBBA-8A29-4EE2-BC15-0301FC229852}" type="presParOf" srcId="{A9FF2E69-BCDD-4F39-B0DA-1F0A460614B6}" destId="{8641EBCB-628B-4437-B0F5-7F1D4B1DDFBB}" srcOrd="6" destOrd="0" presId="urn:microsoft.com/office/officeart/2005/8/layout/pyramid2"/>
    <dgm:cxn modelId="{373C1453-B041-48B7-8447-5B1A6174776D}" type="presParOf" srcId="{A9FF2E69-BCDD-4F39-B0DA-1F0A460614B6}" destId="{19F5ED6B-2967-4377-9172-45D5866C94A3}" srcOrd="7" destOrd="0" presId="urn:microsoft.com/office/officeart/2005/8/layout/pyramid2"/>
  </dgm:cxnLst>
  <dgm:bg/>
  <dgm:whole/>
  <dgm:extLst>
    <a:ext uri="http://schemas.microsoft.com/office/drawing/2008/diagram">
      <dsp:dataModelExt xmlns:dsp="http://schemas.microsoft.com/office/drawing/2008/diagram" relId="rId198" minVer="http://schemas.openxmlformats.org/drawingml/2006/diagram"/>
    </a:ext>
    <a:ext uri="{C62137D5-CB1D-491B-B009-E17868A290BF}">
      <dgm14:recolorImg xmlns:dgm14="http://schemas.microsoft.com/office/drawing/2010/diagram" val="1"/>
    </a:ext>
  </dgm:extLst>
</dgm:dataModel>
</file>

<file path=word/diagrams/data22.xml><?xml version="1.0" encoding="utf-8"?>
<dgm:dataModel xmlns:dgm="http://schemas.openxmlformats.org/drawingml/2006/diagram" xmlns:a="http://schemas.openxmlformats.org/drawingml/2006/main">
  <dgm:ptLst>
    <dgm:pt modelId="{DD97C408-010B-410B-928E-46944C30E11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pl-PL"/>
        </a:p>
      </dgm:t>
    </dgm:pt>
    <dgm:pt modelId="{6BD4B5D7-7AB4-4886-AA06-8A72CD6D1AA1}">
      <dgm:prSet phldrT="[Tekst]"/>
      <dgm:spPr/>
      <dgm:t>
        <a:bodyPr/>
        <a:lstStyle/>
        <a:p>
          <a:pPr algn="ctr"/>
          <a:r>
            <a:rPr lang="pl-PL" b="1"/>
            <a:t>Praca Dobrze Wykonana</a:t>
          </a:r>
        </a:p>
      </dgm:t>
    </dgm:pt>
    <dgm:pt modelId="{B2D0C505-0900-42E1-ACDD-902E4A61CFEB}" type="parTrans" cxnId="{2033B75A-7254-47A7-94FA-941AEAA417E8}">
      <dgm:prSet/>
      <dgm:spPr/>
      <dgm:t>
        <a:bodyPr/>
        <a:lstStyle/>
        <a:p>
          <a:pPr algn="ctr"/>
          <a:endParaRPr lang="pl-PL"/>
        </a:p>
      </dgm:t>
    </dgm:pt>
    <dgm:pt modelId="{71655559-10A7-48A7-A46D-FE90E6E3359D}" type="sibTrans" cxnId="{2033B75A-7254-47A7-94FA-941AEAA417E8}">
      <dgm:prSet/>
      <dgm:spPr/>
      <dgm:t>
        <a:bodyPr/>
        <a:lstStyle/>
        <a:p>
          <a:pPr algn="ctr"/>
          <a:endParaRPr lang="pl-PL"/>
        </a:p>
      </dgm:t>
    </dgm:pt>
    <dgm:pt modelId="{98733EE5-3568-4060-AAAB-51F26EE52390}">
      <dgm:prSet phldrT="[Tekst]"/>
      <dgm:spPr/>
      <dgm:t>
        <a:bodyPr/>
        <a:lstStyle/>
        <a:p>
          <a:pPr algn="ctr"/>
          <a:r>
            <a:rPr lang="pl-PL" b="1"/>
            <a:t>Uświadomienie sobie sukcesu</a:t>
          </a:r>
        </a:p>
      </dgm:t>
    </dgm:pt>
    <dgm:pt modelId="{A1959775-8139-4442-AD44-127FAA1E465B}" type="parTrans" cxnId="{7704F6CC-7CDA-431D-9502-ADAB692C9C68}">
      <dgm:prSet/>
      <dgm:spPr/>
      <dgm:t>
        <a:bodyPr/>
        <a:lstStyle/>
        <a:p>
          <a:pPr algn="ctr"/>
          <a:endParaRPr lang="pl-PL"/>
        </a:p>
      </dgm:t>
    </dgm:pt>
    <dgm:pt modelId="{DFB77D95-536C-484A-85F8-0185C17709AA}" type="sibTrans" cxnId="{7704F6CC-7CDA-431D-9502-ADAB692C9C68}">
      <dgm:prSet/>
      <dgm:spPr/>
      <dgm:t>
        <a:bodyPr/>
        <a:lstStyle/>
        <a:p>
          <a:pPr algn="ctr"/>
          <a:endParaRPr lang="pl-PL"/>
        </a:p>
      </dgm:t>
    </dgm:pt>
    <dgm:pt modelId="{97C094E0-ED96-4C27-A277-88D5CC31D2EB}">
      <dgm:prSet phldrT="[Tekst]"/>
      <dgm:spPr/>
      <dgm:t>
        <a:bodyPr/>
        <a:lstStyle/>
        <a:p>
          <a:pPr algn="ctr"/>
          <a:r>
            <a:rPr lang="pl-PL" b="1"/>
            <a:t>Radość </a:t>
          </a:r>
          <a:br>
            <a:rPr lang="pl-PL" b="1"/>
          </a:br>
          <a:r>
            <a:rPr lang="pl-PL" b="1"/>
            <a:t>i satysfakcja</a:t>
          </a:r>
        </a:p>
      </dgm:t>
    </dgm:pt>
    <dgm:pt modelId="{B7141725-20F3-45FE-B07E-9B30206A5154}" type="parTrans" cxnId="{1848E5D5-AB15-44E8-916B-9C08F654C574}">
      <dgm:prSet/>
      <dgm:spPr/>
      <dgm:t>
        <a:bodyPr/>
        <a:lstStyle/>
        <a:p>
          <a:pPr algn="ctr"/>
          <a:endParaRPr lang="pl-PL"/>
        </a:p>
      </dgm:t>
    </dgm:pt>
    <dgm:pt modelId="{F7A2C23B-8F56-4635-8C1C-2DB0EB92EE16}" type="sibTrans" cxnId="{1848E5D5-AB15-44E8-916B-9C08F654C574}">
      <dgm:prSet/>
      <dgm:spPr/>
      <dgm:t>
        <a:bodyPr/>
        <a:lstStyle/>
        <a:p>
          <a:pPr algn="ctr"/>
          <a:endParaRPr lang="pl-PL"/>
        </a:p>
      </dgm:t>
    </dgm:pt>
    <dgm:pt modelId="{20EFC8FB-A72A-464D-A02F-CEF5DAE04733}">
      <dgm:prSet phldrT="[Tekst]"/>
      <dgm:spPr/>
      <dgm:t>
        <a:bodyPr/>
        <a:lstStyle/>
        <a:p>
          <a:pPr algn="ctr"/>
          <a:r>
            <a:rPr lang="pl-PL" b="1"/>
            <a:t>Szaukanie kolejnego powodu do radości</a:t>
          </a:r>
        </a:p>
      </dgm:t>
    </dgm:pt>
    <dgm:pt modelId="{774DA307-7EFF-4A1D-B377-2E747FFDAA07}" type="parTrans" cxnId="{B02493AD-952F-47C6-BE2A-195AE407E8CD}">
      <dgm:prSet/>
      <dgm:spPr/>
      <dgm:t>
        <a:bodyPr/>
        <a:lstStyle/>
        <a:p>
          <a:pPr algn="ctr"/>
          <a:endParaRPr lang="pl-PL"/>
        </a:p>
      </dgm:t>
    </dgm:pt>
    <dgm:pt modelId="{12D6A64E-90CF-4936-974B-36226FFD6E3D}" type="sibTrans" cxnId="{B02493AD-952F-47C6-BE2A-195AE407E8CD}">
      <dgm:prSet/>
      <dgm:spPr/>
      <dgm:t>
        <a:bodyPr/>
        <a:lstStyle/>
        <a:p>
          <a:pPr algn="ctr"/>
          <a:endParaRPr lang="pl-PL"/>
        </a:p>
      </dgm:t>
    </dgm:pt>
    <dgm:pt modelId="{C0049EA5-0BAD-4A1E-AC0E-8DCC69972B36}" type="pres">
      <dgm:prSet presAssocID="{DD97C408-010B-410B-928E-46944C30E115}" presName="cycle" presStyleCnt="0">
        <dgm:presLayoutVars>
          <dgm:dir/>
          <dgm:resizeHandles val="exact"/>
        </dgm:presLayoutVars>
      </dgm:prSet>
      <dgm:spPr/>
      <dgm:t>
        <a:bodyPr/>
        <a:lstStyle/>
        <a:p>
          <a:endParaRPr lang="pl-PL"/>
        </a:p>
      </dgm:t>
    </dgm:pt>
    <dgm:pt modelId="{AF269C77-EA02-4E9D-88A7-4E759AD94541}" type="pres">
      <dgm:prSet presAssocID="{6BD4B5D7-7AB4-4886-AA06-8A72CD6D1AA1}" presName="node" presStyleLbl="node1" presStyleIdx="0" presStyleCnt="4" custScaleX="203672">
        <dgm:presLayoutVars>
          <dgm:bulletEnabled val="1"/>
        </dgm:presLayoutVars>
      </dgm:prSet>
      <dgm:spPr/>
      <dgm:t>
        <a:bodyPr/>
        <a:lstStyle/>
        <a:p>
          <a:endParaRPr lang="pl-PL"/>
        </a:p>
      </dgm:t>
    </dgm:pt>
    <dgm:pt modelId="{EEA24D7A-7A60-400F-945E-9733543C1120}" type="pres">
      <dgm:prSet presAssocID="{71655559-10A7-48A7-A46D-FE90E6E3359D}" presName="sibTrans" presStyleLbl="sibTrans2D1" presStyleIdx="0" presStyleCnt="4" custScaleX="225712" custLinFactX="82533" custLinFactNeighborX="100000" custLinFactNeighborY="-66101"/>
      <dgm:spPr/>
      <dgm:t>
        <a:bodyPr/>
        <a:lstStyle/>
        <a:p>
          <a:endParaRPr lang="pl-PL"/>
        </a:p>
      </dgm:t>
    </dgm:pt>
    <dgm:pt modelId="{A1611498-84E2-40DF-AD11-AB980D076BD9}" type="pres">
      <dgm:prSet presAssocID="{71655559-10A7-48A7-A46D-FE90E6E3359D}" presName="connectorText" presStyleLbl="sibTrans2D1" presStyleIdx="0" presStyleCnt="4"/>
      <dgm:spPr/>
      <dgm:t>
        <a:bodyPr/>
        <a:lstStyle/>
        <a:p>
          <a:endParaRPr lang="pl-PL"/>
        </a:p>
      </dgm:t>
    </dgm:pt>
    <dgm:pt modelId="{BCBC4980-672D-4367-A69C-B112CC0BA6B2}" type="pres">
      <dgm:prSet presAssocID="{98733EE5-3568-4060-AAAB-51F26EE52390}" presName="node" presStyleLbl="node1" presStyleIdx="1" presStyleCnt="4" custScaleX="198730" custRadScaleRad="175371" custRadScaleInc="-636">
        <dgm:presLayoutVars>
          <dgm:bulletEnabled val="1"/>
        </dgm:presLayoutVars>
      </dgm:prSet>
      <dgm:spPr/>
      <dgm:t>
        <a:bodyPr/>
        <a:lstStyle/>
        <a:p>
          <a:endParaRPr lang="pl-PL"/>
        </a:p>
      </dgm:t>
    </dgm:pt>
    <dgm:pt modelId="{AAD4ADE5-E858-493A-BA64-5295295D12AC}" type="pres">
      <dgm:prSet presAssocID="{DFB77D95-536C-484A-85F8-0185C17709AA}" presName="sibTrans" presStyleLbl="sibTrans2D1" presStyleIdx="1" presStyleCnt="4" custScaleX="174757" custLinFactX="45795" custLinFactNeighborX="100000" custLinFactNeighborY="63348"/>
      <dgm:spPr/>
      <dgm:t>
        <a:bodyPr/>
        <a:lstStyle/>
        <a:p>
          <a:endParaRPr lang="pl-PL"/>
        </a:p>
      </dgm:t>
    </dgm:pt>
    <dgm:pt modelId="{BBAFCA98-FC21-4A8D-9F1C-38A24C2A0AD8}" type="pres">
      <dgm:prSet presAssocID="{DFB77D95-536C-484A-85F8-0185C17709AA}" presName="connectorText" presStyleLbl="sibTrans2D1" presStyleIdx="1" presStyleCnt="4"/>
      <dgm:spPr/>
      <dgm:t>
        <a:bodyPr/>
        <a:lstStyle/>
        <a:p>
          <a:endParaRPr lang="pl-PL"/>
        </a:p>
      </dgm:t>
    </dgm:pt>
    <dgm:pt modelId="{B5EF8317-0E91-4C1F-BD64-20FC9094EEAB}" type="pres">
      <dgm:prSet presAssocID="{97C094E0-ED96-4C27-A277-88D5CC31D2EB}" presName="node" presStyleLbl="node1" presStyleIdx="2" presStyleCnt="4" custScaleX="205531">
        <dgm:presLayoutVars>
          <dgm:bulletEnabled val="1"/>
        </dgm:presLayoutVars>
      </dgm:prSet>
      <dgm:spPr/>
      <dgm:t>
        <a:bodyPr/>
        <a:lstStyle/>
        <a:p>
          <a:endParaRPr lang="pl-PL"/>
        </a:p>
      </dgm:t>
    </dgm:pt>
    <dgm:pt modelId="{8C04BF84-B251-4413-8282-DB85340153C2}" type="pres">
      <dgm:prSet presAssocID="{F7A2C23B-8F56-4635-8C1C-2DB0EB92EE16}" presName="sibTrans" presStyleLbl="sibTrans2D1" presStyleIdx="2" presStyleCnt="4" custScaleX="248378" custLinFactX="-100000" custLinFactNeighborX="-122783" custLinFactNeighborY="60594"/>
      <dgm:spPr/>
      <dgm:t>
        <a:bodyPr/>
        <a:lstStyle/>
        <a:p>
          <a:endParaRPr lang="pl-PL"/>
        </a:p>
      </dgm:t>
    </dgm:pt>
    <dgm:pt modelId="{56096431-5C6E-45AB-A164-6312E5FC94A4}" type="pres">
      <dgm:prSet presAssocID="{F7A2C23B-8F56-4635-8C1C-2DB0EB92EE16}" presName="connectorText" presStyleLbl="sibTrans2D1" presStyleIdx="2" presStyleCnt="4"/>
      <dgm:spPr/>
      <dgm:t>
        <a:bodyPr/>
        <a:lstStyle/>
        <a:p>
          <a:endParaRPr lang="pl-PL"/>
        </a:p>
      </dgm:t>
    </dgm:pt>
    <dgm:pt modelId="{4E0E78A7-375F-4427-BC68-6B57D5AF2396}" type="pres">
      <dgm:prSet presAssocID="{20EFC8FB-A72A-464D-A02F-CEF5DAE04733}" presName="node" presStyleLbl="node1" presStyleIdx="3" presStyleCnt="4" custScaleX="226177" custRadScaleRad="148224" custRadScaleInc="-2259">
        <dgm:presLayoutVars>
          <dgm:bulletEnabled val="1"/>
        </dgm:presLayoutVars>
      </dgm:prSet>
      <dgm:spPr/>
      <dgm:t>
        <a:bodyPr/>
        <a:lstStyle/>
        <a:p>
          <a:endParaRPr lang="pl-PL"/>
        </a:p>
      </dgm:t>
    </dgm:pt>
    <dgm:pt modelId="{45CC9322-00A5-44B4-A26E-4629C8AD0C33}" type="pres">
      <dgm:prSet presAssocID="{12D6A64E-90CF-4936-974B-36226FFD6E3D}" presName="sibTrans" presStyleLbl="sibTrans2D1" presStyleIdx="3" presStyleCnt="4" custScaleX="221364" custLinFactX="-100000" custLinFactNeighborX="-107982" custLinFactNeighborY="-82627"/>
      <dgm:spPr/>
      <dgm:t>
        <a:bodyPr/>
        <a:lstStyle/>
        <a:p>
          <a:endParaRPr lang="pl-PL"/>
        </a:p>
      </dgm:t>
    </dgm:pt>
    <dgm:pt modelId="{C8440050-FE16-4CB7-9D8F-9C8C940E0681}" type="pres">
      <dgm:prSet presAssocID="{12D6A64E-90CF-4936-974B-36226FFD6E3D}" presName="connectorText" presStyleLbl="sibTrans2D1" presStyleIdx="3" presStyleCnt="4"/>
      <dgm:spPr/>
      <dgm:t>
        <a:bodyPr/>
        <a:lstStyle/>
        <a:p>
          <a:endParaRPr lang="pl-PL"/>
        </a:p>
      </dgm:t>
    </dgm:pt>
  </dgm:ptLst>
  <dgm:cxnLst>
    <dgm:cxn modelId="{DD15AF8F-CD92-485E-A273-F97F57EC40D8}" type="presOf" srcId="{DFB77D95-536C-484A-85F8-0185C17709AA}" destId="{BBAFCA98-FC21-4A8D-9F1C-38A24C2A0AD8}" srcOrd="1" destOrd="0" presId="urn:microsoft.com/office/officeart/2005/8/layout/cycle2"/>
    <dgm:cxn modelId="{EF310EF1-49F2-4353-BD91-1CFE889B16ED}" type="presOf" srcId="{DFB77D95-536C-484A-85F8-0185C17709AA}" destId="{AAD4ADE5-E858-493A-BA64-5295295D12AC}" srcOrd="0" destOrd="0" presId="urn:microsoft.com/office/officeart/2005/8/layout/cycle2"/>
    <dgm:cxn modelId="{1A170EEF-CB35-45E6-96FC-40AD4F7E95B1}" type="presOf" srcId="{DD97C408-010B-410B-928E-46944C30E115}" destId="{C0049EA5-0BAD-4A1E-AC0E-8DCC69972B36}" srcOrd="0" destOrd="0" presId="urn:microsoft.com/office/officeart/2005/8/layout/cycle2"/>
    <dgm:cxn modelId="{72F37BEF-73E7-4C74-9311-79542BBDB5C2}" type="presOf" srcId="{F7A2C23B-8F56-4635-8C1C-2DB0EB92EE16}" destId="{56096431-5C6E-45AB-A164-6312E5FC94A4}" srcOrd="1" destOrd="0" presId="urn:microsoft.com/office/officeart/2005/8/layout/cycle2"/>
    <dgm:cxn modelId="{16E68EC5-93CC-4BAB-A424-E76E61D64FEE}" type="presOf" srcId="{12D6A64E-90CF-4936-974B-36226FFD6E3D}" destId="{C8440050-FE16-4CB7-9D8F-9C8C940E0681}" srcOrd="1" destOrd="0" presId="urn:microsoft.com/office/officeart/2005/8/layout/cycle2"/>
    <dgm:cxn modelId="{2033B75A-7254-47A7-94FA-941AEAA417E8}" srcId="{DD97C408-010B-410B-928E-46944C30E115}" destId="{6BD4B5D7-7AB4-4886-AA06-8A72CD6D1AA1}" srcOrd="0" destOrd="0" parTransId="{B2D0C505-0900-42E1-ACDD-902E4A61CFEB}" sibTransId="{71655559-10A7-48A7-A46D-FE90E6E3359D}"/>
    <dgm:cxn modelId="{D67C71D5-C996-4EB0-B7D6-5A19C250D0F6}" type="presOf" srcId="{98733EE5-3568-4060-AAAB-51F26EE52390}" destId="{BCBC4980-672D-4367-A69C-B112CC0BA6B2}" srcOrd="0" destOrd="0" presId="urn:microsoft.com/office/officeart/2005/8/layout/cycle2"/>
    <dgm:cxn modelId="{7704F6CC-7CDA-431D-9502-ADAB692C9C68}" srcId="{DD97C408-010B-410B-928E-46944C30E115}" destId="{98733EE5-3568-4060-AAAB-51F26EE52390}" srcOrd="1" destOrd="0" parTransId="{A1959775-8139-4442-AD44-127FAA1E465B}" sibTransId="{DFB77D95-536C-484A-85F8-0185C17709AA}"/>
    <dgm:cxn modelId="{1848E5D5-AB15-44E8-916B-9C08F654C574}" srcId="{DD97C408-010B-410B-928E-46944C30E115}" destId="{97C094E0-ED96-4C27-A277-88D5CC31D2EB}" srcOrd="2" destOrd="0" parTransId="{B7141725-20F3-45FE-B07E-9B30206A5154}" sibTransId="{F7A2C23B-8F56-4635-8C1C-2DB0EB92EE16}"/>
    <dgm:cxn modelId="{105CAE88-37B8-4C33-B270-A658E56EEB6E}" type="presOf" srcId="{97C094E0-ED96-4C27-A277-88D5CC31D2EB}" destId="{B5EF8317-0E91-4C1F-BD64-20FC9094EEAB}" srcOrd="0" destOrd="0" presId="urn:microsoft.com/office/officeart/2005/8/layout/cycle2"/>
    <dgm:cxn modelId="{7C6E7150-E4CF-4F50-AE60-37E251A52674}" type="presOf" srcId="{F7A2C23B-8F56-4635-8C1C-2DB0EB92EE16}" destId="{8C04BF84-B251-4413-8282-DB85340153C2}" srcOrd="0" destOrd="0" presId="urn:microsoft.com/office/officeart/2005/8/layout/cycle2"/>
    <dgm:cxn modelId="{B02493AD-952F-47C6-BE2A-195AE407E8CD}" srcId="{DD97C408-010B-410B-928E-46944C30E115}" destId="{20EFC8FB-A72A-464D-A02F-CEF5DAE04733}" srcOrd="3" destOrd="0" parTransId="{774DA307-7EFF-4A1D-B377-2E747FFDAA07}" sibTransId="{12D6A64E-90CF-4936-974B-36226FFD6E3D}"/>
    <dgm:cxn modelId="{FBE4A5AB-2F17-4D3A-8805-2DCE30B6472C}" type="presOf" srcId="{6BD4B5D7-7AB4-4886-AA06-8A72CD6D1AA1}" destId="{AF269C77-EA02-4E9D-88A7-4E759AD94541}" srcOrd="0" destOrd="0" presId="urn:microsoft.com/office/officeart/2005/8/layout/cycle2"/>
    <dgm:cxn modelId="{532CD834-A731-408E-A7A5-9A54CFB9FD3E}" type="presOf" srcId="{20EFC8FB-A72A-464D-A02F-CEF5DAE04733}" destId="{4E0E78A7-375F-4427-BC68-6B57D5AF2396}" srcOrd="0" destOrd="0" presId="urn:microsoft.com/office/officeart/2005/8/layout/cycle2"/>
    <dgm:cxn modelId="{88CFDFE5-8C6A-42D8-BC5F-9E0B6974A016}" type="presOf" srcId="{71655559-10A7-48A7-A46D-FE90E6E3359D}" destId="{EEA24D7A-7A60-400F-945E-9733543C1120}" srcOrd="0" destOrd="0" presId="urn:microsoft.com/office/officeart/2005/8/layout/cycle2"/>
    <dgm:cxn modelId="{26F1F5D5-BBC9-49A5-95DE-B54DBE951AF5}" type="presOf" srcId="{12D6A64E-90CF-4936-974B-36226FFD6E3D}" destId="{45CC9322-00A5-44B4-A26E-4629C8AD0C33}" srcOrd="0" destOrd="0" presId="urn:microsoft.com/office/officeart/2005/8/layout/cycle2"/>
    <dgm:cxn modelId="{CED718BD-71BE-4BE4-BF1F-04D614323B46}" type="presOf" srcId="{71655559-10A7-48A7-A46D-FE90E6E3359D}" destId="{A1611498-84E2-40DF-AD11-AB980D076BD9}" srcOrd="1" destOrd="0" presId="urn:microsoft.com/office/officeart/2005/8/layout/cycle2"/>
    <dgm:cxn modelId="{1577A800-DE52-4833-9910-BBEAFF2A963F}" type="presParOf" srcId="{C0049EA5-0BAD-4A1E-AC0E-8DCC69972B36}" destId="{AF269C77-EA02-4E9D-88A7-4E759AD94541}" srcOrd="0" destOrd="0" presId="urn:microsoft.com/office/officeart/2005/8/layout/cycle2"/>
    <dgm:cxn modelId="{FFAE7487-2575-4D17-9CD5-DE3CF8552622}" type="presParOf" srcId="{C0049EA5-0BAD-4A1E-AC0E-8DCC69972B36}" destId="{EEA24D7A-7A60-400F-945E-9733543C1120}" srcOrd="1" destOrd="0" presId="urn:microsoft.com/office/officeart/2005/8/layout/cycle2"/>
    <dgm:cxn modelId="{75D7017F-CACF-44D7-B8CD-AA4ADD4A1863}" type="presParOf" srcId="{EEA24D7A-7A60-400F-945E-9733543C1120}" destId="{A1611498-84E2-40DF-AD11-AB980D076BD9}" srcOrd="0" destOrd="0" presId="urn:microsoft.com/office/officeart/2005/8/layout/cycle2"/>
    <dgm:cxn modelId="{3AB84777-91E3-4617-B27C-11AE690B5329}" type="presParOf" srcId="{C0049EA5-0BAD-4A1E-AC0E-8DCC69972B36}" destId="{BCBC4980-672D-4367-A69C-B112CC0BA6B2}" srcOrd="2" destOrd="0" presId="urn:microsoft.com/office/officeart/2005/8/layout/cycle2"/>
    <dgm:cxn modelId="{1911D8F0-8C4D-490A-BE13-FB9E3E060FB8}" type="presParOf" srcId="{C0049EA5-0BAD-4A1E-AC0E-8DCC69972B36}" destId="{AAD4ADE5-E858-493A-BA64-5295295D12AC}" srcOrd="3" destOrd="0" presId="urn:microsoft.com/office/officeart/2005/8/layout/cycle2"/>
    <dgm:cxn modelId="{0C346453-06C0-45CA-987F-7DC2790623F5}" type="presParOf" srcId="{AAD4ADE5-E858-493A-BA64-5295295D12AC}" destId="{BBAFCA98-FC21-4A8D-9F1C-38A24C2A0AD8}" srcOrd="0" destOrd="0" presId="urn:microsoft.com/office/officeart/2005/8/layout/cycle2"/>
    <dgm:cxn modelId="{E8A45EB9-7A29-4B09-828F-91360246085B}" type="presParOf" srcId="{C0049EA5-0BAD-4A1E-AC0E-8DCC69972B36}" destId="{B5EF8317-0E91-4C1F-BD64-20FC9094EEAB}" srcOrd="4" destOrd="0" presId="urn:microsoft.com/office/officeart/2005/8/layout/cycle2"/>
    <dgm:cxn modelId="{DD83FB71-D1D8-46AC-93F1-600CF7BC75C1}" type="presParOf" srcId="{C0049EA5-0BAD-4A1E-AC0E-8DCC69972B36}" destId="{8C04BF84-B251-4413-8282-DB85340153C2}" srcOrd="5" destOrd="0" presId="urn:microsoft.com/office/officeart/2005/8/layout/cycle2"/>
    <dgm:cxn modelId="{912FFE7E-2BD5-45F9-8577-CCE1A039207C}" type="presParOf" srcId="{8C04BF84-B251-4413-8282-DB85340153C2}" destId="{56096431-5C6E-45AB-A164-6312E5FC94A4}" srcOrd="0" destOrd="0" presId="urn:microsoft.com/office/officeart/2005/8/layout/cycle2"/>
    <dgm:cxn modelId="{E1BA24ED-C30C-4872-A362-138C8DF983F6}" type="presParOf" srcId="{C0049EA5-0BAD-4A1E-AC0E-8DCC69972B36}" destId="{4E0E78A7-375F-4427-BC68-6B57D5AF2396}" srcOrd="6" destOrd="0" presId="urn:microsoft.com/office/officeart/2005/8/layout/cycle2"/>
    <dgm:cxn modelId="{49A585B4-1DDE-4FD0-8F33-803B2BB8FD14}" type="presParOf" srcId="{C0049EA5-0BAD-4A1E-AC0E-8DCC69972B36}" destId="{45CC9322-00A5-44B4-A26E-4629C8AD0C33}" srcOrd="7" destOrd="0" presId="urn:microsoft.com/office/officeart/2005/8/layout/cycle2"/>
    <dgm:cxn modelId="{4931E5A2-30FD-433C-9217-C8FC0922FAAD}" type="presParOf" srcId="{45CC9322-00A5-44B4-A26E-4629C8AD0C33}" destId="{C8440050-FE16-4CB7-9D8F-9C8C940E0681}" srcOrd="0" destOrd="0" presId="urn:microsoft.com/office/officeart/2005/8/layout/cycle2"/>
  </dgm:cxnLst>
  <dgm:bg/>
  <dgm:whole/>
  <dgm:extLst>
    <a:ext uri="http://schemas.microsoft.com/office/drawing/2008/diagram">
      <dsp:dataModelExt xmlns:dsp="http://schemas.microsoft.com/office/drawing/2008/diagram" relId="rId231"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92012-6518-4ACA-9EB2-BB81A71A850C}">
      <dsp:nvSpPr>
        <dsp:cNvPr id="0" name=""/>
        <dsp:cNvSpPr/>
      </dsp:nvSpPr>
      <dsp:spPr>
        <a:xfrm>
          <a:off x="0" y="0"/>
          <a:ext cx="4505852" cy="535021"/>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pl-PL" sz="1400" kern="1200"/>
            <a:t>Główny cel wychowania przedszkolnego</a:t>
          </a:r>
        </a:p>
      </dsp:txBody>
      <dsp:txXfrm>
        <a:off x="15670" y="15670"/>
        <a:ext cx="3883313" cy="503681"/>
      </dsp:txXfrm>
    </dsp:sp>
    <dsp:sp modelId="{5052C511-D1E4-4F85-9AFF-A8C16B6BE815}">
      <dsp:nvSpPr>
        <dsp:cNvPr id="0" name=""/>
        <dsp:cNvSpPr/>
      </dsp:nvSpPr>
      <dsp:spPr>
        <a:xfrm>
          <a:off x="377365" y="632297"/>
          <a:ext cx="4505852" cy="535021"/>
        </a:xfrm>
        <a:prstGeom prst="roundRect">
          <a:avLst>
            <a:gd name="adj" fmla="val 10000"/>
          </a:avLst>
        </a:prstGeom>
        <a:solidFill>
          <a:schemeClr val="accent1">
            <a:lumMod val="75000"/>
            <a:alpha val="91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pl-PL" sz="1400" kern="1200"/>
            <a:t>Zadania profilaktyczno-wychowawcze przedszkola</a:t>
          </a:r>
        </a:p>
      </dsp:txBody>
      <dsp:txXfrm>
        <a:off x="393035" y="647967"/>
        <a:ext cx="3749383" cy="503681"/>
      </dsp:txXfrm>
    </dsp:sp>
    <dsp:sp modelId="{FA80AEBC-2C46-4E4B-BDD3-285CC12E6D8B}">
      <dsp:nvSpPr>
        <dsp:cNvPr id="0" name=""/>
        <dsp:cNvSpPr/>
      </dsp:nvSpPr>
      <dsp:spPr>
        <a:xfrm>
          <a:off x="749097" y="1264595"/>
          <a:ext cx="4505852" cy="535021"/>
        </a:xfrm>
        <a:prstGeom prst="roundRect">
          <a:avLst>
            <a:gd name="adj" fmla="val 10000"/>
          </a:avLst>
        </a:prstGeom>
        <a:solidFill>
          <a:schemeClr val="accent1">
            <a:lumMod val="75000"/>
            <a:alpha val="7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pl-PL" sz="1400" kern="1200"/>
            <a:t>Efekty realizacji zadań </a:t>
          </a:r>
          <a:r>
            <a:rPr lang="pl-PL" sz="1400" kern="1200">
              <a:latin typeface="Arial"/>
              <a:cs typeface="Arial"/>
            </a:rPr>
            <a:t>–</a:t>
          </a:r>
          <a:r>
            <a:rPr lang="pl-PL" sz="1400" kern="1200"/>
            <a:t> osiągnięcia dziecka na zakończenie wychowania przedszkolnego</a:t>
          </a:r>
        </a:p>
      </dsp:txBody>
      <dsp:txXfrm>
        <a:off x="764767" y="1280265"/>
        <a:ext cx="3755015" cy="503681"/>
      </dsp:txXfrm>
    </dsp:sp>
    <dsp:sp modelId="{CA2BB301-6337-46B3-B311-363A9959F29D}">
      <dsp:nvSpPr>
        <dsp:cNvPr id="0" name=""/>
        <dsp:cNvSpPr/>
      </dsp:nvSpPr>
      <dsp:spPr>
        <a:xfrm>
          <a:off x="1126462" y="1896893"/>
          <a:ext cx="4505852" cy="535021"/>
        </a:xfrm>
        <a:prstGeom prst="roundRect">
          <a:avLst>
            <a:gd name="adj" fmla="val 10000"/>
          </a:avLst>
        </a:prstGeom>
        <a:solidFill>
          <a:schemeClr val="accent1">
            <a:lumMod val="75000"/>
            <a:alpha val="49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pl-PL" sz="1400" kern="1200"/>
            <a:t>Waunki i sposób realizacji </a:t>
          </a:r>
        </a:p>
      </dsp:txBody>
      <dsp:txXfrm>
        <a:off x="1142132" y="1912563"/>
        <a:ext cx="3749383" cy="503681"/>
      </dsp:txXfrm>
    </dsp:sp>
    <dsp:sp modelId="{7741B0F5-00D9-4477-88EB-C708A2D3967A}">
      <dsp:nvSpPr>
        <dsp:cNvPr id="0" name=""/>
        <dsp:cNvSpPr/>
      </dsp:nvSpPr>
      <dsp:spPr>
        <a:xfrm>
          <a:off x="4158088" y="409777"/>
          <a:ext cx="347763" cy="347763"/>
        </a:xfrm>
        <a:prstGeom prst="downArrow">
          <a:avLst>
            <a:gd name="adj1" fmla="val 55000"/>
            <a:gd name="adj2" fmla="val 45000"/>
          </a:avLst>
        </a:prstGeom>
        <a:solidFill>
          <a:srgbClr val="C00000">
            <a:alpha val="90000"/>
          </a:srgb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endParaRPr lang="pl-PL" sz="1500" kern="1200"/>
        </a:p>
      </dsp:txBody>
      <dsp:txXfrm>
        <a:off x="4236335" y="409777"/>
        <a:ext cx="191269" cy="261692"/>
      </dsp:txXfrm>
    </dsp:sp>
    <dsp:sp modelId="{4A343712-2F45-445B-AA2B-5F66008354C3}">
      <dsp:nvSpPr>
        <dsp:cNvPr id="0" name=""/>
        <dsp:cNvSpPr/>
      </dsp:nvSpPr>
      <dsp:spPr>
        <a:xfrm>
          <a:off x="4535453" y="1042075"/>
          <a:ext cx="347763" cy="347763"/>
        </a:xfrm>
        <a:prstGeom prst="downArrow">
          <a:avLst>
            <a:gd name="adj1" fmla="val 55000"/>
            <a:gd name="adj2" fmla="val 45000"/>
          </a:avLst>
        </a:prstGeom>
        <a:solidFill>
          <a:srgbClr val="C00000">
            <a:alpha val="90000"/>
          </a:srgb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endParaRPr lang="pl-PL" sz="1500" kern="1200"/>
        </a:p>
      </dsp:txBody>
      <dsp:txXfrm>
        <a:off x="4613700" y="1042075"/>
        <a:ext cx="191269" cy="261692"/>
      </dsp:txXfrm>
    </dsp:sp>
    <dsp:sp modelId="{1BEA88E5-8194-4522-A5CD-A952383A1DD2}">
      <dsp:nvSpPr>
        <dsp:cNvPr id="0" name=""/>
        <dsp:cNvSpPr/>
      </dsp:nvSpPr>
      <dsp:spPr>
        <a:xfrm>
          <a:off x="4907186" y="1674373"/>
          <a:ext cx="347763" cy="347763"/>
        </a:xfrm>
        <a:prstGeom prst="downArrow">
          <a:avLst>
            <a:gd name="adj1" fmla="val 55000"/>
            <a:gd name="adj2" fmla="val 45000"/>
          </a:avLst>
        </a:prstGeom>
        <a:solidFill>
          <a:srgbClr val="C0000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endParaRPr lang="pl-PL" sz="1500" kern="1200"/>
        </a:p>
      </dsp:txBody>
      <dsp:txXfrm>
        <a:off x="4985433" y="1674373"/>
        <a:ext cx="191269" cy="261692"/>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2B49B-4AD7-4C3F-97A1-AE96DEB9849B}">
      <dsp:nvSpPr>
        <dsp:cNvPr id="0" name=""/>
        <dsp:cNvSpPr/>
      </dsp:nvSpPr>
      <dsp:spPr>
        <a:xfrm>
          <a:off x="2186906" y="0"/>
          <a:ext cx="1540438" cy="1540672"/>
        </a:xfrm>
        <a:prstGeom prst="circularArrow">
          <a:avLst>
            <a:gd name="adj1" fmla="val 10980"/>
            <a:gd name="adj2" fmla="val 1142322"/>
            <a:gd name="adj3" fmla="val 4500000"/>
            <a:gd name="adj4" fmla="val 10800000"/>
            <a:gd name="adj5" fmla="val 125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EE418-8DE1-4E84-B1EB-26EA408012E5}">
      <dsp:nvSpPr>
        <dsp:cNvPr id="0" name=""/>
        <dsp:cNvSpPr/>
      </dsp:nvSpPr>
      <dsp:spPr>
        <a:xfrm>
          <a:off x="2527394" y="556229"/>
          <a:ext cx="855991" cy="42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pl-PL" sz="2000" b="1" kern="1200"/>
            <a:t>prawda</a:t>
          </a:r>
        </a:p>
      </dsp:txBody>
      <dsp:txXfrm>
        <a:off x="2527394" y="556229"/>
        <a:ext cx="855991" cy="427893"/>
      </dsp:txXfrm>
    </dsp:sp>
    <dsp:sp modelId="{A49771E2-3D0B-4677-9088-8A15BFB744A6}">
      <dsp:nvSpPr>
        <dsp:cNvPr id="0" name=""/>
        <dsp:cNvSpPr/>
      </dsp:nvSpPr>
      <dsp:spPr>
        <a:xfrm>
          <a:off x="1759055" y="885230"/>
          <a:ext cx="1540438" cy="1540672"/>
        </a:xfrm>
        <a:prstGeom prst="leftCircularArrow">
          <a:avLst>
            <a:gd name="adj1" fmla="val 10980"/>
            <a:gd name="adj2" fmla="val 1142322"/>
            <a:gd name="adj3" fmla="val 6300000"/>
            <a:gd name="adj4" fmla="val 18900000"/>
            <a:gd name="adj5" fmla="val 125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7CEEBA-D9DD-4E4B-BAFE-89BAAEF8DC8C}">
      <dsp:nvSpPr>
        <dsp:cNvPr id="0" name=""/>
        <dsp:cNvSpPr/>
      </dsp:nvSpPr>
      <dsp:spPr>
        <a:xfrm>
          <a:off x="2101278" y="1446580"/>
          <a:ext cx="855991" cy="42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pl-PL" sz="2000" b="1" kern="1200"/>
            <a:t>dobro</a:t>
          </a:r>
        </a:p>
      </dsp:txBody>
      <dsp:txXfrm>
        <a:off x="2101278" y="1446580"/>
        <a:ext cx="855991" cy="427893"/>
      </dsp:txXfrm>
    </dsp:sp>
    <dsp:sp modelId="{52F251D8-CFD1-407B-90E6-B7019AF061FC}">
      <dsp:nvSpPr>
        <dsp:cNvPr id="0" name=""/>
        <dsp:cNvSpPr/>
      </dsp:nvSpPr>
      <dsp:spPr>
        <a:xfrm>
          <a:off x="2296545" y="1876394"/>
          <a:ext cx="1323475" cy="1324005"/>
        </a:xfrm>
        <a:prstGeom prst="blockArc">
          <a:avLst>
            <a:gd name="adj1" fmla="val 13500000"/>
            <a:gd name="adj2" fmla="val 10800000"/>
            <a:gd name="adj3" fmla="val 1274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73764-BF19-44B9-BD30-B959B263B70E}">
      <dsp:nvSpPr>
        <dsp:cNvPr id="0" name=""/>
        <dsp:cNvSpPr/>
      </dsp:nvSpPr>
      <dsp:spPr>
        <a:xfrm>
          <a:off x="2529419" y="2338212"/>
          <a:ext cx="855991" cy="42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pl-PL" sz="2000" b="1" kern="1200"/>
            <a:t>piękno</a:t>
          </a:r>
        </a:p>
      </dsp:txBody>
      <dsp:txXfrm>
        <a:off x="2529419" y="2338212"/>
        <a:ext cx="855991" cy="427893"/>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8157B-564E-4CEA-8A6D-E98457697D2A}">
      <dsp:nvSpPr>
        <dsp:cNvPr id="0" name=""/>
        <dsp:cNvSpPr/>
      </dsp:nvSpPr>
      <dsp:spPr>
        <a:xfrm>
          <a:off x="0" y="486697"/>
          <a:ext cx="5573949" cy="1760850"/>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2600" tIns="270764" rIns="432600" bIns="78232" numCol="1" spcCol="1270" anchor="t" anchorCtr="0">
          <a:noAutofit/>
        </a:bodyPr>
        <a:lstStyle/>
        <a:p>
          <a:pPr marL="57150" lvl="1" indent="-57150" algn="l" defTabSz="466725">
            <a:lnSpc>
              <a:spcPct val="100000"/>
            </a:lnSpc>
            <a:spcBef>
              <a:spcPct val="0"/>
            </a:spcBef>
            <a:spcAft>
              <a:spcPts val="0"/>
            </a:spcAft>
            <a:buChar char="••"/>
          </a:pPr>
          <a:r>
            <a:rPr lang="pl-PL" sz="1050" kern="1200">
              <a:latin typeface="Arial" panose="020B0604020202020204" pitchFamily="34" charset="0"/>
              <a:cs typeface="Arial" panose="020B0604020202020204" pitchFamily="34" charset="0"/>
            </a:rPr>
            <a:t> Styl uczenia, który sprowadza się do </a:t>
          </a:r>
          <a:r>
            <a:rPr lang="pl-PL" sz="1050" b="1" kern="1200">
              <a:latin typeface="Arial" panose="020B0604020202020204" pitchFamily="34" charset="0"/>
              <a:cs typeface="Arial" panose="020B0604020202020204" pitchFamily="34" charset="0"/>
            </a:rPr>
            <a:t>przyswajania przekazywanych </a:t>
          </a:r>
          <a:br>
            <a:rPr lang="pl-PL" sz="1050" b="1" kern="1200">
              <a:latin typeface="Arial" panose="020B0604020202020204" pitchFamily="34" charset="0"/>
              <a:cs typeface="Arial" panose="020B0604020202020204" pitchFamily="34" charset="0"/>
            </a:rPr>
          </a:br>
          <a:r>
            <a:rPr lang="pl-PL" sz="1050" b="1" kern="1200">
              <a:latin typeface="Arial" panose="020B0604020202020204" pitchFamily="34" charset="0"/>
              <a:cs typeface="Arial" panose="020B0604020202020204" pitchFamily="34" charset="0"/>
            </a:rPr>
            <a:t>przez nauczyciela określonych treści i odtwarzania ich przez dzieci</a:t>
          </a:r>
          <a:r>
            <a:rPr lang="pl-PL" sz="1050" kern="1200">
              <a:latin typeface="Arial" panose="020B0604020202020204" pitchFamily="34" charset="0"/>
              <a:cs typeface="Arial" panose="020B0604020202020204" pitchFamily="34" charset="0"/>
            </a:rPr>
            <a:t>.</a:t>
          </a:r>
        </a:p>
        <a:p>
          <a:pPr marL="57150" lvl="1" indent="-57150" algn="l" defTabSz="466725">
            <a:lnSpc>
              <a:spcPct val="100000"/>
            </a:lnSpc>
            <a:spcBef>
              <a:spcPct val="0"/>
            </a:spcBef>
            <a:spcAft>
              <a:spcPts val="0"/>
            </a:spcAft>
            <a:buChar char="••"/>
          </a:pPr>
          <a:r>
            <a:rPr lang="pl-PL" sz="1050" kern="1200">
              <a:latin typeface="Arial" panose="020B0604020202020204" pitchFamily="34" charset="0"/>
              <a:cs typeface="Arial" panose="020B0604020202020204" pitchFamily="34" charset="0"/>
            </a:rPr>
            <a:t> Schemat polegający na tym, że </a:t>
          </a:r>
          <a:r>
            <a:rPr lang="pl-PL" sz="1050" b="1" kern="1200">
              <a:latin typeface="Arial" panose="020B0604020202020204" pitchFamily="34" charset="0"/>
              <a:cs typeface="Arial" panose="020B0604020202020204" pitchFamily="34" charset="0"/>
            </a:rPr>
            <a:t>nauczyciel stawia pytania</a:t>
          </a: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naprowadza, zadaje zadanie</a:t>
          </a:r>
          <a:r>
            <a:rPr lang="pl-PL" sz="1050" kern="1200">
              <a:latin typeface="Arial" panose="020B0604020202020204" pitchFamily="34" charset="0"/>
              <a:cs typeface="Arial" panose="020B0604020202020204" pitchFamily="34" charset="0"/>
            </a:rPr>
            <a:t>, a </a:t>
          </a:r>
          <a:r>
            <a:rPr lang="pl-PL" sz="1050" b="1" kern="1200">
              <a:latin typeface="Arial" panose="020B0604020202020204" pitchFamily="34" charset="0"/>
              <a:cs typeface="Arial" panose="020B0604020202020204" pitchFamily="34" charset="0"/>
            </a:rPr>
            <a:t>dziecko</a:t>
          </a:r>
          <a:r>
            <a:rPr lang="pl-PL" sz="1050" kern="1200">
              <a:latin typeface="Arial" panose="020B0604020202020204" pitchFamily="34" charset="0"/>
              <a:cs typeface="Arial" panose="020B0604020202020204" pitchFamily="34" charset="0"/>
            </a:rPr>
            <a:t> podejmuje aktywność wykonawczą – </a:t>
          </a:r>
          <a:r>
            <a:rPr lang="pl-PL" sz="1050" b="1" kern="1200">
              <a:latin typeface="Arial" panose="020B0604020202020204" pitchFamily="34" charset="0"/>
              <a:cs typeface="Arial" panose="020B0604020202020204" pitchFamily="34" charset="0"/>
            </a:rPr>
            <a:t>wykonuje </a:t>
          </a:r>
          <a:r>
            <a:rPr lang="pl-PL" sz="1050" b="0" kern="1200">
              <a:latin typeface="Arial" panose="020B0604020202020204" pitchFamily="34" charset="0"/>
              <a:cs typeface="Arial" panose="020B0604020202020204" pitchFamily="34" charset="0"/>
            </a:rPr>
            <a:t>polecenie, zadanie</a:t>
          </a:r>
          <a:r>
            <a:rPr lang="pl-PL" sz="1050" kern="1200">
              <a:latin typeface="Arial" panose="020B0604020202020204" pitchFamily="34" charset="0"/>
              <a:cs typeface="Arial" panose="020B0604020202020204" pitchFamily="34" charset="0"/>
            </a:rPr>
            <a:t>.</a:t>
          </a:r>
        </a:p>
        <a:p>
          <a:pPr marL="57150" lvl="1" indent="-57150" algn="l" defTabSz="466725">
            <a:lnSpc>
              <a:spcPct val="100000"/>
            </a:lnSpc>
            <a:spcBef>
              <a:spcPct val="0"/>
            </a:spcBef>
            <a:spcAft>
              <a:spcPts val="0"/>
            </a:spcAft>
            <a:buChar char="••"/>
          </a:pPr>
          <a:r>
            <a:rPr lang="pl-PL" sz="1050" kern="1200">
              <a:latin typeface="Arial" panose="020B0604020202020204" pitchFamily="34" charset="0"/>
              <a:cs typeface="Arial" panose="020B0604020202020204" pitchFamily="34" charset="0"/>
            </a:rPr>
            <a:t> Strategia bliska </a:t>
          </a:r>
          <a:r>
            <a:rPr lang="pl-PL" sz="1050" b="1" kern="1200">
              <a:latin typeface="Arial" panose="020B0604020202020204" pitchFamily="34" charset="0"/>
              <a:cs typeface="Arial" panose="020B0604020202020204" pitchFamily="34" charset="0"/>
            </a:rPr>
            <a:t>behawioralnej koncepcji rozwoju </a:t>
          </a:r>
          <a:r>
            <a:rPr lang="pl-PL" sz="1050" kern="1200">
              <a:latin typeface="Arial" panose="020B0604020202020204" pitchFamily="34" charset="0"/>
              <a:cs typeface="Arial" panose="020B0604020202020204" pitchFamily="34" charset="0"/>
            </a:rPr>
            <a:t>(bodziec </a:t>
          </a:r>
          <a:r>
            <a:rPr lang="pl-PL" sz="1050" kern="1200">
              <a:latin typeface="Arial" panose="020B0604020202020204" pitchFamily="34" charset="0"/>
              <a:cs typeface="Arial" panose="020B0604020202020204" pitchFamily="34" charset="0"/>
              <a:sym typeface="Wingdings"/>
            </a:rPr>
            <a:t> </a:t>
          </a:r>
          <a:r>
            <a:rPr lang="pl-PL" sz="1050" kern="1200">
              <a:latin typeface="Arial" panose="020B0604020202020204" pitchFamily="34" charset="0"/>
              <a:cs typeface="Arial" panose="020B0604020202020204" pitchFamily="34" charset="0"/>
            </a:rPr>
            <a:t>reakcja).</a:t>
          </a:r>
        </a:p>
        <a:p>
          <a:pPr marL="57150" lvl="1" indent="-57150" algn="l" defTabSz="466725">
            <a:lnSpc>
              <a:spcPct val="100000"/>
            </a:lnSpc>
            <a:spcBef>
              <a:spcPct val="0"/>
            </a:spcBef>
            <a:spcAft>
              <a:spcPts val="0"/>
            </a:spcAft>
            <a:buChar char="••"/>
          </a:pPr>
          <a:r>
            <a:rPr lang="pl-PL" sz="1050" b="1" kern="1200">
              <a:latin typeface="Arial" panose="020B0604020202020204" pitchFamily="34" charset="0"/>
              <a:cs typeface="Arial" panose="020B0604020202020204" pitchFamily="34" charset="0"/>
            </a:rPr>
            <a:t>Podejście zadaniowe</a:t>
          </a: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uczenie „po śladzie”</a:t>
          </a:r>
          <a:r>
            <a:rPr lang="pl-PL" sz="1050" kern="1200">
              <a:latin typeface="Arial" panose="020B0604020202020204" pitchFamily="34" charset="0"/>
              <a:cs typeface="Arial" panose="020B0604020202020204" pitchFamily="34" charset="0"/>
            </a:rPr>
            <a:t>.</a:t>
          </a:r>
        </a:p>
        <a:p>
          <a:pPr marL="57150" lvl="1" indent="-57150" algn="l" defTabSz="466725">
            <a:lnSpc>
              <a:spcPct val="100000"/>
            </a:lnSpc>
            <a:spcBef>
              <a:spcPct val="0"/>
            </a:spcBef>
            <a:spcAft>
              <a:spcPts val="0"/>
            </a:spcAft>
            <a:buChar char="••"/>
          </a:pPr>
          <a:r>
            <a:rPr lang="pl-PL" sz="1050" kern="1200">
              <a:latin typeface="Arial" panose="020B0604020202020204" pitchFamily="34" charset="0"/>
              <a:cs typeface="Arial" panose="020B0604020202020204" pitchFamily="34" charset="0"/>
            </a:rPr>
            <a:t> Zewnętrzny efekt takiej aktywności dzieci to </a:t>
          </a:r>
          <a:r>
            <a:rPr lang="pl-PL" sz="1050" b="1" kern="1200">
              <a:latin typeface="Arial" panose="020B0604020202020204" pitchFamily="34" charset="0"/>
              <a:cs typeface="Arial" panose="020B0604020202020204" pitchFamily="34" charset="0"/>
            </a:rPr>
            <a:t>wiedza i umiejętności </a:t>
          </a:r>
          <a:br>
            <a:rPr lang="pl-PL" sz="1050" b="1" kern="1200">
              <a:latin typeface="Arial" panose="020B0604020202020204" pitchFamily="34" charset="0"/>
              <a:cs typeface="Arial" panose="020B0604020202020204" pitchFamily="34" charset="0"/>
            </a:rPr>
          </a:br>
          <a:r>
            <a:rPr lang="pl-PL" sz="1050" b="0" kern="1200">
              <a:latin typeface="Arial" panose="020B0604020202020204" pitchFamily="34" charset="0"/>
              <a:cs typeface="Arial" panose="020B0604020202020204" pitchFamily="34" charset="0"/>
            </a:rPr>
            <a:t>(w </a:t>
          </a:r>
          <a:r>
            <a:rPr lang="pl-PL" sz="1050" kern="1200">
              <a:latin typeface="Arial" panose="020B0604020202020204" pitchFamily="34" charset="0"/>
              <a:cs typeface="Arial" panose="020B0604020202020204" pitchFamily="34" charset="0"/>
            </a:rPr>
            <a:t>zapisie osiągnięć przyjmuje formę typu: </a:t>
          </a:r>
          <a:r>
            <a:rPr lang="fr-FR" sz="1050" kern="1200">
              <a:latin typeface="Arial" panose="020B0604020202020204" pitchFamily="34" charset="0"/>
              <a:cs typeface="Arial" panose="020B0604020202020204" pitchFamily="34" charset="0"/>
            </a:rPr>
            <a:t>„</a:t>
          </a:r>
          <a:r>
            <a:rPr lang="pl-PL" sz="1050" b="1" kern="1200">
              <a:latin typeface="Arial" panose="020B0604020202020204" pitchFamily="34" charset="0"/>
              <a:cs typeface="Arial" panose="020B0604020202020204" pitchFamily="34" charset="0"/>
            </a:rPr>
            <a:t>uczeń wie, umie, potrafi</a:t>
          </a:r>
          <a:r>
            <a:rPr lang="fr-FR" sz="1050" b="1" kern="1200">
              <a:latin typeface="Arial" panose="020B0604020202020204" pitchFamily="34" charset="0"/>
              <a:cs typeface="Arial" panose="020B0604020202020204" pitchFamily="34" charset="0"/>
            </a:rPr>
            <a:t>”</a:t>
          </a:r>
          <a:r>
            <a:rPr lang="pl-PL" sz="1050" b="0" kern="1200">
              <a:latin typeface="Arial" panose="020B0604020202020204" pitchFamily="34" charset="0"/>
              <a:cs typeface="Arial" panose="020B0604020202020204" pitchFamily="34" charset="0"/>
            </a:rPr>
            <a:t>). </a:t>
          </a:r>
          <a:endParaRPr lang="pl-PL" sz="1050" kern="1200">
            <a:latin typeface="Arial" panose="020B0604020202020204" pitchFamily="34" charset="0"/>
            <a:cs typeface="Arial" panose="020B0604020202020204" pitchFamily="34" charset="0"/>
          </a:endParaRPr>
        </a:p>
      </dsp:txBody>
      <dsp:txXfrm>
        <a:off x="0" y="486697"/>
        <a:ext cx="5573949" cy="1760850"/>
      </dsp:txXfrm>
    </dsp:sp>
    <dsp:sp modelId="{0129E21A-6B59-4661-94AA-CBC04ED2BF43}">
      <dsp:nvSpPr>
        <dsp:cNvPr id="0" name=""/>
        <dsp:cNvSpPr/>
      </dsp:nvSpPr>
      <dsp:spPr>
        <a:xfrm>
          <a:off x="292869" y="120049"/>
          <a:ext cx="3901764" cy="623326"/>
        </a:xfrm>
        <a:prstGeom prst="round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477" tIns="0" rIns="147477" bIns="0" numCol="1" spcCol="1270" anchor="ctr" anchorCtr="0">
          <a:noAutofit/>
        </a:bodyPr>
        <a:lstStyle/>
        <a:p>
          <a:pPr lvl="0" algn="ctr" defTabSz="711200">
            <a:lnSpc>
              <a:spcPct val="90000"/>
            </a:lnSpc>
            <a:spcBef>
              <a:spcPct val="0"/>
            </a:spcBef>
            <a:spcAft>
              <a:spcPct val="35000"/>
            </a:spcAft>
          </a:pPr>
          <a:r>
            <a:rPr lang="pl-PL" sz="1600" b="1" kern="1200"/>
            <a:t>Strategia percepcyjno-odtwórcza</a:t>
          </a:r>
        </a:p>
      </dsp:txBody>
      <dsp:txXfrm>
        <a:off x="323297" y="150477"/>
        <a:ext cx="3840908" cy="562470"/>
      </dsp:txXfrm>
    </dsp:sp>
    <dsp:sp modelId="{61B9A8A8-63F7-451C-A46C-4397E93366B7}">
      <dsp:nvSpPr>
        <dsp:cNvPr id="0" name=""/>
        <dsp:cNvSpPr/>
      </dsp:nvSpPr>
      <dsp:spPr>
        <a:xfrm>
          <a:off x="0" y="2752352"/>
          <a:ext cx="5573949" cy="1392300"/>
        </a:xfrm>
        <a:prstGeom prst="rect">
          <a:avLst/>
        </a:prstGeom>
        <a:solidFill>
          <a:schemeClr val="lt1">
            <a:alpha val="90000"/>
            <a:hueOff val="0"/>
            <a:satOff val="0"/>
            <a:lumOff val="0"/>
            <a:alphaOff val="0"/>
          </a:schemeClr>
        </a:solidFill>
        <a:ln w="12700" cap="flat" cmpd="sng" algn="ctr">
          <a:solidFill>
            <a:schemeClr val="accent1">
              <a:shade val="80000"/>
              <a:hueOff val="135632"/>
              <a:satOff val="2588"/>
              <a:lumOff val="114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2600" tIns="270764" rIns="432600" bIns="78232" numCol="1" spcCol="1270" anchor="t" anchorCtr="0">
          <a:noAutofit/>
        </a:bodyPr>
        <a:lstStyle/>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Istotą tej strategii jest </a:t>
          </a:r>
          <a:r>
            <a:rPr lang="pl-PL" sz="1050" b="1" kern="1200">
              <a:latin typeface="Arial" panose="020B0604020202020204" pitchFamily="34" charset="0"/>
              <a:cs typeface="Arial" panose="020B0604020202020204" pitchFamily="34" charset="0"/>
            </a:rPr>
            <a:t>relacja nauczyciel–uczeń</a:t>
          </a:r>
          <a:r>
            <a:rPr lang="pl-PL" sz="1050" kern="1200">
              <a:latin typeface="Arial" panose="020B0604020202020204" pitchFamily="34" charset="0"/>
              <a:cs typeface="Arial" panose="020B0604020202020204" pitchFamily="34" charset="0"/>
            </a:rPr>
            <a:t>. </a:t>
          </a:r>
        </a:p>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Sytuacje edukacyjne tworzy uczeń</a:t>
          </a:r>
          <a:r>
            <a:rPr lang="pl-PL" sz="1050" kern="1200">
              <a:latin typeface="Arial" panose="020B0604020202020204" pitchFamily="34" charset="0"/>
              <a:cs typeface="Arial" panose="020B0604020202020204" pitchFamily="34" charset="0"/>
            </a:rPr>
            <a:t>, który w swoim spontanicznym poznawaniu </a:t>
          </a:r>
          <a:r>
            <a:rPr lang="pl-PL" sz="1050" b="1" kern="1200">
              <a:latin typeface="Arial" panose="020B0604020202020204" pitchFamily="34" charset="0"/>
              <a:cs typeface="Arial" panose="020B0604020202020204" pitchFamily="34" charset="0"/>
            </a:rPr>
            <a:t>zadaje pytania</a:t>
          </a:r>
          <a:r>
            <a:rPr lang="pl-PL" sz="1050" kern="1200">
              <a:latin typeface="Arial" panose="020B0604020202020204" pitchFamily="34" charset="0"/>
              <a:cs typeface="Arial" panose="020B0604020202020204" pitchFamily="34" charset="0"/>
            </a:rPr>
            <a:t> służące rozwiązaniu problemu, dopełnieniu rozumowania brakującą informacją („Dlaczego? Co by się stało, gdyby? Co należy zrobić, aby?”).</a:t>
          </a:r>
        </a:p>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Nauczyciel stymuluje wyobraźnię i rozwój myślenia krytycznego </a:t>
          </a:r>
          <a:r>
            <a:rPr lang="pl-PL" sz="1050" kern="1200">
              <a:latin typeface="Arial" panose="020B0604020202020204" pitchFamily="34" charset="0"/>
              <a:cs typeface="Arial" panose="020B0604020202020204" pitchFamily="34" charset="0"/>
            </a:rPr>
            <a:t>dziecka. </a:t>
          </a:r>
        </a:p>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Strategia oparta na </a:t>
          </a:r>
          <a:r>
            <a:rPr lang="pl-PL" sz="1050" b="1" kern="1200">
              <a:latin typeface="Arial" panose="020B0604020202020204" pitchFamily="34" charset="0"/>
              <a:cs typeface="Arial" panose="020B0604020202020204" pitchFamily="34" charset="0"/>
            </a:rPr>
            <a:t>uczeniu się przez „okazje edukacyjne</a:t>
          </a:r>
          <a:r>
            <a:rPr lang="pl-PL" sz="1050" kern="1200">
              <a:latin typeface="Arial" panose="020B0604020202020204" pitchFamily="34" charset="0"/>
              <a:cs typeface="Arial" panose="020B0604020202020204" pitchFamily="34" charset="0"/>
            </a:rPr>
            <a:t>". </a:t>
          </a:r>
        </a:p>
      </dsp:txBody>
      <dsp:txXfrm>
        <a:off x="0" y="2752352"/>
        <a:ext cx="5573949" cy="1392300"/>
      </dsp:txXfrm>
    </dsp:sp>
    <dsp:sp modelId="{9CE06EB3-9B5F-40C7-88CF-D17892811F80}">
      <dsp:nvSpPr>
        <dsp:cNvPr id="0" name=""/>
        <dsp:cNvSpPr/>
      </dsp:nvSpPr>
      <dsp:spPr>
        <a:xfrm>
          <a:off x="278697" y="2317747"/>
          <a:ext cx="3901764" cy="626484"/>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477" tIns="0" rIns="147477" bIns="0" numCol="1" spcCol="1270" anchor="ctr" anchorCtr="0">
          <a:noAutofit/>
        </a:bodyPr>
        <a:lstStyle/>
        <a:p>
          <a:pPr lvl="0" algn="ctr" defTabSz="711200">
            <a:lnSpc>
              <a:spcPct val="90000"/>
            </a:lnSpc>
            <a:spcBef>
              <a:spcPct val="0"/>
            </a:spcBef>
            <a:spcAft>
              <a:spcPct val="35000"/>
            </a:spcAft>
          </a:pPr>
          <a:r>
            <a:rPr lang="pl-PL" sz="1600" b="1" kern="1200"/>
            <a:t>Strategia percepcyjno-wyjaśniająca</a:t>
          </a:r>
        </a:p>
      </dsp:txBody>
      <dsp:txXfrm>
        <a:off x="309279" y="2348329"/>
        <a:ext cx="3840600" cy="565320"/>
      </dsp:txXfrm>
    </dsp:sp>
    <dsp:sp modelId="{212F43A2-674D-451A-B639-B8F5273DB070}">
      <dsp:nvSpPr>
        <dsp:cNvPr id="0" name=""/>
        <dsp:cNvSpPr/>
      </dsp:nvSpPr>
      <dsp:spPr>
        <a:xfrm>
          <a:off x="0" y="4680568"/>
          <a:ext cx="5573949" cy="2375100"/>
        </a:xfrm>
        <a:prstGeom prst="rect">
          <a:avLst/>
        </a:prstGeom>
        <a:solidFill>
          <a:schemeClr val="lt1">
            <a:alpha val="90000"/>
            <a:hueOff val="0"/>
            <a:satOff val="0"/>
            <a:lumOff val="0"/>
            <a:alphaOff val="0"/>
          </a:schemeClr>
        </a:solidFill>
        <a:ln w="12700" cap="flat" cmpd="sng" algn="ctr">
          <a:solidFill>
            <a:schemeClr val="accent1">
              <a:shade val="80000"/>
              <a:hueOff val="271263"/>
              <a:satOff val="5175"/>
              <a:lumOff val="228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2600" tIns="270764" rIns="432600" bIns="78232" numCol="1" spcCol="1270" anchor="t" anchorCtr="0">
          <a:noAutofit/>
        </a:bodyPr>
        <a:lstStyle/>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Najważniejszy paradygmat </a:t>
          </a:r>
          <a:r>
            <a:rPr lang="pl-PL" sz="1050" kern="1200">
              <a:latin typeface="Arial" panose="020B0604020202020204" pitchFamily="34" charset="0"/>
              <a:cs typeface="Arial" panose="020B0604020202020204" pitchFamily="34" charset="0"/>
            </a:rPr>
            <a:t>wychowania przedszkolnego i edukacji wczesnoszkolnej, którego podstawą jest </a:t>
          </a:r>
          <a:r>
            <a:rPr lang="pl-PL" sz="1050" b="1" kern="1200">
              <a:latin typeface="Arial" panose="020B0604020202020204" pitchFamily="34" charset="0"/>
              <a:cs typeface="Arial" panose="020B0604020202020204" pitchFamily="34" charset="0"/>
            </a:rPr>
            <a:t>pedagogiczne podejście sytuacyjne</a:t>
          </a:r>
          <a:r>
            <a:rPr lang="pl-PL" sz="1050" kern="1200">
              <a:latin typeface="Arial" panose="020B0604020202020204" pitchFamily="34" charset="0"/>
              <a:cs typeface="Arial" panose="020B0604020202020204" pitchFamily="34" charset="0"/>
            </a:rPr>
            <a:t>.</a:t>
          </a:r>
        </a:p>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Nauczyciel </a:t>
          </a:r>
          <a:r>
            <a:rPr lang="pl-PL" sz="1050" b="1" kern="1200">
              <a:latin typeface="Arial" panose="020B0604020202020204" pitchFamily="34" charset="0"/>
              <a:cs typeface="Arial" panose="020B0604020202020204" pitchFamily="34" charset="0"/>
            </a:rPr>
            <a:t>kreuje tzw. okoliczności zaskakujące dziecko</a:t>
          </a:r>
          <a:r>
            <a:rPr lang="pl-PL" sz="1050" kern="1200">
              <a:latin typeface="Arial" panose="020B0604020202020204" pitchFamily="34" charset="0"/>
              <a:cs typeface="Arial" panose="020B0604020202020204" pitchFamily="34" charset="0"/>
            </a:rPr>
            <a:t>, starając się je zaciekawić, zainteresować i zmotywować do dalszej aktywności.</a:t>
          </a:r>
        </a:p>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Dziecko</a:t>
          </a:r>
          <a:r>
            <a:rPr lang="pl-PL" sz="1050" kern="1200">
              <a:latin typeface="Arial" panose="020B0604020202020204" pitchFamily="34" charset="0"/>
              <a:cs typeface="Arial" panose="020B0604020202020204" pitchFamily="34" charset="0"/>
            </a:rPr>
            <a:t> w nowej, zaskakującej sytuacji odkrywa rozbieżność pomiędzy dotychczasowym a aktualnym doświadczeniem. </a:t>
          </a:r>
          <a:r>
            <a:rPr lang="pl-PL" sz="1050" b="1" kern="1200">
              <a:latin typeface="Arial" panose="020B0604020202020204" pitchFamily="34" charset="0"/>
              <a:cs typeface="Arial" panose="020B0604020202020204" pitchFamily="34" charset="0"/>
            </a:rPr>
            <a:t>Wychodzi poza dostarczone mu informacje, dokonuje transgresji, podejmuje działania innowacyjne</a:t>
          </a:r>
          <a:r>
            <a:rPr lang="pl-PL" sz="1050" kern="1200">
              <a:latin typeface="Arial" panose="020B0604020202020204" pitchFamily="34" charset="0"/>
              <a:cs typeface="Arial" panose="020B0604020202020204" pitchFamily="34" charset="0"/>
            </a:rPr>
            <a:t>.</a:t>
          </a:r>
        </a:p>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Nauczyciel jest inspiruje </a:t>
          </a:r>
          <a:r>
            <a:rPr lang="pl-PL" sz="1050" b="0" kern="1200">
              <a:latin typeface="Arial" panose="020B0604020202020204" pitchFamily="34" charset="0"/>
              <a:cs typeface="Arial" panose="020B0604020202020204" pitchFamily="34" charset="0"/>
            </a:rPr>
            <a:t>i </a:t>
          </a:r>
          <a:r>
            <a:rPr lang="pl-PL" sz="1050" kern="1200">
              <a:latin typeface="Arial" panose="020B0604020202020204" pitchFamily="34" charset="0"/>
              <a:cs typeface="Arial" panose="020B0604020202020204" pitchFamily="34" charset="0"/>
            </a:rPr>
            <a:t>rozwija twórcze myślenie jako odkrywanie nowych zależności, pojęć, funkcji i rzeczy.</a:t>
          </a:r>
        </a:p>
        <a:p>
          <a:pPr marL="57150" lvl="1" indent="-57150" algn="l" defTabSz="466725">
            <a:lnSpc>
              <a:spcPct val="90000"/>
            </a:lnSpc>
            <a:spcBef>
              <a:spcPct val="0"/>
            </a:spcBef>
            <a:spcAft>
              <a:spcPct val="15000"/>
            </a:spcAft>
            <a:buChar char="••"/>
          </a:pPr>
          <a:r>
            <a:rPr lang="pl-PL" sz="1050" kern="1200">
              <a:latin typeface="Arial" panose="020B0604020202020204" pitchFamily="34" charset="0"/>
              <a:cs typeface="Arial" panose="020B0604020202020204" pitchFamily="34" charset="0"/>
            </a:rPr>
            <a:t> </a:t>
          </a:r>
          <a:r>
            <a:rPr lang="pl-PL" sz="1050" b="1" kern="1200">
              <a:latin typeface="Arial" panose="020B0604020202020204" pitchFamily="34" charset="0"/>
              <a:cs typeface="Arial" panose="020B0604020202020204" pitchFamily="34" charset="0"/>
            </a:rPr>
            <a:t>Aktywność twórcza </a:t>
          </a:r>
          <a:r>
            <a:rPr lang="pl-PL" sz="1050" kern="1200">
              <a:latin typeface="Arial" panose="020B0604020202020204" pitchFamily="34" charset="0"/>
              <a:cs typeface="Arial" panose="020B0604020202020204" pitchFamily="34" charset="0"/>
            </a:rPr>
            <a:t>jest wskaźnikiem percepcyjno-innowacyjnego uczenia się dzieci i </a:t>
          </a:r>
          <a:r>
            <a:rPr lang="pl-PL" sz="1050" b="1" kern="1200">
              <a:latin typeface="Arial" panose="020B0604020202020204" pitchFamily="34" charset="0"/>
              <a:cs typeface="Arial" panose="020B0604020202020204" pitchFamily="34" charset="0"/>
            </a:rPr>
            <a:t>doprowadza do określonych zmian w otoczeniu, które są zgodne z ich oczekiwaniami i potrzebami poznawczymi.</a:t>
          </a:r>
        </a:p>
      </dsp:txBody>
      <dsp:txXfrm>
        <a:off x="0" y="4680568"/>
        <a:ext cx="5573949" cy="2375100"/>
      </dsp:txXfrm>
    </dsp:sp>
    <dsp:sp modelId="{482F0F16-458A-45A6-8FCA-078FD624B3F5}">
      <dsp:nvSpPr>
        <dsp:cNvPr id="0" name=""/>
        <dsp:cNvSpPr/>
      </dsp:nvSpPr>
      <dsp:spPr>
        <a:xfrm>
          <a:off x="278697" y="4214852"/>
          <a:ext cx="4043476" cy="657595"/>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477" tIns="0" rIns="147477" bIns="0" numCol="1" spcCol="1270" anchor="ctr" anchorCtr="0">
          <a:noAutofit/>
        </a:bodyPr>
        <a:lstStyle/>
        <a:p>
          <a:pPr lvl="0" algn="ctr" defTabSz="711200">
            <a:lnSpc>
              <a:spcPct val="90000"/>
            </a:lnSpc>
            <a:spcBef>
              <a:spcPct val="0"/>
            </a:spcBef>
            <a:spcAft>
              <a:spcPct val="35000"/>
            </a:spcAft>
          </a:pPr>
          <a:r>
            <a:rPr lang="pl-PL" sz="1600" b="1" kern="1200"/>
            <a:t>Strategia percepcyjno-innowacyjna</a:t>
          </a:r>
        </a:p>
      </dsp:txBody>
      <dsp:txXfrm>
        <a:off x="310798" y="4246953"/>
        <a:ext cx="3979274" cy="593393"/>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BB368-CA06-4800-9E86-2343AF1513C1}">
      <dsp:nvSpPr>
        <dsp:cNvPr id="0" name=""/>
        <dsp:cNvSpPr/>
      </dsp:nvSpPr>
      <dsp:spPr>
        <a:xfrm>
          <a:off x="2199901" y="108173"/>
          <a:ext cx="1775766" cy="863940"/>
        </a:xfrm>
        <a:prstGeom prst="ellipse">
          <a:avLst/>
        </a:prstGeom>
        <a:solidFill>
          <a:schemeClr val="lt1">
            <a:hueOff val="0"/>
            <a:satOff val="0"/>
            <a:lumOff val="0"/>
            <a:alphaOff val="0"/>
          </a:schemeClr>
        </a:solidFill>
        <a:ln w="1905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pl-PL" sz="1600" b="1" kern="1200"/>
            <a:t>Fizyczny </a:t>
          </a:r>
          <a:br>
            <a:rPr lang="pl-PL" sz="1600" b="1" kern="1200"/>
          </a:br>
          <a:r>
            <a:rPr lang="pl-PL" sz="1000" kern="1200"/>
            <a:t>obszar rozwoju dziecka</a:t>
          </a:r>
        </a:p>
      </dsp:txBody>
      <dsp:txXfrm>
        <a:off x="2459956" y="234694"/>
        <a:ext cx="1255656" cy="610898"/>
      </dsp:txXfrm>
    </dsp:sp>
    <dsp:sp modelId="{23F58EEF-D8A0-4E10-9056-0EB62E68BF7A}">
      <dsp:nvSpPr>
        <dsp:cNvPr id="0" name=""/>
        <dsp:cNvSpPr/>
      </dsp:nvSpPr>
      <dsp:spPr>
        <a:xfrm rot="2700000">
          <a:off x="3508647" y="897423"/>
          <a:ext cx="220464" cy="347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pl-PL" sz="1400" kern="1200"/>
        </a:p>
      </dsp:txBody>
      <dsp:txXfrm>
        <a:off x="3518333" y="943565"/>
        <a:ext cx="154325" cy="208576"/>
      </dsp:txXfrm>
    </dsp:sp>
    <dsp:sp modelId="{E1EAD726-1CED-4DBB-8046-4EA64571EA06}">
      <dsp:nvSpPr>
        <dsp:cNvPr id="0" name=""/>
        <dsp:cNvSpPr/>
      </dsp:nvSpPr>
      <dsp:spPr>
        <a:xfrm>
          <a:off x="3337680" y="1163128"/>
          <a:ext cx="1687175" cy="940995"/>
        </a:xfrm>
        <a:prstGeom prst="ellipse">
          <a:avLst/>
        </a:prstGeom>
        <a:solidFill>
          <a:schemeClr val="lt1">
            <a:hueOff val="0"/>
            <a:satOff val="0"/>
            <a:lumOff val="0"/>
            <a:alphaOff val="0"/>
          </a:schemeClr>
        </a:solidFill>
        <a:ln w="1905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pl-PL" sz="1600" b="1" kern="1200"/>
            <a:t>Emocjonalny</a:t>
          </a:r>
          <a:r>
            <a:rPr lang="pl-PL" sz="1000" kern="1200"/>
            <a:t> obszar rozwoju dziecka</a:t>
          </a:r>
        </a:p>
      </dsp:txBody>
      <dsp:txXfrm>
        <a:off x="3584761" y="1300934"/>
        <a:ext cx="1193013" cy="665383"/>
      </dsp:txXfrm>
    </dsp:sp>
    <dsp:sp modelId="{4D4699A7-EFEA-4581-AEDB-BCCBA37EFEE8}">
      <dsp:nvSpPr>
        <dsp:cNvPr id="0" name=""/>
        <dsp:cNvSpPr/>
      </dsp:nvSpPr>
      <dsp:spPr>
        <a:xfrm rot="8100000">
          <a:off x="3545124" y="1997777"/>
          <a:ext cx="196356" cy="347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pl-PL" sz="1400" kern="1200"/>
        </a:p>
      </dsp:txBody>
      <dsp:txXfrm rot="10800000">
        <a:off x="3595404" y="2046476"/>
        <a:ext cx="137449" cy="208576"/>
      </dsp:txXfrm>
    </dsp:sp>
    <dsp:sp modelId="{BF432F56-7F39-4158-9D88-5D034E486030}">
      <dsp:nvSpPr>
        <dsp:cNvPr id="0" name=""/>
        <dsp:cNvSpPr/>
      </dsp:nvSpPr>
      <dsp:spPr>
        <a:xfrm>
          <a:off x="2121677" y="2259907"/>
          <a:ext cx="1932214" cy="934403"/>
        </a:xfrm>
        <a:prstGeom prst="ellipse">
          <a:avLst/>
        </a:prstGeom>
        <a:solidFill>
          <a:schemeClr val="lt1">
            <a:hueOff val="0"/>
            <a:satOff val="0"/>
            <a:lumOff val="0"/>
            <a:alphaOff val="0"/>
          </a:schemeClr>
        </a:solidFill>
        <a:ln w="1905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pl-PL" sz="1600" b="1" kern="1200"/>
            <a:t>Społeczny</a:t>
          </a:r>
          <a:r>
            <a:rPr lang="pl-PL" sz="1200" kern="1200"/>
            <a:t> </a:t>
          </a:r>
          <a:br>
            <a:rPr lang="pl-PL" sz="1200" kern="1200"/>
          </a:br>
          <a:r>
            <a:rPr lang="pl-PL" sz="1200" kern="1200"/>
            <a:t>obszar rozwoju dziecka</a:t>
          </a:r>
        </a:p>
      </dsp:txBody>
      <dsp:txXfrm>
        <a:off x="2404643" y="2396747"/>
        <a:ext cx="1366282" cy="660723"/>
      </dsp:txXfrm>
    </dsp:sp>
    <dsp:sp modelId="{FF2DAFBE-37EC-47EB-9E94-67440B8DCC1C}">
      <dsp:nvSpPr>
        <dsp:cNvPr id="0" name=""/>
        <dsp:cNvSpPr/>
      </dsp:nvSpPr>
      <dsp:spPr>
        <a:xfrm rot="13500000">
          <a:off x="2448295" y="2009216"/>
          <a:ext cx="190823" cy="347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pl-PL" sz="1400" kern="1200"/>
        </a:p>
      </dsp:txBody>
      <dsp:txXfrm rot="10800000">
        <a:off x="2497158" y="2098982"/>
        <a:ext cx="133576" cy="208576"/>
      </dsp:txXfrm>
    </dsp:sp>
    <dsp:sp modelId="{6384BE20-0213-4F84-8979-5F9515797C30}">
      <dsp:nvSpPr>
        <dsp:cNvPr id="0" name=""/>
        <dsp:cNvSpPr/>
      </dsp:nvSpPr>
      <dsp:spPr>
        <a:xfrm>
          <a:off x="1080669" y="1163128"/>
          <a:ext cx="1827267" cy="940995"/>
        </a:xfrm>
        <a:prstGeom prst="ellipse">
          <a:avLst/>
        </a:prstGeom>
        <a:solidFill>
          <a:schemeClr val="lt1">
            <a:hueOff val="0"/>
            <a:satOff val="0"/>
            <a:lumOff val="0"/>
            <a:alphaOff val="0"/>
          </a:schemeClr>
        </a:solidFill>
        <a:ln w="1905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pl-PL" sz="1600" b="1" kern="1200"/>
            <a:t>Poznawczy </a:t>
          </a:r>
          <a:r>
            <a:rPr lang="pl-PL" sz="1000" kern="1200"/>
            <a:t>obszar rozwoju dziecka</a:t>
          </a:r>
        </a:p>
      </dsp:txBody>
      <dsp:txXfrm>
        <a:off x="1348266" y="1300934"/>
        <a:ext cx="1292073" cy="665383"/>
      </dsp:txXfrm>
    </dsp:sp>
    <dsp:sp modelId="{AAF9D77A-7CBD-4DD9-A331-BF48D1204E6F}">
      <dsp:nvSpPr>
        <dsp:cNvPr id="0" name=""/>
        <dsp:cNvSpPr/>
      </dsp:nvSpPr>
      <dsp:spPr>
        <a:xfrm rot="18900000">
          <a:off x="2444203" y="902446"/>
          <a:ext cx="214931" cy="347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pl-PL" sz="1400" kern="1200"/>
        </a:p>
      </dsp:txBody>
      <dsp:txXfrm>
        <a:off x="2453646" y="994769"/>
        <a:ext cx="150452" cy="208576"/>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6EA634-D1E6-4F3F-BBCF-C03A8D3D86DE}">
      <dsp:nvSpPr>
        <dsp:cNvPr id="0" name=""/>
        <dsp:cNvSpPr/>
      </dsp:nvSpPr>
      <dsp:spPr>
        <a:xfrm>
          <a:off x="411479" y="0"/>
          <a:ext cx="4663440" cy="3200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3A5272-DFD9-45A0-A34F-9CE3AFE2DF4C}">
      <dsp:nvSpPr>
        <dsp:cNvPr id="0" name=""/>
        <dsp:cNvSpPr/>
      </dsp:nvSpPr>
      <dsp:spPr>
        <a:xfrm>
          <a:off x="5893" y="960120"/>
          <a:ext cx="1765935"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pl-PL" sz="1700" kern="1200"/>
            <a:t>Oddzielenie danych adekwatnych od nieadekwatnych</a:t>
          </a:r>
        </a:p>
      </dsp:txBody>
      <dsp:txXfrm>
        <a:off x="68385" y="1022612"/>
        <a:ext cx="1640951" cy="1155176"/>
      </dsp:txXfrm>
    </dsp:sp>
    <dsp:sp modelId="{1F7A6FB2-EDEC-4398-89A7-D7A1E9BAB496}">
      <dsp:nvSpPr>
        <dsp:cNvPr id="0" name=""/>
        <dsp:cNvSpPr/>
      </dsp:nvSpPr>
      <dsp:spPr>
        <a:xfrm>
          <a:off x="1860232" y="960120"/>
          <a:ext cx="1765935"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pl-PL" sz="1700" kern="1200"/>
            <a:t>Stworzenie kategorii, typologii, uogólnień</a:t>
          </a:r>
        </a:p>
      </dsp:txBody>
      <dsp:txXfrm>
        <a:off x="1922724" y="1022612"/>
        <a:ext cx="1640951" cy="1155176"/>
      </dsp:txXfrm>
    </dsp:sp>
    <dsp:sp modelId="{244696E9-E92E-4C91-9AC7-E1B82D3BFD3D}">
      <dsp:nvSpPr>
        <dsp:cNvPr id="0" name=""/>
        <dsp:cNvSpPr/>
      </dsp:nvSpPr>
      <dsp:spPr>
        <a:xfrm>
          <a:off x="3714571" y="960120"/>
          <a:ext cx="1765935" cy="128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pl-PL" sz="1700" kern="1200"/>
            <a:t>Sformułowanie wniosków</a:t>
          </a:r>
        </a:p>
      </dsp:txBody>
      <dsp:txXfrm>
        <a:off x="3777063" y="1022612"/>
        <a:ext cx="1640951" cy="1155176"/>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551063" y="941"/>
          <a:ext cx="405659" cy="26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563935" y="13813"/>
        <a:ext cx="379915" cy="237934"/>
      </dsp:txXfrm>
    </dsp:sp>
    <dsp:sp modelId="{4101B0A3-DE5C-430D-8358-D9C4EF9F38F3}">
      <dsp:nvSpPr>
        <dsp:cNvPr id="0" name=""/>
        <dsp:cNvSpPr/>
      </dsp:nvSpPr>
      <dsp:spPr>
        <a:xfrm>
          <a:off x="227388" y="132781"/>
          <a:ext cx="1053010" cy="1053010"/>
        </a:xfrm>
        <a:custGeom>
          <a:avLst/>
          <a:gdLst/>
          <a:ahLst/>
          <a:cxnLst/>
          <a:rect l="0" t="0" r="0" b="0"/>
          <a:pathLst>
            <a:path>
              <a:moveTo>
                <a:pt x="732118" y="41808"/>
              </a:moveTo>
              <a:arcTo wR="526505" hR="526505" stAng="17579225" swAng="196011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051800" y="364748"/>
          <a:ext cx="405659" cy="263678"/>
        </a:xfrm>
        <a:prstGeom prst="roundRect">
          <a:avLst/>
        </a:prstGeom>
        <a:solidFill>
          <a:schemeClr val="tx1">
            <a:lumMod val="75000"/>
            <a:lumOff val="25000"/>
          </a:schemeClr>
        </a:solidFill>
        <a:ln w="12700" cap="flat" cmpd="sng" algn="ctr">
          <a:solidFill>
            <a:schemeClr val="tx1">
              <a:lumMod val="75000"/>
              <a:lumOff val="2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2</a:t>
          </a:r>
        </a:p>
      </dsp:txBody>
      <dsp:txXfrm>
        <a:off x="1064672" y="377620"/>
        <a:ext cx="379915" cy="237934"/>
      </dsp:txXfrm>
    </dsp:sp>
    <dsp:sp modelId="{CA591D4D-036C-4E24-8D7B-AC330BED2F31}">
      <dsp:nvSpPr>
        <dsp:cNvPr id="0" name=""/>
        <dsp:cNvSpPr/>
      </dsp:nvSpPr>
      <dsp:spPr>
        <a:xfrm>
          <a:off x="227388" y="132781"/>
          <a:ext cx="1053010" cy="1053010"/>
        </a:xfrm>
        <a:custGeom>
          <a:avLst/>
          <a:gdLst/>
          <a:ahLst/>
          <a:cxnLst/>
          <a:rect l="0" t="0" r="0" b="0"/>
          <a:pathLst>
            <a:path>
              <a:moveTo>
                <a:pt x="1052292" y="499009"/>
              </a:moveTo>
              <a:arcTo wR="526505" hR="526505" stAng="21420388" swAng="21952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860535" y="953399"/>
          <a:ext cx="405659" cy="263678"/>
        </a:xfrm>
        <a:prstGeom prst="roundRect">
          <a:avLst/>
        </a:prstGeom>
        <a:solidFill>
          <a:schemeClr val="accent2">
            <a:lumMod val="75000"/>
          </a:schemeClr>
        </a:solidFill>
        <a:ln w="1270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3</a:t>
          </a:r>
        </a:p>
      </dsp:txBody>
      <dsp:txXfrm>
        <a:off x="873407" y="966271"/>
        <a:ext cx="379915" cy="237934"/>
      </dsp:txXfrm>
    </dsp:sp>
    <dsp:sp modelId="{85D0CFC2-8F2F-470A-A376-5A9CBE1C476A}">
      <dsp:nvSpPr>
        <dsp:cNvPr id="0" name=""/>
        <dsp:cNvSpPr/>
      </dsp:nvSpPr>
      <dsp:spPr>
        <a:xfrm>
          <a:off x="227388" y="132781"/>
          <a:ext cx="1053010" cy="1053010"/>
        </a:xfrm>
        <a:custGeom>
          <a:avLst/>
          <a:gdLst/>
          <a:ahLst/>
          <a:cxnLst/>
          <a:rect l="0" t="0" r="0" b="0"/>
          <a:pathLst>
            <a:path>
              <a:moveTo>
                <a:pt x="631058" y="1042525"/>
              </a:moveTo>
              <a:arcTo wR="526505" hR="526505" stAng="4712768" swAng="137446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241591" y="953399"/>
          <a:ext cx="405659" cy="263678"/>
        </a:xfrm>
        <a:prstGeom prst="roundRect">
          <a:avLst/>
        </a:prstGeom>
        <a:solidFill>
          <a:schemeClr val="bg1">
            <a:lumMod val="50000"/>
          </a:schemeClr>
        </a:solidFill>
        <a:ln w="12700" cap="flat" cmpd="sng" algn="ctr">
          <a:solidFill>
            <a:schemeClr val="bg1">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254463" y="966271"/>
        <a:ext cx="379915" cy="237934"/>
      </dsp:txXfrm>
    </dsp:sp>
    <dsp:sp modelId="{C4BAD620-737E-4906-95F8-0F5932F74BF3}">
      <dsp:nvSpPr>
        <dsp:cNvPr id="0" name=""/>
        <dsp:cNvSpPr/>
      </dsp:nvSpPr>
      <dsp:spPr>
        <a:xfrm>
          <a:off x="227388" y="132781"/>
          <a:ext cx="1053010" cy="1053010"/>
        </a:xfrm>
        <a:custGeom>
          <a:avLst/>
          <a:gdLst/>
          <a:ahLst/>
          <a:cxnLst/>
          <a:rect l="0" t="0" r="0" b="0"/>
          <a:pathLst>
            <a:path>
              <a:moveTo>
                <a:pt x="87933" y="817817"/>
              </a:moveTo>
              <a:arcTo wR="526505" hR="526505" stAng="8784405" swAng="21952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50327" y="364748"/>
          <a:ext cx="405659" cy="263678"/>
        </a:xfrm>
        <a:prstGeom prst="roundRect">
          <a:avLst/>
        </a:prstGeom>
        <a:solidFill>
          <a:schemeClr val="bg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Text" lastClr="000000"/>
              </a:solidFill>
            </a:rPr>
            <a:t>5</a:t>
          </a:r>
        </a:p>
      </dsp:txBody>
      <dsp:txXfrm>
        <a:off x="63199" y="377620"/>
        <a:ext cx="379915" cy="237934"/>
      </dsp:txXfrm>
    </dsp:sp>
    <dsp:sp modelId="{EF8BD76C-8492-43B8-9444-58CDC17F96B9}">
      <dsp:nvSpPr>
        <dsp:cNvPr id="0" name=""/>
        <dsp:cNvSpPr/>
      </dsp:nvSpPr>
      <dsp:spPr>
        <a:xfrm>
          <a:off x="227388" y="132781"/>
          <a:ext cx="1053010" cy="1053010"/>
        </a:xfrm>
        <a:custGeom>
          <a:avLst/>
          <a:gdLst/>
          <a:ahLst/>
          <a:cxnLst/>
          <a:rect l="0" t="0" r="0" b="0"/>
          <a:pathLst>
            <a:path>
              <a:moveTo>
                <a:pt x="91790" y="229469"/>
              </a:moveTo>
              <a:arcTo wR="526505" hR="526505" stAng="12860663" swAng="196011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1</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ysClr val="windowText" lastClr="000000">
            <a:lumMod val="75000"/>
            <a:lumOff val="25000"/>
          </a:sysClr>
        </a:solidFill>
        <a:ln w="12700" cap="flat" cmpd="sng" algn="ctr">
          <a:solidFill>
            <a:sysClr val="windowText" lastClr="000000">
              <a:lumMod val="75000"/>
              <a:lumOff val="2500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2</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rgbClr val="ED7D31">
            <a:lumMod val="75000"/>
          </a:srgbClr>
        </a:solidFill>
        <a:ln w="12700" cap="flat" cmpd="sng" algn="ctr">
          <a:solidFill>
            <a:srgbClr val="ED7D31">
              <a:lumMod val="7500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3</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ysClr val="window" lastClr="FFFFFF">
            <a:lumMod val="50000"/>
          </a:sysClr>
        </a:solidFill>
        <a:ln w="12700" cap="flat" cmpd="sng" algn="ctr">
          <a:solidFill>
            <a:sysClr val="window" lastClr="FFFFFF">
              <a:lumMod val="5000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4</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ysClr val="window" lastClr="FFFFFF"/>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Text" lastClr="000000"/>
              </a:solidFill>
              <a:latin typeface="Calibri"/>
              <a:ea typeface="+mn-ea"/>
              <a:cs typeface="+mn-cs"/>
            </a:rPr>
            <a:t>5</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1</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ysClr val="windowText" lastClr="000000">
            <a:lumMod val="75000"/>
            <a:lumOff val="25000"/>
          </a:sysClr>
        </a:solidFill>
        <a:ln w="12700" cap="flat" cmpd="sng" algn="ctr">
          <a:solidFill>
            <a:sysClr val="windowText" lastClr="000000">
              <a:lumMod val="75000"/>
              <a:lumOff val="2500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2</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rgbClr val="ED7D31">
            <a:lumMod val="75000"/>
          </a:srgbClr>
        </a:solidFill>
        <a:ln w="12700" cap="flat" cmpd="sng" algn="ctr">
          <a:solidFill>
            <a:srgbClr val="ED7D31">
              <a:lumMod val="7500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3</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ysClr val="window" lastClr="FFFFFF">
            <a:lumMod val="50000"/>
          </a:sysClr>
        </a:solidFill>
        <a:ln w="12700" cap="flat" cmpd="sng" algn="ctr">
          <a:solidFill>
            <a:sysClr val="window" lastClr="FFFFFF">
              <a:lumMod val="5000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 lastClr="FFFFFF"/>
              </a:solidFill>
              <a:latin typeface="Calibri"/>
              <a:ea typeface="+mn-ea"/>
              <a:cs typeface="+mn-cs"/>
            </a:rPr>
            <a:t>4</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ysClr val="window" lastClr="FFFFFF"/>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Text" lastClr="000000"/>
              </a:solidFill>
              <a:latin typeface="Calibri"/>
              <a:ea typeface="+mn-ea"/>
              <a:cs typeface="+mn-cs"/>
            </a:rPr>
            <a:t>5</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rgbClr val="5B9BD5">
              <a:hueOff val="0"/>
              <a:satOff val="0"/>
              <a:lumOff val="0"/>
              <a:alphaOff val="0"/>
            </a:srgb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tx1">
            <a:lumMod val="75000"/>
            <a:lumOff val="25000"/>
          </a:schemeClr>
        </a:solidFill>
        <a:ln w="12700" cap="flat" cmpd="sng" algn="ctr">
          <a:solidFill>
            <a:schemeClr val="tx1">
              <a:lumMod val="75000"/>
              <a:lumOff val="2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2</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2">
            <a:lumMod val="75000"/>
          </a:schemeClr>
        </a:solidFill>
        <a:ln w="1270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3</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bg1">
            <a:lumMod val="50000"/>
          </a:schemeClr>
        </a:solidFill>
        <a:ln w="12700" cap="flat" cmpd="sng" algn="ctr">
          <a:solidFill>
            <a:schemeClr val="bg1">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bg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Text" lastClr="000000"/>
              </a:solidFill>
            </a:rPr>
            <a:t>5</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tx1">
            <a:lumMod val="75000"/>
            <a:lumOff val="25000"/>
          </a:schemeClr>
        </a:solidFill>
        <a:ln w="12700" cap="flat" cmpd="sng" algn="ctr">
          <a:solidFill>
            <a:schemeClr val="tx1">
              <a:lumMod val="75000"/>
              <a:lumOff val="2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2</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2">
            <a:lumMod val="75000"/>
          </a:schemeClr>
        </a:solidFill>
        <a:ln w="1270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3</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bg1">
            <a:lumMod val="50000"/>
          </a:schemeClr>
        </a:solidFill>
        <a:ln w="12700" cap="flat" cmpd="sng" algn="ctr">
          <a:solidFill>
            <a:schemeClr val="bg1">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bg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solidFill>
                <a:sysClr val="windowText" lastClr="000000"/>
              </a:solidFill>
            </a:rPr>
            <a:t>5</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1</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2</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3</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t>4</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A0B12-5226-454A-8369-0D8EB5E3A936}">
      <dsp:nvSpPr>
        <dsp:cNvPr id="0" name=""/>
        <dsp:cNvSpPr/>
      </dsp:nvSpPr>
      <dsp:spPr>
        <a:xfrm>
          <a:off x="640628" y="18"/>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654606" y="13996"/>
        <a:ext cx="412581" cy="258393"/>
      </dsp:txXfrm>
    </dsp:sp>
    <dsp:sp modelId="{4101B0A3-DE5C-430D-8358-D9C4EF9F38F3}">
      <dsp:nvSpPr>
        <dsp:cNvPr id="0" name=""/>
        <dsp:cNvSpPr/>
      </dsp:nvSpPr>
      <dsp:spPr>
        <a:xfrm>
          <a:off x="287727" y="143193"/>
          <a:ext cx="1146340" cy="1146340"/>
        </a:xfrm>
        <a:custGeom>
          <a:avLst/>
          <a:gdLst/>
          <a:ahLst/>
          <a:cxnLst/>
          <a:rect l="0" t="0" r="0" b="0"/>
          <a:pathLst>
            <a:path>
              <a:moveTo>
                <a:pt x="796478" y="45290"/>
              </a:moveTo>
              <a:arcTo wR="573170" hR="573170" stAng="17575786" swAng="1966024"/>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EAB1AB-0BB5-481E-867C-AE800D2DC396}">
      <dsp:nvSpPr>
        <dsp:cNvPr id="0" name=""/>
        <dsp:cNvSpPr/>
      </dsp:nvSpPr>
      <dsp:spPr>
        <a:xfrm>
          <a:off x="1185746" y="396069"/>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1199724" y="410047"/>
        <a:ext cx="412581" cy="258393"/>
      </dsp:txXfrm>
    </dsp:sp>
    <dsp:sp modelId="{CA591D4D-036C-4E24-8D7B-AC330BED2F31}">
      <dsp:nvSpPr>
        <dsp:cNvPr id="0" name=""/>
        <dsp:cNvSpPr/>
      </dsp:nvSpPr>
      <dsp:spPr>
        <a:xfrm>
          <a:off x="287727" y="143193"/>
          <a:ext cx="1146340" cy="1146340"/>
        </a:xfrm>
        <a:custGeom>
          <a:avLst/>
          <a:gdLst/>
          <a:ahLst/>
          <a:cxnLst/>
          <a:rect l="0" t="0" r="0" b="0"/>
          <a:pathLst>
            <a:path>
              <a:moveTo>
                <a:pt x="1145540" y="542894"/>
              </a:moveTo>
              <a:arcTo wR="573170" hR="573170" stAng="21418330" swAng="2199751"/>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507256E-A07A-4A70-BDEB-18622C145324}">
      <dsp:nvSpPr>
        <dsp:cNvPr id="0" name=""/>
        <dsp:cNvSpPr/>
      </dsp:nvSpPr>
      <dsp:spPr>
        <a:xfrm>
          <a:off x="977529" y="1036893"/>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991507" y="1050871"/>
        <a:ext cx="412581" cy="258393"/>
      </dsp:txXfrm>
    </dsp:sp>
    <dsp:sp modelId="{85D0CFC2-8F2F-470A-A376-5A9CBE1C476A}">
      <dsp:nvSpPr>
        <dsp:cNvPr id="0" name=""/>
        <dsp:cNvSpPr/>
      </dsp:nvSpPr>
      <dsp:spPr>
        <a:xfrm>
          <a:off x="287727" y="143193"/>
          <a:ext cx="1146340" cy="1146340"/>
        </a:xfrm>
        <a:custGeom>
          <a:avLst/>
          <a:gdLst/>
          <a:ahLst/>
          <a:cxnLst/>
          <a:rect l="0" t="0" r="0" b="0"/>
          <a:pathLst>
            <a:path>
              <a:moveTo>
                <a:pt x="687517" y="1134818"/>
              </a:moveTo>
              <a:arcTo wR="573170" hR="573170" stAng="4709536" swAng="1380928"/>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651B98-7992-4A10-8F39-71C19D7845B3}">
      <dsp:nvSpPr>
        <dsp:cNvPr id="0" name=""/>
        <dsp:cNvSpPr/>
      </dsp:nvSpPr>
      <dsp:spPr>
        <a:xfrm>
          <a:off x="303727" y="1036893"/>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317705" y="1050871"/>
        <a:ext cx="412581" cy="258393"/>
      </dsp:txXfrm>
    </dsp:sp>
    <dsp:sp modelId="{C4BAD620-737E-4906-95F8-0F5932F74BF3}">
      <dsp:nvSpPr>
        <dsp:cNvPr id="0" name=""/>
        <dsp:cNvSpPr/>
      </dsp:nvSpPr>
      <dsp:spPr>
        <a:xfrm>
          <a:off x="287727" y="143193"/>
          <a:ext cx="1146340" cy="1146340"/>
        </a:xfrm>
        <a:custGeom>
          <a:avLst/>
          <a:gdLst/>
          <a:ahLst/>
          <a:cxnLst/>
          <a:rect l="0" t="0" r="0" b="0"/>
          <a:pathLst>
            <a:path>
              <a:moveTo>
                <a:pt x="95956" y="890646"/>
              </a:moveTo>
              <a:arcTo wR="573170" hR="573170" stAng="8781918" swAng="2199751"/>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686F2-E473-4477-8C49-6C5944CD1656}">
      <dsp:nvSpPr>
        <dsp:cNvPr id="0" name=""/>
        <dsp:cNvSpPr/>
      </dsp:nvSpPr>
      <dsp:spPr>
        <a:xfrm>
          <a:off x="95511" y="396069"/>
          <a:ext cx="440537" cy="2863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pl-PL" sz="1100" kern="1200">
              <a:latin typeface="Calibri"/>
              <a:ea typeface="+mn-ea"/>
              <a:cs typeface="+mn-cs"/>
            </a:rPr>
            <a:t>5</a:t>
          </a:r>
        </a:p>
      </dsp:txBody>
      <dsp:txXfrm>
        <a:off x="109489" y="410047"/>
        <a:ext cx="412581" cy="258393"/>
      </dsp:txXfrm>
    </dsp:sp>
    <dsp:sp modelId="{EF8BD76C-8492-43B8-9444-58CDC17F96B9}">
      <dsp:nvSpPr>
        <dsp:cNvPr id="0" name=""/>
        <dsp:cNvSpPr/>
      </dsp:nvSpPr>
      <dsp:spPr>
        <a:xfrm>
          <a:off x="287727" y="143193"/>
          <a:ext cx="1146340" cy="1146340"/>
        </a:xfrm>
        <a:custGeom>
          <a:avLst/>
          <a:gdLst/>
          <a:ahLst/>
          <a:cxnLst/>
          <a:rect l="0" t="0" r="0" b="0"/>
          <a:pathLst>
            <a:path>
              <a:moveTo>
                <a:pt x="99693" y="250147"/>
              </a:moveTo>
              <a:arcTo wR="573170" hR="573170" stAng="12858190" swAng="1966024"/>
            </a:path>
          </a:pathLst>
        </a:cu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word/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EB221-62DD-4A51-A7B2-C4B0B4AE5FD1}">
      <dsp:nvSpPr>
        <dsp:cNvPr id="0" name=""/>
        <dsp:cNvSpPr/>
      </dsp:nvSpPr>
      <dsp:spPr>
        <a:xfrm>
          <a:off x="-29304" y="0"/>
          <a:ext cx="5501341" cy="3371850"/>
        </a:xfrm>
        <a:prstGeom prst="triangle">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CC3823-E086-4536-85F0-FC8AF7C83EE3}">
      <dsp:nvSpPr>
        <dsp:cNvPr id="0" name=""/>
        <dsp:cNvSpPr/>
      </dsp:nvSpPr>
      <dsp:spPr>
        <a:xfrm>
          <a:off x="0" y="327479"/>
          <a:ext cx="5479256" cy="599293"/>
        </a:xfrm>
        <a:prstGeom prst="roundRect">
          <a:avLst/>
        </a:prstGeom>
        <a:solidFill>
          <a:schemeClr val="accent1">
            <a:lumMod val="20000"/>
            <a:lumOff val="80000"/>
            <a:alpha val="9000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pl-PL" sz="1000" b="1" kern="1200"/>
            <a:t>4. NIEŚWIADOMA KOMPETENCJA </a:t>
          </a:r>
          <a:br>
            <a:rPr lang="pl-PL" sz="1000" b="1" kern="1200"/>
          </a:br>
          <a:r>
            <a:rPr lang="pl-PL" sz="1000" b="1" kern="1200"/>
            <a:t>(Już sam/sama nie wiem, skąd to wszystko wiem i potrafię. Jestem mistrzem/mistrzynią w tej dziedzinie.)</a:t>
          </a:r>
          <a:endParaRPr lang="pl-PL" sz="1000" kern="1200"/>
        </a:p>
      </dsp:txBody>
      <dsp:txXfrm>
        <a:off x="29255" y="356734"/>
        <a:ext cx="5420746" cy="540783"/>
      </dsp:txXfrm>
    </dsp:sp>
    <dsp:sp modelId="{FDCA749D-5B0B-42E6-94BA-B020D89EFC6F}">
      <dsp:nvSpPr>
        <dsp:cNvPr id="0" name=""/>
        <dsp:cNvSpPr/>
      </dsp:nvSpPr>
      <dsp:spPr>
        <a:xfrm>
          <a:off x="0" y="1001684"/>
          <a:ext cx="5482258" cy="599293"/>
        </a:xfrm>
        <a:prstGeom prst="roundRect">
          <a:avLst/>
        </a:prstGeom>
        <a:solidFill>
          <a:schemeClr val="accent1">
            <a:lumMod val="40000"/>
            <a:lumOff val="60000"/>
            <a:alpha val="90000"/>
          </a:schemeClr>
        </a:solidFill>
        <a:ln w="12700" cap="flat" cmpd="sng" algn="ctr">
          <a:solidFill>
            <a:schemeClr val="accent5">
              <a:shade val="80000"/>
              <a:hueOff val="116428"/>
              <a:satOff val="-2085"/>
              <a:lumOff val="88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pl-PL" sz="1000" b="1" kern="1200"/>
            <a:t>3. ŚWIADOMA KOMPETENCJA </a:t>
          </a:r>
          <a:br>
            <a:rPr lang="pl-PL" sz="1000" b="1" kern="1200"/>
          </a:br>
          <a:r>
            <a:rPr lang="pl-PL" sz="1000" b="1" kern="1200"/>
            <a:t>(Wiem, że wiem. Testuję „nowe” w praktyce – z różnym skutkiem.)</a:t>
          </a:r>
        </a:p>
      </dsp:txBody>
      <dsp:txXfrm>
        <a:off x="29255" y="1030939"/>
        <a:ext cx="5423748" cy="540783"/>
      </dsp:txXfrm>
    </dsp:sp>
    <dsp:sp modelId="{A7979A6E-AEEF-4A70-AA08-6124144D41FE}">
      <dsp:nvSpPr>
        <dsp:cNvPr id="0" name=""/>
        <dsp:cNvSpPr/>
      </dsp:nvSpPr>
      <dsp:spPr>
        <a:xfrm>
          <a:off x="55617" y="1705995"/>
          <a:ext cx="5456944" cy="599293"/>
        </a:xfrm>
        <a:prstGeom prst="roundRect">
          <a:avLst/>
        </a:prstGeom>
        <a:solidFill>
          <a:schemeClr val="accent1">
            <a:lumMod val="60000"/>
            <a:lumOff val="40000"/>
            <a:alpha val="90000"/>
          </a:schemeClr>
        </a:solidFill>
        <a:ln w="12700" cap="flat" cmpd="sng" algn="ctr">
          <a:solidFill>
            <a:schemeClr val="accent5">
              <a:shade val="80000"/>
              <a:hueOff val="232855"/>
              <a:satOff val="-4171"/>
              <a:lumOff val="177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pl-PL" sz="1000" b="1" kern="1200"/>
            <a:t>2. ŚWIADOMA NIEKOMPETENCJA </a:t>
          </a:r>
          <a:br>
            <a:rPr lang="pl-PL" sz="1000" b="1" kern="1200"/>
          </a:br>
          <a:r>
            <a:rPr lang="pl-PL" sz="1000" b="1" kern="1200"/>
            <a:t>(Już wiem, że nie wiem. Już rozumiem, że nie potrafię.)</a:t>
          </a:r>
          <a:endParaRPr lang="pl-PL" sz="1000" kern="1200"/>
        </a:p>
      </dsp:txBody>
      <dsp:txXfrm>
        <a:off x="84872" y="1735250"/>
        <a:ext cx="5398434" cy="540783"/>
      </dsp:txXfrm>
    </dsp:sp>
    <dsp:sp modelId="{8641EBCB-628B-4437-B0F5-7F1D4B1DDFBB}">
      <dsp:nvSpPr>
        <dsp:cNvPr id="0" name=""/>
        <dsp:cNvSpPr/>
      </dsp:nvSpPr>
      <dsp:spPr>
        <a:xfrm>
          <a:off x="53371" y="2420346"/>
          <a:ext cx="5468451" cy="599293"/>
        </a:xfrm>
        <a:prstGeom prst="roundRect">
          <a:avLst/>
        </a:prstGeom>
        <a:solidFill>
          <a:schemeClr val="accent1">
            <a:lumMod val="75000"/>
            <a:alpha val="93000"/>
          </a:schemeClr>
        </a:solidFill>
        <a:ln w="12700" cap="flat" cmpd="sng" algn="ctr">
          <a:solidFill>
            <a:schemeClr val="accent5">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pl-PL" sz="1000" b="1" kern="1200"/>
            <a:t>1. NIEŚWIADOMA NIEKOMEPTENCJA </a:t>
          </a:r>
          <a:br>
            <a:rPr lang="pl-PL" sz="1000" b="1" kern="1200"/>
          </a:br>
          <a:r>
            <a:rPr lang="pl-PL" sz="1000" b="1" kern="1200"/>
            <a:t>(Nie wiem, że nie wiem. Nie wiem, że nie umiem.)</a:t>
          </a:r>
          <a:endParaRPr lang="pl-PL" sz="1000" kern="1200"/>
        </a:p>
      </dsp:txBody>
      <dsp:txXfrm>
        <a:off x="82626" y="2449601"/>
        <a:ext cx="5409941" cy="540783"/>
      </dsp:txXfrm>
    </dsp:sp>
  </dsp:spTree>
</dsp:drawing>
</file>

<file path=word/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69C77-EA02-4E9D-88A7-4E759AD94541}">
      <dsp:nvSpPr>
        <dsp:cNvPr id="0" name=""/>
        <dsp:cNvSpPr/>
      </dsp:nvSpPr>
      <dsp:spPr>
        <a:xfrm>
          <a:off x="1373135" y="546"/>
          <a:ext cx="1248362" cy="61292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pl-PL" sz="900" b="1" kern="1200"/>
            <a:t>Praca Dobrze Wykonana</a:t>
          </a:r>
        </a:p>
      </dsp:txBody>
      <dsp:txXfrm>
        <a:off x="1555953" y="90307"/>
        <a:ext cx="882726" cy="433406"/>
      </dsp:txXfrm>
    </dsp:sp>
    <dsp:sp modelId="{EEA24D7A-7A60-400F-945E-9733543C1120}">
      <dsp:nvSpPr>
        <dsp:cNvPr id="0" name=""/>
        <dsp:cNvSpPr/>
      </dsp:nvSpPr>
      <dsp:spPr>
        <a:xfrm rot="1768590">
          <a:off x="2704537" y="388024"/>
          <a:ext cx="450231" cy="2068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pl-PL" sz="700" kern="1200"/>
        </a:p>
      </dsp:txBody>
      <dsp:txXfrm>
        <a:off x="2708554" y="414128"/>
        <a:ext cx="388172" cy="124117"/>
      </dsp:txXfrm>
    </dsp:sp>
    <dsp:sp modelId="{BCBC4980-672D-4367-A69C-B112CC0BA6B2}">
      <dsp:nvSpPr>
        <dsp:cNvPr id="0" name=""/>
        <dsp:cNvSpPr/>
      </dsp:nvSpPr>
      <dsp:spPr>
        <a:xfrm>
          <a:off x="2530219" y="646006"/>
          <a:ext cx="1218071" cy="61292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pl-PL" sz="900" b="1" kern="1200"/>
            <a:t>Uświadomienie sobie sukcesu</a:t>
          </a:r>
        </a:p>
      </dsp:txBody>
      <dsp:txXfrm>
        <a:off x="2708601" y="735767"/>
        <a:ext cx="861307" cy="433406"/>
      </dsp:txXfrm>
    </dsp:sp>
    <dsp:sp modelId="{AAD4ADE5-E858-493A-BA64-5295295D12AC}">
      <dsp:nvSpPr>
        <dsp:cNvPr id="0" name=""/>
        <dsp:cNvSpPr/>
      </dsp:nvSpPr>
      <dsp:spPr>
        <a:xfrm rot="9005492">
          <a:off x="2695543" y="1303970"/>
          <a:ext cx="357059" cy="2068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pl-PL" sz="700" kern="1200"/>
        </a:p>
      </dsp:txBody>
      <dsp:txXfrm rot="10800000">
        <a:off x="2753470" y="1329871"/>
        <a:ext cx="295000" cy="124117"/>
      </dsp:txXfrm>
    </dsp:sp>
    <dsp:sp modelId="{B5EF8317-0E91-4C1F-BD64-20FC9094EEAB}">
      <dsp:nvSpPr>
        <dsp:cNvPr id="0" name=""/>
        <dsp:cNvSpPr/>
      </dsp:nvSpPr>
      <dsp:spPr>
        <a:xfrm>
          <a:off x="1367438" y="1302874"/>
          <a:ext cx="1259757" cy="61292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pl-PL" sz="900" b="1" kern="1200"/>
            <a:t>Radość </a:t>
          </a:r>
          <a:br>
            <a:rPr lang="pl-PL" sz="900" b="1" kern="1200"/>
          </a:br>
          <a:r>
            <a:rPr lang="pl-PL" sz="900" b="1" kern="1200"/>
            <a:t>i satysfakcja</a:t>
          </a:r>
        </a:p>
      </dsp:txBody>
      <dsp:txXfrm>
        <a:off x="1551925" y="1392635"/>
        <a:ext cx="890783" cy="433406"/>
      </dsp:txXfrm>
    </dsp:sp>
    <dsp:sp modelId="{8C04BF84-B251-4413-8282-DB85340153C2}">
      <dsp:nvSpPr>
        <dsp:cNvPr id="0" name=""/>
        <dsp:cNvSpPr/>
      </dsp:nvSpPr>
      <dsp:spPr>
        <a:xfrm rot="12798335">
          <a:off x="1076824" y="1320220"/>
          <a:ext cx="320047" cy="2068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pl-PL" sz="700" kern="1200"/>
        </a:p>
      </dsp:txBody>
      <dsp:txXfrm rot="10800000">
        <a:off x="1133787" y="1378631"/>
        <a:ext cx="257988" cy="124117"/>
      </dsp:txXfrm>
    </dsp:sp>
    <dsp:sp modelId="{4E0E78A7-375F-4427-BC68-6B57D5AF2396}">
      <dsp:nvSpPr>
        <dsp:cNvPr id="0" name=""/>
        <dsp:cNvSpPr/>
      </dsp:nvSpPr>
      <dsp:spPr>
        <a:xfrm>
          <a:off x="339136" y="668833"/>
          <a:ext cx="1386302" cy="61292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pl-PL" sz="900" b="1" kern="1200"/>
            <a:t>Szaukanie kolejnego powodu do radości</a:t>
          </a:r>
        </a:p>
      </dsp:txBody>
      <dsp:txXfrm>
        <a:off x="542155" y="758594"/>
        <a:ext cx="980264" cy="433406"/>
      </dsp:txXfrm>
    </dsp:sp>
    <dsp:sp modelId="{45CC9322-00A5-44B4-A26E-4629C8AD0C33}">
      <dsp:nvSpPr>
        <dsp:cNvPr id="0" name=""/>
        <dsp:cNvSpPr/>
      </dsp:nvSpPr>
      <dsp:spPr>
        <a:xfrm rot="19517833">
          <a:off x="1042753" y="365045"/>
          <a:ext cx="329672" cy="2068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pl-PL" sz="700" kern="1200"/>
        </a:p>
      </dsp:txBody>
      <dsp:txXfrm>
        <a:off x="1048273" y="424084"/>
        <a:ext cx="267613" cy="124117"/>
      </dsp:txXfrm>
    </dsp:sp>
  </dsp:spTree>
</dsp:drawing>
</file>

<file path=word/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word/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word/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word/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layout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7.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9.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0.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7.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19.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20.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word/diagrams/layout2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word/diagrams/layout2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Pakiet 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049DC3BF-5724-42DF-8869-D74989126D67}">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1893</TotalTime>
  <Pages>243</Pages>
  <Words>60882</Words>
  <Characters>365296</Characters>
  <Application>Microsoft Office Word</Application>
  <DocSecurity>0</DocSecurity>
  <Lines>3044</Lines>
  <Paragraphs>850</Paragraphs>
  <ScaleCrop>false</ScaleCrop>
  <HeadingPairs>
    <vt:vector size="2" baseType="variant">
      <vt:variant>
        <vt:lpstr>Tytuł</vt:lpstr>
      </vt:variant>
      <vt:variant>
        <vt:i4>1</vt:i4>
      </vt:variant>
    </vt:vector>
  </HeadingPairs>
  <TitlesOfParts>
    <vt:vector size="1" baseType="lpstr">
      <vt:lpstr>Katarzyna Dryjas, Małgorzata Jas - Wspomaganie przedszkoli w rozwijaniu u dzieci kompetencji kluczowych. Materiały pomocnicze.</vt:lpstr>
    </vt:vector>
  </TitlesOfParts>
  <Company>Microsoft</Company>
  <LinksUpToDate>false</LinksUpToDate>
  <CharactersWithSpaces>425328</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Katarzyna Dryjas, Małgorzata Jas - Wspomaganie przedszkoli w rozwijaniu u dzieci kompetencji kluczowych. Materiały pomocnicze.</dc:title>
  <dc:creator>ORE</dc:creator>
  <cp:lastModifiedBy>Katarzyna Leśniewska</cp:lastModifiedBy>
  <cp:revision>65</cp:revision>
  <cp:lastPrinted>2018-07-05T11:14:00Z</cp:lastPrinted>
  <dcterms:created xsi:type="dcterms:W3CDTF">2017-10-02T17:42:00Z</dcterms:created>
  <dcterms:modified xsi:type="dcterms:W3CDTF">2018-07-05T11:14:00Z</dcterms:modified>
</cp:coreProperties>
</file>