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67" r:id="rId2"/>
    <p:sldId id="268" r:id="rId3"/>
    <p:sldId id="269" r:id="rId4"/>
    <p:sldId id="260" r:id="rId5"/>
    <p:sldId id="442" r:id="rId6"/>
    <p:sldId id="443" r:id="rId7"/>
    <p:sldId id="444" r:id="rId8"/>
    <p:sldId id="445" r:id="rId9"/>
    <p:sldId id="446" r:id="rId10"/>
    <p:sldId id="447" r:id="rId11"/>
    <p:sldId id="449" r:id="rId12"/>
    <p:sldId id="450" r:id="rId13"/>
    <p:sldId id="451" r:id="rId14"/>
    <p:sldId id="453" r:id="rId15"/>
    <p:sldId id="455" r:id="rId16"/>
    <p:sldId id="456" r:id="rId17"/>
    <p:sldId id="502" r:id="rId18"/>
    <p:sldId id="503" r:id="rId19"/>
    <p:sldId id="493" r:id="rId20"/>
    <p:sldId id="494" r:id="rId21"/>
    <p:sldId id="495" r:id="rId22"/>
    <p:sldId id="496" r:id="rId23"/>
    <p:sldId id="497" r:id="rId24"/>
    <p:sldId id="504" r:id="rId25"/>
    <p:sldId id="310" r:id="rId26"/>
    <p:sldId id="499" r:id="rId27"/>
    <p:sldId id="479" r:id="rId28"/>
    <p:sldId id="311" r:id="rId29"/>
    <p:sldId id="500" r:id="rId30"/>
    <p:sldId id="501" r:id="rId31"/>
    <p:sldId id="324" r:id="rId32"/>
    <p:sldId id="401" r:id="rId33"/>
    <p:sldId id="469" r:id="rId34"/>
    <p:sldId id="470" r:id="rId35"/>
    <p:sldId id="471" r:id="rId36"/>
    <p:sldId id="374" r:id="rId37"/>
    <p:sldId id="376" r:id="rId38"/>
    <p:sldId id="473" r:id="rId39"/>
    <p:sldId id="508" r:id="rId40"/>
    <p:sldId id="510" r:id="rId41"/>
    <p:sldId id="511" r:id="rId42"/>
    <p:sldId id="513" r:id="rId43"/>
    <p:sldId id="514" r:id="rId44"/>
    <p:sldId id="515" r:id="rId45"/>
    <p:sldId id="516" r:id="rId46"/>
    <p:sldId id="517" r:id="rId47"/>
    <p:sldId id="518" r:id="rId48"/>
    <p:sldId id="519" r:id="rId49"/>
    <p:sldId id="520" r:id="rId50"/>
    <p:sldId id="521" r:id="rId51"/>
    <p:sldId id="522" r:id="rId52"/>
    <p:sldId id="523" r:id="rId53"/>
    <p:sldId id="524" r:id="rId54"/>
    <p:sldId id="525" r:id="rId55"/>
    <p:sldId id="526" r:id="rId56"/>
    <p:sldId id="527" r:id="rId57"/>
    <p:sldId id="528" r:id="rId58"/>
    <p:sldId id="529" r:id="rId59"/>
    <p:sldId id="530" r:id="rId60"/>
    <p:sldId id="531" r:id="rId61"/>
    <p:sldId id="532" r:id="rId62"/>
    <p:sldId id="533" r:id="rId63"/>
    <p:sldId id="534" r:id="rId64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52" autoAdjust="0"/>
  </p:normalViewPr>
  <p:slideViewPr>
    <p:cSldViewPr>
      <p:cViewPr>
        <p:scale>
          <a:sx n="110" d="100"/>
          <a:sy n="110" d="100"/>
        </p:scale>
        <p:origin x="-94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FFC621-A4DF-4F6F-8E96-93A485A423F3}" type="doc">
      <dgm:prSet loTypeId="urn:microsoft.com/office/officeart/2005/8/layout/cycle1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BF5AE0AD-4E2F-4754-BC03-BD7889098AA5}">
      <dgm:prSet phldrT="[Tekst]" custT="1"/>
      <dgm:spPr/>
      <dgm:t>
        <a:bodyPr/>
        <a:lstStyle/>
        <a:p>
          <a:r>
            <a:rPr lang="pl-PL" sz="1800" dirty="0"/>
            <a:t>Wzmożenie ingerencji </a:t>
          </a:r>
          <a:br>
            <a:rPr lang="pl-PL" sz="1800" dirty="0"/>
          </a:br>
          <a:r>
            <a:rPr lang="pl-PL" sz="1800" dirty="0"/>
            <a:t>w rozwiązania szczegółowe</a:t>
          </a:r>
        </a:p>
      </dgm:t>
    </dgm:pt>
    <dgm:pt modelId="{99AE497F-C348-4538-8C0F-271CCD765DEB}" type="parTrans" cxnId="{42673D42-B03C-4CA7-A282-5B14A89ECE86}">
      <dgm:prSet/>
      <dgm:spPr/>
      <dgm:t>
        <a:bodyPr/>
        <a:lstStyle/>
        <a:p>
          <a:endParaRPr lang="pl-PL"/>
        </a:p>
      </dgm:t>
    </dgm:pt>
    <dgm:pt modelId="{CE562A49-DDC1-46B9-B959-0B9F2E2374F9}" type="sibTrans" cxnId="{42673D42-B03C-4CA7-A282-5B14A89ECE86}">
      <dgm:prSet/>
      <dgm:spPr/>
      <dgm:t>
        <a:bodyPr/>
        <a:lstStyle/>
        <a:p>
          <a:endParaRPr lang="pl-PL"/>
        </a:p>
      </dgm:t>
    </dgm:pt>
    <dgm:pt modelId="{33B58CB0-3BF9-4E3E-8686-C8721AD288A2}">
      <dgm:prSet phldrT="[Tekst]" custT="1"/>
      <dgm:spPr/>
      <dgm:t>
        <a:bodyPr/>
        <a:lstStyle/>
        <a:p>
          <a:r>
            <a:rPr lang="pl-PL" sz="1800" dirty="0"/>
            <a:t>Spadek zainteresowania dyrektorów działaniami na rzecz racjonalizacji wydatków</a:t>
          </a:r>
        </a:p>
      </dgm:t>
    </dgm:pt>
    <dgm:pt modelId="{A2FA6F2D-51AD-43DA-BA99-41A61142A363}" type="parTrans" cxnId="{9A1102E3-50A8-417F-BA59-004C1A39CF05}">
      <dgm:prSet/>
      <dgm:spPr/>
      <dgm:t>
        <a:bodyPr/>
        <a:lstStyle/>
        <a:p>
          <a:endParaRPr lang="pl-PL"/>
        </a:p>
      </dgm:t>
    </dgm:pt>
    <dgm:pt modelId="{2E2B4FA9-F12B-491A-83C3-1D10A12C7E5D}" type="sibTrans" cxnId="{9A1102E3-50A8-417F-BA59-004C1A39CF05}">
      <dgm:prSet/>
      <dgm:spPr/>
      <dgm:t>
        <a:bodyPr/>
        <a:lstStyle/>
        <a:p>
          <a:endParaRPr lang="pl-PL"/>
        </a:p>
      </dgm:t>
    </dgm:pt>
    <dgm:pt modelId="{441A7030-F623-40C9-84EE-A552B9BD6CA0}">
      <dgm:prSet phldrT="[Tekst]" custT="1"/>
      <dgm:spPr/>
      <dgm:t>
        <a:bodyPr/>
        <a:lstStyle/>
        <a:p>
          <a:r>
            <a:rPr lang="pl-PL" sz="1800" dirty="0"/>
            <a:t>Wzmocnienie kontroli</a:t>
          </a:r>
        </a:p>
      </dgm:t>
    </dgm:pt>
    <dgm:pt modelId="{4BFEEA16-1AE4-43C4-AE64-B1CB65744399}" type="parTrans" cxnId="{7C79280B-6422-4883-8FBC-946827958291}">
      <dgm:prSet/>
      <dgm:spPr/>
      <dgm:t>
        <a:bodyPr/>
        <a:lstStyle/>
        <a:p>
          <a:endParaRPr lang="pl-PL"/>
        </a:p>
      </dgm:t>
    </dgm:pt>
    <dgm:pt modelId="{C263BEB5-26E5-45B3-A2BB-540795637F91}" type="sibTrans" cxnId="{7C79280B-6422-4883-8FBC-946827958291}">
      <dgm:prSet/>
      <dgm:spPr/>
      <dgm:t>
        <a:bodyPr/>
        <a:lstStyle/>
        <a:p>
          <a:endParaRPr lang="pl-PL"/>
        </a:p>
      </dgm:t>
    </dgm:pt>
    <dgm:pt modelId="{7F621C29-6A85-438D-A367-8B025EC1BB5E}" type="pres">
      <dgm:prSet presAssocID="{78FFC621-A4DF-4F6F-8E96-93A485A423F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1DE82AF-6927-4019-991A-4AE0962C2768}" type="pres">
      <dgm:prSet presAssocID="{BF5AE0AD-4E2F-4754-BC03-BD7889098AA5}" presName="dummy" presStyleCnt="0"/>
      <dgm:spPr/>
    </dgm:pt>
    <dgm:pt modelId="{61FD1C5A-A5FF-45A0-8A9D-9EBDF6067901}" type="pres">
      <dgm:prSet presAssocID="{BF5AE0AD-4E2F-4754-BC03-BD7889098AA5}" presName="node" presStyleLbl="revTx" presStyleIdx="0" presStyleCnt="3" custScaleX="21839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3F4D00-0270-4A25-A0E5-89F5A23B4FC0}" type="pres">
      <dgm:prSet presAssocID="{CE562A49-DDC1-46B9-B959-0B9F2E2374F9}" presName="sibTrans" presStyleLbl="node1" presStyleIdx="0" presStyleCnt="3" custLinFactNeighborX="6545" custLinFactNeighborY="5437"/>
      <dgm:spPr/>
      <dgm:t>
        <a:bodyPr/>
        <a:lstStyle/>
        <a:p>
          <a:endParaRPr lang="pl-PL"/>
        </a:p>
      </dgm:t>
    </dgm:pt>
    <dgm:pt modelId="{E1E28232-6029-45A4-A9CA-481DA20C8EEB}" type="pres">
      <dgm:prSet presAssocID="{33B58CB0-3BF9-4E3E-8686-C8721AD288A2}" presName="dummy" presStyleCnt="0"/>
      <dgm:spPr/>
    </dgm:pt>
    <dgm:pt modelId="{E8F2D2D5-4F9E-4BC9-BC22-D97966C8BD88}" type="pres">
      <dgm:prSet presAssocID="{33B58CB0-3BF9-4E3E-8686-C8721AD288A2}" presName="node" presStyleLbl="revTx" presStyleIdx="1" presStyleCnt="3" custScaleX="16182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36A3406-E070-48F1-BEAD-9DCE03885F05}" type="pres">
      <dgm:prSet presAssocID="{2E2B4FA9-F12B-491A-83C3-1D10A12C7E5D}" presName="sibTrans" presStyleLbl="node1" presStyleIdx="1" presStyleCnt="3" custLinFactNeighborX="-2508" custLinFactNeighborY="5437"/>
      <dgm:spPr/>
      <dgm:t>
        <a:bodyPr/>
        <a:lstStyle/>
        <a:p>
          <a:endParaRPr lang="pl-PL"/>
        </a:p>
      </dgm:t>
    </dgm:pt>
    <dgm:pt modelId="{ED55504F-8296-4D57-A1B2-82B0402442C9}" type="pres">
      <dgm:prSet presAssocID="{441A7030-F623-40C9-84EE-A552B9BD6CA0}" presName="dummy" presStyleCnt="0"/>
      <dgm:spPr/>
    </dgm:pt>
    <dgm:pt modelId="{F115888F-B7F1-4CB5-9137-C8EC6FA855B8}" type="pres">
      <dgm:prSet presAssocID="{441A7030-F623-40C9-84EE-A552B9BD6CA0}" presName="node" presStyleLbl="revTx" presStyleIdx="2" presStyleCnt="3" custScaleX="145388" custScaleY="84934" custRadScaleRad="94071" custRadScaleInc="-1482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5B875D2-4CB1-4A61-8489-B5709FEF4BE3}" type="pres">
      <dgm:prSet presAssocID="{C263BEB5-26E5-45B3-A2BB-540795637F91}" presName="sibTrans" presStyleLbl="node1" presStyleIdx="2" presStyleCnt="3" custAng="615606" custScaleX="109835" custLinFactNeighborX="-17" custLinFactNeighborY="1291"/>
      <dgm:spPr/>
      <dgm:t>
        <a:bodyPr/>
        <a:lstStyle/>
        <a:p>
          <a:endParaRPr lang="pl-PL"/>
        </a:p>
      </dgm:t>
    </dgm:pt>
  </dgm:ptLst>
  <dgm:cxnLst>
    <dgm:cxn modelId="{42673D42-B03C-4CA7-A282-5B14A89ECE86}" srcId="{78FFC621-A4DF-4F6F-8E96-93A485A423F3}" destId="{BF5AE0AD-4E2F-4754-BC03-BD7889098AA5}" srcOrd="0" destOrd="0" parTransId="{99AE497F-C348-4538-8C0F-271CCD765DEB}" sibTransId="{CE562A49-DDC1-46B9-B959-0B9F2E2374F9}"/>
    <dgm:cxn modelId="{9A1102E3-50A8-417F-BA59-004C1A39CF05}" srcId="{78FFC621-A4DF-4F6F-8E96-93A485A423F3}" destId="{33B58CB0-3BF9-4E3E-8686-C8721AD288A2}" srcOrd="1" destOrd="0" parTransId="{A2FA6F2D-51AD-43DA-BA99-41A61142A363}" sibTransId="{2E2B4FA9-F12B-491A-83C3-1D10A12C7E5D}"/>
    <dgm:cxn modelId="{0AF660CD-FF38-460A-BA56-8D9E22BF9B5E}" type="presOf" srcId="{CE562A49-DDC1-46B9-B959-0B9F2E2374F9}" destId="{C33F4D00-0270-4A25-A0E5-89F5A23B4FC0}" srcOrd="0" destOrd="0" presId="urn:microsoft.com/office/officeart/2005/8/layout/cycle1"/>
    <dgm:cxn modelId="{2D0312E3-CD29-43C8-8D10-D6282CEC402F}" type="presOf" srcId="{441A7030-F623-40C9-84EE-A552B9BD6CA0}" destId="{F115888F-B7F1-4CB5-9137-C8EC6FA855B8}" srcOrd="0" destOrd="0" presId="urn:microsoft.com/office/officeart/2005/8/layout/cycle1"/>
    <dgm:cxn modelId="{CE3E18DE-7654-4C65-9360-1045E9BA7FA5}" type="presOf" srcId="{78FFC621-A4DF-4F6F-8E96-93A485A423F3}" destId="{7F621C29-6A85-438D-A367-8B025EC1BB5E}" srcOrd="0" destOrd="0" presId="urn:microsoft.com/office/officeart/2005/8/layout/cycle1"/>
    <dgm:cxn modelId="{7C79280B-6422-4883-8FBC-946827958291}" srcId="{78FFC621-A4DF-4F6F-8E96-93A485A423F3}" destId="{441A7030-F623-40C9-84EE-A552B9BD6CA0}" srcOrd="2" destOrd="0" parTransId="{4BFEEA16-1AE4-43C4-AE64-B1CB65744399}" sibTransId="{C263BEB5-26E5-45B3-A2BB-540795637F91}"/>
    <dgm:cxn modelId="{517346E7-F368-4D49-9A93-6E3D067D37FE}" type="presOf" srcId="{BF5AE0AD-4E2F-4754-BC03-BD7889098AA5}" destId="{61FD1C5A-A5FF-45A0-8A9D-9EBDF6067901}" srcOrd="0" destOrd="0" presId="urn:microsoft.com/office/officeart/2005/8/layout/cycle1"/>
    <dgm:cxn modelId="{5A12A84B-5E00-4042-B564-48F04F1E0912}" type="presOf" srcId="{2E2B4FA9-F12B-491A-83C3-1D10A12C7E5D}" destId="{636A3406-E070-48F1-BEAD-9DCE03885F05}" srcOrd="0" destOrd="0" presId="urn:microsoft.com/office/officeart/2005/8/layout/cycle1"/>
    <dgm:cxn modelId="{23E8FE1A-EBD4-4D94-BA9C-BCCC60FCABBE}" type="presOf" srcId="{33B58CB0-3BF9-4E3E-8686-C8721AD288A2}" destId="{E8F2D2D5-4F9E-4BC9-BC22-D97966C8BD88}" srcOrd="0" destOrd="0" presId="urn:microsoft.com/office/officeart/2005/8/layout/cycle1"/>
    <dgm:cxn modelId="{9D91E103-FF84-454E-8DB5-C59E283EA321}" type="presOf" srcId="{C263BEB5-26E5-45B3-A2BB-540795637F91}" destId="{F5B875D2-4CB1-4A61-8489-B5709FEF4BE3}" srcOrd="0" destOrd="0" presId="urn:microsoft.com/office/officeart/2005/8/layout/cycle1"/>
    <dgm:cxn modelId="{812283B6-3484-43E6-B06B-C5FFC85AA759}" type="presParOf" srcId="{7F621C29-6A85-438D-A367-8B025EC1BB5E}" destId="{A1DE82AF-6927-4019-991A-4AE0962C2768}" srcOrd="0" destOrd="0" presId="urn:microsoft.com/office/officeart/2005/8/layout/cycle1"/>
    <dgm:cxn modelId="{D4C11EF6-09C0-422E-8548-2C16A2F96BC6}" type="presParOf" srcId="{7F621C29-6A85-438D-A367-8B025EC1BB5E}" destId="{61FD1C5A-A5FF-45A0-8A9D-9EBDF6067901}" srcOrd="1" destOrd="0" presId="urn:microsoft.com/office/officeart/2005/8/layout/cycle1"/>
    <dgm:cxn modelId="{0B7F523E-C8B1-4FDE-9956-674584847971}" type="presParOf" srcId="{7F621C29-6A85-438D-A367-8B025EC1BB5E}" destId="{C33F4D00-0270-4A25-A0E5-89F5A23B4FC0}" srcOrd="2" destOrd="0" presId="urn:microsoft.com/office/officeart/2005/8/layout/cycle1"/>
    <dgm:cxn modelId="{FF45E0D2-3005-4D2E-AD87-BC0B70E802BC}" type="presParOf" srcId="{7F621C29-6A85-438D-A367-8B025EC1BB5E}" destId="{E1E28232-6029-45A4-A9CA-481DA20C8EEB}" srcOrd="3" destOrd="0" presId="urn:microsoft.com/office/officeart/2005/8/layout/cycle1"/>
    <dgm:cxn modelId="{4428F320-1A92-45E8-B511-DC4F545F82D1}" type="presParOf" srcId="{7F621C29-6A85-438D-A367-8B025EC1BB5E}" destId="{E8F2D2D5-4F9E-4BC9-BC22-D97966C8BD88}" srcOrd="4" destOrd="0" presId="urn:microsoft.com/office/officeart/2005/8/layout/cycle1"/>
    <dgm:cxn modelId="{D8506EE6-6BDB-41A2-8848-D1091CC88669}" type="presParOf" srcId="{7F621C29-6A85-438D-A367-8B025EC1BB5E}" destId="{636A3406-E070-48F1-BEAD-9DCE03885F05}" srcOrd="5" destOrd="0" presId="urn:microsoft.com/office/officeart/2005/8/layout/cycle1"/>
    <dgm:cxn modelId="{243EF03B-544E-4C2B-A27E-AB582EA6CC30}" type="presParOf" srcId="{7F621C29-6A85-438D-A367-8B025EC1BB5E}" destId="{ED55504F-8296-4D57-A1B2-82B0402442C9}" srcOrd="6" destOrd="0" presId="urn:microsoft.com/office/officeart/2005/8/layout/cycle1"/>
    <dgm:cxn modelId="{5C7377D7-08F8-410B-A11A-62F54B843783}" type="presParOf" srcId="{7F621C29-6A85-438D-A367-8B025EC1BB5E}" destId="{F115888F-B7F1-4CB5-9137-C8EC6FA855B8}" srcOrd="7" destOrd="0" presId="urn:microsoft.com/office/officeart/2005/8/layout/cycle1"/>
    <dgm:cxn modelId="{D1955346-4F9A-4C9F-886A-DD07AFBB5FDF}" type="presParOf" srcId="{7F621C29-6A85-438D-A367-8B025EC1BB5E}" destId="{F5B875D2-4CB1-4A61-8489-B5709FEF4BE3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D1C5A-A5FF-45A0-8A9D-9EBDF6067901}">
      <dsp:nvSpPr>
        <dsp:cNvPr id="0" name=""/>
        <dsp:cNvSpPr/>
      </dsp:nvSpPr>
      <dsp:spPr>
        <a:xfrm>
          <a:off x="2377472" y="220083"/>
          <a:ext cx="2445703" cy="1119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Wzmożenie ingerencji </a:t>
          </a:r>
          <a:br>
            <a:rPr lang="pl-PL" sz="1800" kern="1200" dirty="0"/>
          </a:br>
          <a:r>
            <a:rPr lang="pl-PL" sz="1800" kern="1200" dirty="0"/>
            <a:t>w rozwiązania szczegółowe</a:t>
          </a:r>
        </a:p>
      </dsp:txBody>
      <dsp:txXfrm>
        <a:off x="2377472" y="220083"/>
        <a:ext cx="2445703" cy="1119848"/>
      </dsp:txXfrm>
    </dsp:sp>
    <dsp:sp modelId="{C33F4D00-0270-4A25-A0E5-89F5A23B4FC0}">
      <dsp:nvSpPr>
        <dsp:cNvPr id="0" name=""/>
        <dsp:cNvSpPr/>
      </dsp:nvSpPr>
      <dsp:spPr>
        <a:xfrm>
          <a:off x="1508407" y="143811"/>
          <a:ext cx="2647406" cy="2647406"/>
        </a:xfrm>
        <a:prstGeom prst="circularArrow">
          <a:avLst>
            <a:gd name="adj1" fmla="val 8248"/>
            <a:gd name="adj2" fmla="val 576118"/>
            <a:gd name="adj3" fmla="val 1436392"/>
            <a:gd name="adj4" fmla="val 51725"/>
            <a:gd name="adj5" fmla="val 962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F2D2D5-4F9E-4BC9-BC22-D97966C8BD88}">
      <dsp:nvSpPr>
        <dsp:cNvPr id="0" name=""/>
        <dsp:cNvSpPr/>
      </dsp:nvSpPr>
      <dsp:spPr>
        <a:xfrm>
          <a:off x="1752729" y="1850786"/>
          <a:ext cx="1812216" cy="1119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Spadek zainteresowania dyrektorów działaniami na rzecz racjonalizacji wydatków</a:t>
          </a:r>
        </a:p>
      </dsp:txBody>
      <dsp:txXfrm>
        <a:off x="1752729" y="1850786"/>
        <a:ext cx="1812216" cy="1119848"/>
      </dsp:txXfrm>
    </dsp:sp>
    <dsp:sp modelId="{636A3406-E070-48F1-BEAD-9DCE03885F05}">
      <dsp:nvSpPr>
        <dsp:cNvPr id="0" name=""/>
        <dsp:cNvSpPr/>
      </dsp:nvSpPr>
      <dsp:spPr>
        <a:xfrm>
          <a:off x="1333565" y="255478"/>
          <a:ext cx="2647406" cy="2647406"/>
        </a:xfrm>
        <a:prstGeom prst="circularArrow">
          <a:avLst>
            <a:gd name="adj1" fmla="val 8248"/>
            <a:gd name="adj2" fmla="val 576118"/>
            <a:gd name="adj3" fmla="val 10392127"/>
            <a:gd name="adj4" fmla="val 9196038"/>
            <a:gd name="adj5" fmla="val 9623"/>
          </a:avLst>
        </a:prstGeom>
        <a:gradFill rotWithShape="0">
          <a:gsLst>
            <a:gs pos="0">
              <a:schemeClr val="accent2">
                <a:hueOff val="-7200000"/>
                <a:satOff val="-25001"/>
                <a:lumOff val="30001"/>
                <a:alphaOff val="0"/>
                <a:shade val="51000"/>
                <a:satMod val="130000"/>
              </a:schemeClr>
            </a:gs>
            <a:gs pos="80000">
              <a:schemeClr val="accent2">
                <a:hueOff val="-7200000"/>
                <a:satOff val="-25001"/>
                <a:lumOff val="30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7200000"/>
                <a:satOff val="-25001"/>
                <a:lumOff val="30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115888F-B7F1-4CB5-9137-C8EC6FA855B8}">
      <dsp:nvSpPr>
        <dsp:cNvPr id="0" name=""/>
        <dsp:cNvSpPr/>
      </dsp:nvSpPr>
      <dsp:spPr>
        <a:xfrm>
          <a:off x="911011" y="430926"/>
          <a:ext cx="1628124" cy="951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Wzmocnienie kontroli</a:t>
          </a:r>
        </a:p>
      </dsp:txBody>
      <dsp:txXfrm>
        <a:off x="911011" y="430926"/>
        <a:ext cx="1628124" cy="951131"/>
      </dsp:txXfrm>
    </dsp:sp>
    <dsp:sp modelId="{F5B875D2-4CB1-4A61-8489-B5709FEF4BE3}">
      <dsp:nvSpPr>
        <dsp:cNvPr id="0" name=""/>
        <dsp:cNvSpPr/>
      </dsp:nvSpPr>
      <dsp:spPr>
        <a:xfrm rot="615606">
          <a:off x="1446522" y="-63191"/>
          <a:ext cx="2907778" cy="2647406"/>
        </a:xfrm>
        <a:prstGeom prst="circularArrow">
          <a:avLst>
            <a:gd name="adj1" fmla="val 8248"/>
            <a:gd name="adj2" fmla="val 576118"/>
            <a:gd name="adj3" fmla="val 13897115"/>
            <a:gd name="adj4" fmla="val 13621512"/>
            <a:gd name="adj5" fmla="val 9623"/>
          </a:avLst>
        </a:prstGeom>
        <a:gradFill rotWithShape="0">
          <a:gsLst>
            <a:gs pos="0">
              <a:schemeClr val="accent2">
                <a:hueOff val="-14400000"/>
                <a:satOff val="-50003"/>
                <a:lumOff val="60001"/>
                <a:alphaOff val="0"/>
                <a:shade val="51000"/>
                <a:satMod val="130000"/>
              </a:schemeClr>
            </a:gs>
            <a:gs pos="80000">
              <a:schemeClr val="accent2">
                <a:hueOff val="-14400000"/>
                <a:satOff val="-50003"/>
                <a:lumOff val="60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F221A-2081-4AD4-9D30-E565247C03C1}" type="datetimeFigureOut">
              <a:rPr lang="pl-PL" smtClean="0"/>
              <a:t>2018-06-04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409F4-B320-46D8-9ACC-3F8E290A4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7713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EAF57-7111-43D2-9EEC-35C0983EA91C}" type="datetimeFigureOut">
              <a:rPr lang="pl-PL" smtClean="0"/>
              <a:t>2018-06-04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A16F4-1DDA-4AE4-88C2-3F0C99204E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570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OECD</a:t>
            </a:r>
          </a:p>
          <a:p>
            <a:r>
              <a:rPr lang="pl-PL" dirty="0"/>
              <a:t>System Analiz Oświatowych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A16F4-1DDA-4AE4-88C2-3F0C99204E1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27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Casus </a:t>
            </a:r>
            <a:r>
              <a:rPr lang="pl-PL" dirty="0" err="1"/>
              <a:t>Breivika</a:t>
            </a:r>
            <a:r>
              <a:rPr lang="pl-PL" dirty="0"/>
              <a:t> i nagrody dla komendanta policji w Oslo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7A16F4-1DDA-4AE4-88C2-3F0C99204E1A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67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F477-790E-4FF8-808F-E74674C1AEF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7484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F477-790E-4FF8-808F-E74674C1AEF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8066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F477-790E-4FF8-808F-E74674C1AEF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1011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F477-790E-4FF8-808F-E74674C1AEF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6797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Próba badawcza</a:t>
            </a:r>
          </a:p>
          <a:p>
            <a:r>
              <a:rPr lang="pl-PL" dirty="0"/>
              <a:t>Ponad 700 gmin (z 2,5 tys.)</a:t>
            </a:r>
          </a:p>
          <a:p>
            <a:r>
              <a:rPr lang="pl-PL" dirty="0"/>
              <a:t>Analizą objęte były miasta na prawach powiatu, gminy miejskie i miejsko-wiejskie oraz niektóre (większe) gminy wiejskie</a:t>
            </a:r>
          </a:p>
          <a:p>
            <a:r>
              <a:rPr lang="pl-PL" dirty="0"/>
              <a:t>W analizie uwzględniono ponad 2,8 tys. z ok. 5,5 tys. samorządowych gimnazjów</a:t>
            </a:r>
          </a:p>
          <a:p>
            <a:r>
              <a:rPr lang="pl-PL" dirty="0"/>
              <a:t>Co piąte gimnazjum zostało przekształcone w inną szkołę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41AB8-13D5-4BB9-9F6B-72DDBE139779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4769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F439B-12A2-4BFA-8D07-51DEA98CFD5F}" type="slidenum">
              <a:rPr lang="pl-PL" altLang="pl-PL"/>
              <a:pPr/>
              <a:t>58</a:t>
            </a:fld>
            <a:endParaRPr lang="pl-PL" altLang="pl-PL">
              <a:latin typeface="Times New Roman CE" charset="-18"/>
            </a:endParaRPr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29704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78065-95B5-4F2B-9354-4C9D4D00BD19}" type="slidenum">
              <a:rPr lang="pl-PL" altLang="pl-PL"/>
              <a:pPr/>
              <a:t>60</a:t>
            </a:fld>
            <a:endParaRPr lang="pl-PL" altLang="pl-PL">
              <a:latin typeface="Times New Roman CE" charset="-18"/>
            </a:endParaRPr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168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9F15AB6A-F721-4DEB-AAD8-2E2448FA1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2C1EBF6-C792-4C56-B238-F94F4FFD4E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0AAEF73-FAB7-445B-9AA0-84CEF7C368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F53BFA-486D-4CAE-8D14-44E0B011D83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8009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A1F779E-2010-42E1-A10A-9BDE35FB4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4B4A855-C56A-43A9-82EB-5CD60C23F9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9BFB7EE-F3CC-4F18-8AAE-54AC18888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7D150-554B-445F-B6BA-BE0A80B5ABE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3174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E882F279-A275-42EC-873E-9FD4CADD11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9DC3AB4-CFCF-4A83-A915-843BC24183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920AC78-B842-446D-890A-44DC16194D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E9CD4-F306-41FE-A4B4-77700FB8D71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53331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80000"/>
          </a:xfrm>
          <a:effectLst/>
        </p:spPr>
        <p:txBody>
          <a:bodyPr/>
          <a:lstStyle>
            <a:lvl1pPr>
              <a:defRPr sz="2476">
                <a:solidFill>
                  <a:srgbClr val="0070C0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35085238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ACC1779-EABB-4AE1-8953-7BDE5BB26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26C05CF-C4C1-4E54-9ECB-D7991434A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FA6F055-C13F-400A-92F5-361C15BF2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CE3AB-4F74-4CC8-93AF-9EF8B6CEF5A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174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659FB243-0467-4F15-B22B-AE8FECD6F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57DDF58-F4C8-4AC9-A3A1-C8FAA5764B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DCA4D4C-196A-4A19-94F9-E5C882B4D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54DFCE-839E-4021-8044-72C567098E2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0238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D65ECB1-B44C-4B31-8C01-0D9BAF2BC4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D03B835-1230-46AD-ABF5-0CD570CBD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C8B9240-8CF7-450A-AC20-0C1C25C239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DB163-1820-4C20-A7BC-001C6A22EEC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2270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FFFC9BE4-5750-4CCD-B3B3-5E92EA029C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24B648FB-6E31-4513-B7A3-C0F47B9DE8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C8A44DE5-34F9-46FD-A1FE-BC06A2BC6C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56FEE4-59FF-4C73-83D8-3EB5AF02AD4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176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A426DD10-C1A2-4E47-8E44-32EBF41FA1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AA2DC55F-93F5-474C-992E-E4F6097E5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7B13DBC1-38B9-43AF-B0AC-7E03C22F6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78FF1-295E-41E3-A42B-02FDF5A2D42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599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7B7A2BF8-C5C9-401A-93FB-AC646FCB66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B35D8622-C4D4-4DAD-A9DD-F3F81C3A24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AC11EEC6-F3F9-48F2-9AEF-815A684057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4765C-8C9C-43D6-B894-ABDC153D52B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3901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EC92461-D6D7-4CE6-9F1D-8EE6ED120D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79CC1CC-9A3B-4A75-A974-F4F2ADB6DD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7C924E4-B8C8-464B-9EF9-659F13EF2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B3927-263E-4CD0-A221-47954885A8D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709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07783FC-F273-44E0-9560-151495302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8EAD3BA-2891-4498-BA47-924D4CB20D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4A0CCDC-0E88-45D7-9830-BD195A1F0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F488C7-649A-4A1E-A6EA-7F9F220AF62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7800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0B67B16E-71FC-4D93-994D-AC1076353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B188791F-3696-4937-A02A-C580BA489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83B9B576-6905-4279-BC43-BF055FBBA8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2DB0C896-D2EF-45FA-ABEE-199A9095AF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3737BCFA-2A18-45F8-AC81-9DB5A6224A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17EE3C-EED1-49A9-80DF-7857CADEC9D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AB7C1CFE-AE31-44F2-874C-7142854CDC6E}"/>
              </a:ext>
            </a:extLst>
          </p:cNvPr>
          <p:cNvSpPr/>
          <p:nvPr/>
        </p:nvSpPr>
        <p:spPr>
          <a:xfrm>
            <a:off x="1619250" y="1268413"/>
            <a:ext cx="6175375" cy="39087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Rola wskaźników oświatowych</a:t>
            </a:r>
          </a:p>
          <a:p>
            <a:pPr algn="ctr">
              <a:defRPr/>
            </a:pPr>
            <a:r>
              <a:rPr lang="pl-PL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zarządzaniu </a:t>
            </a:r>
            <a:r>
              <a:rPr lang="pl-P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oświatą</a:t>
            </a:r>
          </a:p>
          <a:p>
            <a:pPr algn="ctr">
              <a:defRPr/>
            </a:pPr>
            <a:endParaRPr lang="pl-PL" sz="2800" b="1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pl-PL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cs typeface="Arial" charset="0"/>
              </a:rPr>
              <a:t>Opracowanie: Andrzej </a:t>
            </a:r>
            <a:r>
              <a:rPr lang="pl-PL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cs typeface="Arial" charset="0"/>
              </a:rPr>
              <a:t>Rzeszut</a:t>
            </a: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cs typeface="Arial" charset="0"/>
              </a:rPr>
              <a:t>  </a:t>
            </a:r>
            <a:endParaRPr lang="pl-PL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pl-PL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cs typeface="Arial" charset="0"/>
              </a:rPr>
              <a:t>Warszawa, 21-22 maja 2018r.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310619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C45CA8F1-938E-4468-BFD0-DC7BE1D5A87F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sz="3200" kern="0"/>
              <a:t>Wskaźnik nadwyżki wydatków nad subwencją – tło dla podobnych samorządów</a:t>
            </a:r>
            <a:endParaRPr lang="pl-PL" sz="3200" kern="0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60E1071F-B4E4-4492-A981-5523AC2D0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587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96747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ABCECAD1-1A03-48EE-B645-CB256719251A}"/>
              </a:ext>
            </a:extLst>
          </p:cNvPr>
          <p:cNvSpPr txBox="1">
            <a:spLocks/>
          </p:cNvSpPr>
          <p:nvPr/>
        </p:nvSpPr>
        <p:spPr>
          <a:xfrm>
            <a:off x="457200" y="620688"/>
            <a:ext cx="8229600" cy="122413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kern="0" dirty="0"/>
              <a:t>Dlaczego wskaźniki organizacyjne są lepsze niż czysto finansowe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="" xmlns:a16="http://schemas.microsoft.com/office/drawing/2014/main" id="{6D6BFB6F-7F30-44CC-A19B-AF480AAAAC77}"/>
              </a:ext>
            </a:extLst>
          </p:cNvPr>
          <p:cNvSpPr txBox="1">
            <a:spLocks/>
          </p:cNvSpPr>
          <p:nvPr/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pl-PL" sz="2400" kern="0" dirty="0"/>
              <a:t>Z żadnej sprawozdawczości finansowej nie jesteśmy </a:t>
            </a:r>
            <a:br>
              <a:rPr lang="pl-PL" sz="2400" kern="0" dirty="0"/>
            </a:br>
            <a:r>
              <a:rPr lang="pl-PL" sz="2400" kern="0" dirty="0"/>
              <a:t>w stanie dowiedzieć się, ile np. kosztują zajęcia </a:t>
            </a:r>
            <a:r>
              <a:rPr lang="pl-PL" sz="2400" kern="0" dirty="0" smtClean="0"/>
              <a:t/>
            </a:r>
            <a:br>
              <a:rPr lang="pl-PL" sz="2400" kern="0" dirty="0" smtClean="0"/>
            </a:br>
            <a:r>
              <a:rPr lang="pl-PL" sz="2400" kern="0" dirty="0" smtClean="0"/>
              <a:t>z </a:t>
            </a:r>
            <a:r>
              <a:rPr lang="pl-PL" sz="2400" kern="0" dirty="0"/>
              <a:t>planów nauczania, albo wynagrodzenia nauczycieli tzw. wsparcia pedagogicznego.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kern="0" dirty="0"/>
              <a:t>Wskaźniki finansowe pozwalają badać tylko globalne trendy (bardzo ważne), ale trudno znaleźć z ich pomocą przyczyny wysokich kosztów.</a:t>
            </a:r>
          </a:p>
          <a:p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177879616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28935CEC-06AC-459D-9874-774594F7E85D}"/>
              </a:ext>
            </a:extLst>
          </p:cNvPr>
          <p:cNvSpPr txBox="1">
            <a:spLocks/>
          </p:cNvSpPr>
          <p:nvPr/>
        </p:nvSpPr>
        <p:spPr>
          <a:xfrm>
            <a:off x="623888" y="1943100"/>
            <a:ext cx="7624762" cy="26955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pl-PL" kern="0" dirty="0"/>
              <a:t>Jednym z najprostszych do wyznaczenia wskaźników organizacyjnych są średnie liczebności </a:t>
            </a:r>
            <a:r>
              <a:rPr lang="pl-PL" kern="0" dirty="0" smtClean="0"/>
              <a:t>oddziałów.</a:t>
            </a:r>
            <a:r>
              <a:rPr lang="pl-PL" kern="0" dirty="0"/>
              <a:t/>
            </a:r>
            <a:br>
              <a:rPr lang="pl-PL" kern="0" dirty="0"/>
            </a:br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4442811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032D3036-DAE9-4B62-A90C-2DEACAA6AAE6}"/>
              </a:ext>
            </a:extLst>
          </p:cNvPr>
          <p:cNvSpPr txBox="1">
            <a:spLocks/>
          </p:cNvSpPr>
          <p:nvPr/>
        </p:nvSpPr>
        <p:spPr>
          <a:xfrm>
            <a:off x="457200" y="332656"/>
            <a:ext cx="8229600" cy="1185594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sz="2800" kern="0" dirty="0"/>
              <a:t>Zmiana średniej liczebności oddziałów w liceach ogólnokształcących – realny samorząd</a:t>
            </a:r>
          </a:p>
        </p:txBody>
      </p:sp>
      <p:pic>
        <p:nvPicPr>
          <p:cNvPr id="4" name="Symbol zastępczy zawartości 6">
            <a:extLst>
              <a:ext uri="{FF2B5EF4-FFF2-40B4-BE49-F238E27FC236}">
                <a16:creationId xmlns="" xmlns:a16="http://schemas.microsoft.com/office/drawing/2014/main" id="{D8919030-756A-49D9-9170-F43DF87EAF8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66" y="1518250"/>
            <a:ext cx="6883879" cy="4382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165417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A785D5E9-CF6D-4E2B-AA40-5E8B53B68A0D}"/>
              </a:ext>
            </a:extLst>
          </p:cNvPr>
          <p:cNvSpPr txBox="1">
            <a:spLocks/>
          </p:cNvSpPr>
          <p:nvPr/>
        </p:nvSpPr>
        <p:spPr>
          <a:xfrm>
            <a:off x="420914" y="326571"/>
            <a:ext cx="8302172" cy="126092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sz="4000" kern="0" dirty="0"/>
              <a:t>Oczywiście warto te średnie odnieść do tła</a:t>
            </a:r>
            <a:br>
              <a:rPr lang="pl-PL" sz="4000" kern="0" dirty="0"/>
            </a:br>
            <a:endParaRPr lang="pl-PL" sz="4000" kern="0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3AE4E934-BC4D-4156-A9A8-6A5FA8FED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587500"/>
            <a:ext cx="8255000" cy="453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37082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E01164AB-617A-429E-85ED-473CD489EF85}"/>
              </a:ext>
            </a:extLst>
          </p:cNvPr>
          <p:cNvSpPr txBox="1">
            <a:spLocks/>
          </p:cNvSpPr>
          <p:nvPr/>
        </p:nvSpPr>
        <p:spPr>
          <a:xfrm>
            <a:off x="623888" y="1943100"/>
            <a:ext cx="7836544" cy="26955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600" kern="0" dirty="0"/>
              <a:t>Najważniejszym wskaźnikiem są liczby </a:t>
            </a:r>
            <a:r>
              <a:rPr lang="pl-PL" sz="3600" kern="0" dirty="0" smtClean="0"/>
              <a:t>uczniów przypadających </a:t>
            </a:r>
            <a:r>
              <a:rPr lang="pl-PL" sz="3600" kern="0" dirty="0"/>
              <a:t>na nauczycielski etat </a:t>
            </a:r>
            <a:r>
              <a:rPr lang="pl-PL" sz="3600" kern="0" dirty="0" smtClean="0"/>
              <a:t>przeliczeniowy.</a:t>
            </a:r>
            <a:endParaRPr lang="pl-PL" sz="3600" kern="0" dirty="0"/>
          </a:p>
        </p:txBody>
      </p:sp>
    </p:spTree>
    <p:extLst>
      <p:ext uri="{BB962C8B-B14F-4D97-AF65-F5344CB8AC3E}">
        <p14:creationId xmlns:p14="http://schemas.microsoft.com/office/powerpoint/2010/main" val="287322456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84A7B12A-9B5C-40B5-AF2E-A82B6FF6CDD0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kern="0" dirty="0"/>
              <a:t>Liczba uczniów przypadających na jeden nauczycielski etat przeliczeniowy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7EB1CBF3-A0E0-470A-8524-E686340DE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587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6265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ymbol zastępczy tekstu 1">
            <a:extLst>
              <a:ext uri="{FF2B5EF4-FFF2-40B4-BE49-F238E27FC236}">
                <a16:creationId xmlns="" xmlns:a16="http://schemas.microsoft.com/office/drawing/2014/main" id="{9D47474F-DC5E-4B2C-8C41-ACBF348C9C0E}"/>
              </a:ext>
            </a:extLst>
          </p:cNvPr>
          <p:cNvSpPr txBox="1">
            <a:spLocks/>
          </p:cNvSpPr>
          <p:nvPr/>
        </p:nvSpPr>
        <p:spPr>
          <a:xfrm>
            <a:off x="623888" y="1943100"/>
            <a:ext cx="7260480" cy="26955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pl-PL" kern="0" dirty="0"/>
              <a:t>Jeśli chcemy znać realną sytuację naszego samorządu, trzeba śledzić trendy zmian w kolejnych latach, posiadając punkt odniesienia</a:t>
            </a:r>
          </a:p>
        </p:txBody>
      </p:sp>
    </p:spTree>
    <p:extLst>
      <p:ext uri="{BB962C8B-B14F-4D97-AF65-F5344CB8AC3E}">
        <p14:creationId xmlns:p14="http://schemas.microsoft.com/office/powerpoint/2010/main" val="286685396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ymbol zastępczy tekstu 1">
            <a:extLst>
              <a:ext uri="{FF2B5EF4-FFF2-40B4-BE49-F238E27FC236}">
                <a16:creationId xmlns="" xmlns:a16="http://schemas.microsoft.com/office/drawing/2014/main" id="{720C1A66-2B4D-4620-9DF9-67CB1B2B8910}"/>
              </a:ext>
            </a:extLst>
          </p:cNvPr>
          <p:cNvSpPr txBox="1">
            <a:spLocks/>
          </p:cNvSpPr>
          <p:nvPr/>
        </p:nvSpPr>
        <p:spPr>
          <a:xfrm>
            <a:off x="623888" y="1943100"/>
            <a:ext cx="7476504" cy="26955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kern="0" dirty="0"/>
              <a:t>Dobrze jest również obserwować więcej niż jeden </a:t>
            </a:r>
            <a:r>
              <a:rPr lang="pl-PL" kern="0" dirty="0" smtClean="0"/>
              <a:t>wskaźnik.</a:t>
            </a:r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2641928803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4C66194A-222E-4235-980B-8F565983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Wydatki oświatowe w budżecie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8B1EE426-8457-4059-ACA7-5DC4A3052F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5121" b="1085"/>
          <a:stretch/>
        </p:blipFill>
        <p:spPr bwMode="auto">
          <a:xfrm>
            <a:off x="984739" y="1238312"/>
            <a:ext cx="6779164" cy="480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311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AB7C1CFE-AE31-44F2-874C-7142854CDC6E}"/>
              </a:ext>
            </a:extLst>
          </p:cNvPr>
          <p:cNvSpPr/>
          <p:nvPr/>
        </p:nvSpPr>
        <p:spPr>
          <a:xfrm>
            <a:off x="1619250" y="1268413"/>
            <a:ext cx="6175375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Wskaźniki oświatowe stanowią język debat zarówno o lokalnych jak i o krajowych systemach oświatowych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285861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4C66194A-222E-4235-980B-8F565983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Udział wydatków osobowych w bieżących wydatkach oświatowych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E6FBD4F5-5DE5-4A75-8E4E-E86F7CA89F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5635" b="3316"/>
          <a:stretch/>
        </p:blipFill>
        <p:spPr bwMode="auto">
          <a:xfrm>
            <a:off x="790013" y="1238312"/>
            <a:ext cx="7298910" cy="4834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18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4C66194A-222E-4235-980B-8F565983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Średnie wielkości szkół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="" xmlns:a16="http://schemas.microsoft.com/office/drawing/2014/main" id="{C1F2CF96-6FC5-425E-81A0-C36A486933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796" b="496"/>
          <a:stretch/>
        </p:blipFill>
        <p:spPr bwMode="auto">
          <a:xfrm>
            <a:off x="507267" y="1093421"/>
            <a:ext cx="7909902" cy="47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79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4C66194A-222E-4235-980B-8F565983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Średnie wielkości oddziałów szkół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="" xmlns:a16="http://schemas.microsoft.com/office/drawing/2014/main" id="{600F3285-6796-4ED4-9ABB-61A510F873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649" b="2777"/>
          <a:stretch/>
        </p:blipFill>
        <p:spPr bwMode="auto">
          <a:xfrm>
            <a:off x="586153" y="1268759"/>
            <a:ext cx="7877909" cy="469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62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4C66194A-222E-4235-980B-8F565983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Liczba uczniów przypadających na jeden nauczycielski etat przeliczeniowy w szkołach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="" xmlns:a16="http://schemas.microsoft.com/office/drawing/2014/main" id="{2FDB0E23-54A3-49AE-A5E4-DFE8412945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72" b="-261"/>
          <a:stretch/>
        </p:blipFill>
        <p:spPr bwMode="auto">
          <a:xfrm>
            <a:off x="420913" y="1417638"/>
            <a:ext cx="8207272" cy="4690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87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ymbol zastępczy tekstu 1">
            <a:extLst>
              <a:ext uri="{FF2B5EF4-FFF2-40B4-BE49-F238E27FC236}">
                <a16:creationId xmlns="" xmlns:a16="http://schemas.microsoft.com/office/drawing/2014/main" id="{91920364-4BC8-4C81-93C3-512FACC01F8C}"/>
              </a:ext>
            </a:extLst>
          </p:cNvPr>
          <p:cNvSpPr txBox="1">
            <a:spLocks/>
          </p:cNvSpPr>
          <p:nvPr/>
        </p:nvSpPr>
        <p:spPr>
          <a:xfrm>
            <a:off x="623888" y="1943100"/>
            <a:ext cx="7980560" cy="26955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kern="0" dirty="0"/>
              <a:t>Dzięki takiemu podejściu jesteśmy </a:t>
            </a:r>
            <a:r>
              <a:rPr lang="pl-PL" kern="0" dirty="0" smtClean="0"/>
              <a:t/>
            </a:r>
            <a:br>
              <a:rPr lang="pl-PL" kern="0" dirty="0" smtClean="0"/>
            </a:br>
            <a:r>
              <a:rPr lang="pl-PL" kern="0" dirty="0" smtClean="0"/>
              <a:t>w </a:t>
            </a:r>
            <a:r>
              <a:rPr lang="pl-PL" kern="0" dirty="0"/>
              <a:t>stanie ocenić naszą sytuację </a:t>
            </a:r>
            <a:r>
              <a:rPr lang="pl-PL" kern="0" dirty="0" smtClean="0"/>
              <a:t/>
            </a:r>
            <a:br>
              <a:rPr lang="pl-PL" kern="0" dirty="0" smtClean="0"/>
            </a:br>
            <a:r>
              <a:rPr lang="pl-PL" kern="0" dirty="0" smtClean="0"/>
              <a:t>w </a:t>
            </a:r>
            <a:r>
              <a:rPr lang="pl-PL" kern="0" dirty="0"/>
              <a:t>sposób znacznie bardziej </a:t>
            </a:r>
            <a:r>
              <a:rPr lang="pl-PL" kern="0" dirty="0" smtClean="0"/>
              <a:t>obiektywny.</a:t>
            </a:r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3406916834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Jednocześnie, </a:t>
            </a:r>
            <a:r>
              <a:rPr lang="pl-PL" dirty="0"/>
              <a:t>należy pamiętać, że reforma oświaty może zwiększyć koszty utrzymania </a:t>
            </a:r>
            <a:r>
              <a:rPr lang="pl-PL" dirty="0" smtClean="0"/>
              <a:t>szkół.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614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Wzrost liczby oddziałów szkół gminnych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pl-PL" sz="2800" dirty="0"/>
              <a:t>W większości gmin reforma sprawiła, że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 </a:t>
            </a:r>
            <a:r>
              <a:rPr lang="pl-PL" sz="2800" dirty="0"/>
              <a:t>szkołach jest lub będzie więcej oddziałów klas VII i VIII, niż byłoby ich w klasach I </a:t>
            </a:r>
            <a:r>
              <a:rPr lang="pl-PL" sz="2800" dirty="0" err="1"/>
              <a:t>i</a:t>
            </a:r>
            <a:r>
              <a:rPr lang="pl-PL" sz="2800" dirty="0"/>
              <a:t> II gimnazjów. </a:t>
            </a:r>
          </a:p>
          <a:p>
            <a:r>
              <a:rPr lang="pl-PL" sz="2800" dirty="0"/>
              <a:t>Szacuje się, że w Polsce przybędzie łącznie ponad 5000 oddziałów, co w skali kraju będzie kosztowało ponad pół miliarda </a:t>
            </a:r>
            <a:r>
              <a:rPr lang="pl-PL" sz="2800" dirty="0" smtClean="0"/>
              <a:t>zł.</a:t>
            </a: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264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50A46AA-0ABE-4F37-AEE1-0E63AA89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Losy gimnazjów w przeanalizowanych JST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16969A46-C735-4D61-BD65-450BBF073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587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29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Zagęszczenie sieci szkół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pl-PL" dirty="0"/>
              <a:t>W części gmin przekształcenie samodzielnych gimnazjów w SP sprawiło, że zmniejszyły się obwody szkół podstawowych, co często skutkowało powstaniem dodatkowych oddziałów klas pierwszych, które nie powstałyby przy niezmienionej sieci szkół.</a:t>
            </a:r>
          </a:p>
          <a:p>
            <a:pPr marL="0" lvl="1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898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Wzrost liczby etatów oraz zatrudnionych nauczycieli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/>
              <a:t>Według </a:t>
            </a:r>
            <a:r>
              <a:rPr lang="pl-PL" sz="2800" dirty="0" smtClean="0"/>
              <a:t>MEN:</a:t>
            </a:r>
            <a:endParaRPr lang="pl-P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Liczba etatów nauczycielskich wzrosła o ponad 17 tys. (w tym 11 760 w placówkach samorządowych</a:t>
            </a:r>
            <a:r>
              <a:rPr lang="pl-PL" sz="2800" dirty="0" smtClean="0"/>
              <a:t>).</a:t>
            </a:r>
            <a:endParaRPr lang="pl-P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Liczba nauczycieli wzrosła o ponad 10 tys.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24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AB7C1CFE-AE31-44F2-874C-7142854CDC6E}"/>
              </a:ext>
            </a:extLst>
          </p:cNvPr>
          <p:cNvSpPr/>
          <p:nvPr/>
        </p:nvSpPr>
        <p:spPr>
          <a:xfrm>
            <a:off x="1619250" y="1268413"/>
            <a:ext cx="617537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Podstawą działań analitycznych jest właściwa definicja wskaźników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6156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Zmiany związane z sześciolatkami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/>
              <a:t>Należy także pamiętać, że zamieszanie związane z sześciolatkami powoduje, że przez cały system edukacji przechodzą trzy klasy, których liczebności są mocno zaburzone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080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0914" y="326572"/>
            <a:ext cx="8302172" cy="911740"/>
          </a:xfrm>
        </p:spPr>
        <p:txBody>
          <a:bodyPr>
            <a:normAutofit/>
          </a:bodyPr>
          <a:lstStyle/>
          <a:p>
            <a:r>
              <a:rPr lang="pl-PL" dirty="0"/>
              <a:t>Plany nauczania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20914" y="1819275"/>
            <a:ext cx="8302171" cy="4596039"/>
          </a:xfrm>
        </p:spPr>
        <p:txBody>
          <a:bodyPr/>
          <a:lstStyle/>
          <a:p>
            <a:r>
              <a:rPr lang="pl-PL" dirty="0"/>
              <a:t>Nowe plany nauczania są nieco droższe (np. dla szkoły podstawowej o około 1% od poprzednich)</a:t>
            </a:r>
          </a:p>
        </p:txBody>
      </p:sp>
    </p:spTree>
    <p:extLst>
      <p:ext uri="{BB962C8B-B14F-4D97-AF65-F5344CB8AC3E}">
        <p14:creationId xmlns:p14="http://schemas.microsoft.com/office/powerpoint/2010/main" val="280824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Warto także śledzić prognozy demograficzne</a:t>
            </a:r>
          </a:p>
        </p:txBody>
      </p:sp>
    </p:spTree>
    <p:extLst>
      <p:ext uri="{BB962C8B-B14F-4D97-AF65-F5344CB8AC3E}">
        <p14:creationId xmlns:p14="http://schemas.microsoft.com/office/powerpoint/2010/main" val="287370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4C66194A-222E-4235-980B-8F565983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Prognoza liczb uczniów klas pierwszych szkół podstawowych – cały kraj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2E108E2F-51DF-48FD-9C23-747CD6565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587500"/>
            <a:ext cx="8255000" cy="441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0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8EF7847-C7CF-437F-B970-BDC5DBBD7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Prognoza liczb uczniów szkół szczebla gminnego – cały kraj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EE9D3DE2-416B-405C-AAC5-2342DE96E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587500"/>
            <a:ext cx="8255000" cy="443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65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A0C26AB-9504-43DC-BA6C-3530D72D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Zmiany liczb uczniów w szkołach gminnych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A48A04E0-5093-48C4-80A7-FAD94062B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0" y="1417638"/>
            <a:ext cx="8229600" cy="4525963"/>
          </a:xfrm>
        </p:spPr>
        <p:txBody>
          <a:bodyPr/>
          <a:lstStyle/>
          <a:p>
            <a:pPr lvl="1"/>
            <a:r>
              <a:rPr lang="pl-PL" sz="2400" dirty="0"/>
              <a:t>Po gwałtownych zawirowaniach związanych ze zmianami wieku obowiązku szkolnego, liczba uczniów klas pierwszych będzie względnie stabilna</a:t>
            </a:r>
          </a:p>
          <a:p>
            <a:pPr lvl="1"/>
            <a:r>
              <a:rPr lang="pl-PL" sz="2400" dirty="0"/>
              <a:t>Wzrost liczby szkół przy stabilnej wielkości roczników oznacza wzrost jednostkowych kosztów kształcenia (trudniej jest tworzyć oddziały rozsądnej wielkości)</a:t>
            </a:r>
          </a:p>
          <a:p>
            <a:pPr lvl="1"/>
            <a:r>
              <a:rPr lang="pl-PL" sz="2400" dirty="0"/>
              <a:t>Łączna liczba uczniów radykalnie się zmniejszyła ze względu na podniesienie wieku szkolnego, a wkrótce znowu spadnie z powodu likwidacji gimnazjów</a:t>
            </a:r>
          </a:p>
          <a:p>
            <a:pPr lvl="1"/>
            <a:r>
              <a:rPr lang="pl-PL" sz="2400" dirty="0"/>
              <a:t>Spadek liczby uczniów oznacza wzrost jednostkowych kosztów kształcenia (koszty stałe maleją zwykle wolniej niż liczba uczniów)</a:t>
            </a:r>
          </a:p>
          <a:p>
            <a:pPr lvl="1"/>
            <a:endParaRPr lang="pl-PL" sz="2400" dirty="0"/>
          </a:p>
          <a:p>
            <a:pPr lvl="1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3788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0067BF37-DA24-492C-9E64-8FB158475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pl-PL" sz="3200" dirty="0"/>
              <a:t>Prognoza liczb uczniów klas pierwszych szkół szczebla powiatowego – cały kraj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448D5913-A9D4-40F5-ADF4-D1923B24F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587500"/>
            <a:ext cx="8255000" cy="447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76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1898AA4-C119-4DDF-B7D4-CAE51C0DD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Prognoza łącznej liczby uczniów szkół szczebla powiatowego – cały kraj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9D1EAF1D-7E17-4C32-B8F7-03071E9A5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587500"/>
            <a:ext cx="8255000" cy="446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71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0C9D8E4-8AE2-4BBA-8802-7AC8A1A44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Zmiany liczb uczniów w szkołach powiatowych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2DD5F6-5D97-4BD6-84C3-9E5332CF2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sz="2000" dirty="0"/>
              <a:t>Po długotrwałym okresie spadku następuje kilkuletnie ustabilizowanie liczby uczniów w rocznikach klas pierwszych szkół powiatowych</a:t>
            </a:r>
          </a:p>
          <a:p>
            <a:pPr lvl="1"/>
            <a:r>
              <a:rPr lang="pl-PL" sz="2000" dirty="0"/>
              <a:t>Z powodu likwidacji gimnazjów w roku 2019/20 do szkół powiatowych przyjdą dwa (odrębne!) roczniki klas pierwszych, co spowoduje skokowy wzrost liczb uczniów</a:t>
            </a:r>
          </a:p>
          <a:p>
            <a:pPr lvl="1"/>
            <a:r>
              <a:rPr lang="pl-PL" sz="2000" dirty="0"/>
              <a:t>Kolejne gwałtowne zmiany liczb uczniów nastąpią wskutek przejścia fali zawirowań związanych ze zmianami wieku szkolnego</a:t>
            </a:r>
          </a:p>
          <a:p>
            <a:pPr lvl="1"/>
            <a:r>
              <a:rPr lang="pl-PL" sz="2000" dirty="0"/>
              <a:t>Zwiększenie liczby uczniów może przyczynić się do </a:t>
            </a:r>
          </a:p>
          <a:p>
            <a:pPr lvl="2"/>
            <a:r>
              <a:rPr lang="pl-PL" sz="1800" dirty="0"/>
              <a:t>zmniejszenia kosztów jednostkowych (zwłaszcza rzeczowych </a:t>
            </a:r>
            <a:br>
              <a:rPr lang="pl-PL" sz="1800" dirty="0"/>
            </a:br>
            <a:r>
              <a:rPr lang="pl-PL" sz="1800" dirty="0"/>
              <a:t>i administracyjnych)</a:t>
            </a:r>
          </a:p>
          <a:p>
            <a:pPr lvl="2"/>
            <a:r>
              <a:rPr lang="pl-PL" sz="1800" dirty="0"/>
              <a:t>wzrostu różnicy między wydatkami a subwencją oświatową </a:t>
            </a:r>
          </a:p>
          <a:p>
            <a:pPr lvl="1"/>
            <a:endParaRPr lang="pl-PL" sz="2000" dirty="0"/>
          </a:p>
          <a:p>
            <a:pPr lvl="1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0491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83858" y="2276872"/>
            <a:ext cx="6176283" cy="1833539"/>
          </a:xfrm>
        </p:spPr>
        <p:txBody>
          <a:bodyPr>
            <a:normAutofit fontScale="90000"/>
          </a:bodyPr>
          <a:lstStyle/>
          <a:p>
            <a:r>
              <a:rPr lang="pl-PL" dirty="0"/>
              <a:t>Standaryzacja zatrudnienia nauczycieli metodą bonu organizacyjnego</a:t>
            </a:r>
          </a:p>
        </p:txBody>
      </p:sp>
    </p:spTree>
    <p:extLst>
      <p:ext uri="{BB962C8B-B14F-4D97-AF65-F5344CB8AC3E}">
        <p14:creationId xmlns:p14="http://schemas.microsoft.com/office/powerpoint/2010/main" val="229175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7D500C51-DA65-4759-89CB-85B6F9A899F3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defRPr/>
            </a:pPr>
            <a:endParaRPr lang="pl-PL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EF7FB660-9FAA-4576-9304-3CB3FC37E60A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8229600" cy="108012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kern="0" dirty="0" smtClean="0"/>
              <a:t>Wydatki </a:t>
            </a:r>
            <a:r>
              <a:rPr lang="pl-PL" kern="0" dirty="0"/>
              <a:t>przypadające na jednego ucznia szkoły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="" xmlns:a16="http://schemas.microsoft.com/office/drawing/2014/main" id="{A530900B-B639-485C-A0C4-4C030988EAE8}"/>
              </a:ext>
            </a:extLst>
          </p:cNvPr>
          <p:cNvSpPr txBox="1">
            <a:spLocks/>
          </p:cNvSpPr>
          <p:nvPr/>
        </p:nvSpPr>
        <p:spPr>
          <a:xfrm>
            <a:off x="420914" y="1745456"/>
            <a:ext cx="8302171" cy="3987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pl-PL" kern="0" dirty="0"/>
              <a:t>Taki wskaźnik wprowadza często w błąd, bo np. wydatki przypadające na jednego ucznia w szkołach specjalnych są bardzo duże, a szkoły specjalne  często nie są finansowym problemem dla samorządów, gdyż wydają tyle, ile powiat otrzymuje na nie subwencji.</a:t>
            </a:r>
          </a:p>
          <a:p>
            <a:endParaRPr lang="pl-PL" kern="0" dirty="0"/>
          </a:p>
          <a:p>
            <a:r>
              <a:rPr lang="pl-PL" kern="0" dirty="0"/>
              <a:t>Podobnie może być z małymi szkołami mniejszości narodowej, które są drogie, ale dla gminy często korzystne jest utrzymywanie takich szkół ze względu na bardzo wysokie wagi algorytmu podziału subwencji na uczniów takich szkół.</a:t>
            </a:r>
          </a:p>
          <a:p>
            <a:endParaRPr lang="pl-PL" kern="0" dirty="0"/>
          </a:p>
          <a:p>
            <a:r>
              <a:rPr lang="pl-PL" kern="0" dirty="0"/>
              <a:t>Wyznaczając tego typu wskaźnik należy zawsze brać pod uwagę średnioroczną liczbę uczniów.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Negocjacyjna metoda zatwierdzania arkuszy organizacyjnych</a:t>
            </a:r>
            <a:r>
              <a:rPr lang="pl-PL" sz="1500" dirty="0"/>
              <a:t/>
            </a:r>
            <a:br>
              <a:rPr lang="pl-PL" sz="1500" dirty="0"/>
            </a:br>
            <a:r>
              <a:rPr lang="pl-PL" sz="1500" dirty="0"/>
              <a:t/>
            </a:r>
            <a:br>
              <a:rPr lang="pl-PL" sz="1500" dirty="0"/>
            </a:br>
            <a:endParaRPr lang="pl-PL" sz="1500" dirty="0"/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556792"/>
            <a:ext cx="4176464" cy="3101728"/>
          </a:xfrm>
        </p:spPr>
      </p:pic>
      <p:sp>
        <p:nvSpPr>
          <p:cNvPr id="10" name="pole tekstowe 9"/>
          <p:cNvSpPr txBox="1"/>
          <p:nvPr/>
        </p:nvSpPr>
        <p:spPr>
          <a:xfrm>
            <a:off x="6948264" y="30596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JST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619394" y="3028810"/>
            <a:ext cx="16049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Dyrektorzy </a:t>
            </a:r>
          </a:p>
          <a:p>
            <a:r>
              <a:rPr lang="pl-PL" sz="2400" dirty="0"/>
              <a:t>szkół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1007140" y="4941365"/>
            <a:ext cx="6949236" cy="378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673" tIns="42336" rIns="84673" bIns="42336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0">
                <a:solidFill>
                  <a:srgbClr val="3667B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2C62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2C62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2C62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2C62"/>
                </a:solidFill>
                <a:latin typeface="Tahoma" pitchFamily="34" charset="0"/>
              </a:defRPr>
            </a:lvl5pPr>
            <a:lvl6pPr marL="564413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2C62"/>
                </a:solidFill>
                <a:latin typeface="Tahoma" pitchFamily="34" charset="0"/>
              </a:defRPr>
            </a:lvl6pPr>
            <a:lvl7pPr marL="1128827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2C62"/>
                </a:solidFill>
                <a:latin typeface="Tahoma" pitchFamily="34" charset="0"/>
              </a:defRPr>
            </a:lvl7pPr>
            <a:lvl8pPr marL="169324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2C62"/>
                </a:solidFill>
                <a:latin typeface="Tahoma" pitchFamily="34" charset="0"/>
              </a:defRPr>
            </a:lvl8pPr>
            <a:lvl9pPr marL="2257654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2C62"/>
                </a:solidFill>
                <a:latin typeface="Tahoma" pitchFamily="34" charset="0"/>
              </a:defRPr>
            </a:lvl9pPr>
          </a:lstStyle>
          <a:p>
            <a:pPr algn="ctr"/>
            <a:r>
              <a:rPr lang="pl-PL" sz="1800" kern="0" dirty="0"/>
              <a:t>My (dobrzy dyrektorzy)  i Oni (zły organ prowadzący)</a:t>
            </a:r>
          </a:p>
        </p:txBody>
      </p:sp>
    </p:spTree>
    <p:extLst>
      <p:ext uri="{BB962C8B-B14F-4D97-AF65-F5344CB8AC3E}">
        <p14:creationId xmlns:p14="http://schemas.microsoft.com/office/powerpoint/2010/main" val="201033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Metoda negocjacyjna - błędne koło braku zaufania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546570" y="2402515"/>
          <a:ext cx="5726465" cy="2971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289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Dyrektorzy szkół muszą mieć motywację do optymalizacji organizacji swoich </a:t>
            </a:r>
            <a:r>
              <a:rPr lang="pl-PL" dirty="0" smtClean="0"/>
              <a:t>placówek.</a:t>
            </a:r>
            <a:endParaRPr lang="pl-PL" dirty="0"/>
          </a:p>
          <a:p>
            <a:endParaRPr lang="pl-PL" dirty="0"/>
          </a:p>
          <a:p>
            <a:r>
              <a:rPr lang="pl-PL" dirty="0"/>
              <a:t>Tak będzie tylko wtedy, gdy nie będzie się im zabierało tego, co zaoszczędzą oraz uznają reguły za sprawiedliwe.</a:t>
            </a:r>
          </a:p>
        </p:txBody>
      </p:sp>
    </p:spTree>
    <p:extLst>
      <p:ext uri="{BB962C8B-B14F-4D97-AF65-F5344CB8AC3E}">
        <p14:creationId xmlns:p14="http://schemas.microsoft.com/office/powerpoint/2010/main" val="182271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583125" y="1196752"/>
            <a:ext cx="5977749" cy="318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/>
          <a:lstStyle/>
          <a:p>
            <a:pPr algn="ctr">
              <a:spcBef>
                <a:spcPct val="20000"/>
              </a:spcBef>
            </a:pPr>
            <a:r>
              <a:rPr lang="pl-PL" sz="3200" dirty="0">
                <a:latin typeface="+mj-lt"/>
              </a:rPr>
              <a:t>Zarządzanie nie polega na ręcznym sterowaniu wszystkim, tylko na stwarzaniu mechanizmów, dzięki którym ręczne sterowanie nie jest potrzebne.</a:t>
            </a:r>
            <a:endParaRPr 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2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5876" y="336519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pl-PL" altLang="pl-PL" sz="3600" dirty="0"/>
              <a:t>Bon finansowy - teoretycznie najprostsze rozwiązane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2168525"/>
            <a:ext cx="8534400" cy="3546475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/>
              <a:t>Niezwykle prosta zasada określania planu finansowego szkoły jako iloczynu wartości bonu i liczby </a:t>
            </a:r>
            <a:r>
              <a:rPr lang="pl-PL" altLang="pl-PL" dirty="0" smtClean="0"/>
              <a:t>uczniów.</a:t>
            </a:r>
            <a:endParaRPr lang="pl-PL" altLang="pl-PL" dirty="0"/>
          </a:p>
          <a:p>
            <a:r>
              <a:rPr lang="pl-PL" altLang="pl-PL" dirty="0"/>
              <a:t>Przeniesienie pełnej odpowiedzialności za racjonalizację wydatków na dyrektorów </a:t>
            </a:r>
            <a:r>
              <a:rPr lang="pl-PL" altLang="pl-PL" dirty="0" smtClean="0"/>
              <a:t>szkół.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88812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/>
              <a:t>Realne ograniczenia dla idei bonu finansowego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2168525"/>
            <a:ext cx="8534400" cy="3546475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/>
              <a:t>System wynagrodzeń nauczycieli, wskutek którego te same liczby etatów nauczycielskich mogą bardzo różnie </a:t>
            </a:r>
            <a:r>
              <a:rPr lang="pl-PL" altLang="pl-PL" dirty="0" smtClean="0"/>
              <a:t>kosztować.</a:t>
            </a:r>
            <a:endParaRPr lang="pl-PL" altLang="pl-PL" dirty="0"/>
          </a:p>
          <a:p>
            <a:r>
              <a:rPr lang="pl-PL" altLang="pl-PL" dirty="0"/>
              <a:t>Zróżnicowany stan techniczny budynków </a:t>
            </a:r>
            <a:r>
              <a:rPr lang="pl-PL" altLang="pl-PL" dirty="0" smtClean="0"/>
              <a:t>szkolnych.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63538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/>
              <a:t>Bon finansowy w praktyce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2168525"/>
            <a:ext cx="8534400" cy="3546475"/>
          </a:xfrm>
          <a:prstGeom prst="rect">
            <a:avLst/>
          </a:prstGeom>
        </p:spPr>
        <p:txBody>
          <a:bodyPr/>
          <a:lstStyle/>
          <a:p>
            <a:r>
              <a:rPr lang="pl-PL" altLang="pl-PL"/>
              <a:t>Konieczność określania różnych wartości bonu dla różnych szkół lub coraz bardziej jawna rezygnacja z zasady, że plan finansowy szkoły jest prostym iloczynem liczby uczniów i wartości bonu.</a:t>
            </a:r>
          </a:p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243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/>
              <a:t>Czy bon finansowy jest możliwy do wdrożenia?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2168525"/>
            <a:ext cx="8534400" cy="3546475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/>
              <a:t>Tak, ale w praktyce nie jest to wcale rozwiązanie tak proste, jak się wydaje na pierwszy rzut </a:t>
            </a:r>
            <a:r>
              <a:rPr lang="pl-PL" altLang="pl-PL" dirty="0" smtClean="0"/>
              <a:t>oka.</a:t>
            </a:r>
            <a:endParaRPr lang="pl-PL" altLang="pl-PL" dirty="0"/>
          </a:p>
          <a:p>
            <a:r>
              <a:rPr lang="pl-PL" altLang="pl-PL" dirty="0"/>
              <a:t>Wymaga wysokich kwalifikacji od osób nadzorujących wdrożenie jak i dyrektorów </a:t>
            </a:r>
            <a:r>
              <a:rPr lang="pl-PL" altLang="pl-PL" dirty="0" smtClean="0"/>
              <a:t>szkół.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56997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Bon organizacyjny</a:t>
            </a:r>
          </a:p>
        </p:txBody>
      </p:sp>
    </p:spTree>
    <p:extLst>
      <p:ext uri="{BB962C8B-B14F-4D97-AF65-F5344CB8AC3E}">
        <p14:creationId xmlns:p14="http://schemas.microsoft.com/office/powerpoint/2010/main" val="52795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052736"/>
            <a:ext cx="8534400" cy="4662264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/>
              <a:t>Tak naprawdę, mówiąc o bonie oświatowym myślimy o tym, że budżet szkoły powinien być ściśle związany z liczbą kształconych </a:t>
            </a:r>
            <a:r>
              <a:rPr lang="pl-PL" altLang="pl-PL" dirty="0" smtClean="0"/>
              <a:t/>
            </a:r>
            <a:br>
              <a:rPr lang="pl-PL" altLang="pl-PL" dirty="0" smtClean="0"/>
            </a:br>
            <a:r>
              <a:rPr lang="pl-PL" altLang="pl-PL" dirty="0" smtClean="0"/>
              <a:t>w </a:t>
            </a:r>
            <a:r>
              <a:rPr lang="pl-PL" altLang="pl-PL" dirty="0"/>
              <a:t>niej uczniów, aby motywować dyrektora szkoły do racjonalizacji kosztów.</a:t>
            </a:r>
          </a:p>
          <a:p>
            <a:r>
              <a:rPr lang="pl-PL" altLang="pl-PL" dirty="0"/>
              <a:t>„Ściśle związane” nie musi jednak oznaczać, że budżet szkoły jest iloczynem liczby uczniów i wartości bonu </a:t>
            </a:r>
            <a:r>
              <a:rPr lang="pl-PL" altLang="pl-PL" dirty="0" smtClean="0"/>
              <a:t>edukacyjnego.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420265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E3110660-B57F-422C-BEF4-1C8D998DF108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8229600" cy="71973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sz="4000" kern="0" dirty="0"/>
              <a:t>Wydatki odniesione do subwencji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="" xmlns:a16="http://schemas.microsoft.com/office/drawing/2014/main" id="{87731A6F-7834-4ED5-A62C-D968FAFA808C}"/>
              </a:ext>
            </a:extLst>
          </p:cNvPr>
          <p:cNvSpPr txBox="1">
            <a:spLocks/>
          </p:cNvSpPr>
          <p:nvPr/>
        </p:nvSpPr>
        <p:spPr>
          <a:xfrm>
            <a:off x="323528" y="1340767"/>
            <a:ext cx="8363272" cy="39876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pl-PL" sz="2400" kern="0" dirty="0"/>
              <a:t>Kwoty dopłaty do subwencji na poszczególne szkoły – zły </a:t>
            </a:r>
            <a:r>
              <a:rPr lang="pl-PL" sz="2400" kern="0" dirty="0" smtClean="0"/>
              <a:t>wskaźnik, </a:t>
            </a:r>
            <a:r>
              <a:rPr lang="pl-PL" sz="2400" kern="0" dirty="0"/>
              <a:t>bo do dużej szkoły dopłacamy </a:t>
            </a:r>
            <a:r>
              <a:rPr lang="pl-PL" sz="2400" kern="0" dirty="0" smtClean="0"/>
              <a:t>więcej,</a:t>
            </a:r>
            <a:endParaRPr lang="pl-PL" sz="2400" kern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kern="0" dirty="0"/>
              <a:t>Procent dopłaty do subwencji na poszczególne szkoły – lepszy wskaźnik, ale ma swoje wady bo np. małe szkoły i szkoły mniejszości mają większą subwencję na ucznia, czyli taka sama dopłata kwotowa, przy takiej samej liczbie uczniów może dać różne dopłaty liczone w </a:t>
            </a:r>
            <a:r>
              <a:rPr lang="pl-PL" sz="2400" kern="0" dirty="0" smtClean="0"/>
              <a:t>procentach,</a:t>
            </a:r>
            <a:endParaRPr lang="pl-PL" sz="2400" kern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kern="0" dirty="0"/>
              <a:t>Kwota dopłaty do subwencji przypadająca na jednego ucznia – wskaźnik najlepiej pokazujący, która szkoła jest dla samorządu najdroższa, a która </a:t>
            </a:r>
            <a:r>
              <a:rPr lang="pl-PL" sz="2400" kern="0" dirty="0" smtClean="0"/>
              <a:t>najtańsza.</a:t>
            </a:r>
            <a:endParaRPr lang="pl-PL" sz="2400" kern="0" dirty="0"/>
          </a:p>
          <a:p>
            <a:pPr lvl="1"/>
            <a:endParaRPr lang="pl-PL" kern="0" dirty="0"/>
          </a:p>
          <a:p>
            <a:pPr lvl="1"/>
            <a:endParaRPr lang="pl-PL" kern="0" dirty="0"/>
          </a:p>
          <a:p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1023825948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3283" y="674728"/>
            <a:ext cx="8153229" cy="1431854"/>
          </a:xfrm>
        </p:spPr>
        <p:txBody>
          <a:bodyPr>
            <a:normAutofit fontScale="90000"/>
          </a:bodyPr>
          <a:lstStyle/>
          <a:p>
            <a:r>
              <a:rPr lang="pl-PL" altLang="pl-PL" sz="3200" dirty="0"/>
              <a:t>Naturalna reguła działania dyrektorów podczas przygotowywania i zatwierdzania arkusza organizacyjnego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2997" y="2618618"/>
            <a:ext cx="8273803" cy="252550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1"/>
            <a:r>
              <a:rPr lang="pl-PL" altLang="pl-PL" sz="2800" dirty="0"/>
              <a:t>Biorę wszystko co mi dadzą, nawet wtedy, gdy nie jest mi to specjalnie potrzebne.</a:t>
            </a:r>
          </a:p>
          <a:p>
            <a:pPr lvl="1"/>
            <a:r>
              <a:rPr lang="pl-PL" altLang="pl-PL" sz="2800" dirty="0"/>
              <a:t>Kiedy potrzebuję czegoś ekstra szukam wszelkich argumentów aby to otrzymać, 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z </a:t>
            </a:r>
            <a:r>
              <a:rPr lang="pl-PL" altLang="pl-PL" sz="2800" dirty="0"/>
              <a:t>wyjątkiem propozycji, że  może w zamian 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z </a:t>
            </a:r>
            <a:r>
              <a:rPr lang="pl-PL" altLang="pl-PL" sz="2800" dirty="0"/>
              <a:t>czegoś innego zrezygnuję.</a:t>
            </a:r>
          </a:p>
        </p:txBody>
      </p:sp>
    </p:spTree>
    <p:extLst>
      <p:ext uri="{BB962C8B-B14F-4D97-AF65-F5344CB8AC3E}">
        <p14:creationId xmlns:p14="http://schemas.microsoft.com/office/powerpoint/2010/main" val="259302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119" y="323640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Główne problemy tradycyjnego systemu podziału środków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323851" y="1910442"/>
            <a:ext cx="8496622" cy="403950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/>
            <a:r>
              <a:rPr lang="pl-PL" sz="2800" dirty="0"/>
              <a:t>Środki dla szkoły zależą od zdolności negocjacyjnych dyrektora, a nie od jej prawdziwych </a:t>
            </a:r>
            <a:r>
              <a:rPr lang="pl-PL" sz="2800" dirty="0" smtClean="0"/>
              <a:t>potrzeb.</a:t>
            </a:r>
            <a:endParaRPr lang="pl-PL" sz="2800" dirty="0"/>
          </a:p>
          <a:p>
            <a:pPr lvl="1"/>
            <a:r>
              <a:rPr lang="pl-PL" sz="2800" dirty="0"/>
              <a:t>Nieuzasadnione nierównomierności rozdziału środków między szkoły tego samego </a:t>
            </a:r>
            <a:r>
              <a:rPr lang="pl-PL" sz="2800" dirty="0" smtClean="0"/>
              <a:t>typu.</a:t>
            </a:r>
            <a:endParaRPr lang="pl-PL" sz="2800" dirty="0"/>
          </a:p>
          <a:p>
            <a:pPr lvl="1"/>
            <a:r>
              <a:rPr lang="pl-PL" sz="2800" dirty="0"/>
              <a:t>Racjonalna organizacja szkoły z punktu widzenia szkoły jest czym innym, niż z punktu widzenia </a:t>
            </a:r>
            <a:r>
              <a:rPr lang="pl-PL" sz="2800" dirty="0" smtClean="0"/>
              <a:t>JST.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219124450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4543" y="1066615"/>
            <a:ext cx="7387817" cy="1086243"/>
          </a:xfrm>
        </p:spPr>
        <p:txBody>
          <a:bodyPr/>
          <a:lstStyle/>
          <a:p>
            <a:r>
              <a:rPr lang="pl-PL" altLang="pl-PL" dirty="0"/>
              <a:t>Przykład </a:t>
            </a:r>
            <a:r>
              <a:rPr lang="pl-PL" altLang="pl-PL" dirty="0" smtClean="0"/>
              <a:t>1</a:t>
            </a:r>
            <a:endParaRPr lang="pl-PL" altLang="pl-PL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4543" y="2483303"/>
            <a:ext cx="8294914" cy="266081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pl-PL" altLang="pl-PL" dirty="0"/>
              <a:t>Jeśli do szkoły podstawowej zgłosiło się 50 uczniów, dyrektor szkoły jest szczęśliwy, gdy zgłosi się do niej spoza obwodu uczeń 51, bo będzie mógł próbować otworzyć 3 oddziały zamiast dwóch. </a:t>
            </a:r>
          </a:p>
          <a:p>
            <a:r>
              <a:rPr lang="pl-PL" altLang="pl-PL" dirty="0"/>
              <a:t>Nie podejmuje oczywiście żadnych działań, aby ograniczyć liczbę przyjętych uczniów do 50.</a:t>
            </a:r>
          </a:p>
        </p:txBody>
      </p:sp>
    </p:spTree>
    <p:extLst>
      <p:ext uri="{BB962C8B-B14F-4D97-AF65-F5344CB8AC3E}">
        <p14:creationId xmlns:p14="http://schemas.microsoft.com/office/powerpoint/2010/main" val="102566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40871" y="1105803"/>
            <a:ext cx="7227473" cy="857560"/>
          </a:xfrm>
        </p:spPr>
        <p:txBody>
          <a:bodyPr/>
          <a:lstStyle/>
          <a:p>
            <a:r>
              <a:rPr lang="pl-PL" altLang="pl-PL" dirty="0" smtClean="0"/>
              <a:t>Przykład 2</a:t>
            </a:r>
            <a:endParaRPr lang="pl-PL" altLang="pl-PL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0871" y="2483303"/>
            <a:ext cx="7870372" cy="266081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l-PL" altLang="pl-PL" sz="2800" dirty="0"/>
              <a:t>Dyrektorzy szkół wolą oddziały 25 osobowe od tańszych 24 osobowych (obowiązkowy podział na lekcjach języków i informatyki), 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i </a:t>
            </a:r>
            <a:r>
              <a:rPr lang="pl-PL" altLang="pl-PL" sz="2800" dirty="0"/>
              <a:t>27 osobowe od 26 osobowych (obowiązkowy podział na zajęciach </a:t>
            </a:r>
            <a:r>
              <a:rPr lang="pl-PL" altLang="pl-PL" sz="2800" dirty="0" err="1" smtClean="0"/>
              <a:t>wf</a:t>
            </a:r>
            <a:r>
              <a:rPr lang="pl-PL" altLang="pl-PL" sz="2800" dirty="0"/>
              <a:t> </a:t>
            </a:r>
            <a:r>
              <a:rPr lang="pl-PL" altLang="pl-PL" sz="2800" dirty="0" smtClean="0"/>
              <a:t>-u).</a:t>
            </a:r>
            <a:endParaRPr lang="pl-PL" altLang="pl-PL" sz="2800" dirty="0"/>
          </a:p>
        </p:txBody>
      </p:sp>
    </p:spTree>
    <p:extLst>
      <p:ext uri="{BB962C8B-B14F-4D97-AF65-F5344CB8AC3E}">
        <p14:creationId xmlns:p14="http://schemas.microsoft.com/office/powerpoint/2010/main" val="426616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20486" y="1099138"/>
            <a:ext cx="7023069" cy="857560"/>
          </a:xfrm>
        </p:spPr>
        <p:txBody>
          <a:bodyPr/>
          <a:lstStyle/>
          <a:p>
            <a:r>
              <a:rPr lang="pl-PL" altLang="pl-PL" dirty="0" smtClean="0"/>
              <a:t>Przykład 3</a:t>
            </a:r>
            <a:endParaRPr lang="pl-PL" altLang="pl-PL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0486" y="2287064"/>
            <a:ext cx="7805057" cy="290604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altLang="pl-PL" dirty="0"/>
              <a:t>Jeżeli do szkolnej świetlicy zapisano 50 uczniów dyrektor szkoły przedstawiając arkusz organizacyjny będzie się domagał dwóch wychowawców </a:t>
            </a:r>
            <a:r>
              <a:rPr lang="pl-PL" altLang="pl-PL" dirty="0" smtClean="0"/>
              <a:t/>
            </a:r>
            <a:br>
              <a:rPr lang="pl-PL" altLang="pl-PL" dirty="0" smtClean="0"/>
            </a:br>
            <a:r>
              <a:rPr lang="pl-PL" altLang="pl-PL" dirty="0" smtClean="0"/>
              <a:t>w </a:t>
            </a:r>
            <a:r>
              <a:rPr lang="pl-PL" altLang="pl-PL" dirty="0"/>
              <a:t>świetlicy przez cały czas jej otwarcia.</a:t>
            </a:r>
          </a:p>
        </p:txBody>
      </p:sp>
    </p:spTree>
    <p:extLst>
      <p:ext uri="{BB962C8B-B14F-4D97-AF65-F5344CB8AC3E}">
        <p14:creationId xmlns:p14="http://schemas.microsoft.com/office/powerpoint/2010/main" val="279700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/>
              <a:t>Wniosek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5" y="2483303"/>
            <a:ext cx="8121284" cy="2660818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/>
              <a:t>Tradycyjny system zarządzania oświatą nie motywuje dyrektorów szkół do racjonalizacji organizacji, a wręcz zachęca do działań  zwiększających koszty.</a:t>
            </a:r>
          </a:p>
        </p:txBody>
      </p:sp>
    </p:spTree>
    <p:extLst>
      <p:ext uri="{BB962C8B-B14F-4D97-AF65-F5344CB8AC3E}">
        <p14:creationId xmlns:p14="http://schemas.microsoft.com/office/powerpoint/2010/main" val="403641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997" y="524528"/>
            <a:ext cx="7374854" cy="702723"/>
          </a:xfrm>
        </p:spPr>
        <p:txBody>
          <a:bodyPr>
            <a:normAutofit/>
          </a:bodyPr>
          <a:lstStyle/>
          <a:p>
            <a:r>
              <a:rPr lang="pl-PL" altLang="pl-PL" sz="2800" dirty="0"/>
              <a:t>Fundamenty proponowanego rozwiązania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2996" y="1340768"/>
            <a:ext cx="8551492" cy="450147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l-PL" altLang="pl-PL" sz="2400" dirty="0"/>
              <a:t>Należna szkole liczba godzin przeliczeniowych na jednego ucznia</a:t>
            </a:r>
          </a:p>
          <a:p>
            <a:pPr lvl="1">
              <a:lnSpc>
                <a:spcPct val="80000"/>
              </a:lnSpc>
            </a:pPr>
            <a:r>
              <a:rPr lang="pl-PL" altLang="pl-PL" sz="2400" dirty="0"/>
              <a:t>oddziałów „0” (np. 1,0)</a:t>
            </a:r>
          </a:p>
          <a:p>
            <a:pPr lvl="1">
              <a:lnSpc>
                <a:spcPct val="80000"/>
              </a:lnSpc>
            </a:pPr>
            <a:r>
              <a:rPr lang="pl-PL" altLang="pl-PL" sz="2400" dirty="0"/>
              <a:t>klas I-III SP (np. 1,40)</a:t>
            </a:r>
          </a:p>
          <a:p>
            <a:pPr lvl="1">
              <a:lnSpc>
                <a:spcPct val="80000"/>
              </a:lnSpc>
            </a:pPr>
            <a:r>
              <a:rPr lang="pl-PL" altLang="pl-PL" sz="2400" dirty="0"/>
              <a:t>klas IV-VI SP (np. 1,58)</a:t>
            </a:r>
          </a:p>
          <a:p>
            <a:pPr lvl="1">
              <a:lnSpc>
                <a:spcPct val="80000"/>
              </a:lnSpc>
            </a:pPr>
            <a:r>
              <a:rPr lang="pl-PL" altLang="pl-PL" sz="2400" dirty="0"/>
              <a:t>gimnazjum (np. 1,59)</a:t>
            </a:r>
          </a:p>
          <a:p>
            <a:pPr>
              <a:lnSpc>
                <a:spcPct val="80000"/>
              </a:lnSpc>
            </a:pPr>
            <a:endParaRPr lang="pl-PL" altLang="pl-PL" sz="2400" dirty="0"/>
          </a:p>
          <a:p>
            <a:pPr>
              <a:lnSpc>
                <a:spcPct val="80000"/>
              </a:lnSpc>
            </a:pPr>
            <a:r>
              <a:rPr lang="pl-PL" altLang="pl-PL" sz="2400" dirty="0"/>
              <a:t>Różnicowanie środków na wynagrodzenia zgodnie </a:t>
            </a: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dirty="0" smtClean="0"/>
              <a:t>z </a:t>
            </a:r>
            <a:r>
              <a:rPr lang="pl-PL" altLang="pl-PL" sz="2400" dirty="0"/>
              <a:t>przydzielonym limitem godzin (etatów) </a:t>
            </a:r>
            <a:r>
              <a:rPr lang="pl-PL" altLang="pl-PL" sz="2400" dirty="0" smtClean="0"/>
              <a:t>z </a:t>
            </a:r>
            <a:r>
              <a:rPr lang="pl-PL" altLang="pl-PL" sz="2400" dirty="0"/>
              <a:t>uwzględnieniem struktury zatrudnionej w szkołach </a:t>
            </a:r>
            <a:r>
              <a:rPr lang="pl-PL" altLang="pl-PL" sz="2400" dirty="0" smtClean="0"/>
              <a:t>kadry.</a:t>
            </a:r>
            <a:endParaRPr lang="pl-PL" altLang="pl-PL" sz="2400" dirty="0"/>
          </a:p>
          <a:p>
            <a:pPr>
              <a:lnSpc>
                <a:spcPct val="80000"/>
              </a:lnSpc>
            </a:pPr>
            <a:endParaRPr lang="pl-PL" altLang="pl-PL" sz="2400" dirty="0"/>
          </a:p>
          <a:p>
            <a:pPr>
              <a:lnSpc>
                <a:spcPct val="80000"/>
              </a:lnSpc>
            </a:pPr>
            <a:r>
              <a:rPr lang="pl-PL" altLang="pl-PL" sz="2400" dirty="0"/>
              <a:t>Gwarantowane przez JST finansowanie zadań, na które dyrektor szkoły nie ma </a:t>
            </a:r>
            <a:r>
              <a:rPr lang="pl-PL" altLang="pl-PL" sz="2400" dirty="0" smtClean="0"/>
              <a:t>wpływu.</a:t>
            </a: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159993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2997" y="1089475"/>
            <a:ext cx="7220895" cy="857560"/>
          </a:xfrm>
        </p:spPr>
        <p:txBody>
          <a:bodyPr>
            <a:normAutofit fontScale="90000"/>
          </a:bodyPr>
          <a:lstStyle/>
          <a:p>
            <a:r>
              <a:rPr lang="pl-PL" dirty="0"/>
              <a:t>Jak to działa w małych </a:t>
            </a:r>
            <a:r>
              <a:rPr lang="pl-PL" dirty="0" smtClean="0"/>
              <a:t>szkołach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412997" y="2276871"/>
            <a:ext cx="8175832" cy="304352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 małych szkołach należne limity godzin można określać na oddział i dodatkowo na </a:t>
            </a:r>
            <a:r>
              <a:rPr lang="pl-PL" dirty="0" smtClean="0"/>
              <a:t>ucznia.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224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010" y="548681"/>
            <a:ext cx="7777398" cy="1296144"/>
          </a:xfrm>
        </p:spPr>
        <p:txBody>
          <a:bodyPr>
            <a:normAutofit/>
          </a:bodyPr>
          <a:lstStyle/>
          <a:p>
            <a:r>
              <a:rPr lang="pl-PL" altLang="pl-PL" sz="2701" dirty="0">
                <a:solidFill>
                  <a:schemeClr val="tx1"/>
                </a:solidFill>
              </a:rPr>
              <a:t>Przykłady zadań realizowanych poza limitem godzin wynikającym z liczby uczniów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5036" y="2078342"/>
            <a:ext cx="7813388" cy="3130095"/>
          </a:xfrm>
        </p:spPr>
        <p:txBody>
          <a:bodyPr/>
          <a:lstStyle/>
          <a:p>
            <a:pPr lvl="1"/>
            <a:r>
              <a:rPr lang="pl-PL" altLang="pl-PL" dirty="0" smtClean="0"/>
              <a:t>urlopy </a:t>
            </a:r>
            <a:r>
              <a:rPr lang="pl-PL" altLang="pl-PL" dirty="0"/>
              <a:t>zdrowotne </a:t>
            </a:r>
            <a:r>
              <a:rPr lang="pl-PL" altLang="pl-PL" dirty="0" smtClean="0"/>
              <a:t>nauczycieli,</a:t>
            </a:r>
            <a:endParaRPr lang="pl-PL" altLang="pl-PL" dirty="0"/>
          </a:p>
          <a:p>
            <a:pPr lvl="1"/>
            <a:r>
              <a:rPr lang="pl-PL" altLang="pl-PL" dirty="0"/>
              <a:t>stany nieczynne i </a:t>
            </a:r>
            <a:r>
              <a:rPr lang="pl-PL" altLang="pl-PL" dirty="0" smtClean="0"/>
              <a:t>odprawy,</a:t>
            </a:r>
            <a:endParaRPr lang="pl-PL" altLang="pl-PL" dirty="0"/>
          </a:p>
          <a:p>
            <a:pPr lvl="1"/>
            <a:r>
              <a:rPr lang="pl-PL" altLang="pl-PL" dirty="0"/>
              <a:t>zniżki godzin i dodatki </a:t>
            </a:r>
            <a:r>
              <a:rPr lang="pl-PL" altLang="pl-PL" dirty="0" smtClean="0"/>
              <a:t>doradców,</a:t>
            </a:r>
            <a:endParaRPr lang="pl-PL" altLang="pl-PL" dirty="0"/>
          </a:p>
          <a:p>
            <a:pPr lvl="1"/>
            <a:r>
              <a:rPr lang="pl-PL" altLang="pl-PL" dirty="0" smtClean="0"/>
              <a:t>nauczanie indywidualne,</a:t>
            </a:r>
            <a:endParaRPr lang="pl-PL" altLang="pl-PL" dirty="0"/>
          </a:p>
          <a:p>
            <a:pPr lvl="1"/>
            <a:r>
              <a:rPr lang="pl-PL" altLang="pl-PL" dirty="0"/>
              <a:t>koszty specyficznych zajęć realizowanych na zlecenie organu </a:t>
            </a:r>
            <a:r>
              <a:rPr lang="pl-PL" altLang="pl-PL" dirty="0" smtClean="0"/>
              <a:t>prowadzącego.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77941452"/>
      </p:ext>
    </p:extLst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009" y="1160040"/>
            <a:ext cx="7320841" cy="1029072"/>
          </a:xfrm>
        </p:spPr>
        <p:txBody>
          <a:bodyPr/>
          <a:lstStyle/>
          <a:p>
            <a:r>
              <a:rPr lang="pl-PL" altLang="pl-PL" dirty="0"/>
              <a:t>Rola organu prowadzącego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010" y="2483303"/>
            <a:ext cx="7306548" cy="266081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1"/>
            <a:r>
              <a:rPr lang="pl-PL" altLang="pl-PL" dirty="0"/>
              <a:t>Ustalanie lokalnych standardów zatrudnienia na poziomie odpowiadającym potrzebom i </a:t>
            </a:r>
            <a:r>
              <a:rPr lang="pl-PL" altLang="pl-PL" dirty="0" smtClean="0"/>
              <a:t>możliwościom,</a:t>
            </a:r>
            <a:endParaRPr lang="pl-PL" altLang="pl-PL" dirty="0"/>
          </a:p>
          <a:p>
            <a:pPr lvl="1"/>
            <a:r>
              <a:rPr lang="pl-PL" altLang="pl-PL" dirty="0"/>
              <a:t>Pilnowanie ich </a:t>
            </a:r>
            <a:r>
              <a:rPr lang="pl-PL" altLang="pl-PL" dirty="0" smtClean="0"/>
              <a:t>przestrzegania,</a:t>
            </a:r>
            <a:endParaRPr lang="pl-PL" altLang="pl-PL" dirty="0"/>
          </a:p>
          <a:p>
            <a:pPr lvl="1"/>
            <a:r>
              <a:rPr lang="pl-PL" altLang="pl-PL" dirty="0"/>
              <a:t>Rezygnacja z ręcznego sterowania </a:t>
            </a:r>
            <a:br>
              <a:rPr lang="pl-PL" altLang="pl-PL" dirty="0"/>
            </a:br>
            <a:r>
              <a:rPr lang="pl-PL" altLang="pl-PL" dirty="0"/>
              <a:t>i negocjowania rozwiązań organizacyjnych w </a:t>
            </a:r>
            <a:r>
              <a:rPr lang="pl-PL" altLang="pl-PL" dirty="0" smtClean="0"/>
              <a:t>szkołach.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56906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94864A82-7306-44F5-B2FE-195D72EB3DAE}"/>
              </a:ext>
            </a:extLst>
          </p:cNvPr>
          <p:cNvSpPr txBox="1">
            <a:spLocks/>
          </p:cNvSpPr>
          <p:nvPr/>
        </p:nvSpPr>
        <p:spPr>
          <a:xfrm>
            <a:off x="457200" y="692696"/>
            <a:ext cx="8229600" cy="105276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kern="0" dirty="0"/>
              <a:t>Pułapki wskaźnika dopłaty do subwencji na ucznia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="" xmlns:a16="http://schemas.microsoft.com/office/drawing/2014/main" id="{BF8F2892-ABC6-4121-904E-15291D424021}"/>
              </a:ext>
            </a:extLst>
          </p:cNvPr>
          <p:cNvSpPr txBox="1">
            <a:spLocks/>
          </p:cNvSpPr>
          <p:nvPr/>
        </p:nvSpPr>
        <p:spPr>
          <a:xfrm>
            <a:off x="457200" y="1916832"/>
            <a:ext cx="8229600" cy="420933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pl-PL" kern="0" dirty="0"/>
              <a:t>Ponieważ subwencja oraz wydatki znamy na rok budżetowy, liczbę uczniów trzeba brać także z roku budżetowego, czyli </a:t>
            </a:r>
            <a:r>
              <a:rPr lang="pl-PL" kern="0" dirty="0" smtClean="0"/>
              <a:t>2/3*LU1+1/3*LU2,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kern="0" dirty="0" smtClean="0"/>
              <a:t>Trzeba </a:t>
            </a:r>
            <a:r>
              <a:rPr lang="pl-PL" kern="0" dirty="0"/>
              <a:t>pamiętać, że dopłaty do subwencji na ucznia są:</a:t>
            </a:r>
          </a:p>
          <a:p>
            <a:pPr lvl="2"/>
            <a:r>
              <a:rPr lang="pl-PL" sz="2800" kern="0" dirty="0"/>
              <a:t>większe w szkołach, w których przybywa uczniów </a:t>
            </a:r>
            <a:br>
              <a:rPr lang="pl-PL" sz="2800" kern="0" dirty="0"/>
            </a:br>
            <a:r>
              <a:rPr lang="pl-PL" sz="2800" kern="0" dirty="0"/>
              <a:t>(bo dostają subwencję na liczbę uczniów mniejszą od średniorocznej liczby uczniów w roku budżetowym</a:t>
            </a:r>
            <a:r>
              <a:rPr lang="pl-PL" sz="2800" kern="0" dirty="0" smtClean="0"/>
              <a:t>), </a:t>
            </a:r>
            <a:endParaRPr lang="pl-PL" sz="2800" kern="0" dirty="0"/>
          </a:p>
          <a:p>
            <a:pPr lvl="2"/>
            <a:r>
              <a:rPr lang="pl-PL" sz="2800" kern="0" dirty="0"/>
              <a:t>mniejsze w szkołach, w których uczniów ubywa </a:t>
            </a:r>
            <a:br>
              <a:rPr lang="pl-PL" sz="2800" kern="0" dirty="0"/>
            </a:br>
            <a:r>
              <a:rPr lang="pl-PL" sz="2800" kern="0" dirty="0"/>
              <a:t>(bo dostają subwencję na liczbę uczniów większą </a:t>
            </a:r>
            <a:br>
              <a:rPr lang="pl-PL" sz="2800" kern="0" dirty="0"/>
            </a:br>
            <a:r>
              <a:rPr lang="pl-PL" sz="2800" kern="0" dirty="0"/>
              <a:t>od średniorocznej liczby uczniów w roku budżetowym</a:t>
            </a:r>
            <a:r>
              <a:rPr lang="pl-PL" sz="2800" kern="0" dirty="0" smtClean="0"/>
              <a:t>),</a:t>
            </a:r>
            <a:endParaRPr lang="pl-PL" sz="2800" kern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kern="0" dirty="0"/>
              <a:t>Dopiero wzięcie tego wszystkiego pod uwagę, pozwala wyciągać sensowne wnioski.</a:t>
            </a:r>
          </a:p>
          <a:p>
            <a:pPr marL="0" lvl="1" indent="0">
              <a:buFontTx/>
              <a:buNone/>
            </a:pPr>
            <a:endParaRPr lang="pl-PL" kern="0" dirty="0"/>
          </a:p>
          <a:p>
            <a:pPr marL="0" lvl="1" indent="0">
              <a:buFontTx/>
              <a:buNone/>
            </a:pPr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3057022855"/>
      </p:ext>
    </p:extLst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332656"/>
            <a:ext cx="6096037" cy="1029072"/>
          </a:xfrm>
        </p:spPr>
        <p:txBody>
          <a:bodyPr>
            <a:normAutofit/>
          </a:bodyPr>
          <a:lstStyle/>
          <a:p>
            <a:r>
              <a:rPr lang="pl-PL" altLang="pl-PL" sz="3200" dirty="0">
                <a:solidFill>
                  <a:schemeClr val="tx1"/>
                </a:solidFill>
              </a:rPr>
              <a:t>Korzyści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340768"/>
            <a:ext cx="8568952" cy="3880141"/>
          </a:xfrm>
        </p:spPr>
        <p:txBody>
          <a:bodyPr>
            <a:noAutofit/>
          </a:bodyPr>
          <a:lstStyle/>
          <a:p>
            <a:pPr lvl="1"/>
            <a:r>
              <a:rPr lang="pl-PL" altLang="pl-PL" sz="2400" dirty="0"/>
              <a:t>Zracjonalizowanie wydatków na oświatę niemożliwe do osiągnięcia w sytuacji negocjowania arkuszy organizacyjnych oraz budżetów szkół z ich </a:t>
            </a:r>
            <a:r>
              <a:rPr lang="pl-PL" altLang="pl-PL" sz="2400" dirty="0" smtClean="0"/>
              <a:t>dyrektorami,</a:t>
            </a:r>
            <a:endParaRPr lang="pl-PL" altLang="pl-PL" sz="2400" dirty="0"/>
          </a:p>
          <a:p>
            <a:pPr lvl="1"/>
            <a:r>
              <a:rPr lang="pl-PL" altLang="pl-PL" sz="2400" dirty="0"/>
              <a:t>Zwiększenie autonomii dyrektorów szkół przy jednoczesnym zwiększeniu ich </a:t>
            </a:r>
            <a:r>
              <a:rPr lang="pl-PL" altLang="pl-PL" sz="2400" dirty="0" smtClean="0"/>
              <a:t>odpowiedzialności,</a:t>
            </a:r>
            <a:endParaRPr lang="pl-PL" altLang="pl-PL" sz="2400" dirty="0"/>
          </a:p>
          <a:p>
            <a:pPr lvl="1"/>
            <a:r>
              <a:rPr lang="pl-PL" altLang="pl-PL" sz="2400" dirty="0"/>
              <a:t>Automatyczne dostosowywanie organizacji szkół do sytuacji </a:t>
            </a:r>
            <a:r>
              <a:rPr lang="pl-PL" altLang="pl-PL" sz="2400" dirty="0" smtClean="0"/>
              <a:t>demograficznej,</a:t>
            </a:r>
            <a:endParaRPr lang="pl-PL" altLang="pl-PL" sz="2400" dirty="0"/>
          </a:p>
          <a:p>
            <a:pPr lvl="1"/>
            <a:r>
              <a:rPr lang="pl-PL" altLang="pl-PL" sz="2400" dirty="0"/>
              <a:t>Likwidacja postawy MY i </a:t>
            </a:r>
            <a:r>
              <a:rPr lang="pl-PL" altLang="pl-PL" sz="2400" dirty="0" smtClean="0"/>
              <a:t>ONI,</a:t>
            </a:r>
            <a:endParaRPr lang="pl-PL" altLang="pl-PL" sz="2400" dirty="0"/>
          </a:p>
          <a:p>
            <a:pPr lvl="1"/>
            <a:r>
              <a:rPr lang="pl-PL" altLang="pl-PL" sz="2400" dirty="0"/>
              <a:t>Przewidywalność skutków finansowych zmniejszającej się liczby uczniów w odniesieniu do subwencji oraz kosztów </a:t>
            </a:r>
            <a:r>
              <a:rPr lang="pl-PL" altLang="pl-PL" sz="2400" dirty="0" smtClean="0"/>
              <a:t>wynagrodzeń.</a:t>
            </a: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1695564753"/>
      </p:ext>
    </p:extLst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958011"/>
          </a:xfrm>
        </p:spPr>
        <p:txBody>
          <a:bodyPr/>
          <a:lstStyle/>
          <a:p>
            <a:r>
              <a:rPr lang="pl-PL" sz="3000" dirty="0"/>
              <a:t>Standaryzacja zatrudnienia to nie jest narzędzie do oszczędzania na oświacie. </a:t>
            </a:r>
          </a:p>
          <a:p>
            <a:endParaRPr lang="pl-PL" sz="3000" dirty="0"/>
          </a:p>
          <a:p>
            <a:r>
              <a:rPr lang="pl-PL" sz="3000" dirty="0"/>
              <a:t>To narzędzie do poszukiwania w oświacie rezerw, które można i należy wykorzystać </a:t>
            </a:r>
            <a:r>
              <a:rPr lang="pl-PL" sz="3000" dirty="0" smtClean="0"/>
              <a:t/>
            </a:r>
            <a:br>
              <a:rPr lang="pl-PL" sz="3000" dirty="0" smtClean="0"/>
            </a:br>
            <a:r>
              <a:rPr lang="pl-PL" sz="3000" dirty="0" smtClean="0"/>
              <a:t>z </a:t>
            </a:r>
            <a:r>
              <a:rPr lang="pl-PL" sz="3000" dirty="0"/>
              <a:t>lepszym pożytkiem dla uczniów.</a:t>
            </a:r>
          </a:p>
          <a:p>
            <a:endParaRPr lang="pl-PL" sz="3000" dirty="0"/>
          </a:p>
          <a:p>
            <a:r>
              <a:rPr lang="pl-PL" sz="3000" dirty="0"/>
              <a:t>Bon organizacyjny wydaje się być bardzo dobrym narzędziem ułatwiającym przejście przez trwającą zmianę struktury oświaty.</a:t>
            </a:r>
          </a:p>
        </p:txBody>
      </p:sp>
    </p:spTree>
    <p:extLst>
      <p:ext uri="{BB962C8B-B14F-4D97-AF65-F5344CB8AC3E}">
        <p14:creationId xmlns:p14="http://schemas.microsoft.com/office/powerpoint/2010/main" val="202431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20914" y="326572"/>
            <a:ext cx="8302172" cy="5045528"/>
          </a:xfrm>
        </p:spPr>
        <p:txBody>
          <a:bodyPr>
            <a:normAutofit fontScale="90000"/>
          </a:bodyPr>
          <a:lstStyle/>
          <a:p>
            <a:r>
              <a:rPr lang="pl-PL" altLang="pl-PL" sz="5400" dirty="0"/>
              <a:t>Bon organizacyjny jest prostszą w realizacji alternatywą dla bonu finansowego, który z punktu widzenia samorządu daje podobne efekty.</a:t>
            </a:r>
          </a:p>
        </p:txBody>
      </p:sp>
    </p:spTree>
    <p:extLst>
      <p:ext uri="{BB962C8B-B14F-4D97-AF65-F5344CB8AC3E}">
        <p14:creationId xmlns:p14="http://schemas.microsoft.com/office/powerpoint/2010/main" val="233293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A95E4B9-A252-4453-BC40-87AE5A4530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43747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ymbol zastępczy tekstu 4">
            <a:extLst>
              <a:ext uri="{FF2B5EF4-FFF2-40B4-BE49-F238E27FC236}">
                <a16:creationId xmlns="" xmlns:a16="http://schemas.microsoft.com/office/drawing/2014/main" id="{91FFC91A-113E-4479-997F-7835C3F6D2B4}"/>
              </a:ext>
            </a:extLst>
          </p:cNvPr>
          <p:cNvSpPr txBox="1">
            <a:spLocks/>
          </p:cNvSpPr>
          <p:nvPr/>
        </p:nvSpPr>
        <p:spPr>
          <a:xfrm>
            <a:off x="623888" y="1943100"/>
            <a:ext cx="7205662" cy="26955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pl-PL" kern="0" dirty="0"/>
              <a:t>Bardzo ważne jest śledzenie trendów zmian porównywalnych </a:t>
            </a:r>
            <a:r>
              <a:rPr lang="pl-PL" kern="0" dirty="0" smtClean="0"/>
              <a:t>wskaźników w </a:t>
            </a:r>
            <a:r>
              <a:rPr lang="pl-PL" kern="0" dirty="0"/>
              <a:t>kolejnych latach</a:t>
            </a:r>
          </a:p>
        </p:txBody>
      </p:sp>
    </p:spTree>
    <p:extLst>
      <p:ext uri="{BB962C8B-B14F-4D97-AF65-F5344CB8AC3E}">
        <p14:creationId xmlns:p14="http://schemas.microsoft.com/office/powerpoint/2010/main" val="4143864599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3787F667-6BBC-432C-A81A-1D4DACF27E89}"/>
              </a:ext>
            </a:extLst>
          </p:cNvPr>
          <p:cNvSpPr txBox="1">
            <a:spLocks/>
          </p:cNvSpPr>
          <p:nvPr/>
        </p:nvSpPr>
        <p:spPr>
          <a:xfrm>
            <a:off x="457200" y="99914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kern="0"/>
              <a:t>Wskaźnik nadwyżki wydatków nad subwencją</a:t>
            </a:r>
            <a:endParaRPr lang="pl-PL" kern="0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91DBEBFB-B1D3-45CE-BE84-5B28338401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74" y="1272267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619584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69E1BB1-2921-4D8C-BBD8-46E3E8ACD29A}"/>
              </a:ext>
            </a:extLst>
          </p:cNvPr>
          <p:cNvSpPr/>
          <p:nvPr/>
        </p:nvSpPr>
        <p:spPr>
          <a:xfrm>
            <a:off x="1619250" y="1268413"/>
            <a:ext cx="61753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="" xmlns:a16="http://schemas.microsoft.com/office/drawing/2014/main" id="{3AD06450-194B-46FF-990E-F9124344D97B}"/>
              </a:ext>
            </a:extLst>
          </p:cNvPr>
          <p:cNvSpPr txBox="1">
            <a:spLocks/>
          </p:cNvSpPr>
          <p:nvPr/>
        </p:nvSpPr>
        <p:spPr>
          <a:xfrm>
            <a:off x="420913" y="2742226"/>
            <a:ext cx="8302172" cy="91174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l-PL" kern="0"/>
              <a:t>Trzeba mieć także punkt odniesienia</a:t>
            </a:r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17895789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1543</Words>
  <Application>Microsoft Office PowerPoint</Application>
  <PresentationFormat>Pokaz na ekranie (4:3)</PresentationFormat>
  <Paragraphs>180</Paragraphs>
  <Slides>63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63</vt:i4>
      </vt:variant>
    </vt:vector>
  </HeadingPairs>
  <TitlesOfParts>
    <vt:vector size="64" baseType="lpstr"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Wydatki oświatowe w budżecie</vt:lpstr>
      <vt:lpstr>Udział wydatków osobowych w bieżących wydatkach oświatowych</vt:lpstr>
      <vt:lpstr>Średnie wielkości szkół</vt:lpstr>
      <vt:lpstr>Średnie wielkości oddziałów szkół</vt:lpstr>
      <vt:lpstr>Liczba uczniów przypadających na jeden nauczycielski etat przeliczeniowy w szkołach</vt:lpstr>
      <vt:lpstr>Prezentacja programu PowerPoint</vt:lpstr>
      <vt:lpstr>Jednocześnie, należy pamiętać, że reforma oświaty może zwiększyć koszty utrzymania szkół.</vt:lpstr>
      <vt:lpstr>Wzrost liczby oddziałów szkół gminnych</vt:lpstr>
      <vt:lpstr>Losy gimnazjów w przeanalizowanych JST</vt:lpstr>
      <vt:lpstr>Zagęszczenie sieci szkół</vt:lpstr>
      <vt:lpstr>Wzrost liczby etatów oraz zatrudnionych nauczycieli</vt:lpstr>
      <vt:lpstr>Zmiany związane z sześciolatkami</vt:lpstr>
      <vt:lpstr>Plany nauczania</vt:lpstr>
      <vt:lpstr>Warto także śledzić prognozy demograficzne</vt:lpstr>
      <vt:lpstr>Prognoza liczb uczniów klas pierwszych szkół podstawowych – cały kraj</vt:lpstr>
      <vt:lpstr>Prognoza liczb uczniów szkół szczebla gminnego – cały kraj</vt:lpstr>
      <vt:lpstr>Zmiany liczb uczniów w szkołach gminnych</vt:lpstr>
      <vt:lpstr>Prognoza liczb uczniów klas pierwszych szkół szczebla powiatowego – cały kraj</vt:lpstr>
      <vt:lpstr>Prognoza łącznej liczby uczniów szkół szczebla powiatowego – cały kraj</vt:lpstr>
      <vt:lpstr>Zmiany liczb uczniów w szkołach powiatowych</vt:lpstr>
      <vt:lpstr>Standaryzacja zatrudnienia nauczycieli metodą bonu organizacyjnego</vt:lpstr>
      <vt:lpstr>Negocjacyjna metoda zatwierdzania arkuszy organizacyjnych  </vt:lpstr>
      <vt:lpstr>Metoda negocjacyjna - błędne koło braku zaufania</vt:lpstr>
      <vt:lpstr>Prezentacja programu PowerPoint</vt:lpstr>
      <vt:lpstr>Prezentacja programu PowerPoint</vt:lpstr>
      <vt:lpstr>Bon finansowy - teoretycznie najprostsze rozwiązane</vt:lpstr>
      <vt:lpstr>Realne ograniczenia dla idei bonu finansowego</vt:lpstr>
      <vt:lpstr>Bon finansowy w praktyce</vt:lpstr>
      <vt:lpstr>Czy bon finansowy jest możliwy do wdrożenia?</vt:lpstr>
      <vt:lpstr>Bon organizacyjny</vt:lpstr>
      <vt:lpstr>Prezentacja programu PowerPoint</vt:lpstr>
      <vt:lpstr>Naturalna reguła działania dyrektorów podczas przygotowywania i zatwierdzania arkusza organizacyjnego</vt:lpstr>
      <vt:lpstr>Główne problemy tradycyjnego systemu podziału środków</vt:lpstr>
      <vt:lpstr>Przykład 1</vt:lpstr>
      <vt:lpstr>Przykład 2</vt:lpstr>
      <vt:lpstr>Przykład 3</vt:lpstr>
      <vt:lpstr>Wniosek</vt:lpstr>
      <vt:lpstr>Fundamenty proponowanego rozwiązania</vt:lpstr>
      <vt:lpstr>Jak to działa w małych szkołach </vt:lpstr>
      <vt:lpstr>Przykłady zadań realizowanych poza limitem godzin wynikającym z liczby uczniów</vt:lpstr>
      <vt:lpstr>Rola organu prowadzącego</vt:lpstr>
      <vt:lpstr>Korzyści</vt:lpstr>
      <vt:lpstr>Prezentacja programu PowerPoint</vt:lpstr>
      <vt:lpstr>Bon organizacyjny jest prostszą w realizacji alternatywą dla bonu finansowego, który z punktu widzenia samorządu daje podobne efekty.</vt:lpstr>
      <vt:lpstr>Dziękuję za uwagę</vt:lpstr>
    </vt:vector>
  </TitlesOfParts>
  <Company>CODN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Barbara Jechalska</dc:creator>
  <cp:lastModifiedBy>Dorota Jastrzębska</cp:lastModifiedBy>
  <cp:revision>44</cp:revision>
  <cp:lastPrinted>2018-05-28T07:48:29Z</cp:lastPrinted>
  <dcterms:created xsi:type="dcterms:W3CDTF">2010-02-05T13:50:32Z</dcterms:created>
  <dcterms:modified xsi:type="dcterms:W3CDTF">2018-06-04T12:32:12Z</dcterms:modified>
</cp:coreProperties>
</file>