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82" r:id="rId3"/>
    <p:sldId id="287" r:id="rId4"/>
    <p:sldId id="288" r:id="rId5"/>
    <p:sldId id="289" r:id="rId6"/>
    <p:sldId id="311" r:id="rId7"/>
    <p:sldId id="290" r:id="rId8"/>
    <p:sldId id="291" r:id="rId9"/>
    <p:sldId id="292" r:id="rId10"/>
    <p:sldId id="293" r:id="rId11"/>
    <p:sldId id="301" r:id="rId12"/>
    <p:sldId id="294" r:id="rId13"/>
    <p:sldId id="295" r:id="rId14"/>
    <p:sldId id="296" r:id="rId15"/>
    <p:sldId id="297" r:id="rId16"/>
    <p:sldId id="302" r:id="rId17"/>
    <p:sldId id="298" r:id="rId18"/>
    <p:sldId id="299" r:id="rId19"/>
    <p:sldId id="300" r:id="rId20"/>
    <p:sldId id="303" r:id="rId21"/>
    <p:sldId id="304" r:id="rId22"/>
    <p:sldId id="305" r:id="rId23"/>
    <p:sldId id="307" r:id="rId24"/>
    <p:sldId id="306" r:id="rId25"/>
    <p:sldId id="308" r:id="rId26"/>
    <p:sldId id="309" r:id="rId27"/>
    <p:sldId id="310" r:id="rId28"/>
  </p:sldIdLst>
  <p:sldSz cx="9144000" cy="6858000" type="screen4x3"/>
  <p:notesSz cx="6858000" cy="9144000"/>
  <p:defaultTextStyle>
    <a:defPPr>
      <a:defRPr lang="pl-P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yl jasny 1 — Ak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473" autoAdjust="0"/>
  </p:normalViewPr>
  <p:slideViewPr>
    <p:cSldViewPr>
      <p:cViewPr varScale="1">
        <p:scale>
          <a:sx n="101" d="100"/>
          <a:sy n="101" d="100"/>
        </p:scale>
        <p:origin x="-2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672C28-FD6C-496E-83AC-C761D12CE97D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6BADC52B-D182-47EE-8C9B-4A6834E790B7}">
      <dgm:prSet phldrT="[Tekst]"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>
        <a:solidFill>
          <a:srgbClr val="0070C0"/>
        </a:solidFill>
      </dgm:spPr>
      <dgm:t>
        <a:bodyPr/>
        <a:lstStyle/>
        <a:p>
          <a:r>
            <a:rPr lang="pl-PL" sz="12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UMIEJĘTNOŚCI</a:t>
          </a:r>
          <a:endParaRPr lang="pl-PL" sz="1200" b="1" dirty="0">
            <a:solidFill>
              <a:srgbClr val="C00000"/>
            </a:solidFill>
            <a:latin typeface="Arial" pitchFamily="34" charset="0"/>
            <a:cs typeface="Arial" pitchFamily="34" charset="0"/>
          </a:endParaRPr>
        </a:p>
      </dgm:t>
    </dgm:pt>
    <dgm:pt modelId="{A682D2F0-49AE-4908-868E-50F561726EFD}" type="parTrans" cxnId="{FAC6F4FB-FB1D-4A63-A6EE-68CDF9E04677}">
      <dgm:prSet/>
      <dgm:spPr/>
      <dgm:t>
        <a:bodyPr/>
        <a:lstStyle/>
        <a:p>
          <a:endParaRPr lang="pl-PL"/>
        </a:p>
      </dgm:t>
    </dgm:pt>
    <dgm:pt modelId="{192F792A-79B0-465B-9D6D-187581A42B48}" type="sibTrans" cxnId="{FAC6F4FB-FB1D-4A63-A6EE-68CDF9E04677}">
      <dgm:prSet/>
      <dgm:spPr>
        <a:solidFill>
          <a:srgbClr val="FF0000"/>
        </a:solidFill>
      </dgm:spPr>
      <dgm:t>
        <a:bodyPr/>
        <a:lstStyle/>
        <a:p>
          <a:endParaRPr lang="pl-PL"/>
        </a:p>
      </dgm:t>
    </dgm:pt>
    <dgm:pt modelId="{EB97906B-6C57-4946-9881-E7270C15E59E}">
      <dgm:prSet phldrT="[Tekst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>
        <a:solidFill>
          <a:srgbClr val="60CD1D"/>
        </a:solidFill>
      </dgm:spPr>
      <dgm:t>
        <a:bodyPr/>
        <a:lstStyle/>
        <a:p>
          <a:r>
            <a:rPr lang="pl-PL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POSTAWY</a:t>
          </a:r>
          <a:endParaRPr lang="pl-PL" b="1" dirty="0">
            <a:solidFill>
              <a:srgbClr val="C00000"/>
            </a:solidFill>
            <a:latin typeface="Arial" pitchFamily="34" charset="0"/>
            <a:cs typeface="Arial" pitchFamily="34" charset="0"/>
          </a:endParaRPr>
        </a:p>
      </dgm:t>
    </dgm:pt>
    <dgm:pt modelId="{A5D44958-6141-4054-8519-9CF7AB04262C}" type="parTrans" cxnId="{34A9929B-B77A-40D9-83CB-6DB961F7FC82}">
      <dgm:prSet/>
      <dgm:spPr/>
      <dgm:t>
        <a:bodyPr/>
        <a:lstStyle/>
        <a:p>
          <a:endParaRPr lang="pl-PL"/>
        </a:p>
      </dgm:t>
    </dgm:pt>
    <dgm:pt modelId="{BB7BEBE4-D9D0-449D-BA2C-F18A95D4A04E}" type="sibTrans" cxnId="{34A9929B-B77A-40D9-83CB-6DB961F7FC82}">
      <dgm:prSet/>
      <dgm:spPr>
        <a:solidFill>
          <a:srgbClr val="FF0000"/>
        </a:solidFill>
      </dgm:spPr>
      <dgm:t>
        <a:bodyPr/>
        <a:lstStyle/>
        <a:p>
          <a:endParaRPr lang="pl-PL"/>
        </a:p>
      </dgm:t>
    </dgm:pt>
    <dgm:pt modelId="{F8DCBD85-85D2-4CA2-A53B-90FBAAA91E76}">
      <dgm:prSet phldrT="[Tekst]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l-PL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WIEDZA</a:t>
          </a:r>
          <a:endParaRPr lang="pl-PL" b="1" dirty="0">
            <a:solidFill>
              <a:srgbClr val="C00000"/>
            </a:solidFill>
            <a:latin typeface="Arial" pitchFamily="34" charset="0"/>
            <a:cs typeface="Arial" pitchFamily="34" charset="0"/>
          </a:endParaRPr>
        </a:p>
      </dgm:t>
    </dgm:pt>
    <dgm:pt modelId="{9BB49132-5E69-435A-BDC3-E5262741A026}" type="parTrans" cxnId="{650B65F5-78F8-4300-B2B0-E1D6EF84A6E6}">
      <dgm:prSet/>
      <dgm:spPr/>
      <dgm:t>
        <a:bodyPr/>
        <a:lstStyle/>
        <a:p>
          <a:endParaRPr lang="pl-PL"/>
        </a:p>
      </dgm:t>
    </dgm:pt>
    <dgm:pt modelId="{64477913-0DAA-4DCE-B20C-EB42CB34F441}" type="sibTrans" cxnId="{650B65F5-78F8-4300-B2B0-E1D6EF84A6E6}">
      <dgm:prSet/>
      <dgm:spPr>
        <a:solidFill>
          <a:srgbClr val="FF0000"/>
        </a:solidFill>
      </dgm:spPr>
      <dgm:t>
        <a:bodyPr/>
        <a:lstStyle/>
        <a:p>
          <a:endParaRPr lang="pl-PL"/>
        </a:p>
      </dgm:t>
    </dgm:pt>
    <dgm:pt modelId="{BC408DDF-3628-403A-B1A5-E0120BDDEA29}" type="pres">
      <dgm:prSet presAssocID="{91672C28-FD6C-496E-83AC-C761D12CE97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CDC61A5A-23F1-4AB5-8D38-E7DE67C018B4}" type="pres">
      <dgm:prSet presAssocID="{6BADC52B-D182-47EE-8C9B-4A6834E790B7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56128EB-17F6-45C0-802A-90061F76E821}" type="pres">
      <dgm:prSet presAssocID="{6BADC52B-D182-47EE-8C9B-4A6834E790B7}" presName="gear1srcNode" presStyleLbl="node1" presStyleIdx="0" presStyleCnt="3"/>
      <dgm:spPr/>
      <dgm:t>
        <a:bodyPr/>
        <a:lstStyle/>
        <a:p>
          <a:endParaRPr lang="pl-PL"/>
        </a:p>
      </dgm:t>
    </dgm:pt>
    <dgm:pt modelId="{C793CBAB-6FE4-48C8-8D6D-959BEC6BE6D8}" type="pres">
      <dgm:prSet presAssocID="{6BADC52B-D182-47EE-8C9B-4A6834E790B7}" presName="gear1dstNode" presStyleLbl="node1" presStyleIdx="0" presStyleCnt="3"/>
      <dgm:spPr/>
      <dgm:t>
        <a:bodyPr/>
        <a:lstStyle/>
        <a:p>
          <a:endParaRPr lang="pl-PL"/>
        </a:p>
      </dgm:t>
    </dgm:pt>
    <dgm:pt modelId="{79AC2144-FE06-4D22-857C-97E27EE71C00}" type="pres">
      <dgm:prSet presAssocID="{EB97906B-6C57-4946-9881-E7270C15E59E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275049F-01B1-4AD8-85A2-642771319E00}" type="pres">
      <dgm:prSet presAssocID="{EB97906B-6C57-4946-9881-E7270C15E59E}" presName="gear2srcNode" presStyleLbl="node1" presStyleIdx="1" presStyleCnt="3"/>
      <dgm:spPr/>
      <dgm:t>
        <a:bodyPr/>
        <a:lstStyle/>
        <a:p>
          <a:endParaRPr lang="pl-PL"/>
        </a:p>
      </dgm:t>
    </dgm:pt>
    <dgm:pt modelId="{638810C7-139A-4BCC-8CCF-C16B79F880AD}" type="pres">
      <dgm:prSet presAssocID="{EB97906B-6C57-4946-9881-E7270C15E59E}" presName="gear2dstNode" presStyleLbl="node1" presStyleIdx="1" presStyleCnt="3"/>
      <dgm:spPr/>
      <dgm:t>
        <a:bodyPr/>
        <a:lstStyle/>
        <a:p>
          <a:endParaRPr lang="pl-PL"/>
        </a:p>
      </dgm:t>
    </dgm:pt>
    <dgm:pt modelId="{E64DA4EF-E41D-48A6-831E-20948A0B4EFA}" type="pres">
      <dgm:prSet presAssocID="{F8DCBD85-85D2-4CA2-A53B-90FBAAA91E76}" presName="gear3" presStyleLbl="node1" presStyleIdx="2" presStyleCnt="3"/>
      <dgm:spPr/>
      <dgm:t>
        <a:bodyPr/>
        <a:lstStyle/>
        <a:p>
          <a:endParaRPr lang="pl-PL"/>
        </a:p>
      </dgm:t>
    </dgm:pt>
    <dgm:pt modelId="{B1092D44-6435-4FC3-B611-49E7B87757D1}" type="pres">
      <dgm:prSet presAssocID="{F8DCBD85-85D2-4CA2-A53B-90FBAAA91E76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93D3CF1-65E9-45D8-B0E1-70229C686CBF}" type="pres">
      <dgm:prSet presAssocID="{F8DCBD85-85D2-4CA2-A53B-90FBAAA91E76}" presName="gear3srcNode" presStyleLbl="node1" presStyleIdx="2" presStyleCnt="3"/>
      <dgm:spPr/>
      <dgm:t>
        <a:bodyPr/>
        <a:lstStyle/>
        <a:p>
          <a:endParaRPr lang="pl-PL"/>
        </a:p>
      </dgm:t>
    </dgm:pt>
    <dgm:pt modelId="{E22B1B1E-E2BD-4006-BC7B-39BAAC782418}" type="pres">
      <dgm:prSet presAssocID="{F8DCBD85-85D2-4CA2-A53B-90FBAAA91E76}" presName="gear3dstNode" presStyleLbl="node1" presStyleIdx="2" presStyleCnt="3"/>
      <dgm:spPr/>
      <dgm:t>
        <a:bodyPr/>
        <a:lstStyle/>
        <a:p>
          <a:endParaRPr lang="pl-PL"/>
        </a:p>
      </dgm:t>
    </dgm:pt>
    <dgm:pt modelId="{7CE5BA26-D94C-4DAD-AA97-47582E649F87}" type="pres">
      <dgm:prSet presAssocID="{192F792A-79B0-465B-9D6D-187581A42B48}" presName="connector1" presStyleLbl="sibTrans2D1" presStyleIdx="0" presStyleCnt="3"/>
      <dgm:spPr/>
      <dgm:t>
        <a:bodyPr/>
        <a:lstStyle/>
        <a:p>
          <a:endParaRPr lang="pl-PL"/>
        </a:p>
      </dgm:t>
    </dgm:pt>
    <dgm:pt modelId="{D20BAB16-8C77-4955-BAEC-9A950C868470}" type="pres">
      <dgm:prSet presAssocID="{BB7BEBE4-D9D0-449D-BA2C-F18A95D4A04E}" presName="connector2" presStyleLbl="sibTrans2D1" presStyleIdx="1" presStyleCnt="3"/>
      <dgm:spPr/>
      <dgm:t>
        <a:bodyPr/>
        <a:lstStyle/>
        <a:p>
          <a:endParaRPr lang="pl-PL"/>
        </a:p>
      </dgm:t>
    </dgm:pt>
    <dgm:pt modelId="{9A30659C-C663-4797-8D9E-B17B5576CA7E}" type="pres">
      <dgm:prSet presAssocID="{64477913-0DAA-4DCE-B20C-EB42CB34F441}" presName="connector3" presStyleLbl="sibTrans2D1" presStyleIdx="2" presStyleCnt="3"/>
      <dgm:spPr/>
      <dgm:t>
        <a:bodyPr/>
        <a:lstStyle/>
        <a:p>
          <a:endParaRPr lang="pl-PL"/>
        </a:p>
      </dgm:t>
    </dgm:pt>
  </dgm:ptLst>
  <dgm:cxnLst>
    <dgm:cxn modelId="{B9499823-79C6-4F0D-AF83-6AF732B6AFE2}" type="presOf" srcId="{F8DCBD85-85D2-4CA2-A53B-90FBAAA91E76}" destId="{E64DA4EF-E41D-48A6-831E-20948A0B4EFA}" srcOrd="0" destOrd="0" presId="urn:microsoft.com/office/officeart/2005/8/layout/gear1"/>
    <dgm:cxn modelId="{88B1E418-4B33-4BF0-AF30-40C5DA9A7524}" type="presOf" srcId="{F8DCBD85-85D2-4CA2-A53B-90FBAAA91E76}" destId="{E22B1B1E-E2BD-4006-BC7B-39BAAC782418}" srcOrd="3" destOrd="0" presId="urn:microsoft.com/office/officeart/2005/8/layout/gear1"/>
    <dgm:cxn modelId="{4A925710-C417-4EEA-A664-0B17BB9D5A3C}" type="presOf" srcId="{6BADC52B-D182-47EE-8C9B-4A6834E790B7}" destId="{CDC61A5A-23F1-4AB5-8D38-E7DE67C018B4}" srcOrd="0" destOrd="0" presId="urn:microsoft.com/office/officeart/2005/8/layout/gear1"/>
    <dgm:cxn modelId="{650B65F5-78F8-4300-B2B0-E1D6EF84A6E6}" srcId="{91672C28-FD6C-496E-83AC-C761D12CE97D}" destId="{F8DCBD85-85D2-4CA2-A53B-90FBAAA91E76}" srcOrd="2" destOrd="0" parTransId="{9BB49132-5E69-435A-BDC3-E5262741A026}" sibTransId="{64477913-0DAA-4DCE-B20C-EB42CB34F441}"/>
    <dgm:cxn modelId="{FAC6F4FB-FB1D-4A63-A6EE-68CDF9E04677}" srcId="{91672C28-FD6C-496E-83AC-C761D12CE97D}" destId="{6BADC52B-D182-47EE-8C9B-4A6834E790B7}" srcOrd="0" destOrd="0" parTransId="{A682D2F0-49AE-4908-868E-50F561726EFD}" sibTransId="{192F792A-79B0-465B-9D6D-187581A42B48}"/>
    <dgm:cxn modelId="{3069D948-5C06-4A0F-B4C3-8232CFE3998C}" type="presOf" srcId="{EB97906B-6C57-4946-9881-E7270C15E59E}" destId="{79AC2144-FE06-4D22-857C-97E27EE71C00}" srcOrd="0" destOrd="0" presId="urn:microsoft.com/office/officeart/2005/8/layout/gear1"/>
    <dgm:cxn modelId="{0B8822EC-23D6-4420-9956-71579977BA0D}" type="presOf" srcId="{6BADC52B-D182-47EE-8C9B-4A6834E790B7}" destId="{C793CBAB-6FE4-48C8-8D6D-959BEC6BE6D8}" srcOrd="2" destOrd="0" presId="urn:microsoft.com/office/officeart/2005/8/layout/gear1"/>
    <dgm:cxn modelId="{03A059E7-7A57-4ADB-A8EE-02FB981443BB}" type="presOf" srcId="{EB97906B-6C57-4946-9881-E7270C15E59E}" destId="{1275049F-01B1-4AD8-85A2-642771319E00}" srcOrd="1" destOrd="0" presId="urn:microsoft.com/office/officeart/2005/8/layout/gear1"/>
    <dgm:cxn modelId="{F4299285-FEAB-4BE2-A424-DA1A70E2C55D}" type="presOf" srcId="{64477913-0DAA-4DCE-B20C-EB42CB34F441}" destId="{9A30659C-C663-4797-8D9E-B17B5576CA7E}" srcOrd="0" destOrd="0" presId="urn:microsoft.com/office/officeart/2005/8/layout/gear1"/>
    <dgm:cxn modelId="{4018F31F-82BA-4ADA-87FF-F76046AC4139}" type="presOf" srcId="{EB97906B-6C57-4946-9881-E7270C15E59E}" destId="{638810C7-139A-4BCC-8CCF-C16B79F880AD}" srcOrd="2" destOrd="0" presId="urn:microsoft.com/office/officeart/2005/8/layout/gear1"/>
    <dgm:cxn modelId="{46EC2BFC-0F4D-4B1F-BE82-B2830CA1E0B0}" type="presOf" srcId="{192F792A-79B0-465B-9D6D-187581A42B48}" destId="{7CE5BA26-D94C-4DAD-AA97-47582E649F87}" srcOrd="0" destOrd="0" presId="urn:microsoft.com/office/officeart/2005/8/layout/gear1"/>
    <dgm:cxn modelId="{A26448D6-7ACA-4A08-B59B-F86C83542C7A}" type="presOf" srcId="{BB7BEBE4-D9D0-449D-BA2C-F18A95D4A04E}" destId="{D20BAB16-8C77-4955-BAEC-9A950C868470}" srcOrd="0" destOrd="0" presId="urn:microsoft.com/office/officeart/2005/8/layout/gear1"/>
    <dgm:cxn modelId="{0F9898C2-D18D-4D34-92A3-C6D8822C853F}" type="presOf" srcId="{91672C28-FD6C-496E-83AC-C761D12CE97D}" destId="{BC408DDF-3628-403A-B1A5-E0120BDDEA29}" srcOrd="0" destOrd="0" presId="urn:microsoft.com/office/officeart/2005/8/layout/gear1"/>
    <dgm:cxn modelId="{467F2A54-B6D4-4A33-A7DA-9387C62A2D3A}" type="presOf" srcId="{6BADC52B-D182-47EE-8C9B-4A6834E790B7}" destId="{656128EB-17F6-45C0-802A-90061F76E821}" srcOrd="1" destOrd="0" presId="urn:microsoft.com/office/officeart/2005/8/layout/gear1"/>
    <dgm:cxn modelId="{34A9929B-B77A-40D9-83CB-6DB961F7FC82}" srcId="{91672C28-FD6C-496E-83AC-C761D12CE97D}" destId="{EB97906B-6C57-4946-9881-E7270C15E59E}" srcOrd="1" destOrd="0" parTransId="{A5D44958-6141-4054-8519-9CF7AB04262C}" sibTransId="{BB7BEBE4-D9D0-449D-BA2C-F18A95D4A04E}"/>
    <dgm:cxn modelId="{DE09DDCA-8C04-4EA7-A8B9-7E68491B8130}" type="presOf" srcId="{F8DCBD85-85D2-4CA2-A53B-90FBAAA91E76}" destId="{593D3CF1-65E9-45D8-B0E1-70229C686CBF}" srcOrd="2" destOrd="0" presId="urn:microsoft.com/office/officeart/2005/8/layout/gear1"/>
    <dgm:cxn modelId="{8C60BBCE-B5C3-4D15-BD57-9AD9ADF327AC}" type="presOf" srcId="{F8DCBD85-85D2-4CA2-A53B-90FBAAA91E76}" destId="{B1092D44-6435-4FC3-B611-49E7B87757D1}" srcOrd="1" destOrd="0" presId="urn:microsoft.com/office/officeart/2005/8/layout/gear1"/>
    <dgm:cxn modelId="{32D38630-641D-4CC1-89A0-E63EE4DD5E4C}" type="presParOf" srcId="{BC408DDF-3628-403A-B1A5-E0120BDDEA29}" destId="{CDC61A5A-23F1-4AB5-8D38-E7DE67C018B4}" srcOrd="0" destOrd="0" presId="urn:microsoft.com/office/officeart/2005/8/layout/gear1"/>
    <dgm:cxn modelId="{58DE9BB8-8477-41EC-B747-D5AE9828057D}" type="presParOf" srcId="{BC408DDF-3628-403A-B1A5-E0120BDDEA29}" destId="{656128EB-17F6-45C0-802A-90061F76E821}" srcOrd="1" destOrd="0" presId="urn:microsoft.com/office/officeart/2005/8/layout/gear1"/>
    <dgm:cxn modelId="{6557CA6C-8FF1-40CA-8558-CCF09E9FA6BD}" type="presParOf" srcId="{BC408DDF-3628-403A-B1A5-E0120BDDEA29}" destId="{C793CBAB-6FE4-48C8-8D6D-959BEC6BE6D8}" srcOrd="2" destOrd="0" presId="urn:microsoft.com/office/officeart/2005/8/layout/gear1"/>
    <dgm:cxn modelId="{5CD63AF8-6D22-4942-B75F-2000FF554D7C}" type="presParOf" srcId="{BC408DDF-3628-403A-B1A5-E0120BDDEA29}" destId="{79AC2144-FE06-4D22-857C-97E27EE71C00}" srcOrd="3" destOrd="0" presId="urn:microsoft.com/office/officeart/2005/8/layout/gear1"/>
    <dgm:cxn modelId="{08E74B17-1D22-46AB-8AFC-BE9A58A678E8}" type="presParOf" srcId="{BC408DDF-3628-403A-B1A5-E0120BDDEA29}" destId="{1275049F-01B1-4AD8-85A2-642771319E00}" srcOrd="4" destOrd="0" presId="urn:microsoft.com/office/officeart/2005/8/layout/gear1"/>
    <dgm:cxn modelId="{BC6C5B8D-C65E-4F6E-AAAE-FFA1DBCD53C9}" type="presParOf" srcId="{BC408DDF-3628-403A-B1A5-E0120BDDEA29}" destId="{638810C7-139A-4BCC-8CCF-C16B79F880AD}" srcOrd="5" destOrd="0" presId="urn:microsoft.com/office/officeart/2005/8/layout/gear1"/>
    <dgm:cxn modelId="{6A4F18D7-E95D-4801-87E3-85DC154FCEF0}" type="presParOf" srcId="{BC408DDF-3628-403A-B1A5-E0120BDDEA29}" destId="{E64DA4EF-E41D-48A6-831E-20948A0B4EFA}" srcOrd="6" destOrd="0" presId="urn:microsoft.com/office/officeart/2005/8/layout/gear1"/>
    <dgm:cxn modelId="{64E6DBE3-FB61-476D-9725-55ABBDB81F51}" type="presParOf" srcId="{BC408DDF-3628-403A-B1A5-E0120BDDEA29}" destId="{B1092D44-6435-4FC3-B611-49E7B87757D1}" srcOrd="7" destOrd="0" presId="urn:microsoft.com/office/officeart/2005/8/layout/gear1"/>
    <dgm:cxn modelId="{FF17B531-304E-46FE-ADC8-9E47371D1CDC}" type="presParOf" srcId="{BC408DDF-3628-403A-B1A5-E0120BDDEA29}" destId="{593D3CF1-65E9-45D8-B0E1-70229C686CBF}" srcOrd="8" destOrd="0" presId="urn:microsoft.com/office/officeart/2005/8/layout/gear1"/>
    <dgm:cxn modelId="{6D5AC374-7C4E-4977-B680-EF20D7420884}" type="presParOf" srcId="{BC408DDF-3628-403A-B1A5-E0120BDDEA29}" destId="{E22B1B1E-E2BD-4006-BC7B-39BAAC782418}" srcOrd="9" destOrd="0" presId="urn:microsoft.com/office/officeart/2005/8/layout/gear1"/>
    <dgm:cxn modelId="{6DBADAA4-CC64-4684-8693-2912C5BC7B28}" type="presParOf" srcId="{BC408DDF-3628-403A-B1A5-E0120BDDEA29}" destId="{7CE5BA26-D94C-4DAD-AA97-47582E649F87}" srcOrd="10" destOrd="0" presId="urn:microsoft.com/office/officeart/2005/8/layout/gear1"/>
    <dgm:cxn modelId="{A26C1FC1-2773-466F-8CDC-E0B36ECE60FA}" type="presParOf" srcId="{BC408DDF-3628-403A-B1A5-E0120BDDEA29}" destId="{D20BAB16-8C77-4955-BAEC-9A950C868470}" srcOrd="11" destOrd="0" presId="urn:microsoft.com/office/officeart/2005/8/layout/gear1"/>
    <dgm:cxn modelId="{D4F35C0C-2184-4388-9CF9-EB56E286703B}" type="presParOf" srcId="{BC408DDF-3628-403A-B1A5-E0120BDDEA29}" destId="{9A30659C-C663-4797-8D9E-B17B5576CA7E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C61A5A-23F1-4AB5-8D38-E7DE67C018B4}">
      <dsp:nvSpPr>
        <dsp:cNvPr id="0" name=""/>
        <dsp:cNvSpPr/>
      </dsp:nvSpPr>
      <dsp:spPr>
        <a:xfrm>
          <a:off x="2844800" y="1828800"/>
          <a:ext cx="2235200" cy="2235200"/>
        </a:xfrm>
        <a:prstGeom prst="gear9">
          <a:avLst/>
        </a:prstGeom>
        <a:solidFill>
          <a:srgbClr val="0070C0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b="1" kern="12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UMIEJĘTNOŚCI</a:t>
          </a:r>
          <a:endParaRPr lang="pl-PL" sz="1200" b="1" kern="1200" dirty="0">
            <a:solidFill>
              <a:srgbClr val="C00000"/>
            </a:solidFill>
            <a:latin typeface="Arial" pitchFamily="34" charset="0"/>
            <a:cs typeface="Arial" pitchFamily="34" charset="0"/>
          </a:endParaRPr>
        </a:p>
      </dsp:txBody>
      <dsp:txXfrm>
        <a:off x="3294175" y="2352385"/>
        <a:ext cx="1336450" cy="1148939"/>
      </dsp:txXfrm>
    </dsp:sp>
    <dsp:sp modelId="{79AC2144-FE06-4D22-857C-97E27EE71C00}">
      <dsp:nvSpPr>
        <dsp:cNvPr id="0" name=""/>
        <dsp:cNvSpPr/>
      </dsp:nvSpPr>
      <dsp:spPr>
        <a:xfrm>
          <a:off x="1544320" y="1300480"/>
          <a:ext cx="1625600" cy="1625600"/>
        </a:xfrm>
        <a:prstGeom prst="gear6">
          <a:avLst/>
        </a:prstGeom>
        <a:solidFill>
          <a:srgbClr val="60CD1D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b="1" kern="12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POSTAWY</a:t>
          </a:r>
          <a:endParaRPr lang="pl-PL" sz="1200" b="1" kern="1200" dirty="0">
            <a:solidFill>
              <a:srgbClr val="C00000"/>
            </a:solidFill>
            <a:latin typeface="Arial" pitchFamily="34" charset="0"/>
            <a:cs typeface="Arial" pitchFamily="34" charset="0"/>
          </a:endParaRPr>
        </a:p>
      </dsp:txBody>
      <dsp:txXfrm>
        <a:off x="1953570" y="1712203"/>
        <a:ext cx="807100" cy="802154"/>
      </dsp:txXfrm>
    </dsp:sp>
    <dsp:sp modelId="{E64DA4EF-E41D-48A6-831E-20948A0B4EFA}">
      <dsp:nvSpPr>
        <dsp:cNvPr id="0" name=""/>
        <dsp:cNvSpPr/>
      </dsp:nvSpPr>
      <dsp:spPr>
        <a:xfrm rot="20700000">
          <a:off x="2454821" y="178981"/>
          <a:ext cx="1592756" cy="1592756"/>
        </a:xfrm>
        <a:prstGeom prst="gear6">
          <a:avLst/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b="1" kern="12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WIEDZA</a:t>
          </a:r>
          <a:endParaRPr lang="pl-PL" sz="1200" b="1" kern="1200" dirty="0">
            <a:solidFill>
              <a:srgbClr val="C00000"/>
            </a:solidFill>
            <a:latin typeface="Arial" pitchFamily="34" charset="0"/>
            <a:cs typeface="Arial" pitchFamily="34" charset="0"/>
          </a:endParaRPr>
        </a:p>
      </dsp:txBody>
      <dsp:txXfrm rot="-20700000">
        <a:off x="2804160" y="528320"/>
        <a:ext cx="894080" cy="894080"/>
      </dsp:txXfrm>
    </dsp:sp>
    <dsp:sp modelId="{7CE5BA26-D94C-4DAD-AA97-47582E649F87}">
      <dsp:nvSpPr>
        <dsp:cNvPr id="0" name=""/>
        <dsp:cNvSpPr/>
      </dsp:nvSpPr>
      <dsp:spPr>
        <a:xfrm>
          <a:off x="2671505" y="1492320"/>
          <a:ext cx="2861056" cy="2861056"/>
        </a:xfrm>
        <a:prstGeom prst="circularArrow">
          <a:avLst>
            <a:gd name="adj1" fmla="val 4687"/>
            <a:gd name="adj2" fmla="val 299029"/>
            <a:gd name="adj3" fmla="val 2513083"/>
            <a:gd name="adj4" fmla="val 15867933"/>
            <a:gd name="adj5" fmla="val 5469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0BAB16-8C77-4955-BAEC-9A950C868470}">
      <dsp:nvSpPr>
        <dsp:cNvPr id="0" name=""/>
        <dsp:cNvSpPr/>
      </dsp:nvSpPr>
      <dsp:spPr>
        <a:xfrm>
          <a:off x="1256429" y="941355"/>
          <a:ext cx="2078736" cy="207873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30659C-C663-4797-8D9E-B17B5576CA7E}">
      <dsp:nvSpPr>
        <dsp:cNvPr id="0" name=""/>
        <dsp:cNvSpPr/>
      </dsp:nvSpPr>
      <dsp:spPr>
        <a:xfrm>
          <a:off x="2086400" y="-169332"/>
          <a:ext cx="2241296" cy="224129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43ED7B-5D7A-4115-96D6-EEDDB7114B58}" type="datetimeFigureOut">
              <a:rPr lang="pl-PL" smtClean="0"/>
              <a:pPr/>
              <a:t>2017-04-27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B557E-B435-4BD7-9BD0-6D01BD6438BA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18322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„Kompetencje kluczowe w uczeniu się przez całe życie – europejskie ramy odniesienia” to załącznik do zalecenia Parlamentu Europejskiego i Rady z dnia 18 grudnia 2006 r. w sprawie kompetencji kluczowych w procesie uczenia się przez całe życie, opublikowanego w Dzienniku Urzędowym Unii Europejskiej z dnia 30 grudnia 2006 r./L394. Zalecenie to jest jednym z rezultatów wspólnych prac Komisji Europejskiej i państw członkowskich w ramach programu Edukacja i Szkolenia 2010. Wspomniany program stanowi nadrzędne ramy współpracy w dziedzinie polityki dotyczącej kształcenia i szkolenia, opierając się na wspólnie uzgodnionych celach, wskaźnikach i poziomach odniesienia, partnerskim uczeniu się i rozpowszechnianiu najlepszych praktyk.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B557E-B435-4BD7-9BD0-6D01BD6438BA}" type="slidenum">
              <a:rPr lang="pl-PL" smtClean="0"/>
              <a:pPr/>
              <a:t>2</a:t>
            </a:fld>
            <a:endParaRPr lang="pl-P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Konieczna wiedza obejmuje zdolność identyfikowania dostępnych możliwości działalności osobistej, zawodowej lub gospodarczej, w tym szerszych zagadnień stanowiących kontekst pracy i życia ludzi, takich jak ogólne rozumienie zasad działania gospodarki, a także szanse i wyzwania stojące przed pracodawcami i organizacjami. Osoby powinny również być świadome zagadnień etycznych związanych z przedsiębiorstwami oraz tego, w jaki sposób mogą one wywoływać pozytywne zmiany, np. poprzez sprawiedliwy handel lub przedsięwzięcia społeczne.</a:t>
            </a:r>
          </a:p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Postawa przedsiębiorcza charakteryzuje się inicjatywnością, aktywnością, niezależnością i innowacyjnością zarówno w życiu osobistym i społecznym, jak i w pracy. Obejmuje również motywację i determinację w kierunku realizowania celów, czy to osobistych, czy wspólnych, zarówno prywatnych, jak i w pracy.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B557E-B435-4BD7-9BD0-6D01BD6438BA}" type="slidenum">
              <a:rPr lang="pl-PL" smtClean="0"/>
              <a:pPr/>
              <a:t>18</a:t>
            </a:fld>
            <a:endParaRPr lang="pl-P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Wiedza kulturalna obejmuje świadomość lokalnego, narodowego i europejskiego dziedzictwa kulturalnego oraz jego miejsca w świecie. Obejmuje ona podstawową znajomość najważniejszych dzieł kultury, w tym współczesnej kultury popularnej. Niezbędne jest rozumienie kulturowej i językowej różnorodności w Europie i w innych regionach świata oraz konieczności jej zachowania, a także zrozumienie znaczenia czynników estetycznych w życiu codziennym.</a:t>
            </a:r>
          </a:p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Umiejętności obejmują zarówno wrażliwość, jak i ekspresję: wrażliwość i przyjemność z odbioru dzieł sztuki i widowisk, jak i wyrażanie siebie poprzez różnorodne środki z wykorzystaniem wrodzonych zdolności. Umiejętności obejmują również zdolność do odniesienia własnych punktów widzenia w zakresie twórczości i ekspresji do opinii innych oraz rozpoznawania i wykorzystywania społecznych i ekonomicznych szans w działalności kulturalnej. Ekspresja kulturalna jest niezbędna do rozwijania twórczych umiejętności, które mogą być wykorzystywane w wielu sytuacjach zawodowych.</a:t>
            </a:r>
          </a:p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Dogłębne zrozumienie własnej kultury oraz poczucie tożsamości mogą być podstawą szacunku i otwartej postawy wobec różnorodności</a:t>
            </a:r>
          </a:p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ekspresji kulturalnej. Pozytywna postawa obejmuje </a:t>
            </a:r>
            <a:r>
              <a:rPr lang="pl-PL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rownież</a:t>
            </a:r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kreatywność oraz chęć pielęgnowania zdolności estetycznych poprzez wyrażanie siebie środkami artystycznymi i udział w życiu kulturalnym.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B557E-B435-4BD7-9BD0-6D01BD6438BA}" type="slidenum">
              <a:rPr lang="pl-PL" smtClean="0"/>
              <a:pPr/>
              <a:t>19</a:t>
            </a:fld>
            <a:endParaRPr lang="pl-P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B557E-B435-4BD7-9BD0-6D01BD6438BA}" type="slidenum">
              <a:rPr lang="pl-PL" smtClean="0"/>
              <a:pPr/>
              <a:t>20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Kompetencja komunikacyjna jest wynikiem opanowania języka ojczystego, nieodłącznie związanego z rozwojem indywidualnych zdolności poznawczych umożliwiających interpretację świata i relacje z innymi ludźmi. Porozumiewanie się w języku ojczystym wymaga od osoby znajomości słownictwa, gramatyki funkcjonalnej i funkcji języka. Obejmuje ona świadomość głównych typów interakcji słownej, znajomość pewnego zakresu tekstów literackich i innych, głównych cech rozmaitych stylów i rejestrów języka oraz świadomość zmienności języka i sposobów porozumiewania się w rożnych kontekstach. </a:t>
            </a:r>
          </a:p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Pozytywna postawa w stosunku do porozumiewania się w ojczystym języku obejmuje skłonność do krytycznego i konstruktywnego dialogu, wrażliwość na walory estetyczne oraz chęć ich urzeczywistniania oraz zainteresowanie kontaktami z innymi ludźmi. Wiąże się to ze świadomością oddziaływania języka na innych ludzi oraz potrzebę rozumienia i używania języka w sposób pozytywny i odpowiedzialny społecznie.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B557E-B435-4BD7-9BD0-6D01BD6438BA}" type="slidenum">
              <a:rPr lang="pl-PL" smtClean="0"/>
              <a:pPr/>
              <a:t>10</a:t>
            </a:fld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 niezbędne umiejętności w zakresie komunikacji w językach obcych składa się zdolność rozumienia komunikatów słownych, inicjowania, podtrzymywania i kończenia rozmowy oraz czytania, rozumienia i pisania tekstów, odpowiednio do potrzeb danej osoby. Osoby powinny także być w stanie właściwie korzystać z pomocy oraz uczyć się języków również w nieformalny sposób w ramach uczenia się przez całe życie. Pozytywna postawa obejmuje świadomość różnorodności kulturowej, a także zainteresowanie i ciekawość języków i komunikacji międzykulturowej.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B557E-B435-4BD7-9BD0-6D01BD6438BA}" type="slidenum">
              <a:rPr lang="pl-PL" smtClean="0"/>
              <a:pPr/>
              <a:t>11</a:t>
            </a:fld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Konieczna wiedza w dziedzinie matematyki obejmuje solidną umiejętność liczenia, znajomość miar i struktur, głównych operacji i sposobów prezentacji matematycznej, rozumienie terminów i pojęć matematycznych, a także świadomość pytań, na które matematyka może dać odpowiedź.</a:t>
            </a:r>
          </a:p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Osoba powinna posiadać umiejętności stosowania głównych zasad i procesów matematycznych w codziennych sytuacjach prywatnych i zawodowych, a także śledzenia i oceniania ciągów argumentów. Powinna ona być w stanie rozumować w matematyczny sposób, rozumieć dowód matematyczny i komunikować się językiem matematycznym oraz korzystać z odpowiednich pomocy.</a:t>
            </a:r>
          </a:p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Pozytywna postawa w matematyce opiera się na szacunku dla prawdy i chęci szukania przyczyn i oceniania ich zasadności.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B557E-B435-4BD7-9BD0-6D01BD6438BA}" type="slidenum">
              <a:rPr lang="pl-PL" smtClean="0"/>
              <a:pPr/>
              <a:t>12</a:t>
            </a:fld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 przypadku nauki i techniki, niezbędna wiedza obejmuje główne zasady rządzące naturą, podstawowe pojęcia naukowe, zasady i metody, technikę oraz produkty i procesy techniczne, a także rozumienie wpływu nauki i technologii na świat przyrody. Kompetencje te powinny umożliwiać osobom lepsze rozumienie korzyści, ograniczeń i zagrożeń wynikających z teorii i zastosowań naukowych oraz techniki w społeczeństwach w sensie ogólnym (w powiązaniu z podejmowaniem decyzji, wartościami, zagadnieniami moralnymi, kulturą itp.).</a:t>
            </a:r>
          </a:p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Umiejętności obejmują zdolność do wykorzystywania i posługiwania się narzędziami i urządzeniami technicznymi oraz danymi naukowymi do osiągnięcia celu bądź podjęcia decyzji lub wyciągnięcia wniosku na podstawie dowodów.</a:t>
            </a:r>
          </a:p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Osoby powinny również być w stanie rozpoznać niezbędne cechy postępowania naukowego oraz posiadać zdolność wyrażania wniosków i sposobów rozumowania, które do tych wniosków doprowadziły.</a:t>
            </a:r>
          </a:p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Kompetencje w tym obszarze obejmują postawy krytycznego rozumienia i ciekawości, zainteresowanie kwestiami etycznymi oraz poszanowanie zarówno bezpieczeństwa, jak i trwałości, w szczególności w odniesieniu do postępu naukowo – technicznego w kontekście danej osoby, jej rodziny i społeczności oraz zagadnień globalnych.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B557E-B435-4BD7-9BD0-6D01BD6438BA}" type="slidenum">
              <a:rPr lang="pl-PL" smtClean="0"/>
              <a:pPr/>
              <a:t>13</a:t>
            </a:fld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Kompetencje informatyczne wymagają solidnego rozumienia i znajomości natury, roli i możliwości TSI w codziennych kontekstach: w życiu osobistym i społecznym, a także w pracy. Obejmuje to główne aplikacje komputerowe – edytory tekstu, arkusze kalkulacyjne, bazy danych, przechowywanie informacji i posługiwanie się nimi – oraz rozumienie możliwości i potencjalnych zagrożeń związanych z Internetem i komunikacją za pośrednictwem mediów elektronicznych (poczta elektroniczna, narzędzia sieciowe) do celów pracy, rozrywki, wymiany informacji i udziału w sieciach współpracy, a także do</a:t>
            </a:r>
          </a:p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celów uczenia się i badań. Osoby powinny także rozumieć, w jaki sposób TSI mogą wspierać kreatywność i innowacje, a także być świadome zagadnień dotyczących prawdziwości i rzetelności dostępnych informacji oraz zasad prawnych i etycznych mających zastosowanie przy interaktywnym korzystaniu z TSI.</a:t>
            </a:r>
          </a:p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Konieczne umiejętności obejmują zdolność poszukiwania, gromadzenia i przetwarzania informacji oraz ich wykorzystywania w krytyczny i systematyczny sposób, przy jednoczesnej ocenie ich odpowiedniości, z rozróżnieniem elementów rzeczywistych od wirtualnych przy rozpoznawaniu połączeń. Osoby powinny posiadać umiejętności wykorzystywania narzędzi do tworzenia, prezentowania i rozumienia złożonych informacji, a także zdolność</a:t>
            </a:r>
          </a:p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docierania do usług oferowanych w Internecie, wyszukiwania ich i korzystania z nich; powinny również być w stanie stosować TSI jako wsparcie krytycznego</a:t>
            </a:r>
          </a:p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myślenia, kreatywności i innowacji.</a:t>
            </a:r>
          </a:p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Korzystanie z TSI wymaga krytycznej i refleksyjnej postawy w stosunku do dostępnych informacji oraz odpowiedzialnego wykorzystywania mediów interaktywnych. Rozwijaniu tych kompetencji sprzyja również zainteresowanie udziałem w społecznościach i sieciach w celach kulturalnych, społecznych lub zawodowych.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B557E-B435-4BD7-9BD0-6D01BD6438BA}" type="slidenum">
              <a:rPr lang="pl-PL" smtClean="0"/>
              <a:pPr/>
              <a:t>14</a:t>
            </a:fld>
            <a:endParaRPr lang="pl-P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 sytuacji, kiedy uczenie się skierowane jest na osiągnięcie konkretnych celów pracy lub kariery, osoba powinna posiadać znajomość wymaganych kompetencji, wiedzy, umiejętności i kwalifikacji. We wszystkich przypadkach umiejętność uczenia się wymaga od osoby znajomości i rozumienia własnych preferowanych strategii uczenia się, silnych i słabych stron własnych umiejętności i kwalifikacji, a także zdolności poszukiwania możliwości kształcenia i szkolenia się oraz dostępnej pomocy lub wsparcia.</a:t>
            </a:r>
          </a:p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Pozytywna postawa obejmuje motywację i wiarę we własne możliwości w uczeniu się i osiąganiu sukcesów w tym procesie przez całe życie. Nastawienie na rozwiązywanie problemów sprzyja zarówno procesowi uczenia się, jak i zdolności osoby do pokonywania przeszkód i zmieniania się.</a:t>
            </a:r>
          </a:p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Chęć wykorzystywania doświadczeń z życia i uczenia się, a także ciekawość w poszukiwaniu możliwości uczenia się i wykorzystywania tego procesu w różnorodnych sytuacjach życiowych to niezbędne elementy pozytywnej postawy.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B557E-B435-4BD7-9BD0-6D01BD6438BA}" type="slidenum">
              <a:rPr lang="pl-PL" smtClean="0"/>
              <a:pPr/>
              <a:t>15</a:t>
            </a:fld>
            <a:endParaRPr lang="pl-P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Umiejętność uczenia się wymaga po pierwsze nabycia podstawowych umiejętności czytania, pisania, liczenia i umiejętności w zakresie technologii informacyjnych i komunikacyjnych koniecznych do dalszego uczenia się. Na podstawie tych umiejętności, osoba powinna być w stanie docierać do nowej wiedzy i umiejętności oraz zdobywać, przetwarzać i przyswajać je. Wymaga to efektywnego zarządzania własnymi wzorcami uczenia się, kształtowania kariery i pracy, a szczególnie wytrwałości w uczeniu się, koncentracji na dłuższych okresach oraz krytycznej refleksji na temat celów uczenia się.</a:t>
            </a:r>
          </a:p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Osoby powinny być w stanie poświęcać czas na samodzielną naukę charakteryzującą się samodyscypliną, ale również na wspólną pracę w ramach procesu uczenia się, czerpać korzyści z różnorodności grupy oraz dzielić się nabytą wiedzą i umiejętnościami. Powinny one być w stanie organizować własny proces uczenia się, ocenić swoją pracę oraz w razie potrzeby szukać rady, informacji i wsparcia.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B557E-B435-4BD7-9BD0-6D01BD6438BA}" type="slidenum">
              <a:rPr lang="pl-PL" smtClean="0"/>
              <a:pPr/>
              <a:t>16</a:t>
            </a:fld>
            <a:endParaRPr lang="pl-P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Kompetencje społeczne są związane z dobrem osobistym i społecznym, które wymaga świadomości, w jaki sposób można zapewnić sobie optymalny poziom zdrowia fizycznego i psychicznego, rozumianego również jako zasób danej osoby i jej rodziny oraz bezpośredniego otoczenia społecznego, a także wiedzy, w jaki sposób może się do tego przyczynić odpowiedni styl życia. Dla powodzenia w kontaktach interpersonalnych i uczestnictwie społecznym niezbędne jest rozumienie zasad postępowania i reguł zachowania ogólnie przyjętych w rożnych społeczeństwach i środowiskach (np. w pracy). Równie istotna jest świadomość podstawowych pojęć dotyczących osób, grup, organizacji zawodowych, równości płci i niedyskryminacji, społeczeństwa i kultury. Konieczne jest rozumienie wielokulturowych i społeczno-ekonomicznych wymiarów społeczeństw europejskich, a także wzajemnej interakcji narodowej tożsamości kulturowej i tożsamości europejskiej.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B557E-B435-4BD7-9BD0-6D01BD6438BA}" type="slidenum">
              <a:rPr lang="pl-PL" smtClean="0"/>
              <a:pPr/>
              <a:t>17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17A627-883E-45BD-AC73-F6E30D48F6C0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9F9EE5-6217-4643-A336-B77AB3280AE3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42F9E0-60E4-45E6-A1B0-F616E293C36E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F2C8ED-EA57-48F4-83B4-BEE7B23D3151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676A8B-9AD2-4E16-824F-D64B5D147415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42F476-965C-477F-9A11-ACAAACC41229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887A43-F9BC-4707-B4D6-877F5B2E8110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5C3A5C-DE93-4B67-BA15-C5EC709FE317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8EC033-102B-49EA-A657-8902438C6C13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74D162-6518-419D-B4D7-DD9ECD3D1BC0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C7BAE3-7AB2-4339-8E01-B25EF183A96E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Drugi poziom</a:t>
            </a:r>
          </a:p>
          <a:p>
            <a:pPr lvl="2"/>
            <a:r>
              <a:rPr lang="pl-PL" altLang="pl-PL" smtClean="0"/>
              <a:t>Trzeci poziom</a:t>
            </a:r>
          </a:p>
          <a:p>
            <a:pPr lvl="3"/>
            <a:r>
              <a:rPr lang="pl-PL" altLang="pl-PL" smtClean="0"/>
              <a:t>Czwarty poziom</a:t>
            </a:r>
          </a:p>
          <a:p>
            <a:pPr lvl="4"/>
            <a:r>
              <a:rPr lang="pl-PL" altLang="pl-PL" smtClean="0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8D09FB4A-57C1-4EE9-9140-C15420DF834F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tytuł 2"/>
          <p:cNvSpPr txBox="1">
            <a:spLocks/>
          </p:cNvSpPr>
          <p:nvPr/>
        </p:nvSpPr>
        <p:spPr bwMode="auto">
          <a:xfrm>
            <a:off x="3851275" y="476250"/>
            <a:ext cx="49688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20000"/>
              </a:spcBef>
              <a:defRPr/>
            </a:pPr>
            <a:r>
              <a:rPr lang="pl-PL" sz="1400" b="1" dirty="0" smtClean="0"/>
              <a:t>ROZWÓJ KOMPETENCJI KLUCZOWYCH </a:t>
            </a:r>
            <a:br>
              <a:rPr lang="pl-PL" sz="1400" b="1" dirty="0" smtClean="0"/>
            </a:br>
            <a:r>
              <a:rPr lang="pl-PL" sz="1400" b="1" dirty="0" smtClean="0"/>
              <a:t>W PROCESIE EDUKACJI</a:t>
            </a:r>
            <a:endParaRPr lang="pl-PL" altLang="pl-PL" sz="1400" b="1" kern="0" dirty="0">
              <a:latin typeface="+mn-lt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683568" y="2967335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b="1" dirty="0" smtClean="0"/>
              <a:t>Kompetencje kluczowe </a:t>
            </a:r>
            <a:br>
              <a:rPr lang="pl-PL" sz="2800" b="1" dirty="0" smtClean="0"/>
            </a:br>
            <a:r>
              <a:rPr lang="pl-PL" sz="2800" b="1" dirty="0" smtClean="0"/>
              <a:t>w zaleceniu Parlamentu Europejskiego</a:t>
            </a:r>
            <a:endParaRPr lang="pl-PL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dtytuł 2"/>
          <p:cNvSpPr txBox="1">
            <a:spLocks/>
          </p:cNvSpPr>
          <p:nvPr/>
        </p:nvSpPr>
        <p:spPr bwMode="auto">
          <a:xfrm>
            <a:off x="3851275" y="476250"/>
            <a:ext cx="49688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20000"/>
              </a:spcBef>
              <a:defRPr/>
            </a:pPr>
            <a:r>
              <a:rPr lang="pl-PL" sz="1400" b="1" dirty="0" smtClean="0"/>
              <a:t>ROZWÓJ KOMPETENCJI KLUCZOWYCH </a:t>
            </a:r>
            <a:br>
              <a:rPr lang="pl-PL" sz="1400" b="1" dirty="0" smtClean="0"/>
            </a:br>
            <a:r>
              <a:rPr lang="pl-PL" sz="1400" b="1" dirty="0" smtClean="0"/>
              <a:t>W PROCESIE EDUKACJI</a:t>
            </a:r>
            <a:endParaRPr lang="pl-PL" altLang="pl-PL" sz="1400" b="1" kern="0" dirty="0">
              <a:latin typeface="+mn-lt"/>
              <a:cs typeface="+mn-cs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899592" y="2136339"/>
            <a:ext cx="7776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pl-PL" altLang="pl-PL" sz="2400" b="1" dirty="0" smtClean="0"/>
              <a:t>Porozumiewanie się w języku ojczystym</a:t>
            </a:r>
          </a:p>
          <a:p>
            <a:pPr algn="just" eaLnBrk="1" hangingPunct="1"/>
            <a:endParaRPr lang="pl-PL" altLang="pl-PL" sz="2400" b="1" dirty="0" smtClean="0"/>
          </a:p>
          <a:p>
            <a:pPr algn="just" eaLnBrk="1" hangingPunct="1"/>
            <a:r>
              <a:rPr lang="pl-PL" altLang="pl-PL" sz="2400" dirty="0" smtClean="0"/>
              <a:t> 	- to zdolność wyrażania i interpretowania pojęć, myśli, uczuć, faktów i opinii w mowie i piśmie (rozumienie ze słuchu, mówienie, czytanie i pisanie) oraz językowej interakcji w odpowiedniej i kreatywnej formie w pełnym zakresie kontekstów społecznych </a:t>
            </a:r>
            <a:br>
              <a:rPr lang="pl-PL" altLang="pl-PL" sz="2400" dirty="0" smtClean="0"/>
            </a:br>
            <a:r>
              <a:rPr lang="pl-PL" altLang="pl-PL" sz="2400" dirty="0" smtClean="0"/>
              <a:t>i kulturowych – w edukacji i szkoleniu, pracy, domu </a:t>
            </a:r>
            <a:br>
              <a:rPr lang="pl-PL" altLang="pl-PL" sz="2400" dirty="0" smtClean="0"/>
            </a:br>
            <a:r>
              <a:rPr lang="pl-PL" altLang="pl-PL" sz="2400" dirty="0" smtClean="0"/>
              <a:t>i czasie wolnym.</a:t>
            </a:r>
            <a:endParaRPr lang="pl-PL" alt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dtytuł 2"/>
          <p:cNvSpPr txBox="1">
            <a:spLocks/>
          </p:cNvSpPr>
          <p:nvPr/>
        </p:nvSpPr>
        <p:spPr bwMode="auto">
          <a:xfrm>
            <a:off x="3851275" y="476250"/>
            <a:ext cx="49688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20000"/>
              </a:spcBef>
              <a:defRPr/>
            </a:pPr>
            <a:r>
              <a:rPr lang="pl-PL" sz="1400" b="1" dirty="0" smtClean="0"/>
              <a:t>ROZWÓJ KOMPETENCJI KLUCZOWYCH </a:t>
            </a:r>
            <a:br>
              <a:rPr lang="pl-PL" sz="1400" b="1" dirty="0" smtClean="0"/>
            </a:br>
            <a:r>
              <a:rPr lang="pl-PL" sz="1400" b="1" dirty="0" smtClean="0"/>
              <a:t>W PROCESIE EDUKACJI</a:t>
            </a:r>
            <a:endParaRPr lang="pl-PL" altLang="pl-PL" sz="1400" b="1" kern="0" dirty="0">
              <a:latin typeface="+mn-lt"/>
              <a:cs typeface="+mn-cs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467544" y="1412776"/>
            <a:ext cx="80648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 smtClean="0"/>
              <a:t>Porozumiewanie się w obcych językach </a:t>
            </a:r>
          </a:p>
          <a:p>
            <a:endParaRPr lang="pl-PL" sz="2000" b="1" dirty="0" smtClean="0"/>
          </a:p>
          <a:p>
            <a:pPr algn="just"/>
            <a:r>
              <a:rPr lang="pl-PL" sz="2000" dirty="0" smtClean="0"/>
              <a:t>	- opiera się w znacznej mierze na tych samych wymiarach umiejętności, co porozumiewanie się w języku ojczystym </a:t>
            </a:r>
            <a:br>
              <a:rPr lang="pl-PL" sz="2000" dirty="0" smtClean="0"/>
            </a:br>
            <a:r>
              <a:rPr lang="pl-PL" sz="2000" dirty="0" smtClean="0"/>
              <a:t>– na zdolności do rozumienia, wyrażania i interpretowania pojęć, myśli, uczuć, faktów i opinii w mowie i piśmie (rozumienie ze słuchu, mówienie, czytanie i pisanie) w odpowiednim zakresie kontekstów społecznych i kulturalnych (w edukacji i szkoleniu, pracy, domu i czasie wolnym) w zależności od chęci lub potrzeb danej osoby. Porozumiewanie się w obcych językach wymaga również takich umiejętności, jak mediacja i rozumienie różnic kulturowych. Stopień opanowania języka przez daną osobę może być rożny w przypadku czterech kompetencji językowych (rozumienie ze słuchu, mówienie, czytanie i pisanie) i poszczególnych języków oraz zależny </a:t>
            </a:r>
            <a:br>
              <a:rPr lang="pl-PL" sz="2000" dirty="0" smtClean="0"/>
            </a:br>
            <a:r>
              <a:rPr lang="pl-PL" sz="2000" dirty="0" smtClean="0"/>
              <a:t>od społecznego i kulturowego kontekstu osobistego, otoczenia </a:t>
            </a:r>
            <a:br>
              <a:rPr lang="pl-PL" sz="2000" dirty="0" smtClean="0"/>
            </a:br>
            <a:r>
              <a:rPr lang="pl-PL" sz="2000" dirty="0" smtClean="0"/>
              <a:t>oraz potrzeb lub zainteresowań danej osoby.</a:t>
            </a:r>
            <a:endParaRPr lang="pl-PL" altLang="pl-P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dtytuł 2"/>
          <p:cNvSpPr txBox="1">
            <a:spLocks/>
          </p:cNvSpPr>
          <p:nvPr/>
        </p:nvSpPr>
        <p:spPr bwMode="auto">
          <a:xfrm>
            <a:off x="3851275" y="476250"/>
            <a:ext cx="49688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20000"/>
              </a:spcBef>
              <a:defRPr/>
            </a:pPr>
            <a:r>
              <a:rPr lang="pl-PL" sz="1400" b="1" dirty="0" smtClean="0"/>
              <a:t>ROZWÓJ KOMPETENCJI KLUCZOWYCH </a:t>
            </a:r>
            <a:br>
              <a:rPr lang="pl-PL" sz="1400" b="1" dirty="0" smtClean="0"/>
            </a:br>
            <a:r>
              <a:rPr lang="pl-PL" sz="1400" b="1" dirty="0" smtClean="0"/>
              <a:t>W PROCESIE EDUKACJI</a:t>
            </a:r>
            <a:endParaRPr lang="pl-PL" altLang="pl-PL" sz="1400" b="1" kern="0" dirty="0">
              <a:latin typeface="+mn-lt"/>
              <a:cs typeface="+mn-cs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611560" y="1484784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pl-PL" altLang="pl-PL" sz="2400" b="1" dirty="0" smtClean="0"/>
              <a:t>Kompetencje matematyczne </a:t>
            </a:r>
          </a:p>
          <a:p>
            <a:pPr algn="just" eaLnBrk="1" hangingPunct="1"/>
            <a:endParaRPr lang="pl-PL" altLang="pl-PL" sz="2400" dirty="0" smtClean="0"/>
          </a:p>
          <a:p>
            <a:pPr algn="just"/>
            <a:r>
              <a:rPr lang="pl-PL" altLang="pl-PL" sz="2400" dirty="0" smtClean="0"/>
              <a:t>      - obejmują umiejętność rozwijania i wykorzystywania myślenia matematycznego  w celu rozwiązywania problemów wynikających  z codziennych sytuacji.</a:t>
            </a:r>
            <a:r>
              <a:rPr lang="pl-PL" sz="2400" dirty="0" smtClean="0"/>
              <a:t> Istotne są zarówno proces i czynność, jak i wiedza, przy czym podstawę stanowi należyte opanowanie umiejętności liczenia. Kompetencje matematyczne obejmują </a:t>
            </a:r>
            <a:br>
              <a:rPr lang="pl-PL" sz="2400" dirty="0" smtClean="0"/>
            </a:br>
            <a:r>
              <a:rPr lang="pl-PL" sz="2400" dirty="0" smtClean="0"/>
              <a:t>– w rożnym stopniu – zdolność i chęć wykorzystywania matematycznych sposobów myślenia (myślenie logiczne</a:t>
            </a:r>
          </a:p>
          <a:p>
            <a:pPr algn="just"/>
            <a:r>
              <a:rPr lang="pl-PL" sz="2400" dirty="0" smtClean="0"/>
              <a:t>i przestrzenne) oraz prezentacji (wzory, modele, </a:t>
            </a:r>
            <a:r>
              <a:rPr lang="pl-PL" sz="2400" dirty="0" err="1" smtClean="0"/>
              <a:t>konstrukty</a:t>
            </a:r>
            <a:r>
              <a:rPr lang="pl-PL" sz="2400" dirty="0" smtClean="0"/>
              <a:t>, wykresy, tabele).</a:t>
            </a:r>
            <a:r>
              <a:rPr lang="pl-PL" altLang="pl-PL" sz="2400" dirty="0" smtClean="0"/>
              <a:t> </a:t>
            </a:r>
            <a:endParaRPr lang="pl-PL" alt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dtytuł 2"/>
          <p:cNvSpPr txBox="1">
            <a:spLocks/>
          </p:cNvSpPr>
          <p:nvPr/>
        </p:nvSpPr>
        <p:spPr bwMode="auto">
          <a:xfrm>
            <a:off x="3851275" y="476250"/>
            <a:ext cx="49688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20000"/>
              </a:spcBef>
              <a:defRPr/>
            </a:pPr>
            <a:r>
              <a:rPr lang="pl-PL" sz="1400" b="1" dirty="0" smtClean="0"/>
              <a:t>ROZWÓJ KOMPETENCJI KLUCZOWYCH </a:t>
            </a:r>
            <a:br>
              <a:rPr lang="pl-PL" sz="1400" b="1" dirty="0" smtClean="0"/>
            </a:br>
            <a:r>
              <a:rPr lang="pl-PL" sz="1400" b="1" dirty="0" smtClean="0"/>
              <a:t>W PROCESIE EDUKACJI</a:t>
            </a:r>
            <a:endParaRPr lang="pl-PL" altLang="pl-PL" sz="1400" b="1" kern="0" dirty="0">
              <a:latin typeface="+mn-lt"/>
              <a:cs typeface="+mn-cs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971600" y="1859340"/>
            <a:ext cx="727280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pl-PL" altLang="pl-PL" sz="2400" b="1" dirty="0" smtClean="0"/>
              <a:t>Kompetencje naukowe </a:t>
            </a:r>
          </a:p>
          <a:p>
            <a:pPr eaLnBrk="1" hangingPunct="1"/>
            <a:endParaRPr lang="pl-PL" altLang="pl-PL" sz="2400" dirty="0" smtClean="0"/>
          </a:p>
          <a:p>
            <a:pPr algn="just" eaLnBrk="1" hangingPunct="1"/>
            <a:r>
              <a:rPr lang="pl-PL" altLang="pl-PL" sz="2400" dirty="0" smtClean="0"/>
              <a:t>	- odnoszą się do zdolności i chęci wykorzystywania istniejącego zasobu wiedzy </a:t>
            </a:r>
            <a:br>
              <a:rPr lang="pl-PL" altLang="pl-PL" sz="2400" dirty="0" smtClean="0"/>
            </a:br>
            <a:r>
              <a:rPr lang="pl-PL" altLang="pl-PL" sz="2400" dirty="0" smtClean="0"/>
              <a:t>i metodologii do wyjaśniania świata przyrody, w celu formułowania pytań i wyciągania wniosków opartych na dowodach. </a:t>
            </a:r>
          </a:p>
          <a:p>
            <a:pPr algn="just" eaLnBrk="1" hangingPunct="1"/>
            <a:r>
              <a:rPr lang="pl-PL" altLang="pl-PL" sz="2400" dirty="0" smtClean="0"/>
              <a:t>	Kompetencje w zakresie nauki i techniki obejmują rozumienie zmian powodowanych przez działalność ludzką oraz odpowiedzialność poszczególnych obywateli.</a:t>
            </a:r>
            <a:endParaRPr lang="pl-PL" alt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dtytuł 2"/>
          <p:cNvSpPr txBox="1">
            <a:spLocks/>
          </p:cNvSpPr>
          <p:nvPr/>
        </p:nvSpPr>
        <p:spPr bwMode="auto">
          <a:xfrm>
            <a:off x="3851275" y="476250"/>
            <a:ext cx="49688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20000"/>
              </a:spcBef>
              <a:defRPr/>
            </a:pPr>
            <a:r>
              <a:rPr lang="pl-PL" sz="1400" b="1" dirty="0" smtClean="0"/>
              <a:t>ROZWÓJ KOMPETENCJI KLUCZOWYCH </a:t>
            </a:r>
            <a:br>
              <a:rPr lang="pl-PL" sz="1400" b="1" dirty="0" smtClean="0"/>
            </a:br>
            <a:r>
              <a:rPr lang="pl-PL" sz="1400" b="1" dirty="0" smtClean="0"/>
              <a:t>W PROCESIE EDUKACJI</a:t>
            </a:r>
            <a:endParaRPr lang="pl-PL" altLang="pl-PL" sz="1400" b="1" kern="0" dirty="0">
              <a:latin typeface="+mn-lt"/>
              <a:cs typeface="+mn-cs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395536" y="1700808"/>
            <a:ext cx="84249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pl-PL" altLang="pl-PL" sz="2400" b="1" dirty="0" smtClean="0"/>
              <a:t>Kompetencje informatyczne </a:t>
            </a:r>
          </a:p>
          <a:p>
            <a:pPr algn="just" eaLnBrk="1" hangingPunct="1"/>
            <a:endParaRPr lang="pl-PL" altLang="pl-PL" sz="2400" dirty="0" smtClean="0"/>
          </a:p>
          <a:p>
            <a:pPr algn="just" eaLnBrk="1" hangingPunct="1"/>
            <a:r>
              <a:rPr lang="pl-PL" altLang="pl-PL" sz="2400" dirty="0" smtClean="0"/>
              <a:t>	- obejmują umiejętne i krytyczne wykorzystywanie technologii społeczeństwa informacyjnego (TSI) w pracy, rozrywce i porozumiewaniu się. </a:t>
            </a:r>
          </a:p>
          <a:p>
            <a:pPr algn="just" eaLnBrk="1" hangingPunct="1"/>
            <a:r>
              <a:rPr lang="pl-PL" altLang="pl-PL" sz="2400" dirty="0" smtClean="0"/>
              <a:t>Opierają się one na podstawowych umiejętnościach </a:t>
            </a:r>
            <a:br>
              <a:rPr lang="pl-PL" altLang="pl-PL" sz="2400" dirty="0" smtClean="0"/>
            </a:br>
            <a:r>
              <a:rPr lang="pl-PL" altLang="pl-PL" sz="2400" dirty="0" smtClean="0"/>
              <a:t>w zakresie TIK: wykorzystywania komputerów </a:t>
            </a:r>
            <a:br>
              <a:rPr lang="pl-PL" altLang="pl-PL" sz="2400" dirty="0" smtClean="0"/>
            </a:br>
            <a:r>
              <a:rPr lang="pl-PL" altLang="pl-PL" sz="2400" dirty="0" smtClean="0"/>
              <a:t>do uzyskiwania, oceny, przechowywania, tworzenia, prezentowania i wymiany informacji oraz do porozumiewania się i uczestnictwa w sieciach współpracy za pośrednictwem Internetu.</a:t>
            </a:r>
            <a:endParaRPr lang="pl-PL" alt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dtytuł 2"/>
          <p:cNvSpPr txBox="1">
            <a:spLocks/>
          </p:cNvSpPr>
          <p:nvPr/>
        </p:nvSpPr>
        <p:spPr bwMode="auto">
          <a:xfrm>
            <a:off x="3851275" y="476250"/>
            <a:ext cx="49688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20000"/>
              </a:spcBef>
              <a:defRPr/>
            </a:pPr>
            <a:r>
              <a:rPr lang="pl-PL" sz="1400" b="1" dirty="0" smtClean="0"/>
              <a:t>ROZWÓJ KOMPETENCJI KLUCZOWYCH </a:t>
            </a:r>
            <a:br>
              <a:rPr lang="pl-PL" sz="1400" b="1" dirty="0" smtClean="0"/>
            </a:br>
            <a:r>
              <a:rPr lang="pl-PL" sz="1400" b="1" dirty="0" smtClean="0"/>
              <a:t>W PROCESIE EDUKACJI</a:t>
            </a:r>
            <a:endParaRPr lang="pl-PL" altLang="pl-PL" sz="1400" b="1" kern="0" dirty="0">
              <a:latin typeface="+mn-lt"/>
              <a:cs typeface="+mn-cs"/>
            </a:endParaRPr>
          </a:p>
        </p:txBody>
      </p:sp>
      <p:sp>
        <p:nvSpPr>
          <p:cNvPr id="3" name="pole tekstowe 4"/>
          <p:cNvSpPr txBox="1">
            <a:spLocks noChangeArrowheads="1"/>
          </p:cNvSpPr>
          <p:nvPr/>
        </p:nvSpPr>
        <p:spPr bwMode="auto">
          <a:xfrm>
            <a:off x="827584" y="1484784"/>
            <a:ext cx="770485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pl-PL" altLang="pl-PL" sz="2400" b="1" dirty="0" smtClean="0">
                <a:cs typeface="Arial" charset="0"/>
              </a:rPr>
              <a:t>Umiejętność </a:t>
            </a:r>
            <a:r>
              <a:rPr lang="pl-PL" altLang="pl-PL" sz="2400" b="1" dirty="0">
                <a:cs typeface="Arial" charset="0"/>
              </a:rPr>
              <a:t>uczenia </a:t>
            </a:r>
            <a:r>
              <a:rPr lang="pl-PL" altLang="pl-PL" sz="2400" b="1" dirty="0" smtClean="0">
                <a:cs typeface="Arial" charset="0"/>
              </a:rPr>
              <a:t>się</a:t>
            </a:r>
          </a:p>
          <a:p>
            <a:pPr eaLnBrk="1" hangingPunct="1"/>
            <a:endParaRPr lang="pl-PL" altLang="pl-PL" sz="2400" dirty="0" smtClean="0"/>
          </a:p>
          <a:p>
            <a:pPr algn="just" eaLnBrk="1" hangingPunct="1"/>
            <a:r>
              <a:rPr lang="pl-PL" altLang="pl-PL" sz="2400" dirty="0" smtClean="0"/>
              <a:t>-</a:t>
            </a:r>
            <a:r>
              <a:rPr lang="pl-PL" altLang="pl-PL" sz="2400" b="0" dirty="0" smtClean="0">
                <a:cs typeface="Arial" charset="0"/>
              </a:rPr>
              <a:t> to </a:t>
            </a:r>
            <a:r>
              <a:rPr lang="pl-PL" altLang="pl-PL" sz="2400" b="0" dirty="0">
                <a:cs typeface="Arial" charset="0"/>
              </a:rPr>
              <a:t>zdolność konsekwentnego </a:t>
            </a:r>
            <a:r>
              <a:rPr lang="pl-PL" altLang="pl-PL" sz="2400" b="0" dirty="0" smtClean="0">
                <a:cs typeface="Arial" charset="0"/>
              </a:rPr>
              <a:t>i </a:t>
            </a:r>
            <a:r>
              <a:rPr lang="pl-PL" altLang="pl-PL" sz="2400" b="0" dirty="0">
                <a:cs typeface="Arial" charset="0"/>
              </a:rPr>
              <a:t>wytrwałego uczenia się, organizowania własnego procesu uczenia się, </a:t>
            </a:r>
            <a:r>
              <a:rPr lang="pl-PL" altLang="pl-PL" sz="2400" b="0" dirty="0" smtClean="0">
                <a:cs typeface="Arial" charset="0"/>
              </a:rPr>
              <a:t/>
            </a:r>
            <a:br>
              <a:rPr lang="pl-PL" altLang="pl-PL" sz="2400" b="0" dirty="0" smtClean="0">
                <a:cs typeface="Arial" charset="0"/>
              </a:rPr>
            </a:br>
            <a:r>
              <a:rPr lang="pl-PL" altLang="pl-PL" sz="2400" b="0" dirty="0" smtClean="0">
                <a:cs typeface="Arial" charset="0"/>
              </a:rPr>
              <a:t>w </a:t>
            </a:r>
            <a:r>
              <a:rPr lang="pl-PL" altLang="pl-PL" sz="2400" b="0" dirty="0">
                <a:cs typeface="Arial" charset="0"/>
              </a:rPr>
              <a:t>tym poprzez efektywne zarządzanie czasem </a:t>
            </a:r>
            <a:br>
              <a:rPr lang="pl-PL" altLang="pl-PL" sz="2400" b="0" dirty="0">
                <a:cs typeface="Arial" charset="0"/>
              </a:rPr>
            </a:br>
            <a:r>
              <a:rPr lang="pl-PL" altLang="pl-PL" sz="2400" b="0" dirty="0">
                <a:cs typeface="Arial" charset="0"/>
              </a:rPr>
              <a:t>i informacjami, zarówno indywidualnie, jak i w grupach.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dtytuł 2"/>
          <p:cNvSpPr txBox="1">
            <a:spLocks/>
          </p:cNvSpPr>
          <p:nvPr/>
        </p:nvSpPr>
        <p:spPr bwMode="auto">
          <a:xfrm>
            <a:off x="3851275" y="476250"/>
            <a:ext cx="49688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20000"/>
              </a:spcBef>
              <a:defRPr/>
            </a:pPr>
            <a:r>
              <a:rPr lang="pl-PL" sz="1400" b="1" dirty="0" smtClean="0"/>
              <a:t>ROZWÓJ KOMPETENCJI KLUCZOWYCH </a:t>
            </a:r>
            <a:br>
              <a:rPr lang="pl-PL" sz="1400" b="1" dirty="0" smtClean="0"/>
            </a:br>
            <a:r>
              <a:rPr lang="pl-PL" sz="1400" b="1" dirty="0" smtClean="0"/>
              <a:t>W PROCESIE EDUKACJI</a:t>
            </a:r>
            <a:endParaRPr lang="pl-PL" altLang="pl-PL" sz="1400" b="1" kern="0" dirty="0">
              <a:latin typeface="+mn-lt"/>
              <a:cs typeface="+mn-cs"/>
            </a:endParaRPr>
          </a:p>
        </p:txBody>
      </p:sp>
      <p:sp>
        <p:nvSpPr>
          <p:cNvPr id="3" name="pole tekstowe 4"/>
          <p:cNvSpPr txBox="1">
            <a:spLocks noChangeArrowheads="1"/>
          </p:cNvSpPr>
          <p:nvPr/>
        </p:nvSpPr>
        <p:spPr bwMode="auto">
          <a:xfrm>
            <a:off x="827584" y="1484784"/>
            <a:ext cx="770485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/>
            <a:r>
              <a:rPr lang="pl-PL" altLang="pl-PL" sz="2000" b="1" dirty="0" smtClean="0">
                <a:cs typeface="Arial" charset="0"/>
              </a:rPr>
              <a:t>Umiejętność </a:t>
            </a:r>
            <a:r>
              <a:rPr lang="pl-PL" altLang="pl-PL" sz="2000" b="1" dirty="0">
                <a:cs typeface="Arial" charset="0"/>
              </a:rPr>
              <a:t>uczenia </a:t>
            </a:r>
            <a:r>
              <a:rPr lang="pl-PL" altLang="pl-PL" sz="2000" b="1" dirty="0" smtClean="0">
                <a:cs typeface="Arial" charset="0"/>
              </a:rPr>
              <a:t>się</a:t>
            </a:r>
          </a:p>
          <a:p>
            <a:pPr algn="just" eaLnBrk="1" hangingPunct="1"/>
            <a:endParaRPr lang="pl-PL" altLang="pl-PL" sz="2000" dirty="0" smtClean="0"/>
          </a:p>
          <a:p>
            <a:pPr algn="just"/>
            <a:r>
              <a:rPr lang="pl-PL" altLang="pl-PL" sz="2000" dirty="0" smtClean="0"/>
              <a:t>-</a:t>
            </a:r>
            <a:r>
              <a:rPr lang="pl-PL" altLang="pl-PL" sz="2000" b="0" dirty="0" smtClean="0">
                <a:cs typeface="Arial" charset="0"/>
              </a:rPr>
              <a:t> </a:t>
            </a:r>
            <a:r>
              <a:rPr lang="pl-PL" sz="2000" dirty="0" smtClean="0"/>
              <a:t>Kompetencja ta obejmuje świadomość własnego procesu uczenia się i potrzeb w tym zakresie, identyfikowanie dostępnych możliwości oraz zdolność pokonywania przeszkód w celu osiągnięcia powodzenia w uczeniu się.</a:t>
            </a:r>
          </a:p>
          <a:p>
            <a:pPr algn="just"/>
            <a:r>
              <a:rPr lang="pl-PL" sz="2000" dirty="0" smtClean="0"/>
              <a:t>Kompetencja ta oznacza nabywanie, przetwarzanie i przyswajanie nowej wiedzy i umiejętności, a także poszukiwanie i korzystanie </a:t>
            </a:r>
            <a:br>
              <a:rPr lang="pl-PL" sz="2000" dirty="0" smtClean="0"/>
            </a:br>
            <a:r>
              <a:rPr lang="pl-PL" sz="2000" dirty="0" smtClean="0"/>
              <a:t>ze wskazówek. Umiejętność uczenia się pozwala osobom nabyć umiejętność korzystania z wcześniejszych doświadczeń w uczeniu się i ogólnych doświadczeń życiowych w celu wykorzystywania</a:t>
            </a:r>
          </a:p>
          <a:p>
            <a:pPr algn="just"/>
            <a:r>
              <a:rPr lang="pl-PL" sz="2000" dirty="0" smtClean="0"/>
              <a:t>i stosowania wiedzy i umiejętności w różnorodnych kontekstach – w domu, w pracy, a także w edukacji i szkoleniu. Kluczowymi czynnikami w rozwinięciu tej kompetencji u danej osoby są motywacja i wiara we własne możliwości.</a:t>
            </a:r>
            <a:endParaRPr lang="pl-PL" altLang="pl-PL" sz="2000" b="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dtytuł 2"/>
          <p:cNvSpPr txBox="1">
            <a:spLocks/>
          </p:cNvSpPr>
          <p:nvPr/>
        </p:nvSpPr>
        <p:spPr bwMode="auto">
          <a:xfrm>
            <a:off x="3851275" y="476250"/>
            <a:ext cx="49688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20000"/>
              </a:spcBef>
              <a:defRPr/>
            </a:pPr>
            <a:r>
              <a:rPr lang="pl-PL" sz="1400" b="1" dirty="0" smtClean="0"/>
              <a:t>ROZWÓJ KOMPETENCJI KLUCZOWYCH </a:t>
            </a:r>
            <a:br>
              <a:rPr lang="pl-PL" sz="1400" b="1" dirty="0" smtClean="0"/>
            </a:br>
            <a:r>
              <a:rPr lang="pl-PL" sz="1400" b="1" dirty="0" smtClean="0"/>
              <a:t>W PROCESIE EDUKACJI</a:t>
            </a:r>
            <a:endParaRPr lang="pl-PL" altLang="pl-PL" sz="1400" b="1" kern="0" dirty="0">
              <a:latin typeface="+mn-lt"/>
              <a:cs typeface="+mn-cs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395536" y="1166843"/>
            <a:ext cx="83529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pl-PL" altLang="pl-PL" sz="2400" b="1" dirty="0" smtClean="0"/>
              <a:t>Kompetencje społeczne i obywatelskie </a:t>
            </a:r>
          </a:p>
          <a:p>
            <a:pPr eaLnBrk="1" hangingPunct="1"/>
            <a:endParaRPr lang="pl-PL" altLang="pl-PL" sz="2400" dirty="0" smtClean="0"/>
          </a:p>
          <a:p>
            <a:pPr algn="just" eaLnBrk="1" hangingPunct="1"/>
            <a:r>
              <a:rPr lang="pl-PL" altLang="pl-PL" sz="2400" dirty="0" smtClean="0"/>
              <a:t>	- są to kompetencje osobowe, interpersonalne </a:t>
            </a:r>
            <a:br>
              <a:rPr lang="pl-PL" altLang="pl-PL" sz="2400" dirty="0" smtClean="0"/>
            </a:br>
            <a:r>
              <a:rPr lang="pl-PL" altLang="pl-PL" sz="2400" dirty="0" smtClean="0"/>
              <a:t>i międzykulturowe obejmujące pełny zakres zachowań przygotowujących osoby do skutecznego i konstruktywnego uczestnictwa w życiu społecznym i zawodowym, szczególnie w społeczeństwach charakteryzujących się coraz większą różnorodnością, a także rozwiązywania konfliktów w razie potrzeby. Kompetencje obywatelskie przygotowują osoby do pełnego uczestnictwa w życiu obywatelskim w oparciu o znajomość pojęć i struktur społecznych i politycznych oraz poczuwanie się </a:t>
            </a:r>
            <a:br>
              <a:rPr lang="pl-PL" altLang="pl-PL" sz="2400" dirty="0" smtClean="0"/>
            </a:br>
            <a:r>
              <a:rPr lang="pl-PL" altLang="pl-PL" sz="2400" dirty="0" smtClean="0"/>
              <a:t>do aktywnego i demokratycznego uczestnictwa.</a:t>
            </a:r>
            <a:endParaRPr lang="pl-PL" alt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dtytuł 2"/>
          <p:cNvSpPr txBox="1">
            <a:spLocks/>
          </p:cNvSpPr>
          <p:nvPr/>
        </p:nvSpPr>
        <p:spPr bwMode="auto">
          <a:xfrm>
            <a:off x="3851275" y="476250"/>
            <a:ext cx="49688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20000"/>
              </a:spcBef>
              <a:defRPr/>
            </a:pPr>
            <a:r>
              <a:rPr lang="pl-PL" sz="1400" b="1" dirty="0" smtClean="0"/>
              <a:t>ROZWÓJ KOMPETENCJI KLUCZOWYCH </a:t>
            </a:r>
            <a:br>
              <a:rPr lang="pl-PL" sz="1400" b="1" dirty="0" smtClean="0"/>
            </a:br>
            <a:r>
              <a:rPr lang="pl-PL" sz="1400" b="1" dirty="0" smtClean="0"/>
              <a:t>W PROCESIE EDUKACJI</a:t>
            </a:r>
            <a:endParaRPr lang="pl-PL" altLang="pl-PL" sz="1400" b="1" kern="0" dirty="0">
              <a:latin typeface="+mn-lt"/>
              <a:cs typeface="+mn-cs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827584" y="1997839"/>
            <a:ext cx="7776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pl-PL" altLang="pl-PL" sz="2400" b="1" dirty="0" smtClean="0"/>
              <a:t>Inicjatywność i przedsiębiorczość </a:t>
            </a:r>
          </a:p>
          <a:p>
            <a:pPr eaLnBrk="1" hangingPunct="1"/>
            <a:endParaRPr lang="pl-PL" altLang="pl-PL" sz="2400" dirty="0" smtClean="0"/>
          </a:p>
          <a:p>
            <a:pPr algn="just" eaLnBrk="1" hangingPunct="1"/>
            <a:r>
              <a:rPr lang="pl-PL" altLang="pl-PL" sz="2400" dirty="0" smtClean="0"/>
              <a:t>	- oznaczają zdolność osoby do wcielania pomysłów w czyn. Obejmują one kreatywność, innowacyjność i podejmowanie ryzyka, a także zdolność do planowania przedsięwzięć i prowadzenia ich dla osiągnięcia zamierzonych celów. Powinny one obejmować świadomość wartości etycznych i promować dobre zarządzanie.</a:t>
            </a:r>
            <a:endParaRPr lang="pl-PL" alt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dtytuł 2"/>
          <p:cNvSpPr txBox="1">
            <a:spLocks/>
          </p:cNvSpPr>
          <p:nvPr/>
        </p:nvSpPr>
        <p:spPr bwMode="auto">
          <a:xfrm>
            <a:off x="3851275" y="476250"/>
            <a:ext cx="49688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20000"/>
              </a:spcBef>
              <a:defRPr/>
            </a:pPr>
            <a:r>
              <a:rPr lang="pl-PL" sz="1400" b="1" dirty="0" smtClean="0"/>
              <a:t>ROZWÓJ KOMPETENCJI KLUCZOWYCH </a:t>
            </a:r>
            <a:br>
              <a:rPr lang="pl-PL" sz="1400" b="1" dirty="0" smtClean="0"/>
            </a:br>
            <a:r>
              <a:rPr lang="pl-PL" sz="1400" b="1" dirty="0" smtClean="0"/>
              <a:t>W PROCESIE EDUKACJI</a:t>
            </a:r>
            <a:endParaRPr lang="pl-PL" altLang="pl-PL" sz="1400" b="1" kern="0" dirty="0">
              <a:latin typeface="+mn-lt"/>
              <a:cs typeface="+mn-cs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755576" y="2276872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 smtClean="0"/>
              <a:t>Świadomość i ekspresja kulturalna</a:t>
            </a:r>
          </a:p>
          <a:p>
            <a:endParaRPr lang="pl-PL" sz="2400" b="1" dirty="0" smtClean="0"/>
          </a:p>
          <a:p>
            <a:pPr algn="just"/>
            <a:r>
              <a:rPr lang="pl-PL" sz="2400" dirty="0" smtClean="0"/>
              <a:t>	- to docenianie znaczenia twórczego wyrażania idei, doświadczeń i uczuć za pośrednictwem szeregu środków wyrazu, w tym muzyki, sztuk teatralnych, literatury i sztuk wizualnych.</a:t>
            </a:r>
            <a:endParaRPr 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dtytuł 2"/>
          <p:cNvSpPr txBox="1">
            <a:spLocks/>
          </p:cNvSpPr>
          <p:nvPr/>
        </p:nvSpPr>
        <p:spPr bwMode="auto">
          <a:xfrm>
            <a:off x="3851275" y="476250"/>
            <a:ext cx="49688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20000"/>
              </a:spcBef>
              <a:defRPr/>
            </a:pPr>
            <a:r>
              <a:rPr lang="pl-PL" sz="1400" b="1" dirty="0" smtClean="0"/>
              <a:t>ROZWÓJ KOMPETENCJI KLUCZOWYCH </a:t>
            </a:r>
            <a:br>
              <a:rPr lang="pl-PL" sz="1400" b="1" dirty="0" smtClean="0"/>
            </a:br>
            <a:r>
              <a:rPr lang="pl-PL" sz="1400" b="1" dirty="0" smtClean="0"/>
              <a:t>W PROCESIE EDUKACJI</a:t>
            </a:r>
            <a:endParaRPr lang="pl-PL" altLang="pl-PL" sz="1400" b="1" kern="0" dirty="0">
              <a:latin typeface="+mn-lt"/>
              <a:cs typeface="+mn-cs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95536" y="2420888"/>
            <a:ext cx="831641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1" hangingPunct="1">
              <a:tabLst>
                <a:tab pos="90488" algn="l"/>
              </a:tabLst>
            </a:pPr>
            <a:r>
              <a:rPr lang="pl-PL" sz="2400" dirty="0" smtClean="0"/>
              <a:t>„Kompetencje kluczowe w uczeniu się przez całe życie </a:t>
            </a:r>
          </a:p>
          <a:p>
            <a:pPr lvl="0" algn="ctr" eaLnBrk="1" hangingPunct="1">
              <a:tabLst>
                <a:tab pos="90488" algn="l"/>
              </a:tabLst>
            </a:pPr>
            <a:r>
              <a:rPr lang="pl-PL" sz="2400" dirty="0" smtClean="0"/>
              <a:t>– europejskie ramy odniesienia” </a:t>
            </a:r>
          </a:p>
          <a:p>
            <a:pPr lvl="0" algn="ctr" eaLnBrk="1" hangingPunct="1">
              <a:tabLst>
                <a:tab pos="90488" algn="l"/>
              </a:tabLst>
            </a:pPr>
            <a:endParaRPr lang="pl-PL" sz="2400" dirty="0" smtClean="0"/>
          </a:p>
          <a:p>
            <a:pPr lvl="0" algn="ctr" eaLnBrk="1" hangingPunct="1">
              <a:buFontTx/>
              <a:buChar char="-"/>
              <a:tabLst>
                <a:tab pos="90488" algn="l"/>
              </a:tabLst>
            </a:pPr>
            <a:r>
              <a:rPr lang="pl-PL" dirty="0" smtClean="0"/>
              <a:t> załącznik do zalecenia Parlamentu Europejskiego i Rady </a:t>
            </a:r>
          </a:p>
          <a:p>
            <a:pPr lvl="0" algn="ctr" eaLnBrk="1" hangingPunct="1">
              <a:tabLst>
                <a:tab pos="90488" algn="l"/>
              </a:tabLst>
            </a:pPr>
            <a:r>
              <a:rPr lang="pl-PL" dirty="0" smtClean="0"/>
              <a:t>z dnia 18 grudnia 2006 r. </a:t>
            </a:r>
          </a:p>
          <a:p>
            <a:pPr lvl="0" algn="ctr" eaLnBrk="1" hangingPunct="1">
              <a:tabLst>
                <a:tab pos="90488" algn="l"/>
              </a:tabLst>
            </a:pPr>
            <a:r>
              <a:rPr lang="pl-PL" dirty="0" smtClean="0"/>
              <a:t>w sprawie kompetencji kluczowych w procesie uczenia się przez całe życie,</a:t>
            </a:r>
          </a:p>
          <a:p>
            <a:pPr lvl="0" algn="ctr" eaLnBrk="1" hangingPunct="1">
              <a:tabLst>
                <a:tab pos="90488" algn="l"/>
              </a:tabLst>
            </a:pPr>
            <a:r>
              <a:rPr lang="pl-PL" dirty="0" smtClean="0"/>
              <a:t> opublikowanego w Dzienniku Urzędowym Unii Europejskiej </a:t>
            </a:r>
          </a:p>
          <a:p>
            <a:pPr lvl="0" algn="ctr" eaLnBrk="1" hangingPunct="1">
              <a:tabLst>
                <a:tab pos="90488" algn="l"/>
              </a:tabLst>
            </a:pPr>
            <a:r>
              <a:rPr lang="pl-PL" dirty="0" smtClean="0"/>
              <a:t>z dnia 30 grudnia 2006 r./L394. </a:t>
            </a:r>
            <a:endParaRPr kumimoji="0" lang="pl-PL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dtytuł 2"/>
          <p:cNvSpPr txBox="1">
            <a:spLocks/>
          </p:cNvSpPr>
          <p:nvPr/>
        </p:nvSpPr>
        <p:spPr bwMode="auto">
          <a:xfrm>
            <a:off x="3851275" y="476250"/>
            <a:ext cx="49688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20000"/>
              </a:spcBef>
              <a:defRPr/>
            </a:pPr>
            <a:r>
              <a:rPr lang="pl-PL" sz="1400" b="1" dirty="0" smtClean="0"/>
              <a:t>ROZWÓJ KOMPETENCJI KLUCZOWYCH </a:t>
            </a:r>
            <a:br>
              <a:rPr lang="pl-PL" sz="1400" b="1" dirty="0" smtClean="0"/>
            </a:br>
            <a:r>
              <a:rPr lang="pl-PL" sz="1400" b="1" dirty="0" smtClean="0"/>
              <a:t>W PROCESIE EDUKACJI</a:t>
            </a:r>
            <a:endParaRPr lang="pl-PL" altLang="pl-PL" sz="1400" b="1" kern="0" dirty="0">
              <a:latin typeface="+mn-lt"/>
              <a:cs typeface="+mn-cs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683568" y="1988840"/>
            <a:ext cx="777686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b="1" dirty="0" smtClean="0"/>
              <a:t>	Kompetencje kluczowe uważane są za jednakowo ważne</a:t>
            </a:r>
            <a:r>
              <a:rPr lang="pl-PL" dirty="0" smtClean="0"/>
              <a:t>, ponieważ każda z nich może przyczynić się do udanego życia </a:t>
            </a:r>
            <a:br>
              <a:rPr lang="pl-PL" dirty="0" smtClean="0"/>
            </a:br>
            <a:r>
              <a:rPr lang="pl-PL" dirty="0" smtClean="0"/>
              <a:t>w społeczeństwie wiedzy. Zakresy wielu spośród tych kompetencji częściowo się pokrywają i są powiązane, aspekty niezbędne w jednej dziedzinie wspierają kompetencje w innej. Dobre opanowanie podstawowych umiejętności językowych, czytania, pisania, liczenia </a:t>
            </a:r>
            <a:br>
              <a:rPr lang="pl-PL" dirty="0" smtClean="0"/>
            </a:br>
            <a:r>
              <a:rPr lang="pl-PL" dirty="0" smtClean="0"/>
              <a:t>i umiejętności w zakresie technologii informacyjnych i komunikacyjnych (TIK) jest niezbędną podstawą uczenia się; umiejętność uczenia się sprzyja wszelkim innym działaniom kształceniowym. Niektóre zagadnienia mają zastosowanie we wszystkich elementach ram odniesienia: krytyczne myślenie, kreatywność, inicjatywność, rozwiązywanie problemów, ocena ryzyka, podejmowanie decyzji i konstruktywne kierowanie emocjami są istotne we wszystkich ośmiu kompetencjach kluczowych.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l-PL" sz="2800" dirty="0" smtClean="0"/>
              <a:t>Ćwiczenie „Film” (3 grupy + 3 obserwatorów)</a:t>
            </a:r>
            <a:endParaRPr lang="pl-PL" sz="2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sz="2000" dirty="0" smtClean="0"/>
              <a:t>…„Scenarzysta forsę wziął, potem zaczął pić </a:t>
            </a:r>
          </a:p>
          <a:p>
            <a:pPr>
              <a:buNone/>
            </a:pPr>
            <a:r>
              <a:rPr lang="pl-PL" sz="2000" dirty="0" smtClean="0"/>
              <a:t>I z dialogów wyszło dno, zero, czyli nic”…</a:t>
            </a:r>
          </a:p>
          <a:p>
            <a:pPr>
              <a:buNone/>
            </a:pPr>
            <a:r>
              <a:rPr lang="pl-PL" sz="2000" dirty="0" smtClean="0"/>
              <a:t>Budka Suflera - Bal wszystkich świętych</a:t>
            </a:r>
          </a:p>
          <a:p>
            <a:pPr>
              <a:buNone/>
            </a:pPr>
            <a:endParaRPr lang="pl-PL" sz="2000" dirty="0" smtClean="0"/>
          </a:p>
          <a:p>
            <a:pPr lvl="0"/>
            <a:r>
              <a:rPr lang="pl-PL" sz="2000" dirty="0" smtClean="0"/>
              <a:t>Otrzymaliście 32 slajdy, które należy ułożyć w jedną całość. (odcinek serialu)</a:t>
            </a:r>
          </a:p>
          <a:p>
            <a:pPr lvl="0"/>
            <a:r>
              <a:rPr lang="pl-PL" sz="2000" dirty="0" smtClean="0"/>
              <a:t>Każdy slajd powinien być wykorzystany.</a:t>
            </a:r>
          </a:p>
          <a:p>
            <a:pPr lvl="0"/>
            <a:r>
              <a:rPr lang="pl-PL" sz="2000" dirty="0" smtClean="0"/>
              <a:t>Filmowi należy nadać tytuł i napisać fabułę.</a:t>
            </a:r>
          </a:p>
          <a:p>
            <a:pPr lvl="0"/>
            <a:r>
              <a:rPr lang="pl-PL" sz="2000" dirty="0" smtClean="0"/>
              <a:t>Podczas prezentacji filmu możecie dodać podkład muzyczny czy przerwę reklamową. (Wszelka twórczość jest mile widziana).</a:t>
            </a:r>
          </a:p>
          <a:p>
            <a:pPr lvl="0"/>
            <a:r>
              <a:rPr lang="pl-PL" sz="2000" dirty="0" smtClean="0"/>
              <a:t>Na pracę macie 25 minut.</a:t>
            </a:r>
          </a:p>
          <a:p>
            <a:pPr lvl="0"/>
            <a:r>
              <a:rPr lang="pl-PL" sz="2000" dirty="0" smtClean="0"/>
              <a:t>Wybierzcie osobę do prezentacji filmu.</a:t>
            </a:r>
          </a:p>
          <a:p>
            <a:endParaRPr lang="pl-PL" sz="2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Znalezione obrazy dla zapytania fil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24744"/>
            <a:ext cx="7268063" cy="4032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tytuł 2"/>
          <p:cNvSpPr txBox="1">
            <a:spLocks/>
          </p:cNvSpPr>
          <p:nvPr/>
        </p:nvSpPr>
        <p:spPr bwMode="auto">
          <a:xfrm>
            <a:off x="3851275" y="476250"/>
            <a:ext cx="49688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20000"/>
              </a:spcBef>
              <a:defRPr/>
            </a:pPr>
            <a:r>
              <a:rPr lang="pl-PL" sz="1400" b="1" dirty="0" smtClean="0"/>
              <a:t>ROZWÓJ KOMPETENCJI KLUCZOWYCH </a:t>
            </a:r>
            <a:br>
              <a:rPr lang="pl-PL" sz="1400" b="1" dirty="0" smtClean="0"/>
            </a:br>
            <a:r>
              <a:rPr lang="pl-PL" sz="1400" b="1" dirty="0" smtClean="0"/>
              <a:t>W PROCESIE EDUKACJI</a:t>
            </a:r>
            <a:endParaRPr lang="pl-PL" altLang="pl-PL" sz="1400" b="1" kern="0" dirty="0">
              <a:latin typeface="+mn-lt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755576" y="2492896"/>
            <a:ext cx="79208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b="1" dirty="0" smtClean="0"/>
              <a:t>Kompetencje kluczowe </a:t>
            </a:r>
            <a:br>
              <a:rPr lang="pl-PL" sz="2800" b="1" dirty="0" smtClean="0"/>
            </a:br>
            <a:r>
              <a:rPr lang="pl-PL" sz="2800" b="1" dirty="0" smtClean="0"/>
              <a:t>w podstawach programowych </a:t>
            </a:r>
            <a:br>
              <a:rPr lang="pl-PL" sz="2800" b="1" dirty="0" smtClean="0"/>
            </a:br>
            <a:r>
              <a:rPr lang="pl-PL" sz="2800" b="1" dirty="0" smtClean="0"/>
              <a:t>kształcenia ogólnego </a:t>
            </a:r>
            <a:endParaRPr lang="pl-PL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Ćwiczenie w grupach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39552" y="2276872"/>
            <a:ext cx="8229600" cy="2404864"/>
          </a:xfrm>
        </p:spPr>
        <p:txBody>
          <a:bodyPr/>
          <a:lstStyle/>
          <a:p>
            <a:r>
              <a:rPr lang="pl-PL" sz="2000" dirty="0" smtClean="0"/>
              <a:t>Przeanalizujecie w 3 grupach zapisy nowych podstaw programowych kształcenia ogólnego, zakreślając fragmenty dotyczące wprost rozwijania kompetencji kluczowych.</a:t>
            </a:r>
          </a:p>
          <a:p>
            <a:pPr>
              <a:buNone/>
            </a:pPr>
            <a:endParaRPr lang="pl-PL" sz="2000" dirty="0" smtClean="0"/>
          </a:p>
          <a:p>
            <a:r>
              <a:rPr lang="pl-PL" sz="2000" dirty="0" smtClean="0"/>
              <a:t>Czwarta grupa dokona analizy zapisów rozporządzenia w sprawie wymagań państwa wobec szkół/placówek w kontekście rozwijania kompetencji kluczowych. </a:t>
            </a:r>
            <a:endParaRPr lang="pl-PL" sz="20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dtytuł 2"/>
          <p:cNvSpPr txBox="1">
            <a:spLocks/>
          </p:cNvSpPr>
          <p:nvPr/>
        </p:nvSpPr>
        <p:spPr bwMode="auto">
          <a:xfrm>
            <a:off x="3851275" y="476250"/>
            <a:ext cx="49688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20000"/>
              </a:spcBef>
              <a:defRPr/>
            </a:pPr>
            <a:r>
              <a:rPr lang="pl-PL" sz="1400" b="1" dirty="0" smtClean="0"/>
              <a:t>ROZWÓJ KOMPETENCJI KLUCZOWYCH </a:t>
            </a:r>
            <a:br>
              <a:rPr lang="pl-PL" sz="1400" b="1" dirty="0" smtClean="0"/>
            </a:br>
            <a:r>
              <a:rPr lang="pl-PL" sz="1400" b="1" dirty="0" smtClean="0"/>
              <a:t>W PROCESIE EDUKACJI</a:t>
            </a:r>
            <a:endParaRPr lang="pl-PL" altLang="pl-PL" sz="1400" b="1" kern="0" dirty="0">
              <a:latin typeface="+mn-lt"/>
              <a:cs typeface="+mn-cs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323528" y="1268760"/>
            <a:ext cx="864096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 smtClean="0"/>
              <a:t>Osiem kompetencji kluczowych:</a:t>
            </a:r>
          </a:p>
          <a:p>
            <a:endParaRPr lang="pl-PL" altLang="pl-PL" sz="2000" b="1" dirty="0" smtClean="0"/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pl-PL" altLang="pl-PL" sz="2000" smtClean="0"/>
              <a:t> Porozumiewanie </a:t>
            </a:r>
            <a:r>
              <a:rPr lang="pl-PL" altLang="pl-PL" sz="2000" dirty="0" smtClean="0"/>
              <a:t>się w języku ojczystym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pl-PL" altLang="pl-PL" sz="2000" dirty="0" smtClean="0"/>
              <a:t> Porozumiewanie się w językach obcych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pl-PL" altLang="pl-PL" sz="2000" dirty="0" smtClean="0"/>
              <a:t> Kompetencje matematyczne i podstawowe kompetencje naukowo-techniczne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pl-PL" altLang="pl-PL" sz="2000" dirty="0" smtClean="0"/>
              <a:t> Kompetencje informatyczne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pl-PL" altLang="pl-PL" sz="2000" dirty="0" smtClean="0"/>
              <a:t> Umiejętność uczenia się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pl-PL" altLang="pl-PL" sz="2000" dirty="0" smtClean="0"/>
              <a:t> Kompetencje społeczne i obywatelskie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pl-PL" altLang="pl-PL" sz="2000" dirty="0" smtClean="0"/>
              <a:t> Inicjatywność i przedsiębiorczość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pl-PL" altLang="pl-PL" sz="2000" dirty="0" smtClean="0"/>
              <a:t> Świadomość i ekspresja kulturalna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tytuł 2"/>
          <p:cNvSpPr txBox="1">
            <a:spLocks/>
          </p:cNvSpPr>
          <p:nvPr/>
        </p:nvSpPr>
        <p:spPr bwMode="auto">
          <a:xfrm>
            <a:off x="3851275" y="476250"/>
            <a:ext cx="49688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20000"/>
              </a:spcBef>
              <a:defRPr/>
            </a:pPr>
            <a:r>
              <a:rPr lang="pl-PL" sz="1400" b="1" dirty="0" smtClean="0"/>
              <a:t>ROZWÓJ KOMPETENCJI KLUCZOWYCH </a:t>
            </a:r>
            <a:br>
              <a:rPr lang="pl-PL" sz="1400" b="1" dirty="0" smtClean="0"/>
            </a:br>
            <a:r>
              <a:rPr lang="pl-PL" sz="1400" b="1" dirty="0" smtClean="0"/>
              <a:t>W PROCESIE EDUKACJI</a:t>
            </a:r>
            <a:endParaRPr lang="pl-PL" altLang="pl-PL" sz="1400" b="1" kern="0" dirty="0">
              <a:latin typeface="+mn-lt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755576" y="2492896"/>
            <a:ext cx="79208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b="1" dirty="0" smtClean="0"/>
              <a:t>Kompetencje kluczowe </a:t>
            </a:r>
            <a:br>
              <a:rPr lang="pl-PL" sz="2800" b="1" dirty="0" smtClean="0"/>
            </a:br>
            <a:r>
              <a:rPr lang="pl-PL" sz="2800" b="1" dirty="0" smtClean="0"/>
              <a:t>w podstawach programowych </a:t>
            </a:r>
            <a:br>
              <a:rPr lang="pl-PL" sz="2800" b="1" dirty="0" smtClean="0"/>
            </a:br>
            <a:r>
              <a:rPr lang="pl-PL" sz="2800" b="1" dirty="0" smtClean="0"/>
              <a:t>kształcenia ogólnego </a:t>
            </a:r>
            <a:endParaRPr lang="pl-PL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tytuł 2"/>
          <p:cNvSpPr txBox="1">
            <a:spLocks/>
          </p:cNvSpPr>
          <p:nvPr/>
        </p:nvSpPr>
        <p:spPr bwMode="auto">
          <a:xfrm>
            <a:off x="3851275" y="476250"/>
            <a:ext cx="49688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20000"/>
              </a:spcBef>
              <a:defRPr/>
            </a:pPr>
            <a:r>
              <a:rPr lang="pl-PL" sz="1400" b="1" dirty="0" smtClean="0"/>
              <a:t>ROZWÓJ KOMPETENCJI KLUCZOWYCH </a:t>
            </a:r>
            <a:br>
              <a:rPr lang="pl-PL" sz="1400" b="1" dirty="0" smtClean="0"/>
            </a:br>
            <a:r>
              <a:rPr lang="pl-PL" sz="1400" b="1" dirty="0" smtClean="0"/>
              <a:t>W PROCESIE EDUKACJI</a:t>
            </a:r>
            <a:endParaRPr lang="pl-PL" altLang="pl-PL" sz="1400" b="1" kern="0" dirty="0">
              <a:latin typeface="+mn-lt"/>
              <a:cs typeface="+mn-cs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755576" y="2492896"/>
            <a:ext cx="79208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800" b="1" dirty="0" smtClean="0"/>
              <a:t>Kompetencje kluczowe </a:t>
            </a:r>
            <a:br>
              <a:rPr lang="pl-PL" sz="2800" b="1" dirty="0" smtClean="0"/>
            </a:br>
            <a:r>
              <a:rPr lang="pl-PL" sz="2800" b="1" dirty="0" smtClean="0"/>
              <a:t>w wymaganiach państwa </a:t>
            </a:r>
            <a:br>
              <a:rPr lang="pl-PL" sz="2800" b="1" dirty="0" smtClean="0"/>
            </a:br>
            <a:r>
              <a:rPr lang="pl-PL" sz="2800" b="1" dirty="0" smtClean="0"/>
              <a:t>wobec szkół/placówek </a:t>
            </a:r>
            <a:endParaRPr lang="pl-PL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dtytuł 2"/>
          <p:cNvSpPr txBox="1">
            <a:spLocks/>
          </p:cNvSpPr>
          <p:nvPr/>
        </p:nvSpPr>
        <p:spPr bwMode="auto">
          <a:xfrm>
            <a:off x="3851275" y="476250"/>
            <a:ext cx="49688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20000"/>
              </a:spcBef>
              <a:defRPr/>
            </a:pPr>
            <a:r>
              <a:rPr lang="pl-PL" sz="1400" b="1" dirty="0" smtClean="0"/>
              <a:t>ROZWÓJ KOMPETENCJI KLUCZOWYCH </a:t>
            </a:r>
            <a:br>
              <a:rPr lang="pl-PL" sz="1400" b="1" dirty="0" smtClean="0"/>
            </a:br>
            <a:r>
              <a:rPr lang="pl-PL" sz="1400" b="1" dirty="0" smtClean="0"/>
              <a:t>W PROCESIE EDUKACJI</a:t>
            </a:r>
            <a:endParaRPr lang="pl-PL" altLang="pl-PL" sz="1400" b="1" kern="0" dirty="0">
              <a:latin typeface="+mn-lt"/>
              <a:cs typeface="+mn-cs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971600" y="2348880"/>
            <a:ext cx="71287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pl-PL" altLang="pl-PL" sz="2400" i="1" dirty="0" smtClean="0">
                <a:latin typeface="+mn-lt"/>
                <a:cs typeface="Times New Roman" pitchFamily="18" charset="0"/>
              </a:rPr>
              <a:t>Kompetencja to właściwość, zakres działania, uprawnienie przysługujące na podstawie prawa; kompetentny to ktoś powołany, właściwy. </a:t>
            </a:r>
          </a:p>
          <a:p>
            <a:pPr eaLnBrk="1" hangingPunct="1"/>
            <a:endParaRPr lang="pl-PL" altLang="pl-PL" sz="2400" dirty="0" smtClean="0">
              <a:latin typeface="+mn-lt"/>
            </a:endParaRPr>
          </a:p>
          <a:p>
            <a:pPr algn="r" eaLnBrk="1" hangingPunct="1"/>
            <a:r>
              <a:rPr lang="pl-PL" altLang="pl-PL" sz="1600" dirty="0" smtClean="0">
                <a:latin typeface="+mn-lt"/>
              </a:rPr>
              <a:t>Ilustrowana encyklopedia powszechna z 1937 roku.</a:t>
            </a:r>
            <a:endParaRPr lang="pl-PL" sz="1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dtytuł 2"/>
          <p:cNvSpPr txBox="1">
            <a:spLocks/>
          </p:cNvSpPr>
          <p:nvPr/>
        </p:nvSpPr>
        <p:spPr bwMode="auto">
          <a:xfrm>
            <a:off x="3851275" y="476250"/>
            <a:ext cx="49688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20000"/>
              </a:spcBef>
              <a:defRPr/>
            </a:pPr>
            <a:r>
              <a:rPr lang="pl-PL" sz="1400" b="1" dirty="0" smtClean="0"/>
              <a:t>ROZWÓJ KOMPETENCJI KLUCZOWYCH </a:t>
            </a:r>
            <a:br>
              <a:rPr lang="pl-PL" sz="1400" b="1" dirty="0" smtClean="0"/>
            </a:br>
            <a:r>
              <a:rPr lang="pl-PL" sz="1400" b="1" dirty="0" smtClean="0"/>
              <a:t>W PROCESIE EDUKACJI</a:t>
            </a:r>
            <a:endParaRPr lang="pl-PL" altLang="pl-PL" sz="1400" b="1" kern="0" dirty="0">
              <a:latin typeface="+mn-lt"/>
              <a:cs typeface="+mn-cs"/>
            </a:endParaRPr>
          </a:p>
        </p:txBody>
      </p:sp>
      <p:sp>
        <p:nvSpPr>
          <p:cNvPr id="3" name="pole tekstowe 4"/>
          <p:cNvSpPr txBox="1">
            <a:spLocks noChangeArrowheads="1"/>
          </p:cNvSpPr>
          <p:nvPr/>
        </p:nvSpPr>
        <p:spPr bwMode="auto">
          <a:xfrm>
            <a:off x="785813" y="2500313"/>
            <a:ext cx="7643812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/>
            <a:r>
              <a:rPr lang="pl-PL" altLang="pl-PL" sz="2400" i="1" dirty="0">
                <a:latin typeface="+mn-lt"/>
                <a:cs typeface="Times New Roman" pitchFamily="18" charset="0"/>
              </a:rPr>
              <a:t>Kompetencja to już nie tylko zakres władzy ale i zakres czyjejś wiedzy upoważniający do wyrokowania </a:t>
            </a:r>
            <a:r>
              <a:rPr lang="pl-PL" altLang="pl-PL" sz="2400" i="1" dirty="0" smtClean="0">
                <a:latin typeface="+mn-lt"/>
                <a:cs typeface="Times New Roman" pitchFamily="18" charset="0"/>
              </a:rPr>
              <a:t/>
            </a:r>
            <a:br>
              <a:rPr lang="pl-PL" altLang="pl-PL" sz="2400" i="1" dirty="0" smtClean="0">
                <a:latin typeface="+mn-lt"/>
                <a:cs typeface="Times New Roman" pitchFamily="18" charset="0"/>
              </a:rPr>
            </a:br>
            <a:r>
              <a:rPr lang="pl-PL" altLang="pl-PL" sz="2400" i="1" dirty="0" smtClean="0">
                <a:latin typeface="+mn-lt"/>
                <a:cs typeface="Times New Roman" pitchFamily="18" charset="0"/>
              </a:rPr>
              <a:t>o </a:t>
            </a:r>
            <a:r>
              <a:rPr lang="pl-PL" altLang="pl-PL" sz="2400" i="1" dirty="0">
                <a:latin typeface="+mn-lt"/>
                <a:cs typeface="Times New Roman" pitchFamily="18" charset="0"/>
              </a:rPr>
              <a:t>czymś, znajomość rzeczy.</a:t>
            </a:r>
          </a:p>
          <a:p>
            <a:pPr eaLnBrk="1" hangingPunct="1"/>
            <a:endParaRPr lang="pl-PL" altLang="pl-PL" sz="2000" b="0" dirty="0">
              <a:latin typeface="+mn-lt"/>
              <a:cs typeface="Arial" charset="0"/>
            </a:endParaRPr>
          </a:p>
          <a:p>
            <a:pPr algn="r" eaLnBrk="1" hangingPunct="1"/>
            <a:r>
              <a:rPr lang="pl-PL" altLang="pl-PL" sz="1800" b="0" dirty="0">
                <a:latin typeface="+mn-lt"/>
                <a:cs typeface="Arial" charset="0"/>
              </a:rPr>
              <a:t>Podręczny słownik języka polskiego z 1957 roku.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dtytuł 2"/>
          <p:cNvSpPr txBox="1">
            <a:spLocks/>
          </p:cNvSpPr>
          <p:nvPr/>
        </p:nvSpPr>
        <p:spPr bwMode="auto">
          <a:xfrm>
            <a:off x="3851275" y="476250"/>
            <a:ext cx="49688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20000"/>
              </a:spcBef>
              <a:defRPr/>
            </a:pPr>
            <a:r>
              <a:rPr lang="pl-PL" sz="1400" b="1" dirty="0" smtClean="0"/>
              <a:t>ROZWÓJ KOMPETENCJI KLUCZOWYCH </a:t>
            </a:r>
            <a:br>
              <a:rPr lang="pl-PL" sz="1400" b="1" dirty="0" smtClean="0"/>
            </a:br>
            <a:r>
              <a:rPr lang="pl-PL" sz="1400" b="1" dirty="0" smtClean="0"/>
              <a:t>W PROCESIE EDUKACJI</a:t>
            </a:r>
            <a:endParaRPr lang="pl-PL" altLang="pl-PL" sz="1400" b="1" kern="0" dirty="0">
              <a:latin typeface="+mn-lt"/>
              <a:cs typeface="+mn-cs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899592" y="1951673"/>
            <a:ext cx="74888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pl-PL" altLang="pl-PL" sz="2400" i="1" dirty="0" smtClean="0">
                <a:latin typeface="+mn-lt"/>
                <a:cs typeface="Times New Roman" pitchFamily="18" charset="0"/>
              </a:rPr>
              <a:t>Kompetencja to zakres pełnomocnictw i uprawnień instytucji lub osoby, natomiast w drugim kontekście kompetencja to posiadanie wiedzy umożliwiające wydawanie sądu, wypowiadanie autorytatywnego zdania, zakres zagadnień, o których dana osoba może wyrokować, gdyż posiada odpowiednie wiadomości i doświadczenie. </a:t>
            </a:r>
          </a:p>
          <a:p>
            <a:pPr eaLnBrk="1" hangingPunct="1"/>
            <a:endParaRPr lang="pl-PL" altLang="pl-PL" sz="2400" dirty="0" smtClean="0">
              <a:latin typeface="+mn-lt"/>
            </a:endParaRPr>
          </a:p>
          <a:p>
            <a:pPr algn="r" eaLnBrk="1" hangingPunct="1"/>
            <a:r>
              <a:rPr lang="pl-PL" altLang="pl-PL" sz="1600" dirty="0" smtClean="0">
                <a:latin typeface="+mn-lt"/>
              </a:rPr>
              <a:t>Słownik wyrazów obcych z 1961 roku.</a:t>
            </a:r>
            <a:endParaRPr lang="pl-PL" altLang="pl-PL" sz="1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2800" b="1" dirty="0" smtClean="0"/>
              <a:t>Kompetentny pracownik </a:t>
            </a:r>
            <a:br>
              <a:rPr lang="pl-PL" sz="2800" b="1" dirty="0" smtClean="0"/>
            </a:br>
            <a:r>
              <a:rPr lang="pl-PL" sz="2800" b="1" dirty="0" smtClean="0"/>
              <a:t>nadzoru pedagogicznego</a:t>
            </a:r>
            <a:endParaRPr lang="pl-PL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4014365" cy="4068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ęciokąt 4"/>
          <p:cNvSpPr/>
          <p:nvPr/>
        </p:nvSpPr>
        <p:spPr bwMode="auto">
          <a:xfrm>
            <a:off x="1259632" y="1556792"/>
            <a:ext cx="6413500" cy="4686300"/>
          </a:xfrm>
          <a:prstGeom prst="homePlate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/>
          <a:lstStyle/>
          <a:p>
            <a:pPr eaLnBrk="1" hangingPunct="1">
              <a:defRPr/>
            </a:pPr>
            <a:endParaRPr lang="pl-PL">
              <a:latin typeface="Rockwell Extra Bold" pitchFamily="18" charset="0"/>
            </a:endParaRPr>
          </a:p>
        </p:txBody>
      </p:sp>
      <p:sp>
        <p:nvSpPr>
          <p:cNvPr id="6" name="Podtytuł 2"/>
          <p:cNvSpPr txBox="1">
            <a:spLocks/>
          </p:cNvSpPr>
          <p:nvPr/>
        </p:nvSpPr>
        <p:spPr bwMode="auto">
          <a:xfrm>
            <a:off x="3851275" y="476250"/>
            <a:ext cx="49688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20000"/>
              </a:spcBef>
              <a:defRPr/>
            </a:pPr>
            <a:r>
              <a:rPr lang="pl-PL" sz="1400" b="1" dirty="0" smtClean="0"/>
              <a:t>ROZWÓJ KOMPETENCJI KLUCZOWYCH </a:t>
            </a:r>
            <a:br>
              <a:rPr lang="pl-PL" sz="1400" b="1" dirty="0" smtClean="0"/>
            </a:br>
            <a:r>
              <a:rPr lang="pl-PL" sz="1400" b="1" dirty="0" smtClean="0"/>
              <a:t>W PROCESIE EDUKACJI</a:t>
            </a:r>
            <a:endParaRPr lang="pl-PL" altLang="pl-PL" sz="1400" b="1" kern="0" dirty="0">
              <a:latin typeface="+mn-lt"/>
              <a:cs typeface="+mn-cs"/>
            </a:endParaRPr>
          </a:p>
        </p:txBody>
      </p:sp>
      <p:graphicFrame>
        <p:nvGraphicFramePr>
          <p:cNvPr id="3" name="Diagram 2"/>
          <p:cNvGraphicFramePr/>
          <p:nvPr/>
        </p:nvGraphicFramePr>
        <p:xfrm>
          <a:off x="683568" y="1628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Prostokąt 3"/>
          <p:cNvSpPr/>
          <p:nvPr/>
        </p:nvSpPr>
        <p:spPr>
          <a:xfrm rot="16200000">
            <a:off x="5929406" y="3439746"/>
            <a:ext cx="4247317" cy="769441"/>
          </a:xfrm>
          <a:prstGeom prst="rect">
            <a:avLst/>
          </a:prstGeom>
          <a:noFill/>
        </p:spPr>
        <p:txBody>
          <a:bodyPr vert="vert">
            <a:spAutoFit/>
          </a:bodyPr>
          <a:lstStyle/>
          <a:p>
            <a:pPr algn="ctr" eaLnBrk="1" hangingPunct="1">
              <a:defRPr/>
            </a:pPr>
            <a:r>
              <a:rPr lang="pl-PL" sz="24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</a:t>
            </a:r>
          </a:p>
          <a:p>
            <a:pPr algn="ctr" eaLnBrk="1" hangingPunct="1">
              <a:defRPr/>
            </a:pPr>
            <a:r>
              <a:rPr lang="pl-PL" sz="24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</a:t>
            </a:r>
          </a:p>
          <a:p>
            <a:pPr algn="ctr" eaLnBrk="1" hangingPunct="1">
              <a:defRPr/>
            </a:pPr>
            <a:r>
              <a:rPr lang="pl-PL" sz="24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</a:t>
            </a:r>
          </a:p>
          <a:p>
            <a:pPr algn="ctr" eaLnBrk="1" hangingPunct="1">
              <a:defRPr/>
            </a:pPr>
            <a:r>
              <a:rPr lang="pl-PL" sz="24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</a:t>
            </a:r>
          </a:p>
          <a:p>
            <a:pPr algn="ctr" eaLnBrk="1" hangingPunct="1">
              <a:defRPr/>
            </a:pPr>
            <a:r>
              <a:rPr lang="pl-PL" sz="24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</a:p>
          <a:p>
            <a:pPr algn="ctr" eaLnBrk="1" hangingPunct="1">
              <a:defRPr/>
            </a:pPr>
            <a:r>
              <a:rPr lang="pl-PL" sz="24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</a:t>
            </a:r>
          </a:p>
          <a:p>
            <a:pPr algn="ctr" eaLnBrk="1" hangingPunct="1">
              <a:defRPr/>
            </a:pPr>
            <a:r>
              <a:rPr lang="pl-PL" sz="24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</a:p>
          <a:p>
            <a:pPr algn="ctr" eaLnBrk="1" hangingPunct="1">
              <a:defRPr/>
            </a:pPr>
            <a:r>
              <a:rPr lang="pl-PL" sz="24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</a:t>
            </a:r>
          </a:p>
          <a:p>
            <a:pPr algn="ctr" eaLnBrk="1" hangingPunct="1">
              <a:defRPr/>
            </a:pPr>
            <a:r>
              <a:rPr lang="pl-PL" sz="24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</a:p>
          <a:p>
            <a:pPr algn="ctr" eaLnBrk="1" hangingPunct="1">
              <a:defRPr/>
            </a:pPr>
            <a:r>
              <a:rPr lang="pl-PL" sz="24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J</a:t>
            </a:r>
          </a:p>
          <a:p>
            <a:pPr algn="ctr" eaLnBrk="1" hangingPunct="1">
              <a:defRPr/>
            </a:pPr>
            <a:r>
              <a:rPr lang="pl-PL" sz="24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dtytuł 2"/>
          <p:cNvSpPr txBox="1">
            <a:spLocks/>
          </p:cNvSpPr>
          <p:nvPr/>
        </p:nvSpPr>
        <p:spPr bwMode="auto">
          <a:xfrm>
            <a:off x="3851275" y="476250"/>
            <a:ext cx="49688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20000"/>
              </a:spcBef>
              <a:defRPr/>
            </a:pPr>
            <a:r>
              <a:rPr lang="pl-PL" sz="1400" b="1" dirty="0" smtClean="0"/>
              <a:t>ROZWÓJ KOMPETENCJI KLUCZOWYCH </a:t>
            </a:r>
            <a:br>
              <a:rPr lang="pl-PL" sz="1400" b="1" dirty="0" smtClean="0"/>
            </a:br>
            <a:r>
              <a:rPr lang="pl-PL" sz="1400" b="1" dirty="0" smtClean="0"/>
              <a:t>W PROCESIE EDUKACJI</a:t>
            </a:r>
            <a:endParaRPr lang="pl-PL" altLang="pl-PL" sz="1400" b="1" kern="0" dirty="0">
              <a:latin typeface="+mn-lt"/>
              <a:cs typeface="+mn-cs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683568" y="2564904"/>
            <a:ext cx="77768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pl-PL" altLang="pl-PL" sz="2400" dirty="0" smtClean="0"/>
              <a:t>Kluczowe kompetencje to te, których potrzebujemy do:</a:t>
            </a:r>
          </a:p>
          <a:p>
            <a:pPr eaLnBrk="1" hangingPunct="1"/>
            <a:endParaRPr lang="pl-PL" altLang="pl-PL" sz="2400" dirty="0" smtClean="0"/>
          </a:p>
          <a:p>
            <a:pPr eaLnBrk="1" hangingPunct="1">
              <a:buFont typeface="Wingdings" pitchFamily="2" charset="2"/>
              <a:buChar char="Ø"/>
            </a:pPr>
            <a:r>
              <a:rPr lang="pl-PL" altLang="pl-PL" sz="2400" dirty="0" smtClean="0"/>
              <a:t> samorealizacji,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pl-PL" altLang="pl-PL" sz="2400" dirty="0" smtClean="0"/>
              <a:t> rozwoju osobistego,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pl-PL" altLang="pl-PL" sz="2400" dirty="0" smtClean="0"/>
              <a:t> przyjmowania aktywnej postawy obywatelskiej,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pl-PL" altLang="pl-PL" sz="2400" dirty="0" smtClean="0"/>
              <a:t> osiągania integracji społecznej,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pl-PL" altLang="pl-PL" sz="2400" dirty="0" smtClean="0"/>
              <a:t> zatrudnienia. </a:t>
            </a:r>
            <a:endParaRPr lang="pl-PL" alt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dtytuł 2"/>
          <p:cNvSpPr txBox="1">
            <a:spLocks/>
          </p:cNvSpPr>
          <p:nvPr/>
        </p:nvSpPr>
        <p:spPr bwMode="auto">
          <a:xfrm>
            <a:off x="3851275" y="476250"/>
            <a:ext cx="49688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20000"/>
              </a:spcBef>
              <a:defRPr/>
            </a:pPr>
            <a:r>
              <a:rPr lang="pl-PL" sz="1400" b="1" dirty="0" smtClean="0"/>
              <a:t>ROZWÓJ KOMPETENCJI KLUCZOWYCH </a:t>
            </a:r>
            <a:br>
              <a:rPr lang="pl-PL" sz="1400" b="1" dirty="0" smtClean="0"/>
            </a:br>
            <a:r>
              <a:rPr lang="pl-PL" sz="1400" b="1" dirty="0" smtClean="0"/>
              <a:t>W PROCESIE EDUKACJI</a:t>
            </a:r>
            <a:endParaRPr lang="pl-PL" altLang="pl-PL" sz="1400" b="1" kern="0" dirty="0">
              <a:latin typeface="+mn-lt"/>
              <a:cs typeface="+mn-cs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323528" y="1268760"/>
            <a:ext cx="864096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altLang="pl-PL" sz="2000" b="1" dirty="0" smtClean="0"/>
              <a:t> </a:t>
            </a:r>
            <a:r>
              <a:rPr lang="pl-PL" sz="2000" b="1" dirty="0" smtClean="0"/>
              <a:t>W ramach odniesienia ustanowiono osiem kompetencji kluczowych:</a:t>
            </a:r>
          </a:p>
          <a:p>
            <a:endParaRPr lang="pl-PL" altLang="pl-PL" sz="2000" b="1" dirty="0" smtClean="0"/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pl-PL" altLang="pl-PL" sz="2000" dirty="0" smtClean="0"/>
              <a:t>Porozumiewanie się w języku ojczystym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pl-PL" altLang="pl-PL" sz="2000" dirty="0" smtClean="0"/>
              <a:t> Porozumiewanie się w językach obcych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pl-PL" altLang="pl-PL" sz="2000" dirty="0" smtClean="0"/>
              <a:t>Kompetencje matematyczne i podstawowe kompetencje naukowo-techniczne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pl-PL" altLang="pl-PL" sz="2000" dirty="0" smtClean="0"/>
              <a:t> Kompetencje informatyczne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pl-PL" altLang="pl-PL" sz="2000" dirty="0" smtClean="0"/>
              <a:t> Umiejętność uczenia się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pl-PL" altLang="pl-PL" sz="2000" dirty="0" smtClean="0"/>
              <a:t> Kompetencje społeczne i obywatelskie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pl-PL" altLang="pl-PL" sz="2000" dirty="0" smtClean="0"/>
              <a:t> Inicjatywność i przedsiębiorczość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</a:pPr>
            <a:r>
              <a:rPr lang="pl-PL" altLang="pl-PL" sz="2000" dirty="0" smtClean="0"/>
              <a:t> Świadomość i ekspresja kulturalna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2237</Words>
  <Application>Microsoft Office PowerPoint</Application>
  <PresentationFormat>Pokaz na ekranie (4:3)</PresentationFormat>
  <Paragraphs>178</Paragraphs>
  <Slides>27</Slides>
  <Notes>12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27</vt:i4>
      </vt:variant>
    </vt:vector>
  </HeadingPairs>
  <TitlesOfParts>
    <vt:vector size="28" baseType="lpstr">
      <vt:lpstr>Projekt domyślny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Kompetentny pracownik  nadzoru pedagogicznego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Ćwiczenie „Film” (3 grupy + 3 obserwatorów)</vt:lpstr>
      <vt:lpstr>Prezentacja programu PowerPoint</vt:lpstr>
      <vt:lpstr>Prezentacja programu PowerPoint</vt:lpstr>
      <vt:lpstr>Ćwiczenie w grupach</vt:lpstr>
      <vt:lpstr>Prezentacja programu PowerPoint</vt:lpstr>
      <vt:lpstr>Prezentacja programu PowerPoint</vt:lpstr>
      <vt:lpstr>Prezentacja programu PowerPoint</vt:lpstr>
    </vt:vector>
  </TitlesOfParts>
  <Company>CODN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Barbara Jechalska</dc:creator>
  <cp:lastModifiedBy>Anna Marciniak</cp:lastModifiedBy>
  <cp:revision>46</cp:revision>
  <dcterms:created xsi:type="dcterms:W3CDTF">2011-05-16T09:26:17Z</dcterms:created>
  <dcterms:modified xsi:type="dcterms:W3CDTF">2017-04-27T06:19:19Z</dcterms:modified>
</cp:coreProperties>
</file>