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E3FDE45-AF77-4B5C-9715-49D594BDF05E}" styleName="Styl jasny 1 — Ak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32" autoAdjust="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AB636-5CCE-43C5-A239-7545EF7A9558}" type="datetimeFigureOut">
              <a:rPr lang="pl-PL" smtClean="0"/>
              <a:pPr/>
              <a:t>2017-03-13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74106-0E47-44DA-9254-82CD4A303D0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Po co ten raport? AG, </a:t>
            </a:r>
            <a:r>
              <a:rPr lang="pl-PL" smtClean="0"/>
              <a:t>AG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74106-0E47-44DA-9254-82CD4A303D07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Analiza pod kątem określenia zadań,</a:t>
            </a:r>
            <a:r>
              <a:rPr lang="pl-PL" baseline="0" dirty="0" smtClean="0"/>
              <a:t> które stoją przed instytucjami wspomagającymi prace szkół/placówek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74106-0E47-44DA-9254-82CD4A303D07}" type="slidenum">
              <a:rPr lang="pl-PL" smtClean="0"/>
              <a:pPr/>
              <a:t>9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374106-0E47-44DA-9254-82CD4A303D07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6EBB58-B2D4-48EE-8604-91DCB1A58A13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305003-188E-46BD-9829-EED845FFB2B7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3F7EBB-98F3-41BF-A22D-D15DF978FF0F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6D475-7B60-4E61-BC30-28C98548568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50D687-B6E5-488A-8CAE-E33E60C3A64C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66D47A-E150-44A5-ABDD-4176B5A916DC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608833-C7AE-484E-A1AE-1DDD4A443503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DB49D9-3B6F-4972-A7F8-A5B4DD23871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99668-283E-4C2B-8412-013921D6EC8C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1E7CF3-5D8D-4978-ACE5-8B00F09456D5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A22EAC-0499-49D7-882A-990B23B6FB8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 smtClean="0"/>
              <a:t>Kliknij, aby edytować style wzorca tekstu</a:t>
            </a:r>
          </a:p>
          <a:p>
            <a:pPr lvl="1"/>
            <a:r>
              <a:rPr lang="pl-PL" altLang="pl-PL" smtClean="0"/>
              <a:t>Drugi poziom</a:t>
            </a:r>
          </a:p>
          <a:p>
            <a:pPr lvl="2"/>
            <a:r>
              <a:rPr lang="pl-PL" altLang="pl-PL" smtClean="0"/>
              <a:t>Trzeci poziom</a:t>
            </a:r>
          </a:p>
          <a:p>
            <a:pPr lvl="3"/>
            <a:r>
              <a:rPr lang="pl-PL" altLang="pl-PL" smtClean="0"/>
              <a:t>Czwarty poziom</a:t>
            </a:r>
          </a:p>
          <a:p>
            <a:pPr lvl="4"/>
            <a:r>
              <a:rPr lang="pl-PL" alt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pl-PL" alt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0556BDFF-9B23-4D46-BD1D-9D9F3537046E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dtytuł 2"/>
          <p:cNvSpPr txBox="1">
            <a:spLocks/>
          </p:cNvSpPr>
          <p:nvPr/>
        </p:nvSpPr>
        <p:spPr bwMode="auto">
          <a:xfrm>
            <a:off x="3851275" y="476250"/>
            <a:ext cx="49688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spcBef>
                <a:spcPct val="20000"/>
              </a:spcBef>
              <a:defRPr/>
            </a:pPr>
            <a:r>
              <a:rPr lang="pl-PL" altLang="pl-PL" sz="1200" b="1" kern="0" dirty="0">
                <a:latin typeface="+mn-lt"/>
                <a:cs typeface="+mn-cs"/>
              </a:rPr>
              <a:t>WSPOMAGANIE PRACY SZKOŁY/PLACÓWKI </a:t>
            </a:r>
            <a:br>
              <a:rPr lang="pl-PL" altLang="pl-PL" sz="1200" b="1" kern="0" dirty="0">
                <a:latin typeface="+mn-lt"/>
                <a:cs typeface="+mn-cs"/>
              </a:rPr>
            </a:br>
            <a:r>
              <a:rPr lang="pl-PL" altLang="pl-PL" sz="1200" b="1" kern="0" dirty="0">
                <a:latin typeface="+mn-lt"/>
                <a:cs typeface="+mn-cs"/>
              </a:rPr>
              <a:t>– WPROWADZENIE DO SZKOLENIA</a:t>
            </a:r>
          </a:p>
        </p:txBody>
      </p:sp>
      <p:sp>
        <p:nvSpPr>
          <p:cNvPr id="7" name="Tytuł 3"/>
          <p:cNvSpPr txBox="1">
            <a:spLocks/>
          </p:cNvSpPr>
          <p:nvPr/>
        </p:nvSpPr>
        <p:spPr bwMode="auto">
          <a:xfrm>
            <a:off x="683568" y="2780928"/>
            <a:ext cx="77724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0" i="0" u="none" strike="noStrike" kern="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Założenia kompleksowego wspomagania szkół/placówek</a:t>
            </a:r>
            <a:endParaRPr kumimoji="0" lang="pl-PL" sz="32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000" b="1" dirty="0" smtClean="0"/>
              <a:t> Wspomaganie przedszkoli, szkół i placówek polega </a:t>
            </a:r>
            <a:r>
              <a:rPr lang="pl-PL" altLang="pl-PL" sz="2000" b="1" dirty="0" smtClean="0"/>
              <a:t/>
            </a:r>
            <a:br>
              <a:rPr lang="pl-PL" altLang="pl-PL" sz="2000" b="1" dirty="0" smtClean="0"/>
            </a:br>
            <a:r>
              <a:rPr lang="pl-PL" altLang="pl-PL" sz="2000" b="1" dirty="0" smtClean="0"/>
              <a:t>na </a:t>
            </a:r>
            <a:r>
              <a:rPr lang="pl-PL" altLang="pl-PL" sz="2000" b="1" dirty="0" smtClean="0"/>
              <a:t>zaplanowaniu i przeprowadzeniu działań mających na celu poprawę jakości pracy przedszkola, szkoły lub placówki </a:t>
            </a:r>
            <a:r>
              <a:rPr lang="pl-PL" altLang="pl-PL" sz="2000" b="1" dirty="0" smtClean="0"/>
              <a:t/>
            </a:r>
            <a:br>
              <a:rPr lang="pl-PL" altLang="pl-PL" sz="2000" b="1" dirty="0" smtClean="0"/>
            </a:br>
            <a:r>
              <a:rPr lang="pl-PL" altLang="pl-PL" sz="2000" b="1" dirty="0" smtClean="0"/>
              <a:t>w </a:t>
            </a:r>
            <a:r>
              <a:rPr lang="pl-PL" altLang="pl-PL" sz="2000" b="1" dirty="0" smtClean="0"/>
              <a:t>zakresie:</a:t>
            </a:r>
          </a:p>
        </p:txBody>
      </p:sp>
      <p:sp>
        <p:nvSpPr>
          <p:cNvPr id="1229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pl-PL" altLang="pl-PL" sz="1800" dirty="0" smtClean="0"/>
              <a:t>– wynikającym z kierunków realizacji przez kuratorów oświaty polityki oświatowej państwa, </a:t>
            </a:r>
            <a:r>
              <a:rPr lang="pl-PL" altLang="pl-PL" sz="1800" dirty="0" smtClean="0"/>
              <a:t>ustalanych przez </a:t>
            </a:r>
            <a:r>
              <a:rPr lang="pl-PL" altLang="pl-PL" sz="1800" dirty="0" smtClean="0"/>
              <a:t>ministra właściwego do spraw oświaty </a:t>
            </a:r>
            <a:r>
              <a:rPr lang="pl-PL" altLang="pl-PL" sz="1800" dirty="0" smtClean="0"/>
              <a:t/>
            </a:r>
            <a:br>
              <a:rPr lang="pl-PL" altLang="pl-PL" sz="1800" dirty="0" smtClean="0"/>
            </a:br>
            <a:r>
              <a:rPr lang="pl-PL" altLang="pl-PL" sz="1800" dirty="0" smtClean="0"/>
              <a:t>i </a:t>
            </a:r>
            <a:r>
              <a:rPr lang="pl-PL" altLang="pl-PL" sz="1800" dirty="0" smtClean="0"/>
              <a:t>wychowania;</a:t>
            </a:r>
          </a:p>
          <a:p>
            <a:pPr marL="0" indent="0">
              <a:buFontTx/>
              <a:buNone/>
            </a:pPr>
            <a:r>
              <a:rPr lang="pl-PL" altLang="pl-PL" sz="1800" dirty="0" smtClean="0"/>
              <a:t>– wymagań stawianych wobec przedszkoli, szkół i placówek, których wypełnianie jest badane </a:t>
            </a:r>
            <a:r>
              <a:rPr lang="pl-PL" altLang="pl-PL" sz="1800" dirty="0" smtClean="0"/>
              <a:t>przez organy </a:t>
            </a:r>
            <a:r>
              <a:rPr lang="pl-PL" altLang="pl-PL" sz="1800" dirty="0" smtClean="0"/>
              <a:t>sprawujące nadzór pedagogiczny </a:t>
            </a:r>
            <a:r>
              <a:rPr lang="pl-PL" altLang="pl-PL" sz="1800" dirty="0" smtClean="0"/>
              <a:t/>
            </a:r>
            <a:br>
              <a:rPr lang="pl-PL" altLang="pl-PL" sz="1800" dirty="0" smtClean="0"/>
            </a:br>
            <a:r>
              <a:rPr lang="pl-PL" altLang="pl-PL" sz="1800" dirty="0" smtClean="0"/>
              <a:t>w </a:t>
            </a:r>
            <a:r>
              <a:rPr lang="pl-PL" altLang="pl-PL" sz="1800" dirty="0" smtClean="0"/>
              <a:t>procesie ewaluacji zewnętrznej;</a:t>
            </a:r>
          </a:p>
          <a:p>
            <a:pPr marL="0" indent="0">
              <a:buFontTx/>
              <a:buNone/>
            </a:pPr>
            <a:r>
              <a:rPr lang="pl-PL" altLang="pl-PL" sz="1800" dirty="0" smtClean="0"/>
              <a:t>– realizacji podstaw programowych;</a:t>
            </a:r>
          </a:p>
          <a:p>
            <a:pPr marL="0" indent="0">
              <a:buFontTx/>
              <a:buNone/>
            </a:pPr>
            <a:r>
              <a:rPr lang="pl-PL" altLang="pl-PL" sz="1800" dirty="0" smtClean="0"/>
              <a:t>– rozpoznawania potrzeb dzieci i młodzieży oraz indywidualizacji procesu nauczania i wychowania;</a:t>
            </a:r>
          </a:p>
          <a:p>
            <a:pPr marL="0" indent="0">
              <a:buFontTx/>
              <a:buNone/>
            </a:pPr>
            <a:r>
              <a:rPr lang="pl-PL" altLang="pl-PL" sz="1800" dirty="0" smtClean="0"/>
              <a:t>– analizy wyników i wniosków z nadzoru pedagogicznego oraz wyników sprawdzianu i egzaminów;</a:t>
            </a:r>
          </a:p>
          <a:p>
            <a:pPr marL="0" indent="0">
              <a:buFontTx/>
              <a:buNone/>
            </a:pPr>
            <a:r>
              <a:rPr lang="pl-PL" altLang="pl-PL" sz="1800" dirty="0" smtClean="0"/>
              <a:t>– potrzeb zdiagnozowanych na podstawie analizy wyników i wniosków z nadzoru </a:t>
            </a:r>
            <a:r>
              <a:rPr lang="pl-PL" altLang="pl-PL" sz="1800" dirty="0" smtClean="0"/>
              <a:t>pedagogicznego oraz </a:t>
            </a:r>
            <a:r>
              <a:rPr lang="pl-PL" altLang="pl-PL" sz="1800" dirty="0" smtClean="0"/>
              <a:t>wyników sprawdzianu i egzaminów;</a:t>
            </a:r>
          </a:p>
          <a:p>
            <a:pPr marL="0" indent="0">
              <a:buFontTx/>
              <a:buNone/>
            </a:pPr>
            <a:r>
              <a:rPr lang="pl-PL" altLang="pl-PL" sz="1800" dirty="0" smtClean="0"/>
              <a:t>– innych potrzeb wskazanych przez przedszkole, szkołę lub placówkę.</a:t>
            </a:r>
          </a:p>
          <a:p>
            <a:pPr marL="0" indent="0">
              <a:buFontTx/>
              <a:buNone/>
            </a:pPr>
            <a:endParaRPr lang="pl-PL" altLang="pl-PL" sz="18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400" smtClean="0"/>
              <a:t>Wspomaganie przedszkoli, szkół i placówek obejmuje:</a:t>
            </a:r>
            <a:br>
              <a:rPr lang="pl-PL" altLang="pl-PL" sz="2400" smtClean="0"/>
            </a:br>
            <a:endParaRPr lang="pl-PL" altLang="pl-PL" sz="2400" smtClean="0"/>
          </a:p>
        </p:txBody>
      </p:sp>
      <p:sp>
        <p:nvSpPr>
          <p:cNvPr id="13315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pl-PL" altLang="pl-PL" sz="2400" dirty="0" smtClean="0"/>
              <a:t>– pomoc w diagnozowaniu potrzeb przedszkola, szkoły</a:t>
            </a:r>
            <a:br>
              <a:rPr lang="pl-PL" altLang="pl-PL" sz="2400" dirty="0" smtClean="0"/>
            </a:br>
            <a:r>
              <a:rPr lang="pl-PL" altLang="pl-PL" sz="2400" dirty="0" smtClean="0"/>
              <a:t> lub placówki;</a:t>
            </a:r>
          </a:p>
          <a:p>
            <a:pPr marL="0" indent="0">
              <a:buFontTx/>
              <a:buNone/>
            </a:pPr>
            <a:r>
              <a:rPr lang="pl-PL" altLang="pl-PL" sz="2400" dirty="0" smtClean="0"/>
              <a:t>– ustalenie sposobów działania prowadzących</a:t>
            </a:r>
            <a:br>
              <a:rPr lang="pl-PL" altLang="pl-PL" sz="2400" dirty="0" smtClean="0"/>
            </a:br>
            <a:r>
              <a:rPr lang="pl-PL" altLang="pl-PL" sz="2400" dirty="0" smtClean="0"/>
              <a:t> do zaspokojenia potrzeb przedszkola, szkoły lub placówki;</a:t>
            </a:r>
          </a:p>
          <a:p>
            <a:pPr marL="0" indent="0">
              <a:buFontTx/>
              <a:buNone/>
            </a:pPr>
            <a:r>
              <a:rPr lang="pl-PL" altLang="pl-PL" sz="2400" dirty="0" smtClean="0"/>
              <a:t>– zaplanowanie form wspomagania i ich realizację;</a:t>
            </a:r>
          </a:p>
          <a:p>
            <a:pPr marL="0" indent="0">
              <a:buFontTx/>
              <a:buNone/>
            </a:pPr>
            <a:r>
              <a:rPr lang="pl-PL" altLang="pl-PL" sz="2400" dirty="0" smtClean="0"/>
              <a:t>– wspólną ocenę efektów i opracowanie wniosków</a:t>
            </a:r>
            <a:br>
              <a:rPr lang="pl-PL" altLang="pl-PL" sz="2400" dirty="0" smtClean="0"/>
            </a:br>
            <a:r>
              <a:rPr lang="pl-PL" altLang="pl-PL" sz="2400" dirty="0" smtClean="0"/>
              <a:t> z realizacji zaplanowanych form </a:t>
            </a:r>
            <a:r>
              <a:rPr lang="pl-PL" altLang="pl-PL" sz="2400" dirty="0" smtClean="0"/>
              <a:t>wspomagania.</a:t>
            </a:r>
            <a:endParaRPr lang="pl-PL" altLang="pl-PL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400" smtClean="0"/>
              <a:t>Wspomaganie przedszkoli, szkół i placówek to także:</a:t>
            </a:r>
          </a:p>
        </p:txBody>
      </p:sp>
      <p:sp>
        <p:nvSpPr>
          <p:cNvPr id="14339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pl-PL" altLang="pl-PL" sz="2000" smtClean="0"/>
              <a:t>– organizowanie i prowadzenie sieci współpracy i samokształcenia</a:t>
            </a:r>
            <a:br>
              <a:rPr lang="pl-PL" altLang="pl-PL" sz="2000" smtClean="0"/>
            </a:br>
            <a:r>
              <a:rPr lang="pl-PL" altLang="pl-PL" sz="2000" smtClean="0"/>
              <a:t> dla nauczycieli (oraz dyrektorów szkół – w przypadku PDN), którzy</a:t>
            </a:r>
            <a:br>
              <a:rPr lang="pl-PL" altLang="pl-PL" sz="2000" smtClean="0"/>
            </a:br>
            <a:r>
              <a:rPr lang="pl-PL" altLang="pl-PL" sz="2000" smtClean="0"/>
              <a:t> w zorganizowany sposób współpracują ze sobą w celu doskonalenia</a:t>
            </a:r>
          </a:p>
          <a:p>
            <a:pPr marL="0" indent="0">
              <a:buFontTx/>
              <a:buNone/>
            </a:pPr>
            <a:r>
              <a:rPr lang="pl-PL" altLang="pl-PL" sz="2000" smtClean="0"/>
              <a:t>swojej pracy, w szczególności przez wymianę doświadczeń.</a:t>
            </a:r>
          </a:p>
          <a:p>
            <a:pPr marL="0" indent="0">
              <a:buFontTx/>
              <a:buNone/>
            </a:pPr>
            <a:endParaRPr lang="pl-PL" altLang="pl-PL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Ćwiczenie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pl-PL" sz="2400" dirty="0" smtClean="0"/>
              <a:t>Analizując zapisy rozporządzenia, wyszukajcie w tekście zapisy dotyczące wspomagania szkół/placówek.</a:t>
            </a:r>
            <a:br>
              <a:rPr lang="pl-PL" sz="2400" dirty="0" smtClean="0"/>
            </a:br>
            <a:endParaRPr lang="pl-PL" sz="2400" dirty="0" smtClean="0"/>
          </a:p>
          <a:p>
            <a:pPr algn="just"/>
            <a:r>
              <a:rPr lang="pl-PL" sz="1600" dirty="0" smtClean="0"/>
              <a:t>Rozporządzenie Ministra Edukacji Narodowej z dnia 1 lutego 2013 r. w sprawie szczegółowych zasad działania publicznych poradni psychologiczno-pedagogicznych, w tym publicznych poradni specjalistycznych (Dz</a:t>
            </a:r>
            <a:r>
              <a:rPr lang="pl-PL" sz="1600" dirty="0" smtClean="0"/>
              <a:t>. U</a:t>
            </a:r>
            <a:r>
              <a:rPr lang="pl-PL" sz="1600" dirty="0" smtClean="0"/>
              <a:t>. z 2013 r. poz. 199),</a:t>
            </a:r>
          </a:p>
          <a:p>
            <a:pPr algn="just">
              <a:buNone/>
            </a:pPr>
            <a:endParaRPr lang="pl-PL" sz="1600" dirty="0" smtClean="0"/>
          </a:p>
          <a:p>
            <a:pPr algn="just"/>
            <a:r>
              <a:rPr lang="pl-PL" sz="1600" dirty="0" smtClean="0"/>
              <a:t>Rozporządzenie Ministra Edukacji Narodowej z dnia 28 lutego 2013 r. w sprawie szczegółowych zasad działania publicznych bibliotek pedagogicznych </a:t>
            </a:r>
            <a:r>
              <a:rPr lang="pl-PL" sz="1600" dirty="0" smtClean="0"/>
              <a:t/>
            </a:r>
            <a:br>
              <a:rPr lang="pl-PL" sz="1600" dirty="0" smtClean="0"/>
            </a:br>
            <a:r>
              <a:rPr lang="pl-PL" sz="1600" dirty="0" smtClean="0"/>
              <a:t>(</a:t>
            </a:r>
            <a:r>
              <a:rPr lang="pl-PL" sz="1600" dirty="0" smtClean="0"/>
              <a:t>Dz</a:t>
            </a:r>
            <a:r>
              <a:rPr lang="pl-PL" sz="1600" dirty="0" smtClean="0"/>
              <a:t>. U</a:t>
            </a:r>
            <a:r>
              <a:rPr lang="pl-PL" sz="1600" dirty="0" smtClean="0"/>
              <a:t>. z </a:t>
            </a:r>
            <a:r>
              <a:rPr lang="pl-PL" sz="1600" dirty="0" smtClean="0"/>
              <a:t>2013r</a:t>
            </a:r>
            <a:r>
              <a:rPr lang="pl-PL" sz="1600" dirty="0" smtClean="0"/>
              <a:t>. poz. 369), </a:t>
            </a:r>
          </a:p>
          <a:p>
            <a:pPr algn="just">
              <a:buNone/>
            </a:pPr>
            <a:endParaRPr lang="pl-PL" sz="1600" dirty="0" smtClean="0"/>
          </a:p>
          <a:p>
            <a:pPr algn="just"/>
            <a:r>
              <a:rPr lang="pl-PL" sz="1600" dirty="0" smtClean="0"/>
              <a:t>Rozporządzenie Ministra Edukacji Narodowej z dnia z dnia 29 września 2016 r. </a:t>
            </a:r>
            <a:br>
              <a:rPr lang="pl-PL" sz="1600" dirty="0" smtClean="0"/>
            </a:br>
            <a:r>
              <a:rPr lang="pl-PL" sz="1600" dirty="0" smtClean="0"/>
              <a:t>w sprawie placówek doskonalenia nauczycieli (Dz</a:t>
            </a:r>
            <a:r>
              <a:rPr lang="pl-PL" sz="1600" dirty="0" smtClean="0"/>
              <a:t>. U.2016 </a:t>
            </a:r>
            <a:r>
              <a:rPr lang="pl-PL" sz="1600" dirty="0" smtClean="0"/>
              <a:t>r. poz. 1591). </a:t>
            </a:r>
          </a:p>
          <a:p>
            <a:pPr algn="just"/>
            <a:endParaRPr lang="pl-PL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r>
              <a:rPr lang="pl-PL" altLang="pl-PL" dirty="0" smtClean="0"/>
              <a:t>Założenia kompleksowego wspomagania szkół:</a:t>
            </a:r>
          </a:p>
        </p:txBody>
      </p:sp>
      <p:sp>
        <p:nvSpPr>
          <p:cNvPr id="4099" name="Symbol zastępczy zawartości 3"/>
          <p:cNvSpPr>
            <a:spLocks noGrp="1"/>
          </p:cNvSpPr>
          <p:nvPr>
            <p:ph idx="1"/>
          </p:nvPr>
        </p:nvSpPr>
        <p:spPr>
          <a:xfrm>
            <a:off x="457200" y="3141663"/>
            <a:ext cx="8229600" cy="29845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pl-PL" altLang="pl-PL" sz="2400" dirty="0" smtClean="0"/>
              <a:t>Raport </a:t>
            </a:r>
            <a:r>
              <a:rPr lang="pl-PL" altLang="pl-PL" sz="2400" i="1" dirty="0" smtClean="0"/>
              <a:t>„Wzmocnienie wspierania rozwoju szkół </a:t>
            </a:r>
            <a:br>
              <a:rPr lang="pl-PL" altLang="pl-PL" sz="2400" i="1" dirty="0" smtClean="0"/>
            </a:br>
            <a:r>
              <a:rPr lang="pl-PL" altLang="pl-PL" sz="2400" i="1" dirty="0" smtClean="0"/>
              <a:t>ze szczególnym uwzględnieniem roli doskonalenia nauczycieli i doradztwa metodycznego”, </a:t>
            </a:r>
            <a:br>
              <a:rPr lang="pl-PL" altLang="pl-PL" sz="2400" i="1" dirty="0" smtClean="0"/>
            </a:br>
            <a:r>
              <a:rPr lang="pl-PL" altLang="pl-PL" sz="2400" dirty="0" smtClean="0"/>
              <a:t>Ministerstwo Edukacji Narodowej, Warszawa 2010.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smtClean="0"/>
              <a:t>Założenia kompleksowego wspomagania szkół: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pl-PL" sz="2400" dirty="0" smtClean="0"/>
              <a:t>1. Wspomaganie jest adresowane do przedszkola, szkoły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i </a:t>
            </a:r>
            <a:r>
              <a:rPr lang="pl-PL" sz="2400" dirty="0" smtClean="0"/>
              <a:t>placówki, nie zaś wyłącznie do poszczególnych osób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lub </a:t>
            </a:r>
            <a:r>
              <a:rPr lang="pl-PL" sz="2400" dirty="0" smtClean="0"/>
              <a:t>grup, takich jak dyrektor czy nauczyciele, co oznacza, że poprzez doskonalenie nauczycieli, poradnictwo psychologiczno-pedagogiczne oraz system informacji pedagogicznej zapewniany przez biblioteki pedagogiczne, całościowo oddziałuje się na przedszkole, szkołę </a:t>
            </a:r>
            <a:r>
              <a:rPr lang="pl-PL" sz="2400" dirty="0" smtClean="0"/>
              <a:t/>
            </a:r>
            <a:br>
              <a:rPr lang="pl-PL" sz="2400" dirty="0" smtClean="0"/>
            </a:br>
            <a:r>
              <a:rPr lang="pl-PL" sz="2400" dirty="0" smtClean="0"/>
              <a:t>i </a:t>
            </a:r>
            <a:r>
              <a:rPr lang="pl-PL" sz="2400" dirty="0" smtClean="0"/>
              <a:t>placówkę, rozumianych jako złożony, wieloaspektowy system (organizację);</a:t>
            </a:r>
          </a:p>
          <a:p>
            <a:pPr>
              <a:defRPr/>
            </a:pPr>
            <a:endParaRPr lang="pl-PL" sz="2400" dirty="0" smtClean="0"/>
          </a:p>
          <a:p>
            <a:pPr>
              <a:defRPr/>
            </a:pPr>
            <a:endParaRPr lang="pl-PL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smtClean="0">
                <a:solidFill>
                  <a:srgbClr val="000000"/>
                </a:solidFill>
              </a:rPr>
              <a:t>Założenia kompleksowego wspomagania szkół:</a:t>
            </a:r>
            <a:endParaRPr lang="pl-PL" altLang="pl-PL" smtClean="0"/>
          </a:p>
        </p:txBody>
      </p:sp>
      <p:sp>
        <p:nvSpPr>
          <p:cNvPr id="6147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pl-PL" altLang="pl-PL" sz="2400" dirty="0" smtClean="0"/>
              <a:t>2. Wspomaganie pomaga szkole w rozwiązywaniu problemów, a co za tym idzie nie wyręcza jej ani </a:t>
            </a:r>
            <a:r>
              <a:rPr lang="pl-PL" altLang="pl-PL" sz="2400" dirty="0" smtClean="0"/>
              <a:t/>
            </a:r>
            <a:br>
              <a:rPr lang="pl-PL" altLang="pl-PL" sz="2400" dirty="0" smtClean="0"/>
            </a:br>
            <a:r>
              <a:rPr lang="pl-PL" altLang="pl-PL" sz="2400" dirty="0" smtClean="0"/>
              <a:t>nie </a:t>
            </a:r>
            <a:r>
              <a:rPr lang="pl-PL" altLang="pl-PL" sz="2400" dirty="0" smtClean="0"/>
              <a:t>narzuca rozwiązań.</a:t>
            </a:r>
          </a:p>
          <a:p>
            <a:pPr marL="0" indent="0" algn="just">
              <a:buFontTx/>
              <a:buNone/>
            </a:pPr>
            <a:r>
              <a:rPr lang="pl-PL" altLang="pl-PL" sz="2400" dirty="0" smtClean="0"/>
              <a:t> Oznacza to, że placówki systemu wspomagania muszą uwzględniać podmiotową, autonomiczną rolę szkoły </a:t>
            </a:r>
            <a:r>
              <a:rPr lang="pl-PL" altLang="pl-PL" sz="2400" dirty="0" smtClean="0"/>
              <a:t/>
            </a:r>
            <a:br>
              <a:rPr lang="pl-PL" altLang="pl-PL" sz="2400" dirty="0" smtClean="0"/>
            </a:br>
            <a:r>
              <a:rPr lang="pl-PL" altLang="pl-PL" sz="2400" dirty="0" smtClean="0"/>
              <a:t>lub </a:t>
            </a:r>
            <a:r>
              <a:rPr lang="pl-PL" altLang="pl-PL" sz="2400" dirty="0" smtClean="0"/>
              <a:t>placówki. </a:t>
            </a:r>
          </a:p>
          <a:p>
            <a:pPr marL="0" indent="0" algn="just">
              <a:buFontTx/>
              <a:buNone/>
            </a:pPr>
            <a:r>
              <a:rPr lang="pl-PL" altLang="pl-PL" sz="2400" dirty="0" smtClean="0"/>
              <a:t>Podstawą wspomagania jest ścisła współpraca </a:t>
            </a:r>
            <a:r>
              <a:rPr lang="pl-PL" altLang="pl-PL" sz="2400" dirty="0" smtClean="0"/>
              <a:t/>
            </a:r>
            <a:br>
              <a:rPr lang="pl-PL" altLang="pl-PL" sz="2400" dirty="0" smtClean="0"/>
            </a:br>
            <a:r>
              <a:rPr lang="pl-PL" altLang="pl-PL" sz="2400" dirty="0" smtClean="0"/>
              <a:t>przy </a:t>
            </a:r>
            <a:r>
              <a:rPr lang="pl-PL" altLang="pl-PL" sz="2400" dirty="0" smtClean="0"/>
              <a:t>organizowaniu i realizacji działań wspierających pomiędzy wszystkimi podmiotami zaangażowanymi w proces wspomagania;</a:t>
            </a:r>
          </a:p>
          <a:p>
            <a:pPr marL="0" indent="0" algn="just">
              <a:buFontTx/>
              <a:buNone/>
            </a:pPr>
            <a:endParaRPr lang="pl-PL" altLang="pl-PL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smtClean="0">
                <a:solidFill>
                  <a:srgbClr val="000000"/>
                </a:solidFill>
              </a:rPr>
              <a:t>Założenia kompleksowego wspomagania szkół:</a:t>
            </a:r>
            <a:endParaRPr lang="pl-PL" altLang="pl-PL" smtClean="0"/>
          </a:p>
        </p:txBody>
      </p:sp>
      <p:sp>
        <p:nvSpPr>
          <p:cNvPr id="7171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pl-PL" altLang="pl-PL" sz="2400" smtClean="0"/>
              <a:t>3. Wspomaganie wynika z analizy indywidualnej sytuacji szkoły i odpowiada na jej specyficzne potrzeby. Punktem wyjścia wszelkich działań adresowanych do nauczycieli danej szkoły powinna być rzetelna, angażująca społeczność szkolną, diagnoza potrzeb przeprowadzana przez dyrektora przedszkola, szkoły bądź placówki;</a:t>
            </a:r>
          </a:p>
          <a:p>
            <a:pPr marL="0" indent="0" algn="just">
              <a:buFontTx/>
              <a:buNone/>
            </a:pPr>
            <a:endParaRPr lang="pl-PL" altLang="pl-PL" sz="240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smtClean="0">
                <a:solidFill>
                  <a:srgbClr val="000000"/>
                </a:solidFill>
              </a:rPr>
              <a:t>Założenia kompleksowego wspomagania szkół:</a:t>
            </a:r>
            <a:endParaRPr lang="pl-PL" altLang="pl-PL" smtClean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pl-PL" sz="2800" dirty="0" smtClean="0"/>
              <a:t>	4</a:t>
            </a:r>
            <a:r>
              <a:rPr lang="pl-PL" sz="2800" dirty="0" smtClean="0"/>
              <a:t>. Wspomaganie jest procesem,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czyli </a:t>
            </a:r>
            <a:r>
              <a:rPr lang="pl-PL" sz="2800" dirty="0" smtClean="0"/>
              <a:t>odchodzeniem od pojedynczych, incydentalnych form pomocy, na rzecz długofalowych działań, które polegają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na </a:t>
            </a:r>
            <a:r>
              <a:rPr lang="pl-PL" sz="2800" dirty="0" smtClean="0"/>
              <a:t>wspieraniu szkoły w diagnozie potrzeb, planowaniu działań, wprowadzaniu zmiany, </a:t>
            </a:r>
            <a:r>
              <a:rPr lang="pl-PL" sz="2800" dirty="0" smtClean="0"/>
              <a:t/>
            </a:r>
            <a:br>
              <a:rPr lang="pl-PL" sz="2800" dirty="0" smtClean="0"/>
            </a:br>
            <a:r>
              <a:rPr lang="pl-PL" sz="2800" dirty="0" smtClean="0"/>
              <a:t>aż </a:t>
            </a:r>
            <a:r>
              <a:rPr lang="pl-PL" sz="2800" dirty="0" smtClean="0"/>
              <a:t>po wspólną ocenę efektów i opracowywaniu wniosków do dalszej pracy.</a:t>
            </a:r>
          </a:p>
          <a:p>
            <a:pPr algn="just">
              <a:defRPr/>
            </a:pPr>
            <a:endParaRPr lang="pl-P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altLang="pl-PL" sz="2800" smtClean="0">
                <a:solidFill>
                  <a:srgbClr val="000000"/>
                </a:solidFill>
              </a:rPr>
              <a:t>Założenia kompleksowego wspomagania szkół:</a:t>
            </a:r>
            <a:endParaRPr lang="pl-PL" altLang="pl-PL" smtClean="0"/>
          </a:p>
        </p:txBody>
      </p:sp>
      <p:sp>
        <p:nvSpPr>
          <p:cNvPr id="9219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pl-PL" altLang="pl-PL" sz="2800" dirty="0" smtClean="0"/>
              <a:t>	5</a:t>
            </a:r>
            <a:r>
              <a:rPr lang="pl-PL" altLang="pl-PL" sz="2800" dirty="0" smtClean="0"/>
              <a:t>. Ponadto w procesie wspomagania powinno się uwzględniać efekty kształcenia, </a:t>
            </a:r>
            <a:r>
              <a:rPr lang="pl-PL" altLang="pl-PL" sz="2800" dirty="0" smtClean="0"/>
              <a:t/>
            </a:r>
            <a:br>
              <a:rPr lang="pl-PL" altLang="pl-PL" sz="2800" dirty="0" smtClean="0"/>
            </a:br>
            <a:r>
              <a:rPr lang="pl-PL" altLang="pl-PL" sz="2800" dirty="0" smtClean="0"/>
              <a:t>w </a:t>
            </a:r>
            <a:r>
              <a:rPr lang="pl-PL" altLang="pl-PL" sz="2800" dirty="0" smtClean="0"/>
              <a:t>szczególności wyniki ewaluacji zewnętrznej </a:t>
            </a:r>
            <a:r>
              <a:rPr lang="pl-PL" altLang="pl-PL" sz="2800" dirty="0" smtClean="0"/>
              <a:t/>
            </a:r>
            <a:br>
              <a:rPr lang="pl-PL" altLang="pl-PL" sz="2800" dirty="0" smtClean="0"/>
            </a:br>
            <a:r>
              <a:rPr lang="pl-PL" altLang="pl-PL" sz="2800" dirty="0" smtClean="0"/>
              <a:t>i </a:t>
            </a:r>
            <a:r>
              <a:rPr lang="pl-PL" altLang="pl-PL" sz="2800" dirty="0" smtClean="0"/>
              <a:t>wewnętrznej szkoły lub placówki oraz wyniki sprawdzianu i egzaminów zewnętrznych, a także dostosowywać działania </a:t>
            </a:r>
            <a:r>
              <a:rPr lang="pl-PL" altLang="pl-PL" sz="2800" dirty="0" smtClean="0"/>
              <a:t>do </a:t>
            </a:r>
            <a:r>
              <a:rPr lang="pl-PL" altLang="pl-PL" sz="2800" dirty="0" smtClean="0"/>
              <a:t>kierunków polityki oświatowej państwa </a:t>
            </a:r>
            <a:r>
              <a:rPr lang="pl-PL" altLang="pl-PL" sz="2800" dirty="0" smtClean="0"/>
              <a:t>i </a:t>
            </a:r>
            <a:r>
              <a:rPr lang="pl-PL" altLang="pl-PL" sz="2800" dirty="0" smtClean="0"/>
              <a:t>wprowadzanych zmian </a:t>
            </a:r>
            <a:r>
              <a:rPr lang="pl-PL" altLang="pl-PL" sz="2800" dirty="0" smtClean="0"/>
              <a:t/>
            </a:r>
            <a:br>
              <a:rPr lang="pl-PL" altLang="pl-PL" sz="2800" dirty="0" smtClean="0"/>
            </a:br>
            <a:r>
              <a:rPr lang="pl-PL" altLang="pl-PL" sz="2800" dirty="0" smtClean="0"/>
              <a:t>w </a:t>
            </a:r>
            <a:r>
              <a:rPr lang="pl-PL" altLang="pl-PL" sz="2800" dirty="0" smtClean="0"/>
              <a:t>systemie oświaty.</a:t>
            </a:r>
          </a:p>
          <a:p>
            <a:pPr marL="0" indent="0" algn="just">
              <a:buFontTx/>
              <a:buNone/>
            </a:pPr>
            <a:endParaRPr lang="pl-PL" altLang="pl-PL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Tx/>
              <a:buNone/>
            </a:pPr>
            <a:r>
              <a:rPr lang="pl-PL" altLang="pl-PL" sz="2400" dirty="0" smtClean="0"/>
              <a:t>	Klamrą</a:t>
            </a:r>
            <a:r>
              <a:rPr lang="pl-PL" altLang="pl-PL" sz="2400" dirty="0" smtClean="0"/>
              <a:t>, która spina wytyczne nowego systemu wspomagania, jest zalecenie wykorzystania w procesie doskonalenia nauczycieli potencjału różnych instytucji – placówek doskonalenia nauczycieli, poradni psychologiczno-pedagogicznych oraz </a:t>
            </a:r>
            <a:r>
              <a:rPr lang="pl-PL" altLang="pl-PL" sz="2400" dirty="0" smtClean="0"/>
              <a:t>bibliotek pedagogicznych</a:t>
            </a:r>
            <a:r>
              <a:rPr lang="pl-PL" altLang="pl-PL" sz="2400" dirty="0" smtClean="0"/>
              <a:t>. </a:t>
            </a:r>
          </a:p>
          <a:p>
            <a:pPr marL="0" indent="0" algn="just">
              <a:buFontTx/>
              <a:buNone/>
            </a:pPr>
            <a:r>
              <a:rPr lang="pl-PL" altLang="pl-PL" sz="2400" dirty="0" smtClean="0"/>
              <a:t>	Aby </a:t>
            </a:r>
            <a:r>
              <a:rPr lang="pl-PL" altLang="pl-PL" sz="2400" dirty="0" smtClean="0"/>
              <a:t>model ten przyniósł szkole wymierne rezultaty, konieczna jest współpraca dyrekcji, nauczycieli, instytucji wspomagania, ekspertów zewnętrznych, a także rodziców, uczniów.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3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503238"/>
          </a:xfrm>
        </p:spPr>
        <p:txBody>
          <a:bodyPr/>
          <a:lstStyle/>
          <a:p>
            <a:r>
              <a:rPr lang="pl-PL" altLang="pl-PL" sz="3200" smtClean="0"/>
              <a:t>Akty prawne 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289550"/>
          </a:xfrm>
        </p:spPr>
        <p:txBody>
          <a:bodyPr/>
          <a:lstStyle/>
          <a:p>
            <a:pPr algn="just">
              <a:lnSpc>
                <a:spcPct val="150000"/>
              </a:lnSpc>
              <a:defRPr/>
            </a:pPr>
            <a:r>
              <a:rPr lang="pl-PL" sz="2000" dirty="0" smtClean="0"/>
              <a:t>Rozporządzenie </a:t>
            </a:r>
            <a:r>
              <a:rPr lang="pl-PL" sz="2000" dirty="0"/>
              <a:t>Ministra Edukacji Narodowej z dnia 1 lutego 2013 r. w sprawie szczegółowych zasad działania publicznych poradni psychologiczno-pedagogicznych, w tym publicznych poradni specjalistycznych (Dz.U. z 2013 r. poz. 199).</a:t>
            </a:r>
          </a:p>
          <a:p>
            <a:pPr algn="just">
              <a:lnSpc>
                <a:spcPct val="150000"/>
              </a:lnSpc>
              <a:defRPr/>
            </a:pPr>
            <a:r>
              <a:rPr lang="pl-PL" sz="2000" dirty="0" smtClean="0"/>
              <a:t>Rozporządzenie </a:t>
            </a:r>
            <a:r>
              <a:rPr lang="pl-PL" sz="2000" dirty="0"/>
              <a:t>Ministra Edukacji Narodowej z dnia 28 lutego 2013 r. w sprawie szczegółowych zasad działania publicznych bibliotek pedagogicznych (Dz.U. z 2013 r. poz. 369).</a:t>
            </a:r>
          </a:p>
          <a:p>
            <a:pPr algn="just">
              <a:lnSpc>
                <a:spcPct val="150000"/>
              </a:lnSpc>
              <a:defRPr/>
            </a:pPr>
            <a:r>
              <a:rPr lang="pl-PL" sz="2000" dirty="0" smtClean="0"/>
              <a:t>Rozporządzenie </a:t>
            </a:r>
            <a:r>
              <a:rPr lang="pl-PL" sz="2000" dirty="0"/>
              <a:t>Ministra Edukacji Narodowej z dnia z dnia 29 września 2016 r. w sprawie placówek doskonalenia nauczycieli (Dz.U.2016 r. poz. 1591)</a:t>
            </a:r>
          </a:p>
          <a:p>
            <a:pPr marL="0" indent="0" algn="just">
              <a:lnSpc>
                <a:spcPct val="150000"/>
              </a:lnSpc>
              <a:buFontTx/>
              <a:buNone/>
              <a:defRPr/>
            </a:pPr>
            <a:endParaRPr lang="pl-PL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305</Words>
  <Application>Microsoft Office PowerPoint</Application>
  <PresentationFormat>Pokaz na ekranie (4:3)</PresentationFormat>
  <Paragraphs>50</Paragraphs>
  <Slides>13</Slides>
  <Notes>3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4" baseType="lpstr">
      <vt:lpstr>Projekt domyślny</vt:lpstr>
      <vt:lpstr>Slajd 1</vt:lpstr>
      <vt:lpstr>Założenia kompleksowego wspomagania szkół:</vt:lpstr>
      <vt:lpstr>Założenia kompleksowego wspomagania szkół:</vt:lpstr>
      <vt:lpstr>Założenia kompleksowego wspomagania szkół:</vt:lpstr>
      <vt:lpstr>Założenia kompleksowego wspomagania szkół:</vt:lpstr>
      <vt:lpstr>Założenia kompleksowego wspomagania szkół:</vt:lpstr>
      <vt:lpstr>Założenia kompleksowego wspomagania szkół:</vt:lpstr>
      <vt:lpstr>Slajd 8</vt:lpstr>
      <vt:lpstr>Akty prawne </vt:lpstr>
      <vt:lpstr> Wspomaganie przedszkoli, szkół i placówek polega  na zaplanowaniu i przeprowadzeniu działań mających na celu poprawę jakości pracy przedszkola, szkoły lub placówki  w zakresie:</vt:lpstr>
      <vt:lpstr>Wspomaganie przedszkoli, szkół i placówek obejmuje: </vt:lpstr>
      <vt:lpstr>Wspomaganie przedszkoli, szkół i placówek to także:</vt:lpstr>
      <vt:lpstr>Ćwiczenie</vt:lpstr>
    </vt:vector>
  </TitlesOfParts>
  <Company>CODN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Barbara Jechalska</dc:creator>
  <cp:lastModifiedBy>Basia</cp:lastModifiedBy>
  <cp:revision>38</cp:revision>
  <dcterms:created xsi:type="dcterms:W3CDTF">2011-05-16T09:26:17Z</dcterms:created>
  <dcterms:modified xsi:type="dcterms:W3CDTF">2017-03-13T11:25:09Z</dcterms:modified>
</cp:coreProperties>
</file>