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355" r:id="rId2"/>
    <p:sldId id="343" r:id="rId3"/>
    <p:sldId id="362" r:id="rId4"/>
    <p:sldId id="377" r:id="rId5"/>
    <p:sldId id="378" r:id="rId6"/>
    <p:sldId id="361" r:id="rId7"/>
    <p:sldId id="366" r:id="rId8"/>
    <p:sldId id="376" r:id="rId9"/>
    <p:sldId id="387" r:id="rId10"/>
    <p:sldId id="358" r:id="rId11"/>
    <p:sldId id="359" r:id="rId12"/>
    <p:sldId id="369" r:id="rId13"/>
    <p:sldId id="372" r:id="rId14"/>
    <p:sldId id="368" r:id="rId15"/>
    <p:sldId id="379" r:id="rId16"/>
    <p:sldId id="380" r:id="rId17"/>
  </p:sldIdLst>
  <p:sldSz cx="9144000" cy="6858000" type="screen4x3"/>
  <p:notesSz cx="6797675" cy="9926638"/>
  <p:custDataLst>
    <p:tags r:id="rId19"/>
  </p:custDataLst>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A5E9C"/>
    <a:srgbClr val="2D3369"/>
    <a:srgbClr val="4E5C22"/>
    <a:srgbClr val="708430"/>
    <a:srgbClr val="8FA83E"/>
    <a:srgbClr val="92B446"/>
    <a:srgbClr val="51B74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Styl jasny 2 — Ak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F5AB1C69-6EDB-4FF4-983F-18BD219EF322}" styleName="Styl pośredni 2 — Ak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C4B1156A-380E-4F78-BDF5-A606A8083BF9}" styleName="Styl pośredni 4 — Ak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00A15C55-8517-42AA-B614-E9B94910E393}" styleName="Styl pośredni 2 — Ak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89853" autoAdjust="0"/>
  </p:normalViewPr>
  <p:slideViewPr>
    <p:cSldViewPr>
      <p:cViewPr varScale="1">
        <p:scale>
          <a:sx n="94" d="100"/>
          <a:sy n="94" d="100"/>
        </p:scale>
        <p:origin x="-390"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pl-PL" dirty="0"/>
          </a:p>
        </p:txBody>
      </p:sp>
      <p:sp>
        <p:nvSpPr>
          <p:cNvPr id="3" name="Symbol zastępczy daty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7018B80E-269E-4E54-B155-04DD9669A0BA}" type="datetimeFigureOut">
              <a:rPr lang="pl-PL" smtClean="0"/>
              <a:pPr/>
              <a:t>2017-11-06</a:t>
            </a:fld>
            <a:endParaRPr lang="pl-PL" dirty="0"/>
          </a:p>
        </p:txBody>
      </p:sp>
      <p:sp>
        <p:nvSpPr>
          <p:cNvPr id="4" name="Symbol zastępczy obrazu slajd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pl-PL" dirty="0"/>
          </a:p>
        </p:txBody>
      </p:sp>
      <p:sp>
        <p:nvSpPr>
          <p:cNvPr id="5" name="Symbol zastępczy notatek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pl-PL" dirty="0"/>
          </a:p>
        </p:txBody>
      </p:sp>
      <p:sp>
        <p:nvSpPr>
          <p:cNvPr id="7" name="Symbol zastępczy numeru slajd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FAFDE925-92C8-4727-B5DB-58B2CBCA79F6}" type="slidenum">
              <a:rPr lang="pl-PL" smtClean="0"/>
              <a:pPr/>
              <a:t>‹#›</a:t>
            </a:fld>
            <a:endParaRPr lang="pl-PL" dirty="0"/>
          </a:p>
        </p:txBody>
      </p:sp>
    </p:spTree>
    <p:extLst>
      <p:ext uri="{BB962C8B-B14F-4D97-AF65-F5344CB8AC3E}">
        <p14:creationId xmlns:p14="http://schemas.microsoft.com/office/powerpoint/2010/main" val="41107281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FAFDE925-92C8-4727-B5DB-58B2CBCA79F6}" type="slidenum">
              <a:rPr lang="pl-PL" smtClean="0"/>
              <a:pPr/>
              <a:t>1</a:t>
            </a:fld>
            <a:endParaRPr lang="pl-PL" dirty="0"/>
          </a:p>
        </p:txBody>
      </p:sp>
    </p:spTree>
    <p:extLst>
      <p:ext uri="{BB962C8B-B14F-4D97-AF65-F5344CB8AC3E}">
        <p14:creationId xmlns:p14="http://schemas.microsoft.com/office/powerpoint/2010/main" val="30409165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FAFDE925-92C8-4727-B5DB-58B2CBCA79F6}" type="slidenum">
              <a:rPr lang="pl-PL" smtClean="0"/>
              <a:pPr/>
              <a:t>14</a:t>
            </a:fld>
            <a:endParaRPr lang="pl-PL" dirty="0"/>
          </a:p>
        </p:txBody>
      </p:sp>
    </p:spTree>
    <p:extLst>
      <p:ext uri="{BB962C8B-B14F-4D97-AF65-F5344CB8AC3E}">
        <p14:creationId xmlns:p14="http://schemas.microsoft.com/office/powerpoint/2010/main" val="22878360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FAFDE925-92C8-4727-B5DB-58B2CBCA79F6}" type="slidenum">
              <a:rPr lang="pl-PL" smtClean="0"/>
              <a:pPr/>
              <a:t>15</a:t>
            </a:fld>
            <a:endParaRPr lang="pl-PL" dirty="0"/>
          </a:p>
        </p:txBody>
      </p:sp>
    </p:spTree>
    <p:extLst>
      <p:ext uri="{BB962C8B-B14F-4D97-AF65-F5344CB8AC3E}">
        <p14:creationId xmlns:p14="http://schemas.microsoft.com/office/powerpoint/2010/main" val="37553646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r>
              <a:rPr lang="pl-PL" smtClean="0"/>
              <a:t>Warszawa 13.06.2017 r. </a:t>
            </a:r>
            <a:endParaRPr lang="pl-PL" dirty="0"/>
          </a:p>
        </p:txBody>
      </p:sp>
      <p:sp>
        <p:nvSpPr>
          <p:cNvPr id="5" name="Symbol zastępczy stopki 4"/>
          <p:cNvSpPr>
            <a:spLocks noGrp="1"/>
          </p:cNvSpPr>
          <p:nvPr>
            <p:ph type="ftr" sz="quarter" idx="11"/>
          </p:nvPr>
        </p:nvSpPr>
        <p:spPr/>
        <p:txBody>
          <a:bodyPr/>
          <a:lstStyle/>
          <a:p>
            <a:endParaRPr lang="pl-PL" dirty="0"/>
          </a:p>
        </p:txBody>
      </p:sp>
      <p:sp>
        <p:nvSpPr>
          <p:cNvPr id="6" name="Symbol zastępczy numeru slajdu 5"/>
          <p:cNvSpPr>
            <a:spLocks noGrp="1"/>
          </p:cNvSpPr>
          <p:nvPr>
            <p:ph type="sldNum" sz="quarter" idx="12"/>
          </p:nvPr>
        </p:nvSpPr>
        <p:spPr/>
        <p:txBody>
          <a:bodyPr/>
          <a:lstStyle/>
          <a:p>
            <a:fld id="{31EDFD19-1BA5-4B07-B626-314C42C315C0}" type="slidenum">
              <a:rPr lang="pl-PL" smtClean="0"/>
              <a:pPr/>
              <a:t>‹#›</a:t>
            </a:fld>
            <a:endParaRPr lang="pl-PL" dirty="0"/>
          </a:p>
        </p:txBody>
      </p:sp>
    </p:spTree>
    <p:extLst>
      <p:ext uri="{BB962C8B-B14F-4D97-AF65-F5344CB8AC3E}">
        <p14:creationId xmlns:p14="http://schemas.microsoft.com/office/powerpoint/2010/main" val="19281525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r>
              <a:rPr lang="pl-PL" smtClean="0"/>
              <a:t>Warszawa 13.06.2017 r. </a:t>
            </a:r>
            <a:endParaRPr lang="pl-PL" dirty="0"/>
          </a:p>
        </p:txBody>
      </p:sp>
      <p:sp>
        <p:nvSpPr>
          <p:cNvPr id="5" name="Symbol zastępczy stopki 4"/>
          <p:cNvSpPr>
            <a:spLocks noGrp="1"/>
          </p:cNvSpPr>
          <p:nvPr>
            <p:ph type="ftr" sz="quarter" idx="11"/>
          </p:nvPr>
        </p:nvSpPr>
        <p:spPr/>
        <p:txBody>
          <a:bodyPr/>
          <a:lstStyle/>
          <a:p>
            <a:endParaRPr lang="pl-PL" dirty="0"/>
          </a:p>
        </p:txBody>
      </p:sp>
      <p:sp>
        <p:nvSpPr>
          <p:cNvPr id="6" name="Symbol zastępczy numeru slajdu 5"/>
          <p:cNvSpPr>
            <a:spLocks noGrp="1"/>
          </p:cNvSpPr>
          <p:nvPr>
            <p:ph type="sldNum" sz="quarter" idx="12"/>
          </p:nvPr>
        </p:nvSpPr>
        <p:spPr/>
        <p:txBody>
          <a:bodyPr/>
          <a:lstStyle/>
          <a:p>
            <a:fld id="{31EDFD19-1BA5-4B07-B626-314C42C315C0}" type="slidenum">
              <a:rPr lang="pl-PL" smtClean="0"/>
              <a:pPr/>
              <a:t>‹#›</a:t>
            </a:fld>
            <a:endParaRPr lang="pl-PL" dirty="0"/>
          </a:p>
        </p:txBody>
      </p:sp>
    </p:spTree>
    <p:extLst>
      <p:ext uri="{BB962C8B-B14F-4D97-AF65-F5344CB8AC3E}">
        <p14:creationId xmlns:p14="http://schemas.microsoft.com/office/powerpoint/2010/main" val="3139188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r>
              <a:rPr lang="pl-PL" smtClean="0"/>
              <a:t>Warszawa 13.06.2017 r. </a:t>
            </a:r>
            <a:endParaRPr lang="pl-PL" dirty="0"/>
          </a:p>
        </p:txBody>
      </p:sp>
      <p:sp>
        <p:nvSpPr>
          <p:cNvPr id="5" name="Symbol zastępczy stopki 4"/>
          <p:cNvSpPr>
            <a:spLocks noGrp="1"/>
          </p:cNvSpPr>
          <p:nvPr>
            <p:ph type="ftr" sz="quarter" idx="11"/>
          </p:nvPr>
        </p:nvSpPr>
        <p:spPr/>
        <p:txBody>
          <a:bodyPr/>
          <a:lstStyle/>
          <a:p>
            <a:endParaRPr lang="pl-PL" dirty="0"/>
          </a:p>
        </p:txBody>
      </p:sp>
      <p:sp>
        <p:nvSpPr>
          <p:cNvPr id="6" name="Symbol zastępczy numeru slajdu 5"/>
          <p:cNvSpPr>
            <a:spLocks noGrp="1"/>
          </p:cNvSpPr>
          <p:nvPr>
            <p:ph type="sldNum" sz="quarter" idx="12"/>
          </p:nvPr>
        </p:nvSpPr>
        <p:spPr/>
        <p:txBody>
          <a:bodyPr/>
          <a:lstStyle/>
          <a:p>
            <a:fld id="{31EDFD19-1BA5-4B07-B626-314C42C315C0}" type="slidenum">
              <a:rPr lang="pl-PL" smtClean="0"/>
              <a:pPr/>
              <a:t>‹#›</a:t>
            </a:fld>
            <a:endParaRPr lang="pl-PL" dirty="0"/>
          </a:p>
        </p:txBody>
      </p:sp>
    </p:spTree>
    <p:extLst>
      <p:ext uri="{BB962C8B-B14F-4D97-AF65-F5344CB8AC3E}">
        <p14:creationId xmlns:p14="http://schemas.microsoft.com/office/powerpoint/2010/main" val="1461313571"/>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Układ niestandard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r>
              <a:rPr lang="pl-PL" smtClean="0"/>
              <a:t>Warszawa 13.06.2017 r. </a:t>
            </a:r>
            <a:endParaRPr lang="pl-PL" dirty="0"/>
          </a:p>
        </p:txBody>
      </p:sp>
      <p:sp>
        <p:nvSpPr>
          <p:cNvPr id="4" name="Symbol zastępczy stopki 3"/>
          <p:cNvSpPr>
            <a:spLocks noGrp="1"/>
          </p:cNvSpPr>
          <p:nvPr>
            <p:ph type="ftr" sz="quarter" idx="11"/>
          </p:nvPr>
        </p:nvSpPr>
        <p:spPr/>
        <p:txBody>
          <a:bodyPr/>
          <a:lstStyle/>
          <a:p>
            <a:endParaRPr lang="pl-PL" dirty="0"/>
          </a:p>
        </p:txBody>
      </p:sp>
      <p:sp>
        <p:nvSpPr>
          <p:cNvPr id="5" name="Symbol zastępczy numeru slajdu 4"/>
          <p:cNvSpPr>
            <a:spLocks noGrp="1"/>
          </p:cNvSpPr>
          <p:nvPr>
            <p:ph type="sldNum" sz="quarter" idx="12"/>
          </p:nvPr>
        </p:nvSpPr>
        <p:spPr/>
        <p:txBody>
          <a:bodyPr/>
          <a:lstStyle/>
          <a:p>
            <a:fld id="{31EDFD19-1BA5-4B07-B626-314C42C315C0}" type="slidenum">
              <a:rPr lang="pl-PL" smtClean="0"/>
              <a:pPr/>
              <a:t>‹#›</a:t>
            </a:fld>
            <a:endParaRPr lang="pl-PL" dirty="0"/>
          </a:p>
        </p:txBody>
      </p:sp>
    </p:spTree>
    <p:extLst>
      <p:ext uri="{BB962C8B-B14F-4D97-AF65-F5344CB8AC3E}">
        <p14:creationId xmlns:p14="http://schemas.microsoft.com/office/powerpoint/2010/main" val="170315534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solidFill>
                  <a:schemeClr val="bg1"/>
                </a:solidFill>
              </a:defRPr>
            </a:lvl1pPr>
          </a:lstStyle>
          <a:p>
            <a:r>
              <a:rPr lang="pl-PL" dirty="0" smtClean="0"/>
              <a:t>Kliknij, aby edytować styl</a:t>
            </a:r>
            <a:endParaRPr lang="pl-PL" dirty="0"/>
          </a:p>
        </p:txBody>
      </p:sp>
      <p:sp>
        <p:nvSpPr>
          <p:cNvPr id="3" name="Symbol zastępczy zawartości 2"/>
          <p:cNvSpPr>
            <a:spLocks noGrp="1"/>
          </p:cNvSpPr>
          <p:nvPr>
            <p:ph idx="1"/>
          </p:nvPr>
        </p:nvSpPr>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pl-PL" dirty="0" smtClean="0"/>
              <a:t>Kliknij, aby edytować style wzorca tekstu</a:t>
            </a:r>
          </a:p>
          <a:p>
            <a:pPr lvl="1"/>
            <a:r>
              <a:rPr lang="pl-PL" dirty="0" smtClean="0"/>
              <a:t>Drugi poziom</a:t>
            </a:r>
          </a:p>
          <a:p>
            <a:pPr lvl="2"/>
            <a:r>
              <a:rPr lang="pl-PL" dirty="0" smtClean="0"/>
              <a:t>Trzeci poziom</a:t>
            </a:r>
          </a:p>
          <a:p>
            <a:pPr lvl="3"/>
            <a:r>
              <a:rPr lang="pl-PL" dirty="0" smtClean="0"/>
              <a:t>Czwarty poziom</a:t>
            </a:r>
          </a:p>
          <a:p>
            <a:pPr lvl="4"/>
            <a:r>
              <a:rPr lang="pl-PL" dirty="0" smtClean="0"/>
              <a:t>Piąty poziom</a:t>
            </a:r>
            <a:endParaRPr lang="pl-PL" dirty="0"/>
          </a:p>
        </p:txBody>
      </p:sp>
      <p:sp>
        <p:nvSpPr>
          <p:cNvPr id="4" name="Symbol zastępczy daty 3"/>
          <p:cNvSpPr>
            <a:spLocks noGrp="1"/>
          </p:cNvSpPr>
          <p:nvPr>
            <p:ph type="dt" sz="half" idx="10"/>
          </p:nvPr>
        </p:nvSpPr>
        <p:spPr/>
        <p:txBody>
          <a:bodyPr/>
          <a:lstStyle>
            <a:lvl1pPr>
              <a:defRPr>
                <a:solidFill>
                  <a:schemeClr val="bg1"/>
                </a:solidFill>
              </a:defRPr>
            </a:lvl1pPr>
          </a:lstStyle>
          <a:p>
            <a:r>
              <a:rPr lang="pl-PL" smtClean="0"/>
              <a:t>Warszawa 13.06.2017 r. </a:t>
            </a:r>
            <a:endParaRPr lang="pl-PL" dirty="0"/>
          </a:p>
        </p:txBody>
      </p:sp>
      <p:sp>
        <p:nvSpPr>
          <p:cNvPr id="5" name="Symbol zastępczy stopki 4"/>
          <p:cNvSpPr>
            <a:spLocks noGrp="1"/>
          </p:cNvSpPr>
          <p:nvPr>
            <p:ph type="ftr" sz="quarter" idx="11"/>
          </p:nvPr>
        </p:nvSpPr>
        <p:spPr/>
        <p:txBody>
          <a:bodyPr/>
          <a:lstStyle>
            <a:lvl1pPr>
              <a:defRPr>
                <a:solidFill>
                  <a:schemeClr val="bg1"/>
                </a:solidFill>
              </a:defRPr>
            </a:lvl1pPr>
          </a:lstStyle>
          <a:p>
            <a:endParaRPr lang="pl-PL" dirty="0"/>
          </a:p>
        </p:txBody>
      </p:sp>
      <p:sp>
        <p:nvSpPr>
          <p:cNvPr id="6" name="Symbol zastępczy numeru slajdu 5"/>
          <p:cNvSpPr>
            <a:spLocks noGrp="1"/>
          </p:cNvSpPr>
          <p:nvPr>
            <p:ph type="sldNum" sz="quarter" idx="12"/>
          </p:nvPr>
        </p:nvSpPr>
        <p:spPr/>
        <p:txBody>
          <a:bodyPr/>
          <a:lstStyle>
            <a:lvl1pPr>
              <a:defRPr>
                <a:solidFill>
                  <a:schemeClr val="bg1"/>
                </a:solidFill>
              </a:defRPr>
            </a:lvl1pPr>
          </a:lstStyle>
          <a:p>
            <a:fld id="{31EDFD19-1BA5-4B07-B626-314C42C315C0}" type="slidenum">
              <a:rPr lang="pl-PL" smtClean="0"/>
              <a:pPr/>
              <a:t>‹#›</a:t>
            </a:fld>
            <a:endParaRPr lang="pl-PL" dirty="0"/>
          </a:p>
        </p:txBody>
      </p:sp>
    </p:spTree>
    <p:extLst>
      <p:ext uri="{BB962C8B-B14F-4D97-AF65-F5344CB8AC3E}">
        <p14:creationId xmlns:p14="http://schemas.microsoft.com/office/powerpoint/2010/main" val="106462542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r>
              <a:rPr lang="pl-PL" smtClean="0"/>
              <a:t>Warszawa 13.06.2017 r. </a:t>
            </a:r>
            <a:endParaRPr lang="pl-PL" dirty="0"/>
          </a:p>
        </p:txBody>
      </p:sp>
      <p:sp>
        <p:nvSpPr>
          <p:cNvPr id="5" name="Symbol zastępczy stopki 4"/>
          <p:cNvSpPr>
            <a:spLocks noGrp="1"/>
          </p:cNvSpPr>
          <p:nvPr>
            <p:ph type="ftr" sz="quarter" idx="11"/>
          </p:nvPr>
        </p:nvSpPr>
        <p:spPr/>
        <p:txBody>
          <a:bodyPr/>
          <a:lstStyle/>
          <a:p>
            <a:endParaRPr lang="pl-PL" dirty="0"/>
          </a:p>
        </p:txBody>
      </p:sp>
      <p:sp>
        <p:nvSpPr>
          <p:cNvPr id="6" name="Symbol zastępczy numeru slajdu 5"/>
          <p:cNvSpPr>
            <a:spLocks noGrp="1"/>
          </p:cNvSpPr>
          <p:nvPr>
            <p:ph type="sldNum" sz="quarter" idx="12"/>
          </p:nvPr>
        </p:nvSpPr>
        <p:spPr/>
        <p:txBody>
          <a:bodyPr/>
          <a:lstStyle/>
          <a:p>
            <a:fld id="{31EDFD19-1BA5-4B07-B626-314C42C315C0}" type="slidenum">
              <a:rPr lang="pl-PL" smtClean="0"/>
              <a:pPr/>
              <a:t>‹#›</a:t>
            </a:fld>
            <a:endParaRPr lang="pl-PL" dirty="0"/>
          </a:p>
        </p:txBody>
      </p:sp>
    </p:spTree>
    <p:extLst>
      <p:ext uri="{BB962C8B-B14F-4D97-AF65-F5344CB8AC3E}">
        <p14:creationId xmlns:p14="http://schemas.microsoft.com/office/powerpoint/2010/main" val="36627296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r>
              <a:rPr lang="pl-PL" smtClean="0"/>
              <a:t>Warszawa 13.06.2017 r. </a:t>
            </a:r>
            <a:endParaRPr lang="pl-PL" dirty="0"/>
          </a:p>
        </p:txBody>
      </p:sp>
      <p:sp>
        <p:nvSpPr>
          <p:cNvPr id="6" name="Symbol zastępczy stopki 5"/>
          <p:cNvSpPr>
            <a:spLocks noGrp="1"/>
          </p:cNvSpPr>
          <p:nvPr>
            <p:ph type="ftr" sz="quarter" idx="11"/>
          </p:nvPr>
        </p:nvSpPr>
        <p:spPr/>
        <p:txBody>
          <a:bodyPr/>
          <a:lstStyle/>
          <a:p>
            <a:endParaRPr lang="pl-PL" dirty="0"/>
          </a:p>
        </p:txBody>
      </p:sp>
      <p:sp>
        <p:nvSpPr>
          <p:cNvPr id="7" name="Symbol zastępczy numeru slajdu 6"/>
          <p:cNvSpPr>
            <a:spLocks noGrp="1"/>
          </p:cNvSpPr>
          <p:nvPr>
            <p:ph type="sldNum" sz="quarter" idx="12"/>
          </p:nvPr>
        </p:nvSpPr>
        <p:spPr/>
        <p:txBody>
          <a:bodyPr/>
          <a:lstStyle/>
          <a:p>
            <a:fld id="{31EDFD19-1BA5-4B07-B626-314C42C315C0}" type="slidenum">
              <a:rPr lang="pl-PL" smtClean="0"/>
              <a:pPr/>
              <a:t>‹#›</a:t>
            </a:fld>
            <a:endParaRPr lang="pl-PL" dirty="0"/>
          </a:p>
        </p:txBody>
      </p:sp>
    </p:spTree>
    <p:extLst>
      <p:ext uri="{BB962C8B-B14F-4D97-AF65-F5344CB8AC3E}">
        <p14:creationId xmlns:p14="http://schemas.microsoft.com/office/powerpoint/2010/main" val="21365732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r>
              <a:rPr lang="pl-PL" smtClean="0"/>
              <a:t>Warszawa 13.06.2017 r. </a:t>
            </a:r>
            <a:endParaRPr lang="pl-PL" dirty="0"/>
          </a:p>
        </p:txBody>
      </p:sp>
      <p:sp>
        <p:nvSpPr>
          <p:cNvPr id="8" name="Symbol zastępczy stopki 7"/>
          <p:cNvSpPr>
            <a:spLocks noGrp="1"/>
          </p:cNvSpPr>
          <p:nvPr>
            <p:ph type="ftr" sz="quarter" idx="11"/>
          </p:nvPr>
        </p:nvSpPr>
        <p:spPr/>
        <p:txBody>
          <a:bodyPr/>
          <a:lstStyle/>
          <a:p>
            <a:endParaRPr lang="pl-PL" dirty="0"/>
          </a:p>
        </p:txBody>
      </p:sp>
      <p:sp>
        <p:nvSpPr>
          <p:cNvPr id="9" name="Symbol zastępczy numeru slajdu 8"/>
          <p:cNvSpPr>
            <a:spLocks noGrp="1"/>
          </p:cNvSpPr>
          <p:nvPr>
            <p:ph type="sldNum" sz="quarter" idx="12"/>
          </p:nvPr>
        </p:nvSpPr>
        <p:spPr/>
        <p:txBody>
          <a:bodyPr/>
          <a:lstStyle/>
          <a:p>
            <a:fld id="{31EDFD19-1BA5-4B07-B626-314C42C315C0}" type="slidenum">
              <a:rPr lang="pl-PL" smtClean="0"/>
              <a:pPr/>
              <a:t>‹#›</a:t>
            </a:fld>
            <a:endParaRPr lang="pl-PL" dirty="0"/>
          </a:p>
        </p:txBody>
      </p:sp>
    </p:spTree>
    <p:extLst>
      <p:ext uri="{BB962C8B-B14F-4D97-AF65-F5344CB8AC3E}">
        <p14:creationId xmlns:p14="http://schemas.microsoft.com/office/powerpoint/2010/main" val="1924177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r>
              <a:rPr lang="pl-PL" smtClean="0"/>
              <a:t>Warszawa 13.06.2017 r. </a:t>
            </a:r>
            <a:endParaRPr lang="pl-PL" dirty="0"/>
          </a:p>
        </p:txBody>
      </p:sp>
      <p:sp>
        <p:nvSpPr>
          <p:cNvPr id="4" name="Symbol zastępczy stopki 3"/>
          <p:cNvSpPr>
            <a:spLocks noGrp="1"/>
          </p:cNvSpPr>
          <p:nvPr>
            <p:ph type="ftr" sz="quarter" idx="11"/>
          </p:nvPr>
        </p:nvSpPr>
        <p:spPr/>
        <p:txBody>
          <a:bodyPr/>
          <a:lstStyle/>
          <a:p>
            <a:endParaRPr lang="pl-PL" dirty="0"/>
          </a:p>
        </p:txBody>
      </p:sp>
      <p:sp>
        <p:nvSpPr>
          <p:cNvPr id="5" name="Symbol zastępczy numeru slajdu 4"/>
          <p:cNvSpPr>
            <a:spLocks noGrp="1"/>
          </p:cNvSpPr>
          <p:nvPr>
            <p:ph type="sldNum" sz="quarter" idx="12"/>
          </p:nvPr>
        </p:nvSpPr>
        <p:spPr/>
        <p:txBody>
          <a:bodyPr/>
          <a:lstStyle/>
          <a:p>
            <a:fld id="{31EDFD19-1BA5-4B07-B626-314C42C315C0}" type="slidenum">
              <a:rPr lang="pl-PL" smtClean="0"/>
              <a:pPr/>
              <a:t>‹#›</a:t>
            </a:fld>
            <a:endParaRPr lang="pl-PL" dirty="0"/>
          </a:p>
        </p:txBody>
      </p:sp>
    </p:spTree>
    <p:extLst>
      <p:ext uri="{BB962C8B-B14F-4D97-AF65-F5344CB8AC3E}">
        <p14:creationId xmlns:p14="http://schemas.microsoft.com/office/powerpoint/2010/main" val="9342107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r>
              <a:rPr lang="pl-PL" smtClean="0"/>
              <a:t>Warszawa 13.06.2017 r. </a:t>
            </a:r>
            <a:endParaRPr lang="pl-PL" dirty="0"/>
          </a:p>
        </p:txBody>
      </p:sp>
      <p:sp>
        <p:nvSpPr>
          <p:cNvPr id="3" name="Symbol zastępczy stopki 2"/>
          <p:cNvSpPr>
            <a:spLocks noGrp="1"/>
          </p:cNvSpPr>
          <p:nvPr>
            <p:ph type="ftr" sz="quarter" idx="11"/>
          </p:nvPr>
        </p:nvSpPr>
        <p:spPr/>
        <p:txBody>
          <a:bodyPr/>
          <a:lstStyle/>
          <a:p>
            <a:endParaRPr lang="pl-PL" dirty="0"/>
          </a:p>
        </p:txBody>
      </p:sp>
      <p:sp>
        <p:nvSpPr>
          <p:cNvPr id="4" name="Symbol zastępczy numeru slajdu 3"/>
          <p:cNvSpPr>
            <a:spLocks noGrp="1"/>
          </p:cNvSpPr>
          <p:nvPr>
            <p:ph type="sldNum" sz="quarter" idx="12"/>
          </p:nvPr>
        </p:nvSpPr>
        <p:spPr/>
        <p:txBody>
          <a:bodyPr/>
          <a:lstStyle/>
          <a:p>
            <a:fld id="{31EDFD19-1BA5-4B07-B626-314C42C315C0}" type="slidenum">
              <a:rPr lang="pl-PL" smtClean="0"/>
              <a:pPr/>
              <a:t>‹#›</a:t>
            </a:fld>
            <a:endParaRPr lang="pl-PL" dirty="0"/>
          </a:p>
        </p:txBody>
      </p:sp>
    </p:spTree>
    <p:extLst>
      <p:ext uri="{BB962C8B-B14F-4D97-AF65-F5344CB8AC3E}">
        <p14:creationId xmlns:p14="http://schemas.microsoft.com/office/powerpoint/2010/main" val="24758702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r>
              <a:rPr lang="pl-PL" smtClean="0"/>
              <a:t>Warszawa 13.06.2017 r. </a:t>
            </a:r>
            <a:endParaRPr lang="pl-PL" dirty="0"/>
          </a:p>
        </p:txBody>
      </p:sp>
      <p:sp>
        <p:nvSpPr>
          <p:cNvPr id="6" name="Symbol zastępczy stopki 5"/>
          <p:cNvSpPr>
            <a:spLocks noGrp="1"/>
          </p:cNvSpPr>
          <p:nvPr>
            <p:ph type="ftr" sz="quarter" idx="11"/>
          </p:nvPr>
        </p:nvSpPr>
        <p:spPr/>
        <p:txBody>
          <a:bodyPr/>
          <a:lstStyle/>
          <a:p>
            <a:endParaRPr lang="pl-PL" dirty="0"/>
          </a:p>
        </p:txBody>
      </p:sp>
      <p:sp>
        <p:nvSpPr>
          <p:cNvPr id="7" name="Symbol zastępczy numeru slajdu 6"/>
          <p:cNvSpPr>
            <a:spLocks noGrp="1"/>
          </p:cNvSpPr>
          <p:nvPr>
            <p:ph type="sldNum" sz="quarter" idx="12"/>
          </p:nvPr>
        </p:nvSpPr>
        <p:spPr/>
        <p:txBody>
          <a:bodyPr/>
          <a:lstStyle/>
          <a:p>
            <a:fld id="{31EDFD19-1BA5-4B07-B626-314C42C315C0}" type="slidenum">
              <a:rPr lang="pl-PL" smtClean="0"/>
              <a:pPr/>
              <a:t>‹#›</a:t>
            </a:fld>
            <a:endParaRPr lang="pl-PL" dirty="0"/>
          </a:p>
        </p:txBody>
      </p:sp>
    </p:spTree>
    <p:extLst>
      <p:ext uri="{BB962C8B-B14F-4D97-AF65-F5344CB8AC3E}">
        <p14:creationId xmlns:p14="http://schemas.microsoft.com/office/powerpoint/2010/main" val="4578836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dirty="0"/>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r>
              <a:rPr lang="pl-PL" smtClean="0"/>
              <a:t>Warszawa 13.06.2017 r. </a:t>
            </a:r>
            <a:endParaRPr lang="pl-PL" dirty="0"/>
          </a:p>
        </p:txBody>
      </p:sp>
      <p:sp>
        <p:nvSpPr>
          <p:cNvPr id="6" name="Symbol zastępczy stopki 5"/>
          <p:cNvSpPr>
            <a:spLocks noGrp="1"/>
          </p:cNvSpPr>
          <p:nvPr>
            <p:ph type="ftr" sz="quarter" idx="11"/>
          </p:nvPr>
        </p:nvSpPr>
        <p:spPr/>
        <p:txBody>
          <a:bodyPr/>
          <a:lstStyle/>
          <a:p>
            <a:endParaRPr lang="pl-PL" dirty="0"/>
          </a:p>
        </p:txBody>
      </p:sp>
      <p:sp>
        <p:nvSpPr>
          <p:cNvPr id="7" name="Symbol zastępczy numeru slajdu 6"/>
          <p:cNvSpPr>
            <a:spLocks noGrp="1"/>
          </p:cNvSpPr>
          <p:nvPr>
            <p:ph type="sldNum" sz="quarter" idx="12"/>
          </p:nvPr>
        </p:nvSpPr>
        <p:spPr/>
        <p:txBody>
          <a:bodyPr/>
          <a:lstStyle/>
          <a:p>
            <a:fld id="{31EDFD19-1BA5-4B07-B626-314C42C315C0}" type="slidenum">
              <a:rPr lang="pl-PL" smtClean="0"/>
              <a:pPr/>
              <a:t>‹#›</a:t>
            </a:fld>
            <a:endParaRPr lang="pl-PL" dirty="0"/>
          </a:p>
        </p:txBody>
      </p:sp>
    </p:spTree>
    <p:extLst>
      <p:ext uri="{BB962C8B-B14F-4D97-AF65-F5344CB8AC3E}">
        <p14:creationId xmlns:p14="http://schemas.microsoft.com/office/powerpoint/2010/main" val="4458117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cstate="print">
            <a:lum/>
          </a:blip>
          <a:srcRect/>
          <a:stretch>
            <a:fillRect/>
          </a:stretch>
        </a:blipFill>
        <a:effectLst/>
      </p:bgPr>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dirty="0" smtClean="0"/>
              <a:t>Kliknij, aby edytować styl</a:t>
            </a:r>
            <a:endParaRPr lang="pl-PL" dirty="0"/>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bg1"/>
                </a:solidFill>
              </a:defRPr>
            </a:lvl1pPr>
          </a:lstStyle>
          <a:p>
            <a:r>
              <a:rPr lang="pl-PL" smtClean="0"/>
              <a:t>Warszawa 13.06.2017 r. </a:t>
            </a:r>
            <a:endParaRPr lang="pl-PL" dirty="0"/>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bg1"/>
                </a:solidFill>
              </a:defRPr>
            </a:lvl1pPr>
          </a:lstStyle>
          <a:p>
            <a:endParaRPr lang="pl-PL" dirty="0"/>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bg1"/>
                </a:solidFill>
              </a:defRPr>
            </a:lvl1pPr>
          </a:lstStyle>
          <a:p>
            <a:fld id="{31EDFD19-1BA5-4B07-B626-314C42C315C0}" type="slidenum">
              <a:rPr lang="pl-PL" smtClean="0"/>
              <a:pPr/>
              <a:t>‹#›</a:t>
            </a:fld>
            <a:endParaRPr lang="pl-PL" dirty="0"/>
          </a:p>
        </p:txBody>
      </p:sp>
    </p:spTree>
    <p:extLst>
      <p:ext uri="{BB962C8B-B14F-4D97-AF65-F5344CB8AC3E}">
        <p14:creationId xmlns:p14="http://schemas.microsoft.com/office/powerpoint/2010/main" val="26267171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iming>
    <p:tnLst>
      <p:par>
        <p:cTn id="1" dur="indefinite" restart="never" nodeType="tmRoot"/>
      </p:par>
    </p:tnLst>
  </p:timing>
  <p:hf hdr="0" ftr="0"/>
  <p:txStyles>
    <p:titleStyle>
      <a:lvl1pPr algn="ctr" defTabSz="914400" rtl="0" eaLnBrk="1" latinLnBrk="0" hangingPunct="1">
        <a:spcBef>
          <a:spcPct val="0"/>
        </a:spcBef>
        <a:buNone/>
        <a:defRPr sz="4400" kern="1200">
          <a:solidFill>
            <a:schemeClr val="bg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bg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bg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bg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bg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bg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6857619" y="95250"/>
            <a:ext cx="2155970" cy="682862"/>
          </a:xfrm>
          <a:prstGeom prst="rect">
            <a:avLst/>
          </a:prstGeom>
          <a:noFill/>
          <a:extLst>
            <a:ext uri="{909E8E84-426E-40DD-AFC4-6F175D3DCCD1}">
              <a14:hiddenFill xmlns:a14="http://schemas.microsoft.com/office/drawing/2010/main">
                <a:solidFill>
                  <a:srgbClr val="FFFFFF"/>
                </a:solidFill>
              </a14:hiddenFill>
            </a:ext>
          </a:extLst>
        </p:spPr>
      </p:pic>
      <p:sp>
        <p:nvSpPr>
          <p:cNvPr id="4" name="Tytuł 1"/>
          <p:cNvSpPr txBox="1">
            <a:spLocks/>
          </p:cNvSpPr>
          <p:nvPr/>
        </p:nvSpPr>
        <p:spPr>
          <a:xfrm>
            <a:off x="685800" y="1916832"/>
            <a:ext cx="7772400" cy="1470025"/>
          </a:xfrm>
          <a:prstGeom prst="rect">
            <a:avLst/>
          </a:prstGeom>
        </p:spPr>
        <p:txBody>
          <a:bodyPr vert="horz" lIns="91440" tIns="45720" rIns="91440" bIns="45720" rtlCol="0" anchor="ctr">
            <a:normAutofit fontScale="85000" lnSpcReduction="20000"/>
          </a:bodyPr>
          <a:lstStyle>
            <a:lvl1pPr algn="ctr" defTabSz="914400" rtl="0" eaLnBrk="1" latinLnBrk="0" hangingPunct="1">
              <a:spcBef>
                <a:spcPct val="0"/>
              </a:spcBef>
              <a:buNone/>
              <a:defRPr sz="4400" kern="1200" baseline="0">
                <a:solidFill>
                  <a:schemeClr val="bg1"/>
                </a:solidFill>
                <a:latin typeface="+mj-lt"/>
                <a:ea typeface="+mj-ea"/>
                <a:cs typeface="+mj-cs"/>
              </a:defRPr>
            </a:lvl1pPr>
          </a:lstStyle>
          <a:p>
            <a:r>
              <a:rPr lang="pl-PL" dirty="0" smtClean="0"/>
              <a:t>Ustawa o finansowaniu zadań oświatowych </a:t>
            </a:r>
            <a:endParaRPr lang="pl-PL" dirty="0"/>
          </a:p>
          <a:p>
            <a:r>
              <a:rPr lang="pl-PL" dirty="0" smtClean="0"/>
              <a:t>zmiany w ustawie – Karta Nauczyciela </a:t>
            </a:r>
            <a:endParaRPr lang="pl-PL" dirty="0"/>
          </a:p>
        </p:txBody>
      </p:sp>
      <p:sp>
        <p:nvSpPr>
          <p:cNvPr id="6" name="Podtytuł 2"/>
          <p:cNvSpPr txBox="1">
            <a:spLocks/>
          </p:cNvSpPr>
          <p:nvPr/>
        </p:nvSpPr>
        <p:spPr>
          <a:xfrm>
            <a:off x="685800" y="4315544"/>
            <a:ext cx="8001000" cy="148972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baseline="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endParaRPr lang="pl-PL" dirty="0">
              <a:solidFill>
                <a:schemeClr val="accent3">
                  <a:lumMod val="20000"/>
                  <a:lumOff val="80000"/>
                </a:schemeClr>
              </a:solidFill>
            </a:endParaRPr>
          </a:p>
        </p:txBody>
      </p:sp>
      <p:sp>
        <p:nvSpPr>
          <p:cNvPr id="7" name="Symbol zastępczy daty 3"/>
          <p:cNvSpPr>
            <a:spLocks noGrp="1"/>
          </p:cNvSpPr>
          <p:nvPr>
            <p:ph type="dt" sz="half" idx="10"/>
          </p:nvPr>
        </p:nvSpPr>
        <p:spPr>
          <a:xfrm>
            <a:off x="2339752" y="6165304"/>
            <a:ext cx="3960440" cy="504057"/>
          </a:xfrm>
          <a:prstGeom prst="rect">
            <a:avLst/>
          </a:prstGeom>
        </p:spPr>
        <p:txBody>
          <a:bodyPr/>
          <a:lstStyle>
            <a:lvl1pPr>
              <a:defRPr>
                <a:solidFill>
                  <a:schemeClr val="bg1"/>
                </a:solidFill>
              </a:defRPr>
            </a:lvl1pPr>
          </a:lstStyle>
          <a:p>
            <a:pPr algn="ctr"/>
            <a:r>
              <a:rPr lang="pl-PL" sz="1800" dirty="0" smtClean="0"/>
              <a:t>Warszawa 07.11.2017 r. </a:t>
            </a:r>
            <a:endParaRPr lang="pl-PL" sz="1800" dirty="0"/>
          </a:p>
        </p:txBody>
      </p:sp>
      <p:sp>
        <p:nvSpPr>
          <p:cNvPr id="2" name="Symbol zastępczy numeru slajdu 1"/>
          <p:cNvSpPr>
            <a:spLocks noGrp="1"/>
          </p:cNvSpPr>
          <p:nvPr>
            <p:ph type="sldNum" sz="quarter" idx="12"/>
          </p:nvPr>
        </p:nvSpPr>
        <p:spPr/>
        <p:txBody>
          <a:bodyPr/>
          <a:lstStyle/>
          <a:p>
            <a:fld id="{31EDFD19-1BA5-4B07-B626-314C42C315C0}" type="slidenum">
              <a:rPr lang="pl-PL" smtClean="0"/>
              <a:pPr/>
              <a:t>1</a:t>
            </a:fld>
            <a:endParaRPr lang="pl-PL" dirty="0"/>
          </a:p>
        </p:txBody>
      </p:sp>
    </p:spTree>
    <p:extLst>
      <p:ext uri="{BB962C8B-B14F-4D97-AF65-F5344CB8AC3E}">
        <p14:creationId xmlns:p14="http://schemas.microsoft.com/office/powerpoint/2010/main" val="56857333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384"/>
            <a:ext cx="9144000" cy="908720"/>
          </a:xfrm>
          <a:solidFill>
            <a:schemeClr val="bg1"/>
          </a:solidFill>
        </p:spPr>
        <p:txBody>
          <a:bodyPr>
            <a:normAutofit/>
          </a:bodyPr>
          <a:lstStyle/>
          <a:p>
            <a:pPr algn="l"/>
            <a:r>
              <a:rPr lang="pl-PL" sz="3600" b="1" dirty="0" smtClean="0">
                <a:solidFill>
                  <a:schemeClr val="tx2"/>
                </a:solidFill>
              </a:rPr>
              <a:t>  Urlop wypoczynkowy nauczycieli </a:t>
            </a:r>
            <a:endParaRPr lang="sv-SE" sz="3600" b="1" dirty="0">
              <a:solidFill>
                <a:schemeClr val="tx2"/>
              </a:solidFill>
            </a:endParaRPr>
          </a:p>
        </p:txBody>
      </p:sp>
      <p:pic>
        <p:nvPicPr>
          <p:cNvPr id="5" name="Picture 3"/>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6857619" y="95250"/>
            <a:ext cx="2155970" cy="682862"/>
          </a:xfrm>
          <a:prstGeom prst="rect">
            <a:avLst/>
          </a:prstGeom>
          <a:noFill/>
          <a:extLst>
            <a:ext uri="{909E8E84-426E-40DD-AFC4-6F175D3DCCD1}">
              <a14:hiddenFill xmlns:a14="http://schemas.microsoft.com/office/drawing/2010/main">
                <a:solidFill>
                  <a:srgbClr val="FFFFFF"/>
                </a:solidFill>
              </a14:hiddenFill>
            </a:ext>
          </a:extLst>
        </p:spPr>
      </p:pic>
      <p:sp>
        <p:nvSpPr>
          <p:cNvPr id="3" name="pole tekstowe 2"/>
          <p:cNvSpPr txBox="1"/>
          <p:nvPr/>
        </p:nvSpPr>
        <p:spPr>
          <a:xfrm>
            <a:off x="323528" y="1196752"/>
            <a:ext cx="8568952" cy="4658198"/>
          </a:xfrm>
          <a:prstGeom prst="rect">
            <a:avLst/>
          </a:prstGeom>
          <a:noFill/>
        </p:spPr>
        <p:txBody>
          <a:bodyPr wrap="square" rtlCol="0">
            <a:spAutoFit/>
          </a:bodyPr>
          <a:lstStyle/>
          <a:p>
            <a:pPr marL="342900" indent="-342900" algn="just">
              <a:spcAft>
                <a:spcPts val="0"/>
              </a:spcAft>
              <a:buAutoNum type="arabicPeriod"/>
              <a:tabLst>
                <a:tab pos="270510" algn="l"/>
              </a:tabLst>
            </a:pPr>
            <a:endParaRPr lang="pl-PL" sz="2300" dirty="0" smtClean="0">
              <a:solidFill>
                <a:schemeClr val="bg1"/>
              </a:solidFill>
              <a:ea typeface="Calibri"/>
              <a:cs typeface="Arial"/>
            </a:endParaRPr>
          </a:p>
          <a:p>
            <a:pPr marL="342900" indent="-342900" algn="just">
              <a:spcAft>
                <a:spcPts val="0"/>
              </a:spcAft>
              <a:buAutoNum type="arabicPeriod"/>
              <a:tabLst>
                <a:tab pos="270510" algn="l"/>
              </a:tabLst>
            </a:pPr>
            <a:r>
              <a:rPr lang="pl-PL" sz="2300" dirty="0" smtClean="0">
                <a:solidFill>
                  <a:schemeClr val="bg1"/>
                </a:solidFill>
                <a:ea typeface="Calibri"/>
                <a:cs typeface="Arial"/>
              </a:rPr>
              <a:t>Odrębne </a:t>
            </a:r>
            <a:r>
              <a:rPr lang="pl-PL" sz="2300" dirty="0">
                <a:solidFill>
                  <a:schemeClr val="bg1"/>
                </a:solidFill>
                <a:ea typeface="Calibri"/>
                <a:cs typeface="Arial"/>
              </a:rPr>
              <a:t>uregulowanie </a:t>
            </a:r>
            <a:r>
              <a:rPr lang="pl-PL" sz="2300" dirty="0" smtClean="0">
                <a:solidFill>
                  <a:schemeClr val="bg1"/>
                </a:solidFill>
                <a:ea typeface="Calibri"/>
                <a:cs typeface="Arial"/>
              </a:rPr>
              <a:t>urlopu </a:t>
            </a:r>
            <a:r>
              <a:rPr lang="pl-PL" sz="2300" dirty="0">
                <a:solidFill>
                  <a:schemeClr val="bg1"/>
                </a:solidFill>
                <a:ea typeface="Calibri"/>
                <a:cs typeface="Arial"/>
              </a:rPr>
              <a:t>wypoczynkowego dyrektora </a:t>
            </a:r>
            <a:r>
              <a:rPr lang="pl-PL" sz="2300" dirty="0" smtClean="0">
                <a:solidFill>
                  <a:schemeClr val="bg1"/>
                </a:solidFill>
                <a:ea typeface="Calibri"/>
                <a:cs typeface="Arial"/>
              </a:rPr>
              <a:t>szkoły, </a:t>
            </a:r>
            <a:r>
              <a:rPr lang="pl-PL" sz="2300" dirty="0">
                <a:solidFill>
                  <a:schemeClr val="bg1"/>
                </a:solidFill>
                <a:ea typeface="Calibri"/>
                <a:cs typeface="Arial"/>
              </a:rPr>
              <a:t>jego zastępcy oraz innych nauczycieli </a:t>
            </a:r>
            <a:r>
              <a:rPr lang="pl-PL" sz="2300" dirty="0" smtClean="0">
                <a:solidFill>
                  <a:schemeClr val="bg1"/>
                </a:solidFill>
                <a:ea typeface="Calibri"/>
                <a:cs typeface="Arial"/>
              </a:rPr>
              <a:t>zajmujących stanowiska </a:t>
            </a:r>
            <a:r>
              <a:rPr lang="pl-PL" sz="2300" dirty="0">
                <a:solidFill>
                  <a:schemeClr val="bg1"/>
                </a:solidFill>
                <a:ea typeface="Calibri"/>
                <a:cs typeface="Arial"/>
              </a:rPr>
              <a:t>kierownicze w </a:t>
            </a:r>
            <a:r>
              <a:rPr lang="pl-PL" sz="2300" dirty="0" smtClean="0">
                <a:solidFill>
                  <a:schemeClr val="bg1"/>
                </a:solidFill>
                <a:ea typeface="Calibri"/>
                <a:cs typeface="Arial"/>
              </a:rPr>
              <a:t>szkole – 35 dni roboczych w czasie ustalonym            w planie urlopów.</a:t>
            </a:r>
          </a:p>
          <a:p>
            <a:pPr marL="342900" indent="-342900" algn="just">
              <a:spcAft>
                <a:spcPts val="0"/>
              </a:spcAft>
              <a:buAutoNum type="arabicPeriod"/>
              <a:tabLst>
                <a:tab pos="270510" algn="l"/>
              </a:tabLst>
            </a:pPr>
            <a:endParaRPr lang="pl-PL" sz="2300" dirty="0" smtClean="0">
              <a:solidFill>
                <a:schemeClr val="bg1"/>
              </a:solidFill>
              <a:ea typeface="Calibri"/>
              <a:cs typeface="Arial"/>
            </a:endParaRPr>
          </a:p>
          <a:p>
            <a:pPr marL="342900" indent="-342900" algn="just">
              <a:spcAft>
                <a:spcPts val="0"/>
              </a:spcAft>
              <a:buAutoNum type="arabicPeriod"/>
              <a:tabLst>
                <a:tab pos="270510" algn="l"/>
              </a:tabLst>
            </a:pPr>
            <a:r>
              <a:rPr lang="pl-PL" sz="2300" dirty="0" smtClean="0">
                <a:solidFill>
                  <a:schemeClr val="bg1"/>
                </a:solidFill>
                <a:ea typeface="Calibri"/>
                <a:cs typeface="Arial"/>
              </a:rPr>
              <a:t>Odrębne </a:t>
            </a:r>
            <a:r>
              <a:rPr lang="pl-PL" sz="2300" dirty="0">
                <a:solidFill>
                  <a:schemeClr val="bg1"/>
                </a:solidFill>
                <a:ea typeface="Calibri"/>
                <a:cs typeface="Arial"/>
              </a:rPr>
              <a:t>uregulowanie </a:t>
            </a:r>
            <a:r>
              <a:rPr lang="pl-PL" sz="2300" dirty="0" smtClean="0">
                <a:solidFill>
                  <a:schemeClr val="bg1"/>
                </a:solidFill>
                <a:ea typeface="Calibri"/>
                <a:cs typeface="Arial"/>
              </a:rPr>
              <a:t>urlopu </a:t>
            </a:r>
            <a:r>
              <a:rPr lang="pl-PL" sz="2300" dirty="0">
                <a:solidFill>
                  <a:schemeClr val="bg1"/>
                </a:solidFill>
                <a:ea typeface="Calibri"/>
                <a:cs typeface="Arial"/>
              </a:rPr>
              <a:t>wypoczynkowego nauczyciela, który w ramach jednego stosunku pracy prowadzi zajęcia zarówno </a:t>
            </a:r>
            <a:r>
              <a:rPr lang="pl-PL" sz="2300" dirty="0" smtClean="0">
                <a:solidFill>
                  <a:schemeClr val="bg1"/>
                </a:solidFill>
                <a:ea typeface="Calibri"/>
                <a:cs typeface="Arial"/>
              </a:rPr>
              <a:t>                    w </a:t>
            </a:r>
            <a:r>
              <a:rPr lang="pl-PL" sz="2300" dirty="0">
                <a:solidFill>
                  <a:schemeClr val="bg1"/>
                </a:solidFill>
                <a:ea typeface="Calibri"/>
                <a:cs typeface="Arial"/>
              </a:rPr>
              <a:t>szkole feryjnej jak i </a:t>
            </a:r>
            <a:r>
              <a:rPr lang="pl-PL" sz="2300" dirty="0" smtClean="0">
                <a:solidFill>
                  <a:schemeClr val="bg1"/>
                </a:solidFill>
                <a:ea typeface="Calibri"/>
                <a:cs typeface="Arial"/>
              </a:rPr>
              <a:t>nieferyjnej</a:t>
            </a:r>
            <a:r>
              <a:rPr lang="pl-PL" sz="2300" b="1" dirty="0">
                <a:solidFill>
                  <a:schemeClr val="bg1"/>
                </a:solidFill>
                <a:ea typeface="Calibri"/>
                <a:cs typeface="Arial"/>
              </a:rPr>
              <a:t>.</a:t>
            </a:r>
            <a:endParaRPr lang="pl-PL" sz="2300" b="1" dirty="0" smtClean="0">
              <a:solidFill>
                <a:schemeClr val="bg1"/>
              </a:solidFill>
              <a:ea typeface="Calibri"/>
              <a:cs typeface="Arial"/>
            </a:endParaRPr>
          </a:p>
          <a:p>
            <a:pPr marL="342900" indent="-342900" algn="just">
              <a:spcAft>
                <a:spcPts val="0"/>
              </a:spcAft>
              <a:buAutoNum type="arabicPeriod"/>
              <a:tabLst>
                <a:tab pos="270510" algn="l"/>
              </a:tabLst>
            </a:pPr>
            <a:endParaRPr lang="pl-PL" sz="2300" b="1" dirty="0" smtClean="0">
              <a:solidFill>
                <a:schemeClr val="bg1"/>
              </a:solidFill>
              <a:ea typeface="Calibri"/>
              <a:cs typeface="Arial"/>
            </a:endParaRPr>
          </a:p>
          <a:p>
            <a:pPr marL="342900" indent="-342900" algn="just">
              <a:spcAft>
                <a:spcPts val="0"/>
              </a:spcAft>
              <a:buAutoNum type="arabicPeriod"/>
              <a:tabLst>
                <a:tab pos="270510" algn="l"/>
              </a:tabLst>
            </a:pPr>
            <a:r>
              <a:rPr lang="pl-PL" sz="2300" dirty="0" smtClean="0">
                <a:solidFill>
                  <a:schemeClr val="bg1"/>
                </a:solidFill>
                <a:ea typeface="Calibri"/>
                <a:cs typeface="Arial"/>
              </a:rPr>
              <a:t>Przyznanie prawa do urlopu wypoczynkowego po urlopie dla poratowania zdrowia.</a:t>
            </a:r>
          </a:p>
          <a:p>
            <a:pPr algn="just">
              <a:lnSpc>
                <a:spcPct val="115000"/>
              </a:lnSpc>
              <a:spcAft>
                <a:spcPts val="0"/>
              </a:spcAft>
              <a:tabLst>
                <a:tab pos="270510" algn="l"/>
              </a:tabLst>
            </a:pPr>
            <a:endParaRPr lang="pl-PL" dirty="0">
              <a:solidFill>
                <a:schemeClr val="bg1"/>
              </a:solidFill>
            </a:endParaRPr>
          </a:p>
        </p:txBody>
      </p:sp>
      <p:sp>
        <p:nvSpPr>
          <p:cNvPr id="6" name="Symbol zastępczy numeru slajdu 5"/>
          <p:cNvSpPr>
            <a:spLocks noGrp="1"/>
          </p:cNvSpPr>
          <p:nvPr>
            <p:ph type="sldNum" sz="quarter" idx="12"/>
          </p:nvPr>
        </p:nvSpPr>
        <p:spPr/>
        <p:txBody>
          <a:bodyPr/>
          <a:lstStyle/>
          <a:p>
            <a:fld id="{31EDFD19-1BA5-4B07-B626-314C42C315C0}" type="slidenum">
              <a:rPr lang="pl-PL" smtClean="0"/>
              <a:pPr/>
              <a:t>10</a:t>
            </a:fld>
            <a:endParaRPr lang="pl-PL" dirty="0"/>
          </a:p>
        </p:txBody>
      </p:sp>
    </p:spTree>
    <p:extLst>
      <p:ext uri="{BB962C8B-B14F-4D97-AF65-F5344CB8AC3E}">
        <p14:creationId xmlns:p14="http://schemas.microsoft.com/office/powerpoint/2010/main" val="2266420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384"/>
            <a:ext cx="9144000" cy="908720"/>
          </a:xfrm>
          <a:solidFill>
            <a:schemeClr val="bg1"/>
          </a:solidFill>
        </p:spPr>
        <p:txBody>
          <a:bodyPr>
            <a:normAutofit/>
          </a:bodyPr>
          <a:lstStyle/>
          <a:p>
            <a:pPr algn="l"/>
            <a:r>
              <a:rPr lang="pl-PL" sz="3600" b="1" dirty="0" smtClean="0">
                <a:solidFill>
                  <a:schemeClr val="tx2"/>
                </a:solidFill>
              </a:rPr>
              <a:t>  Urlop </a:t>
            </a:r>
            <a:r>
              <a:rPr lang="pl-PL" sz="3600" b="1" dirty="0">
                <a:solidFill>
                  <a:schemeClr val="tx2"/>
                </a:solidFill>
              </a:rPr>
              <a:t>dla poratowania zdrowia</a:t>
            </a:r>
            <a:endParaRPr lang="sv-SE" sz="3600" b="1" dirty="0">
              <a:solidFill>
                <a:schemeClr val="tx2"/>
              </a:solidFill>
            </a:endParaRPr>
          </a:p>
        </p:txBody>
      </p:sp>
      <p:pic>
        <p:nvPicPr>
          <p:cNvPr id="5" name="Picture 3"/>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6857619" y="95250"/>
            <a:ext cx="2155970" cy="682862"/>
          </a:xfrm>
          <a:prstGeom prst="rect">
            <a:avLst/>
          </a:prstGeom>
          <a:noFill/>
          <a:extLst>
            <a:ext uri="{909E8E84-426E-40DD-AFC4-6F175D3DCCD1}">
              <a14:hiddenFill xmlns:a14="http://schemas.microsoft.com/office/drawing/2010/main">
                <a:solidFill>
                  <a:srgbClr val="FFFFFF"/>
                </a:solidFill>
              </a14:hiddenFill>
            </a:ext>
          </a:extLst>
        </p:spPr>
      </p:pic>
      <p:sp>
        <p:nvSpPr>
          <p:cNvPr id="3" name="pole tekstowe 2"/>
          <p:cNvSpPr txBox="1"/>
          <p:nvPr/>
        </p:nvSpPr>
        <p:spPr>
          <a:xfrm>
            <a:off x="467544" y="908720"/>
            <a:ext cx="8424936" cy="5401479"/>
          </a:xfrm>
          <a:prstGeom prst="rect">
            <a:avLst/>
          </a:prstGeom>
          <a:noFill/>
        </p:spPr>
        <p:txBody>
          <a:bodyPr wrap="square" rtlCol="0">
            <a:spAutoFit/>
          </a:bodyPr>
          <a:lstStyle/>
          <a:p>
            <a:pPr marL="342900" indent="-342900" algn="just">
              <a:buFont typeface="+mj-lt"/>
              <a:buAutoNum type="arabicPeriod"/>
            </a:pPr>
            <a:r>
              <a:rPr lang="pl-PL" sz="2300" dirty="0" smtClean="0">
                <a:solidFill>
                  <a:schemeClr val="bg1"/>
                </a:solidFill>
                <a:ea typeface="Calibri"/>
                <a:cs typeface="Arial"/>
              </a:rPr>
              <a:t>Doprecyzowanie </a:t>
            </a:r>
            <a:r>
              <a:rPr lang="pl-PL" sz="2300" dirty="0">
                <a:solidFill>
                  <a:schemeClr val="bg1"/>
                </a:solidFill>
                <a:ea typeface="Calibri"/>
                <a:cs typeface="Arial"/>
              </a:rPr>
              <a:t>celu urlopu dla poratowania </a:t>
            </a:r>
            <a:r>
              <a:rPr lang="pl-PL" sz="2300" dirty="0" smtClean="0">
                <a:solidFill>
                  <a:schemeClr val="bg1"/>
                </a:solidFill>
                <a:ea typeface="Calibri"/>
                <a:cs typeface="Arial"/>
              </a:rPr>
              <a:t>zdrowia – leczenie:</a:t>
            </a:r>
            <a:endParaRPr lang="pl-PL" sz="2300" dirty="0">
              <a:solidFill>
                <a:schemeClr val="bg1"/>
              </a:solidFill>
              <a:ea typeface="Calibri"/>
              <a:cs typeface="Times New Roman"/>
            </a:endParaRPr>
          </a:p>
          <a:p>
            <a:pPr marL="342900" lvl="0" indent="-342900" algn="just">
              <a:buFont typeface="Symbol"/>
              <a:buChar char=""/>
            </a:pPr>
            <a:r>
              <a:rPr lang="pl-PL" sz="2300" dirty="0" smtClean="0">
                <a:solidFill>
                  <a:schemeClr val="bg1"/>
                </a:solidFill>
                <a:ea typeface="Times New Roman"/>
                <a:cs typeface="Arial"/>
              </a:rPr>
              <a:t>choroby </a:t>
            </a:r>
            <a:r>
              <a:rPr lang="pl-PL" sz="2300" dirty="0">
                <a:solidFill>
                  <a:schemeClr val="bg1"/>
                </a:solidFill>
                <a:ea typeface="Times New Roman"/>
                <a:cs typeface="Arial"/>
              </a:rPr>
              <a:t>zagrażającej wystąpieniem choroby zawodowej,</a:t>
            </a:r>
            <a:endParaRPr lang="pl-PL" sz="2300" dirty="0">
              <a:solidFill>
                <a:schemeClr val="bg1"/>
              </a:solidFill>
              <a:ea typeface="Times New Roman"/>
            </a:endParaRPr>
          </a:p>
          <a:p>
            <a:pPr marL="342900" lvl="0" indent="-342900" algn="just">
              <a:buFont typeface="Symbol"/>
              <a:buChar char=""/>
            </a:pPr>
            <a:r>
              <a:rPr lang="pl-PL" sz="2300" dirty="0" smtClean="0">
                <a:solidFill>
                  <a:schemeClr val="bg1"/>
                </a:solidFill>
                <a:ea typeface="Times New Roman"/>
                <a:cs typeface="Arial"/>
              </a:rPr>
              <a:t>choroby</a:t>
            </a:r>
            <a:r>
              <a:rPr lang="pl-PL" sz="2300" dirty="0">
                <a:solidFill>
                  <a:schemeClr val="bg1"/>
                </a:solidFill>
                <a:ea typeface="Times New Roman"/>
                <a:cs typeface="Arial"/>
              </a:rPr>
              <a:t>, w której powstaniu istotną rolę </a:t>
            </a:r>
            <a:r>
              <a:rPr lang="pl-PL" sz="2300" dirty="0" smtClean="0">
                <a:solidFill>
                  <a:schemeClr val="bg1"/>
                </a:solidFill>
                <a:ea typeface="Times New Roman"/>
                <a:cs typeface="Arial"/>
              </a:rPr>
              <a:t>odgrywają czynniki  </a:t>
            </a:r>
            <a:r>
              <a:rPr lang="pl-PL" sz="2300" dirty="0">
                <a:solidFill>
                  <a:schemeClr val="bg1"/>
                </a:solidFill>
                <a:ea typeface="Times New Roman"/>
                <a:cs typeface="Arial"/>
              </a:rPr>
              <a:t>środowiska </a:t>
            </a:r>
            <a:r>
              <a:rPr lang="pl-PL" sz="2300" dirty="0" smtClean="0">
                <a:solidFill>
                  <a:schemeClr val="bg1"/>
                </a:solidFill>
                <a:ea typeface="Times New Roman"/>
                <a:cs typeface="Arial"/>
              </a:rPr>
              <a:t>pracy lub sposób </a:t>
            </a:r>
            <a:r>
              <a:rPr lang="pl-PL" sz="2300" dirty="0">
                <a:solidFill>
                  <a:schemeClr val="bg1"/>
                </a:solidFill>
                <a:ea typeface="Times New Roman"/>
                <a:cs typeface="Arial"/>
              </a:rPr>
              <a:t>wykonywania </a:t>
            </a:r>
            <a:r>
              <a:rPr lang="pl-PL" sz="2300" dirty="0" smtClean="0">
                <a:solidFill>
                  <a:schemeClr val="bg1"/>
                </a:solidFill>
                <a:ea typeface="Times New Roman"/>
                <a:cs typeface="Arial"/>
              </a:rPr>
              <a:t>pracy.</a:t>
            </a:r>
          </a:p>
          <a:p>
            <a:pPr marL="457200" indent="-622935" algn="just"/>
            <a:endParaRPr lang="pl-PL" sz="2300" dirty="0">
              <a:solidFill>
                <a:schemeClr val="bg1"/>
              </a:solidFill>
              <a:ea typeface="Times New Roman"/>
            </a:endParaRPr>
          </a:p>
          <a:p>
            <a:pPr marL="342900" indent="-342900" algn="just">
              <a:buFont typeface="+mj-lt"/>
              <a:buAutoNum type="arabicPeriod" startAt="2"/>
            </a:pPr>
            <a:r>
              <a:rPr lang="pl-PL" sz="2300" dirty="0" smtClean="0">
                <a:solidFill>
                  <a:schemeClr val="bg1"/>
                </a:solidFill>
                <a:ea typeface="Times New Roman"/>
                <a:cs typeface="Arial"/>
              </a:rPr>
              <a:t>Zmiana podmiotu orzekającego o potrzebie udzielenia urlopu (lekarz </a:t>
            </a:r>
            <a:r>
              <a:rPr lang="pl-PL" sz="2300" dirty="0">
                <a:solidFill>
                  <a:schemeClr val="bg1"/>
                </a:solidFill>
                <a:ea typeface="Times New Roman"/>
                <a:cs typeface="Arial"/>
              </a:rPr>
              <a:t>medycyny </a:t>
            </a:r>
            <a:r>
              <a:rPr lang="pl-PL" sz="2300" dirty="0" smtClean="0">
                <a:solidFill>
                  <a:schemeClr val="bg1"/>
                </a:solidFill>
                <a:ea typeface="Times New Roman"/>
                <a:cs typeface="Arial"/>
              </a:rPr>
              <a:t>pracy).</a:t>
            </a:r>
          </a:p>
          <a:p>
            <a:pPr marL="342900" indent="-342900" algn="just">
              <a:buFont typeface="+mj-lt"/>
              <a:buAutoNum type="arabicPeriod" startAt="2"/>
            </a:pPr>
            <a:endParaRPr lang="pl-PL" sz="2300" dirty="0" smtClean="0">
              <a:solidFill>
                <a:schemeClr val="bg1"/>
              </a:solidFill>
              <a:ea typeface="Times New Roman"/>
              <a:cs typeface="Arial"/>
            </a:endParaRPr>
          </a:p>
          <a:p>
            <a:pPr marL="342900" indent="-342900" algn="just">
              <a:buFont typeface="+mj-lt"/>
              <a:buAutoNum type="arabicPeriod" startAt="2"/>
            </a:pPr>
            <a:r>
              <a:rPr lang="pl-PL" sz="2300" dirty="0" smtClean="0">
                <a:solidFill>
                  <a:schemeClr val="bg1"/>
                </a:solidFill>
                <a:ea typeface="Times New Roman"/>
                <a:cs typeface="Arial"/>
              </a:rPr>
              <a:t>Rozszerzenie </a:t>
            </a:r>
            <a:r>
              <a:rPr lang="pl-PL" sz="2300" dirty="0">
                <a:solidFill>
                  <a:schemeClr val="bg1"/>
                </a:solidFill>
                <a:ea typeface="Times New Roman"/>
                <a:cs typeface="Arial"/>
              </a:rPr>
              <a:t>m</a:t>
            </a:r>
            <a:r>
              <a:rPr lang="pl-PL" sz="2300" dirty="0" smtClean="0">
                <a:solidFill>
                  <a:schemeClr val="bg1"/>
                </a:solidFill>
                <a:ea typeface="Times New Roman"/>
                <a:cs typeface="Arial"/>
              </a:rPr>
              <a:t>ożliwości </a:t>
            </a:r>
            <a:r>
              <a:rPr lang="pl-PL" sz="2300" dirty="0">
                <a:solidFill>
                  <a:schemeClr val="bg1"/>
                </a:solidFill>
                <a:ea typeface="Times New Roman"/>
                <a:cs typeface="Arial"/>
              </a:rPr>
              <a:t>udzielenia urlopu dla poratowania </a:t>
            </a:r>
            <a:r>
              <a:rPr lang="pl-PL" sz="2300" dirty="0" smtClean="0">
                <a:solidFill>
                  <a:schemeClr val="bg1"/>
                </a:solidFill>
                <a:ea typeface="Times New Roman"/>
                <a:cs typeface="Arial"/>
              </a:rPr>
              <a:t>zdrowia - urlop także </a:t>
            </a:r>
            <a:r>
              <a:rPr lang="pl-PL" sz="2300" dirty="0">
                <a:solidFill>
                  <a:schemeClr val="bg1"/>
                </a:solidFill>
                <a:ea typeface="Times New Roman"/>
                <a:cs typeface="Arial"/>
              </a:rPr>
              <a:t>na leczenie uzdrowiskowe lub rehabilitację </a:t>
            </a:r>
            <a:r>
              <a:rPr lang="pl-PL" sz="2300" dirty="0" smtClean="0">
                <a:solidFill>
                  <a:schemeClr val="bg1"/>
                </a:solidFill>
                <a:ea typeface="Times New Roman"/>
                <a:cs typeface="Arial"/>
              </a:rPr>
              <a:t>uzdrowiskową, na podstawie skierowania.</a:t>
            </a:r>
            <a:endParaRPr lang="pl-PL" sz="2300" dirty="0">
              <a:solidFill>
                <a:schemeClr val="bg1"/>
              </a:solidFill>
              <a:ea typeface="Times New Roman"/>
            </a:endParaRPr>
          </a:p>
          <a:p>
            <a:endParaRPr lang="pl-PL" sz="2300" dirty="0">
              <a:solidFill>
                <a:schemeClr val="bg1"/>
              </a:solidFill>
              <a:ea typeface="Calibri"/>
              <a:cs typeface="Arial"/>
            </a:endParaRPr>
          </a:p>
          <a:p>
            <a:pPr marL="342900" indent="-342900" algn="just">
              <a:buFont typeface="+mj-lt"/>
              <a:buAutoNum type="arabicPeriod" startAt="4"/>
            </a:pPr>
            <a:r>
              <a:rPr lang="pl-PL" sz="2300" dirty="0" smtClean="0">
                <a:solidFill>
                  <a:schemeClr val="bg1"/>
                </a:solidFill>
                <a:ea typeface="Calibri"/>
                <a:cs typeface="Arial"/>
              </a:rPr>
              <a:t>Określenie, że </a:t>
            </a:r>
            <a:r>
              <a:rPr lang="pl-PL" sz="2300" dirty="0">
                <a:solidFill>
                  <a:schemeClr val="bg1"/>
                </a:solidFill>
                <a:ea typeface="Calibri"/>
                <a:cs typeface="Arial"/>
              </a:rPr>
              <a:t>zatrudnienie w pełnym wymiarze na czas nieokreślony </a:t>
            </a:r>
            <a:r>
              <a:rPr lang="pl-PL" sz="2300" dirty="0" smtClean="0">
                <a:solidFill>
                  <a:schemeClr val="bg1"/>
                </a:solidFill>
                <a:ea typeface="Calibri"/>
                <a:cs typeface="Arial"/>
              </a:rPr>
              <a:t>dotyczy daty udzielenia urlopu </a:t>
            </a:r>
            <a:r>
              <a:rPr lang="pl-PL" sz="2300" dirty="0">
                <a:solidFill>
                  <a:schemeClr val="bg1"/>
                </a:solidFill>
                <a:ea typeface="Calibri"/>
                <a:cs typeface="Arial"/>
              </a:rPr>
              <a:t>dla poratowania </a:t>
            </a:r>
            <a:r>
              <a:rPr lang="pl-PL" sz="2300" dirty="0" smtClean="0">
                <a:solidFill>
                  <a:schemeClr val="bg1"/>
                </a:solidFill>
                <a:ea typeface="Calibri"/>
                <a:cs typeface="Arial"/>
              </a:rPr>
              <a:t>zdrowia, a nie całego okresu  zatrudnienia.</a:t>
            </a:r>
            <a:endParaRPr lang="pl-PL" sz="1700" dirty="0">
              <a:solidFill>
                <a:schemeClr val="bg1"/>
              </a:solidFill>
            </a:endParaRPr>
          </a:p>
        </p:txBody>
      </p:sp>
      <p:sp>
        <p:nvSpPr>
          <p:cNvPr id="6" name="Symbol zastępczy numeru slajdu 5"/>
          <p:cNvSpPr>
            <a:spLocks noGrp="1"/>
          </p:cNvSpPr>
          <p:nvPr>
            <p:ph type="sldNum" sz="quarter" idx="12"/>
          </p:nvPr>
        </p:nvSpPr>
        <p:spPr/>
        <p:txBody>
          <a:bodyPr/>
          <a:lstStyle/>
          <a:p>
            <a:fld id="{31EDFD19-1BA5-4B07-B626-314C42C315C0}" type="slidenum">
              <a:rPr lang="pl-PL" smtClean="0"/>
              <a:pPr/>
              <a:t>11</a:t>
            </a:fld>
            <a:endParaRPr lang="pl-PL" dirty="0"/>
          </a:p>
        </p:txBody>
      </p:sp>
    </p:spTree>
    <p:extLst>
      <p:ext uri="{BB962C8B-B14F-4D97-AF65-F5344CB8AC3E}">
        <p14:creationId xmlns:p14="http://schemas.microsoft.com/office/powerpoint/2010/main" val="109510465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384"/>
            <a:ext cx="9144000" cy="908720"/>
          </a:xfrm>
          <a:solidFill>
            <a:schemeClr val="bg1"/>
          </a:solidFill>
        </p:spPr>
        <p:txBody>
          <a:bodyPr>
            <a:noAutofit/>
          </a:bodyPr>
          <a:lstStyle/>
          <a:p>
            <a:pPr algn="l"/>
            <a:r>
              <a:rPr lang="pl-PL" sz="3200" b="1" dirty="0" smtClean="0">
                <a:solidFill>
                  <a:schemeClr val="tx2"/>
                </a:solidFill>
              </a:rPr>
              <a:t>Nawiązanie, zmiana i rozwiązanie</a:t>
            </a:r>
            <a:br>
              <a:rPr lang="pl-PL" sz="3200" b="1" dirty="0" smtClean="0">
                <a:solidFill>
                  <a:schemeClr val="tx2"/>
                </a:solidFill>
              </a:rPr>
            </a:br>
            <a:r>
              <a:rPr lang="pl-PL" sz="3200" b="1" dirty="0" smtClean="0">
                <a:solidFill>
                  <a:schemeClr val="tx2"/>
                </a:solidFill>
              </a:rPr>
              <a:t>stosunku pracy  z nauczycielem </a:t>
            </a:r>
            <a:endParaRPr lang="sv-SE" sz="3200" b="1" dirty="0">
              <a:solidFill>
                <a:schemeClr val="tx2"/>
              </a:solidFill>
            </a:endParaRPr>
          </a:p>
        </p:txBody>
      </p:sp>
      <p:pic>
        <p:nvPicPr>
          <p:cNvPr id="5" name="Picture 3"/>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6857619" y="95250"/>
            <a:ext cx="2155970" cy="682862"/>
          </a:xfrm>
          <a:prstGeom prst="rect">
            <a:avLst/>
          </a:prstGeom>
          <a:noFill/>
          <a:extLst>
            <a:ext uri="{909E8E84-426E-40DD-AFC4-6F175D3DCCD1}">
              <a14:hiddenFill xmlns:a14="http://schemas.microsoft.com/office/drawing/2010/main">
                <a:solidFill>
                  <a:srgbClr val="FFFFFF"/>
                </a:solidFill>
              </a14:hiddenFill>
            </a:ext>
          </a:extLst>
        </p:spPr>
      </p:pic>
      <p:sp>
        <p:nvSpPr>
          <p:cNvPr id="3" name="pole tekstowe 2"/>
          <p:cNvSpPr txBox="1"/>
          <p:nvPr/>
        </p:nvSpPr>
        <p:spPr>
          <a:xfrm>
            <a:off x="396608" y="1340768"/>
            <a:ext cx="8424936" cy="4746684"/>
          </a:xfrm>
          <a:prstGeom prst="rect">
            <a:avLst/>
          </a:prstGeom>
          <a:noFill/>
        </p:spPr>
        <p:txBody>
          <a:bodyPr wrap="square" rtlCol="0">
            <a:spAutoFit/>
          </a:bodyPr>
          <a:lstStyle/>
          <a:p>
            <a:pPr marL="342900" indent="-342900" algn="just">
              <a:spcAft>
                <a:spcPts val="0"/>
              </a:spcAft>
              <a:buAutoNum type="arabicPeriod"/>
            </a:pPr>
            <a:r>
              <a:rPr lang="pl-PL" sz="2300" dirty="0" smtClean="0">
                <a:solidFill>
                  <a:schemeClr val="bg1"/>
                </a:solidFill>
                <a:ea typeface="Calibri"/>
                <a:cs typeface="Times New Roman"/>
              </a:rPr>
              <a:t>Zniesienie wymogu przedstawienia informacji z Krajowego Rejestru Karnego w przypadku nawiązania kolejnego stosunku </a:t>
            </a:r>
            <a:r>
              <a:rPr lang="pl-PL" sz="2300" dirty="0">
                <a:solidFill>
                  <a:schemeClr val="bg1"/>
                </a:solidFill>
                <a:ea typeface="Calibri"/>
                <a:cs typeface="Times New Roman"/>
              </a:rPr>
              <a:t>pracy w tej samej szkole w ciągu 3 miesięcy od dnia </a:t>
            </a:r>
            <a:r>
              <a:rPr lang="pl-PL" sz="2300" dirty="0" smtClean="0">
                <a:solidFill>
                  <a:schemeClr val="bg1"/>
                </a:solidFill>
                <a:ea typeface="Calibri"/>
                <a:cs typeface="Times New Roman"/>
              </a:rPr>
              <a:t>ustania poprzedniego </a:t>
            </a:r>
            <a:r>
              <a:rPr lang="pl-PL" sz="2300" dirty="0">
                <a:solidFill>
                  <a:schemeClr val="bg1"/>
                </a:solidFill>
                <a:ea typeface="Calibri"/>
                <a:cs typeface="Times New Roman"/>
              </a:rPr>
              <a:t>stosunku </a:t>
            </a:r>
            <a:r>
              <a:rPr lang="pl-PL" sz="2300" dirty="0" smtClean="0">
                <a:solidFill>
                  <a:schemeClr val="bg1"/>
                </a:solidFill>
                <a:ea typeface="Calibri"/>
                <a:cs typeface="Times New Roman"/>
              </a:rPr>
              <a:t>pracy. </a:t>
            </a:r>
          </a:p>
          <a:p>
            <a:pPr marL="342900" indent="-342900">
              <a:spcAft>
                <a:spcPts val="0"/>
              </a:spcAft>
              <a:buAutoNum type="arabicPeriod"/>
            </a:pPr>
            <a:endParaRPr lang="pl-PL" sz="2300" dirty="0">
              <a:solidFill>
                <a:schemeClr val="bg1"/>
              </a:solidFill>
              <a:ea typeface="Calibri"/>
              <a:cs typeface="Times New Roman"/>
            </a:endParaRPr>
          </a:p>
          <a:p>
            <a:pPr marL="342900" indent="-342900" algn="just">
              <a:spcAft>
                <a:spcPts val="0"/>
              </a:spcAft>
              <a:buAutoNum type="arabicPeriod"/>
            </a:pPr>
            <a:r>
              <a:rPr lang="pl-PL" sz="2300" dirty="0" smtClean="0">
                <a:solidFill>
                  <a:schemeClr val="bg1"/>
                </a:solidFill>
                <a:ea typeface="Calibri"/>
                <a:cs typeface="Times New Roman"/>
              </a:rPr>
              <a:t>Zniesienie możliwości przeniesienia nauczyciela do innej szkoły bez jego zgody. </a:t>
            </a:r>
          </a:p>
          <a:p>
            <a:pPr marL="342900" indent="-342900" algn="just">
              <a:spcAft>
                <a:spcPts val="0"/>
              </a:spcAft>
              <a:buAutoNum type="arabicPeriod"/>
            </a:pPr>
            <a:endParaRPr lang="pl-PL" sz="2300" dirty="0" smtClean="0">
              <a:solidFill>
                <a:schemeClr val="bg1"/>
              </a:solidFill>
              <a:ea typeface="Calibri"/>
              <a:cs typeface="Times New Roman"/>
            </a:endParaRPr>
          </a:p>
          <a:p>
            <a:pPr marL="342900" indent="-342900" algn="just">
              <a:spcAft>
                <a:spcPts val="0"/>
              </a:spcAft>
              <a:buAutoNum type="arabicPeriod"/>
            </a:pPr>
            <a:r>
              <a:rPr lang="pl-PL" sz="2300" dirty="0" smtClean="0">
                <a:solidFill>
                  <a:schemeClr val="bg1"/>
                </a:solidFill>
                <a:ea typeface="Calibri"/>
                <a:cs typeface="Times New Roman"/>
              </a:rPr>
              <a:t>Wprowadzenie </a:t>
            </a:r>
            <a:r>
              <a:rPr lang="pl-PL" sz="2300" dirty="0">
                <a:solidFill>
                  <a:schemeClr val="bg1"/>
                </a:solidFill>
                <a:ea typeface="Calibri"/>
                <a:cs typeface="Times New Roman"/>
              </a:rPr>
              <a:t>obowiązku zwiększenia wymiaru zatrudnienia </a:t>
            </a:r>
            <a:r>
              <a:rPr lang="pl-PL" sz="2300" dirty="0" smtClean="0">
                <a:solidFill>
                  <a:schemeClr val="bg1"/>
                </a:solidFill>
                <a:ea typeface="Calibri"/>
                <a:cs typeface="Times New Roman"/>
              </a:rPr>
              <a:t>nauczyciela, któremu uprzednio ograniczono ten wymiar, w </a:t>
            </a:r>
            <a:r>
              <a:rPr lang="pl-PL" sz="2300" dirty="0">
                <a:solidFill>
                  <a:schemeClr val="bg1"/>
                </a:solidFill>
                <a:ea typeface="Calibri"/>
                <a:cs typeface="Times New Roman"/>
              </a:rPr>
              <a:t>razie powstania możliwości podjęcia przez </a:t>
            </a:r>
            <a:r>
              <a:rPr lang="pl-PL" sz="2300" dirty="0" smtClean="0">
                <a:solidFill>
                  <a:schemeClr val="bg1"/>
                </a:solidFill>
                <a:ea typeface="Calibri"/>
                <a:cs typeface="Times New Roman"/>
              </a:rPr>
              <a:t>tego nauczyciela pracy                   w </a:t>
            </a:r>
            <a:r>
              <a:rPr lang="pl-PL" sz="2300" dirty="0">
                <a:solidFill>
                  <a:schemeClr val="bg1"/>
                </a:solidFill>
                <a:ea typeface="Calibri"/>
                <a:cs typeface="Times New Roman"/>
              </a:rPr>
              <a:t>wymiarze wyższym niż wynikający z tego </a:t>
            </a:r>
            <a:r>
              <a:rPr lang="pl-PL" sz="2300" dirty="0" smtClean="0">
                <a:solidFill>
                  <a:schemeClr val="bg1"/>
                </a:solidFill>
                <a:ea typeface="Calibri"/>
                <a:cs typeface="Times New Roman"/>
              </a:rPr>
              <a:t>ograniczenia. </a:t>
            </a:r>
            <a:endParaRPr lang="pl-PL" sz="2300" dirty="0">
              <a:solidFill>
                <a:schemeClr val="bg1"/>
              </a:solidFill>
              <a:ea typeface="Calibri"/>
              <a:cs typeface="Times New Roman"/>
            </a:endParaRPr>
          </a:p>
          <a:p>
            <a:pPr marL="342900" indent="-342900">
              <a:lnSpc>
                <a:spcPct val="115000"/>
              </a:lnSpc>
              <a:spcAft>
                <a:spcPts val="0"/>
              </a:spcAft>
              <a:buAutoNum type="arabicPeriod"/>
            </a:pPr>
            <a:endParaRPr lang="pl-PL" sz="2300" dirty="0">
              <a:solidFill>
                <a:schemeClr val="bg1"/>
              </a:solidFill>
            </a:endParaRPr>
          </a:p>
        </p:txBody>
      </p:sp>
      <p:sp>
        <p:nvSpPr>
          <p:cNvPr id="6" name="Symbol zastępczy numeru slajdu 5"/>
          <p:cNvSpPr>
            <a:spLocks noGrp="1"/>
          </p:cNvSpPr>
          <p:nvPr>
            <p:ph type="sldNum" sz="quarter" idx="12"/>
          </p:nvPr>
        </p:nvSpPr>
        <p:spPr/>
        <p:txBody>
          <a:bodyPr/>
          <a:lstStyle/>
          <a:p>
            <a:fld id="{31EDFD19-1BA5-4B07-B626-314C42C315C0}" type="slidenum">
              <a:rPr lang="pl-PL" smtClean="0"/>
              <a:pPr/>
              <a:t>12</a:t>
            </a:fld>
            <a:endParaRPr lang="pl-PL" dirty="0"/>
          </a:p>
        </p:txBody>
      </p:sp>
    </p:spTree>
    <p:extLst>
      <p:ext uri="{BB962C8B-B14F-4D97-AF65-F5344CB8AC3E}">
        <p14:creationId xmlns:p14="http://schemas.microsoft.com/office/powerpoint/2010/main" val="285877158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384"/>
            <a:ext cx="9144000" cy="908720"/>
          </a:xfrm>
          <a:solidFill>
            <a:schemeClr val="bg1"/>
          </a:solidFill>
        </p:spPr>
        <p:txBody>
          <a:bodyPr>
            <a:noAutofit/>
          </a:bodyPr>
          <a:lstStyle/>
          <a:p>
            <a:pPr algn="l"/>
            <a:r>
              <a:rPr lang="pl-PL" sz="3200" b="1" dirty="0" smtClean="0">
                <a:solidFill>
                  <a:schemeClr val="tx2"/>
                </a:solidFill>
              </a:rPr>
              <a:t>Nawiązanie, zmiana i rozwiązanie</a:t>
            </a:r>
            <a:br>
              <a:rPr lang="pl-PL" sz="3200" b="1" dirty="0" smtClean="0">
                <a:solidFill>
                  <a:schemeClr val="tx2"/>
                </a:solidFill>
              </a:rPr>
            </a:br>
            <a:r>
              <a:rPr lang="pl-PL" sz="3200" b="1" dirty="0" smtClean="0">
                <a:solidFill>
                  <a:schemeClr val="tx2"/>
                </a:solidFill>
              </a:rPr>
              <a:t>stosunku pracy  z nauczycielem </a:t>
            </a:r>
            <a:endParaRPr lang="sv-SE" sz="3200" b="1" dirty="0">
              <a:solidFill>
                <a:schemeClr val="tx2"/>
              </a:solidFill>
            </a:endParaRPr>
          </a:p>
        </p:txBody>
      </p:sp>
      <p:pic>
        <p:nvPicPr>
          <p:cNvPr id="5" name="Picture 3"/>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6857619" y="95250"/>
            <a:ext cx="2155970" cy="682862"/>
          </a:xfrm>
          <a:prstGeom prst="rect">
            <a:avLst/>
          </a:prstGeom>
          <a:noFill/>
          <a:extLst>
            <a:ext uri="{909E8E84-426E-40DD-AFC4-6F175D3DCCD1}">
              <a14:hiddenFill xmlns:a14="http://schemas.microsoft.com/office/drawing/2010/main">
                <a:solidFill>
                  <a:srgbClr val="FFFFFF"/>
                </a:solidFill>
              </a14:hiddenFill>
            </a:ext>
          </a:extLst>
        </p:spPr>
      </p:pic>
      <p:sp>
        <p:nvSpPr>
          <p:cNvPr id="3" name="pole tekstowe 2"/>
          <p:cNvSpPr txBox="1"/>
          <p:nvPr/>
        </p:nvSpPr>
        <p:spPr>
          <a:xfrm>
            <a:off x="467544" y="980728"/>
            <a:ext cx="8424936" cy="4905958"/>
          </a:xfrm>
          <a:prstGeom prst="rect">
            <a:avLst/>
          </a:prstGeom>
          <a:noFill/>
        </p:spPr>
        <p:txBody>
          <a:bodyPr wrap="square" rtlCol="0">
            <a:spAutoFit/>
          </a:bodyPr>
          <a:lstStyle/>
          <a:p>
            <a:pPr marL="342900" indent="-342900" algn="just">
              <a:spcAft>
                <a:spcPts val="0"/>
              </a:spcAft>
              <a:buFont typeface="+mj-lt"/>
              <a:buAutoNum type="arabicPeriod" startAt="4"/>
            </a:pPr>
            <a:r>
              <a:rPr lang="pl-PL" sz="2300" dirty="0" smtClean="0">
                <a:solidFill>
                  <a:schemeClr val="bg1"/>
                </a:solidFill>
                <a:ea typeface="Calibri"/>
                <a:cs typeface="Times New Roman"/>
              </a:rPr>
              <a:t>Ujednolicenie zasad rozwiązywania stosunków pracy                          z nauczycielami w razie czasowej niezdolności do pracy spowodowanej chorobą. </a:t>
            </a:r>
            <a:endParaRPr lang="pl-PL" sz="2300" dirty="0">
              <a:solidFill>
                <a:schemeClr val="bg1"/>
              </a:solidFill>
              <a:ea typeface="Calibri"/>
              <a:cs typeface="Times New Roman"/>
            </a:endParaRPr>
          </a:p>
          <a:p>
            <a:pPr algn="just">
              <a:lnSpc>
                <a:spcPct val="115000"/>
              </a:lnSpc>
              <a:spcAft>
                <a:spcPts val="0"/>
              </a:spcAft>
            </a:pPr>
            <a:endParaRPr lang="pl-PL" sz="2300" dirty="0">
              <a:solidFill>
                <a:schemeClr val="bg1"/>
              </a:solidFill>
              <a:ea typeface="Calibri"/>
              <a:cs typeface="Times New Roman"/>
            </a:endParaRPr>
          </a:p>
          <a:p>
            <a:pPr marL="342900" indent="-342900" algn="just">
              <a:spcAft>
                <a:spcPts val="0"/>
              </a:spcAft>
              <a:buFont typeface="+mj-lt"/>
              <a:buAutoNum type="arabicPeriod" startAt="5"/>
            </a:pPr>
            <a:r>
              <a:rPr lang="pl-PL" sz="2300" dirty="0" smtClean="0">
                <a:solidFill>
                  <a:schemeClr val="bg1"/>
                </a:solidFill>
                <a:ea typeface="Calibri"/>
                <a:cs typeface="Times New Roman"/>
              </a:rPr>
              <a:t>Wprowadzenie wymogu zatrudnienia nauczycieli </a:t>
            </a:r>
            <a:r>
              <a:rPr lang="pl-PL" sz="2300" dirty="0">
                <a:solidFill>
                  <a:schemeClr val="bg1"/>
                </a:solidFill>
                <a:ea typeface="Calibri"/>
                <a:cs typeface="Times New Roman"/>
              </a:rPr>
              <a:t>na podstawie umowy o </a:t>
            </a:r>
            <a:r>
              <a:rPr lang="pl-PL" sz="2300" dirty="0" smtClean="0">
                <a:solidFill>
                  <a:schemeClr val="bg1"/>
                </a:solidFill>
                <a:ea typeface="Calibri"/>
                <a:cs typeface="Times New Roman"/>
              </a:rPr>
              <a:t>pracę w: </a:t>
            </a:r>
          </a:p>
          <a:p>
            <a:pPr marL="285750" indent="-285750" algn="just">
              <a:spcAft>
                <a:spcPts val="0"/>
              </a:spcAft>
              <a:buFont typeface="Arial" panose="020B0604020202020204" pitchFamily="34" charset="0"/>
              <a:buChar char="•"/>
            </a:pPr>
            <a:r>
              <a:rPr lang="pl-PL" sz="2300" dirty="0" smtClean="0">
                <a:solidFill>
                  <a:schemeClr val="bg1"/>
                </a:solidFill>
                <a:ea typeface="Times New Roman"/>
                <a:cs typeface="Times New Roman"/>
              </a:rPr>
              <a:t>publicznych innych formach wychowania przedszkolnego, przedszkolach</a:t>
            </a:r>
            <a:r>
              <a:rPr lang="pl-PL" sz="2300" dirty="0">
                <a:solidFill>
                  <a:schemeClr val="bg1"/>
                </a:solidFill>
                <a:ea typeface="Times New Roman"/>
                <a:cs typeface="Times New Roman"/>
              </a:rPr>
              <a:t>, szkołach i placówkach prowadzonych przez osoby fizyczne oraz osoby prawne niebędące jednostkami samorządu terytorialnego, </a:t>
            </a:r>
            <a:endParaRPr lang="pl-PL" sz="2300" dirty="0" smtClean="0">
              <a:solidFill>
                <a:schemeClr val="bg1"/>
              </a:solidFill>
              <a:ea typeface="Times New Roman"/>
              <a:cs typeface="Times New Roman"/>
            </a:endParaRPr>
          </a:p>
          <a:p>
            <a:pPr marL="285750" indent="-285750" algn="just">
              <a:spcAft>
                <a:spcPts val="0"/>
              </a:spcAft>
              <a:buFont typeface="Arial" panose="020B0604020202020204" pitchFamily="34" charset="0"/>
              <a:buChar char="•"/>
            </a:pPr>
            <a:r>
              <a:rPr lang="pl-PL" sz="2300" dirty="0" smtClean="0">
                <a:solidFill>
                  <a:schemeClr val="bg1"/>
                </a:solidFill>
                <a:ea typeface="Times New Roman"/>
                <a:cs typeface="Times New Roman"/>
              </a:rPr>
              <a:t>niepublicznych innych formach wychowania przedszkolnego, przedszkolach, placówkach </a:t>
            </a:r>
            <a:r>
              <a:rPr lang="pl-PL" sz="2300" dirty="0">
                <a:solidFill>
                  <a:schemeClr val="bg1"/>
                </a:solidFill>
                <a:ea typeface="Times New Roman"/>
                <a:cs typeface="Times New Roman"/>
              </a:rPr>
              <a:t>oraz szkołach niepublicznych </a:t>
            </a:r>
            <a:r>
              <a:rPr lang="pl-PL" sz="2300" dirty="0" smtClean="0">
                <a:solidFill>
                  <a:schemeClr val="bg1"/>
                </a:solidFill>
                <a:ea typeface="Times New Roman"/>
                <a:cs typeface="Times New Roman"/>
              </a:rPr>
              <a:t>                         o </a:t>
            </a:r>
            <a:r>
              <a:rPr lang="pl-PL" sz="2300" dirty="0">
                <a:solidFill>
                  <a:schemeClr val="bg1"/>
                </a:solidFill>
                <a:ea typeface="Times New Roman"/>
                <a:cs typeface="Times New Roman"/>
              </a:rPr>
              <a:t>uprawnieniach szkół </a:t>
            </a:r>
            <a:r>
              <a:rPr lang="pl-PL" sz="2300" dirty="0" smtClean="0">
                <a:solidFill>
                  <a:schemeClr val="bg1"/>
                </a:solidFill>
                <a:ea typeface="Times New Roman"/>
                <a:cs typeface="Times New Roman"/>
              </a:rPr>
              <a:t>publicznych. </a:t>
            </a:r>
            <a:endParaRPr lang="pl-PL" sz="1600" dirty="0">
              <a:solidFill>
                <a:schemeClr val="bg1"/>
              </a:solidFill>
              <a:ea typeface="Calibri"/>
              <a:cs typeface="Times New Roman"/>
            </a:endParaRPr>
          </a:p>
        </p:txBody>
      </p:sp>
      <p:sp>
        <p:nvSpPr>
          <p:cNvPr id="6" name="Symbol zastępczy numeru slajdu 5"/>
          <p:cNvSpPr>
            <a:spLocks noGrp="1"/>
          </p:cNvSpPr>
          <p:nvPr>
            <p:ph type="sldNum" sz="quarter" idx="12"/>
          </p:nvPr>
        </p:nvSpPr>
        <p:spPr/>
        <p:txBody>
          <a:bodyPr/>
          <a:lstStyle/>
          <a:p>
            <a:fld id="{31EDFD19-1BA5-4B07-B626-314C42C315C0}" type="slidenum">
              <a:rPr lang="pl-PL" smtClean="0"/>
              <a:pPr/>
              <a:t>13</a:t>
            </a:fld>
            <a:endParaRPr lang="pl-PL" dirty="0"/>
          </a:p>
        </p:txBody>
      </p:sp>
    </p:spTree>
    <p:extLst>
      <p:ext uri="{BB962C8B-B14F-4D97-AF65-F5344CB8AC3E}">
        <p14:creationId xmlns:p14="http://schemas.microsoft.com/office/powerpoint/2010/main" val="97790964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384"/>
            <a:ext cx="9144000" cy="908720"/>
          </a:xfrm>
          <a:solidFill>
            <a:schemeClr val="bg1"/>
          </a:solidFill>
        </p:spPr>
        <p:txBody>
          <a:bodyPr>
            <a:normAutofit/>
          </a:bodyPr>
          <a:lstStyle/>
          <a:p>
            <a:pPr algn="l"/>
            <a:r>
              <a:rPr lang="pl-PL" sz="3600" b="1" dirty="0" smtClean="0">
                <a:solidFill>
                  <a:schemeClr val="tx2"/>
                </a:solidFill>
              </a:rPr>
              <a:t>  Uprawnienia socjalne nauczycieli  </a:t>
            </a:r>
            <a:endParaRPr lang="sv-SE" sz="3600" b="1" dirty="0">
              <a:solidFill>
                <a:schemeClr val="tx2"/>
              </a:solidFill>
            </a:endParaRPr>
          </a:p>
        </p:txBody>
      </p:sp>
      <p:pic>
        <p:nvPicPr>
          <p:cNvPr id="5" name="Picture 3"/>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6857619" y="95250"/>
            <a:ext cx="2155970" cy="682862"/>
          </a:xfrm>
          <a:prstGeom prst="rect">
            <a:avLst/>
          </a:prstGeom>
          <a:noFill/>
          <a:extLst>
            <a:ext uri="{909E8E84-426E-40DD-AFC4-6F175D3DCCD1}">
              <a14:hiddenFill xmlns:a14="http://schemas.microsoft.com/office/drawing/2010/main">
                <a:solidFill>
                  <a:srgbClr val="FFFFFF"/>
                </a:solidFill>
              </a14:hiddenFill>
            </a:ext>
          </a:extLst>
        </p:spPr>
      </p:pic>
      <p:sp>
        <p:nvSpPr>
          <p:cNvPr id="3" name="pole tekstowe 2"/>
          <p:cNvSpPr txBox="1"/>
          <p:nvPr/>
        </p:nvSpPr>
        <p:spPr>
          <a:xfrm>
            <a:off x="467544" y="980728"/>
            <a:ext cx="8424936" cy="3831818"/>
          </a:xfrm>
          <a:prstGeom prst="rect">
            <a:avLst/>
          </a:prstGeom>
          <a:noFill/>
        </p:spPr>
        <p:txBody>
          <a:bodyPr wrap="square" rtlCol="0">
            <a:spAutoFit/>
          </a:bodyPr>
          <a:lstStyle/>
          <a:p>
            <a:pPr algn="just"/>
            <a:endParaRPr lang="pl-PL" sz="1200" dirty="0" smtClean="0">
              <a:solidFill>
                <a:schemeClr val="bg1"/>
              </a:solidFill>
              <a:ea typeface="Calibri"/>
              <a:cs typeface="Times New Roman"/>
            </a:endParaRPr>
          </a:p>
          <a:p>
            <a:pPr marL="457200" indent="-457200" algn="just">
              <a:buFont typeface="+mj-lt"/>
              <a:buAutoNum type="arabicPeriod"/>
            </a:pPr>
            <a:r>
              <a:rPr lang="pl-PL" sz="2300" dirty="0" smtClean="0">
                <a:solidFill>
                  <a:schemeClr val="bg1"/>
                </a:solidFill>
                <a:ea typeface="Calibri"/>
                <a:cs typeface="Times New Roman"/>
              </a:rPr>
              <a:t>Likwidacja </a:t>
            </a:r>
            <a:r>
              <a:rPr lang="pl-PL" sz="2300" dirty="0">
                <a:solidFill>
                  <a:schemeClr val="bg1"/>
                </a:solidFill>
                <a:ea typeface="Calibri"/>
                <a:cs typeface="Times New Roman"/>
              </a:rPr>
              <a:t>nieadekwatnych do obecnych warunków uprawnień nauczycieli takich jak: </a:t>
            </a:r>
            <a:endParaRPr lang="pl-PL" sz="2300" dirty="0" smtClean="0">
              <a:solidFill>
                <a:schemeClr val="bg1"/>
              </a:solidFill>
              <a:ea typeface="Calibri"/>
              <a:cs typeface="Times New Roman"/>
            </a:endParaRPr>
          </a:p>
          <a:p>
            <a:pPr marL="628650" indent="-180975" algn="just">
              <a:buFont typeface="Arial" panose="020B0604020202020204" pitchFamily="34" charset="0"/>
              <a:buChar char="•"/>
            </a:pPr>
            <a:r>
              <a:rPr lang="pl-PL" sz="2300" dirty="0" smtClean="0">
                <a:solidFill>
                  <a:schemeClr val="bg1"/>
                </a:solidFill>
                <a:ea typeface="Calibri"/>
                <a:cs typeface="Times New Roman"/>
              </a:rPr>
              <a:t>prawo </a:t>
            </a:r>
            <a:r>
              <a:rPr lang="pl-PL" sz="2300" dirty="0">
                <a:solidFill>
                  <a:schemeClr val="bg1"/>
                </a:solidFill>
                <a:ea typeface="Calibri"/>
                <a:cs typeface="Times New Roman"/>
              </a:rPr>
              <a:t>do działki gruntu </a:t>
            </a:r>
            <a:r>
              <a:rPr lang="pl-PL" sz="2300" dirty="0" smtClean="0">
                <a:solidFill>
                  <a:schemeClr val="bg1"/>
                </a:solidFill>
                <a:ea typeface="Calibri"/>
                <a:cs typeface="Times New Roman"/>
              </a:rPr>
              <a:t>szkolnego,</a:t>
            </a:r>
          </a:p>
          <a:p>
            <a:pPr marL="628650" indent="-180975" algn="just">
              <a:buFont typeface="Arial" panose="020B0604020202020204" pitchFamily="34" charset="0"/>
              <a:buChar char="•"/>
            </a:pPr>
            <a:r>
              <a:rPr lang="pl-PL" sz="2300" dirty="0" smtClean="0">
                <a:solidFill>
                  <a:schemeClr val="bg1"/>
                </a:solidFill>
                <a:ea typeface="Calibri"/>
                <a:cs typeface="Times New Roman"/>
              </a:rPr>
              <a:t>zajmowania </a:t>
            </a:r>
            <a:r>
              <a:rPr lang="pl-PL" sz="2300" dirty="0">
                <a:solidFill>
                  <a:schemeClr val="bg1"/>
                </a:solidFill>
                <a:ea typeface="Calibri"/>
                <a:cs typeface="Times New Roman"/>
              </a:rPr>
              <a:t>mieszkań w budynkach </a:t>
            </a:r>
            <a:r>
              <a:rPr lang="pl-PL" sz="2300" dirty="0" smtClean="0">
                <a:solidFill>
                  <a:schemeClr val="bg1"/>
                </a:solidFill>
                <a:ea typeface="Calibri"/>
                <a:cs typeface="Times New Roman"/>
              </a:rPr>
              <a:t>szkolnych.</a:t>
            </a:r>
          </a:p>
          <a:p>
            <a:pPr algn="just"/>
            <a:endParaRPr lang="pl-PL" sz="1200" dirty="0" smtClean="0">
              <a:solidFill>
                <a:schemeClr val="bg1"/>
              </a:solidFill>
              <a:ea typeface="Calibri"/>
              <a:cs typeface="Times New Roman"/>
            </a:endParaRPr>
          </a:p>
          <a:p>
            <a:pPr marL="457200" indent="-457200" algn="just">
              <a:buFont typeface="+mj-lt"/>
              <a:buAutoNum type="arabicPeriod" startAt="2"/>
            </a:pPr>
            <a:r>
              <a:rPr lang="pl-PL" sz="2300" dirty="0" smtClean="0">
                <a:solidFill>
                  <a:schemeClr val="bg1"/>
                </a:solidFill>
                <a:ea typeface="Calibri"/>
                <a:cs typeface="Times New Roman"/>
              </a:rPr>
              <a:t>Przesunięcie </a:t>
            </a:r>
            <a:r>
              <a:rPr lang="pl-PL" sz="2300" dirty="0">
                <a:solidFill>
                  <a:schemeClr val="bg1"/>
                </a:solidFill>
                <a:ea typeface="Calibri"/>
                <a:cs typeface="Times New Roman"/>
              </a:rPr>
              <a:t>środków </a:t>
            </a:r>
            <a:r>
              <a:rPr lang="pl-PL" sz="2300" dirty="0" smtClean="0">
                <a:solidFill>
                  <a:schemeClr val="bg1"/>
                </a:solidFill>
                <a:ea typeface="Calibri"/>
                <a:cs typeface="Times New Roman"/>
              </a:rPr>
              <a:t>z</a:t>
            </a:r>
            <a:r>
              <a:rPr lang="pl-PL" sz="2300" dirty="0">
                <a:solidFill>
                  <a:schemeClr val="bg1"/>
                </a:solidFill>
                <a:ea typeface="Calibri"/>
                <a:cs typeface="Times New Roman"/>
              </a:rPr>
              <a:t> </a:t>
            </a:r>
            <a:r>
              <a:rPr lang="pl-PL" sz="2300" dirty="0" smtClean="0">
                <a:solidFill>
                  <a:schemeClr val="bg1"/>
                </a:solidFill>
                <a:ea typeface="Calibri"/>
                <a:cs typeface="Times New Roman"/>
              </a:rPr>
              <a:t>dodatku mieszkaniowego i zasiłku </a:t>
            </a:r>
            <a:r>
              <a:rPr lang="pl-PL" sz="2300" dirty="0">
                <a:solidFill>
                  <a:schemeClr val="bg1"/>
                </a:solidFill>
                <a:ea typeface="Calibri"/>
                <a:cs typeface="Times New Roman"/>
              </a:rPr>
              <a:t>na </a:t>
            </a:r>
            <a:r>
              <a:rPr lang="pl-PL" sz="2300" dirty="0" smtClean="0">
                <a:solidFill>
                  <a:schemeClr val="bg1"/>
                </a:solidFill>
                <a:ea typeface="Calibri"/>
                <a:cs typeface="Times New Roman"/>
              </a:rPr>
              <a:t>zagospodarowanie do </a:t>
            </a:r>
            <a:r>
              <a:rPr lang="pl-PL" sz="2300" dirty="0">
                <a:solidFill>
                  <a:schemeClr val="bg1"/>
                </a:solidFill>
                <a:ea typeface="Calibri"/>
                <a:cs typeface="Times New Roman"/>
              </a:rPr>
              <a:t>środków </a:t>
            </a:r>
            <a:r>
              <a:rPr lang="pl-PL" sz="2300" dirty="0" smtClean="0">
                <a:solidFill>
                  <a:schemeClr val="bg1"/>
                </a:solidFill>
                <a:ea typeface="Calibri"/>
                <a:cs typeface="Times New Roman"/>
              </a:rPr>
              <a:t>na wynagrodzenia nauczycieli.</a:t>
            </a:r>
          </a:p>
          <a:p>
            <a:endParaRPr lang="pl-PL" sz="1200" dirty="0">
              <a:solidFill>
                <a:schemeClr val="bg1"/>
              </a:solidFill>
              <a:cs typeface="Times New Roman"/>
            </a:endParaRPr>
          </a:p>
          <a:p>
            <a:pPr marL="457200" indent="-457200" algn="just">
              <a:buFont typeface="+mj-lt"/>
              <a:buAutoNum type="arabicPeriod" startAt="3"/>
            </a:pPr>
            <a:r>
              <a:rPr lang="pl-PL" sz="2300" dirty="0" smtClean="0">
                <a:solidFill>
                  <a:schemeClr val="bg1"/>
                </a:solidFill>
                <a:ea typeface="Calibri"/>
                <a:cs typeface="Arial"/>
              </a:rPr>
              <a:t>Uregulowanie </a:t>
            </a:r>
            <a:r>
              <a:rPr lang="pl-PL" sz="2300" dirty="0">
                <a:solidFill>
                  <a:schemeClr val="bg1"/>
                </a:solidFill>
                <a:ea typeface="Calibri"/>
                <a:cs typeface="Arial"/>
              </a:rPr>
              <a:t>kwestii ZFŚS dla nauczycieli emerytów </a:t>
            </a:r>
            <a:r>
              <a:rPr lang="pl-PL" sz="2300" dirty="0" smtClean="0">
                <a:solidFill>
                  <a:schemeClr val="bg1"/>
                </a:solidFill>
                <a:ea typeface="Calibri"/>
                <a:cs typeface="Arial"/>
              </a:rPr>
              <a:t>przekazywanych szkół. </a:t>
            </a:r>
          </a:p>
          <a:p>
            <a:pPr marL="342900" indent="-342900">
              <a:buFont typeface="+mj-lt"/>
              <a:buAutoNum type="arabicPeriod" startAt="3"/>
            </a:pPr>
            <a:endParaRPr lang="pl-PL" sz="2300" dirty="0">
              <a:solidFill>
                <a:schemeClr val="bg1"/>
              </a:solidFill>
              <a:cs typeface="Arial"/>
            </a:endParaRPr>
          </a:p>
        </p:txBody>
      </p:sp>
      <p:sp>
        <p:nvSpPr>
          <p:cNvPr id="6" name="Symbol zastępczy numeru slajdu 5"/>
          <p:cNvSpPr>
            <a:spLocks noGrp="1"/>
          </p:cNvSpPr>
          <p:nvPr>
            <p:ph type="sldNum" sz="quarter" idx="12"/>
          </p:nvPr>
        </p:nvSpPr>
        <p:spPr/>
        <p:txBody>
          <a:bodyPr/>
          <a:lstStyle/>
          <a:p>
            <a:fld id="{31EDFD19-1BA5-4B07-B626-314C42C315C0}" type="slidenum">
              <a:rPr lang="pl-PL" smtClean="0"/>
              <a:pPr/>
              <a:t>14</a:t>
            </a:fld>
            <a:endParaRPr lang="pl-PL" dirty="0"/>
          </a:p>
        </p:txBody>
      </p:sp>
    </p:spTree>
    <p:extLst>
      <p:ext uri="{BB962C8B-B14F-4D97-AF65-F5344CB8AC3E}">
        <p14:creationId xmlns:p14="http://schemas.microsoft.com/office/powerpoint/2010/main" val="400489658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384"/>
            <a:ext cx="9144000" cy="908720"/>
          </a:xfrm>
          <a:solidFill>
            <a:schemeClr val="bg1"/>
          </a:solidFill>
        </p:spPr>
        <p:txBody>
          <a:bodyPr>
            <a:noAutofit/>
          </a:bodyPr>
          <a:lstStyle/>
          <a:p>
            <a:pPr algn="l"/>
            <a:r>
              <a:rPr lang="pl-PL" sz="3600" b="1" dirty="0" smtClean="0">
                <a:solidFill>
                  <a:schemeClr val="tx2"/>
                </a:solidFill>
              </a:rPr>
              <a:t>  Inne zmiany </a:t>
            </a:r>
            <a:endParaRPr lang="sv-SE" sz="3600" b="1" dirty="0">
              <a:solidFill>
                <a:schemeClr val="tx2"/>
              </a:solidFill>
            </a:endParaRPr>
          </a:p>
        </p:txBody>
      </p:sp>
      <p:pic>
        <p:nvPicPr>
          <p:cNvPr id="5" name="Picture 3"/>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6857619" y="95250"/>
            <a:ext cx="2155970" cy="682862"/>
          </a:xfrm>
          <a:prstGeom prst="rect">
            <a:avLst/>
          </a:prstGeom>
          <a:noFill/>
          <a:extLst>
            <a:ext uri="{909E8E84-426E-40DD-AFC4-6F175D3DCCD1}">
              <a14:hiddenFill xmlns:a14="http://schemas.microsoft.com/office/drawing/2010/main">
                <a:solidFill>
                  <a:srgbClr val="FFFFFF"/>
                </a:solidFill>
              </a14:hiddenFill>
            </a:ext>
          </a:extLst>
        </p:spPr>
      </p:pic>
      <p:sp>
        <p:nvSpPr>
          <p:cNvPr id="3" name="pole tekstowe 2"/>
          <p:cNvSpPr txBox="1"/>
          <p:nvPr/>
        </p:nvSpPr>
        <p:spPr>
          <a:xfrm>
            <a:off x="467544" y="1196752"/>
            <a:ext cx="8424936" cy="5578450"/>
          </a:xfrm>
          <a:prstGeom prst="rect">
            <a:avLst/>
          </a:prstGeom>
          <a:noFill/>
        </p:spPr>
        <p:txBody>
          <a:bodyPr wrap="square" rtlCol="0">
            <a:spAutoFit/>
          </a:bodyPr>
          <a:lstStyle/>
          <a:p>
            <a:pPr marL="457200" indent="-457200" algn="just">
              <a:spcAft>
                <a:spcPts val="0"/>
              </a:spcAft>
              <a:buFont typeface="+mj-lt"/>
              <a:buAutoNum type="arabicPeriod"/>
            </a:pPr>
            <a:r>
              <a:rPr lang="pl-PL" sz="2300" dirty="0" smtClean="0">
                <a:solidFill>
                  <a:schemeClr val="bg1"/>
                </a:solidFill>
                <a:ea typeface="Calibri"/>
                <a:cs typeface="Times New Roman"/>
              </a:rPr>
              <a:t>Odrębne uregulowanie </a:t>
            </a:r>
            <a:r>
              <a:rPr lang="pl-PL" sz="2300" dirty="0">
                <a:solidFill>
                  <a:schemeClr val="bg1"/>
                </a:solidFill>
                <a:ea typeface="Calibri"/>
                <a:cs typeface="Times New Roman"/>
              </a:rPr>
              <a:t>w </a:t>
            </a:r>
            <a:r>
              <a:rPr lang="pl-PL" sz="2300" dirty="0" smtClean="0">
                <a:solidFill>
                  <a:schemeClr val="bg1"/>
                </a:solidFill>
                <a:ea typeface="Calibri"/>
                <a:cs typeface="Times New Roman"/>
              </a:rPr>
              <a:t>Karcie </a:t>
            </a:r>
            <a:r>
              <a:rPr lang="pl-PL" sz="2300" dirty="0">
                <a:solidFill>
                  <a:schemeClr val="bg1"/>
                </a:solidFill>
                <a:ea typeface="Calibri"/>
                <a:cs typeface="Times New Roman"/>
              </a:rPr>
              <a:t>Nauczyciela </a:t>
            </a:r>
            <a:r>
              <a:rPr lang="pl-PL" sz="2300" dirty="0" smtClean="0">
                <a:solidFill>
                  <a:schemeClr val="bg1"/>
                </a:solidFill>
                <a:ea typeface="Calibri"/>
                <a:cs typeface="Times New Roman"/>
              </a:rPr>
              <a:t>uprawnień związanych z rodzicielstwem, dotyczących:</a:t>
            </a:r>
          </a:p>
          <a:p>
            <a:pPr marL="342900" indent="-342900" algn="just">
              <a:spcAft>
                <a:spcPts val="0"/>
              </a:spcAft>
              <a:buFont typeface="Arial" panose="020B0604020202020204" pitchFamily="34" charset="0"/>
              <a:buChar char="•"/>
            </a:pPr>
            <a:r>
              <a:rPr lang="pl-PL" sz="2300" dirty="0" smtClean="0">
                <a:solidFill>
                  <a:schemeClr val="bg1"/>
                </a:solidFill>
                <a:ea typeface="Calibri"/>
                <a:cs typeface="Times New Roman"/>
              </a:rPr>
              <a:t>zwolnienia </a:t>
            </a:r>
            <a:r>
              <a:rPr lang="pl-PL" sz="2300" dirty="0">
                <a:solidFill>
                  <a:schemeClr val="bg1"/>
                </a:solidFill>
                <a:ea typeface="Calibri"/>
                <a:cs typeface="Times New Roman"/>
              </a:rPr>
              <a:t>od pracy </a:t>
            </a:r>
            <a:r>
              <a:rPr lang="pl-PL" sz="2300" dirty="0" smtClean="0">
                <a:solidFill>
                  <a:schemeClr val="bg1"/>
                </a:solidFill>
                <a:ea typeface="Calibri"/>
                <a:cs typeface="Times New Roman"/>
              </a:rPr>
              <a:t>z </a:t>
            </a:r>
            <a:r>
              <a:rPr lang="pl-PL" sz="2300" dirty="0">
                <a:solidFill>
                  <a:schemeClr val="bg1"/>
                </a:solidFill>
                <a:ea typeface="Calibri"/>
                <a:cs typeface="Times New Roman"/>
              </a:rPr>
              <a:t>tytułu opieki nad dzieckiem do lat </a:t>
            </a:r>
            <a:r>
              <a:rPr lang="pl-PL" sz="2300" dirty="0" smtClean="0">
                <a:solidFill>
                  <a:schemeClr val="bg1"/>
                </a:solidFill>
                <a:ea typeface="Calibri"/>
                <a:cs typeface="Times New Roman"/>
              </a:rPr>
              <a:t>14,</a:t>
            </a:r>
          </a:p>
          <a:p>
            <a:pPr marL="342900" indent="-342900" algn="just">
              <a:spcAft>
                <a:spcPts val="0"/>
              </a:spcAft>
              <a:buFont typeface="Arial" panose="020B0604020202020204" pitchFamily="34" charset="0"/>
              <a:buChar char="•"/>
            </a:pPr>
            <a:r>
              <a:rPr lang="pl-PL" sz="2300" dirty="0" smtClean="0">
                <a:solidFill>
                  <a:schemeClr val="bg1"/>
                </a:solidFill>
                <a:ea typeface="Calibri"/>
                <a:cs typeface="Arial"/>
              </a:rPr>
              <a:t>obniżenia </a:t>
            </a:r>
            <a:r>
              <a:rPr lang="pl-PL" sz="2300" dirty="0">
                <a:solidFill>
                  <a:schemeClr val="bg1"/>
                </a:solidFill>
                <a:ea typeface="Calibri"/>
                <a:cs typeface="Arial"/>
              </a:rPr>
              <a:t>wymiaru zatrudnienia </a:t>
            </a:r>
            <a:r>
              <a:rPr lang="pl-PL" sz="2300" dirty="0" smtClean="0">
                <a:solidFill>
                  <a:schemeClr val="bg1"/>
                </a:solidFill>
                <a:ea typeface="Calibri"/>
                <a:cs typeface="Arial"/>
              </a:rPr>
              <a:t>nauczyciela </a:t>
            </a:r>
            <a:r>
              <a:rPr lang="pl-PL" sz="2300" dirty="0">
                <a:solidFill>
                  <a:schemeClr val="bg1"/>
                </a:solidFill>
                <a:ea typeface="Calibri"/>
                <a:cs typeface="Arial"/>
              </a:rPr>
              <a:t>posiadającego prawo do urlopu </a:t>
            </a:r>
            <a:r>
              <a:rPr lang="pl-PL" sz="2300" dirty="0" smtClean="0">
                <a:solidFill>
                  <a:schemeClr val="bg1"/>
                </a:solidFill>
                <a:ea typeface="Calibri"/>
                <a:cs typeface="Arial"/>
              </a:rPr>
              <a:t>wychowawczego.</a:t>
            </a:r>
          </a:p>
          <a:p>
            <a:pPr marL="342900" indent="-342900" algn="just">
              <a:spcAft>
                <a:spcPts val="0"/>
              </a:spcAft>
              <a:buFont typeface="Arial" panose="020B0604020202020204" pitchFamily="34" charset="0"/>
              <a:buChar char="•"/>
            </a:pPr>
            <a:endParaRPr lang="pl-PL" sz="2300" dirty="0">
              <a:solidFill>
                <a:schemeClr val="bg1"/>
              </a:solidFill>
              <a:ea typeface="Calibri"/>
              <a:cs typeface="Arial"/>
            </a:endParaRPr>
          </a:p>
          <a:p>
            <a:pPr marL="355600" indent="-355600" algn="just">
              <a:spcAft>
                <a:spcPts val="0"/>
              </a:spcAft>
              <a:buFont typeface="+mj-lt"/>
              <a:buAutoNum type="arabicPeriod" startAt="2"/>
            </a:pPr>
            <a:r>
              <a:rPr lang="pl-PL" sz="2300" dirty="0" smtClean="0">
                <a:solidFill>
                  <a:schemeClr val="bg1"/>
                </a:solidFill>
                <a:ea typeface="Calibri"/>
                <a:cs typeface="Arial"/>
              </a:rPr>
              <a:t>Usunięcie </a:t>
            </a:r>
            <a:r>
              <a:rPr lang="pl-PL" sz="2300" dirty="0">
                <a:solidFill>
                  <a:schemeClr val="bg1"/>
                </a:solidFill>
                <a:ea typeface="Calibri"/>
                <a:cs typeface="Arial"/>
              </a:rPr>
              <a:t>stanowiska asystenta nauczyciela z systemu </a:t>
            </a:r>
            <a:r>
              <a:rPr lang="pl-PL" sz="2300" dirty="0" smtClean="0">
                <a:solidFill>
                  <a:schemeClr val="bg1"/>
                </a:solidFill>
                <a:ea typeface="Calibri"/>
                <a:cs typeface="Arial"/>
              </a:rPr>
              <a:t>oświaty.</a:t>
            </a:r>
          </a:p>
          <a:p>
            <a:pPr marL="342900" indent="-342900" algn="just">
              <a:spcAft>
                <a:spcPts val="0"/>
              </a:spcAft>
              <a:buAutoNum type="arabicPeriod" startAt="2"/>
            </a:pPr>
            <a:endParaRPr lang="pl-PL" sz="2300" dirty="0" smtClean="0">
              <a:solidFill>
                <a:schemeClr val="bg1"/>
              </a:solidFill>
              <a:ea typeface="Calibri"/>
              <a:cs typeface="Arial"/>
            </a:endParaRPr>
          </a:p>
          <a:p>
            <a:pPr marL="342900" indent="-342900" algn="just">
              <a:spcAft>
                <a:spcPts val="0"/>
              </a:spcAft>
              <a:buAutoNum type="arabicPeriod" startAt="2"/>
            </a:pPr>
            <a:r>
              <a:rPr lang="pl-PL" sz="2300" dirty="0">
                <a:solidFill>
                  <a:schemeClr val="bg1"/>
                </a:solidFill>
                <a:ea typeface="Calibri"/>
                <a:cs typeface="Arial"/>
              </a:rPr>
              <a:t>Objęcie nauczycieli innych form wychowania przedszkolnego prowadzonych przez osoby fizyczne lub osoby prawne niebędące </a:t>
            </a:r>
            <a:r>
              <a:rPr lang="pl-PL" sz="2300" dirty="0" smtClean="0">
                <a:solidFill>
                  <a:schemeClr val="bg1"/>
                </a:solidFill>
                <a:ea typeface="Calibri"/>
                <a:cs typeface="Arial"/>
              </a:rPr>
              <a:t>JST przepisami </a:t>
            </a:r>
            <a:r>
              <a:rPr lang="pl-PL" sz="2300" dirty="0">
                <a:solidFill>
                  <a:schemeClr val="bg1"/>
                </a:solidFill>
                <a:ea typeface="Calibri"/>
                <a:cs typeface="Arial"/>
              </a:rPr>
              <a:t>ustawy – Karta </a:t>
            </a:r>
            <a:r>
              <a:rPr lang="pl-PL" sz="2300" dirty="0" smtClean="0">
                <a:solidFill>
                  <a:schemeClr val="bg1"/>
                </a:solidFill>
                <a:ea typeface="Calibri"/>
                <a:cs typeface="Arial"/>
              </a:rPr>
              <a:t>Nauczyciela.</a:t>
            </a:r>
          </a:p>
          <a:p>
            <a:pPr algn="just">
              <a:spcAft>
                <a:spcPts val="0"/>
              </a:spcAft>
            </a:pPr>
            <a:endParaRPr lang="pl-PL" sz="2300" dirty="0" smtClean="0">
              <a:solidFill>
                <a:schemeClr val="bg1"/>
              </a:solidFill>
              <a:ea typeface="Calibri"/>
              <a:cs typeface="Arial"/>
            </a:endParaRPr>
          </a:p>
          <a:p>
            <a:pPr algn="just">
              <a:spcAft>
                <a:spcPts val="0"/>
              </a:spcAft>
            </a:pPr>
            <a:endParaRPr lang="pl-PL" sz="2300" dirty="0" smtClean="0">
              <a:solidFill>
                <a:schemeClr val="bg1"/>
              </a:solidFill>
              <a:ea typeface="Calibri"/>
              <a:cs typeface="Arial"/>
            </a:endParaRPr>
          </a:p>
          <a:p>
            <a:pPr>
              <a:spcAft>
                <a:spcPts val="0"/>
              </a:spcAft>
            </a:pPr>
            <a:endParaRPr lang="pl-PL" sz="2300" dirty="0" smtClean="0">
              <a:solidFill>
                <a:schemeClr val="bg1"/>
              </a:solidFill>
              <a:ea typeface="Calibri"/>
              <a:cs typeface="Arial"/>
            </a:endParaRPr>
          </a:p>
          <a:p>
            <a:pPr>
              <a:lnSpc>
                <a:spcPct val="115000"/>
              </a:lnSpc>
              <a:spcAft>
                <a:spcPts val="0"/>
              </a:spcAft>
            </a:pPr>
            <a:endParaRPr lang="pl-PL" sz="1500" dirty="0" smtClean="0">
              <a:solidFill>
                <a:schemeClr val="bg1"/>
              </a:solidFill>
              <a:ea typeface="Calibri"/>
              <a:cs typeface="Arial"/>
            </a:endParaRPr>
          </a:p>
          <a:p>
            <a:pPr marL="342900" indent="-342900">
              <a:lnSpc>
                <a:spcPct val="115000"/>
              </a:lnSpc>
              <a:spcAft>
                <a:spcPts val="0"/>
              </a:spcAft>
              <a:buAutoNum type="arabicPeriod"/>
            </a:pPr>
            <a:endParaRPr lang="pl-PL" sz="1500" dirty="0">
              <a:solidFill>
                <a:schemeClr val="bg1"/>
              </a:solidFill>
              <a:ea typeface="Calibri"/>
              <a:cs typeface="Times New Roman"/>
            </a:endParaRPr>
          </a:p>
        </p:txBody>
      </p:sp>
      <p:sp>
        <p:nvSpPr>
          <p:cNvPr id="6" name="Symbol zastępczy numeru slajdu 5"/>
          <p:cNvSpPr>
            <a:spLocks noGrp="1"/>
          </p:cNvSpPr>
          <p:nvPr>
            <p:ph type="sldNum" sz="quarter" idx="12"/>
          </p:nvPr>
        </p:nvSpPr>
        <p:spPr/>
        <p:txBody>
          <a:bodyPr/>
          <a:lstStyle/>
          <a:p>
            <a:fld id="{31EDFD19-1BA5-4B07-B626-314C42C315C0}" type="slidenum">
              <a:rPr lang="pl-PL" smtClean="0"/>
              <a:pPr/>
              <a:t>15</a:t>
            </a:fld>
            <a:endParaRPr lang="pl-PL" dirty="0"/>
          </a:p>
        </p:txBody>
      </p:sp>
    </p:spTree>
    <p:extLst>
      <p:ext uri="{BB962C8B-B14F-4D97-AF65-F5344CB8AC3E}">
        <p14:creationId xmlns:p14="http://schemas.microsoft.com/office/powerpoint/2010/main" val="257626328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384"/>
            <a:ext cx="9144000" cy="908720"/>
          </a:xfrm>
          <a:solidFill>
            <a:schemeClr val="bg1"/>
          </a:solidFill>
        </p:spPr>
        <p:txBody>
          <a:bodyPr>
            <a:noAutofit/>
          </a:bodyPr>
          <a:lstStyle/>
          <a:p>
            <a:pPr algn="l"/>
            <a:r>
              <a:rPr lang="pl-PL" sz="3600" b="1" dirty="0" smtClean="0">
                <a:solidFill>
                  <a:schemeClr val="tx2"/>
                </a:solidFill>
              </a:rPr>
              <a:t>  Inne zmiany </a:t>
            </a:r>
            <a:endParaRPr lang="sv-SE" sz="3600" b="1" dirty="0">
              <a:solidFill>
                <a:schemeClr val="tx2"/>
              </a:solidFill>
            </a:endParaRPr>
          </a:p>
        </p:txBody>
      </p:sp>
      <p:pic>
        <p:nvPicPr>
          <p:cNvPr id="5" name="Picture 3"/>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6857619" y="95250"/>
            <a:ext cx="2155970" cy="682862"/>
          </a:xfrm>
          <a:prstGeom prst="rect">
            <a:avLst/>
          </a:prstGeom>
          <a:noFill/>
          <a:extLst>
            <a:ext uri="{909E8E84-426E-40DD-AFC4-6F175D3DCCD1}">
              <a14:hiddenFill xmlns:a14="http://schemas.microsoft.com/office/drawing/2010/main">
                <a:solidFill>
                  <a:srgbClr val="FFFFFF"/>
                </a:solidFill>
              </a14:hiddenFill>
            </a:ext>
          </a:extLst>
        </p:spPr>
      </p:pic>
      <p:sp>
        <p:nvSpPr>
          <p:cNvPr id="3" name="pole tekstowe 2"/>
          <p:cNvSpPr txBox="1"/>
          <p:nvPr/>
        </p:nvSpPr>
        <p:spPr>
          <a:xfrm>
            <a:off x="467544" y="1196752"/>
            <a:ext cx="8424936" cy="2481449"/>
          </a:xfrm>
          <a:prstGeom prst="rect">
            <a:avLst/>
          </a:prstGeom>
          <a:noFill/>
        </p:spPr>
        <p:txBody>
          <a:bodyPr wrap="square" rtlCol="0">
            <a:spAutoFit/>
          </a:bodyPr>
          <a:lstStyle/>
          <a:p>
            <a:pPr marL="457200" indent="-457200" algn="just">
              <a:spcAft>
                <a:spcPts val="0"/>
              </a:spcAft>
              <a:buFont typeface="+mj-lt"/>
              <a:buAutoNum type="arabicPeriod" startAt="4"/>
            </a:pPr>
            <a:r>
              <a:rPr lang="pl-PL" sz="2300" dirty="0" smtClean="0">
                <a:solidFill>
                  <a:schemeClr val="bg1"/>
                </a:solidFill>
              </a:rPr>
              <a:t>Doprecyzowanie zasad wynagradzania specjalistów </a:t>
            </a:r>
            <a:r>
              <a:rPr lang="pl-PL" sz="2300" dirty="0">
                <a:solidFill>
                  <a:schemeClr val="bg1"/>
                </a:solidFill>
              </a:rPr>
              <a:t>niebędących nauczycielami </a:t>
            </a:r>
            <a:r>
              <a:rPr lang="pl-PL" sz="2300" dirty="0" smtClean="0">
                <a:solidFill>
                  <a:schemeClr val="bg1"/>
                </a:solidFill>
              </a:rPr>
              <a:t>oraz dodanie </a:t>
            </a:r>
            <a:r>
              <a:rPr lang="pl-PL" sz="2300" dirty="0">
                <a:solidFill>
                  <a:schemeClr val="bg1"/>
                </a:solidFill>
              </a:rPr>
              <a:t>przepisu, zgodnie z którym organy prowadzące szkoły będące jednostkami samorządu terytorialnego będą mogły upoważniać dyrektorów </a:t>
            </a:r>
            <a:r>
              <a:rPr lang="pl-PL" sz="2300" dirty="0" smtClean="0">
                <a:solidFill>
                  <a:schemeClr val="bg1"/>
                </a:solidFill>
              </a:rPr>
              <a:t>szkół do </a:t>
            </a:r>
            <a:r>
              <a:rPr lang="pl-PL" sz="2300" dirty="0">
                <a:solidFill>
                  <a:schemeClr val="bg1"/>
                </a:solidFill>
              </a:rPr>
              <a:t>przyznawania wynagrodzenia w wyższej wysokości</a:t>
            </a:r>
            <a:r>
              <a:rPr lang="pl-PL" sz="2300" dirty="0" smtClean="0">
                <a:solidFill>
                  <a:schemeClr val="bg1"/>
                </a:solidFill>
              </a:rPr>
              <a:t>.</a:t>
            </a:r>
          </a:p>
          <a:p>
            <a:pPr marL="457200" indent="-457200" algn="just">
              <a:spcAft>
                <a:spcPts val="0"/>
              </a:spcAft>
              <a:buFont typeface="+mj-lt"/>
              <a:buAutoNum type="arabicPeriod" startAt="4"/>
            </a:pPr>
            <a:endParaRPr lang="pl-PL" sz="2300" dirty="0">
              <a:solidFill>
                <a:schemeClr val="bg1"/>
              </a:solidFill>
              <a:ea typeface="Calibri"/>
              <a:cs typeface="Arial"/>
            </a:endParaRPr>
          </a:p>
          <a:p>
            <a:pPr>
              <a:lnSpc>
                <a:spcPct val="115000"/>
              </a:lnSpc>
              <a:spcAft>
                <a:spcPts val="0"/>
              </a:spcAft>
            </a:pPr>
            <a:endParaRPr lang="pl-PL" sz="1500" dirty="0">
              <a:solidFill>
                <a:schemeClr val="bg1"/>
              </a:solidFill>
              <a:ea typeface="Calibri"/>
              <a:cs typeface="Times New Roman"/>
            </a:endParaRPr>
          </a:p>
        </p:txBody>
      </p:sp>
      <p:sp>
        <p:nvSpPr>
          <p:cNvPr id="6" name="Symbol zastępczy numeru slajdu 5"/>
          <p:cNvSpPr>
            <a:spLocks noGrp="1"/>
          </p:cNvSpPr>
          <p:nvPr>
            <p:ph type="sldNum" sz="quarter" idx="12"/>
          </p:nvPr>
        </p:nvSpPr>
        <p:spPr/>
        <p:txBody>
          <a:bodyPr/>
          <a:lstStyle/>
          <a:p>
            <a:fld id="{31EDFD19-1BA5-4B07-B626-314C42C315C0}" type="slidenum">
              <a:rPr lang="pl-PL" smtClean="0"/>
              <a:pPr/>
              <a:t>16</a:t>
            </a:fld>
            <a:endParaRPr lang="pl-PL" dirty="0"/>
          </a:p>
        </p:txBody>
      </p:sp>
    </p:spTree>
    <p:extLst>
      <p:ext uri="{BB962C8B-B14F-4D97-AF65-F5344CB8AC3E}">
        <p14:creationId xmlns:p14="http://schemas.microsoft.com/office/powerpoint/2010/main" val="41315061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384"/>
            <a:ext cx="9144000" cy="908720"/>
          </a:xfrm>
          <a:solidFill>
            <a:schemeClr val="bg1"/>
          </a:solidFill>
        </p:spPr>
        <p:txBody>
          <a:bodyPr>
            <a:normAutofit/>
          </a:bodyPr>
          <a:lstStyle/>
          <a:p>
            <a:pPr algn="l"/>
            <a:r>
              <a:rPr lang="pl-PL" sz="3600" b="1" dirty="0" smtClean="0">
                <a:solidFill>
                  <a:schemeClr val="tx2"/>
                </a:solidFill>
              </a:rPr>
              <a:t>  Ustawa – Karta Nauczyciela</a:t>
            </a:r>
            <a:endParaRPr lang="sv-SE" sz="3600" b="1" dirty="0">
              <a:solidFill>
                <a:schemeClr val="tx2"/>
              </a:solidFill>
            </a:endParaRPr>
          </a:p>
        </p:txBody>
      </p:sp>
      <p:pic>
        <p:nvPicPr>
          <p:cNvPr id="5" name="Picture 3"/>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6857619" y="95250"/>
            <a:ext cx="2155970" cy="682862"/>
          </a:xfrm>
          <a:prstGeom prst="rect">
            <a:avLst/>
          </a:prstGeom>
          <a:noFill/>
          <a:extLst>
            <a:ext uri="{909E8E84-426E-40DD-AFC4-6F175D3DCCD1}">
              <a14:hiddenFill xmlns:a14="http://schemas.microsoft.com/office/drawing/2010/main">
                <a:solidFill>
                  <a:srgbClr val="FFFFFF"/>
                </a:solidFill>
              </a14:hiddenFill>
            </a:ext>
          </a:extLst>
        </p:spPr>
      </p:pic>
      <p:sp>
        <p:nvSpPr>
          <p:cNvPr id="3" name="pole tekstowe 2"/>
          <p:cNvSpPr txBox="1"/>
          <p:nvPr/>
        </p:nvSpPr>
        <p:spPr>
          <a:xfrm>
            <a:off x="444637" y="1192763"/>
            <a:ext cx="8568952" cy="4091889"/>
          </a:xfrm>
          <a:prstGeom prst="rect">
            <a:avLst/>
          </a:prstGeom>
          <a:noFill/>
        </p:spPr>
        <p:txBody>
          <a:bodyPr wrap="square" rtlCol="0">
            <a:spAutoFit/>
          </a:bodyPr>
          <a:lstStyle/>
          <a:p>
            <a:pPr algn="just">
              <a:lnSpc>
                <a:spcPct val="115000"/>
              </a:lnSpc>
              <a:spcAft>
                <a:spcPts val="0"/>
              </a:spcAft>
              <a:tabLst>
                <a:tab pos="270510" algn="l"/>
              </a:tabLst>
            </a:pPr>
            <a:r>
              <a:rPr lang="pl-PL" sz="2600" b="1" dirty="0" smtClean="0">
                <a:solidFill>
                  <a:schemeClr val="bg1"/>
                </a:solidFill>
                <a:cs typeface="Arial"/>
              </a:rPr>
              <a:t>Obszary zmian w przepisach ustawy:</a:t>
            </a:r>
            <a:endParaRPr lang="pl-PL" sz="2600" dirty="0" smtClean="0">
              <a:solidFill>
                <a:schemeClr val="bg1"/>
              </a:solidFill>
              <a:cs typeface="Arial"/>
            </a:endParaRPr>
          </a:p>
          <a:p>
            <a:pPr marL="285750" indent="-285750" algn="just">
              <a:lnSpc>
                <a:spcPct val="150000"/>
              </a:lnSpc>
              <a:spcAft>
                <a:spcPts val="0"/>
              </a:spcAft>
              <a:buFont typeface="Arial" panose="020B0604020202020204" pitchFamily="34" charset="0"/>
              <a:buChar char="•"/>
              <a:tabLst>
                <a:tab pos="270510" algn="l"/>
              </a:tabLst>
            </a:pPr>
            <a:r>
              <a:rPr lang="pl-PL" sz="2300" dirty="0">
                <a:solidFill>
                  <a:schemeClr val="bg1"/>
                </a:solidFill>
                <a:cs typeface="Arial"/>
              </a:rPr>
              <a:t>a</a:t>
            </a:r>
            <a:r>
              <a:rPr lang="pl-PL" sz="2300" dirty="0" smtClean="0">
                <a:solidFill>
                  <a:schemeClr val="bg1"/>
                </a:solidFill>
                <a:cs typeface="Arial"/>
              </a:rPr>
              <a:t>wans </a:t>
            </a:r>
            <a:r>
              <a:rPr lang="pl-PL" sz="2300" dirty="0">
                <a:solidFill>
                  <a:schemeClr val="bg1"/>
                </a:solidFill>
                <a:cs typeface="Arial"/>
              </a:rPr>
              <a:t>zawodowy i ocena </a:t>
            </a:r>
            <a:r>
              <a:rPr lang="pl-PL" sz="2300" dirty="0" smtClean="0">
                <a:solidFill>
                  <a:schemeClr val="bg1"/>
                </a:solidFill>
                <a:cs typeface="Arial"/>
              </a:rPr>
              <a:t>pracy</a:t>
            </a:r>
          </a:p>
          <a:p>
            <a:pPr marL="285750" indent="-285750" algn="just">
              <a:lnSpc>
                <a:spcPct val="150000"/>
              </a:lnSpc>
              <a:spcAft>
                <a:spcPts val="0"/>
              </a:spcAft>
              <a:buFont typeface="Arial" panose="020B0604020202020204" pitchFamily="34" charset="0"/>
              <a:buChar char="•"/>
              <a:tabLst>
                <a:tab pos="270510" algn="l"/>
              </a:tabLst>
            </a:pPr>
            <a:r>
              <a:rPr lang="pl-PL" sz="2300" dirty="0">
                <a:solidFill>
                  <a:schemeClr val="bg1"/>
                </a:solidFill>
                <a:cs typeface="Arial"/>
              </a:rPr>
              <a:t>c</a:t>
            </a:r>
            <a:r>
              <a:rPr lang="pl-PL" sz="2300" dirty="0" smtClean="0">
                <a:solidFill>
                  <a:schemeClr val="bg1"/>
                </a:solidFill>
                <a:cs typeface="Arial"/>
              </a:rPr>
              <a:t>zas pracy</a:t>
            </a:r>
          </a:p>
          <a:p>
            <a:pPr marL="285750" indent="-285750" algn="just">
              <a:lnSpc>
                <a:spcPct val="150000"/>
              </a:lnSpc>
              <a:spcAft>
                <a:spcPts val="0"/>
              </a:spcAft>
              <a:buFont typeface="Arial" panose="020B0604020202020204" pitchFamily="34" charset="0"/>
              <a:buChar char="•"/>
              <a:tabLst>
                <a:tab pos="270510" algn="l"/>
              </a:tabLst>
            </a:pPr>
            <a:r>
              <a:rPr lang="pl-PL" sz="2300" dirty="0">
                <a:solidFill>
                  <a:schemeClr val="bg1"/>
                </a:solidFill>
              </a:rPr>
              <a:t>u</a:t>
            </a:r>
            <a:r>
              <a:rPr lang="pl-PL" sz="2300" dirty="0" smtClean="0">
                <a:solidFill>
                  <a:schemeClr val="bg1"/>
                </a:solidFill>
              </a:rPr>
              <a:t>rlopy</a:t>
            </a:r>
          </a:p>
          <a:p>
            <a:pPr marL="285750" indent="-285750" algn="just">
              <a:lnSpc>
                <a:spcPct val="150000"/>
              </a:lnSpc>
              <a:spcAft>
                <a:spcPts val="0"/>
              </a:spcAft>
              <a:buFont typeface="Arial" panose="020B0604020202020204" pitchFamily="34" charset="0"/>
              <a:buChar char="•"/>
              <a:tabLst>
                <a:tab pos="270510" algn="l"/>
              </a:tabLst>
            </a:pPr>
            <a:r>
              <a:rPr lang="pl-PL" sz="2300" dirty="0">
                <a:solidFill>
                  <a:schemeClr val="bg1"/>
                </a:solidFill>
              </a:rPr>
              <a:t>n</a:t>
            </a:r>
            <a:r>
              <a:rPr lang="pl-PL" sz="2300" dirty="0" smtClean="0">
                <a:solidFill>
                  <a:schemeClr val="bg1"/>
                </a:solidFill>
              </a:rPr>
              <a:t>awiązanie</a:t>
            </a:r>
            <a:r>
              <a:rPr lang="pl-PL" sz="2300" dirty="0">
                <a:solidFill>
                  <a:schemeClr val="bg1"/>
                </a:solidFill>
              </a:rPr>
              <a:t>, zmiana i rozwiązanie stosunku </a:t>
            </a:r>
            <a:r>
              <a:rPr lang="pl-PL" sz="2300" dirty="0" smtClean="0">
                <a:solidFill>
                  <a:schemeClr val="bg1"/>
                </a:solidFill>
              </a:rPr>
              <a:t>pracy</a:t>
            </a:r>
          </a:p>
          <a:p>
            <a:pPr marL="285750" indent="-285750" algn="just">
              <a:lnSpc>
                <a:spcPct val="150000"/>
              </a:lnSpc>
              <a:spcAft>
                <a:spcPts val="0"/>
              </a:spcAft>
              <a:buFont typeface="Arial" panose="020B0604020202020204" pitchFamily="34" charset="0"/>
              <a:buChar char="•"/>
              <a:tabLst>
                <a:tab pos="270510" algn="l"/>
              </a:tabLst>
            </a:pPr>
            <a:r>
              <a:rPr lang="pl-PL" sz="2300" dirty="0">
                <a:solidFill>
                  <a:schemeClr val="bg1"/>
                </a:solidFill>
              </a:rPr>
              <a:t>w</a:t>
            </a:r>
            <a:r>
              <a:rPr lang="pl-PL" sz="2300" dirty="0" smtClean="0">
                <a:solidFill>
                  <a:schemeClr val="bg1"/>
                </a:solidFill>
              </a:rPr>
              <a:t>ynagrodzenia</a:t>
            </a:r>
          </a:p>
          <a:p>
            <a:pPr marL="285750" indent="-285750">
              <a:lnSpc>
                <a:spcPct val="150000"/>
              </a:lnSpc>
              <a:spcAft>
                <a:spcPts val="0"/>
              </a:spcAft>
              <a:buFont typeface="Arial" panose="020B0604020202020204" pitchFamily="34" charset="0"/>
              <a:buChar char="•"/>
              <a:tabLst>
                <a:tab pos="270510" algn="l"/>
              </a:tabLst>
            </a:pPr>
            <a:r>
              <a:rPr lang="pl-PL" sz="2300" dirty="0">
                <a:solidFill>
                  <a:schemeClr val="bg1"/>
                </a:solidFill>
              </a:rPr>
              <a:t>i</a:t>
            </a:r>
            <a:r>
              <a:rPr lang="pl-PL" sz="2300" dirty="0" smtClean="0">
                <a:solidFill>
                  <a:schemeClr val="bg1"/>
                </a:solidFill>
              </a:rPr>
              <a:t>nne </a:t>
            </a:r>
            <a:r>
              <a:rPr lang="pl-PL" sz="2300" dirty="0">
                <a:solidFill>
                  <a:schemeClr val="bg1"/>
                </a:solidFill>
              </a:rPr>
              <a:t>zmiany </a:t>
            </a:r>
            <a:endParaRPr lang="pl-PL" sz="2300" dirty="0" smtClean="0">
              <a:solidFill>
                <a:schemeClr val="bg1"/>
              </a:solidFill>
            </a:endParaRPr>
          </a:p>
          <a:p>
            <a:pPr marL="285750" indent="-285750">
              <a:lnSpc>
                <a:spcPct val="115000"/>
              </a:lnSpc>
              <a:spcAft>
                <a:spcPts val="0"/>
              </a:spcAft>
              <a:buFont typeface="Arial" panose="020B0604020202020204" pitchFamily="34" charset="0"/>
              <a:buChar char="•"/>
              <a:tabLst>
                <a:tab pos="270510" algn="l"/>
              </a:tabLst>
            </a:pPr>
            <a:endParaRPr lang="pl-PL" dirty="0">
              <a:solidFill>
                <a:schemeClr val="bg1"/>
              </a:solidFill>
            </a:endParaRPr>
          </a:p>
        </p:txBody>
      </p:sp>
      <p:sp>
        <p:nvSpPr>
          <p:cNvPr id="6" name="Symbol zastępczy numeru slajdu 5"/>
          <p:cNvSpPr>
            <a:spLocks noGrp="1"/>
          </p:cNvSpPr>
          <p:nvPr>
            <p:ph type="sldNum" sz="quarter" idx="12"/>
          </p:nvPr>
        </p:nvSpPr>
        <p:spPr/>
        <p:txBody>
          <a:bodyPr/>
          <a:lstStyle/>
          <a:p>
            <a:fld id="{31EDFD19-1BA5-4B07-B626-314C42C315C0}" type="slidenum">
              <a:rPr lang="pl-PL" smtClean="0"/>
              <a:pPr/>
              <a:t>2</a:t>
            </a:fld>
            <a:endParaRPr lang="pl-PL" dirty="0"/>
          </a:p>
        </p:txBody>
      </p:sp>
      <p:sp>
        <p:nvSpPr>
          <p:cNvPr id="8" name="Symbol zastępczy daty 3"/>
          <p:cNvSpPr>
            <a:spLocks noGrp="1"/>
          </p:cNvSpPr>
          <p:nvPr>
            <p:ph type="dt" sz="half" idx="10"/>
          </p:nvPr>
        </p:nvSpPr>
        <p:spPr>
          <a:xfrm>
            <a:off x="457200" y="6356350"/>
            <a:ext cx="2133600" cy="365125"/>
          </a:xfrm>
        </p:spPr>
        <p:txBody>
          <a:bodyPr/>
          <a:lstStyle/>
          <a:p>
            <a:r>
              <a:rPr lang="pl-PL" dirty="0" smtClean="0"/>
              <a:t>Warszawa 07.11.2017 r. </a:t>
            </a:r>
            <a:endParaRPr lang="pl-PL" dirty="0"/>
          </a:p>
        </p:txBody>
      </p:sp>
    </p:spTree>
    <p:extLst>
      <p:ext uri="{BB962C8B-B14F-4D97-AF65-F5344CB8AC3E}">
        <p14:creationId xmlns:p14="http://schemas.microsoft.com/office/powerpoint/2010/main" val="18192463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384"/>
            <a:ext cx="9144000" cy="908720"/>
          </a:xfrm>
          <a:solidFill>
            <a:schemeClr val="bg1"/>
          </a:solidFill>
        </p:spPr>
        <p:txBody>
          <a:bodyPr>
            <a:normAutofit/>
          </a:bodyPr>
          <a:lstStyle/>
          <a:p>
            <a:pPr algn="l"/>
            <a:r>
              <a:rPr lang="pl-PL" sz="3600" b="1" dirty="0" smtClean="0">
                <a:solidFill>
                  <a:schemeClr val="tx2"/>
                </a:solidFill>
              </a:rPr>
              <a:t>  Awans zawodowy i ocena pracy </a:t>
            </a:r>
            <a:endParaRPr lang="sv-SE" sz="3600" b="1" dirty="0">
              <a:solidFill>
                <a:schemeClr val="tx2"/>
              </a:solidFill>
            </a:endParaRPr>
          </a:p>
        </p:txBody>
      </p:sp>
      <p:pic>
        <p:nvPicPr>
          <p:cNvPr id="5" name="Picture 3"/>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6857619" y="95250"/>
            <a:ext cx="2155970" cy="682862"/>
          </a:xfrm>
          <a:prstGeom prst="rect">
            <a:avLst/>
          </a:prstGeom>
          <a:noFill/>
          <a:extLst>
            <a:ext uri="{909E8E84-426E-40DD-AFC4-6F175D3DCCD1}">
              <a14:hiddenFill xmlns:a14="http://schemas.microsoft.com/office/drawing/2010/main">
                <a:solidFill>
                  <a:srgbClr val="FFFFFF"/>
                </a:solidFill>
              </a14:hiddenFill>
            </a:ext>
          </a:extLst>
        </p:spPr>
      </p:pic>
      <p:sp>
        <p:nvSpPr>
          <p:cNvPr id="3" name="pole tekstowe 2"/>
          <p:cNvSpPr txBox="1"/>
          <p:nvPr/>
        </p:nvSpPr>
        <p:spPr>
          <a:xfrm>
            <a:off x="467544" y="1196752"/>
            <a:ext cx="8424936" cy="5047536"/>
          </a:xfrm>
          <a:prstGeom prst="rect">
            <a:avLst/>
          </a:prstGeom>
          <a:noFill/>
        </p:spPr>
        <p:txBody>
          <a:bodyPr wrap="square" rtlCol="0">
            <a:spAutoFit/>
          </a:bodyPr>
          <a:lstStyle/>
          <a:p>
            <a:pPr marL="342900" indent="-342900" algn="just">
              <a:spcAft>
                <a:spcPts val="0"/>
              </a:spcAft>
              <a:buAutoNum type="arabicPeriod"/>
            </a:pPr>
            <a:r>
              <a:rPr lang="pl-PL" sz="2300" dirty="0" smtClean="0">
                <a:solidFill>
                  <a:schemeClr val="bg1"/>
                </a:solidFill>
                <a:cs typeface="Arial"/>
              </a:rPr>
              <a:t>Zastąpienie </a:t>
            </a:r>
            <a:r>
              <a:rPr lang="pl-PL" sz="2300" dirty="0">
                <a:solidFill>
                  <a:schemeClr val="bg1"/>
                </a:solidFill>
                <a:cs typeface="Arial"/>
              </a:rPr>
              <a:t>oceny dorobku zawodowego nauczyciela za okres stażu oceną </a:t>
            </a:r>
            <a:r>
              <a:rPr lang="pl-PL" sz="2300" dirty="0" smtClean="0">
                <a:solidFill>
                  <a:schemeClr val="bg1"/>
                </a:solidFill>
                <a:cs typeface="Arial"/>
              </a:rPr>
              <a:t>pracy uwzględniającą </a:t>
            </a:r>
            <a:r>
              <a:rPr lang="pl-PL" sz="2300" dirty="0">
                <a:solidFill>
                  <a:schemeClr val="bg1"/>
                </a:solidFill>
                <a:cs typeface="Arial"/>
              </a:rPr>
              <a:t>m.in. dorobek zawodowy </a:t>
            </a:r>
            <a:r>
              <a:rPr lang="pl-PL" sz="2300" dirty="0" smtClean="0">
                <a:solidFill>
                  <a:schemeClr val="bg1"/>
                </a:solidFill>
                <a:cs typeface="Arial"/>
              </a:rPr>
              <a:t>                 za </a:t>
            </a:r>
            <a:r>
              <a:rPr lang="pl-PL" sz="2300" dirty="0">
                <a:solidFill>
                  <a:schemeClr val="bg1"/>
                </a:solidFill>
                <a:cs typeface="Arial"/>
              </a:rPr>
              <a:t>okres </a:t>
            </a:r>
            <a:r>
              <a:rPr lang="pl-PL" sz="2300" dirty="0" smtClean="0">
                <a:solidFill>
                  <a:schemeClr val="bg1"/>
                </a:solidFill>
                <a:cs typeface="Arial"/>
              </a:rPr>
              <a:t>stażu.</a:t>
            </a:r>
          </a:p>
          <a:p>
            <a:pPr marL="342900" indent="-342900" algn="just">
              <a:buFontTx/>
              <a:buAutoNum type="arabicPeriod"/>
            </a:pPr>
            <a:endParaRPr lang="pl-PL" sz="2300" dirty="0" smtClean="0">
              <a:solidFill>
                <a:schemeClr val="bg1"/>
              </a:solidFill>
              <a:ea typeface="Calibri"/>
              <a:cs typeface="Arial"/>
            </a:endParaRPr>
          </a:p>
          <a:p>
            <a:pPr marL="342900" indent="-342900" algn="just">
              <a:buFontTx/>
              <a:buAutoNum type="arabicPeriod"/>
            </a:pPr>
            <a:r>
              <a:rPr lang="pl-PL" sz="2300" dirty="0" smtClean="0">
                <a:solidFill>
                  <a:schemeClr val="bg1"/>
                </a:solidFill>
                <a:ea typeface="Calibri"/>
                <a:cs typeface="Arial"/>
              </a:rPr>
              <a:t>Obligatoryjne terminy </a:t>
            </a:r>
            <a:r>
              <a:rPr lang="pl-PL" sz="2300" dirty="0">
                <a:solidFill>
                  <a:schemeClr val="bg1"/>
                </a:solidFill>
                <a:ea typeface="Calibri"/>
                <a:cs typeface="Arial"/>
              </a:rPr>
              <a:t>dokonywania oceny </a:t>
            </a:r>
            <a:r>
              <a:rPr lang="pl-PL" sz="2300" dirty="0" smtClean="0">
                <a:solidFill>
                  <a:schemeClr val="bg1"/>
                </a:solidFill>
                <a:ea typeface="Calibri"/>
                <a:cs typeface="Arial"/>
              </a:rPr>
              <a:t>pracy:</a:t>
            </a:r>
          </a:p>
          <a:p>
            <a:pPr marL="342900" indent="-342900" algn="just">
              <a:buFont typeface="Arial" panose="020B0604020202020204" pitchFamily="34" charset="0"/>
              <a:buChar char="•"/>
            </a:pPr>
            <a:r>
              <a:rPr lang="pl-PL" sz="2300" dirty="0">
                <a:solidFill>
                  <a:schemeClr val="bg1"/>
                </a:solidFill>
                <a:ea typeface="Calibri"/>
                <a:cs typeface="Arial"/>
              </a:rPr>
              <a:t>p</a:t>
            </a:r>
            <a:r>
              <a:rPr lang="pl-PL" sz="2300" dirty="0" smtClean="0">
                <a:solidFill>
                  <a:schemeClr val="bg1"/>
                </a:solidFill>
                <a:ea typeface="Calibri"/>
                <a:cs typeface="Arial"/>
              </a:rPr>
              <a:t>o zakończeniu stażu na stopień nauczyciela kontraktowego, nauczyciela mianowanego i nauczyciela dyplomowanego oraz po zakończeniu dodatkowego stażu;</a:t>
            </a:r>
          </a:p>
          <a:p>
            <a:pPr marL="342900" indent="-342900" algn="just">
              <a:buFont typeface="Arial" panose="020B0604020202020204" pitchFamily="34" charset="0"/>
              <a:buChar char="•"/>
            </a:pPr>
            <a:r>
              <a:rPr lang="pl-PL" sz="2300" dirty="0">
                <a:solidFill>
                  <a:schemeClr val="bg1"/>
                </a:solidFill>
                <a:ea typeface="Calibri"/>
                <a:cs typeface="Arial"/>
              </a:rPr>
              <a:t>c</a:t>
            </a:r>
            <a:r>
              <a:rPr lang="pl-PL" sz="2300" dirty="0" smtClean="0">
                <a:solidFill>
                  <a:schemeClr val="bg1"/>
                </a:solidFill>
                <a:ea typeface="Calibri"/>
                <a:cs typeface="Arial"/>
              </a:rPr>
              <a:t>o 3 lata pracy w szkole od dnia uzyskania stopnia nauczyciela kontraktowego, nauczyciela mianowanego i nauczyciela dyplomowanego, a jeżeli w tym okresie nauczyciel kontraktowy lub nauczyciel mianowany rozpocznie staż </a:t>
            </a:r>
            <a:r>
              <a:rPr lang="pl-PL" sz="2300" dirty="0">
                <a:solidFill>
                  <a:schemeClr val="bg1"/>
                </a:solidFill>
                <a:ea typeface="Calibri"/>
                <a:cs typeface="Arial"/>
              </a:rPr>
              <a:t>na kolejny stopień awansu </a:t>
            </a:r>
            <a:r>
              <a:rPr lang="pl-PL" sz="2300" dirty="0" smtClean="0">
                <a:solidFill>
                  <a:schemeClr val="bg1"/>
                </a:solidFill>
                <a:ea typeface="Calibri"/>
                <a:cs typeface="Arial"/>
              </a:rPr>
              <a:t>zawodowego oceny pracy dokonuje się po zakończeniu stażu. </a:t>
            </a:r>
            <a:endParaRPr lang="pl-PL" sz="2300" dirty="0">
              <a:solidFill>
                <a:schemeClr val="bg1"/>
              </a:solidFill>
              <a:ea typeface="Calibri"/>
              <a:cs typeface="Times New Roman"/>
            </a:endParaRPr>
          </a:p>
        </p:txBody>
      </p:sp>
      <p:sp>
        <p:nvSpPr>
          <p:cNvPr id="6" name="Symbol zastępczy numeru slajdu 5"/>
          <p:cNvSpPr>
            <a:spLocks noGrp="1"/>
          </p:cNvSpPr>
          <p:nvPr>
            <p:ph type="sldNum" sz="quarter" idx="12"/>
          </p:nvPr>
        </p:nvSpPr>
        <p:spPr/>
        <p:txBody>
          <a:bodyPr/>
          <a:lstStyle/>
          <a:p>
            <a:fld id="{31EDFD19-1BA5-4B07-B626-314C42C315C0}" type="slidenum">
              <a:rPr lang="pl-PL" smtClean="0"/>
              <a:pPr/>
              <a:t>3</a:t>
            </a:fld>
            <a:endParaRPr lang="pl-PL" dirty="0"/>
          </a:p>
        </p:txBody>
      </p:sp>
    </p:spTree>
    <p:extLst>
      <p:ext uri="{BB962C8B-B14F-4D97-AF65-F5344CB8AC3E}">
        <p14:creationId xmlns:p14="http://schemas.microsoft.com/office/powerpoint/2010/main" val="24307481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384"/>
            <a:ext cx="9144000" cy="908720"/>
          </a:xfrm>
          <a:solidFill>
            <a:schemeClr val="bg1"/>
          </a:solidFill>
        </p:spPr>
        <p:txBody>
          <a:bodyPr>
            <a:normAutofit/>
          </a:bodyPr>
          <a:lstStyle/>
          <a:p>
            <a:pPr algn="l"/>
            <a:r>
              <a:rPr lang="pl-PL" sz="3600" b="1" dirty="0" smtClean="0">
                <a:solidFill>
                  <a:schemeClr val="tx2"/>
                </a:solidFill>
              </a:rPr>
              <a:t>  Awans zawodowy i ocena pracy </a:t>
            </a:r>
            <a:endParaRPr lang="sv-SE" sz="3600" b="1" dirty="0">
              <a:solidFill>
                <a:schemeClr val="tx2"/>
              </a:solidFill>
            </a:endParaRPr>
          </a:p>
        </p:txBody>
      </p:sp>
      <p:pic>
        <p:nvPicPr>
          <p:cNvPr id="5" name="Picture 3"/>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6857619" y="95250"/>
            <a:ext cx="2155970" cy="682862"/>
          </a:xfrm>
          <a:prstGeom prst="rect">
            <a:avLst/>
          </a:prstGeom>
          <a:noFill/>
          <a:extLst>
            <a:ext uri="{909E8E84-426E-40DD-AFC4-6F175D3DCCD1}">
              <a14:hiddenFill xmlns:a14="http://schemas.microsoft.com/office/drawing/2010/main">
                <a:solidFill>
                  <a:srgbClr val="FFFFFF"/>
                </a:solidFill>
              </a14:hiddenFill>
            </a:ext>
          </a:extLst>
        </p:spPr>
      </p:pic>
      <p:sp>
        <p:nvSpPr>
          <p:cNvPr id="3" name="pole tekstowe 2"/>
          <p:cNvSpPr txBox="1"/>
          <p:nvPr/>
        </p:nvSpPr>
        <p:spPr>
          <a:xfrm>
            <a:off x="467544" y="908720"/>
            <a:ext cx="8424936" cy="5940088"/>
          </a:xfrm>
          <a:prstGeom prst="rect">
            <a:avLst/>
          </a:prstGeom>
          <a:noFill/>
        </p:spPr>
        <p:txBody>
          <a:bodyPr wrap="square" rtlCol="0">
            <a:spAutoFit/>
          </a:bodyPr>
          <a:lstStyle/>
          <a:p>
            <a:pPr algn="just">
              <a:spcAft>
                <a:spcPts val="0"/>
              </a:spcAft>
            </a:pPr>
            <a:r>
              <a:rPr lang="pl-PL" sz="2300" dirty="0" smtClean="0">
                <a:solidFill>
                  <a:schemeClr val="bg1"/>
                </a:solidFill>
                <a:ea typeface="Calibri"/>
                <a:cs typeface="Arial"/>
              </a:rPr>
              <a:t>3. Rozszerzenie skali oceny pracy:</a:t>
            </a:r>
          </a:p>
          <a:p>
            <a:pPr marL="720725" indent="-273050" algn="just">
              <a:spcAft>
                <a:spcPts val="0"/>
              </a:spcAft>
              <a:buFont typeface="Arial" panose="020B0604020202020204" pitchFamily="34" charset="0"/>
              <a:buChar char="•"/>
            </a:pPr>
            <a:r>
              <a:rPr lang="pl-PL" sz="2300" dirty="0" smtClean="0">
                <a:solidFill>
                  <a:schemeClr val="bg1"/>
                </a:solidFill>
                <a:ea typeface="Calibri"/>
                <a:cs typeface="Arial"/>
              </a:rPr>
              <a:t>ocena wyróżniająca</a:t>
            </a:r>
          </a:p>
          <a:p>
            <a:pPr marL="720725" indent="-273050" algn="just">
              <a:spcAft>
                <a:spcPts val="0"/>
              </a:spcAft>
              <a:buFont typeface="Arial" panose="020B0604020202020204" pitchFamily="34" charset="0"/>
              <a:buChar char="•"/>
            </a:pPr>
            <a:r>
              <a:rPr lang="pl-PL" sz="2300" dirty="0" smtClean="0">
                <a:solidFill>
                  <a:schemeClr val="bg1"/>
                </a:solidFill>
                <a:ea typeface="Calibri"/>
                <a:cs typeface="Arial"/>
              </a:rPr>
              <a:t>ocena bardzo dobra</a:t>
            </a:r>
          </a:p>
          <a:p>
            <a:pPr marL="720725" indent="-273050" algn="just">
              <a:spcAft>
                <a:spcPts val="0"/>
              </a:spcAft>
              <a:buFont typeface="Arial" panose="020B0604020202020204" pitchFamily="34" charset="0"/>
              <a:buChar char="•"/>
            </a:pPr>
            <a:r>
              <a:rPr lang="pl-PL" sz="2300" dirty="0" smtClean="0">
                <a:solidFill>
                  <a:schemeClr val="bg1"/>
                </a:solidFill>
                <a:ea typeface="Calibri"/>
                <a:cs typeface="Arial"/>
              </a:rPr>
              <a:t>ocena dobra</a:t>
            </a:r>
          </a:p>
          <a:p>
            <a:pPr marL="720725" indent="-273050" algn="just">
              <a:spcAft>
                <a:spcPts val="0"/>
              </a:spcAft>
              <a:buFont typeface="Arial" panose="020B0604020202020204" pitchFamily="34" charset="0"/>
              <a:buChar char="•"/>
            </a:pPr>
            <a:r>
              <a:rPr lang="pl-PL" sz="2300" dirty="0" smtClean="0">
                <a:solidFill>
                  <a:schemeClr val="bg1"/>
                </a:solidFill>
                <a:ea typeface="Calibri"/>
                <a:cs typeface="Arial"/>
              </a:rPr>
              <a:t>ocena negatywna.</a:t>
            </a:r>
          </a:p>
          <a:p>
            <a:pPr algn="just">
              <a:spcAft>
                <a:spcPts val="0"/>
              </a:spcAft>
            </a:pPr>
            <a:endParaRPr lang="pl-PL" sz="1200" dirty="0" smtClean="0">
              <a:solidFill>
                <a:schemeClr val="bg1"/>
              </a:solidFill>
              <a:ea typeface="Calibri"/>
              <a:cs typeface="Arial"/>
            </a:endParaRPr>
          </a:p>
          <a:p>
            <a:pPr marL="457200" indent="-457200" algn="just">
              <a:buFont typeface="+mj-lt"/>
              <a:buAutoNum type="arabicPeriod" startAt="4"/>
            </a:pPr>
            <a:r>
              <a:rPr lang="pl-PL" sz="2300" dirty="0" smtClean="0">
                <a:solidFill>
                  <a:schemeClr val="bg1"/>
                </a:solidFill>
                <a:ea typeface="Calibri"/>
                <a:cs typeface="Arial"/>
              </a:rPr>
              <a:t>Rozszerzenie zakresu obowiązków nauczyciela ocenianych                   w ramach oceny pracy o obowiązek doskonalenia się zawodowo zgodnie z potrzebami szkoły. </a:t>
            </a:r>
          </a:p>
          <a:p>
            <a:pPr algn="just"/>
            <a:endParaRPr lang="pl-PL" sz="1200" dirty="0" smtClean="0">
              <a:solidFill>
                <a:schemeClr val="bg1"/>
              </a:solidFill>
              <a:ea typeface="Calibri"/>
              <a:cs typeface="Arial"/>
            </a:endParaRPr>
          </a:p>
          <a:p>
            <a:pPr marL="457200" indent="-457200" algn="just">
              <a:buFont typeface="+mj-lt"/>
              <a:buAutoNum type="arabicPeriod" startAt="5"/>
            </a:pPr>
            <a:r>
              <a:rPr lang="pl-PL" sz="2300" dirty="0" smtClean="0">
                <a:solidFill>
                  <a:schemeClr val="bg1"/>
                </a:solidFill>
                <a:ea typeface="Calibri"/>
                <a:cs typeface="Arial"/>
              </a:rPr>
              <a:t>Określenie w rozporządzeniu m.in. szczegółowych kryteriów                      i trybu dokonywania oceny pracy nauczycieli oraz upoważnienie dyrektorów szkół do ustalania regulaminu określającego wskaźniki oceny pracy nauczycieli, odnoszące się do poziomu spełniania poszczególnych kryteriów oceny pracy nauczycieli na poszczególnych stopniach awansu zawodowego oraz uwzględniające specyfikę pracy w danej szkole.</a:t>
            </a:r>
            <a:endParaRPr lang="pl-PL" sz="2300" dirty="0">
              <a:solidFill>
                <a:schemeClr val="bg1"/>
              </a:solidFill>
              <a:ea typeface="Calibri"/>
              <a:cs typeface="Times New Roman"/>
            </a:endParaRPr>
          </a:p>
        </p:txBody>
      </p:sp>
      <p:sp>
        <p:nvSpPr>
          <p:cNvPr id="6" name="Symbol zastępczy numeru slajdu 5"/>
          <p:cNvSpPr>
            <a:spLocks noGrp="1"/>
          </p:cNvSpPr>
          <p:nvPr>
            <p:ph type="sldNum" sz="quarter" idx="12"/>
          </p:nvPr>
        </p:nvSpPr>
        <p:spPr/>
        <p:txBody>
          <a:bodyPr/>
          <a:lstStyle/>
          <a:p>
            <a:fld id="{31EDFD19-1BA5-4B07-B626-314C42C315C0}" type="slidenum">
              <a:rPr lang="pl-PL" smtClean="0"/>
              <a:pPr/>
              <a:t>4</a:t>
            </a:fld>
            <a:endParaRPr lang="pl-PL" dirty="0"/>
          </a:p>
        </p:txBody>
      </p:sp>
    </p:spTree>
    <p:extLst>
      <p:ext uri="{BB962C8B-B14F-4D97-AF65-F5344CB8AC3E}">
        <p14:creationId xmlns:p14="http://schemas.microsoft.com/office/powerpoint/2010/main" val="15050690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384"/>
            <a:ext cx="9144000" cy="908720"/>
          </a:xfrm>
          <a:solidFill>
            <a:schemeClr val="bg1"/>
          </a:solidFill>
        </p:spPr>
        <p:txBody>
          <a:bodyPr>
            <a:normAutofit/>
          </a:bodyPr>
          <a:lstStyle/>
          <a:p>
            <a:pPr algn="l"/>
            <a:r>
              <a:rPr lang="pl-PL" sz="3600" b="1" dirty="0" smtClean="0">
                <a:solidFill>
                  <a:schemeClr val="tx2"/>
                </a:solidFill>
              </a:rPr>
              <a:t>  Awans zawodowy i ocena pracy </a:t>
            </a:r>
            <a:endParaRPr lang="sv-SE" sz="3600" b="1" dirty="0">
              <a:solidFill>
                <a:schemeClr val="tx2"/>
              </a:solidFill>
            </a:endParaRPr>
          </a:p>
        </p:txBody>
      </p:sp>
      <p:pic>
        <p:nvPicPr>
          <p:cNvPr id="5" name="Picture 3"/>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6857619" y="95250"/>
            <a:ext cx="2155970" cy="682862"/>
          </a:xfrm>
          <a:prstGeom prst="rect">
            <a:avLst/>
          </a:prstGeom>
          <a:noFill/>
          <a:extLst>
            <a:ext uri="{909E8E84-426E-40DD-AFC4-6F175D3DCCD1}">
              <a14:hiddenFill xmlns:a14="http://schemas.microsoft.com/office/drawing/2010/main">
                <a:solidFill>
                  <a:srgbClr val="FFFFFF"/>
                </a:solidFill>
              </a14:hiddenFill>
            </a:ext>
          </a:extLst>
        </p:spPr>
      </p:pic>
      <p:sp>
        <p:nvSpPr>
          <p:cNvPr id="3" name="pole tekstowe 2"/>
          <p:cNvSpPr txBox="1"/>
          <p:nvPr/>
        </p:nvSpPr>
        <p:spPr>
          <a:xfrm>
            <a:off x="467544" y="980728"/>
            <a:ext cx="8424936" cy="5047536"/>
          </a:xfrm>
          <a:prstGeom prst="rect">
            <a:avLst/>
          </a:prstGeom>
          <a:noFill/>
        </p:spPr>
        <p:txBody>
          <a:bodyPr wrap="square" rtlCol="0">
            <a:spAutoFit/>
          </a:bodyPr>
          <a:lstStyle/>
          <a:p>
            <a:pPr marL="355600" indent="-355600" algn="just">
              <a:spcAft>
                <a:spcPts val="0"/>
              </a:spcAft>
              <a:buFont typeface="+mj-lt"/>
              <a:buAutoNum type="arabicPeriod" startAt="6"/>
            </a:pPr>
            <a:r>
              <a:rPr lang="pl-PL" sz="2300" dirty="0">
                <a:solidFill>
                  <a:schemeClr val="bg1"/>
                </a:solidFill>
                <a:ea typeface="Calibri"/>
                <a:cs typeface="Arial"/>
              </a:rPr>
              <a:t>Powiązanie oceny pracy ze ścieżką awansu zawodowego (ocena ma wpływ na skrócenie </a:t>
            </a:r>
            <a:r>
              <a:rPr lang="pl-PL" sz="2300" dirty="0" smtClean="0">
                <a:solidFill>
                  <a:schemeClr val="bg1"/>
                </a:solidFill>
                <a:ea typeface="Calibri"/>
                <a:cs typeface="Arial"/>
              </a:rPr>
              <a:t>ścieżki </a:t>
            </a:r>
            <a:r>
              <a:rPr lang="pl-PL" sz="2300" dirty="0">
                <a:solidFill>
                  <a:schemeClr val="bg1"/>
                </a:solidFill>
                <a:ea typeface="Calibri"/>
                <a:cs typeface="Arial"/>
              </a:rPr>
              <a:t>awansu</a:t>
            </a:r>
            <a:r>
              <a:rPr lang="pl-PL" sz="2300" dirty="0" smtClean="0">
                <a:solidFill>
                  <a:schemeClr val="bg1"/>
                </a:solidFill>
                <a:ea typeface="Calibri"/>
                <a:cs typeface="Arial"/>
              </a:rPr>
              <a:t>).</a:t>
            </a:r>
            <a:endParaRPr lang="pl-PL" sz="2300" dirty="0">
              <a:solidFill>
                <a:schemeClr val="bg1"/>
              </a:solidFill>
              <a:ea typeface="Calibri"/>
              <a:cs typeface="Arial"/>
            </a:endParaRPr>
          </a:p>
          <a:p>
            <a:pPr marL="342900" indent="-342900" algn="just">
              <a:spcAft>
                <a:spcPts val="0"/>
              </a:spcAft>
              <a:buFont typeface="+mj-lt"/>
              <a:buAutoNum type="arabicPeriod" startAt="6"/>
            </a:pPr>
            <a:endParaRPr lang="pl-PL" sz="2300" dirty="0">
              <a:solidFill>
                <a:schemeClr val="bg1"/>
              </a:solidFill>
              <a:ea typeface="Calibri"/>
              <a:cs typeface="Arial"/>
            </a:endParaRPr>
          </a:p>
          <a:p>
            <a:pPr marL="342900" indent="-342900" algn="just">
              <a:buFont typeface="+mj-lt"/>
              <a:buAutoNum type="arabicPeriod" startAt="6"/>
            </a:pPr>
            <a:r>
              <a:rPr lang="pl-PL" sz="2300" dirty="0" smtClean="0">
                <a:solidFill>
                  <a:schemeClr val="bg1"/>
                </a:solidFill>
                <a:ea typeface="Calibri"/>
                <a:cs typeface="Times New Roman"/>
              </a:rPr>
              <a:t>Wprowadzenie </a:t>
            </a:r>
            <a:r>
              <a:rPr lang="pl-PL" sz="2300" dirty="0">
                <a:solidFill>
                  <a:schemeClr val="bg1"/>
                </a:solidFill>
                <a:ea typeface="Calibri"/>
                <a:cs typeface="Times New Roman"/>
              </a:rPr>
              <a:t>dodatku za wyróżniającą pracę dla nauczycieli dyplomowanych legitymujących się con. 3-letnim okresem pracy od dnia nadania tego stopnia oraz wyróżniającą oceną pracy – 16% kwoty bazowej.</a:t>
            </a:r>
          </a:p>
          <a:p>
            <a:pPr algn="just"/>
            <a:endParaRPr lang="pl-PL" sz="2300" dirty="0" smtClean="0">
              <a:solidFill>
                <a:schemeClr val="bg1"/>
              </a:solidFill>
            </a:endParaRPr>
          </a:p>
          <a:p>
            <a:pPr marL="457200" indent="-457200" algn="just">
              <a:buFont typeface="+mj-lt"/>
              <a:buAutoNum type="arabicPeriod" startAt="8"/>
            </a:pPr>
            <a:r>
              <a:rPr lang="pl-PL" sz="2300" dirty="0" smtClean="0">
                <a:solidFill>
                  <a:schemeClr val="bg1"/>
                </a:solidFill>
              </a:rPr>
              <a:t>Wydłużenie </a:t>
            </a:r>
            <a:r>
              <a:rPr lang="pl-PL" sz="2300" dirty="0">
                <a:solidFill>
                  <a:schemeClr val="bg1"/>
                </a:solidFill>
              </a:rPr>
              <a:t>okresów pracy w szkole niezbędnych do rozpoczęcia stażu na kolejny stopień awansu zawodowego:</a:t>
            </a:r>
          </a:p>
          <a:p>
            <a:pPr marL="698500" indent="-342900" algn="just">
              <a:buFont typeface="Arial" panose="020B0604020202020204" pitchFamily="34" charset="0"/>
              <a:buChar char="•"/>
            </a:pPr>
            <a:r>
              <a:rPr lang="pl-PL" sz="2300" dirty="0" smtClean="0">
                <a:solidFill>
                  <a:schemeClr val="bg1"/>
                </a:solidFill>
              </a:rPr>
              <a:t>z </a:t>
            </a:r>
            <a:r>
              <a:rPr lang="pl-PL" sz="2300" dirty="0">
                <a:solidFill>
                  <a:schemeClr val="bg1"/>
                </a:solidFill>
              </a:rPr>
              <a:t>2 do 3 lat pracy </a:t>
            </a:r>
            <a:r>
              <a:rPr lang="pl-PL" sz="2300" dirty="0" smtClean="0">
                <a:solidFill>
                  <a:schemeClr val="bg1"/>
                </a:solidFill>
              </a:rPr>
              <a:t>przed rozpoczęciem </a:t>
            </a:r>
            <a:r>
              <a:rPr lang="pl-PL" sz="2300" dirty="0">
                <a:solidFill>
                  <a:schemeClr val="bg1"/>
                </a:solidFill>
              </a:rPr>
              <a:t>stażu na stopień nauczyciela </a:t>
            </a:r>
            <a:r>
              <a:rPr lang="pl-PL" sz="2300" dirty="0" smtClean="0">
                <a:solidFill>
                  <a:schemeClr val="bg1"/>
                </a:solidFill>
              </a:rPr>
              <a:t>mianowanego,</a:t>
            </a:r>
            <a:endParaRPr lang="pl-PL" sz="2300" dirty="0">
              <a:solidFill>
                <a:schemeClr val="bg1"/>
              </a:solidFill>
            </a:endParaRPr>
          </a:p>
          <a:p>
            <a:pPr marL="698500" indent="-342900" algn="just">
              <a:buFont typeface="Arial" panose="020B0604020202020204" pitchFamily="34" charset="0"/>
              <a:buChar char="•"/>
            </a:pPr>
            <a:r>
              <a:rPr lang="pl-PL" sz="2300" dirty="0" smtClean="0">
                <a:solidFill>
                  <a:schemeClr val="bg1"/>
                </a:solidFill>
              </a:rPr>
              <a:t>z </a:t>
            </a:r>
            <a:r>
              <a:rPr lang="pl-PL" sz="2300" dirty="0">
                <a:solidFill>
                  <a:schemeClr val="bg1"/>
                </a:solidFill>
              </a:rPr>
              <a:t>1 roku do 4 lat </a:t>
            </a:r>
            <a:r>
              <a:rPr lang="pl-PL" sz="2300" dirty="0" smtClean="0">
                <a:solidFill>
                  <a:schemeClr val="bg1"/>
                </a:solidFill>
              </a:rPr>
              <a:t>pracy przed rozpoczęciem </a:t>
            </a:r>
            <a:r>
              <a:rPr lang="pl-PL" sz="2300" dirty="0">
                <a:solidFill>
                  <a:schemeClr val="bg1"/>
                </a:solidFill>
              </a:rPr>
              <a:t>stażu na stopień nauczyciela </a:t>
            </a:r>
            <a:r>
              <a:rPr lang="pl-PL" sz="2300" dirty="0" smtClean="0">
                <a:solidFill>
                  <a:schemeClr val="bg1"/>
                </a:solidFill>
              </a:rPr>
              <a:t>dyplomowanego.</a:t>
            </a:r>
            <a:endParaRPr lang="pl-PL" sz="2300" dirty="0">
              <a:solidFill>
                <a:schemeClr val="bg1"/>
              </a:solidFill>
              <a:ea typeface="Calibri"/>
              <a:cs typeface="Arial"/>
            </a:endParaRPr>
          </a:p>
        </p:txBody>
      </p:sp>
      <p:sp>
        <p:nvSpPr>
          <p:cNvPr id="6" name="Symbol zastępczy numeru slajdu 5"/>
          <p:cNvSpPr>
            <a:spLocks noGrp="1"/>
          </p:cNvSpPr>
          <p:nvPr>
            <p:ph type="sldNum" sz="quarter" idx="12"/>
          </p:nvPr>
        </p:nvSpPr>
        <p:spPr/>
        <p:txBody>
          <a:bodyPr/>
          <a:lstStyle/>
          <a:p>
            <a:fld id="{31EDFD19-1BA5-4B07-B626-314C42C315C0}" type="slidenum">
              <a:rPr lang="pl-PL" smtClean="0"/>
              <a:pPr/>
              <a:t>5</a:t>
            </a:fld>
            <a:endParaRPr lang="pl-PL" dirty="0"/>
          </a:p>
        </p:txBody>
      </p:sp>
    </p:spTree>
    <p:extLst>
      <p:ext uri="{BB962C8B-B14F-4D97-AF65-F5344CB8AC3E}">
        <p14:creationId xmlns:p14="http://schemas.microsoft.com/office/powerpoint/2010/main" val="18144047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384"/>
            <a:ext cx="9144000" cy="908720"/>
          </a:xfrm>
          <a:solidFill>
            <a:schemeClr val="bg1"/>
          </a:solidFill>
        </p:spPr>
        <p:txBody>
          <a:bodyPr>
            <a:normAutofit/>
          </a:bodyPr>
          <a:lstStyle/>
          <a:p>
            <a:pPr algn="l"/>
            <a:r>
              <a:rPr lang="pl-PL" sz="3600" b="1" dirty="0" smtClean="0">
                <a:solidFill>
                  <a:srgbClr val="1F497D"/>
                </a:solidFill>
              </a:rPr>
              <a:t>  Awans </a:t>
            </a:r>
            <a:r>
              <a:rPr lang="pl-PL" sz="3600" b="1" dirty="0">
                <a:solidFill>
                  <a:srgbClr val="1F497D"/>
                </a:solidFill>
              </a:rPr>
              <a:t>zawodowy i ocena pracy</a:t>
            </a:r>
            <a:endParaRPr lang="sv-SE" sz="3600" b="1" dirty="0">
              <a:solidFill>
                <a:schemeClr val="tx2"/>
              </a:solidFill>
            </a:endParaRPr>
          </a:p>
        </p:txBody>
      </p:sp>
      <p:pic>
        <p:nvPicPr>
          <p:cNvPr id="5" name="Picture 3"/>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6857619" y="95250"/>
            <a:ext cx="2155970" cy="682862"/>
          </a:xfrm>
          <a:prstGeom prst="rect">
            <a:avLst/>
          </a:prstGeom>
          <a:noFill/>
          <a:extLst>
            <a:ext uri="{909E8E84-426E-40DD-AFC4-6F175D3DCCD1}">
              <a14:hiddenFill xmlns:a14="http://schemas.microsoft.com/office/drawing/2010/main">
                <a:solidFill>
                  <a:srgbClr val="FFFFFF"/>
                </a:solidFill>
              </a14:hiddenFill>
            </a:ext>
          </a:extLst>
        </p:spPr>
      </p:pic>
      <p:sp>
        <p:nvSpPr>
          <p:cNvPr id="3" name="pole tekstowe 2"/>
          <p:cNvSpPr txBox="1"/>
          <p:nvPr/>
        </p:nvSpPr>
        <p:spPr>
          <a:xfrm>
            <a:off x="467544" y="980728"/>
            <a:ext cx="8424936" cy="5955476"/>
          </a:xfrm>
          <a:prstGeom prst="rect">
            <a:avLst/>
          </a:prstGeom>
          <a:noFill/>
        </p:spPr>
        <p:txBody>
          <a:bodyPr wrap="square" rtlCol="0">
            <a:spAutoFit/>
          </a:bodyPr>
          <a:lstStyle/>
          <a:p>
            <a:pPr marL="457200" indent="-457200" algn="just">
              <a:buFont typeface="+mj-lt"/>
              <a:buAutoNum type="arabicPeriod" startAt="10"/>
            </a:pPr>
            <a:endParaRPr lang="pl-PL" sz="2300" dirty="0" smtClean="0">
              <a:solidFill>
                <a:schemeClr val="bg1"/>
              </a:solidFill>
            </a:endParaRPr>
          </a:p>
          <a:p>
            <a:pPr marL="457200" indent="-457200" algn="just">
              <a:buFont typeface="+mj-lt"/>
              <a:buAutoNum type="arabicPeriod" startAt="9"/>
            </a:pPr>
            <a:r>
              <a:rPr lang="pl-PL" sz="2300" dirty="0">
                <a:solidFill>
                  <a:schemeClr val="bg1"/>
                </a:solidFill>
              </a:rPr>
              <a:t>Wydłużenie stażu na stopień nauczyciela kontraktowego z 9 miesięcy do roku i 9 miesięcy. </a:t>
            </a:r>
          </a:p>
          <a:p>
            <a:pPr algn="just"/>
            <a:endParaRPr lang="pl-PL" sz="1200" dirty="0">
              <a:solidFill>
                <a:schemeClr val="bg1"/>
              </a:solidFill>
            </a:endParaRPr>
          </a:p>
          <a:p>
            <a:pPr marL="457200" indent="-457200" algn="just">
              <a:buFont typeface="+mj-lt"/>
              <a:buAutoNum type="arabicPeriod" startAt="10"/>
            </a:pPr>
            <a:r>
              <a:rPr lang="pl-PL" sz="2300" dirty="0" smtClean="0">
                <a:solidFill>
                  <a:schemeClr val="bg1"/>
                </a:solidFill>
              </a:rPr>
              <a:t>Egzamin przed komisją egzaminacyjną na stopień nauczyciela kontraktowego zamiast  </a:t>
            </a:r>
            <a:r>
              <a:rPr lang="pl-PL" sz="2300" dirty="0">
                <a:solidFill>
                  <a:schemeClr val="bg1"/>
                </a:solidFill>
              </a:rPr>
              <a:t>rozmowy przeprowadzanej przez komisję </a:t>
            </a:r>
            <a:r>
              <a:rPr lang="pl-PL" sz="2300" dirty="0" smtClean="0">
                <a:solidFill>
                  <a:schemeClr val="bg1"/>
                </a:solidFill>
              </a:rPr>
              <a:t>kwalifikacyjną. </a:t>
            </a:r>
          </a:p>
          <a:p>
            <a:pPr algn="just"/>
            <a:endParaRPr lang="pl-PL" sz="1200" dirty="0" smtClean="0">
              <a:solidFill>
                <a:schemeClr val="bg1"/>
              </a:solidFill>
            </a:endParaRPr>
          </a:p>
          <a:p>
            <a:pPr marL="457200" indent="-457200" algn="just">
              <a:buFont typeface="+mj-lt"/>
              <a:buAutoNum type="arabicPeriod" startAt="11"/>
            </a:pPr>
            <a:r>
              <a:rPr lang="pl-PL" sz="2300" dirty="0" smtClean="0">
                <a:solidFill>
                  <a:schemeClr val="bg1"/>
                </a:solidFill>
                <a:ea typeface="Times New Roman"/>
              </a:rPr>
              <a:t>Nauczyciele </a:t>
            </a:r>
            <a:r>
              <a:rPr lang="pl-PL" sz="2300" dirty="0">
                <a:solidFill>
                  <a:schemeClr val="bg1"/>
                </a:solidFill>
                <a:ea typeface="Times New Roman"/>
              </a:rPr>
              <a:t>akademiccy posiadający stopień naukowy oraz legitymujący się con. 5-letnim okresem pracy w szkole wyższej, </a:t>
            </a:r>
            <a:r>
              <a:rPr lang="pl-PL" sz="2300" dirty="0" smtClean="0">
                <a:solidFill>
                  <a:schemeClr val="bg1"/>
                </a:solidFill>
                <a:ea typeface="Times New Roman"/>
              </a:rPr>
              <a:t>           z dniem </a:t>
            </a:r>
            <a:r>
              <a:rPr lang="pl-PL" sz="2300" dirty="0">
                <a:solidFill>
                  <a:schemeClr val="bg1"/>
                </a:solidFill>
                <a:ea typeface="Times New Roman"/>
              </a:rPr>
              <a:t>nawiązania stosunku pracy w szkole będą uzyskiwali stopień nauczyciela mianowanego.</a:t>
            </a:r>
          </a:p>
          <a:p>
            <a:pPr algn="just"/>
            <a:endParaRPr lang="pl-PL" sz="1200" dirty="0" smtClean="0">
              <a:solidFill>
                <a:schemeClr val="bg1"/>
              </a:solidFill>
            </a:endParaRPr>
          </a:p>
          <a:p>
            <a:pPr marL="457200" indent="-457200" algn="just">
              <a:buFont typeface="+mj-lt"/>
              <a:buAutoNum type="arabicPeriod" startAt="12"/>
            </a:pPr>
            <a:r>
              <a:rPr lang="pl-PL" sz="2300" dirty="0" smtClean="0">
                <a:solidFill>
                  <a:schemeClr val="bg1"/>
                </a:solidFill>
              </a:rPr>
              <a:t>Doprecyzowanie, że w </a:t>
            </a:r>
            <a:r>
              <a:rPr lang="pl-PL" sz="2300" dirty="0">
                <a:solidFill>
                  <a:schemeClr val="bg1"/>
                </a:solidFill>
              </a:rPr>
              <a:t>przypadku przywrócenia nauczyciela do pracy do </a:t>
            </a:r>
            <a:r>
              <a:rPr lang="pl-PL" sz="2300" dirty="0" smtClean="0">
                <a:solidFill>
                  <a:schemeClr val="bg1"/>
                </a:solidFill>
              </a:rPr>
              <a:t>stażu na kolejny stopień awansu zawodowego </a:t>
            </a:r>
            <a:r>
              <a:rPr lang="pl-PL" sz="2300" dirty="0">
                <a:solidFill>
                  <a:schemeClr val="bg1"/>
                </a:solidFill>
              </a:rPr>
              <a:t>zalicza się okres stażu odbytego przed rozwiązaniem lub wygaśnięciem stosunku </a:t>
            </a:r>
            <a:r>
              <a:rPr lang="pl-PL" sz="2300" dirty="0" smtClean="0">
                <a:solidFill>
                  <a:schemeClr val="bg1"/>
                </a:solidFill>
              </a:rPr>
              <a:t>pracy.</a:t>
            </a:r>
          </a:p>
          <a:p>
            <a:pPr lvl="0" algn="just"/>
            <a:endParaRPr lang="pl-PL" sz="1200" dirty="0" smtClean="0">
              <a:solidFill>
                <a:schemeClr val="bg1"/>
              </a:solidFill>
              <a:ea typeface="Times New Roman"/>
            </a:endParaRPr>
          </a:p>
        </p:txBody>
      </p:sp>
      <p:sp>
        <p:nvSpPr>
          <p:cNvPr id="6" name="Symbol zastępczy numeru slajdu 5"/>
          <p:cNvSpPr>
            <a:spLocks noGrp="1"/>
          </p:cNvSpPr>
          <p:nvPr>
            <p:ph type="sldNum" sz="quarter" idx="12"/>
          </p:nvPr>
        </p:nvSpPr>
        <p:spPr/>
        <p:txBody>
          <a:bodyPr/>
          <a:lstStyle/>
          <a:p>
            <a:fld id="{31EDFD19-1BA5-4B07-B626-314C42C315C0}" type="slidenum">
              <a:rPr lang="pl-PL" smtClean="0"/>
              <a:pPr/>
              <a:t>6</a:t>
            </a:fld>
            <a:endParaRPr lang="pl-PL" dirty="0"/>
          </a:p>
        </p:txBody>
      </p:sp>
    </p:spTree>
    <p:extLst>
      <p:ext uri="{BB962C8B-B14F-4D97-AF65-F5344CB8AC3E}">
        <p14:creationId xmlns:p14="http://schemas.microsoft.com/office/powerpoint/2010/main" val="5333234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384"/>
            <a:ext cx="9144000" cy="908720"/>
          </a:xfrm>
          <a:solidFill>
            <a:schemeClr val="bg1"/>
          </a:solidFill>
        </p:spPr>
        <p:txBody>
          <a:bodyPr>
            <a:normAutofit/>
          </a:bodyPr>
          <a:lstStyle/>
          <a:p>
            <a:pPr algn="l"/>
            <a:r>
              <a:rPr lang="pl-PL" sz="3600" b="1" dirty="0" smtClean="0">
                <a:solidFill>
                  <a:schemeClr val="tx2"/>
                </a:solidFill>
              </a:rPr>
              <a:t>  Awans zawodowy i ocena pracy </a:t>
            </a:r>
            <a:endParaRPr lang="sv-SE" sz="3600" b="1" dirty="0">
              <a:solidFill>
                <a:schemeClr val="tx2"/>
              </a:solidFill>
            </a:endParaRPr>
          </a:p>
        </p:txBody>
      </p:sp>
      <p:pic>
        <p:nvPicPr>
          <p:cNvPr id="5" name="Picture 3"/>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6857619" y="95250"/>
            <a:ext cx="2155970" cy="682862"/>
          </a:xfrm>
          <a:prstGeom prst="rect">
            <a:avLst/>
          </a:prstGeom>
          <a:noFill/>
          <a:extLst>
            <a:ext uri="{909E8E84-426E-40DD-AFC4-6F175D3DCCD1}">
              <a14:hiddenFill xmlns:a14="http://schemas.microsoft.com/office/drawing/2010/main">
                <a:solidFill>
                  <a:srgbClr val="FFFFFF"/>
                </a:solidFill>
              </a14:hiddenFill>
            </a:ext>
          </a:extLst>
        </p:spPr>
      </p:pic>
      <p:sp>
        <p:nvSpPr>
          <p:cNvPr id="3" name="pole tekstowe 2"/>
          <p:cNvSpPr txBox="1"/>
          <p:nvPr/>
        </p:nvSpPr>
        <p:spPr>
          <a:xfrm>
            <a:off x="467544" y="1196752"/>
            <a:ext cx="8424936" cy="4724370"/>
          </a:xfrm>
          <a:prstGeom prst="rect">
            <a:avLst/>
          </a:prstGeom>
          <a:noFill/>
        </p:spPr>
        <p:txBody>
          <a:bodyPr wrap="square" rtlCol="0">
            <a:spAutoFit/>
          </a:bodyPr>
          <a:lstStyle/>
          <a:p>
            <a:pPr lvl="0" algn="just">
              <a:spcAft>
                <a:spcPts val="0"/>
              </a:spcAft>
            </a:pPr>
            <a:endParaRPr lang="pl-PL" sz="1600" dirty="0" smtClean="0">
              <a:solidFill>
                <a:schemeClr val="bg1"/>
              </a:solidFill>
              <a:latin typeface="Times New Roman"/>
              <a:ea typeface="Times New Roman"/>
            </a:endParaRPr>
          </a:p>
          <a:p>
            <a:pPr marL="447675" indent="-447675" algn="just">
              <a:buFont typeface="+mj-lt"/>
              <a:buAutoNum type="arabicPeriod" startAt="13"/>
            </a:pPr>
            <a:r>
              <a:rPr lang="pl-PL" sz="2300" dirty="0">
                <a:solidFill>
                  <a:schemeClr val="bg1"/>
                </a:solidFill>
                <a:ea typeface="Times New Roman"/>
              </a:rPr>
              <a:t>W przypadku, gdy dyrektor szkoły jest jednocześnie osobą prowadzącą szkołę, organem wyższego stopnia w stosunku do dyrektora szkoły będzie organ sprawujący nadzór pedagogiczny.</a:t>
            </a:r>
            <a:endParaRPr lang="pl-PL" sz="2300" dirty="0">
              <a:solidFill>
                <a:schemeClr val="bg1"/>
              </a:solidFill>
            </a:endParaRPr>
          </a:p>
          <a:p>
            <a:pPr lvl="0" algn="just">
              <a:spcAft>
                <a:spcPts val="0"/>
              </a:spcAft>
            </a:pPr>
            <a:endParaRPr lang="pl-PL" sz="1600" dirty="0">
              <a:solidFill>
                <a:schemeClr val="bg1"/>
              </a:solidFill>
              <a:latin typeface="Times New Roman"/>
              <a:ea typeface="Times New Roman"/>
            </a:endParaRPr>
          </a:p>
          <a:p>
            <a:pPr marL="457200" lvl="0" indent="-457200" algn="just">
              <a:spcAft>
                <a:spcPts val="0"/>
              </a:spcAft>
              <a:buFont typeface="+mj-lt"/>
              <a:buAutoNum type="arabicPeriod" startAt="14"/>
            </a:pPr>
            <a:r>
              <a:rPr lang="pl-PL" sz="2300" dirty="0" smtClean="0">
                <a:solidFill>
                  <a:schemeClr val="bg1"/>
                </a:solidFill>
                <a:ea typeface="Times New Roman"/>
              </a:rPr>
              <a:t>Zniesienie </a:t>
            </a:r>
            <a:r>
              <a:rPr lang="pl-PL" sz="2300" dirty="0">
                <a:solidFill>
                  <a:schemeClr val="bg1"/>
                </a:solidFill>
                <a:ea typeface="Times New Roman"/>
              </a:rPr>
              <a:t>wymogu zatrudnienia w wymiarze </a:t>
            </a:r>
            <a:r>
              <a:rPr lang="pl-PL" sz="2300" dirty="0" smtClean="0">
                <a:solidFill>
                  <a:schemeClr val="bg1"/>
                </a:solidFill>
                <a:ea typeface="Times New Roman"/>
              </a:rPr>
              <a:t>co najmniej ½ </a:t>
            </a:r>
            <a:r>
              <a:rPr lang="pl-PL" sz="2300" dirty="0">
                <a:solidFill>
                  <a:schemeClr val="bg1"/>
                </a:solidFill>
                <a:ea typeface="Times New Roman"/>
              </a:rPr>
              <a:t>obowiązkowego wymiaru zajęć, warunkującego odbywanie stażu na kolejny stopień awansu zawodowego, w przypadku nauczycieli zatrudnionych w publicznych szkołach i szkolnych punktach konsultacyjnych przy przedstawicielstwach dyplomatycznych, urzędach konsularnych i przedstawicielstwach wojskowych Rzeczypospolitej </a:t>
            </a:r>
            <a:r>
              <a:rPr lang="pl-PL" sz="2300" dirty="0" smtClean="0">
                <a:solidFill>
                  <a:schemeClr val="bg1"/>
                </a:solidFill>
                <a:ea typeface="Times New Roman"/>
              </a:rPr>
              <a:t>Polskiej.</a:t>
            </a:r>
          </a:p>
          <a:p>
            <a:pPr lvl="0" algn="just">
              <a:spcAft>
                <a:spcPts val="0"/>
              </a:spcAft>
            </a:pPr>
            <a:endParaRPr lang="pl-PL" sz="2300" dirty="0">
              <a:solidFill>
                <a:schemeClr val="bg1"/>
              </a:solidFill>
              <a:ea typeface="Times New Roman"/>
            </a:endParaRPr>
          </a:p>
          <a:p>
            <a:pPr lvl="0" algn="just">
              <a:spcAft>
                <a:spcPts val="0"/>
              </a:spcAft>
            </a:pPr>
            <a:endParaRPr lang="pl-PL" sz="1600" dirty="0">
              <a:solidFill>
                <a:schemeClr val="bg1"/>
              </a:solidFill>
              <a:ea typeface="Times New Roman"/>
            </a:endParaRPr>
          </a:p>
        </p:txBody>
      </p:sp>
      <p:sp>
        <p:nvSpPr>
          <p:cNvPr id="6" name="Symbol zastępczy numeru slajdu 5"/>
          <p:cNvSpPr>
            <a:spLocks noGrp="1"/>
          </p:cNvSpPr>
          <p:nvPr>
            <p:ph type="sldNum" sz="quarter" idx="12"/>
          </p:nvPr>
        </p:nvSpPr>
        <p:spPr/>
        <p:txBody>
          <a:bodyPr/>
          <a:lstStyle/>
          <a:p>
            <a:fld id="{31EDFD19-1BA5-4B07-B626-314C42C315C0}" type="slidenum">
              <a:rPr lang="pl-PL" smtClean="0"/>
              <a:pPr/>
              <a:t>7</a:t>
            </a:fld>
            <a:endParaRPr lang="pl-PL" dirty="0"/>
          </a:p>
        </p:txBody>
      </p:sp>
    </p:spTree>
    <p:extLst>
      <p:ext uri="{BB962C8B-B14F-4D97-AF65-F5344CB8AC3E}">
        <p14:creationId xmlns:p14="http://schemas.microsoft.com/office/powerpoint/2010/main" val="14973912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384"/>
            <a:ext cx="9144000" cy="908720"/>
          </a:xfrm>
          <a:solidFill>
            <a:schemeClr val="bg1"/>
          </a:solidFill>
        </p:spPr>
        <p:txBody>
          <a:bodyPr>
            <a:normAutofit/>
          </a:bodyPr>
          <a:lstStyle/>
          <a:p>
            <a:pPr algn="l"/>
            <a:r>
              <a:rPr lang="pl-PL" sz="3600" b="1" dirty="0" smtClean="0">
                <a:solidFill>
                  <a:schemeClr val="tx2"/>
                </a:solidFill>
              </a:rPr>
              <a:t>  </a:t>
            </a:r>
            <a:r>
              <a:rPr lang="sv-SE" sz="3600" b="1" dirty="0" smtClean="0">
                <a:solidFill>
                  <a:schemeClr val="tx2"/>
                </a:solidFill>
              </a:rPr>
              <a:t>Czas </a:t>
            </a:r>
            <a:r>
              <a:rPr lang="sv-SE" sz="3600" b="1" dirty="0">
                <a:solidFill>
                  <a:schemeClr val="tx2"/>
                </a:solidFill>
              </a:rPr>
              <a:t>pracy nauczycieli</a:t>
            </a:r>
          </a:p>
        </p:txBody>
      </p:sp>
      <p:pic>
        <p:nvPicPr>
          <p:cNvPr id="5" name="Picture 3"/>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6857619" y="95250"/>
            <a:ext cx="2155970" cy="682862"/>
          </a:xfrm>
          <a:prstGeom prst="rect">
            <a:avLst/>
          </a:prstGeom>
          <a:noFill/>
          <a:extLst>
            <a:ext uri="{909E8E84-426E-40DD-AFC4-6F175D3DCCD1}">
              <a14:hiddenFill xmlns:a14="http://schemas.microsoft.com/office/drawing/2010/main">
                <a:solidFill>
                  <a:srgbClr val="FFFFFF"/>
                </a:solidFill>
              </a14:hiddenFill>
            </a:ext>
          </a:extLst>
        </p:spPr>
      </p:pic>
      <p:sp>
        <p:nvSpPr>
          <p:cNvPr id="3" name="pole tekstowe 2"/>
          <p:cNvSpPr txBox="1"/>
          <p:nvPr/>
        </p:nvSpPr>
        <p:spPr>
          <a:xfrm>
            <a:off x="331704" y="908720"/>
            <a:ext cx="8568952" cy="6109365"/>
          </a:xfrm>
          <a:prstGeom prst="rect">
            <a:avLst/>
          </a:prstGeom>
          <a:noFill/>
        </p:spPr>
        <p:txBody>
          <a:bodyPr wrap="square" rtlCol="0">
            <a:spAutoFit/>
          </a:bodyPr>
          <a:lstStyle/>
          <a:p>
            <a:pPr marL="342900" indent="-342900" algn="just">
              <a:buFont typeface="+mj-lt"/>
              <a:buAutoNum type="arabicPeriod"/>
              <a:tabLst>
                <a:tab pos="270510" algn="l"/>
              </a:tabLst>
            </a:pPr>
            <a:r>
              <a:rPr lang="pl-PL" sz="2300" dirty="0" smtClean="0">
                <a:solidFill>
                  <a:schemeClr val="bg1"/>
                </a:solidFill>
                <a:ea typeface="Calibri"/>
                <a:cs typeface="Arial"/>
              </a:rPr>
              <a:t>Określenie </a:t>
            </a:r>
            <a:r>
              <a:rPr lang="pl-PL" sz="2300" dirty="0">
                <a:solidFill>
                  <a:schemeClr val="bg1"/>
                </a:solidFill>
                <a:ea typeface="Calibri"/>
                <a:cs typeface="Arial"/>
              </a:rPr>
              <a:t>w </a:t>
            </a:r>
            <a:r>
              <a:rPr lang="pl-PL" sz="2300" dirty="0" smtClean="0">
                <a:solidFill>
                  <a:schemeClr val="bg1"/>
                </a:solidFill>
                <a:ea typeface="Calibri"/>
                <a:cs typeface="Arial"/>
              </a:rPr>
              <a:t>Karcie </a:t>
            </a:r>
            <a:r>
              <a:rPr lang="pl-PL" sz="2300" dirty="0">
                <a:solidFill>
                  <a:schemeClr val="bg1"/>
                </a:solidFill>
                <a:ea typeface="Calibri"/>
                <a:cs typeface="Arial"/>
              </a:rPr>
              <a:t>Nauczyciela </a:t>
            </a:r>
            <a:r>
              <a:rPr lang="pl-PL" sz="2300" dirty="0" smtClean="0">
                <a:solidFill>
                  <a:schemeClr val="bg1"/>
                </a:solidFill>
                <a:ea typeface="Calibri"/>
                <a:cs typeface="Arial"/>
              </a:rPr>
              <a:t>maksymalnego tygodniowego </a:t>
            </a:r>
            <a:r>
              <a:rPr lang="pl-PL" sz="2300" dirty="0">
                <a:solidFill>
                  <a:schemeClr val="bg1"/>
                </a:solidFill>
                <a:ea typeface="Calibri"/>
                <a:cs typeface="Arial"/>
              </a:rPr>
              <a:t>obowiązkowego wymiaru godzin </a:t>
            </a:r>
            <a:r>
              <a:rPr lang="pl-PL" sz="2300" dirty="0" smtClean="0">
                <a:solidFill>
                  <a:schemeClr val="bg1"/>
                </a:solidFill>
                <a:ea typeface="Calibri"/>
                <a:cs typeface="Arial"/>
              </a:rPr>
              <a:t>zajęć: </a:t>
            </a:r>
            <a:r>
              <a:rPr lang="pl-PL" sz="2300" dirty="0" smtClean="0">
                <a:solidFill>
                  <a:schemeClr val="bg1"/>
                </a:solidFill>
                <a:ea typeface="Times New Roman"/>
                <a:cs typeface="Arial"/>
              </a:rPr>
              <a:t>pedagogów</a:t>
            </a:r>
            <a:r>
              <a:rPr lang="pl-PL" sz="2300" dirty="0">
                <a:solidFill>
                  <a:schemeClr val="bg1"/>
                </a:solidFill>
                <a:ea typeface="Times New Roman"/>
                <a:cs typeface="Arial"/>
              </a:rPr>
              <a:t>, </a:t>
            </a:r>
            <a:r>
              <a:rPr lang="pl-PL" sz="2300" dirty="0">
                <a:solidFill>
                  <a:schemeClr val="bg1"/>
                </a:solidFill>
                <a:ea typeface="Times New Roman"/>
                <a:cs typeface="Times New Roman"/>
              </a:rPr>
              <a:t> </a:t>
            </a:r>
            <a:r>
              <a:rPr lang="pl-PL" sz="2300" dirty="0" smtClean="0">
                <a:solidFill>
                  <a:schemeClr val="bg1"/>
                </a:solidFill>
                <a:ea typeface="Times New Roman"/>
                <a:cs typeface="Arial"/>
              </a:rPr>
              <a:t>psychologów</a:t>
            </a:r>
            <a:r>
              <a:rPr lang="pl-PL" sz="2300" dirty="0">
                <a:solidFill>
                  <a:schemeClr val="bg1"/>
                </a:solidFill>
                <a:ea typeface="Times New Roman"/>
                <a:cs typeface="Arial"/>
              </a:rPr>
              <a:t>, </a:t>
            </a:r>
            <a:r>
              <a:rPr lang="pl-PL" sz="2300" dirty="0" smtClean="0">
                <a:solidFill>
                  <a:schemeClr val="bg1"/>
                </a:solidFill>
                <a:ea typeface="Times New Roman"/>
                <a:cs typeface="Arial"/>
              </a:rPr>
              <a:t>logopedów</a:t>
            </a:r>
            <a:r>
              <a:rPr lang="pl-PL" sz="2300" dirty="0">
                <a:solidFill>
                  <a:schemeClr val="bg1"/>
                </a:solidFill>
                <a:ea typeface="Times New Roman"/>
                <a:cs typeface="Arial"/>
              </a:rPr>
              <a:t>, </a:t>
            </a:r>
            <a:r>
              <a:rPr lang="pl-PL" sz="2300" dirty="0" smtClean="0">
                <a:solidFill>
                  <a:schemeClr val="bg1"/>
                </a:solidFill>
                <a:ea typeface="Times New Roman"/>
                <a:cs typeface="Arial"/>
              </a:rPr>
              <a:t> terapeutów pedagogicznych, doradców </a:t>
            </a:r>
            <a:r>
              <a:rPr lang="pl-PL" sz="2300" dirty="0">
                <a:solidFill>
                  <a:schemeClr val="bg1"/>
                </a:solidFill>
                <a:ea typeface="Times New Roman"/>
                <a:cs typeface="Arial"/>
              </a:rPr>
              <a:t>zawodowych </a:t>
            </a:r>
            <a:r>
              <a:rPr lang="pl-PL" sz="2300" dirty="0" smtClean="0">
                <a:solidFill>
                  <a:schemeClr val="bg1"/>
                </a:solidFill>
                <a:ea typeface="Times New Roman"/>
                <a:cs typeface="Arial"/>
              </a:rPr>
              <a:t>- pensum w </a:t>
            </a:r>
            <a:r>
              <a:rPr lang="pl-PL" sz="2300" dirty="0">
                <a:solidFill>
                  <a:schemeClr val="bg1"/>
                </a:solidFill>
                <a:ea typeface="Times New Roman"/>
                <a:cs typeface="Arial"/>
              </a:rPr>
              <a:t>wymiarze 22 </a:t>
            </a:r>
            <a:r>
              <a:rPr lang="pl-PL" sz="2300" dirty="0" smtClean="0">
                <a:solidFill>
                  <a:schemeClr val="bg1"/>
                </a:solidFill>
                <a:ea typeface="Times New Roman"/>
                <a:cs typeface="Arial"/>
              </a:rPr>
              <a:t>godziny oraz określenie, w drodze rozporządzenia, wykazu zajęć prowadzonych z uczniami lub wychowankami albo na ich rzecz (wymiar pensum tak jak dotychczas określa organ prowadzący szkołę w granicach określonych w Karcie Nauczyciela).</a:t>
            </a:r>
          </a:p>
          <a:p>
            <a:endParaRPr lang="pl-PL" sz="2300" dirty="0" smtClean="0">
              <a:solidFill>
                <a:schemeClr val="bg1"/>
              </a:solidFill>
              <a:ea typeface="Calibri"/>
              <a:cs typeface="Arial"/>
            </a:endParaRPr>
          </a:p>
          <a:p>
            <a:pPr marL="342900" indent="-342900" algn="just">
              <a:buFont typeface="+mj-lt"/>
              <a:buAutoNum type="arabicPeriod" startAt="2"/>
            </a:pPr>
            <a:r>
              <a:rPr lang="pl-PL" sz="2300" dirty="0" smtClean="0">
                <a:solidFill>
                  <a:schemeClr val="bg1"/>
                </a:solidFill>
                <a:ea typeface="Calibri"/>
                <a:cs typeface="Times New Roman"/>
              </a:rPr>
              <a:t>Określenie </a:t>
            </a:r>
            <a:r>
              <a:rPr lang="pl-PL" sz="2300" dirty="0">
                <a:solidFill>
                  <a:schemeClr val="bg1"/>
                </a:solidFill>
                <a:ea typeface="Calibri"/>
                <a:cs typeface="Times New Roman"/>
              </a:rPr>
              <a:t>w </a:t>
            </a:r>
            <a:r>
              <a:rPr lang="pl-PL" sz="2300" dirty="0" smtClean="0">
                <a:solidFill>
                  <a:schemeClr val="bg1"/>
                </a:solidFill>
                <a:ea typeface="Calibri"/>
                <a:cs typeface="Times New Roman"/>
              </a:rPr>
              <a:t>Karcie </a:t>
            </a:r>
            <a:r>
              <a:rPr lang="pl-PL" sz="2300" dirty="0">
                <a:solidFill>
                  <a:schemeClr val="bg1"/>
                </a:solidFill>
                <a:ea typeface="Calibri"/>
                <a:cs typeface="Times New Roman"/>
              </a:rPr>
              <a:t>Nauczyciela tygodniowego obowiązkowego wymiaru godzin zajęć tzw. nauczyciela </a:t>
            </a:r>
            <a:r>
              <a:rPr lang="pl-PL" sz="2300" dirty="0" smtClean="0">
                <a:solidFill>
                  <a:schemeClr val="bg1"/>
                </a:solidFill>
                <a:ea typeface="Calibri"/>
                <a:cs typeface="Times New Roman"/>
              </a:rPr>
              <a:t>wspomagającego - p</a:t>
            </a:r>
            <a:r>
              <a:rPr lang="pl-PL" sz="2300" dirty="0" smtClean="0">
                <a:solidFill>
                  <a:schemeClr val="bg1"/>
                </a:solidFill>
                <a:ea typeface="Times New Roman"/>
                <a:cs typeface="Arial"/>
              </a:rPr>
              <a:t>ensum </a:t>
            </a:r>
            <a:r>
              <a:rPr lang="pl-PL" sz="2300" dirty="0">
                <a:solidFill>
                  <a:schemeClr val="bg1"/>
                </a:solidFill>
                <a:ea typeface="Times New Roman"/>
                <a:cs typeface="Arial"/>
              </a:rPr>
              <a:t>w wymiarze 20 </a:t>
            </a:r>
            <a:r>
              <a:rPr lang="pl-PL" sz="2300" dirty="0" smtClean="0">
                <a:solidFill>
                  <a:schemeClr val="bg1"/>
                </a:solidFill>
                <a:ea typeface="Times New Roman"/>
                <a:cs typeface="Arial"/>
              </a:rPr>
              <a:t>godzin.</a:t>
            </a:r>
          </a:p>
          <a:p>
            <a:pPr algn="just"/>
            <a:endParaRPr lang="pl-PL" sz="2300" dirty="0" smtClean="0">
              <a:solidFill>
                <a:schemeClr val="bg1"/>
              </a:solidFill>
              <a:ea typeface="Times New Roman"/>
              <a:cs typeface="Arial"/>
            </a:endParaRPr>
          </a:p>
          <a:p>
            <a:pPr marL="457200" indent="-457200" algn="just">
              <a:buFont typeface="+mj-lt"/>
              <a:buAutoNum type="arabicPeriod" startAt="3"/>
            </a:pPr>
            <a:r>
              <a:rPr lang="pl-PL" sz="2300" dirty="0" smtClean="0">
                <a:solidFill>
                  <a:schemeClr val="bg1"/>
                </a:solidFill>
                <a:cs typeface="Arial"/>
              </a:rPr>
              <a:t>Określenie </a:t>
            </a:r>
            <a:r>
              <a:rPr lang="pl-PL" sz="2300" dirty="0">
                <a:solidFill>
                  <a:schemeClr val="bg1"/>
                </a:solidFill>
                <a:cs typeface="Arial"/>
              </a:rPr>
              <a:t>w </a:t>
            </a:r>
            <a:r>
              <a:rPr lang="pl-PL" sz="2300" dirty="0" smtClean="0">
                <a:solidFill>
                  <a:schemeClr val="bg1"/>
                </a:solidFill>
                <a:cs typeface="Arial"/>
              </a:rPr>
              <a:t>Karcie </a:t>
            </a:r>
            <a:r>
              <a:rPr lang="pl-PL" sz="2300" dirty="0">
                <a:solidFill>
                  <a:schemeClr val="bg1"/>
                </a:solidFill>
                <a:cs typeface="Arial"/>
              </a:rPr>
              <a:t>Nauczyciela </a:t>
            </a:r>
            <a:r>
              <a:rPr lang="pl-PL" sz="2300" dirty="0" smtClean="0">
                <a:solidFill>
                  <a:schemeClr val="bg1"/>
                </a:solidFill>
                <a:cs typeface="Arial"/>
              </a:rPr>
              <a:t>pensum </a:t>
            </a:r>
            <a:r>
              <a:rPr lang="pl-PL" sz="2300" dirty="0">
                <a:solidFill>
                  <a:schemeClr val="bg1"/>
                </a:solidFill>
                <a:cs typeface="Arial"/>
              </a:rPr>
              <a:t>nauczycieli realizujących </a:t>
            </a:r>
            <a:r>
              <a:rPr lang="pl-PL" sz="2300" dirty="0" smtClean="0">
                <a:solidFill>
                  <a:schemeClr val="bg1"/>
                </a:solidFill>
                <a:cs typeface="Arial"/>
              </a:rPr>
              <a:t>         w </a:t>
            </a:r>
            <a:r>
              <a:rPr lang="pl-PL" sz="2300" dirty="0">
                <a:solidFill>
                  <a:schemeClr val="bg1"/>
                </a:solidFill>
                <a:cs typeface="Arial"/>
              </a:rPr>
              <a:t>ramach stosunku pracy obowiązki określone dla stanowisk </a:t>
            </a:r>
            <a:r>
              <a:rPr lang="pl-PL" sz="2300" dirty="0" smtClean="0">
                <a:solidFill>
                  <a:schemeClr val="bg1"/>
                </a:solidFill>
                <a:cs typeface="Arial"/>
              </a:rPr>
              <a:t>             o </a:t>
            </a:r>
            <a:r>
              <a:rPr lang="pl-PL" sz="2300" dirty="0">
                <a:solidFill>
                  <a:schemeClr val="bg1"/>
                </a:solidFill>
                <a:cs typeface="Arial"/>
              </a:rPr>
              <a:t>różnym tygodniowym obowiązkowym wymiarze </a:t>
            </a:r>
            <a:r>
              <a:rPr lang="pl-PL" sz="2300" dirty="0" smtClean="0">
                <a:solidFill>
                  <a:schemeClr val="bg1"/>
                </a:solidFill>
                <a:cs typeface="Arial"/>
              </a:rPr>
              <a:t>godzin.</a:t>
            </a:r>
          </a:p>
          <a:p>
            <a:pPr algn="just"/>
            <a:endParaRPr lang="pl-PL" sz="2300" dirty="0" smtClean="0">
              <a:solidFill>
                <a:schemeClr val="bg1"/>
              </a:solidFill>
              <a:cs typeface="Arial"/>
            </a:endParaRPr>
          </a:p>
        </p:txBody>
      </p:sp>
      <p:sp>
        <p:nvSpPr>
          <p:cNvPr id="6" name="Symbol zastępczy numeru slajdu 5"/>
          <p:cNvSpPr>
            <a:spLocks noGrp="1"/>
          </p:cNvSpPr>
          <p:nvPr>
            <p:ph type="sldNum" sz="quarter" idx="12"/>
          </p:nvPr>
        </p:nvSpPr>
        <p:spPr/>
        <p:txBody>
          <a:bodyPr/>
          <a:lstStyle/>
          <a:p>
            <a:fld id="{31EDFD19-1BA5-4B07-B626-314C42C315C0}" type="slidenum">
              <a:rPr lang="pl-PL" smtClean="0"/>
              <a:pPr/>
              <a:t>8</a:t>
            </a:fld>
            <a:endParaRPr lang="pl-PL" dirty="0"/>
          </a:p>
        </p:txBody>
      </p:sp>
    </p:spTree>
    <p:extLst>
      <p:ext uri="{BB962C8B-B14F-4D97-AF65-F5344CB8AC3E}">
        <p14:creationId xmlns:p14="http://schemas.microsoft.com/office/powerpoint/2010/main" val="42123886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384"/>
            <a:ext cx="9144000" cy="908720"/>
          </a:xfrm>
          <a:solidFill>
            <a:schemeClr val="bg1"/>
          </a:solidFill>
        </p:spPr>
        <p:txBody>
          <a:bodyPr>
            <a:normAutofit/>
          </a:bodyPr>
          <a:lstStyle/>
          <a:p>
            <a:pPr algn="l"/>
            <a:r>
              <a:rPr lang="pl-PL" sz="3600" b="1" dirty="0" smtClean="0">
                <a:solidFill>
                  <a:schemeClr val="tx2"/>
                </a:solidFill>
              </a:rPr>
              <a:t>  </a:t>
            </a:r>
            <a:r>
              <a:rPr lang="sv-SE" sz="3600" b="1" dirty="0" smtClean="0">
                <a:solidFill>
                  <a:schemeClr val="tx2"/>
                </a:solidFill>
              </a:rPr>
              <a:t>Czas </a:t>
            </a:r>
            <a:r>
              <a:rPr lang="sv-SE" sz="3600" b="1" dirty="0">
                <a:solidFill>
                  <a:schemeClr val="tx2"/>
                </a:solidFill>
              </a:rPr>
              <a:t>pracy nauczycieli</a:t>
            </a:r>
          </a:p>
        </p:txBody>
      </p:sp>
      <p:pic>
        <p:nvPicPr>
          <p:cNvPr id="5" name="Picture 3"/>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6857619" y="95250"/>
            <a:ext cx="2155970" cy="682862"/>
          </a:xfrm>
          <a:prstGeom prst="rect">
            <a:avLst/>
          </a:prstGeom>
          <a:noFill/>
          <a:extLst>
            <a:ext uri="{909E8E84-426E-40DD-AFC4-6F175D3DCCD1}">
              <a14:hiddenFill xmlns:a14="http://schemas.microsoft.com/office/drawing/2010/main">
                <a:solidFill>
                  <a:srgbClr val="FFFFFF"/>
                </a:solidFill>
              </a14:hiddenFill>
            </a:ext>
          </a:extLst>
        </p:spPr>
      </p:pic>
      <p:sp>
        <p:nvSpPr>
          <p:cNvPr id="3" name="pole tekstowe 2"/>
          <p:cNvSpPr txBox="1"/>
          <p:nvPr/>
        </p:nvSpPr>
        <p:spPr>
          <a:xfrm>
            <a:off x="331704" y="908720"/>
            <a:ext cx="8568952" cy="4047262"/>
          </a:xfrm>
          <a:prstGeom prst="rect">
            <a:avLst/>
          </a:prstGeom>
          <a:noFill/>
        </p:spPr>
        <p:txBody>
          <a:bodyPr wrap="square" rtlCol="0">
            <a:spAutoFit/>
          </a:bodyPr>
          <a:lstStyle/>
          <a:p>
            <a:pPr marL="457200" indent="-457200" algn="just">
              <a:buFont typeface="+mj-lt"/>
              <a:buAutoNum type="arabicPeriod" startAt="4"/>
            </a:pPr>
            <a:r>
              <a:rPr lang="pl-PL" sz="2300" dirty="0" smtClean="0">
                <a:solidFill>
                  <a:schemeClr val="bg1"/>
                </a:solidFill>
                <a:cs typeface="Arial"/>
              </a:rPr>
              <a:t>Wprowadzenie zakazu przydzielania dyrektorowi                                                i wicedyrektorowi szkoły oraz innym nauczycielom pełniącym stanowiska kierownicze w szkole, godzin ponadwymiarowych, chyba że jest to konieczne dla zapewnienia realizacji ramowego planu nauczania w jednym oddziale</a:t>
            </a:r>
            <a:r>
              <a:rPr lang="pl-PL" sz="2400" dirty="0">
                <a:solidFill>
                  <a:schemeClr val="bg1"/>
                </a:solidFill>
              </a:rPr>
              <a:t>, a za zgodą organu prowadzącego szkołę także gdy jest to konieczne dla zapewnienia realizacji ramowego planu nauczania w więcej niż jednym </a:t>
            </a:r>
            <a:r>
              <a:rPr lang="pl-PL" sz="2400" dirty="0" smtClean="0">
                <a:solidFill>
                  <a:schemeClr val="bg1"/>
                </a:solidFill>
              </a:rPr>
              <a:t>oddziale</a:t>
            </a:r>
            <a:r>
              <a:rPr lang="pl-PL" sz="2300" dirty="0" smtClean="0">
                <a:solidFill>
                  <a:schemeClr val="bg1"/>
                </a:solidFill>
                <a:cs typeface="Arial"/>
              </a:rPr>
              <a:t>.</a:t>
            </a:r>
          </a:p>
          <a:p>
            <a:pPr algn="just"/>
            <a:endParaRPr lang="pl-PL" sz="2300" dirty="0" smtClean="0">
              <a:solidFill>
                <a:schemeClr val="bg1"/>
              </a:solidFill>
            </a:endParaRPr>
          </a:p>
          <a:p>
            <a:pPr marL="457200" indent="-457200" algn="just">
              <a:buFont typeface="+mj-lt"/>
              <a:buAutoNum type="arabicPeriod" startAt="5"/>
            </a:pPr>
            <a:r>
              <a:rPr lang="pl-PL" sz="2300" dirty="0" smtClean="0">
                <a:solidFill>
                  <a:schemeClr val="bg1"/>
                </a:solidFill>
              </a:rPr>
              <a:t>Obniżenie </a:t>
            </a:r>
            <a:r>
              <a:rPr lang="pl-PL" sz="2300" dirty="0">
                <a:solidFill>
                  <a:schemeClr val="bg1"/>
                </a:solidFill>
              </a:rPr>
              <a:t>wymiaru pensum nauczyciela niepełnosprawnego korzystającego z obniżonego wymiaru czasu </a:t>
            </a:r>
            <a:r>
              <a:rPr lang="pl-PL" sz="2300" dirty="0" smtClean="0">
                <a:solidFill>
                  <a:schemeClr val="bg1"/>
                </a:solidFill>
              </a:rPr>
              <a:t>pracy.</a:t>
            </a:r>
            <a:endParaRPr lang="pl-PL" sz="2300" dirty="0">
              <a:solidFill>
                <a:schemeClr val="bg1"/>
              </a:solidFill>
            </a:endParaRPr>
          </a:p>
        </p:txBody>
      </p:sp>
      <p:sp>
        <p:nvSpPr>
          <p:cNvPr id="6" name="Symbol zastępczy numeru slajdu 5"/>
          <p:cNvSpPr>
            <a:spLocks noGrp="1"/>
          </p:cNvSpPr>
          <p:nvPr>
            <p:ph type="sldNum" sz="quarter" idx="12"/>
          </p:nvPr>
        </p:nvSpPr>
        <p:spPr/>
        <p:txBody>
          <a:bodyPr/>
          <a:lstStyle/>
          <a:p>
            <a:fld id="{31EDFD19-1BA5-4B07-B626-314C42C315C0}" type="slidenum">
              <a:rPr lang="pl-PL" smtClean="0"/>
              <a:pPr/>
              <a:t>9</a:t>
            </a:fld>
            <a:endParaRPr lang="pl-PL" dirty="0"/>
          </a:p>
        </p:txBody>
      </p:sp>
    </p:spTree>
    <p:extLst>
      <p:ext uri="{BB962C8B-B14F-4D97-AF65-F5344CB8AC3E}">
        <p14:creationId xmlns:p14="http://schemas.microsoft.com/office/powerpoint/2010/main" val="227805487"/>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_AMO_REPORTCONTROLSVISIBLE" val="Empty"/>
  <p:tag name="_AMO_UNIQUEIDENTIFIER" val="0eced2a0-3a3d-4914-9fab-6b658ed0a5c6"/>
</p:tagLst>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5301</TotalTime>
  <Words>1157</Words>
  <Application>Microsoft Office PowerPoint</Application>
  <PresentationFormat>Pokaz na ekranie (4:3)</PresentationFormat>
  <Paragraphs>130</Paragraphs>
  <Slides>16</Slides>
  <Notes>3</Notes>
  <HiddenSlides>0</HiddenSlides>
  <MMClips>0</MMClips>
  <ScaleCrop>false</ScaleCrop>
  <HeadingPairs>
    <vt:vector size="4" baseType="variant">
      <vt:variant>
        <vt:lpstr>Motyw</vt:lpstr>
      </vt:variant>
      <vt:variant>
        <vt:i4>1</vt:i4>
      </vt:variant>
      <vt:variant>
        <vt:lpstr>Tytuły slajdów</vt:lpstr>
      </vt:variant>
      <vt:variant>
        <vt:i4>16</vt:i4>
      </vt:variant>
    </vt:vector>
  </HeadingPairs>
  <TitlesOfParts>
    <vt:vector size="17" baseType="lpstr">
      <vt:lpstr>Motyw pakietu Office</vt:lpstr>
      <vt:lpstr>Prezentacja programu PowerPoint</vt:lpstr>
      <vt:lpstr>  Ustawa – Karta Nauczyciela</vt:lpstr>
      <vt:lpstr>  Awans zawodowy i ocena pracy </vt:lpstr>
      <vt:lpstr>  Awans zawodowy i ocena pracy </vt:lpstr>
      <vt:lpstr>  Awans zawodowy i ocena pracy </vt:lpstr>
      <vt:lpstr>  Awans zawodowy i ocena pracy</vt:lpstr>
      <vt:lpstr>  Awans zawodowy i ocena pracy </vt:lpstr>
      <vt:lpstr>  Czas pracy nauczycieli</vt:lpstr>
      <vt:lpstr>  Czas pracy nauczycieli</vt:lpstr>
      <vt:lpstr>  Urlop wypoczynkowy nauczycieli </vt:lpstr>
      <vt:lpstr>  Urlop dla poratowania zdrowia</vt:lpstr>
      <vt:lpstr>Nawiązanie, zmiana i rozwiązanie stosunku pracy  z nauczycielem </vt:lpstr>
      <vt:lpstr>Nawiązanie, zmiana i rozwiązanie stosunku pracy  z nauczycielem </vt:lpstr>
      <vt:lpstr>  Uprawnienia socjalne nauczycieli  </vt:lpstr>
      <vt:lpstr>  Inne zmiany </vt:lpstr>
      <vt:lpstr>  Inne zmiany </vt:lpstr>
    </vt:vector>
  </TitlesOfParts>
  <Company>MPiPS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Grzegorz Baczewski</dc:creator>
  <cp:lastModifiedBy>Wysokińska Elżbieta</cp:lastModifiedBy>
  <cp:revision>589</cp:revision>
  <cp:lastPrinted>2016-12-27T12:15:00Z</cp:lastPrinted>
  <dcterms:created xsi:type="dcterms:W3CDTF">2012-10-09T17:18:33Z</dcterms:created>
  <dcterms:modified xsi:type="dcterms:W3CDTF">2017-11-06T14:19:00Z</dcterms:modified>
</cp:coreProperties>
</file>