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0" r:id="rId2"/>
    <p:sldId id="353" r:id="rId3"/>
    <p:sldId id="337" r:id="rId4"/>
    <p:sldId id="312" r:id="rId5"/>
    <p:sldId id="338" r:id="rId6"/>
    <p:sldId id="345" r:id="rId7"/>
    <p:sldId id="343" r:id="rId8"/>
    <p:sldId id="346" r:id="rId9"/>
    <p:sldId id="347" r:id="rId10"/>
    <p:sldId id="351" r:id="rId11"/>
    <p:sldId id="340" r:id="rId12"/>
    <p:sldId id="352" r:id="rId13"/>
    <p:sldId id="341" r:id="rId14"/>
    <p:sldId id="348" r:id="rId15"/>
    <p:sldId id="349" r:id="rId16"/>
    <p:sldId id="339" r:id="rId17"/>
    <p:sldId id="344" r:id="rId18"/>
    <p:sldId id="350" r:id="rId19"/>
    <p:sldId id="354" r:id="rId20"/>
    <p:sldId id="332" r:id="rId21"/>
  </p:sldIdLst>
  <p:sldSz cx="9144000" cy="6858000" type="screen4x3"/>
  <p:notesSz cx="6799263" cy="9929813"/>
  <p:custDataLst>
    <p:tags r:id="rId24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369"/>
    <a:srgbClr val="4E5C22"/>
    <a:srgbClr val="708430"/>
    <a:srgbClr val="8FA83E"/>
    <a:srgbClr val="92B446"/>
    <a:srgbClr val="51B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394" autoAdjust="0"/>
  </p:normalViewPr>
  <p:slideViewPr>
    <p:cSldViewPr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902" y="-7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C0F1E-0647-4896-8F81-A308C431D71B}" type="datetimeFigureOut">
              <a:rPr lang="pl-PL" smtClean="0"/>
              <a:t>2017-11-07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491CB-F3BD-4E05-8777-E0182F74CD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0727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8B80E-269E-4E54-B155-04DD9669A0BA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DE925-92C8-4727-B5DB-58B2CBCA79F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07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54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1566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15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1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31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155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625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72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57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17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21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87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788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81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71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 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sz="4400" b="1" dirty="0"/>
              <a:t>Ustawa o finansowaniu zadań oświatowych</a:t>
            </a:r>
          </a:p>
          <a:p>
            <a:pPr algn="ctr">
              <a:buNone/>
            </a:pPr>
            <a:endParaRPr lang="pl-PL" sz="4400" b="1" u="sng" dirty="0" smtClean="0"/>
          </a:p>
          <a:p>
            <a:pPr algn="ctr">
              <a:buNone/>
            </a:pPr>
            <a:r>
              <a:rPr lang="pl-PL" sz="4400" dirty="0"/>
              <a:t>Z</a:t>
            </a:r>
            <a:r>
              <a:rPr lang="pl-PL" sz="4400" dirty="0" smtClean="0"/>
              <a:t>miany w zakresie </a:t>
            </a:r>
            <a:r>
              <a:rPr lang="pl-PL" sz="4400" dirty="0"/>
              <a:t>dotacji </a:t>
            </a:r>
            <a:r>
              <a:rPr lang="pl-PL" sz="4400" dirty="0" smtClean="0"/>
              <a:t>udzielanych </a:t>
            </a:r>
            <a:r>
              <a:rPr lang="pl-PL" sz="4400" dirty="0"/>
              <a:t>z budżetów jednostek samorządu terytorialnego dla przedszkoli, szkół i placówek oświatowych</a:t>
            </a:r>
            <a:endParaRPr lang="pl-PL" sz="4400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7619" y="95250"/>
            <a:ext cx="2155970" cy="68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2"/>
          <p:cNvSpPr txBox="1"/>
          <p:nvPr/>
        </p:nvSpPr>
        <p:spPr>
          <a:xfrm>
            <a:off x="3419872" y="616530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/>
                </a:solidFill>
              </a:rPr>
              <a:t>Warszawa, 06. 11. 2017 r.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Dotacja na jednego ucznia – </a:t>
            </a:r>
            <a:br>
              <a:rPr lang="pl-PL" dirty="0" smtClean="0"/>
            </a:br>
            <a:r>
              <a:rPr lang="pl-PL" dirty="0" smtClean="0"/>
              <a:t>placówki wychowania przedszkolnego i szkoły dla dorosłych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925144"/>
          </a:xfrm>
        </p:spPr>
        <p:txBody>
          <a:bodyPr>
            <a:normAutofit/>
          </a:bodyPr>
          <a:lstStyle/>
          <a:p>
            <a:endParaRPr lang="pl-PL" sz="1800" dirty="0" smtClean="0"/>
          </a:p>
          <a:p>
            <a:pPr marL="0" indent="0">
              <a:buNone/>
            </a:pPr>
            <a:endParaRPr lang="pl-PL" sz="1800" b="1" dirty="0" smtClean="0"/>
          </a:p>
          <a:p>
            <a:pPr marL="0" indent="0">
              <a:buNone/>
            </a:pPr>
            <a:r>
              <a:rPr lang="pl-PL" sz="1800" b="1" dirty="0" smtClean="0"/>
              <a:t>Dotowanie </a:t>
            </a:r>
            <a:r>
              <a:rPr lang="pl-PL" sz="1800" b="1" dirty="0"/>
              <a:t>kształcenia jednego ucznia w jednej dotowanej szkole dla dorosłych oraz w jednej dotowanej placówce wychowania przedszkolnego (publicznej i niepublicznej</a:t>
            </a:r>
            <a:r>
              <a:rPr lang="pl-PL" sz="1800" b="1" dirty="0" smtClean="0"/>
              <a:t>).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Jeżeli </a:t>
            </a:r>
            <a:r>
              <a:rPr lang="pl-PL" sz="1800" dirty="0"/>
              <a:t>jednostka samorządu terytorialnego uzyskała informację, że uczeń </a:t>
            </a:r>
            <a:r>
              <a:rPr lang="pl-PL" sz="1800" b="1" u="sng" dirty="0" smtClean="0"/>
              <a:t>dotowanej</a:t>
            </a:r>
            <a:r>
              <a:rPr lang="pl-PL" sz="1800" dirty="0" smtClean="0"/>
              <a:t> szkoły dla dorosłych (placówki wychowania przedszkolnego) jest </a:t>
            </a:r>
            <a:r>
              <a:rPr lang="pl-PL" sz="1800" dirty="0"/>
              <a:t>uczniem więcej niż jednej </a:t>
            </a:r>
            <a:r>
              <a:rPr lang="pl-PL" sz="1800" dirty="0" smtClean="0"/>
              <a:t>takiej szkoły (placówki) </a:t>
            </a:r>
            <a:r>
              <a:rPr lang="pl-PL" sz="1800" dirty="0"/>
              <a:t>dotowanej przez tę jednostkę, występuje do tych szkół </a:t>
            </a:r>
            <a:r>
              <a:rPr lang="pl-PL" sz="1800" dirty="0" smtClean="0"/>
              <a:t>(placówek) o </a:t>
            </a:r>
            <a:r>
              <a:rPr lang="pl-PL" sz="1800" dirty="0"/>
              <a:t>uzyskanie od rodzica ucznia albo pełnoletniego ucznia pisemnego oświadczenia wskazującego jedną  z tych szkół </a:t>
            </a:r>
            <a:r>
              <a:rPr lang="pl-PL" sz="1800" dirty="0" smtClean="0"/>
              <a:t>(placówek) jako szkołę</a:t>
            </a:r>
            <a:r>
              <a:rPr lang="pl-PL" sz="1800" dirty="0"/>
              <a:t> </a:t>
            </a:r>
            <a:r>
              <a:rPr lang="pl-PL" sz="1800" dirty="0" smtClean="0"/>
              <a:t>(placówkę), </a:t>
            </a:r>
            <a:r>
              <a:rPr lang="pl-PL" sz="1800" dirty="0"/>
              <a:t>do której uczeń uczęszcza w danym roku szkolnym, i przekazanie go tej jednostce samorządu terytorialnego,  w terminie 30 dni od dnia tego wystąpienia. 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Dotację od miesiąca następującego po miesiącu otrzymania oświadczenia otrzymuje </a:t>
            </a:r>
            <a:r>
              <a:rPr lang="pl-PL" sz="1800" dirty="0"/>
              <a:t>szkoła </a:t>
            </a:r>
            <a:r>
              <a:rPr lang="pl-PL" sz="1800" dirty="0" smtClean="0"/>
              <a:t>(placówka) wskazana </a:t>
            </a:r>
            <a:r>
              <a:rPr lang="pl-PL" sz="1800" dirty="0"/>
              <a:t>w tym oświadczeniu. </a:t>
            </a:r>
          </a:p>
          <a:p>
            <a:pPr marL="0" indent="0">
              <a:buNone/>
            </a:pPr>
            <a:endParaRPr lang="pl-PL" sz="1800" dirty="0"/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100587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Szkoły dla dorosłych – dotacja za efekt</a:t>
            </a:r>
            <a:br>
              <a:rPr lang="pl-PL" sz="3600" dirty="0" smtClean="0"/>
            </a:br>
            <a:r>
              <a:rPr lang="pl-PL" sz="3600" dirty="0" smtClean="0"/>
              <a:t>Dotowanie jednego ucznia w jednej szkole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lvl="0"/>
            <a:endParaRPr lang="pl-PL" sz="2600" dirty="0" smtClean="0"/>
          </a:p>
          <a:p>
            <a:pPr lvl="0"/>
            <a:r>
              <a:rPr lang="pl-PL" sz="2800" dirty="0" smtClean="0"/>
              <a:t>Uzależnienie </a:t>
            </a:r>
            <a:r>
              <a:rPr lang="pl-PL" sz="2800" dirty="0"/>
              <a:t>części dotacji w szkołach dla </a:t>
            </a:r>
            <a:r>
              <a:rPr lang="pl-PL" sz="2800" dirty="0" smtClean="0"/>
              <a:t>dorosłych publicznych i niepublicznych </a:t>
            </a:r>
            <a:r>
              <a:rPr lang="pl-PL" sz="2800" dirty="0"/>
              <a:t>w zależności od efektów (zdanego </a:t>
            </a:r>
            <a:r>
              <a:rPr lang="pl-PL" sz="2800" dirty="0" smtClean="0"/>
              <a:t>egzaminu)</a:t>
            </a:r>
          </a:p>
          <a:p>
            <a:pPr lvl="1"/>
            <a:r>
              <a:rPr lang="pl-PL" dirty="0" smtClean="0"/>
              <a:t>część </a:t>
            </a:r>
            <a:r>
              <a:rPr lang="pl-PL" dirty="0"/>
              <a:t>dotacji </a:t>
            </a:r>
            <a:r>
              <a:rPr lang="pl-PL" dirty="0" smtClean="0"/>
              <a:t>wypłacana (tak </a:t>
            </a:r>
            <a:r>
              <a:rPr lang="pl-PL" dirty="0"/>
              <a:t>jak </a:t>
            </a:r>
            <a:r>
              <a:rPr lang="pl-PL" dirty="0" smtClean="0"/>
              <a:t>obecnie) </a:t>
            </a:r>
            <a:r>
              <a:rPr lang="pl-PL" dirty="0"/>
              <a:t>na </a:t>
            </a:r>
            <a:r>
              <a:rPr lang="pl-PL" dirty="0" smtClean="0"/>
              <a:t>każdego ucznia w kwocie przewidzianej w części oświatowej subwencji ogólnej</a:t>
            </a:r>
          </a:p>
          <a:p>
            <a:pPr lvl="1"/>
            <a:r>
              <a:rPr lang="pl-PL" dirty="0" smtClean="0"/>
              <a:t>część </a:t>
            </a:r>
            <a:r>
              <a:rPr lang="pl-PL" dirty="0"/>
              <a:t>dotacji wypłacana </a:t>
            </a:r>
            <a:r>
              <a:rPr lang="pl-PL" dirty="0" smtClean="0"/>
              <a:t>na ucznia po </a:t>
            </a:r>
            <a:r>
              <a:rPr lang="pl-PL" dirty="0"/>
              <a:t>zdanym </a:t>
            </a:r>
            <a:r>
              <a:rPr lang="pl-PL" dirty="0" smtClean="0"/>
              <a:t>egzaminie w kwocie przewidzianej w części oświatowej subwencji ogólnej</a:t>
            </a:r>
            <a:endParaRPr lang="pl-PL" dirty="0"/>
          </a:p>
          <a:p>
            <a:pPr lvl="0"/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2975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13672"/>
            <a:ext cx="8229600" cy="1143000"/>
          </a:xfrm>
        </p:spPr>
        <p:txBody>
          <a:bodyPr/>
          <a:lstStyle/>
          <a:p>
            <a:r>
              <a:rPr lang="pl-PL" dirty="0" smtClean="0"/>
              <a:t>Szkoły dla dorosłych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0936" y="836712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dirty="0" smtClean="0"/>
              <a:t>Dotowane LICEA OGÓLNOKSZTAŁCĄCE DLA DOROSŁYCH I SZKOŁY POLICEALNE niebędące </a:t>
            </a:r>
            <a:r>
              <a:rPr lang="pl-PL" sz="1800" dirty="0"/>
              <a:t>szkołami specjalnymi otrzymują, niezależnie od </a:t>
            </a:r>
            <a:r>
              <a:rPr lang="pl-PL" sz="1800" dirty="0" smtClean="0"/>
              <a:t>dotacji na </a:t>
            </a:r>
            <a:r>
              <a:rPr lang="pl-PL" sz="1800" dirty="0"/>
              <a:t>każdego ucznia, niebędącego uczniem niepełnosprawnym, </a:t>
            </a:r>
            <a:r>
              <a:rPr lang="pl-PL" sz="1800" u="sng" dirty="0"/>
              <a:t>który </a:t>
            </a:r>
            <a:r>
              <a:rPr lang="pl-PL" sz="1800" b="1" u="sng" dirty="0"/>
              <a:t>uzyskał świadectwo dojrzałości lub dyplom potwierdzający kwalifikacje zawodowe</a:t>
            </a:r>
            <a:r>
              <a:rPr lang="pl-PL" sz="1800" dirty="0"/>
              <a:t>, dotację z budżetu jednostki samorządu terytorialnego będącej dla tych szkół organem rejestrującym, w wysokości równej kwocie przewidzianej na takiego ucznia w części oświatowej subwencji ogólnej dla jednostki samorządu terytorialnego, pod warunkiem że organ prowadzący tę szkołę </a:t>
            </a:r>
            <a:r>
              <a:rPr lang="pl-PL" sz="1800" b="1" u="sng" dirty="0"/>
              <a:t>przedstawi zaświadczenie o uzyskaniu przez ucznia tej szkoły odpowiednio świadectwa dojrzałości lub dyplomu potwierdzającego kwalifikacje zawodowe, w terminie 12 miesięcy od dnia, w którym uczeń ukończył tę szkołę. Zaświadczenie wydaje niezwłocznie okręgowa komisja egzaminacyjna na wniosek organu prowadzącego szkołę</a:t>
            </a:r>
            <a:r>
              <a:rPr lang="pl-PL" sz="1800" u="sng" dirty="0"/>
              <a:t>. </a:t>
            </a:r>
            <a:endParaRPr lang="pl-PL" sz="1800" u="sng" dirty="0" smtClean="0"/>
          </a:p>
          <a:p>
            <a:pPr marL="0" indent="0">
              <a:buNone/>
            </a:pPr>
            <a:r>
              <a:rPr lang="pl-PL" sz="1800" dirty="0"/>
              <a:t>Dotacja jest wypłacana jednorazowo w terminie 30 dni od dnia złożenia przez organ prowadzący szkołę zaświadczenia i może być wykorzystana także na </a:t>
            </a:r>
            <a:r>
              <a:rPr lang="pl-PL" sz="1800" b="1" u="sng" dirty="0"/>
              <a:t>refundację</a:t>
            </a:r>
            <a:r>
              <a:rPr lang="pl-PL" sz="1800" dirty="0"/>
              <a:t> wydatków związanych z realizacją zadań szkoły</a:t>
            </a:r>
            <a:r>
              <a:rPr lang="pl-PL" sz="1800" b="1" dirty="0"/>
              <a:t> </a:t>
            </a:r>
            <a:r>
              <a:rPr lang="pl-PL" sz="1800" b="1" u="sng" dirty="0"/>
              <a:t>poniesionych przez szkołę w okresie:</a:t>
            </a:r>
            <a:endParaRPr lang="pl-PL" sz="1800" u="sng" dirty="0"/>
          </a:p>
          <a:p>
            <a:r>
              <a:rPr lang="pl-PL" sz="1800" dirty="0"/>
              <a:t>1)	</a:t>
            </a:r>
            <a:r>
              <a:rPr lang="pl-PL" sz="1800" b="1" u="sng" dirty="0"/>
              <a:t>4 lat budżetowych </a:t>
            </a:r>
            <a:r>
              <a:rPr lang="pl-PL" sz="1800" dirty="0"/>
              <a:t>poprzedzających rok wypłacenia dotacji – w przypadku dotacji przyznanej na ucznia liceum ogólnokształcącego dla dorosłych; </a:t>
            </a:r>
          </a:p>
          <a:p>
            <a:r>
              <a:rPr lang="pl-PL" sz="1800" dirty="0"/>
              <a:t>2)	</a:t>
            </a:r>
            <a:r>
              <a:rPr lang="pl-PL" sz="1800" b="1" u="sng" dirty="0"/>
              <a:t>2 lat budżetowych </a:t>
            </a:r>
            <a:r>
              <a:rPr lang="pl-PL" sz="1800" dirty="0"/>
              <a:t>poprzedzających rok wypłacenia dotacji – w przypadku dotacji przyznanej na ucznia szkoły policealnej.</a:t>
            </a:r>
          </a:p>
          <a:p>
            <a:pPr marL="0" indent="0">
              <a:buNone/>
            </a:pPr>
            <a:endParaRPr lang="pl-PL" sz="1800" u="sng" dirty="0" smtClean="0"/>
          </a:p>
        </p:txBody>
      </p:sp>
    </p:spTree>
    <p:extLst>
      <p:ext uri="{BB962C8B-B14F-4D97-AF65-F5344CB8AC3E}">
        <p14:creationId xmlns:p14="http://schemas.microsoft.com/office/powerpoint/2010/main" val="2067479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Warunek otrzymywania dotacji </a:t>
            </a:r>
            <a:br>
              <a:rPr lang="pl-PL" sz="3600" dirty="0" smtClean="0"/>
            </a:br>
            <a:r>
              <a:rPr lang="pl-PL" sz="3600" dirty="0" smtClean="0"/>
              <a:t>Dotacja na rzeczywistą liczbę uczniów</a:t>
            </a:r>
            <a:br>
              <a:rPr lang="pl-PL" sz="3600" dirty="0" smtClean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pl-PL" dirty="0" smtClean="0"/>
              <a:t>Uzależnienie </a:t>
            </a:r>
            <a:r>
              <a:rPr lang="pl-PL" dirty="0"/>
              <a:t>wypłacenia dotacji od przekazania danych do systemu informacji oświatowej według stanu na dzień 30 września poprzedniego </a:t>
            </a:r>
            <a:r>
              <a:rPr lang="pl-PL" dirty="0" smtClean="0"/>
              <a:t>roku. Dotacja jest wypłacana pod warunkiem:</a:t>
            </a:r>
          </a:p>
          <a:p>
            <a:pPr marL="400050" lvl="1" indent="0">
              <a:buNone/>
            </a:pPr>
            <a:r>
              <a:rPr lang="pl-PL" sz="2600" dirty="0" smtClean="0"/>
              <a:t>1) podania planowanej liczby uczniów nie później niż do dnia 30 września roku poprzedniego - niepubliczne</a:t>
            </a:r>
          </a:p>
          <a:p>
            <a:pPr marL="400050" lvl="1" indent="0">
              <a:buNone/>
            </a:pPr>
            <a:r>
              <a:rPr lang="pl-PL" sz="2600" dirty="0" smtClean="0"/>
              <a:t>2) przekazania danych do systemu informacji oświatowej według stanu na dzień 30 września roku poprzedniego – publiczne i niepubliczne</a:t>
            </a:r>
          </a:p>
          <a:p>
            <a:pPr marL="400050" lvl="1" indent="0">
              <a:buNone/>
            </a:pPr>
            <a:endParaRPr lang="pl-PL" sz="2600" dirty="0" smtClean="0"/>
          </a:p>
          <a:p>
            <a:pPr lvl="0"/>
            <a:r>
              <a:rPr lang="pl-PL" dirty="0" smtClean="0"/>
              <a:t>Zachowanie tak jak obecnie możliwości dla </a:t>
            </a:r>
            <a:r>
              <a:rPr lang="pl-PL" dirty="0" err="1" smtClean="0"/>
              <a:t>jst</a:t>
            </a:r>
            <a:r>
              <a:rPr lang="pl-PL" dirty="0" smtClean="0"/>
              <a:t> odstąpienia do powyższych terminów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Wyraźnie określenie w ustawie, że </a:t>
            </a:r>
            <a:r>
              <a:rPr lang="pl-PL" dirty="0"/>
              <a:t>dotacja jest wypłacana na rzeczywistą liczbę uczniów w danym </a:t>
            </a:r>
            <a:r>
              <a:rPr lang="pl-PL" dirty="0" smtClean="0"/>
              <a:t>miesiącu, doprecyzowanie pojęcia warunku 50% obecności</a:t>
            </a:r>
            <a:endParaRPr lang="pl-PL" dirty="0"/>
          </a:p>
          <a:p>
            <a:pPr lvl="0"/>
            <a:endParaRPr lang="pl-PL" dirty="0" smtClean="0"/>
          </a:p>
          <a:p>
            <a:pPr lvl="0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7692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Wstrzymanie dotacji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pl-PL" sz="2000" dirty="0" smtClean="0"/>
              <a:t>Wstrzymanie w wyniku kontroli – tak jak obecnie</a:t>
            </a:r>
          </a:p>
          <a:p>
            <a:pPr lvl="0"/>
            <a:r>
              <a:rPr lang="pl-PL" sz="2000" dirty="0" smtClean="0"/>
              <a:t>Dodatkowo organ </a:t>
            </a:r>
            <a:r>
              <a:rPr lang="pl-PL" sz="2000" dirty="0"/>
              <a:t>dotujący może wstrzymać przekazywanie dotacji szkole niepublicznej dla dorosłych lub placówce</a:t>
            </a:r>
            <a:r>
              <a:rPr lang="pl-PL" sz="2000" dirty="0" smtClean="0"/>
              <a:t>, o której mowa w art. 2 pkt 3, 6, 8 i 10 ustawy – Prawo oświatowej, </a:t>
            </a:r>
            <a:r>
              <a:rPr lang="pl-PL" sz="2000" dirty="0"/>
              <a:t>jeżeli ta szkoła lub placówka:</a:t>
            </a:r>
          </a:p>
          <a:p>
            <a:pPr lvl="1"/>
            <a:r>
              <a:rPr lang="pl-PL" sz="2000" dirty="0"/>
              <a:t>nie dokonała rozliczenia wykorzystania dotacji za rok poprzedzający rok budżetowy </a:t>
            </a:r>
          </a:p>
          <a:p>
            <a:pPr lvl="1"/>
            <a:r>
              <a:rPr lang="pl-PL" sz="2000" dirty="0"/>
              <a:t>nie przekazuje co miesiąc liczby uczniów, będących uczniami tej szkoły lub placówki (liczba uczniów, na których przysługuje dotacja) </a:t>
            </a:r>
          </a:p>
          <a:p>
            <a:pPr lvl="1"/>
            <a:r>
              <a:rPr lang="pl-PL" sz="2000" dirty="0"/>
              <a:t>nie wykonuje prawomocnego wyroku sądu wydanego w związku z przekazaną </a:t>
            </a:r>
            <a:r>
              <a:rPr lang="pl-PL" sz="2000" dirty="0" smtClean="0"/>
              <a:t>dotacją</a:t>
            </a:r>
          </a:p>
          <a:p>
            <a:r>
              <a:rPr lang="pl-PL" sz="2000" dirty="0" smtClean="0"/>
              <a:t>Wezwanie i wyznaczenie terminu</a:t>
            </a:r>
          </a:p>
          <a:p>
            <a:r>
              <a:rPr lang="pl-PL" sz="2000" dirty="0" smtClean="0"/>
              <a:t>Po bezskutecznym upływie terminu, wstrzymanie w drodze decyzji administracyjnej</a:t>
            </a:r>
          </a:p>
          <a:p>
            <a:r>
              <a:rPr lang="pl-PL" sz="2000" dirty="0" smtClean="0"/>
              <a:t>Środki za okres wstrzymania mogą być wydatkowane wyłącznie na refundację wydatków związanych z realizacją zadań szkoły lub placówki w okresie wstrzymania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41705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Inne propozycje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Dotacja przekazana na uczniów niepełnosprawnych może być wykorzystana wyłącznie na tych uczniów</a:t>
            </a:r>
          </a:p>
          <a:p>
            <a:endParaRPr lang="pl-PL" dirty="0" smtClean="0"/>
          </a:p>
          <a:p>
            <a:r>
              <a:rPr lang="pl-PL" dirty="0" smtClean="0"/>
              <a:t>Określenie </a:t>
            </a:r>
            <a:r>
              <a:rPr lang="pl-PL" dirty="0"/>
              <a:t>kwoty granicznej wykorzystania dotacji na wynagrodzenie </a:t>
            </a:r>
            <a:r>
              <a:rPr lang="pl-PL" b="1" u="sng" dirty="0"/>
              <a:t>wszystkich</a:t>
            </a:r>
            <a:r>
              <a:rPr lang="pl-PL" dirty="0"/>
              <a:t> osób zatrudnionych w szkołach i placówkach oświatowych </a:t>
            </a:r>
            <a:r>
              <a:rPr lang="pl-PL" dirty="0" err="1"/>
              <a:t>niesamorządowych</a:t>
            </a:r>
            <a:r>
              <a:rPr lang="pl-PL" dirty="0"/>
              <a:t> oraz osoby fizycznej pełniącej funkcję dyrektora szkoły lub placówki </a:t>
            </a:r>
            <a:r>
              <a:rPr lang="pl-PL" dirty="0" err="1" smtClean="0"/>
              <a:t>niesamorządowej</a:t>
            </a:r>
            <a:r>
              <a:rPr lang="pl-PL" dirty="0" smtClean="0"/>
              <a:t> </a:t>
            </a:r>
            <a:r>
              <a:rPr lang="pl-PL" dirty="0"/>
              <a:t>do </a:t>
            </a:r>
            <a:r>
              <a:rPr lang="pl-PL" dirty="0" smtClean="0"/>
              <a:t>:</a:t>
            </a:r>
          </a:p>
          <a:p>
            <a:pPr marL="457200" lvl="1" indent="0">
              <a:buNone/>
            </a:pPr>
            <a:r>
              <a:rPr lang="pl-PL" dirty="0" smtClean="0"/>
              <a:t>a) do 150% średniego wynagrodzenia nauczyciela dyplomowanego – w przypadku </a:t>
            </a:r>
            <a:r>
              <a:rPr lang="pl-PL" u="sng" dirty="0" smtClean="0"/>
              <a:t>niepublicznych</a:t>
            </a:r>
            <a:r>
              <a:rPr lang="pl-PL" dirty="0" smtClean="0"/>
              <a:t> przedszkoli, szkół i placówek</a:t>
            </a:r>
          </a:p>
          <a:p>
            <a:pPr marL="457200" lvl="1" indent="0">
              <a:buNone/>
            </a:pPr>
            <a:r>
              <a:rPr lang="pl-PL" dirty="0" smtClean="0"/>
              <a:t>b) do 250% </a:t>
            </a:r>
            <a:r>
              <a:rPr lang="pl-PL" dirty="0"/>
              <a:t>średniego wynagrodzenia nauczyciela </a:t>
            </a:r>
            <a:r>
              <a:rPr lang="pl-PL" dirty="0" smtClean="0"/>
              <a:t>dyplomowanego – w przypadku </a:t>
            </a:r>
            <a:r>
              <a:rPr lang="pl-PL" u="sng" dirty="0" smtClean="0"/>
              <a:t>publicznych</a:t>
            </a:r>
            <a:r>
              <a:rPr lang="pl-PL" dirty="0" smtClean="0"/>
              <a:t> przedszkoli, szkół i placówek oraz tzw. </a:t>
            </a:r>
            <a:r>
              <a:rPr lang="pl-PL" u="sng" dirty="0" smtClean="0"/>
              <a:t>konkursowych</a:t>
            </a:r>
            <a:r>
              <a:rPr lang="pl-PL" dirty="0" smtClean="0"/>
              <a:t> placówek wychowania przedszkolnego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5007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Inne propozycje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29408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pl-PL" sz="4800" dirty="0"/>
              <a:t>Środki finansowe z dotacji nie podlegają egzekucji</a:t>
            </a:r>
          </a:p>
          <a:p>
            <a:r>
              <a:rPr lang="pl-PL" sz="4800" dirty="0"/>
              <a:t>W przypadku nieprzekazania dotacji przez </a:t>
            </a:r>
            <a:r>
              <a:rPr lang="pl-PL" sz="4800" dirty="0" err="1"/>
              <a:t>jst</a:t>
            </a:r>
            <a:r>
              <a:rPr lang="pl-PL" sz="4800" dirty="0"/>
              <a:t> w terminie nalicza się odsetki w wysokości jak dla zaległości podatkowych począwszy od dnia następującego po dni, w którym upłynął termin przekazania dotacji</a:t>
            </a:r>
          </a:p>
          <a:p>
            <a:pPr lvl="0"/>
            <a:r>
              <a:rPr lang="pl-PL" sz="5100" dirty="0" smtClean="0"/>
              <a:t>Doprecyzowanie </a:t>
            </a:r>
            <a:r>
              <a:rPr lang="pl-PL" sz="5100" dirty="0"/>
              <a:t>zasad dotowania uczniów realizujących roczne obowiązkowe przygotowanie przedszkolne poza </a:t>
            </a:r>
            <a:r>
              <a:rPr lang="pl-PL" sz="5100" dirty="0" smtClean="0"/>
              <a:t>przedszkolem – dotacja nie przysługuje</a:t>
            </a:r>
            <a:endParaRPr lang="pl-PL" sz="5100" dirty="0"/>
          </a:p>
          <a:p>
            <a:pPr lvl="0"/>
            <a:r>
              <a:rPr lang="pl-PL" sz="5100" dirty="0" smtClean="0"/>
              <a:t>Przekazywanie części za styczeń do 20 stycznia zamiast do 31 stycznia</a:t>
            </a:r>
            <a:endParaRPr lang="pl-PL" sz="51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7596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propozycje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pl-PL" sz="3400" dirty="0"/>
              <a:t>Przepis uprawniający jednostki samorządu terytorialnego </a:t>
            </a:r>
            <a:r>
              <a:rPr lang="pl-PL" sz="3400" dirty="0" smtClean="0"/>
              <a:t>do </a:t>
            </a:r>
            <a:r>
              <a:rPr lang="pl-PL" sz="3400" dirty="0"/>
              <a:t>przetwarzania danych </a:t>
            </a:r>
            <a:r>
              <a:rPr lang="pl-PL" sz="3400" dirty="0" smtClean="0"/>
              <a:t>osobowych </a:t>
            </a:r>
            <a:r>
              <a:rPr lang="pl-PL" sz="3400" u="sng" dirty="0" smtClean="0"/>
              <a:t>uczniów</a:t>
            </a:r>
            <a:r>
              <a:rPr lang="pl-PL" sz="3400" dirty="0" smtClean="0"/>
              <a:t>, </a:t>
            </a:r>
            <a:r>
              <a:rPr lang="pl-PL" sz="3400" dirty="0"/>
              <a:t>w tym z wykorzystaniem systemów </a:t>
            </a:r>
            <a:r>
              <a:rPr lang="pl-PL" sz="3400" dirty="0" smtClean="0"/>
              <a:t>teleinformatycznych, z związku z:</a:t>
            </a:r>
          </a:p>
          <a:p>
            <a:pPr lvl="1"/>
            <a:r>
              <a:rPr lang="pl-PL" sz="3400" dirty="0"/>
              <a:t>k</a:t>
            </a:r>
            <a:r>
              <a:rPr lang="pl-PL" sz="3400" dirty="0" smtClean="0"/>
              <a:t>ontrolą pobrania i wykorzystania dotacji (jak obecnie)</a:t>
            </a:r>
          </a:p>
          <a:p>
            <a:pPr lvl="1"/>
            <a:r>
              <a:rPr lang="pl-PL" sz="3400" dirty="0" smtClean="0"/>
              <a:t>udzielaniem dotacji</a:t>
            </a:r>
          </a:p>
          <a:p>
            <a:pPr lvl="1"/>
            <a:r>
              <a:rPr lang="pl-PL" sz="3400" dirty="0" smtClean="0"/>
              <a:t>rozliczaniem </a:t>
            </a:r>
            <a:r>
              <a:rPr lang="pl-PL" sz="3400" dirty="0"/>
              <a:t>dotacji </a:t>
            </a:r>
          </a:p>
          <a:p>
            <a:pPr lvl="1"/>
            <a:r>
              <a:rPr lang="pl-PL" sz="3400" dirty="0" smtClean="0"/>
              <a:t>dokonywaniem </a:t>
            </a:r>
            <a:r>
              <a:rPr lang="pl-PL" sz="3400" dirty="0"/>
              <a:t>rozliczenia dotacji między gminami na uczniów </a:t>
            </a:r>
            <a:r>
              <a:rPr lang="pl-PL" sz="3400" dirty="0" smtClean="0"/>
              <a:t>przedszkoli</a:t>
            </a:r>
          </a:p>
          <a:p>
            <a:r>
              <a:rPr lang="pl-PL" sz="3400" dirty="0" smtClean="0"/>
              <a:t>Przepis uprawniający jednostki samorządu terytorialnego do przetwarzania danych osobowych </a:t>
            </a:r>
            <a:r>
              <a:rPr lang="pl-PL" sz="3400" u="sng" dirty="0" smtClean="0"/>
              <a:t>osób zatrudnionych</a:t>
            </a:r>
            <a:r>
              <a:rPr lang="pl-PL" sz="3400" dirty="0" smtClean="0"/>
              <a:t>, </a:t>
            </a:r>
            <a:r>
              <a:rPr lang="pl-PL" sz="3400" dirty="0"/>
              <a:t>w tym z wykorzystaniem systemów </a:t>
            </a:r>
            <a:r>
              <a:rPr lang="pl-PL" sz="3400" dirty="0" smtClean="0"/>
              <a:t>teleinformatycznych, w  związku z przeprowadzaną kontrolą pobrania i wykorzystania dotacji na wynagrodzenia (limit)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6543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propozycje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l-PL" dirty="0"/>
              <a:t>Zobligowanie gminy/powiatu będącego najbliższą gminą/powiatem do przekazywania danych niezbędnych do wyliczenia podstawowej kwoty dotacji i wskaźnika zwiększającego</a:t>
            </a:r>
          </a:p>
          <a:p>
            <a:pPr lvl="0"/>
            <a:r>
              <a:rPr lang="pl-PL" dirty="0"/>
              <a:t>Obowiązek publikacji na </a:t>
            </a:r>
            <a:r>
              <a:rPr lang="pl-PL" dirty="0" err="1"/>
              <a:t>BIPie</a:t>
            </a:r>
            <a:r>
              <a:rPr lang="pl-PL" dirty="0"/>
              <a:t> jednostki: podstawowej kwoty dotacji, statystycznej liczby uczniów, wskaźnika zwiększającego, najbliższej gminy/powiatu</a:t>
            </a:r>
          </a:p>
          <a:p>
            <a:r>
              <a:rPr lang="pl-PL" dirty="0"/>
              <a:t>Doprecyzowanie słownictwa: m.in. rok budżetowy, rok bazowy, wyrażenie kwota dotacji „równa” zamiast „nie niższa”</a:t>
            </a:r>
          </a:p>
          <a:p>
            <a:r>
              <a:rPr lang="pl-PL" dirty="0"/>
              <a:t>Nowa logiczna struktura przepisów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9816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Przepisy przejściowe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Wskaźnik startowy (tj. na początek 2018 r.)</a:t>
            </a:r>
          </a:p>
          <a:p>
            <a:r>
              <a:rPr lang="pl-PL" dirty="0" smtClean="0"/>
              <a:t>Podawanie miesięcznej (na styczeń) liczby uczniów do 24 stycznia 2018 r.</a:t>
            </a:r>
          </a:p>
          <a:p>
            <a:r>
              <a:rPr lang="pl-PL" dirty="0" smtClean="0"/>
              <a:t>Pierwsza rata </a:t>
            </a:r>
            <a:r>
              <a:rPr lang="pl-PL" smtClean="0"/>
              <a:t>do </a:t>
            </a:r>
            <a:r>
              <a:rPr lang="pl-PL" smtClean="0"/>
              <a:t>31 </a:t>
            </a:r>
            <a:r>
              <a:rPr lang="pl-PL" dirty="0" smtClean="0"/>
              <a:t>stycznia 2018 r.</a:t>
            </a:r>
          </a:p>
          <a:p>
            <a:r>
              <a:rPr lang="pl-PL" dirty="0" smtClean="0"/>
              <a:t>Spełnienie warunku podania liczby uczniów do 30 września na podstawie przepisów ustawy o systemie oświaty (z wyjątkiem liczby uczniów w szkołach dla dorosłych, którzy zdadzą egzamin jako warunek otrzymania dotacji – przepis będzie obowiązywał do dotacji na 2019 r.)</a:t>
            </a:r>
          </a:p>
          <a:p>
            <a:r>
              <a:rPr lang="pl-PL" dirty="0" smtClean="0"/>
              <a:t>Przekazanie danych do systemu informacji oświatowej jako warunek otrzymywania dotacji – przepis będzie obowiązywał do dotacji na 2019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135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Nowa logiczna struktura przepisów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pl-PL" sz="3400" dirty="0" smtClean="0"/>
              <a:t>Definicje: wydatki bieżące, najbliższa gmina/powiat, PKD, statystyczna liczba </a:t>
            </a:r>
            <a:r>
              <a:rPr lang="pl-PL" sz="3400" dirty="0"/>
              <a:t>uczniów, wskaźnik </a:t>
            </a:r>
            <a:r>
              <a:rPr lang="pl-PL" sz="3400" dirty="0" smtClean="0"/>
              <a:t>zwiększający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Usystematyzowane przepisy dotyczące sposobu naliczania dotacji: WWR, przedszkola, szkoły, placówki, KKZ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Przepisy dotyczące przekazywania dotacji: rachunek bankowy, dotacja na każdego ucznia w </a:t>
            </a:r>
            <a:r>
              <a:rPr lang="pl-PL" sz="3400" dirty="0"/>
              <a:t>danym miesiącu, warunek </a:t>
            </a:r>
            <a:r>
              <a:rPr lang="pl-PL" sz="3400" dirty="0" smtClean="0"/>
              <a:t>otrzymania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Przeznaczenie dotacji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Kontrola dotacji, wstrzymanie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Delegacja ustalania trybu przez organ stanowiący </a:t>
            </a:r>
            <a:r>
              <a:rPr lang="pl-PL" sz="3400" dirty="0" err="1" smtClean="0"/>
              <a:t>jst</a:t>
            </a:r>
            <a:endParaRPr lang="pl-PL" sz="3400" dirty="0" smtClean="0"/>
          </a:p>
          <a:p>
            <a:pPr marL="514350" indent="-514350">
              <a:buAutoNum type="arabicPeriod"/>
            </a:pPr>
            <a:r>
              <a:rPr lang="pl-PL" sz="3400" dirty="0" smtClean="0"/>
              <a:t>Możliwość zwiększenia dotacji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Szkoły artystyczne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pl-PL" sz="3400" dirty="0"/>
              <a:t>Zasady aktualizacji i wyrównywania kwoty dotacji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Akt z zakresu administracji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Odsetki</a:t>
            </a:r>
          </a:p>
          <a:p>
            <a:pPr marL="514350" indent="-514350">
              <a:buAutoNum type="arabicPeriod"/>
            </a:pPr>
            <a:r>
              <a:rPr lang="pl-PL" sz="3400" dirty="0" smtClean="0"/>
              <a:t>Niepodleganie egzekucji</a:t>
            </a:r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2876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</a:p>
          <a:p>
            <a:pPr marL="0" indent="0" algn="ctr">
              <a:buNone/>
            </a:pPr>
            <a:endParaRPr lang="pl-PL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KONTAKT:</a:t>
            </a:r>
          </a:p>
          <a:p>
            <a:pPr marL="0" indent="0" algn="ctr">
              <a:buNone/>
            </a:pPr>
            <a:r>
              <a:rPr lang="pl-PL" sz="3500" b="1" u="sng" dirty="0" smtClean="0"/>
              <a:t>konsultacje.finansowanie@men.gov.pl</a:t>
            </a:r>
            <a:endParaRPr lang="pl-PL" sz="3500" b="1" u="sng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573016"/>
            <a:ext cx="1694723" cy="148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20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Zmiany </a:t>
            </a:r>
            <a:r>
              <a:rPr lang="pl-PL" sz="3600" dirty="0" smtClean="0"/>
              <a:t>obowiązujące od </a:t>
            </a:r>
            <a:r>
              <a:rPr lang="pl-PL" sz="3600" dirty="0"/>
              <a:t>1 stycznia 2017 r</a:t>
            </a:r>
            <a:r>
              <a:rPr lang="pl-PL" sz="3600" dirty="0" smtClean="0"/>
              <a:t>. - doprecyzowujące przepisy dotacyjne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definicja najbliższej gminy/powiatu, aplikacja MEN do ich wyznaczania</a:t>
            </a:r>
          </a:p>
          <a:p>
            <a:r>
              <a:rPr lang="pl-PL" dirty="0"/>
              <a:t>definicja podstawowej kwoty dotacji (doprecyzowanie </a:t>
            </a:r>
            <a:r>
              <a:rPr lang="pl-PL" dirty="0" err="1"/>
              <a:t>wyłączeń</a:t>
            </a:r>
            <a:r>
              <a:rPr lang="pl-PL" dirty="0"/>
              <a:t> pewnych kategorii wydatków, m.in. wydatków unijnych, wydatków na niepełnosprawnych</a:t>
            </a:r>
            <a:r>
              <a:rPr lang="pl-PL" dirty="0" smtClean="0"/>
              <a:t>)</a:t>
            </a:r>
          </a:p>
          <a:p>
            <a:r>
              <a:rPr lang="pl-PL" dirty="0"/>
              <a:t>u</a:t>
            </a:r>
            <a:r>
              <a:rPr lang="pl-PL" dirty="0" smtClean="0"/>
              <a:t>czeń niepełnosprawny w szkole – dotacja na takiego ucznia</a:t>
            </a:r>
            <a:endParaRPr lang="pl-PL" dirty="0"/>
          </a:p>
          <a:p>
            <a:r>
              <a:rPr lang="pl-PL" dirty="0"/>
              <a:t>definicja wydatków bieżących</a:t>
            </a:r>
          </a:p>
          <a:p>
            <a:r>
              <a:rPr lang="pl-PL" dirty="0"/>
              <a:t>definicja statystycznej liczby uczniów</a:t>
            </a:r>
          </a:p>
          <a:p>
            <a:r>
              <a:rPr lang="pl-PL" dirty="0"/>
              <a:t>zasady aktualizacji podstawowej kwoty dotacji</a:t>
            </a:r>
          </a:p>
          <a:p>
            <a:r>
              <a:rPr lang="pl-PL" dirty="0"/>
              <a:t>zasady wyrównywania dotacji</a:t>
            </a:r>
          </a:p>
          <a:p>
            <a:r>
              <a:rPr lang="pl-PL" dirty="0"/>
              <a:t>obowiązek publikacji </a:t>
            </a:r>
            <a:r>
              <a:rPr lang="pl-PL" dirty="0" smtClean="0"/>
              <a:t> danych do wyliczenia kwoty dotacji w BIP-</a:t>
            </a:r>
            <a:r>
              <a:rPr lang="pl-PL" dirty="0" err="1" smtClean="0"/>
              <a:t>ie</a:t>
            </a:r>
            <a:r>
              <a:rPr lang="pl-PL" dirty="0" smtClean="0"/>
              <a:t> jednostki samorządu terytorialnego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751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Uproszczenie zasad obliczania dotacji - kwota przewidziana w subwencji oświatowej zamiast wydatków bieżących w szkołach danego rodzaju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pl-PL" sz="2400" dirty="0"/>
              <a:t>Zmiany będą </a:t>
            </a:r>
            <a:r>
              <a:rPr lang="pl-PL" sz="2400" dirty="0" smtClean="0"/>
              <a:t>polegały </a:t>
            </a:r>
            <a:r>
              <a:rPr lang="pl-PL" sz="2400" dirty="0"/>
              <a:t>na uproszczeniu obliczania kwot dotacji w szkołach danego typu i rodzaju </a:t>
            </a:r>
            <a:r>
              <a:rPr lang="pl-PL" sz="2400" dirty="0" smtClean="0"/>
              <a:t>poprzez </a:t>
            </a:r>
            <a:r>
              <a:rPr lang="pl-PL" sz="2400" dirty="0"/>
              <a:t>odniesienie się do kwoty przewidzianej w </a:t>
            </a:r>
            <a:r>
              <a:rPr lang="pl-PL" sz="2400" b="1" u="sng" dirty="0"/>
              <a:t>subwencji </a:t>
            </a:r>
            <a:r>
              <a:rPr lang="pl-PL" sz="2400" b="1" u="sng" dirty="0" smtClean="0"/>
              <a:t>oświatowej</a:t>
            </a:r>
            <a:r>
              <a:rPr lang="pl-PL" sz="2400" dirty="0" smtClean="0"/>
              <a:t>.</a:t>
            </a:r>
          </a:p>
          <a:p>
            <a:r>
              <a:rPr lang="pl-PL" sz="2400" dirty="0" smtClean="0"/>
              <a:t>Oznacza to, że kwota dotacji nie będzie odnosić się, tak jak obecnie do </a:t>
            </a:r>
            <a:r>
              <a:rPr lang="pl-PL" sz="2400" b="1" u="sng" dirty="0" smtClean="0"/>
              <a:t>rodzaju</a:t>
            </a:r>
            <a:r>
              <a:rPr lang="pl-PL" sz="2400" dirty="0" smtClean="0"/>
              <a:t> szkoły – co rodzi największe problemy interpretacyjne.</a:t>
            </a:r>
          </a:p>
          <a:p>
            <a:pPr marL="0" lvl="0" indent="0">
              <a:buNone/>
            </a:pPr>
            <a:endParaRPr lang="pl-PL" sz="2000" dirty="0" smtClean="0"/>
          </a:p>
          <a:p>
            <a:pPr marL="0" lvl="0" indent="0">
              <a:buNone/>
            </a:pPr>
            <a:endParaRPr lang="pl-PL" sz="2000" u="sng" dirty="0"/>
          </a:p>
          <a:p>
            <a:pPr marL="0" lvl="0" indent="0">
              <a:buNone/>
            </a:pPr>
            <a:endParaRPr lang="pl-PL" sz="2000" u="sng" dirty="0" smtClean="0"/>
          </a:p>
          <a:p>
            <a:pPr marL="0" lvl="0" indent="0">
              <a:buNone/>
            </a:pPr>
            <a:endParaRPr lang="pl-PL" sz="2000" u="sng" dirty="0" smtClean="0"/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675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875" y="116632"/>
            <a:ext cx="8229600" cy="1143000"/>
          </a:xfrm>
        </p:spPr>
        <p:txBody>
          <a:bodyPr>
            <a:noAutofit/>
          </a:bodyPr>
          <a:lstStyle/>
          <a:p>
            <a:r>
              <a:rPr lang="pl-PL" sz="2700" b="1" dirty="0"/>
              <a:t>Uproszczenie zasad obliczania dotacji - kwota przewidziana w subwencji oświatowej zamiast wydatków bieżących w szkołach danego rodzaju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541545"/>
              </p:ext>
            </p:extLst>
          </p:nvPr>
        </p:nvGraphicFramePr>
        <p:xfrm>
          <a:off x="430876" y="1339509"/>
          <a:ext cx="835292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318610">
                <a:tc>
                  <a:txBody>
                    <a:bodyPr/>
                    <a:lstStyle/>
                    <a:p>
                      <a:r>
                        <a:rPr lang="pl-PL" dirty="0" smtClean="0"/>
                        <a:t>Szkoły PUBLICZNE</a:t>
                      </a:r>
                      <a:endParaRPr lang="pl-PL" dirty="0"/>
                    </a:p>
                  </a:txBody>
                  <a:tcPr/>
                </a:tc>
              </a:tr>
              <a:tr h="31861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pl-PL" dirty="0" smtClean="0"/>
                        <a:t>DLA DZIEC</a:t>
                      </a:r>
                      <a:r>
                        <a:rPr lang="pl-PL" baseline="0" dirty="0" smtClean="0"/>
                        <a:t> I MŁODZIEŻY: </a:t>
                      </a:r>
                      <a:r>
                        <a:rPr lang="pl-PL" dirty="0" smtClean="0"/>
                        <a:t>kwota przewidziana na</a:t>
                      </a:r>
                      <a:r>
                        <a:rPr lang="pl-PL" baseline="0" dirty="0" smtClean="0"/>
                        <a:t> ucznia w części oświatowej subwencji ogólnej </a:t>
                      </a:r>
                      <a:r>
                        <a:rPr lang="pl-PL" b="1" baseline="0" dirty="0" smtClean="0"/>
                        <a:t>x wskaźnik zwiększający dla szkół danego typu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pl-PL" b="0" baseline="0" dirty="0" smtClean="0"/>
                        <a:t>DLA DOROSŁYCH: kwota przewidziana na ucznia w części oświatowej subwencji ogólnej</a:t>
                      </a:r>
                      <a:endParaRPr lang="pl-PL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Symbol zastępczy zawartości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224999"/>
              </p:ext>
            </p:extLst>
          </p:nvPr>
        </p:nvGraphicFramePr>
        <p:xfrm>
          <a:off x="430876" y="3079687"/>
          <a:ext cx="8335598" cy="81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5598"/>
              </a:tblGrid>
              <a:tr h="291314">
                <a:tc>
                  <a:txBody>
                    <a:bodyPr/>
                    <a:lstStyle/>
                    <a:p>
                      <a:r>
                        <a:rPr lang="pl-PL" dirty="0" smtClean="0"/>
                        <a:t>Szkoły NIEPUBLICZNE (dla dzieci i młodzieży oraz dorosłych)</a:t>
                      </a:r>
                      <a:endParaRPr lang="pl-PL" dirty="0"/>
                    </a:p>
                  </a:txBody>
                  <a:tcPr/>
                </a:tc>
              </a:tr>
              <a:tr h="445926">
                <a:tc>
                  <a:txBody>
                    <a:bodyPr/>
                    <a:lstStyle/>
                    <a:p>
                      <a:r>
                        <a:rPr lang="pl-PL" dirty="0" smtClean="0"/>
                        <a:t>Kwota przewidziana na ucznia </a:t>
                      </a:r>
                      <a:r>
                        <a:rPr lang="pl-PL" baseline="0" dirty="0" smtClean="0"/>
                        <a:t>w części oświatowej subwencji ogólnej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06187" y="3995678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1"/>
                </a:solidFill>
              </a:rPr>
              <a:t>Wskaźnik  zwiększający </a:t>
            </a:r>
            <a:r>
              <a:rPr lang="pl-PL" dirty="0" smtClean="0">
                <a:solidFill>
                  <a:schemeClr val="bg1"/>
                </a:solidFill>
              </a:rPr>
              <a:t>dla szkół danego typu = </a:t>
            </a:r>
            <a:r>
              <a:rPr lang="pl-PL" dirty="0">
                <a:solidFill>
                  <a:schemeClr val="bg1"/>
                </a:solidFill>
              </a:rPr>
              <a:t>wydatki bieżące w budżecie </a:t>
            </a:r>
            <a:r>
              <a:rPr lang="pl-PL" dirty="0" err="1">
                <a:solidFill>
                  <a:schemeClr val="bg1"/>
                </a:solidFill>
              </a:rPr>
              <a:t>jst</a:t>
            </a:r>
            <a:r>
              <a:rPr lang="pl-PL" dirty="0">
                <a:solidFill>
                  <a:schemeClr val="bg1"/>
                </a:solidFill>
              </a:rPr>
              <a:t> na prowadzenie szkół </a:t>
            </a:r>
            <a:r>
              <a:rPr lang="pl-PL" b="1" dirty="0">
                <a:solidFill>
                  <a:schemeClr val="bg1"/>
                </a:solidFill>
              </a:rPr>
              <a:t>danego typu</a:t>
            </a:r>
            <a:r>
              <a:rPr lang="pl-PL" dirty="0">
                <a:solidFill>
                  <a:schemeClr val="bg1"/>
                </a:solidFill>
              </a:rPr>
              <a:t>/kwota subwencji oświatowej dla </a:t>
            </a:r>
            <a:r>
              <a:rPr lang="pl-PL" dirty="0" err="1">
                <a:solidFill>
                  <a:schemeClr val="bg1"/>
                </a:solidFill>
              </a:rPr>
              <a:t>jst</a:t>
            </a:r>
            <a:r>
              <a:rPr lang="pl-PL" dirty="0">
                <a:solidFill>
                  <a:schemeClr val="bg1"/>
                </a:solidFill>
              </a:rPr>
              <a:t> przewidziana na szkoły </a:t>
            </a:r>
            <a:r>
              <a:rPr lang="pl-PL" b="1" dirty="0">
                <a:solidFill>
                  <a:schemeClr val="bg1"/>
                </a:solidFill>
              </a:rPr>
              <a:t>danego typu </a:t>
            </a:r>
            <a:r>
              <a:rPr lang="pl-PL" dirty="0">
                <a:solidFill>
                  <a:schemeClr val="bg1"/>
                </a:solidFill>
              </a:rPr>
              <a:t>(</a:t>
            </a:r>
            <a:r>
              <a:rPr lang="pl-PL" dirty="0" smtClean="0">
                <a:solidFill>
                  <a:schemeClr val="bg1"/>
                </a:solidFill>
              </a:rPr>
              <a:t>wskaźnik </a:t>
            </a:r>
            <a:r>
              <a:rPr lang="pl-PL" dirty="0">
                <a:solidFill>
                  <a:schemeClr val="bg1"/>
                </a:solidFill>
              </a:rPr>
              <a:t>&gt;=1</a:t>
            </a:r>
            <a:r>
              <a:rPr lang="pl-PL" dirty="0" smtClean="0">
                <a:solidFill>
                  <a:schemeClr val="bg1"/>
                </a:solidFill>
              </a:rPr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Do miesiąca pierwszej aktualizacji wskaźnik przyjmuje się z roku poprzedniego (brak danych o wykonaniu wydatków budżetu </a:t>
            </a:r>
            <a:r>
              <a:rPr lang="pl-PL" dirty="0" err="1" smtClean="0">
                <a:solidFill>
                  <a:schemeClr val="bg1"/>
                </a:solidFill>
              </a:rPr>
              <a:t>jst</a:t>
            </a:r>
            <a:r>
              <a:rPr lang="pl-PL" dirty="0" smtClean="0">
                <a:solidFill>
                  <a:schemeClr val="bg1"/>
                </a:solidFill>
              </a:rPr>
              <a:t> na początku roku)</a:t>
            </a:r>
            <a:endParaRPr lang="pl-PL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1"/>
                </a:solidFill>
              </a:rPr>
              <a:t>Wskaźnik zwiększający dla szkół danego typu </a:t>
            </a:r>
            <a:r>
              <a:rPr lang="pl-PL" dirty="0" smtClean="0">
                <a:solidFill>
                  <a:schemeClr val="bg1"/>
                </a:solidFill>
              </a:rPr>
              <a:t>oddzielnie dla: szkół będących </a:t>
            </a:r>
            <a:r>
              <a:rPr lang="pl-PL" dirty="0">
                <a:solidFill>
                  <a:schemeClr val="bg1"/>
                </a:solidFill>
              </a:rPr>
              <a:t>szkołami specjalnymi i niebędących szkołami </a:t>
            </a:r>
            <a:r>
              <a:rPr lang="pl-PL" dirty="0" smtClean="0">
                <a:solidFill>
                  <a:schemeClr val="bg1"/>
                </a:solidFill>
              </a:rPr>
              <a:t>specjalnymi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Wskaźnik zwiększający oddzielnie dla szkół podstawowych: na wsi i w mieście do 5 tys. mieszkańców i powyżej 5 tys. mieszkańców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Najbliższa gmina/powiat prowadzący szkołę danego typu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8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Wskaźnik zwiększający (wzór)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ymbol zastępczy zawartości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endParaRPr lang="pl-PL" i="1" dirty="0" smtClean="0"/>
              </a:p>
              <a:p>
                <a:pPr marL="0" indent="0">
                  <a:buNone/>
                </a:pPr>
                <a:endParaRPr lang="pl-PL" i="1" dirty="0"/>
              </a:p>
              <a:p>
                <a:pPr marL="0" indent="0">
                  <a:buNone/>
                </a:pPr>
                <a:endParaRPr lang="pl-PL" i="1" dirty="0" smtClean="0"/>
              </a:p>
              <a:p>
                <a:pPr marL="0" indent="0">
                  <a:buNone/>
                </a:pPr>
                <a:endParaRPr lang="pl-PL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𝑊𝑧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pl-PL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𝑊𝑏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𝑊𝑏𝑈𝐸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𝐷𝑝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𝑊𝑏𝐼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𝑊𝑏𝑃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𝐿𝑢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𝐿𝑢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𝐿𝑢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Symbol zastępczy zawartości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865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Zmiana kwoty dotacji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Kwota dotacji ulega zmianie w wyniku zmiany/aktualizacji:</a:t>
            </a:r>
          </a:p>
          <a:p>
            <a:pPr marL="514350" indent="-514350">
              <a:buAutoNum type="arabicParenR"/>
            </a:pPr>
            <a:r>
              <a:rPr lang="pl-PL" dirty="0" smtClean="0"/>
              <a:t>podstawowej kwoty dotacji</a:t>
            </a:r>
          </a:p>
          <a:p>
            <a:pPr marL="514350" indent="-514350">
              <a:buAutoNum type="arabicParenR"/>
            </a:pPr>
            <a:r>
              <a:rPr lang="pl-PL" dirty="0" smtClean="0"/>
              <a:t>subwencji oświatowej</a:t>
            </a:r>
          </a:p>
          <a:p>
            <a:pPr marL="514350" indent="-514350">
              <a:buAutoNum type="arabicParenR"/>
            </a:pPr>
            <a:r>
              <a:rPr lang="pl-PL" dirty="0" smtClean="0"/>
              <a:t>wskaźnika zwiększającego</a:t>
            </a:r>
          </a:p>
          <a:p>
            <a:pPr marL="514350" indent="-514350">
              <a:buAutoNum type="arabicParenR"/>
            </a:pPr>
            <a:r>
              <a:rPr lang="pl-PL" dirty="0"/>
              <a:t>s</a:t>
            </a:r>
            <a:r>
              <a:rPr lang="pl-PL" dirty="0" smtClean="0"/>
              <a:t>zczególnie uzasadnione przypadki (np. błąd)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Aktualizacja dwa razy w roku jak obecnie:</a:t>
            </a:r>
          </a:p>
          <a:p>
            <a:pPr marL="514350" indent="-514350">
              <a:buAutoNum type="arabicParenR"/>
            </a:pPr>
            <a:r>
              <a:rPr lang="pl-PL" dirty="0" smtClean="0"/>
              <a:t>miesiąc pierwszej aktualizacji, tj. miesiąc następujący po miesiącu, w którym upłynęło 30 dni od dnia ogłoszenia ustawy budżetowej –  punkt 1, 2 i 3</a:t>
            </a:r>
          </a:p>
          <a:p>
            <a:pPr marL="514350" indent="-514350">
              <a:buAutoNum type="arabicParenR"/>
            </a:pPr>
            <a:r>
              <a:rPr lang="pl-PL" dirty="0" smtClean="0"/>
              <a:t>październik – punkt 1</a:t>
            </a:r>
          </a:p>
          <a:p>
            <a:pPr marL="514350" indent="-514350">
              <a:buAutoNum type="arabicParenR"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Zaktualizowana kwota obowiązuje tak jak obecnie:</a:t>
            </a:r>
          </a:p>
          <a:p>
            <a:pPr marL="514350" indent="-514350">
              <a:buAutoNum type="arabicParenR"/>
            </a:pPr>
            <a:r>
              <a:rPr lang="pl-PL" dirty="0" smtClean="0"/>
              <a:t>pierwszy dzień miesiąca po miesiącu pierwszej aktualizacji</a:t>
            </a:r>
          </a:p>
          <a:p>
            <a:pPr marL="514350" indent="-514350">
              <a:buAutoNum type="arabicParenR"/>
            </a:pPr>
            <a:r>
              <a:rPr lang="pl-PL" dirty="0" smtClean="0"/>
              <a:t>pierwszy dzień listopada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778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Wyrównywanie dotacji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Wyrównywanie według formuły:</a:t>
            </a:r>
          </a:p>
          <a:p>
            <a:pPr marL="457200" lvl="1" indent="0">
              <a:buNone/>
            </a:pPr>
            <a:r>
              <a:rPr lang="pl-PL" b="1" dirty="0" smtClean="0"/>
              <a:t>Dotacja do </a:t>
            </a:r>
            <a:r>
              <a:rPr lang="pl-PL" b="1" dirty="0"/>
              <a:t>przekazania  po aktualizacji (suma)  </a:t>
            </a:r>
            <a:r>
              <a:rPr lang="pl-PL" dirty="0"/>
              <a:t>= wysokość dotacji po aktualizacji (roczna) – dotacja przekazana (suma)</a:t>
            </a:r>
          </a:p>
          <a:p>
            <a:pPr marL="457200" lvl="1" indent="0">
              <a:buNone/>
            </a:pPr>
            <a:r>
              <a:rPr lang="pl-PL" b="1" dirty="0" smtClean="0"/>
              <a:t>Dotacja </a:t>
            </a:r>
            <a:r>
              <a:rPr lang="pl-PL" b="1" dirty="0"/>
              <a:t>do przekazania po aktualizacji  (miesięczna) </a:t>
            </a:r>
            <a:r>
              <a:rPr lang="pl-PL" dirty="0"/>
              <a:t>=  dotacja do przekazania (suma) / liczba miesięcy pozostałych do końca </a:t>
            </a:r>
            <a:r>
              <a:rPr lang="pl-PL" dirty="0" smtClean="0"/>
              <a:t>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7461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Wyrównywanie dotacji – ograniczenie zmiany po aktualizacji do 50%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Dotacja </a:t>
            </a:r>
            <a:r>
              <a:rPr lang="pl-PL" dirty="0"/>
              <a:t>w wyniku aktualizacji może się zwiększyć/zmniejszyć maksymalnie o ustalony </a:t>
            </a:r>
            <a:r>
              <a:rPr lang="pl-PL" dirty="0" smtClean="0"/>
              <a:t>procent:</a:t>
            </a:r>
          </a:p>
          <a:p>
            <a:r>
              <a:rPr lang="pl-PL" dirty="0"/>
              <a:t>ś</a:t>
            </a:r>
            <a:r>
              <a:rPr lang="pl-PL" dirty="0" smtClean="0"/>
              <a:t>rednia arytmetyczna części dotacji do przekazania po aktualizacji na ucznia może zwiększy się maksymalnie o 50% albo zmniejszyć się maksymalnie o 25% średniej arytmetycznej części dotacji już przekazanych na ucznia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9778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1e2db0cf-ec6e-405b-aea9-b1915be132c3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3527</TotalTime>
  <Words>1477</Words>
  <Application>Microsoft Office PowerPoint</Application>
  <PresentationFormat>Pokaz na ekranie (4:3)</PresentationFormat>
  <Paragraphs>142</Paragraphs>
  <Slides>20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 Math</vt:lpstr>
      <vt:lpstr>Motyw pakietu Office</vt:lpstr>
      <vt:lpstr> </vt:lpstr>
      <vt:lpstr>Nowa logiczna struktura przepisów</vt:lpstr>
      <vt:lpstr>Zmiany obowiązujące od 1 stycznia 2017 r. - doprecyzowujące przepisy dotacyjne</vt:lpstr>
      <vt:lpstr>Uproszczenie zasad obliczania dotacji - kwota przewidziana w subwencji oświatowej zamiast wydatków bieżących w szkołach danego rodzaju</vt:lpstr>
      <vt:lpstr>Uproszczenie zasad obliczania dotacji - kwota przewidziana w subwencji oświatowej zamiast wydatków bieżących w szkołach danego rodzaju</vt:lpstr>
      <vt:lpstr>Wskaźnik zwiększający (wzór)</vt:lpstr>
      <vt:lpstr>Zmiana kwoty dotacji</vt:lpstr>
      <vt:lpstr>Wyrównywanie dotacji</vt:lpstr>
      <vt:lpstr>Wyrównywanie dotacji – ograniczenie zmiany po aktualizacji do 50%</vt:lpstr>
      <vt:lpstr>Dotacja na jednego ucznia –  placówki wychowania przedszkolnego i szkoły dla dorosłych</vt:lpstr>
      <vt:lpstr>Szkoły dla dorosłych – dotacja za efekt Dotowanie jednego ucznia w jednej szkole</vt:lpstr>
      <vt:lpstr>Szkoły dla dorosłych</vt:lpstr>
      <vt:lpstr>Warunek otrzymywania dotacji  Dotacja na rzeczywistą liczbę uczniów </vt:lpstr>
      <vt:lpstr>Wstrzymanie dotacji</vt:lpstr>
      <vt:lpstr>Inne propozycje</vt:lpstr>
      <vt:lpstr>Inne propozycje</vt:lpstr>
      <vt:lpstr>Inne propozycje</vt:lpstr>
      <vt:lpstr>Inne propozycje</vt:lpstr>
      <vt:lpstr>Przepisy przejściowe</vt:lpstr>
      <vt:lpstr>Prezentacja programu PowerPoint</vt:lpstr>
    </vt:vector>
  </TitlesOfParts>
  <Company>MPiPS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 Baczewski</dc:creator>
  <cp:lastModifiedBy>Obsługa Konferencji</cp:lastModifiedBy>
  <cp:revision>519</cp:revision>
  <cp:lastPrinted>2017-02-08T13:07:24Z</cp:lastPrinted>
  <dcterms:created xsi:type="dcterms:W3CDTF">2012-10-09T17:18:33Z</dcterms:created>
  <dcterms:modified xsi:type="dcterms:W3CDTF">2017-11-07T13:34:00Z</dcterms:modified>
</cp:coreProperties>
</file>