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comments+xml" PartName="/ppt/comments/comment1.xml"/>
  <Override ContentType="application/vnd.openxmlformats-officedocument.presentationml.comments+xml" PartName="/ppt/comments/comment2.xml"/>
  <Override ContentType="application/vnd.openxmlformats-officedocument.presentationml.comments+xml" PartName="/ppt/comments/comment4.xml"/>
  <Override ContentType="application/vnd.openxmlformats-officedocument.presentationml.comments+xml" PartName="/ppt/comments/comment3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2" roundtripDataSignature="AMtx7mh/RSRH1bjTU2LZE0jR9jfOypFf/g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Author clrIdx="0" id="0" initials="" lastIdx="7" name="Joanna Maksimiuk"/>
  <p:cmAuthor clrIdx="1" id="1" initials="" lastIdx="6" name="Renata Kukiełko"/>
  <p:cmAuthor clrIdx="2" id="2" initials="" lastIdx="5" name="Mateusz Stachura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32" Type="http://customschemas.google.com/relationships/presentationmetadata" Target="meta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1" dt="2025-09-21T19:10:35.067">
    <p:pos x="6000" y="0"/>
    <p:text>adres infozawodowe.men.gov.pl musi mieć kolor taki jak prostokącik obok (do usunięcia). Ten kolor mamy na slajdach 3, 5, 6 i innych.
ZASTOSUJ NA WSZYSTKICH BANERACH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BrW60US0"/>
      </p:ext>
    </p:extLst>
  </p:cm>
  <p:cm authorId="1" idx="1" dt="2025-09-21T06:16:35.567">
    <p:pos x="6000" y="0"/>
    <p:text>Slajd 27-y, to duplikat slajdu pierwszego. Na slajdzie 28-ym zmieniłam kolejność pól (lewe z prawymi). Na razie na końcu, aby nie było zmiany numeracji slajdów oraz aby zestawić treść slajdu tytułowego z końcowym. Biorąc pod uwagę zapętlenie materiału, to może lepiej, aby grafiki były po lewej stronie?</p:text>
    <p:extLst>
      <p:ext uri="{C676402C-5697-4E1C-873F-D02D1690AC5C}">
        <p15:threadingInfo timeZoneBias="0">
          <p15:parentCm authorId="0" idx="1"/>
        </p15:threadingInfo>
      </p:ext>
      <p:ext uri="http://customooxmlschemas.google.com/">
        <go:slidesCustomData xmlns:go="http://customooxmlschemas.google.com/" commentPostId="AAABrYMkYag"/>
      </p:ext>
    </p:extLst>
  </p:cm>
  <p:cm authorId="2" idx="1" dt="2025-09-21T17:59:26.050">
    <p:pos x="6000" y="0"/>
    <p:text>Mogą być po lewej. Czyli pierwszy i ostatni slajd taki sam?</p:text>
    <p:extLst>
      <p:ext uri="{C676402C-5697-4E1C-873F-D02D1690AC5C}">
        <p15:threadingInfo timeZoneBias="0">
          <p15:parentCm authorId="0" idx="1"/>
        </p15:threadingInfo>
      </p:ext>
      <p:ext uri="http://customooxmlschemas.google.com/">
        <go:slidesCustomData xmlns:go="http://customooxmlschemas.google.com/" commentPostId="AAABrYq4OtU"/>
      </p:ext>
    </p:extLst>
  </p:cm>
  <p:cm authorId="1" idx="2" dt="2025-09-21T19:10:35.067">
    <p:pos x="6000" y="0"/>
    <p:text>Pozostawmy do decyzji Asi, czy pierwszy pozostawiamy, czy zmieniamy go na następny - przeniosłam go z końca</p:text>
    <p:extLst>
      <p:ext uri="{C676402C-5697-4E1C-873F-D02D1690AC5C}">
        <p15:threadingInfo timeZoneBias="0">
          <p15:parentCm authorId="0" idx="1"/>
        </p15:threadingInfo>
      </p:ext>
      <p:ext uri="http://customooxmlschemas.google.com/">
        <go:slidesCustomData xmlns:go="http://customooxmlschemas.google.com/" commentPostId="AAABrXgXvl8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2" dt="2025-09-21T06:53:41.100">
    <p:pos x="6000" y="0"/>
    <p:text>napis Aktywni ..... bardziej mi się podoba w poziomie i jest bardziej czytelny. 
Powiększyłam też czcionkę do wielkości liczb użytkowników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BrWBp8DA"/>
      </p:ext>
    </p:extLst>
  </p:cm>
  <p:cm authorId="1" idx="3" dt="2025-09-21T04:46:58.753">
    <p:pos x="6000" y="0"/>
    <p:text>Jeśli liczba użytkowników tygodniowo byłaby porównywalna, to może zamiast czerwca wstawić sierpień 2025. Na wcześniejszych slajdach odnosiliśmy się właśnie do sierpnia</p:text>
    <p:extLst>
      <p:ext uri="{C676402C-5697-4E1C-873F-D02D1690AC5C}">
        <p15:threadingInfo timeZoneBias="0">
          <p15:parentCm authorId="0" idx="2"/>
        </p15:threadingInfo>
      </p:ext>
      <p:ext uri="http://customooxmlschemas.google.com/">
        <go:slidesCustomData xmlns:go="http://customooxmlschemas.google.com/" commentPostId="AAABrYMkYak"/>
      </p:ext>
    </p:extLst>
  </p:cm>
  <p:cm authorId="2" idx="2" dt="2025-09-21T06:53:41.100">
    <p:pos x="6000" y="0"/>
    <p:text>W sierpniu są dziwne wyniki. Początek 3 600 a na koniec nawet 8500. Może być trochę niewiarygodne, że podajemy wzrosty użytkowników na portalu edukacyjnym w wakacje</p:text>
    <p:extLst>
      <p:ext uri="{C676402C-5697-4E1C-873F-D02D1690AC5C}">
        <p15:threadingInfo timeZoneBias="0">
          <p15:parentCm authorId="0" idx="2"/>
        </p15:threadingInfo>
      </p:ext>
      <p:ext uri="http://customooxmlschemas.google.com/">
        <go:slidesCustomData xmlns:go="http://customooxmlschemas.google.com/" commentPostId="AAABrWnEADI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3" dt="2025-09-21T17:58:33.879">
    <p:pos x="6000" y="0"/>
    <p:text>Mateusz, zrobiłam propozycję jeszcze jednego slajdu na podstawie ulotki, ale tekst to skrin, wkleiłam też przykładowe zdjęcia, górne to dostałam kiedyś od CIE,  dolne, to z poradnika dla organizacji branżowych - skrin.
Może jeszcze jakieś znajdziemy lub wykorzystamy coś z portalu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BrXQ_8TI"/>
      </p:ext>
    </p:extLst>
  </p:cm>
  <p:cm authorId="0" idx="4" dt="2025-09-21T00:20:20.628">
    <p:pos x="6000" y="0"/>
    <p:text>te skriny z portalu usunęłam, bo są na slajdzie dalej Powiększyłam czcionkę w tekście, ale zdjęcia i wszelkie odległości zostawiam Tobie</p:text>
    <p:extLst>
      <p:ext uri="{C676402C-5697-4E1C-873F-D02D1690AC5C}">
        <p15:threadingInfo timeZoneBias="0">
          <p15:parentCm authorId="0" idx="3"/>
        </p15:threadingInfo>
      </p:ext>
      <p:ext uri="http://customooxmlschemas.google.com/">
        <go:slidesCustomData xmlns:go="http://customooxmlschemas.google.com/" commentPostId="AAABrX1ZnWo"/>
      </p:ext>
    </p:extLst>
  </p:cm>
  <p:cm authorId="0" idx="5" dt="2025-09-21T03:20:07.447">
    <p:pos x="6000" y="0"/>
    <p:text>Dodałam trochę tekstu, pozmieniałam i rozłożyłam równo na slajdy 17 i 18</p:text>
    <p:extLst>
      <p:ext uri="{C676402C-5697-4E1C-873F-D02D1690AC5C}">
        <p15:threadingInfo timeZoneBias="0">
          <p15:parentCm authorId="0" idx="3"/>
        </p15:threadingInfo>
      </p:ext>
      <p:ext uri="http://customooxmlschemas.google.com/">
        <go:slidesCustomData xmlns:go="http://customooxmlschemas.google.com/" commentPostId="AAABrW60UTI"/>
      </p:ext>
    </p:extLst>
  </p:cm>
  <p:cm authorId="1" idx="4" dt="2025-09-21T06:03:19.276">
    <p:pos x="6000" y="0"/>
    <p:text>Teraz trzeba by wybrać slajd 17-ty lub 18-ty (kwestia zdjęcia) oraz na 19-tym zastosować poprawki wskazane przez Asię.
W ostatnim punktorze dodałam tekst (chwilowo na niebiesko, aby było widać zmianę). Zdjęcie może powiększyć i trochę zwęzić lub przyciąć z boków. Węższe jest to zdjęcie ze slajdu 17-tego i może je tutaj lepiej użyć?</p:text>
    <p:extLst>
      <p:ext uri="{C676402C-5697-4E1C-873F-D02D1690AC5C}">
        <p15:threadingInfo timeZoneBias="0">
          <p15:parentCm authorId="0" idx="3"/>
        </p15:threadingInfo>
      </p:ext>
      <p:ext uri="http://customooxmlschemas.google.com/">
        <go:slidesCustomData xmlns:go="http://customooxmlschemas.google.com/" commentPostId="AAABrYMkYac"/>
      </p:ext>
    </p:extLst>
  </p:cm>
  <p:cm authorId="2" idx="3" dt="2025-09-21T17:58:33.879">
    <p:pos x="6000" y="0"/>
    <p:text>dodałem rysunek, który kiedyś był w aktualnościach. Ten poprzedni miał znak wodny więc na pewno nie może być</p:text>
    <p:extLst>
      <p:ext uri="{C676402C-5697-4E1C-873F-D02D1690AC5C}">
        <p15:threadingInfo timeZoneBias="0">
          <p15:parentCm authorId="0" idx="3"/>
        </p15:threadingInfo>
      </p:ext>
      <p:ext uri="http://customooxmlschemas.google.com/">
        <go:slidesCustomData xmlns:go="http://customooxmlschemas.google.com/" commentPostId="AAABrYq4OtQ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6" dt="2025-09-21T19:27:09.257">
    <p:pos x="6000" y="0"/>
    <p:text>tu dodaj baner górny jak wyżej i myślę, że można jeszcze wstawić kod QR z lewej strony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BrXQ_8TY"/>
      </p:ext>
    </p:extLst>
  </p:cm>
  <p:cm authorId="0" idx="7" dt="2025-09-21T02:19:35.005">
    <p:pos x="6000" y="0"/>
    <p:text>nazwa strony na banerze górnym - zmień kolor;
Ten drogowskaz jest fajny, ale ma niespójny z resztą kolor i trochę cały slajd jest smutny.
Spróbuj zmienić mu kolor na taki jak tekst po prawej stronie i na złoty jak na slajdzie 22. Zrób w dwóch kolorach, zobaczymy co lepiej pasuje</p:text>
    <p:extLst>
      <p:ext uri="{C676402C-5697-4E1C-873F-D02D1690AC5C}">
        <p15:threadingInfo timeZoneBias="0">
          <p15:parentCm authorId="0" idx="6"/>
        </p15:threadingInfo>
      </p:ext>
      <p:ext uri="http://customooxmlschemas.google.com/">
        <go:slidesCustomData xmlns:go="http://customooxmlschemas.google.com/" commentPostId="AAABrW60US8"/>
      </p:ext>
    </p:extLst>
  </p:cm>
  <p:cm authorId="1" idx="5" dt="2025-09-21T06:12:55.295">
    <p:pos x="6000" y="0"/>
    <p:text>Jeżeli, to nie jest bardzo czasochłonne, to można porównać. Ja jestem zdania, że kolor złoty nie najlepiej się prezentuje i będzie mniej kontrastowy do białych grafik i czcionki. Osobiście pozostawiłabym granat. Mamy przejście od czarnego kodu QR przez granatowy drogowskaz do niebieskich napisów i mi to pasuje.</p:text>
    <p:extLst>
      <p:ext uri="{C676402C-5697-4E1C-873F-D02D1690AC5C}">
        <p15:threadingInfo timeZoneBias="0">
          <p15:parentCm authorId="0" idx="6"/>
        </p15:threadingInfo>
      </p:ext>
      <p:ext uri="http://customooxmlschemas.google.com/">
        <go:slidesCustomData xmlns:go="http://customooxmlschemas.google.com/" commentPostId="AAABrYMkYa8"/>
      </p:ext>
    </p:extLst>
  </p:cm>
  <p:cm authorId="2" idx="4" dt="2025-09-21T18:06:23.627">
    <p:pos x="6000" y="0"/>
    <p:text>zostawiam granatowy, złoty kiepsko wyszedł</p:text>
    <p:extLst>
      <p:ext uri="{C676402C-5697-4E1C-873F-D02D1690AC5C}">
        <p15:threadingInfo timeZoneBias="0">
          <p15:parentCm authorId="0" idx="6"/>
        </p15:threadingInfo>
      </p:ext>
      <p:ext uri="http://customooxmlschemas.google.com/">
        <go:slidesCustomData xmlns:go="http://customooxmlschemas.google.com/" commentPostId="AAABrYq4Otg"/>
      </p:ext>
    </p:extLst>
  </p:cm>
  <p:cm authorId="1" idx="6" dt="2025-09-21T19:08:02.974">
    <p:pos x="6000" y="0"/>
    <p:text>teraz jest niebieski, a nie granatowy?</p:text>
    <p:extLst>
      <p:ext uri="{C676402C-5697-4E1C-873F-D02D1690AC5C}">
        <p15:threadingInfo timeZoneBias="0">
          <p15:parentCm authorId="0" idx="6"/>
        </p15:threadingInfo>
      </p:ext>
      <p:ext uri="http://customooxmlschemas.google.com/">
        <go:slidesCustomData xmlns:go="http://customooxmlschemas.google.com/" commentPostId="AAABrXgXvmA"/>
      </p:ext>
    </p:extLst>
  </p:cm>
  <p:cm authorId="2" idx="5" dt="2025-09-21T19:27:09.257">
    <p:pos x="6000" y="0"/>
    <p:text>Teraz ma taki kolor, jak tekst po prawo</p:text>
    <p:extLst>
      <p:ext uri="{C676402C-5697-4E1C-873F-D02D1690AC5C}">
        <p15:threadingInfo timeZoneBias="0">
          <p15:parentCm authorId="0" idx="6"/>
        </p15:threadingInfo>
      </p:ext>
      <p:ext uri="http://customooxmlschemas.google.com/">
        <go:slidesCustomData xmlns:go="http://customooxmlschemas.google.com/" commentPostId="AAABrXgXvmI"/>
      </p:ext>
    </p:extLst>
  </p:cm>
</p:cmLst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2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817eb7e7f8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0" name="Google Shape;90;g3817eb7e7f8_0_3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816c6905ba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8" name="Google Shape;98;g3816c6905ba_0_5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5" name="Google Shape;105;p3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1" name="Google Shape;121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6" name="Google Shape;126;p3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5" name="Google Shape;145;p3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7" name="Google Shape;167;p3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8" name="Google Shape;178;p3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2" name="Google Shape;192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9" name="Google Shape;209;p3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0" name="Google Shape;220;p3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35a75ce28e8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6" name="Google Shape;226;g35a75ce28e8_0_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31" name="Google Shape;231;p3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53" name="Google Shape;253;p3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81" name="Google Shape;281;p4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3817eb7e7f8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12" name="Google Shape;312;g3817eb7e7f8_0_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816c6905ba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21" name="Google Shape;321;g3816c6905ba_0_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3816c6905ba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31" name="Google Shape;331;g3816c6905ba_0_4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3816c6905ba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42" name="Google Shape;342;g3816c6905ba_0_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g3816c6905ba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49" name="Google Shape;349;g3816c6905ba_0_2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3816c6905ba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54" name="Google Shape;354;g3816c6905ba_0_3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3815fad568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61" name="Google Shape;361;g3815fad568a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358bb77a2d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72" name="Google Shape;372;g358bb77a2de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80" name="Google Shape;380;p4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91" name="Google Shape;391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ytuł i zawartość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ajd tytułowy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0" name="Google Shape;20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główek sekcji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0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0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wa elementy zawartości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1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21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orównanie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2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2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22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22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22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ylko tytuł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usty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awartość z podpisem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5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5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raz z podpisem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6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6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ytuł i tekst pionowy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7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ytuł pionowy i teks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8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8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comments" Target="../comments/comment1.xml"/><Relationship Id="rId4" Type="http://schemas.openxmlformats.org/officeDocument/2006/relationships/image" Target="../media/image30.jpg"/><Relationship Id="rId5" Type="http://schemas.openxmlformats.org/officeDocument/2006/relationships/image" Target="../media/image10.png"/><Relationship Id="rId6" Type="http://schemas.openxmlformats.org/officeDocument/2006/relationships/image" Target="../media/image5.png"/><Relationship Id="rId7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0.jpg"/><Relationship Id="rId4" Type="http://schemas.openxmlformats.org/officeDocument/2006/relationships/image" Target="../media/image10.png"/><Relationship Id="rId5" Type="http://schemas.openxmlformats.org/officeDocument/2006/relationships/image" Target="../media/image5.png"/><Relationship Id="rId6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0.jpg"/><Relationship Id="rId4" Type="http://schemas.openxmlformats.org/officeDocument/2006/relationships/image" Target="../media/image3.jpg"/><Relationship Id="rId5" Type="http://schemas.openxmlformats.org/officeDocument/2006/relationships/image" Target="../media/image1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0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0.jpg"/><Relationship Id="rId4" Type="http://schemas.openxmlformats.org/officeDocument/2006/relationships/hyperlink" Target="http://drive.google.com/file/d/1NabVx-Jw8XRT9v_KaJN6pwQtSs25vx0h/view" TargetMode="External"/><Relationship Id="rId5" Type="http://schemas.openxmlformats.org/officeDocument/2006/relationships/image" Target="../media/image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0.jpg"/><Relationship Id="rId4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0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0.jpg"/><Relationship Id="rId4" Type="http://schemas.openxmlformats.org/officeDocument/2006/relationships/image" Target="../media/image7.png"/><Relationship Id="rId5" Type="http://schemas.openxmlformats.org/officeDocument/2006/relationships/image" Target="../media/image4.png"/><Relationship Id="rId6" Type="http://schemas.openxmlformats.org/officeDocument/2006/relationships/image" Target="../media/image13.png"/><Relationship Id="rId7" Type="http://schemas.openxmlformats.org/officeDocument/2006/relationships/image" Target="../media/image12.png"/><Relationship Id="rId8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0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0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0.jpg"/><Relationship Id="rId4" Type="http://schemas.openxmlformats.org/officeDocument/2006/relationships/image" Target="../media/image9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0.jpg"/><Relationship Id="rId4" Type="http://schemas.openxmlformats.org/officeDocument/2006/relationships/image" Target="../media/image1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0.jpg"/><Relationship Id="rId4" Type="http://schemas.openxmlformats.org/officeDocument/2006/relationships/hyperlink" Target="http://drive.google.com/file/d/1bNENo40mxgt-qST2OIMT9sJ77FG7grQP/view" TargetMode="External"/><Relationship Id="rId5" Type="http://schemas.openxmlformats.org/officeDocument/2006/relationships/image" Target="../media/image1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comments" Target="../comments/comment2.xml"/><Relationship Id="rId4" Type="http://schemas.openxmlformats.org/officeDocument/2006/relationships/image" Target="../media/image30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0.jpg"/><Relationship Id="rId4" Type="http://schemas.openxmlformats.org/officeDocument/2006/relationships/image" Target="../media/image20.png"/><Relationship Id="rId5" Type="http://schemas.openxmlformats.org/officeDocument/2006/relationships/image" Target="../media/image14.png"/><Relationship Id="rId6" Type="http://schemas.openxmlformats.org/officeDocument/2006/relationships/image" Target="../media/image24.png"/><Relationship Id="rId7" Type="http://schemas.openxmlformats.org/officeDocument/2006/relationships/image" Target="../media/image16.png"/><Relationship Id="rId8" Type="http://schemas.openxmlformats.org/officeDocument/2006/relationships/image" Target="../media/image1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0.jpg"/><Relationship Id="rId4" Type="http://schemas.openxmlformats.org/officeDocument/2006/relationships/image" Target="../media/image18.png"/><Relationship Id="rId5" Type="http://schemas.openxmlformats.org/officeDocument/2006/relationships/image" Target="../media/image23.png"/><Relationship Id="rId6" Type="http://schemas.openxmlformats.org/officeDocument/2006/relationships/image" Target="../media/image22.png"/><Relationship Id="rId7" Type="http://schemas.openxmlformats.org/officeDocument/2006/relationships/image" Target="../media/image2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0.jpg"/><Relationship Id="rId4" Type="http://schemas.openxmlformats.org/officeDocument/2006/relationships/image" Target="../media/image2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comments" Target="../comments/comment3.xml"/><Relationship Id="rId4" Type="http://schemas.openxmlformats.org/officeDocument/2006/relationships/image" Target="../media/image30.jpg"/><Relationship Id="rId5" Type="http://schemas.openxmlformats.org/officeDocument/2006/relationships/image" Target="../media/image2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0.jpg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6" Type="http://schemas.openxmlformats.org/officeDocument/2006/relationships/image" Target="../media/image2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0.jpg"/><Relationship Id="rId4" Type="http://schemas.openxmlformats.org/officeDocument/2006/relationships/image" Target="../media/image3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0.jpg"/><Relationship Id="rId4" Type="http://schemas.openxmlformats.org/officeDocument/2006/relationships/image" Target="../media/image4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0.jpg"/><Relationship Id="rId4" Type="http://schemas.openxmlformats.org/officeDocument/2006/relationships/image" Target="../media/image3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0.jpg"/><Relationship Id="rId4" Type="http://schemas.openxmlformats.org/officeDocument/2006/relationships/image" Target="../media/image40.png"/><Relationship Id="rId9" Type="http://schemas.openxmlformats.org/officeDocument/2006/relationships/image" Target="../media/image36.png"/><Relationship Id="rId5" Type="http://schemas.openxmlformats.org/officeDocument/2006/relationships/image" Target="../media/image44.png"/><Relationship Id="rId6" Type="http://schemas.openxmlformats.org/officeDocument/2006/relationships/image" Target="../media/image39.png"/><Relationship Id="rId7" Type="http://schemas.openxmlformats.org/officeDocument/2006/relationships/image" Target="../media/image41.png"/><Relationship Id="rId8" Type="http://schemas.openxmlformats.org/officeDocument/2006/relationships/image" Target="../media/image33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0.jpg"/><Relationship Id="rId4" Type="http://schemas.openxmlformats.org/officeDocument/2006/relationships/image" Target="../media/image3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comments" Target="../comments/comment4.xml"/><Relationship Id="rId4" Type="http://schemas.openxmlformats.org/officeDocument/2006/relationships/image" Target="../media/image30.jpg"/><Relationship Id="rId9" Type="http://schemas.openxmlformats.org/officeDocument/2006/relationships/image" Target="../media/image43.png"/><Relationship Id="rId5" Type="http://schemas.openxmlformats.org/officeDocument/2006/relationships/hyperlink" Target="mailto:zppi@ore.edu.pl" TargetMode="External"/><Relationship Id="rId6" Type="http://schemas.openxmlformats.org/officeDocument/2006/relationships/image" Target="../media/image32.png"/><Relationship Id="rId7" Type="http://schemas.openxmlformats.org/officeDocument/2006/relationships/image" Target="../media/image3.jpg"/><Relationship Id="rId8" Type="http://schemas.openxmlformats.org/officeDocument/2006/relationships/image" Target="../media/image35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8.jpg"/><Relationship Id="rId4" Type="http://schemas.openxmlformats.org/officeDocument/2006/relationships/image" Target="../media/image10.png"/><Relationship Id="rId5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4">
            <a:alphaModFix/>
          </a:blip>
          <a:stretch>
            <a:fillRect/>
          </a:stretch>
        </a:blip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9"/>
          <p:cNvSpPr txBox="1"/>
          <p:nvPr>
            <p:ph idx="1" type="body"/>
          </p:nvPr>
        </p:nvSpPr>
        <p:spPr>
          <a:xfrm>
            <a:off x="646700" y="1044375"/>
            <a:ext cx="47313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lang="pl-PL" sz="3600">
                <a:solidFill>
                  <a:srgbClr val="000000"/>
                </a:solidFill>
              </a:rPr>
              <a:t>26 września 2025 r.</a:t>
            </a:r>
            <a:endParaRPr b="1" sz="36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br>
              <a:rPr lang="pl-PL" sz="3600">
                <a:solidFill>
                  <a:srgbClr val="000000"/>
                </a:solidFill>
              </a:rPr>
            </a:br>
            <a:r>
              <a:rPr b="1" lang="pl-PL" sz="3600">
                <a:solidFill>
                  <a:srgbClr val="EC4335"/>
                </a:solidFill>
              </a:rPr>
              <a:t>Dzień Edukacji i Kariery</a:t>
            </a:r>
            <a:endParaRPr b="1" sz="3600">
              <a:solidFill>
                <a:srgbClr val="EC4335"/>
              </a:solidFill>
            </a:endParaRPr>
          </a:p>
          <a:p>
            <a:pPr indent="-114300" lvl="0" marL="22860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3600"/>
          </a:p>
        </p:txBody>
      </p:sp>
      <p:pic>
        <p:nvPicPr>
          <p:cNvPr descr="Obraz zawierający tekst, Czcionka, zrzut ekranu, projekt graficzny&#10;&#10;Zawartość wygenerowana przez AI może być niepoprawna." id="85" name="Google Shape;85;p29"/>
          <p:cNvPicPr preferRelativeResize="0"/>
          <p:nvPr/>
        </p:nvPicPr>
        <p:blipFill rotWithShape="1">
          <a:blip r:embed="rId5">
            <a:alphaModFix/>
          </a:blip>
          <a:srcRect b="1590" l="0" r="0" t="7525"/>
          <a:stretch/>
        </p:blipFill>
        <p:spPr>
          <a:xfrm>
            <a:off x="6614175" y="878850"/>
            <a:ext cx="5083502" cy="2598863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6700" y="3401125"/>
            <a:ext cx="5891525" cy="289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2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614175" y="3641000"/>
            <a:ext cx="5083500" cy="25842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3817eb7e7f8_0_36"/>
          <p:cNvSpPr txBox="1"/>
          <p:nvPr>
            <p:ph idx="1" type="body"/>
          </p:nvPr>
        </p:nvSpPr>
        <p:spPr>
          <a:xfrm>
            <a:off x="5988005" y="1044386"/>
            <a:ext cx="47313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lang="pl-PL" sz="3600">
                <a:solidFill>
                  <a:srgbClr val="000000"/>
                </a:solidFill>
              </a:rPr>
              <a:t>26 września 2025 r.</a:t>
            </a:r>
            <a:endParaRPr b="1" sz="36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br>
              <a:rPr lang="pl-PL" sz="3600">
                <a:solidFill>
                  <a:srgbClr val="000000"/>
                </a:solidFill>
              </a:rPr>
            </a:br>
            <a:r>
              <a:rPr b="1" lang="pl-PL" sz="3600">
                <a:solidFill>
                  <a:srgbClr val="EC4335"/>
                </a:solidFill>
              </a:rPr>
              <a:t>Dzień Edukacji i Kariery</a:t>
            </a:r>
            <a:endParaRPr b="1" sz="3600">
              <a:solidFill>
                <a:srgbClr val="EC4335"/>
              </a:solidFill>
            </a:endParaRPr>
          </a:p>
          <a:p>
            <a:pPr indent="-114300" lvl="0" marL="22860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3600"/>
          </a:p>
        </p:txBody>
      </p:sp>
      <p:pic>
        <p:nvPicPr>
          <p:cNvPr descr="Obraz zawierający tekst, Czcionka, zrzut ekranu, projekt graficzny&#10;&#10;Zawartość wygenerowana przez AI może być niepoprawna." id="93" name="Google Shape;93;g3817eb7e7f8_0_36"/>
          <p:cNvPicPr preferRelativeResize="0"/>
          <p:nvPr/>
        </p:nvPicPr>
        <p:blipFill rotWithShape="1">
          <a:blip r:embed="rId4">
            <a:alphaModFix/>
          </a:blip>
          <a:srcRect b="1590" l="0" r="0" t="7525"/>
          <a:stretch/>
        </p:blipFill>
        <p:spPr>
          <a:xfrm>
            <a:off x="238163" y="878850"/>
            <a:ext cx="5083502" cy="2598863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g3817eb7e7f8_0_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1194" y="3401125"/>
            <a:ext cx="5891525" cy="289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g3817eb7e7f8_0_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4392" y="3641000"/>
            <a:ext cx="5083500" cy="25842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816c6905ba_0_58"/>
          <p:cNvSpPr txBox="1"/>
          <p:nvPr>
            <p:ph idx="1" type="body"/>
          </p:nvPr>
        </p:nvSpPr>
        <p:spPr>
          <a:xfrm>
            <a:off x="1505696" y="3347327"/>
            <a:ext cx="9180600" cy="257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14300" lvl="0" marL="22860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b="1" lang="pl-PL" sz="3600"/>
              <a:t>Platforma współpracy biznesu </a:t>
            </a:r>
            <a:endParaRPr b="1" sz="3600"/>
          </a:p>
          <a:p>
            <a:pPr indent="-114300" lvl="0" marL="22860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b="1" lang="pl-PL" sz="3600"/>
              <a:t>ze szkolnictwem zawodowym</a:t>
            </a:r>
            <a:endParaRPr b="1" sz="3600"/>
          </a:p>
        </p:txBody>
      </p:sp>
      <p:pic>
        <p:nvPicPr>
          <p:cNvPr id="101" name="Google Shape;101;g3816c6905ba_0_5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6863" y="5259825"/>
            <a:ext cx="10558275" cy="104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g3816c6905ba_0_58" title="infozawodowe.jpg"/>
          <p:cNvPicPr preferRelativeResize="0"/>
          <p:nvPr/>
        </p:nvPicPr>
        <p:blipFill rotWithShape="1">
          <a:blip r:embed="rId5">
            <a:alphaModFix/>
          </a:blip>
          <a:srcRect b="27261" l="0" r="0" t="27265"/>
          <a:stretch/>
        </p:blipFill>
        <p:spPr>
          <a:xfrm>
            <a:off x="1557147" y="1238128"/>
            <a:ext cx="9077701" cy="1834000"/>
          </a:xfrm>
          <a:prstGeom prst="rect">
            <a:avLst/>
          </a:prstGeom>
          <a:noFill/>
          <a:ln cap="flat" cmpd="sng" w="28575">
            <a:solidFill>
              <a:srgbClr val="CD9C5E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0"/>
          <p:cNvSpPr txBox="1"/>
          <p:nvPr>
            <p:ph type="title"/>
          </p:nvPr>
        </p:nvSpPr>
        <p:spPr>
          <a:xfrm>
            <a:off x="237271" y="848104"/>
            <a:ext cx="7328400" cy="66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pl-PL" sz="2800">
                <a:latin typeface="Calibri"/>
                <a:ea typeface="Calibri"/>
                <a:cs typeface="Calibri"/>
                <a:sym typeface="Calibri"/>
              </a:rPr>
              <a:t>Cel </a:t>
            </a:r>
            <a:r>
              <a:rPr b="1" lang="pl-PL" sz="2800"/>
              <a:t>na rok 2027: </a:t>
            </a:r>
            <a:endParaRPr/>
          </a:p>
        </p:txBody>
      </p:sp>
      <p:sp>
        <p:nvSpPr>
          <p:cNvPr id="108" name="Google Shape;108;p30"/>
          <p:cNvSpPr txBox="1"/>
          <p:nvPr>
            <p:ph idx="1" type="body"/>
          </p:nvPr>
        </p:nvSpPr>
        <p:spPr>
          <a:xfrm>
            <a:off x="237271" y="1513489"/>
            <a:ext cx="11232000" cy="42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b="1" i="0" lang="pl-PL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Utworzenie i upowszechnienie portalu </a:t>
            </a:r>
            <a:r>
              <a:rPr b="1" lang="pl-PL" sz="2000"/>
              <a:t>infozawodowe.men.gov.pl, który </a:t>
            </a:r>
            <a:r>
              <a:rPr b="1" i="0" lang="pl-PL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będzie:</a:t>
            </a:r>
            <a:endParaRPr sz="2000"/>
          </a:p>
        </p:txBody>
      </p:sp>
      <p:grpSp>
        <p:nvGrpSpPr>
          <p:cNvPr id="109" name="Google Shape;109;p30"/>
          <p:cNvGrpSpPr/>
          <p:nvPr/>
        </p:nvGrpSpPr>
        <p:grpSpPr>
          <a:xfrm>
            <a:off x="237267" y="2153002"/>
            <a:ext cx="11583522" cy="3728969"/>
            <a:chOff x="0" y="277991"/>
            <a:chExt cx="11583522" cy="3728969"/>
          </a:xfrm>
        </p:grpSpPr>
        <p:sp>
          <p:nvSpPr>
            <p:cNvPr id="110" name="Google Shape;110;p30"/>
            <p:cNvSpPr/>
            <p:nvPr/>
          </p:nvSpPr>
          <p:spPr>
            <a:xfrm>
              <a:off x="0" y="703351"/>
              <a:ext cx="11516140" cy="701316"/>
            </a:xfrm>
            <a:prstGeom prst="rect">
              <a:avLst/>
            </a:prstGeom>
            <a:solidFill>
              <a:srgbClr val="FFFFFF">
                <a:alpha val="87058"/>
              </a:srgbClr>
            </a:solidFill>
            <a:ln cap="flat" cmpd="sng" w="19050">
              <a:solidFill>
                <a:srgbClr val="1F5C99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30"/>
            <p:cNvSpPr/>
            <p:nvPr/>
          </p:nvSpPr>
          <p:spPr>
            <a:xfrm>
              <a:off x="568095" y="277991"/>
              <a:ext cx="11015427" cy="903600"/>
            </a:xfrm>
            <a:prstGeom prst="roundRect">
              <a:avLst>
                <a:gd fmla="val 16667" name="adj"/>
              </a:avLst>
            </a:prstGeom>
            <a:solidFill>
              <a:srgbClr val="1F5C99"/>
            </a:solidFill>
            <a:ln cap="flat" cmpd="sng" w="19050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30"/>
            <p:cNvSpPr txBox="1"/>
            <p:nvPr/>
          </p:nvSpPr>
          <p:spPr>
            <a:xfrm>
              <a:off x="723345" y="351179"/>
              <a:ext cx="10792800" cy="75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304675" spcFirstLastPara="1" rIns="304675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r>
                <a:rPr b="1" i="0" lang="pl-PL" sz="20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nowoczesnym narzędziem, zapewniającym dostęp do materiałów edukacyjnych,  aktualnych informacji o kształceniu i doradztwie zawodowym oraz rynku pracy,</a:t>
              </a:r>
              <a:endParaRPr b="1" i="0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30"/>
            <p:cNvSpPr/>
            <p:nvPr/>
          </p:nvSpPr>
          <p:spPr>
            <a:xfrm>
              <a:off x="0" y="2159344"/>
              <a:ext cx="11516140" cy="579600"/>
            </a:xfrm>
            <a:prstGeom prst="rect">
              <a:avLst/>
            </a:prstGeom>
            <a:solidFill>
              <a:srgbClr val="FFFFFF">
                <a:alpha val="87058"/>
              </a:srgbClr>
            </a:solidFill>
            <a:ln cap="flat" cmpd="sng" w="19050">
              <a:solidFill>
                <a:srgbClr val="1F5C99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30"/>
            <p:cNvSpPr/>
            <p:nvPr/>
          </p:nvSpPr>
          <p:spPr>
            <a:xfrm>
              <a:off x="560623" y="1595128"/>
              <a:ext cx="11022899" cy="903695"/>
            </a:xfrm>
            <a:prstGeom prst="roundRect">
              <a:avLst>
                <a:gd fmla="val 16667" name="adj"/>
              </a:avLst>
            </a:prstGeom>
            <a:solidFill>
              <a:srgbClr val="1F5C99"/>
            </a:solidFill>
            <a:ln cap="flat" cmpd="sng" w="19050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30"/>
            <p:cNvSpPr txBox="1"/>
            <p:nvPr/>
          </p:nvSpPr>
          <p:spPr>
            <a:xfrm>
              <a:off x="604739" y="1639243"/>
              <a:ext cx="10859700" cy="815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304675" spcFirstLastPara="1" rIns="304675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r>
                <a:rPr b="1" lang="pl-PL" sz="20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wiarygodnym i</a:t>
              </a:r>
              <a:r>
                <a:rPr b="1" lang="pl-PL" sz="2000">
                  <a:solidFill>
                    <a:srgbClr val="F1C232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b="1" i="0" lang="pl-PL" sz="20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kompleksowym źródłem wiedzy wspierającym edukację, promującym kształcenie i doradztwo zawodowe na wszystkich poziomach edukacji,</a:t>
              </a:r>
              <a:endParaRPr b="1" i="0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30"/>
            <p:cNvSpPr/>
            <p:nvPr/>
          </p:nvSpPr>
          <p:spPr>
            <a:xfrm>
              <a:off x="0" y="3427360"/>
              <a:ext cx="11516140" cy="579600"/>
            </a:xfrm>
            <a:prstGeom prst="rect">
              <a:avLst/>
            </a:prstGeom>
            <a:solidFill>
              <a:srgbClr val="FFFFFF">
                <a:alpha val="87058"/>
              </a:srgbClr>
            </a:solidFill>
            <a:ln cap="flat" cmpd="sng" w="19050">
              <a:solidFill>
                <a:srgbClr val="1F5C99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30"/>
            <p:cNvSpPr/>
            <p:nvPr/>
          </p:nvSpPr>
          <p:spPr>
            <a:xfrm>
              <a:off x="560624" y="2863144"/>
              <a:ext cx="11022898" cy="903695"/>
            </a:xfrm>
            <a:prstGeom prst="roundRect">
              <a:avLst>
                <a:gd fmla="val 16667" name="adj"/>
              </a:avLst>
            </a:prstGeom>
            <a:solidFill>
              <a:srgbClr val="1F5C99"/>
            </a:solidFill>
            <a:ln cap="flat" cmpd="sng" w="19050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30"/>
            <p:cNvSpPr txBox="1"/>
            <p:nvPr/>
          </p:nvSpPr>
          <p:spPr>
            <a:xfrm>
              <a:off x="395531" y="2912360"/>
              <a:ext cx="11187991" cy="8154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304675" spcFirstLastPara="1" rIns="304675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r>
                <a:rPr b="1" lang="pl-PL" sz="20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przestrzenią umożliwiającą </a:t>
              </a:r>
              <a:r>
                <a:rPr b="1" i="0" lang="pl-PL" sz="20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współpracę pracodawców i instytucji rynku pracy ze szkołami </a:t>
              </a:r>
              <a:br>
                <a:rPr b="1" i="0" lang="pl-PL" sz="20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</a:br>
              <a:r>
                <a:rPr b="1" i="0" lang="pl-PL" sz="20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  <a:extLst>
                    <a:ext uri="http://customooxmlschemas.google.com/">
                      <go:slidesCustomData xmlns:go="http://customooxmlschemas.google.com/" textRoundtripDataId="0"/>
                    </a:ext>
                  </a:extLst>
                </a:rPr>
                <a:t>w</a:t>
              </a:r>
              <a:r>
                <a:rPr b="1" i="0" lang="pl-PL" sz="20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 kontekście</a:t>
              </a:r>
              <a:r>
                <a:rPr b="1" i="0" lang="pl-PL" sz="20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 dzisiejszych potrzeb rynku pracy.</a:t>
              </a:r>
              <a:endParaRPr b="1" i="0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32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6" title="trako1.mp4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0"/>
            <a:ext cx="1219199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1"/>
          <p:cNvSpPr txBox="1"/>
          <p:nvPr>
            <p:ph type="title"/>
          </p:nvPr>
        </p:nvSpPr>
        <p:spPr>
          <a:xfrm>
            <a:off x="289934" y="842392"/>
            <a:ext cx="7328400" cy="66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pl-PL" sz="2800"/>
              <a:t>Użytkownicy</a:t>
            </a:r>
            <a:r>
              <a:rPr b="1" lang="pl-PL" sz="2800">
                <a:latin typeface="Calibri"/>
                <a:ea typeface="Calibri"/>
                <a:cs typeface="Calibri"/>
                <a:sym typeface="Calibri"/>
              </a:rPr>
              <a:t>:</a:t>
            </a:r>
            <a:endParaRPr/>
          </a:p>
        </p:txBody>
      </p:sp>
      <p:sp>
        <p:nvSpPr>
          <p:cNvPr id="129" name="Google Shape;129;p31"/>
          <p:cNvSpPr/>
          <p:nvPr/>
        </p:nvSpPr>
        <p:spPr>
          <a:xfrm>
            <a:off x="2481150" y="2538250"/>
            <a:ext cx="1985433" cy="2036699"/>
          </a:xfrm>
          <a:custGeom>
            <a:rect b="b" l="l" r="r" t="t"/>
            <a:pathLst>
              <a:path extrusionOk="0" h="1473200" w="1693333">
                <a:moveTo>
                  <a:pt x="846666" y="0"/>
                </a:moveTo>
                <a:lnTo>
                  <a:pt x="1693332" y="320421"/>
                </a:lnTo>
                <a:lnTo>
                  <a:pt x="1693332" y="1152779"/>
                </a:lnTo>
                <a:lnTo>
                  <a:pt x="846667" y="1473200"/>
                </a:lnTo>
                <a:lnTo>
                  <a:pt x="1" y="1152779"/>
                </a:lnTo>
                <a:lnTo>
                  <a:pt x="1" y="320421"/>
                </a:lnTo>
                <a:lnTo>
                  <a:pt x="846666" y="0"/>
                </a:lnTo>
                <a:close/>
              </a:path>
            </a:pathLst>
          </a:custGeom>
          <a:solidFill>
            <a:srgbClr val="6AA84F"/>
          </a:solidFill>
          <a:ln>
            <a:noFill/>
          </a:ln>
        </p:spPr>
        <p:txBody>
          <a:bodyPr anchorCtr="0" anchor="ctr" bIns="477225" lIns="442925" spcFirstLastPara="1" rIns="442925" wrap="square" tIns="4772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31"/>
          <p:cNvSpPr/>
          <p:nvPr/>
        </p:nvSpPr>
        <p:spPr>
          <a:xfrm>
            <a:off x="4978022" y="2591061"/>
            <a:ext cx="1976966" cy="1915160"/>
          </a:xfrm>
          <a:custGeom>
            <a:rect b="b" l="l" r="r" t="t"/>
            <a:pathLst>
              <a:path extrusionOk="0" h="1473200" w="1693333">
                <a:moveTo>
                  <a:pt x="846666" y="0"/>
                </a:moveTo>
                <a:lnTo>
                  <a:pt x="1693332" y="320421"/>
                </a:lnTo>
                <a:lnTo>
                  <a:pt x="1693332" y="1152779"/>
                </a:lnTo>
                <a:lnTo>
                  <a:pt x="846667" y="1473200"/>
                </a:lnTo>
                <a:lnTo>
                  <a:pt x="1" y="1152779"/>
                </a:lnTo>
                <a:lnTo>
                  <a:pt x="1" y="320421"/>
                </a:lnTo>
                <a:lnTo>
                  <a:pt x="846666" y="0"/>
                </a:lnTo>
                <a:close/>
              </a:path>
            </a:pathLst>
          </a:custGeom>
          <a:gradFill>
            <a:gsLst>
              <a:gs pos="0">
                <a:srgbClr val="6AA84F"/>
              </a:gs>
              <a:gs pos="100000">
                <a:srgbClr val="0B5394"/>
              </a:gs>
            </a:gsLst>
            <a:lin ang="5400012" scaled="0"/>
          </a:gradFill>
          <a:ln>
            <a:noFill/>
          </a:ln>
        </p:spPr>
        <p:txBody>
          <a:bodyPr anchorCtr="0" anchor="ctr" bIns="477225" lIns="442925" spcFirstLastPara="1" rIns="442925" wrap="square" tIns="4772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31"/>
          <p:cNvSpPr/>
          <p:nvPr/>
        </p:nvSpPr>
        <p:spPr>
          <a:xfrm>
            <a:off x="7503650" y="2530288"/>
            <a:ext cx="1960033" cy="2036699"/>
          </a:xfrm>
          <a:custGeom>
            <a:rect b="b" l="l" r="r" t="t"/>
            <a:pathLst>
              <a:path extrusionOk="0" h="1473200" w="1693333">
                <a:moveTo>
                  <a:pt x="846666" y="0"/>
                </a:moveTo>
                <a:lnTo>
                  <a:pt x="1693332" y="320421"/>
                </a:lnTo>
                <a:lnTo>
                  <a:pt x="1693332" y="1152779"/>
                </a:lnTo>
                <a:lnTo>
                  <a:pt x="846667" y="1473200"/>
                </a:lnTo>
                <a:lnTo>
                  <a:pt x="1" y="1152779"/>
                </a:lnTo>
                <a:lnTo>
                  <a:pt x="1" y="320421"/>
                </a:lnTo>
                <a:lnTo>
                  <a:pt x="846666" y="0"/>
                </a:lnTo>
                <a:close/>
              </a:path>
            </a:pathLst>
          </a:custGeom>
          <a:solidFill>
            <a:srgbClr val="1F5C99"/>
          </a:solidFill>
          <a:ln>
            <a:noFill/>
          </a:ln>
        </p:spPr>
        <p:txBody>
          <a:bodyPr anchorCtr="0" anchor="ctr" bIns="477225" lIns="442925" spcFirstLastPara="1" rIns="442925" wrap="square" tIns="4772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31"/>
          <p:cNvSpPr/>
          <p:nvPr/>
        </p:nvSpPr>
        <p:spPr>
          <a:xfrm>
            <a:off x="3679888" y="4310650"/>
            <a:ext cx="2006600" cy="1966722"/>
          </a:xfrm>
          <a:custGeom>
            <a:rect b="b" l="l" r="r" t="t"/>
            <a:pathLst>
              <a:path extrusionOk="0" h="1473200" w="1693333">
                <a:moveTo>
                  <a:pt x="846666" y="0"/>
                </a:moveTo>
                <a:lnTo>
                  <a:pt x="1693332" y="320421"/>
                </a:lnTo>
                <a:lnTo>
                  <a:pt x="1693332" y="1152779"/>
                </a:lnTo>
                <a:lnTo>
                  <a:pt x="846667" y="1473200"/>
                </a:lnTo>
                <a:lnTo>
                  <a:pt x="1" y="1152779"/>
                </a:lnTo>
                <a:lnTo>
                  <a:pt x="1" y="320421"/>
                </a:lnTo>
                <a:lnTo>
                  <a:pt x="846666" y="0"/>
                </a:lnTo>
                <a:close/>
              </a:path>
            </a:pathLst>
          </a:custGeom>
          <a:solidFill>
            <a:srgbClr val="1F5C99"/>
          </a:solidFill>
          <a:ln>
            <a:noFill/>
          </a:ln>
        </p:spPr>
        <p:txBody>
          <a:bodyPr anchorCtr="0" anchor="ctr" bIns="477225" lIns="442925" spcFirstLastPara="1" rIns="442925" wrap="square" tIns="4772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31"/>
          <p:cNvSpPr/>
          <p:nvPr/>
        </p:nvSpPr>
        <p:spPr>
          <a:xfrm>
            <a:off x="3688350" y="773450"/>
            <a:ext cx="1989666" cy="2036699"/>
          </a:xfrm>
          <a:custGeom>
            <a:rect b="b" l="l" r="r" t="t"/>
            <a:pathLst>
              <a:path extrusionOk="0" h="1473200" w="1693333">
                <a:moveTo>
                  <a:pt x="846666" y="0"/>
                </a:moveTo>
                <a:lnTo>
                  <a:pt x="1693332" y="320421"/>
                </a:lnTo>
                <a:lnTo>
                  <a:pt x="1693332" y="1152779"/>
                </a:lnTo>
                <a:lnTo>
                  <a:pt x="846667" y="1473200"/>
                </a:lnTo>
                <a:lnTo>
                  <a:pt x="1" y="1152779"/>
                </a:lnTo>
                <a:lnTo>
                  <a:pt x="1" y="320421"/>
                </a:lnTo>
                <a:lnTo>
                  <a:pt x="846666" y="0"/>
                </a:lnTo>
                <a:close/>
              </a:path>
            </a:pathLst>
          </a:custGeom>
          <a:solidFill>
            <a:srgbClr val="6AA84F"/>
          </a:solidFill>
          <a:ln>
            <a:noFill/>
          </a:ln>
        </p:spPr>
        <p:txBody>
          <a:bodyPr anchorCtr="0" anchor="ctr" bIns="477225" lIns="442925" spcFirstLastPara="1" rIns="442925" wrap="square" tIns="4772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31"/>
          <p:cNvSpPr/>
          <p:nvPr/>
        </p:nvSpPr>
        <p:spPr>
          <a:xfrm>
            <a:off x="6269250" y="773439"/>
            <a:ext cx="1985433" cy="1966722"/>
          </a:xfrm>
          <a:custGeom>
            <a:rect b="b" l="l" r="r" t="t"/>
            <a:pathLst>
              <a:path extrusionOk="0" h="1473200" w="1693333">
                <a:moveTo>
                  <a:pt x="846666" y="0"/>
                </a:moveTo>
                <a:lnTo>
                  <a:pt x="1693332" y="320421"/>
                </a:lnTo>
                <a:lnTo>
                  <a:pt x="1693332" y="1152779"/>
                </a:lnTo>
                <a:lnTo>
                  <a:pt x="846667" y="1473200"/>
                </a:lnTo>
                <a:lnTo>
                  <a:pt x="1" y="1152779"/>
                </a:lnTo>
                <a:lnTo>
                  <a:pt x="1" y="320421"/>
                </a:lnTo>
                <a:lnTo>
                  <a:pt x="846666" y="0"/>
                </a:lnTo>
                <a:close/>
              </a:path>
            </a:pathLst>
          </a:custGeom>
          <a:solidFill>
            <a:srgbClr val="6AA84F"/>
          </a:solidFill>
          <a:ln>
            <a:noFill/>
          </a:ln>
        </p:spPr>
        <p:txBody>
          <a:bodyPr anchorCtr="0" anchor="ctr" bIns="477225" lIns="442925" spcFirstLastPara="1" rIns="442925" wrap="square" tIns="4772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31"/>
          <p:cNvSpPr txBox="1"/>
          <p:nvPr/>
        </p:nvSpPr>
        <p:spPr>
          <a:xfrm>
            <a:off x="3644324" y="1335790"/>
            <a:ext cx="2081700" cy="132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pl-PL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pracodawcy, przedsiębiorstwa, firmy</a:t>
            </a:r>
            <a:endParaRPr b="1" i="0" sz="2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31"/>
          <p:cNvSpPr txBox="1"/>
          <p:nvPr/>
        </p:nvSpPr>
        <p:spPr>
          <a:xfrm>
            <a:off x="2549587" y="2977131"/>
            <a:ext cx="18798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pl-PL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osoby dorosłe zainteresowane zmianą zawodu</a:t>
            </a:r>
            <a:endParaRPr b="1" i="0" sz="26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31"/>
          <p:cNvSpPr txBox="1"/>
          <p:nvPr/>
        </p:nvSpPr>
        <p:spPr>
          <a:xfrm>
            <a:off x="6322066" y="1355200"/>
            <a:ext cx="18798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pl-PL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instytucje </a:t>
            </a:r>
            <a:endParaRPr b="1" i="0" sz="2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pl-PL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rynku pracy</a:t>
            </a:r>
            <a:endParaRPr b="1" i="0" sz="14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31"/>
          <p:cNvSpPr txBox="1"/>
          <p:nvPr/>
        </p:nvSpPr>
        <p:spPr>
          <a:xfrm>
            <a:off x="3698288" y="4826034"/>
            <a:ext cx="19698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pl-PL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szkoły i placówki oświatowe</a:t>
            </a:r>
            <a:endParaRPr b="1" i="0" sz="16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31"/>
          <p:cNvSpPr txBox="1"/>
          <p:nvPr/>
        </p:nvSpPr>
        <p:spPr>
          <a:xfrm>
            <a:off x="7503661" y="2869604"/>
            <a:ext cx="1879800" cy="132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pl-PL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uczniowie, rodzice lub opiekunowie prawni</a:t>
            </a:r>
            <a:endParaRPr b="1" i="0" sz="2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Obraz zawierający logo, symbol, Grafika, Czcionka&#10;&#10;Zawartość wygenerowana przez sztuczną inteligencję może być niepoprawna." id="140" name="Google Shape;140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81793" y="2771968"/>
            <a:ext cx="1684104" cy="1553332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31"/>
          <p:cNvSpPr/>
          <p:nvPr/>
        </p:nvSpPr>
        <p:spPr>
          <a:xfrm>
            <a:off x="6258675" y="4322650"/>
            <a:ext cx="2006600" cy="1966722"/>
          </a:xfrm>
          <a:custGeom>
            <a:rect b="b" l="l" r="r" t="t"/>
            <a:pathLst>
              <a:path extrusionOk="0" h="1473200" w="1693333">
                <a:moveTo>
                  <a:pt x="846666" y="0"/>
                </a:moveTo>
                <a:lnTo>
                  <a:pt x="1693332" y="320421"/>
                </a:lnTo>
                <a:lnTo>
                  <a:pt x="1693332" y="1152779"/>
                </a:lnTo>
                <a:lnTo>
                  <a:pt x="846667" y="1473200"/>
                </a:lnTo>
                <a:lnTo>
                  <a:pt x="1" y="1152779"/>
                </a:lnTo>
                <a:lnTo>
                  <a:pt x="1" y="320421"/>
                </a:lnTo>
                <a:lnTo>
                  <a:pt x="846666" y="0"/>
                </a:lnTo>
                <a:close/>
              </a:path>
            </a:pathLst>
          </a:custGeom>
          <a:solidFill>
            <a:srgbClr val="1F5C99"/>
          </a:solidFill>
          <a:ln>
            <a:noFill/>
          </a:ln>
        </p:spPr>
        <p:txBody>
          <a:bodyPr anchorCtr="0" anchor="ctr" bIns="477225" lIns="442925" spcFirstLastPara="1" rIns="442925" wrap="square" tIns="4772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31"/>
          <p:cNvSpPr txBox="1"/>
          <p:nvPr/>
        </p:nvSpPr>
        <p:spPr>
          <a:xfrm>
            <a:off x="6330636" y="4672128"/>
            <a:ext cx="1862700" cy="1015800"/>
          </a:xfrm>
          <a:prstGeom prst="rect">
            <a:avLst/>
          </a:prstGeom>
          <a:noFill/>
          <a:ln cap="flat" cmpd="sng" w="9525">
            <a:solidFill>
              <a:srgbClr val="1F5C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pl-PL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nauczyciele,</a:t>
            </a:r>
            <a:endParaRPr b="1" i="0" sz="2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pl-PL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doradcy zawodowi</a:t>
            </a:r>
            <a:endParaRPr b="1" i="0" sz="2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2"/>
          <p:cNvSpPr txBox="1"/>
          <p:nvPr>
            <p:ph type="title"/>
          </p:nvPr>
        </p:nvSpPr>
        <p:spPr>
          <a:xfrm>
            <a:off x="323124" y="806898"/>
            <a:ext cx="7328400" cy="66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b="1" lang="pl-PL" sz="3000"/>
              <a:t>Główne zadania w latach 2024 - 2027</a:t>
            </a:r>
            <a:endParaRPr/>
          </a:p>
        </p:txBody>
      </p:sp>
      <p:grpSp>
        <p:nvGrpSpPr>
          <p:cNvPr id="148" name="Google Shape;148;p32"/>
          <p:cNvGrpSpPr/>
          <p:nvPr/>
        </p:nvGrpSpPr>
        <p:grpSpPr>
          <a:xfrm>
            <a:off x="456643" y="1475129"/>
            <a:ext cx="10270402" cy="4596826"/>
            <a:chOff x="349870" y="1777"/>
            <a:chExt cx="10270402" cy="4228911"/>
          </a:xfrm>
        </p:grpSpPr>
        <p:sp>
          <p:nvSpPr>
            <p:cNvPr id="149" name="Google Shape;149;p32"/>
            <p:cNvSpPr/>
            <p:nvPr/>
          </p:nvSpPr>
          <p:spPr>
            <a:xfrm rot="5400000">
              <a:off x="6219258" y="-3064577"/>
              <a:ext cx="1302300" cy="7499728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rgbClr val="CAD1D8">
                <a:alpha val="86666"/>
              </a:srgbClr>
            </a:solidFill>
            <a:ln cap="flat" cmpd="sng" w="19050">
              <a:solidFill>
                <a:srgbClr val="CAD1D8">
                  <a:alpha val="86666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0" name="Google Shape;150;p32"/>
            <p:cNvSpPr txBox="1"/>
            <p:nvPr/>
          </p:nvSpPr>
          <p:spPr>
            <a:xfrm>
              <a:off x="4007120" y="82802"/>
              <a:ext cx="6234101" cy="1144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3825" lIns="247650" spcFirstLastPara="1" rIns="247650" wrap="square" tIns="123825">
              <a:noAutofit/>
            </a:bodyPr>
            <a:lstStyle/>
            <a:p>
              <a:pPr indent="-178899" lvl="1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Char char="•"/>
              </a:pPr>
              <a:r>
                <a:rPr b="0" i="0" lang="pl-PL" sz="16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analiza merytoryczna i biznesowo-systemowa obecnej strony infozawodowe.men.gov.pl</a:t>
              </a:r>
              <a:endParaRPr b="0" i="0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8899" lvl="1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Char char="•"/>
              </a:pPr>
              <a:r>
                <a:rPr b="0" i="0" lang="pl-PL" sz="16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przegląd merytoryczny i technologiczny</a:t>
              </a:r>
              <a:endParaRPr b="0" i="0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8899" lvl="1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Char char="•"/>
              </a:pPr>
              <a:r>
                <a:rPr b="0" i="0" lang="pl-PL" sz="16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badanie potrzeb grupy odbiorców</a:t>
              </a:r>
              <a:endParaRPr b="0" i="0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8899" lvl="1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Char char="•"/>
              </a:pPr>
              <a:r>
                <a:rPr b="0" i="0" lang="pl-PL" sz="16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opracowanie koncepcji merytorycznej i technologicznej portalu</a:t>
              </a:r>
              <a:endParaRPr b="0" i="0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" name="Google Shape;151;p32"/>
            <p:cNvSpPr/>
            <p:nvPr/>
          </p:nvSpPr>
          <p:spPr>
            <a:xfrm>
              <a:off x="349870" y="1777"/>
              <a:ext cx="3609900" cy="1364100"/>
            </a:xfrm>
            <a:prstGeom prst="roundRect">
              <a:avLst>
                <a:gd fmla="val 16667" name="adj"/>
              </a:avLst>
            </a:prstGeom>
            <a:solidFill>
              <a:srgbClr val="1F5C99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2" name="Google Shape;152;p32"/>
            <p:cNvSpPr txBox="1"/>
            <p:nvPr/>
          </p:nvSpPr>
          <p:spPr>
            <a:xfrm>
              <a:off x="529720" y="155664"/>
              <a:ext cx="3330100" cy="1051553"/>
            </a:xfrm>
            <a:prstGeom prst="rect">
              <a:avLst/>
            </a:prstGeom>
            <a:solidFill>
              <a:srgbClr val="1F5C99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1" i="0" lang="pl-PL" sz="24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1. Prace  </a:t>
              </a:r>
              <a:endParaRPr b="1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1" i="0" lang="pl-PL" sz="24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   analityczno-rozwojowe</a:t>
              </a:r>
              <a:endParaRPr b="0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32"/>
            <p:cNvSpPr/>
            <p:nvPr/>
          </p:nvSpPr>
          <p:spPr>
            <a:xfrm rot="5400000">
              <a:off x="6224358" y="-1619758"/>
              <a:ext cx="1302300" cy="7489527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rgbClr val="CAD1D8">
                <a:alpha val="86666"/>
              </a:srgbClr>
            </a:solidFill>
            <a:ln cap="flat" cmpd="sng" w="19050">
              <a:solidFill>
                <a:srgbClr val="CAD1D8">
                  <a:alpha val="86666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" name="Google Shape;154;p32"/>
            <p:cNvSpPr txBox="1"/>
            <p:nvPr/>
          </p:nvSpPr>
          <p:spPr>
            <a:xfrm>
              <a:off x="4099044" y="1599638"/>
              <a:ext cx="6421975" cy="1033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3825" lIns="247650" spcFirstLastPara="1" rIns="247650" wrap="square" tIns="123825">
              <a:noAutofit/>
            </a:bodyPr>
            <a:lstStyle/>
            <a:p>
              <a:pPr indent="-178899" lvl="1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Char char="•"/>
              </a:pPr>
              <a:r>
                <a:rPr b="0" i="0" lang="pl-PL" sz="16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wprowadzenie nowych funkcjonalności i modułów</a:t>
              </a:r>
              <a:endParaRPr b="0" i="0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8899" lvl="1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Char char="•"/>
              </a:pPr>
              <a:r>
                <a:rPr b="0" i="0" lang="pl-PL" sz="16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prace testowe i usunięcie błędów zgłaszanych przez testerów </a:t>
              </a:r>
              <a:endParaRPr b="0" i="0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8899" lvl="1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Char char="•"/>
              </a:pPr>
              <a:r>
                <a:rPr b="0" i="0" lang="pl-PL" sz="16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wdrożenie rozwiązań wynikających z opracowanej koncepcji portalu</a:t>
              </a:r>
              <a:endParaRPr b="0" i="0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8899" lvl="1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Char char="•"/>
              </a:pPr>
              <a:r>
                <a:rPr b="0" i="0" lang="pl-PL" sz="16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badanie zadowolenia wśród grupy docelowej</a:t>
              </a:r>
              <a:endParaRPr b="0" i="0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32"/>
            <p:cNvSpPr/>
            <p:nvPr/>
          </p:nvSpPr>
          <p:spPr>
            <a:xfrm>
              <a:off x="349870" y="1434183"/>
              <a:ext cx="3609900" cy="1341973"/>
            </a:xfrm>
            <a:prstGeom prst="roundRect">
              <a:avLst>
                <a:gd fmla="val 16667" name="adj"/>
              </a:avLst>
            </a:prstGeom>
            <a:solidFill>
              <a:srgbClr val="1F5C99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" name="Google Shape;156;p32"/>
            <p:cNvSpPr txBox="1"/>
            <p:nvPr/>
          </p:nvSpPr>
          <p:spPr>
            <a:xfrm>
              <a:off x="483545" y="1570532"/>
              <a:ext cx="3286500" cy="1091400"/>
            </a:xfrm>
            <a:prstGeom prst="rect">
              <a:avLst/>
            </a:prstGeom>
            <a:solidFill>
              <a:srgbClr val="1F5C99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762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1" i="0" lang="pl-PL" sz="24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2. Rozbudowa portalu</a:t>
              </a:r>
              <a:endParaRPr b="0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32"/>
            <p:cNvSpPr/>
            <p:nvPr/>
          </p:nvSpPr>
          <p:spPr>
            <a:xfrm rot="5400000">
              <a:off x="6327121" y="-96085"/>
              <a:ext cx="1302302" cy="72840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rgbClr val="CAD1D8">
                <a:alpha val="86666"/>
              </a:srgbClr>
            </a:solidFill>
            <a:ln cap="flat" cmpd="sng" w="19050">
              <a:solidFill>
                <a:srgbClr val="CAD1D8">
                  <a:alpha val="86666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" name="Google Shape;158;p32"/>
            <p:cNvSpPr txBox="1"/>
            <p:nvPr/>
          </p:nvSpPr>
          <p:spPr>
            <a:xfrm>
              <a:off x="4007120" y="2866588"/>
              <a:ext cx="6513900" cy="1302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3825" lIns="247650" spcFirstLastPara="1" rIns="247650" wrap="square" tIns="123825">
              <a:noAutofit/>
            </a:bodyPr>
            <a:lstStyle/>
            <a:p>
              <a:pPr indent="-178899" lvl="1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Char char="•"/>
              </a:pPr>
              <a:r>
                <a:rPr b="0" i="0" lang="pl-PL" sz="16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weryfikacja treści pod kątem merytorycznym i WCAG</a:t>
              </a:r>
              <a:endParaRPr b="0" i="0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8899" lvl="1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Char char="•"/>
              </a:pPr>
              <a:r>
                <a:rPr b="0" i="0" lang="pl-PL" sz="16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umieszczanie na portalu pozyskanych treści i materiałów</a:t>
              </a:r>
              <a:endParaRPr b="0" i="0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8899" lvl="1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Char char="•"/>
              </a:pPr>
              <a:r>
                <a:rPr b="0" i="0" lang="pl-PL" sz="16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współpraca ze</a:t>
              </a:r>
              <a:r>
                <a:rPr b="0" i="0" lang="pl-PL" sz="1600" u="none" cap="none" strike="noStrike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b="0" i="0" lang="pl-PL" sz="16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szkołami, pracodawcami, BCU, instytucjami rynku pracy</a:t>
              </a:r>
              <a:endParaRPr b="0" i="0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8899" lvl="1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Calibri"/>
                <a:buChar char="•"/>
              </a:pPr>
              <a:r>
                <a:rPr b="0" i="0" lang="pl-PL" sz="16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promocja portalu</a:t>
              </a:r>
              <a:endParaRPr b="0" i="0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32"/>
            <p:cNvSpPr/>
            <p:nvPr/>
          </p:nvSpPr>
          <p:spPr>
            <a:xfrm>
              <a:off x="349870" y="2866588"/>
              <a:ext cx="3609900" cy="1364100"/>
            </a:xfrm>
            <a:prstGeom prst="roundRect">
              <a:avLst>
                <a:gd fmla="val 16667" name="adj"/>
              </a:avLst>
            </a:prstGeom>
            <a:solidFill>
              <a:srgbClr val="1F5C99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0" name="Google Shape;160;p32"/>
            <p:cNvSpPr txBox="1"/>
            <p:nvPr/>
          </p:nvSpPr>
          <p:spPr>
            <a:xfrm>
              <a:off x="416470" y="2939886"/>
              <a:ext cx="3286500" cy="123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762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1" i="0" lang="pl-PL" sz="24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3. Prowadzenie </a:t>
              </a:r>
              <a:endParaRPr b="1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762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1" i="0" lang="pl-PL" sz="24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    i promocja portalu </a:t>
              </a:r>
              <a:endParaRPr b="0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1" name="Google Shape;161;p32"/>
          <p:cNvSpPr txBox="1"/>
          <p:nvPr/>
        </p:nvSpPr>
        <p:spPr>
          <a:xfrm rot="-704731">
            <a:off x="9159229" y="1708809"/>
            <a:ext cx="3049145" cy="55341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l-PL" sz="28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ZREALIZOWANE!</a:t>
            </a:r>
            <a:endParaRPr b="1" sz="28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32"/>
          <p:cNvSpPr txBox="1"/>
          <p:nvPr/>
        </p:nvSpPr>
        <p:spPr>
          <a:xfrm rot="-704757">
            <a:off x="9169133" y="3796616"/>
            <a:ext cx="2102936" cy="55341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l-PL" sz="2800">
                <a:solidFill>
                  <a:srgbClr val="ED4336"/>
                </a:solidFill>
                <a:latin typeface="Calibri"/>
                <a:ea typeface="Calibri"/>
                <a:cs typeface="Calibri"/>
                <a:sym typeface="Calibri"/>
              </a:rPr>
              <a:t>W TRAKCIE…</a:t>
            </a:r>
            <a:endParaRPr b="1" sz="2800">
              <a:solidFill>
                <a:srgbClr val="ED433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32"/>
          <p:cNvSpPr txBox="1"/>
          <p:nvPr/>
        </p:nvSpPr>
        <p:spPr>
          <a:xfrm rot="-704823">
            <a:off x="9165227" y="5345908"/>
            <a:ext cx="2475548" cy="55341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l-PL" sz="2800">
                <a:solidFill>
                  <a:srgbClr val="DAA056"/>
                </a:solidFill>
                <a:latin typeface="Calibri"/>
                <a:ea typeface="Calibri"/>
                <a:cs typeface="Calibri"/>
                <a:sym typeface="Calibri"/>
              </a:rPr>
              <a:t>NA BIEŻĄCO</a:t>
            </a:r>
            <a:r>
              <a:rPr b="1" lang="pl-PL" sz="2800">
                <a:solidFill>
                  <a:srgbClr val="DAA056"/>
                </a:solidFill>
                <a:latin typeface="Calibri"/>
                <a:ea typeface="Calibri"/>
                <a:cs typeface="Calibri"/>
                <a:sym typeface="Calibri"/>
              </a:rPr>
              <a:t>…</a:t>
            </a:r>
            <a:endParaRPr b="1" sz="2800">
              <a:solidFill>
                <a:srgbClr val="DAA05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32"/>
          <p:cNvSpPr txBox="1"/>
          <p:nvPr/>
        </p:nvSpPr>
        <p:spPr>
          <a:xfrm>
            <a:off x="152400" y="152400"/>
            <a:ext cx="300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l-PL" sz="2800">
                <a:solidFill>
                  <a:srgbClr val="ED4336"/>
                </a:solidFill>
                <a:latin typeface="Calibri"/>
                <a:ea typeface="Calibri"/>
                <a:cs typeface="Calibri"/>
                <a:sym typeface="Calibri"/>
              </a:rPr>
              <a:t>IE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2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3"/>
          <p:cNvSpPr txBox="1"/>
          <p:nvPr/>
        </p:nvSpPr>
        <p:spPr>
          <a:xfrm>
            <a:off x="391365" y="699755"/>
            <a:ext cx="7328400" cy="66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b="1" i="0" lang="pl-PL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Prace analityczno-rozwojowe – efekty </a:t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Obraz zawierający tekst, zrzut ekranu, Czcionka, design&#10;&#10;Zawartość wygenerowana przez sztuczną inteligencję może być niepoprawna." id="170" name="Google Shape;170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6767" y="1582949"/>
            <a:ext cx="2639700" cy="3692100"/>
          </a:xfrm>
          <a:prstGeom prst="roundRect">
            <a:avLst>
              <a:gd fmla="val 4667" name="adj"/>
            </a:avLst>
          </a:prstGeom>
          <a:noFill/>
          <a:ln>
            <a:noFill/>
          </a:ln>
          <a:effectLst>
            <a:outerShdw blurRad="228600" rotWithShape="0" algn="bl" dir="2700000" dist="190500">
              <a:srgbClr val="666666">
                <a:alpha val="60000"/>
              </a:srgbClr>
            </a:outerShdw>
          </a:effectLst>
        </p:spPr>
      </p:pic>
      <p:pic>
        <p:nvPicPr>
          <p:cNvPr descr="Obraz zawierający tekst, zrzut ekranu, Czcionka&#10;&#10;Zawartość wygenerowana przez sztuczną inteligencję może być niepoprawna." id="171" name="Google Shape;171;p33"/>
          <p:cNvPicPr preferRelativeResize="0"/>
          <p:nvPr/>
        </p:nvPicPr>
        <p:blipFill rotWithShape="1">
          <a:blip r:embed="rId5">
            <a:alphaModFix/>
          </a:blip>
          <a:srcRect b="12308" l="0" r="3417" t="0"/>
          <a:stretch/>
        </p:blipFill>
        <p:spPr>
          <a:xfrm>
            <a:off x="1251142" y="3535424"/>
            <a:ext cx="3968700" cy="2513700"/>
          </a:xfrm>
          <a:prstGeom prst="roundRect">
            <a:avLst>
              <a:gd fmla="val 4425" name="adj"/>
            </a:avLst>
          </a:prstGeom>
          <a:noFill/>
          <a:ln>
            <a:noFill/>
          </a:ln>
          <a:effectLst>
            <a:outerShdw blurRad="328613" rotWithShape="0" algn="bl" dir="2880000" dist="285750">
              <a:srgbClr val="666666">
                <a:alpha val="54901"/>
              </a:srgbClr>
            </a:outerShdw>
          </a:effectLst>
        </p:spPr>
      </p:pic>
      <p:sp>
        <p:nvSpPr>
          <p:cNvPr id="172" name="Google Shape;172;p33"/>
          <p:cNvSpPr txBox="1"/>
          <p:nvPr/>
        </p:nvSpPr>
        <p:spPr>
          <a:xfrm>
            <a:off x="518365" y="1122532"/>
            <a:ext cx="611276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l-PL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stan na 31 sierpnia 2025 r.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3" name="Google Shape;173;p33"/>
          <p:cNvPicPr preferRelativeResize="0"/>
          <p:nvPr/>
        </p:nvPicPr>
        <p:blipFill rotWithShape="1">
          <a:blip r:embed="rId6">
            <a:alphaModFix/>
          </a:blip>
          <a:srcRect b="0" l="3040" r="3041" t="0"/>
          <a:stretch/>
        </p:blipFill>
        <p:spPr>
          <a:xfrm>
            <a:off x="9289348" y="1932660"/>
            <a:ext cx="2974500" cy="4268400"/>
          </a:xfrm>
          <a:prstGeom prst="roundRect">
            <a:avLst>
              <a:gd fmla="val 4130" name="adj"/>
            </a:avLst>
          </a:prstGeom>
          <a:noFill/>
          <a:ln>
            <a:noFill/>
          </a:ln>
          <a:effectLst>
            <a:outerShdw blurRad="328613" rotWithShape="0" algn="ctr" dir="2880000" dist="285750">
              <a:srgbClr val="A5A5A5">
                <a:alpha val="56078"/>
              </a:srgbClr>
            </a:outerShdw>
          </a:effectLst>
        </p:spPr>
      </p:pic>
      <p:pic>
        <p:nvPicPr>
          <p:cNvPr descr="Obraz zawierający tekst, zrzut ekranu, Czcionka, design&#10;&#10;Zawartość wygenerowana przez sztuczną inteligencję może być niepoprawna." id="174" name="Google Shape;174;p3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631121" y="1072114"/>
            <a:ext cx="2538000" cy="3642300"/>
          </a:xfrm>
          <a:prstGeom prst="roundRect">
            <a:avLst>
              <a:gd fmla="val 4130" name="adj"/>
            </a:avLst>
          </a:prstGeom>
          <a:noFill/>
          <a:ln>
            <a:noFill/>
          </a:ln>
          <a:effectLst>
            <a:outerShdw blurRad="328613" rotWithShape="0" algn="ctr" dir="2880000" dist="285750">
              <a:srgbClr val="A5A5A5">
                <a:alpha val="56078"/>
              </a:srgbClr>
            </a:outerShdw>
          </a:effectLst>
        </p:spPr>
      </p:pic>
      <p:pic>
        <p:nvPicPr>
          <p:cNvPr descr="Obraz zawierający tekst, ubrania, zrzut ekranu, człowiek&#10;&#10;Zawartość wygenerowana przez sztuczną inteligencję może być niepoprawna." id="175" name="Google Shape;175;p3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922126" y="1686973"/>
            <a:ext cx="2757600" cy="3692100"/>
          </a:xfrm>
          <a:prstGeom prst="roundRect">
            <a:avLst>
              <a:gd fmla="val 4421" name="adj"/>
            </a:avLst>
          </a:prstGeom>
          <a:noFill/>
          <a:ln>
            <a:noFill/>
          </a:ln>
          <a:effectLst>
            <a:outerShdw blurRad="328613" rotWithShape="0" algn="bl" dir="2880000" dist="285750">
              <a:srgbClr val="666666">
                <a:alpha val="56078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4"/>
          <p:cNvSpPr txBox="1"/>
          <p:nvPr>
            <p:ph type="title"/>
          </p:nvPr>
        </p:nvSpPr>
        <p:spPr>
          <a:xfrm>
            <a:off x="282171" y="807316"/>
            <a:ext cx="7951800" cy="66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Rozbudowa portalu </a:t>
            </a:r>
            <a:r>
              <a:rPr b="1" i="0" lang="pl-PL" sz="2800" u="none" cap="none" strike="noStrike"/>
              <a:t>– prace testowe i wdrożeniowe </a:t>
            </a:r>
            <a:endParaRPr b="1"/>
          </a:p>
        </p:txBody>
      </p:sp>
      <p:grpSp>
        <p:nvGrpSpPr>
          <p:cNvPr id="181" name="Google Shape;181;p34"/>
          <p:cNvGrpSpPr/>
          <p:nvPr/>
        </p:nvGrpSpPr>
        <p:grpSpPr>
          <a:xfrm>
            <a:off x="509900" y="1523100"/>
            <a:ext cx="10792702" cy="4435947"/>
            <a:chOff x="-23418" y="12271"/>
            <a:chExt cx="9782201" cy="3463689"/>
          </a:xfrm>
        </p:grpSpPr>
        <p:sp>
          <p:nvSpPr>
            <p:cNvPr id="182" name="Google Shape;182;p34"/>
            <p:cNvSpPr/>
            <p:nvPr/>
          </p:nvSpPr>
          <p:spPr>
            <a:xfrm>
              <a:off x="0" y="12271"/>
              <a:ext cx="9685866" cy="479700"/>
            </a:xfrm>
            <a:prstGeom prst="roundRect">
              <a:avLst>
                <a:gd fmla="val 16667" name="adj"/>
              </a:avLst>
            </a:prstGeom>
            <a:solidFill>
              <a:srgbClr val="1F5C99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" name="Google Shape;183;p34"/>
            <p:cNvSpPr txBox="1"/>
            <p:nvPr/>
          </p:nvSpPr>
          <p:spPr>
            <a:xfrm>
              <a:off x="23417" y="35688"/>
              <a:ext cx="9639032" cy="4328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i="0" lang="pl-PL" sz="28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Zakres prac testowych:</a:t>
              </a:r>
              <a:endParaRPr b="1" i="0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34"/>
            <p:cNvSpPr/>
            <p:nvPr/>
          </p:nvSpPr>
          <p:spPr>
            <a:xfrm>
              <a:off x="0" y="482797"/>
              <a:ext cx="9685866" cy="1656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" name="Google Shape;185;p34"/>
            <p:cNvSpPr txBox="1"/>
            <p:nvPr/>
          </p:nvSpPr>
          <p:spPr>
            <a:xfrm>
              <a:off x="0" y="522871"/>
              <a:ext cx="9685866" cy="1656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5400" lIns="307525" spcFirstLastPara="1" rIns="142225" wrap="square" tIns="25400">
              <a:noAutofit/>
            </a:bodyPr>
            <a:lstStyle/>
            <a:p>
              <a:pPr indent="-171450" lvl="1" marL="17145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Char char="•"/>
              </a:pPr>
              <a:r>
                <a:rPr b="0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analiza, opracowanie i testowanie nowych funkcjonalności,</a:t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1450" lvl="1" marL="171450" marR="0" rtl="0" algn="l">
                <a:lnSpc>
                  <a:spcPct val="90000"/>
                </a:lnSpc>
                <a:spcBef>
                  <a:spcPts val="32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Char char="•"/>
              </a:pPr>
              <a:r>
                <a:rPr b="0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weryfikacja poziomu bezpieczeństwa,</a:t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1450" lvl="1" marL="171450" marR="0" rtl="0" algn="l">
                <a:lnSpc>
                  <a:spcPct val="90000"/>
                </a:lnSpc>
                <a:spcBef>
                  <a:spcPts val="32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Char char="•"/>
              </a:pPr>
              <a:r>
                <a:rPr b="0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integracja z Systemem Informacji Oświatowej,</a:t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1450" lvl="1" marL="171450" marR="0" rtl="0" algn="l">
                <a:lnSpc>
                  <a:spcPct val="90000"/>
                </a:lnSpc>
                <a:spcBef>
                  <a:spcPts val="32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Char char="•"/>
              </a:pPr>
              <a:r>
                <a:rPr b="0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opracowanie makiety nowych rozwiązań,</a:t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1450" lvl="1" marL="171450" marR="0" rtl="0" algn="l">
                <a:lnSpc>
                  <a:spcPct val="90000"/>
                </a:lnSpc>
                <a:spcBef>
                  <a:spcPts val="32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Char char="•"/>
              </a:pPr>
              <a:r>
                <a:rPr b="0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udostępnienie wersji testowej do analizy i weryfikacji.</a:t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914400" marR="0" rtl="0" algn="l">
                <a:lnSpc>
                  <a:spcPct val="90000"/>
                </a:lnSpc>
                <a:spcBef>
                  <a:spcPts val="32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6" name="Google Shape;186;p34"/>
            <p:cNvSpPr/>
            <p:nvPr/>
          </p:nvSpPr>
          <p:spPr>
            <a:xfrm>
              <a:off x="72917" y="1898946"/>
              <a:ext cx="9685866" cy="479700"/>
            </a:xfrm>
            <a:prstGeom prst="roundRect">
              <a:avLst>
                <a:gd fmla="val 16667" name="adj"/>
              </a:avLst>
            </a:prstGeom>
            <a:solidFill>
              <a:srgbClr val="6AA84F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" name="Google Shape;187;p34"/>
            <p:cNvSpPr txBox="1"/>
            <p:nvPr/>
          </p:nvSpPr>
          <p:spPr>
            <a:xfrm>
              <a:off x="83293" y="1951978"/>
              <a:ext cx="9023700" cy="432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i="0" lang="pl-PL" sz="28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Zakres prac wdrożeniowych:</a:t>
              </a:r>
              <a:endParaRPr b="1" i="0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8" name="Google Shape;188;p34"/>
            <p:cNvSpPr/>
            <p:nvPr/>
          </p:nvSpPr>
          <p:spPr>
            <a:xfrm>
              <a:off x="0" y="2618497"/>
              <a:ext cx="9685866" cy="7865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" name="Google Shape;189;p34"/>
            <p:cNvSpPr txBox="1"/>
            <p:nvPr/>
          </p:nvSpPr>
          <p:spPr>
            <a:xfrm>
              <a:off x="-23418" y="2454253"/>
              <a:ext cx="9685866" cy="10217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5400" lIns="307525" spcFirstLastPara="1" rIns="142225" wrap="square" tIns="25400">
              <a:noAutofit/>
            </a:bodyPr>
            <a:lstStyle/>
            <a:p>
              <a:pPr indent="-171450" lvl="1" marL="17145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Char char="•"/>
              </a:pPr>
              <a:r>
                <a:rPr b="0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rozbudowa struktury i wdrożenie nowych rozwiązań wynikających z opracowanej koncepcji portalu,</a:t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1450" lvl="1" marL="17145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Char char="•"/>
              </a:pPr>
              <a:r>
                <a:rPr b="0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implementacja portalu infozawodowe.men.gov.pl,</a:t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71450" lvl="1" marL="171450" marR="0" rtl="0" algn="l">
                <a:lnSpc>
                  <a:spcPct val="90000"/>
                </a:lnSpc>
                <a:spcBef>
                  <a:spcPts val="32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Char char="•"/>
              </a:pPr>
              <a:r>
                <a:rPr b="0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zewnętrzny audyt dostępności na etapie projektowania nowych funkcjonalności oraz na etapie odbioru systemu,</a:t>
              </a:r>
              <a:endPara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171450" lvl="1" marL="171450" marR="0" rtl="0" algn="l">
                <a:lnSpc>
                  <a:spcPct val="90000"/>
                </a:lnSpc>
                <a:spcBef>
                  <a:spcPts val="32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Char char="•"/>
              </a:pPr>
              <a:r>
                <a:rPr b="0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badanie zadowolenia odbiorców.</a:t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9850" lvl="1" marL="171450" marR="0" rtl="0" algn="l">
                <a:lnSpc>
                  <a:spcPct val="90000"/>
                </a:lnSpc>
                <a:spcBef>
                  <a:spcPts val="32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"/>
          <p:cNvSpPr txBox="1"/>
          <p:nvPr>
            <p:ph type="title"/>
          </p:nvPr>
        </p:nvSpPr>
        <p:spPr>
          <a:xfrm>
            <a:off x="291030" y="811607"/>
            <a:ext cx="9001800" cy="66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Rozbudowa portalu</a:t>
            </a:r>
            <a:r>
              <a:rPr b="1" lang="pl-PL" sz="2800"/>
              <a:t> </a:t>
            </a:r>
            <a:r>
              <a:rPr b="1"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– nowe funkcjonalności </a:t>
            </a:r>
            <a:endParaRPr b="1" i="0" sz="2800" u="none" cap="none" strike="noStrike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95" name="Google Shape;195;p9"/>
          <p:cNvGrpSpPr/>
          <p:nvPr/>
        </p:nvGrpSpPr>
        <p:grpSpPr>
          <a:xfrm>
            <a:off x="517972" y="2009098"/>
            <a:ext cx="11165074" cy="3920735"/>
            <a:chOff x="315540" y="-790913"/>
            <a:chExt cx="7275086" cy="3708253"/>
          </a:xfrm>
        </p:grpSpPr>
        <p:sp>
          <p:nvSpPr>
            <p:cNvPr id="196" name="Google Shape;196;p9"/>
            <p:cNvSpPr/>
            <p:nvPr/>
          </p:nvSpPr>
          <p:spPr>
            <a:xfrm>
              <a:off x="315540" y="-747573"/>
              <a:ext cx="2199600" cy="1891200"/>
            </a:xfrm>
            <a:prstGeom prst="rect">
              <a:avLst/>
            </a:prstGeom>
            <a:solidFill>
              <a:srgbClr val="6AA84F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9"/>
            <p:cNvSpPr txBox="1"/>
            <p:nvPr/>
          </p:nvSpPr>
          <p:spPr>
            <a:xfrm>
              <a:off x="354942" y="-747574"/>
              <a:ext cx="1898100" cy="2122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89999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pl-PL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rejestracja konta przez:</a:t>
              </a:r>
              <a:endParaRPr b="1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91601" lvl="0" marL="360000" marR="0" rtl="0" algn="l">
                <a:lnSpc>
                  <a:spcPct val="115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Char char="●"/>
              </a:pPr>
              <a: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Branżowe Centra Umiejętności </a:t>
              </a:r>
              <a:endParaRPr b="1" i="0" sz="1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91601" lvl="0" marL="360000" marR="0" rtl="0" algn="l">
                <a:lnSpc>
                  <a:spcPct val="115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Char char="●"/>
              </a:pPr>
              <a: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organizacje branżowe                   i instytucje rynku pracy</a:t>
              </a:r>
              <a:endParaRPr b="1" i="0" sz="1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t/>
              </a:r>
              <a:endParaRPr b="1" i="0" sz="1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9"/>
            <p:cNvSpPr/>
            <p:nvPr/>
          </p:nvSpPr>
          <p:spPr>
            <a:xfrm>
              <a:off x="2735109" y="-747666"/>
              <a:ext cx="2009100" cy="1891200"/>
            </a:xfrm>
            <a:prstGeom prst="rect">
              <a:avLst/>
            </a:prstGeom>
            <a:solidFill>
              <a:srgbClr val="1F5C99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" name="Google Shape;199;p9"/>
            <p:cNvSpPr txBox="1"/>
            <p:nvPr/>
          </p:nvSpPr>
          <p:spPr>
            <a:xfrm>
              <a:off x="2718320" y="-790913"/>
              <a:ext cx="2025900" cy="1975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972" lvl="0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pl-PL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podział ofert współpracy </a:t>
              </a:r>
              <a:endParaRPr b="1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972" lvl="0" marL="179999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pl-PL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na oferty:</a:t>
              </a:r>
              <a:endParaRPr b="1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01600" lvl="0" marL="269999" marR="0" rtl="0" algn="l">
                <a:lnSpc>
                  <a:spcPct val="115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Char char="●"/>
              </a:pPr>
              <a:r>
                <a:rPr b="1" lang="pl-PL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szkół i placówek oświatowych</a:t>
              </a:r>
              <a:endParaRPr b="1" i="0" sz="1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01600" lvl="0" marL="269999" marR="0" rtl="0" algn="l">
                <a:lnSpc>
                  <a:spcPct val="115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Char char="●"/>
              </a:pPr>
              <a:r>
                <a:rPr b="1" lang="pl-PL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organizacji branżowych,</a:t>
              </a:r>
              <a:endParaRPr b="1" i="0" sz="1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01600" lvl="0" marL="269999" marR="0" rtl="0" algn="l">
                <a:lnSpc>
                  <a:spcPct val="115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Char char="●"/>
              </a:pPr>
              <a:r>
                <a:rPr b="1" lang="pl-PL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pracodawców</a:t>
              </a:r>
              <a:endParaRPr b="1" i="0" sz="1600" u="none" cap="none" strike="noStrik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9"/>
            <p:cNvSpPr/>
            <p:nvPr/>
          </p:nvSpPr>
          <p:spPr>
            <a:xfrm>
              <a:off x="315540" y="1269877"/>
              <a:ext cx="2199600" cy="1590900"/>
            </a:xfrm>
            <a:prstGeom prst="rect">
              <a:avLst/>
            </a:prstGeom>
            <a:solidFill>
              <a:srgbClr val="6AA84F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" name="Google Shape;201;p9"/>
            <p:cNvSpPr txBox="1"/>
            <p:nvPr/>
          </p:nvSpPr>
          <p:spPr>
            <a:xfrm>
              <a:off x="397481" y="1394675"/>
              <a:ext cx="2152500" cy="1341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pl-PL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nowa baza organizacji branżowych i instytucji rynku pracy ze wskazaniem branży      i dziedziny zawodowej</a:t>
              </a:r>
              <a:endParaRPr b="1" i="0" sz="1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9"/>
            <p:cNvSpPr/>
            <p:nvPr/>
          </p:nvSpPr>
          <p:spPr>
            <a:xfrm>
              <a:off x="2735103" y="1326440"/>
              <a:ext cx="2009100" cy="1590900"/>
            </a:xfrm>
            <a:prstGeom prst="rect">
              <a:avLst/>
            </a:prstGeom>
            <a:solidFill>
              <a:srgbClr val="1F5C99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" name="Google Shape;203;p9"/>
            <p:cNvSpPr txBox="1"/>
            <p:nvPr/>
          </p:nvSpPr>
          <p:spPr>
            <a:xfrm>
              <a:off x="2891876" y="1328639"/>
              <a:ext cx="1679100" cy="1534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pl-PL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uszczegółowienie filtrów </a:t>
              </a:r>
              <a:endParaRPr b="1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pl-PL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poprzez przypisanie </a:t>
              </a:r>
              <a:endParaRPr b="1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pl-PL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dziedzin zawodowych </a:t>
              </a:r>
              <a:endParaRPr b="1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pl-PL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do poszczególnych branż </a:t>
              </a:r>
              <a:endParaRPr b="1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pl-PL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 zawodów</a:t>
              </a:r>
              <a:endParaRPr b="1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9"/>
            <p:cNvSpPr/>
            <p:nvPr/>
          </p:nvSpPr>
          <p:spPr>
            <a:xfrm>
              <a:off x="4902824" y="-769230"/>
              <a:ext cx="2644500" cy="3656400"/>
            </a:xfrm>
            <a:prstGeom prst="rect">
              <a:avLst/>
            </a:prstGeom>
            <a:solidFill>
              <a:srgbClr val="6AA84F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" name="Google Shape;205;p9"/>
            <p:cNvSpPr txBox="1"/>
            <p:nvPr/>
          </p:nvSpPr>
          <p:spPr>
            <a:xfrm>
              <a:off x="4946126" y="-747569"/>
              <a:ext cx="2644500" cy="344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pl-PL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przekierowania do </a:t>
              </a:r>
              <a:r>
                <a:rPr b="1" lang="pl-PL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stron internetowych</a:t>
              </a:r>
              <a:r>
                <a:rPr b="1" i="0" lang="pl-PL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:</a:t>
              </a:r>
              <a:endParaRPr b="1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91599" lvl="0" marL="269999" marR="0" rtl="0" algn="l">
                <a:lnSpc>
                  <a:spcPct val="115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Char char="●"/>
              </a:pPr>
              <a: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Zintegrowany Rejestr Kwalifikacji</a:t>
              </a:r>
              <a:endParaRPr b="1" i="0" sz="1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91599" lvl="0" marL="269999" marR="0" rtl="0" algn="l">
                <a:lnSpc>
                  <a:spcPct val="115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Char char="●"/>
              </a:pPr>
              <a: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Baza Usług Rozwojowych</a:t>
              </a:r>
              <a:endParaRPr b="1" i="0" sz="1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91599" lvl="0" marL="269999" marR="0" rtl="0" algn="l">
                <a:lnSpc>
                  <a:spcPct val="115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Char char="●"/>
              </a:pPr>
              <a: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INFOdoradca+  - informacje o</a:t>
              </a:r>
              <a:b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</a:br>
              <a: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zawodach rynku pracy</a:t>
              </a:r>
              <a:endParaRPr b="1" i="0" sz="1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91599" lvl="0" marL="269999" marR="0" rtl="0" algn="l">
                <a:lnSpc>
                  <a:spcPct val="115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Char char="●"/>
              </a:pPr>
              <a: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POL-on - informacje o nauce </a:t>
              </a:r>
              <a:b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</a:br>
              <a: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 wszystkich kierunkach studiów </a:t>
              </a:r>
              <a:b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</a:br>
              <a: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 Polsce oraz zasadach rekrutacji</a:t>
              </a:r>
              <a:endParaRPr b="1" i="0" sz="1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191599" lvl="0" marL="269999" marR="0" rtl="0" algn="l">
                <a:lnSpc>
                  <a:spcPct val="115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Char char="●"/>
              </a:pPr>
              <a:r>
                <a:rPr b="1" i="0" lang="pl-PL" sz="16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ZSU 2030</a:t>
              </a:r>
              <a:endParaRPr b="1" i="0" sz="1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06" name="Google Shape;206;p9"/>
          <p:cNvSpPr txBox="1"/>
          <p:nvPr/>
        </p:nvSpPr>
        <p:spPr>
          <a:xfrm>
            <a:off x="371254" y="1369252"/>
            <a:ext cx="60945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l-PL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stan na 31 sierpnia 2025 r.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9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5"/>
          <p:cNvSpPr txBox="1"/>
          <p:nvPr>
            <p:ph type="title"/>
          </p:nvPr>
        </p:nvSpPr>
        <p:spPr>
          <a:xfrm>
            <a:off x="279216" y="810746"/>
            <a:ext cx="10699800" cy="66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Prowadzenie i promocja portalu </a:t>
            </a:r>
            <a:r>
              <a:rPr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–</a:t>
            </a:r>
            <a:r>
              <a:rPr b="1"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materiały multimedialne o zawodach</a:t>
            </a:r>
            <a:endParaRPr/>
          </a:p>
        </p:txBody>
      </p:sp>
      <p:pic>
        <p:nvPicPr>
          <p:cNvPr descr="Obraz zawierający w pomieszczeniu, waza, komputer, computer&#10;&#10;Zawartość wygenerowana przez sztuczną inteligencję może być niepoprawna." id="212" name="Google Shape;212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57975" y="1542114"/>
            <a:ext cx="9838450" cy="4723749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35"/>
          <p:cNvSpPr txBox="1"/>
          <p:nvPr/>
        </p:nvSpPr>
        <p:spPr>
          <a:xfrm>
            <a:off x="4844625" y="3772014"/>
            <a:ext cx="9369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pl-PL" sz="3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692</a:t>
            </a:r>
            <a:endParaRPr b="1" i="0" sz="3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35"/>
          <p:cNvSpPr txBox="1"/>
          <p:nvPr/>
        </p:nvSpPr>
        <p:spPr>
          <a:xfrm>
            <a:off x="7516025" y="2376439"/>
            <a:ext cx="12561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pl-PL" sz="3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3 984</a:t>
            </a:r>
            <a:endParaRPr b="1" i="0" sz="3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35"/>
          <p:cNvSpPr txBox="1"/>
          <p:nvPr/>
        </p:nvSpPr>
        <p:spPr>
          <a:xfrm>
            <a:off x="4037250" y="4418514"/>
            <a:ext cx="12561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pl-PL" sz="1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III kw. 2024</a:t>
            </a:r>
            <a:endParaRPr b="1" i="0" sz="16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35"/>
          <p:cNvSpPr txBox="1"/>
          <p:nvPr/>
        </p:nvSpPr>
        <p:spPr>
          <a:xfrm>
            <a:off x="8583600" y="4803989"/>
            <a:ext cx="3608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35"/>
          <p:cNvSpPr txBox="1"/>
          <p:nvPr/>
        </p:nvSpPr>
        <p:spPr>
          <a:xfrm>
            <a:off x="7874900" y="4708964"/>
            <a:ext cx="12561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pl-PL" sz="1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II kw. 2025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6"/>
          <p:cNvSpPr txBox="1"/>
          <p:nvPr>
            <p:ph type="title"/>
          </p:nvPr>
        </p:nvSpPr>
        <p:spPr>
          <a:xfrm>
            <a:off x="315447" y="810311"/>
            <a:ext cx="10882200" cy="66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Prowadzenie i promocja portalu </a:t>
            </a:r>
            <a:r>
              <a:rPr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–</a:t>
            </a:r>
            <a:r>
              <a:rPr b="1"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materiały multimedialne o zawodach</a:t>
            </a:r>
            <a:endParaRPr b="0" i="0" sz="2800" u="none" cap="none" strike="noStrike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3" name="Google Shape;223;p36" title="Wynik w punktach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78225" y="1412586"/>
            <a:ext cx="11256000" cy="490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9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228;g35a75ce28e8_0_1" title="trako2.mp4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10871" y="0"/>
            <a:ext cx="12192000" cy="68580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4">
            <a:alphaModFix/>
          </a:blip>
          <a:stretch>
            <a:fillRect/>
          </a:stretch>
        </a:blipFill>
      </p:bgPr>
    </p:bg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7"/>
          <p:cNvSpPr txBox="1"/>
          <p:nvPr/>
        </p:nvSpPr>
        <p:spPr>
          <a:xfrm>
            <a:off x="290886" y="891008"/>
            <a:ext cx="5060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pl-PL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Portal zyskuje popularnoś</a:t>
            </a:r>
            <a:r>
              <a:rPr b="1" lang="pl-PL" sz="2800">
                <a:latin typeface="Calibri"/>
                <a:ea typeface="Calibri"/>
                <a:cs typeface="Calibri"/>
                <a:sym typeface="Calibri"/>
              </a:rPr>
              <a:t>ć</a:t>
            </a:r>
            <a:endParaRPr b="0" i="0" sz="3200" u="none" cap="none" strike="noStrike">
              <a:solidFill>
                <a:srgbClr val="F1C23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37"/>
          <p:cNvSpPr/>
          <p:nvPr/>
        </p:nvSpPr>
        <p:spPr>
          <a:xfrm>
            <a:off x="1028162" y="997114"/>
            <a:ext cx="9602410" cy="4953402"/>
          </a:xfrm>
          <a:custGeom>
            <a:rect b="b" l="l" r="r" t="t"/>
            <a:pathLst>
              <a:path extrusionOk="0" h="6432989" w="9277691">
                <a:moveTo>
                  <a:pt x="8846452" y="0"/>
                </a:moveTo>
                <a:lnTo>
                  <a:pt x="9277691" y="879048"/>
                </a:lnTo>
                <a:lnTo>
                  <a:pt x="8945791" y="828131"/>
                </a:lnTo>
                <a:lnTo>
                  <a:pt x="8652053" y="1928396"/>
                </a:lnTo>
                <a:cubicBezTo>
                  <a:pt x="8651912" y="1929373"/>
                  <a:pt x="8651772" y="1930350"/>
                  <a:pt x="8651631" y="1931327"/>
                </a:cubicBezTo>
                <a:lnTo>
                  <a:pt x="2397265" y="6407141"/>
                </a:lnTo>
                <a:lnTo>
                  <a:pt x="0" y="6432988"/>
                </a:lnTo>
                <a:lnTo>
                  <a:pt x="7848184" y="1875643"/>
                </a:lnTo>
                <a:lnTo>
                  <a:pt x="8227221" y="717895"/>
                </a:lnTo>
                <a:lnTo>
                  <a:pt x="7904572" y="668397"/>
                </a:lnTo>
                <a:lnTo>
                  <a:pt x="8846452" y="0"/>
                </a:lnTo>
                <a:close/>
              </a:path>
            </a:pathLst>
          </a:custGeom>
          <a:solidFill>
            <a:srgbClr val="4892D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35" name="Google Shape;235;p37"/>
          <p:cNvGrpSpPr/>
          <p:nvPr/>
        </p:nvGrpSpPr>
        <p:grpSpPr>
          <a:xfrm>
            <a:off x="4146763" y="2928623"/>
            <a:ext cx="1960267" cy="1858002"/>
            <a:chOff x="2260223" y="3784563"/>
            <a:chExt cx="1960267" cy="1858002"/>
          </a:xfrm>
        </p:grpSpPr>
        <p:sp>
          <p:nvSpPr>
            <p:cNvPr id="236" name="Google Shape;236;p37"/>
            <p:cNvSpPr/>
            <p:nvPr/>
          </p:nvSpPr>
          <p:spPr>
            <a:xfrm>
              <a:off x="2844033" y="4512324"/>
              <a:ext cx="792600" cy="792600"/>
            </a:xfrm>
            <a:prstGeom prst="ellipse">
              <a:avLst/>
            </a:prstGeom>
            <a:solidFill>
              <a:srgbClr val="1F5C99"/>
            </a:solidFill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0800" rotWithShape="0" algn="t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37" name="Google Shape;237;p37"/>
            <p:cNvGrpSpPr/>
            <p:nvPr/>
          </p:nvGrpSpPr>
          <p:grpSpPr>
            <a:xfrm>
              <a:off x="2260223" y="3784563"/>
              <a:ext cx="1960267" cy="1858002"/>
              <a:chOff x="9224920" y="3475132"/>
              <a:chExt cx="2072100" cy="1964006"/>
            </a:xfrm>
          </p:grpSpPr>
          <p:sp>
            <p:nvSpPr>
              <p:cNvPr id="238" name="Google Shape;238;p37"/>
              <p:cNvSpPr txBox="1"/>
              <p:nvPr/>
            </p:nvSpPr>
            <p:spPr>
              <a:xfrm>
                <a:off x="9224920" y="5016138"/>
                <a:ext cx="2072100" cy="423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0" spcFirstLastPara="1" rIns="0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b="1" i="0" lang="pl-PL" sz="20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09.2024 </a:t>
                </a:r>
                <a:endParaRPr b="1" i="0" sz="20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9" name="Google Shape;239;p37"/>
              <p:cNvSpPr txBox="1"/>
              <p:nvPr/>
            </p:nvSpPr>
            <p:spPr>
              <a:xfrm>
                <a:off x="9276460" y="3475132"/>
                <a:ext cx="1942200" cy="683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rPr b="1" i="0" lang="pl-PL" sz="3600" u="none" cap="none" strike="noStrike">
                    <a:solidFill>
                      <a:srgbClr val="143C64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2800+</a:t>
                </a:r>
                <a:endParaRPr b="1" i="0" sz="3600" u="none" cap="none" strike="noStrike">
                  <a:solidFill>
                    <a:srgbClr val="143C64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240" name="Google Shape;240;p37"/>
          <p:cNvGrpSpPr/>
          <p:nvPr/>
        </p:nvGrpSpPr>
        <p:grpSpPr>
          <a:xfrm>
            <a:off x="6645056" y="1526246"/>
            <a:ext cx="1960267" cy="2044148"/>
            <a:chOff x="2260223" y="3580691"/>
            <a:chExt cx="1960267" cy="2044148"/>
          </a:xfrm>
        </p:grpSpPr>
        <p:sp>
          <p:nvSpPr>
            <p:cNvPr id="241" name="Google Shape;241;p37"/>
            <p:cNvSpPr/>
            <p:nvPr/>
          </p:nvSpPr>
          <p:spPr>
            <a:xfrm>
              <a:off x="2760803" y="4302094"/>
              <a:ext cx="959120" cy="959120"/>
            </a:xfrm>
            <a:prstGeom prst="ellipse">
              <a:avLst/>
            </a:prstGeom>
            <a:solidFill>
              <a:srgbClr val="1F5C99"/>
            </a:solidFill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0800" rotWithShape="0" algn="t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42" name="Google Shape;242;p37"/>
            <p:cNvGrpSpPr/>
            <p:nvPr/>
          </p:nvGrpSpPr>
          <p:grpSpPr>
            <a:xfrm>
              <a:off x="2260223" y="3580691"/>
              <a:ext cx="1960267" cy="2044148"/>
              <a:chOff x="9224920" y="3259637"/>
              <a:chExt cx="2072100" cy="2160777"/>
            </a:xfrm>
          </p:grpSpPr>
          <p:sp>
            <p:nvSpPr>
              <p:cNvPr id="243" name="Google Shape;243;p37"/>
              <p:cNvSpPr txBox="1"/>
              <p:nvPr/>
            </p:nvSpPr>
            <p:spPr>
              <a:xfrm>
                <a:off x="9224920" y="4997414"/>
                <a:ext cx="2072100" cy="423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0" spcFirstLastPara="1" rIns="0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b="1" i="0" lang="pl-PL" sz="20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0</a:t>
                </a:r>
                <a:r>
                  <a:rPr b="1" i="0" lang="pl-PL" sz="20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6</a:t>
                </a:r>
                <a:r>
                  <a:rPr b="1" i="0" lang="pl-PL" sz="20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.2025 </a:t>
                </a:r>
                <a:endParaRPr b="1" i="0" sz="20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4" name="Google Shape;244;p37"/>
              <p:cNvSpPr txBox="1"/>
              <p:nvPr/>
            </p:nvSpPr>
            <p:spPr>
              <a:xfrm>
                <a:off x="9347419" y="3259637"/>
                <a:ext cx="1942200" cy="683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rPr b="1" lang="pl-PL" sz="3600">
                    <a:solidFill>
                      <a:srgbClr val="143C64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38</a:t>
                </a:r>
                <a:r>
                  <a:rPr b="1" i="0" lang="pl-PL" sz="3600" u="none" cap="none" strike="noStrike">
                    <a:solidFill>
                      <a:srgbClr val="143C64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00+</a:t>
                </a:r>
                <a:endParaRPr b="1" i="0" sz="3600" u="none" cap="none" strike="noStrike">
                  <a:solidFill>
                    <a:srgbClr val="143C64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245" name="Google Shape;245;p37"/>
          <p:cNvSpPr txBox="1"/>
          <p:nvPr/>
        </p:nvSpPr>
        <p:spPr>
          <a:xfrm rot="-1544">
            <a:off x="5060699" y="5345424"/>
            <a:ext cx="6680401" cy="6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l-PL" sz="3600">
                <a:solidFill>
                  <a:srgbClr val="4892DC"/>
                </a:solidFill>
                <a:latin typeface="Calibri"/>
                <a:ea typeface="Calibri"/>
                <a:cs typeface="Calibri"/>
                <a:sym typeface="Calibri"/>
              </a:rPr>
              <a:t>Aktywni użytkownicy tygodniowo</a:t>
            </a:r>
            <a:endParaRPr b="1" sz="3600">
              <a:solidFill>
                <a:srgbClr val="4892D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46" name="Google Shape;246;p37"/>
          <p:cNvGrpSpPr/>
          <p:nvPr/>
        </p:nvGrpSpPr>
        <p:grpSpPr>
          <a:xfrm>
            <a:off x="1868150" y="4022067"/>
            <a:ext cx="1960302" cy="1812357"/>
            <a:chOff x="2259952" y="3830063"/>
            <a:chExt cx="1960302" cy="1812357"/>
          </a:xfrm>
        </p:grpSpPr>
        <p:sp>
          <p:nvSpPr>
            <p:cNvPr id="247" name="Google Shape;247;p37"/>
            <p:cNvSpPr/>
            <p:nvPr/>
          </p:nvSpPr>
          <p:spPr>
            <a:xfrm>
              <a:off x="3016645" y="4684936"/>
              <a:ext cx="447300" cy="447300"/>
            </a:xfrm>
            <a:prstGeom prst="ellipse">
              <a:avLst/>
            </a:prstGeom>
            <a:solidFill>
              <a:srgbClr val="1F5C99"/>
            </a:solidFill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0800" rotWithShape="0" algn="t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48" name="Google Shape;248;p37"/>
            <p:cNvGrpSpPr/>
            <p:nvPr/>
          </p:nvGrpSpPr>
          <p:grpSpPr>
            <a:xfrm>
              <a:off x="2259952" y="3830063"/>
              <a:ext cx="1960302" cy="1812357"/>
              <a:chOff x="9224920" y="3523327"/>
              <a:chExt cx="2072200" cy="1915811"/>
            </a:xfrm>
          </p:grpSpPr>
          <p:sp>
            <p:nvSpPr>
              <p:cNvPr id="249" name="Google Shape;249;p37"/>
              <p:cNvSpPr txBox="1"/>
              <p:nvPr/>
            </p:nvSpPr>
            <p:spPr>
              <a:xfrm>
                <a:off x="9224920" y="5016138"/>
                <a:ext cx="2072200" cy="423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0" spcFirstLastPara="1" rIns="0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b="1" i="0" lang="pl-PL" sz="20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01.2024 </a:t>
                </a:r>
                <a:endParaRPr b="1" i="0" sz="20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0" name="Google Shape;250;p37"/>
              <p:cNvSpPr txBox="1"/>
              <p:nvPr/>
            </p:nvSpPr>
            <p:spPr>
              <a:xfrm>
                <a:off x="9289884" y="3523327"/>
                <a:ext cx="1942200" cy="683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rPr b="1" i="0" lang="pl-PL" sz="3600" u="none" cap="none" strike="noStrike">
                    <a:solidFill>
                      <a:srgbClr val="143C64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2600+</a:t>
                </a:r>
                <a:endParaRPr b="1" i="0" sz="3600" u="none" cap="none" strike="noStrike">
                  <a:solidFill>
                    <a:srgbClr val="143C64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7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38"/>
          <p:cNvSpPr txBox="1"/>
          <p:nvPr>
            <p:ph type="title"/>
          </p:nvPr>
        </p:nvSpPr>
        <p:spPr>
          <a:xfrm>
            <a:off x="424962" y="962472"/>
            <a:ext cx="7328400" cy="66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pl-PL" sz="2800"/>
              <a:t>Na portalu:</a:t>
            </a:r>
            <a:endParaRPr b="0" i="0" sz="2800" u="none" cap="none" strike="noStrike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56" name="Google Shape;256;p38"/>
          <p:cNvGrpSpPr/>
          <p:nvPr/>
        </p:nvGrpSpPr>
        <p:grpSpPr>
          <a:xfrm>
            <a:off x="6668413" y="2153871"/>
            <a:ext cx="4708102" cy="2707359"/>
            <a:chOff x="6668413" y="1908942"/>
            <a:chExt cx="4708102" cy="2707359"/>
          </a:xfrm>
        </p:grpSpPr>
        <p:sp>
          <p:nvSpPr>
            <p:cNvPr id="257" name="Google Shape;257;p38"/>
            <p:cNvSpPr txBox="1"/>
            <p:nvPr/>
          </p:nvSpPr>
          <p:spPr>
            <a:xfrm>
              <a:off x="8057315" y="1908942"/>
              <a:ext cx="3319200" cy="1108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pl-PL" sz="30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r>
                <a:rPr b="1" i="0" lang="pl-PL" sz="30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58</a:t>
              </a:r>
              <a:r>
                <a:rPr b="1" i="0" lang="pl-PL" sz="30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br>
                <a:rPr b="1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</a:br>
              <a:r>
                <a:rPr b="1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inicjatyw w obszarze kształcenia i doradztwa zawodowego</a:t>
              </a:r>
              <a:endParaRPr b="0" i="0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8" name="Google Shape;258;p38"/>
            <p:cNvSpPr txBox="1"/>
            <p:nvPr/>
          </p:nvSpPr>
          <p:spPr>
            <a:xfrm>
              <a:off x="8057315" y="2954001"/>
              <a:ext cx="3319200" cy="1662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pl-PL" sz="30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r>
                <a:rPr b="1" i="0" lang="pl-PL" sz="30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23</a:t>
              </a:r>
              <a:r>
                <a:rPr b="1" i="0" lang="pl-PL" sz="30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br>
                <a:rPr b="1" lang="pl-PL" sz="300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rPr>
              </a:br>
              <a:r>
                <a:rPr b="1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aktualności w zakresie prawa oświatowego, wydarzeń, raportów z badań, opracowań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1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Obraz zawierający czarne, ciemność&#10;&#10;Zawartość wygenerowana przez sztuczną inteligencję może być niepoprawna." id="259" name="Google Shape;259;p38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68413" y="2357974"/>
              <a:ext cx="1062790" cy="111335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60" name="Google Shape;260;p38"/>
          <p:cNvGrpSpPr/>
          <p:nvPr/>
        </p:nvGrpSpPr>
        <p:grpSpPr>
          <a:xfrm>
            <a:off x="885289" y="2090721"/>
            <a:ext cx="5044024" cy="1108200"/>
            <a:chOff x="885289" y="1845792"/>
            <a:chExt cx="5044024" cy="1108200"/>
          </a:xfrm>
        </p:grpSpPr>
        <p:sp>
          <p:nvSpPr>
            <p:cNvPr id="261" name="Google Shape;261;p38"/>
            <p:cNvSpPr txBox="1"/>
            <p:nvPr/>
          </p:nvSpPr>
          <p:spPr>
            <a:xfrm>
              <a:off x="2111813" y="1845792"/>
              <a:ext cx="3817500" cy="1108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pl-PL" sz="30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6823</a:t>
              </a:r>
              <a:endParaRPr b="1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szkół kształcących w zawodach </a:t>
              </a:r>
              <a:endParaRPr b="1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i placówek oświatowych (w tym BCU)</a:t>
              </a:r>
              <a:endParaRPr b="0" i="0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descr="Obraz zawierający czarne, ciemność&#10;&#10;Zawartość wygenerowana przez sztuczną inteligencję może być niepoprawna." id="262" name="Google Shape;262;p38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885289" y="1908465"/>
              <a:ext cx="1072425" cy="98285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63" name="Google Shape;263;p38"/>
          <p:cNvGrpSpPr/>
          <p:nvPr/>
        </p:nvGrpSpPr>
        <p:grpSpPr>
          <a:xfrm>
            <a:off x="6704288" y="4754758"/>
            <a:ext cx="4781084" cy="1348200"/>
            <a:chOff x="6704288" y="4509829"/>
            <a:chExt cx="4781084" cy="1348200"/>
          </a:xfrm>
        </p:grpSpPr>
        <p:pic>
          <p:nvPicPr>
            <p:cNvPr descr="Obraz zawierający czarne, ciemność&#10;&#10;Zawartość wygenerowana przez sztuczną inteligencję może być niepoprawna." id="264" name="Google Shape;264;p38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6704288" y="4779918"/>
              <a:ext cx="991060" cy="923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5" name="Google Shape;265;p38"/>
            <p:cNvSpPr txBox="1"/>
            <p:nvPr/>
          </p:nvSpPr>
          <p:spPr>
            <a:xfrm>
              <a:off x="8116372" y="4509829"/>
              <a:ext cx="3369000" cy="1348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000"/>
                <a:buFont typeface="Arial"/>
                <a:buNone/>
              </a:pPr>
              <a:r>
                <a:rPr b="1" i="0" lang="pl-PL" sz="30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47</a:t>
              </a:r>
              <a:endParaRPr b="1" i="0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b="1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ofert współpracy szkół, placówek, </a:t>
              </a:r>
              <a:r>
                <a:rPr b="1" lang="pl-PL" sz="1800">
                  <a:latin typeface="Calibri"/>
                  <a:ea typeface="Calibri"/>
                  <a:cs typeface="Calibri"/>
                  <a:sym typeface="Calibri"/>
                </a:rPr>
                <a:t>organizacji branżowych i</a:t>
              </a:r>
              <a:r>
                <a:rPr b="1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pracodawców</a:t>
              </a:r>
              <a:endPara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6" name="Google Shape;266;p38"/>
          <p:cNvGrpSpPr/>
          <p:nvPr/>
        </p:nvGrpSpPr>
        <p:grpSpPr>
          <a:xfrm>
            <a:off x="746308" y="3571411"/>
            <a:ext cx="5029405" cy="1385400"/>
            <a:chOff x="746308" y="3326482"/>
            <a:chExt cx="5029405" cy="1385400"/>
          </a:xfrm>
        </p:grpSpPr>
        <p:sp>
          <p:nvSpPr>
            <p:cNvPr id="267" name="Google Shape;267;p38"/>
            <p:cNvSpPr txBox="1"/>
            <p:nvPr/>
          </p:nvSpPr>
          <p:spPr>
            <a:xfrm>
              <a:off x="2111813" y="3326482"/>
              <a:ext cx="3663900" cy="1385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pl-PL" sz="30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r>
                <a:rPr b="1" lang="pl-PL" sz="3000">
                  <a:latin typeface="Calibri"/>
                  <a:ea typeface="Calibri"/>
                  <a:cs typeface="Calibri"/>
                  <a:sym typeface="Calibri"/>
                </a:rPr>
                <a:t>5</a:t>
              </a:r>
              <a:r>
                <a:rPr b="1" i="0" lang="pl-PL" sz="30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6</a:t>
              </a:r>
              <a:endParaRPr b="0" i="0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organizacji branżowych i instytucji rynku pracy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1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268" name="Google Shape;268;p38" title="human-resources.png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746308" y="3471991"/>
              <a:ext cx="1072425" cy="88067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69" name="Google Shape;269;p38"/>
          <p:cNvGrpSpPr/>
          <p:nvPr/>
        </p:nvGrpSpPr>
        <p:grpSpPr>
          <a:xfrm>
            <a:off x="688362" y="4956811"/>
            <a:ext cx="5240951" cy="1042416"/>
            <a:chOff x="688362" y="4711882"/>
            <a:chExt cx="5240951" cy="1042416"/>
          </a:xfrm>
        </p:grpSpPr>
        <p:pic>
          <p:nvPicPr>
            <p:cNvPr id="270" name="Google Shape;270;p38" title="partnership.png"/>
            <p:cNvPicPr preferRelativeResize="0"/>
            <p:nvPr/>
          </p:nvPicPr>
          <p:blipFill rotWithShape="1">
            <a:blip r:embed="rId8">
              <a:alphaModFix/>
            </a:blip>
            <a:srcRect b="0" l="0" r="0" t="0"/>
            <a:stretch/>
          </p:blipFill>
          <p:spPr>
            <a:xfrm>
              <a:off x="688362" y="4711882"/>
              <a:ext cx="1068227" cy="10424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1" name="Google Shape;271;p38"/>
            <p:cNvSpPr txBox="1"/>
            <p:nvPr/>
          </p:nvSpPr>
          <p:spPr>
            <a:xfrm>
              <a:off x="2066539" y="4795441"/>
              <a:ext cx="3862774" cy="923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000"/>
                <a:buFont typeface="Arial"/>
                <a:buNone/>
              </a:pPr>
              <a:r>
                <a:rPr b="1" i="0" lang="pl-PL" sz="30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r>
                <a:rPr b="1" lang="pl-PL" sz="3000">
                  <a:latin typeface="Calibri"/>
                  <a:ea typeface="Calibri"/>
                  <a:cs typeface="Calibri"/>
                  <a:sym typeface="Calibri"/>
                </a:rPr>
                <a:t>049</a:t>
              </a:r>
              <a:endParaRPr b="1" i="0" sz="3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pl-PL" sz="18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kwalifikacyjnych kursów zawodowych</a:t>
              </a:r>
              <a:endParaRPr b="1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72" name="Google Shape;272;p38"/>
          <p:cNvGrpSpPr/>
          <p:nvPr/>
        </p:nvGrpSpPr>
        <p:grpSpPr>
          <a:xfrm>
            <a:off x="1957714" y="1562562"/>
            <a:ext cx="2631204" cy="444600"/>
            <a:chOff x="0" y="17100"/>
            <a:chExt cx="2631204" cy="444600"/>
          </a:xfrm>
        </p:grpSpPr>
        <p:sp>
          <p:nvSpPr>
            <p:cNvPr id="273" name="Google Shape;273;p38"/>
            <p:cNvSpPr/>
            <p:nvPr/>
          </p:nvSpPr>
          <p:spPr>
            <a:xfrm>
              <a:off x="0" y="17100"/>
              <a:ext cx="2631204" cy="444600"/>
            </a:xfrm>
            <a:prstGeom prst="roundRect">
              <a:avLst>
                <a:gd fmla="val 16667" name="adj"/>
              </a:avLst>
            </a:prstGeom>
            <a:solidFill>
              <a:srgbClr val="1F5C99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4" name="Google Shape;274;p38"/>
            <p:cNvSpPr txBox="1"/>
            <p:nvPr/>
          </p:nvSpPr>
          <p:spPr>
            <a:xfrm>
              <a:off x="21704" y="38804"/>
              <a:ext cx="2587796" cy="401192"/>
            </a:xfrm>
            <a:prstGeom prst="rect">
              <a:avLst/>
            </a:prstGeom>
            <a:solidFill>
              <a:srgbClr val="1F5C99"/>
            </a:solidFill>
            <a:ln>
              <a:noFill/>
            </a:ln>
          </p:spPr>
          <p:txBody>
            <a:bodyPr anchorCtr="0" anchor="ctr" bIns="72375" lIns="72375" spcFirstLastPara="1" rIns="72375" wrap="square" tIns="723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b="1" i="0" lang="pl-PL" sz="19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do wyszukania</a:t>
              </a:r>
              <a:endParaRPr b="0" i="0" sz="19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75" name="Google Shape;275;p38"/>
          <p:cNvGrpSpPr/>
          <p:nvPr/>
        </p:nvGrpSpPr>
        <p:grpSpPr>
          <a:xfrm>
            <a:off x="8296415" y="1614206"/>
            <a:ext cx="2791200" cy="444600"/>
            <a:chOff x="0" y="17100"/>
            <a:chExt cx="2791200" cy="444600"/>
          </a:xfrm>
        </p:grpSpPr>
        <p:sp>
          <p:nvSpPr>
            <p:cNvPr id="276" name="Google Shape;276;p38"/>
            <p:cNvSpPr/>
            <p:nvPr/>
          </p:nvSpPr>
          <p:spPr>
            <a:xfrm>
              <a:off x="0" y="17100"/>
              <a:ext cx="2791200" cy="444600"/>
            </a:xfrm>
            <a:prstGeom prst="roundRect">
              <a:avLst>
                <a:gd fmla="val 16667" name="adj"/>
              </a:avLst>
            </a:prstGeom>
            <a:solidFill>
              <a:srgbClr val="1F5C99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7" name="Google Shape;277;p38"/>
            <p:cNvSpPr txBox="1"/>
            <p:nvPr/>
          </p:nvSpPr>
          <p:spPr>
            <a:xfrm>
              <a:off x="21704" y="38804"/>
              <a:ext cx="2747792" cy="401192"/>
            </a:xfrm>
            <a:prstGeom prst="rect">
              <a:avLst/>
            </a:prstGeom>
            <a:solidFill>
              <a:srgbClr val="1F5C99"/>
            </a:solidFill>
            <a:ln>
              <a:noFill/>
            </a:ln>
          </p:spPr>
          <p:txBody>
            <a:bodyPr anchorCtr="0" anchor="ctr" bIns="72375" lIns="72375" spcFirstLastPara="1" rIns="72375" wrap="square" tIns="723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b="1" i="0" lang="pl-PL" sz="19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opublikowan</a:t>
              </a:r>
              <a:r>
                <a:rPr b="1" lang="pl-PL" sz="1900">
                  <a:solidFill>
                    <a:srgbClr val="FFFFFF"/>
                  </a:solidFill>
                </a:rPr>
                <a:t>o</a:t>
              </a:r>
              <a:endParaRPr b="0" i="0" sz="19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78" name="Google Shape;278;p38"/>
          <p:cNvSpPr txBox="1"/>
          <p:nvPr/>
        </p:nvSpPr>
        <p:spPr>
          <a:xfrm>
            <a:off x="6704288" y="2283729"/>
            <a:ext cx="1215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40"/>
          <p:cNvSpPr txBox="1"/>
          <p:nvPr/>
        </p:nvSpPr>
        <p:spPr>
          <a:xfrm>
            <a:off x="7892437" y="5055537"/>
            <a:ext cx="923653" cy="12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40"/>
          <p:cNvSpPr/>
          <p:nvPr/>
        </p:nvSpPr>
        <p:spPr>
          <a:xfrm>
            <a:off x="6418209" y="3161178"/>
            <a:ext cx="1889760" cy="10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40"/>
          <p:cNvSpPr/>
          <p:nvPr/>
        </p:nvSpPr>
        <p:spPr>
          <a:xfrm>
            <a:off x="2211969" y="4598479"/>
            <a:ext cx="1828800" cy="10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40"/>
          <p:cNvSpPr txBox="1"/>
          <p:nvPr/>
        </p:nvSpPr>
        <p:spPr>
          <a:xfrm>
            <a:off x="2763006" y="1704081"/>
            <a:ext cx="1450087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pl-PL" sz="12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pracodawcy</a:t>
            </a:r>
            <a:endParaRPr b="1" i="0" sz="16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40"/>
          <p:cNvSpPr txBox="1"/>
          <p:nvPr/>
        </p:nvSpPr>
        <p:spPr>
          <a:xfrm>
            <a:off x="6393924" y="2642279"/>
            <a:ext cx="1609346" cy="7848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pl-PL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nauczyciele, wychowawcy, pedagodzy, nauczyciele kształcenia zawodowego, doradcy zawodowi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40"/>
          <p:cNvSpPr txBox="1"/>
          <p:nvPr/>
        </p:nvSpPr>
        <p:spPr>
          <a:xfrm>
            <a:off x="2020056" y="2720277"/>
            <a:ext cx="1460679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pl-PL" sz="11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kadra zarządzająca szkołą prowadzącą kształcenie zawodowe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40"/>
          <p:cNvSpPr txBox="1"/>
          <p:nvPr/>
        </p:nvSpPr>
        <p:spPr>
          <a:xfrm>
            <a:off x="2748719" y="3879674"/>
            <a:ext cx="1483551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pl-PL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osoby dorosłe zainteresowane dalszym kształceniem, przekwalifikowaniem się lub zmianą kwalifikacji zawodowych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40"/>
          <p:cNvSpPr txBox="1"/>
          <p:nvPr/>
        </p:nvSpPr>
        <p:spPr>
          <a:xfrm>
            <a:off x="656584" y="942651"/>
            <a:ext cx="103890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l-PL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Tworzymy portal wiarygodny, nowoczesny, intuicyjny, przyjazny dla użytkowników ze zróżnicowanymi potrzebami, dostępny na wszystkich urządzeniach, który:</a:t>
            </a:r>
            <a:endParaRPr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91" name="Google Shape;291;p40"/>
          <p:cNvGrpSpPr/>
          <p:nvPr/>
        </p:nvGrpSpPr>
        <p:grpSpPr>
          <a:xfrm>
            <a:off x="-4745121" y="942647"/>
            <a:ext cx="16023294" cy="5711377"/>
            <a:chOff x="-4677096" y="955347"/>
            <a:chExt cx="16023294" cy="5711377"/>
          </a:xfrm>
        </p:grpSpPr>
        <p:grpSp>
          <p:nvGrpSpPr>
            <p:cNvPr id="292" name="Google Shape;292;p40"/>
            <p:cNvGrpSpPr/>
            <p:nvPr/>
          </p:nvGrpSpPr>
          <p:grpSpPr>
            <a:xfrm>
              <a:off x="-4677096" y="955347"/>
              <a:ext cx="16023294" cy="5711377"/>
              <a:chOff x="-4743786" y="-727128"/>
              <a:chExt cx="16023294" cy="5650353"/>
            </a:xfrm>
          </p:grpSpPr>
          <p:sp>
            <p:nvSpPr>
              <p:cNvPr id="293" name="Google Shape;293;p40"/>
              <p:cNvSpPr/>
              <p:nvPr/>
            </p:nvSpPr>
            <p:spPr>
              <a:xfrm>
                <a:off x="-4743786" y="-727128"/>
                <a:ext cx="5650353" cy="5650353"/>
              </a:xfrm>
              <a:prstGeom prst="blockArc">
                <a:avLst>
                  <a:gd fmla="val 18900000" name="adj1"/>
                  <a:gd fmla="val 2700000" name="adj2"/>
                  <a:gd fmla="val 382" name="adj3"/>
                </a:avLst>
              </a:prstGeom>
              <a:noFill/>
              <a:ln cap="flat" cmpd="sng" w="19050">
                <a:solidFill>
                  <a:srgbClr val="0D4C67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4" name="Google Shape;294;p40"/>
              <p:cNvSpPr/>
              <p:nvPr/>
            </p:nvSpPr>
            <p:spPr>
              <a:xfrm>
                <a:off x="474793" y="322595"/>
                <a:ext cx="10637002" cy="645527"/>
              </a:xfrm>
              <a:prstGeom prst="rect">
                <a:avLst/>
              </a:prstGeom>
              <a:solidFill>
                <a:srgbClr val="1F5C99"/>
              </a:solidFill>
              <a:ln>
                <a:noFill/>
              </a:ln>
              <a:effectLst>
                <a:outerShdw blurRad="57150" rotWithShape="0" algn="ctr" dir="5400000" dist="19050">
                  <a:srgbClr val="000000">
                    <a:alpha val="60000"/>
                  </a:srgbClr>
                </a:outerShdw>
              </a:effectLst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5" name="Google Shape;295;p40"/>
              <p:cNvSpPr txBox="1"/>
              <p:nvPr/>
            </p:nvSpPr>
            <p:spPr>
              <a:xfrm>
                <a:off x="474792" y="322597"/>
                <a:ext cx="10637002" cy="645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48250" lIns="512375" spcFirstLastPara="1" rIns="48250" wrap="square" tIns="48250">
                <a:noAutofit/>
              </a:bodyPr>
              <a:lstStyle/>
              <a:p>
                <a:pPr indent="0" lvl="0" marL="0" marR="0" rtl="0" algn="l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900"/>
                  <a:buFont typeface="Calibri"/>
                  <a:buNone/>
                </a:pPr>
                <a:r>
                  <a:rPr b="1" i="0" lang="pl-PL" sz="18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będzie merytorycznym drogowskazem dla osób szukających informacji o zawodach, szkołach kształcących </a:t>
                </a:r>
                <a:br>
                  <a:rPr b="1" i="0" lang="pl-PL" sz="18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</a:br>
                <a:r>
                  <a:rPr b="1" i="0" lang="pl-PL" sz="18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w zawodach, kursach, stażach i praktykach zawodowych;</a:t>
                </a:r>
                <a:endParaRPr b="1" i="0" sz="18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6" name="Google Shape;296;p40"/>
              <p:cNvSpPr/>
              <p:nvPr/>
            </p:nvSpPr>
            <p:spPr>
              <a:xfrm>
                <a:off x="71337" y="241904"/>
                <a:ext cx="806909" cy="806909"/>
              </a:xfrm>
              <a:prstGeom prst="ellipse">
                <a:avLst/>
              </a:prstGeom>
              <a:solidFill>
                <a:schemeClr val="lt1"/>
              </a:solidFill>
              <a:ln cap="flat" cmpd="sng" w="12700">
                <a:solidFill>
                  <a:srgbClr val="126082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7" name="Google Shape;297;p40"/>
              <p:cNvSpPr/>
              <p:nvPr/>
            </p:nvSpPr>
            <p:spPr>
              <a:xfrm>
                <a:off x="844887" y="1291054"/>
                <a:ext cx="10266907" cy="645527"/>
              </a:xfrm>
              <a:prstGeom prst="rect">
                <a:avLst/>
              </a:prstGeom>
              <a:solidFill>
                <a:srgbClr val="1F5C99"/>
              </a:solidFill>
              <a:ln>
                <a:noFill/>
              </a:ln>
              <a:effectLst>
                <a:outerShdw blurRad="57150" rotWithShape="0" algn="ctr" dir="5400000" dist="19050">
                  <a:srgbClr val="000000">
                    <a:alpha val="60000"/>
                  </a:srgbClr>
                </a:outerShdw>
              </a:effectLst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8" name="Google Shape;298;p40"/>
              <p:cNvSpPr txBox="1"/>
              <p:nvPr/>
            </p:nvSpPr>
            <p:spPr>
              <a:xfrm>
                <a:off x="844888" y="1291054"/>
                <a:ext cx="10351748" cy="6455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48250" lIns="512375" spcFirstLastPara="1" rIns="48250" wrap="square" tIns="48250">
                <a:noAutofit/>
              </a:bodyPr>
              <a:lstStyle/>
              <a:p>
                <a:pPr indent="0" lvl="0" marL="0" marR="0" rtl="0" algn="l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900"/>
                  <a:buFont typeface="Calibri"/>
                  <a:buNone/>
                </a:pPr>
                <a:r>
                  <a:rPr b="1" i="0" lang="pl-PL" sz="18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umożliwi współpracę szkół z pracodawcami oraz wymianę informacji o potrzebach rynku pracy;</a:t>
                </a:r>
                <a:endParaRPr b="1" i="0" sz="18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9" name="Google Shape;299;p40"/>
              <p:cNvSpPr/>
              <p:nvPr/>
            </p:nvSpPr>
            <p:spPr>
              <a:xfrm>
                <a:off x="441433" y="1210363"/>
                <a:ext cx="806909" cy="806909"/>
              </a:xfrm>
              <a:prstGeom prst="ellipse">
                <a:avLst/>
              </a:prstGeom>
              <a:solidFill>
                <a:schemeClr val="lt1"/>
              </a:solidFill>
              <a:ln cap="flat" cmpd="sng" w="12700">
                <a:solidFill>
                  <a:srgbClr val="126082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0" name="Google Shape;300;p40"/>
              <p:cNvSpPr/>
              <p:nvPr/>
            </p:nvSpPr>
            <p:spPr>
              <a:xfrm>
                <a:off x="844887" y="2259513"/>
                <a:ext cx="10266907" cy="645527"/>
              </a:xfrm>
              <a:prstGeom prst="rect">
                <a:avLst/>
              </a:prstGeom>
              <a:solidFill>
                <a:srgbClr val="1F5C99"/>
              </a:solidFill>
              <a:ln>
                <a:noFill/>
              </a:ln>
              <a:effectLst>
                <a:outerShdw blurRad="57150" rotWithShape="0" algn="ctr" dir="5400000" dist="19050">
                  <a:srgbClr val="000000">
                    <a:alpha val="60000"/>
                  </a:srgbClr>
                </a:outerShdw>
              </a:effectLst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1" name="Google Shape;301;p40"/>
              <p:cNvSpPr txBox="1"/>
              <p:nvPr/>
            </p:nvSpPr>
            <p:spPr>
              <a:xfrm>
                <a:off x="844887" y="2259513"/>
                <a:ext cx="10266907" cy="6455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48250" lIns="512375" spcFirstLastPara="1" rIns="48250" wrap="square" tIns="48250">
                <a:noAutofit/>
              </a:bodyPr>
              <a:lstStyle/>
              <a:p>
                <a:pPr indent="0" lvl="0" marL="0" marR="0" rtl="0" algn="l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900"/>
                  <a:buFont typeface="Calibri"/>
                  <a:buNone/>
                </a:pPr>
                <a:r>
                  <a:rPr b="1" i="0" lang="pl-PL" sz="18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zapewni wsparcie dla uczenia się przez całe życie w odpowiedzi na zmieniające się potrzeby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900"/>
                  <a:buFont typeface="Calibri"/>
                  <a:buNone/>
                </a:pPr>
                <a:r>
                  <a:rPr b="1" i="0" lang="pl-PL" sz="18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i możliwości na rynku pracy;</a:t>
                </a:r>
                <a:endParaRPr b="1" i="0" sz="18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2" name="Google Shape;302;p40"/>
              <p:cNvSpPr/>
              <p:nvPr/>
            </p:nvSpPr>
            <p:spPr>
              <a:xfrm>
                <a:off x="451584" y="2202755"/>
                <a:ext cx="806909" cy="806909"/>
              </a:xfrm>
              <a:prstGeom prst="ellipse">
                <a:avLst/>
              </a:prstGeom>
              <a:solidFill>
                <a:schemeClr val="lt1"/>
              </a:solidFill>
              <a:ln cap="flat" cmpd="sng" w="12700">
                <a:solidFill>
                  <a:srgbClr val="126082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3" name="Google Shape;303;p40"/>
              <p:cNvSpPr/>
              <p:nvPr/>
            </p:nvSpPr>
            <p:spPr>
              <a:xfrm>
                <a:off x="474794" y="3227973"/>
                <a:ext cx="10637000" cy="686409"/>
              </a:xfrm>
              <a:prstGeom prst="rect">
                <a:avLst/>
              </a:prstGeom>
              <a:solidFill>
                <a:srgbClr val="1F5C99"/>
              </a:solidFill>
              <a:ln>
                <a:noFill/>
              </a:ln>
              <a:effectLst>
                <a:outerShdw blurRad="57150" rotWithShape="0" algn="ctr" dir="5400000" dist="19050">
                  <a:srgbClr val="000000">
                    <a:alpha val="60000"/>
                  </a:srgbClr>
                </a:outerShdw>
              </a:effectLst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4" name="Google Shape;304;p40"/>
              <p:cNvSpPr txBox="1"/>
              <p:nvPr/>
            </p:nvSpPr>
            <p:spPr>
              <a:xfrm>
                <a:off x="498467" y="3312070"/>
                <a:ext cx="10781041" cy="47088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48250" lIns="512375" spcFirstLastPara="1" rIns="48250" wrap="square" tIns="48250">
                <a:noAutofit/>
              </a:bodyPr>
              <a:lstStyle/>
              <a:p>
                <a:pPr indent="0" lvl="0" marL="0" marR="0" rtl="0" algn="l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900"/>
                  <a:buFont typeface="Calibri"/>
                  <a:buNone/>
                </a:pPr>
                <a:r>
                  <a:rPr b="1" i="0" lang="pl-PL" sz="18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będzie pomocnym narzędziem dla osób planujących karierę,</a:t>
                </a:r>
                <a:r>
                  <a:rPr b="1" i="0" lang="pl-PL" sz="18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  <a:extLst>
                      <a:ext uri="http://customooxmlschemas.google.com/">
                        <go:slidesCustomData xmlns:go="http://customooxmlschemas.google.com/" textRoundtripDataId="1"/>
                      </a:ext>
                    </a:extLst>
                  </a:rPr>
                  <a:t> </a:t>
                </a:r>
                <a:r>
                  <a:rPr b="1" lang="pl-PL" sz="180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zawierającym </a:t>
                </a:r>
                <a:r>
                  <a:rPr b="1" i="0" lang="pl-PL" sz="1800" u="none" cap="none" strike="noStrik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informacje o ścieżkach kształcenia, uzyskiwaniu i potwierdzaniu umiejętności i kwalifikacji, perspektywach rozwoju zawodowego. </a:t>
                </a:r>
                <a:endParaRPr b="1" i="0" sz="18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5" name="Google Shape;305;p40"/>
              <p:cNvSpPr/>
              <p:nvPr/>
            </p:nvSpPr>
            <p:spPr>
              <a:xfrm>
                <a:off x="71337" y="3147281"/>
                <a:ext cx="806909" cy="806909"/>
              </a:xfrm>
              <a:prstGeom prst="ellipse">
                <a:avLst/>
              </a:prstGeom>
              <a:solidFill>
                <a:schemeClr val="lt1"/>
              </a:solidFill>
              <a:ln cap="flat" cmpd="sng" w="12700">
                <a:solidFill>
                  <a:srgbClr val="126082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pic>
          <p:nvPicPr>
            <p:cNvPr id="306" name="Google Shape;306;p40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42277" y="3059687"/>
              <a:ext cx="538600" cy="538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7" name="Google Shape;307;p40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166435" y="1989442"/>
              <a:ext cx="683375" cy="683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8" name="Google Shape;308;p40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553320" y="4071579"/>
              <a:ext cx="625325" cy="62535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9" name="Google Shape;309;p40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240658" y="4981051"/>
              <a:ext cx="625325" cy="62535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2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8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3817eb7e7f8_0_9"/>
          <p:cNvSpPr txBox="1"/>
          <p:nvPr>
            <p:ph type="title"/>
          </p:nvPr>
        </p:nvSpPr>
        <p:spPr>
          <a:xfrm>
            <a:off x="716176" y="885750"/>
            <a:ext cx="6805500" cy="66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pl-PL" sz="2800"/>
              <a:t>Dołącz do INFOZAWODOWE</a:t>
            </a:r>
            <a:endParaRPr b="0" i="0" sz="2800" u="none" cap="none" strike="noStrike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g3817eb7e7f8_0_9"/>
          <p:cNvSpPr txBox="1"/>
          <p:nvPr/>
        </p:nvSpPr>
        <p:spPr>
          <a:xfrm>
            <a:off x="553425" y="1753050"/>
            <a:ext cx="7259400" cy="492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29699" lvl="0" marL="269999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●"/>
            </a:pPr>
            <a:r>
              <a:rPr b="1"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Informuj o swojej działalności</a:t>
            </a:r>
            <a:r>
              <a:rPr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organizowanych konkursach umiejętności zawodowych, turniejach branżowych i innych wydarzeniach promujących kształcenie zawodowe.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89999" lvl="0" marL="269999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9699" lvl="0" marL="269999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●"/>
            </a:pPr>
            <a:r>
              <a:rPr b="1"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Zwiększaj transfer wiedzy i nowych technologii</a:t>
            </a:r>
            <a:r>
              <a:rPr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do szkół, placówek i uczelni, z uwzględnieniem transformacji ekologicznej i cyfrowej.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89999" lvl="0" marL="269999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9699" lvl="0" marL="269999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●"/>
            </a:pPr>
            <a:r>
              <a:rPr b="1"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Wdrażaj koncepcję doskonałości zawodowej.</a:t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9699" lvl="0" marL="269999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●"/>
            </a:pPr>
            <a:r>
              <a:rPr b="1"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Wzmacniaj współpracę </a:t>
            </a:r>
            <a:r>
              <a:rPr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szkół, placówek i uczelni wyższych       z pracodawcami i organizacjami branżowymi.</a:t>
            </a:r>
            <a:br>
              <a:rPr b="1"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g3817eb7e7f8_0_9"/>
          <p:cNvSpPr txBox="1"/>
          <p:nvPr/>
        </p:nvSpPr>
        <p:spPr>
          <a:xfrm>
            <a:off x="6712467" y="6021666"/>
            <a:ext cx="714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g3817eb7e7f8_0_9"/>
          <p:cNvSpPr txBox="1"/>
          <p:nvPr/>
        </p:nvSpPr>
        <p:spPr>
          <a:xfrm>
            <a:off x="835550" y="3570275"/>
            <a:ext cx="608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8" name="Google Shape;318;g3817eb7e7f8_0_9"/>
          <p:cNvPicPr preferRelativeResize="0"/>
          <p:nvPr/>
        </p:nvPicPr>
        <p:blipFill rotWithShape="1">
          <a:blip r:embed="rId4">
            <a:alphaModFix/>
          </a:blip>
          <a:srcRect b="0" l="0" r="9682" t="0"/>
          <a:stretch/>
        </p:blipFill>
        <p:spPr>
          <a:xfrm>
            <a:off x="7891368" y="1413402"/>
            <a:ext cx="3883200" cy="4285200"/>
          </a:xfrm>
          <a:prstGeom prst="roundRect">
            <a:avLst>
              <a:gd fmla="val 0" name="adj"/>
            </a:avLst>
          </a:prstGeom>
          <a:noFill/>
          <a:ln cap="flat" cmpd="sng" w="28575">
            <a:solidFill>
              <a:srgbClr val="CD9C5E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4">
            <a:alphaModFix/>
          </a:blip>
          <a:stretch>
            <a:fillRect/>
          </a:stretch>
        </a:blipFill>
      </p:bgPr>
    </p:bg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3816c6905ba_0_2"/>
          <p:cNvSpPr txBox="1"/>
          <p:nvPr>
            <p:ph type="title"/>
          </p:nvPr>
        </p:nvSpPr>
        <p:spPr>
          <a:xfrm>
            <a:off x="379777" y="798100"/>
            <a:ext cx="5366700" cy="66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pl-PL" sz="2800"/>
              <a:t>Załóż konto na</a:t>
            </a:r>
            <a:r>
              <a:rPr b="1" lang="pl-PL" sz="2800"/>
              <a:t> INFOZAWODOWE</a:t>
            </a:r>
            <a:endParaRPr b="0" i="0" sz="2800" u="none" cap="none" strike="noStrike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g3816c6905ba_0_2"/>
          <p:cNvSpPr txBox="1"/>
          <p:nvPr/>
        </p:nvSpPr>
        <p:spPr>
          <a:xfrm>
            <a:off x="1312200" y="1904982"/>
            <a:ext cx="573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g3816c6905ba_0_2"/>
          <p:cNvSpPr txBox="1"/>
          <p:nvPr/>
        </p:nvSpPr>
        <p:spPr>
          <a:xfrm>
            <a:off x="1210892" y="5066766"/>
            <a:ext cx="714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g3816c6905ba_0_2"/>
          <p:cNvSpPr txBox="1"/>
          <p:nvPr/>
        </p:nvSpPr>
        <p:spPr>
          <a:xfrm>
            <a:off x="292975" y="3570269"/>
            <a:ext cx="573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g3816c6905ba_0_2"/>
          <p:cNvSpPr txBox="1"/>
          <p:nvPr/>
        </p:nvSpPr>
        <p:spPr>
          <a:xfrm>
            <a:off x="499350" y="1473700"/>
            <a:ext cx="6544500" cy="492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●"/>
            </a:pPr>
            <a:r>
              <a:rPr b="1"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Promuj proces uczenia się przez całe życie</a:t>
            </a:r>
            <a:r>
              <a:rPr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zgodnie z ideą Zintegrowanej Strategii Umiejętności 2030.</a:t>
            </a:r>
            <a:br>
              <a:rPr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●"/>
            </a:pPr>
            <a:r>
              <a:rPr b="1"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Prezentuj ofertę edukacyjną</a:t>
            </a:r>
            <a:r>
              <a:rPr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o kursach i szkoleniach branżowych, stażach i praktykach zawodowych oraz możliwościach uzyskania certyfikatów lub zaświadczeń.</a:t>
            </a:r>
            <a:br>
              <a:rPr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●"/>
            </a:pPr>
            <a:r>
              <a:rPr b="1"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Udostępniaj materiały edukacyjne</a:t>
            </a:r>
            <a:r>
              <a:rPr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 swojej dziedzinie zawodowej i </a:t>
            </a:r>
            <a:r>
              <a:rPr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branży.</a:t>
            </a:r>
            <a:br>
              <a:rPr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●"/>
            </a:pPr>
            <a:r>
              <a:rPr b="1"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Wspieraj szkoły, placówki i uczelnie</a:t>
            </a:r>
            <a:r>
              <a:rPr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 realizacji doradztwa zawodowego w zakresie swojej dziedziny zawodowej</a:t>
            </a:r>
            <a:r>
              <a:rPr lang="pl-PL" sz="22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i branży</a:t>
            </a:r>
            <a:r>
              <a:rPr lang="pl-PL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8" name="Google Shape;328;g3816c6905ba_0_2"/>
          <p:cNvPicPr preferRelativeResize="0"/>
          <p:nvPr/>
        </p:nvPicPr>
        <p:blipFill rotWithShape="1">
          <a:blip r:embed="rId5">
            <a:alphaModFix/>
          </a:blip>
          <a:srcRect b="16180" l="18463" r="23366" t="16173"/>
          <a:stretch/>
        </p:blipFill>
        <p:spPr>
          <a:xfrm>
            <a:off x="7275750" y="2104500"/>
            <a:ext cx="4699026" cy="3073725"/>
          </a:xfrm>
          <a:prstGeom prst="rect">
            <a:avLst/>
          </a:prstGeom>
          <a:noFill/>
          <a:ln cap="flat" cmpd="sng" w="28575">
            <a:solidFill>
              <a:srgbClr val="CD9C5E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816c6905ba_0_47"/>
          <p:cNvSpPr txBox="1"/>
          <p:nvPr>
            <p:ph type="title"/>
          </p:nvPr>
        </p:nvSpPr>
        <p:spPr>
          <a:xfrm>
            <a:off x="3374750" y="1139375"/>
            <a:ext cx="2649900" cy="76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800" u="none" cap="none" strike="noStrike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g3816c6905ba_0_47"/>
          <p:cNvSpPr txBox="1"/>
          <p:nvPr/>
        </p:nvSpPr>
        <p:spPr>
          <a:xfrm>
            <a:off x="1312200" y="1904982"/>
            <a:ext cx="573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g3816c6905ba_0_47"/>
          <p:cNvSpPr txBox="1"/>
          <p:nvPr/>
        </p:nvSpPr>
        <p:spPr>
          <a:xfrm>
            <a:off x="1210892" y="5066766"/>
            <a:ext cx="714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g3816c6905ba_0_47"/>
          <p:cNvSpPr txBox="1"/>
          <p:nvPr/>
        </p:nvSpPr>
        <p:spPr>
          <a:xfrm>
            <a:off x="292975" y="3570269"/>
            <a:ext cx="573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7" name="Google Shape;337;g3816c6905ba_0_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9375" y="1069300"/>
            <a:ext cx="5671025" cy="4987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g3816c6905ba_0_4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45413" y="911975"/>
            <a:ext cx="4171950" cy="340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g3816c6905ba_0_4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31125" y="4383900"/>
            <a:ext cx="4263850" cy="1672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3816c6905ba_0_17"/>
          <p:cNvSpPr txBox="1"/>
          <p:nvPr/>
        </p:nvSpPr>
        <p:spPr>
          <a:xfrm>
            <a:off x="1210892" y="5066766"/>
            <a:ext cx="714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g3816c6905ba_0_17"/>
          <p:cNvSpPr txBox="1"/>
          <p:nvPr/>
        </p:nvSpPr>
        <p:spPr>
          <a:xfrm>
            <a:off x="292975" y="3570269"/>
            <a:ext cx="573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6" name="Google Shape;346;g3816c6905ba_0_17"/>
          <p:cNvPicPr preferRelativeResize="0"/>
          <p:nvPr/>
        </p:nvPicPr>
        <p:blipFill rotWithShape="1">
          <a:blip r:embed="rId4">
            <a:alphaModFix/>
          </a:blip>
          <a:srcRect b="4507" l="2874" r="2865" t="0"/>
          <a:stretch/>
        </p:blipFill>
        <p:spPr>
          <a:xfrm>
            <a:off x="314998" y="778638"/>
            <a:ext cx="11413174" cy="5496100"/>
          </a:xfrm>
          <a:prstGeom prst="rect">
            <a:avLst/>
          </a:prstGeom>
          <a:noFill/>
          <a:ln cap="flat" cmpd="sng" w="28575">
            <a:solidFill>
              <a:srgbClr val="CD9C5E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351;g3816c6905ba_0_29"/>
          <p:cNvPicPr preferRelativeResize="0"/>
          <p:nvPr/>
        </p:nvPicPr>
        <p:blipFill rotWithShape="1">
          <a:blip r:embed="rId4">
            <a:alphaModFix/>
          </a:blip>
          <a:srcRect b="1603" l="3218" r="3209" t="0"/>
          <a:stretch/>
        </p:blipFill>
        <p:spPr>
          <a:xfrm>
            <a:off x="310750" y="761525"/>
            <a:ext cx="11570499" cy="5409050"/>
          </a:xfrm>
          <a:prstGeom prst="rect">
            <a:avLst/>
          </a:prstGeom>
          <a:noFill/>
          <a:ln cap="flat" cmpd="sng" w="28575">
            <a:solidFill>
              <a:srgbClr val="CD9C5E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3816c6905ba_0_38"/>
          <p:cNvSpPr txBox="1"/>
          <p:nvPr/>
        </p:nvSpPr>
        <p:spPr>
          <a:xfrm>
            <a:off x="1210892" y="5066766"/>
            <a:ext cx="714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g3816c6905ba_0_38"/>
          <p:cNvSpPr txBox="1"/>
          <p:nvPr/>
        </p:nvSpPr>
        <p:spPr>
          <a:xfrm>
            <a:off x="292975" y="3570269"/>
            <a:ext cx="573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8" name="Google Shape;358;g3816c6905ba_0_38"/>
          <p:cNvPicPr preferRelativeResize="0"/>
          <p:nvPr/>
        </p:nvPicPr>
        <p:blipFill rotWithShape="1">
          <a:blip r:embed="rId4">
            <a:alphaModFix/>
          </a:blip>
          <a:srcRect b="2200" l="3078" r="3078" t="0"/>
          <a:stretch/>
        </p:blipFill>
        <p:spPr>
          <a:xfrm>
            <a:off x="310750" y="773308"/>
            <a:ext cx="11570499" cy="5436924"/>
          </a:xfrm>
          <a:prstGeom prst="rect">
            <a:avLst/>
          </a:prstGeom>
          <a:noFill/>
          <a:ln cap="flat" cmpd="sng" w="28575">
            <a:solidFill>
              <a:srgbClr val="CD9C5E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3" name="Google Shape;363;g3815fad568a_0_0"/>
          <p:cNvPicPr preferRelativeResize="0"/>
          <p:nvPr/>
        </p:nvPicPr>
        <p:blipFill rotWithShape="1">
          <a:blip r:embed="rId4">
            <a:alphaModFix/>
          </a:blip>
          <a:srcRect b="0" l="2998" r="2998" t="0"/>
          <a:stretch/>
        </p:blipFill>
        <p:spPr>
          <a:xfrm>
            <a:off x="0" y="691861"/>
            <a:ext cx="12192000" cy="5660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4" name="Google Shape;364;g3815fad568a_0_0" title="tlo.png"/>
          <p:cNvPicPr preferRelativeResize="0"/>
          <p:nvPr/>
        </p:nvPicPr>
        <p:blipFill rotWithShape="1">
          <a:blip r:embed="rId5">
            <a:alphaModFix/>
          </a:blip>
          <a:srcRect b="12626" l="0" r="-79468" t="12618"/>
          <a:stretch/>
        </p:blipFill>
        <p:spPr>
          <a:xfrm>
            <a:off x="0" y="699296"/>
            <a:ext cx="16426151" cy="5660525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g3815fad568a_0_0"/>
          <p:cNvSpPr txBox="1"/>
          <p:nvPr/>
        </p:nvSpPr>
        <p:spPr>
          <a:xfrm>
            <a:off x="855988" y="2344900"/>
            <a:ext cx="5701800" cy="1169700"/>
          </a:xfrm>
          <a:prstGeom prst="rect">
            <a:avLst/>
          </a:prstGeom>
          <a:noFill/>
          <a:ln>
            <a:noFill/>
          </a:ln>
          <a:effectLst>
            <a:outerShdw blurRad="785813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114300" lvl="0" marL="22860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pl-PL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b="1" lang="pl-PL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latforma współpracy biznesu</a:t>
            </a:r>
            <a:br>
              <a:rPr b="1" lang="pl-PL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pl-PL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ze szkolnictwem zawodowym</a:t>
            </a:r>
            <a:endParaRPr b="1" sz="3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6" name="Google Shape;366;g3815fad568a_0_0" title="logo_infozawodowe_whitk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87288" y="4079964"/>
            <a:ext cx="4639226" cy="943575"/>
          </a:xfrm>
          <a:prstGeom prst="rect">
            <a:avLst/>
          </a:prstGeom>
          <a:noFill/>
          <a:ln>
            <a:noFill/>
          </a:ln>
          <a:effectLst>
            <a:outerShdw blurRad="457200" rotWithShape="0" algn="bl" dist="104775">
              <a:srgbClr val="000000">
                <a:alpha val="73000"/>
              </a:srgbClr>
            </a:outerShdw>
          </a:effectLst>
        </p:spPr>
      </p:pic>
      <p:pic>
        <p:nvPicPr>
          <p:cNvPr id="367" name="Google Shape;367;g3815fad568a_0_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40350" y="5315767"/>
            <a:ext cx="1918500" cy="5037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68" name="Google Shape;368;g3815fad568a_0_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001200" y="5313150"/>
            <a:ext cx="1482000" cy="5064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69" name="Google Shape;369;g3815fad568a_0_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625550" y="5313150"/>
            <a:ext cx="1673100" cy="5064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g358bb77a2de_0_0"/>
          <p:cNvSpPr txBox="1"/>
          <p:nvPr>
            <p:ph type="title"/>
          </p:nvPr>
        </p:nvSpPr>
        <p:spPr>
          <a:xfrm>
            <a:off x="446400" y="783575"/>
            <a:ext cx="12332100" cy="66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b="1"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Projekt: Utworzenie i upowszechnienie portalu infozawodowe.men.gov.pl </a:t>
            </a:r>
            <a:endParaRPr sz="3000"/>
          </a:p>
        </p:txBody>
      </p:sp>
      <p:sp>
        <p:nvSpPr>
          <p:cNvPr id="375" name="Google Shape;375;g358bb77a2de_0_0"/>
          <p:cNvSpPr txBox="1"/>
          <p:nvPr>
            <p:ph idx="1" type="body"/>
          </p:nvPr>
        </p:nvSpPr>
        <p:spPr>
          <a:xfrm>
            <a:off x="585975" y="1619025"/>
            <a:ext cx="11088000" cy="380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1143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Open Sans"/>
              <a:buNone/>
            </a:pPr>
            <a:r>
              <a:rPr b="0" i="0" lang="pl-PL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Lider projektu: </a:t>
            </a:r>
            <a:r>
              <a:rPr b="1" i="0" lang="pl-PL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Ośrodek Rozwoju Edukacji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1143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Open Sans"/>
              <a:buNone/>
            </a:pPr>
            <a:r>
              <a:rPr b="0" i="0" lang="pl-PL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Partner projektu: </a:t>
            </a:r>
            <a:r>
              <a:rPr b="1" i="0" lang="pl-PL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Centrum Informatyczne Edukacji</a:t>
            </a:r>
            <a:endParaRPr b="1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114300" marR="0" rtl="0" algn="l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Open Sans"/>
              <a:buNone/>
            </a:pPr>
            <a:r>
              <a:rPr b="1" i="0" lang="pl-PL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Okres realizacji projektu: </a:t>
            </a:r>
            <a:r>
              <a:rPr b="0" i="0" lang="pl-PL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 1 listopada 2023 r. do 30 września 2027 r.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114300" rtl="0" algn="l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Open Sans"/>
              <a:buNone/>
            </a:pPr>
            <a:r>
              <a:rPr b="1" lang="pl-PL" sz="1800"/>
              <a:t>Wartość </a:t>
            </a:r>
            <a:r>
              <a:rPr b="1" lang="pl-PL" sz="1800"/>
              <a:t>projektu: </a:t>
            </a:r>
            <a:r>
              <a:rPr lang="pl-PL" sz="1800"/>
              <a:t>8 245 299,50 zł</a:t>
            </a:r>
            <a:br>
              <a:rPr lang="pl-PL" sz="1800"/>
            </a:br>
            <a:r>
              <a:rPr b="1" lang="pl-PL" sz="1800"/>
              <a:t>Dofinansowanie z UE: </a:t>
            </a:r>
            <a:r>
              <a:rPr lang="pl-PL" sz="1800"/>
              <a:t>6 804 021,15 zł</a:t>
            </a:r>
            <a:endParaRPr sz="1800"/>
          </a:p>
          <a:p>
            <a:pPr indent="0" lvl="0" marL="114300" marR="0" rtl="0" algn="l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Open Sans"/>
              <a:buNone/>
            </a:pPr>
            <a:r>
              <a:t/>
            </a:r>
            <a:endParaRPr sz="1800"/>
          </a:p>
          <a:p>
            <a:pPr indent="0" lvl="0" marL="114300" marR="0" rtl="0" algn="l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Open Sans"/>
              <a:buNone/>
            </a:pPr>
            <a:r>
              <a:rPr b="0" i="0" lang="pl-PL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Projekt współfinansowany z Europejskiego Funduszu Społecznego Plus  w ramach Programu Fundusze Europejskie    dla Rozwoju Społecznego  2021-2027, Priorytet FERS.01.00, Działanie 01.04 Rozwój systemu edukacji</a:t>
            </a:r>
            <a:endParaRPr/>
          </a:p>
          <a:p>
            <a:pPr indent="-1143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sz="1800"/>
          </a:p>
        </p:txBody>
      </p:sp>
      <p:pic>
        <p:nvPicPr>
          <p:cNvPr id="376" name="Google Shape;376;g358bb77a2de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9600" y="5197750"/>
            <a:ext cx="10757300" cy="1060025"/>
          </a:xfrm>
          <a:prstGeom prst="rect">
            <a:avLst/>
          </a:prstGeom>
          <a:noFill/>
          <a:ln>
            <a:noFill/>
          </a:ln>
        </p:spPr>
      </p:pic>
      <p:sp>
        <p:nvSpPr>
          <p:cNvPr id="377" name="Google Shape;377;g358bb77a2de_0_0"/>
          <p:cNvSpPr txBox="1"/>
          <p:nvPr/>
        </p:nvSpPr>
        <p:spPr>
          <a:xfrm>
            <a:off x="6293725" y="0"/>
            <a:ext cx="3000000" cy="6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l-PL" sz="3100">
                <a:solidFill>
                  <a:srgbClr val="1F5C99"/>
                </a:solidFill>
                <a:latin typeface="Calibri"/>
                <a:ea typeface="Calibri"/>
                <a:cs typeface="Calibri"/>
                <a:sym typeface="Calibri"/>
              </a:rPr>
              <a:t>kontaktu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200"/>
                                        <p:tgtEl>
                                          <p:spTgt spid="3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7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200"/>
                                        <p:tgtEl>
                                          <p:spTgt spid="37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9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200"/>
                                        <p:tgtEl>
                                          <p:spTgt spid="37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1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200"/>
                                        <p:tgtEl>
                                          <p:spTgt spid="37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3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200"/>
                                        <p:tgtEl>
                                          <p:spTgt spid="37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200"/>
                                        <p:tgtEl>
                                          <p:spTgt spid="37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7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200"/>
                                        <p:tgtEl>
                                          <p:spTgt spid="37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4">
            <a:alphaModFix/>
          </a:blip>
          <a:stretch>
            <a:fillRect/>
          </a:stretch>
        </a:blipFill>
      </p:bgPr>
    </p:bg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41"/>
          <p:cNvSpPr txBox="1"/>
          <p:nvPr>
            <p:ph type="title"/>
          </p:nvPr>
        </p:nvSpPr>
        <p:spPr>
          <a:xfrm>
            <a:off x="925350" y="686050"/>
            <a:ext cx="10620300" cy="105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Zachęcamy do korzystania </a:t>
            </a:r>
            <a:r>
              <a:rPr b="1" lang="pl-PL" sz="2800"/>
              <a:t>i współpracy z portalem INFOZAWODOWE</a:t>
            </a:r>
            <a:r>
              <a:rPr b="1" i="0" lang="pl-PL" sz="2800" u="none" cap="none" strike="noStrike">
                <a:latin typeface="Calibri"/>
                <a:ea typeface="Calibri"/>
                <a:cs typeface="Calibri"/>
                <a:sym typeface="Calibri"/>
              </a:rPr>
              <a:t> </a:t>
            </a:r>
            <a:endParaRPr b="1" i="0" sz="2400" u="none" cap="none" strike="noStrike">
              <a:solidFill>
                <a:srgbClr val="1F5C9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pl-PL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przewodnik</a:t>
            </a:r>
            <a:r>
              <a:rPr lang="pl-PL" sz="2400"/>
              <a:t>iem </a:t>
            </a:r>
            <a:r>
              <a:rPr b="0" i="0" lang="pl-PL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 świecie zawodów szkolnych i kształceniu dla rynku pracy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41"/>
          <p:cNvSpPr/>
          <p:nvPr/>
        </p:nvSpPr>
        <p:spPr>
          <a:xfrm>
            <a:off x="7280100" y="2076738"/>
            <a:ext cx="4363200" cy="270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pl-PL" sz="3100" u="none" cap="none" strike="noStrike">
                <a:solidFill>
                  <a:srgbClr val="1F5C99"/>
                </a:solidFill>
                <a:latin typeface="Calibri"/>
                <a:ea typeface="Calibri"/>
                <a:cs typeface="Calibri"/>
                <a:sym typeface="Calibri"/>
              </a:rPr>
              <a:t>Zapraszamy do kontaktu</a:t>
            </a:r>
            <a:endParaRPr b="1" i="0" sz="3100" u="none" cap="none" strike="noStrike">
              <a:solidFill>
                <a:srgbClr val="1F5C9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t/>
            </a:r>
            <a:endParaRPr b="1" sz="3100">
              <a:solidFill>
                <a:srgbClr val="1F5C9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pl-PL" sz="3100" u="none" cap="none" strike="noStrike">
                <a:solidFill>
                  <a:srgbClr val="1F5C99"/>
                </a:solidFill>
                <a:latin typeface="Calibri"/>
                <a:ea typeface="Calibri"/>
                <a:cs typeface="Calibri"/>
                <a:sym typeface="Calibri"/>
              </a:rPr>
              <a:t>mail: </a:t>
            </a:r>
            <a:r>
              <a:rPr b="1" i="0" lang="pl-PL" sz="3100" u="sng" cap="none" strike="noStrike">
                <a:solidFill>
                  <a:srgbClr val="1F5C99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zppi@ore.edu.pl</a:t>
            </a:r>
            <a:endParaRPr b="1" i="0" sz="3100" u="none" cap="none" strike="noStrike">
              <a:solidFill>
                <a:srgbClr val="1F5C9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pl-PL" sz="3100" u="none" cap="none" strike="noStrike">
                <a:solidFill>
                  <a:srgbClr val="1F5C99"/>
                </a:solidFill>
                <a:latin typeface="Calibri"/>
                <a:ea typeface="Calibri"/>
                <a:cs typeface="Calibri"/>
                <a:sym typeface="Calibri"/>
              </a:rPr>
              <a:t>tel. 22 345 37 10  </a:t>
            </a:r>
            <a:endParaRPr b="1" i="0" sz="3100" u="none" cap="none" strike="noStrike">
              <a:solidFill>
                <a:srgbClr val="1F5C9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lang="pl-PL" sz="3100">
                <a:solidFill>
                  <a:srgbClr val="1F5C99"/>
                </a:solidFill>
                <a:latin typeface="Calibri"/>
                <a:ea typeface="Calibri"/>
                <a:cs typeface="Calibri"/>
                <a:sym typeface="Calibri"/>
              </a:rPr>
              <a:t>kom. </a:t>
            </a:r>
            <a:r>
              <a:rPr b="1" i="0" lang="pl-PL" sz="3100" u="none" cap="none" strike="noStrike">
                <a:solidFill>
                  <a:srgbClr val="1F5C99"/>
                </a:solidFill>
                <a:latin typeface="Calibri"/>
                <a:ea typeface="Calibri"/>
                <a:cs typeface="Calibri"/>
                <a:sym typeface="Calibri"/>
              </a:rPr>
              <a:t>603 090 157</a:t>
            </a:r>
            <a:endParaRPr b="1" i="0" sz="3100" u="none" cap="none" strike="noStrike">
              <a:solidFill>
                <a:srgbClr val="1F5C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41"/>
          <p:cNvSpPr txBox="1"/>
          <p:nvPr/>
        </p:nvSpPr>
        <p:spPr>
          <a:xfrm>
            <a:off x="925350" y="4902801"/>
            <a:ext cx="3877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pl-PL" sz="1800" u="none" cap="none" strike="noStrike">
                <a:solidFill>
                  <a:srgbClr val="44546A"/>
                </a:solidFill>
                <a:latin typeface="Calibri"/>
                <a:ea typeface="Calibri"/>
                <a:cs typeface="Calibri"/>
                <a:sym typeface="Calibri"/>
              </a:rPr>
              <a:t>#FunduszeEuropejskie #FunduszeEU</a:t>
            </a:r>
            <a:endParaRPr b="0" i="0" sz="1800" u="none" cap="none" strike="noStrike">
              <a:solidFill>
                <a:srgbClr val="44546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5" name="Google Shape;385;p41" title="drogowskaz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490697" y="1585911"/>
            <a:ext cx="3686175" cy="3686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6" name="Google Shape;386;p4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86950" y="5272100"/>
            <a:ext cx="10679694" cy="105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4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11648" y="2044000"/>
            <a:ext cx="2491302" cy="2515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Obraz zawierający tekst, Czcionka, zrzut ekranu, symbol&#10;&#10;Zawartość wygenerowana przez sztuczną inteligencję może być niepoprawna." id="388" name="Google Shape;388;p4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-4400847" y="1738456"/>
            <a:ext cx="3686175" cy="368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16"/>
          <p:cNvSpPr/>
          <p:nvPr/>
        </p:nvSpPr>
        <p:spPr>
          <a:xfrm>
            <a:off x="0" y="0"/>
            <a:ext cx="6162600" cy="6858000"/>
          </a:xfrm>
          <a:prstGeom prst="rect">
            <a:avLst/>
          </a:prstGeom>
          <a:solidFill>
            <a:srgbClr val="EC4335"/>
          </a:solidFill>
          <a:ln cap="flat" cmpd="sng" w="9525">
            <a:solidFill>
              <a:srgbClr val="EC433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Obraz zawierający tekst, Czcionka, zrzut ekranu, projekt graficzny&#10;&#10;Zawartość wygenerowana przez AI może być niepoprawna." id="394" name="Google Shape;394;p16"/>
          <p:cNvPicPr preferRelativeResize="0"/>
          <p:nvPr/>
        </p:nvPicPr>
        <p:blipFill rotWithShape="1">
          <a:blip r:embed="rId4">
            <a:alphaModFix/>
          </a:blip>
          <a:srcRect b="1590" l="0" r="0" t="7525"/>
          <a:stretch/>
        </p:blipFill>
        <p:spPr>
          <a:xfrm>
            <a:off x="0" y="0"/>
            <a:ext cx="6162600" cy="3150527"/>
          </a:xfrm>
          <a:prstGeom prst="rect">
            <a:avLst/>
          </a:prstGeom>
          <a:noFill/>
          <a:ln>
            <a:noFill/>
          </a:ln>
        </p:spPr>
      </p:pic>
      <p:sp>
        <p:nvSpPr>
          <p:cNvPr id="395" name="Google Shape;395;p16"/>
          <p:cNvSpPr/>
          <p:nvPr/>
        </p:nvSpPr>
        <p:spPr>
          <a:xfrm>
            <a:off x="-7" y="3399364"/>
            <a:ext cx="6162600" cy="3469800"/>
          </a:xfrm>
          <a:prstGeom prst="rect">
            <a:avLst/>
          </a:prstGeom>
          <a:solidFill>
            <a:srgbClr val="07376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B539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16"/>
          <p:cNvSpPr txBox="1"/>
          <p:nvPr/>
        </p:nvSpPr>
        <p:spPr>
          <a:xfrm>
            <a:off x="0" y="6190357"/>
            <a:ext cx="6162600" cy="63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l-PL" sz="23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26 września 2025 r. Dzień Edukacji i Kariery</a:t>
            </a:r>
            <a:endParaRPr b="1" i="1" sz="23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16"/>
          <p:cNvSpPr txBox="1"/>
          <p:nvPr>
            <p:ph idx="4294967295" type="body"/>
          </p:nvPr>
        </p:nvSpPr>
        <p:spPr>
          <a:xfrm>
            <a:off x="0" y="4736353"/>
            <a:ext cx="6162600" cy="15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14300" lvl="0" marL="22860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b="1" lang="pl-PL" sz="2900">
                <a:solidFill>
                  <a:schemeClr val="lt1"/>
                </a:solidFill>
              </a:rPr>
              <a:t>P</a:t>
            </a:r>
            <a:r>
              <a:rPr b="1" lang="pl-PL" sz="2900">
                <a:solidFill>
                  <a:schemeClr val="lt1"/>
                </a:solidFill>
              </a:rPr>
              <a:t>latforma współpracy biznesu </a:t>
            </a:r>
            <a:br>
              <a:rPr b="1" lang="pl-PL" sz="2900">
                <a:solidFill>
                  <a:schemeClr val="lt1"/>
                </a:solidFill>
              </a:rPr>
            </a:br>
            <a:r>
              <a:rPr b="1" lang="pl-PL" sz="2900">
                <a:solidFill>
                  <a:schemeClr val="lt1"/>
                </a:solidFill>
              </a:rPr>
              <a:t>ze szkolnictwem zawodowym</a:t>
            </a:r>
            <a:endParaRPr b="1" sz="2900">
              <a:solidFill>
                <a:schemeClr val="lt1"/>
              </a:solidFill>
            </a:endParaRPr>
          </a:p>
        </p:txBody>
      </p:sp>
      <p:pic>
        <p:nvPicPr>
          <p:cNvPr id="398" name="Google Shape;398;p16" title="logo_infozawodowe_whitk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1333" y="3792778"/>
            <a:ext cx="4639226" cy="943575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16"/>
          <p:cNvSpPr/>
          <p:nvPr/>
        </p:nvSpPr>
        <p:spPr>
          <a:xfrm>
            <a:off x="0" y="3298950"/>
            <a:ext cx="6166800" cy="1830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l-PL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otyw pakietu Office">
  <a:themeElements>
    <a:clrScheme name="Pakiet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2025-02-07T15:37:29Z</dcterms:created>
  <dc:creator>Wyroślak Artur</dc:creator>
</cp:coreProperties>
</file>